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56"/>
  </p:notesMasterIdLst>
  <p:sldIdLst>
    <p:sldId id="258" r:id="rId2"/>
    <p:sldId id="406" r:id="rId3"/>
    <p:sldId id="483" r:id="rId4"/>
    <p:sldId id="347" r:id="rId5"/>
    <p:sldId id="407" r:id="rId6"/>
    <p:sldId id="459" r:id="rId7"/>
    <p:sldId id="409" r:id="rId8"/>
    <p:sldId id="485" r:id="rId9"/>
    <p:sldId id="486" r:id="rId10"/>
    <p:sldId id="408" r:id="rId11"/>
    <p:sldId id="354" r:id="rId12"/>
    <p:sldId id="355" r:id="rId13"/>
    <p:sldId id="383" r:id="rId14"/>
    <p:sldId id="412" r:id="rId15"/>
    <p:sldId id="413" r:id="rId16"/>
    <p:sldId id="414" r:id="rId17"/>
    <p:sldId id="415" r:id="rId18"/>
    <p:sldId id="416" r:id="rId19"/>
    <p:sldId id="417" r:id="rId20"/>
    <p:sldId id="499" r:id="rId21"/>
    <p:sldId id="430" r:id="rId22"/>
    <p:sldId id="436" r:id="rId23"/>
    <p:sldId id="437" r:id="rId24"/>
    <p:sldId id="492" r:id="rId25"/>
    <p:sldId id="493" r:id="rId26"/>
    <p:sldId id="502" r:id="rId27"/>
    <p:sldId id="390" r:id="rId28"/>
    <p:sldId id="494" r:id="rId29"/>
    <p:sldId id="392" r:id="rId30"/>
    <p:sldId id="503" r:id="rId31"/>
    <p:sldId id="521" r:id="rId32"/>
    <p:sldId id="522" r:id="rId33"/>
    <p:sldId id="520" r:id="rId34"/>
    <p:sldId id="533" r:id="rId35"/>
    <p:sldId id="524" r:id="rId36"/>
    <p:sldId id="531" r:id="rId37"/>
    <p:sldId id="525" r:id="rId38"/>
    <p:sldId id="526" r:id="rId39"/>
    <p:sldId id="527" r:id="rId40"/>
    <p:sldId id="445" r:id="rId41"/>
    <p:sldId id="446" r:id="rId42"/>
    <p:sldId id="447" r:id="rId43"/>
    <p:sldId id="448" r:id="rId44"/>
    <p:sldId id="387" r:id="rId45"/>
    <p:sldId id="477" r:id="rId46"/>
    <p:sldId id="488" r:id="rId47"/>
    <p:sldId id="478" r:id="rId48"/>
    <p:sldId id="479" r:id="rId49"/>
    <p:sldId id="489" r:id="rId50"/>
    <p:sldId id="400" r:id="rId51"/>
    <p:sldId id="490" r:id="rId52"/>
    <p:sldId id="482" r:id="rId53"/>
    <p:sldId id="384" r:id="rId54"/>
    <p:sldId id="50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FA09"/>
    <a:srgbClr val="A399EB"/>
    <a:srgbClr val="CCAEF4"/>
    <a:srgbClr val="750475"/>
    <a:srgbClr val="F3010D"/>
    <a:srgbClr val="6280B8"/>
    <a:srgbClr val="790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78310" autoAdjust="0"/>
  </p:normalViewPr>
  <p:slideViewPr>
    <p:cSldViewPr snapToGrid="0">
      <p:cViewPr varScale="1">
        <p:scale>
          <a:sx n="95" d="100"/>
          <a:sy n="95" d="100"/>
        </p:scale>
        <p:origin x="119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0CBD9-624D-4607-8557-8D3337809396}" type="datetimeFigureOut">
              <a:rPr lang="en-US" smtClean="0"/>
              <a:t>5/31/22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7F5D5-D927-418F-9ED0-2B3BE2B62F3E}" type="slidenum">
              <a:rPr lang="en-US" smtClean="0"/>
              <a:t>‹#›</a:t>
            </a:fld>
            <a:endParaRPr lang="en-US"/>
          </a:p>
        </p:txBody>
      </p:sp>
    </p:spTree>
    <p:extLst>
      <p:ext uri="{BB962C8B-B14F-4D97-AF65-F5344CB8AC3E}">
        <p14:creationId xmlns:p14="http://schemas.microsoft.com/office/powerpoint/2010/main" val="40772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Nathan Manohar and I’ll be presenting Sine Series Approximation of the Mod Function for Bootstrapping of Approximate HE. This is joint work with </a:t>
            </a:r>
            <a:r>
              <a:rPr lang="en-US" dirty="0" err="1"/>
              <a:t>Charanjit</a:t>
            </a:r>
            <a:r>
              <a:rPr lang="en-US" dirty="0"/>
              <a:t> </a:t>
            </a:r>
            <a:r>
              <a:rPr lang="en-US" dirty="0" err="1"/>
              <a:t>Jutla</a:t>
            </a:r>
            <a:r>
              <a:rPr lang="en-US" dirty="0"/>
              <a:t>. I hope you enjoy this presentation.</a:t>
            </a:r>
          </a:p>
        </p:txBody>
      </p:sp>
      <p:sp>
        <p:nvSpPr>
          <p:cNvPr id="4" name="Slide Number Placeholder 3"/>
          <p:cNvSpPr>
            <a:spLocks noGrp="1"/>
          </p:cNvSpPr>
          <p:nvPr>
            <p:ph type="sldNum" sz="quarter" idx="5"/>
          </p:nvPr>
        </p:nvSpPr>
        <p:spPr/>
        <p:txBody>
          <a:bodyPr/>
          <a:lstStyle/>
          <a:p>
            <a:fld id="{79C7F5D5-D927-418F-9ED0-2B3BE2B62F3E}" type="slidenum">
              <a:rPr lang="en-US" smtClean="0"/>
              <a:t>1</a:t>
            </a:fld>
            <a:endParaRPr lang="en-US"/>
          </a:p>
        </p:txBody>
      </p:sp>
    </p:spTree>
    <p:extLst>
      <p:ext uri="{BB962C8B-B14F-4D97-AF65-F5344CB8AC3E}">
        <p14:creationId xmlns:p14="http://schemas.microsoft.com/office/powerpoint/2010/main" val="209396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C7F5D5-D927-418F-9ED0-2B3BE2B62F3E}" type="slidenum">
              <a:rPr lang="en-US" smtClean="0"/>
              <a:t>29</a:t>
            </a:fld>
            <a:endParaRPr lang="en-US"/>
          </a:p>
        </p:txBody>
      </p:sp>
    </p:spTree>
    <p:extLst>
      <p:ext uri="{BB962C8B-B14F-4D97-AF65-F5344CB8AC3E}">
        <p14:creationId xmlns:p14="http://schemas.microsoft.com/office/powerpoint/2010/main" val="409350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some of the challenges to formally proving strong error bounds for our sine series approximation of the mod function? A first attempt would be to simply use the Lagrange remainder term of the Taylor series expansion of our approximation to bound the error. Unfortunately, this gives a poor error bound. We are able to exponentially improve on this error bound using more sophisticated techniques. We show a stronger error bound using Leibniz’s alternating series test. However, proving that our approximation satisfies the alternating series test is not immediate, and in order to do so, we have to calculate the determinants of generalized </a:t>
            </a:r>
            <a:r>
              <a:rPr lang="en-US" dirty="0" err="1"/>
              <a:t>Vandermonde</a:t>
            </a:r>
            <a:r>
              <a:rPr lang="en-US" dirty="0"/>
              <a:t> matrices. These are </a:t>
            </a:r>
            <a:r>
              <a:rPr lang="en-US" dirty="0" err="1"/>
              <a:t>Vandermonde</a:t>
            </a:r>
            <a:r>
              <a:rPr lang="en-US" dirty="0"/>
              <a:t> matrices where the last column is replaced with much higher powers. To calculate the determinants of generalized </a:t>
            </a:r>
            <a:r>
              <a:rPr lang="en-US" dirty="0" err="1"/>
              <a:t>Vandermonde</a:t>
            </a:r>
            <a:r>
              <a:rPr lang="en-US" dirty="0"/>
              <a:t> matrices, we use the well-known generating series of the complete homogeneous symmetric polynomials. </a:t>
            </a:r>
          </a:p>
        </p:txBody>
      </p:sp>
      <p:sp>
        <p:nvSpPr>
          <p:cNvPr id="4" name="Slide Number Placeholder 3"/>
          <p:cNvSpPr>
            <a:spLocks noGrp="1"/>
          </p:cNvSpPr>
          <p:nvPr>
            <p:ph type="sldNum" sz="quarter" idx="5"/>
          </p:nvPr>
        </p:nvSpPr>
        <p:spPr/>
        <p:txBody>
          <a:bodyPr/>
          <a:lstStyle/>
          <a:p>
            <a:fld id="{79C7F5D5-D927-418F-9ED0-2B3BE2B62F3E}" type="slidenum">
              <a:rPr lang="en-US" smtClean="0"/>
              <a:t>44</a:t>
            </a:fld>
            <a:endParaRPr lang="en-US"/>
          </a:p>
        </p:txBody>
      </p:sp>
    </p:spTree>
    <p:extLst>
      <p:ext uri="{BB962C8B-B14F-4D97-AF65-F5344CB8AC3E}">
        <p14:creationId xmlns:p14="http://schemas.microsoft.com/office/powerpoint/2010/main" val="12789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focus on the CKKS homomorphic encryption scheme. The CKKS HE scheme is unique among FHE schemes since it natively supports approximate arithmetic over real numbers.</a:t>
            </a:r>
          </a:p>
        </p:txBody>
      </p:sp>
      <p:sp>
        <p:nvSpPr>
          <p:cNvPr id="4" name="Slide Number Placeholder 3"/>
          <p:cNvSpPr>
            <a:spLocks noGrp="1"/>
          </p:cNvSpPr>
          <p:nvPr>
            <p:ph type="sldNum" sz="quarter" idx="5"/>
          </p:nvPr>
        </p:nvSpPr>
        <p:spPr/>
        <p:txBody>
          <a:bodyPr/>
          <a:lstStyle/>
          <a:p>
            <a:fld id="{79C7F5D5-D927-418F-9ED0-2B3BE2B62F3E}" type="slidenum">
              <a:rPr lang="en-US" smtClean="0"/>
              <a:t>2</a:t>
            </a:fld>
            <a:endParaRPr lang="en-US"/>
          </a:p>
        </p:txBody>
      </p:sp>
    </p:spTree>
    <p:extLst>
      <p:ext uri="{BB962C8B-B14F-4D97-AF65-F5344CB8AC3E}">
        <p14:creationId xmlns:p14="http://schemas.microsoft.com/office/powerpoint/2010/main" val="339984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upshot of CKKS is that it is ideal for applications such as privacy-preserving machine learning that naturally lend themselves to computation over real numbers. For these kinds of applications, using CKKS is much more efficient because one doesn’t have to first try to represent computation over real numbers via mod p arithmetic or a Boolean circuit over bits.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9C7F5D5-D927-418F-9ED0-2B3BE2B62F3E}" type="slidenum">
              <a:rPr lang="en-US" smtClean="0"/>
              <a:t>3</a:t>
            </a:fld>
            <a:endParaRPr lang="en-US"/>
          </a:p>
        </p:txBody>
      </p:sp>
    </p:spTree>
    <p:extLst>
      <p:ext uri="{BB962C8B-B14F-4D97-AF65-F5344CB8AC3E}">
        <p14:creationId xmlns:p14="http://schemas.microsoft.com/office/powerpoint/2010/main" val="69604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CKKS homomorphic encryption inherits many of the properties of BGV, but has the clever idea of mimicking fixed point arithmetic directly. Since fixed point arithmetic is inherently noisy, the LWE error present in FHE schemes can be added to the approximate arithmetic error and only affects the least significant bits of the message.</a:t>
            </a:r>
          </a:p>
          <a:p>
            <a:r>
              <a:rPr lang="en-US" dirty="0"/>
              <a:t>It can be shown that CKKS can perform approximate arithmetic homomorphically with only 1 additional bit of precision loss over plaintext fixed point arithmetic.</a:t>
            </a:r>
          </a:p>
          <a:p>
            <a:endParaRPr lang="en-US" dirty="0"/>
          </a:p>
        </p:txBody>
      </p:sp>
      <p:sp>
        <p:nvSpPr>
          <p:cNvPr id="4" name="Slide Number Placeholder 3"/>
          <p:cNvSpPr>
            <a:spLocks noGrp="1"/>
          </p:cNvSpPr>
          <p:nvPr>
            <p:ph type="sldNum" sz="quarter" idx="5"/>
          </p:nvPr>
        </p:nvSpPr>
        <p:spPr/>
        <p:txBody>
          <a:bodyPr/>
          <a:lstStyle/>
          <a:p>
            <a:fld id="{79C7F5D5-D927-418F-9ED0-2B3BE2B62F3E}" type="slidenum">
              <a:rPr lang="en-US" smtClean="0"/>
              <a:t>4</a:t>
            </a:fld>
            <a:endParaRPr lang="en-US"/>
          </a:p>
        </p:txBody>
      </p:sp>
    </p:spTree>
    <p:extLst>
      <p:ext uri="{BB962C8B-B14F-4D97-AF65-F5344CB8AC3E}">
        <p14:creationId xmlns:p14="http://schemas.microsoft.com/office/powerpoint/2010/main" val="139928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structure of a CKKS ciphertext.</a:t>
            </a:r>
          </a:p>
        </p:txBody>
      </p:sp>
      <p:sp>
        <p:nvSpPr>
          <p:cNvPr id="4" name="Slide Number Placeholder 3"/>
          <p:cNvSpPr>
            <a:spLocks noGrp="1"/>
          </p:cNvSpPr>
          <p:nvPr>
            <p:ph type="sldNum" sz="quarter" idx="5"/>
          </p:nvPr>
        </p:nvSpPr>
        <p:spPr/>
        <p:txBody>
          <a:bodyPr/>
          <a:lstStyle/>
          <a:p>
            <a:fld id="{79C7F5D5-D927-418F-9ED0-2B3BE2B62F3E}" type="slidenum">
              <a:rPr lang="en-US" smtClean="0"/>
              <a:t>5</a:t>
            </a:fld>
            <a:endParaRPr lang="en-US"/>
          </a:p>
        </p:txBody>
      </p:sp>
    </p:spTree>
    <p:extLst>
      <p:ext uri="{BB962C8B-B14F-4D97-AF65-F5344CB8AC3E}">
        <p14:creationId xmlns:p14="http://schemas.microsoft.com/office/powerpoint/2010/main" val="338898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nature of approximate arithmetic, the data loses precision every multiplication. Bootstrapping will not be able to bring back precision, so for large depth circuits, it is necessary to operate at a high precision including bootstrapping at high precision. This have proven to be challenging as we will see.</a:t>
            </a:r>
          </a:p>
        </p:txBody>
      </p:sp>
      <p:sp>
        <p:nvSpPr>
          <p:cNvPr id="4" name="Slide Number Placeholder 3"/>
          <p:cNvSpPr>
            <a:spLocks noGrp="1"/>
          </p:cNvSpPr>
          <p:nvPr>
            <p:ph type="sldNum" sz="quarter" idx="5"/>
          </p:nvPr>
        </p:nvSpPr>
        <p:spPr/>
        <p:txBody>
          <a:bodyPr/>
          <a:lstStyle/>
          <a:p>
            <a:fld id="{79C7F5D5-D927-418F-9ED0-2B3BE2B62F3E}" type="slidenum">
              <a:rPr lang="en-US" smtClean="0"/>
              <a:t>7</a:t>
            </a:fld>
            <a:endParaRPr lang="en-US"/>
          </a:p>
        </p:txBody>
      </p:sp>
    </p:spTree>
    <p:extLst>
      <p:ext uri="{BB962C8B-B14F-4D97-AF65-F5344CB8AC3E}">
        <p14:creationId xmlns:p14="http://schemas.microsoft.com/office/powerpoint/2010/main" val="58551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C7F5D5-D927-418F-9ED0-2B3BE2B62F3E}" type="slidenum">
              <a:rPr lang="en-US" smtClean="0"/>
              <a:t>11</a:t>
            </a:fld>
            <a:endParaRPr lang="en-US"/>
          </a:p>
        </p:txBody>
      </p:sp>
    </p:spTree>
    <p:extLst>
      <p:ext uri="{BB962C8B-B14F-4D97-AF65-F5344CB8AC3E}">
        <p14:creationId xmlns:p14="http://schemas.microsoft.com/office/powerpoint/2010/main" val="373149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well known technique to approximate periodic functions called the Fourier series.</a:t>
            </a:r>
          </a:p>
        </p:txBody>
      </p:sp>
      <p:sp>
        <p:nvSpPr>
          <p:cNvPr id="4" name="Slide Number Placeholder 3"/>
          <p:cNvSpPr>
            <a:spLocks noGrp="1"/>
          </p:cNvSpPr>
          <p:nvPr>
            <p:ph type="sldNum" sz="quarter" idx="5"/>
          </p:nvPr>
        </p:nvSpPr>
        <p:spPr/>
        <p:txBody>
          <a:bodyPr/>
          <a:lstStyle/>
          <a:p>
            <a:fld id="{79C7F5D5-D927-418F-9ED0-2B3BE2B62F3E}" type="slidenum">
              <a:rPr lang="en-US" smtClean="0"/>
              <a:t>21</a:t>
            </a:fld>
            <a:endParaRPr lang="en-US"/>
          </a:p>
        </p:txBody>
      </p:sp>
    </p:spTree>
    <p:extLst>
      <p:ext uri="{BB962C8B-B14F-4D97-AF65-F5344CB8AC3E}">
        <p14:creationId xmlns:p14="http://schemas.microsoft.com/office/powerpoint/2010/main" val="3164380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did we learn by considering the Fourier series? For simplicity, suppose that we want to approximate </a:t>
            </a:r>
            <a:r>
              <a:rPr lang="en-US" dirty="0" err="1"/>
              <a:t>modding</a:t>
            </a:r>
            <a:r>
              <a:rPr lang="en-US" dirty="0"/>
              <a:t> down by 2pi, so we don't have to worry about any scaling factors. Now, the Fourier series was a linear combination of </a:t>
            </a:r>
            <a:r>
              <a:rPr lang="en-US" dirty="0" err="1"/>
              <a:t>sinx</a:t>
            </a:r>
            <a:r>
              <a:rPr lang="en-US" dirty="0"/>
              <a:t> sin2x sin3x etc. Observe that all of these sin terms all have periods that divide 2Pi. This means that any linear combination will automatically mod down by 2 Pi, as desired, and perform the same in all approximation regions.</a:t>
            </a:r>
          </a:p>
        </p:txBody>
      </p:sp>
      <p:sp>
        <p:nvSpPr>
          <p:cNvPr id="4" name="Slide Number Placeholder 3"/>
          <p:cNvSpPr>
            <a:spLocks noGrp="1"/>
          </p:cNvSpPr>
          <p:nvPr>
            <p:ph type="sldNum" sz="quarter" idx="5"/>
          </p:nvPr>
        </p:nvSpPr>
        <p:spPr/>
        <p:txBody>
          <a:bodyPr/>
          <a:lstStyle/>
          <a:p>
            <a:fld id="{79C7F5D5-D927-418F-9ED0-2B3BE2B62F3E}" type="slidenum">
              <a:rPr lang="en-US" smtClean="0"/>
              <a:t>26</a:t>
            </a:fld>
            <a:endParaRPr lang="en-US"/>
          </a:p>
        </p:txBody>
      </p:sp>
    </p:spTree>
    <p:extLst>
      <p:ext uri="{BB962C8B-B14F-4D97-AF65-F5344CB8AC3E}">
        <p14:creationId xmlns:p14="http://schemas.microsoft.com/office/powerpoint/2010/main" val="185354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B705-AFF5-4F01-BC93-4D49E957B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EEFA92-C2AC-40F2-9AE3-52625BC7A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B1C12B-D591-401A-AACF-D2F44739DE2F}"/>
              </a:ext>
            </a:extLst>
          </p:cNvPr>
          <p:cNvSpPr>
            <a:spLocks noGrp="1"/>
          </p:cNvSpPr>
          <p:nvPr>
            <p:ph type="dt" sz="half" idx="10"/>
          </p:nvPr>
        </p:nvSpPr>
        <p:spPr/>
        <p:txBody>
          <a:bodyPr/>
          <a:lstStyle/>
          <a:p>
            <a:fld id="{0DAF61AA-5A98-4049-A93E-477E5505141A}" type="datetimeFigureOut">
              <a:rPr lang="en-US" smtClean="0"/>
              <a:t>5/31/22</a:t>
            </a:fld>
            <a:endParaRPr lang="en-US" dirty="0"/>
          </a:p>
        </p:txBody>
      </p:sp>
      <p:sp>
        <p:nvSpPr>
          <p:cNvPr id="5" name="Footer Placeholder 4">
            <a:extLst>
              <a:ext uri="{FF2B5EF4-FFF2-40B4-BE49-F238E27FC236}">
                <a16:creationId xmlns:a16="http://schemas.microsoft.com/office/drawing/2014/main" id="{3FC6C0C0-E2D2-493E-AD53-3FE35AA7C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2F1F3-54BC-40A1-8A1B-1B7ED2183E67}"/>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908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2150-0F3F-42F0-BE78-C1FD2E75AC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D25625-40A6-4662-8ED4-7EB5B7ED83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0D55A-3230-4C1D-8286-7E27B9C55770}"/>
              </a:ext>
            </a:extLst>
          </p:cNvPr>
          <p:cNvSpPr>
            <a:spLocks noGrp="1"/>
          </p:cNvSpPr>
          <p:nvPr>
            <p:ph type="dt" sz="half" idx="10"/>
          </p:nvPr>
        </p:nvSpPr>
        <p:spPr/>
        <p:txBody>
          <a:bodyPr/>
          <a:lstStyle/>
          <a:p>
            <a:fld id="{0DAF61AA-5A98-4049-A93E-477E5505141A}" type="datetimeFigureOut">
              <a:rPr lang="en-US" smtClean="0"/>
              <a:t>5/31/22</a:t>
            </a:fld>
            <a:endParaRPr lang="en-US"/>
          </a:p>
        </p:txBody>
      </p:sp>
      <p:sp>
        <p:nvSpPr>
          <p:cNvPr id="5" name="Footer Placeholder 4">
            <a:extLst>
              <a:ext uri="{FF2B5EF4-FFF2-40B4-BE49-F238E27FC236}">
                <a16:creationId xmlns:a16="http://schemas.microsoft.com/office/drawing/2014/main" id="{64435FF2-868C-4860-884F-80846CC1C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FF879-DEF0-4DF7-AFEE-19D3AE1978D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6639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D3FA2-70F6-4649-A20C-EBF754013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E4072-47A7-425F-A952-6EE6611570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52C94-F3B6-4064-82D6-90AF7374630F}"/>
              </a:ext>
            </a:extLst>
          </p:cNvPr>
          <p:cNvSpPr>
            <a:spLocks noGrp="1"/>
          </p:cNvSpPr>
          <p:nvPr>
            <p:ph type="dt" sz="half" idx="10"/>
          </p:nvPr>
        </p:nvSpPr>
        <p:spPr/>
        <p:txBody>
          <a:bodyPr/>
          <a:lstStyle/>
          <a:p>
            <a:fld id="{0DAF61AA-5A98-4049-A93E-477E5505141A}" type="datetimeFigureOut">
              <a:rPr lang="en-US" smtClean="0"/>
              <a:t>5/31/22</a:t>
            </a:fld>
            <a:endParaRPr lang="en-US"/>
          </a:p>
        </p:txBody>
      </p:sp>
      <p:sp>
        <p:nvSpPr>
          <p:cNvPr id="5" name="Footer Placeholder 4">
            <a:extLst>
              <a:ext uri="{FF2B5EF4-FFF2-40B4-BE49-F238E27FC236}">
                <a16:creationId xmlns:a16="http://schemas.microsoft.com/office/drawing/2014/main" id="{4F2BE3DF-D078-4941-83B8-92C115D07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5D8E4-E5CE-46C3-A332-CC34147E3CD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092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0E4D-42FB-4115-A8C8-7B5F95EB49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F1E09-474A-4003-943F-D79629B1A1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17421-6482-4AD4-8469-FBA1D1908EA1}"/>
              </a:ext>
            </a:extLst>
          </p:cNvPr>
          <p:cNvSpPr>
            <a:spLocks noGrp="1"/>
          </p:cNvSpPr>
          <p:nvPr>
            <p:ph type="dt" sz="half" idx="10"/>
          </p:nvPr>
        </p:nvSpPr>
        <p:spPr/>
        <p:txBody>
          <a:bodyPr/>
          <a:lstStyle/>
          <a:p>
            <a:fld id="{0DAF61AA-5A98-4049-A93E-477E5505141A}" type="datetimeFigureOut">
              <a:rPr lang="en-US" smtClean="0"/>
              <a:t>5/31/22</a:t>
            </a:fld>
            <a:endParaRPr lang="en-US"/>
          </a:p>
        </p:txBody>
      </p:sp>
      <p:sp>
        <p:nvSpPr>
          <p:cNvPr id="5" name="Footer Placeholder 4">
            <a:extLst>
              <a:ext uri="{FF2B5EF4-FFF2-40B4-BE49-F238E27FC236}">
                <a16:creationId xmlns:a16="http://schemas.microsoft.com/office/drawing/2014/main" id="{EB9793F6-CFD6-4BD2-9DEB-4C00F8090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1F390-E021-48E4-930C-DAF659B838F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7156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BA25-DED6-4063-BB82-F934BF817B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10FD96-D92B-4A74-BCF0-1013E80F8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014C4-D63F-4EA0-AB26-6333014922A8}"/>
              </a:ext>
            </a:extLst>
          </p:cNvPr>
          <p:cNvSpPr>
            <a:spLocks noGrp="1"/>
          </p:cNvSpPr>
          <p:nvPr>
            <p:ph type="dt" sz="half" idx="10"/>
          </p:nvPr>
        </p:nvSpPr>
        <p:spPr/>
        <p:txBody>
          <a:bodyPr/>
          <a:lstStyle/>
          <a:p>
            <a:fld id="{0DAF61AA-5A98-4049-A93E-477E5505141A}" type="datetimeFigureOut">
              <a:rPr lang="en-US" smtClean="0"/>
              <a:t>5/31/22</a:t>
            </a:fld>
            <a:endParaRPr lang="en-US"/>
          </a:p>
        </p:txBody>
      </p:sp>
      <p:sp>
        <p:nvSpPr>
          <p:cNvPr id="5" name="Footer Placeholder 4">
            <a:extLst>
              <a:ext uri="{FF2B5EF4-FFF2-40B4-BE49-F238E27FC236}">
                <a16:creationId xmlns:a16="http://schemas.microsoft.com/office/drawing/2014/main" id="{22484372-1DBC-4E3E-85EF-FB47B01B3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0FF4D-C7B1-4494-9B0F-48DFED87652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6445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52B0-C6EC-493D-8471-3A91FC6F3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1AFB6A-89AA-4932-839A-8E8B19417C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3A1766-420B-42B2-8CA5-1A328247AD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4FC677-45BB-4736-9DBA-7B00BE8B6723}"/>
              </a:ext>
            </a:extLst>
          </p:cNvPr>
          <p:cNvSpPr>
            <a:spLocks noGrp="1"/>
          </p:cNvSpPr>
          <p:nvPr>
            <p:ph type="dt" sz="half" idx="10"/>
          </p:nvPr>
        </p:nvSpPr>
        <p:spPr/>
        <p:txBody>
          <a:bodyPr/>
          <a:lstStyle/>
          <a:p>
            <a:fld id="{0DAF61AA-5A98-4049-A93E-477E5505141A}" type="datetimeFigureOut">
              <a:rPr lang="en-US" smtClean="0"/>
              <a:t>5/31/22</a:t>
            </a:fld>
            <a:endParaRPr lang="en-US"/>
          </a:p>
        </p:txBody>
      </p:sp>
      <p:sp>
        <p:nvSpPr>
          <p:cNvPr id="6" name="Footer Placeholder 5">
            <a:extLst>
              <a:ext uri="{FF2B5EF4-FFF2-40B4-BE49-F238E27FC236}">
                <a16:creationId xmlns:a16="http://schemas.microsoft.com/office/drawing/2014/main" id="{27BE0D25-FEF2-4155-80AD-38E35863B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15260-DD52-4114-84F4-F450EA3538E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1260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C2A5-6B6A-4F5D-9179-00810D5046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56A8C-FEAB-4387-A6FE-F84EFD801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D6AFF-637B-484B-A552-DF5FBC5C7F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243F44-B8F8-4487-A43A-969E0C7D4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6D29C6-EA36-4ED0-94D4-9E838371EA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D19BC1-B506-4C92-BE75-FAE67F202F2C}"/>
              </a:ext>
            </a:extLst>
          </p:cNvPr>
          <p:cNvSpPr>
            <a:spLocks noGrp="1"/>
          </p:cNvSpPr>
          <p:nvPr>
            <p:ph type="dt" sz="half" idx="10"/>
          </p:nvPr>
        </p:nvSpPr>
        <p:spPr/>
        <p:txBody>
          <a:bodyPr/>
          <a:lstStyle/>
          <a:p>
            <a:fld id="{0DAF61AA-5A98-4049-A93E-477E5505141A}" type="datetimeFigureOut">
              <a:rPr lang="en-US" smtClean="0"/>
              <a:t>5/31/22</a:t>
            </a:fld>
            <a:endParaRPr lang="en-US"/>
          </a:p>
        </p:txBody>
      </p:sp>
      <p:sp>
        <p:nvSpPr>
          <p:cNvPr id="8" name="Footer Placeholder 7">
            <a:extLst>
              <a:ext uri="{FF2B5EF4-FFF2-40B4-BE49-F238E27FC236}">
                <a16:creationId xmlns:a16="http://schemas.microsoft.com/office/drawing/2014/main" id="{17079037-54CF-4D49-A1A7-7EA85C34BB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A1FF9A-CC6E-4719-BE26-B79F49946A4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7336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C1B0-DC19-4207-B904-0FB24E9743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708ADA-6B93-4F60-B491-DD9043398C8C}"/>
              </a:ext>
            </a:extLst>
          </p:cNvPr>
          <p:cNvSpPr>
            <a:spLocks noGrp="1"/>
          </p:cNvSpPr>
          <p:nvPr>
            <p:ph type="dt" sz="half" idx="10"/>
          </p:nvPr>
        </p:nvSpPr>
        <p:spPr/>
        <p:txBody>
          <a:bodyPr/>
          <a:lstStyle/>
          <a:p>
            <a:fld id="{0DAF61AA-5A98-4049-A93E-477E5505141A}" type="datetimeFigureOut">
              <a:rPr lang="en-US" smtClean="0"/>
              <a:t>5/31/22</a:t>
            </a:fld>
            <a:endParaRPr lang="en-US"/>
          </a:p>
        </p:txBody>
      </p:sp>
      <p:sp>
        <p:nvSpPr>
          <p:cNvPr id="4" name="Footer Placeholder 3">
            <a:extLst>
              <a:ext uri="{FF2B5EF4-FFF2-40B4-BE49-F238E27FC236}">
                <a16:creationId xmlns:a16="http://schemas.microsoft.com/office/drawing/2014/main" id="{205E8BA4-FABB-4EC4-B08B-CD19E7CCBD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9ED89-13F4-4DA5-81BD-85E5B30016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1886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91AE7-A0B3-4F4D-B938-8C5A34363FBD}"/>
              </a:ext>
            </a:extLst>
          </p:cNvPr>
          <p:cNvSpPr>
            <a:spLocks noGrp="1"/>
          </p:cNvSpPr>
          <p:nvPr>
            <p:ph type="dt" sz="half" idx="10"/>
          </p:nvPr>
        </p:nvSpPr>
        <p:spPr/>
        <p:txBody>
          <a:bodyPr/>
          <a:lstStyle/>
          <a:p>
            <a:fld id="{0DAF61AA-5A98-4049-A93E-477E5505141A}" type="datetimeFigureOut">
              <a:rPr lang="en-US" smtClean="0"/>
              <a:t>5/31/22</a:t>
            </a:fld>
            <a:endParaRPr lang="en-US"/>
          </a:p>
        </p:txBody>
      </p:sp>
      <p:sp>
        <p:nvSpPr>
          <p:cNvPr id="3" name="Footer Placeholder 2">
            <a:extLst>
              <a:ext uri="{FF2B5EF4-FFF2-40B4-BE49-F238E27FC236}">
                <a16:creationId xmlns:a16="http://schemas.microsoft.com/office/drawing/2014/main" id="{BF716B28-2EC1-4FFB-87D8-8EBA7393F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F91FC-A208-443D-AED5-FCE7C0F74D1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0161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5AE8-F294-44C7-85F7-C9363F832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5D4CC-701C-43B7-A184-2C4DE2E95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82043D-6F80-4E30-9039-761BA5BB7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9461C-C0D6-4F8C-96DF-4941044BB839}"/>
              </a:ext>
            </a:extLst>
          </p:cNvPr>
          <p:cNvSpPr>
            <a:spLocks noGrp="1"/>
          </p:cNvSpPr>
          <p:nvPr>
            <p:ph type="dt" sz="half" idx="10"/>
          </p:nvPr>
        </p:nvSpPr>
        <p:spPr/>
        <p:txBody>
          <a:bodyPr/>
          <a:lstStyle/>
          <a:p>
            <a:fld id="{0DAF61AA-5A98-4049-A93E-477E5505141A}" type="datetimeFigureOut">
              <a:rPr lang="en-US" smtClean="0"/>
              <a:t>5/31/22</a:t>
            </a:fld>
            <a:endParaRPr lang="en-US"/>
          </a:p>
        </p:txBody>
      </p:sp>
      <p:sp>
        <p:nvSpPr>
          <p:cNvPr id="6" name="Footer Placeholder 5">
            <a:extLst>
              <a:ext uri="{FF2B5EF4-FFF2-40B4-BE49-F238E27FC236}">
                <a16:creationId xmlns:a16="http://schemas.microsoft.com/office/drawing/2014/main" id="{5266FD59-5EF5-4E64-9F25-F187C6717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D1964-5F60-44B2-A6E1-4CABE15B5095}"/>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6951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8B80-DF83-451A-8303-C22E1E8FC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617557-234F-4CE3-A3B6-4E95C185F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4F6842-C32A-416F-A752-3DF330E2C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8862C-C18B-4C93-819B-CB14435C9911}"/>
              </a:ext>
            </a:extLst>
          </p:cNvPr>
          <p:cNvSpPr>
            <a:spLocks noGrp="1"/>
          </p:cNvSpPr>
          <p:nvPr>
            <p:ph type="dt" sz="half" idx="10"/>
          </p:nvPr>
        </p:nvSpPr>
        <p:spPr/>
        <p:txBody>
          <a:bodyPr/>
          <a:lstStyle/>
          <a:p>
            <a:fld id="{0DAF61AA-5A98-4049-A93E-477E5505141A}" type="datetimeFigureOut">
              <a:rPr lang="en-US" smtClean="0"/>
              <a:t>5/31/22</a:t>
            </a:fld>
            <a:endParaRPr lang="en-US"/>
          </a:p>
        </p:txBody>
      </p:sp>
      <p:sp>
        <p:nvSpPr>
          <p:cNvPr id="6" name="Footer Placeholder 5">
            <a:extLst>
              <a:ext uri="{FF2B5EF4-FFF2-40B4-BE49-F238E27FC236}">
                <a16:creationId xmlns:a16="http://schemas.microsoft.com/office/drawing/2014/main" id="{0E413892-D9E7-4175-8B9F-C6A7456C4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894FEB-377F-48CB-9262-3E67973ABE65}"/>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2356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B9EB6-6941-4D4A-8B84-CB8D5C24E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DFBC56-D0FC-445A-9432-7183DAF979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2F3C2-75FA-4C99-9FF9-5D9AFFED6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61AA-5A98-4049-A93E-477E5505141A}" type="datetimeFigureOut">
              <a:rPr lang="en-US" smtClean="0"/>
              <a:pPr/>
              <a:t>5/31/22</a:t>
            </a:fld>
            <a:endParaRPr lang="en-US" dirty="0"/>
          </a:p>
        </p:txBody>
      </p:sp>
      <p:sp>
        <p:nvSpPr>
          <p:cNvPr id="5" name="Footer Placeholder 4">
            <a:extLst>
              <a:ext uri="{FF2B5EF4-FFF2-40B4-BE49-F238E27FC236}">
                <a16:creationId xmlns:a16="http://schemas.microsoft.com/office/drawing/2014/main" id="{1E63F317-2ADF-424E-ACCE-A5F2BB2AD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AFBE8-2C6A-499C-A81E-B9820FEFB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62503755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7.png"/><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63.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62.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4.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7.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5.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7.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9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3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imgres?imgurl=https%3A%2F%2Fimage.flaticon.com%2Ficons%2Fsvg%2F891%2F891399.svg&amp;imgrefurl=https%3A%2F%2Fwww.flaticon.com%2Ffree-icon%2Flock_891399&amp;tbnid=dq8VT_A8r1Y9iM&amp;vet=12ahUKEwi-7I3R8pXpAhUJGzQIHcbxAXEQMygGegUIARC4Ag..i&amp;docid=utz8GpG_nsZIvM&amp;w=800&amp;h=800&amp;q=lock%20image&amp;hl=en&amp;client=firefox-b-1-d&amp;ved=2ahUKEwi-7I3R8pXpAhUJGzQIHcbxAXEQMygGegUIARC4A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40.png"/></Relationships>
</file>

<file path=ppt/slides/_rels/slide48.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1.png"/><Relationship Id="rId4" Type="http://schemas.openxmlformats.org/officeDocument/2006/relationships/image" Target="../media/image140.png"/></Relationships>
</file>

<file path=ppt/slides/_rels/slide49.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1.png"/><Relationship Id="rId4" Type="http://schemas.openxmlformats.org/officeDocument/2006/relationships/image" Target="../media/image140.png"/></Relationships>
</file>

<file path=ppt/slides/_rels/slide5.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0.png"/><Relationship Id="rId7" Type="http://schemas.openxmlformats.org/officeDocument/2006/relationships/image" Target="../media/image190.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image" Target="../media/image23.png"/><Relationship Id="rId5" Type="http://schemas.openxmlformats.org/officeDocument/2006/relationships/image" Target="../media/image170.png"/><Relationship Id="rId15" Type="http://schemas.openxmlformats.org/officeDocument/2006/relationships/image" Target="../media/image27.png"/><Relationship Id="rId10" Type="http://schemas.openxmlformats.org/officeDocument/2006/relationships/image" Target="../media/image220.png"/><Relationship Id="rId4" Type="http://schemas.openxmlformats.org/officeDocument/2006/relationships/image" Target="../media/image160.png"/><Relationship Id="rId9" Type="http://schemas.openxmlformats.org/officeDocument/2006/relationships/image" Target="../media/image210.png"/><Relationship Id="rId14" Type="http://schemas.openxmlformats.org/officeDocument/2006/relationships/image" Target="../media/image26.png"/></Relationships>
</file>

<file path=ppt/slides/_rels/slide50.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0.png"/><Relationship Id="rId7" Type="http://schemas.openxmlformats.org/officeDocument/2006/relationships/image" Target="../media/image190.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image" Target="../media/image23.png"/><Relationship Id="rId5" Type="http://schemas.openxmlformats.org/officeDocument/2006/relationships/image" Target="../media/image170.png"/><Relationship Id="rId10" Type="http://schemas.openxmlformats.org/officeDocument/2006/relationships/image" Target="../media/image220.png"/><Relationship Id="rId4" Type="http://schemas.openxmlformats.org/officeDocument/2006/relationships/image" Target="../media/image16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E2D7-29DF-41B5-9BA8-718AB316E707}"/>
              </a:ext>
            </a:extLst>
          </p:cNvPr>
          <p:cNvSpPr>
            <a:spLocks noGrp="1"/>
          </p:cNvSpPr>
          <p:nvPr>
            <p:ph type="ctrTitle"/>
          </p:nvPr>
        </p:nvSpPr>
        <p:spPr>
          <a:xfrm>
            <a:off x="714462" y="589698"/>
            <a:ext cx="10763076" cy="1217587"/>
          </a:xfrm>
          <a:solidFill>
            <a:srgbClr val="CCAEF4"/>
          </a:solidFill>
        </p:spPr>
        <p:txBody>
          <a:bodyPr>
            <a:noAutofit/>
          </a:bodyPr>
          <a:lstStyle/>
          <a:p>
            <a:r>
              <a:rPr lang="en-US" sz="4000" dirty="0"/>
              <a:t>Sine Series Approximation of the Mod Function for Bootstrapping of Approximate HE</a:t>
            </a:r>
          </a:p>
        </p:txBody>
      </p:sp>
      <p:sp>
        <p:nvSpPr>
          <p:cNvPr id="7" name="Subtitle 6">
            <a:extLst>
              <a:ext uri="{FF2B5EF4-FFF2-40B4-BE49-F238E27FC236}">
                <a16:creationId xmlns:a16="http://schemas.microsoft.com/office/drawing/2014/main" id="{C8B0D61C-0C21-7784-A1F8-87D182B6D72B}"/>
              </a:ext>
            </a:extLst>
          </p:cNvPr>
          <p:cNvSpPr>
            <a:spLocks noGrp="1"/>
          </p:cNvSpPr>
          <p:nvPr>
            <p:ph type="subTitle" idx="1"/>
          </p:nvPr>
        </p:nvSpPr>
        <p:spPr>
          <a:xfrm>
            <a:off x="1524000" y="2601119"/>
            <a:ext cx="9144000" cy="1655762"/>
          </a:xfrm>
        </p:spPr>
        <p:txBody>
          <a:bodyPr>
            <a:normAutofit/>
          </a:bodyPr>
          <a:lstStyle/>
          <a:p>
            <a:r>
              <a:rPr lang="en-US" sz="3600" dirty="0" err="1"/>
              <a:t>Charanjit</a:t>
            </a:r>
            <a:r>
              <a:rPr lang="en-US" sz="3600" dirty="0"/>
              <a:t> S. </a:t>
            </a:r>
            <a:r>
              <a:rPr lang="en-US" sz="3600" dirty="0" err="1"/>
              <a:t>Jutla</a:t>
            </a:r>
            <a:r>
              <a:rPr lang="en-US" sz="3600" dirty="0"/>
              <a:t> and </a:t>
            </a:r>
            <a:r>
              <a:rPr lang="en-US" sz="3600" u="sng" dirty="0"/>
              <a:t>Nathan Manohar</a:t>
            </a:r>
          </a:p>
          <a:p>
            <a:r>
              <a:rPr lang="en-US" sz="2800" dirty="0"/>
              <a:t>IBM T.J. Watson Research Center</a:t>
            </a:r>
          </a:p>
        </p:txBody>
      </p:sp>
    </p:spTree>
    <p:extLst>
      <p:ext uri="{BB962C8B-B14F-4D97-AF65-F5344CB8AC3E}">
        <p14:creationId xmlns:p14="http://schemas.microsoft.com/office/powerpoint/2010/main" val="259627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9DCF9D-8D4D-4F37-8BE3-E21E7A649DC6}"/>
              </a:ext>
            </a:extLst>
          </p:cNvPr>
          <p:cNvSpPr/>
          <p:nvPr/>
        </p:nvSpPr>
        <p:spPr>
          <a:xfrm>
            <a:off x="8967830" y="818466"/>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5" name="Left Brace 4">
            <a:extLst>
              <a:ext uri="{FF2B5EF4-FFF2-40B4-BE49-F238E27FC236}">
                <a16:creationId xmlns:a16="http://schemas.microsoft.com/office/drawing/2014/main" id="{7731B267-E0DD-4950-9203-56E1D405132D}"/>
              </a:ext>
            </a:extLst>
          </p:cNvPr>
          <p:cNvSpPr/>
          <p:nvPr/>
        </p:nvSpPr>
        <p:spPr>
          <a:xfrm rot="16200000">
            <a:off x="10331141" y="138856"/>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133AAB-268B-447D-B76F-546BFFB088A2}"/>
                  </a:ext>
                </a:extLst>
              </p:cNvPr>
              <p:cNvSpPr txBox="1"/>
              <p:nvPr/>
            </p:nvSpPr>
            <p:spPr>
              <a:xfrm>
                <a:off x="9915785" y="1631870"/>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6" name="TextBox 5">
                <a:extLst>
                  <a:ext uri="{FF2B5EF4-FFF2-40B4-BE49-F238E27FC236}">
                    <a16:creationId xmlns:a16="http://schemas.microsoft.com/office/drawing/2014/main" id="{B5133AAB-268B-447D-B76F-546BFFB088A2}"/>
                  </a:ext>
                </a:extLst>
              </p:cNvPr>
              <p:cNvSpPr txBox="1">
                <a:spLocks noRot="1" noChangeAspect="1" noMove="1" noResize="1" noEditPoints="1" noAdjustHandles="1" noChangeArrowheads="1" noChangeShapeType="1" noTextEdit="1"/>
              </p:cNvSpPr>
              <p:nvPr/>
            </p:nvSpPr>
            <p:spPr>
              <a:xfrm>
                <a:off x="9915785" y="1631870"/>
                <a:ext cx="1048624" cy="369332"/>
              </a:xfrm>
              <a:prstGeom prst="rect">
                <a:avLst/>
              </a:prstGeom>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E881F27-532B-4252-9016-79EEF65BDFCB}"/>
                  </a:ext>
                </a:extLst>
              </p:cNvPr>
              <p:cNvSpPr/>
              <p:nvPr/>
            </p:nvSpPr>
            <p:spPr>
              <a:xfrm>
                <a:off x="11434194" y="818466"/>
                <a:ext cx="478172"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oMath>
                  </m:oMathPara>
                </a14:m>
                <a:endParaRPr lang="en-US" dirty="0">
                  <a:solidFill>
                    <a:schemeClr val="tx1"/>
                  </a:solidFill>
                </a:endParaRPr>
              </a:p>
            </p:txBody>
          </p:sp>
        </mc:Choice>
        <mc:Fallback xmlns="">
          <p:sp>
            <p:nvSpPr>
              <p:cNvPr id="7" name="Rectangle 6">
                <a:extLst>
                  <a:ext uri="{FF2B5EF4-FFF2-40B4-BE49-F238E27FC236}">
                    <a16:creationId xmlns:a16="http://schemas.microsoft.com/office/drawing/2014/main" id="{0E881F27-532B-4252-9016-79EEF65BDFCB}"/>
                  </a:ext>
                </a:extLst>
              </p:cNvPr>
              <p:cNvSpPr>
                <a:spLocks noRot="1" noChangeAspect="1" noMove="1" noResize="1" noEditPoints="1" noAdjustHandles="1" noChangeArrowheads="1" noChangeShapeType="1" noTextEdit="1"/>
              </p:cNvSpPr>
              <p:nvPr/>
            </p:nvSpPr>
            <p:spPr>
              <a:xfrm>
                <a:off x="11434194" y="818466"/>
                <a:ext cx="478172" cy="587229"/>
              </a:xfrm>
              <a:prstGeom prst="rect">
                <a:avLst/>
              </a:prstGeom>
              <a:blipFill>
                <a:blip r:embed="rId3"/>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6FE0FEAE-4B3C-4470-8078-A18764862488}"/>
              </a:ext>
            </a:extLst>
          </p:cNvPr>
          <p:cNvCxnSpPr>
            <a:stCxn id="4" idx="0"/>
            <a:endCxn id="4" idx="2"/>
          </p:cNvCxnSpPr>
          <p:nvPr/>
        </p:nvCxnSpPr>
        <p:spPr>
          <a:xfrm>
            <a:off x="10201012" y="818466"/>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A6F70A4-13F5-47C9-9F6E-5139DEE0FD46}"/>
                  </a:ext>
                </a:extLst>
              </p:cNvPr>
              <p:cNvSpPr txBox="1"/>
              <p:nvPr/>
            </p:nvSpPr>
            <p:spPr>
              <a:xfrm>
                <a:off x="10695968" y="92531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10" name="TextBox 9">
                <a:extLst>
                  <a:ext uri="{FF2B5EF4-FFF2-40B4-BE49-F238E27FC236}">
                    <a16:creationId xmlns:a16="http://schemas.microsoft.com/office/drawing/2014/main" id="{1A6F70A4-13F5-47C9-9F6E-5139DEE0FD46}"/>
                  </a:ext>
                </a:extLst>
              </p:cNvPr>
              <p:cNvSpPr txBox="1">
                <a:spLocks noRot="1" noChangeAspect="1" noMove="1" noResize="1" noEditPoints="1" noAdjustHandles="1" noChangeArrowheads="1" noChangeShapeType="1" noTextEdit="1"/>
              </p:cNvSpPr>
              <p:nvPr/>
            </p:nvSpPr>
            <p:spPr>
              <a:xfrm>
                <a:off x="10695968" y="925311"/>
                <a:ext cx="39427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4A07705-5EE2-4A0B-8E09-74AB41AD11FB}"/>
                  </a:ext>
                </a:extLst>
              </p:cNvPr>
              <p:cNvSpPr txBox="1"/>
              <p:nvPr/>
            </p:nvSpPr>
            <p:spPr>
              <a:xfrm>
                <a:off x="9387283" y="92531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11" name="TextBox 10">
                <a:extLst>
                  <a:ext uri="{FF2B5EF4-FFF2-40B4-BE49-F238E27FC236}">
                    <a16:creationId xmlns:a16="http://schemas.microsoft.com/office/drawing/2014/main" id="{24A07705-5EE2-4A0B-8E09-74AB41AD11FB}"/>
                  </a:ext>
                </a:extLst>
              </p:cNvPr>
              <p:cNvSpPr txBox="1">
                <a:spLocks noRot="1" noChangeAspect="1" noMove="1" noResize="1" noEditPoints="1" noAdjustHandles="1" noChangeArrowheads="1" noChangeShapeType="1" noTextEdit="1"/>
              </p:cNvSpPr>
              <p:nvPr/>
            </p:nvSpPr>
            <p:spPr>
              <a:xfrm>
                <a:off x="9387283" y="925311"/>
                <a:ext cx="394277" cy="369332"/>
              </a:xfrm>
              <a:prstGeom prst="rect">
                <a:avLst/>
              </a:prstGeom>
              <a:blipFill>
                <a:blip r:embed="rId5"/>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767D016B-B627-445F-BCD3-534E0C0D1C91}"/>
              </a:ext>
            </a:extLst>
          </p:cNvPr>
          <p:cNvSpPr/>
          <p:nvPr/>
        </p:nvSpPr>
        <p:spPr>
          <a:xfrm>
            <a:off x="8967814" y="3172990"/>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0" name="Left Brace 19">
            <a:extLst>
              <a:ext uri="{FF2B5EF4-FFF2-40B4-BE49-F238E27FC236}">
                <a16:creationId xmlns:a16="http://schemas.microsoft.com/office/drawing/2014/main" id="{28E9E509-21F5-40EB-9C6A-3AC88996BD00}"/>
              </a:ext>
            </a:extLst>
          </p:cNvPr>
          <p:cNvSpPr/>
          <p:nvPr/>
        </p:nvSpPr>
        <p:spPr>
          <a:xfrm rot="16200000">
            <a:off x="10331125" y="2493380"/>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5F5A2AF-096A-49C0-A7B6-4704D621C9D0}"/>
                  </a:ext>
                </a:extLst>
              </p:cNvPr>
              <p:cNvSpPr txBox="1"/>
              <p:nvPr/>
            </p:nvSpPr>
            <p:spPr>
              <a:xfrm>
                <a:off x="9915769" y="3986394"/>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21" name="TextBox 20">
                <a:extLst>
                  <a:ext uri="{FF2B5EF4-FFF2-40B4-BE49-F238E27FC236}">
                    <a16:creationId xmlns:a16="http://schemas.microsoft.com/office/drawing/2014/main" id="{05F5A2AF-096A-49C0-A7B6-4704D621C9D0}"/>
                  </a:ext>
                </a:extLst>
              </p:cNvPr>
              <p:cNvSpPr txBox="1">
                <a:spLocks noRot="1" noChangeAspect="1" noMove="1" noResize="1" noEditPoints="1" noAdjustHandles="1" noChangeArrowheads="1" noChangeShapeType="1" noTextEdit="1"/>
              </p:cNvSpPr>
              <p:nvPr/>
            </p:nvSpPr>
            <p:spPr>
              <a:xfrm>
                <a:off x="9915769" y="3986394"/>
                <a:ext cx="1048624" cy="369332"/>
              </a:xfrm>
              <a:prstGeom prst="rect">
                <a:avLst/>
              </a:prstGeom>
              <a:blipFill>
                <a:blip r:embed="rId6"/>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27CAB2D-E512-40F1-B7B9-344692D1F607}"/>
                  </a:ext>
                </a:extLst>
              </p:cNvPr>
              <p:cNvSpPr/>
              <p:nvPr/>
            </p:nvSpPr>
            <p:spPr>
              <a:xfrm>
                <a:off x="11434178" y="3172990"/>
                <a:ext cx="478172"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oMath>
                  </m:oMathPara>
                </a14:m>
                <a:endParaRPr lang="en-US" dirty="0">
                  <a:solidFill>
                    <a:schemeClr val="tx1"/>
                  </a:solidFill>
                </a:endParaRPr>
              </a:p>
            </p:txBody>
          </p:sp>
        </mc:Choice>
        <mc:Fallback xmlns="">
          <p:sp>
            <p:nvSpPr>
              <p:cNvPr id="22" name="Rectangle 21">
                <a:extLst>
                  <a:ext uri="{FF2B5EF4-FFF2-40B4-BE49-F238E27FC236}">
                    <a16:creationId xmlns:a16="http://schemas.microsoft.com/office/drawing/2014/main" id="{727CAB2D-E512-40F1-B7B9-344692D1F607}"/>
                  </a:ext>
                </a:extLst>
              </p:cNvPr>
              <p:cNvSpPr>
                <a:spLocks noRot="1" noChangeAspect="1" noMove="1" noResize="1" noEditPoints="1" noAdjustHandles="1" noChangeArrowheads="1" noChangeShapeType="1" noTextEdit="1"/>
              </p:cNvSpPr>
              <p:nvPr/>
            </p:nvSpPr>
            <p:spPr>
              <a:xfrm>
                <a:off x="11434178" y="3172990"/>
                <a:ext cx="478172" cy="587229"/>
              </a:xfrm>
              <a:prstGeom prst="rect">
                <a:avLst/>
              </a:prstGeom>
              <a:blipFill>
                <a:blip r:embed="rId7"/>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CFA3B1A2-5E1D-4AEB-94BE-B1328DA53CD2}"/>
              </a:ext>
            </a:extLst>
          </p:cNvPr>
          <p:cNvCxnSpPr>
            <a:stCxn id="19" idx="0"/>
            <a:endCxn id="19" idx="2"/>
          </p:cNvCxnSpPr>
          <p:nvPr/>
        </p:nvCxnSpPr>
        <p:spPr>
          <a:xfrm>
            <a:off x="10200996"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6F95508-A42C-48C1-AD92-4071D221ED35}"/>
                  </a:ext>
                </a:extLst>
              </p:cNvPr>
              <p:cNvSpPr txBox="1"/>
              <p:nvPr/>
            </p:nvSpPr>
            <p:spPr>
              <a:xfrm>
                <a:off x="10670786" y="3281938"/>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24" name="TextBox 23">
                <a:extLst>
                  <a:ext uri="{FF2B5EF4-FFF2-40B4-BE49-F238E27FC236}">
                    <a16:creationId xmlns:a16="http://schemas.microsoft.com/office/drawing/2014/main" id="{06F95508-A42C-48C1-AD92-4071D221ED35}"/>
                  </a:ext>
                </a:extLst>
              </p:cNvPr>
              <p:cNvSpPr txBox="1">
                <a:spLocks noRot="1" noChangeAspect="1" noMove="1" noResize="1" noEditPoints="1" noAdjustHandles="1" noChangeArrowheads="1" noChangeShapeType="1" noTextEdit="1"/>
              </p:cNvSpPr>
              <p:nvPr/>
            </p:nvSpPr>
            <p:spPr>
              <a:xfrm>
                <a:off x="10670786" y="3281938"/>
                <a:ext cx="39427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5FAE022-671A-4EBC-9F57-F9EB240ABE25}"/>
                  </a:ext>
                </a:extLst>
              </p:cNvPr>
              <p:cNvSpPr txBox="1"/>
              <p:nvPr/>
            </p:nvSpPr>
            <p:spPr>
              <a:xfrm>
                <a:off x="9387267"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25" name="TextBox 24">
                <a:extLst>
                  <a:ext uri="{FF2B5EF4-FFF2-40B4-BE49-F238E27FC236}">
                    <a16:creationId xmlns:a16="http://schemas.microsoft.com/office/drawing/2014/main" id="{D5FAE022-671A-4EBC-9F57-F9EB240ABE25}"/>
                  </a:ext>
                </a:extLst>
              </p:cNvPr>
              <p:cNvSpPr txBox="1">
                <a:spLocks noRot="1" noChangeAspect="1" noMove="1" noResize="1" noEditPoints="1" noAdjustHandles="1" noChangeArrowheads="1" noChangeShapeType="1" noTextEdit="1"/>
              </p:cNvSpPr>
              <p:nvPr/>
            </p:nvSpPr>
            <p:spPr>
              <a:xfrm>
                <a:off x="9387267" y="3279835"/>
                <a:ext cx="394277" cy="369332"/>
              </a:xfrm>
              <a:prstGeom prst="rect">
                <a:avLst/>
              </a:prstGeom>
              <a:blipFill>
                <a:blip r:embed="rId9"/>
                <a:stretch>
                  <a:fillRect/>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5768E100-99DD-4359-81B9-F2FF0E62DE8E}"/>
              </a:ext>
            </a:extLst>
          </p:cNvPr>
          <p:cNvSpPr/>
          <p:nvPr/>
        </p:nvSpPr>
        <p:spPr>
          <a:xfrm>
            <a:off x="3464636" y="3172990"/>
            <a:ext cx="5503177"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Brace 26">
            <a:extLst>
              <a:ext uri="{FF2B5EF4-FFF2-40B4-BE49-F238E27FC236}">
                <a16:creationId xmlns:a16="http://schemas.microsoft.com/office/drawing/2014/main" id="{B0327839-0CAA-41A1-A7CA-8ED408A27053}"/>
              </a:ext>
            </a:extLst>
          </p:cNvPr>
          <p:cNvSpPr/>
          <p:nvPr/>
        </p:nvSpPr>
        <p:spPr>
          <a:xfrm rot="5400000">
            <a:off x="7579537" y="-1205524"/>
            <a:ext cx="217897" cy="844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F7B364D-77F7-47A7-B998-D5308FAAF2ED}"/>
                  </a:ext>
                </a:extLst>
              </p:cNvPr>
              <p:cNvSpPr txBox="1"/>
              <p:nvPr/>
            </p:nvSpPr>
            <p:spPr>
              <a:xfrm>
                <a:off x="7164173" y="2482771"/>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oMath>
                  </m:oMathPara>
                </a14:m>
                <a:endParaRPr lang="en-US" dirty="0"/>
              </a:p>
            </p:txBody>
          </p:sp>
        </mc:Choice>
        <mc:Fallback xmlns="">
          <p:sp>
            <p:nvSpPr>
              <p:cNvPr id="28" name="TextBox 27">
                <a:extLst>
                  <a:ext uri="{FF2B5EF4-FFF2-40B4-BE49-F238E27FC236}">
                    <a16:creationId xmlns:a16="http://schemas.microsoft.com/office/drawing/2014/main" id="{1F7B364D-77F7-47A7-B998-D5308FAAF2ED}"/>
                  </a:ext>
                </a:extLst>
              </p:cNvPr>
              <p:cNvSpPr txBox="1">
                <a:spLocks noRot="1" noChangeAspect="1" noMove="1" noResize="1" noEditPoints="1" noAdjustHandles="1" noChangeArrowheads="1" noChangeShapeType="1" noTextEdit="1"/>
              </p:cNvSpPr>
              <p:nvPr/>
            </p:nvSpPr>
            <p:spPr>
              <a:xfrm>
                <a:off x="7164173" y="2482771"/>
                <a:ext cx="1048624" cy="369332"/>
              </a:xfrm>
              <a:prstGeom prst="rect">
                <a:avLst/>
              </a:prstGeom>
              <a:blipFill>
                <a:blip r:embed="rId10"/>
                <a:stretch>
                  <a:fillRect b="-9836"/>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3E242506-4CE1-4BB6-AFCB-5007825644DE}"/>
              </a:ext>
            </a:extLst>
          </p:cNvPr>
          <p:cNvCxnSpPr/>
          <p:nvPr/>
        </p:nvCxnSpPr>
        <p:spPr>
          <a:xfrm>
            <a:off x="8381983"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99280B3-4ED4-4226-9C3E-3110D851672D}"/>
                  </a:ext>
                </a:extLst>
              </p:cNvPr>
              <p:cNvSpPr txBox="1"/>
              <p:nvPr/>
            </p:nvSpPr>
            <p:spPr>
              <a:xfrm>
                <a:off x="8477760"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𝐼</m:t>
                      </m:r>
                    </m:oMath>
                  </m:oMathPara>
                </a14:m>
                <a:endParaRPr lang="en-US" dirty="0"/>
              </a:p>
            </p:txBody>
          </p:sp>
        </mc:Choice>
        <mc:Fallback xmlns="">
          <p:sp>
            <p:nvSpPr>
              <p:cNvPr id="30" name="TextBox 29">
                <a:extLst>
                  <a:ext uri="{FF2B5EF4-FFF2-40B4-BE49-F238E27FC236}">
                    <a16:creationId xmlns:a16="http://schemas.microsoft.com/office/drawing/2014/main" id="{B99280B3-4ED4-4226-9C3E-3110D851672D}"/>
                  </a:ext>
                </a:extLst>
              </p:cNvPr>
              <p:cNvSpPr txBox="1">
                <a:spLocks noRot="1" noChangeAspect="1" noMove="1" noResize="1" noEditPoints="1" noAdjustHandles="1" noChangeArrowheads="1" noChangeShapeType="1" noTextEdit="1"/>
              </p:cNvSpPr>
              <p:nvPr/>
            </p:nvSpPr>
            <p:spPr>
              <a:xfrm>
                <a:off x="8477760" y="3279835"/>
                <a:ext cx="394277" cy="369332"/>
              </a:xfrm>
              <a:prstGeom prst="rect">
                <a:avLst/>
              </a:prstGeom>
              <a:blipFill>
                <a:blip r:embed="rId11"/>
                <a:stretch>
                  <a:fillRect/>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1B478ADE-97E2-4C0C-8ED1-227147189ED2}"/>
              </a:ext>
            </a:extLst>
          </p:cNvPr>
          <p:cNvSpPr/>
          <p:nvPr/>
        </p:nvSpPr>
        <p:spPr>
          <a:xfrm>
            <a:off x="8967814" y="5452305"/>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32" name="Left Brace 31">
            <a:extLst>
              <a:ext uri="{FF2B5EF4-FFF2-40B4-BE49-F238E27FC236}">
                <a16:creationId xmlns:a16="http://schemas.microsoft.com/office/drawing/2014/main" id="{80E6B1C4-DEED-4E19-BF1B-F375D5906A02}"/>
              </a:ext>
            </a:extLst>
          </p:cNvPr>
          <p:cNvSpPr/>
          <p:nvPr/>
        </p:nvSpPr>
        <p:spPr>
          <a:xfrm rot="16200000">
            <a:off x="10331125" y="4772695"/>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7B2A319-08B3-41B6-BF67-4A80E9998C73}"/>
                  </a:ext>
                </a:extLst>
              </p:cNvPr>
              <p:cNvSpPr txBox="1"/>
              <p:nvPr/>
            </p:nvSpPr>
            <p:spPr>
              <a:xfrm>
                <a:off x="9915769" y="6265709"/>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33" name="TextBox 32">
                <a:extLst>
                  <a:ext uri="{FF2B5EF4-FFF2-40B4-BE49-F238E27FC236}">
                    <a16:creationId xmlns:a16="http://schemas.microsoft.com/office/drawing/2014/main" id="{E7B2A319-08B3-41B6-BF67-4A80E9998C73}"/>
                  </a:ext>
                </a:extLst>
              </p:cNvPr>
              <p:cNvSpPr txBox="1">
                <a:spLocks noRot="1" noChangeAspect="1" noMove="1" noResize="1" noEditPoints="1" noAdjustHandles="1" noChangeArrowheads="1" noChangeShapeType="1" noTextEdit="1"/>
              </p:cNvSpPr>
              <p:nvPr/>
            </p:nvSpPr>
            <p:spPr>
              <a:xfrm>
                <a:off x="9915769" y="6265709"/>
                <a:ext cx="1048624" cy="369332"/>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98666F35-BA0A-4FFF-A7AA-C646070422B0}"/>
                  </a:ext>
                </a:extLst>
              </p:cNvPr>
              <p:cNvSpPr/>
              <p:nvPr/>
            </p:nvSpPr>
            <p:spPr>
              <a:xfrm>
                <a:off x="11199290" y="5452305"/>
                <a:ext cx="713060"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4" name="Rectangle 33">
                <a:extLst>
                  <a:ext uri="{FF2B5EF4-FFF2-40B4-BE49-F238E27FC236}">
                    <a16:creationId xmlns:a16="http://schemas.microsoft.com/office/drawing/2014/main" id="{98666F35-BA0A-4FFF-A7AA-C646070422B0}"/>
                  </a:ext>
                </a:extLst>
              </p:cNvPr>
              <p:cNvSpPr>
                <a:spLocks noRot="1" noChangeAspect="1" noMove="1" noResize="1" noEditPoints="1" noAdjustHandles="1" noChangeArrowheads="1" noChangeShapeType="1" noTextEdit="1"/>
              </p:cNvSpPr>
              <p:nvPr/>
            </p:nvSpPr>
            <p:spPr>
              <a:xfrm>
                <a:off x="11199290" y="5452305"/>
                <a:ext cx="713060" cy="587229"/>
              </a:xfrm>
              <a:prstGeom prst="rect">
                <a:avLst/>
              </a:prstGeom>
              <a:blipFill>
                <a:blip r:embed="rId13"/>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F44FF156-5140-4901-A245-7E28AD8621FB}"/>
              </a:ext>
            </a:extLst>
          </p:cNvPr>
          <p:cNvCxnSpPr>
            <a:stCxn id="31" idx="0"/>
            <a:endCxn id="31" idx="2"/>
          </p:cNvCxnSpPr>
          <p:nvPr/>
        </p:nvCxnSpPr>
        <p:spPr>
          <a:xfrm>
            <a:off x="10200996"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52BA600-D950-4C24-AFCE-8B060C83A5AF}"/>
                  </a:ext>
                </a:extLst>
              </p:cNvPr>
              <p:cNvSpPr txBox="1"/>
              <p:nvPr/>
            </p:nvSpPr>
            <p:spPr>
              <a:xfrm>
                <a:off x="105701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36" name="TextBox 35">
                <a:extLst>
                  <a:ext uri="{FF2B5EF4-FFF2-40B4-BE49-F238E27FC236}">
                    <a16:creationId xmlns:a16="http://schemas.microsoft.com/office/drawing/2014/main" id="{852BA600-D950-4C24-AFCE-8B060C83A5AF}"/>
                  </a:ext>
                </a:extLst>
              </p:cNvPr>
              <p:cNvSpPr txBox="1">
                <a:spLocks noRot="1" noChangeAspect="1" noMove="1" noResize="1" noEditPoints="1" noAdjustHandles="1" noChangeArrowheads="1" noChangeShapeType="1" noTextEdit="1"/>
              </p:cNvSpPr>
              <p:nvPr/>
            </p:nvSpPr>
            <p:spPr>
              <a:xfrm>
                <a:off x="10570116" y="5560696"/>
                <a:ext cx="394277"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AA2BA60-0FCC-4C7B-8A0F-D201E4886DBE}"/>
                  </a:ext>
                </a:extLst>
              </p:cNvPr>
              <p:cNvSpPr txBox="1"/>
              <p:nvPr/>
            </p:nvSpPr>
            <p:spPr>
              <a:xfrm>
                <a:off x="9427811" y="556125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7" name="TextBox 36">
                <a:extLst>
                  <a:ext uri="{FF2B5EF4-FFF2-40B4-BE49-F238E27FC236}">
                    <a16:creationId xmlns:a16="http://schemas.microsoft.com/office/drawing/2014/main" id="{8AA2BA60-0FCC-4C7B-8A0F-D201E4886DBE}"/>
                  </a:ext>
                </a:extLst>
              </p:cNvPr>
              <p:cNvSpPr txBox="1">
                <a:spLocks noRot="1" noChangeAspect="1" noMove="1" noResize="1" noEditPoints="1" noAdjustHandles="1" noChangeArrowheads="1" noChangeShapeType="1" noTextEdit="1"/>
              </p:cNvSpPr>
              <p:nvPr/>
            </p:nvSpPr>
            <p:spPr>
              <a:xfrm>
                <a:off x="9427811" y="5561253"/>
                <a:ext cx="394277" cy="369332"/>
              </a:xfrm>
              <a:prstGeom prst="rect">
                <a:avLst/>
              </a:prstGeom>
              <a:blipFill>
                <a:blip r:embed="rId15"/>
                <a:stretch>
                  <a:fillRect/>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A1823DFF-8264-4CDA-B68E-F7F283260EE6}"/>
              </a:ext>
            </a:extLst>
          </p:cNvPr>
          <p:cNvSpPr/>
          <p:nvPr/>
        </p:nvSpPr>
        <p:spPr>
          <a:xfrm>
            <a:off x="5226325" y="5452305"/>
            <a:ext cx="3741488"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Brace 38">
            <a:extLst>
              <a:ext uri="{FF2B5EF4-FFF2-40B4-BE49-F238E27FC236}">
                <a16:creationId xmlns:a16="http://schemas.microsoft.com/office/drawing/2014/main" id="{001CA94F-B91C-4C0C-90E7-3170C66A3D81}"/>
              </a:ext>
            </a:extLst>
          </p:cNvPr>
          <p:cNvSpPr/>
          <p:nvPr/>
        </p:nvSpPr>
        <p:spPr>
          <a:xfrm rot="5400000">
            <a:off x="8460380" y="1954635"/>
            <a:ext cx="217897" cy="66860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C2EB29E-552F-4397-9BC2-C0999D7B1831}"/>
              </a:ext>
            </a:extLst>
          </p:cNvPr>
          <p:cNvCxnSpPr/>
          <p:nvPr/>
        </p:nvCxnSpPr>
        <p:spPr>
          <a:xfrm>
            <a:off x="8381983"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BBDA41F-68DA-4B81-A978-691C76C3AD3F}"/>
                  </a:ext>
                </a:extLst>
              </p:cNvPr>
              <p:cNvSpPr txBox="1"/>
              <p:nvPr/>
            </p:nvSpPr>
            <p:spPr>
              <a:xfrm>
                <a:off x="8477061" y="556114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41" name="TextBox 40">
                <a:extLst>
                  <a:ext uri="{FF2B5EF4-FFF2-40B4-BE49-F238E27FC236}">
                    <a16:creationId xmlns:a16="http://schemas.microsoft.com/office/drawing/2014/main" id="{5BBDA41F-68DA-4B81-A978-691C76C3AD3F}"/>
                  </a:ext>
                </a:extLst>
              </p:cNvPr>
              <p:cNvSpPr txBox="1">
                <a:spLocks noRot="1" noChangeAspect="1" noMove="1" noResize="1" noEditPoints="1" noAdjustHandles="1" noChangeArrowheads="1" noChangeShapeType="1" noTextEdit="1"/>
              </p:cNvSpPr>
              <p:nvPr/>
            </p:nvSpPr>
            <p:spPr>
              <a:xfrm>
                <a:off x="8477061" y="5561141"/>
                <a:ext cx="394277"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5D6824F-9216-4E27-87B7-FE83727B4DC0}"/>
                  </a:ext>
                </a:extLst>
              </p:cNvPr>
              <p:cNvSpPr txBox="1"/>
              <p:nvPr/>
            </p:nvSpPr>
            <p:spPr>
              <a:xfrm>
                <a:off x="8045016" y="4796502"/>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r>
                        <a:rPr lang="en-US" b="0" i="1" dirty="0" smtClean="0">
                          <a:latin typeface="Cambria Math" panose="02040503050406030204" pitchFamily="18" charset="0"/>
                        </a:rPr>
                        <m:t>′</m:t>
                      </m:r>
                    </m:oMath>
                  </m:oMathPara>
                </a14:m>
                <a:endParaRPr lang="en-US" dirty="0"/>
              </a:p>
            </p:txBody>
          </p:sp>
        </mc:Choice>
        <mc:Fallback xmlns="">
          <p:sp>
            <p:nvSpPr>
              <p:cNvPr id="42" name="TextBox 41">
                <a:extLst>
                  <a:ext uri="{FF2B5EF4-FFF2-40B4-BE49-F238E27FC236}">
                    <a16:creationId xmlns:a16="http://schemas.microsoft.com/office/drawing/2014/main" id="{E5D6824F-9216-4E27-87B7-FE83727B4DC0}"/>
                  </a:ext>
                </a:extLst>
              </p:cNvPr>
              <p:cNvSpPr txBox="1">
                <a:spLocks noRot="1" noChangeAspect="1" noMove="1" noResize="1" noEditPoints="1" noAdjustHandles="1" noChangeArrowheads="1" noChangeShapeType="1" noTextEdit="1"/>
              </p:cNvSpPr>
              <p:nvPr/>
            </p:nvSpPr>
            <p:spPr>
              <a:xfrm>
                <a:off x="8045016" y="4796502"/>
                <a:ext cx="1048624" cy="369332"/>
              </a:xfrm>
              <a:prstGeom prst="rect">
                <a:avLst/>
              </a:prstGeom>
              <a:blipFill>
                <a:blip r:embed="rId1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75DDC3F-2F21-4CCF-B084-F71222C64F58}"/>
                  </a:ext>
                </a:extLst>
              </p:cNvPr>
              <p:cNvSpPr txBox="1"/>
              <p:nvPr/>
            </p:nvSpPr>
            <p:spPr>
              <a:xfrm>
                <a:off x="5726171" y="3286999"/>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43" name="TextBox 42">
                <a:extLst>
                  <a:ext uri="{FF2B5EF4-FFF2-40B4-BE49-F238E27FC236}">
                    <a16:creationId xmlns:a16="http://schemas.microsoft.com/office/drawing/2014/main" id="{275DDC3F-2F21-4CCF-B084-F71222C64F58}"/>
                  </a:ext>
                </a:extLst>
              </p:cNvPr>
              <p:cNvSpPr txBox="1">
                <a:spLocks noRot="1" noChangeAspect="1" noMove="1" noResize="1" noEditPoints="1" noAdjustHandles="1" noChangeArrowheads="1" noChangeShapeType="1" noTextEdit="1"/>
              </p:cNvSpPr>
              <p:nvPr/>
            </p:nvSpPr>
            <p:spPr>
              <a:xfrm>
                <a:off x="5726171" y="3286999"/>
                <a:ext cx="394277"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9D49D88-69D5-417C-AF25-833A1BCC1F03}"/>
                  </a:ext>
                </a:extLst>
              </p:cNvPr>
              <p:cNvSpPr txBox="1"/>
              <p:nvPr/>
            </p:nvSpPr>
            <p:spPr>
              <a:xfrm>
                <a:off x="66070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44" name="TextBox 43">
                <a:extLst>
                  <a:ext uri="{FF2B5EF4-FFF2-40B4-BE49-F238E27FC236}">
                    <a16:creationId xmlns:a16="http://schemas.microsoft.com/office/drawing/2014/main" id="{49D49D88-69D5-417C-AF25-833A1BCC1F03}"/>
                  </a:ext>
                </a:extLst>
              </p:cNvPr>
              <p:cNvSpPr txBox="1">
                <a:spLocks noRot="1" noChangeAspect="1" noMove="1" noResize="1" noEditPoints="1" noAdjustHandles="1" noChangeArrowheads="1" noChangeShapeType="1" noTextEdit="1"/>
              </p:cNvSpPr>
              <p:nvPr/>
            </p:nvSpPr>
            <p:spPr>
              <a:xfrm>
                <a:off x="6607016" y="5560696"/>
                <a:ext cx="394277" cy="369332"/>
              </a:xfrm>
              <a:prstGeom prst="rect">
                <a:avLst/>
              </a:prstGeom>
              <a:blipFill>
                <a:blip r:embed="rId19"/>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8F77C61B-05FF-42C8-8562-917640A8A1BA}"/>
              </a:ext>
            </a:extLst>
          </p:cNvPr>
          <p:cNvSpPr txBox="1"/>
          <p:nvPr/>
        </p:nvSpPr>
        <p:spPr>
          <a:xfrm>
            <a:off x="211808" y="818466"/>
            <a:ext cx="2768707"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Before Bootstrapping</a:t>
            </a:r>
          </a:p>
        </p:txBody>
      </p:sp>
      <p:sp>
        <p:nvSpPr>
          <p:cNvPr id="45" name="TextBox 44">
            <a:extLst>
              <a:ext uri="{FF2B5EF4-FFF2-40B4-BE49-F238E27FC236}">
                <a16:creationId xmlns:a16="http://schemas.microsoft.com/office/drawing/2014/main" id="{1CA5A05F-8CFC-4AE3-BD7E-F0EC592E4331}"/>
              </a:ext>
            </a:extLst>
          </p:cNvPr>
          <p:cNvSpPr txBox="1"/>
          <p:nvPr/>
        </p:nvSpPr>
        <p:spPr>
          <a:xfrm>
            <a:off x="211808" y="3172990"/>
            <a:ext cx="2811988"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Modulus Raising</a:t>
            </a:r>
          </a:p>
        </p:txBody>
      </p:sp>
      <p:sp>
        <p:nvSpPr>
          <p:cNvPr id="46" name="TextBox 45">
            <a:extLst>
              <a:ext uri="{FF2B5EF4-FFF2-40B4-BE49-F238E27FC236}">
                <a16:creationId xmlns:a16="http://schemas.microsoft.com/office/drawing/2014/main" id="{7861751F-3DED-4C5C-AE86-0BD1C8536479}"/>
              </a:ext>
            </a:extLst>
          </p:cNvPr>
          <p:cNvSpPr txBox="1"/>
          <p:nvPr/>
        </p:nvSpPr>
        <p:spPr>
          <a:xfrm>
            <a:off x="211808" y="5452305"/>
            <a:ext cx="2576346"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Bootstrapping</a:t>
            </a:r>
          </a:p>
        </p:txBody>
      </p:sp>
      <p:sp>
        <p:nvSpPr>
          <p:cNvPr id="8" name="Oval 7">
            <a:extLst>
              <a:ext uri="{FF2B5EF4-FFF2-40B4-BE49-F238E27FC236}">
                <a16:creationId xmlns:a16="http://schemas.microsoft.com/office/drawing/2014/main" id="{78FB6B2D-B602-4A68-8B02-6607C93B236D}"/>
              </a:ext>
            </a:extLst>
          </p:cNvPr>
          <p:cNvSpPr/>
          <p:nvPr/>
        </p:nvSpPr>
        <p:spPr>
          <a:xfrm>
            <a:off x="8477061" y="3279835"/>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8" name="Oval 47">
            <a:extLst>
              <a:ext uri="{FF2B5EF4-FFF2-40B4-BE49-F238E27FC236}">
                <a16:creationId xmlns:a16="http://schemas.microsoft.com/office/drawing/2014/main" id="{13BE64B5-6564-41A6-ABBF-2BBC0F1CC00A}"/>
              </a:ext>
            </a:extLst>
          </p:cNvPr>
          <p:cNvSpPr/>
          <p:nvPr/>
        </p:nvSpPr>
        <p:spPr>
          <a:xfrm>
            <a:off x="8477061" y="5560696"/>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5" name="Connector: Curved 14">
            <a:extLst>
              <a:ext uri="{FF2B5EF4-FFF2-40B4-BE49-F238E27FC236}">
                <a16:creationId xmlns:a16="http://schemas.microsoft.com/office/drawing/2014/main" id="{7507850F-A949-4170-BD8D-ECAB64850190}"/>
              </a:ext>
            </a:extLst>
          </p:cNvPr>
          <p:cNvCxnSpPr>
            <a:stCxn id="8" idx="2"/>
            <a:endCxn id="48" idx="2"/>
          </p:cNvCxnSpPr>
          <p:nvPr/>
        </p:nvCxnSpPr>
        <p:spPr>
          <a:xfrm rot="10800000" flipV="1">
            <a:off x="8477061" y="3464500"/>
            <a:ext cx="12700" cy="2280861"/>
          </a:xfrm>
          <a:prstGeom prst="curvedConnector3">
            <a:avLst>
              <a:gd name="adj1" fmla="val 7546787"/>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1952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animBg="1"/>
      <p:bldP spid="24" grpId="0"/>
      <p:bldP spid="25" grpId="0"/>
      <p:bldP spid="26" grpId="0" animBg="1"/>
      <p:bldP spid="27" grpId="0" animBg="1"/>
      <p:bldP spid="28" grpId="0"/>
      <p:bldP spid="30" grpId="0"/>
      <p:bldP spid="31" grpId="0" animBg="1"/>
      <p:bldP spid="32" grpId="0" animBg="1"/>
      <p:bldP spid="33" grpId="0"/>
      <p:bldP spid="34" grpId="0" animBg="1"/>
      <p:bldP spid="36" grpId="0"/>
      <p:bldP spid="37" grpId="0"/>
      <p:bldP spid="38" grpId="0" animBg="1"/>
      <p:bldP spid="39" grpId="0" animBg="1"/>
      <p:bldP spid="41" grpId="0"/>
      <p:bldP spid="42" grpId="0"/>
      <p:bldP spid="43" grpId="0"/>
      <p:bldP spid="44" grpId="0"/>
      <p:bldP spid="45" grpId="0" animBg="1"/>
      <p:bldP spid="46" grpId="0" animBg="1"/>
      <p:bldP spid="8"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382670DD-52F9-EE4B-9A6A-CB984D182028}"/>
              </a:ext>
            </a:extLst>
          </p:cNvPr>
          <p:cNvCxnSpPr>
            <a:cxnSpLocks/>
            <a:stCxn id="4" idx="2"/>
            <a:endCxn id="14" idx="0"/>
          </p:cNvCxnSpPr>
          <p:nvPr/>
        </p:nvCxnSpPr>
        <p:spPr>
          <a:xfrm>
            <a:off x="6096000" y="2818515"/>
            <a:ext cx="2954505" cy="819231"/>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86B46DD-C900-4545-AC41-7EFB838C6311}"/>
              </a:ext>
            </a:extLst>
          </p:cNvPr>
          <p:cNvSpPr/>
          <p:nvPr/>
        </p:nvSpPr>
        <p:spPr>
          <a:xfrm>
            <a:off x="6791312" y="3637746"/>
            <a:ext cx="4518385"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800" dirty="0"/>
              <a:t>Mod function not easily represented by a polynomial</a:t>
            </a:r>
          </a:p>
        </p:txBody>
      </p:sp>
      <p:cxnSp>
        <p:nvCxnSpPr>
          <p:cNvPr id="6" name="Straight Arrow Connector 5">
            <a:extLst>
              <a:ext uri="{FF2B5EF4-FFF2-40B4-BE49-F238E27FC236}">
                <a16:creationId xmlns:a16="http://schemas.microsoft.com/office/drawing/2014/main" id="{31991E4A-219E-214E-B028-2303E00C732F}"/>
              </a:ext>
            </a:extLst>
          </p:cNvPr>
          <p:cNvCxnSpPr>
            <a:cxnSpLocks/>
            <a:stCxn id="4" idx="2"/>
          </p:cNvCxnSpPr>
          <p:nvPr/>
        </p:nvCxnSpPr>
        <p:spPr>
          <a:xfrm flipH="1">
            <a:off x="3053593" y="2818515"/>
            <a:ext cx="3042407" cy="819231"/>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47899DF-1296-0F4F-85E6-AF2FE3E301C7}"/>
                  </a:ext>
                </a:extLst>
              </p:cNvPr>
              <p:cNvSpPr/>
              <p:nvPr/>
            </p:nvSpPr>
            <p:spPr>
              <a:xfrm>
                <a:off x="1520057" y="2172184"/>
                <a:ext cx="9151885" cy="646331"/>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600" dirty="0">
                    <a:solidFill>
                      <a:schemeClr val="tx1"/>
                    </a:solidFill>
                  </a:rPr>
                  <a:t>Coefficient rounding modulo </a:t>
                </a:r>
                <a14:m>
                  <m:oMath xmlns:m="http://schemas.openxmlformats.org/officeDocument/2006/math">
                    <m:r>
                      <a:rPr lang="en-US" sz="3600" i="1" dirty="0" smtClean="0">
                        <a:solidFill>
                          <a:schemeClr val="tx1"/>
                        </a:solidFill>
                        <a:latin typeface="Cambria Math" panose="02040503050406030204" pitchFamily="18" charset="0"/>
                      </a:rPr>
                      <m:t>𝑞</m:t>
                    </m:r>
                  </m:oMath>
                </a14:m>
                <a:endParaRPr lang="en-US" sz="3600" dirty="0">
                  <a:solidFill>
                    <a:schemeClr val="tx1"/>
                  </a:solidFill>
                </a:endParaRPr>
              </a:p>
            </p:txBody>
          </p:sp>
        </mc:Choice>
        <mc:Fallback xmlns="">
          <p:sp>
            <p:nvSpPr>
              <p:cNvPr id="4" name="Rectangle 3">
                <a:extLst>
                  <a:ext uri="{FF2B5EF4-FFF2-40B4-BE49-F238E27FC236}">
                    <a16:creationId xmlns:a16="http://schemas.microsoft.com/office/drawing/2014/main" id="{047899DF-1296-0F4F-85E6-AF2FE3E301C7}"/>
                  </a:ext>
                </a:extLst>
              </p:cNvPr>
              <p:cNvSpPr>
                <a:spLocks noRot="1" noChangeAspect="1" noMove="1" noResize="1" noEditPoints="1" noAdjustHandles="1" noChangeArrowheads="1" noChangeShapeType="1" noTextEdit="1"/>
              </p:cNvSpPr>
              <p:nvPr/>
            </p:nvSpPr>
            <p:spPr>
              <a:xfrm>
                <a:off x="1520057" y="2172184"/>
                <a:ext cx="9151885" cy="646331"/>
              </a:xfrm>
              <a:prstGeom prst="rect">
                <a:avLst/>
              </a:prstGeom>
              <a:blipFill>
                <a:blip r:embed="rId3"/>
                <a:stretch>
                  <a:fillRect t="-12963" b="-33333"/>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E96A630B-FECC-CB42-8FD0-A02ABD889798}"/>
              </a:ext>
            </a:extLst>
          </p:cNvPr>
          <p:cNvSpPr/>
          <p:nvPr/>
        </p:nvSpPr>
        <p:spPr>
          <a:xfrm>
            <a:off x="998411" y="3658199"/>
            <a:ext cx="4402278"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800" dirty="0"/>
              <a:t>Operations on coefficients not “slots’’</a:t>
            </a:r>
          </a:p>
        </p:txBody>
      </p:sp>
      <p:cxnSp>
        <p:nvCxnSpPr>
          <p:cNvPr id="16" name="Straight Arrow Connector 15">
            <a:extLst>
              <a:ext uri="{FF2B5EF4-FFF2-40B4-BE49-F238E27FC236}">
                <a16:creationId xmlns:a16="http://schemas.microsoft.com/office/drawing/2014/main" id="{171796CA-C6E8-F342-BDBE-5B6B1E34169E}"/>
              </a:ext>
            </a:extLst>
          </p:cNvPr>
          <p:cNvCxnSpPr>
            <a:cxnSpLocks/>
            <a:stCxn id="13" idx="2"/>
            <a:endCxn id="19" idx="0"/>
          </p:cNvCxnSpPr>
          <p:nvPr/>
        </p:nvCxnSpPr>
        <p:spPr>
          <a:xfrm>
            <a:off x="3199550" y="4612306"/>
            <a:ext cx="0" cy="456601"/>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1D19790-4CEC-D843-94E5-6FC6BA292003}"/>
              </a:ext>
            </a:extLst>
          </p:cNvPr>
          <p:cNvSpPr/>
          <p:nvPr/>
        </p:nvSpPr>
        <p:spPr>
          <a:xfrm>
            <a:off x="998411" y="5068907"/>
            <a:ext cx="4402278"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800" dirty="0"/>
              <a:t>Handled by applying homomorphic linear transforms</a:t>
            </a:r>
          </a:p>
        </p:txBody>
      </p:sp>
      <p:sp>
        <p:nvSpPr>
          <p:cNvPr id="20" name="Rectangle 19">
            <a:extLst>
              <a:ext uri="{FF2B5EF4-FFF2-40B4-BE49-F238E27FC236}">
                <a16:creationId xmlns:a16="http://schemas.microsoft.com/office/drawing/2014/main" id="{3EA91425-608A-FE4B-92BE-4DEFC9A9D3E1}"/>
              </a:ext>
            </a:extLst>
          </p:cNvPr>
          <p:cNvSpPr/>
          <p:nvPr/>
        </p:nvSpPr>
        <p:spPr>
          <a:xfrm>
            <a:off x="6790599" y="5068907"/>
            <a:ext cx="4518385" cy="523220"/>
          </a:xfrm>
          <a:prstGeom prst="rect">
            <a:avLst/>
          </a:prstGeom>
          <a:solidFill>
            <a:srgbClr val="FF505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800" dirty="0"/>
              <a:t>Our focus</a:t>
            </a:r>
          </a:p>
        </p:txBody>
      </p:sp>
      <p:cxnSp>
        <p:nvCxnSpPr>
          <p:cNvPr id="21" name="Straight Arrow Connector 20">
            <a:extLst>
              <a:ext uri="{FF2B5EF4-FFF2-40B4-BE49-F238E27FC236}">
                <a16:creationId xmlns:a16="http://schemas.microsoft.com/office/drawing/2014/main" id="{F48E3215-D106-B049-8637-B96F721908F8}"/>
              </a:ext>
            </a:extLst>
          </p:cNvPr>
          <p:cNvCxnSpPr>
            <a:cxnSpLocks/>
            <a:stCxn id="14" idx="2"/>
            <a:endCxn id="20" idx="0"/>
          </p:cNvCxnSpPr>
          <p:nvPr/>
        </p:nvCxnSpPr>
        <p:spPr>
          <a:xfrm flipH="1">
            <a:off x="9049792" y="4591853"/>
            <a:ext cx="713" cy="477054"/>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2D85A263-8414-4810-95BF-063D3087952B}"/>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Bootstrapping for CKKS</a:t>
            </a:r>
          </a:p>
        </p:txBody>
      </p:sp>
    </p:spTree>
    <p:extLst>
      <p:ext uri="{BB962C8B-B14F-4D97-AF65-F5344CB8AC3E}">
        <p14:creationId xmlns:p14="http://schemas.microsoft.com/office/powerpoint/2010/main" val="80593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ADE3BD-9C4E-4BAC-A8B3-77FAB7C425DD}"/>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Approximating the Mod Function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42743BE1-9470-4B4F-88F7-81A6AA16D9E1}"/>
                  </a:ext>
                </a:extLst>
              </p:cNvPr>
              <p:cNvSpPr/>
              <p:nvPr/>
            </p:nvSpPr>
            <p:spPr>
              <a:xfrm>
                <a:off x="1947643" y="1769589"/>
                <a:ext cx="2860646" cy="579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𝑞𝐼</m:t>
                      </m:r>
                      <m:r>
                        <a:rPr lang="en-US" sz="2400" i="1" dirty="0" smtClean="0">
                          <a:latin typeface="Cambria Math" panose="02040503050406030204" pitchFamily="18" charset="0"/>
                        </a:rPr>
                        <m:t> + </m:t>
                      </m:r>
                      <m:r>
                        <a:rPr lang="en-US" sz="2400" i="1" dirty="0" smtClean="0">
                          <a:latin typeface="Cambria Math" panose="02040503050406030204" pitchFamily="18" charset="0"/>
                        </a:rPr>
                        <m:t>𝑚</m:t>
                      </m:r>
                    </m:oMath>
                  </m:oMathPara>
                </a14:m>
                <a:endParaRPr lang="en-US" sz="2400" dirty="0"/>
              </a:p>
            </p:txBody>
          </p:sp>
        </mc:Choice>
        <mc:Fallback xmlns="">
          <p:sp>
            <p:nvSpPr>
              <p:cNvPr id="8" name="Rectangle: Rounded Corners 7">
                <a:extLst>
                  <a:ext uri="{FF2B5EF4-FFF2-40B4-BE49-F238E27FC236}">
                    <a16:creationId xmlns:a16="http://schemas.microsoft.com/office/drawing/2014/main" id="{42743BE1-9470-4B4F-88F7-81A6AA16D9E1}"/>
                  </a:ext>
                </a:extLst>
              </p:cNvPr>
              <p:cNvSpPr>
                <a:spLocks noRot="1" noChangeAspect="1" noMove="1" noResize="1" noEditPoints="1" noAdjustHandles="1" noChangeArrowheads="1" noChangeShapeType="1" noTextEdit="1"/>
              </p:cNvSpPr>
              <p:nvPr/>
            </p:nvSpPr>
            <p:spPr>
              <a:xfrm>
                <a:off x="1947643" y="1769589"/>
                <a:ext cx="2860646" cy="579298"/>
              </a:xfrm>
              <a:prstGeom prst="roundRect">
                <a:avLst/>
              </a:prstGeom>
              <a:blipFill>
                <a:blip r:embed="rId2"/>
                <a:stretch>
                  <a:fillRect b="-3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C7E66EC-98B2-4028-8145-D51C635B8663}"/>
                  </a:ext>
                </a:extLst>
              </p:cNvPr>
              <p:cNvSpPr/>
              <p:nvPr/>
            </p:nvSpPr>
            <p:spPr>
              <a:xfrm>
                <a:off x="7383711" y="1769589"/>
                <a:ext cx="2860646" cy="579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𝑚</m:t>
                      </m:r>
                    </m:oMath>
                  </m:oMathPara>
                </a14:m>
                <a:endParaRPr lang="en-US" sz="2400" dirty="0"/>
              </a:p>
            </p:txBody>
          </p:sp>
        </mc:Choice>
        <mc:Fallback xmlns="">
          <p:sp>
            <p:nvSpPr>
              <p:cNvPr id="9" name="Rectangle: Rounded Corners 8">
                <a:extLst>
                  <a:ext uri="{FF2B5EF4-FFF2-40B4-BE49-F238E27FC236}">
                    <a16:creationId xmlns:a16="http://schemas.microsoft.com/office/drawing/2014/main" id="{AC7E66EC-98B2-4028-8145-D51C635B8663}"/>
                  </a:ext>
                </a:extLst>
              </p:cNvPr>
              <p:cNvSpPr>
                <a:spLocks noRot="1" noChangeAspect="1" noMove="1" noResize="1" noEditPoints="1" noAdjustHandles="1" noChangeArrowheads="1" noChangeShapeType="1" noTextEdit="1"/>
              </p:cNvSpPr>
              <p:nvPr/>
            </p:nvSpPr>
            <p:spPr>
              <a:xfrm>
                <a:off x="7383711" y="1769589"/>
                <a:ext cx="2860646" cy="579298"/>
              </a:xfrm>
              <a:prstGeom prst="roundRect">
                <a:avLst/>
              </a:prstGeom>
              <a:blipFill>
                <a:blip r:embed="rId3"/>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251F25E-DBDC-4ACB-97E5-044D698BAC16}"/>
              </a:ext>
            </a:extLst>
          </p:cNvPr>
          <p:cNvCxnSpPr>
            <a:cxnSpLocks/>
            <a:stCxn id="8" idx="3"/>
            <a:endCxn id="9" idx="1"/>
          </p:cNvCxnSpPr>
          <p:nvPr/>
        </p:nvCxnSpPr>
        <p:spPr>
          <a:xfrm>
            <a:off x="4808289" y="2059238"/>
            <a:ext cx="2575422" cy="0"/>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117C793-1B3C-4034-9D75-0680BCD88592}"/>
                  </a:ext>
                </a:extLst>
              </p:cNvPr>
              <p:cNvSpPr/>
              <p:nvPr/>
            </p:nvSpPr>
            <p:spPr>
              <a:xfrm>
                <a:off x="4594497" y="2516480"/>
                <a:ext cx="300300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400" dirty="0"/>
                  <a:t>Can assume </a:t>
                </a:r>
                <a14:m>
                  <m:oMath xmlns:m="http://schemas.openxmlformats.org/officeDocument/2006/math">
                    <m:r>
                      <a:rPr lang="en-US" sz="2400" i="1" dirty="0" smtClean="0">
                        <a:latin typeface="Cambria Math" panose="02040503050406030204" pitchFamily="18" charset="0"/>
                      </a:rPr>
                      <m:t>𝑚</m:t>
                    </m:r>
                    <m:r>
                      <a:rPr lang="en-US" sz="2400" i="1" dirty="0" smtClean="0">
                        <a:latin typeface="Cambria Math" panose="02040503050406030204" pitchFamily="18" charset="0"/>
                      </a:rPr>
                      <m:t> &lt;&lt; </m:t>
                    </m:r>
                    <m:r>
                      <a:rPr lang="en-US" sz="2400" i="1" dirty="0" smtClean="0">
                        <a:latin typeface="Cambria Math" panose="02040503050406030204" pitchFamily="18" charset="0"/>
                      </a:rPr>
                      <m:t>𝑞</m:t>
                    </m:r>
                  </m:oMath>
                </a14:m>
                <a:endParaRPr lang="en-US" sz="2400" dirty="0"/>
              </a:p>
            </p:txBody>
          </p:sp>
        </mc:Choice>
        <mc:Fallback xmlns="">
          <p:sp>
            <p:nvSpPr>
              <p:cNvPr id="13" name="Rectangle 12">
                <a:extLst>
                  <a:ext uri="{FF2B5EF4-FFF2-40B4-BE49-F238E27FC236}">
                    <a16:creationId xmlns:a16="http://schemas.microsoft.com/office/drawing/2014/main" id="{D117C793-1B3C-4034-9D75-0680BCD88592}"/>
                  </a:ext>
                </a:extLst>
              </p:cNvPr>
              <p:cNvSpPr>
                <a:spLocks noRot="1" noChangeAspect="1" noMove="1" noResize="1" noEditPoints="1" noAdjustHandles="1" noChangeArrowheads="1" noChangeShapeType="1" noTextEdit="1"/>
              </p:cNvSpPr>
              <p:nvPr/>
            </p:nvSpPr>
            <p:spPr>
              <a:xfrm>
                <a:off x="4594497" y="2516480"/>
                <a:ext cx="3003006" cy="461665"/>
              </a:xfrm>
              <a:prstGeom prst="rect">
                <a:avLst/>
              </a:prstGeom>
              <a:blipFill>
                <a:blip r:embed="rId4"/>
                <a:stretch>
                  <a:fillRect l="-2429" t="-8974" b="-26923"/>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CE94E384-D5BC-4D98-8BEC-814FA450E782}"/>
              </a:ext>
            </a:extLst>
          </p:cNvPr>
          <p:cNvSpPr/>
          <p:nvPr/>
        </p:nvSpPr>
        <p:spPr>
          <a:xfrm>
            <a:off x="5508135" y="1584923"/>
            <a:ext cx="100172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i="1" dirty="0"/>
              <a:t>poly</a:t>
            </a:r>
            <a:r>
              <a:rPr lang="en-US" dirty="0"/>
              <a:t>(·)</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E85DC48-C15D-487C-A468-FACF05B1D181}"/>
                  </a:ext>
                </a:extLst>
              </p:cNvPr>
              <p:cNvSpPr txBox="1"/>
              <p:nvPr/>
            </p:nvSpPr>
            <p:spPr>
              <a:xfrm>
                <a:off x="4608764" y="6311202"/>
                <a:ext cx="2974469" cy="369332"/>
              </a:xfrm>
              <a:prstGeom prst="rect">
                <a:avLst/>
              </a:prstGeom>
              <a:noFill/>
            </p:spPr>
            <p:txBody>
              <a:bodyPr wrap="none" rtlCol="0">
                <a:spAutoFit/>
              </a:bodyPr>
              <a:lstStyle/>
              <a:p>
                <a:pPr algn="ctr"/>
                <a:r>
                  <a:rPr lang="en-US" dirty="0"/>
                  <a:t>Mod Function for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 = 1000</m:t>
                    </m:r>
                  </m:oMath>
                </a14:m>
                <a:endParaRPr lang="en-US" dirty="0"/>
              </a:p>
            </p:txBody>
          </p:sp>
        </mc:Choice>
        <mc:Fallback xmlns="">
          <p:sp>
            <p:nvSpPr>
              <p:cNvPr id="28" name="TextBox 27">
                <a:extLst>
                  <a:ext uri="{FF2B5EF4-FFF2-40B4-BE49-F238E27FC236}">
                    <a16:creationId xmlns:a16="http://schemas.microsoft.com/office/drawing/2014/main" id="{5E85DC48-C15D-487C-A468-FACF05B1D181}"/>
                  </a:ext>
                </a:extLst>
              </p:cNvPr>
              <p:cNvSpPr txBox="1">
                <a:spLocks noRot="1" noChangeAspect="1" noMove="1" noResize="1" noEditPoints="1" noAdjustHandles="1" noChangeArrowheads="1" noChangeShapeType="1" noTextEdit="1"/>
              </p:cNvSpPr>
              <p:nvPr/>
            </p:nvSpPr>
            <p:spPr>
              <a:xfrm>
                <a:off x="4608764" y="6311202"/>
                <a:ext cx="2974469" cy="369332"/>
              </a:xfrm>
              <a:prstGeom prst="rect">
                <a:avLst/>
              </a:prstGeom>
              <a:blipFill>
                <a:blip r:embed="rId5"/>
                <a:stretch>
                  <a:fillRect l="-1230" t="-8197" b="-24590"/>
                </a:stretch>
              </a:blipFill>
            </p:spPr>
            <p:txBody>
              <a:bodyPr/>
              <a:lstStyle/>
              <a:p>
                <a:r>
                  <a:rPr lang="en-US">
                    <a:noFill/>
                  </a:rPr>
                  <a:t> </a:t>
                </a:r>
              </a:p>
            </p:txBody>
          </p:sp>
        </mc:Fallback>
      </mc:AlternateContent>
      <p:pic>
        <p:nvPicPr>
          <p:cNvPr id="30" name="Picture 29" descr="Chart, line chart&#10;&#10;Description automatically generated">
            <a:extLst>
              <a:ext uri="{FF2B5EF4-FFF2-40B4-BE49-F238E27FC236}">
                <a16:creationId xmlns:a16="http://schemas.microsoft.com/office/drawing/2014/main" id="{591078BA-6A25-496C-9908-82690ECD66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6323" y="3145738"/>
            <a:ext cx="5099349" cy="3165464"/>
          </a:xfrm>
          <a:prstGeom prst="rect">
            <a:avLst/>
          </a:prstGeom>
        </p:spPr>
      </p:pic>
      <p:grpSp>
        <p:nvGrpSpPr>
          <p:cNvPr id="35" name="Group 34">
            <a:extLst>
              <a:ext uri="{FF2B5EF4-FFF2-40B4-BE49-F238E27FC236}">
                <a16:creationId xmlns:a16="http://schemas.microsoft.com/office/drawing/2014/main" id="{C06A58B5-054E-4137-8246-536A15EA49B6}"/>
              </a:ext>
            </a:extLst>
          </p:cNvPr>
          <p:cNvGrpSpPr/>
          <p:nvPr/>
        </p:nvGrpSpPr>
        <p:grpSpPr>
          <a:xfrm>
            <a:off x="8645672" y="4827460"/>
            <a:ext cx="2620481" cy="846759"/>
            <a:chOff x="8645672" y="4827460"/>
            <a:chExt cx="2620481" cy="846759"/>
          </a:xfrm>
        </p:grpSpPr>
        <p:sp>
          <p:nvSpPr>
            <p:cNvPr id="31" name="Rectangle 30">
              <a:extLst>
                <a:ext uri="{FF2B5EF4-FFF2-40B4-BE49-F238E27FC236}">
                  <a16:creationId xmlns:a16="http://schemas.microsoft.com/office/drawing/2014/main" id="{4C52ABA8-D1E5-496A-A4CB-8355B040B404}"/>
                </a:ext>
              </a:extLst>
            </p:cNvPr>
            <p:cNvSpPr/>
            <p:nvPr/>
          </p:nvSpPr>
          <p:spPr>
            <a:xfrm>
              <a:off x="8645672" y="5376302"/>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EE473C1-31A9-4242-97C9-8CFAF36C96C9}"/>
                </a:ext>
              </a:extLst>
            </p:cNvPr>
            <p:cNvSpPr/>
            <p:nvPr/>
          </p:nvSpPr>
          <p:spPr>
            <a:xfrm>
              <a:off x="8645672" y="4898875"/>
              <a:ext cx="234892" cy="226503"/>
            </a:xfrm>
            <a:prstGeom prst="rect">
              <a:avLst/>
            </a:prstGeom>
            <a:solidFill>
              <a:srgbClr val="6280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1FFFF9B-3554-4978-9EE5-1D538CB271EF}"/>
                </a:ext>
              </a:extLst>
            </p:cNvPr>
            <p:cNvSpPr txBox="1"/>
            <p:nvPr/>
          </p:nvSpPr>
          <p:spPr>
            <a:xfrm>
              <a:off x="8880564" y="4827460"/>
              <a:ext cx="1537600" cy="369332"/>
            </a:xfrm>
            <a:prstGeom prst="rect">
              <a:avLst/>
            </a:prstGeom>
            <a:noFill/>
          </p:spPr>
          <p:txBody>
            <a:bodyPr wrap="none" rtlCol="0">
              <a:spAutoFit/>
            </a:bodyPr>
            <a:lstStyle/>
            <a:p>
              <a:r>
                <a:rPr lang="en-US" dirty="0"/>
                <a:t>Mod Function</a:t>
              </a:r>
            </a:p>
          </p:txBody>
        </p:sp>
        <p:sp>
          <p:nvSpPr>
            <p:cNvPr id="34" name="TextBox 33">
              <a:extLst>
                <a:ext uri="{FF2B5EF4-FFF2-40B4-BE49-F238E27FC236}">
                  <a16:creationId xmlns:a16="http://schemas.microsoft.com/office/drawing/2014/main" id="{7E3B85A4-4476-4A11-870B-60FF171EBDA0}"/>
                </a:ext>
              </a:extLst>
            </p:cNvPr>
            <p:cNvSpPr txBox="1"/>
            <p:nvPr/>
          </p:nvSpPr>
          <p:spPr>
            <a:xfrm>
              <a:off x="8880564" y="5304887"/>
              <a:ext cx="2385589" cy="369332"/>
            </a:xfrm>
            <a:prstGeom prst="rect">
              <a:avLst/>
            </a:prstGeom>
            <a:noFill/>
          </p:spPr>
          <p:txBody>
            <a:bodyPr wrap="none" rtlCol="0">
              <a:spAutoFit/>
            </a:bodyPr>
            <a:lstStyle/>
            <a:p>
              <a:r>
                <a:rPr lang="en-US" dirty="0"/>
                <a:t>Approximation Region</a:t>
              </a:r>
            </a:p>
          </p:txBody>
        </p:sp>
      </p:grpSp>
    </p:spTree>
    <p:extLst>
      <p:ext uri="{BB962C8B-B14F-4D97-AF65-F5344CB8AC3E}">
        <p14:creationId xmlns:p14="http://schemas.microsoft.com/office/powerpoint/2010/main" val="180356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5A9479-C036-4C24-90EF-7BDF6F3B7A41}"/>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Main Challenges</a:t>
            </a:r>
          </a:p>
        </p:txBody>
      </p:sp>
      <p:sp>
        <p:nvSpPr>
          <p:cNvPr id="7" name="Rectangle 6">
            <a:extLst>
              <a:ext uri="{FF2B5EF4-FFF2-40B4-BE49-F238E27FC236}">
                <a16:creationId xmlns:a16="http://schemas.microsoft.com/office/drawing/2014/main" id="{6EDB7537-D1D4-436D-972A-853C8C2D8336}"/>
              </a:ext>
            </a:extLst>
          </p:cNvPr>
          <p:cNvSpPr/>
          <p:nvPr/>
        </p:nvSpPr>
        <p:spPr>
          <a:xfrm>
            <a:off x="1520057" y="1660455"/>
            <a:ext cx="9151885" cy="492443"/>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600" dirty="0">
                <a:solidFill>
                  <a:schemeClr val="tx1"/>
                </a:solidFill>
              </a:rPr>
              <a:t>Approximation Error: Large error will destroy message precision</a:t>
            </a:r>
          </a:p>
        </p:txBody>
      </p:sp>
      <p:sp>
        <p:nvSpPr>
          <p:cNvPr id="10" name="Rectangle 9">
            <a:extLst>
              <a:ext uri="{FF2B5EF4-FFF2-40B4-BE49-F238E27FC236}">
                <a16:creationId xmlns:a16="http://schemas.microsoft.com/office/drawing/2014/main" id="{722B7F85-995D-45C1-86F4-16BDF5E0C450}"/>
              </a:ext>
            </a:extLst>
          </p:cNvPr>
          <p:cNvSpPr/>
          <p:nvPr/>
        </p:nvSpPr>
        <p:spPr>
          <a:xfrm>
            <a:off x="8967814" y="3172990"/>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1" name="Left Brace 10">
            <a:extLst>
              <a:ext uri="{FF2B5EF4-FFF2-40B4-BE49-F238E27FC236}">
                <a16:creationId xmlns:a16="http://schemas.microsoft.com/office/drawing/2014/main" id="{BA616186-70CD-4C16-A8FE-56C6C15658B2}"/>
              </a:ext>
            </a:extLst>
          </p:cNvPr>
          <p:cNvSpPr/>
          <p:nvPr/>
        </p:nvSpPr>
        <p:spPr>
          <a:xfrm rot="16200000">
            <a:off x="10331125" y="2493380"/>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FD1544-9611-4C82-8256-2BD8D81D0A9B}"/>
                  </a:ext>
                </a:extLst>
              </p:cNvPr>
              <p:cNvSpPr txBox="1"/>
              <p:nvPr/>
            </p:nvSpPr>
            <p:spPr>
              <a:xfrm>
                <a:off x="9915769" y="3986394"/>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EDFD1544-9611-4C82-8256-2BD8D81D0A9B}"/>
                  </a:ext>
                </a:extLst>
              </p:cNvPr>
              <p:cNvSpPr txBox="1">
                <a:spLocks noRot="1" noChangeAspect="1" noMove="1" noResize="1" noEditPoints="1" noAdjustHandles="1" noChangeArrowheads="1" noChangeShapeType="1" noTextEdit="1"/>
              </p:cNvSpPr>
              <p:nvPr/>
            </p:nvSpPr>
            <p:spPr>
              <a:xfrm>
                <a:off x="9915769" y="3986394"/>
                <a:ext cx="1048624" cy="369332"/>
              </a:xfrm>
              <a:prstGeom prst="rect">
                <a:avLst/>
              </a:prstGeom>
              <a:blipFill>
                <a:blip r:embed="rId2"/>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A230240-B635-46E3-9C3B-6A841975B976}"/>
                  </a:ext>
                </a:extLst>
              </p:cNvPr>
              <p:cNvSpPr/>
              <p:nvPr/>
            </p:nvSpPr>
            <p:spPr>
              <a:xfrm>
                <a:off x="11434178" y="3172990"/>
                <a:ext cx="478172"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CA230240-B635-46E3-9C3B-6A841975B976}"/>
                  </a:ext>
                </a:extLst>
              </p:cNvPr>
              <p:cNvSpPr>
                <a:spLocks noRot="1" noChangeAspect="1" noMove="1" noResize="1" noEditPoints="1" noAdjustHandles="1" noChangeArrowheads="1" noChangeShapeType="1" noTextEdit="1"/>
              </p:cNvSpPr>
              <p:nvPr/>
            </p:nvSpPr>
            <p:spPr>
              <a:xfrm>
                <a:off x="11434178" y="3172990"/>
                <a:ext cx="478172" cy="587229"/>
              </a:xfrm>
              <a:prstGeom prst="rect">
                <a:avLst/>
              </a:prstGeom>
              <a:blipFill>
                <a:blip r:embed="rId3"/>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D64BF42-D556-4A7D-A280-52F36A728305}"/>
              </a:ext>
            </a:extLst>
          </p:cNvPr>
          <p:cNvCxnSpPr>
            <a:stCxn id="10" idx="0"/>
            <a:endCxn id="10" idx="2"/>
          </p:cNvCxnSpPr>
          <p:nvPr/>
        </p:nvCxnSpPr>
        <p:spPr>
          <a:xfrm>
            <a:off x="10200996"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FAD34EA-B043-4F01-9B2A-EFFD7E4B0714}"/>
                  </a:ext>
                </a:extLst>
              </p:cNvPr>
              <p:cNvSpPr txBox="1"/>
              <p:nvPr/>
            </p:nvSpPr>
            <p:spPr>
              <a:xfrm>
                <a:off x="10670786" y="3281938"/>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15" name="TextBox 14">
                <a:extLst>
                  <a:ext uri="{FF2B5EF4-FFF2-40B4-BE49-F238E27FC236}">
                    <a16:creationId xmlns:a16="http://schemas.microsoft.com/office/drawing/2014/main" id="{3FAD34EA-B043-4F01-9B2A-EFFD7E4B0714}"/>
                  </a:ext>
                </a:extLst>
              </p:cNvPr>
              <p:cNvSpPr txBox="1">
                <a:spLocks noRot="1" noChangeAspect="1" noMove="1" noResize="1" noEditPoints="1" noAdjustHandles="1" noChangeArrowheads="1" noChangeShapeType="1" noTextEdit="1"/>
              </p:cNvSpPr>
              <p:nvPr/>
            </p:nvSpPr>
            <p:spPr>
              <a:xfrm>
                <a:off x="10670786" y="3281938"/>
                <a:ext cx="39427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2AFD4AF-E387-4F0C-A70C-EAF2E2B636DE}"/>
                  </a:ext>
                </a:extLst>
              </p:cNvPr>
              <p:cNvSpPr txBox="1"/>
              <p:nvPr/>
            </p:nvSpPr>
            <p:spPr>
              <a:xfrm>
                <a:off x="9387267"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02AFD4AF-E387-4F0C-A70C-EAF2E2B636DE}"/>
                  </a:ext>
                </a:extLst>
              </p:cNvPr>
              <p:cNvSpPr txBox="1">
                <a:spLocks noRot="1" noChangeAspect="1" noMove="1" noResize="1" noEditPoints="1" noAdjustHandles="1" noChangeArrowheads="1" noChangeShapeType="1" noTextEdit="1"/>
              </p:cNvSpPr>
              <p:nvPr/>
            </p:nvSpPr>
            <p:spPr>
              <a:xfrm>
                <a:off x="9387267" y="3279835"/>
                <a:ext cx="394277" cy="369332"/>
              </a:xfrm>
              <a:prstGeom prst="rect">
                <a:avLst/>
              </a:prstGeom>
              <a:blipFill>
                <a:blip r:embed="rId5"/>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247A8FE-EED1-4905-9746-507DF0CC92BC}"/>
              </a:ext>
            </a:extLst>
          </p:cNvPr>
          <p:cNvSpPr/>
          <p:nvPr/>
        </p:nvSpPr>
        <p:spPr>
          <a:xfrm>
            <a:off x="3464636" y="3172990"/>
            <a:ext cx="5503177"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Brace 17">
            <a:extLst>
              <a:ext uri="{FF2B5EF4-FFF2-40B4-BE49-F238E27FC236}">
                <a16:creationId xmlns:a16="http://schemas.microsoft.com/office/drawing/2014/main" id="{999A6289-B34E-48BC-AF18-185F2A86F478}"/>
              </a:ext>
            </a:extLst>
          </p:cNvPr>
          <p:cNvSpPr/>
          <p:nvPr/>
        </p:nvSpPr>
        <p:spPr>
          <a:xfrm rot="5400000">
            <a:off x="7579537" y="-1205524"/>
            <a:ext cx="217897" cy="844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8A52153-0F26-4F0B-8982-6CA2253F9341}"/>
                  </a:ext>
                </a:extLst>
              </p:cNvPr>
              <p:cNvSpPr txBox="1"/>
              <p:nvPr/>
            </p:nvSpPr>
            <p:spPr>
              <a:xfrm>
                <a:off x="7164173" y="2482771"/>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oMath>
                  </m:oMathPara>
                </a14:m>
                <a:endParaRPr lang="en-US" dirty="0"/>
              </a:p>
            </p:txBody>
          </p:sp>
        </mc:Choice>
        <mc:Fallback xmlns="">
          <p:sp>
            <p:nvSpPr>
              <p:cNvPr id="19" name="TextBox 18">
                <a:extLst>
                  <a:ext uri="{FF2B5EF4-FFF2-40B4-BE49-F238E27FC236}">
                    <a16:creationId xmlns:a16="http://schemas.microsoft.com/office/drawing/2014/main" id="{98A52153-0F26-4F0B-8982-6CA2253F9341}"/>
                  </a:ext>
                </a:extLst>
              </p:cNvPr>
              <p:cNvSpPr txBox="1">
                <a:spLocks noRot="1" noChangeAspect="1" noMove="1" noResize="1" noEditPoints="1" noAdjustHandles="1" noChangeArrowheads="1" noChangeShapeType="1" noTextEdit="1"/>
              </p:cNvSpPr>
              <p:nvPr/>
            </p:nvSpPr>
            <p:spPr>
              <a:xfrm>
                <a:off x="7164173" y="2482771"/>
                <a:ext cx="1048624" cy="369332"/>
              </a:xfrm>
              <a:prstGeom prst="rect">
                <a:avLst/>
              </a:prstGeom>
              <a:blipFill>
                <a:blip r:embed="rId6"/>
                <a:stretch>
                  <a:fillRect b="-9836"/>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120B4E61-DF72-486B-94A1-EED4DA179B29}"/>
              </a:ext>
            </a:extLst>
          </p:cNvPr>
          <p:cNvCxnSpPr/>
          <p:nvPr/>
        </p:nvCxnSpPr>
        <p:spPr>
          <a:xfrm>
            <a:off x="8381983"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AE25A53-6E8C-41CA-83C8-55D90289A79F}"/>
                  </a:ext>
                </a:extLst>
              </p:cNvPr>
              <p:cNvSpPr txBox="1"/>
              <p:nvPr/>
            </p:nvSpPr>
            <p:spPr>
              <a:xfrm>
                <a:off x="8477760"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𝐼</m:t>
                      </m:r>
                    </m:oMath>
                  </m:oMathPara>
                </a14:m>
                <a:endParaRPr lang="en-US" dirty="0"/>
              </a:p>
            </p:txBody>
          </p:sp>
        </mc:Choice>
        <mc:Fallback xmlns="">
          <p:sp>
            <p:nvSpPr>
              <p:cNvPr id="21" name="TextBox 20">
                <a:extLst>
                  <a:ext uri="{FF2B5EF4-FFF2-40B4-BE49-F238E27FC236}">
                    <a16:creationId xmlns:a16="http://schemas.microsoft.com/office/drawing/2014/main" id="{5AE25A53-6E8C-41CA-83C8-55D90289A79F}"/>
                  </a:ext>
                </a:extLst>
              </p:cNvPr>
              <p:cNvSpPr txBox="1">
                <a:spLocks noRot="1" noChangeAspect="1" noMove="1" noResize="1" noEditPoints="1" noAdjustHandles="1" noChangeArrowheads="1" noChangeShapeType="1" noTextEdit="1"/>
              </p:cNvSpPr>
              <p:nvPr/>
            </p:nvSpPr>
            <p:spPr>
              <a:xfrm>
                <a:off x="8477760" y="3279835"/>
                <a:ext cx="394277" cy="369332"/>
              </a:xfrm>
              <a:prstGeom prst="rect">
                <a:avLst/>
              </a:prstGeom>
              <a:blipFill>
                <a:blip r:embed="rId7"/>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4E40E3D-B3F2-4D77-8CD3-7BD3585F9CC6}"/>
              </a:ext>
            </a:extLst>
          </p:cNvPr>
          <p:cNvSpPr/>
          <p:nvPr/>
        </p:nvSpPr>
        <p:spPr>
          <a:xfrm>
            <a:off x="8967814" y="5452305"/>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3" name="Left Brace 22">
            <a:extLst>
              <a:ext uri="{FF2B5EF4-FFF2-40B4-BE49-F238E27FC236}">
                <a16:creationId xmlns:a16="http://schemas.microsoft.com/office/drawing/2014/main" id="{7F64FA27-16F6-4D5E-9B9A-C98EF090F82C}"/>
              </a:ext>
            </a:extLst>
          </p:cNvPr>
          <p:cNvSpPr/>
          <p:nvPr/>
        </p:nvSpPr>
        <p:spPr>
          <a:xfrm rot="16200000">
            <a:off x="10331125" y="4772695"/>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AF6755E-22FC-48A2-A36D-F5BFC0441BD3}"/>
                  </a:ext>
                </a:extLst>
              </p:cNvPr>
              <p:cNvSpPr txBox="1"/>
              <p:nvPr/>
            </p:nvSpPr>
            <p:spPr>
              <a:xfrm>
                <a:off x="9915769" y="6265709"/>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24" name="TextBox 23">
                <a:extLst>
                  <a:ext uri="{FF2B5EF4-FFF2-40B4-BE49-F238E27FC236}">
                    <a16:creationId xmlns:a16="http://schemas.microsoft.com/office/drawing/2014/main" id="{EAF6755E-22FC-48A2-A36D-F5BFC0441BD3}"/>
                  </a:ext>
                </a:extLst>
              </p:cNvPr>
              <p:cNvSpPr txBox="1">
                <a:spLocks noRot="1" noChangeAspect="1" noMove="1" noResize="1" noEditPoints="1" noAdjustHandles="1" noChangeArrowheads="1" noChangeShapeType="1" noTextEdit="1"/>
              </p:cNvSpPr>
              <p:nvPr/>
            </p:nvSpPr>
            <p:spPr>
              <a:xfrm>
                <a:off x="9915769" y="6265709"/>
                <a:ext cx="1048624"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1976B88-44A3-42D8-BD67-6D16D50D595A}"/>
                  </a:ext>
                </a:extLst>
              </p:cNvPr>
              <p:cNvSpPr/>
              <p:nvPr/>
            </p:nvSpPr>
            <p:spPr>
              <a:xfrm>
                <a:off x="11199290" y="5452305"/>
                <a:ext cx="713060"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01976B88-44A3-42D8-BD67-6D16D50D595A}"/>
                  </a:ext>
                </a:extLst>
              </p:cNvPr>
              <p:cNvSpPr>
                <a:spLocks noRot="1" noChangeAspect="1" noMove="1" noResize="1" noEditPoints="1" noAdjustHandles="1" noChangeArrowheads="1" noChangeShapeType="1" noTextEdit="1"/>
              </p:cNvSpPr>
              <p:nvPr/>
            </p:nvSpPr>
            <p:spPr>
              <a:xfrm>
                <a:off x="11199290" y="5452305"/>
                <a:ext cx="713060" cy="587229"/>
              </a:xfrm>
              <a:prstGeom prst="rect">
                <a:avLst/>
              </a:prstGeom>
              <a:blipFill>
                <a:blip r:embed="rId9"/>
                <a:stretch>
                  <a:fillRect/>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63CFDAFB-1ECD-48D2-8902-1C3AFF71DA3C}"/>
              </a:ext>
            </a:extLst>
          </p:cNvPr>
          <p:cNvCxnSpPr>
            <a:stCxn id="22" idx="0"/>
            <a:endCxn id="22" idx="2"/>
          </p:cNvCxnSpPr>
          <p:nvPr/>
        </p:nvCxnSpPr>
        <p:spPr>
          <a:xfrm>
            <a:off x="10200996"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204A860-9C9A-4EA1-BAB3-2A715077B178}"/>
                  </a:ext>
                </a:extLst>
              </p:cNvPr>
              <p:cNvSpPr txBox="1"/>
              <p:nvPr/>
            </p:nvSpPr>
            <p:spPr>
              <a:xfrm>
                <a:off x="105701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27" name="TextBox 26">
                <a:extLst>
                  <a:ext uri="{FF2B5EF4-FFF2-40B4-BE49-F238E27FC236}">
                    <a16:creationId xmlns:a16="http://schemas.microsoft.com/office/drawing/2014/main" id="{9204A860-9C9A-4EA1-BAB3-2A715077B178}"/>
                  </a:ext>
                </a:extLst>
              </p:cNvPr>
              <p:cNvSpPr txBox="1">
                <a:spLocks noRot="1" noChangeAspect="1" noMove="1" noResize="1" noEditPoints="1" noAdjustHandles="1" noChangeArrowheads="1" noChangeShapeType="1" noTextEdit="1"/>
              </p:cNvSpPr>
              <p:nvPr/>
            </p:nvSpPr>
            <p:spPr>
              <a:xfrm>
                <a:off x="10570116" y="5560696"/>
                <a:ext cx="39427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A712607-45EA-451B-9BDC-D25B368DB1E0}"/>
                  </a:ext>
                </a:extLst>
              </p:cNvPr>
              <p:cNvSpPr txBox="1"/>
              <p:nvPr/>
            </p:nvSpPr>
            <p:spPr>
              <a:xfrm>
                <a:off x="9427811" y="556125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28" name="TextBox 27">
                <a:extLst>
                  <a:ext uri="{FF2B5EF4-FFF2-40B4-BE49-F238E27FC236}">
                    <a16:creationId xmlns:a16="http://schemas.microsoft.com/office/drawing/2014/main" id="{CA712607-45EA-451B-9BDC-D25B368DB1E0}"/>
                  </a:ext>
                </a:extLst>
              </p:cNvPr>
              <p:cNvSpPr txBox="1">
                <a:spLocks noRot="1" noChangeAspect="1" noMove="1" noResize="1" noEditPoints="1" noAdjustHandles="1" noChangeArrowheads="1" noChangeShapeType="1" noTextEdit="1"/>
              </p:cNvSpPr>
              <p:nvPr/>
            </p:nvSpPr>
            <p:spPr>
              <a:xfrm>
                <a:off x="9427811" y="5561253"/>
                <a:ext cx="394277" cy="369332"/>
              </a:xfrm>
              <a:prstGeom prst="rect">
                <a:avLst/>
              </a:prstGeom>
              <a:blipFill>
                <a:blip r:embed="rId11"/>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007028A1-10F2-4A0C-9067-473CD57B0340}"/>
              </a:ext>
            </a:extLst>
          </p:cNvPr>
          <p:cNvSpPr/>
          <p:nvPr/>
        </p:nvSpPr>
        <p:spPr>
          <a:xfrm>
            <a:off x="5226325" y="5452305"/>
            <a:ext cx="3741488"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Brace 29">
            <a:extLst>
              <a:ext uri="{FF2B5EF4-FFF2-40B4-BE49-F238E27FC236}">
                <a16:creationId xmlns:a16="http://schemas.microsoft.com/office/drawing/2014/main" id="{E6157130-B54B-41F7-912B-3E7251EEB1AF}"/>
              </a:ext>
            </a:extLst>
          </p:cNvPr>
          <p:cNvSpPr/>
          <p:nvPr/>
        </p:nvSpPr>
        <p:spPr>
          <a:xfrm rot="5400000">
            <a:off x="8460380" y="1954635"/>
            <a:ext cx="217897" cy="66860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1D1E5EA-7AC1-40C8-9EC4-44F015D663A0}"/>
              </a:ext>
            </a:extLst>
          </p:cNvPr>
          <p:cNvCxnSpPr/>
          <p:nvPr/>
        </p:nvCxnSpPr>
        <p:spPr>
          <a:xfrm>
            <a:off x="8381983"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4AFA6C9-70B6-4FFA-883B-BC90AEF9136E}"/>
                  </a:ext>
                </a:extLst>
              </p:cNvPr>
              <p:cNvSpPr txBox="1"/>
              <p:nvPr/>
            </p:nvSpPr>
            <p:spPr>
              <a:xfrm>
                <a:off x="8477061" y="556114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2" name="TextBox 31">
                <a:extLst>
                  <a:ext uri="{FF2B5EF4-FFF2-40B4-BE49-F238E27FC236}">
                    <a16:creationId xmlns:a16="http://schemas.microsoft.com/office/drawing/2014/main" id="{F4AFA6C9-70B6-4FFA-883B-BC90AEF9136E}"/>
                  </a:ext>
                </a:extLst>
              </p:cNvPr>
              <p:cNvSpPr txBox="1">
                <a:spLocks noRot="1" noChangeAspect="1" noMove="1" noResize="1" noEditPoints="1" noAdjustHandles="1" noChangeArrowheads="1" noChangeShapeType="1" noTextEdit="1"/>
              </p:cNvSpPr>
              <p:nvPr/>
            </p:nvSpPr>
            <p:spPr>
              <a:xfrm>
                <a:off x="8477061" y="5561141"/>
                <a:ext cx="39427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AF4004-F790-403B-B4D4-E6F1B96E0455}"/>
                  </a:ext>
                </a:extLst>
              </p:cNvPr>
              <p:cNvSpPr txBox="1"/>
              <p:nvPr/>
            </p:nvSpPr>
            <p:spPr>
              <a:xfrm>
                <a:off x="8045016" y="4796502"/>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r>
                        <a:rPr lang="en-US" b="0" i="1" dirty="0"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FDAF4004-F790-403B-B4D4-E6F1B96E0455}"/>
                  </a:ext>
                </a:extLst>
              </p:cNvPr>
              <p:cNvSpPr txBox="1">
                <a:spLocks noRot="1" noChangeAspect="1" noMove="1" noResize="1" noEditPoints="1" noAdjustHandles="1" noChangeArrowheads="1" noChangeShapeType="1" noTextEdit="1"/>
              </p:cNvSpPr>
              <p:nvPr/>
            </p:nvSpPr>
            <p:spPr>
              <a:xfrm>
                <a:off x="8045016" y="4796502"/>
                <a:ext cx="1048624" cy="369332"/>
              </a:xfrm>
              <a:prstGeom prst="rect">
                <a:avLst/>
              </a:prstGeom>
              <a:blipFill>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4C2B784-F423-45F1-A8A0-6AEE5C96D1E2}"/>
                  </a:ext>
                </a:extLst>
              </p:cNvPr>
              <p:cNvSpPr txBox="1"/>
              <p:nvPr/>
            </p:nvSpPr>
            <p:spPr>
              <a:xfrm>
                <a:off x="5726171" y="3286999"/>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4" name="TextBox 33">
                <a:extLst>
                  <a:ext uri="{FF2B5EF4-FFF2-40B4-BE49-F238E27FC236}">
                    <a16:creationId xmlns:a16="http://schemas.microsoft.com/office/drawing/2014/main" id="{A4C2B784-F423-45F1-A8A0-6AEE5C96D1E2}"/>
                  </a:ext>
                </a:extLst>
              </p:cNvPr>
              <p:cNvSpPr txBox="1">
                <a:spLocks noRot="1" noChangeAspect="1" noMove="1" noResize="1" noEditPoints="1" noAdjustHandles="1" noChangeArrowheads="1" noChangeShapeType="1" noTextEdit="1"/>
              </p:cNvSpPr>
              <p:nvPr/>
            </p:nvSpPr>
            <p:spPr>
              <a:xfrm>
                <a:off x="5726171" y="3286999"/>
                <a:ext cx="394277"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54EAFEF-61A9-4C2E-A7B1-514D50A204FC}"/>
                  </a:ext>
                </a:extLst>
              </p:cNvPr>
              <p:cNvSpPr txBox="1"/>
              <p:nvPr/>
            </p:nvSpPr>
            <p:spPr>
              <a:xfrm>
                <a:off x="66070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5" name="TextBox 34">
                <a:extLst>
                  <a:ext uri="{FF2B5EF4-FFF2-40B4-BE49-F238E27FC236}">
                    <a16:creationId xmlns:a16="http://schemas.microsoft.com/office/drawing/2014/main" id="{C54EAFEF-61A9-4C2E-A7B1-514D50A204FC}"/>
                  </a:ext>
                </a:extLst>
              </p:cNvPr>
              <p:cNvSpPr txBox="1">
                <a:spLocks noRot="1" noChangeAspect="1" noMove="1" noResize="1" noEditPoints="1" noAdjustHandles="1" noChangeArrowheads="1" noChangeShapeType="1" noTextEdit="1"/>
              </p:cNvSpPr>
              <p:nvPr/>
            </p:nvSpPr>
            <p:spPr>
              <a:xfrm>
                <a:off x="6607016" y="5560696"/>
                <a:ext cx="394277" cy="369332"/>
              </a:xfrm>
              <a:prstGeom prst="rect">
                <a:avLst/>
              </a:prstGeom>
              <a:blipFill>
                <a:blip r:embed="rId15"/>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6C630D2-46AA-4933-9DAF-A4B0B59B624C}"/>
              </a:ext>
            </a:extLst>
          </p:cNvPr>
          <p:cNvSpPr txBox="1"/>
          <p:nvPr/>
        </p:nvSpPr>
        <p:spPr>
          <a:xfrm>
            <a:off x="211808" y="3172990"/>
            <a:ext cx="2811988"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Modulus Raising</a:t>
            </a:r>
          </a:p>
        </p:txBody>
      </p:sp>
      <p:sp>
        <p:nvSpPr>
          <p:cNvPr id="37" name="TextBox 36">
            <a:extLst>
              <a:ext uri="{FF2B5EF4-FFF2-40B4-BE49-F238E27FC236}">
                <a16:creationId xmlns:a16="http://schemas.microsoft.com/office/drawing/2014/main" id="{7782513E-AC7A-421B-B42F-3CDAAD804295}"/>
              </a:ext>
            </a:extLst>
          </p:cNvPr>
          <p:cNvSpPr txBox="1"/>
          <p:nvPr/>
        </p:nvSpPr>
        <p:spPr>
          <a:xfrm>
            <a:off x="211808" y="5452305"/>
            <a:ext cx="2576346"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Bootstrapping</a:t>
            </a:r>
          </a:p>
        </p:txBody>
      </p:sp>
      <p:sp>
        <p:nvSpPr>
          <p:cNvPr id="38" name="Oval 37">
            <a:extLst>
              <a:ext uri="{FF2B5EF4-FFF2-40B4-BE49-F238E27FC236}">
                <a16:creationId xmlns:a16="http://schemas.microsoft.com/office/drawing/2014/main" id="{D408F48C-0AFD-4D0F-B4AB-E70B6FDFC140}"/>
              </a:ext>
            </a:extLst>
          </p:cNvPr>
          <p:cNvSpPr/>
          <p:nvPr/>
        </p:nvSpPr>
        <p:spPr>
          <a:xfrm>
            <a:off x="8477061" y="3279835"/>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E00C8C52-CFB0-4B83-ACE6-FE443D988115}"/>
              </a:ext>
            </a:extLst>
          </p:cNvPr>
          <p:cNvSpPr/>
          <p:nvPr/>
        </p:nvSpPr>
        <p:spPr>
          <a:xfrm>
            <a:off x="8477061" y="5560696"/>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0" name="Connector: Curved 39">
            <a:extLst>
              <a:ext uri="{FF2B5EF4-FFF2-40B4-BE49-F238E27FC236}">
                <a16:creationId xmlns:a16="http://schemas.microsoft.com/office/drawing/2014/main" id="{9D6CB902-96F9-4929-96B1-E2DF432F04A8}"/>
              </a:ext>
            </a:extLst>
          </p:cNvPr>
          <p:cNvCxnSpPr>
            <a:stCxn id="38" idx="2"/>
            <a:endCxn id="39" idx="2"/>
          </p:cNvCxnSpPr>
          <p:nvPr/>
        </p:nvCxnSpPr>
        <p:spPr>
          <a:xfrm rot="10800000" flipV="1">
            <a:off x="8477061" y="3464500"/>
            <a:ext cx="12700" cy="2280861"/>
          </a:xfrm>
          <a:prstGeom prst="curvedConnector3">
            <a:avLst>
              <a:gd name="adj1" fmla="val 7546787"/>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41" name="Oval 40">
            <a:extLst>
              <a:ext uri="{FF2B5EF4-FFF2-40B4-BE49-F238E27FC236}">
                <a16:creationId xmlns:a16="http://schemas.microsoft.com/office/drawing/2014/main" id="{4BD2DED3-9572-4911-927C-83DDF931447E}"/>
              </a:ext>
            </a:extLst>
          </p:cNvPr>
          <p:cNvSpPr/>
          <p:nvPr/>
        </p:nvSpPr>
        <p:spPr>
          <a:xfrm>
            <a:off x="10108734" y="5165834"/>
            <a:ext cx="1904984" cy="11880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26D5712-C57F-48F2-894B-661293211A14}"/>
              </a:ext>
            </a:extLst>
          </p:cNvPr>
          <p:cNvSpPr/>
          <p:nvPr/>
        </p:nvSpPr>
        <p:spPr>
          <a:xfrm>
            <a:off x="10102428" y="2886519"/>
            <a:ext cx="1904984" cy="11880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1B899D43-66E0-44DB-A17C-EFCEB51800A5}"/>
              </a:ext>
            </a:extLst>
          </p:cNvPr>
          <p:cNvCxnSpPr>
            <a:stCxn id="42" idx="4"/>
            <a:endCxn id="41" idx="0"/>
          </p:cNvCxnSpPr>
          <p:nvPr/>
        </p:nvCxnSpPr>
        <p:spPr>
          <a:xfrm>
            <a:off x="11054920" y="4074589"/>
            <a:ext cx="6306" cy="10912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53CA066F-9DFF-45B9-82DA-3CFC17E1074A}"/>
              </a:ext>
            </a:extLst>
          </p:cNvPr>
          <p:cNvPicPr>
            <a:picLocks noChangeAspect="1"/>
          </p:cNvPicPr>
          <p:nvPr/>
        </p:nvPicPr>
        <p:blipFill>
          <a:blip r:embed="rId16"/>
          <a:stretch>
            <a:fillRect/>
          </a:stretch>
        </p:blipFill>
        <p:spPr>
          <a:xfrm>
            <a:off x="10385276" y="4457005"/>
            <a:ext cx="571020" cy="571020"/>
          </a:xfrm>
          <a:prstGeom prst="rect">
            <a:avLst/>
          </a:prstGeom>
        </p:spPr>
      </p:pic>
    </p:spTree>
    <p:extLst>
      <p:ext uri="{BB962C8B-B14F-4D97-AF65-F5344CB8AC3E}">
        <p14:creationId xmlns:p14="http://schemas.microsoft.com/office/powerpoint/2010/main" val="344542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2694C0-9BC8-43A6-9AE7-FD7C47FB9E20}"/>
              </a:ext>
            </a:extLst>
          </p:cNvPr>
          <p:cNvPicPr>
            <a:picLocks noChangeAspect="1"/>
          </p:cNvPicPr>
          <p:nvPr/>
        </p:nvPicPr>
        <p:blipFill>
          <a:blip r:embed="rId2"/>
          <a:stretch>
            <a:fillRect/>
          </a:stretch>
        </p:blipFill>
        <p:spPr>
          <a:xfrm>
            <a:off x="10385276" y="4471778"/>
            <a:ext cx="571019" cy="571019"/>
          </a:xfrm>
          <a:prstGeom prst="rect">
            <a:avLst/>
          </a:prstGeom>
        </p:spPr>
      </p:pic>
      <p:sp>
        <p:nvSpPr>
          <p:cNvPr id="6" name="Title 1">
            <a:extLst>
              <a:ext uri="{FF2B5EF4-FFF2-40B4-BE49-F238E27FC236}">
                <a16:creationId xmlns:a16="http://schemas.microsoft.com/office/drawing/2014/main" id="{7F5A9479-C036-4C24-90EF-7BDF6F3B7A41}"/>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Main Challenges</a:t>
            </a:r>
          </a:p>
        </p:txBody>
      </p:sp>
      <p:sp>
        <p:nvSpPr>
          <p:cNvPr id="7" name="Rectangle 6">
            <a:extLst>
              <a:ext uri="{FF2B5EF4-FFF2-40B4-BE49-F238E27FC236}">
                <a16:creationId xmlns:a16="http://schemas.microsoft.com/office/drawing/2014/main" id="{6EDB7537-D1D4-436D-972A-853C8C2D8336}"/>
              </a:ext>
            </a:extLst>
          </p:cNvPr>
          <p:cNvSpPr/>
          <p:nvPr/>
        </p:nvSpPr>
        <p:spPr>
          <a:xfrm>
            <a:off x="1520057" y="1660455"/>
            <a:ext cx="9151885" cy="492443"/>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600" dirty="0">
                <a:solidFill>
                  <a:schemeClr val="tx1"/>
                </a:solidFill>
              </a:rPr>
              <a:t>Approximation Error: Large error will destroy message precision</a:t>
            </a:r>
          </a:p>
        </p:txBody>
      </p:sp>
      <p:sp>
        <p:nvSpPr>
          <p:cNvPr id="10" name="Rectangle 9">
            <a:extLst>
              <a:ext uri="{FF2B5EF4-FFF2-40B4-BE49-F238E27FC236}">
                <a16:creationId xmlns:a16="http://schemas.microsoft.com/office/drawing/2014/main" id="{722B7F85-995D-45C1-86F4-16BDF5E0C450}"/>
              </a:ext>
            </a:extLst>
          </p:cNvPr>
          <p:cNvSpPr/>
          <p:nvPr/>
        </p:nvSpPr>
        <p:spPr>
          <a:xfrm>
            <a:off x="8967814" y="3172990"/>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1" name="Left Brace 10">
            <a:extLst>
              <a:ext uri="{FF2B5EF4-FFF2-40B4-BE49-F238E27FC236}">
                <a16:creationId xmlns:a16="http://schemas.microsoft.com/office/drawing/2014/main" id="{BA616186-70CD-4C16-A8FE-56C6C15658B2}"/>
              </a:ext>
            </a:extLst>
          </p:cNvPr>
          <p:cNvSpPr/>
          <p:nvPr/>
        </p:nvSpPr>
        <p:spPr>
          <a:xfrm rot="16200000">
            <a:off x="10331125" y="2493380"/>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FD1544-9611-4C82-8256-2BD8D81D0A9B}"/>
                  </a:ext>
                </a:extLst>
              </p:cNvPr>
              <p:cNvSpPr txBox="1"/>
              <p:nvPr/>
            </p:nvSpPr>
            <p:spPr>
              <a:xfrm>
                <a:off x="9915769" y="3986394"/>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EDFD1544-9611-4C82-8256-2BD8D81D0A9B}"/>
                  </a:ext>
                </a:extLst>
              </p:cNvPr>
              <p:cNvSpPr txBox="1">
                <a:spLocks noRot="1" noChangeAspect="1" noMove="1" noResize="1" noEditPoints="1" noAdjustHandles="1" noChangeArrowheads="1" noChangeShapeType="1" noTextEdit="1"/>
              </p:cNvSpPr>
              <p:nvPr/>
            </p:nvSpPr>
            <p:spPr>
              <a:xfrm>
                <a:off x="9915769" y="3986394"/>
                <a:ext cx="1048624" cy="369332"/>
              </a:xfrm>
              <a:prstGeom prst="rect">
                <a:avLst/>
              </a:prstGeom>
              <a:blipFill>
                <a:blip r:embed="rId3"/>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A230240-B635-46E3-9C3B-6A841975B976}"/>
                  </a:ext>
                </a:extLst>
              </p:cNvPr>
              <p:cNvSpPr/>
              <p:nvPr/>
            </p:nvSpPr>
            <p:spPr>
              <a:xfrm>
                <a:off x="11434178" y="3172990"/>
                <a:ext cx="478172"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CA230240-B635-46E3-9C3B-6A841975B976}"/>
                  </a:ext>
                </a:extLst>
              </p:cNvPr>
              <p:cNvSpPr>
                <a:spLocks noRot="1" noChangeAspect="1" noMove="1" noResize="1" noEditPoints="1" noAdjustHandles="1" noChangeArrowheads="1" noChangeShapeType="1" noTextEdit="1"/>
              </p:cNvSpPr>
              <p:nvPr/>
            </p:nvSpPr>
            <p:spPr>
              <a:xfrm>
                <a:off x="11434178" y="3172990"/>
                <a:ext cx="478172" cy="587229"/>
              </a:xfrm>
              <a:prstGeom prst="rect">
                <a:avLst/>
              </a:prstGeom>
              <a:blipFill>
                <a:blip r:embed="rId4"/>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D64BF42-D556-4A7D-A280-52F36A728305}"/>
              </a:ext>
            </a:extLst>
          </p:cNvPr>
          <p:cNvCxnSpPr>
            <a:stCxn id="10" idx="0"/>
            <a:endCxn id="10" idx="2"/>
          </p:cNvCxnSpPr>
          <p:nvPr/>
        </p:nvCxnSpPr>
        <p:spPr>
          <a:xfrm>
            <a:off x="10200996"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FAD34EA-B043-4F01-9B2A-EFFD7E4B0714}"/>
                  </a:ext>
                </a:extLst>
              </p:cNvPr>
              <p:cNvSpPr txBox="1"/>
              <p:nvPr/>
            </p:nvSpPr>
            <p:spPr>
              <a:xfrm>
                <a:off x="10670786" y="3281938"/>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15" name="TextBox 14">
                <a:extLst>
                  <a:ext uri="{FF2B5EF4-FFF2-40B4-BE49-F238E27FC236}">
                    <a16:creationId xmlns:a16="http://schemas.microsoft.com/office/drawing/2014/main" id="{3FAD34EA-B043-4F01-9B2A-EFFD7E4B0714}"/>
                  </a:ext>
                </a:extLst>
              </p:cNvPr>
              <p:cNvSpPr txBox="1">
                <a:spLocks noRot="1" noChangeAspect="1" noMove="1" noResize="1" noEditPoints="1" noAdjustHandles="1" noChangeArrowheads="1" noChangeShapeType="1" noTextEdit="1"/>
              </p:cNvSpPr>
              <p:nvPr/>
            </p:nvSpPr>
            <p:spPr>
              <a:xfrm>
                <a:off x="10670786" y="3281938"/>
                <a:ext cx="39427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2AFD4AF-E387-4F0C-A70C-EAF2E2B636DE}"/>
                  </a:ext>
                </a:extLst>
              </p:cNvPr>
              <p:cNvSpPr txBox="1"/>
              <p:nvPr/>
            </p:nvSpPr>
            <p:spPr>
              <a:xfrm>
                <a:off x="9387267"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02AFD4AF-E387-4F0C-A70C-EAF2E2B636DE}"/>
                  </a:ext>
                </a:extLst>
              </p:cNvPr>
              <p:cNvSpPr txBox="1">
                <a:spLocks noRot="1" noChangeAspect="1" noMove="1" noResize="1" noEditPoints="1" noAdjustHandles="1" noChangeArrowheads="1" noChangeShapeType="1" noTextEdit="1"/>
              </p:cNvSpPr>
              <p:nvPr/>
            </p:nvSpPr>
            <p:spPr>
              <a:xfrm>
                <a:off x="9387267" y="3279835"/>
                <a:ext cx="394277" cy="369332"/>
              </a:xfrm>
              <a:prstGeom prst="rect">
                <a:avLst/>
              </a:prstGeom>
              <a:blipFill>
                <a:blip r:embed="rId6"/>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247A8FE-EED1-4905-9746-507DF0CC92BC}"/>
              </a:ext>
            </a:extLst>
          </p:cNvPr>
          <p:cNvSpPr/>
          <p:nvPr/>
        </p:nvSpPr>
        <p:spPr>
          <a:xfrm>
            <a:off x="3464636" y="3172990"/>
            <a:ext cx="5503177"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Brace 17">
            <a:extLst>
              <a:ext uri="{FF2B5EF4-FFF2-40B4-BE49-F238E27FC236}">
                <a16:creationId xmlns:a16="http://schemas.microsoft.com/office/drawing/2014/main" id="{999A6289-B34E-48BC-AF18-185F2A86F478}"/>
              </a:ext>
            </a:extLst>
          </p:cNvPr>
          <p:cNvSpPr/>
          <p:nvPr/>
        </p:nvSpPr>
        <p:spPr>
          <a:xfrm rot="5400000">
            <a:off x="7579537" y="-1205524"/>
            <a:ext cx="217897" cy="844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8A52153-0F26-4F0B-8982-6CA2253F9341}"/>
                  </a:ext>
                </a:extLst>
              </p:cNvPr>
              <p:cNvSpPr txBox="1"/>
              <p:nvPr/>
            </p:nvSpPr>
            <p:spPr>
              <a:xfrm>
                <a:off x="7164173" y="2482771"/>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oMath>
                  </m:oMathPara>
                </a14:m>
                <a:endParaRPr lang="en-US" dirty="0"/>
              </a:p>
            </p:txBody>
          </p:sp>
        </mc:Choice>
        <mc:Fallback xmlns="">
          <p:sp>
            <p:nvSpPr>
              <p:cNvPr id="19" name="TextBox 18">
                <a:extLst>
                  <a:ext uri="{FF2B5EF4-FFF2-40B4-BE49-F238E27FC236}">
                    <a16:creationId xmlns:a16="http://schemas.microsoft.com/office/drawing/2014/main" id="{98A52153-0F26-4F0B-8982-6CA2253F9341}"/>
                  </a:ext>
                </a:extLst>
              </p:cNvPr>
              <p:cNvSpPr txBox="1">
                <a:spLocks noRot="1" noChangeAspect="1" noMove="1" noResize="1" noEditPoints="1" noAdjustHandles="1" noChangeArrowheads="1" noChangeShapeType="1" noTextEdit="1"/>
              </p:cNvSpPr>
              <p:nvPr/>
            </p:nvSpPr>
            <p:spPr>
              <a:xfrm>
                <a:off x="7164173" y="2482771"/>
                <a:ext cx="1048624" cy="369332"/>
              </a:xfrm>
              <a:prstGeom prst="rect">
                <a:avLst/>
              </a:prstGeom>
              <a:blipFill>
                <a:blip r:embed="rId7"/>
                <a:stretch>
                  <a:fillRect b="-9836"/>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120B4E61-DF72-486B-94A1-EED4DA179B29}"/>
              </a:ext>
            </a:extLst>
          </p:cNvPr>
          <p:cNvCxnSpPr/>
          <p:nvPr/>
        </p:nvCxnSpPr>
        <p:spPr>
          <a:xfrm>
            <a:off x="8381983"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AE25A53-6E8C-41CA-83C8-55D90289A79F}"/>
                  </a:ext>
                </a:extLst>
              </p:cNvPr>
              <p:cNvSpPr txBox="1"/>
              <p:nvPr/>
            </p:nvSpPr>
            <p:spPr>
              <a:xfrm>
                <a:off x="8477760"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𝐼</m:t>
                      </m:r>
                    </m:oMath>
                  </m:oMathPara>
                </a14:m>
                <a:endParaRPr lang="en-US" dirty="0"/>
              </a:p>
            </p:txBody>
          </p:sp>
        </mc:Choice>
        <mc:Fallback xmlns="">
          <p:sp>
            <p:nvSpPr>
              <p:cNvPr id="21" name="TextBox 20">
                <a:extLst>
                  <a:ext uri="{FF2B5EF4-FFF2-40B4-BE49-F238E27FC236}">
                    <a16:creationId xmlns:a16="http://schemas.microsoft.com/office/drawing/2014/main" id="{5AE25A53-6E8C-41CA-83C8-55D90289A79F}"/>
                  </a:ext>
                </a:extLst>
              </p:cNvPr>
              <p:cNvSpPr txBox="1">
                <a:spLocks noRot="1" noChangeAspect="1" noMove="1" noResize="1" noEditPoints="1" noAdjustHandles="1" noChangeArrowheads="1" noChangeShapeType="1" noTextEdit="1"/>
              </p:cNvSpPr>
              <p:nvPr/>
            </p:nvSpPr>
            <p:spPr>
              <a:xfrm>
                <a:off x="8477760" y="3279835"/>
                <a:ext cx="394277" cy="369332"/>
              </a:xfrm>
              <a:prstGeom prst="rect">
                <a:avLst/>
              </a:prstGeom>
              <a:blipFill>
                <a:blip r:embed="rId8"/>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4E40E3D-B3F2-4D77-8CD3-7BD3585F9CC6}"/>
              </a:ext>
            </a:extLst>
          </p:cNvPr>
          <p:cNvSpPr/>
          <p:nvPr/>
        </p:nvSpPr>
        <p:spPr>
          <a:xfrm>
            <a:off x="8967814" y="5452305"/>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3" name="Left Brace 22">
            <a:extLst>
              <a:ext uri="{FF2B5EF4-FFF2-40B4-BE49-F238E27FC236}">
                <a16:creationId xmlns:a16="http://schemas.microsoft.com/office/drawing/2014/main" id="{7F64FA27-16F6-4D5E-9B9A-C98EF090F82C}"/>
              </a:ext>
            </a:extLst>
          </p:cNvPr>
          <p:cNvSpPr/>
          <p:nvPr/>
        </p:nvSpPr>
        <p:spPr>
          <a:xfrm rot="16200000">
            <a:off x="10331125" y="4772695"/>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AF6755E-22FC-48A2-A36D-F5BFC0441BD3}"/>
                  </a:ext>
                </a:extLst>
              </p:cNvPr>
              <p:cNvSpPr txBox="1"/>
              <p:nvPr/>
            </p:nvSpPr>
            <p:spPr>
              <a:xfrm>
                <a:off x="9915769" y="6265709"/>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24" name="TextBox 23">
                <a:extLst>
                  <a:ext uri="{FF2B5EF4-FFF2-40B4-BE49-F238E27FC236}">
                    <a16:creationId xmlns:a16="http://schemas.microsoft.com/office/drawing/2014/main" id="{EAF6755E-22FC-48A2-A36D-F5BFC0441BD3}"/>
                  </a:ext>
                </a:extLst>
              </p:cNvPr>
              <p:cNvSpPr txBox="1">
                <a:spLocks noRot="1" noChangeAspect="1" noMove="1" noResize="1" noEditPoints="1" noAdjustHandles="1" noChangeArrowheads="1" noChangeShapeType="1" noTextEdit="1"/>
              </p:cNvSpPr>
              <p:nvPr/>
            </p:nvSpPr>
            <p:spPr>
              <a:xfrm>
                <a:off x="9915769" y="6265709"/>
                <a:ext cx="1048624" cy="369332"/>
              </a:xfrm>
              <a:prstGeom prst="rect">
                <a:avLst/>
              </a:prstGeom>
              <a:blipFill>
                <a:blip r:embed="rId9"/>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1976B88-44A3-42D8-BD67-6D16D50D595A}"/>
                  </a:ext>
                </a:extLst>
              </p:cNvPr>
              <p:cNvSpPr/>
              <p:nvPr/>
            </p:nvSpPr>
            <p:spPr>
              <a:xfrm>
                <a:off x="10598087" y="5452305"/>
                <a:ext cx="1314263"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01976B88-44A3-42D8-BD67-6D16D50D595A}"/>
                  </a:ext>
                </a:extLst>
              </p:cNvPr>
              <p:cNvSpPr>
                <a:spLocks noRot="1" noChangeAspect="1" noMove="1" noResize="1" noEditPoints="1" noAdjustHandles="1" noChangeArrowheads="1" noChangeShapeType="1" noTextEdit="1"/>
              </p:cNvSpPr>
              <p:nvPr/>
            </p:nvSpPr>
            <p:spPr>
              <a:xfrm>
                <a:off x="10598087" y="5452305"/>
                <a:ext cx="1314263" cy="587229"/>
              </a:xfrm>
              <a:prstGeom prst="rect">
                <a:avLst/>
              </a:prstGeom>
              <a:blipFill>
                <a:blip r:embed="rId10"/>
                <a:stretch>
                  <a:fillRect/>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63CFDAFB-1ECD-48D2-8902-1C3AFF71DA3C}"/>
              </a:ext>
            </a:extLst>
          </p:cNvPr>
          <p:cNvCxnSpPr>
            <a:stCxn id="22" idx="0"/>
            <a:endCxn id="22" idx="2"/>
          </p:cNvCxnSpPr>
          <p:nvPr/>
        </p:nvCxnSpPr>
        <p:spPr>
          <a:xfrm>
            <a:off x="10200996"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204A860-9C9A-4EA1-BAB3-2A715077B178}"/>
                  </a:ext>
                </a:extLst>
              </p:cNvPr>
              <p:cNvSpPr txBox="1"/>
              <p:nvPr/>
            </p:nvSpPr>
            <p:spPr>
              <a:xfrm>
                <a:off x="1020099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27" name="TextBox 26">
                <a:extLst>
                  <a:ext uri="{FF2B5EF4-FFF2-40B4-BE49-F238E27FC236}">
                    <a16:creationId xmlns:a16="http://schemas.microsoft.com/office/drawing/2014/main" id="{9204A860-9C9A-4EA1-BAB3-2A715077B178}"/>
                  </a:ext>
                </a:extLst>
              </p:cNvPr>
              <p:cNvSpPr txBox="1">
                <a:spLocks noRot="1" noChangeAspect="1" noMove="1" noResize="1" noEditPoints="1" noAdjustHandles="1" noChangeArrowheads="1" noChangeShapeType="1" noTextEdit="1"/>
              </p:cNvSpPr>
              <p:nvPr/>
            </p:nvSpPr>
            <p:spPr>
              <a:xfrm>
                <a:off x="10200996" y="5560696"/>
                <a:ext cx="39427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A712607-45EA-451B-9BDC-D25B368DB1E0}"/>
                  </a:ext>
                </a:extLst>
              </p:cNvPr>
              <p:cNvSpPr txBox="1"/>
              <p:nvPr/>
            </p:nvSpPr>
            <p:spPr>
              <a:xfrm>
                <a:off x="9427811" y="556125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28" name="TextBox 27">
                <a:extLst>
                  <a:ext uri="{FF2B5EF4-FFF2-40B4-BE49-F238E27FC236}">
                    <a16:creationId xmlns:a16="http://schemas.microsoft.com/office/drawing/2014/main" id="{CA712607-45EA-451B-9BDC-D25B368DB1E0}"/>
                  </a:ext>
                </a:extLst>
              </p:cNvPr>
              <p:cNvSpPr txBox="1">
                <a:spLocks noRot="1" noChangeAspect="1" noMove="1" noResize="1" noEditPoints="1" noAdjustHandles="1" noChangeArrowheads="1" noChangeShapeType="1" noTextEdit="1"/>
              </p:cNvSpPr>
              <p:nvPr/>
            </p:nvSpPr>
            <p:spPr>
              <a:xfrm>
                <a:off x="9427811" y="5561253"/>
                <a:ext cx="394277" cy="369332"/>
              </a:xfrm>
              <a:prstGeom prst="rect">
                <a:avLst/>
              </a:prstGeom>
              <a:blipFill>
                <a:blip r:embed="rId12"/>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007028A1-10F2-4A0C-9067-473CD57B0340}"/>
              </a:ext>
            </a:extLst>
          </p:cNvPr>
          <p:cNvSpPr/>
          <p:nvPr/>
        </p:nvSpPr>
        <p:spPr>
          <a:xfrm>
            <a:off x="5226325" y="5452305"/>
            <a:ext cx="3741488"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Brace 29">
            <a:extLst>
              <a:ext uri="{FF2B5EF4-FFF2-40B4-BE49-F238E27FC236}">
                <a16:creationId xmlns:a16="http://schemas.microsoft.com/office/drawing/2014/main" id="{E6157130-B54B-41F7-912B-3E7251EEB1AF}"/>
              </a:ext>
            </a:extLst>
          </p:cNvPr>
          <p:cNvSpPr/>
          <p:nvPr/>
        </p:nvSpPr>
        <p:spPr>
          <a:xfrm rot="5400000">
            <a:off x="8460380" y="1954635"/>
            <a:ext cx="217897" cy="66860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1D1E5EA-7AC1-40C8-9EC4-44F015D663A0}"/>
              </a:ext>
            </a:extLst>
          </p:cNvPr>
          <p:cNvCxnSpPr/>
          <p:nvPr/>
        </p:nvCxnSpPr>
        <p:spPr>
          <a:xfrm>
            <a:off x="8381983"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4AFA6C9-70B6-4FFA-883B-BC90AEF9136E}"/>
                  </a:ext>
                </a:extLst>
              </p:cNvPr>
              <p:cNvSpPr txBox="1"/>
              <p:nvPr/>
            </p:nvSpPr>
            <p:spPr>
              <a:xfrm>
                <a:off x="8477061" y="556114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2" name="TextBox 31">
                <a:extLst>
                  <a:ext uri="{FF2B5EF4-FFF2-40B4-BE49-F238E27FC236}">
                    <a16:creationId xmlns:a16="http://schemas.microsoft.com/office/drawing/2014/main" id="{F4AFA6C9-70B6-4FFA-883B-BC90AEF9136E}"/>
                  </a:ext>
                </a:extLst>
              </p:cNvPr>
              <p:cNvSpPr txBox="1">
                <a:spLocks noRot="1" noChangeAspect="1" noMove="1" noResize="1" noEditPoints="1" noAdjustHandles="1" noChangeArrowheads="1" noChangeShapeType="1" noTextEdit="1"/>
              </p:cNvSpPr>
              <p:nvPr/>
            </p:nvSpPr>
            <p:spPr>
              <a:xfrm>
                <a:off x="8477061" y="5561141"/>
                <a:ext cx="394277"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AF4004-F790-403B-B4D4-E6F1B96E0455}"/>
                  </a:ext>
                </a:extLst>
              </p:cNvPr>
              <p:cNvSpPr txBox="1"/>
              <p:nvPr/>
            </p:nvSpPr>
            <p:spPr>
              <a:xfrm>
                <a:off x="8045016" y="4796502"/>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r>
                        <a:rPr lang="en-US" b="0" i="1" dirty="0"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FDAF4004-F790-403B-B4D4-E6F1B96E0455}"/>
                  </a:ext>
                </a:extLst>
              </p:cNvPr>
              <p:cNvSpPr txBox="1">
                <a:spLocks noRot="1" noChangeAspect="1" noMove="1" noResize="1" noEditPoints="1" noAdjustHandles="1" noChangeArrowheads="1" noChangeShapeType="1" noTextEdit="1"/>
              </p:cNvSpPr>
              <p:nvPr/>
            </p:nvSpPr>
            <p:spPr>
              <a:xfrm>
                <a:off x="8045016" y="4796502"/>
                <a:ext cx="1048624" cy="369332"/>
              </a:xfrm>
              <a:prstGeom prst="rect">
                <a:avLst/>
              </a:prstGeom>
              <a:blipFill>
                <a:blip r:embed="rId1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4C2B784-F423-45F1-A8A0-6AEE5C96D1E2}"/>
                  </a:ext>
                </a:extLst>
              </p:cNvPr>
              <p:cNvSpPr txBox="1"/>
              <p:nvPr/>
            </p:nvSpPr>
            <p:spPr>
              <a:xfrm>
                <a:off x="5726171" y="3286999"/>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4" name="TextBox 33">
                <a:extLst>
                  <a:ext uri="{FF2B5EF4-FFF2-40B4-BE49-F238E27FC236}">
                    <a16:creationId xmlns:a16="http://schemas.microsoft.com/office/drawing/2014/main" id="{A4C2B784-F423-45F1-A8A0-6AEE5C96D1E2}"/>
                  </a:ext>
                </a:extLst>
              </p:cNvPr>
              <p:cNvSpPr txBox="1">
                <a:spLocks noRot="1" noChangeAspect="1" noMove="1" noResize="1" noEditPoints="1" noAdjustHandles="1" noChangeArrowheads="1" noChangeShapeType="1" noTextEdit="1"/>
              </p:cNvSpPr>
              <p:nvPr/>
            </p:nvSpPr>
            <p:spPr>
              <a:xfrm>
                <a:off x="5726171" y="3286999"/>
                <a:ext cx="394277"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54EAFEF-61A9-4C2E-A7B1-514D50A204FC}"/>
                  </a:ext>
                </a:extLst>
              </p:cNvPr>
              <p:cNvSpPr txBox="1"/>
              <p:nvPr/>
            </p:nvSpPr>
            <p:spPr>
              <a:xfrm>
                <a:off x="66070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5" name="TextBox 34">
                <a:extLst>
                  <a:ext uri="{FF2B5EF4-FFF2-40B4-BE49-F238E27FC236}">
                    <a16:creationId xmlns:a16="http://schemas.microsoft.com/office/drawing/2014/main" id="{C54EAFEF-61A9-4C2E-A7B1-514D50A204FC}"/>
                  </a:ext>
                </a:extLst>
              </p:cNvPr>
              <p:cNvSpPr txBox="1">
                <a:spLocks noRot="1" noChangeAspect="1" noMove="1" noResize="1" noEditPoints="1" noAdjustHandles="1" noChangeArrowheads="1" noChangeShapeType="1" noTextEdit="1"/>
              </p:cNvSpPr>
              <p:nvPr/>
            </p:nvSpPr>
            <p:spPr>
              <a:xfrm>
                <a:off x="6607016" y="5560696"/>
                <a:ext cx="394277" cy="369332"/>
              </a:xfrm>
              <a:prstGeom prst="rect">
                <a:avLst/>
              </a:prstGeom>
              <a:blipFill>
                <a:blip r:embed="rId16"/>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6C630D2-46AA-4933-9DAF-A4B0B59B624C}"/>
              </a:ext>
            </a:extLst>
          </p:cNvPr>
          <p:cNvSpPr txBox="1"/>
          <p:nvPr/>
        </p:nvSpPr>
        <p:spPr>
          <a:xfrm>
            <a:off x="211808" y="3172990"/>
            <a:ext cx="2811988"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Modulus Raising</a:t>
            </a:r>
          </a:p>
        </p:txBody>
      </p:sp>
      <p:sp>
        <p:nvSpPr>
          <p:cNvPr id="37" name="TextBox 36">
            <a:extLst>
              <a:ext uri="{FF2B5EF4-FFF2-40B4-BE49-F238E27FC236}">
                <a16:creationId xmlns:a16="http://schemas.microsoft.com/office/drawing/2014/main" id="{7782513E-AC7A-421B-B42F-3CDAAD804295}"/>
              </a:ext>
            </a:extLst>
          </p:cNvPr>
          <p:cNvSpPr txBox="1"/>
          <p:nvPr/>
        </p:nvSpPr>
        <p:spPr>
          <a:xfrm>
            <a:off x="211808" y="5452305"/>
            <a:ext cx="2576346"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Bootstrapping</a:t>
            </a:r>
          </a:p>
        </p:txBody>
      </p:sp>
      <p:sp>
        <p:nvSpPr>
          <p:cNvPr id="38" name="Oval 37">
            <a:extLst>
              <a:ext uri="{FF2B5EF4-FFF2-40B4-BE49-F238E27FC236}">
                <a16:creationId xmlns:a16="http://schemas.microsoft.com/office/drawing/2014/main" id="{D408F48C-0AFD-4D0F-B4AB-E70B6FDFC140}"/>
              </a:ext>
            </a:extLst>
          </p:cNvPr>
          <p:cNvSpPr/>
          <p:nvPr/>
        </p:nvSpPr>
        <p:spPr>
          <a:xfrm>
            <a:off x="8477061" y="3279835"/>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E00C8C52-CFB0-4B83-ACE6-FE443D988115}"/>
              </a:ext>
            </a:extLst>
          </p:cNvPr>
          <p:cNvSpPr/>
          <p:nvPr/>
        </p:nvSpPr>
        <p:spPr>
          <a:xfrm>
            <a:off x="8477061" y="5560696"/>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0" name="Connector: Curved 39">
            <a:extLst>
              <a:ext uri="{FF2B5EF4-FFF2-40B4-BE49-F238E27FC236}">
                <a16:creationId xmlns:a16="http://schemas.microsoft.com/office/drawing/2014/main" id="{9D6CB902-96F9-4929-96B1-E2DF432F04A8}"/>
              </a:ext>
            </a:extLst>
          </p:cNvPr>
          <p:cNvCxnSpPr>
            <a:stCxn id="38" idx="2"/>
            <a:endCxn id="39" idx="2"/>
          </p:cNvCxnSpPr>
          <p:nvPr/>
        </p:nvCxnSpPr>
        <p:spPr>
          <a:xfrm rot="10800000" flipV="1">
            <a:off x="8477061" y="3464500"/>
            <a:ext cx="12700" cy="2280861"/>
          </a:xfrm>
          <a:prstGeom prst="curvedConnector3">
            <a:avLst>
              <a:gd name="adj1" fmla="val 7546787"/>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41" name="Oval 40">
            <a:extLst>
              <a:ext uri="{FF2B5EF4-FFF2-40B4-BE49-F238E27FC236}">
                <a16:creationId xmlns:a16="http://schemas.microsoft.com/office/drawing/2014/main" id="{4BD2DED3-9572-4911-927C-83DDF931447E}"/>
              </a:ext>
            </a:extLst>
          </p:cNvPr>
          <p:cNvSpPr/>
          <p:nvPr/>
        </p:nvSpPr>
        <p:spPr>
          <a:xfrm>
            <a:off x="10108734" y="5165834"/>
            <a:ext cx="1904984" cy="11880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26D5712-C57F-48F2-894B-661293211A14}"/>
              </a:ext>
            </a:extLst>
          </p:cNvPr>
          <p:cNvSpPr/>
          <p:nvPr/>
        </p:nvSpPr>
        <p:spPr>
          <a:xfrm>
            <a:off x="10102428" y="2886519"/>
            <a:ext cx="1904984" cy="11880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1B899D43-66E0-44DB-A17C-EFCEB51800A5}"/>
              </a:ext>
            </a:extLst>
          </p:cNvPr>
          <p:cNvCxnSpPr>
            <a:stCxn id="42" idx="4"/>
            <a:endCxn id="41" idx="0"/>
          </p:cNvCxnSpPr>
          <p:nvPr/>
        </p:nvCxnSpPr>
        <p:spPr>
          <a:xfrm>
            <a:off x="11054920" y="4074589"/>
            <a:ext cx="6306" cy="10912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498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5A9479-C036-4C24-90EF-7BDF6F3B7A41}"/>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Main Challenges</a:t>
            </a:r>
          </a:p>
        </p:txBody>
      </p:sp>
      <p:sp>
        <p:nvSpPr>
          <p:cNvPr id="7" name="Rectangle 6">
            <a:extLst>
              <a:ext uri="{FF2B5EF4-FFF2-40B4-BE49-F238E27FC236}">
                <a16:creationId xmlns:a16="http://schemas.microsoft.com/office/drawing/2014/main" id="{6EDB7537-D1D4-436D-972A-853C8C2D8336}"/>
              </a:ext>
            </a:extLst>
          </p:cNvPr>
          <p:cNvSpPr/>
          <p:nvPr/>
        </p:nvSpPr>
        <p:spPr>
          <a:xfrm>
            <a:off x="1520057" y="1660455"/>
            <a:ext cx="9151885" cy="830997"/>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400" dirty="0">
                <a:solidFill>
                  <a:schemeClr val="tx1"/>
                </a:solidFill>
              </a:rPr>
              <a:t>Polynomial Degree: Larger degree =&gt; larger multiplicative depth =&gt; more ciphertext modulus consumed to evaluate</a:t>
            </a:r>
          </a:p>
        </p:txBody>
      </p:sp>
      <p:sp>
        <p:nvSpPr>
          <p:cNvPr id="10" name="Rectangle 9">
            <a:extLst>
              <a:ext uri="{FF2B5EF4-FFF2-40B4-BE49-F238E27FC236}">
                <a16:creationId xmlns:a16="http://schemas.microsoft.com/office/drawing/2014/main" id="{722B7F85-995D-45C1-86F4-16BDF5E0C450}"/>
              </a:ext>
            </a:extLst>
          </p:cNvPr>
          <p:cNvSpPr/>
          <p:nvPr/>
        </p:nvSpPr>
        <p:spPr>
          <a:xfrm>
            <a:off x="8967814" y="3172990"/>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1" name="Left Brace 10">
            <a:extLst>
              <a:ext uri="{FF2B5EF4-FFF2-40B4-BE49-F238E27FC236}">
                <a16:creationId xmlns:a16="http://schemas.microsoft.com/office/drawing/2014/main" id="{BA616186-70CD-4C16-A8FE-56C6C15658B2}"/>
              </a:ext>
            </a:extLst>
          </p:cNvPr>
          <p:cNvSpPr/>
          <p:nvPr/>
        </p:nvSpPr>
        <p:spPr>
          <a:xfrm rot="16200000">
            <a:off x="10331125" y="2493380"/>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FD1544-9611-4C82-8256-2BD8D81D0A9B}"/>
                  </a:ext>
                </a:extLst>
              </p:cNvPr>
              <p:cNvSpPr txBox="1"/>
              <p:nvPr/>
            </p:nvSpPr>
            <p:spPr>
              <a:xfrm>
                <a:off x="9915769" y="3986394"/>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EDFD1544-9611-4C82-8256-2BD8D81D0A9B}"/>
                  </a:ext>
                </a:extLst>
              </p:cNvPr>
              <p:cNvSpPr txBox="1">
                <a:spLocks noRot="1" noChangeAspect="1" noMove="1" noResize="1" noEditPoints="1" noAdjustHandles="1" noChangeArrowheads="1" noChangeShapeType="1" noTextEdit="1"/>
              </p:cNvSpPr>
              <p:nvPr/>
            </p:nvSpPr>
            <p:spPr>
              <a:xfrm>
                <a:off x="9915769" y="3986394"/>
                <a:ext cx="1048624" cy="369332"/>
              </a:xfrm>
              <a:prstGeom prst="rect">
                <a:avLst/>
              </a:prstGeom>
              <a:blipFill>
                <a:blip r:embed="rId2"/>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A230240-B635-46E3-9C3B-6A841975B976}"/>
                  </a:ext>
                </a:extLst>
              </p:cNvPr>
              <p:cNvSpPr/>
              <p:nvPr/>
            </p:nvSpPr>
            <p:spPr>
              <a:xfrm>
                <a:off x="11434178" y="3172990"/>
                <a:ext cx="478172"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CA230240-B635-46E3-9C3B-6A841975B976}"/>
                  </a:ext>
                </a:extLst>
              </p:cNvPr>
              <p:cNvSpPr>
                <a:spLocks noRot="1" noChangeAspect="1" noMove="1" noResize="1" noEditPoints="1" noAdjustHandles="1" noChangeArrowheads="1" noChangeShapeType="1" noTextEdit="1"/>
              </p:cNvSpPr>
              <p:nvPr/>
            </p:nvSpPr>
            <p:spPr>
              <a:xfrm>
                <a:off x="11434178" y="3172990"/>
                <a:ext cx="478172" cy="587229"/>
              </a:xfrm>
              <a:prstGeom prst="rect">
                <a:avLst/>
              </a:prstGeom>
              <a:blipFill>
                <a:blip r:embed="rId3"/>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D64BF42-D556-4A7D-A280-52F36A728305}"/>
              </a:ext>
            </a:extLst>
          </p:cNvPr>
          <p:cNvCxnSpPr>
            <a:stCxn id="10" idx="0"/>
            <a:endCxn id="10" idx="2"/>
          </p:cNvCxnSpPr>
          <p:nvPr/>
        </p:nvCxnSpPr>
        <p:spPr>
          <a:xfrm>
            <a:off x="10200996"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FAD34EA-B043-4F01-9B2A-EFFD7E4B0714}"/>
                  </a:ext>
                </a:extLst>
              </p:cNvPr>
              <p:cNvSpPr txBox="1"/>
              <p:nvPr/>
            </p:nvSpPr>
            <p:spPr>
              <a:xfrm>
                <a:off x="10670786" y="3281938"/>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15" name="TextBox 14">
                <a:extLst>
                  <a:ext uri="{FF2B5EF4-FFF2-40B4-BE49-F238E27FC236}">
                    <a16:creationId xmlns:a16="http://schemas.microsoft.com/office/drawing/2014/main" id="{3FAD34EA-B043-4F01-9B2A-EFFD7E4B0714}"/>
                  </a:ext>
                </a:extLst>
              </p:cNvPr>
              <p:cNvSpPr txBox="1">
                <a:spLocks noRot="1" noChangeAspect="1" noMove="1" noResize="1" noEditPoints="1" noAdjustHandles="1" noChangeArrowheads="1" noChangeShapeType="1" noTextEdit="1"/>
              </p:cNvSpPr>
              <p:nvPr/>
            </p:nvSpPr>
            <p:spPr>
              <a:xfrm>
                <a:off x="10670786" y="3281938"/>
                <a:ext cx="39427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2AFD4AF-E387-4F0C-A70C-EAF2E2B636DE}"/>
                  </a:ext>
                </a:extLst>
              </p:cNvPr>
              <p:cNvSpPr txBox="1"/>
              <p:nvPr/>
            </p:nvSpPr>
            <p:spPr>
              <a:xfrm>
                <a:off x="9387267"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02AFD4AF-E387-4F0C-A70C-EAF2E2B636DE}"/>
                  </a:ext>
                </a:extLst>
              </p:cNvPr>
              <p:cNvSpPr txBox="1">
                <a:spLocks noRot="1" noChangeAspect="1" noMove="1" noResize="1" noEditPoints="1" noAdjustHandles="1" noChangeArrowheads="1" noChangeShapeType="1" noTextEdit="1"/>
              </p:cNvSpPr>
              <p:nvPr/>
            </p:nvSpPr>
            <p:spPr>
              <a:xfrm>
                <a:off x="9387267" y="3279835"/>
                <a:ext cx="394277" cy="369332"/>
              </a:xfrm>
              <a:prstGeom prst="rect">
                <a:avLst/>
              </a:prstGeom>
              <a:blipFill>
                <a:blip r:embed="rId5"/>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247A8FE-EED1-4905-9746-507DF0CC92BC}"/>
              </a:ext>
            </a:extLst>
          </p:cNvPr>
          <p:cNvSpPr/>
          <p:nvPr/>
        </p:nvSpPr>
        <p:spPr>
          <a:xfrm>
            <a:off x="3464636" y="3172990"/>
            <a:ext cx="5503177"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Brace 17">
            <a:extLst>
              <a:ext uri="{FF2B5EF4-FFF2-40B4-BE49-F238E27FC236}">
                <a16:creationId xmlns:a16="http://schemas.microsoft.com/office/drawing/2014/main" id="{999A6289-B34E-48BC-AF18-185F2A86F478}"/>
              </a:ext>
            </a:extLst>
          </p:cNvPr>
          <p:cNvSpPr/>
          <p:nvPr/>
        </p:nvSpPr>
        <p:spPr>
          <a:xfrm rot="5400000">
            <a:off x="7579537" y="-1205524"/>
            <a:ext cx="217897" cy="844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8A52153-0F26-4F0B-8982-6CA2253F9341}"/>
                  </a:ext>
                </a:extLst>
              </p:cNvPr>
              <p:cNvSpPr txBox="1"/>
              <p:nvPr/>
            </p:nvSpPr>
            <p:spPr>
              <a:xfrm>
                <a:off x="7164173" y="2482771"/>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oMath>
                  </m:oMathPara>
                </a14:m>
                <a:endParaRPr lang="en-US" dirty="0"/>
              </a:p>
            </p:txBody>
          </p:sp>
        </mc:Choice>
        <mc:Fallback xmlns="">
          <p:sp>
            <p:nvSpPr>
              <p:cNvPr id="19" name="TextBox 18">
                <a:extLst>
                  <a:ext uri="{FF2B5EF4-FFF2-40B4-BE49-F238E27FC236}">
                    <a16:creationId xmlns:a16="http://schemas.microsoft.com/office/drawing/2014/main" id="{98A52153-0F26-4F0B-8982-6CA2253F9341}"/>
                  </a:ext>
                </a:extLst>
              </p:cNvPr>
              <p:cNvSpPr txBox="1">
                <a:spLocks noRot="1" noChangeAspect="1" noMove="1" noResize="1" noEditPoints="1" noAdjustHandles="1" noChangeArrowheads="1" noChangeShapeType="1" noTextEdit="1"/>
              </p:cNvSpPr>
              <p:nvPr/>
            </p:nvSpPr>
            <p:spPr>
              <a:xfrm>
                <a:off x="7164173" y="2482771"/>
                <a:ext cx="1048624" cy="369332"/>
              </a:xfrm>
              <a:prstGeom prst="rect">
                <a:avLst/>
              </a:prstGeom>
              <a:blipFill>
                <a:blip r:embed="rId6"/>
                <a:stretch>
                  <a:fillRect b="-9836"/>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120B4E61-DF72-486B-94A1-EED4DA179B29}"/>
              </a:ext>
            </a:extLst>
          </p:cNvPr>
          <p:cNvCxnSpPr/>
          <p:nvPr/>
        </p:nvCxnSpPr>
        <p:spPr>
          <a:xfrm>
            <a:off x="8381983"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AE25A53-6E8C-41CA-83C8-55D90289A79F}"/>
                  </a:ext>
                </a:extLst>
              </p:cNvPr>
              <p:cNvSpPr txBox="1"/>
              <p:nvPr/>
            </p:nvSpPr>
            <p:spPr>
              <a:xfrm>
                <a:off x="8477760"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𝐼</m:t>
                      </m:r>
                    </m:oMath>
                  </m:oMathPara>
                </a14:m>
                <a:endParaRPr lang="en-US" dirty="0"/>
              </a:p>
            </p:txBody>
          </p:sp>
        </mc:Choice>
        <mc:Fallback xmlns="">
          <p:sp>
            <p:nvSpPr>
              <p:cNvPr id="21" name="TextBox 20">
                <a:extLst>
                  <a:ext uri="{FF2B5EF4-FFF2-40B4-BE49-F238E27FC236}">
                    <a16:creationId xmlns:a16="http://schemas.microsoft.com/office/drawing/2014/main" id="{5AE25A53-6E8C-41CA-83C8-55D90289A79F}"/>
                  </a:ext>
                </a:extLst>
              </p:cNvPr>
              <p:cNvSpPr txBox="1">
                <a:spLocks noRot="1" noChangeAspect="1" noMove="1" noResize="1" noEditPoints="1" noAdjustHandles="1" noChangeArrowheads="1" noChangeShapeType="1" noTextEdit="1"/>
              </p:cNvSpPr>
              <p:nvPr/>
            </p:nvSpPr>
            <p:spPr>
              <a:xfrm>
                <a:off x="8477760" y="3279835"/>
                <a:ext cx="394277" cy="369332"/>
              </a:xfrm>
              <a:prstGeom prst="rect">
                <a:avLst/>
              </a:prstGeom>
              <a:blipFill>
                <a:blip r:embed="rId7"/>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4E40E3D-B3F2-4D77-8CD3-7BD3585F9CC6}"/>
              </a:ext>
            </a:extLst>
          </p:cNvPr>
          <p:cNvSpPr/>
          <p:nvPr/>
        </p:nvSpPr>
        <p:spPr>
          <a:xfrm>
            <a:off x="8967814" y="5452305"/>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3" name="Left Brace 22">
            <a:extLst>
              <a:ext uri="{FF2B5EF4-FFF2-40B4-BE49-F238E27FC236}">
                <a16:creationId xmlns:a16="http://schemas.microsoft.com/office/drawing/2014/main" id="{7F64FA27-16F6-4D5E-9B9A-C98EF090F82C}"/>
              </a:ext>
            </a:extLst>
          </p:cNvPr>
          <p:cNvSpPr/>
          <p:nvPr/>
        </p:nvSpPr>
        <p:spPr>
          <a:xfrm rot="16200000">
            <a:off x="10331125" y="4772695"/>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AF6755E-22FC-48A2-A36D-F5BFC0441BD3}"/>
                  </a:ext>
                </a:extLst>
              </p:cNvPr>
              <p:cNvSpPr txBox="1"/>
              <p:nvPr/>
            </p:nvSpPr>
            <p:spPr>
              <a:xfrm>
                <a:off x="9915769" y="6265709"/>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24" name="TextBox 23">
                <a:extLst>
                  <a:ext uri="{FF2B5EF4-FFF2-40B4-BE49-F238E27FC236}">
                    <a16:creationId xmlns:a16="http://schemas.microsoft.com/office/drawing/2014/main" id="{EAF6755E-22FC-48A2-A36D-F5BFC0441BD3}"/>
                  </a:ext>
                </a:extLst>
              </p:cNvPr>
              <p:cNvSpPr txBox="1">
                <a:spLocks noRot="1" noChangeAspect="1" noMove="1" noResize="1" noEditPoints="1" noAdjustHandles="1" noChangeArrowheads="1" noChangeShapeType="1" noTextEdit="1"/>
              </p:cNvSpPr>
              <p:nvPr/>
            </p:nvSpPr>
            <p:spPr>
              <a:xfrm>
                <a:off x="9915769" y="6265709"/>
                <a:ext cx="1048624"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1976B88-44A3-42D8-BD67-6D16D50D595A}"/>
                  </a:ext>
                </a:extLst>
              </p:cNvPr>
              <p:cNvSpPr/>
              <p:nvPr/>
            </p:nvSpPr>
            <p:spPr>
              <a:xfrm>
                <a:off x="11199290" y="5452305"/>
                <a:ext cx="713060"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01976B88-44A3-42D8-BD67-6D16D50D595A}"/>
                  </a:ext>
                </a:extLst>
              </p:cNvPr>
              <p:cNvSpPr>
                <a:spLocks noRot="1" noChangeAspect="1" noMove="1" noResize="1" noEditPoints="1" noAdjustHandles="1" noChangeArrowheads="1" noChangeShapeType="1" noTextEdit="1"/>
              </p:cNvSpPr>
              <p:nvPr/>
            </p:nvSpPr>
            <p:spPr>
              <a:xfrm>
                <a:off x="11199290" y="5452305"/>
                <a:ext cx="713060" cy="587229"/>
              </a:xfrm>
              <a:prstGeom prst="rect">
                <a:avLst/>
              </a:prstGeom>
              <a:blipFill>
                <a:blip r:embed="rId9"/>
                <a:stretch>
                  <a:fillRect/>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63CFDAFB-1ECD-48D2-8902-1C3AFF71DA3C}"/>
              </a:ext>
            </a:extLst>
          </p:cNvPr>
          <p:cNvCxnSpPr>
            <a:stCxn id="22" idx="0"/>
            <a:endCxn id="22" idx="2"/>
          </p:cNvCxnSpPr>
          <p:nvPr/>
        </p:nvCxnSpPr>
        <p:spPr>
          <a:xfrm>
            <a:off x="10200996"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204A860-9C9A-4EA1-BAB3-2A715077B178}"/>
                  </a:ext>
                </a:extLst>
              </p:cNvPr>
              <p:cNvSpPr txBox="1"/>
              <p:nvPr/>
            </p:nvSpPr>
            <p:spPr>
              <a:xfrm>
                <a:off x="105701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27" name="TextBox 26">
                <a:extLst>
                  <a:ext uri="{FF2B5EF4-FFF2-40B4-BE49-F238E27FC236}">
                    <a16:creationId xmlns:a16="http://schemas.microsoft.com/office/drawing/2014/main" id="{9204A860-9C9A-4EA1-BAB3-2A715077B178}"/>
                  </a:ext>
                </a:extLst>
              </p:cNvPr>
              <p:cNvSpPr txBox="1">
                <a:spLocks noRot="1" noChangeAspect="1" noMove="1" noResize="1" noEditPoints="1" noAdjustHandles="1" noChangeArrowheads="1" noChangeShapeType="1" noTextEdit="1"/>
              </p:cNvSpPr>
              <p:nvPr/>
            </p:nvSpPr>
            <p:spPr>
              <a:xfrm>
                <a:off x="10570116" y="5560696"/>
                <a:ext cx="39427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A712607-45EA-451B-9BDC-D25B368DB1E0}"/>
                  </a:ext>
                </a:extLst>
              </p:cNvPr>
              <p:cNvSpPr txBox="1"/>
              <p:nvPr/>
            </p:nvSpPr>
            <p:spPr>
              <a:xfrm>
                <a:off x="9427811" y="556125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28" name="TextBox 27">
                <a:extLst>
                  <a:ext uri="{FF2B5EF4-FFF2-40B4-BE49-F238E27FC236}">
                    <a16:creationId xmlns:a16="http://schemas.microsoft.com/office/drawing/2014/main" id="{CA712607-45EA-451B-9BDC-D25B368DB1E0}"/>
                  </a:ext>
                </a:extLst>
              </p:cNvPr>
              <p:cNvSpPr txBox="1">
                <a:spLocks noRot="1" noChangeAspect="1" noMove="1" noResize="1" noEditPoints="1" noAdjustHandles="1" noChangeArrowheads="1" noChangeShapeType="1" noTextEdit="1"/>
              </p:cNvSpPr>
              <p:nvPr/>
            </p:nvSpPr>
            <p:spPr>
              <a:xfrm>
                <a:off x="9427811" y="5561253"/>
                <a:ext cx="394277" cy="369332"/>
              </a:xfrm>
              <a:prstGeom prst="rect">
                <a:avLst/>
              </a:prstGeom>
              <a:blipFill>
                <a:blip r:embed="rId11"/>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007028A1-10F2-4A0C-9067-473CD57B0340}"/>
              </a:ext>
            </a:extLst>
          </p:cNvPr>
          <p:cNvSpPr/>
          <p:nvPr/>
        </p:nvSpPr>
        <p:spPr>
          <a:xfrm>
            <a:off x="5226325" y="5452305"/>
            <a:ext cx="3741488"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Brace 29">
            <a:extLst>
              <a:ext uri="{FF2B5EF4-FFF2-40B4-BE49-F238E27FC236}">
                <a16:creationId xmlns:a16="http://schemas.microsoft.com/office/drawing/2014/main" id="{E6157130-B54B-41F7-912B-3E7251EEB1AF}"/>
              </a:ext>
            </a:extLst>
          </p:cNvPr>
          <p:cNvSpPr/>
          <p:nvPr/>
        </p:nvSpPr>
        <p:spPr>
          <a:xfrm rot="5400000">
            <a:off x="8460380" y="1954635"/>
            <a:ext cx="217897" cy="66860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1D1E5EA-7AC1-40C8-9EC4-44F015D663A0}"/>
              </a:ext>
            </a:extLst>
          </p:cNvPr>
          <p:cNvCxnSpPr/>
          <p:nvPr/>
        </p:nvCxnSpPr>
        <p:spPr>
          <a:xfrm>
            <a:off x="8381983"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4AFA6C9-70B6-4FFA-883B-BC90AEF9136E}"/>
                  </a:ext>
                </a:extLst>
              </p:cNvPr>
              <p:cNvSpPr txBox="1"/>
              <p:nvPr/>
            </p:nvSpPr>
            <p:spPr>
              <a:xfrm>
                <a:off x="8477061" y="556114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2" name="TextBox 31">
                <a:extLst>
                  <a:ext uri="{FF2B5EF4-FFF2-40B4-BE49-F238E27FC236}">
                    <a16:creationId xmlns:a16="http://schemas.microsoft.com/office/drawing/2014/main" id="{F4AFA6C9-70B6-4FFA-883B-BC90AEF9136E}"/>
                  </a:ext>
                </a:extLst>
              </p:cNvPr>
              <p:cNvSpPr txBox="1">
                <a:spLocks noRot="1" noChangeAspect="1" noMove="1" noResize="1" noEditPoints="1" noAdjustHandles="1" noChangeArrowheads="1" noChangeShapeType="1" noTextEdit="1"/>
              </p:cNvSpPr>
              <p:nvPr/>
            </p:nvSpPr>
            <p:spPr>
              <a:xfrm>
                <a:off x="8477061" y="5561141"/>
                <a:ext cx="39427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AF4004-F790-403B-B4D4-E6F1B96E0455}"/>
                  </a:ext>
                </a:extLst>
              </p:cNvPr>
              <p:cNvSpPr txBox="1"/>
              <p:nvPr/>
            </p:nvSpPr>
            <p:spPr>
              <a:xfrm>
                <a:off x="8045016" y="4796502"/>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r>
                        <a:rPr lang="en-US" b="0" i="1" dirty="0"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FDAF4004-F790-403B-B4D4-E6F1B96E0455}"/>
                  </a:ext>
                </a:extLst>
              </p:cNvPr>
              <p:cNvSpPr txBox="1">
                <a:spLocks noRot="1" noChangeAspect="1" noMove="1" noResize="1" noEditPoints="1" noAdjustHandles="1" noChangeArrowheads="1" noChangeShapeType="1" noTextEdit="1"/>
              </p:cNvSpPr>
              <p:nvPr/>
            </p:nvSpPr>
            <p:spPr>
              <a:xfrm>
                <a:off x="8045016" y="4796502"/>
                <a:ext cx="1048624" cy="369332"/>
              </a:xfrm>
              <a:prstGeom prst="rect">
                <a:avLst/>
              </a:prstGeom>
              <a:blipFill>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4C2B784-F423-45F1-A8A0-6AEE5C96D1E2}"/>
                  </a:ext>
                </a:extLst>
              </p:cNvPr>
              <p:cNvSpPr txBox="1"/>
              <p:nvPr/>
            </p:nvSpPr>
            <p:spPr>
              <a:xfrm>
                <a:off x="5726171" y="3286999"/>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4" name="TextBox 33">
                <a:extLst>
                  <a:ext uri="{FF2B5EF4-FFF2-40B4-BE49-F238E27FC236}">
                    <a16:creationId xmlns:a16="http://schemas.microsoft.com/office/drawing/2014/main" id="{A4C2B784-F423-45F1-A8A0-6AEE5C96D1E2}"/>
                  </a:ext>
                </a:extLst>
              </p:cNvPr>
              <p:cNvSpPr txBox="1">
                <a:spLocks noRot="1" noChangeAspect="1" noMove="1" noResize="1" noEditPoints="1" noAdjustHandles="1" noChangeArrowheads="1" noChangeShapeType="1" noTextEdit="1"/>
              </p:cNvSpPr>
              <p:nvPr/>
            </p:nvSpPr>
            <p:spPr>
              <a:xfrm>
                <a:off x="5726171" y="3286999"/>
                <a:ext cx="394277"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54EAFEF-61A9-4C2E-A7B1-514D50A204FC}"/>
                  </a:ext>
                </a:extLst>
              </p:cNvPr>
              <p:cNvSpPr txBox="1"/>
              <p:nvPr/>
            </p:nvSpPr>
            <p:spPr>
              <a:xfrm>
                <a:off x="66070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5" name="TextBox 34">
                <a:extLst>
                  <a:ext uri="{FF2B5EF4-FFF2-40B4-BE49-F238E27FC236}">
                    <a16:creationId xmlns:a16="http://schemas.microsoft.com/office/drawing/2014/main" id="{C54EAFEF-61A9-4C2E-A7B1-514D50A204FC}"/>
                  </a:ext>
                </a:extLst>
              </p:cNvPr>
              <p:cNvSpPr txBox="1">
                <a:spLocks noRot="1" noChangeAspect="1" noMove="1" noResize="1" noEditPoints="1" noAdjustHandles="1" noChangeArrowheads="1" noChangeShapeType="1" noTextEdit="1"/>
              </p:cNvSpPr>
              <p:nvPr/>
            </p:nvSpPr>
            <p:spPr>
              <a:xfrm>
                <a:off x="6607016" y="5560696"/>
                <a:ext cx="394277" cy="369332"/>
              </a:xfrm>
              <a:prstGeom prst="rect">
                <a:avLst/>
              </a:prstGeom>
              <a:blipFill>
                <a:blip r:embed="rId15"/>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6C630D2-46AA-4933-9DAF-A4B0B59B624C}"/>
              </a:ext>
            </a:extLst>
          </p:cNvPr>
          <p:cNvSpPr txBox="1"/>
          <p:nvPr/>
        </p:nvSpPr>
        <p:spPr>
          <a:xfrm>
            <a:off x="211808" y="3172990"/>
            <a:ext cx="2811988"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Modulus Raising</a:t>
            </a:r>
          </a:p>
        </p:txBody>
      </p:sp>
      <p:sp>
        <p:nvSpPr>
          <p:cNvPr id="37" name="TextBox 36">
            <a:extLst>
              <a:ext uri="{FF2B5EF4-FFF2-40B4-BE49-F238E27FC236}">
                <a16:creationId xmlns:a16="http://schemas.microsoft.com/office/drawing/2014/main" id="{7782513E-AC7A-421B-B42F-3CDAAD804295}"/>
              </a:ext>
            </a:extLst>
          </p:cNvPr>
          <p:cNvSpPr txBox="1"/>
          <p:nvPr/>
        </p:nvSpPr>
        <p:spPr>
          <a:xfrm>
            <a:off x="211808" y="5452305"/>
            <a:ext cx="2576346"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Bootstrapping</a:t>
            </a:r>
          </a:p>
        </p:txBody>
      </p:sp>
      <p:sp>
        <p:nvSpPr>
          <p:cNvPr id="38" name="Oval 37">
            <a:extLst>
              <a:ext uri="{FF2B5EF4-FFF2-40B4-BE49-F238E27FC236}">
                <a16:creationId xmlns:a16="http://schemas.microsoft.com/office/drawing/2014/main" id="{D408F48C-0AFD-4D0F-B4AB-E70B6FDFC140}"/>
              </a:ext>
            </a:extLst>
          </p:cNvPr>
          <p:cNvSpPr/>
          <p:nvPr/>
        </p:nvSpPr>
        <p:spPr>
          <a:xfrm>
            <a:off x="8477061" y="3279835"/>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E00C8C52-CFB0-4B83-ACE6-FE443D988115}"/>
              </a:ext>
            </a:extLst>
          </p:cNvPr>
          <p:cNvSpPr/>
          <p:nvPr/>
        </p:nvSpPr>
        <p:spPr>
          <a:xfrm>
            <a:off x="8477061" y="5560696"/>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0" name="Connector: Curved 39">
            <a:extLst>
              <a:ext uri="{FF2B5EF4-FFF2-40B4-BE49-F238E27FC236}">
                <a16:creationId xmlns:a16="http://schemas.microsoft.com/office/drawing/2014/main" id="{9D6CB902-96F9-4929-96B1-E2DF432F04A8}"/>
              </a:ext>
            </a:extLst>
          </p:cNvPr>
          <p:cNvCxnSpPr>
            <a:stCxn id="38" idx="2"/>
            <a:endCxn id="39" idx="2"/>
          </p:cNvCxnSpPr>
          <p:nvPr/>
        </p:nvCxnSpPr>
        <p:spPr>
          <a:xfrm rot="10800000" flipV="1">
            <a:off x="8477061" y="3464500"/>
            <a:ext cx="12700" cy="2280861"/>
          </a:xfrm>
          <a:prstGeom prst="curvedConnector3">
            <a:avLst>
              <a:gd name="adj1" fmla="val 7546787"/>
            </a:avLst>
          </a:prstGeom>
          <a:ln w="19050">
            <a:tailEnd type="triangle"/>
          </a:ln>
        </p:spPr>
        <p:style>
          <a:lnRef idx="1">
            <a:schemeClr val="accent2"/>
          </a:lnRef>
          <a:fillRef idx="0">
            <a:schemeClr val="accent2"/>
          </a:fillRef>
          <a:effectRef idx="0">
            <a:schemeClr val="accent2"/>
          </a:effectRef>
          <a:fontRef idx="minor">
            <a:schemeClr val="tx1"/>
          </a:fontRef>
        </p:style>
      </p:cxnSp>
      <p:pic>
        <p:nvPicPr>
          <p:cNvPr id="45" name="Picture 44">
            <a:extLst>
              <a:ext uri="{FF2B5EF4-FFF2-40B4-BE49-F238E27FC236}">
                <a16:creationId xmlns:a16="http://schemas.microsoft.com/office/drawing/2014/main" id="{53CA066F-9DFF-45B9-82DA-3CFC17E1074A}"/>
              </a:ext>
            </a:extLst>
          </p:cNvPr>
          <p:cNvPicPr>
            <a:picLocks noChangeAspect="1"/>
          </p:cNvPicPr>
          <p:nvPr/>
        </p:nvPicPr>
        <p:blipFill>
          <a:blip r:embed="rId16"/>
          <a:stretch>
            <a:fillRect/>
          </a:stretch>
        </p:blipFill>
        <p:spPr>
          <a:xfrm>
            <a:off x="4051423" y="4410040"/>
            <a:ext cx="571020" cy="571020"/>
          </a:xfrm>
          <a:prstGeom prst="rect">
            <a:avLst/>
          </a:prstGeom>
        </p:spPr>
      </p:pic>
      <p:sp>
        <p:nvSpPr>
          <p:cNvPr id="2" name="Left Brace 1">
            <a:extLst>
              <a:ext uri="{FF2B5EF4-FFF2-40B4-BE49-F238E27FC236}">
                <a16:creationId xmlns:a16="http://schemas.microsoft.com/office/drawing/2014/main" id="{28E20C58-591A-4C8E-9DDF-1C49D5D79164}"/>
              </a:ext>
            </a:extLst>
          </p:cNvPr>
          <p:cNvSpPr/>
          <p:nvPr/>
        </p:nvSpPr>
        <p:spPr>
          <a:xfrm rot="16200000">
            <a:off x="4184932" y="3161498"/>
            <a:ext cx="321093" cy="1761685"/>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6314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5A9479-C036-4C24-90EF-7BDF6F3B7A41}"/>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Main Challenges</a:t>
            </a:r>
          </a:p>
        </p:txBody>
      </p:sp>
      <p:sp>
        <p:nvSpPr>
          <p:cNvPr id="7" name="Rectangle 6">
            <a:extLst>
              <a:ext uri="{FF2B5EF4-FFF2-40B4-BE49-F238E27FC236}">
                <a16:creationId xmlns:a16="http://schemas.microsoft.com/office/drawing/2014/main" id="{6EDB7537-D1D4-436D-972A-853C8C2D8336}"/>
              </a:ext>
            </a:extLst>
          </p:cNvPr>
          <p:cNvSpPr/>
          <p:nvPr/>
        </p:nvSpPr>
        <p:spPr>
          <a:xfrm>
            <a:off x="1520057" y="1660455"/>
            <a:ext cx="9151885" cy="830997"/>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400" dirty="0">
                <a:solidFill>
                  <a:schemeClr val="tx1"/>
                </a:solidFill>
              </a:rPr>
              <a:t>Polynomial Degree: Larger degree =&gt; larger multiplicative depth =&gt; more ciphertext modulus consumed to evaluate</a:t>
            </a:r>
          </a:p>
        </p:txBody>
      </p:sp>
      <p:sp>
        <p:nvSpPr>
          <p:cNvPr id="10" name="Rectangle 9">
            <a:extLst>
              <a:ext uri="{FF2B5EF4-FFF2-40B4-BE49-F238E27FC236}">
                <a16:creationId xmlns:a16="http://schemas.microsoft.com/office/drawing/2014/main" id="{722B7F85-995D-45C1-86F4-16BDF5E0C450}"/>
              </a:ext>
            </a:extLst>
          </p:cNvPr>
          <p:cNvSpPr/>
          <p:nvPr/>
        </p:nvSpPr>
        <p:spPr>
          <a:xfrm>
            <a:off x="8967814" y="3172990"/>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1" name="Left Brace 10">
            <a:extLst>
              <a:ext uri="{FF2B5EF4-FFF2-40B4-BE49-F238E27FC236}">
                <a16:creationId xmlns:a16="http://schemas.microsoft.com/office/drawing/2014/main" id="{BA616186-70CD-4C16-A8FE-56C6C15658B2}"/>
              </a:ext>
            </a:extLst>
          </p:cNvPr>
          <p:cNvSpPr/>
          <p:nvPr/>
        </p:nvSpPr>
        <p:spPr>
          <a:xfrm rot="16200000">
            <a:off x="10331125" y="2493380"/>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FD1544-9611-4C82-8256-2BD8D81D0A9B}"/>
                  </a:ext>
                </a:extLst>
              </p:cNvPr>
              <p:cNvSpPr txBox="1"/>
              <p:nvPr/>
            </p:nvSpPr>
            <p:spPr>
              <a:xfrm>
                <a:off x="9915769" y="3986394"/>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EDFD1544-9611-4C82-8256-2BD8D81D0A9B}"/>
                  </a:ext>
                </a:extLst>
              </p:cNvPr>
              <p:cNvSpPr txBox="1">
                <a:spLocks noRot="1" noChangeAspect="1" noMove="1" noResize="1" noEditPoints="1" noAdjustHandles="1" noChangeArrowheads="1" noChangeShapeType="1" noTextEdit="1"/>
              </p:cNvSpPr>
              <p:nvPr/>
            </p:nvSpPr>
            <p:spPr>
              <a:xfrm>
                <a:off x="9915769" y="3986394"/>
                <a:ext cx="1048624" cy="369332"/>
              </a:xfrm>
              <a:prstGeom prst="rect">
                <a:avLst/>
              </a:prstGeom>
              <a:blipFill>
                <a:blip r:embed="rId2"/>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A230240-B635-46E3-9C3B-6A841975B976}"/>
                  </a:ext>
                </a:extLst>
              </p:cNvPr>
              <p:cNvSpPr/>
              <p:nvPr/>
            </p:nvSpPr>
            <p:spPr>
              <a:xfrm>
                <a:off x="11434178" y="3172990"/>
                <a:ext cx="478172"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CA230240-B635-46E3-9C3B-6A841975B976}"/>
                  </a:ext>
                </a:extLst>
              </p:cNvPr>
              <p:cNvSpPr>
                <a:spLocks noRot="1" noChangeAspect="1" noMove="1" noResize="1" noEditPoints="1" noAdjustHandles="1" noChangeArrowheads="1" noChangeShapeType="1" noTextEdit="1"/>
              </p:cNvSpPr>
              <p:nvPr/>
            </p:nvSpPr>
            <p:spPr>
              <a:xfrm>
                <a:off x="11434178" y="3172990"/>
                <a:ext cx="478172" cy="587229"/>
              </a:xfrm>
              <a:prstGeom prst="rect">
                <a:avLst/>
              </a:prstGeom>
              <a:blipFill>
                <a:blip r:embed="rId3"/>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D64BF42-D556-4A7D-A280-52F36A728305}"/>
              </a:ext>
            </a:extLst>
          </p:cNvPr>
          <p:cNvCxnSpPr>
            <a:stCxn id="10" idx="0"/>
            <a:endCxn id="10" idx="2"/>
          </p:cNvCxnSpPr>
          <p:nvPr/>
        </p:nvCxnSpPr>
        <p:spPr>
          <a:xfrm>
            <a:off x="10200996"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FAD34EA-B043-4F01-9B2A-EFFD7E4B0714}"/>
                  </a:ext>
                </a:extLst>
              </p:cNvPr>
              <p:cNvSpPr txBox="1"/>
              <p:nvPr/>
            </p:nvSpPr>
            <p:spPr>
              <a:xfrm>
                <a:off x="10670786" y="3281938"/>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15" name="TextBox 14">
                <a:extLst>
                  <a:ext uri="{FF2B5EF4-FFF2-40B4-BE49-F238E27FC236}">
                    <a16:creationId xmlns:a16="http://schemas.microsoft.com/office/drawing/2014/main" id="{3FAD34EA-B043-4F01-9B2A-EFFD7E4B0714}"/>
                  </a:ext>
                </a:extLst>
              </p:cNvPr>
              <p:cNvSpPr txBox="1">
                <a:spLocks noRot="1" noChangeAspect="1" noMove="1" noResize="1" noEditPoints="1" noAdjustHandles="1" noChangeArrowheads="1" noChangeShapeType="1" noTextEdit="1"/>
              </p:cNvSpPr>
              <p:nvPr/>
            </p:nvSpPr>
            <p:spPr>
              <a:xfrm>
                <a:off x="10670786" y="3281938"/>
                <a:ext cx="39427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2AFD4AF-E387-4F0C-A70C-EAF2E2B636DE}"/>
                  </a:ext>
                </a:extLst>
              </p:cNvPr>
              <p:cNvSpPr txBox="1"/>
              <p:nvPr/>
            </p:nvSpPr>
            <p:spPr>
              <a:xfrm>
                <a:off x="9387267"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02AFD4AF-E387-4F0C-A70C-EAF2E2B636DE}"/>
                  </a:ext>
                </a:extLst>
              </p:cNvPr>
              <p:cNvSpPr txBox="1">
                <a:spLocks noRot="1" noChangeAspect="1" noMove="1" noResize="1" noEditPoints="1" noAdjustHandles="1" noChangeArrowheads="1" noChangeShapeType="1" noTextEdit="1"/>
              </p:cNvSpPr>
              <p:nvPr/>
            </p:nvSpPr>
            <p:spPr>
              <a:xfrm>
                <a:off x="9387267" y="3279835"/>
                <a:ext cx="394277" cy="369332"/>
              </a:xfrm>
              <a:prstGeom prst="rect">
                <a:avLst/>
              </a:prstGeom>
              <a:blipFill>
                <a:blip r:embed="rId5"/>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247A8FE-EED1-4905-9746-507DF0CC92BC}"/>
              </a:ext>
            </a:extLst>
          </p:cNvPr>
          <p:cNvSpPr/>
          <p:nvPr/>
        </p:nvSpPr>
        <p:spPr>
          <a:xfrm>
            <a:off x="3464636" y="3172990"/>
            <a:ext cx="5503177"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Brace 17">
            <a:extLst>
              <a:ext uri="{FF2B5EF4-FFF2-40B4-BE49-F238E27FC236}">
                <a16:creationId xmlns:a16="http://schemas.microsoft.com/office/drawing/2014/main" id="{999A6289-B34E-48BC-AF18-185F2A86F478}"/>
              </a:ext>
            </a:extLst>
          </p:cNvPr>
          <p:cNvSpPr/>
          <p:nvPr/>
        </p:nvSpPr>
        <p:spPr>
          <a:xfrm rot="5400000">
            <a:off x="7579537" y="-1205524"/>
            <a:ext cx="217897" cy="844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8A52153-0F26-4F0B-8982-6CA2253F9341}"/>
                  </a:ext>
                </a:extLst>
              </p:cNvPr>
              <p:cNvSpPr txBox="1"/>
              <p:nvPr/>
            </p:nvSpPr>
            <p:spPr>
              <a:xfrm>
                <a:off x="7164173" y="2482771"/>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oMath>
                  </m:oMathPara>
                </a14:m>
                <a:endParaRPr lang="en-US" dirty="0"/>
              </a:p>
            </p:txBody>
          </p:sp>
        </mc:Choice>
        <mc:Fallback xmlns="">
          <p:sp>
            <p:nvSpPr>
              <p:cNvPr id="19" name="TextBox 18">
                <a:extLst>
                  <a:ext uri="{FF2B5EF4-FFF2-40B4-BE49-F238E27FC236}">
                    <a16:creationId xmlns:a16="http://schemas.microsoft.com/office/drawing/2014/main" id="{98A52153-0F26-4F0B-8982-6CA2253F9341}"/>
                  </a:ext>
                </a:extLst>
              </p:cNvPr>
              <p:cNvSpPr txBox="1">
                <a:spLocks noRot="1" noChangeAspect="1" noMove="1" noResize="1" noEditPoints="1" noAdjustHandles="1" noChangeArrowheads="1" noChangeShapeType="1" noTextEdit="1"/>
              </p:cNvSpPr>
              <p:nvPr/>
            </p:nvSpPr>
            <p:spPr>
              <a:xfrm>
                <a:off x="7164173" y="2482771"/>
                <a:ext cx="1048624" cy="369332"/>
              </a:xfrm>
              <a:prstGeom prst="rect">
                <a:avLst/>
              </a:prstGeom>
              <a:blipFill>
                <a:blip r:embed="rId6"/>
                <a:stretch>
                  <a:fillRect b="-9836"/>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120B4E61-DF72-486B-94A1-EED4DA179B29}"/>
              </a:ext>
            </a:extLst>
          </p:cNvPr>
          <p:cNvCxnSpPr/>
          <p:nvPr/>
        </p:nvCxnSpPr>
        <p:spPr>
          <a:xfrm>
            <a:off x="8381983"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AE25A53-6E8C-41CA-83C8-55D90289A79F}"/>
                  </a:ext>
                </a:extLst>
              </p:cNvPr>
              <p:cNvSpPr txBox="1"/>
              <p:nvPr/>
            </p:nvSpPr>
            <p:spPr>
              <a:xfrm>
                <a:off x="8477760"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𝐼</m:t>
                      </m:r>
                    </m:oMath>
                  </m:oMathPara>
                </a14:m>
                <a:endParaRPr lang="en-US" dirty="0"/>
              </a:p>
            </p:txBody>
          </p:sp>
        </mc:Choice>
        <mc:Fallback xmlns="">
          <p:sp>
            <p:nvSpPr>
              <p:cNvPr id="21" name="TextBox 20">
                <a:extLst>
                  <a:ext uri="{FF2B5EF4-FFF2-40B4-BE49-F238E27FC236}">
                    <a16:creationId xmlns:a16="http://schemas.microsoft.com/office/drawing/2014/main" id="{5AE25A53-6E8C-41CA-83C8-55D90289A79F}"/>
                  </a:ext>
                </a:extLst>
              </p:cNvPr>
              <p:cNvSpPr txBox="1">
                <a:spLocks noRot="1" noChangeAspect="1" noMove="1" noResize="1" noEditPoints="1" noAdjustHandles="1" noChangeArrowheads="1" noChangeShapeType="1" noTextEdit="1"/>
              </p:cNvSpPr>
              <p:nvPr/>
            </p:nvSpPr>
            <p:spPr>
              <a:xfrm>
                <a:off x="8477760" y="3279835"/>
                <a:ext cx="394277" cy="369332"/>
              </a:xfrm>
              <a:prstGeom prst="rect">
                <a:avLst/>
              </a:prstGeom>
              <a:blipFill>
                <a:blip r:embed="rId7"/>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4E40E3D-B3F2-4D77-8CD3-7BD3585F9CC6}"/>
              </a:ext>
            </a:extLst>
          </p:cNvPr>
          <p:cNvSpPr/>
          <p:nvPr/>
        </p:nvSpPr>
        <p:spPr>
          <a:xfrm>
            <a:off x="8967814" y="5452305"/>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3" name="Left Brace 22">
            <a:extLst>
              <a:ext uri="{FF2B5EF4-FFF2-40B4-BE49-F238E27FC236}">
                <a16:creationId xmlns:a16="http://schemas.microsoft.com/office/drawing/2014/main" id="{7F64FA27-16F6-4D5E-9B9A-C98EF090F82C}"/>
              </a:ext>
            </a:extLst>
          </p:cNvPr>
          <p:cNvSpPr/>
          <p:nvPr/>
        </p:nvSpPr>
        <p:spPr>
          <a:xfrm rot="16200000">
            <a:off x="10331125" y="4772695"/>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AF6755E-22FC-48A2-A36D-F5BFC0441BD3}"/>
                  </a:ext>
                </a:extLst>
              </p:cNvPr>
              <p:cNvSpPr txBox="1"/>
              <p:nvPr/>
            </p:nvSpPr>
            <p:spPr>
              <a:xfrm>
                <a:off x="9915769" y="6265709"/>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24" name="TextBox 23">
                <a:extLst>
                  <a:ext uri="{FF2B5EF4-FFF2-40B4-BE49-F238E27FC236}">
                    <a16:creationId xmlns:a16="http://schemas.microsoft.com/office/drawing/2014/main" id="{EAF6755E-22FC-48A2-A36D-F5BFC0441BD3}"/>
                  </a:ext>
                </a:extLst>
              </p:cNvPr>
              <p:cNvSpPr txBox="1">
                <a:spLocks noRot="1" noChangeAspect="1" noMove="1" noResize="1" noEditPoints="1" noAdjustHandles="1" noChangeArrowheads="1" noChangeShapeType="1" noTextEdit="1"/>
              </p:cNvSpPr>
              <p:nvPr/>
            </p:nvSpPr>
            <p:spPr>
              <a:xfrm>
                <a:off x="9915769" y="6265709"/>
                <a:ext cx="1048624"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1976B88-44A3-42D8-BD67-6D16D50D595A}"/>
                  </a:ext>
                </a:extLst>
              </p:cNvPr>
              <p:cNvSpPr/>
              <p:nvPr/>
            </p:nvSpPr>
            <p:spPr>
              <a:xfrm>
                <a:off x="11199290" y="5452305"/>
                <a:ext cx="713060"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01976B88-44A3-42D8-BD67-6D16D50D595A}"/>
                  </a:ext>
                </a:extLst>
              </p:cNvPr>
              <p:cNvSpPr>
                <a:spLocks noRot="1" noChangeAspect="1" noMove="1" noResize="1" noEditPoints="1" noAdjustHandles="1" noChangeArrowheads="1" noChangeShapeType="1" noTextEdit="1"/>
              </p:cNvSpPr>
              <p:nvPr/>
            </p:nvSpPr>
            <p:spPr>
              <a:xfrm>
                <a:off x="11199290" y="5452305"/>
                <a:ext cx="713060" cy="587229"/>
              </a:xfrm>
              <a:prstGeom prst="rect">
                <a:avLst/>
              </a:prstGeom>
              <a:blipFill>
                <a:blip r:embed="rId9"/>
                <a:stretch>
                  <a:fillRect/>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63CFDAFB-1ECD-48D2-8902-1C3AFF71DA3C}"/>
              </a:ext>
            </a:extLst>
          </p:cNvPr>
          <p:cNvCxnSpPr>
            <a:stCxn id="22" idx="0"/>
            <a:endCxn id="22" idx="2"/>
          </p:cNvCxnSpPr>
          <p:nvPr/>
        </p:nvCxnSpPr>
        <p:spPr>
          <a:xfrm>
            <a:off x="10200996"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204A860-9C9A-4EA1-BAB3-2A715077B178}"/>
                  </a:ext>
                </a:extLst>
              </p:cNvPr>
              <p:cNvSpPr txBox="1"/>
              <p:nvPr/>
            </p:nvSpPr>
            <p:spPr>
              <a:xfrm>
                <a:off x="105701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27" name="TextBox 26">
                <a:extLst>
                  <a:ext uri="{FF2B5EF4-FFF2-40B4-BE49-F238E27FC236}">
                    <a16:creationId xmlns:a16="http://schemas.microsoft.com/office/drawing/2014/main" id="{9204A860-9C9A-4EA1-BAB3-2A715077B178}"/>
                  </a:ext>
                </a:extLst>
              </p:cNvPr>
              <p:cNvSpPr txBox="1">
                <a:spLocks noRot="1" noChangeAspect="1" noMove="1" noResize="1" noEditPoints="1" noAdjustHandles="1" noChangeArrowheads="1" noChangeShapeType="1" noTextEdit="1"/>
              </p:cNvSpPr>
              <p:nvPr/>
            </p:nvSpPr>
            <p:spPr>
              <a:xfrm>
                <a:off x="10570116" y="5560696"/>
                <a:ext cx="39427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A712607-45EA-451B-9BDC-D25B368DB1E0}"/>
                  </a:ext>
                </a:extLst>
              </p:cNvPr>
              <p:cNvSpPr txBox="1"/>
              <p:nvPr/>
            </p:nvSpPr>
            <p:spPr>
              <a:xfrm>
                <a:off x="9427811" y="556125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28" name="TextBox 27">
                <a:extLst>
                  <a:ext uri="{FF2B5EF4-FFF2-40B4-BE49-F238E27FC236}">
                    <a16:creationId xmlns:a16="http://schemas.microsoft.com/office/drawing/2014/main" id="{CA712607-45EA-451B-9BDC-D25B368DB1E0}"/>
                  </a:ext>
                </a:extLst>
              </p:cNvPr>
              <p:cNvSpPr txBox="1">
                <a:spLocks noRot="1" noChangeAspect="1" noMove="1" noResize="1" noEditPoints="1" noAdjustHandles="1" noChangeArrowheads="1" noChangeShapeType="1" noTextEdit="1"/>
              </p:cNvSpPr>
              <p:nvPr/>
            </p:nvSpPr>
            <p:spPr>
              <a:xfrm>
                <a:off x="9427811" y="5561253"/>
                <a:ext cx="394277" cy="369332"/>
              </a:xfrm>
              <a:prstGeom prst="rect">
                <a:avLst/>
              </a:prstGeom>
              <a:blipFill>
                <a:blip r:embed="rId11"/>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007028A1-10F2-4A0C-9067-473CD57B0340}"/>
              </a:ext>
            </a:extLst>
          </p:cNvPr>
          <p:cNvSpPr/>
          <p:nvPr/>
        </p:nvSpPr>
        <p:spPr>
          <a:xfrm>
            <a:off x="8381983" y="5452305"/>
            <a:ext cx="585830"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Brace 29">
            <a:extLst>
              <a:ext uri="{FF2B5EF4-FFF2-40B4-BE49-F238E27FC236}">
                <a16:creationId xmlns:a16="http://schemas.microsoft.com/office/drawing/2014/main" id="{E6157130-B54B-41F7-912B-3E7251EEB1AF}"/>
              </a:ext>
            </a:extLst>
          </p:cNvPr>
          <p:cNvSpPr/>
          <p:nvPr/>
        </p:nvSpPr>
        <p:spPr>
          <a:xfrm rot="5400000">
            <a:off x="10015908" y="3554764"/>
            <a:ext cx="262497" cy="35303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1D1E5EA-7AC1-40C8-9EC4-44F015D663A0}"/>
              </a:ext>
            </a:extLst>
          </p:cNvPr>
          <p:cNvCxnSpPr/>
          <p:nvPr/>
        </p:nvCxnSpPr>
        <p:spPr>
          <a:xfrm>
            <a:off x="8381983"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4AFA6C9-70B6-4FFA-883B-BC90AEF9136E}"/>
                  </a:ext>
                </a:extLst>
              </p:cNvPr>
              <p:cNvSpPr txBox="1"/>
              <p:nvPr/>
            </p:nvSpPr>
            <p:spPr>
              <a:xfrm>
                <a:off x="8477061" y="556114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2" name="TextBox 31">
                <a:extLst>
                  <a:ext uri="{FF2B5EF4-FFF2-40B4-BE49-F238E27FC236}">
                    <a16:creationId xmlns:a16="http://schemas.microsoft.com/office/drawing/2014/main" id="{F4AFA6C9-70B6-4FFA-883B-BC90AEF9136E}"/>
                  </a:ext>
                </a:extLst>
              </p:cNvPr>
              <p:cNvSpPr txBox="1">
                <a:spLocks noRot="1" noChangeAspect="1" noMove="1" noResize="1" noEditPoints="1" noAdjustHandles="1" noChangeArrowheads="1" noChangeShapeType="1" noTextEdit="1"/>
              </p:cNvSpPr>
              <p:nvPr/>
            </p:nvSpPr>
            <p:spPr>
              <a:xfrm>
                <a:off x="8477061" y="5561141"/>
                <a:ext cx="39427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AF4004-F790-403B-B4D4-E6F1B96E0455}"/>
                  </a:ext>
                </a:extLst>
              </p:cNvPr>
              <p:cNvSpPr txBox="1"/>
              <p:nvPr/>
            </p:nvSpPr>
            <p:spPr>
              <a:xfrm>
                <a:off x="9643913" y="4855877"/>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r>
                        <a:rPr lang="en-US" b="0" i="1" dirty="0"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FDAF4004-F790-403B-B4D4-E6F1B96E0455}"/>
                  </a:ext>
                </a:extLst>
              </p:cNvPr>
              <p:cNvSpPr txBox="1">
                <a:spLocks noRot="1" noChangeAspect="1" noMove="1" noResize="1" noEditPoints="1" noAdjustHandles="1" noChangeArrowheads="1" noChangeShapeType="1" noTextEdit="1"/>
              </p:cNvSpPr>
              <p:nvPr/>
            </p:nvSpPr>
            <p:spPr>
              <a:xfrm>
                <a:off x="9643913" y="4855877"/>
                <a:ext cx="1048624" cy="369332"/>
              </a:xfrm>
              <a:prstGeom prst="rect">
                <a:avLst/>
              </a:prstGeom>
              <a:blipFill>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4C2B784-F423-45F1-A8A0-6AEE5C96D1E2}"/>
                  </a:ext>
                </a:extLst>
              </p:cNvPr>
              <p:cNvSpPr txBox="1"/>
              <p:nvPr/>
            </p:nvSpPr>
            <p:spPr>
              <a:xfrm>
                <a:off x="5726171" y="3286999"/>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4" name="TextBox 33">
                <a:extLst>
                  <a:ext uri="{FF2B5EF4-FFF2-40B4-BE49-F238E27FC236}">
                    <a16:creationId xmlns:a16="http://schemas.microsoft.com/office/drawing/2014/main" id="{A4C2B784-F423-45F1-A8A0-6AEE5C96D1E2}"/>
                  </a:ext>
                </a:extLst>
              </p:cNvPr>
              <p:cNvSpPr txBox="1">
                <a:spLocks noRot="1" noChangeAspect="1" noMove="1" noResize="1" noEditPoints="1" noAdjustHandles="1" noChangeArrowheads="1" noChangeShapeType="1" noTextEdit="1"/>
              </p:cNvSpPr>
              <p:nvPr/>
            </p:nvSpPr>
            <p:spPr>
              <a:xfrm>
                <a:off x="5726171" y="3286999"/>
                <a:ext cx="394277" cy="369332"/>
              </a:xfrm>
              <a:prstGeom prst="rect">
                <a:avLst/>
              </a:prstGeom>
              <a:blipFill>
                <a:blip r:embed="rId14"/>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6C630D2-46AA-4933-9DAF-A4B0B59B624C}"/>
              </a:ext>
            </a:extLst>
          </p:cNvPr>
          <p:cNvSpPr txBox="1"/>
          <p:nvPr/>
        </p:nvSpPr>
        <p:spPr>
          <a:xfrm>
            <a:off x="211808" y="3172990"/>
            <a:ext cx="2811988"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Modulus Raising</a:t>
            </a:r>
          </a:p>
        </p:txBody>
      </p:sp>
      <p:sp>
        <p:nvSpPr>
          <p:cNvPr id="37" name="TextBox 36">
            <a:extLst>
              <a:ext uri="{FF2B5EF4-FFF2-40B4-BE49-F238E27FC236}">
                <a16:creationId xmlns:a16="http://schemas.microsoft.com/office/drawing/2014/main" id="{7782513E-AC7A-421B-B42F-3CDAAD804295}"/>
              </a:ext>
            </a:extLst>
          </p:cNvPr>
          <p:cNvSpPr txBox="1"/>
          <p:nvPr/>
        </p:nvSpPr>
        <p:spPr>
          <a:xfrm>
            <a:off x="211808" y="5452305"/>
            <a:ext cx="2576346"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Bootstrapping</a:t>
            </a:r>
          </a:p>
        </p:txBody>
      </p:sp>
      <p:sp>
        <p:nvSpPr>
          <p:cNvPr id="38" name="Oval 37">
            <a:extLst>
              <a:ext uri="{FF2B5EF4-FFF2-40B4-BE49-F238E27FC236}">
                <a16:creationId xmlns:a16="http://schemas.microsoft.com/office/drawing/2014/main" id="{D408F48C-0AFD-4D0F-B4AB-E70B6FDFC140}"/>
              </a:ext>
            </a:extLst>
          </p:cNvPr>
          <p:cNvSpPr/>
          <p:nvPr/>
        </p:nvSpPr>
        <p:spPr>
          <a:xfrm>
            <a:off x="8477061" y="3279835"/>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E00C8C52-CFB0-4B83-ACE6-FE443D988115}"/>
              </a:ext>
            </a:extLst>
          </p:cNvPr>
          <p:cNvSpPr/>
          <p:nvPr/>
        </p:nvSpPr>
        <p:spPr>
          <a:xfrm>
            <a:off x="8477061" y="5560696"/>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0" name="Connector: Curved 39">
            <a:extLst>
              <a:ext uri="{FF2B5EF4-FFF2-40B4-BE49-F238E27FC236}">
                <a16:creationId xmlns:a16="http://schemas.microsoft.com/office/drawing/2014/main" id="{9D6CB902-96F9-4929-96B1-E2DF432F04A8}"/>
              </a:ext>
            </a:extLst>
          </p:cNvPr>
          <p:cNvCxnSpPr>
            <a:stCxn id="38" idx="2"/>
            <a:endCxn id="39" idx="2"/>
          </p:cNvCxnSpPr>
          <p:nvPr/>
        </p:nvCxnSpPr>
        <p:spPr>
          <a:xfrm rot="10800000" flipV="1">
            <a:off x="8477061" y="3464500"/>
            <a:ext cx="12700" cy="2280861"/>
          </a:xfrm>
          <a:prstGeom prst="curvedConnector3">
            <a:avLst>
              <a:gd name="adj1" fmla="val 7546787"/>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2" name="Left Brace 1">
            <a:extLst>
              <a:ext uri="{FF2B5EF4-FFF2-40B4-BE49-F238E27FC236}">
                <a16:creationId xmlns:a16="http://schemas.microsoft.com/office/drawing/2014/main" id="{28E20C58-591A-4C8E-9DDF-1C49D5D79164}"/>
              </a:ext>
            </a:extLst>
          </p:cNvPr>
          <p:cNvSpPr/>
          <p:nvPr/>
        </p:nvSpPr>
        <p:spPr>
          <a:xfrm rot="16200000">
            <a:off x="5756408" y="1590021"/>
            <a:ext cx="321093" cy="490463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B89F0810-705B-4A5D-A0B6-E77AE3FA0E17}"/>
              </a:ext>
            </a:extLst>
          </p:cNvPr>
          <p:cNvPicPr>
            <a:picLocks noChangeAspect="1"/>
          </p:cNvPicPr>
          <p:nvPr/>
        </p:nvPicPr>
        <p:blipFill>
          <a:blip r:embed="rId15"/>
          <a:stretch>
            <a:fillRect/>
          </a:stretch>
        </p:blipFill>
        <p:spPr>
          <a:xfrm>
            <a:off x="5631444" y="4355726"/>
            <a:ext cx="571019" cy="571019"/>
          </a:xfrm>
          <a:prstGeom prst="rect">
            <a:avLst/>
          </a:prstGeom>
        </p:spPr>
      </p:pic>
    </p:spTree>
    <p:extLst>
      <p:ext uri="{BB962C8B-B14F-4D97-AF65-F5344CB8AC3E}">
        <p14:creationId xmlns:p14="http://schemas.microsoft.com/office/powerpoint/2010/main" val="149669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5A9479-C036-4C24-90EF-7BDF6F3B7A41}"/>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Main Challenges</a:t>
            </a:r>
          </a:p>
        </p:txBody>
      </p:sp>
      <p:sp>
        <p:nvSpPr>
          <p:cNvPr id="7" name="Rectangle 6">
            <a:extLst>
              <a:ext uri="{FF2B5EF4-FFF2-40B4-BE49-F238E27FC236}">
                <a16:creationId xmlns:a16="http://schemas.microsoft.com/office/drawing/2014/main" id="{6EDB7537-D1D4-436D-972A-853C8C2D8336}"/>
              </a:ext>
            </a:extLst>
          </p:cNvPr>
          <p:cNvSpPr/>
          <p:nvPr/>
        </p:nvSpPr>
        <p:spPr>
          <a:xfrm>
            <a:off x="1520057" y="1660455"/>
            <a:ext cx="9151885" cy="830997"/>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400" dirty="0">
                <a:solidFill>
                  <a:schemeClr val="tx1"/>
                </a:solidFill>
              </a:rPr>
              <a:t>Coefficient Magnitude: Larger coefficients =&gt; larger “evaluation precision” =&gt; more ciphertext modulus consumed to evaluate</a:t>
            </a:r>
          </a:p>
        </p:txBody>
      </p:sp>
      <p:sp>
        <p:nvSpPr>
          <p:cNvPr id="10" name="Rectangle 9">
            <a:extLst>
              <a:ext uri="{FF2B5EF4-FFF2-40B4-BE49-F238E27FC236}">
                <a16:creationId xmlns:a16="http://schemas.microsoft.com/office/drawing/2014/main" id="{722B7F85-995D-45C1-86F4-16BDF5E0C450}"/>
              </a:ext>
            </a:extLst>
          </p:cNvPr>
          <p:cNvSpPr/>
          <p:nvPr/>
        </p:nvSpPr>
        <p:spPr>
          <a:xfrm>
            <a:off x="8967814" y="3172990"/>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1" name="Left Brace 10">
            <a:extLst>
              <a:ext uri="{FF2B5EF4-FFF2-40B4-BE49-F238E27FC236}">
                <a16:creationId xmlns:a16="http://schemas.microsoft.com/office/drawing/2014/main" id="{BA616186-70CD-4C16-A8FE-56C6C15658B2}"/>
              </a:ext>
            </a:extLst>
          </p:cNvPr>
          <p:cNvSpPr/>
          <p:nvPr/>
        </p:nvSpPr>
        <p:spPr>
          <a:xfrm rot="16200000">
            <a:off x="10331125" y="2493380"/>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FD1544-9611-4C82-8256-2BD8D81D0A9B}"/>
                  </a:ext>
                </a:extLst>
              </p:cNvPr>
              <p:cNvSpPr txBox="1"/>
              <p:nvPr/>
            </p:nvSpPr>
            <p:spPr>
              <a:xfrm>
                <a:off x="9915769" y="3986394"/>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EDFD1544-9611-4C82-8256-2BD8D81D0A9B}"/>
                  </a:ext>
                </a:extLst>
              </p:cNvPr>
              <p:cNvSpPr txBox="1">
                <a:spLocks noRot="1" noChangeAspect="1" noMove="1" noResize="1" noEditPoints="1" noAdjustHandles="1" noChangeArrowheads="1" noChangeShapeType="1" noTextEdit="1"/>
              </p:cNvSpPr>
              <p:nvPr/>
            </p:nvSpPr>
            <p:spPr>
              <a:xfrm>
                <a:off x="9915769" y="3986394"/>
                <a:ext cx="1048624" cy="369332"/>
              </a:xfrm>
              <a:prstGeom prst="rect">
                <a:avLst/>
              </a:prstGeom>
              <a:blipFill>
                <a:blip r:embed="rId2"/>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A230240-B635-46E3-9C3B-6A841975B976}"/>
                  </a:ext>
                </a:extLst>
              </p:cNvPr>
              <p:cNvSpPr/>
              <p:nvPr/>
            </p:nvSpPr>
            <p:spPr>
              <a:xfrm>
                <a:off x="11434178" y="3172990"/>
                <a:ext cx="478172"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CA230240-B635-46E3-9C3B-6A841975B976}"/>
                  </a:ext>
                </a:extLst>
              </p:cNvPr>
              <p:cNvSpPr>
                <a:spLocks noRot="1" noChangeAspect="1" noMove="1" noResize="1" noEditPoints="1" noAdjustHandles="1" noChangeArrowheads="1" noChangeShapeType="1" noTextEdit="1"/>
              </p:cNvSpPr>
              <p:nvPr/>
            </p:nvSpPr>
            <p:spPr>
              <a:xfrm>
                <a:off x="11434178" y="3172990"/>
                <a:ext cx="478172" cy="587229"/>
              </a:xfrm>
              <a:prstGeom prst="rect">
                <a:avLst/>
              </a:prstGeom>
              <a:blipFill>
                <a:blip r:embed="rId3"/>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D64BF42-D556-4A7D-A280-52F36A728305}"/>
              </a:ext>
            </a:extLst>
          </p:cNvPr>
          <p:cNvCxnSpPr>
            <a:stCxn id="10" idx="0"/>
            <a:endCxn id="10" idx="2"/>
          </p:cNvCxnSpPr>
          <p:nvPr/>
        </p:nvCxnSpPr>
        <p:spPr>
          <a:xfrm>
            <a:off x="10200996"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FAD34EA-B043-4F01-9B2A-EFFD7E4B0714}"/>
                  </a:ext>
                </a:extLst>
              </p:cNvPr>
              <p:cNvSpPr txBox="1"/>
              <p:nvPr/>
            </p:nvSpPr>
            <p:spPr>
              <a:xfrm>
                <a:off x="10670786" y="3281938"/>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15" name="TextBox 14">
                <a:extLst>
                  <a:ext uri="{FF2B5EF4-FFF2-40B4-BE49-F238E27FC236}">
                    <a16:creationId xmlns:a16="http://schemas.microsoft.com/office/drawing/2014/main" id="{3FAD34EA-B043-4F01-9B2A-EFFD7E4B0714}"/>
                  </a:ext>
                </a:extLst>
              </p:cNvPr>
              <p:cNvSpPr txBox="1">
                <a:spLocks noRot="1" noChangeAspect="1" noMove="1" noResize="1" noEditPoints="1" noAdjustHandles="1" noChangeArrowheads="1" noChangeShapeType="1" noTextEdit="1"/>
              </p:cNvSpPr>
              <p:nvPr/>
            </p:nvSpPr>
            <p:spPr>
              <a:xfrm>
                <a:off x="10670786" y="3281938"/>
                <a:ext cx="39427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2AFD4AF-E387-4F0C-A70C-EAF2E2B636DE}"/>
                  </a:ext>
                </a:extLst>
              </p:cNvPr>
              <p:cNvSpPr txBox="1"/>
              <p:nvPr/>
            </p:nvSpPr>
            <p:spPr>
              <a:xfrm>
                <a:off x="9387267"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02AFD4AF-E387-4F0C-A70C-EAF2E2B636DE}"/>
                  </a:ext>
                </a:extLst>
              </p:cNvPr>
              <p:cNvSpPr txBox="1">
                <a:spLocks noRot="1" noChangeAspect="1" noMove="1" noResize="1" noEditPoints="1" noAdjustHandles="1" noChangeArrowheads="1" noChangeShapeType="1" noTextEdit="1"/>
              </p:cNvSpPr>
              <p:nvPr/>
            </p:nvSpPr>
            <p:spPr>
              <a:xfrm>
                <a:off x="9387267" y="3279835"/>
                <a:ext cx="394277" cy="369332"/>
              </a:xfrm>
              <a:prstGeom prst="rect">
                <a:avLst/>
              </a:prstGeom>
              <a:blipFill>
                <a:blip r:embed="rId5"/>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247A8FE-EED1-4905-9746-507DF0CC92BC}"/>
              </a:ext>
            </a:extLst>
          </p:cNvPr>
          <p:cNvSpPr/>
          <p:nvPr/>
        </p:nvSpPr>
        <p:spPr>
          <a:xfrm>
            <a:off x="3464636" y="3172990"/>
            <a:ext cx="5503177"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Brace 17">
            <a:extLst>
              <a:ext uri="{FF2B5EF4-FFF2-40B4-BE49-F238E27FC236}">
                <a16:creationId xmlns:a16="http://schemas.microsoft.com/office/drawing/2014/main" id="{999A6289-B34E-48BC-AF18-185F2A86F478}"/>
              </a:ext>
            </a:extLst>
          </p:cNvPr>
          <p:cNvSpPr/>
          <p:nvPr/>
        </p:nvSpPr>
        <p:spPr>
          <a:xfrm rot="5400000">
            <a:off x="7579537" y="-1205524"/>
            <a:ext cx="217897" cy="844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8A52153-0F26-4F0B-8982-6CA2253F9341}"/>
                  </a:ext>
                </a:extLst>
              </p:cNvPr>
              <p:cNvSpPr txBox="1"/>
              <p:nvPr/>
            </p:nvSpPr>
            <p:spPr>
              <a:xfrm>
                <a:off x="7164173" y="2482771"/>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oMath>
                  </m:oMathPara>
                </a14:m>
                <a:endParaRPr lang="en-US" dirty="0"/>
              </a:p>
            </p:txBody>
          </p:sp>
        </mc:Choice>
        <mc:Fallback xmlns="">
          <p:sp>
            <p:nvSpPr>
              <p:cNvPr id="19" name="TextBox 18">
                <a:extLst>
                  <a:ext uri="{FF2B5EF4-FFF2-40B4-BE49-F238E27FC236}">
                    <a16:creationId xmlns:a16="http://schemas.microsoft.com/office/drawing/2014/main" id="{98A52153-0F26-4F0B-8982-6CA2253F9341}"/>
                  </a:ext>
                </a:extLst>
              </p:cNvPr>
              <p:cNvSpPr txBox="1">
                <a:spLocks noRot="1" noChangeAspect="1" noMove="1" noResize="1" noEditPoints="1" noAdjustHandles="1" noChangeArrowheads="1" noChangeShapeType="1" noTextEdit="1"/>
              </p:cNvSpPr>
              <p:nvPr/>
            </p:nvSpPr>
            <p:spPr>
              <a:xfrm>
                <a:off x="7164173" y="2482771"/>
                <a:ext cx="1048624" cy="369332"/>
              </a:xfrm>
              <a:prstGeom prst="rect">
                <a:avLst/>
              </a:prstGeom>
              <a:blipFill>
                <a:blip r:embed="rId6"/>
                <a:stretch>
                  <a:fillRect b="-9836"/>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120B4E61-DF72-486B-94A1-EED4DA179B29}"/>
              </a:ext>
            </a:extLst>
          </p:cNvPr>
          <p:cNvCxnSpPr/>
          <p:nvPr/>
        </p:nvCxnSpPr>
        <p:spPr>
          <a:xfrm>
            <a:off x="8381983"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AE25A53-6E8C-41CA-83C8-55D90289A79F}"/>
                  </a:ext>
                </a:extLst>
              </p:cNvPr>
              <p:cNvSpPr txBox="1"/>
              <p:nvPr/>
            </p:nvSpPr>
            <p:spPr>
              <a:xfrm>
                <a:off x="8477760"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𝐼</m:t>
                      </m:r>
                    </m:oMath>
                  </m:oMathPara>
                </a14:m>
                <a:endParaRPr lang="en-US" dirty="0"/>
              </a:p>
            </p:txBody>
          </p:sp>
        </mc:Choice>
        <mc:Fallback xmlns="">
          <p:sp>
            <p:nvSpPr>
              <p:cNvPr id="21" name="TextBox 20">
                <a:extLst>
                  <a:ext uri="{FF2B5EF4-FFF2-40B4-BE49-F238E27FC236}">
                    <a16:creationId xmlns:a16="http://schemas.microsoft.com/office/drawing/2014/main" id="{5AE25A53-6E8C-41CA-83C8-55D90289A79F}"/>
                  </a:ext>
                </a:extLst>
              </p:cNvPr>
              <p:cNvSpPr txBox="1">
                <a:spLocks noRot="1" noChangeAspect="1" noMove="1" noResize="1" noEditPoints="1" noAdjustHandles="1" noChangeArrowheads="1" noChangeShapeType="1" noTextEdit="1"/>
              </p:cNvSpPr>
              <p:nvPr/>
            </p:nvSpPr>
            <p:spPr>
              <a:xfrm>
                <a:off x="8477760" y="3279835"/>
                <a:ext cx="394277" cy="369332"/>
              </a:xfrm>
              <a:prstGeom prst="rect">
                <a:avLst/>
              </a:prstGeom>
              <a:blipFill>
                <a:blip r:embed="rId7"/>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4E40E3D-B3F2-4D77-8CD3-7BD3585F9CC6}"/>
              </a:ext>
            </a:extLst>
          </p:cNvPr>
          <p:cNvSpPr/>
          <p:nvPr/>
        </p:nvSpPr>
        <p:spPr>
          <a:xfrm>
            <a:off x="8967814" y="5452305"/>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3" name="Left Brace 22">
            <a:extLst>
              <a:ext uri="{FF2B5EF4-FFF2-40B4-BE49-F238E27FC236}">
                <a16:creationId xmlns:a16="http://schemas.microsoft.com/office/drawing/2014/main" id="{7F64FA27-16F6-4D5E-9B9A-C98EF090F82C}"/>
              </a:ext>
            </a:extLst>
          </p:cNvPr>
          <p:cNvSpPr/>
          <p:nvPr/>
        </p:nvSpPr>
        <p:spPr>
          <a:xfrm rot="16200000">
            <a:off x="10331125" y="4772695"/>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AF6755E-22FC-48A2-A36D-F5BFC0441BD3}"/>
                  </a:ext>
                </a:extLst>
              </p:cNvPr>
              <p:cNvSpPr txBox="1"/>
              <p:nvPr/>
            </p:nvSpPr>
            <p:spPr>
              <a:xfrm>
                <a:off x="9915769" y="6265709"/>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24" name="TextBox 23">
                <a:extLst>
                  <a:ext uri="{FF2B5EF4-FFF2-40B4-BE49-F238E27FC236}">
                    <a16:creationId xmlns:a16="http://schemas.microsoft.com/office/drawing/2014/main" id="{EAF6755E-22FC-48A2-A36D-F5BFC0441BD3}"/>
                  </a:ext>
                </a:extLst>
              </p:cNvPr>
              <p:cNvSpPr txBox="1">
                <a:spLocks noRot="1" noChangeAspect="1" noMove="1" noResize="1" noEditPoints="1" noAdjustHandles="1" noChangeArrowheads="1" noChangeShapeType="1" noTextEdit="1"/>
              </p:cNvSpPr>
              <p:nvPr/>
            </p:nvSpPr>
            <p:spPr>
              <a:xfrm>
                <a:off x="9915769" y="6265709"/>
                <a:ext cx="1048624"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1976B88-44A3-42D8-BD67-6D16D50D595A}"/>
                  </a:ext>
                </a:extLst>
              </p:cNvPr>
              <p:cNvSpPr/>
              <p:nvPr/>
            </p:nvSpPr>
            <p:spPr>
              <a:xfrm>
                <a:off x="11199290" y="5452305"/>
                <a:ext cx="713060"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01976B88-44A3-42D8-BD67-6D16D50D595A}"/>
                  </a:ext>
                </a:extLst>
              </p:cNvPr>
              <p:cNvSpPr>
                <a:spLocks noRot="1" noChangeAspect="1" noMove="1" noResize="1" noEditPoints="1" noAdjustHandles="1" noChangeArrowheads="1" noChangeShapeType="1" noTextEdit="1"/>
              </p:cNvSpPr>
              <p:nvPr/>
            </p:nvSpPr>
            <p:spPr>
              <a:xfrm>
                <a:off x="11199290" y="5452305"/>
                <a:ext cx="713060" cy="587229"/>
              </a:xfrm>
              <a:prstGeom prst="rect">
                <a:avLst/>
              </a:prstGeom>
              <a:blipFill>
                <a:blip r:embed="rId9"/>
                <a:stretch>
                  <a:fillRect/>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63CFDAFB-1ECD-48D2-8902-1C3AFF71DA3C}"/>
              </a:ext>
            </a:extLst>
          </p:cNvPr>
          <p:cNvCxnSpPr>
            <a:stCxn id="22" idx="0"/>
            <a:endCxn id="22" idx="2"/>
          </p:cNvCxnSpPr>
          <p:nvPr/>
        </p:nvCxnSpPr>
        <p:spPr>
          <a:xfrm>
            <a:off x="10200996"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204A860-9C9A-4EA1-BAB3-2A715077B178}"/>
                  </a:ext>
                </a:extLst>
              </p:cNvPr>
              <p:cNvSpPr txBox="1"/>
              <p:nvPr/>
            </p:nvSpPr>
            <p:spPr>
              <a:xfrm>
                <a:off x="105701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27" name="TextBox 26">
                <a:extLst>
                  <a:ext uri="{FF2B5EF4-FFF2-40B4-BE49-F238E27FC236}">
                    <a16:creationId xmlns:a16="http://schemas.microsoft.com/office/drawing/2014/main" id="{9204A860-9C9A-4EA1-BAB3-2A715077B178}"/>
                  </a:ext>
                </a:extLst>
              </p:cNvPr>
              <p:cNvSpPr txBox="1">
                <a:spLocks noRot="1" noChangeAspect="1" noMove="1" noResize="1" noEditPoints="1" noAdjustHandles="1" noChangeArrowheads="1" noChangeShapeType="1" noTextEdit="1"/>
              </p:cNvSpPr>
              <p:nvPr/>
            </p:nvSpPr>
            <p:spPr>
              <a:xfrm>
                <a:off x="10570116" y="5560696"/>
                <a:ext cx="39427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A712607-45EA-451B-9BDC-D25B368DB1E0}"/>
                  </a:ext>
                </a:extLst>
              </p:cNvPr>
              <p:cNvSpPr txBox="1"/>
              <p:nvPr/>
            </p:nvSpPr>
            <p:spPr>
              <a:xfrm>
                <a:off x="9427811" y="556125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28" name="TextBox 27">
                <a:extLst>
                  <a:ext uri="{FF2B5EF4-FFF2-40B4-BE49-F238E27FC236}">
                    <a16:creationId xmlns:a16="http://schemas.microsoft.com/office/drawing/2014/main" id="{CA712607-45EA-451B-9BDC-D25B368DB1E0}"/>
                  </a:ext>
                </a:extLst>
              </p:cNvPr>
              <p:cNvSpPr txBox="1">
                <a:spLocks noRot="1" noChangeAspect="1" noMove="1" noResize="1" noEditPoints="1" noAdjustHandles="1" noChangeArrowheads="1" noChangeShapeType="1" noTextEdit="1"/>
              </p:cNvSpPr>
              <p:nvPr/>
            </p:nvSpPr>
            <p:spPr>
              <a:xfrm>
                <a:off x="9427811" y="5561253"/>
                <a:ext cx="394277" cy="369332"/>
              </a:xfrm>
              <a:prstGeom prst="rect">
                <a:avLst/>
              </a:prstGeom>
              <a:blipFill>
                <a:blip r:embed="rId11"/>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007028A1-10F2-4A0C-9067-473CD57B0340}"/>
              </a:ext>
            </a:extLst>
          </p:cNvPr>
          <p:cNvSpPr/>
          <p:nvPr/>
        </p:nvSpPr>
        <p:spPr>
          <a:xfrm>
            <a:off x="5226325" y="5452305"/>
            <a:ext cx="3741488"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Brace 29">
            <a:extLst>
              <a:ext uri="{FF2B5EF4-FFF2-40B4-BE49-F238E27FC236}">
                <a16:creationId xmlns:a16="http://schemas.microsoft.com/office/drawing/2014/main" id="{E6157130-B54B-41F7-912B-3E7251EEB1AF}"/>
              </a:ext>
            </a:extLst>
          </p:cNvPr>
          <p:cNvSpPr/>
          <p:nvPr/>
        </p:nvSpPr>
        <p:spPr>
          <a:xfrm rot="5400000">
            <a:off x="8460380" y="1954635"/>
            <a:ext cx="217897" cy="66860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1D1E5EA-7AC1-40C8-9EC4-44F015D663A0}"/>
              </a:ext>
            </a:extLst>
          </p:cNvPr>
          <p:cNvCxnSpPr/>
          <p:nvPr/>
        </p:nvCxnSpPr>
        <p:spPr>
          <a:xfrm>
            <a:off x="8381983"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4AFA6C9-70B6-4FFA-883B-BC90AEF9136E}"/>
                  </a:ext>
                </a:extLst>
              </p:cNvPr>
              <p:cNvSpPr txBox="1"/>
              <p:nvPr/>
            </p:nvSpPr>
            <p:spPr>
              <a:xfrm>
                <a:off x="8477061" y="556114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2" name="TextBox 31">
                <a:extLst>
                  <a:ext uri="{FF2B5EF4-FFF2-40B4-BE49-F238E27FC236}">
                    <a16:creationId xmlns:a16="http://schemas.microsoft.com/office/drawing/2014/main" id="{F4AFA6C9-70B6-4FFA-883B-BC90AEF9136E}"/>
                  </a:ext>
                </a:extLst>
              </p:cNvPr>
              <p:cNvSpPr txBox="1">
                <a:spLocks noRot="1" noChangeAspect="1" noMove="1" noResize="1" noEditPoints="1" noAdjustHandles="1" noChangeArrowheads="1" noChangeShapeType="1" noTextEdit="1"/>
              </p:cNvSpPr>
              <p:nvPr/>
            </p:nvSpPr>
            <p:spPr>
              <a:xfrm>
                <a:off x="8477061" y="5561141"/>
                <a:ext cx="39427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AF4004-F790-403B-B4D4-E6F1B96E0455}"/>
                  </a:ext>
                </a:extLst>
              </p:cNvPr>
              <p:cNvSpPr txBox="1"/>
              <p:nvPr/>
            </p:nvSpPr>
            <p:spPr>
              <a:xfrm>
                <a:off x="8045016" y="4796502"/>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r>
                        <a:rPr lang="en-US" b="0" i="1" dirty="0"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FDAF4004-F790-403B-B4D4-E6F1B96E0455}"/>
                  </a:ext>
                </a:extLst>
              </p:cNvPr>
              <p:cNvSpPr txBox="1">
                <a:spLocks noRot="1" noChangeAspect="1" noMove="1" noResize="1" noEditPoints="1" noAdjustHandles="1" noChangeArrowheads="1" noChangeShapeType="1" noTextEdit="1"/>
              </p:cNvSpPr>
              <p:nvPr/>
            </p:nvSpPr>
            <p:spPr>
              <a:xfrm>
                <a:off x="8045016" y="4796502"/>
                <a:ext cx="1048624" cy="369332"/>
              </a:xfrm>
              <a:prstGeom prst="rect">
                <a:avLst/>
              </a:prstGeom>
              <a:blipFill>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4C2B784-F423-45F1-A8A0-6AEE5C96D1E2}"/>
                  </a:ext>
                </a:extLst>
              </p:cNvPr>
              <p:cNvSpPr txBox="1"/>
              <p:nvPr/>
            </p:nvSpPr>
            <p:spPr>
              <a:xfrm>
                <a:off x="5726171" y="3286999"/>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4" name="TextBox 33">
                <a:extLst>
                  <a:ext uri="{FF2B5EF4-FFF2-40B4-BE49-F238E27FC236}">
                    <a16:creationId xmlns:a16="http://schemas.microsoft.com/office/drawing/2014/main" id="{A4C2B784-F423-45F1-A8A0-6AEE5C96D1E2}"/>
                  </a:ext>
                </a:extLst>
              </p:cNvPr>
              <p:cNvSpPr txBox="1">
                <a:spLocks noRot="1" noChangeAspect="1" noMove="1" noResize="1" noEditPoints="1" noAdjustHandles="1" noChangeArrowheads="1" noChangeShapeType="1" noTextEdit="1"/>
              </p:cNvSpPr>
              <p:nvPr/>
            </p:nvSpPr>
            <p:spPr>
              <a:xfrm>
                <a:off x="5726171" y="3286999"/>
                <a:ext cx="394277"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54EAFEF-61A9-4C2E-A7B1-514D50A204FC}"/>
                  </a:ext>
                </a:extLst>
              </p:cNvPr>
              <p:cNvSpPr txBox="1"/>
              <p:nvPr/>
            </p:nvSpPr>
            <p:spPr>
              <a:xfrm>
                <a:off x="66070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5" name="TextBox 34">
                <a:extLst>
                  <a:ext uri="{FF2B5EF4-FFF2-40B4-BE49-F238E27FC236}">
                    <a16:creationId xmlns:a16="http://schemas.microsoft.com/office/drawing/2014/main" id="{C54EAFEF-61A9-4C2E-A7B1-514D50A204FC}"/>
                  </a:ext>
                </a:extLst>
              </p:cNvPr>
              <p:cNvSpPr txBox="1">
                <a:spLocks noRot="1" noChangeAspect="1" noMove="1" noResize="1" noEditPoints="1" noAdjustHandles="1" noChangeArrowheads="1" noChangeShapeType="1" noTextEdit="1"/>
              </p:cNvSpPr>
              <p:nvPr/>
            </p:nvSpPr>
            <p:spPr>
              <a:xfrm>
                <a:off x="6607016" y="5560696"/>
                <a:ext cx="394277" cy="369332"/>
              </a:xfrm>
              <a:prstGeom prst="rect">
                <a:avLst/>
              </a:prstGeom>
              <a:blipFill>
                <a:blip r:embed="rId15"/>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6C630D2-46AA-4933-9DAF-A4B0B59B624C}"/>
              </a:ext>
            </a:extLst>
          </p:cNvPr>
          <p:cNvSpPr txBox="1"/>
          <p:nvPr/>
        </p:nvSpPr>
        <p:spPr>
          <a:xfrm>
            <a:off x="211808" y="3172990"/>
            <a:ext cx="2811988"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Modulus Raising</a:t>
            </a:r>
          </a:p>
        </p:txBody>
      </p:sp>
      <p:sp>
        <p:nvSpPr>
          <p:cNvPr id="37" name="TextBox 36">
            <a:extLst>
              <a:ext uri="{FF2B5EF4-FFF2-40B4-BE49-F238E27FC236}">
                <a16:creationId xmlns:a16="http://schemas.microsoft.com/office/drawing/2014/main" id="{7782513E-AC7A-421B-B42F-3CDAAD804295}"/>
              </a:ext>
            </a:extLst>
          </p:cNvPr>
          <p:cNvSpPr txBox="1"/>
          <p:nvPr/>
        </p:nvSpPr>
        <p:spPr>
          <a:xfrm>
            <a:off x="211808" y="5452305"/>
            <a:ext cx="2576346"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Bootstrapping</a:t>
            </a:r>
          </a:p>
        </p:txBody>
      </p:sp>
      <p:sp>
        <p:nvSpPr>
          <p:cNvPr id="38" name="Oval 37">
            <a:extLst>
              <a:ext uri="{FF2B5EF4-FFF2-40B4-BE49-F238E27FC236}">
                <a16:creationId xmlns:a16="http://schemas.microsoft.com/office/drawing/2014/main" id="{D408F48C-0AFD-4D0F-B4AB-E70B6FDFC140}"/>
              </a:ext>
            </a:extLst>
          </p:cNvPr>
          <p:cNvSpPr/>
          <p:nvPr/>
        </p:nvSpPr>
        <p:spPr>
          <a:xfrm>
            <a:off x="8477061" y="3279835"/>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E00C8C52-CFB0-4B83-ACE6-FE443D988115}"/>
              </a:ext>
            </a:extLst>
          </p:cNvPr>
          <p:cNvSpPr/>
          <p:nvPr/>
        </p:nvSpPr>
        <p:spPr>
          <a:xfrm>
            <a:off x="8477061" y="5560696"/>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0" name="Connector: Curved 39">
            <a:extLst>
              <a:ext uri="{FF2B5EF4-FFF2-40B4-BE49-F238E27FC236}">
                <a16:creationId xmlns:a16="http://schemas.microsoft.com/office/drawing/2014/main" id="{9D6CB902-96F9-4929-96B1-E2DF432F04A8}"/>
              </a:ext>
            </a:extLst>
          </p:cNvPr>
          <p:cNvCxnSpPr>
            <a:stCxn id="38" idx="2"/>
            <a:endCxn id="39" idx="2"/>
          </p:cNvCxnSpPr>
          <p:nvPr/>
        </p:nvCxnSpPr>
        <p:spPr>
          <a:xfrm rot="10800000" flipV="1">
            <a:off x="8477061" y="3464500"/>
            <a:ext cx="12700" cy="2280861"/>
          </a:xfrm>
          <a:prstGeom prst="curvedConnector3">
            <a:avLst>
              <a:gd name="adj1" fmla="val 7546787"/>
            </a:avLst>
          </a:prstGeom>
          <a:ln w="19050">
            <a:tailEnd type="triangle"/>
          </a:ln>
        </p:spPr>
        <p:style>
          <a:lnRef idx="1">
            <a:schemeClr val="accent2"/>
          </a:lnRef>
          <a:fillRef idx="0">
            <a:schemeClr val="accent2"/>
          </a:fillRef>
          <a:effectRef idx="0">
            <a:schemeClr val="accent2"/>
          </a:effectRef>
          <a:fontRef idx="minor">
            <a:schemeClr val="tx1"/>
          </a:fontRef>
        </p:style>
      </p:cxnSp>
      <p:pic>
        <p:nvPicPr>
          <p:cNvPr id="45" name="Picture 44">
            <a:extLst>
              <a:ext uri="{FF2B5EF4-FFF2-40B4-BE49-F238E27FC236}">
                <a16:creationId xmlns:a16="http://schemas.microsoft.com/office/drawing/2014/main" id="{53CA066F-9DFF-45B9-82DA-3CFC17E1074A}"/>
              </a:ext>
            </a:extLst>
          </p:cNvPr>
          <p:cNvPicPr>
            <a:picLocks noChangeAspect="1"/>
          </p:cNvPicPr>
          <p:nvPr/>
        </p:nvPicPr>
        <p:blipFill>
          <a:blip r:embed="rId16"/>
          <a:stretch>
            <a:fillRect/>
          </a:stretch>
        </p:blipFill>
        <p:spPr>
          <a:xfrm>
            <a:off x="8300317" y="4167265"/>
            <a:ext cx="571020" cy="571020"/>
          </a:xfrm>
          <a:prstGeom prst="rect">
            <a:avLst/>
          </a:prstGeom>
        </p:spPr>
      </p:pic>
      <p:sp>
        <p:nvSpPr>
          <p:cNvPr id="3" name="Oval 2">
            <a:extLst>
              <a:ext uri="{FF2B5EF4-FFF2-40B4-BE49-F238E27FC236}">
                <a16:creationId xmlns:a16="http://schemas.microsoft.com/office/drawing/2014/main" id="{60DBE4F5-2551-4AAD-AC54-E81505AAE695}"/>
              </a:ext>
            </a:extLst>
          </p:cNvPr>
          <p:cNvSpPr/>
          <p:nvPr/>
        </p:nvSpPr>
        <p:spPr>
          <a:xfrm>
            <a:off x="8272608" y="2627330"/>
            <a:ext cx="3806890" cy="17244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FFF04D5-D29C-4C7E-A459-EE4BFCC6EE82}"/>
              </a:ext>
            </a:extLst>
          </p:cNvPr>
          <p:cNvSpPr/>
          <p:nvPr/>
        </p:nvSpPr>
        <p:spPr>
          <a:xfrm>
            <a:off x="9030726" y="4410040"/>
            <a:ext cx="2818694" cy="487443"/>
          </a:xfrm>
          <a:prstGeom prst="round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Small evaluation precision</a:t>
            </a:r>
          </a:p>
        </p:txBody>
      </p:sp>
    </p:spTree>
    <p:extLst>
      <p:ext uri="{BB962C8B-B14F-4D97-AF65-F5344CB8AC3E}">
        <p14:creationId xmlns:p14="http://schemas.microsoft.com/office/powerpoint/2010/main" val="415793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5A9479-C036-4C24-90EF-7BDF6F3B7A41}"/>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Main Challenges</a:t>
            </a:r>
          </a:p>
        </p:txBody>
      </p:sp>
      <p:sp>
        <p:nvSpPr>
          <p:cNvPr id="7" name="Rectangle 6">
            <a:extLst>
              <a:ext uri="{FF2B5EF4-FFF2-40B4-BE49-F238E27FC236}">
                <a16:creationId xmlns:a16="http://schemas.microsoft.com/office/drawing/2014/main" id="{6EDB7537-D1D4-436D-972A-853C8C2D8336}"/>
              </a:ext>
            </a:extLst>
          </p:cNvPr>
          <p:cNvSpPr/>
          <p:nvPr/>
        </p:nvSpPr>
        <p:spPr>
          <a:xfrm>
            <a:off x="1520057" y="1660455"/>
            <a:ext cx="9151885" cy="830997"/>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400" dirty="0">
                <a:solidFill>
                  <a:schemeClr val="tx1"/>
                </a:solidFill>
              </a:rPr>
              <a:t>Coefficient Magnitude: Larger coefficients =&gt; larger “evaluation precision” =&gt; more ciphertext modulus consumed to evaluate</a:t>
            </a:r>
          </a:p>
        </p:txBody>
      </p:sp>
      <p:sp>
        <p:nvSpPr>
          <p:cNvPr id="10" name="Rectangle 9">
            <a:extLst>
              <a:ext uri="{FF2B5EF4-FFF2-40B4-BE49-F238E27FC236}">
                <a16:creationId xmlns:a16="http://schemas.microsoft.com/office/drawing/2014/main" id="{722B7F85-995D-45C1-86F4-16BDF5E0C450}"/>
              </a:ext>
            </a:extLst>
          </p:cNvPr>
          <p:cNvSpPr/>
          <p:nvPr/>
        </p:nvSpPr>
        <p:spPr>
          <a:xfrm>
            <a:off x="8967814" y="3172990"/>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1" name="Left Brace 10">
            <a:extLst>
              <a:ext uri="{FF2B5EF4-FFF2-40B4-BE49-F238E27FC236}">
                <a16:creationId xmlns:a16="http://schemas.microsoft.com/office/drawing/2014/main" id="{BA616186-70CD-4C16-A8FE-56C6C15658B2}"/>
              </a:ext>
            </a:extLst>
          </p:cNvPr>
          <p:cNvSpPr/>
          <p:nvPr/>
        </p:nvSpPr>
        <p:spPr>
          <a:xfrm rot="16200000">
            <a:off x="10331125" y="2493380"/>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FD1544-9611-4C82-8256-2BD8D81D0A9B}"/>
                  </a:ext>
                </a:extLst>
              </p:cNvPr>
              <p:cNvSpPr txBox="1"/>
              <p:nvPr/>
            </p:nvSpPr>
            <p:spPr>
              <a:xfrm>
                <a:off x="9915769" y="3986394"/>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12" name="TextBox 11">
                <a:extLst>
                  <a:ext uri="{FF2B5EF4-FFF2-40B4-BE49-F238E27FC236}">
                    <a16:creationId xmlns:a16="http://schemas.microsoft.com/office/drawing/2014/main" id="{EDFD1544-9611-4C82-8256-2BD8D81D0A9B}"/>
                  </a:ext>
                </a:extLst>
              </p:cNvPr>
              <p:cNvSpPr txBox="1">
                <a:spLocks noRot="1" noChangeAspect="1" noMove="1" noResize="1" noEditPoints="1" noAdjustHandles="1" noChangeArrowheads="1" noChangeShapeType="1" noTextEdit="1"/>
              </p:cNvSpPr>
              <p:nvPr/>
            </p:nvSpPr>
            <p:spPr>
              <a:xfrm>
                <a:off x="9915769" y="3986394"/>
                <a:ext cx="1048624" cy="369332"/>
              </a:xfrm>
              <a:prstGeom prst="rect">
                <a:avLst/>
              </a:prstGeom>
              <a:blipFill>
                <a:blip r:embed="rId2"/>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A230240-B635-46E3-9C3B-6A841975B976}"/>
                  </a:ext>
                </a:extLst>
              </p:cNvPr>
              <p:cNvSpPr/>
              <p:nvPr/>
            </p:nvSpPr>
            <p:spPr>
              <a:xfrm>
                <a:off x="11434178" y="3172990"/>
                <a:ext cx="478172"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CA230240-B635-46E3-9C3B-6A841975B976}"/>
                  </a:ext>
                </a:extLst>
              </p:cNvPr>
              <p:cNvSpPr>
                <a:spLocks noRot="1" noChangeAspect="1" noMove="1" noResize="1" noEditPoints="1" noAdjustHandles="1" noChangeArrowheads="1" noChangeShapeType="1" noTextEdit="1"/>
              </p:cNvSpPr>
              <p:nvPr/>
            </p:nvSpPr>
            <p:spPr>
              <a:xfrm>
                <a:off x="11434178" y="3172990"/>
                <a:ext cx="478172" cy="587229"/>
              </a:xfrm>
              <a:prstGeom prst="rect">
                <a:avLst/>
              </a:prstGeom>
              <a:blipFill>
                <a:blip r:embed="rId3"/>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D64BF42-D556-4A7D-A280-52F36A728305}"/>
              </a:ext>
            </a:extLst>
          </p:cNvPr>
          <p:cNvCxnSpPr>
            <a:stCxn id="10" idx="0"/>
            <a:endCxn id="10" idx="2"/>
          </p:cNvCxnSpPr>
          <p:nvPr/>
        </p:nvCxnSpPr>
        <p:spPr>
          <a:xfrm>
            <a:off x="10200996"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FAD34EA-B043-4F01-9B2A-EFFD7E4B0714}"/>
                  </a:ext>
                </a:extLst>
              </p:cNvPr>
              <p:cNvSpPr txBox="1"/>
              <p:nvPr/>
            </p:nvSpPr>
            <p:spPr>
              <a:xfrm>
                <a:off x="10670786" y="3281938"/>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15" name="TextBox 14">
                <a:extLst>
                  <a:ext uri="{FF2B5EF4-FFF2-40B4-BE49-F238E27FC236}">
                    <a16:creationId xmlns:a16="http://schemas.microsoft.com/office/drawing/2014/main" id="{3FAD34EA-B043-4F01-9B2A-EFFD7E4B0714}"/>
                  </a:ext>
                </a:extLst>
              </p:cNvPr>
              <p:cNvSpPr txBox="1">
                <a:spLocks noRot="1" noChangeAspect="1" noMove="1" noResize="1" noEditPoints="1" noAdjustHandles="1" noChangeArrowheads="1" noChangeShapeType="1" noTextEdit="1"/>
              </p:cNvSpPr>
              <p:nvPr/>
            </p:nvSpPr>
            <p:spPr>
              <a:xfrm>
                <a:off x="10670786" y="3281938"/>
                <a:ext cx="39427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2AFD4AF-E387-4F0C-A70C-EAF2E2B636DE}"/>
                  </a:ext>
                </a:extLst>
              </p:cNvPr>
              <p:cNvSpPr txBox="1"/>
              <p:nvPr/>
            </p:nvSpPr>
            <p:spPr>
              <a:xfrm>
                <a:off x="9387267"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02AFD4AF-E387-4F0C-A70C-EAF2E2B636DE}"/>
                  </a:ext>
                </a:extLst>
              </p:cNvPr>
              <p:cNvSpPr txBox="1">
                <a:spLocks noRot="1" noChangeAspect="1" noMove="1" noResize="1" noEditPoints="1" noAdjustHandles="1" noChangeArrowheads="1" noChangeShapeType="1" noTextEdit="1"/>
              </p:cNvSpPr>
              <p:nvPr/>
            </p:nvSpPr>
            <p:spPr>
              <a:xfrm>
                <a:off x="9387267" y="3279835"/>
                <a:ext cx="394277" cy="369332"/>
              </a:xfrm>
              <a:prstGeom prst="rect">
                <a:avLst/>
              </a:prstGeom>
              <a:blipFill>
                <a:blip r:embed="rId5"/>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247A8FE-EED1-4905-9746-507DF0CC92BC}"/>
              </a:ext>
            </a:extLst>
          </p:cNvPr>
          <p:cNvSpPr/>
          <p:nvPr/>
        </p:nvSpPr>
        <p:spPr>
          <a:xfrm>
            <a:off x="3464636" y="3172990"/>
            <a:ext cx="5503177"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Brace 17">
            <a:extLst>
              <a:ext uri="{FF2B5EF4-FFF2-40B4-BE49-F238E27FC236}">
                <a16:creationId xmlns:a16="http://schemas.microsoft.com/office/drawing/2014/main" id="{999A6289-B34E-48BC-AF18-185F2A86F478}"/>
              </a:ext>
            </a:extLst>
          </p:cNvPr>
          <p:cNvSpPr/>
          <p:nvPr/>
        </p:nvSpPr>
        <p:spPr>
          <a:xfrm rot="5400000">
            <a:off x="7579537" y="-1205524"/>
            <a:ext cx="217897" cy="844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8A52153-0F26-4F0B-8982-6CA2253F9341}"/>
                  </a:ext>
                </a:extLst>
              </p:cNvPr>
              <p:cNvSpPr txBox="1"/>
              <p:nvPr/>
            </p:nvSpPr>
            <p:spPr>
              <a:xfrm>
                <a:off x="7164173" y="2482771"/>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oMath>
                  </m:oMathPara>
                </a14:m>
                <a:endParaRPr lang="en-US" dirty="0"/>
              </a:p>
            </p:txBody>
          </p:sp>
        </mc:Choice>
        <mc:Fallback xmlns="">
          <p:sp>
            <p:nvSpPr>
              <p:cNvPr id="19" name="TextBox 18">
                <a:extLst>
                  <a:ext uri="{FF2B5EF4-FFF2-40B4-BE49-F238E27FC236}">
                    <a16:creationId xmlns:a16="http://schemas.microsoft.com/office/drawing/2014/main" id="{98A52153-0F26-4F0B-8982-6CA2253F9341}"/>
                  </a:ext>
                </a:extLst>
              </p:cNvPr>
              <p:cNvSpPr txBox="1">
                <a:spLocks noRot="1" noChangeAspect="1" noMove="1" noResize="1" noEditPoints="1" noAdjustHandles="1" noChangeArrowheads="1" noChangeShapeType="1" noTextEdit="1"/>
              </p:cNvSpPr>
              <p:nvPr/>
            </p:nvSpPr>
            <p:spPr>
              <a:xfrm>
                <a:off x="7164173" y="2482771"/>
                <a:ext cx="1048624" cy="369332"/>
              </a:xfrm>
              <a:prstGeom prst="rect">
                <a:avLst/>
              </a:prstGeom>
              <a:blipFill>
                <a:blip r:embed="rId6"/>
                <a:stretch>
                  <a:fillRect b="-9836"/>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120B4E61-DF72-486B-94A1-EED4DA179B29}"/>
              </a:ext>
            </a:extLst>
          </p:cNvPr>
          <p:cNvCxnSpPr/>
          <p:nvPr/>
        </p:nvCxnSpPr>
        <p:spPr>
          <a:xfrm>
            <a:off x="8381983" y="3172990"/>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AE25A53-6E8C-41CA-83C8-55D90289A79F}"/>
                  </a:ext>
                </a:extLst>
              </p:cNvPr>
              <p:cNvSpPr txBox="1"/>
              <p:nvPr/>
            </p:nvSpPr>
            <p:spPr>
              <a:xfrm>
                <a:off x="8477760" y="3279835"/>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𝐼</m:t>
                      </m:r>
                    </m:oMath>
                  </m:oMathPara>
                </a14:m>
                <a:endParaRPr lang="en-US" dirty="0"/>
              </a:p>
            </p:txBody>
          </p:sp>
        </mc:Choice>
        <mc:Fallback xmlns="">
          <p:sp>
            <p:nvSpPr>
              <p:cNvPr id="21" name="TextBox 20">
                <a:extLst>
                  <a:ext uri="{FF2B5EF4-FFF2-40B4-BE49-F238E27FC236}">
                    <a16:creationId xmlns:a16="http://schemas.microsoft.com/office/drawing/2014/main" id="{5AE25A53-6E8C-41CA-83C8-55D90289A79F}"/>
                  </a:ext>
                </a:extLst>
              </p:cNvPr>
              <p:cNvSpPr txBox="1">
                <a:spLocks noRot="1" noChangeAspect="1" noMove="1" noResize="1" noEditPoints="1" noAdjustHandles="1" noChangeArrowheads="1" noChangeShapeType="1" noTextEdit="1"/>
              </p:cNvSpPr>
              <p:nvPr/>
            </p:nvSpPr>
            <p:spPr>
              <a:xfrm>
                <a:off x="8477760" y="3279835"/>
                <a:ext cx="394277" cy="369332"/>
              </a:xfrm>
              <a:prstGeom prst="rect">
                <a:avLst/>
              </a:prstGeom>
              <a:blipFill>
                <a:blip r:embed="rId7"/>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4E40E3D-B3F2-4D77-8CD3-7BD3585F9CC6}"/>
              </a:ext>
            </a:extLst>
          </p:cNvPr>
          <p:cNvSpPr/>
          <p:nvPr/>
        </p:nvSpPr>
        <p:spPr>
          <a:xfrm>
            <a:off x="8967814" y="5452305"/>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3" name="Left Brace 22">
            <a:extLst>
              <a:ext uri="{FF2B5EF4-FFF2-40B4-BE49-F238E27FC236}">
                <a16:creationId xmlns:a16="http://schemas.microsoft.com/office/drawing/2014/main" id="{7F64FA27-16F6-4D5E-9B9A-C98EF090F82C}"/>
              </a:ext>
            </a:extLst>
          </p:cNvPr>
          <p:cNvSpPr/>
          <p:nvPr/>
        </p:nvSpPr>
        <p:spPr>
          <a:xfrm rot="16200000">
            <a:off x="10331125" y="4772695"/>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AF6755E-22FC-48A2-A36D-F5BFC0441BD3}"/>
                  </a:ext>
                </a:extLst>
              </p:cNvPr>
              <p:cNvSpPr txBox="1"/>
              <p:nvPr/>
            </p:nvSpPr>
            <p:spPr>
              <a:xfrm>
                <a:off x="9915769" y="6265709"/>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24" name="TextBox 23">
                <a:extLst>
                  <a:ext uri="{FF2B5EF4-FFF2-40B4-BE49-F238E27FC236}">
                    <a16:creationId xmlns:a16="http://schemas.microsoft.com/office/drawing/2014/main" id="{EAF6755E-22FC-48A2-A36D-F5BFC0441BD3}"/>
                  </a:ext>
                </a:extLst>
              </p:cNvPr>
              <p:cNvSpPr txBox="1">
                <a:spLocks noRot="1" noChangeAspect="1" noMove="1" noResize="1" noEditPoints="1" noAdjustHandles="1" noChangeArrowheads="1" noChangeShapeType="1" noTextEdit="1"/>
              </p:cNvSpPr>
              <p:nvPr/>
            </p:nvSpPr>
            <p:spPr>
              <a:xfrm>
                <a:off x="9915769" y="6265709"/>
                <a:ext cx="1048624"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1976B88-44A3-42D8-BD67-6D16D50D595A}"/>
                  </a:ext>
                </a:extLst>
              </p:cNvPr>
              <p:cNvSpPr/>
              <p:nvPr/>
            </p:nvSpPr>
            <p:spPr>
              <a:xfrm>
                <a:off x="11199290" y="5452305"/>
                <a:ext cx="713060"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01976B88-44A3-42D8-BD67-6D16D50D595A}"/>
                  </a:ext>
                </a:extLst>
              </p:cNvPr>
              <p:cNvSpPr>
                <a:spLocks noRot="1" noChangeAspect="1" noMove="1" noResize="1" noEditPoints="1" noAdjustHandles="1" noChangeArrowheads="1" noChangeShapeType="1" noTextEdit="1"/>
              </p:cNvSpPr>
              <p:nvPr/>
            </p:nvSpPr>
            <p:spPr>
              <a:xfrm>
                <a:off x="11199290" y="5452305"/>
                <a:ext cx="713060" cy="587229"/>
              </a:xfrm>
              <a:prstGeom prst="rect">
                <a:avLst/>
              </a:prstGeom>
              <a:blipFill>
                <a:blip r:embed="rId9"/>
                <a:stretch>
                  <a:fillRect/>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63CFDAFB-1ECD-48D2-8902-1C3AFF71DA3C}"/>
              </a:ext>
            </a:extLst>
          </p:cNvPr>
          <p:cNvCxnSpPr>
            <a:stCxn id="22" idx="0"/>
            <a:endCxn id="22" idx="2"/>
          </p:cNvCxnSpPr>
          <p:nvPr/>
        </p:nvCxnSpPr>
        <p:spPr>
          <a:xfrm>
            <a:off x="10200996"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204A860-9C9A-4EA1-BAB3-2A715077B178}"/>
                  </a:ext>
                </a:extLst>
              </p:cNvPr>
              <p:cNvSpPr txBox="1"/>
              <p:nvPr/>
            </p:nvSpPr>
            <p:spPr>
              <a:xfrm>
                <a:off x="105701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27" name="TextBox 26">
                <a:extLst>
                  <a:ext uri="{FF2B5EF4-FFF2-40B4-BE49-F238E27FC236}">
                    <a16:creationId xmlns:a16="http://schemas.microsoft.com/office/drawing/2014/main" id="{9204A860-9C9A-4EA1-BAB3-2A715077B178}"/>
                  </a:ext>
                </a:extLst>
              </p:cNvPr>
              <p:cNvSpPr txBox="1">
                <a:spLocks noRot="1" noChangeAspect="1" noMove="1" noResize="1" noEditPoints="1" noAdjustHandles="1" noChangeArrowheads="1" noChangeShapeType="1" noTextEdit="1"/>
              </p:cNvSpPr>
              <p:nvPr/>
            </p:nvSpPr>
            <p:spPr>
              <a:xfrm>
                <a:off x="10570116" y="5560696"/>
                <a:ext cx="39427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A712607-45EA-451B-9BDC-D25B368DB1E0}"/>
                  </a:ext>
                </a:extLst>
              </p:cNvPr>
              <p:cNvSpPr txBox="1"/>
              <p:nvPr/>
            </p:nvSpPr>
            <p:spPr>
              <a:xfrm>
                <a:off x="9427811" y="556125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28" name="TextBox 27">
                <a:extLst>
                  <a:ext uri="{FF2B5EF4-FFF2-40B4-BE49-F238E27FC236}">
                    <a16:creationId xmlns:a16="http://schemas.microsoft.com/office/drawing/2014/main" id="{CA712607-45EA-451B-9BDC-D25B368DB1E0}"/>
                  </a:ext>
                </a:extLst>
              </p:cNvPr>
              <p:cNvSpPr txBox="1">
                <a:spLocks noRot="1" noChangeAspect="1" noMove="1" noResize="1" noEditPoints="1" noAdjustHandles="1" noChangeArrowheads="1" noChangeShapeType="1" noTextEdit="1"/>
              </p:cNvSpPr>
              <p:nvPr/>
            </p:nvSpPr>
            <p:spPr>
              <a:xfrm>
                <a:off x="9427811" y="5561253"/>
                <a:ext cx="394277" cy="369332"/>
              </a:xfrm>
              <a:prstGeom prst="rect">
                <a:avLst/>
              </a:prstGeom>
              <a:blipFill>
                <a:blip r:embed="rId11"/>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007028A1-10F2-4A0C-9067-473CD57B0340}"/>
              </a:ext>
            </a:extLst>
          </p:cNvPr>
          <p:cNvSpPr/>
          <p:nvPr/>
        </p:nvSpPr>
        <p:spPr>
          <a:xfrm>
            <a:off x="8381983" y="5452305"/>
            <a:ext cx="585829"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Brace 29">
            <a:extLst>
              <a:ext uri="{FF2B5EF4-FFF2-40B4-BE49-F238E27FC236}">
                <a16:creationId xmlns:a16="http://schemas.microsoft.com/office/drawing/2014/main" id="{E6157130-B54B-41F7-912B-3E7251EEB1AF}"/>
              </a:ext>
            </a:extLst>
          </p:cNvPr>
          <p:cNvSpPr/>
          <p:nvPr/>
        </p:nvSpPr>
        <p:spPr>
          <a:xfrm rot="5400000">
            <a:off x="10038208" y="3532465"/>
            <a:ext cx="217897" cy="35303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1D1E5EA-7AC1-40C8-9EC4-44F015D663A0}"/>
              </a:ext>
            </a:extLst>
          </p:cNvPr>
          <p:cNvCxnSpPr/>
          <p:nvPr/>
        </p:nvCxnSpPr>
        <p:spPr>
          <a:xfrm>
            <a:off x="8381983"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4AFA6C9-70B6-4FFA-883B-BC90AEF9136E}"/>
                  </a:ext>
                </a:extLst>
              </p:cNvPr>
              <p:cNvSpPr txBox="1"/>
              <p:nvPr/>
            </p:nvSpPr>
            <p:spPr>
              <a:xfrm>
                <a:off x="8477061" y="556114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2" name="TextBox 31">
                <a:extLst>
                  <a:ext uri="{FF2B5EF4-FFF2-40B4-BE49-F238E27FC236}">
                    <a16:creationId xmlns:a16="http://schemas.microsoft.com/office/drawing/2014/main" id="{F4AFA6C9-70B6-4FFA-883B-BC90AEF9136E}"/>
                  </a:ext>
                </a:extLst>
              </p:cNvPr>
              <p:cNvSpPr txBox="1">
                <a:spLocks noRot="1" noChangeAspect="1" noMove="1" noResize="1" noEditPoints="1" noAdjustHandles="1" noChangeArrowheads="1" noChangeShapeType="1" noTextEdit="1"/>
              </p:cNvSpPr>
              <p:nvPr/>
            </p:nvSpPr>
            <p:spPr>
              <a:xfrm>
                <a:off x="8477061" y="5561141"/>
                <a:ext cx="39427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AF4004-F790-403B-B4D4-E6F1B96E0455}"/>
                  </a:ext>
                </a:extLst>
              </p:cNvPr>
              <p:cNvSpPr txBox="1"/>
              <p:nvPr/>
            </p:nvSpPr>
            <p:spPr>
              <a:xfrm>
                <a:off x="9664798" y="4823263"/>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r>
                        <a:rPr lang="en-US" b="0" i="1" dirty="0"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FDAF4004-F790-403B-B4D4-E6F1B96E0455}"/>
                  </a:ext>
                </a:extLst>
              </p:cNvPr>
              <p:cNvSpPr txBox="1">
                <a:spLocks noRot="1" noChangeAspect="1" noMove="1" noResize="1" noEditPoints="1" noAdjustHandles="1" noChangeArrowheads="1" noChangeShapeType="1" noTextEdit="1"/>
              </p:cNvSpPr>
              <p:nvPr/>
            </p:nvSpPr>
            <p:spPr>
              <a:xfrm>
                <a:off x="9664798" y="4823263"/>
                <a:ext cx="1048624" cy="369332"/>
              </a:xfrm>
              <a:prstGeom prst="rect">
                <a:avLst/>
              </a:prstGeom>
              <a:blipFill>
                <a:blip r:embed="rId13"/>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4C2B784-F423-45F1-A8A0-6AEE5C96D1E2}"/>
                  </a:ext>
                </a:extLst>
              </p:cNvPr>
              <p:cNvSpPr txBox="1"/>
              <p:nvPr/>
            </p:nvSpPr>
            <p:spPr>
              <a:xfrm>
                <a:off x="5726171" y="3286999"/>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4" name="TextBox 33">
                <a:extLst>
                  <a:ext uri="{FF2B5EF4-FFF2-40B4-BE49-F238E27FC236}">
                    <a16:creationId xmlns:a16="http://schemas.microsoft.com/office/drawing/2014/main" id="{A4C2B784-F423-45F1-A8A0-6AEE5C96D1E2}"/>
                  </a:ext>
                </a:extLst>
              </p:cNvPr>
              <p:cNvSpPr txBox="1">
                <a:spLocks noRot="1" noChangeAspect="1" noMove="1" noResize="1" noEditPoints="1" noAdjustHandles="1" noChangeArrowheads="1" noChangeShapeType="1" noTextEdit="1"/>
              </p:cNvSpPr>
              <p:nvPr/>
            </p:nvSpPr>
            <p:spPr>
              <a:xfrm>
                <a:off x="5726171" y="3286999"/>
                <a:ext cx="394277" cy="369332"/>
              </a:xfrm>
              <a:prstGeom prst="rect">
                <a:avLst/>
              </a:prstGeom>
              <a:blipFill>
                <a:blip r:embed="rId14"/>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6C630D2-46AA-4933-9DAF-A4B0B59B624C}"/>
              </a:ext>
            </a:extLst>
          </p:cNvPr>
          <p:cNvSpPr txBox="1"/>
          <p:nvPr/>
        </p:nvSpPr>
        <p:spPr>
          <a:xfrm>
            <a:off x="211808" y="3172990"/>
            <a:ext cx="2811988"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Modulus Raising</a:t>
            </a:r>
          </a:p>
        </p:txBody>
      </p:sp>
      <p:sp>
        <p:nvSpPr>
          <p:cNvPr id="37" name="TextBox 36">
            <a:extLst>
              <a:ext uri="{FF2B5EF4-FFF2-40B4-BE49-F238E27FC236}">
                <a16:creationId xmlns:a16="http://schemas.microsoft.com/office/drawing/2014/main" id="{7782513E-AC7A-421B-B42F-3CDAAD804295}"/>
              </a:ext>
            </a:extLst>
          </p:cNvPr>
          <p:cNvSpPr txBox="1"/>
          <p:nvPr/>
        </p:nvSpPr>
        <p:spPr>
          <a:xfrm>
            <a:off x="211808" y="5452305"/>
            <a:ext cx="2576346"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Bootstrapping</a:t>
            </a:r>
          </a:p>
        </p:txBody>
      </p:sp>
      <p:sp>
        <p:nvSpPr>
          <p:cNvPr id="38" name="Oval 37">
            <a:extLst>
              <a:ext uri="{FF2B5EF4-FFF2-40B4-BE49-F238E27FC236}">
                <a16:creationId xmlns:a16="http://schemas.microsoft.com/office/drawing/2014/main" id="{D408F48C-0AFD-4D0F-B4AB-E70B6FDFC140}"/>
              </a:ext>
            </a:extLst>
          </p:cNvPr>
          <p:cNvSpPr/>
          <p:nvPr/>
        </p:nvSpPr>
        <p:spPr>
          <a:xfrm>
            <a:off x="8477061" y="3279835"/>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E00C8C52-CFB0-4B83-ACE6-FE443D988115}"/>
              </a:ext>
            </a:extLst>
          </p:cNvPr>
          <p:cNvSpPr/>
          <p:nvPr/>
        </p:nvSpPr>
        <p:spPr>
          <a:xfrm>
            <a:off x="8477061" y="5560696"/>
            <a:ext cx="394276" cy="369332"/>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0" name="Connector: Curved 39">
            <a:extLst>
              <a:ext uri="{FF2B5EF4-FFF2-40B4-BE49-F238E27FC236}">
                <a16:creationId xmlns:a16="http://schemas.microsoft.com/office/drawing/2014/main" id="{9D6CB902-96F9-4929-96B1-E2DF432F04A8}"/>
              </a:ext>
            </a:extLst>
          </p:cNvPr>
          <p:cNvCxnSpPr>
            <a:stCxn id="38" idx="2"/>
            <a:endCxn id="39" idx="2"/>
          </p:cNvCxnSpPr>
          <p:nvPr/>
        </p:nvCxnSpPr>
        <p:spPr>
          <a:xfrm rot="10800000" flipV="1">
            <a:off x="8477061" y="3464500"/>
            <a:ext cx="12700" cy="2280861"/>
          </a:xfrm>
          <a:prstGeom prst="curvedConnector3">
            <a:avLst>
              <a:gd name="adj1" fmla="val 7546787"/>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3" name="Oval 2">
            <a:extLst>
              <a:ext uri="{FF2B5EF4-FFF2-40B4-BE49-F238E27FC236}">
                <a16:creationId xmlns:a16="http://schemas.microsoft.com/office/drawing/2014/main" id="{60DBE4F5-2551-4AAD-AC54-E81505AAE695}"/>
              </a:ext>
            </a:extLst>
          </p:cNvPr>
          <p:cNvSpPr/>
          <p:nvPr/>
        </p:nvSpPr>
        <p:spPr>
          <a:xfrm>
            <a:off x="6607016" y="2627330"/>
            <a:ext cx="5472482" cy="17244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FFF04D5-D29C-4C7E-A459-EE4BFCC6EE82}"/>
              </a:ext>
            </a:extLst>
          </p:cNvPr>
          <p:cNvSpPr/>
          <p:nvPr/>
        </p:nvSpPr>
        <p:spPr>
          <a:xfrm>
            <a:off x="6524563" y="4457305"/>
            <a:ext cx="2818694" cy="487443"/>
          </a:xfrm>
          <a:prstGeom prst="round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Large evaluation precision</a:t>
            </a:r>
          </a:p>
        </p:txBody>
      </p:sp>
      <p:pic>
        <p:nvPicPr>
          <p:cNvPr id="41" name="Picture 40">
            <a:extLst>
              <a:ext uri="{FF2B5EF4-FFF2-40B4-BE49-F238E27FC236}">
                <a16:creationId xmlns:a16="http://schemas.microsoft.com/office/drawing/2014/main" id="{7BF297DF-1303-47E2-A33A-C499478E3726}"/>
              </a:ext>
            </a:extLst>
          </p:cNvPr>
          <p:cNvPicPr>
            <a:picLocks noChangeAspect="1"/>
          </p:cNvPicPr>
          <p:nvPr/>
        </p:nvPicPr>
        <p:blipFill>
          <a:blip r:embed="rId15"/>
          <a:stretch>
            <a:fillRect/>
          </a:stretch>
        </p:blipFill>
        <p:spPr>
          <a:xfrm>
            <a:off x="5651535" y="4436910"/>
            <a:ext cx="571019" cy="571019"/>
          </a:xfrm>
          <a:prstGeom prst="rect">
            <a:avLst/>
          </a:prstGeom>
        </p:spPr>
      </p:pic>
    </p:spTree>
    <p:extLst>
      <p:ext uri="{BB962C8B-B14F-4D97-AF65-F5344CB8AC3E}">
        <p14:creationId xmlns:p14="http://schemas.microsoft.com/office/powerpoint/2010/main" val="3822909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ADE3BD-9C4E-4BAC-A8B3-77FAB7C425DD}"/>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Approximating the Mod Function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42743BE1-9470-4B4F-88F7-81A6AA16D9E1}"/>
                  </a:ext>
                </a:extLst>
              </p:cNvPr>
              <p:cNvSpPr/>
              <p:nvPr/>
            </p:nvSpPr>
            <p:spPr>
              <a:xfrm>
                <a:off x="1947643" y="1769589"/>
                <a:ext cx="2860646" cy="579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𝑞𝐼</m:t>
                      </m:r>
                      <m:r>
                        <a:rPr lang="en-US" sz="2400" i="1" dirty="0">
                          <a:latin typeface="Cambria Math" panose="02040503050406030204" pitchFamily="18" charset="0"/>
                        </a:rPr>
                        <m:t> + </m:t>
                      </m:r>
                      <m:r>
                        <a:rPr lang="en-US" sz="2400" i="1" dirty="0">
                          <a:latin typeface="Cambria Math" panose="02040503050406030204" pitchFamily="18" charset="0"/>
                        </a:rPr>
                        <m:t>𝑚</m:t>
                      </m:r>
                    </m:oMath>
                  </m:oMathPara>
                </a14:m>
                <a:endParaRPr lang="en-US" sz="2400" dirty="0"/>
              </a:p>
            </p:txBody>
          </p:sp>
        </mc:Choice>
        <mc:Fallback xmlns="">
          <p:sp>
            <p:nvSpPr>
              <p:cNvPr id="8" name="Rectangle: Rounded Corners 7">
                <a:extLst>
                  <a:ext uri="{FF2B5EF4-FFF2-40B4-BE49-F238E27FC236}">
                    <a16:creationId xmlns:a16="http://schemas.microsoft.com/office/drawing/2014/main" id="{42743BE1-9470-4B4F-88F7-81A6AA16D9E1}"/>
                  </a:ext>
                </a:extLst>
              </p:cNvPr>
              <p:cNvSpPr>
                <a:spLocks noRot="1" noChangeAspect="1" noMove="1" noResize="1" noEditPoints="1" noAdjustHandles="1" noChangeArrowheads="1" noChangeShapeType="1" noTextEdit="1"/>
              </p:cNvSpPr>
              <p:nvPr/>
            </p:nvSpPr>
            <p:spPr>
              <a:xfrm>
                <a:off x="1947643" y="1769589"/>
                <a:ext cx="2860646" cy="579298"/>
              </a:xfrm>
              <a:prstGeom prst="roundRect">
                <a:avLst/>
              </a:prstGeom>
              <a:blipFill>
                <a:blip r:embed="rId2"/>
                <a:stretch>
                  <a:fillRect b="-3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C7E66EC-98B2-4028-8145-D51C635B8663}"/>
                  </a:ext>
                </a:extLst>
              </p:cNvPr>
              <p:cNvSpPr/>
              <p:nvPr/>
            </p:nvSpPr>
            <p:spPr>
              <a:xfrm>
                <a:off x="7383711" y="1769589"/>
                <a:ext cx="2860646" cy="579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𝑚</m:t>
                      </m:r>
                    </m:oMath>
                  </m:oMathPara>
                </a14:m>
                <a:endParaRPr lang="en-US" sz="2400" dirty="0"/>
              </a:p>
            </p:txBody>
          </p:sp>
        </mc:Choice>
        <mc:Fallback xmlns="">
          <p:sp>
            <p:nvSpPr>
              <p:cNvPr id="9" name="Rectangle: Rounded Corners 8">
                <a:extLst>
                  <a:ext uri="{FF2B5EF4-FFF2-40B4-BE49-F238E27FC236}">
                    <a16:creationId xmlns:a16="http://schemas.microsoft.com/office/drawing/2014/main" id="{AC7E66EC-98B2-4028-8145-D51C635B8663}"/>
                  </a:ext>
                </a:extLst>
              </p:cNvPr>
              <p:cNvSpPr>
                <a:spLocks noRot="1" noChangeAspect="1" noMove="1" noResize="1" noEditPoints="1" noAdjustHandles="1" noChangeArrowheads="1" noChangeShapeType="1" noTextEdit="1"/>
              </p:cNvSpPr>
              <p:nvPr/>
            </p:nvSpPr>
            <p:spPr>
              <a:xfrm>
                <a:off x="7383711" y="1769589"/>
                <a:ext cx="2860646" cy="579298"/>
              </a:xfrm>
              <a:prstGeom prst="roundRect">
                <a:avLst/>
              </a:prstGeom>
              <a:blipFill>
                <a:blip r:embed="rId3"/>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251F25E-DBDC-4ACB-97E5-044D698BAC16}"/>
              </a:ext>
            </a:extLst>
          </p:cNvPr>
          <p:cNvCxnSpPr>
            <a:cxnSpLocks/>
            <a:stCxn id="8" idx="3"/>
            <a:endCxn id="9" idx="1"/>
          </p:cNvCxnSpPr>
          <p:nvPr/>
        </p:nvCxnSpPr>
        <p:spPr>
          <a:xfrm>
            <a:off x="4808289" y="2059238"/>
            <a:ext cx="2575422" cy="0"/>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117C793-1B3C-4034-9D75-0680BCD88592}"/>
                  </a:ext>
                </a:extLst>
              </p:cNvPr>
              <p:cNvSpPr/>
              <p:nvPr/>
            </p:nvSpPr>
            <p:spPr>
              <a:xfrm>
                <a:off x="4594497" y="2516480"/>
                <a:ext cx="300300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400" dirty="0"/>
                  <a:t>Can assume </a:t>
                </a:r>
                <a14:m>
                  <m:oMath xmlns:m="http://schemas.openxmlformats.org/officeDocument/2006/math">
                    <m:r>
                      <a:rPr lang="en-US" sz="2400" i="1" dirty="0" smtClean="0">
                        <a:latin typeface="Cambria Math" panose="02040503050406030204" pitchFamily="18" charset="0"/>
                      </a:rPr>
                      <m:t>𝑚</m:t>
                    </m:r>
                    <m:r>
                      <a:rPr lang="en-US" sz="2400" i="1" dirty="0" smtClean="0">
                        <a:latin typeface="Cambria Math" panose="02040503050406030204" pitchFamily="18" charset="0"/>
                      </a:rPr>
                      <m:t> &lt;&lt; </m:t>
                    </m:r>
                    <m:r>
                      <a:rPr lang="en-US" sz="2400" i="1" dirty="0" smtClean="0">
                        <a:latin typeface="Cambria Math" panose="02040503050406030204" pitchFamily="18" charset="0"/>
                      </a:rPr>
                      <m:t>𝑞</m:t>
                    </m:r>
                  </m:oMath>
                </a14:m>
                <a:endParaRPr lang="en-US" sz="2400" dirty="0"/>
              </a:p>
            </p:txBody>
          </p:sp>
        </mc:Choice>
        <mc:Fallback xmlns="">
          <p:sp>
            <p:nvSpPr>
              <p:cNvPr id="13" name="Rectangle 12">
                <a:extLst>
                  <a:ext uri="{FF2B5EF4-FFF2-40B4-BE49-F238E27FC236}">
                    <a16:creationId xmlns:a16="http://schemas.microsoft.com/office/drawing/2014/main" id="{D117C793-1B3C-4034-9D75-0680BCD88592}"/>
                  </a:ext>
                </a:extLst>
              </p:cNvPr>
              <p:cNvSpPr>
                <a:spLocks noRot="1" noChangeAspect="1" noMove="1" noResize="1" noEditPoints="1" noAdjustHandles="1" noChangeArrowheads="1" noChangeShapeType="1" noTextEdit="1"/>
              </p:cNvSpPr>
              <p:nvPr/>
            </p:nvSpPr>
            <p:spPr>
              <a:xfrm>
                <a:off x="4594497" y="2516480"/>
                <a:ext cx="3003006" cy="461665"/>
              </a:xfrm>
              <a:prstGeom prst="rect">
                <a:avLst/>
              </a:prstGeom>
              <a:blipFill>
                <a:blip r:embed="rId4"/>
                <a:stretch>
                  <a:fillRect l="-2429" t="-8974" b="-26923"/>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CE94E384-D5BC-4D98-8BEC-814FA450E782}"/>
              </a:ext>
            </a:extLst>
          </p:cNvPr>
          <p:cNvSpPr/>
          <p:nvPr/>
        </p:nvSpPr>
        <p:spPr>
          <a:xfrm>
            <a:off x="5508135" y="1584923"/>
            <a:ext cx="100172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i="1" dirty="0"/>
              <a:t>poly</a:t>
            </a:r>
            <a:r>
              <a:rPr lang="en-US" dirty="0"/>
              <a:t>(·)</a:t>
            </a:r>
          </a:p>
        </p:txBody>
      </p:sp>
      <p:sp>
        <p:nvSpPr>
          <p:cNvPr id="11" name="Rectangle 10">
            <a:extLst>
              <a:ext uri="{FF2B5EF4-FFF2-40B4-BE49-F238E27FC236}">
                <a16:creationId xmlns:a16="http://schemas.microsoft.com/office/drawing/2014/main" id="{8C4EC19E-3A34-49E6-A065-A193C4BBCC03}"/>
              </a:ext>
            </a:extLst>
          </p:cNvPr>
          <p:cNvSpPr/>
          <p:nvPr/>
        </p:nvSpPr>
        <p:spPr>
          <a:xfrm>
            <a:off x="2820538" y="3879856"/>
            <a:ext cx="6550923" cy="492443"/>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600" dirty="0">
                <a:solidFill>
                  <a:schemeClr val="tx1"/>
                </a:solidFill>
              </a:rPr>
              <a:t>1) Small Approximation Error</a:t>
            </a:r>
          </a:p>
        </p:txBody>
      </p:sp>
      <p:sp>
        <p:nvSpPr>
          <p:cNvPr id="12" name="Rectangle 11">
            <a:extLst>
              <a:ext uri="{FF2B5EF4-FFF2-40B4-BE49-F238E27FC236}">
                <a16:creationId xmlns:a16="http://schemas.microsoft.com/office/drawing/2014/main" id="{8A25B4BF-3C8F-47ED-9E7F-540C1492AC6E}"/>
              </a:ext>
            </a:extLst>
          </p:cNvPr>
          <p:cNvSpPr/>
          <p:nvPr/>
        </p:nvSpPr>
        <p:spPr>
          <a:xfrm>
            <a:off x="2820535" y="4700492"/>
            <a:ext cx="6550924" cy="492443"/>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600" dirty="0">
                <a:solidFill>
                  <a:schemeClr val="tx1"/>
                </a:solidFill>
              </a:rPr>
              <a:t>2) Low Degree</a:t>
            </a:r>
          </a:p>
        </p:txBody>
      </p:sp>
      <p:sp>
        <p:nvSpPr>
          <p:cNvPr id="14" name="Rectangle 13">
            <a:extLst>
              <a:ext uri="{FF2B5EF4-FFF2-40B4-BE49-F238E27FC236}">
                <a16:creationId xmlns:a16="http://schemas.microsoft.com/office/drawing/2014/main" id="{5B230A5B-B28C-41CD-88CC-1255EAA4D5A9}"/>
              </a:ext>
            </a:extLst>
          </p:cNvPr>
          <p:cNvSpPr/>
          <p:nvPr/>
        </p:nvSpPr>
        <p:spPr>
          <a:xfrm>
            <a:off x="2820536" y="5521129"/>
            <a:ext cx="6550923" cy="492443"/>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600" dirty="0">
                <a:solidFill>
                  <a:schemeClr val="tx1"/>
                </a:solidFill>
              </a:rPr>
              <a:t>3) Small Coefficients</a:t>
            </a:r>
          </a:p>
        </p:txBody>
      </p:sp>
    </p:spTree>
    <p:extLst>
      <p:ext uri="{BB962C8B-B14F-4D97-AF65-F5344CB8AC3E}">
        <p14:creationId xmlns:p14="http://schemas.microsoft.com/office/powerpoint/2010/main" val="269967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322D0-F486-9344-A14C-61799FDA1149}"/>
              </a:ext>
            </a:extLst>
          </p:cNvPr>
          <p:cNvSpPr>
            <a:spLocks noGrp="1"/>
          </p:cNvSpPr>
          <p:nvPr>
            <p:ph idx="1"/>
          </p:nvPr>
        </p:nvSpPr>
        <p:spPr/>
        <p:txBody>
          <a:bodyPr/>
          <a:lstStyle/>
          <a:p>
            <a:r>
              <a:rPr lang="en-US" dirty="0"/>
              <a:t>Supports arithmetic circuits over the reals/complex numbers</a:t>
            </a:r>
          </a:p>
          <a:p>
            <a:endParaRPr lang="en-US" dirty="0"/>
          </a:p>
          <a:p>
            <a:r>
              <a:rPr lang="en-US" dirty="0"/>
              <a:t>Only for </a:t>
            </a:r>
            <a:r>
              <a:rPr lang="en-US" i="1" dirty="0"/>
              <a:t>approximate </a:t>
            </a:r>
            <a:r>
              <a:rPr lang="en-US" dirty="0"/>
              <a:t>arithmetic</a:t>
            </a:r>
          </a:p>
        </p:txBody>
      </p:sp>
      <p:sp>
        <p:nvSpPr>
          <p:cNvPr id="16" name="Title 1">
            <a:extLst>
              <a:ext uri="{FF2B5EF4-FFF2-40B4-BE49-F238E27FC236}">
                <a16:creationId xmlns:a16="http://schemas.microsoft.com/office/drawing/2014/main" id="{3EC1E72B-0680-4B2E-BD69-CCAFD0E8AE5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CKKS HE Scheme (2017)</a:t>
            </a:r>
          </a:p>
        </p:txBody>
      </p:sp>
      <mc:AlternateContent xmlns:mc="http://schemas.openxmlformats.org/markup-compatibility/2006" xmlns:a14="http://schemas.microsoft.com/office/drawing/2010/main">
        <mc:Choice Requires="a14">
          <p:graphicFrame>
            <p:nvGraphicFramePr>
              <p:cNvPr id="17" name="Table 17">
                <a:extLst>
                  <a:ext uri="{FF2B5EF4-FFF2-40B4-BE49-F238E27FC236}">
                    <a16:creationId xmlns:a16="http://schemas.microsoft.com/office/drawing/2014/main" id="{5278D845-EE49-453C-989D-3E3E95F620BE}"/>
                  </a:ext>
                </a:extLst>
              </p:cNvPr>
              <p:cNvGraphicFramePr>
                <a:graphicFrameLocks noGrp="1"/>
              </p:cNvGraphicFramePr>
              <p:nvPr>
                <p:extLst>
                  <p:ext uri="{D42A27DB-BD31-4B8C-83A1-F6EECF244321}">
                    <p14:modId xmlns:p14="http://schemas.microsoft.com/office/powerpoint/2010/main" val="57911566"/>
                  </p:ext>
                </p:extLst>
              </p:nvPr>
            </p:nvGraphicFramePr>
            <p:xfrm>
              <a:off x="2032000" y="3697758"/>
              <a:ext cx="8127999"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38599813"/>
                        </a:ext>
                      </a:extLst>
                    </a:gridCol>
                    <a:gridCol w="2709333">
                      <a:extLst>
                        <a:ext uri="{9D8B030D-6E8A-4147-A177-3AD203B41FA5}">
                          <a16:colId xmlns:a16="http://schemas.microsoft.com/office/drawing/2014/main" val="251988125"/>
                        </a:ext>
                      </a:extLst>
                    </a:gridCol>
                    <a:gridCol w="2709333">
                      <a:extLst>
                        <a:ext uri="{9D8B030D-6E8A-4147-A177-3AD203B41FA5}">
                          <a16:colId xmlns:a16="http://schemas.microsoft.com/office/drawing/2014/main" val="3501464784"/>
                        </a:ext>
                      </a:extLst>
                    </a:gridCol>
                  </a:tblGrid>
                  <a:tr h="370840">
                    <a:tc>
                      <a:txBody>
                        <a:bodyPr/>
                        <a:lstStyle/>
                        <a:p>
                          <a:pPr algn="ctr"/>
                          <a:r>
                            <a:rPr lang="en-US" dirty="0"/>
                            <a:t>Scheme</a:t>
                          </a:r>
                        </a:p>
                      </a:txBody>
                      <a:tcPr/>
                    </a:tc>
                    <a:tc>
                      <a:txBody>
                        <a:bodyPr/>
                        <a:lstStyle/>
                        <a:p>
                          <a:pPr algn="ctr"/>
                          <a:r>
                            <a:rPr lang="en-US" dirty="0"/>
                            <a:t>Circuit Type</a:t>
                          </a:r>
                        </a:p>
                      </a:txBody>
                      <a:tcPr/>
                    </a:tc>
                    <a:tc>
                      <a:txBody>
                        <a:bodyPr/>
                        <a:lstStyle/>
                        <a:p>
                          <a:pPr algn="ctr"/>
                          <a:r>
                            <a:rPr lang="en-US" dirty="0"/>
                            <a:t>Plaintext Type</a:t>
                          </a:r>
                        </a:p>
                      </a:txBody>
                      <a:tcPr/>
                    </a:tc>
                    <a:extLst>
                      <a:ext uri="{0D108BD9-81ED-4DB2-BD59-A6C34878D82A}">
                        <a16:rowId xmlns:a16="http://schemas.microsoft.com/office/drawing/2014/main" val="1702811369"/>
                      </a:ext>
                    </a:extLst>
                  </a:tr>
                  <a:tr h="370840">
                    <a:tc>
                      <a:txBody>
                        <a:bodyPr/>
                        <a:lstStyle/>
                        <a:p>
                          <a:pPr algn="ctr"/>
                          <a:r>
                            <a:rPr lang="en-US" dirty="0"/>
                            <a:t>BGV</a:t>
                          </a:r>
                        </a:p>
                      </a:txBody>
                      <a:tcPr/>
                    </a:tc>
                    <a:tc>
                      <a:txBody>
                        <a:bodyPr/>
                        <a:lstStyle/>
                        <a:p>
                          <a:pPr algn="ctr"/>
                          <a:r>
                            <a:rPr lang="en-US" dirty="0"/>
                            <a:t>Arithmetic</a:t>
                          </a:r>
                        </a:p>
                      </a:txBody>
                      <a:tcPr/>
                    </a:tc>
                    <a:tc>
                      <a:txBody>
                        <a:bodyPr/>
                        <a:lstStyle/>
                        <a:p>
                          <a:pPr algn="ctr"/>
                          <a:r>
                            <a:rPr lang="en-US" dirty="0"/>
                            <a:t>Mod </a:t>
                          </a:r>
                          <a14:m>
                            <m:oMath xmlns:m="http://schemas.openxmlformats.org/officeDocument/2006/math">
                              <m:r>
                                <a:rPr lang="en-US" i="1" dirty="0" smtClean="0">
                                  <a:latin typeface="Cambria Math" panose="02040503050406030204" pitchFamily="18" charset="0"/>
                                </a:rPr>
                                <m:t>𝑝</m:t>
                              </m:r>
                            </m:oMath>
                          </a14:m>
                          <a:endParaRPr lang="en-US" dirty="0"/>
                        </a:p>
                      </a:txBody>
                      <a:tcPr/>
                    </a:tc>
                    <a:extLst>
                      <a:ext uri="{0D108BD9-81ED-4DB2-BD59-A6C34878D82A}">
                        <a16:rowId xmlns:a16="http://schemas.microsoft.com/office/drawing/2014/main" val="1133430578"/>
                      </a:ext>
                    </a:extLst>
                  </a:tr>
                  <a:tr h="370840">
                    <a:tc>
                      <a:txBody>
                        <a:bodyPr/>
                        <a:lstStyle/>
                        <a:p>
                          <a:pPr algn="ctr"/>
                          <a:r>
                            <a:rPr lang="en-US" dirty="0"/>
                            <a:t>BFV</a:t>
                          </a:r>
                        </a:p>
                      </a:txBody>
                      <a:tcPr/>
                    </a:tc>
                    <a:tc>
                      <a:txBody>
                        <a:bodyPr/>
                        <a:lstStyle/>
                        <a:p>
                          <a:pPr algn="ctr"/>
                          <a:r>
                            <a:rPr lang="en-US" dirty="0"/>
                            <a:t>Arithmetic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Mod </a:t>
                          </a:r>
                          <a14:m>
                            <m:oMath xmlns:m="http://schemas.openxmlformats.org/officeDocument/2006/math">
                              <m:r>
                                <a:rPr lang="en-US" i="1" dirty="0" smtClean="0">
                                  <a:latin typeface="Cambria Math" panose="02040503050406030204" pitchFamily="18" charset="0"/>
                                </a:rPr>
                                <m:t>𝑝</m:t>
                              </m:r>
                            </m:oMath>
                          </a14:m>
                          <a:endParaRPr lang="en-US" dirty="0"/>
                        </a:p>
                      </a:txBody>
                      <a:tcPr/>
                    </a:tc>
                    <a:extLst>
                      <a:ext uri="{0D108BD9-81ED-4DB2-BD59-A6C34878D82A}">
                        <a16:rowId xmlns:a16="http://schemas.microsoft.com/office/drawing/2014/main" val="3853787372"/>
                      </a:ext>
                    </a:extLst>
                  </a:tr>
                  <a:tr h="370840">
                    <a:tc>
                      <a:txBody>
                        <a:bodyPr/>
                        <a:lstStyle/>
                        <a:p>
                          <a:pPr algn="ctr"/>
                          <a:r>
                            <a:rPr lang="en-US" dirty="0"/>
                            <a:t>GSW</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3644780218"/>
                      </a:ext>
                    </a:extLst>
                  </a:tr>
                  <a:tr h="370840">
                    <a:tc>
                      <a:txBody>
                        <a:bodyPr/>
                        <a:lstStyle/>
                        <a:p>
                          <a:pPr algn="ctr"/>
                          <a:r>
                            <a:rPr lang="en-US" dirty="0"/>
                            <a:t>FHEW</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3279103815"/>
                      </a:ext>
                    </a:extLst>
                  </a:tr>
                  <a:tr h="370840">
                    <a:tc>
                      <a:txBody>
                        <a:bodyPr/>
                        <a:lstStyle/>
                        <a:p>
                          <a:pPr algn="ctr"/>
                          <a:r>
                            <a:rPr lang="en-US" dirty="0"/>
                            <a:t>TFHE</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2032184698"/>
                      </a:ext>
                    </a:extLst>
                  </a:tr>
                  <a:tr h="370840">
                    <a:tc>
                      <a:txBody>
                        <a:bodyPr/>
                        <a:lstStyle/>
                        <a:p>
                          <a:pPr algn="ctr"/>
                          <a:r>
                            <a:rPr lang="en-US" dirty="0"/>
                            <a:t>CKKS</a:t>
                          </a:r>
                        </a:p>
                      </a:txBody>
                      <a:tcPr>
                        <a:solidFill>
                          <a:schemeClr val="accent4">
                            <a:lumMod val="60000"/>
                            <a:lumOff val="40000"/>
                          </a:schemeClr>
                        </a:solidFill>
                      </a:tcPr>
                    </a:tc>
                    <a:tc>
                      <a:txBody>
                        <a:bodyPr/>
                        <a:lstStyle/>
                        <a:p>
                          <a:pPr algn="ctr"/>
                          <a:r>
                            <a:rPr lang="en-US" dirty="0"/>
                            <a:t>Arithmetic</a:t>
                          </a:r>
                        </a:p>
                      </a:txBody>
                      <a:tcPr>
                        <a:solidFill>
                          <a:schemeClr val="accent4">
                            <a:lumMod val="60000"/>
                            <a:lumOff val="40000"/>
                          </a:schemeClr>
                        </a:solidFill>
                      </a:tcPr>
                    </a:tc>
                    <a:tc>
                      <a:txBody>
                        <a:bodyPr/>
                        <a:lstStyle/>
                        <a:p>
                          <a:pPr algn="ctr"/>
                          <a:r>
                            <a:rPr lang="en-US" dirty="0"/>
                            <a:t>Real/Complex</a:t>
                          </a:r>
                        </a:p>
                      </a:txBody>
                      <a:tcPr>
                        <a:solidFill>
                          <a:schemeClr val="accent4">
                            <a:lumMod val="60000"/>
                            <a:lumOff val="40000"/>
                          </a:schemeClr>
                        </a:solidFill>
                      </a:tcPr>
                    </a:tc>
                    <a:extLst>
                      <a:ext uri="{0D108BD9-81ED-4DB2-BD59-A6C34878D82A}">
                        <a16:rowId xmlns:a16="http://schemas.microsoft.com/office/drawing/2014/main" val="3113250963"/>
                      </a:ext>
                    </a:extLst>
                  </a:tr>
                </a:tbl>
              </a:graphicData>
            </a:graphic>
          </p:graphicFrame>
        </mc:Choice>
        <mc:Fallback xmlns="">
          <p:graphicFrame>
            <p:nvGraphicFramePr>
              <p:cNvPr id="17" name="Table 17">
                <a:extLst>
                  <a:ext uri="{FF2B5EF4-FFF2-40B4-BE49-F238E27FC236}">
                    <a16:creationId xmlns:a16="http://schemas.microsoft.com/office/drawing/2014/main" id="{5278D845-EE49-453C-989D-3E3E95F620BE}"/>
                  </a:ext>
                </a:extLst>
              </p:cNvPr>
              <p:cNvGraphicFramePr>
                <a:graphicFrameLocks noGrp="1"/>
              </p:cNvGraphicFramePr>
              <p:nvPr>
                <p:extLst>
                  <p:ext uri="{D42A27DB-BD31-4B8C-83A1-F6EECF244321}">
                    <p14:modId xmlns:p14="http://schemas.microsoft.com/office/powerpoint/2010/main" val="57911566"/>
                  </p:ext>
                </p:extLst>
              </p:nvPr>
            </p:nvGraphicFramePr>
            <p:xfrm>
              <a:off x="2032000" y="3697758"/>
              <a:ext cx="8127999"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38599813"/>
                        </a:ext>
                      </a:extLst>
                    </a:gridCol>
                    <a:gridCol w="2709333">
                      <a:extLst>
                        <a:ext uri="{9D8B030D-6E8A-4147-A177-3AD203B41FA5}">
                          <a16:colId xmlns:a16="http://schemas.microsoft.com/office/drawing/2014/main" val="251988125"/>
                        </a:ext>
                      </a:extLst>
                    </a:gridCol>
                    <a:gridCol w="2709333">
                      <a:extLst>
                        <a:ext uri="{9D8B030D-6E8A-4147-A177-3AD203B41FA5}">
                          <a16:colId xmlns:a16="http://schemas.microsoft.com/office/drawing/2014/main" val="3501464784"/>
                        </a:ext>
                      </a:extLst>
                    </a:gridCol>
                  </a:tblGrid>
                  <a:tr h="370840">
                    <a:tc>
                      <a:txBody>
                        <a:bodyPr/>
                        <a:lstStyle/>
                        <a:p>
                          <a:pPr algn="ctr"/>
                          <a:r>
                            <a:rPr lang="en-US" dirty="0"/>
                            <a:t>Scheme</a:t>
                          </a:r>
                        </a:p>
                      </a:txBody>
                      <a:tcPr/>
                    </a:tc>
                    <a:tc>
                      <a:txBody>
                        <a:bodyPr/>
                        <a:lstStyle/>
                        <a:p>
                          <a:pPr algn="ctr"/>
                          <a:r>
                            <a:rPr lang="en-US" dirty="0"/>
                            <a:t>Circuit Type</a:t>
                          </a:r>
                        </a:p>
                      </a:txBody>
                      <a:tcPr/>
                    </a:tc>
                    <a:tc>
                      <a:txBody>
                        <a:bodyPr/>
                        <a:lstStyle/>
                        <a:p>
                          <a:pPr algn="ctr"/>
                          <a:r>
                            <a:rPr lang="en-US" dirty="0"/>
                            <a:t>Plaintext Type</a:t>
                          </a:r>
                        </a:p>
                      </a:txBody>
                      <a:tcPr/>
                    </a:tc>
                    <a:extLst>
                      <a:ext uri="{0D108BD9-81ED-4DB2-BD59-A6C34878D82A}">
                        <a16:rowId xmlns:a16="http://schemas.microsoft.com/office/drawing/2014/main" val="1702811369"/>
                      </a:ext>
                    </a:extLst>
                  </a:tr>
                  <a:tr h="370840">
                    <a:tc>
                      <a:txBody>
                        <a:bodyPr/>
                        <a:lstStyle/>
                        <a:p>
                          <a:pPr algn="ctr"/>
                          <a:r>
                            <a:rPr lang="en-US" dirty="0"/>
                            <a:t>BGV</a:t>
                          </a:r>
                        </a:p>
                      </a:txBody>
                      <a:tcPr/>
                    </a:tc>
                    <a:tc>
                      <a:txBody>
                        <a:bodyPr/>
                        <a:lstStyle/>
                        <a:p>
                          <a:pPr algn="ctr"/>
                          <a:r>
                            <a:rPr lang="en-US" dirty="0"/>
                            <a:t>Arithmetic</a:t>
                          </a:r>
                        </a:p>
                      </a:txBody>
                      <a:tcPr/>
                    </a:tc>
                    <a:tc>
                      <a:txBody>
                        <a:bodyPr/>
                        <a:lstStyle/>
                        <a:p>
                          <a:endParaRPr lang="en-US"/>
                        </a:p>
                      </a:txBody>
                      <a:tcPr>
                        <a:blipFill>
                          <a:blip r:embed="rId3"/>
                          <a:stretch>
                            <a:fillRect l="-200000" t="-108197" r="-899" b="-524590"/>
                          </a:stretch>
                        </a:blipFill>
                      </a:tcPr>
                    </a:tc>
                    <a:extLst>
                      <a:ext uri="{0D108BD9-81ED-4DB2-BD59-A6C34878D82A}">
                        <a16:rowId xmlns:a16="http://schemas.microsoft.com/office/drawing/2014/main" val="1133430578"/>
                      </a:ext>
                    </a:extLst>
                  </a:tr>
                  <a:tr h="370840">
                    <a:tc>
                      <a:txBody>
                        <a:bodyPr/>
                        <a:lstStyle/>
                        <a:p>
                          <a:pPr algn="ctr"/>
                          <a:r>
                            <a:rPr lang="en-US" dirty="0"/>
                            <a:t>BFV</a:t>
                          </a:r>
                        </a:p>
                      </a:txBody>
                      <a:tcPr/>
                    </a:tc>
                    <a:tc>
                      <a:txBody>
                        <a:bodyPr/>
                        <a:lstStyle/>
                        <a:p>
                          <a:pPr algn="ctr"/>
                          <a:r>
                            <a:rPr lang="en-US" dirty="0"/>
                            <a:t>Arithmetic</a:t>
                          </a:r>
                        </a:p>
                      </a:txBody>
                      <a:tcPr/>
                    </a:tc>
                    <a:tc>
                      <a:txBody>
                        <a:bodyPr/>
                        <a:lstStyle/>
                        <a:p>
                          <a:endParaRPr lang="en-US"/>
                        </a:p>
                      </a:txBody>
                      <a:tcPr>
                        <a:blipFill>
                          <a:blip r:embed="rId3"/>
                          <a:stretch>
                            <a:fillRect l="-200000" t="-208197" r="-899" b="-424590"/>
                          </a:stretch>
                        </a:blipFill>
                      </a:tcPr>
                    </a:tc>
                    <a:extLst>
                      <a:ext uri="{0D108BD9-81ED-4DB2-BD59-A6C34878D82A}">
                        <a16:rowId xmlns:a16="http://schemas.microsoft.com/office/drawing/2014/main" val="3853787372"/>
                      </a:ext>
                    </a:extLst>
                  </a:tr>
                  <a:tr h="370840">
                    <a:tc>
                      <a:txBody>
                        <a:bodyPr/>
                        <a:lstStyle/>
                        <a:p>
                          <a:pPr algn="ctr"/>
                          <a:r>
                            <a:rPr lang="en-US" dirty="0"/>
                            <a:t>GSW</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3644780218"/>
                      </a:ext>
                    </a:extLst>
                  </a:tr>
                  <a:tr h="370840">
                    <a:tc>
                      <a:txBody>
                        <a:bodyPr/>
                        <a:lstStyle/>
                        <a:p>
                          <a:pPr algn="ctr"/>
                          <a:r>
                            <a:rPr lang="en-US" dirty="0"/>
                            <a:t>FHEW</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3279103815"/>
                      </a:ext>
                    </a:extLst>
                  </a:tr>
                  <a:tr h="370840">
                    <a:tc>
                      <a:txBody>
                        <a:bodyPr/>
                        <a:lstStyle/>
                        <a:p>
                          <a:pPr algn="ctr"/>
                          <a:r>
                            <a:rPr lang="en-US" dirty="0"/>
                            <a:t>TFHE</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2032184698"/>
                      </a:ext>
                    </a:extLst>
                  </a:tr>
                  <a:tr h="370840">
                    <a:tc>
                      <a:txBody>
                        <a:bodyPr/>
                        <a:lstStyle/>
                        <a:p>
                          <a:pPr algn="ctr"/>
                          <a:r>
                            <a:rPr lang="en-US" dirty="0"/>
                            <a:t>CKKS</a:t>
                          </a:r>
                        </a:p>
                      </a:txBody>
                      <a:tcPr>
                        <a:solidFill>
                          <a:schemeClr val="accent4">
                            <a:lumMod val="60000"/>
                            <a:lumOff val="40000"/>
                          </a:schemeClr>
                        </a:solidFill>
                      </a:tcPr>
                    </a:tc>
                    <a:tc>
                      <a:txBody>
                        <a:bodyPr/>
                        <a:lstStyle/>
                        <a:p>
                          <a:pPr algn="ctr"/>
                          <a:r>
                            <a:rPr lang="en-US" dirty="0"/>
                            <a:t>Arithmetic</a:t>
                          </a:r>
                        </a:p>
                      </a:txBody>
                      <a:tcPr>
                        <a:solidFill>
                          <a:schemeClr val="accent4">
                            <a:lumMod val="60000"/>
                            <a:lumOff val="40000"/>
                          </a:schemeClr>
                        </a:solidFill>
                      </a:tcPr>
                    </a:tc>
                    <a:tc>
                      <a:txBody>
                        <a:bodyPr/>
                        <a:lstStyle/>
                        <a:p>
                          <a:pPr algn="ctr"/>
                          <a:r>
                            <a:rPr lang="en-US" dirty="0"/>
                            <a:t>Real/Complex</a:t>
                          </a:r>
                        </a:p>
                      </a:txBody>
                      <a:tcPr>
                        <a:solidFill>
                          <a:schemeClr val="accent4">
                            <a:lumMod val="60000"/>
                            <a:lumOff val="40000"/>
                          </a:schemeClr>
                        </a:solidFill>
                      </a:tcPr>
                    </a:tc>
                    <a:extLst>
                      <a:ext uri="{0D108BD9-81ED-4DB2-BD59-A6C34878D82A}">
                        <a16:rowId xmlns:a16="http://schemas.microsoft.com/office/drawing/2014/main" val="3113250963"/>
                      </a:ext>
                    </a:extLst>
                  </a:tr>
                </a:tbl>
              </a:graphicData>
            </a:graphic>
          </p:graphicFrame>
        </mc:Fallback>
      </mc:AlternateContent>
    </p:spTree>
    <p:extLst>
      <p:ext uri="{BB962C8B-B14F-4D97-AF65-F5344CB8AC3E}">
        <p14:creationId xmlns:p14="http://schemas.microsoft.com/office/powerpoint/2010/main" val="146189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31AAC-3BF4-8733-8859-71B45847AE1C}"/>
              </a:ext>
            </a:extLst>
          </p:cNvPr>
          <p:cNvSpPr>
            <a:spLocks noGrp="1"/>
          </p:cNvSpPr>
          <p:nvPr>
            <p:ph idx="1"/>
          </p:nvPr>
        </p:nvSpPr>
        <p:spPr/>
        <p:txBody>
          <a:bodyPr/>
          <a:lstStyle/>
          <a:p>
            <a:r>
              <a:rPr lang="en-US" dirty="0"/>
              <a:t>Scaled sine approximation of mod function </a:t>
            </a:r>
            <a:r>
              <a:rPr lang="en-US" sz="2800" dirty="0"/>
              <a:t>[CHK+18, CCS19, HHC19, HK20]</a:t>
            </a:r>
          </a:p>
          <a:p>
            <a:pPr lvl="1"/>
            <a:r>
              <a:rPr lang="en-US" dirty="0">
                <a:solidFill>
                  <a:srgbClr val="FF0000"/>
                </a:solidFill>
              </a:rPr>
              <a:t>Can only achieve low precision as sine approximation has fundamental cubic error.</a:t>
            </a:r>
          </a:p>
          <a:p>
            <a:endParaRPr lang="en-US" dirty="0"/>
          </a:p>
          <a:p>
            <a:r>
              <a:rPr lang="en-US" dirty="0"/>
              <a:t>Other Approaches [J</a:t>
            </a:r>
            <a:r>
              <a:rPr lang="en-US" u="sng" dirty="0"/>
              <a:t>M</a:t>
            </a:r>
            <a:r>
              <a:rPr lang="en-US" dirty="0"/>
              <a:t>20, LLL+21]</a:t>
            </a:r>
          </a:p>
          <a:p>
            <a:pPr lvl="1"/>
            <a:r>
              <a:rPr lang="en-US" dirty="0"/>
              <a:t>[LLL+21] – Algorithmic search on a composition of functions</a:t>
            </a:r>
          </a:p>
          <a:p>
            <a:pPr lvl="1"/>
            <a:r>
              <a:rPr lang="en-US" dirty="0"/>
              <a:t>[J</a:t>
            </a:r>
            <a:r>
              <a:rPr lang="en-US" u="sng" dirty="0"/>
              <a:t>M</a:t>
            </a:r>
            <a:r>
              <a:rPr lang="en-US" dirty="0"/>
              <a:t>20] – Explicit formulas for direct polynomial approximation</a:t>
            </a:r>
          </a:p>
          <a:p>
            <a:pPr lvl="1"/>
            <a:r>
              <a:rPr lang="en-US" dirty="0">
                <a:solidFill>
                  <a:srgbClr val="FF0000"/>
                </a:solidFill>
              </a:rPr>
              <a:t>Coefficients of polynomials can be too large</a:t>
            </a:r>
          </a:p>
          <a:p>
            <a:endParaRPr lang="en-US" dirty="0"/>
          </a:p>
          <a:p>
            <a:endParaRPr lang="en-US" dirty="0"/>
          </a:p>
        </p:txBody>
      </p:sp>
      <p:sp>
        <p:nvSpPr>
          <p:cNvPr id="4" name="Title 1">
            <a:extLst>
              <a:ext uri="{FF2B5EF4-FFF2-40B4-BE49-F238E27FC236}">
                <a16:creationId xmlns:a16="http://schemas.microsoft.com/office/drawing/2014/main" id="{918EC38F-6389-6B77-D971-8B5E4643FB9B}"/>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Prior Approaches to Mod Approximation</a:t>
            </a:r>
          </a:p>
        </p:txBody>
      </p:sp>
    </p:spTree>
    <p:extLst>
      <p:ext uri="{BB962C8B-B14F-4D97-AF65-F5344CB8AC3E}">
        <p14:creationId xmlns:p14="http://schemas.microsoft.com/office/powerpoint/2010/main" val="77437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129D3F01-CF41-4483-9D1D-9EA03086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351" y="1647501"/>
            <a:ext cx="6909294" cy="4286434"/>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Fourier Series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062438" y="5933935"/>
            <a:ext cx="4067140" cy="369332"/>
          </a:xfrm>
          <a:prstGeom prst="rect">
            <a:avLst/>
          </a:prstGeom>
          <a:noFill/>
        </p:spPr>
        <p:txBody>
          <a:bodyPr wrap="none" rtlCol="0">
            <a:spAutoFit/>
          </a:bodyPr>
          <a:lstStyle/>
          <a:p>
            <a:pPr algn="ctr"/>
            <a:r>
              <a:rPr lang="en-US" dirty="0"/>
              <a:t>Fourier Series Approximation of Order 5</a:t>
            </a:r>
          </a:p>
        </p:txBody>
      </p:sp>
      <p:sp>
        <p:nvSpPr>
          <p:cNvPr id="8" name="Rectangle 7">
            <a:extLst>
              <a:ext uri="{FF2B5EF4-FFF2-40B4-BE49-F238E27FC236}">
                <a16:creationId xmlns:a16="http://schemas.microsoft.com/office/drawing/2014/main" id="{18B85737-3AC8-4BB6-82B0-7C80747712E0}"/>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E677B9-DF23-458E-9F3B-36DAB228D9C1}"/>
              </a:ext>
            </a:extLst>
          </p:cNvPr>
          <p:cNvSpPr/>
          <p:nvPr/>
        </p:nvSpPr>
        <p:spPr>
          <a:xfrm>
            <a:off x="9144001" y="4587031"/>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BB4D8F-BAD5-4D6E-A92D-1D42AD6E033E}"/>
              </a:ext>
            </a:extLst>
          </p:cNvPr>
          <p:cNvSpPr/>
          <p:nvPr/>
        </p:nvSpPr>
        <p:spPr>
          <a:xfrm>
            <a:off x="9144001" y="4109604"/>
            <a:ext cx="234892" cy="226503"/>
          </a:xfrm>
          <a:prstGeom prst="rect">
            <a:avLst/>
          </a:prstGeom>
          <a:solidFill>
            <a:srgbClr val="6280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D4AE5A4-A529-4413-B7E2-28EC37E9E471}"/>
              </a:ext>
            </a:extLst>
          </p:cNvPr>
          <p:cNvSpPr txBox="1"/>
          <p:nvPr/>
        </p:nvSpPr>
        <p:spPr>
          <a:xfrm>
            <a:off x="9378893" y="4038189"/>
            <a:ext cx="1537600" cy="369332"/>
          </a:xfrm>
          <a:prstGeom prst="rect">
            <a:avLst/>
          </a:prstGeom>
          <a:noFill/>
        </p:spPr>
        <p:txBody>
          <a:bodyPr wrap="none" rtlCol="0">
            <a:spAutoFit/>
          </a:bodyPr>
          <a:lstStyle/>
          <a:p>
            <a:r>
              <a:rPr lang="en-US" dirty="0"/>
              <a:t>Mod Function</a:t>
            </a:r>
          </a:p>
        </p:txBody>
      </p:sp>
      <p:sp>
        <p:nvSpPr>
          <p:cNvPr id="12" name="TextBox 11">
            <a:extLst>
              <a:ext uri="{FF2B5EF4-FFF2-40B4-BE49-F238E27FC236}">
                <a16:creationId xmlns:a16="http://schemas.microsoft.com/office/drawing/2014/main" id="{3C46E859-3948-4B0D-8360-BFF1626D61E1}"/>
              </a:ext>
            </a:extLst>
          </p:cNvPr>
          <p:cNvSpPr txBox="1"/>
          <p:nvPr/>
        </p:nvSpPr>
        <p:spPr>
          <a:xfrm>
            <a:off x="9378893" y="4515616"/>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BE3880B3-685D-4E76-98CE-FF924D60F27A}"/>
              </a:ext>
            </a:extLst>
          </p:cNvPr>
          <p:cNvSpPr txBox="1"/>
          <p:nvPr/>
        </p:nvSpPr>
        <p:spPr>
          <a:xfrm>
            <a:off x="9378893" y="4998272"/>
            <a:ext cx="1513556" cy="369332"/>
          </a:xfrm>
          <a:prstGeom prst="rect">
            <a:avLst/>
          </a:prstGeom>
          <a:noFill/>
        </p:spPr>
        <p:txBody>
          <a:bodyPr wrap="none" rtlCol="0">
            <a:spAutoFit/>
          </a:bodyPr>
          <a:lstStyle/>
          <a:p>
            <a:r>
              <a:rPr lang="en-US" dirty="0"/>
              <a:t>Fourier Series</a:t>
            </a:r>
          </a:p>
        </p:txBody>
      </p:sp>
    </p:spTree>
    <p:extLst>
      <p:ext uri="{BB962C8B-B14F-4D97-AF65-F5344CB8AC3E}">
        <p14:creationId xmlns:p14="http://schemas.microsoft.com/office/powerpoint/2010/main" val="1839774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21818D44-C1F1-4BF4-B5AA-584076961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514" y="1645404"/>
            <a:ext cx="6909131" cy="4286434"/>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Fourier Series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062438" y="5933935"/>
            <a:ext cx="4067140" cy="369332"/>
          </a:xfrm>
          <a:prstGeom prst="rect">
            <a:avLst/>
          </a:prstGeom>
          <a:noFill/>
        </p:spPr>
        <p:txBody>
          <a:bodyPr wrap="none" rtlCol="0">
            <a:spAutoFit/>
          </a:bodyPr>
          <a:lstStyle/>
          <a:p>
            <a:pPr algn="ctr"/>
            <a:r>
              <a:rPr lang="en-US" dirty="0"/>
              <a:t>Fourier Series Approximation of Order 5</a:t>
            </a:r>
          </a:p>
        </p:txBody>
      </p:sp>
      <p:sp>
        <p:nvSpPr>
          <p:cNvPr id="8" name="Rectangle 7">
            <a:extLst>
              <a:ext uri="{FF2B5EF4-FFF2-40B4-BE49-F238E27FC236}">
                <a16:creationId xmlns:a16="http://schemas.microsoft.com/office/drawing/2014/main" id="{ABC564B9-F282-4CA0-961A-C4B398C7FAD8}"/>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66F9C5-BE41-4CDC-916F-6253779A5C88}"/>
              </a:ext>
            </a:extLst>
          </p:cNvPr>
          <p:cNvSpPr/>
          <p:nvPr/>
        </p:nvSpPr>
        <p:spPr>
          <a:xfrm>
            <a:off x="9144001" y="4587031"/>
            <a:ext cx="234892" cy="226503"/>
          </a:xfrm>
          <a:prstGeom prst="rect">
            <a:avLst/>
          </a:prstGeom>
          <a:solidFill>
            <a:srgbClr val="7504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B7B659-A76B-4EB8-9338-997E4D51488A}"/>
              </a:ext>
            </a:extLst>
          </p:cNvPr>
          <p:cNvSpPr/>
          <p:nvPr/>
        </p:nvSpPr>
        <p:spPr>
          <a:xfrm>
            <a:off x="9144001" y="4109604"/>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AE804C1-F6D5-4CF6-BC2F-DB9DAE64F086}"/>
              </a:ext>
            </a:extLst>
          </p:cNvPr>
          <p:cNvSpPr txBox="1"/>
          <p:nvPr/>
        </p:nvSpPr>
        <p:spPr>
          <a:xfrm>
            <a:off x="9378893" y="4038189"/>
            <a:ext cx="2385589" cy="369332"/>
          </a:xfrm>
          <a:prstGeom prst="rect">
            <a:avLst/>
          </a:prstGeom>
          <a:noFill/>
        </p:spPr>
        <p:txBody>
          <a:bodyPr wrap="none" rtlCol="0">
            <a:spAutoFit/>
          </a:bodyPr>
          <a:lstStyle/>
          <a:p>
            <a:r>
              <a:rPr lang="en-US" dirty="0"/>
              <a:t>Approximation Region</a:t>
            </a:r>
          </a:p>
        </p:txBody>
      </p:sp>
      <p:sp>
        <p:nvSpPr>
          <p:cNvPr id="12" name="TextBox 11">
            <a:extLst>
              <a:ext uri="{FF2B5EF4-FFF2-40B4-BE49-F238E27FC236}">
                <a16:creationId xmlns:a16="http://schemas.microsoft.com/office/drawing/2014/main" id="{D8E2B85D-ACA5-4F6A-A05E-C3EB6B99B018}"/>
              </a:ext>
            </a:extLst>
          </p:cNvPr>
          <p:cNvSpPr txBox="1"/>
          <p:nvPr/>
        </p:nvSpPr>
        <p:spPr>
          <a:xfrm>
            <a:off x="9378893" y="4515616"/>
            <a:ext cx="596638" cy="369332"/>
          </a:xfrm>
          <a:prstGeom prst="rect">
            <a:avLst/>
          </a:prstGeom>
          <a:noFill/>
        </p:spPr>
        <p:txBody>
          <a:bodyPr wrap="none" rtlCol="0">
            <a:spAutoFit/>
          </a:bodyPr>
          <a:lstStyle/>
          <a:p>
            <a:r>
              <a:rPr lang="en-US" dirty="0"/>
              <a:t>Sine</a:t>
            </a:r>
          </a:p>
        </p:txBody>
      </p:sp>
      <p:sp>
        <p:nvSpPr>
          <p:cNvPr id="13" name="TextBox 12">
            <a:extLst>
              <a:ext uri="{FF2B5EF4-FFF2-40B4-BE49-F238E27FC236}">
                <a16:creationId xmlns:a16="http://schemas.microsoft.com/office/drawing/2014/main" id="{B90ADD9F-D25E-4D28-B2E8-25824992CA3A}"/>
              </a:ext>
            </a:extLst>
          </p:cNvPr>
          <p:cNvSpPr txBox="1"/>
          <p:nvPr/>
        </p:nvSpPr>
        <p:spPr>
          <a:xfrm>
            <a:off x="9378893" y="4998272"/>
            <a:ext cx="1513556" cy="369332"/>
          </a:xfrm>
          <a:prstGeom prst="rect">
            <a:avLst/>
          </a:prstGeom>
          <a:noFill/>
        </p:spPr>
        <p:txBody>
          <a:bodyPr wrap="none" rtlCol="0">
            <a:spAutoFit/>
          </a:bodyPr>
          <a:lstStyle/>
          <a:p>
            <a:r>
              <a:rPr lang="en-US" dirty="0"/>
              <a:t>Fourier Series</a:t>
            </a:r>
          </a:p>
        </p:txBody>
      </p:sp>
    </p:spTree>
    <p:extLst>
      <p:ext uri="{BB962C8B-B14F-4D97-AF65-F5344CB8AC3E}">
        <p14:creationId xmlns:p14="http://schemas.microsoft.com/office/powerpoint/2010/main" val="716298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1603E9D1-AF79-4D01-AC89-42E8CF28C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351" y="1647501"/>
            <a:ext cx="6909294" cy="4286434"/>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Fourier Series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3385973" y="5933935"/>
            <a:ext cx="5420075" cy="369332"/>
          </a:xfrm>
          <a:prstGeom prst="rect">
            <a:avLst/>
          </a:prstGeom>
          <a:noFill/>
        </p:spPr>
        <p:txBody>
          <a:bodyPr wrap="none" rtlCol="0">
            <a:spAutoFit/>
          </a:bodyPr>
          <a:lstStyle/>
          <a:p>
            <a:pPr algn="ctr"/>
            <a:r>
              <a:rPr lang="en-US" dirty="0"/>
              <a:t>Fourier Series Approximation and Sine Approximation</a:t>
            </a:r>
          </a:p>
        </p:txBody>
      </p:sp>
      <p:sp>
        <p:nvSpPr>
          <p:cNvPr id="17" name="Rectangle 16">
            <a:extLst>
              <a:ext uri="{FF2B5EF4-FFF2-40B4-BE49-F238E27FC236}">
                <a16:creationId xmlns:a16="http://schemas.microsoft.com/office/drawing/2014/main" id="{032343CC-056B-4E0D-BD50-F63B2DFFCB79}"/>
              </a:ext>
            </a:extLst>
          </p:cNvPr>
          <p:cNvSpPr/>
          <p:nvPr/>
        </p:nvSpPr>
        <p:spPr>
          <a:xfrm>
            <a:off x="9144001" y="5545911"/>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29FADD-4E97-4912-BE51-CA43970BFB67}"/>
              </a:ext>
            </a:extLst>
          </p:cNvPr>
          <p:cNvSpPr/>
          <p:nvPr/>
        </p:nvSpPr>
        <p:spPr>
          <a:xfrm>
            <a:off x="9144001" y="5063255"/>
            <a:ext cx="234892" cy="226503"/>
          </a:xfrm>
          <a:prstGeom prst="rect">
            <a:avLst/>
          </a:prstGeom>
          <a:solidFill>
            <a:srgbClr val="7504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B66BAA-7709-4CF3-9A01-34715F4F5965}"/>
              </a:ext>
            </a:extLst>
          </p:cNvPr>
          <p:cNvSpPr/>
          <p:nvPr/>
        </p:nvSpPr>
        <p:spPr>
          <a:xfrm>
            <a:off x="9144001" y="4585828"/>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8926D70-7AC5-452C-A40A-EF79F5B9F774}"/>
              </a:ext>
            </a:extLst>
          </p:cNvPr>
          <p:cNvSpPr txBox="1"/>
          <p:nvPr/>
        </p:nvSpPr>
        <p:spPr>
          <a:xfrm>
            <a:off x="9378893" y="4514413"/>
            <a:ext cx="2385589" cy="369332"/>
          </a:xfrm>
          <a:prstGeom prst="rect">
            <a:avLst/>
          </a:prstGeom>
          <a:noFill/>
        </p:spPr>
        <p:txBody>
          <a:bodyPr wrap="none" rtlCol="0">
            <a:spAutoFit/>
          </a:bodyPr>
          <a:lstStyle/>
          <a:p>
            <a:r>
              <a:rPr lang="en-US" dirty="0"/>
              <a:t>Approximation Region</a:t>
            </a:r>
          </a:p>
        </p:txBody>
      </p:sp>
      <p:sp>
        <p:nvSpPr>
          <p:cNvPr id="21" name="TextBox 20">
            <a:extLst>
              <a:ext uri="{FF2B5EF4-FFF2-40B4-BE49-F238E27FC236}">
                <a16:creationId xmlns:a16="http://schemas.microsoft.com/office/drawing/2014/main" id="{DF6D116E-26DF-4445-A4C9-2250F41C920A}"/>
              </a:ext>
            </a:extLst>
          </p:cNvPr>
          <p:cNvSpPr txBox="1"/>
          <p:nvPr/>
        </p:nvSpPr>
        <p:spPr>
          <a:xfrm>
            <a:off x="9378893" y="4991840"/>
            <a:ext cx="596638" cy="369332"/>
          </a:xfrm>
          <a:prstGeom prst="rect">
            <a:avLst/>
          </a:prstGeom>
          <a:noFill/>
        </p:spPr>
        <p:txBody>
          <a:bodyPr wrap="none" rtlCol="0">
            <a:spAutoFit/>
          </a:bodyPr>
          <a:lstStyle/>
          <a:p>
            <a:r>
              <a:rPr lang="en-US" dirty="0"/>
              <a:t>Sine</a:t>
            </a:r>
          </a:p>
        </p:txBody>
      </p:sp>
      <p:sp>
        <p:nvSpPr>
          <p:cNvPr id="22" name="TextBox 21">
            <a:extLst>
              <a:ext uri="{FF2B5EF4-FFF2-40B4-BE49-F238E27FC236}">
                <a16:creationId xmlns:a16="http://schemas.microsoft.com/office/drawing/2014/main" id="{ECC18CA7-8B3D-42AF-A981-C306A4AEB949}"/>
              </a:ext>
            </a:extLst>
          </p:cNvPr>
          <p:cNvSpPr txBox="1"/>
          <p:nvPr/>
        </p:nvSpPr>
        <p:spPr>
          <a:xfrm>
            <a:off x="9378893" y="5474496"/>
            <a:ext cx="1513556" cy="369332"/>
          </a:xfrm>
          <a:prstGeom prst="rect">
            <a:avLst/>
          </a:prstGeom>
          <a:noFill/>
        </p:spPr>
        <p:txBody>
          <a:bodyPr wrap="none" rtlCol="0">
            <a:spAutoFit/>
          </a:bodyPr>
          <a:lstStyle/>
          <a:p>
            <a:r>
              <a:rPr lang="en-US" dirty="0"/>
              <a:t>Fourier Series</a:t>
            </a:r>
          </a:p>
        </p:txBody>
      </p:sp>
      <p:sp>
        <p:nvSpPr>
          <p:cNvPr id="31" name="Rectangle 30">
            <a:extLst>
              <a:ext uri="{FF2B5EF4-FFF2-40B4-BE49-F238E27FC236}">
                <a16:creationId xmlns:a16="http://schemas.microsoft.com/office/drawing/2014/main" id="{67FF9D48-A8E9-49A7-895B-307DF4FEA4E1}"/>
              </a:ext>
            </a:extLst>
          </p:cNvPr>
          <p:cNvSpPr/>
          <p:nvPr/>
        </p:nvSpPr>
        <p:spPr>
          <a:xfrm>
            <a:off x="9144001" y="4109604"/>
            <a:ext cx="234892" cy="226503"/>
          </a:xfrm>
          <a:prstGeom prst="rect">
            <a:avLst/>
          </a:prstGeom>
          <a:solidFill>
            <a:srgbClr val="6280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0E931AF-7552-4F48-99E5-A4705DE123B8}"/>
              </a:ext>
            </a:extLst>
          </p:cNvPr>
          <p:cNvSpPr txBox="1"/>
          <p:nvPr/>
        </p:nvSpPr>
        <p:spPr>
          <a:xfrm>
            <a:off x="9378893" y="4038189"/>
            <a:ext cx="1537600" cy="369332"/>
          </a:xfrm>
          <a:prstGeom prst="rect">
            <a:avLst/>
          </a:prstGeom>
          <a:noFill/>
        </p:spPr>
        <p:txBody>
          <a:bodyPr wrap="none" rtlCol="0">
            <a:spAutoFit/>
          </a:bodyPr>
          <a:lstStyle/>
          <a:p>
            <a:r>
              <a:rPr lang="en-US" dirty="0"/>
              <a:t>Mod Function</a:t>
            </a:r>
          </a:p>
        </p:txBody>
      </p:sp>
      <p:sp>
        <p:nvSpPr>
          <p:cNvPr id="2" name="Slide Number Placeholder 1">
            <a:extLst>
              <a:ext uri="{FF2B5EF4-FFF2-40B4-BE49-F238E27FC236}">
                <a16:creationId xmlns:a16="http://schemas.microsoft.com/office/drawing/2014/main" id="{AB8ED491-AB2A-9C4D-86BB-F18EBB03F9DF}"/>
              </a:ext>
            </a:extLst>
          </p:cNvPr>
          <p:cNvSpPr>
            <a:spLocks noGrp="1"/>
          </p:cNvSpPr>
          <p:nvPr>
            <p:ph type="sldNum" sz="quarter" idx="12"/>
          </p:nvPr>
        </p:nvSpPr>
        <p:spPr/>
        <p:txBody>
          <a:bodyPr/>
          <a:lstStyle/>
          <a:p>
            <a:fld id="{73B850FF-6169-4056-8077-06FFA93A5366}" type="slidenum">
              <a:rPr lang="en-US" smtClean="0"/>
              <a:t>23</a:t>
            </a:fld>
            <a:endParaRPr lang="en-US"/>
          </a:p>
        </p:txBody>
      </p:sp>
    </p:spTree>
    <p:extLst>
      <p:ext uri="{BB962C8B-B14F-4D97-AF65-F5344CB8AC3E}">
        <p14:creationId xmlns:p14="http://schemas.microsoft.com/office/powerpoint/2010/main" val="2061430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21818D44-C1F1-4BF4-B5AA-584076961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438" y="1709337"/>
            <a:ext cx="4067141" cy="2523260"/>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Fourier Series: The Bad</a:t>
            </a:r>
          </a:p>
        </p:txBody>
      </p:sp>
      <p:sp>
        <p:nvSpPr>
          <p:cNvPr id="7" name="TextBox 6">
            <a:extLst>
              <a:ext uri="{FF2B5EF4-FFF2-40B4-BE49-F238E27FC236}">
                <a16:creationId xmlns:a16="http://schemas.microsoft.com/office/drawing/2014/main" id="{56BC743D-AD9C-4784-A6C7-9BA447E5B87B}"/>
              </a:ext>
            </a:extLst>
          </p:cNvPr>
          <p:cNvSpPr txBox="1"/>
          <p:nvPr/>
        </p:nvSpPr>
        <p:spPr>
          <a:xfrm>
            <a:off x="4492836" y="4207839"/>
            <a:ext cx="3206327" cy="307777"/>
          </a:xfrm>
          <a:prstGeom prst="rect">
            <a:avLst/>
          </a:prstGeom>
          <a:noFill/>
        </p:spPr>
        <p:txBody>
          <a:bodyPr wrap="none" rtlCol="0">
            <a:spAutoFit/>
          </a:bodyPr>
          <a:lstStyle/>
          <a:p>
            <a:pPr algn="ctr"/>
            <a:r>
              <a:rPr lang="en-US" sz="1400" dirty="0"/>
              <a:t>Fourier Series Approximation of Order 5</a:t>
            </a:r>
          </a:p>
        </p:txBody>
      </p:sp>
      <p:grpSp>
        <p:nvGrpSpPr>
          <p:cNvPr id="4" name="Group 3">
            <a:extLst>
              <a:ext uri="{FF2B5EF4-FFF2-40B4-BE49-F238E27FC236}">
                <a16:creationId xmlns:a16="http://schemas.microsoft.com/office/drawing/2014/main" id="{7AED0651-3365-41E5-B7B2-9F348B2D174A}"/>
              </a:ext>
            </a:extLst>
          </p:cNvPr>
          <p:cNvGrpSpPr/>
          <p:nvPr/>
        </p:nvGrpSpPr>
        <p:grpSpPr>
          <a:xfrm>
            <a:off x="8314137" y="2534739"/>
            <a:ext cx="1493238" cy="1015623"/>
            <a:chOff x="9144001" y="4038189"/>
            <a:chExt cx="2131565" cy="1267860"/>
          </a:xfrm>
        </p:grpSpPr>
        <p:sp>
          <p:nvSpPr>
            <p:cNvPr id="8" name="Rectangle 7">
              <a:extLst>
                <a:ext uri="{FF2B5EF4-FFF2-40B4-BE49-F238E27FC236}">
                  <a16:creationId xmlns:a16="http://schemas.microsoft.com/office/drawing/2014/main" id="{ABC564B9-F282-4CA0-961A-C4B398C7FAD8}"/>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66F9C5-BE41-4CDC-916F-6253779A5C88}"/>
                </a:ext>
              </a:extLst>
            </p:cNvPr>
            <p:cNvSpPr/>
            <p:nvPr/>
          </p:nvSpPr>
          <p:spPr>
            <a:xfrm>
              <a:off x="9144001" y="4587031"/>
              <a:ext cx="234892" cy="226503"/>
            </a:xfrm>
            <a:prstGeom prst="rect">
              <a:avLst/>
            </a:prstGeom>
            <a:solidFill>
              <a:srgbClr val="7504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B7B659-A76B-4EB8-9338-997E4D51488A}"/>
                </a:ext>
              </a:extLst>
            </p:cNvPr>
            <p:cNvSpPr/>
            <p:nvPr/>
          </p:nvSpPr>
          <p:spPr>
            <a:xfrm>
              <a:off x="9144001" y="4109604"/>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AE804C1-F6D5-4CF6-BC2F-DB9DAE64F086}"/>
                </a:ext>
              </a:extLst>
            </p:cNvPr>
            <p:cNvSpPr txBox="1"/>
            <p:nvPr/>
          </p:nvSpPr>
          <p:spPr>
            <a:xfrm>
              <a:off x="9378893" y="4038189"/>
              <a:ext cx="1896673" cy="307777"/>
            </a:xfrm>
            <a:prstGeom prst="rect">
              <a:avLst/>
            </a:prstGeom>
            <a:noFill/>
          </p:spPr>
          <p:txBody>
            <a:bodyPr wrap="none" rtlCol="0">
              <a:spAutoFit/>
            </a:bodyPr>
            <a:lstStyle/>
            <a:p>
              <a:r>
                <a:rPr lang="en-US" sz="1200" dirty="0"/>
                <a:t>Approximation Region</a:t>
              </a:r>
            </a:p>
          </p:txBody>
        </p:sp>
        <p:sp>
          <p:nvSpPr>
            <p:cNvPr id="12" name="TextBox 11">
              <a:extLst>
                <a:ext uri="{FF2B5EF4-FFF2-40B4-BE49-F238E27FC236}">
                  <a16:creationId xmlns:a16="http://schemas.microsoft.com/office/drawing/2014/main" id="{D8E2B85D-ACA5-4F6A-A05E-C3EB6B99B018}"/>
                </a:ext>
              </a:extLst>
            </p:cNvPr>
            <p:cNvSpPr txBox="1"/>
            <p:nvPr/>
          </p:nvSpPr>
          <p:spPr>
            <a:xfrm>
              <a:off x="9378893" y="4515616"/>
              <a:ext cx="522744" cy="304172"/>
            </a:xfrm>
            <a:prstGeom prst="rect">
              <a:avLst/>
            </a:prstGeom>
            <a:noFill/>
          </p:spPr>
          <p:txBody>
            <a:bodyPr wrap="none" rtlCol="0">
              <a:spAutoFit/>
            </a:bodyPr>
            <a:lstStyle/>
            <a:p>
              <a:r>
                <a:rPr lang="en-US" sz="1200" dirty="0"/>
                <a:t>Sine</a:t>
              </a:r>
            </a:p>
          </p:txBody>
        </p:sp>
        <p:sp>
          <p:nvSpPr>
            <p:cNvPr id="13" name="TextBox 12">
              <a:extLst>
                <a:ext uri="{FF2B5EF4-FFF2-40B4-BE49-F238E27FC236}">
                  <a16:creationId xmlns:a16="http://schemas.microsoft.com/office/drawing/2014/main" id="{B90ADD9F-D25E-4D28-B2E8-25824992CA3A}"/>
                </a:ext>
              </a:extLst>
            </p:cNvPr>
            <p:cNvSpPr txBox="1"/>
            <p:nvPr/>
          </p:nvSpPr>
          <p:spPr>
            <a:xfrm>
              <a:off x="9378893" y="4998272"/>
              <a:ext cx="1218603" cy="307777"/>
            </a:xfrm>
            <a:prstGeom prst="rect">
              <a:avLst/>
            </a:prstGeom>
            <a:noFill/>
          </p:spPr>
          <p:txBody>
            <a:bodyPr wrap="none" rtlCol="0">
              <a:spAutoFit/>
            </a:bodyPr>
            <a:lstStyle/>
            <a:p>
              <a:r>
                <a:rPr lang="en-US" sz="1200" dirty="0"/>
                <a:t>Fourier Series</a:t>
              </a:r>
            </a:p>
          </p:txBody>
        </p:sp>
      </p:grpSp>
      <p:sp>
        <p:nvSpPr>
          <p:cNvPr id="14" name="Rectangle 13">
            <a:extLst>
              <a:ext uri="{FF2B5EF4-FFF2-40B4-BE49-F238E27FC236}">
                <a16:creationId xmlns:a16="http://schemas.microsoft.com/office/drawing/2014/main" id="{2E41D53B-CCA1-46AE-B6EC-426DA8C5C667}"/>
              </a:ext>
            </a:extLst>
          </p:cNvPr>
          <p:cNvSpPr/>
          <p:nvPr/>
        </p:nvSpPr>
        <p:spPr>
          <a:xfrm>
            <a:off x="2722529" y="4887053"/>
            <a:ext cx="6746939" cy="52322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800" dirty="0"/>
              <a:t>Performs poorly in approximation region!</a:t>
            </a:r>
          </a:p>
        </p:txBody>
      </p:sp>
    </p:spTree>
    <p:extLst>
      <p:ext uri="{BB962C8B-B14F-4D97-AF65-F5344CB8AC3E}">
        <p14:creationId xmlns:p14="http://schemas.microsoft.com/office/powerpoint/2010/main" val="2170055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21818D44-C1F1-4BF4-B5AA-584076961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438" y="1709337"/>
            <a:ext cx="4067141" cy="2523260"/>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Fourier Series: The Bad</a:t>
            </a:r>
          </a:p>
        </p:txBody>
      </p:sp>
      <p:sp>
        <p:nvSpPr>
          <p:cNvPr id="7" name="TextBox 6">
            <a:extLst>
              <a:ext uri="{FF2B5EF4-FFF2-40B4-BE49-F238E27FC236}">
                <a16:creationId xmlns:a16="http://schemas.microsoft.com/office/drawing/2014/main" id="{56BC743D-AD9C-4784-A6C7-9BA447E5B87B}"/>
              </a:ext>
            </a:extLst>
          </p:cNvPr>
          <p:cNvSpPr txBox="1"/>
          <p:nvPr/>
        </p:nvSpPr>
        <p:spPr>
          <a:xfrm>
            <a:off x="4492836" y="4207839"/>
            <a:ext cx="3206327" cy="307777"/>
          </a:xfrm>
          <a:prstGeom prst="rect">
            <a:avLst/>
          </a:prstGeom>
          <a:noFill/>
        </p:spPr>
        <p:txBody>
          <a:bodyPr wrap="none" rtlCol="0">
            <a:spAutoFit/>
          </a:bodyPr>
          <a:lstStyle/>
          <a:p>
            <a:pPr algn="ctr"/>
            <a:r>
              <a:rPr lang="en-US" sz="1400" dirty="0"/>
              <a:t>Fourier Series Approximation of Order 5</a:t>
            </a:r>
          </a:p>
        </p:txBody>
      </p:sp>
      <p:grpSp>
        <p:nvGrpSpPr>
          <p:cNvPr id="4" name="Group 3">
            <a:extLst>
              <a:ext uri="{FF2B5EF4-FFF2-40B4-BE49-F238E27FC236}">
                <a16:creationId xmlns:a16="http://schemas.microsoft.com/office/drawing/2014/main" id="{7AED0651-3365-41E5-B7B2-9F348B2D174A}"/>
              </a:ext>
            </a:extLst>
          </p:cNvPr>
          <p:cNvGrpSpPr/>
          <p:nvPr/>
        </p:nvGrpSpPr>
        <p:grpSpPr>
          <a:xfrm>
            <a:off x="8314137" y="2534739"/>
            <a:ext cx="1493238" cy="1015623"/>
            <a:chOff x="9144001" y="4038189"/>
            <a:chExt cx="2131565" cy="1267860"/>
          </a:xfrm>
        </p:grpSpPr>
        <p:sp>
          <p:nvSpPr>
            <p:cNvPr id="8" name="Rectangle 7">
              <a:extLst>
                <a:ext uri="{FF2B5EF4-FFF2-40B4-BE49-F238E27FC236}">
                  <a16:creationId xmlns:a16="http://schemas.microsoft.com/office/drawing/2014/main" id="{ABC564B9-F282-4CA0-961A-C4B398C7FAD8}"/>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66F9C5-BE41-4CDC-916F-6253779A5C88}"/>
                </a:ext>
              </a:extLst>
            </p:cNvPr>
            <p:cNvSpPr/>
            <p:nvPr/>
          </p:nvSpPr>
          <p:spPr>
            <a:xfrm>
              <a:off x="9144001" y="4587031"/>
              <a:ext cx="234892" cy="226503"/>
            </a:xfrm>
            <a:prstGeom prst="rect">
              <a:avLst/>
            </a:prstGeom>
            <a:solidFill>
              <a:srgbClr val="7504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B7B659-A76B-4EB8-9338-997E4D51488A}"/>
                </a:ext>
              </a:extLst>
            </p:cNvPr>
            <p:cNvSpPr/>
            <p:nvPr/>
          </p:nvSpPr>
          <p:spPr>
            <a:xfrm>
              <a:off x="9144001" y="4109604"/>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AE804C1-F6D5-4CF6-BC2F-DB9DAE64F086}"/>
                </a:ext>
              </a:extLst>
            </p:cNvPr>
            <p:cNvSpPr txBox="1"/>
            <p:nvPr/>
          </p:nvSpPr>
          <p:spPr>
            <a:xfrm>
              <a:off x="9378893" y="4038189"/>
              <a:ext cx="1896673" cy="307777"/>
            </a:xfrm>
            <a:prstGeom prst="rect">
              <a:avLst/>
            </a:prstGeom>
            <a:noFill/>
          </p:spPr>
          <p:txBody>
            <a:bodyPr wrap="none" rtlCol="0">
              <a:spAutoFit/>
            </a:bodyPr>
            <a:lstStyle/>
            <a:p>
              <a:r>
                <a:rPr lang="en-US" sz="1200" dirty="0"/>
                <a:t>Approximation Region</a:t>
              </a:r>
            </a:p>
          </p:txBody>
        </p:sp>
        <p:sp>
          <p:nvSpPr>
            <p:cNvPr id="12" name="TextBox 11">
              <a:extLst>
                <a:ext uri="{FF2B5EF4-FFF2-40B4-BE49-F238E27FC236}">
                  <a16:creationId xmlns:a16="http://schemas.microsoft.com/office/drawing/2014/main" id="{D8E2B85D-ACA5-4F6A-A05E-C3EB6B99B018}"/>
                </a:ext>
              </a:extLst>
            </p:cNvPr>
            <p:cNvSpPr txBox="1"/>
            <p:nvPr/>
          </p:nvSpPr>
          <p:spPr>
            <a:xfrm>
              <a:off x="9378893" y="4515616"/>
              <a:ext cx="522744" cy="304172"/>
            </a:xfrm>
            <a:prstGeom prst="rect">
              <a:avLst/>
            </a:prstGeom>
            <a:noFill/>
          </p:spPr>
          <p:txBody>
            <a:bodyPr wrap="none" rtlCol="0">
              <a:spAutoFit/>
            </a:bodyPr>
            <a:lstStyle/>
            <a:p>
              <a:r>
                <a:rPr lang="en-US" sz="1200" dirty="0"/>
                <a:t>Sine</a:t>
              </a:r>
            </a:p>
          </p:txBody>
        </p:sp>
        <p:sp>
          <p:nvSpPr>
            <p:cNvPr id="13" name="TextBox 12">
              <a:extLst>
                <a:ext uri="{FF2B5EF4-FFF2-40B4-BE49-F238E27FC236}">
                  <a16:creationId xmlns:a16="http://schemas.microsoft.com/office/drawing/2014/main" id="{B90ADD9F-D25E-4D28-B2E8-25824992CA3A}"/>
                </a:ext>
              </a:extLst>
            </p:cNvPr>
            <p:cNvSpPr txBox="1"/>
            <p:nvPr/>
          </p:nvSpPr>
          <p:spPr>
            <a:xfrm>
              <a:off x="9378893" y="4998272"/>
              <a:ext cx="1218603" cy="307777"/>
            </a:xfrm>
            <a:prstGeom prst="rect">
              <a:avLst/>
            </a:prstGeom>
            <a:noFill/>
          </p:spPr>
          <p:txBody>
            <a:bodyPr wrap="none" rtlCol="0">
              <a:spAutoFit/>
            </a:bodyPr>
            <a:lstStyle/>
            <a:p>
              <a:r>
                <a:rPr lang="en-US" sz="1200" dirty="0"/>
                <a:t>Fourier Series</a:t>
              </a:r>
            </a:p>
          </p:txBody>
        </p:sp>
      </p:grpSp>
      <p:sp>
        <p:nvSpPr>
          <p:cNvPr id="14" name="Rectangle 13">
            <a:extLst>
              <a:ext uri="{FF2B5EF4-FFF2-40B4-BE49-F238E27FC236}">
                <a16:creationId xmlns:a16="http://schemas.microsoft.com/office/drawing/2014/main" id="{2E41D53B-CCA1-46AE-B6EC-426DA8C5C667}"/>
              </a:ext>
            </a:extLst>
          </p:cNvPr>
          <p:cNvSpPr/>
          <p:nvPr/>
        </p:nvSpPr>
        <p:spPr>
          <a:xfrm>
            <a:off x="2722529" y="4887053"/>
            <a:ext cx="6746939" cy="52322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800" dirty="0"/>
              <a:t>Performs poorly in approximation region!</a:t>
            </a:r>
          </a:p>
        </p:txBody>
      </p:sp>
      <p:sp>
        <p:nvSpPr>
          <p:cNvPr id="15" name="Rectangle 14">
            <a:extLst>
              <a:ext uri="{FF2B5EF4-FFF2-40B4-BE49-F238E27FC236}">
                <a16:creationId xmlns:a16="http://schemas.microsoft.com/office/drawing/2014/main" id="{86BB621F-4AE7-456A-A741-A3C82A0BEA1C}"/>
              </a:ext>
            </a:extLst>
          </p:cNvPr>
          <p:cNvSpPr/>
          <p:nvPr/>
        </p:nvSpPr>
        <p:spPr>
          <a:xfrm>
            <a:off x="2722528" y="5723617"/>
            <a:ext cx="6746939" cy="523220"/>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800" dirty="0">
                <a:solidFill>
                  <a:schemeClr val="tx1"/>
                </a:solidFill>
              </a:rPr>
              <a:t>Cannot be used for bootstrapping</a:t>
            </a:r>
          </a:p>
        </p:txBody>
      </p:sp>
    </p:spTree>
    <p:extLst>
      <p:ext uri="{BB962C8B-B14F-4D97-AF65-F5344CB8AC3E}">
        <p14:creationId xmlns:p14="http://schemas.microsoft.com/office/powerpoint/2010/main" val="3574930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B49906-7AB9-41CE-A09D-5266F7BCE7FD}"/>
                  </a:ext>
                </a:extLst>
              </p:cNvPr>
              <p:cNvSpPr>
                <a:spLocks noGrp="1"/>
              </p:cNvSpPr>
              <p:nvPr>
                <p:ph idx="1"/>
              </p:nvPr>
            </p:nvSpPr>
            <p:spPr/>
            <p:txBody>
              <a:bodyPr/>
              <a:lstStyle/>
              <a:p>
                <a:pPr marL="0" indent="0">
                  <a:buNone/>
                </a:pPr>
                <a:r>
                  <a:rPr lang="en-US" dirty="0"/>
                  <a:t>Suppose we want to approximate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e>
                      <m:sub>
                        <m:r>
                          <a:rPr lang="en-US" b="0" i="1" smtClean="0">
                            <a:latin typeface="Cambria Math" panose="02040503050406030204" pitchFamily="18" charset="0"/>
                          </a:rPr>
                          <m:t>2</m:t>
                        </m:r>
                        <m:r>
                          <a:rPr lang="en-US" b="0" i="1" smtClean="0">
                            <a:latin typeface="Cambria Math" panose="02040503050406030204" pitchFamily="18" charset="0"/>
                          </a:rPr>
                          <m:t>𝜋</m:t>
                        </m:r>
                      </m:sub>
                    </m:sSub>
                  </m:oMath>
                </a14:m>
                <a:endParaRPr lang="en-US" dirty="0"/>
              </a:p>
              <a:p>
                <a:endParaRPr lang="en-US" dirty="0"/>
              </a:p>
              <a:p>
                <a:pPr marL="0" indent="0">
                  <a:buNone/>
                </a:pPr>
                <a:r>
                  <a:rPr lang="en-US" dirty="0"/>
                  <a:t>Fourier series is linear combination of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 …</m:t>
                                </m:r>
                              </m:e>
                            </m:func>
                          </m:e>
                        </m:func>
                      </m:e>
                    </m:func>
                  </m:oMath>
                </a14:m>
                <a:endParaRPr lang="en-US" dirty="0"/>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CFB49906-7AB9-41CE-A09D-5266F7BCE7FD}"/>
                  </a:ext>
                </a:extLst>
              </p:cNvPr>
              <p:cNvSpPr>
                <a:spLocks noGrp="1" noRot="1" noChangeAspect="1" noMove="1" noResize="1" noEditPoints="1" noAdjustHandles="1" noChangeArrowheads="1" noChangeShapeType="1" noTextEdit="1"/>
              </p:cNvSpPr>
              <p:nvPr>
                <p:ph idx="1"/>
              </p:nvPr>
            </p:nvSpPr>
            <p:spPr>
              <a:blipFill>
                <a:blip r:embed="rId3"/>
                <a:stretch>
                  <a:fillRect l="-1206" t="-2326"/>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AE49AC8A-EC41-4138-A316-C2D5288D3B2C}"/>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Stepping Away From Fourier Series</a:t>
            </a:r>
          </a:p>
        </p:txBody>
      </p:sp>
      <p:sp>
        <p:nvSpPr>
          <p:cNvPr id="2" name="Slide Number Placeholder 1">
            <a:extLst>
              <a:ext uri="{FF2B5EF4-FFF2-40B4-BE49-F238E27FC236}">
                <a16:creationId xmlns:a16="http://schemas.microsoft.com/office/drawing/2014/main" id="{03E105AB-ADC4-CC40-AF36-E36C52020F1D}"/>
              </a:ext>
            </a:extLst>
          </p:cNvPr>
          <p:cNvSpPr>
            <a:spLocks noGrp="1"/>
          </p:cNvSpPr>
          <p:nvPr>
            <p:ph type="sldNum" sz="quarter" idx="12"/>
          </p:nvPr>
        </p:nvSpPr>
        <p:spPr/>
        <p:txBody>
          <a:bodyPr/>
          <a:lstStyle/>
          <a:p>
            <a:fld id="{73B850FF-6169-4056-8077-06FFA93A5366}" type="slidenum">
              <a:rPr lang="en-US" smtClean="0"/>
              <a:t>26</a:t>
            </a:fld>
            <a:endParaRPr lang="en-US"/>
          </a:p>
        </p:txBody>
      </p:sp>
      <p:pic>
        <p:nvPicPr>
          <p:cNvPr id="5" name="Picture 4">
            <a:extLst>
              <a:ext uri="{FF2B5EF4-FFF2-40B4-BE49-F238E27FC236}">
                <a16:creationId xmlns:a16="http://schemas.microsoft.com/office/drawing/2014/main" id="{83EC036C-EBE9-364A-9223-61E73B3AF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27" y="3600556"/>
            <a:ext cx="3381953" cy="2093312"/>
          </a:xfrm>
          <a:prstGeom prst="rect">
            <a:avLst/>
          </a:prstGeom>
        </p:spPr>
      </p:pic>
      <p:pic>
        <p:nvPicPr>
          <p:cNvPr id="8" name="Picture 7" descr="Chart&#10;&#10;Description automatically generated">
            <a:extLst>
              <a:ext uri="{FF2B5EF4-FFF2-40B4-BE49-F238E27FC236}">
                <a16:creationId xmlns:a16="http://schemas.microsoft.com/office/drawing/2014/main" id="{5D52AA12-C9DF-7C4A-9099-FB1BBCDFE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0571" y="3600556"/>
            <a:ext cx="3377705" cy="2093313"/>
          </a:xfrm>
          <a:prstGeom prst="rect">
            <a:avLst/>
          </a:prstGeom>
        </p:spPr>
      </p:pic>
      <p:pic>
        <p:nvPicPr>
          <p:cNvPr id="10" name="Picture 9" descr="Chart&#10;&#10;Description automatically generated with medium confidence">
            <a:extLst>
              <a:ext uri="{FF2B5EF4-FFF2-40B4-BE49-F238E27FC236}">
                <a16:creationId xmlns:a16="http://schemas.microsoft.com/office/drawing/2014/main" id="{EDAA1F0E-64D6-F14A-84E2-218DEEDF24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6513" y="3600556"/>
            <a:ext cx="3377705" cy="2094883"/>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68D6141-E85A-4947-A1D0-889BA300F6B9}"/>
                  </a:ext>
                </a:extLst>
              </p:cNvPr>
              <p:cNvSpPr txBox="1"/>
              <p:nvPr/>
            </p:nvSpPr>
            <p:spPr>
              <a:xfrm>
                <a:off x="1902456" y="5807631"/>
                <a:ext cx="746294"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r>
                            <a:rPr lang="en-US" b="0" i="1" smtClean="0">
                              <a:latin typeface="Cambria Math" panose="02040503050406030204" pitchFamily="18" charset="0"/>
                            </a:rPr>
                            <m:t> </m:t>
                          </m:r>
                        </m:e>
                      </m:func>
                    </m:oMath>
                  </m:oMathPara>
                </a14:m>
                <a:endParaRPr lang="en-US" dirty="0"/>
              </a:p>
            </p:txBody>
          </p:sp>
        </mc:Choice>
        <mc:Fallback xmlns="">
          <p:sp>
            <p:nvSpPr>
              <p:cNvPr id="11" name="TextBox 10">
                <a:extLst>
                  <a:ext uri="{FF2B5EF4-FFF2-40B4-BE49-F238E27FC236}">
                    <a16:creationId xmlns:a16="http://schemas.microsoft.com/office/drawing/2014/main" id="{168D6141-E85A-4947-A1D0-889BA300F6B9}"/>
                  </a:ext>
                </a:extLst>
              </p:cNvPr>
              <p:cNvSpPr txBox="1">
                <a:spLocks noRot="1" noChangeAspect="1" noMove="1" noResize="1" noEditPoints="1" noAdjustHandles="1" noChangeArrowheads="1" noChangeShapeType="1" noTextEdit="1"/>
              </p:cNvSpPr>
              <p:nvPr/>
            </p:nvSpPr>
            <p:spPr>
              <a:xfrm>
                <a:off x="1902456" y="5807631"/>
                <a:ext cx="746294" cy="369332"/>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490BEF5-89E8-2347-8A15-389BFA929976}"/>
                  </a:ext>
                </a:extLst>
              </p:cNvPr>
              <p:cNvSpPr txBox="1"/>
              <p:nvPr/>
            </p:nvSpPr>
            <p:spPr>
              <a:xfrm>
                <a:off x="5592155" y="5807631"/>
                <a:ext cx="874535"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 </m:t>
                          </m:r>
                        </m:e>
                      </m:func>
                    </m:oMath>
                  </m:oMathPara>
                </a14:m>
                <a:endParaRPr lang="en-US" dirty="0"/>
              </a:p>
            </p:txBody>
          </p:sp>
        </mc:Choice>
        <mc:Fallback xmlns="">
          <p:sp>
            <p:nvSpPr>
              <p:cNvPr id="12" name="TextBox 11">
                <a:extLst>
                  <a:ext uri="{FF2B5EF4-FFF2-40B4-BE49-F238E27FC236}">
                    <a16:creationId xmlns:a16="http://schemas.microsoft.com/office/drawing/2014/main" id="{E490BEF5-89E8-2347-8A15-389BFA929976}"/>
                  </a:ext>
                </a:extLst>
              </p:cNvPr>
              <p:cNvSpPr txBox="1">
                <a:spLocks noRot="1" noChangeAspect="1" noMove="1" noResize="1" noEditPoints="1" noAdjustHandles="1" noChangeArrowheads="1" noChangeShapeType="1" noTextEdit="1"/>
              </p:cNvSpPr>
              <p:nvPr/>
            </p:nvSpPr>
            <p:spPr>
              <a:xfrm>
                <a:off x="5592155" y="5807631"/>
                <a:ext cx="874535" cy="369332"/>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BF40057-3403-2B44-8F68-8229AA4BBF3F}"/>
                  </a:ext>
                </a:extLst>
              </p:cNvPr>
              <p:cNvSpPr txBox="1"/>
              <p:nvPr/>
            </p:nvSpPr>
            <p:spPr>
              <a:xfrm>
                <a:off x="9348097" y="5807631"/>
                <a:ext cx="874535"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 </m:t>
                          </m:r>
                        </m:e>
                      </m:func>
                    </m:oMath>
                  </m:oMathPara>
                </a14:m>
                <a:endParaRPr lang="en-US" dirty="0"/>
              </a:p>
            </p:txBody>
          </p:sp>
        </mc:Choice>
        <mc:Fallback xmlns="">
          <p:sp>
            <p:nvSpPr>
              <p:cNvPr id="13" name="TextBox 12">
                <a:extLst>
                  <a:ext uri="{FF2B5EF4-FFF2-40B4-BE49-F238E27FC236}">
                    <a16:creationId xmlns:a16="http://schemas.microsoft.com/office/drawing/2014/main" id="{6BF40057-3403-2B44-8F68-8229AA4BBF3F}"/>
                  </a:ext>
                </a:extLst>
              </p:cNvPr>
              <p:cNvSpPr txBox="1">
                <a:spLocks noRot="1" noChangeAspect="1" noMove="1" noResize="1" noEditPoints="1" noAdjustHandles="1" noChangeArrowheads="1" noChangeShapeType="1" noTextEdit="1"/>
              </p:cNvSpPr>
              <p:nvPr/>
            </p:nvSpPr>
            <p:spPr>
              <a:xfrm>
                <a:off x="9348097" y="5807631"/>
                <a:ext cx="874535" cy="369332"/>
              </a:xfrm>
              <a:prstGeom prst="rect">
                <a:avLst/>
              </a:prstGeom>
              <a:blipFill>
                <a:blip r:embed="rId9"/>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66356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1DC19-20D5-4669-8C0D-FA1D9CF4D535}"/>
              </a:ext>
            </a:extLst>
          </p:cNvPr>
          <p:cNvSpPr/>
          <p:nvPr/>
        </p:nvSpPr>
        <p:spPr>
          <a:xfrm>
            <a:off x="2854766" y="2890391"/>
            <a:ext cx="6482467" cy="156966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200" dirty="0"/>
              <a:t>Can we use a different linear combination to approximate the mod function?</a:t>
            </a:r>
          </a:p>
        </p:txBody>
      </p:sp>
      <p:sp>
        <p:nvSpPr>
          <p:cNvPr id="3" name="Title 1">
            <a:extLst>
              <a:ext uri="{FF2B5EF4-FFF2-40B4-BE49-F238E27FC236}">
                <a16:creationId xmlns:a16="http://schemas.microsoft.com/office/drawing/2014/main" id="{64FD9CB0-CDF9-4638-BA68-D193456575FE}"/>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This Work</a:t>
            </a:r>
          </a:p>
        </p:txBody>
      </p:sp>
    </p:spTree>
    <p:extLst>
      <p:ext uri="{BB962C8B-B14F-4D97-AF65-F5344CB8AC3E}">
        <p14:creationId xmlns:p14="http://schemas.microsoft.com/office/powerpoint/2010/main" val="44255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1DC19-20D5-4669-8C0D-FA1D9CF4D535}"/>
              </a:ext>
            </a:extLst>
          </p:cNvPr>
          <p:cNvSpPr/>
          <p:nvPr/>
        </p:nvSpPr>
        <p:spPr>
          <a:xfrm>
            <a:off x="2854766" y="2890391"/>
            <a:ext cx="6482467" cy="156966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200" dirty="0"/>
              <a:t>Can we use a different linear combination to approximate the mod function?</a:t>
            </a:r>
          </a:p>
        </p:txBody>
      </p:sp>
      <p:sp>
        <p:nvSpPr>
          <p:cNvPr id="3" name="Title 1">
            <a:extLst>
              <a:ext uri="{FF2B5EF4-FFF2-40B4-BE49-F238E27FC236}">
                <a16:creationId xmlns:a16="http://schemas.microsoft.com/office/drawing/2014/main" id="{64FD9CB0-CDF9-4638-BA68-D193456575FE}"/>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This Work</a:t>
            </a:r>
          </a:p>
        </p:txBody>
      </p:sp>
      <p:sp>
        <p:nvSpPr>
          <p:cNvPr id="5" name="Rectangle 4">
            <a:extLst>
              <a:ext uri="{FF2B5EF4-FFF2-40B4-BE49-F238E27FC236}">
                <a16:creationId xmlns:a16="http://schemas.microsoft.com/office/drawing/2014/main" id="{86488A19-58FA-4E94-B515-2B5D10A9ACB0}"/>
              </a:ext>
            </a:extLst>
          </p:cNvPr>
          <p:cNvSpPr/>
          <p:nvPr/>
        </p:nvSpPr>
        <p:spPr>
          <a:xfrm>
            <a:off x="2854766" y="4960219"/>
            <a:ext cx="6482468" cy="584775"/>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200" dirty="0">
                <a:solidFill>
                  <a:schemeClr val="tx1"/>
                </a:solidFill>
              </a:rPr>
              <a:t>Only focus on approximation region!</a:t>
            </a:r>
          </a:p>
        </p:txBody>
      </p:sp>
    </p:spTree>
    <p:extLst>
      <p:ext uri="{BB962C8B-B14F-4D97-AF65-F5344CB8AC3E}">
        <p14:creationId xmlns:p14="http://schemas.microsoft.com/office/powerpoint/2010/main" val="3919742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EBC636-C382-41E5-914A-6CF09EFE8250}"/>
                  </a:ext>
                </a:extLst>
              </p:cNvPr>
              <p:cNvSpPr>
                <a:spLocks noGrp="1"/>
              </p:cNvSpPr>
              <p:nvPr>
                <p:ph idx="1"/>
              </p:nvPr>
            </p:nvSpPr>
            <p:spPr/>
            <p:txBody>
              <a:bodyPr/>
              <a:lstStyle/>
              <a:p>
                <a:r>
                  <a:rPr lang="en-US" dirty="0">
                    <a:latin typeface="+mj-lt"/>
                  </a:rPr>
                  <a:t>Want to approximate</a:t>
                </a:r>
                <a:r>
                  <a:rPr lang="en-US" dirty="0">
                    <a:latin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e>
                      <m:sub>
                        <m:r>
                          <a:rPr lang="en-US" b="0" i="1" smtClean="0">
                            <a:latin typeface="Cambria Math" panose="02040503050406030204" pitchFamily="18" charset="0"/>
                          </a:rPr>
                          <m:t>2</m:t>
                        </m:r>
                        <m:r>
                          <a:rPr lang="en-US" b="0" i="1" smtClean="0">
                            <a:latin typeface="Cambria Math" panose="02040503050406030204" pitchFamily="18" charset="0"/>
                          </a:rPr>
                          <m:t>𝜋</m:t>
                        </m:r>
                      </m:sub>
                    </m:sSub>
                  </m:oMath>
                </a14:m>
                <a:r>
                  <a:rPr lang="en-US" b="0" dirty="0">
                    <a:latin typeface="Cambria Math" panose="02040503050406030204" pitchFamily="18" charset="0"/>
                  </a:rPr>
                  <a:t> </a:t>
                </a:r>
                <a:r>
                  <a:rPr lang="en-US" b="0" dirty="0">
                    <a:latin typeface="+mj-lt"/>
                  </a:rPr>
                  <a:t>on inputs</a:t>
                </a:r>
                <a:r>
                  <a:rPr lang="en-US" b="0"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b="0" dirty="0">
                    <a:latin typeface="Cambria Math" panose="02040503050406030204" pitchFamily="18" charset="0"/>
                  </a:rPr>
                  <a:t> </a:t>
                </a:r>
                <a:r>
                  <a:rPr lang="en-US" b="0" dirty="0">
                    <a:latin typeface="+mj-lt"/>
                  </a:rPr>
                  <a:t>for small</a:t>
                </a:r>
                <a:r>
                  <a:rPr lang="en-US" b="0"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𝑥</m:t>
                    </m:r>
                  </m:oMath>
                </a14:m>
                <a:endParaRPr lang="en-US" b="0" dirty="0">
                  <a:latin typeface="Cambria Math" panose="02040503050406030204" pitchFamily="18" charset="0"/>
                </a:endParaRPr>
              </a:p>
              <a:p>
                <a:endParaRPr lang="en-US" i="1" dirty="0">
                  <a:latin typeface="Cambria Math" panose="02040503050406030204" pitchFamily="18" charset="0"/>
                </a:endParaRPr>
              </a:p>
              <a:p>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𝑘𝑥</m:t>
                            </m:r>
                          </m:e>
                        </m:func>
                      </m:e>
                    </m:func>
                  </m:oMath>
                </a14:m>
                <a:endParaRPr lang="en-US" b="0" dirty="0">
                  <a:latin typeface="Cambria Math" panose="02040503050406030204" pitchFamily="18" charset="0"/>
                </a:endParaRPr>
              </a:p>
              <a:p>
                <a:endParaRPr lang="en-US" i="1" dirty="0">
                  <a:latin typeface="Cambria Math" panose="02040503050406030204" pitchFamily="18" charset="0"/>
                </a:endParaRPr>
              </a:p>
              <a:p>
                <a:r>
                  <a:rPr lang="en-US" b="0" dirty="0"/>
                  <a:t>Enough to consider behavior for small </a:t>
                </a:r>
                <a14:m>
                  <m:oMath xmlns:m="http://schemas.openxmlformats.org/officeDocument/2006/math">
                    <m:r>
                      <a:rPr lang="en-US" b="0" i="1" dirty="0" smtClean="0">
                        <a:latin typeface="Cambria Math" panose="02040503050406030204" pitchFamily="18" charset="0"/>
                      </a:rPr>
                      <m:t>𝑥</m:t>
                    </m:r>
                  </m:oMath>
                </a14:m>
                <a:endParaRPr lang="en-US" b="0" dirty="0"/>
              </a:p>
              <a:p>
                <a:endParaRPr lang="en-US" dirty="0"/>
              </a:p>
              <a:p>
                <a:r>
                  <a:rPr lang="en-US" dirty="0"/>
                  <a:t>Want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𝑘</m:t>
                            </m:r>
                          </m:sub>
                        </m:sSub>
                        <m:r>
                          <m:rPr>
                            <m:sty m:val="p"/>
                          </m:rPr>
                          <a:rPr lang="en-US">
                            <a:latin typeface="Cambria Math" panose="02040503050406030204" pitchFamily="18" charset="0"/>
                          </a:rPr>
                          <m:t>sin</m:t>
                        </m:r>
                        <m:r>
                          <a:rPr lang="en-US" i="1">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e>
                    </m:nary>
                  </m:oMath>
                </a14:m>
                <a:r>
                  <a:rPr lang="en-US" dirty="0"/>
                  <a:t> for small </a:t>
                </a:r>
                <a14:m>
                  <m:oMath xmlns:m="http://schemas.openxmlformats.org/officeDocument/2006/math">
                    <m:r>
                      <a:rPr lang="en-US" b="0" i="1" smtClean="0">
                        <a:latin typeface="Cambria Math" panose="02040503050406030204" pitchFamily="18" charset="0"/>
                      </a:rPr>
                      <m:t>𝑥</m:t>
                    </m:r>
                  </m:oMath>
                </a14:m>
                <a:endParaRPr lang="en-US" dirty="0"/>
              </a:p>
              <a:p>
                <a:pPr lvl="1"/>
                <a:r>
                  <a:rPr lang="en-US" dirty="0">
                    <a:solidFill>
                      <a:srgbClr val="07FA09"/>
                    </a:solidFill>
                  </a:rPr>
                  <a:t>Easy to find such a linear combination</a:t>
                </a:r>
              </a:p>
              <a:p>
                <a:pPr lvl="1"/>
                <a:r>
                  <a:rPr lang="en-US" dirty="0">
                    <a:solidFill>
                      <a:srgbClr val="FF0000"/>
                    </a:solidFill>
                  </a:rPr>
                  <a:t>Hard Part: Prove it gives exponentially good approximation</a:t>
                </a:r>
              </a:p>
              <a:p>
                <a:pPr marL="0" indent="0">
                  <a:buNone/>
                </a:pPr>
                <a:endParaRPr lang="en-US" dirty="0"/>
              </a:p>
              <a:p>
                <a:endParaRPr lang="en-US"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FEEBC636-C382-41E5-914A-6CF09EFE8250}"/>
                  </a:ext>
                </a:extLst>
              </p:cNvPr>
              <p:cNvSpPr>
                <a:spLocks noGrp="1" noRot="1" noChangeAspect="1" noMove="1" noResize="1" noEditPoints="1" noAdjustHandles="1" noChangeArrowheads="1" noChangeShapeType="1" noTextEdit="1"/>
              </p:cNvSpPr>
              <p:nvPr>
                <p:ph idx="1"/>
              </p:nvPr>
            </p:nvSpPr>
            <p:spPr>
              <a:blipFill>
                <a:blip r:embed="rId3"/>
                <a:stretch>
                  <a:fillRect l="-1043" t="-2241" b="-2661"/>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B73D3EBE-8E69-4967-B2A6-CFB822CEE5E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This Work: Sine Series Approximation</a:t>
            </a:r>
          </a:p>
        </p:txBody>
      </p:sp>
    </p:spTree>
    <p:extLst>
      <p:ext uri="{BB962C8B-B14F-4D97-AF65-F5344CB8AC3E}">
        <p14:creationId xmlns:p14="http://schemas.microsoft.com/office/powerpoint/2010/main" val="27277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EC1E72B-0680-4B2E-BD69-CCAFD0E8AE5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CKKS HE Scheme (2017)</a:t>
            </a:r>
          </a:p>
        </p:txBody>
      </p:sp>
      <mc:AlternateContent xmlns:mc="http://schemas.openxmlformats.org/markup-compatibility/2006" xmlns:a14="http://schemas.microsoft.com/office/drawing/2010/main">
        <mc:Choice Requires="a14">
          <p:graphicFrame>
            <p:nvGraphicFramePr>
              <p:cNvPr id="17" name="Table 17">
                <a:extLst>
                  <a:ext uri="{FF2B5EF4-FFF2-40B4-BE49-F238E27FC236}">
                    <a16:creationId xmlns:a16="http://schemas.microsoft.com/office/drawing/2014/main" id="{5278D845-EE49-453C-989D-3E3E95F620BE}"/>
                  </a:ext>
                </a:extLst>
              </p:cNvPr>
              <p:cNvGraphicFramePr>
                <a:graphicFrameLocks noGrp="1"/>
              </p:cNvGraphicFramePr>
              <p:nvPr/>
            </p:nvGraphicFramePr>
            <p:xfrm>
              <a:off x="2032000" y="3697758"/>
              <a:ext cx="8127999"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38599813"/>
                        </a:ext>
                      </a:extLst>
                    </a:gridCol>
                    <a:gridCol w="2709333">
                      <a:extLst>
                        <a:ext uri="{9D8B030D-6E8A-4147-A177-3AD203B41FA5}">
                          <a16:colId xmlns:a16="http://schemas.microsoft.com/office/drawing/2014/main" val="251988125"/>
                        </a:ext>
                      </a:extLst>
                    </a:gridCol>
                    <a:gridCol w="2709333">
                      <a:extLst>
                        <a:ext uri="{9D8B030D-6E8A-4147-A177-3AD203B41FA5}">
                          <a16:colId xmlns:a16="http://schemas.microsoft.com/office/drawing/2014/main" val="3501464784"/>
                        </a:ext>
                      </a:extLst>
                    </a:gridCol>
                  </a:tblGrid>
                  <a:tr h="370840">
                    <a:tc>
                      <a:txBody>
                        <a:bodyPr/>
                        <a:lstStyle/>
                        <a:p>
                          <a:pPr algn="ctr"/>
                          <a:r>
                            <a:rPr lang="en-US" dirty="0"/>
                            <a:t>Scheme</a:t>
                          </a:r>
                        </a:p>
                      </a:txBody>
                      <a:tcPr/>
                    </a:tc>
                    <a:tc>
                      <a:txBody>
                        <a:bodyPr/>
                        <a:lstStyle/>
                        <a:p>
                          <a:pPr algn="ctr"/>
                          <a:r>
                            <a:rPr lang="en-US" dirty="0"/>
                            <a:t>Circuit Type</a:t>
                          </a:r>
                        </a:p>
                      </a:txBody>
                      <a:tcPr/>
                    </a:tc>
                    <a:tc>
                      <a:txBody>
                        <a:bodyPr/>
                        <a:lstStyle/>
                        <a:p>
                          <a:pPr algn="ctr"/>
                          <a:r>
                            <a:rPr lang="en-US" dirty="0"/>
                            <a:t>Plaintext Type</a:t>
                          </a:r>
                        </a:p>
                      </a:txBody>
                      <a:tcPr/>
                    </a:tc>
                    <a:extLst>
                      <a:ext uri="{0D108BD9-81ED-4DB2-BD59-A6C34878D82A}">
                        <a16:rowId xmlns:a16="http://schemas.microsoft.com/office/drawing/2014/main" val="1702811369"/>
                      </a:ext>
                    </a:extLst>
                  </a:tr>
                  <a:tr h="370840">
                    <a:tc>
                      <a:txBody>
                        <a:bodyPr/>
                        <a:lstStyle/>
                        <a:p>
                          <a:pPr algn="ctr"/>
                          <a:r>
                            <a:rPr lang="en-US" dirty="0"/>
                            <a:t>BGV</a:t>
                          </a:r>
                        </a:p>
                      </a:txBody>
                      <a:tcPr/>
                    </a:tc>
                    <a:tc>
                      <a:txBody>
                        <a:bodyPr/>
                        <a:lstStyle/>
                        <a:p>
                          <a:pPr algn="ctr"/>
                          <a:r>
                            <a:rPr lang="en-US" dirty="0"/>
                            <a:t>Arithmetic</a:t>
                          </a:r>
                        </a:p>
                      </a:txBody>
                      <a:tcPr/>
                    </a:tc>
                    <a:tc>
                      <a:txBody>
                        <a:bodyPr/>
                        <a:lstStyle/>
                        <a:p>
                          <a:pPr algn="ctr"/>
                          <a:r>
                            <a:rPr lang="en-US" dirty="0"/>
                            <a:t>Mod </a:t>
                          </a:r>
                          <a14:m>
                            <m:oMath xmlns:m="http://schemas.openxmlformats.org/officeDocument/2006/math">
                              <m:r>
                                <a:rPr lang="en-US" i="1" dirty="0" smtClean="0">
                                  <a:latin typeface="Cambria Math" panose="02040503050406030204" pitchFamily="18" charset="0"/>
                                </a:rPr>
                                <m:t>𝑝</m:t>
                              </m:r>
                            </m:oMath>
                          </a14:m>
                          <a:endParaRPr lang="en-US" dirty="0"/>
                        </a:p>
                      </a:txBody>
                      <a:tcPr/>
                    </a:tc>
                    <a:extLst>
                      <a:ext uri="{0D108BD9-81ED-4DB2-BD59-A6C34878D82A}">
                        <a16:rowId xmlns:a16="http://schemas.microsoft.com/office/drawing/2014/main" val="1133430578"/>
                      </a:ext>
                    </a:extLst>
                  </a:tr>
                  <a:tr h="370840">
                    <a:tc>
                      <a:txBody>
                        <a:bodyPr/>
                        <a:lstStyle/>
                        <a:p>
                          <a:pPr algn="ctr"/>
                          <a:r>
                            <a:rPr lang="en-US" dirty="0"/>
                            <a:t>BFV</a:t>
                          </a:r>
                        </a:p>
                      </a:txBody>
                      <a:tcPr/>
                    </a:tc>
                    <a:tc>
                      <a:txBody>
                        <a:bodyPr/>
                        <a:lstStyle/>
                        <a:p>
                          <a:pPr algn="ctr"/>
                          <a:r>
                            <a:rPr lang="en-US" dirty="0"/>
                            <a:t>Arithmetic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Mod </a:t>
                          </a:r>
                          <a14:m>
                            <m:oMath xmlns:m="http://schemas.openxmlformats.org/officeDocument/2006/math">
                              <m:r>
                                <a:rPr lang="en-US" i="1" dirty="0" smtClean="0">
                                  <a:latin typeface="Cambria Math" panose="02040503050406030204" pitchFamily="18" charset="0"/>
                                </a:rPr>
                                <m:t>𝑝</m:t>
                              </m:r>
                            </m:oMath>
                          </a14:m>
                          <a:endParaRPr lang="en-US" dirty="0"/>
                        </a:p>
                      </a:txBody>
                      <a:tcPr/>
                    </a:tc>
                    <a:extLst>
                      <a:ext uri="{0D108BD9-81ED-4DB2-BD59-A6C34878D82A}">
                        <a16:rowId xmlns:a16="http://schemas.microsoft.com/office/drawing/2014/main" val="3853787372"/>
                      </a:ext>
                    </a:extLst>
                  </a:tr>
                  <a:tr h="370840">
                    <a:tc>
                      <a:txBody>
                        <a:bodyPr/>
                        <a:lstStyle/>
                        <a:p>
                          <a:pPr algn="ctr"/>
                          <a:r>
                            <a:rPr lang="en-US" dirty="0"/>
                            <a:t>GSW</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3644780218"/>
                      </a:ext>
                    </a:extLst>
                  </a:tr>
                  <a:tr h="370840">
                    <a:tc>
                      <a:txBody>
                        <a:bodyPr/>
                        <a:lstStyle/>
                        <a:p>
                          <a:pPr algn="ctr"/>
                          <a:r>
                            <a:rPr lang="en-US" dirty="0"/>
                            <a:t>FHEW</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3279103815"/>
                      </a:ext>
                    </a:extLst>
                  </a:tr>
                  <a:tr h="370840">
                    <a:tc>
                      <a:txBody>
                        <a:bodyPr/>
                        <a:lstStyle/>
                        <a:p>
                          <a:pPr algn="ctr"/>
                          <a:r>
                            <a:rPr lang="en-US" dirty="0"/>
                            <a:t>TFHE</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2032184698"/>
                      </a:ext>
                    </a:extLst>
                  </a:tr>
                  <a:tr h="370840">
                    <a:tc>
                      <a:txBody>
                        <a:bodyPr/>
                        <a:lstStyle/>
                        <a:p>
                          <a:pPr algn="ctr"/>
                          <a:r>
                            <a:rPr lang="en-US" dirty="0"/>
                            <a:t>CKKS</a:t>
                          </a:r>
                        </a:p>
                      </a:txBody>
                      <a:tcPr>
                        <a:solidFill>
                          <a:schemeClr val="accent4">
                            <a:lumMod val="60000"/>
                            <a:lumOff val="40000"/>
                          </a:schemeClr>
                        </a:solidFill>
                      </a:tcPr>
                    </a:tc>
                    <a:tc>
                      <a:txBody>
                        <a:bodyPr/>
                        <a:lstStyle/>
                        <a:p>
                          <a:pPr algn="ctr"/>
                          <a:r>
                            <a:rPr lang="en-US" dirty="0"/>
                            <a:t>Arithmetic</a:t>
                          </a:r>
                        </a:p>
                      </a:txBody>
                      <a:tcPr>
                        <a:solidFill>
                          <a:schemeClr val="accent4">
                            <a:lumMod val="60000"/>
                            <a:lumOff val="40000"/>
                          </a:schemeClr>
                        </a:solidFill>
                      </a:tcPr>
                    </a:tc>
                    <a:tc>
                      <a:txBody>
                        <a:bodyPr/>
                        <a:lstStyle/>
                        <a:p>
                          <a:pPr algn="ctr"/>
                          <a:r>
                            <a:rPr lang="en-US" dirty="0"/>
                            <a:t>Real/Complex</a:t>
                          </a:r>
                        </a:p>
                      </a:txBody>
                      <a:tcPr>
                        <a:solidFill>
                          <a:schemeClr val="accent4">
                            <a:lumMod val="60000"/>
                            <a:lumOff val="40000"/>
                          </a:schemeClr>
                        </a:solidFill>
                      </a:tcPr>
                    </a:tc>
                    <a:extLst>
                      <a:ext uri="{0D108BD9-81ED-4DB2-BD59-A6C34878D82A}">
                        <a16:rowId xmlns:a16="http://schemas.microsoft.com/office/drawing/2014/main" val="3113250963"/>
                      </a:ext>
                    </a:extLst>
                  </a:tr>
                </a:tbl>
              </a:graphicData>
            </a:graphic>
          </p:graphicFrame>
        </mc:Choice>
        <mc:Fallback xmlns="">
          <p:graphicFrame>
            <p:nvGraphicFramePr>
              <p:cNvPr id="17" name="Table 17">
                <a:extLst>
                  <a:ext uri="{FF2B5EF4-FFF2-40B4-BE49-F238E27FC236}">
                    <a16:creationId xmlns:a16="http://schemas.microsoft.com/office/drawing/2014/main" id="{5278D845-EE49-453C-989D-3E3E95F620BE}"/>
                  </a:ext>
                </a:extLst>
              </p:cNvPr>
              <p:cNvGraphicFramePr>
                <a:graphicFrameLocks noGrp="1"/>
              </p:cNvGraphicFramePr>
              <p:nvPr/>
            </p:nvGraphicFramePr>
            <p:xfrm>
              <a:off x="2032000" y="3697758"/>
              <a:ext cx="8127999"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38599813"/>
                        </a:ext>
                      </a:extLst>
                    </a:gridCol>
                    <a:gridCol w="2709333">
                      <a:extLst>
                        <a:ext uri="{9D8B030D-6E8A-4147-A177-3AD203B41FA5}">
                          <a16:colId xmlns:a16="http://schemas.microsoft.com/office/drawing/2014/main" val="251988125"/>
                        </a:ext>
                      </a:extLst>
                    </a:gridCol>
                    <a:gridCol w="2709333">
                      <a:extLst>
                        <a:ext uri="{9D8B030D-6E8A-4147-A177-3AD203B41FA5}">
                          <a16:colId xmlns:a16="http://schemas.microsoft.com/office/drawing/2014/main" val="3501464784"/>
                        </a:ext>
                      </a:extLst>
                    </a:gridCol>
                  </a:tblGrid>
                  <a:tr h="370840">
                    <a:tc>
                      <a:txBody>
                        <a:bodyPr/>
                        <a:lstStyle/>
                        <a:p>
                          <a:pPr algn="ctr"/>
                          <a:r>
                            <a:rPr lang="en-US" dirty="0"/>
                            <a:t>Scheme</a:t>
                          </a:r>
                        </a:p>
                      </a:txBody>
                      <a:tcPr/>
                    </a:tc>
                    <a:tc>
                      <a:txBody>
                        <a:bodyPr/>
                        <a:lstStyle/>
                        <a:p>
                          <a:pPr algn="ctr"/>
                          <a:r>
                            <a:rPr lang="en-US" dirty="0"/>
                            <a:t>Circuit Type</a:t>
                          </a:r>
                        </a:p>
                      </a:txBody>
                      <a:tcPr/>
                    </a:tc>
                    <a:tc>
                      <a:txBody>
                        <a:bodyPr/>
                        <a:lstStyle/>
                        <a:p>
                          <a:pPr algn="ctr"/>
                          <a:r>
                            <a:rPr lang="en-US" dirty="0"/>
                            <a:t>Plaintext Type</a:t>
                          </a:r>
                        </a:p>
                      </a:txBody>
                      <a:tcPr/>
                    </a:tc>
                    <a:extLst>
                      <a:ext uri="{0D108BD9-81ED-4DB2-BD59-A6C34878D82A}">
                        <a16:rowId xmlns:a16="http://schemas.microsoft.com/office/drawing/2014/main" val="1702811369"/>
                      </a:ext>
                    </a:extLst>
                  </a:tr>
                  <a:tr h="370840">
                    <a:tc>
                      <a:txBody>
                        <a:bodyPr/>
                        <a:lstStyle/>
                        <a:p>
                          <a:pPr algn="ctr"/>
                          <a:r>
                            <a:rPr lang="en-US" dirty="0"/>
                            <a:t>BGV</a:t>
                          </a:r>
                        </a:p>
                      </a:txBody>
                      <a:tcPr/>
                    </a:tc>
                    <a:tc>
                      <a:txBody>
                        <a:bodyPr/>
                        <a:lstStyle/>
                        <a:p>
                          <a:pPr algn="ctr"/>
                          <a:r>
                            <a:rPr lang="en-US" dirty="0"/>
                            <a:t>Arithmetic</a:t>
                          </a:r>
                        </a:p>
                      </a:txBody>
                      <a:tcPr/>
                    </a:tc>
                    <a:tc>
                      <a:txBody>
                        <a:bodyPr/>
                        <a:lstStyle/>
                        <a:p>
                          <a:endParaRPr lang="en-US"/>
                        </a:p>
                      </a:txBody>
                      <a:tcPr>
                        <a:blipFill>
                          <a:blip r:embed="rId3"/>
                          <a:stretch>
                            <a:fillRect l="-200000" t="-108197" r="-899" b="-524590"/>
                          </a:stretch>
                        </a:blipFill>
                      </a:tcPr>
                    </a:tc>
                    <a:extLst>
                      <a:ext uri="{0D108BD9-81ED-4DB2-BD59-A6C34878D82A}">
                        <a16:rowId xmlns:a16="http://schemas.microsoft.com/office/drawing/2014/main" val="1133430578"/>
                      </a:ext>
                    </a:extLst>
                  </a:tr>
                  <a:tr h="370840">
                    <a:tc>
                      <a:txBody>
                        <a:bodyPr/>
                        <a:lstStyle/>
                        <a:p>
                          <a:pPr algn="ctr"/>
                          <a:r>
                            <a:rPr lang="en-US" dirty="0"/>
                            <a:t>BFV</a:t>
                          </a:r>
                        </a:p>
                      </a:txBody>
                      <a:tcPr/>
                    </a:tc>
                    <a:tc>
                      <a:txBody>
                        <a:bodyPr/>
                        <a:lstStyle/>
                        <a:p>
                          <a:pPr algn="ctr"/>
                          <a:r>
                            <a:rPr lang="en-US" dirty="0"/>
                            <a:t>Arithmetic</a:t>
                          </a:r>
                        </a:p>
                      </a:txBody>
                      <a:tcPr/>
                    </a:tc>
                    <a:tc>
                      <a:txBody>
                        <a:bodyPr/>
                        <a:lstStyle/>
                        <a:p>
                          <a:endParaRPr lang="en-US"/>
                        </a:p>
                      </a:txBody>
                      <a:tcPr>
                        <a:blipFill>
                          <a:blip r:embed="rId3"/>
                          <a:stretch>
                            <a:fillRect l="-200000" t="-208197" r="-899" b="-424590"/>
                          </a:stretch>
                        </a:blipFill>
                      </a:tcPr>
                    </a:tc>
                    <a:extLst>
                      <a:ext uri="{0D108BD9-81ED-4DB2-BD59-A6C34878D82A}">
                        <a16:rowId xmlns:a16="http://schemas.microsoft.com/office/drawing/2014/main" val="3853787372"/>
                      </a:ext>
                    </a:extLst>
                  </a:tr>
                  <a:tr h="370840">
                    <a:tc>
                      <a:txBody>
                        <a:bodyPr/>
                        <a:lstStyle/>
                        <a:p>
                          <a:pPr algn="ctr"/>
                          <a:r>
                            <a:rPr lang="en-US" dirty="0"/>
                            <a:t>GSW</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3644780218"/>
                      </a:ext>
                    </a:extLst>
                  </a:tr>
                  <a:tr h="370840">
                    <a:tc>
                      <a:txBody>
                        <a:bodyPr/>
                        <a:lstStyle/>
                        <a:p>
                          <a:pPr algn="ctr"/>
                          <a:r>
                            <a:rPr lang="en-US" dirty="0"/>
                            <a:t>FHEW</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3279103815"/>
                      </a:ext>
                    </a:extLst>
                  </a:tr>
                  <a:tr h="370840">
                    <a:tc>
                      <a:txBody>
                        <a:bodyPr/>
                        <a:lstStyle/>
                        <a:p>
                          <a:pPr algn="ctr"/>
                          <a:r>
                            <a:rPr lang="en-US" dirty="0"/>
                            <a:t>TFHE</a:t>
                          </a:r>
                        </a:p>
                      </a:txBody>
                      <a:tcPr/>
                    </a:tc>
                    <a:tc>
                      <a:txBody>
                        <a:bodyPr/>
                        <a:lstStyle/>
                        <a:p>
                          <a:pPr algn="ctr"/>
                          <a:r>
                            <a:rPr lang="en-US" dirty="0"/>
                            <a:t>Boolean</a:t>
                          </a:r>
                        </a:p>
                      </a:txBody>
                      <a:tcPr/>
                    </a:tc>
                    <a:tc>
                      <a:txBody>
                        <a:bodyPr/>
                        <a:lstStyle/>
                        <a:p>
                          <a:pPr algn="ctr"/>
                          <a:r>
                            <a:rPr lang="en-US" dirty="0"/>
                            <a:t>Bits</a:t>
                          </a:r>
                        </a:p>
                      </a:txBody>
                      <a:tcPr/>
                    </a:tc>
                    <a:extLst>
                      <a:ext uri="{0D108BD9-81ED-4DB2-BD59-A6C34878D82A}">
                        <a16:rowId xmlns:a16="http://schemas.microsoft.com/office/drawing/2014/main" val="2032184698"/>
                      </a:ext>
                    </a:extLst>
                  </a:tr>
                  <a:tr h="370840">
                    <a:tc>
                      <a:txBody>
                        <a:bodyPr/>
                        <a:lstStyle/>
                        <a:p>
                          <a:pPr algn="ctr"/>
                          <a:r>
                            <a:rPr lang="en-US" dirty="0"/>
                            <a:t>CKKS</a:t>
                          </a:r>
                        </a:p>
                      </a:txBody>
                      <a:tcPr>
                        <a:solidFill>
                          <a:schemeClr val="accent4">
                            <a:lumMod val="60000"/>
                            <a:lumOff val="40000"/>
                          </a:schemeClr>
                        </a:solidFill>
                      </a:tcPr>
                    </a:tc>
                    <a:tc>
                      <a:txBody>
                        <a:bodyPr/>
                        <a:lstStyle/>
                        <a:p>
                          <a:pPr algn="ctr"/>
                          <a:r>
                            <a:rPr lang="en-US" dirty="0"/>
                            <a:t>Arithmetic</a:t>
                          </a:r>
                        </a:p>
                      </a:txBody>
                      <a:tcPr>
                        <a:solidFill>
                          <a:schemeClr val="accent4">
                            <a:lumMod val="60000"/>
                            <a:lumOff val="40000"/>
                          </a:schemeClr>
                        </a:solidFill>
                      </a:tcPr>
                    </a:tc>
                    <a:tc>
                      <a:txBody>
                        <a:bodyPr/>
                        <a:lstStyle/>
                        <a:p>
                          <a:pPr algn="ctr"/>
                          <a:r>
                            <a:rPr lang="en-US" dirty="0"/>
                            <a:t>Real/Complex</a:t>
                          </a:r>
                        </a:p>
                      </a:txBody>
                      <a:tcPr>
                        <a:solidFill>
                          <a:schemeClr val="accent4">
                            <a:lumMod val="60000"/>
                            <a:lumOff val="40000"/>
                          </a:schemeClr>
                        </a:solidFill>
                      </a:tcPr>
                    </a:tc>
                    <a:extLst>
                      <a:ext uri="{0D108BD9-81ED-4DB2-BD59-A6C34878D82A}">
                        <a16:rowId xmlns:a16="http://schemas.microsoft.com/office/drawing/2014/main" val="3113250963"/>
                      </a:ext>
                    </a:extLst>
                  </a:tr>
                </a:tbl>
              </a:graphicData>
            </a:graphic>
          </p:graphicFrame>
        </mc:Fallback>
      </mc:AlternateContent>
      <p:sp>
        <p:nvSpPr>
          <p:cNvPr id="7" name="Rectangle 6">
            <a:extLst>
              <a:ext uri="{FF2B5EF4-FFF2-40B4-BE49-F238E27FC236}">
                <a16:creationId xmlns:a16="http://schemas.microsoft.com/office/drawing/2014/main" id="{6B424A29-0260-4D28-9011-9C673664F0DF}"/>
              </a:ext>
            </a:extLst>
          </p:cNvPr>
          <p:cNvSpPr/>
          <p:nvPr/>
        </p:nvSpPr>
        <p:spPr>
          <a:xfrm>
            <a:off x="1569367" y="2157717"/>
            <a:ext cx="9053263" cy="646331"/>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600" dirty="0">
                <a:solidFill>
                  <a:schemeClr val="bg1"/>
                </a:solidFill>
              </a:rPr>
              <a:t>Ideal for privacy-preserving machine learning</a:t>
            </a:r>
          </a:p>
        </p:txBody>
      </p:sp>
    </p:spTree>
    <p:extLst>
      <p:ext uri="{BB962C8B-B14F-4D97-AF65-F5344CB8AC3E}">
        <p14:creationId xmlns:p14="http://schemas.microsoft.com/office/powerpoint/2010/main" val="2819465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3D3EBE-8E69-4967-B2A6-CFB822CEE5E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Order 2 Approximation</a:t>
            </a:r>
          </a:p>
        </p:txBody>
      </p:sp>
      <p:sp>
        <p:nvSpPr>
          <p:cNvPr id="2" name="Slide Number Placeholder 1">
            <a:extLst>
              <a:ext uri="{FF2B5EF4-FFF2-40B4-BE49-F238E27FC236}">
                <a16:creationId xmlns:a16="http://schemas.microsoft.com/office/drawing/2014/main" id="{FDADD43B-3CB0-D44C-87AE-8AAB8D4BDEEA}"/>
              </a:ext>
            </a:extLst>
          </p:cNvPr>
          <p:cNvSpPr>
            <a:spLocks noGrp="1"/>
          </p:cNvSpPr>
          <p:nvPr>
            <p:ph type="sldNum" sz="quarter" idx="12"/>
          </p:nvPr>
        </p:nvSpPr>
        <p:spPr/>
        <p:txBody>
          <a:bodyPr/>
          <a:lstStyle/>
          <a:p>
            <a:fld id="{73B850FF-6169-4056-8077-06FFA93A5366}" type="slidenum">
              <a:rPr lang="en-US" smtClean="0"/>
              <a:t>30</a:t>
            </a:fld>
            <a:endParaRPr lang="en-US"/>
          </a:p>
        </p:txBody>
      </p:sp>
      <p:pic>
        <p:nvPicPr>
          <p:cNvPr id="7" name="Picture 6">
            <a:extLst>
              <a:ext uri="{FF2B5EF4-FFF2-40B4-BE49-F238E27FC236}">
                <a16:creationId xmlns:a16="http://schemas.microsoft.com/office/drawing/2014/main" id="{CABB608D-B785-C24C-B15D-0C37B045F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918" y="1733336"/>
            <a:ext cx="3381953" cy="2093312"/>
          </a:xfrm>
          <a:prstGeom prst="rect">
            <a:avLst/>
          </a:prstGeom>
        </p:spPr>
      </p:pic>
      <p:pic>
        <p:nvPicPr>
          <p:cNvPr id="8" name="Picture 7" descr="Chart&#10;&#10;Description automatically generated">
            <a:extLst>
              <a:ext uri="{FF2B5EF4-FFF2-40B4-BE49-F238E27FC236}">
                <a16:creationId xmlns:a16="http://schemas.microsoft.com/office/drawing/2014/main" id="{9AE85B1D-67F9-1443-B50F-D67D19C4C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76" y="1733335"/>
            <a:ext cx="3377705" cy="20933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C341A5-E1F2-A74F-B71B-65A88EE57FE2}"/>
                  </a:ext>
                </a:extLst>
              </p:cNvPr>
              <p:cNvSpPr txBox="1"/>
              <p:nvPr/>
            </p:nvSpPr>
            <p:spPr>
              <a:xfrm>
                <a:off x="3050747" y="3940411"/>
                <a:ext cx="746294"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r>
                            <a:rPr lang="en-US" b="0" i="1" smtClean="0">
                              <a:latin typeface="Cambria Math" panose="02040503050406030204" pitchFamily="18" charset="0"/>
                            </a:rPr>
                            <m:t> </m:t>
                          </m:r>
                        </m:e>
                      </m:func>
                    </m:oMath>
                  </m:oMathPara>
                </a14:m>
                <a:endParaRPr lang="en-US" dirty="0"/>
              </a:p>
            </p:txBody>
          </p:sp>
        </mc:Choice>
        <mc:Fallback xmlns="">
          <p:sp>
            <p:nvSpPr>
              <p:cNvPr id="9" name="TextBox 8">
                <a:extLst>
                  <a:ext uri="{FF2B5EF4-FFF2-40B4-BE49-F238E27FC236}">
                    <a16:creationId xmlns:a16="http://schemas.microsoft.com/office/drawing/2014/main" id="{CEC341A5-E1F2-A74F-B71B-65A88EE57FE2}"/>
                  </a:ext>
                </a:extLst>
              </p:cNvPr>
              <p:cNvSpPr txBox="1">
                <a:spLocks noRot="1" noChangeAspect="1" noMove="1" noResize="1" noEditPoints="1" noAdjustHandles="1" noChangeArrowheads="1" noChangeShapeType="1" noTextEdit="1"/>
              </p:cNvSpPr>
              <p:nvPr/>
            </p:nvSpPr>
            <p:spPr>
              <a:xfrm>
                <a:off x="3050747" y="3940411"/>
                <a:ext cx="746294" cy="369332"/>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E782862-0831-AC41-ABA5-D2A3BF761D4D}"/>
                  </a:ext>
                </a:extLst>
              </p:cNvPr>
              <p:cNvSpPr txBox="1"/>
              <p:nvPr/>
            </p:nvSpPr>
            <p:spPr>
              <a:xfrm>
                <a:off x="7550860" y="3938913"/>
                <a:ext cx="874535"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 </m:t>
                          </m:r>
                        </m:e>
                      </m:func>
                    </m:oMath>
                  </m:oMathPara>
                </a14:m>
                <a:endParaRPr lang="en-US" dirty="0"/>
              </a:p>
            </p:txBody>
          </p:sp>
        </mc:Choice>
        <mc:Fallback xmlns="">
          <p:sp>
            <p:nvSpPr>
              <p:cNvPr id="10" name="TextBox 9">
                <a:extLst>
                  <a:ext uri="{FF2B5EF4-FFF2-40B4-BE49-F238E27FC236}">
                    <a16:creationId xmlns:a16="http://schemas.microsoft.com/office/drawing/2014/main" id="{6E782862-0831-AC41-ABA5-D2A3BF761D4D}"/>
                  </a:ext>
                </a:extLst>
              </p:cNvPr>
              <p:cNvSpPr txBox="1">
                <a:spLocks noRot="1" noChangeAspect="1" noMove="1" noResize="1" noEditPoints="1" noAdjustHandles="1" noChangeArrowheads="1" noChangeShapeType="1" noTextEdit="1"/>
              </p:cNvSpPr>
              <p:nvPr/>
            </p:nvSpPr>
            <p:spPr>
              <a:xfrm>
                <a:off x="7550860" y="3938913"/>
                <a:ext cx="874535" cy="369332"/>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F82E3F0-E8D6-0440-A2A7-03A01A8A8E10}"/>
                  </a:ext>
                </a:extLst>
              </p:cNvPr>
              <p:cNvSpPr/>
              <p:nvPr/>
            </p:nvSpPr>
            <p:spPr>
              <a:xfrm>
                <a:off x="2854766" y="4821906"/>
                <a:ext cx="6482468" cy="1015727"/>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3200" b="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4</m:t>
                          </m:r>
                        </m:num>
                        <m:den>
                          <m:r>
                            <a:rPr lang="en-US" sz="3200" b="0" i="1" smtClean="0">
                              <a:solidFill>
                                <a:schemeClr val="tx1"/>
                              </a:solidFill>
                              <a:latin typeface="Cambria Math" panose="02040503050406030204" pitchFamily="18" charset="0"/>
                            </a:rPr>
                            <m:t>3</m:t>
                          </m:r>
                        </m:den>
                      </m:f>
                      <m:func>
                        <m:funcPr>
                          <m:ctrlPr>
                            <a:rPr lang="en-US" sz="3200" b="0" i="1" smtClean="0">
                              <a:solidFill>
                                <a:schemeClr val="tx1"/>
                              </a:solidFill>
                              <a:latin typeface="Cambria Math" panose="02040503050406030204" pitchFamily="18" charset="0"/>
                            </a:rPr>
                          </m:ctrlPr>
                        </m:funcPr>
                        <m:fName>
                          <m:r>
                            <m:rPr>
                              <m:sty m:val="p"/>
                            </m:rPr>
                            <a:rPr lang="en-US" sz="3200" b="0" i="0" smtClean="0">
                              <a:solidFill>
                                <a:schemeClr val="tx1"/>
                              </a:solidFill>
                              <a:latin typeface="Cambria Math" panose="02040503050406030204" pitchFamily="18" charset="0"/>
                            </a:rPr>
                            <m:t>sin</m:t>
                          </m:r>
                        </m:fName>
                        <m:e>
                          <m:r>
                            <a:rPr lang="en-US" sz="3200" b="0" i="1" smtClean="0">
                              <a:solidFill>
                                <a:schemeClr val="tx1"/>
                              </a:solidFill>
                              <a:latin typeface="Cambria Math" panose="02040503050406030204" pitchFamily="18" charset="0"/>
                            </a:rPr>
                            <m:t>𝑥</m:t>
                          </m:r>
                          <m:r>
                            <a:rPr lang="en-US" sz="3200" b="0" i="1" smtClean="0">
                              <a:solidFill>
                                <a:schemeClr val="tx1"/>
                              </a:solidFill>
                              <a:latin typeface="Cambria Math" panose="02040503050406030204" pitchFamily="18" charset="0"/>
                            </a:rPr>
                            <m:t> −</m:t>
                          </m:r>
                          <m:f>
                            <m:fPr>
                              <m:ctrlPr>
                                <a:rPr lang="en-US" sz="3200" b="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1</m:t>
                              </m:r>
                            </m:num>
                            <m:den>
                              <m:r>
                                <a:rPr lang="en-US" sz="3200" b="0" i="1" smtClean="0">
                                  <a:solidFill>
                                    <a:schemeClr val="tx1"/>
                                  </a:solidFill>
                                  <a:latin typeface="Cambria Math" panose="02040503050406030204" pitchFamily="18" charset="0"/>
                                </a:rPr>
                                <m:t>6</m:t>
                              </m:r>
                            </m:den>
                          </m:f>
                          <m:func>
                            <m:funcPr>
                              <m:ctrlPr>
                                <a:rPr lang="en-US" sz="3200" b="0" i="1" smtClean="0">
                                  <a:solidFill>
                                    <a:schemeClr val="tx1"/>
                                  </a:solidFill>
                                  <a:latin typeface="Cambria Math" panose="02040503050406030204" pitchFamily="18" charset="0"/>
                                </a:rPr>
                              </m:ctrlPr>
                            </m:funcPr>
                            <m:fName>
                              <m:r>
                                <m:rPr>
                                  <m:sty m:val="p"/>
                                </m:rPr>
                                <a:rPr lang="en-US" sz="3200" b="0" i="0" smtClean="0">
                                  <a:solidFill>
                                    <a:schemeClr val="tx1"/>
                                  </a:solidFill>
                                  <a:latin typeface="Cambria Math" panose="02040503050406030204" pitchFamily="18" charset="0"/>
                                </a:rPr>
                                <m:t>sin</m:t>
                              </m:r>
                            </m:fName>
                            <m:e>
                              <m:r>
                                <a:rPr lang="en-US" sz="3200" b="0" i="1" smtClean="0">
                                  <a:solidFill>
                                    <a:schemeClr val="tx1"/>
                                  </a:solidFill>
                                  <a:latin typeface="Cambria Math" panose="02040503050406030204" pitchFamily="18" charset="0"/>
                                </a:rPr>
                                <m:t>2</m:t>
                              </m:r>
                              <m:r>
                                <a:rPr lang="en-US" sz="3200" b="0" i="1" smtClean="0">
                                  <a:solidFill>
                                    <a:schemeClr val="tx1"/>
                                  </a:solidFill>
                                  <a:latin typeface="Cambria Math" panose="02040503050406030204" pitchFamily="18" charset="0"/>
                                </a:rPr>
                                <m:t>𝑥</m:t>
                              </m:r>
                            </m:e>
                          </m:func>
                        </m:e>
                      </m:func>
                    </m:oMath>
                  </m:oMathPara>
                </a14:m>
                <a:endParaRPr lang="en-US" sz="3200" dirty="0">
                  <a:solidFill>
                    <a:schemeClr val="tx1"/>
                  </a:solidFill>
                </a:endParaRPr>
              </a:p>
            </p:txBody>
          </p:sp>
        </mc:Choice>
        <mc:Fallback xmlns="">
          <p:sp>
            <p:nvSpPr>
              <p:cNvPr id="11" name="Rectangle 10">
                <a:extLst>
                  <a:ext uri="{FF2B5EF4-FFF2-40B4-BE49-F238E27FC236}">
                    <a16:creationId xmlns:a16="http://schemas.microsoft.com/office/drawing/2014/main" id="{BF82E3F0-E8D6-0440-A2A7-03A01A8A8E10}"/>
                  </a:ext>
                </a:extLst>
              </p:cNvPr>
              <p:cNvSpPr>
                <a:spLocks noRot="1" noChangeAspect="1" noMove="1" noResize="1" noEditPoints="1" noAdjustHandles="1" noChangeArrowheads="1" noChangeShapeType="1" noTextEdit="1"/>
              </p:cNvSpPr>
              <p:nvPr/>
            </p:nvSpPr>
            <p:spPr>
              <a:xfrm>
                <a:off x="2854766" y="4821906"/>
                <a:ext cx="6482468" cy="1015727"/>
              </a:xfrm>
              <a:prstGeom prst="rect">
                <a:avLst/>
              </a:prstGeom>
              <a:blipFill>
                <a:blip r:embed="rId6"/>
                <a:stretch>
                  <a:fillRect b="-7317"/>
                </a:stretch>
              </a:blipFill>
            </p:spPr>
            <p:txBody>
              <a:bodyPr/>
              <a:lstStyle/>
              <a:p>
                <a:r>
                  <a:rPr lang="en-US">
                    <a:noFill/>
                  </a:rPr>
                  <a:t> </a:t>
                </a:r>
              </a:p>
            </p:txBody>
          </p:sp>
        </mc:Fallback>
      </mc:AlternateContent>
    </p:spTree>
    <p:extLst>
      <p:ext uri="{BB962C8B-B14F-4D97-AF65-F5344CB8AC3E}">
        <p14:creationId xmlns:p14="http://schemas.microsoft.com/office/powerpoint/2010/main" val="148336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6C5C01E3-F820-400D-8CDC-921E42B4D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626" y="1644933"/>
            <a:ext cx="6913019" cy="4289002"/>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6BC743D-AD9C-4784-A6C7-9BA447E5B87B}"/>
                  </a:ext>
                </a:extLst>
              </p:cNvPr>
              <p:cNvSpPr txBox="1"/>
              <p:nvPr/>
            </p:nvSpPr>
            <p:spPr>
              <a:xfrm>
                <a:off x="3050653" y="5933935"/>
                <a:ext cx="6090706" cy="369332"/>
              </a:xfrm>
              <a:prstGeom prst="rect">
                <a:avLst/>
              </a:prstGeom>
              <a:noFill/>
            </p:spPr>
            <p:txBody>
              <a:bodyPr wrap="none" rtlCol="0">
                <a:spAutoFit/>
              </a:bodyPr>
              <a:lstStyle/>
              <a:p>
                <a:pPr algn="ctr"/>
                <a:r>
                  <a:rPr lang="en-US" dirty="0"/>
                  <a:t>Mod Function for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 = 1000</m:t>
                    </m:r>
                  </m:oMath>
                </a14:m>
                <a:r>
                  <a:rPr lang="en-US" dirty="0"/>
                  <a:t> with Scaled Sine Approximation</a:t>
                </a:r>
              </a:p>
            </p:txBody>
          </p:sp>
        </mc:Choice>
        <mc:Fallback xmlns="">
          <p:sp>
            <p:nvSpPr>
              <p:cNvPr id="7" name="TextBox 6">
                <a:extLst>
                  <a:ext uri="{FF2B5EF4-FFF2-40B4-BE49-F238E27FC236}">
                    <a16:creationId xmlns:a16="http://schemas.microsoft.com/office/drawing/2014/main" id="{56BC743D-AD9C-4784-A6C7-9BA447E5B87B}"/>
                  </a:ext>
                </a:extLst>
              </p:cNvPr>
              <p:cNvSpPr txBox="1">
                <a:spLocks noRot="1" noChangeAspect="1" noMove="1" noResize="1" noEditPoints="1" noAdjustHandles="1" noChangeArrowheads="1" noChangeShapeType="1" noTextEdit="1"/>
              </p:cNvSpPr>
              <p:nvPr/>
            </p:nvSpPr>
            <p:spPr>
              <a:xfrm>
                <a:off x="3050653" y="5933935"/>
                <a:ext cx="6090706" cy="369332"/>
              </a:xfrm>
              <a:prstGeom prst="rect">
                <a:avLst/>
              </a:prstGeom>
              <a:blipFill>
                <a:blip r:embed="rId3"/>
                <a:stretch>
                  <a:fillRect l="-700" t="-8197" r="-600" b="-2459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241895DF-E5A0-495E-BA19-DBE280D6A64A}"/>
              </a:ext>
            </a:extLst>
          </p:cNvPr>
          <p:cNvSpPr/>
          <p:nvPr/>
        </p:nvSpPr>
        <p:spPr>
          <a:xfrm>
            <a:off x="9144001" y="4587031"/>
            <a:ext cx="234892" cy="226503"/>
          </a:xfrm>
          <a:prstGeom prst="rect">
            <a:avLst/>
          </a:prstGeom>
          <a:solidFill>
            <a:srgbClr val="7504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FE184A-9ACD-4615-8FCF-0658F83FA024}"/>
              </a:ext>
            </a:extLst>
          </p:cNvPr>
          <p:cNvSpPr/>
          <p:nvPr/>
        </p:nvSpPr>
        <p:spPr>
          <a:xfrm>
            <a:off x="9144001" y="4109604"/>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F54657-43D7-4E81-9948-F413C7B56DD2}"/>
              </a:ext>
            </a:extLst>
          </p:cNvPr>
          <p:cNvSpPr txBox="1"/>
          <p:nvPr/>
        </p:nvSpPr>
        <p:spPr>
          <a:xfrm>
            <a:off x="9378893" y="4038189"/>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FAEA66B1-94FD-421A-8A2B-CC108E6922DB}"/>
              </a:ext>
            </a:extLst>
          </p:cNvPr>
          <p:cNvSpPr txBox="1"/>
          <p:nvPr/>
        </p:nvSpPr>
        <p:spPr>
          <a:xfrm>
            <a:off x="9378893" y="4515616"/>
            <a:ext cx="596638" cy="369332"/>
          </a:xfrm>
          <a:prstGeom prst="rect">
            <a:avLst/>
          </a:prstGeom>
          <a:noFill/>
        </p:spPr>
        <p:txBody>
          <a:bodyPr wrap="none" rtlCol="0">
            <a:spAutoFit/>
          </a:bodyPr>
          <a:lstStyle/>
          <a:p>
            <a:r>
              <a:rPr lang="en-US" dirty="0"/>
              <a:t>Sine</a:t>
            </a:r>
          </a:p>
        </p:txBody>
      </p:sp>
      <p:sp>
        <p:nvSpPr>
          <p:cNvPr id="2" name="Slide Number Placeholder 1">
            <a:extLst>
              <a:ext uri="{FF2B5EF4-FFF2-40B4-BE49-F238E27FC236}">
                <a16:creationId xmlns:a16="http://schemas.microsoft.com/office/drawing/2014/main" id="{99D3B42B-168E-D548-8DD8-43342D1C6F5F}"/>
              </a:ext>
            </a:extLst>
          </p:cNvPr>
          <p:cNvSpPr>
            <a:spLocks noGrp="1"/>
          </p:cNvSpPr>
          <p:nvPr>
            <p:ph type="sldNum" sz="quarter" idx="12"/>
          </p:nvPr>
        </p:nvSpPr>
        <p:spPr/>
        <p:txBody>
          <a:bodyPr/>
          <a:lstStyle/>
          <a:p>
            <a:fld id="{73B850FF-6169-4056-8077-06FFA93A5366}" type="slidenum">
              <a:rPr lang="en-US" smtClean="0"/>
              <a:t>31</a:t>
            </a:fld>
            <a:endParaRPr lang="en-US"/>
          </a:p>
        </p:txBody>
      </p:sp>
    </p:spTree>
    <p:extLst>
      <p:ext uri="{BB962C8B-B14F-4D97-AF65-F5344CB8AC3E}">
        <p14:creationId xmlns:p14="http://schemas.microsoft.com/office/powerpoint/2010/main" val="963395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5E147CED-84C6-4739-B448-8DE47CF0C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626" y="1644933"/>
            <a:ext cx="6925169" cy="4289002"/>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207516" y="5933935"/>
            <a:ext cx="3776996" cy="369332"/>
          </a:xfrm>
          <a:prstGeom prst="rect">
            <a:avLst/>
          </a:prstGeom>
          <a:noFill/>
        </p:spPr>
        <p:txBody>
          <a:bodyPr wrap="none" rtlCol="0">
            <a:spAutoFit/>
          </a:bodyPr>
          <a:lstStyle/>
          <a:p>
            <a:pPr algn="ctr"/>
            <a:r>
              <a:rPr lang="en-US" dirty="0"/>
              <a:t>Sine Series Approximation of Order 2</a:t>
            </a:r>
          </a:p>
        </p:txBody>
      </p:sp>
      <p:sp>
        <p:nvSpPr>
          <p:cNvPr id="10" name="Rectangle 9">
            <a:extLst>
              <a:ext uri="{FF2B5EF4-FFF2-40B4-BE49-F238E27FC236}">
                <a16:creationId xmlns:a16="http://schemas.microsoft.com/office/drawing/2014/main" id="{241895DF-E5A0-495E-BA19-DBE280D6A64A}"/>
              </a:ext>
            </a:extLst>
          </p:cNvPr>
          <p:cNvSpPr/>
          <p:nvPr/>
        </p:nvSpPr>
        <p:spPr>
          <a:xfrm>
            <a:off x="9144001" y="4587031"/>
            <a:ext cx="234892" cy="226503"/>
          </a:xfrm>
          <a:prstGeom prst="rect">
            <a:avLst/>
          </a:prstGeom>
          <a:solidFill>
            <a:srgbClr val="7504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FE184A-9ACD-4615-8FCF-0658F83FA024}"/>
              </a:ext>
            </a:extLst>
          </p:cNvPr>
          <p:cNvSpPr/>
          <p:nvPr/>
        </p:nvSpPr>
        <p:spPr>
          <a:xfrm>
            <a:off x="9144001" y="4109604"/>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F54657-43D7-4E81-9948-F413C7B56DD2}"/>
              </a:ext>
            </a:extLst>
          </p:cNvPr>
          <p:cNvSpPr txBox="1"/>
          <p:nvPr/>
        </p:nvSpPr>
        <p:spPr>
          <a:xfrm>
            <a:off x="9378893" y="4038189"/>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FAEA66B1-94FD-421A-8A2B-CC108E6922DB}"/>
              </a:ext>
            </a:extLst>
          </p:cNvPr>
          <p:cNvSpPr txBox="1"/>
          <p:nvPr/>
        </p:nvSpPr>
        <p:spPr>
          <a:xfrm>
            <a:off x="9378893" y="4515616"/>
            <a:ext cx="596638" cy="369332"/>
          </a:xfrm>
          <a:prstGeom prst="rect">
            <a:avLst/>
          </a:prstGeom>
          <a:noFill/>
        </p:spPr>
        <p:txBody>
          <a:bodyPr wrap="none" rtlCol="0">
            <a:spAutoFit/>
          </a:bodyPr>
          <a:lstStyle/>
          <a:p>
            <a:r>
              <a:rPr lang="en-US" dirty="0"/>
              <a:t>Sine</a:t>
            </a:r>
          </a:p>
        </p:txBody>
      </p:sp>
      <p:sp>
        <p:nvSpPr>
          <p:cNvPr id="14" name="Rectangle 13">
            <a:extLst>
              <a:ext uri="{FF2B5EF4-FFF2-40B4-BE49-F238E27FC236}">
                <a16:creationId xmlns:a16="http://schemas.microsoft.com/office/drawing/2014/main" id="{7458CDEC-76D9-40EA-BD8E-985A3736848B}"/>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C8E8616-7DE7-4CC3-AC62-E8EB89600941}"/>
              </a:ext>
            </a:extLst>
          </p:cNvPr>
          <p:cNvSpPr txBox="1"/>
          <p:nvPr/>
        </p:nvSpPr>
        <p:spPr>
          <a:xfrm>
            <a:off x="9378893" y="4998272"/>
            <a:ext cx="1229824" cy="369332"/>
          </a:xfrm>
          <a:prstGeom prst="rect">
            <a:avLst/>
          </a:prstGeom>
          <a:noFill/>
        </p:spPr>
        <p:txBody>
          <a:bodyPr wrap="none" rtlCol="0">
            <a:spAutoFit/>
          </a:bodyPr>
          <a:lstStyle/>
          <a:p>
            <a:r>
              <a:rPr lang="en-US" dirty="0"/>
              <a:t>Sine Series</a:t>
            </a:r>
          </a:p>
        </p:txBody>
      </p:sp>
      <p:sp>
        <p:nvSpPr>
          <p:cNvPr id="2" name="Slide Number Placeholder 1">
            <a:extLst>
              <a:ext uri="{FF2B5EF4-FFF2-40B4-BE49-F238E27FC236}">
                <a16:creationId xmlns:a16="http://schemas.microsoft.com/office/drawing/2014/main" id="{DF4A0D57-1F73-C64E-82B1-E94ED5CC5629}"/>
              </a:ext>
            </a:extLst>
          </p:cNvPr>
          <p:cNvSpPr>
            <a:spLocks noGrp="1"/>
          </p:cNvSpPr>
          <p:nvPr>
            <p:ph type="sldNum" sz="quarter" idx="12"/>
          </p:nvPr>
        </p:nvSpPr>
        <p:spPr/>
        <p:txBody>
          <a:bodyPr/>
          <a:lstStyle/>
          <a:p>
            <a:fld id="{73B850FF-6169-4056-8077-06FFA93A5366}" type="slidenum">
              <a:rPr lang="en-US" smtClean="0"/>
              <a:t>32</a:t>
            </a:fld>
            <a:endParaRPr lang="en-US"/>
          </a:p>
        </p:txBody>
      </p:sp>
    </p:spTree>
    <p:extLst>
      <p:ext uri="{BB962C8B-B14F-4D97-AF65-F5344CB8AC3E}">
        <p14:creationId xmlns:p14="http://schemas.microsoft.com/office/powerpoint/2010/main" val="1792974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EBC636-C382-41E5-914A-6CF09EFE8250}"/>
                  </a:ext>
                </a:extLst>
              </p:cNvPr>
              <p:cNvSpPr>
                <a:spLocks noGrp="1"/>
              </p:cNvSpPr>
              <p:nvPr>
                <p:ph idx="1"/>
              </p:nvPr>
            </p:nvSpPr>
            <p:spPr/>
            <p:txBody>
              <a:bodyPr/>
              <a:lstStyle/>
              <a:p>
                <a:pPr marL="0" indent="0">
                  <a:buNone/>
                </a:pPr>
                <a:r>
                  <a:rPr lang="en-US" dirty="0">
                    <a:latin typeface="+mj-lt"/>
                  </a:rPr>
                  <a:t>Want to approximate</a:t>
                </a:r>
                <a:r>
                  <a:rPr lang="en-US" dirty="0">
                    <a:latin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e>
                      <m:sub>
                        <m:r>
                          <a:rPr lang="en-US" b="0" i="1" smtClean="0">
                            <a:latin typeface="Cambria Math" panose="02040503050406030204" pitchFamily="18" charset="0"/>
                          </a:rPr>
                          <m:t>2</m:t>
                        </m:r>
                        <m:r>
                          <a:rPr lang="en-US" b="0" i="1" smtClean="0">
                            <a:latin typeface="Cambria Math" panose="02040503050406030204" pitchFamily="18" charset="0"/>
                          </a:rPr>
                          <m:t>𝜋</m:t>
                        </m:r>
                      </m:sub>
                    </m:sSub>
                  </m:oMath>
                </a14:m>
                <a:r>
                  <a:rPr lang="en-US" b="0" dirty="0">
                    <a:latin typeface="Cambria Math" panose="02040503050406030204" pitchFamily="18" charset="0"/>
                  </a:rPr>
                  <a:t> </a:t>
                </a:r>
                <a:r>
                  <a:rPr lang="en-US" b="0" dirty="0">
                    <a:latin typeface="+mj-lt"/>
                  </a:rPr>
                  <a:t>on inputs</a:t>
                </a:r>
                <a:r>
                  <a:rPr lang="en-US" b="0"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b="0" dirty="0">
                    <a:latin typeface="Cambria Math" panose="02040503050406030204" pitchFamily="18" charset="0"/>
                  </a:rPr>
                  <a:t> </a:t>
                </a:r>
                <a:r>
                  <a:rPr lang="en-US" b="0" dirty="0">
                    <a:latin typeface="+mj-lt"/>
                  </a:rPr>
                  <a:t>for small</a:t>
                </a:r>
                <a:r>
                  <a:rPr lang="en-US" b="0"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𝑥</m:t>
                    </m:r>
                  </m:oMath>
                </a14:m>
                <a:endParaRPr lang="en-US" b="0"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r>
                  <a:rPr lang="en-US" b="0" dirty="0"/>
                  <a:t>Enough to consider behavior for small </a:t>
                </a:r>
                <a14:m>
                  <m:oMath xmlns:m="http://schemas.openxmlformats.org/officeDocument/2006/math">
                    <m:r>
                      <a:rPr lang="en-US" b="0" i="1" dirty="0" smtClean="0">
                        <a:latin typeface="Cambria Math" panose="02040503050406030204" pitchFamily="18" charset="0"/>
                      </a:rPr>
                      <m:t>𝑥</m:t>
                    </m:r>
                  </m:oMath>
                </a14:m>
                <a:endParaRPr lang="en-US" b="0" dirty="0"/>
              </a:p>
              <a:p>
                <a:pPr marL="0" indent="0">
                  <a:buNone/>
                </a:pP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num>
                            <m:den>
                              <m:r>
                                <a:rPr lang="en-US" i="1">
                                  <a:latin typeface="Cambria Math" panose="02040503050406030204" pitchFamily="18" charset="0"/>
                                </a:rPr>
                                <m:t>3!</m:t>
                              </m:r>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5</m:t>
                                  </m:r>
                                </m:sup>
                              </m:sSup>
                            </m:num>
                            <m:den>
                              <m:r>
                                <a:rPr lang="en-US" i="1">
                                  <a:latin typeface="Cambria Math" panose="02040503050406030204" pitchFamily="18" charset="0"/>
                                </a:rPr>
                                <m:t>5!</m:t>
                              </m:r>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7</m:t>
                                  </m:r>
                                </m:sup>
                              </m:sSup>
                            </m:num>
                            <m:den>
                              <m:r>
                                <a:rPr lang="en-US" i="1">
                                  <a:latin typeface="Cambria Math" panose="02040503050406030204" pitchFamily="18" charset="0"/>
                                </a:rPr>
                                <m:t>7!</m:t>
                              </m:r>
                            </m:den>
                          </m:f>
                          <m:r>
                            <a:rPr lang="en-US" i="1">
                              <a:latin typeface="Cambria Math" panose="02040503050406030204" pitchFamily="18" charset="0"/>
                            </a:rPr>
                            <m:t>+ …</m:t>
                          </m:r>
                        </m:e>
                      </m:func>
                    </m:oMath>
                  </m:oMathPara>
                </a14:m>
                <a:endParaRPr lang="en-US" dirty="0"/>
              </a:p>
            </p:txBody>
          </p:sp>
        </mc:Choice>
        <mc:Fallback xmlns="">
          <p:sp>
            <p:nvSpPr>
              <p:cNvPr id="3" name="Content Placeholder 2">
                <a:extLst>
                  <a:ext uri="{FF2B5EF4-FFF2-40B4-BE49-F238E27FC236}">
                    <a16:creationId xmlns:a16="http://schemas.microsoft.com/office/drawing/2014/main" id="{FEEBC636-C382-41E5-914A-6CF09EFE8250}"/>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B73D3EBE-8E69-4967-B2A6-CFB822CEE5E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2" name="Slide Number Placeholder 1">
            <a:extLst>
              <a:ext uri="{FF2B5EF4-FFF2-40B4-BE49-F238E27FC236}">
                <a16:creationId xmlns:a16="http://schemas.microsoft.com/office/drawing/2014/main" id="{FDADD43B-3CB0-D44C-87AE-8AAB8D4BDEEA}"/>
              </a:ext>
            </a:extLst>
          </p:cNvPr>
          <p:cNvSpPr>
            <a:spLocks noGrp="1"/>
          </p:cNvSpPr>
          <p:nvPr>
            <p:ph type="sldNum" sz="quarter" idx="12"/>
          </p:nvPr>
        </p:nvSpPr>
        <p:spPr/>
        <p:txBody>
          <a:bodyPr/>
          <a:lstStyle/>
          <a:p>
            <a:fld id="{73B850FF-6169-4056-8077-06FFA93A5366}" type="slidenum">
              <a:rPr lang="en-US" smtClean="0"/>
              <a:t>33</a:t>
            </a:fld>
            <a:endParaRPr lang="en-US"/>
          </a:p>
        </p:txBody>
      </p:sp>
      <p:sp>
        <p:nvSpPr>
          <p:cNvPr id="5" name="Oval 4">
            <a:extLst>
              <a:ext uri="{FF2B5EF4-FFF2-40B4-BE49-F238E27FC236}">
                <a16:creationId xmlns:a16="http://schemas.microsoft.com/office/drawing/2014/main" id="{6FF68944-0860-E247-BDCF-4306A65795A5}"/>
              </a:ext>
            </a:extLst>
          </p:cNvPr>
          <p:cNvSpPr/>
          <p:nvPr/>
        </p:nvSpPr>
        <p:spPr>
          <a:xfrm rot="5400000">
            <a:off x="6309739" y="3087540"/>
            <a:ext cx="1300295" cy="3301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4">
            <a:extLst>
              <a:ext uri="{FF2B5EF4-FFF2-40B4-BE49-F238E27FC236}">
                <a16:creationId xmlns:a16="http://schemas.microsoft.com/office/drawing/2014/main" id="{6E9CC81F-A3AE-0B47-AA4C-09EB4391D765}"/>
              </a:ext>
            </a:extLst>
          </p:cNvPr>
          <p:cNvSpPr/>
          <p:nvPr/>
        </p:nvSpPr>
        <p:spPr>
          <a:xfrm>
            <a:off x="6171480" y="5538960"/>
            <a:ext cx="1576812" cy="487443"/>
          </a:xfrm>
          <a:prstGeom prst="round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Error</a:t>
            </a:r>
          </a:p>
        </p:txBody>
      </p:sp>
    </p:spTree>
    <p:extLst>
      <p:ext uri="{BB962C8B-B14F-4D97-AF65-F5344CB8AC3E}">
        <p14:creationId xmlns:p14="http://schemas.microsoft.com/office/powerpoint/2010/main" val="158138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3D3EBE-8E69-4967-B2A6-CFB822CEE5E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2" name="Slide Number Placeholder 1">
            <a:extLst>
              <a:ext uri="{FF2B5EF4-FFF2-40B4-BE49-F238E27FC236}">
                <a16:creationId xmlns:a16="http://schemas.microsoft.com/office/drawing/2014/main" id="{7C46D21D-FB04-1847-85D6-D25E6F0700AD}"/>
              </a:ext>
            </a:extLst>
          </p:cNvPr>
          <p:cNvSpPr>
            <a:spLocks noGrp="1"/>
          </p:cNvSpPr>
          <p:nvPr>
            <p:ph type="sldNum" sz="quarter" idx="12"/>
          </p:nvPr>
        </p:nvSpPr>
        <p:spPr/>
        <p:txBody>
          <a:bodyPr/>
          <a:lstStyle/>
          <a:p>
            <a:fld id="{73B850FF-6169-4056-8077-06FFA93A5366}" type="slidenum">
              <a:rPr lang="en-US" smtClean="0"/>
              <a:t>34</a:t>
            </a:fld>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8DE30C-4B98-6243-B59D-64BAA5D85077}"/>
                  </a:ext>
                </a:extLst>
              </p:cNvPr>
              <p:cNvSpPr txBox="1"/>
              <p:nvPr/>
            </p:nvSpPr>
            <p:spPr>
              <a:xfrm>
                <a:off x="2964485" y="1813011"/>
                <a:ext cx="4730719" cy="870751"/>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 −</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num>
                            <m:den>
                              <m:r>
                                <a:rPr lang="en-US" sz="2800" i="1">
                                  <a:latin typeface="Cambria Math" panose="02040503050406030204" pitchFamily="18" charset="0"/>
                                </a:rPr>
                                <m:t>3!</m:t>
                              </m:r>
                            </m:den>
                          </m:f>
                          <m:r>
                            <a:rPr lang="en-US" sz="2800" i="1">
                              <a:latin typeface="Cambria Math" panose="02040503050406030204" pitchFamily="18" charset="0"/>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5</m:t>
                                  </m:r>
                                </m:sup>
                              </m:sSup>
                            </m:num>
                            <m:den>
                              <m:r>
                                <a:rPr lang="en-US" sz="2800" i="1">
                                  <a:latin typeface="Cambria Math" panose="02040503050406030204" pitchFamily="18" charset="0"/>
                                </a:rPr>
                                <m:t>5!</m:t>
                              </m:r>
                            </m:den>
                          </m:f>
                          <m:r>
                            <a:rPr lang="en-US" sz="2800" i="1">
                              <a:latin typeface="Cambria Math" panose="02040503050406030204" pitchFamily="18" charset="0"/>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7</m:t>
                                  </m:r>
                                </m:sup>
                              </m:sSup>
                            </m:num>
                            <m:den>
                              <m:r>
                                <a:rPr lang="en-US" sz="2800" i="1">
                                  <a:latin typeface="Cambria Math" panose="02040503050406030204" pitchFamily="18" charset="0"/>
                                </a:rPr>
                                <m:t>7!</m:t>
                              </m:r>
                            </m:den>
                          </m:f>
                          <m:r>
                            <a:rPr lang="en-US" sz="2800" i="1">
                              <a:latin typeface="Cambria Math" panose="02040503050406030204" pitchFamily="18" charset="0"/>
                            </a:rPr>
                            <m:t>+ …</m:t>
                          </m:r>
                        </m:e>
                      </m:func>
                    </m:oMath>
                  </m:oMathPara>
                </a14:m>
                <a:endParaRPr lang="en-US" sz="2800" dirty="0"/>
              </a:p>
            </p:txBody>
          </p:sp>
        </mc:Choice>
        <mc:Fallback xmlns="">
          <p:sp>
            <p:nvSpPr>
              <p:cNvPr id="11" name="TextBox 10">
                <a:extLst>
                  <a:ext uri="{FF2B5EF4-FFF2-40B4-BE49-F238E27FC236}">
                    <a16:creationId xmlns:a16="http://schemas.microsoft.com/office/drawing/2014/main" id="{288DE30C-4B98-6243-B59D-64BAA5D85077}"/>
                  </a:ext>
                </a:extLst>
              </p:cNvPr>
              <p:cNvSpPr txBox="1">
                <a:spLocks noRot="1" noChangeAspect="1" noMove="1" noResize="1" noEditPoints="1" noAdjustHandles="1" noChangeArrowheads="1" noChangeShapeType="1" noTextEdit="1"/>
              </p:cNvSpPr>
              <p:nvPr/>
            </p:nvSpPr>
            <p:spPr>
              <a:xfrm>
                <a:off x="2964485" y="1813011"/>
                <a:ext cx="4730719" cy="870751"/>
              </a:xfrm>
              <a:prstGeom prst="rect">
                <a:avLst/>
              </a:prstGeom>
              <a:blipFill>
                <a:blip r:embed="rId2"/>
                <a:stretch>
                  <a:fillRect l="-1340" b="-1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3FE36E-D4F0-2C41-BF56-08239F711460}"/>
                  </a:ext>
                </a:extLst>
              </p:cNvPr>
              <p:cNvSpPr txBox="1"/>
              <p:nvPr/>
            </p:nvSpPr>
            <p:spPr>
              <a:xfrm>
                <a:off x="2704780" y="3497870"/>
                <a:ext cx="6592702" cy="870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rPr>
                            <m:t>2</m:t>
                          </m:r>
                          <m:r>
                            <a:rPr lang="en-US" sz="2800" i="1">
                              <a:latin typeface="Cambria Math" panose="02040503050406030204" pitchFamily="18" charset="0"/>
                            </a:rPr>
                            <m:t>𝑥</m:t>
                          </m:r>
                          <m:r>
                            <a:rPr lang="en-US" sz="2800" i="1">
                              <a:latin typeface="Cambria Math" panose="02040503050406030204" pitchFamily="18" charset="0"/>
                            </a:rPr>
                            <m:t>=2</m:t>
                          </m:r>
                          <m:r>
                            <a:rPr lang="en-US" sz="2800" i="1">
                              <a:latin typeface="Cambria Math" panose="02040503050406030204" pitchFamily="18" charset="0"/>
                            </a:rPr>
                            <m:t>𝑥</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(2</m:t>
                              </m:r>
                              <m:sSup>
                                <m:sSupPr>
                                  <m:ctrlPr>
                                    <a:rPr lang="en-US" sz="2800" i="1">
                                      <a:latin typeface="Cambria Math" panose="02040503050406030204" pitchFamily="18" charset="0"/>
                                    </a:rPr>
                                  </m:ctrlPr>
                                </m:sSupPr>
                                <m:e>
                                  <m:r>
                                    <a:rPr lang="en-US" sz="2800" i="1">
                                      <a:latin typeface="Cambria Math" panose="02040503050406030204" pitchFamily="18" charset="0"/>
                                    </a:rPr>
                                    <m:t>𝑥</m:t>
                                  </m:r>
                                  <m:r>
                                    <a:rPr lang="en-US" sz="2800" i="1">
                                      <a:latin typeface="Cambria Math" panose="02040503050406030204" pitchFamily="18" charset="0"/>
                                    </a:rPr>
                                    <m:t>)</m:t>
                                  </m:r>
                                </m:e>
                                <m:sup>
                                  <m:r>
                                    <a:rPr lang="en-US" sz="2800" i="1">
                                      <a:latin typeface="Cambria Math" panose="02040503050406030204" pitchFamily="18" charset="0"/>
                                    </a:rPr>
                                    <m:t>3</m:t>
                                  </m:r>
                                </m:sup>
                              </m:sSup>
                            </m:num>
                            <m:den>
                              <m:r>
                                <a:rPr lang="en-US" sz="2800" i="1">
                                  <a:latin typeface="Cambria Math" panose="02040503050406030204" pitchFamily="18" charset="0"/>
                                </a:rPr>
                                <m:t>3!</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sSup>
                                <m:sSupPr>
                                  <m:ctrlPr>
                                    <a:rPr lang="en-US" sz="2800" i="1">
                                      <a:latin typeface="Cambria Math" panose="02040503050406030204" pitchFamily="18" charset="0"/>
                                    </a:rPr>
                                  </m:ctrlPr>
                                </m:sSupPr>
                                <m:e>
                                  <m:r>
                                    <a:rPr lang="en-US" sz="2800" i="1">
                                      <a:latin typeface="Cambria Math" panose="02040503050406030204" pitchFamily="18" charset="0"/>
                                    </a:rPr>
                                    <m:t>𝑥</m:t>
                                  </m:r>
                                  <m:r>
                                    <a:rPr lang="en-US" sz="2800" i="1">
                                      <a:latin typeface="Cambria Math" panose="02040503050406030204" pitchFamily="18" charset="0"/>
                                    </a:rPr>
                                    <m:t>)</m:t>
                                  </m:r>
                                </m:e>
                                <m:sup>
                                  <m:r>
                                    <a:rPr lang="en-US" sz="2800" i="1">
                                      <a:latin typeface="Cambria Math" panose="02040503050406030204" pitchFamily="18" charset="0"/>
                                    </a:rPr>
                                    <m:t>5</m:t>
                                  </m:r>
                                </m:sup>
                              </m:sSup>
                            </m:num>
                            <m:den>
                              <m:r>
                                <a:rPr lang="en-US" sz="2800" i="1">
                                  <a:latin typeface="Cambria Math" panose="02040503050406030204" pitchFamily="18" charset="0"/>
                                </a:rPr>
                                <m:t>5!</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sSup>
                                <m:sSupPr>
                                  <m:ctrlPr>
                                    <a:rPr lang="en-US" sz="2800" i="1">
                                      <a:latin typeface="Cambria Math" panose="02040503050406030204" pitchFamily="18" charset="0"/>
                                    </a:rPr>
                                  </m:ctrlPr>
                                </m:sSupPr>
                                <m:e>
                                  <m:r>
                                    <a:rPr lang="en-US" sz="2800" i="1">
                                      <a:latin typeface="Cambria Math" panose="02040503050406030204" pitchFamily="18" charset="0"/>
                                    </a:rPr>
                                    <m:t>𝑥</m:t>
                                  </m:r>
                                  <m:r>
                                    <a:rPr lang="en-US" sz="2800" i="1">
                                      <a:latin typeface="Cambria Math" panose="02040503050406030204" pitchFamily="18" charset="0"/>
                                    </a:rPr>
                                    <m:t>)</m:t>
                                  </m:r>
                                </m:e>
                                <m:sup>
                                  <m:r>
                                    <a:rPr lang="en-US" sz="2800" i="1">
                                      <a:latin typeface="Cambria Math" panose="02040503050406030204" pitchFamily="18" charset="0"/>
                                    </a:rPr>
                                    <m:t>7</m:t>
                                  </m:r>
                                </m:sup>
                              </m:sSup>
                            </m:num>
                            <m:den>
                              <m:r>
                                <a:rPr lang="en-US" sz="2800" i="1">
                                  <a:latin typeface="Cambria Math" panose="02040503050406030204" pitchFamily="18" charset="0"/>
                                </a:rPr>
                                <m:t>7!</m:t>
                              </m:r>
                            </m:den>
                          </m:f>
                          <m:r>
                            <a:rPr lang="en-US" sz="2800" i="1">
                              <a:latin typeface="Cambria Math" panose="02040503050406030204" pitchFamily="18" charset="0"/>
                            </a:rPr>
                            <m:t>+ …</m:t>
                          </m:r>
                        </m:e>
                      </m:func>
                    </m:oMath>
                  </m:oMathPara>
                </a14:m>
                <a:endParaRPr lang="en-US" sz="2800" dirty="0"/>
              </a:p>
            </p:txBody>
          </p:sp>
        </mc:Choice>
        <mc:Fallback xmlns="">
          <p:sp>
            <p:nvSpPr>
              <p:cNvPr id="12" name="TextBox 11">
                <a:extLst>
                  <a:ext uri="{FF2B5EF4-FFF2-40B4-BE49-F238E27FC236}">
                    <a16:creationId xmlns:a16="http://schemas.microsoft.com/office/drawing/2014/main" id="{593FE36E-D4F0-2C41-BF56-08239F711460}"/>
                  </a:ext>
                </a:extLst>
              </p:cNvPr>
              <p:cNvSpPr txBox="1">
                <a:spLocks noRot="1" noChangeAspect="1" noMove="1" noResize="1" noEditPoints="1" noAdjustHandles="1" noChangeArrowheads="1" noChangeShapeType="1" noTextEdit="1"/>
              </p:cNvSpPr>
              <p:nvPr/>
            </p:nvSpPr>
            <p:spPr>
              <a:xfrm>
                <a:off x="2704780" y="3497870"/>
                <a:ext cx="6592702" cy="870751"/>
              </a:xfrm>
              <a:prstGeom prst="rect">
                <a:avLst/>
              </a:prstGeom>
              <a:blipFill>
                <a:blip r:embed="rId3"/>
                <a:stretch>
                  <a:fillRect l="-771" b="-11429"/>
                </a:stretch>
              </a:blipFill>
            </p:spPr>
            <p:txBody>
              <a:bodyPr/>
              <a:lstStyle/>
              <a:p>
                <a:r>
                  <a:rPr lang="en-US">
                    <a:noFill/>
                  </a:rPr>
                  <a:t> </a:t>
                </a:r>
              </a:p>
            </p:txBody>
          </p:sp>
        </mc:Fallback>
      </mc:AlternateContent>
    </p:spTree>
    <p:extLst>
      <p:ext uri="{BB962C8B-B14F-4D97-AF65-F5344CB8AC3E}">
        <p14:creationId xmlns:p14="http://schemas.microsoft.com/office/powerpoint/2010/main" val="712027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3D3EBE-8E69-4967-B2A6-CFB822CEE5E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2" name="Slide Number Placeholder 1">
            <a:extLst>
              <a:ext uri="{FF2B5EF4-FFF2-40B4-BE49-F238E27FC236}">
                <a16:creationId xmlns:a16="http://schemas.microsoft.com/office/drawing/2014/main" id="{7C46D21D-FB04-1847-85D6-D25E6F0700AD}"/>
              </a:ext>
            </a:extLst>
          </p:cNvPr>
          <p:cNvSpPr>
            <a:spLocks noGrp="1"/>
          </p:cNvSpPr>
          <p:nvPr>
            <p:ph type="sldNum" sz="quarter" idx="12"/>
          </p:nvPr>
        </p:nvSpPr>
        <p:spPr/>
        <p:txBody>
          <a:bodyPr/>
          <a:lstStyle/>
          <a:p>
            <a:fld id="{73B850FF-6169-4056-8077-06FFA93A5366}" type="slidenum">
              <a:rPr lang="en-US" smtClean="0"/>
              <a:t>35</a:t>
            </a:fld>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8DE30C-4B98-6243-B59D-64BAA5D85077}"/>
                  </a:ext>
                </a:extLst>
              </p:cNvPr>
              <p:cNvSpPr txBox="1"/>
              <p:nvPr/>
            </p:nvSpPr>
            <p:spPr>
              <a:xfrm>
                <a:off x="2964485" y="1813011"/>
                <a:ext cx="6857262"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3</m:t>
                          </m:r>
                        </m:den>
                      </m:f>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9</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90</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5</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3780</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7</m:t>
                              </m:r>
                            </m:sup>
                          </m:sSup>
                          <m:r>
                            <a:rPr lang="en-US" sz="2800" i="1">
                              <a:latin typeface="Cambria Math" panose="02040503050406030204" pitchFamily="18" charset="0"/>
                            </a:rPr>
                            <m:t>+… </m:t>
                          </m:r>
                        </m:e>
                      </m:func>
                    </m:oMath>
                  </m:oMathPara>
                </a14:m>
                <a:endParaRPr lang="en-US" sz="2800" dirty="0"/>
              </a:p>
            </p:txBody>
          </p:sp>
        </mc:Choice>
        <mc:Fallback xmlns="">
          <p:sp>
            <p:nvSpPr>
              <p:cNvPr id="11" name="TextBox 10">
                <a:extLst>
                  <a:ext uri="{FF2B5EF4-FFF2-40B4-BE49-F238E27FC236}">
                    <a16:creationId xmlns:a16="http://schemas.microsoft.com/office/drawing/2014/main" id="{288DE30C-4B98-6243-B59D-64BAA5D85077}"/>
                  </a:ext>
                </a:extLst>
              </p:cNvPr>
              <p:cNvSpPr txBox="1">
                <a:spLocks noRot="1" noChangeAspect="1" noMove="1" noResize="1" noEditPoints="1" noAdjustHandles="1" noChangeArrowheads="1" noChangeShapeType="1" noTextEdit="1"/>
              </p:cNvSpPr>
              <p:nvPr/>
            </p:nvSpPr>
            <p:spPr>
              <a:xfrm>
                <a:off x="2964485" y="1813011"/>
                <a:ext cx="6857262" cy="809452"/>
              </a:xfrm>
              <a:prstGeom prst="rect">
                <a:avLst/>
              </a:prstGeom>
              <a:blipFill>
                <a:blip r:embed="rId2"/>
                <a:stretch>
                  <a:fillRect l="-739" t="-1538" r="-1479"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3FE36E-D4F0-2C41-BF56-08239F711460}"/>
                  </a:ext>
                </a:extLst>
              </p:cNvPr>
              <p:cNvSpPr txBox="1"/>
              <p:nvPr/>
            </p:nvSpPr>
            <p:spPr>
              <a:xfrm>
                <a:off x="2443523" y="3497870"/>
                <a:ext cx="7433766"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6</m:t>
                          </m:r>
                        </m:den>
                      </m:f>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rPr>
                            <m:t>2</m:t>
                          </m:r>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9</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45</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5</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945</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7</m:t>
                              </m:r>
                            </m:sup>
                          </m:sSup>
                          <m:r>
                            <a:rPr lang="en-US" sz="2800" i="1">
                              <a:latin typeface="Cambria Math" panose="02040503050406030204" pitchFamily="18" charset="0"/>
                            </a:rPr>
                            <m:t> −…</m:t>
                          </m:r>
                        </m:e>
                      </m:func>
                    </m:oMath>
                  </m:oMathPara>
                </a14:m>
                <a:endParaRPr lang="en-US" sz="2800" dirty="0"/>
              </a:p>
            </p:txBody>
          </p:sp>
        </mc:Choice>
        <mc:Fallback xmlns="">
          <p:sp>
            <p:nvSpPr>
              <p:cNvPr id="12" name="TextBox 11">
                <a:extLst>
                  <a:ext uri="{FF2B5EF4-FFF2-40B4-BE49-F238E27FC236}">
                    <a16:creationId xmlns:a16="http://schemas.microsoft.com/office/drawing/2014/main" id="{593FE36E-D4F0-2C41-BF56-08239F711460}"/>
                  </a:ext>
                </a:extLst>
              </p:cNvPr>
              <p:cNvSpPr txBox="1">
                <a:spLocks noRot="1" noChangeAspect="1" noMove="1" noResize="1" noEditPoints="1" noAdjustHandles="1" noChangeArrowheads="1" noChangeShapeType="1" noTextEdit="1"/>
              </p:cNvSpPr>
              <p:nvPr/>
            </p:nvSpPr>
            <p:spPr>
              <a:xfrm>
                <a:off x="2443523" y="3497870"/>
                <a:ext cx="7433766" cy="809452"/>
              </a:xfrm>
              <a:prstGeom prst="rect">
                <a:avLst/>
              </a:prstGeom>
              <a:blipFill>
                <a:blip r:embed="rId3"/>
                <a:stretch>
                  <a:fillRect t="-1538" b="-12308"/>
                </a:stretch>
              </a:blipFill>
            </p:spPr>
            <p:txBody>
              <a:bodyPr/>
              <a:lstStyle/>
              <a:p>
                <a:r>
                  <a:rPr lang="en-US">
                    <a:noFill/>
                  </a:rPr>
                  <a:t> </a:t>
                </a:r>
              </a:p>
            </p:txBody>
          </p:sp>
        </mc:Fallback>
      </mc:AlternateContent>
    </p:spTree>
    <p:extLst>
      <p:ext uri="{BB962C8B-B14F-4D97-AF65-F5344CB8AC3E}">
        <p14:creationId xmlns:p14="http://schemas.microsoft.com/office/powerpoint/2010/main" val="1350358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3D3EBE-8E69-4967-B2A6-CFB822CEE5E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2" name="Slide Number Placeholder 1">
            <a:extLst>
              <a:ext uri="{FF2B5EF4-FFF2-40B4-BE49-F238E27FC236}">
                <a16:creationId xmlns:a16="http://schemas.microsoft.com/office/drawing/2014/main" id="{7C46D21D-FB04-1847-85D6-D25E6F0700AD}"/>
              </a:ext>
            </a:extLst>
          </p:cNvPr>
          <p:cNvSpPr>
            <a:spLocks noGrp="1"/>
          </p:cNvSpPr>
          <p:nvPr>
            <p:ph type="sldNum" sz="quarter" idx="12"/>
          </p:nvPr>
        </p:nvSpPr>
        <p:spPr/>
        <p:txBody>
          <a:bodyPr/>
          <a:lstStyle/>
          <a:p>
            <a:fld id="{73B850FF-6169-4056-8077-06FFA93A5366}" type="slidenum">
              <a:rPr lang="en-US" smtClean="0"/>
              <a:t>36</a:t>
            </a:fld>
            <a:endParaRPr lang="en-US"/>
          </a:p>
        </p:txBody>
      </p:sp>
      <p:sp>
        <p:nvSpPr>
          <p:cNvPr id="4" name="Rounded Rectangle 3">
            <a:extLst>
              <a:ext uri="{FF2B5EF4-FFF2-40B4-BE49-F238E27FC236}">
                <a16:creationId xmlns:a16="http://schemas.microsoft.com/office/drawing/2014/main" id="{D48E10F6-B83E-AC44-B6E6-2522F0D6D307}"/>
              </a:ext>
            </a:extLst>
          </p:cNvPr>
          <p:cNvSpPr/>
          <p:nvPr/>
        </p:nvSpPr>
        <p:spPr>
          <a:xfrm>
            <a:off x="3283643" y="2789572"/>
            <a:ext cx="581425" cy="5839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a:t>
            </a:r>
          </a:p>
        </p:txBody>
      </p:sp>
      <p:cxnSp>
        <p:nvCxnSpPr>
          <p:cNvPr id="8" name="Straight Connector 7">
            <a:extLst>
              <a:ext uri="{FF2B5EF4-FFF2-40B4-BE49-F238E27FC236}">
                <a16:creationId xmlns:a16="http://schemas.microsoft.com/office/drawing/2014/main" id="{1E668320-C115-F04C-A08C-017205C0D7A6}"/>
              </a:ext>
            </a:extLst>
          </p:cNvPr>
          <p:cNvCxnSpPr>
            <a:cxnSpLocks/>
          </p:cNvCxnSpPr>
          <p:nvPr/>
        </p:nvCxnSpPr>
        <p:spPr>
          <a:xfrm>
            <a:off x="2082373" y="4572000"/>
            <a:ext cx="9271427" cy="0"/>
          </a:xfrm>
          <a:prstGeom prst="line">
            <a:avLst/>
          </a:prstGeom>
          <a:ln w="508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5F511A4-099C-A249-AFF2-E0FCB04A4FC8}"/>
                  </a:ext>
                </a:extLst>
              </p:cNvPr>
              <p:cNvSpPr txBox="1"/>
              <p:nvPr/>
            </p:nvSpPr>
            <p:spPr>
              <a:xfrm>
                <a:off x="4043066" y="4724388"/>
                <a:ext cx="410586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30</m:t>
                          </m:r>
                        </m:den>
                      </m:f>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5</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252</m:t>
                          </m:r>
                        </m:den>
                      </m:f>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7</m:t>
                          </m:r>
                        </m:sup>
                      </m:sSup>
                      <m:r>
                        <a:rPr lang="en-US" sz="2800" b="0" i="1" smtClean="0">
                          <a:latin typeface="Cambria Math" panose="02040503050406030204" pitchFamily="18" charset="0"/>
                        </a:rPr>
                        <m:t>−…</m:t>
                      </m:r>
                    </m:oMath>
                  </m:oMathPara>
                </a14:m>
                <a:endParaRPr lang="en-US" sz="2800" dirty="0"/>
              </a:p>
            </p:txBody>
          </p:sp>
        </mc:Choice>
        <mc:Fallback xmlns="">
          <p:sp>
            <p:nvSpPr>
              <p:cNvPr id="10" name="TextBox 9">
                <a:extLst>
                  <a:ext uri="{FF2B5EF4-FFF2-40B4-BE49-F238E27FC236}">
                    <a16:creationId xmlns:a16="http://schemas.microsoft.com/office/drawing/2014/main" id="{85F511A4-099C-A249-AFF2-E0FCB04A4FC8}"/>
                  </a:ext>
                </a:extLst>
              </p:cNvPr>
              <p:cNvSpPr txBox="1">
                <a:spLocks noRot="1" noChangeAspect="1" noMove="1" noResize="1" noEditPoints="1" noAdjustHandles="1" noChangeArrowheads="1" noChangeShapeType="1" noTextEdit="1"/>
              </p:cNvSpPr>
              <p:nvPr/>
            </p:nvSpPr>
            <p:spPr>
              <a:xfrm>
                <a:off x="4043066" y="4724388"/>
                <a:ext cx="4105868" cy="809452"/>
              </a:xfrm>
              <a:prstGeom prst="rect">
                <a:avLst/>
              </a:prstGeom>
              <a:blipFill>
                <a:blip r:embed="rId2"/>
                <a:stretch>
                  <a:fillRect l="-617" t="-1563" r="-309" b="-14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8DE30C-4B98-6243-B59D-64BAA5D85077}"/>
                  </a:ext>
                </a:extLst>
              </p:cNvPr>
              <p:cNvSpPr txBox="1"/>
              <p:nvPr/>
            </p:nvSpPr>
            <p:spPr>
              <a:xfrm>
                <a:off x="2964485" y="1813011"/>
                <a:ext cx="6857262"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3</m:t>
                          </m:r>
                        </m:den>
                      </m:f>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9</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90</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5</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3780</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7</m:t>
                              </m:r>
                            </m:sup>
                          </m:sSup>
                          <m:r>
                            <a:rPr lang="en-US" sz="2800" i="1">
                              <a:latin typeface="Cambria Math" panose="02040503050406030204" pitchFamily="18" charset="0"/>
                            </a:rPr>
                            <m:t>+… </m:t>
                          </m:r>
                        </m:e>
                      </m:func>
                    </m:oMath>
                  </m:oMathPara>
                </a14:m>
                <a:endParaRPr lang="en-US" sz="2800" dirty="0"/>
              </a:p>
            </p:txBody>
          </p:sp>
        </mc:Choice>
        <mc:Fallback xmlns="">
          <p:sp>
            <p:nvSpPr>
              <p:cNvPr id="11" name="TextBox 10">
                <a:extLst>
                  <a:ext uri="{FF2B5EF4-FFF2-40B4-BE49-F238E27FC236}">
                    <a16:creationId xmlns:a16="http://schemas.microsoft.com/office/drawing/2014/main" id="{288DE30C-4B98-6243-B59D-64BAA5D85077}"/>
                  </a:ext>
                </a:extLst>
              </p:cNvPr>
              <p:cNvSpPr txBox="1">
                <a:spLocks noRot="1" noChangeAspect="1" noMove="1" noResize="1" noEditPoints="1" noAdjustHandles="1" noChangeArrowheads="1" noChangeShapeType="1" noTextEdit="1"/>
              </p:cNvSpPr>
              <p:nvPr/>
            </p:nvSpPr>
            <p:spPr>
              <a:xfrm>
                <a:off x="2964485" y="1813011"/>
                <a:ext cx="6857262" cy="809452"/>
              </a:xfrm>
              <a:prstGeom prst="rect">
                <a:avLst/>
              </a:prstGeom>
              <a:blipFill>
                <a:blip r:embed="rId3"/>
                <a:stretch>
                  <a:fillRect l="-739" t="-1538" r="-1479"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3FE36E-D4F0-2C41-BF56-08239F711460}"/>
                  </a:ext>
                </a:extLst>
              </p:cNvPr>
              <p:cNvSpPr txBox="1"/>
              <p:nvPr/>
            </p:nvSpPr>
            <p:spPr>
              <a:xfrm>
                <a:off x="2443523" y="3497870"/>
                <a:ext cx="7433766"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6</m:t>
                          </m:r>
                        </m:den>
                      </m:f>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rPr>
                            <m:t>2</m:t>
                          </m:r>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9</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45</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5</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945</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7</m:t>
                              </m:r>
                            </m:sup>
                          </m:sSup>
                          <m:r>
                            <a:rPr lang="en-US" sz="2800" i="1">
                              <a:latin typeface="Cambria Math" panose="02040503050406030204" pitchFamily="18" charset="0"/>
                            </a:rPr>
                            <m:t> −…</m:t>
                          </m:r>
                        </m:e>
                      </m:func>
                    </m:oMath>
                  </m:oMathPara>
                </a14:m>
                <a:endParaRPr lang="en-US" sz="2800" dirty="0"/>
              </a:p>
            </p:txBody>
          </p:sp>
        </mc:Choice>
        <mc:Fallback xmlns="">
          <p:sp>
            <p:nvSpPr>
              <p:cNvPr id="12" name="TextBox 11">
                <a:extLst>
                  <a:ext uri="{FF2B5EF4-FFF2-40B4-BE49-F238E27FC236}">
                    <a16:creationId xmlns:a16="http://schemas.microsoft.com/office/drawing/2014/main" id="{593FE36E-D4F0-2C41-BF56-08239F711460}"/>
                  </a:ext>
                </a:extLst>
              </p:cNvPr>
              <p:cNvSpPr txBox="1">
                <a:spLocks noRot="1" noChangeAspect="1" noMove="1" noResize="1" noEditPoints="1" noAdjustHandles="1" noChangeArrowheads="1" noChangeShapeType="1" noTextEdit="1"/>
              </p:cNvSpPr>
              <p:nvPr/>
            </p:nvSpPr>
            <p:spPr>
              <a:xfrm>
                <a:off x="2443523" y="3497870"/>
                <a:ext cx="7433766" cy="809452"/>
              </a:xfrm>
              <a:prstGeom prst="rect">
                <a:avLst/>
              </a:prstGeom>
              <a:blipFill>
                <a:blip r:embed="rId4"/>
                <a:stretch>
                  <a:fillRect t="-1538" b="-12308"/>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BCA76E85-CEEB-5B43-BF77-3C0EFBE2F84B}"/>
              </a:ext>
            </a:extLst>
          </p:cNvPr>
          <p:cNvSpPr/>
          <p:nvPr/>
        </p:nvSpPr>
        <p:spPr>
          <a:xfrm rot="5400000">
            <a:off x="5783070" y="3506433"/>
            <a:ext cx="1300295" cy="3431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4">
            <a:extLst>
              <a:ext uri="{FF2B5EF4-FFF2-40B4-BE49-F238E27FC236}">
                <a16:creationId xmlns:a16="http://schemas.microsoft.com/office/drawing/2014/main" id="{60FE34F6-7DBF-5742-93FA-F3054B51F180}"/>
              </a:ext>
            </a:extLst>
          </p:cNvPr>
          <p:cNvSpPr/>
          <p:nvPr/>
        </p:nvSpPr>
        <p:spPr>
          <a:xfrm>
            <a:off x="5579809" y="6022855"/>
            <a:ext cx="1576812" cy="487443"/>
          </a:xfrm>
          <a:prstGeom prst="round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Error</a:t>
            </a:r>
          </a:p>
        </p:txBody>
      </p:sp>
    </p:spTree>
    <p:extLst>
      <p:ext uri="{BB962C8B-B14F-4D97-AF65-F5344CB8AC3E}">
        <p14:creationId xmlns:p14="http://schemas.microsoft.com/office/powerpoint/2010/main" val="11176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3D3EBE-8E69-4967-B2A6-CFB822CEE5E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2" name="Slide Number Placeholder 1">
            <a:extLst>
              <a:ext uri="{FF2B5EF4-FFF2-40B4-BE49-F238E27FC236}">
                <a16:creationId xmlns:a16="http://schemas.microsoft.com/office/drawing/2014/main" id="{7C46D21D-FB04-1847-85D6-D25E6F0700AD}"/>
              </a:ext>
            </a:extLst>
          </p:cNvPr>
          <p:cNvSpPr>
            <a:spLocks noGrp="1"/>
          </p:cNvSpPr>
          <p:nvPr>
            <p:ph type="sldNum" sz="quarter" idx="12"/>
          </p:nvPr>
        </p:nvSpPr>
        <p:spPr/>
        <p:txBody>
          <a:bodyPr/>
          <a:lstStyle/>
          <a:p>
            <a:fld id="{73B850FF-6169-4056-8077-06FFA93A5366}" type="slidenum">
              <a:rPr lang="en-US" smtClean="0"/>
              <a:t>37</a:t>
            </a:fld>
            <a:endParaRPr lang="en-US"/>
          </a:p>
        </p:txBody>
      </p:sp>
      <p:sp>
        <p:nvSpPr>
          <p:cNvPr id="4" name="Rounded Rectangle 3">
            <a:extLst>
              <a:ext uri="{FF2B5EF4-FFF2-40B4-BE49-F238E27FC236}">
                <a16:creationId xmlns:a16="http://schemas.microsoft.com/office/drawing/2014/main" id="{D48E10F6-B83E-AC44-B6E6-2522F0D6D307}"/>
              </a:ext>
            </a:extLst>
          </p:cNvPr>
          <p:cNvSpPr/>
          <p:nvPr/>
        </p:nvSpPr>
        <p:spPr>
          <a:xfrm>
            <a:off x="3283643" y="2789572"/>
            <a:ext cx="581425" cy="5839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a:t>
            </a:r>
          </a:p>
        </p:txBody>
      </p:sp>
      <p:cxnSp>
        <p:nvCxnSpPr>
          <p:cNvPr id="8" name="Straight Connector 7">
            <a:extLst>
              <a:ext uri="{FF2B5EF4-FFF2-40B4-BE49-F238E27FC236}">
                <a16:creationId xmlns:a16="http://schemas.microsoft.com/office/drawing/2014/main" id="{1E668320-C115-F04C-A08C-017205C0D7A6}"/>
              </a:ext>
            </a:extLst>
          </p:cNvPr>
          <p:cNvCxnSpPr>
            <a:cxnSpLocks/>
          </p:cNvCxnSpPr>
          <p:nvPr/>
        </p:nvCxnSpPr>
        <p:spPr>
          <a:xfrm>
            <a:off x="2082373" y="4572000"/>
            <a:ext cx="9271427" cy="0"/>
          </a:xfrm>
          <a:prstGeom prst="line">
            <a:avLst/>
          </a:prstGeom>
          <a:ln w="508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5F511A4-099C-A249-AFF2-E0FCB04A4FC8}"/>
                  </a:ext>
                </a:extLst>
              </p:cNvPr>
              <p:cNvSpPr txBox="1"/>
              <p:nvPr/>
            </p:nvSpPr>
            <p:spPr>
              <a:xfrm>
                <a:off x="4043066" y="4724388"/>
                <a:ext cx="410586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30</m:t>
                          </m:r>
                        </m:den>
                      </m:f>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5</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252</m:t>
                          </m:r>
                        </m:den>
                      </m:f>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7</m:t>
                          </m:r>
                        </m:sup>
                      </m:sSup>
                      <m:r>
                        <a:rPr lang="en-US" sz="2800" b="0" i="1" smtClean="0">
                          <a:latin typeface="Cambria Math" panose="02040503050406030204" pitchFamily="18" charset="0"/>
                        </a:rPr>
                        <m:t>−…</m:t>
                      </m:r>
                    </m:oMath>
                  </m:oMathPara>
                </a14:m>
                <a:endParaRPr lang="en-US" sz="2800" dirty="0"/>
              </a:p>
            </p:txBody>
          </p:sp>
        </mc:Choice>
        <mc:Fallback xmlns="">
          <p:sp>
            <p:nvSpPr>
              <p:cNvPr id="10" name="TextBox 9">
                <a:extLst>
                  <a:ext uri="{FF2B5EF4-FFF2-40B4-BE49-F238E27FC236}">
                    <a16:creationId xmlns:a16="http://schemas.microsoft.com/office/drawing/2014/main" id="{85F511A4-099C-A249-AFF2-E0FCB04A4FC8}"/>
                  </a:ext>
                </a:extLst>
              </p:cNvPr>
              <p:cNvSpPr txBox="1">
                <a:spLocks noRot="1" noChangeAspect="1" noMove="1" noResize="1" noEditPoints="1" noAdjustHandles="1" noChangeArrowheads="1" noChangeShapeType="1" noTextEdit="1"/>
              </p:cNvSpPr>
              <p:nvPr/>
            </p:nvSpPr>
            <p:spPr>
              <a:xfrm>
                <a:off x="4043066" y="4724388"/>
                <a:ext cx="4105868" cy="809452"/>
              </a:xfrm>
              <a:prstGeom prst="rect">
                <a:avLst/>
              </a:prstGeom>
              <a:blipFill>
                <a:blip r:embed="rId2"/>
                <a:stretch>
                  <a:fillRect l="-617" t="-1563" r="-309" b="-14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8DE30C-4B98-6243-B59D-64BAA5D85077}"/>
                  </a:ext>
                </a:extLst>
              </p:cNvPr>
              <p:cNvSpPr txBox="1"/>
              <p:nvPr/>
            </p:nvSpPr>
            <p:spPr>
              <a:xfrm>
                <a:off x="2964485" y="1813011"/>
                <a:ext cx="6857262"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3</m:t>
                          </m:r>
                        </m:den>
                      </m:f>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9</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90</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5</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3780</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7</m:t>
                              </m:r>
                            </m:sup>
                          </m:sSup>
                          <m:r>
                            <a:rPr lang="en-US" sz="2800" i="1">
                              <a:latin typeface="Cambria Math" panose="02040503050406030204" pitchFamily="18" charset="0"/>
                            </a:rPr>
                            <m:t>+… </m:t>
                          </m:r>
                        </m:e>
                      </m:func>
                    </m:oMath>
                  </m:oMathPara>
                </a14:m>
                <a:endParaRPr lang="en-US" sz="2800" dirty="0"/>
              </a:p>
            </p:txBody>
          </p:sp>
        </mc:Choice>
        <mc:Fallback xmlns="">
          <p:sp>
            <p:nvSpPr>
              <p:cNvPr id="11" name="TextBox 10">
                <a:extLst>
                  <a:ext uri="{FF2B5EF4-FFF2-40B4-BE49-F238E27FC236}">
                    <a16:creationId xmlns:a16="http://schemas.microsoft.com/office/drawing/2014/main" id="{288DE30C-4B98-6243-B59D-64BAA5D85077}"/>
                  </a:ext>
                </a:extLst>
              </p:cNvPr>
              <p:cNvSpPr txBox="1">
                <a:spLocks noRot="1" noChangeAspect="1" noMove="1" noResize="1" noEditPoints="1" noAdjustHandles="1" noChangeArrowheads="1" noChangeShapeType="1" noTextEdit="1"/>
              </p:cNvSpPr>
              <p:nvPr/>
            </p:nvSpPr>
            <p:spPr>
              <a:xfrm>
                <a:off x="2964485" y="1813011"/>
                <a:ext cx="6857262" cy="809452"/>
              </a:xfrm>
              <a:prstGeom prst="rect">
                <a:avLst/>
              </a:prstGeom>
              <a:blipFill>
                <a:blip r:embed="rId3"/>
                <a:stretch>
                  <a:fillRect l="-739" t="-1538" r="-1479"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3FE36E-D4F0-2C41-BF56-08239F711460}"/>
                  </a:ext>
                </a:extLst>
              </p:cNvPr>
              <p:cNvSpPr txBox="1"/>
              <p:nvPr/>
            </p:nvSpPr>
            <p:spPr>
              <a:xfrm>
                <a:off x="2443523" y="3497870"/>
                <a:ext cx="7433766"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6</m:t>
                          </m:r>
                        </m:den>
                      </m:f>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rPr>
                            <m:t>2</m:t>
                          </m:r>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9</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45</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5</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945</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7</m:t>
                              </m:r>
                            </m:sup>
                          </m:sSup>
                          <m:r>
                            <a:rPr lang="en-US" sz="2800" i="1">
                              <a:latin typeface="Cambria Math" panose="02040503050406030204" pitchFamily="18" charset="0"/>
                            </a:rPr>
                            <m:t> −…</m:t>
                          </m:r>
                        </m:e>
                      </m:func>
                    </m:oMath>
                  </m:oMathPara>
                </a14:m>
                <a:endParaRPr lang="en-US" sz="2800" dirty="0"/>
              </a:p>
            </p:txBody>
          </p:sp>
        </mc:Choice>
        <mc:Fallback xmlns="">
          <p:sp>
            <p:nvSpPr>
              <p:cNvPr id="12" name="TextBox 11">
                <a:extLst>
                  <a:ext uri="{FF2B5EF4-FFF2-40B4-BE49-F238E27FC236}">
                    <a16:creationId xmlns:a16="http://schemas.microsoft.com/office/drawing/2014/main" id="{593FE36E-D4F0-2C41-BF56-08239F711460}"/>
                  </a:ext>
                </a:extLst>
              </p:cNvPr>
              <p:cNvSpPr txBox="1">
                <a:spLocks noRot="1" noChangeAspect="1" noMove="1" noResize="1" noEditPoints="1" noAdjustHandles="1" noChangeArrowheads="1" noChangeShapeType="1" noTextEdit="1"/>
              </p:cNvSpPr>
              <p:nvPr/>
            </p:nvSpPr>
            <p:spPr>
              <a:xfrm>
                <a:off x="2443523" y="3497870"/>
                <a:ext cx="7433766" cy="809452"/>
              </a:xfrm>
              <a:prstGeom prst="rect">
                <a:avLst/>
              </a:prstGeom>
              <a:blipFill>
                <a:blip r:embed="rId4"/>
                <a:stretch>
                  <a:fillRect t="-1538" b="-12308"/>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A5C750E3-FADB-684E-AD44-7CDE994CEF5E}"/>
              </a:ext>
            </a:extLst>
          </p:cNvPr>
          <p:cNvSpPr/>
          <p:nvPr/>
        </p:nvSpPr>
        <p:spPr>
          <a:xfrm>
            <a:off x="4043066" y="1477950"/>
            <a:ext cx="1205129" cy="41160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490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3D3EBE-8E69-4967-B2A6-CFB822CEE5E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2" name="Slide Number Placeholder 1">
            <a:extLst>
              <a:ext uri="{FF2B5EF4-FFF2-40B4-BE49-F238E27FC236}">
                <a16:creationId xmlns:a16="http://schemas.microsoft.com/office/drawing/2014/main" id="{7C46D21D-FB04-1847-85D6-D25E6F0700AD}"/>
              </a:ext>
            </a:extLst>
          </p:cNvPr>
          <p:cNvSpPr>
            <a:spLocks noGrp="1"/>
          </p:cNvSpPr>
          <p:nvPr>
            <p:ph type="sldNum" sz="quarter" idx="12"/>
          </p:nvPr>
        </p:nvSpPr>
        <p:spPr/>
        <p:txBody>
          <a:bodyPr/>
          <a:lstStyle/>
          <a:p>
            <a:fld id="{73B850FF-6169-4056-8077-06FFA93A5366}" type="slidenum">
              <a:rPr lang="en-US" smtClean="0"/>
              <a:t>38</a:t>
            </a:fld>
            <a:endParaRPr lang="en-US"/>
          </a:p>
        </p:txBody>
      </p:sp>
      <p:sp>
        <p:nvSpPr>
          <p:cNvPr id="4" name="Rounded Rectangle 3">
            <a:extLst>
              <a:ext uri="{FF2B5EF4-FFF2-40B4-BE49-F238E27FC236}">
                <a16:creationId xmlns:a16="http://schemas.microsoft.com/office/drawing/2014/main" id="{D48E10F6-B83E-AC44-B6E6-2522F0D6D307}"/>
              </a:ext>
            </a:extLst>
          </p:cNvPr>
          <p:cNvSpPr/>
          <p:nvPr/>
        </p:nvSpPr>
        <p:spPr>
          <a:xfrm>
            <a:off x="3283643" y="2789572"/>
            <a:ext cx="581425" cy="5839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a:t>
            </a:r>
          </a:p>
        </p:txBody>
      </p:sp>
      <p:cxnSp>
        <p:nvCxnSpPr>
          <p:cNvPr id="8" name="Straight Connector 7">
            <a:extLst>
              <a:ext uri="{FF2B5EF4-FFF2-40B4-BE49-F238E27FC236}">
                <a16:creationId xmlns:a16="http://schemas.microsoft.com/office/drawing/2014/main" id="{1E668320-C115-F04C-A08C-017205C0D7A6}"/>
              </a:ext>
            </a:extLst>
          </p:cNvPr>
          <p:cNvCxnSpPr>
            <a:cxnSpLocks/>
          </p:cNvCxnSpPr>
          <p:nvPr/>
        </p:nvCxnSpPr>
        <p:spPr>
          <a:xfrm>
            <a:off x="2082373" y="4572000"/>
            <a:ext cx="9271427" cy="0"/>
          </a:xfrm>
          <a:prstGeom prst="line">
            <a:avLst/>
          </a:prstGeom>
          <a:ln w="508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5F511A4-099C-A249-AFF2-E0FCB04A4FC8}"/>
                  </a:ext>
                </a:extLst>
              </p:cNvPr>
              <p:cNvSpPr txBox="1"/>
              <p:nvPr/>
            </p:nvSpPr>
            <p:spPr>
              <a:xfrm>
                <a:off x="4043066" y="4724388"/>
                <a:ext cx="410586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30</m:t>
                          </m:r>
                        </m:den>
                      </m:f>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5</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252</m:t>
                          </m:r>
                        </m:den>
                      </m:f>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7</m:t>
                          </m:r>
                        </m:sup>
                      </m:sSup>
                      <m:r>
                        <a:rPr lang="en-US" sz="2800" b="0" i="1" smtClean="0">
                          <a:latin typeface="Cambria Math" panose="02040503050406030204" pitchFamily="18" charset="0"/>
                        </a:rPr>
                        <m:t>−…</m:t>
                      </m:r>
                    </m:oMath>
                  </m:oMathPara>
                </a14:m>
                <a:endParaRPr lang="en-US" sz="2800" dirty="0"/>
              </a:p>
            </p:txBody>
          </p:sp>
        </mc:Choice>
        <mc:Fallback xmlns="">
          <p:sp>
            <p:nvSpPr>
              <p:cNvPr id="10" name="TextBox 9">
                <a:extLst>
                  <a:ext uri="{FF2B5EF4-FFF2-40B4-BE49-F238E27FC236}">
                    <a16:creationId xmlns:a16="http://schemas.microsoft.com/office/drawing/2014/main" id="{85F511A4-099C-A249-AFF2-E0FCB04A4FC8}"/>
                  </a:ext>
                </a:extLst>
              </p:cNvPr>
              <p:cNvSpPr txBox="1">
                <a:spLocks noRot="1" noChangeAspect="1" noMove="1" noResize="1" noEditPoints="1" noAdjustHandles="1" noChangeArrowheads="1" noChangeShapeType="1" noTextEdit="1"/>
              </p:cNvSpPr>
              <p:nvPr/>
            </p:nvSpPr>
            <p:spPr>
              <a:xfrm>
                <a:off x="4043066" y="4724388"/>
                <a:ext cx="4105868" cy="809452"/>
              </a:xfrm>
              <a:prstGeom prst="rect">
                <a:avLst/>
              </a:prstGeom>
              <a:blipFill>
                <a:blip r:embed="rId2"/>
                <a:stretch>
                  <a:fillRect l="-617" t="-1563" r="-309" b="-14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8DE30C-4B98-6243-B59D-64BAA5D85077}"/>
                  </a:ext>
                </a:extLst>
              </p:cNvPr>
              <p:cNvSpPr txBox="1"/>
              <p:nvPr/>
            </p:nvSpPr>
            <p:spPr>
              <a:xfrm>
                <a:off x="2964485" y="1813011"/>
                <a:ext cx="6857262"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3</m:t>
                          </m:r>
                        </m:den>
                      </m:f>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9</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90</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5</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3780</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7</m:t>
                              </m:r>
                            </m:sup>
                          </m:sSup>
                          <m:r>
                            <a:rPr lang="en-US" sz="2800" i="1">
                              <a:latin typeface="Cambria Math" panose="02040503050406030204" pitchFamily="18" charset="0"/>
                            </a:rPr>
                            <m:t>+… </m:t>
                          </m:r>
                        </m:e>
                      </m:func>
                    </m:oMath>
                  </m:oMathPara>
                </a14:m>
                <a:endParaRPr lang="en-US" sz="2800" dirty="0"/>
              </a:p>
            </p:txBody>
          </p:sp>
        </mc:Choice>
        <mc:Fallback xmlns="">
          <p:sp>
            <p:nvSpPr>
              <p:cNvPr id="11" name="TextBox 10">
                <a:extLst>
                  <a:ext uri="{FF2B5EF4-FFF2-40B4-BE49-F238E27FC236}">
                    <a16:creationId xmlns:a16="http://schemas.microsoft.com/office/drawing/2014/main" id="{288DE30C-4B98-6243-B59D-64BAA5D85077}"/>
                  </a:ext>
                </a:extLst>
              </p:cNvPr>
              <p:cNvSpPr txBox="1">
                <a:spLocks noRot="1" noChangeAspect="1" noMove="1" noResize="1" noEditPoints="1" noAdjustHandles="1" noChangeArrowheads="1" noChangeShapeType="1" noTextEdit="1"/>
              </p:cNvSpPr>
              <p:nvPr/>
            </p:nvSpPr>
            <p:spPr>
              <a:xfrm>
                <a:off x="2964485" y="1813011"/>
                <a:ext cx="6857262" cy="809452"/>
              </a:xfrm>
              <a:prstGeom prst="rect">
                <a:avLst/>
              </a:prstGeom>
              <a:blipFill>
                <a:blip r:embed="rId3"/>
                <a:stretch>
                  <a:fillRect l="-739" t="-1538" r="-1479"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3FE36E-D4F0-2C41-BF56-08239F711460}"/>
                  </a:ext>
                </a:extLst>
              </p:cNvPr>
              <p:cNvSpPr txBox="1"/>
              <p:nvPr/>
            </p:nvSpPr>
            <p:spPr>
              <a:xfrm>
                <a:off x="2443523" y="3497870"/>
                <a:ext cx="7433766"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6</m:t>
                          </m:r>
                        </m:den>
                      </m:f>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rPr>
                            <m:t>2</m:t>
                          </m:r>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9</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45</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5</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945</m:t>
                              </m:r>
                            </m:den>
                          </m:f>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7</m:t>
                              </m:r>
                            </m:sup>
                          </m:sSup>
                          <m:r>
                            <a:rPr lang="en-US" sz="2800" i="1">
                              <a:latin typeface="Cambria Math" panose="02040503050406030204" pitchFamily="18" charset="0"/>
                            </a:rPr>
                            <m:t> −…</m:t>
                          </m:r>
                        </m:e>
                      </m:func>
                    </m:oMath>
                  </m:oMathPara>
                </a14:m>
                <a:endParaRPr lang="en-US" sz="2800" dirty="0"/>
              </a:p>
            </p:txBody>
          </p:sp>
        </mc:Choice>
        <mc:Fallback xmlns="">
          <p:sp>
            <p:nvSpPr>
              <p:cNvPr id="12" name="TextBox 11">
                <a:extLst>
                  <a:ext uri="{FF2B5EF4-FFF2-40B4-BE49-F238E27FC236}">
                    <a16:creationId xmlns:a16="http://schemas.microsoft.com/office/drawing/2014/main" id="{593FE36E-D4F0-2C41-BF56-08239F711460}"/>
                  </a:ext>
                </a:extLst>
              </p:cNvPr>
              <p:cNvSpPr txBox="1">
                <a:spLocks noRot="1" noChangeAspect="1" noMove="1" noResize="1" noEditPoints="1" noAdjustHandles="1" noChangeArrowheads="1" noChangeShapeType="1" noTextEdit="1"/>
              </p:cNvSpPr>
              <p:nvPr/>
            </p:nvSpPr>
            <p:spPr>
              <a:xfrm>
                <a:off x="2443523" y="3497870"/>
                <a:ext cx="7433766" cy="809452"/>
              </a:xfrm>
              <a:prstGeom prst="rect">
                <a:avLst/>
              </a:prstGeom>
              <a:blipFill>
                <a:blip r:embed="rId4"/>
                <a:stretch>
                  <a:fillRect t="-1538" b="-12308"/>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A5C750E3-FADB-684E-AD44-7CDE994CEF5E}"/>
              </a:ext>
            </a:extLst>
          </p:cNvPr>
          <p:cNvSpPr/>
          <p:nvPr/>
        </p:nvSpPr>
        <p:spPr>
          <a:xfrm rot="20991594">
            <a:off x="5039801" y="1441101"/>
            <a:ext cx="1205129" cy="3048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521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3D3EBE-8E69-4967-B2A6-CFB822CEE5E7}"/>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2" name="Slide Number Placeholder 1">
            <a:extLst>
              <a:ext uri="{FF2B5EF4-FFF2-40B4-BE49-F238E27FC236}">
                <a16:creationId xmlns:a16="http://schemas.microsoft.com/office/drawing/2014/main" id="{7C46D21D-FB04-1847-85D6-D25E6F0700AD}"/>
              </a:ext>
            </a:extLst>
          </p:cNvPr>
          <p:cNvSpPr>
            <a:spLocks noGrp="1"/>
          </p:cNvSpPr>
          <p:nvPr>
            <p:ph type="sldNum" sz="quarter" idx="12"/>
          </p:nvPr>
        </p:nvSpPr>
        <p:spPr/>
        <p:txBody>
          <a:bodyPr/>
          <a:lstStyle/>
          <a:p>
            <a:fld id="{73B850FF-6169-4056-8077-06FFA93A5366}" type="slidenum">
              <a:rPr lang="en-US" smtClean="0"/>
              <a:t>39</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5F511A4-099C-A249-AFF2-E0FCB04A4FC8}"/>
                  </a:ext>
                </a:extLst>
              </p:cNvPr>
              <p:cNvSpPr txBox="1"/>
              <p:nvPr/>
            </p:nvSpPr>
            <p:spPr>
              <a:xfrm>
                <a:off x="2667176" y="2050344"/>
                <a:ext cx="6857647"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rPr>
                            <m:t>𝑥</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6</m:t>
                              </m:r>
                            </m:den>
                          </m:f>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rPr>
                                <m:t>2</m:t>
                              </m:r>
                              <m:r>
                                <a:rPr lang="en-US" sz="2800" b="0" i="1" smtClean="0">
                                  <a:latin typeface="Cambria Math" panose="02040503050406030204" pitchFamily="18" charset="0"/>
                                </a:rPr>
                                <m:t>𝑥</m:t>
                              </m:r>
                            </m:e>
                          </m:func>
                        </m:e>
                      </m:func>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30</m:t>
                          </m:r>
                        </m:den>
                      </m:f>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5</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252</m:t>
                          </m:r>
                        </m:den>
                      </m:f>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7</m:t>
                          </m:r>
                        </m:sup>
                      </m:sSup>
                      <m:r>
                        <a:rPr lang="en-US" sz="2800" b="0" i="1" smtClean="0">
                          <a:latin typeface="Cambria Math" panose="02040503050406030204" pitchFamily="18" charset="0"/>
                        </a:rPr>
                        <m:t>−…</m:t>
                      </m:r>
                    </m:oMath>
                  </m:oMathPara>
                </a14:m>
                <a:endParaRPr lang="en-US" sz="2800" dirty="0"/>
              </a:p>
            </p:txBody>
          </p:sp>
        </mc:Choice>
        <mc:Fallback xmlns="">
          <p:sp>
            <p:nvSpPr>
              <p:cNvPr id="10" name="TextBox 9">
                <a:extLst>
                  <a:ext uri="{FF2B5EF4-FFF2-40B4-BE49-F238E27FC236}">
                    <a16:creationId xmlns:a16="http://schemas.microsoft.com/office/drawing/2014/main" id="{85F511A4-099C-A249-AFF2-E0FCB04A4FC8}"/>
                  </a:ext>
                </a:extLst>
              </p:cNvPr>
              <p:cNvSpPr txBox="1">
                <a:spLocks noRot="1" noChangeAspect="1" noMove="1" noResize="1" noEditPoints="1" noAdjustHandles="1" noChangeArrowheads="1" noChangeShapeType="1" noTextEdit="1"/>
              </p:cNvSpPr>
              <p:nvPr/>
            </p:nvSpPr>
            <p:spPr>
              <a:xfrm>
                <a:off x="2667176" y="2050344"/>
                <a:ext cx="6857647" cy="809452"/>
              </a:xfrm>
              <a:prstGeom prst="rect">
                <a:avLst/>
              </a:prstGeom>
              <a:blipFill>
                <a:blip r:embed="rId2"/>
                <a:stretch>
                  <a:fillRect l="-926" t="-1538" b="-12308"/>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B9218A22-8393-3140-A753-D6B3413D7326}"/>
              </a:ext>
            </a:extLst>
          </p:cNvPr>
          <p:cNvSpPr/>
          <p:nvPr/>
        </p:nvSpPr>
        <p:spPr>
          <a:xfrm>
            <a:off x="3698002" y="3429000"/>
            <a:ext cx="4795994" cy="1077218"/>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200" dirty="0"/>
              <a:t>Can we cancel higher order terms?</a:t>
            </a:r>
          </a:p>
        </p:txBody>
      </p:sp>
      <p:sp>
        <p:nvSpPr>
          <p:cNvPr id="15" name="Rectangle 14">
            <a:extLst>
              <a:ext uri="{FF2B5EF4-FFF2-40B4-BE49-F238E27FC236}">
                <a16:creationId xmlns:a16="http://schemas.microsoft.com/office/drawing/2014/main" id="{76300199-91BE-D040-B754-ACD71619F834}"/>
              </a:ext>
            </a:extLst>
          </p:cNvPr>
          <p:cNvSpPr/>
          <p:nvPr/>
        </p:nvSpPr>
        <p:spPr>
          <a:xfrm>
            <a:off x="4756047" y="5075422"/>
            <a:ext cx="2679904" cy="646331"/>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600" dirty="0">
                <a:solidFill>
                  <a:schemeClr val="tx1"/>
                </a:solidFill>
              </a:rPr>
              <a:t>Yes!</a:t>
            </a:r>
          </a:p>
        </p:txBody>
      </p:sp>
    </p:spTree>
    <p:extLst>
      <p:ext uri="{BB962C8B-B14F-4D97-AF65-F5344CB8AC3E}">
        <p14:creationId xmlns:p14="http://schemas.microsoft.com/office/powerpoint/2010/main" val="1618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A2F47BBE-B73A-8C4E-AA7E-D1D76C8237C2}"/>
              </a:ext>
            </a:extLst>
          </p:cNvPr>
          <p:cNvSpPr/>
          <p:nvPr/>
        </p:nvSpPr>
        <p:spPr>
          <a:xfrm>
            <a:off x="2755998" y="3875418"/>
            <a:ext cx="7238841" cy="1293549"/>
          </a:xfrm>
          <a:prstGeom prst="roundRect">
            <a:avLst/>
          </a:prstGeom>
          <a:ln>
            <a:solidFill>
              <a:srgbClr val="A399E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3322D0-F486-9344-A14C-61799FDA1149}"/>
              </a:ext>
            </a:extLst>
          </p:cNvPr>
          <p:cNvSpPr>
            <a:spLocks noGrp="1"/>
          </p:cNvSpPr>
          <p:nvPr>
            <p:ph idx="1"/>
          </p:nvPr>
        </p:nvSpPr>
        <p:spPr/>
        <p:txBody>
          <a:bodyPr/>
          <a:lstStyle/>
          <a:p>
            <a:r>
              <a:rPr lang="en-US" dirty="0"/>
              <a:t>Main insight: Treat error as part of approximate computation error</a:t>
            </a:r>
          </a:p>
          <a:p>
            <a:endParaRPr lang="en-US" dirty="0"/>
          </a:p>
          <a:p>
            <a:r>
              <a:rPr lang="en-US" dirty="0"/>
              <a:t>Allows for much more efficient constructions!</a:t>
            </a:r>
          </a:p>
          <a:p>
            <a:pPr marL="0" indent="0">
              <a:buNone/>
            </a:pPr>
            <a:endParaRPr lang="en-US" dirty="0"/>
          </a:p>
        </p:txBody>
      </p:sp>
      <p:sp>
        <p:nvSpPr>
          <p:cNvPr id="4" name="Rounded Rectangle 27">
            <a:extLst>
              <a:ext uri="{FF2B5EF4-FFF2-40B4-BE49-F238E27FC236}">
                <a16:creationId xmlns:a16="http://schemas.microsoft.com/office/drawing/2014/main" id="{63C736A3-F358-1F4D-8785-6F07EBA9D518}"/>
              </a:ext>
            </a:extLst>
          </p:cNvPr>
          <p:cNvSpPr/>
          <p:nvPr/>
        </p:nvSpPr>
        <p:spPr>
          <a:xfrm>
            <a:off x="2755998" y="4146833"/>
            <a:ext cx="1759213" cy="9095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Math" panose="02040503050406030204" pitchFamily="18" charset="0"/>
                <a:ea typeface="Cambria Math" panose="02040503050406030204" pitchFamily="18" charset="0"/>
              </a:rPr>
              <a:t>Dec:</a:t>
            </a:r>
          </a:p>
        </p:txBody>
      </p:sp>
      <p:grpSp>
        <p:nvGrpSpPr>
          <p:cNvPr id="5" name="Group 4">
            <a:extLst>
              <a:ext uri="{FF2B5EF4-FFF2-40B4-BE49-F238E27FC236}">
                <a16:creationId xmlns:a16="http://schemas.microsoft.com/office/drawing/2014/main" id="{ADBF68EA-16AE-604E-8DBB-1853CA33A46C}"/>
              </a:ext>
            </a:extLst>
          </p:cNvPr>
          <p:cNvGrpSpPr/>
          <p:nvPr/>
        </p:nvGrpSpPr>
        <p:grpSpPr>
          <a:xfrm>
            <a:off x="4722547" y="4146833"/>
            <a:ext cx="1674722" cy="909565"/>
            <a:chOff x="2682388" y="2604495"/>
            <a:chExt cx="1942024" cy="909565"/>
          </a:xfrm>
        </p:grpSpPr>
        <p:sp>
          <p:nvSpPr>
            <p:cNvPr id="6" name="Rounded Rectangle 27">
              <a:extLst>
                <a:ext uri="{FF2B5EF4-FFF2-40B4-BE49-F238E27FC236}">
                  <a16:creationId xmlns:a16="http://schemas.microsoft.com/office/drawing/2014/main" id="{A70CCA7F-5DB6-114E-846D-9192CB5E8746}"/>
                </a:ext>
              </a:extLst>
            </p:cNvPr>
            <p:cNvSpPr/>
            <p:nvPr/>
          </p:nvSpPr>
          <p:spPr>
            <a:xfrm>
              <a:off x="2682388" y="2604495"/>
              <a:ext cx="1942024" cy="9095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Math" panose="02040503050406030204" pitchFamily="18" charset="0"/>
                  <a:ea typeface="Cambria Math" panose="02040503050406030204" pitchFamily="18" charset="0"/>
                </a:rPr>
                <a:t>m</a:t>
              </a:r>
            </a:p>
          </p:txBody>
        </p:sp>
        <p:pic>
          <p:nvPicPr>
            <p:cNvPr id="7" name="Picture 2" descr="Lock - Free security icons">
              <a:hlinkClick r:id="rId3"/>
              <a:extLst>
                <a:ext uri="{FF2B5EF4-FFF2-40B4-BE49-F238E27FC236}">
                  <a16:creationId xmlns:a16="http://schemas.microsoft.com/office/drawing/2014/main" id="{B7FCC509-7D93-DF4E-8322-C2269E68F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5381" y="3113076"/>
              <a:ext cx="332142" cy="33214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D55F4EC8-DFF4-7247-9BC2-55737F00CB2B}"/>
              </a:ext>
            </a:extLst>
          </p:cNvPr>
          <p:cNvSpPr/>
          <p:nvPr/>
        </p:nvSpPr>
        <p:spPr>
          <a:xfrm>
            <a:off x="8265888" y="4432576"/>
            <a:ext cx="1508733" cy="461665"/>
          </a:xfrm>
          <a:prstGeom prst="rect">
            <a:avLst/>
          </a:prstGeom>
        </p:spPr>
        <p:txBody>
          <a:bodyPr wrap="square">
            <a:spAutoFit/>
          </a:bodyPr>
          <a:lstStyle/>
          <a:p>
            <a:r>
              <a:rPr lang="en-US" sz="2400" i="1" dirty="0">
                <a:latin typeface="Cambria Math" panose="02040503050406030204" pitchFamily="18" charset="0"/>
                <a:ea typeface="Cambria Math" panose="02040503050406030204" pitchFamily="18" charset="0"/>
              </a:rPr>
              <a:t>m </a:t>
            </a:r>
            <a:r>
              <a:rPr lang="en-US" sz="2400" i="1" dirty="0">
                <a:solidFill>
                  <a:srgbClr val="FF0000"/>
                </a:solidFill>
                <a:latin typeface="Cambria Math" panose="02040503050406030204" pitchFamily="18" charset="0"/>
                <a:ea typeface="Cambria Math" panose="02040503050406030204" pitchFamily="18" charset="0"/>
              </a:rPr>
              <a:t>+ error</a:t>
            </a:r>
            <a:endParaRPr lang="en-US" sz="2400" dirty="0">
              <a:solidFill>
                <a:srgbClr val="FF0000"/>
              </a:solidFill>
            </a:endParaRPr>
          </a:p>
        </p:txBody>
      </p:sp>
      <p:cxnSp>
        <p:nvCxnSpPr>
          <p:cNvPr id="9" name="Straight Arrow Connector 8">
            <a:extLst>
              <a:ext uri="{FF2B5EF4-FFF2-40B4-BE49-F238E27FC236}">
                <a16:creationId xmlns:a16="http://schemas.microsoft.com/office/drawing/2014/main" id="{65698695-ECFA-BC45-89B8-37E89EF11520}"/>
              </a:ext>
            </a:extLst>
          </p:cNvPr>
          <p:cNvCxnSpPr>
            <a:cxnSpLocks/>
          </p:cNvCxnSpPr>
          <p:nvPr/>
        </p:nvCxnSpPr>
        <p:spPr>
          <a:xfrm>
            <a:off x="6402625" y="4663409"/>
            <a:ext cx="1702675" cy="1"/>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485FB4A-4C65-9145-9C8B-311DE5C329F2}"/>
              </a:ext>
            </a:extLst>
          </p:cNvPr>
          <p:cNvGrpSpPr/>
          <p:nvPr/>
        </p:nvGrpSpPr>
        <p:grpSpPr>
          <a:xfrm>
            <a:off x="6748513" y="4033547"/>
            <a:ext cx="928278" cy="544418"/>
            <a:chOff x="6916056" y="2235272"/>
            <a:chExt cx="1942025" cy="909565"/>
          </a:xfrm>
        </p:grpSpPr>
        <p:sp>
          <p:nvSpPr>
            <p:cNvPr id="11" name="Rounded Rectangle 27">
              <a:extLst>
                <a:ext uri="{FF2B5EF4-FFF2-40B4-BE49-F238E27FC236}">
                  <a16:creationId xmlns:a16="http://schemas.microsoft.com/office/drawing/2014/main" id="{AB2DA28E-C7CA-CC49-BABE-0011CE853029}"/>
                </a:ext>
              </a:extLst>
            </p:cNvPr>
            <p:cNvSpPr/>
            <p:nvPr/>
          </p:nvSpPr>
          <p:spPr>
            <a:xfrm>
              <a:off x="6916056" y="2235272"/>
              <a:ext cx="1942025" cy="909565"/>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ambria Math" panose="02040503050406030204" pitchFamily="18" charset="0"/>
                  <a:ea typeface="Cambria Math" panose="02040503050406030204" pitchFamily="18" charset="0"/>
                </a:rPr>
                <a:t>SK</a:t>
              </a:r>
            </a:p>
          </p:txBody>
        </p:sp>
        <p:pic>
          <p:nvPicPr>
            <p:cNvPr id="12" name="Picture 11" descr="A close up of a logo&#10;&#10;Description automatically generated">
              <a:extLst>
                <a:ext uri="{FF2B5EF4-FFF2-40B4-BE49-F238E27FC236}">
                  <a16:creationId xmlns:a16="http://schemas.microsoft.com/office/drawing/2014/main" id="{5CF38929-8EEC-AA4F-8226-0FCC40AE0D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4028" y="2684584"/>
              <a:ext cx="518565" cy="367074"/>
            </a:xfrm>
            <a:prstGeom prst="rect">
              <a:avLst/>
            </a:prstGeom>
          </p:spPr>
        </p:pic>
      </p:grpSp>
      <p:sp>
        <p:nvSpPr>
          <p:cNvPr id="17" name="Title 1">
            <a:extLst>
              <a:ext uri="{FF2B5EF4-FFF2-40B4-BE49-F238E27FC236}">
                <a16:creationId xmlns:a16="http://schemas.microsoft.com/office/drawing/2014/main" id="{B80A1A96-8367-4544-A7B1-5CEAF6661164}"/>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CKKS HE Scheme (2017)</a:t>
            </a:r>
          </a:p>
        </p:txBody>
      </p:sp>
    </p:spTree>
    <p:extLst>
      <p:ext uri="{BB962C8B-B14F-4D97-AF65-F5344CB8AC3E}">
        <p14:creationId xmlns:p14="http://schemas.microsoft.com/office/powerpoint/2010/main" val="890959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5E147CED-84C6-4739-B448-8DE47CF0C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626" y="1644933"/>
            <a:ext cx="6925169" cy="4289002"/>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207515" y="5933935"/>
            <a:ext cx="3776996" cy="369332"/>
          </a:xfrm>
          <a:prstGeom prst="rect">
            <a:avLst/>
          </a:prstGeom>
          <a:noFill/>
        </p:spPr>
        <p:txBody>
          <a:bodyPr wrap="none" rtlCol="0">
            <a:spAutoFit/>
          </a:bodyPr>
          <a:lstStyle/>
          <a:p>
            <a:pPr algn="ctr"/>
            <a:r>
              <a:rPr lang="en-US" dirty="0"/>
              <a:t>Sine Series Approximation of Order 2</a:t>
            </a:r>
          </a:p>
        </p:txBody>
      </p:sp>
      <p:sp>
        <p:nvSpPr>
          <p:cNvPr id="10" name="Rectangle 9">
            <a:extLst>
              <a:ext uri="{FF2B5EF4-FFF2-40B4-BE49-F238E27FC236}">
                <a16:creationId xmlns:a16="http://schemas.microsoft.com/office/drawing/2014/main" id="{241895DF-E5A0-495E-BA19-DBE280D6A64A}"/>
              </a:ext>
            </a:extLst>
          </p:cNvPr>
          <p:cNvSpPr/>
          <p:nvPr/>
        </p:nvSpPr>
        <p:spPr>
          <a:xfrm>
            <a:off x="9144001" y="4587031"/>
            <a:ext cx="234892" cy="226503"/>
          </a:xfrm>
          <a:prstGeom prst="rect">
            <a:avLst/>
          </a:prstGeom>
          <a:solidFill>
            <a:srgbClr val="7504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FE184A-9ACD-4615-8FCF-0658F83FA024}"/>
              </a:ext>
            </a:extLst>
          </p:cNvPr>
          <p:cNvSpPr/>
          <p:nvPr/>
        </p:nvSpPr>
        <p:spPr>
          <a:xfrm>
            <a:off x="9144001" y="4109604"/>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F54657-43D7-4E81-9948-F413C7B56DD2}"/>
              </a:ext>
            </a:extLst>
          </p:cNvPr>
          <p:cNvSpPr txBox="1"/>
          <p:nvPr/>
        </p:nvSpPr>
        <p:spPr>
          <a:xfrm>
            <a:off x="9378893" y="4038189"/>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FAEA66B1-94FD-421A-8A2B-CC108E6922DB}"/>
              </a:ext>
            </a:extLst>
          </p:cNvPr>
          <p:cNvSpPr txBox="1"/>
          <p:nvPr/>
        </p:nvSpPr>
        <p:spPr>
          <a:xfrm>
            <a:off x="9378893" y="4515616"/>
            <a:ext cx="596638" cy="369332"/>
          </a:xfrm>
          <a:prstGeom prst="rect">
            <a:avLst/>
          </a:prstGeom>
          <a:noFill/>
        </p:spPr>
        <p:txBody>
          <a:bodyPr wrap="none" rtlCol="0">
            <a:spAutoFit/>
          </a:bodyPr>
          <a:lstStyle/>
          <a:p>
            <a:r>
              <a:rPr lang="en-US" dirty="0"/>
              <a:t>Sine</a:t>
            </a:r>
          </a:p>
        </p:txBody>
      </p:sp>
      <p:sp>
        <p:nvSpPr>
          <p:cNvPr id="14" name="Rectangle 13">
            <a:extLst>
              <a:ext uri="{FF2B5EF4-FFF2-40B4-BE49-F238E27FC236}">
                <a16:creationId xmlns:a16="http://schemas.microsoft.com/office/drawing/2014/main" id="{7458CDEC-76D9-40EA-BD8E-985A3736848B}"/>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C8E8616-7DE7-4CC3-AC62-E8EB89600941}"/>
              </a:ext>
            </a:extLst>
          </p:cNvPr>
          <p:cNvSpPr txBox="1"/>
          <p:nvPr/>
        </p:nvSpPr>
        <p:spPr>
          <a:xfrm>
            <a:off x="9378893" y="4998272"/>
            <a:ext cx="1229824" cy="369332"/>
          </a:xfrm>
          <a:prstGeom prst="rect">
            <a:avLst/>
          </a:prstGeom>
          <a:noFill/>
        </p:spPr>
        <p:txBody>
          <a:bodyPr wrap="none" rtlCol="0">
            <a:spAutoFit/>
          </a:bodyPr>
          <a:lstStyle/>
          <a:p>
            <a:r>
              <a:rPr lang="en-US" dirty="0"/>
              <a:t>Sine Series</a:t>
            </a:r>
          </a:p>
        </p:txBody>
      </p:sp>
    </p:spTree>
    <p:extLst>
      <p:ext uri="{BB962C8B-B14F-4D97-AF65-F5344CB8AC3E}">
        <p14:creationId xmlns:p14="http://schemas.microsoft.com/office/powerpoint/2010/main" val="946419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BF6C7B8C-91DE-4277-A304-8D5F7FA78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626" y="1644933"/>
            <a:ext cx="6925169" cy="4289002"/>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207515" y="5933935"/>
            <a:ext cx="3776996" cy="369332"/>
          </a:xfrm>
          <a:prstGeom prst="rect">
            <a:avLst/>
          </a:prstGeom>
          <a:noFill/>
        </p:spPr>
        <p:txBody>
          <a:bodyPr wrap="none" rtlCol="0">
            <a:spAutoFit/>
          </a:bodyPr>
          <a:lstStyle/>
          <a:p>
            <a:pPr algn="ctr"/>
            <a:r>
              <a:rPr lang="en-US" dirty="0"/>
              <a:t>Sine Series Approximation of Order 3</a:t>
            </a:r>
          </a:p>
        </p:txBody>
      </p:sp>
      <p:sp>
        <p:nvSpPr>
          <p:cNvPr id="10" name="Rectangle 9">
            <a:extLst>
              <a:ext uri="{FF2B5EF4-FFF2-40B4-BE49-F238E27FC236}">
                <a16:creationId xmlns:a16="http://schemas.microsoft.com/office/drawing/2014/main" id="{241895DF-E5A0-495E-BA19-DBE280D6A64A}"/>
              </a:ext>
            </a:extLst>
          </p:cNvPr>
          <p:cNvSpPr/>
          <p:nvPr/>
        </p:nvSpPr>
        <p:spPr>
          <a:xfrm>
            <a:off x="9144001" y="4587031"/>
            <a:ext cx="234892" cy="226503"/>
          </a:xfrm>
          <a:prstGeom prst="rect">
            <a:avLst/>
          </a:prstGeom>
          <a:solidFill>
            <a:srgbClr val="7504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FE184A-9ACD-4615-8FCF-0658F83FA024}"/>
              </a:ext>
            </a:extLst>
          </p:cNvPr>
          <p:cNvSpPr/>
          <p:nvPr/>
        </p:nvSpPr>
        <p:spPr>
          <a:xfrm>
            <a:off x="9144001" y="4109604"/>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F54657-43D7-4E81-9948-F413C7B56DD2}"/>
              </a:ext>
            </a:extLst>
          </p:cNvPr>
          <p:cNvSpPr txBox="1"/>
          <p:nvPr/>
        </p:nvSpPr>
        <p:spPr>
          <a:xfrm>
            <a:off x="9378893" y="4038189"/>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FAEA66B1-94FD-421A-8A2B-CC108E6922DB}"/>
              </a:ext>
            </a:extLst>
          </p:cNvPr>
          <p:cNvSpPr txBox="1"/>
          <p:nvPr/>
        </p:nvSpPr>
        <p:spPr>
          <a:xfrm>
            <a:off x="9378893" y="4515616"/>
            <a:ext cx="596638" cy="369332"/>
          </a:xfrm>
          <a:prstGeom prst="rect">
            <a:avLst/>
          </a:prstGeom>
          <a:noFill/>
        </p:spPr>
        <p:txBody>
          <a:bodyPr wrap="none" rtlCol="0">
            <a:spAutoFit/>
          </a:bodyPr>
          <a:lstStyle/>
          <a:p>
            <a:r>
              <a:rPr lang="en-US" dirty="0"/>
              <a:t>Sine</a:t>
            </a:r>
          </a:p>
        </p:txBody>
      </p:sp>
      <p:sp>
        <p:nvSpPr>
          <p:cNvPr id="14" name="Rectangle 13">
            <a:extLst>
              <a:ext uri="{FF2B5EF4-FFF2-40B4-BE49-F238E27FC236}">
                <a16:creationId xmlns:a16="http://schemas.microsoft.com/office/drawing/2014/main" id="{7458CDEC-76D9-40EA-BD8E-985A3736848B}"/>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C8E8616-7DE7-4CC3-AC62-E8EB89600941}"/>
              </a:ext>
            </a:extLst>
          </p:cNvPr>
          <p:cNvSpPr txBox="1"/>
          <p:nvPr/>
        </p:nvSpPr>
        <p:spPr>
          <a:xfrm>
            <a:off x="9378893" y="4998272"/>
            <a:ext cx="1229824" cy="369332"/>
          </a:xfrm>
          <a:prstGeom prst="rect">
            <a:avLst/>
          </a:prstGeom>
          <a:noFill/>
        </p:spPr>
        <p:txBody>
          <a:bodyPr wrap="none" rtlCol="0">
            <a:spAutoFit/>
          </a:bodyPr>
          <a:lstStyle/>
          <a:p>
            <a:r>
              <a:rPr lang="en-US" dirty="0"/>
              <a:t>Sine Series</a:t>
            </a:r>
          </a:p>
        </p:txBody>
      </p:sp>
    </p:spTree>
    <p:extLst>
      <p:ext uri="{BB962C8B-B14F-4D97-AF65-F5344CB8AC3E}">
        <p14:creationId xmlns:p14="http://schemas.microsoft.com/office/powerpoint/2010/main" val="2169827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700B9DDD-6E04-4D4F-8627-ABCC2B44B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205" y="1644933"/>
            <a:ext cx="6925169" cy="4289002"/>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207515" y="5933935"/>
            <a:ext cx="3776996" cy="369332"/>
          </a:xfrm>
          <a:prstGeom prst="rect">
            <a:avLst/>
          </a:prstGeom>
          <a:noFill/>
        </p:spPr>
        <p:txBody>
          <a:bodyPr wrap="none" rtlCol="0">
            <a:spAutoFit/>
          </a:bodyPr>
          <a:lstStyle/>
          <a:p>
            <a:pPr algn="ctr"/>
            <a:r>
              <a:rPr lang="en-US" dirty="0"/>
              <a:t>Sine Series Approximation of Order 4</a:t>
            </a:r>
          </a:p>
        </p:txBody>
      </p:sp>
      <p:sp>
        <p:nvSpPr>
          <p:cNvPr id="10" name="Rectangle 9">
            <a:extLst>
              <a:ext uri="{FF2B5EF4-FFF2-40B4-BE49-F238E27FC236}">
                <a16:creationId xmlns:a16="http://schemas.microsoft.com/office/drawing/2014/main" id="{241895DF-E5A0-495E-BA19-DBE280D6A64A}"/>
              </a:ext>
            </a:extLst>
          </p:cNvPr>
          <p:cNvSpPr/>
          <p:nvPr/>
        </p:nvSpPr>
        <p:spPr>
          <a:xfrm>
            <a:off x="9144001" y="4587031"/>
            <a:ext cx="234892" cy="226503"/>
          </a:xfrm>
          <a:prstGeom prst="rect">
            <a:avLst/>
          </a:prstGeom>
          <a:solidFill>
            <a:srgbClr val="7504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FE184A-9ACD-4615-8FCF-0658F83FA024}"/>
              </a:ext>
            </a:extLst>
          </p:cNvPr>
          <p:cNvSpPr/>
          <p:nvPr/>
        </p:nvSpPr>
        <p:spPr>
          <a:xfrm>
            <a:off x="9144001" y="4109604"/>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F54657-43D7-4E81-9948-F413C7B56DD2}"/>
              </a:ext>
            </a:extLst>
          </p:cNvPr>
          <p:cNvSpPr txBox="1"/>
          <p:nvPr/>
        </p:nvSpPr>
        <p:spPr>
          <a:xfrm>
            <a:off x="9378893" y="4038189"/>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FAEA66B1-94FD-421A-8A2B-CC108E6922DB}"/>
              </a:ext>
            </a:extLst>
          </p:cNvPr>
          <p:cNvSpPr txBox="1"/>
          <p:nvPr/>
        </p:nvSpPr>
        <p:spPr>
          <a:xfrm>
            <a:off x="9378893" y="4515616"/>
            <a:ext cx="596638" cy="369332"/>
          </a:xfrm>
          <a:prstGeom prst="rect">
            <a:avLst/>
          </a:prstGeom>
          <a:noFill/>
        </p:spPr>
        <p:txBody>
          <a:bodyPr wrap="none" rtlCol="0">
            <a:spAutoFit/>
          </a:bodyPr>
          <a:lstStyle/>
          <a:p>
            <a:r>
              <a:rPr lang="en-US" dirty="0"/>
              <a:t>Sine</a:t>
            </a:r>
          </a:p>
        </p:txBody>
      </p:sp>
      <p:sp>
        <p:nvSpPr>
          <p:cNvPr id="14" name="Rectangle 13">
            <a:extLst>
              <a:ext uri="{FF2B5EF4-FFF2-40B4-BE49-F238E27FC236}">
                <a16:creationId xmlns:a16="http://schemas.microsoft.com/office/drawing/2014/main" id="{7458CDEC-76D9-40EA-BD8E-985A3736848B}"/>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C8E8616-7DE7-4CC3-AC62-E8EB89600941}"/>
              </a:ext>
            </a:extLst>
          </p:cNvPr>
          <p:cNvSpPr txBox="1"/>
          <p:nvPr/>
        </p:nvSpPr>
        <p:spPr>
          <a:xfrm>
            <a:off x="9378893" y="4998272"/>
            <a:ext cx="1229824" cy="369332"/>
          </a:xfrm>
          <a:prstGeom prst="rect">
            <a:avLst/>
          </a:prstGeom>
          <a:noFill/>
        </p:spPr>
        <p:txBody>
          <a:bodyPr wrap="none" rtlCol="0">
            <a:spAutoFit/>
          </a:bodyPr>
          <a:lstStyle/>
          <a:p>
            <a:r>
              <a:rPr lang="en-US" dirty="0"/>
              <a:t>Sine Series</a:t>
            </a:r>
          </a:p>
        </p:txBody>
      </p:sp>
    </p:spTree>
    <p:extLst>
      <p:ext uri="{BB962C8B-B14F-4D97-AF65-F5344CB8AC3E}">
        <p14:creationId xmlns:p14="http://schemas.microsoft.com/office/powerpoint/2010/main" val="1518346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3BBE928F-AF8A-4883-B277-A1D3868DF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866" y="1647501"/>
            <a:ext cx="6921537" cy="4286434"/>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199494" y="5933935"/>
            <a:ext cx="3793026" cy="369332"/>
          </a:xfrm>
          <a:prstGeom prst="rect">
            <a:avLst/>
          </a:prstGeom>
          <a:noFill/>
        </p:spPr>
        <p:txBody>
          <a:bodyPr wrap="none" rtlCol="0">
            <a:spAutoFit/>
          </a:bodyPr>
          <a:lstStyle/>
          <a:p>
            <a:pPr algn="ctr"/>
            <a:r>
              <a:rPr lang="en-US" dirty="0"/>
              <a:t>Sine Series Approximation of Order 4</a:t>
            </a:r>
          </a:p>
        </p:txBody>
      </p:sp>
      <p:sp>
        <p:nvSpPr>
          <p:cNvPr id="8" name="Rectangle 7">
            <a:extLst>
              <a:ext uri="{FF2B5EF4-FFF2-40B4-BE49-F238E27FC236}">
                <a16:creationId xmlns:a16="http://schemas.microsoft.com/office/drawing/2014/main" id="{E7F637B0-9C4C-4107-ACAC-CB83CA30A1AD}"/>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3F9EF5-40F5-4027-AB9F-C6EAC402C5B8}"/>
              </a:ext>
            </a:extLst>
          </p:cNvPr>
          <p:cNvSpPr/>
          <p:nvPr/>
        </p:nvSpPr>
        <p:spPr>
          <a:xfrm>
            <a:off x="9144001" y="4587031"/>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FA3824-B59E-41D1-99D4-5B7CF7DA7D28}"/>
              </a:ext>
            </a:extLst>
          </p:cNvPr>
          <p:cNvSpPr/>
          <p:nvPr/>
        </p:nvSpPr>
        <p:spPr>
          <a:xfrm>
            <a:off x="9144001" y="4109604"/>
            <a:ext cx="234892" cy="226503"/>
          </a:xfrm>
          <a:prstGeom prst="rect">
            <a:avLst/>
          </a:prstGeom>
          <a:solidFill>
            <a:srgbClr val="6280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12CB39-AAEE-4AA2-B8F9-62BE0661E2C8}"/>
              </a:ext>
            </a:extLst>
          </p:cNvPr>
          <p:cNvSpPr txBox="1"/>
          <p:nvPr/>
        </p:nvSpPr>
        <p:spPr>
          <a:xfrm>
            <a:off x="9378893" y="4038189"/>
            <a:ext cx="1537600" cy="369332"/>
          </a:xfrm>
          <a:prstGeom prst="rect">
            <a:avLst/>
          </a:prstGeom>
          <a:noFill/>
        </p:spPr>
        <p:txBody>
          <a:bodyPr wrap="none" rtlCol="0">
            <a:spAutoFit/>
          </a:bodyPr>
          <a:lstStyle/>
          <a:p>
            <a:r>
              <a:rPr lang="en-US" dirty="0"/>
              <a:t>Mod Function</a:t>
            </a:r>
          </a:p>
        </p:txBody>
      </p:sp>
      <p:sp>
        <p:nvSpPr>
          <p:cNvPr id="12" name="TextBox 11">
            <a:extLst>
              <a:ext uri="{FF2B5EF4-FFF2-40B4-BE49-F238E27FC236}">
                <a16:creationId xmlns:a16="http://schemas.microsoft.com/office/drawing/2014/main" id="{99978F5D-179D-4C56-BB0A-C7BE7D36BC1C}"/>
              </a:ext>
            </a:extLst>
          </p:cNvPr>
          <p:cNvSpPr txBox="1"/>
          <p:nvPr/>
        </p:nvSpPr>
        <p:spPr>
          <a:xfrm>
            <a:off x="9378893" y="4515616"/>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5EABBF9C-4310-43DF-829E-72F6E2D9E71D}"/>
              </a:ext>
            </a:extLst>
          </p:cNvPr>
          <p:cNvSpPr txBox="1"/>
          <p:nvPr/>
        </p:nvSpPr>
        <p:spPr>
          <a:xfrm>
            <a:off x="9378893" y="4998272"/>
            <a:ext cx="1229824" cy="369332"/>
          </a:xfrm>
          <a:prstGeom prst="rect">
            <a:avLst/>
          </a:prstGeom>
          <a:noFill/>
        </p:spPr>
        <p:txBody>
          <a:bodyPr wrap="none" rtlCol="0">
            <a:spAutoFit/>
          </a:bodyPr>
          <a:lstStyle/>
          <a:p>
            <a:r>
              <a:rPr lang="en-US" dirty="0"/>
              <a:t>Sine Series</a:t>
            </a:r>
          </a:p>
        </p:txBody>
      </p:sp>
    </p:spTree>
    <p:extLst>
      <p:ext uri="{BB962C8B-B14F-4D97-AF65-F5344CB8AC3E}">
        <p14:creationId xmlns:p14="http://schemas.microsoft.com/office/powerpoint/2010/main" val="3970497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F8D4B-5F42-42E8-9962-38C29D7027E6}"/>
              </a:ext>
            </a:extLst>
          </p:cNvPr>
          <p:cNvSpPr>
            <a:spLocks noGrp="1"/>
          </p:cNvSpPr>
          <p:nvPr>
            <p:ph idx="1"/>
          </p:nvPr>
        </p:nvSpPr>
        <p:spPr/>
        <p:txBody>
          <a:bodyPr/>
          <a:lstStyle/>
          <a:p>
            <a:r>
              <a:rPr lang="en-US" dirty="0"/>
              <a:t>Taylor series error bound is not good! </a:t>
            </a:r>
          </a:p>
          <a:p>
            <a:endParaRPr lang="en-US" b="0" i="0" dirty="0">
              <a:latin typeface="Cambria Math" panose="02040503050406030204" pitchFamily="18" charset="0"/>
            </a:endParaRPr>
          </a:p>
          <a:p>
            <a:r>
              <a:rPr lang="en-US" dirty="0"/>
              <a:t>Need more advanced proof techniques</a:t>
            </a:r>
          </a:p>
          <a:p>
            <a:pPr lvl="1"/>
            <a:r>
              <a:rPr lang="en-US" dirty="0"/>
              <a:t>Calculate determinants of generalized </a:t>
            </a:r>
            <a:r>
              <a:rPr lang="en-US" dirty="0" err="1"/>
              <a:t>Vandermonde</a:t>
            </a:r>
            <a:r>
              <a:rPr lang="en-US" dirty="0"/>
              <a:t> matrices</a:t>
            </a:r>
          </a:p>
          <a:p>
            <a:pPr lvl="1"/>
            <a:r>
              <a:rPr lang="en-US" dirty="0"/>
              <a:t>Use well-known generating series of the complete homogeneous symmetric polynomials</a:t>
            </a:r>
          </a:p>
        </p:txBody>
      </p:sp>
      <p:sp>
        <p:nvSpPr>
          <p:cNvPr id="6" name="Title 1">
            <a:extLst>
              <a:ext uri="{FF2B5EF4-FFF2-40B4-BE49-F238E27FC236}">
                <a16:creationId xmlns:a16="http://schemas.microsoft.com/office/drawing/2014/main" id="{B8558668-6E6E-2483-D0E4-B41E497F4789}"/>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Proof Challenges</a:t>
            </a:r>
          </a:p>
        </p:txBody>
      </p:sp>
    </p:spTree>
    <p:extLst>
      <p:ext uri="{BB962C8B-B14F-4D97-AF65-F5344CB8AC3E}">
        <p14:creationId xmlns:p14="http://schemas.microsoft.com/office/powerpoint/2010/main" val="195854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3BBE928F-AF8A-4883-B277-A1D3868DF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866" y="1647501"/>
            <a:ext cx="6921537" cy="4286434"/>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199494" y="5933935"/>
            <a:ext cx="3793026" cy="369332"/>
          </a:xfrm>
          <a:prstGeom prst="rect">
            <a:avLst/>
          </a:prstGeom>
          <a:noFill/>
        </p:spPr>
        <p:txBody>
          <a:bodyPr wrap="none" rtlCol="0">
            <a:spAutoFit/>
          </a:bodyPr>
          <a:lstStyle/>
          <a:p>
            <a:pPr algn="ctr"/>
            <a:r>
              <a:rPr lang="en-US" dirty="0"/>
              <a:t>Sine Series Approximation of Order 4</a:t>
            </a:r>
          </a:p>
        </p:txBody>
      </p:sp>
      <p:sp>
        <p:nvSpPr>
          <p:cNvPr id="8" name="Rectangle 7">
            <a:extLst>
              <a:ext uri="{FF2B5EF4-FFF2-40B4-BE49-F238E27FC236}">
                <a16:creationId xmlns:a16="http://schemas.microsoft.com/office/drawing/2014/main" id="{E7F637B0-9C4C-4107-ACAC-CB83CA30A1AD}"/>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3F9EF5-40F5-4027-AB9F-C6EAC402C5B8}"/>
              </a:ext>
            </a:extLst>
          </p:cNvPr>
          <p:cNvSpPr/>
          <p:nvPr/>
        </p:nvSpPr>
        <p:spPr>
          <a:xfrm>
            <a:off x="9144001" y="4587031"/>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FA3824-B59E-41D1-99D4-5B7CF7DA7D28}"/>
              </a:ext>
            </a:extLst>
          </p:cNvPr>
          <p:cNvSpPr/>
          <p:nvPr/>
        </p:nvSpPr>
        <p:spPr>
          <a:xfrm>
            <a:off x="9144001" y="4109604"/>
            <a:ext cx="234892" cy="226503"/>
          </a:xfrm>
          <a:prstGeom prst="rect">
            <a:avLst/>
          </a:prstGeom>
          <a:solidFill>
            <a:srgbClr val="6280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12CB39-AAEE-4AA2-B8F9-62BE0661E2C8}"/>
              </a:ext>
            </a:extLst>
          </p:cNvPr>
          <p:cNvSpPr txBox="1"/>
          <p:nvPr/>
        </p:nvSpPr>
        <p:spPr>
          <a:xfrm>
            <a:off x="9378893" y="4038189"/>
            <a:ext cx="1537600" cy="369332"/>
          </a:xfrm>
          <a:prstGeom prst="rect">
            <a:avLst/>
          </a:prstGeom>
          <a:noFill/>
        </p:spPr>
        <p:txBody>
          <a:bodyPr wrap="none" rtlCol="0">
            <a:spAutoFit/>
          </a:bodyPr>
          <a:lstStyle/>
          <a:p>
            <a:r>
              <a:rPr lang="en-US" dirty="0"/>
              <a:t>Mod Function</a:t>
            </a:r>
          </a:p>
        </p:txBody>
      </p:sp>
      <p:sp>
        <p:nvSpPr>
          <p:cNvPr id="12" name="TextBox 11">
            <a:extLst>
              <a:ext uri="{FF2B5EF4-FFF2-40B4-BE49-F238E27FC236}">
                <a16:creationId xmlns:a16="http://schemas.microsoft.com/office/drawing/2014/main" id="{99978F5D-179D-4C56-BB0A-C7BE7D36BC1C}"/>
              </a:ext>
            </a:extLst>
          </p:cNvPr>
          <p:cNvSpPr txBox="1"/>
          <p:nvPr/>
        </p:nvSpPr>
        <p:spPr>
          <a:xfrm>
            <a:off x="9378893" y="4515616"/>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5EABBF9C-4310-43DF-829E-72F6E2D9E71D}"/>
              </a:ext>
            </a:extLst>
          </p:cNvPr>
          <p:cNvSpPr txBox="1"/>
          <p:nvPr/>
        </p:nvSpPr>
        <p:spPr>
          <a:xfrm>
            <a:off x="9378893" y="4998272"/>
            <a:ext cx="1229824" cy="369332"/>
          </a:xfrm>
          <a:prstGeom prst="rect">
            <a:avLst/>
          </a:prstGeom>
          <a:noFill/>
        </p:spPr>
        <p:txBody>
          <a:bodyPr wrap="none" rtlCol="0">
            <a:spAutoFit/>
          </a:bodyPr>
          <a:lstStyle/>
          <a:p>
            <a:r>
              <a:rPr lang="en-US" dirty="0"/>
              <a:t>Sine Series</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3272EC21-03F6-4284-A462-7FDF2E2B96FF}"/>
                  </a:ext>
                </a:extLst>
              </p:cNvPr>
              <p:cNvSpPr/>
              <p:nvPr/>
            </p:nvSpPr>
            <p:spPr>
              <a:xfrm>
                <a:off x="167780" y="1510018"/>
                <a:ext cx="3028426"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Error of approximation is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b="0" i="1" smtClean="0">
                        <a:latin typeface="Cambria Math" panose="02040503050406030204" pitchFamily="18" charset="0"/>
                      </a:rPr>
                      <m:t>𝑞</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r>
                          <a:rPr lang="en-US" sz="2000" b="0" i="1" smtClean="0">
                            <a:latin typeface="Cambria Math" panose="02040503050406030204" pitchFamily="18" charset="0"/>
                          </a:rPr>
                          <m:t>𝑛</m:t>
                        </m:r>
                        <m:r>
                          <a:rPr lang="en-US" sz="2000" b="0" i="1" smtClean="0">
                            <a:latin typeface="Cambria Math" panose="02040503050406030204" pitchFamily="18" charset="0"/>
                          </a:rPr>
                          <m:t>+1</m:t>
                        </m:r>
                      </m:sup>
                    </m:sSup>
                    <m:r>
                      <a:rPr lang="en-US" sz="2000" i="1" dirty="0" smtClean="0">
                        <a:latin typeface="Cambria Math" panose="02040503050406030204" pitchFamily="18" charset="0"/>
                      </a:rPr>
                      <m:t>) </m:t>
                    </m:r>
                  </m:oMath>
                </a14:m>
                <a:r>
                  <a:rPr lang="en-US" sz="2000" dirty="0">
                    <a:latin typeface="+mj-lt"/>
                  </a:rPr>
                  <a:t>where </a:t>
                </a:r>
                <a14:m>
                  <m:oMath xmlns:m="http://schemas.openxmlformats.org/officeDocument/2006/math">
                    <m:r>
                      <a:rPr lang="en-US" sz="2000" b="0" i="1" smtClean="0">
                        <a:latin typeface="Cambria Math" panose="02040503050406030204" pitchFamily="18" charset="0"/>
                      </a:rPr>
                      <m:t>𝜖</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𝑞</m:t>
                        </m:r>
                      </m:den>
                    </m:f>
                  </m:oMath>
                </a14:m>
                <a:endParaRPr lang="en-US" sz="2000" dirty="0">
                  <a:latin typeface="+mj-lt"/>
                </a:endParaRPr>
              </a:p>
              <a:p>
                <a:pPr algn="ctr"/>
                <a:endParaRPr lang="en-US" dirty="0"/>
              </a:p>
            </p:txBody>
          </p:sp>
        </mc:Choice>
        <mc:Fallback xmlns="">
          <p:sp>
            <p:nvSpPr>
              <p:cNvPr id="14" name="Rectangle: Rounded Corners 13">
                <a:extLst>
                  <a:ext uri="{FF2B5EF4-FFF2-40B4-BE49-F238E27FC236}">
                    <a16:creationId xmlns:a16="http://schemas.microsoft.com/office/drawing/2014/main" id="{3272EC21-03F6-4284-A462-7FDF2E2B96FF}"/>
                  </a:ext>
                </a:extLst>
              </p:cNvPr>
              <p:cNvSpPr>
                <a:spLocks noRot="1" noChangeAspect="1" noMove="1" noResize="1" noEditPoints="1" noAdjustHandles="1" noChangeArrowheads="1" noChangeShapeType="1" noTextEdit="1"/>
              </p:cNvSpPr>
              <p:nvPr/>
            </p:nvSpPr>
            <p:spPr>
              <a:xfrm>
                <a:off x="167780" y="1510018"/>
                <a:ext cx="3028426" cy="1325563"/>
              </a:xfrm>
              <a:prstGeom prst="roundRect">
                <a:avLst/>
              </a:prstGeom>
              <a:blipFill>
                <a:blip r:embed="rId3"/>
                <a:stretch>
                  <a:fillRect r="-1004"/>
                </a:stretch>
              </a:blipFill>
            </p:spPr>
            <p:txBody>
              <a:bodyPr/>
              <a:lstStyle/>
              <a:p>
                <a:r>
                  <a:rPr lang="en-US">
                    <a:noFill/>
                  </a:rPr>
                  <a:t> </a:t>
                </a:r>
              </a:p>
            </p:txBody>
          </p:sp>
        </mc:Fallback>
      </mc:AlternateContent>
    </p:spTree>
    <p:extLst>
      <p:ext uri="{BB962C8B-B14F-4D97-AF65-F5344CB8AC3E}">
        <p14:creationId xmlns:p14="http://schemas.microsoft.com/office/powerpoint/2010/main" val="247908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3BBE928F-AF8A-4883-B277-A1D3868DF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866" y="1647501"/>
            <a:ext cx="6921537" cy="4286434"/>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199494" y="5933935"/>
            <a:ext cx="3793026" cy="369332"/>
          </a:xfrm>
          <a:prstGeom prst="rect">
            <a:avLst/>
          </a:prstGeom>
          <a:noFill/>
        </p:spPr>
        <p:txBody>
          <a:bodyPr wrap="none" rtlCol="0">
            <a:spAutoFit/>
          </a:bodyPr>
          <a:lstStyle/>
          <a:p>
            <a:pPr algn="ctr"/>
            <a:r>
              <a:rPr lang="en-US" dirty="0"/>
              <a:t>Sine Series Approximation of Order 4</a:t>
            </a:r>
          </a:p>
        </p:txBody>
      </p:sp>
      <p:sp>
        <p:nvSpPr>
          <p:cNvPr id="8" name="Rectangle 7">
            <a:extLst>
              <a:ext uri="{FF2B5EF4-FFF2-40B4-BE49-F238E27FC236}">
                <a16:creationId xmlns:a16="http://schemas.microsoft.com/office/drawing/2014/main" id="{E7F637B0-9C4C-4107-ACAC-CB83CA30A1AD}"/>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3F9EF5-40F5-4027-AB9F-C6EAC402C5B8}"/>
              </a:ext>
            </a:extLst>
          </p:cNvPr>
          <p:cNvSpPr/>
          <p:nvPr/>
        </p:nvSpPr>
        <p:spPr>
          <a:xfrm>
            <a:off x="9144001" y="4587031"/>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FA3824-B59E-41D1-99D4-5B7CF7DA7D28}"/>
              </a:ext>
            </a:extLst>
          </p:cNvPr>
          <p:cNvSpPr/>
          <p:nvPr/>
        </p:nvSpPr>
        <p:spPr>
          <a:xfrm>
            <a:off x="9144001" y="4109604"/>
            <a:ext cx="234892" cy="226503"/>
          </a:xfrm>
          <a:prstGeom prst="rect">
            <a:avLst/>
          </a:prstGeom>
          <a:solidFill>
            <a:srgbClr val="6280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12CB39-AAEE-4AA2-B8F9-62BE0661E2C8}"/>
              </a:ext>
            </a:extLst>
          </p:cNvPr>
          <p:cNvSpPr txBox="1"/>
          <p:nvPr/>
        </p:nvSpPr>
        <p:spPr>
          <a:xfrm>
            <a:off x="9378893" y="4038189"/>
            <a:ext cx="1537600" cy="369332"/>
          </a:xfrm>
          <a:prstGeom prst="rect">
            <a:avLst/>
          </a:prstGeom>
          <a:noFill/>
        </p:spPr>
        <p:txBody>
          <a:bodyPr wrap="none" rtlCol="0">
            <a:spAutoFit/>
          </a:bodyPr>
          <a:lstStyle/>
          <a:p>
            <a:r>
              <a:rPr lang="en-US" dirty="0"/>
              <a:t>Mod Function</a:t>
            </a:r>
          </a:p>
        </p:txBody>
      </p:sp>
      <p:sp>
        <p:nvSpPr>
          <p:cNvPr id="12" name="TextBox 11">
            <a:extLst>
              <a:ext uri="{FF2B5EF4-FFF2-40B4-BE49-F238E27FC236}">
                <a16:creationId xmlns:a16="http://schemas.microsoft.com/office/drawing/2014/main" id="{99978F5D-179D-4C56-BB0A-C7BE7D36BC1C}"/>
              </a:ext>
            </a:extLst>
          </p:cNvPr>
          <p:cNvSpPr txBox="1"/>
          <p:nvPr/>
        </p:nvSpPr>
        <p:spPr>
          <a:xfrm>
            <a:off x="9378893" y="4515616"/>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5EABBF9C-4310-43DF-829E-72F6E2D9E71D}"/>
              </a:ext>
            </a:extLst>
          </p:cNvPr>
          <p:cNvSpPr txBox="1"/>
          <p:nvPr/>
        </p:nvSpPr>
        <p:spPr>
          <a:xfrm>
            <a:off x="9378893" y="4998272"/>
            <a:ext cx="1229824" cy="369332"/>
          </a:xfrm>
          <a:prstGeom prst="rect">
            <a:avLst/>
          </a:prstGeom>
          <a:noFill/>
        </p:spPr>
        <p:txBody>
          <a:bodyPr wrap="none" rtlCol="0">
            <a:spAutoFit/>
          </a:bodyPr>
          <a:lstStyle/>
          <a:p>
            <a:r>
              <a:rPr lang="en-US" dirty="0"/>
              <a:t>Sine Series</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3272EC21-03F6-4284-A462-7FDF2E2B96FF}"/>
                  </a:ext>
                </a:extLst>
              </p:cNvPr>
              <p:cNvSpPr/>
              <p:nvPr/>
            </p:nvSpPr>
            <p:spPr>
              <a:xfrm>
                <a:off x="167780" y="1510018"/>
                <a:ext cx="3028426"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Error of approximation is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b="0" i="1" smtClean="0">
                        <a:latin typeface="Cambria Math" panose="02040503050406030204" pitchFamily="18" charset="0"/>
                      </a:rPr>
                      <m:t>𝑞</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r>
                          <a:rPr lang="en-US" sz="2000" b="0" i="1" smtClean="0">
                            <a:latin typeface="Cambria Math" panose="02040503050406030204" pitchFamily="18" charset="0"/>
                          </a:rPr>
                          <m:t>𝑛</m:t>
                        </m:r>
                        <m:r>
                          <a:rPr lang="en-US" sz="2000" b="0" i="1" smtClean="0">
                            <a:latin typeface="Cambria Math" panose="02040503050406030204" pitchFamily="18" charset="0"/>
                          </a:rPr>
                          <m:t>+1</m:t>
                        </m:r>
                      </m:sup>
                    </m:sSup>
                    <m:r>
                      <a:rPr lang="en-US" sz="2000" i="1" dirty="0" smtClean="0">
                        <a:latin typeface="Cambria Math" panose="02040503050406030204" pitchFamily="18" charset="0"/>
                      </a:rPr>
                      <m:t>) </m:t>
                    </m:r>
                  </m:oMath>
                </a14:m>
                <a:r>
                  <a:rPr lang="en-US" sz="2000" dirty="0">
                    <a:latin typeface="+mj-lt"/>
                  </a:rPr>
                  <a:t>where </a:t>
                </a:r>
                <a14:m>
                  <m:oMath xmlns:m="http://schemas.openxmlformats.org/officeDocument/2006/math">
                    <m:r>
                      <a:rPr lang="en-US" sz="2000" b="0" i="1" smtClean="0">
                        <a:latin typeface="Cambria Math" panose="02040503050406030204" pitchFamily="18" charset="0"/>
                      </a:rPr>
                      <m:t>𝜖</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𝑞</m:t>
                        </m:r>
                      </m:den>
                    </m:f>
                  </m:oMath>
                </a14:m>
                <a:endParaRPr lang="en-US" sz="2000" dirty="0">
                  <a:latin typeface="+mj-lt"/>
                </a:endParaRPr>
              </a:p>
              <a:p>
                <a:pPr algn="ctr"/>
                <a:endParaRPr lang="en-US" dirty="0"/>
              </a:p>
            </p:txBody>
          </p:sp>
        </mc:Choice>
        <mc:Fallback xmlns="">
          <p:sp>
            <p:nvSpPr>
              <p:cNvPr id="14" name="Rectangle: Rounded Corners 13">
                <a:extLst>
                  <a:ext uri="{FF2B5EF4-FFF2-40B4-BE49-F238E27FC236}">
                    <a16:creationId xmlns:a16="http://schemas.microsoft.com/office/drawing/2014/main" id="{3272EC21-03F6-4284-A462-7FDF2E2B96FF}"/>
                  </a:ext>
                </a:extLst>
              </p:cNvPr>
              <p:cNvSpPr>
                <a:spLocks noRot="1" noChangeAspect="1" noMove="1" noResize="1" noEditPoints="1" noAdjustHandles="1" noChangeArrowheads="1" noChangeShapeType="1" noTextEdit="1"/>
              </p:cNvSpPr>
              <p:nvPr/>
            </p:nvSpPr>
            <p:spPr>
              <a:xfrm>
                <a:off x="167780" y="1510018"/>
                <a:ext cx="3028426" cy="1325563"/>
              </a:xfrm>
              <a:prstGeom prst="roundRect">
                <a:avLst/>
              </a:prstGeom>
              <a:blipFill>
                <a:blip r:embed="rId3"/>
                <a:stretch>
                  <a:fillRect r="-1004"/>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FFC18235-D4B2-429F-A699-2F5EE3129F93}"/>
              </a:ext>
            </a:extLst>
          </p:cNvPr>
          <p:cNvPicPr>
            <a:picLocks noChangeAspect="1"/>
          </p:cNvPicPr>
          <p:nvPr/>
        </p:nvPicPr>
        <p:blipFill>
          <a:blip r:embed="rId4"/>
          <a:stretch>
            <a:fillRect/>
          </a:stretch>
        </p:blipFill>
        <p:spPr>
          <a:xfrm>
            <a:off x="3297731" y="1510018"/>
            <a:ext cx="571020" cy="571020"/>
          </a:xfrm>
          <a:prstGeom prst="rect">
            <a:avLst/>
          </a:prstGeom>
        </p:spPr>
      </p:pic>
    </p:spTree>
    <p:extLst>
      <p:ext uri="{BB962C8B-B14F-4D97-AF65-F5344CB8AC3E}">
        <p14:creationId xmlns:p14="http://schemas.microsoft.com/office/powerpoint/2010/main" val="3637799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3BBE928F-AF8A-4883-B277-A1D3868DF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866" y="1647501"/>
            <a:ext cx="6921537" cy="4286434"/>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199494" y="5933935"/>
            <a:ext cx="3793026" cy="369332"/>
          </a:xfrm>
          <a:prstGeom prst="rect">
            <a:avLst/>
          </a:prstGeom>
          <a:noFill/>
        </p:spPr>
        <p:txBody>
          <a:bodyPr wrap="none" rtlCol="0">
            <a:spAutoFit/>
          </a:bodyPr>
          <a:lstStyle/>
          <a:p>
            <a:pPr algn="ctr"/>
            <a:r>
              <a:rPr lang="en-US" dirty="0"/>
              <a:t>Sine Series Approximation of Order 4</a:t>
            </a:r>
          </a:p>
        </p:txBody>
      </p:sp>
      <p:sp>
        <p:nvSpPr>
          <p:cNvPr id="8" name="Rectangle 7">
            <a:extLst>
              <a:ext uri="{FF2B5EF4-FFF2-40B4-BE49-F238E27FC236}">
                <a16:creationId xmlns:a16="http://schemas.microsoft.com/office/drawing/2014/main" id="{E7F637B0-9C4C-4107-ACAC-CB83CA30A1AD}"/>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3F9EF5-40F5-4027-AB9F-C6EAC402C5B8}"/>
              </a:ext>
            </a:extLst>
          </p:cNvPr>
          <p:cNvSpPr/>
          <p:nvPr/>
        </p:nvSpPr>
        <p:spPr>
          <a:xfrm>
            <a:off x="9144001" y="4587031"/>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FA3824-B59E-41D1-99D4-5B7CF7DA7D28}"/>
              </a:ext>
            </a:extLst>
          </p:cNvPr>
          <p:cNvSpPr/>
          <p:nvPr/>
        </p:nvSpPr>
        <p:spPr>
          <a:xfrm>
            <a:off x="9144001" y="4109604"/>
            <a:ext cx="234892" cy="226503"/>
          </a:xfrm>
          <a:prstGeom prst="rect">
            <a:avLst/>
          </a:prstGeom>
          <a:solidFill>
            <a:srgbClr val="6280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12CB39-AAEE-4AA2-B8F9-62BE0661E2C8}"/>
              </a:ext>
            </a:extLst>
          </p:cNvPr>
          <p:cNvSpPr txBox="1"/>
          <p:nvPr/>
        </p:nvSpPr>
        <p:spPr>
          <a:xfrm>
            <a:off x="9378893" y="4038189"/>
            <a:ext cx="1537600" cy="369332"/>
          </a:xfrm>
          <a:prstGeom prst="rect">
            <a:avLst/>
          </a:prstGeom>
          <a:noFill/>
        </p:spPr>
        <p:txBody>
          <a:bodyPr wrap="none" rtlCol="0">
            <a:spAutoFit/>
          </a:bodyPr>
          <a:lstStyle/>
          <a:p>
            <a:r>
              <a:rPr lang="en-US" dirty="0"/>
              <a:t>Mod Function</a:t>
            </a:r>
          </a:p>
        </p:txBody>
      </p:sp>
      <p:sp>
        <p:nvSpPr>
          <p:cNvPr id="12" name="TextBox 11">
            <a:extLst>
              <a:ext uri="{FF2B5EF4-FFF2-40B4-BE49-F238E27FC236}">
                <a16:creationId xmlns:a16="http://schemas.microsoft.com/office/drawing/2014/main" id="{99978F5D-179D-4C56-BB0A-C7BE7D36BC1C}"/>
              </a:ext>
            </a:extLst>
          </p:cNvPr>
          <p:cNvSpPr txBox="1"/>
          <p:nvPr/>
        </p:nvSpPr>
        <p:spPr>
          <a:xfrm>
            <a:off x="9378893" y="4515616"/>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5EABBF9C-4310-43DF-829E-72F6E2D9E71D}"/>
              </a:ext>
            </a:extLst>
          </p:cNvPr>
          <p:cNvSpPr txBox="1"/>
          <p:nvPr/>
        </p:nvSpPr>
        <p:spPr>
          <a:xfrm>
            <a:off x="9378893" y="4998272"/>
            <a:ext cx="1229824" cy="369332"/>
          </a:xfrm>
          <a:prstGeom prst="rect">
            <a:avLst/>
          </a:prstGeom>
          <a:noFill/>
        </p:spPr>
        <p:txBody>
          <a:bodyPr wrap="none" rtlCol="0">
            <a:spAutoFit/>
          </a:bodyPr>
          <a:lstStyle/>
          <a:p>
            <a:r>
              <a:rPr lang="en-US" dirty="0"/>
              <a:t>Sine Series</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3272EC21-03F6-4284-A462-7FDF2E2B96FF}"/>
                  </a:ext>
                </a:extLst>
              </p:cNvPr>
              <p:cNvSpPr/>
              <p:nvPr/>
            </p:nvSpPr>
            <p:spPr>
              <a:xfrm>
                <a:off x="167780" y="1510018"/>
                <a:ext cx="3028426"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Error of approximation is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b="0" i="1" smtClean="0">
                        <a:latin typeface="Cambria Math" panose="02040503050406030204" pitchFamily="18" charset="0"/>
                      </a:rPr>
                      <m:t>𝑞</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r>
                          <a:rPr lang="en-US" sz="2000" b="0" i="1" smtClean="0">
                            <a:latin typeface="Cambria Math" panose="02040503050406030204" pitchFamily="18" charset="0"/>
                          </a:rPr>
                          <m:t>𝑛</m:t>
                        </m:r>
                        <m:r>
                          <a:rPr lang="en-US" sz="2000" b="0" i="1" smtClean="0">
                            <a:latin typeface="Cambria Math" panose="02040503050406030204" pitchFamily="18" charset="0"/>
                          </a:rPr>
                          <m:t>+1</m:t>
                        </m:r>
                      </m:sup>
                    </m:sSup>
                    <m:r>
                      <a:rPr lang="en-US" sz="2000" i="1" dirty="0" smtClean="0">
                        <a:latin typeface="Cambria Math" panose="02040503050406030204" pitchFamily="18" charset="0"/>
                      </a:rPr>
                      <m:t>) </m:t>
                    </m:r>
                  </m:oMath>
                </a14:m>
                <a:r>
                  <a:rPr lang="en-US" sz="2000" dirty="0">
                    <a:latin typeface="+mj-lt"/>
                  </a:rPr>
                  <a:t>where </a:t>
                </a:r>
                <a14:m>
                  <m:oMath xmlns:m="http://schemas.openxmlformats.org/officeDocument/2006/math">
                    <m:r>
                      <a:rPr lang="en-US" sz="2000" b="0" i="1" smtClean="0">
                        <a:latin typeface="Cambria Math" panose="02040503050406030204" pitchFamily="18" charset="0"/>
                      </a:rPr>
                      <m:t>𝜖</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𝑞</m:t>
                        </m:r>
                      </m:den>
                    </m:f>
                  </m:oMath>
                </a14:m>
                <a:endParaRPr lang="en-US" sz="2000" dirty="0">
                  <a:latin typeface="+mj-lt"/>
                </a:endParaRPr>
              </a:p>
              <a:p>
                <a:pPr algn="ctr"/>
                <a:endParaRPr lang="en-US" dirty="0"/>
              </a:p>
            </p:txBody>
          </p:sp>
        </mc:Choice>
        <mc:Fallback xmlns="">
          <p:sp>
            <p:nvSpPr>
              <p:cNvPr id="14" name="Rectangle: Rounded Corners 13">
                <a:extLst>
                  <a:ext uri="{FF2B5EF4-FFF2-40B4-BE49-F238E27FC236}">
                    <a16:creationId xmlns:a16="http://schemas.microsoft.com/office/drawing/2014/main" id="{3272EC21-03F6-4284-A462-7FDF2E2B96FF}"/>
                  </a:ext>
                </a:extLst>
              </p:cNvPr>
              <p:cNvSpPr>
                <a:spLocks noRot="1" noChangeAspect="1" noMove="1" noResize="1" noEditPoints="1" noAdjustHandles="1" noChangeArrowheads="1" noChangeShapeType="1" noTextEdit="1"/>
              </p:cNvSpPr>
              <p:nvPr/>
            </p:nvSpPr>
            <p:spPr>
              <a:xfrm>
                <a:off x="167780" y="1510018"/>
                <a:ext cx="3028426" cy="1325563"/>
              </a:xfrm>
              <a:prstGeom prst="roundRect">
                <a:avLst/>
              </a:prstGeom>
              <a:blipFill>
                <a:blip r:embed="rId3"/>
                <a:stretch>
                  <a:fillRect r="-10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279CE312-54A8-4520-92C5-C606E875EBF3}"/>
                  </a:ext>
                </a:extLst>
              </p:cNvPr>
              <p:cNvSpPr/>
              <p:nvPr/>
            </p:nvSpPr>
            <p:spPr>
              <a:xfrm>
                <a:off x="167780" y="3020037"/>
                <a:ext cx="2088859" cy="101815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Sine was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b="0" i="1" smtClean="0">
                        <a:latin typeface="Cambria Math" panose="02040503050406030204" pitchFamily="18" charset="0"/>
                      </a:rPr>
                      <m:t>𝑞</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3</m:t>
                        </m:r>
                      </m:sup>
                    </m:sSup>
                    <m:r>
                      <a:rPr lang="en-US" sz="2000" i="1" dirty="0" smtClean="0">
                        <a:latin typeface="Cambria Math" panose="02040503050406030204" pitchFamily="18" charset="0"/>
                      </a:rPr>
                      <m:t>)</m:t>
                    </m:r>
                  </m:oMath>
                </a14:m>
                <a:endParaRPr lang="en-US" sz="2000" dirty="0">
                  <a:latin typeface="+mj-lt"/>
                </a:endParaRPr>
              </a:p>
              <a:p>
                <a:pPr algn="ctr"/>
                <a:endParaRPr lang="en-US" dirty="0"/>
              </a:p>
            </p:txBody>
          </p:sp>
        </mc:Choice>
        <mc:Fallback xmlns="">
          <p:sp>
            <p:nvSpPr>
              <p:cNvPr id="15" name="Rectangle: Rounded Corners 14">
                <a:extLst>
                  <a:ext uri="{FF2B5EF4-FFF2-40B4-BE49-F238E27FC236}">
                    <a16:creationId xmlns:a16="http://schemas.microsoft.com/office/drawing/2014/main" id="{279CE312-54A8-4520-92C5-C606E875EBF3}"/>
                  </a:ext>
                </a:extLst>
              </p:cNvPr>
              <p:cNvSpPr>
                <a:spLocks noRot="1" noChangeAspect="1" noMove="1" noResize="1" noEditPoints="1" noAdjustHandles="1" noChangeArrowheads="1" noChangeShapeType="1" noTextEdit="1"/>
              </p:cNvSpPr>
              <p:nvPr/>
            </p:nvSpPr>
            <p:spPr>
              <a:xfrm>
                <a:off x="167780" y="3020037"/>
                <a:ext cx="2088859" cy="1018152"/>
              </a:xfrm>
              <a:prstGeom prst="roundRect">
                <a:avLst/>
              </a:prstGeom>
              <a:blipFill>
                <a:blip r:embed="rId4"/>
                <a:stretch>
                  <a:fillRect/>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700E4E51-8677-4712-AC5D-F1EDB41DCC40}"/>
              </a:ext>
            </a:extLst>
          </p:cNvPr>
          <p:cNvPicPr>
            <a:picLocks noChangeAspect="1"/>
          </p:cNvPicPr>
          <p:nvPr/>
        </p:nvPicPr>
        <p:blipFill>
          <a:blip r:embed="rId5"/>
          <a:stretch>
            <a:fillRect/>
          </a:stretch>
        </p:blipFill>
        <p:spPr>
          <a:xfrm>
            <a:off x="3297731" y="1510018"/>
            <a:ext cx="571020" cy="571020"/>
          </a:xfrm>
          <a:prstGeom prst="rect">
            <a:avLst/>
          </a:prstGeom>
        </p:spPr>
      </p:pic>
      <p:pic>
        <p:nvPicPr>
          <p:cNvPr id="17" name="Picture 16">
            <a:extLst>
              <a:ext uri="{FF2B5EF4-FFF2-40B4-BE49-F238E27FC236}">
                <a16:creationId xmlns:a16="http://schemas.microsoft.com/office/drawing/2014/main" id="{6FB6881B-13CB-4786-A3C3-30F3DA1C6D10}"/>
              </a:ext>
            </a:extLst>
          </p:cNvPr>
          <p:cNvPicPr>
            <a:picLocks noChangeAspect="1"/>
          </p:cNvPicPr>
          <p:nvPr/>
        </p:nvPicPr>
        <p:blipFill>
          <a:blip r:embed="rId6"/>
          <a:stretch>
            <a:fillRect/>
          </a:stretch>
        </p:blipFill>
        <p:spPr>
          <a:xfrm>
            <a:off x="2335087" y="3020036"/>
            <a:ext cx="571019" cy="571019"/>
          </a:xfrm>
          <a:prstGeom prst="rect">
            <a:avLst/>
          </a:prstGeom>
        </p:spPr>
      </p:pic>
    </p:spTree>
    <p:extLst>
      <p:ext uri="{BB962C8B-B14F-4D97-AF65-F5344CB8AC3E}">
        <p14:creationId xmlns:p14="http://schemas.microsoft.com/office/powerpoint/2010/main" val="957307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3BBE928F-AF8A-4883-B277-A1D3868DF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866" y="1647501"/>
            <a:ext cx="6921537" cy="4286434"/>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199494" y="5933935"/>
            <a:ext cx="3793026" cy="369332"/>
          </a:xfrm>
          <a:prstGeom prst="rect">
            <a:avLst/>
          </a:prstGeom>
          <a:noFill/>
        </p:spPr>
        <p:txBody>
          <a:bodyPr wrap="none" rtlCol="0">
            <a:spAutoFit/>
          </a:bodyPr>
          <a:lstStyle/>
          <a:p>
            <a:pPr algn="ctr"/>
            <a:r>
              <a:rPr lang="en-US" dirty="0"/>
              <a:t>Sine Series Approximation of Order 4</a:t>
            </a:r>
          </a:p>
        </p:txBody>
      </p:sp>
      <p:sp>
        <p:nvSpPr>
          <p:cNvPr id="8" name="Rectangle 7">
            <a:extLst>
              <a:ext uri="{FF2B5EF4-FFF2-40B4-BE49-F238E27FC236}">
                <a16:creationId xmlns:a16="http://schemas.microsoft.com/office/drawing/2014/main" id="{E7F637B0-9C4C-4107-ACAC-CB83CA30A1AD}"/>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3F9EF5-40F5-4027-AB9F-C6EAC402C5B8}"/>
              </a:ext>
            </a:extLst>
          </p:cNvPr>
          <p:cNvSpPr/>
          <p:nvPr/>
        </p:nvSpPr>
        <p:spPr>
          <a:xfrm>
            <a:off x="9144001" y="4587031"/>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FA3824-B59E-41D1-99D4-5B7CF7DA7D28}"/>
              </a:ext>
            </a:extLst>
          </p:cNvPr>
          <p:cNvSpPr/>
          <p:nvPr/>
        </p:nvSpPr>
        <p:spPr>
          <a:xfrm>
            <a:off x="9144001" y="4109604"/>
            <a:ext cx="234892" cy="226503"/>
          </a:xfrm>
          <a:prstGeom prst="rect">
            <a:avLst/>
          </a:prstGeom>
          <a:solidFill>
            <a:srgbClr val="6280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12CB39-AAEE-4AA2-B8F9-62BE0661E2C8}"/>
              </a:ext>
            </a:extLst>
          </p:cNvPr>
          <p:cNvSpPr txBox="1"/>
          <p:nvPr/>
        </p:nvSpPr>
        <p:spPr>
          <a:xfrm>
            <a:off x="9378893" y="4038189"/>
            <a:ext cx="1537600" cy="369332"/>
          </a:xfrm>
          <a:prstGeom prst="rect">
            <a:avLst/>
          </a:prstGeom>
          <a:noFill/>
        </p:spPr>
        <p:txBody>
          <a:bodyPr wrap="none" rtlCol="0">
            <a:spAutoFit/>
          </a:bodyPr>
          <a:lstStyle/>
          <a:p>
            <a:r>
              <a:rPr lang="en-US" dirty="0"/>
              <a:t>Mod Function</a:t>
            </a:r>
          </a:p>
        </p:txBody>
      </p:sp>
      <p:sp>
        <p:nvSpPr>
          <p:cNvPr id="12" name="TextBox 11">
            <a:extLst>
              <a:ext uri="{FF2B5EF4-FFF2-40B4-BE49-F238E27FC236}">
                <a16:creationId xmlns:a16="http://schemas.microsoft.com/office/drawing/2014/main" id="{99978F5D-179D-4C56-BB0A-C7BE7D36BC1C}"/>
              </a:ext>
            </a:extLst>
          </p:cNvPr>
          <p:cNvSpPr txBox="1"/>
          <p:nvPr/>
        </p:nvSpPr>
        <p:spPr>
          <a:xfrm>
            <a:off x="9378893" y="4515616"/>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5EABBF9C-4310-43DF-829E-72F6E2D9E71D}"/>
              </a:ext>
            </a:extLst>
          </p:cNvPr>
          <p:cNvSpPr txBox="1"/>
          <p:nvPr/>
        </p:nvSpPr>
        <p:spPr>
          <a:xfrm>
            <a:off x="9378893" y="4998272"/>
            <a:ext cx="1229824" cy="369332"/>
          </a:xfrm>
          <a:prstGeom prst="rect">
            <a:avLst/>
          </a:prstGeom>
          <a:noFill/>
        </p:spPr>
        <p:txBody>
          <a:bodyPr wrap="none" rtlCol="0">
            <a:spAutoFit/>
          </a:bodyPr>
          <a:lstStyle/>
          <a:p>
            <a:r>
              <a:rPr lang="en-US" dirty="0"/>
              <a:t>Sine Series</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3272EC21-03F6-4284-A462-7FDF2E2B96FF}"/>
                  </a:ext>
                </a:extLst>
              </p:cNvPr>
              <p:cNvSpPr/>
              <p:nvPr/>
            </p:nvSpPr>
            <p:spPr>
              <a:xfrm>
                <a:off x="167780" y="1510018"/>
                <a:ext cx="3028426"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Error of approximation is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b="0" i="1" smtClean="0">
                        <a:latin typeface="Cambria Math" panose="02040503050406030204" pitchFamily="18" charset="0"/>
                      </a:rPr>
                      <m:t>𝑞</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r>
                          <a:rPr lang="en-US" sz="2000" b="0" i="1" smtClean="0">
                            <a:latin typeface="Cambria Math" panose="02040503050406030204" pitchFamily="18" charset="0"/>
                          </a:rPr>
                          <m:t>𝑛</m:t>
                        </m:r>
                        <m:r>
                          <a:rPr lang="en-US" sz="2000" b="0" i="1" smtClean="0">
                            <a:latin typeface="Cambria Math" panose="02040503050406030204" pitchFamily="18" charset="0"/>
                          </a:rPr>
                          <m:t>+1</m:t>
                        </m:r>
                      </m:sup>
                    </m:sSup>
                    <m:r>
                      <a:rPr lang="en-US" sz="2000" i="1" dirty="0" smtClean="0">
                        <a:latin typeface="Cambria Math" panose="02040503050406030204" pitchFamily="18" charset="0"/>
                      </a:rPr>
                      <m:t>) </m:t>
                    </m:r>
                  </m:oMath>
                </a14:m>
                <a:r>
                  <a:rPr lang="en-US" sz="2000" dirty="0">
                    <a:latin typeface="+mj-lt"/>
                  </a:rPr>
                  <a:t>where </a:t>
                </a:r>
                <a14:m>
                  <m:oMath xmlns:m="http://schemas.openxmlformats.org/officeDocument/2006/math">
                    <m:r>
                      <a:rPr lang="en-US" sz="2000" b="0" i="1" smtClean="0">
                        <a:latin typeface="Cambria Math" panose="02040503050406030204" pitchFamily="18" charset="0"/>
                      </a:rPr>
                      <m:t>𝜖</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𝑞</m:t>
                        </m:r>
                      </m:den>
                    </m:f>
                  </m:oMath>
                </a14:m>
                <a:endParaRPr lang="en-US" sz="2000" dirty="0">
                  <a:latin typeface="+mj-lt"/>
                </a:endParaRPr>
              </a:p>
              <a:p>
                <a:pPr algn="ctr"/>
                <a:endParaRPr lang="en-US" dirty="0"/>
              </a:p>
            </p:txBody>
          </p:sp>
        </mc:Choice>
        <mc:Fallback xmlns="">
          <p:sp>
            <p:nvSpPr>
              <p:cNvPr id="14" name="Rectangle: Rounded Corners 13">
                <a:extLst>
                  <a:ext uri="{FF2B5EF4-FFF2-40B4-BE49-F238E27FC236}">
                    <a16:creationId xmlns:a16="http://schemas.microsoft.com/office/drawing/2014/main" id="{3272EC21-03F6-4284-A462-7FDF2E2B96FF}"/>
                  </a:ext>
                </a:extLst>
              </p:cNvPr>
              <p:cNvSpPr>
                <a:spLocks noRot="1" noChangeAspect="1" noMove="1" noResize="1" noEditPoints="1" noAdjustHandles="1" noChangeArrowheads="1" noChangeShapeType="1" noTextEdit="1"/>
              </p:cNvSpPr>
              <p:nvPr/>
            </p:nvSpPr>
            <p:spPr>
              <a:xfrm>
                <a:off x="167780" y="1510018"/>
                <a:ext cx="3028426" cy="1325563"/>
              </a:xfrm>
              <a:prstGeom prst="roundRect">
                <a:avLst/>
              </a:prstGeom>
              <a:blipFill>
                <a:blip r:embed="rId3"/>
                <a:stretch>
                  <a:fillRect r="-10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279CE312-54A8-4520-92C5-C606E875EBF3}"/>
                  </a:ext>
                </a:extLst>
              </p:cNvPr>
              <p:cNvSpPr/>
              <p:nvPr/>
            </p:nvSpPr>
            <p:spPr>
              <a:xfrm>
                <a:off x="167780" y="3020037"/>
                <a:ext cx="2088859" cy="101815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Sine was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b="0" i="1" smtClean="0">
                        <a:latin typeface="Cambria Math" panose="02040503050406030204" pitchFamily="18" charset="0"/>
                      </a:rPr>
                      <m:t>𝑞</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3</m:t>
                        </m:r>
                      </m:sup>
                    </m:sSup>
                    <m:r>
                      <a:rPr lang="en-US" sz="2000" i="1" dirty="0" smtClean="0">
                        <a:latin typeface="Cambria Math" panose="02040503050406030204" pitchFamily="18" charset="0"/>
                      </a:rPr>
                      <m:t>)</m:t>
                    </m:r>
                  </m:oMath>
                </a14:m>
                <a:endParaRPr lang="en-US" sz="2000" dirty="0">
                  <a:latin typeface="+mj-lt"/>
                </a:endParaRPr>
              </a:p>
              <a:p>
                <a:pPr algn="ctr"/>
                <a:endParaRPr lang="en-US" dirty="0"/>
              </a:p>
            </p:txBody>
          </p:sp>
        </mc:Choice>
        <mc:Fallback xmlns="">
          <p:sp>
            <p:nvSpPr>
              <p:cNvPr id="15" name="Rectangle: Rounded Corners 14">
                <a:extLst>
                  <a:ext uri="{FF2B5EF4-FFF2-40B4-BE49-F238E27FC236}">
                    <a16:creationId xmlns:a16="http://schemas.microsoft.com/office/drawing/2014/main" id="{279CE312-54A8-4520-92C5-C606E875EBF3}"/>
                  </a:ext>
                </a:extLst>
              </p:cNvPr>
              <p:cNvSpPr>
                <a:spLocks noRot="1" noChangeAspect="1" noMove="1" noResize="1" noEditPoints="1" noAdjustHandles="1" noChangeArrowheads="1" noChangeShapeType="1" noTextEdit="1"/>
              </p:cNvSpPr>
              <p:nvPr/>
            </p:nvSpPr>
            <p:spPr>
              <a:xfrm>
                <a:off x="167780" y="3020037"/>
                <a:ext cx="2088859" cy="1018152"/>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CA7E6975-AE92-4CAD-ACD8-37F5A499ED13}"/>
                  </a:ext>
                </a:extLst>
              </p:cNvPr>
              <p:cNvSpPr/>
              <p:nvPr/>
            </p:nvSpPr>
            <p:spPr>
              <a:xfrm>
                <a:off x="9542135" y="1513816"/>
                <a:ext cx="2482086" cy="1506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We also show</a:t>
                </a:r>
              </a:p>
              <a:p>
                <a:pPr algn="ctr"/>
                <a:r>
                  <a:rPr lang="en-US" sz="1800" b="0" dirty="0"/>
                  <a:t>|</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𝛽</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|&lt;2</m:t>
                    </m:r>
                  </m:oMath>
                </a14:m>
                <a:r>
                  <a:rPr lang="en-US" sz="1800" dirty="0"/>
                  <a:t> and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m:t>
                        </m:r>
                        <m:r>
                          <a:rPr lang="en-US" sz="1800" b="0" i="1" dirty="0" smtClean="0">
                            <a:latin typeface="Cambria Math" panose="02040503050406030204" pitchFamily="18" charset="0"/>
                          </a:rPr>
                          <m:t>𝛽</m:t>
                        </m:r>
                      </m:e>
                      <m:sub>
                        <m:r>
                          <a:rPr lang="en-US" sz="1800" b="0" i="1" dirty="0" smtClean="0">
                            <a:latin typeface="Cambria Math" panose="02040503050406030204" pitchFamily="18" charset="0"/>
                          </a:rPr>
                          <m:t>𝑘</m:t>
                        </m:r>
                      </m:sub>
                    </m:sSub>
                    <m:r>
                      <a:rPr lang="en-US" sz="1800" b="0" i="1" dirty="0" smtClean="0">
                        <a:latin typeface="Cambria Math" panose="02040503050406030204" pitchFamily="18" charset="0"/>
                      </a:rPr>
                      <m:t>|&lt;1</m:t>
                    </m:r>
                  </m:oMath>
                </a14:m>
                <a:endParaRPr lang="en-US" sz="1800" dirty="0"/>
              </a:p>
              <a:p>
                <a:pPr algn="ctr"/>
                <a:r>
                  <a:rPr lang="en-US" sz="1800" dirty="0"/>
                  <a:t>with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𝛽</m:t>
                        </m:r>
                      </m:e>
                      <m:sub>
                        <m:r>
                          <a:rPr lang="en-US" sz="1800" b="0" i="1" smtClean="0">
                            <a:latin typeface="Cambria Math" panose="02040503050406030204" pitchFamily="18" charset="0"/>
                          </a:rPr>
                          <m:t>𝑘</m:t>
                        </m:r>
                      </m:sub>
                    </m:sSub>
                  </m:oMath>
                </a14:m>
                <a:r>
                  <a:rPr lang="en-US" sz="1800" dirty="0"/>
                  <a:t>’s alternating sign</a:t>
                </a:r>
              </a:p>
              <a:p>
                <a:pPr algn="ctr"/>
                <a:endParaRPr lang="en-US" dirty="0"/>
              </a:p>
            </p:txBody>
          </p:sp>
        </mc:Choice>
        <mc:Fallback xmlns="">
          <p:sp>
            <p:nvSpPr>
              <p:cNvPr id="2" name="Rectangle: Rounded Corners 1">
                <a:extLst>
                  <a:ext uri="{FF2B5EF4-FFF2-40B4-BE49-F238E27FC236}">
                    <a16:creationId xmlns:a16="http://schemas.microsoft.com/office/drawing/2014/main" id="{CA7E6975-AE92-4CAD-ACD8-37F5A499ED13}"/>
                  </a:ext>
                </a:extLst>
              </p:cNvPr>
              <p:cNvSpPr>
                <a:spLocks noRot="1" noChangeAspect="1" noMove="1" noResize="1" noEditPoints="1" noAdjustHandles="1" noChangeArrowheads="1" noChangeShapeType="1" noTextEdit="1"/>
              </p:cNvSpPr>
              <p:nvPr/>
            </p:nvSpPr>
            <p:spPr>
              <a:xfrm>
                <a:off x="9542135" y="1513816"/>
                <a:ext cx="2482086" cy="1506221"/>
              </a:xfrm>
              <a:prstGeom prst="roundRect">
                <a:avLst/>
              </a:prstGeom>
              <a:blipFill>
                <a:blip r:embed="rId5"/>
                <a:stretch>
                  <a:fillRect t="-402"/>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9825F48E-3F13-48D5-BC49-6C23865D9196}"/>
              </a:ext>
            </a:extLst>
          </p:cNvPr>
          <p:cNvPicPr>
            <a:picLocks noChangeAspect="1"/>
          </p:cNvPicPr>
          <p:nvPr/>
        </p:nvPicPr>
        <p:blipFill>
          <a:blip r:embed="rId6"/>
          <a:stretch>
            <a:fillRect/>
          </a:stretch>
        </p:blipFill>
        <p:spPr>
          <a:xfrm>
            <a:off x="3297731" y="1510018"/>
            <a:ext cx="571020" cy="571020"/>
          </a:xfrm>
          <a:prstGeom prst="rect">
            <a:avLst/>
          </a:prstGeom>
        </p:spPr>
      </p:pic>
      <p:pic>
        <p:nvPicPr>
          <p:cNvPr id="18" name="Picture 17">
            <a:extLst>
              <a:ext uri="{FF2B5EF4-FFF2-40B4-BE49-F238E27FC236}">
                <a16:creationId xmlns:a16="http://schemas.microsoft.com/office/drawing/2014/main" id="{C3A6FD93-501D-4C06-9BD9-3A4CDBD30DA5}"/>
              </a:ext>
            </a:extLst>
          </p:cNvPr>
          <p:cNvPicPr>
            <a:picLocks noChangeAspect="1"/>
          </p:cNvPicPr>
          <p:nvPr/>
        </p:nvPicPr>
        <p:blipFill>
          <a:blip r:embed="rId7"/>
          <a:stretch>
            <a:fillRect/>
          </a:stretch>
        </p:blipFill>
        <p:spPr>
          <a:xfrm>
            <a:off x="2335087" y="3020036"/>
            <a:ext cx="571019" cy="571019"/>
          </a:xfrm>
          <a:prstGeom prst="rect">
            <a:avLst/>
          </a:prstGeom>
        </p:spPr>
      </p:pic>
    </p:spTree>
    <p:extLst>
      <p:ext uri="{BB962C8B-B14F-4D97-AF65-F5344CB8AC3E}">
        <p14:creationId xmlns:p14="http://schemas.microsoft.com/office/powerpoint/2010/main" val="2133836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3BBE928F-AF8A-4883-B277-A1D3868DF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866" y="1647501"/>
            <a:ext cx="6921537" cy="4286434"/>
          </a:xfrm>
          <a:prstGeom prst="rect">
            <a:avLst/>
          </a:prstGeom>
        </p:spPr>
      </p:pic>
      <p:sp>
        <p:nvSpPr>
          <p:cNvPr id="6" name="Title 1">
            <a:extLst>
              <a:ext uri="{FF2B5EF4-FFF2-40B4-BE49-F238E27FC236}">
                <a16:creationId xmlns:a16="http://schemas.microsoft.com/office/drawing/2014/main" id="{863B8F72-8891-4C20-857F-0BCB9FA739C3}"/>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Approximation</a:t>
            </a:r>
          </a:p>
        </p:txBody>
      </p:sp>
      <p:sp>
        <p:nvSpPr>
          <p:cNvPr id="7" name="TextBox 6">
            <a:extLst>
              <a:ext uri="{FF2B5EF4-FFF2-40B4-BE49-F238E27FC236}">
                <a16:creationId xmlns:a16="http://schemas.microsoft.com/office/drawing/2014/main" id="{56BC743D-AD9C-4784-A6C7-9BA447E5B87B}"/>
              </a:ext>
            </a:extLst>
          </p:cNvPr>
          <p:cNvSpPr txBox="1"/>
          <p:nvPr/>
        </p:nvSpPr>
        <p:spPr>
          <a:xfrm>
            <a:off x="4199494" y="5933935"/>
            <a:ext cx="3793026" cy="369332"/>
          </a:xfrm>
          <a:prstGeom prst="rect">
            <a:avLst/>
          </a:prstGeom>
          <a:noFill/>
        </p:spPr>
        <p:txBody>
          <a:bodyPr wrap="none" rtlCol="0">
            <a:spAutoFit/>
          </a:bodyPr>
          <a:lstStyle/>
          <a:p>
            <a:pPr algn="ctr"/>
            <a:r>
              <a:rPr lang="en-US" dirty="0"/>
              <a:t>Sine Series Approximation of Order 4</a:t>
            </a:r>
          </a:p>
        </p:txBody>
      </p:sp>
      <p:sp>
        <p:nvSpPr>
          <p:cNvPr id="8" name="Rectangle 7">
            <a:extLst>
              <a:ext uri="{FF2B5EF4-FFF2-40B4-BE49-F238E27FC236}">
                <a16:creationId xmlns:a16="http://schemas.microsoft.com/office/drawing/2014/main" id="{E7F637B0-9C4C-4107-ACAC-CB83CA30A1AD}"/>
              </a:ext>
            </a:extLst>
          </p:cNvPr>
          <p:cNvSpPr/>
          <p:nvPr/>
        </p:nvSpPr>
        <p:spPr>
          <a:xfrm>
            <a:off x="9144001" y="5069687"/>
            <a:ext cx="234892" cy="226503"/>
          </a:xfrm>
          <a:prstGeom prst="rect">
            <a:avLst/>
          </a:prstGeom>
          <a:solidFill>
            <a:srgbClr val="07F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3F9EF5-40F5-4027-AB9F-C6EAC402C5B8}"/>
              </a:ext>
            </a:extLst>
          </p:cNvPr>
          <p:cNvSpPr/>
          <p:nvPr/>
        </p:nvSpPr>
        <p:spPr>
          <a:xfrm>
            <a:off x="9144001" y="4587031"/>
            <a:ext cx="234892" cy="226503"/>
          </a:xfrm>
          <a:prstGeom prst="rect">
            <a:avLst/>
          </a:prstGeom>
          <a:solidFill>
            <a:srgbClr val="F301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FA3824-B59E-41D1-99D4-5B7CF7DA7D28}"/>
              </a:ext>
            </a:extLst>
          </p:cNvPr>
          <p:cNvSpPr/>
          <p:nvPr/>
        </p:nvSpPr>
        <p:spPr>
          <a:xfrm>
            <a:off x="9144001" y="4109604"/>
            <a:ext cx="234892" cy="226503"/>
          </a:xfrm>
          <a:prstGeom prst="rect">
            <a:avLst/>
          </a:prstGeom>
          <a:solidFill>
            <a:srgbClr val="6280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12CB39-AAEE-4AA2-B8F9-62BE0661E2C8}"/>
              </a:ext>
            </a:extLst>
          </p:cNvPr>
          <p:cNvSpPr txBox="1"/>
          <p:nvPr/>
        </p:nvSpPr>
        <p:spPr>
          <a:xfrm>
            <a:off x="9378893" y="4038189"/>
            <a:ext cx="1537600" cy="369332"/>
          </a:xfrm>
          <a:prstGeom prst="rect">
            <a:avLst/>
          </a:prstGeom>
          <a:noFill/>
        </p:spPr>
        <p:txBody>
          <a:bodyPr wrap="none" rtlCol="0">
            <a:spAutoFit/>
          </a:bodyPr>
          <a:lstStyle/>
          <a:p>
            <a:r>
              <a:rPr lang="en-US" dirty="0"/>
              <a:t>Mod Function</a:t>
            </a:r>
          </a:p>
        </p:txBody>
      </p:sp>
      <p:sp>
        <p:nvSpPr>
          <p:cNvPr id="12" name="TextBox 11">
            <a:extLst>
              <a:ext uri="{FF2B5EF4-FFF2-40B4-BE49-F238E27FC236}">
                <a16:creationId xmlns:a16="http://schemas.microsoft.com/office/drawing/2014/main" id="{99978F5D-179D-4C56-BB0A-C7BE7D36BC1C}"/>
              </a:ext>
            </a:extLst>
          </p:cNvPr>
          <p:cNvSpPr txBox="1"/>
          <p:nvPr/>
        </p:nvSpPr>
        <p:spPr>
          <a:xfrm>
            <a:off x="9378893" y="4515616"/>
            <a:ext cx="2385589" cy="369332"/>
          </a:xfrm>
          <a:prstGeom prst="rect">
            <a:avLst/>
          </a:prstGeom>
          <a:noFill/>
        </p:spPr>
        <p:txBody>
          <a:bodyPr wrap="none" rtlCol="0">
            <a:spAutoFit/>
          </a:bodyPr>
          <a:lstStyle/>
          <a:p>
            <a:r>
              <a:rPr lang="en-US" dirty="0"/>
              <a:t>Approximation Region</a:t>
            </a:r>
          </a:p>
        </p:txBody>
      </p:sp>
      <p:sp>
        <p:nvSpPr>
          <p:cNvPr id="13" name="TextBox 12">
            <a:extLst>
              <a:ext uri="{FF2B5EF4-FFF2-40B4-BE49-F238E27FC236}">
                <a16:creationId xmlns:a16="http://schemas.microsoft.com/office/drawing/2014/main" id="{5EABBF9C-4310-43DF-829E-72F6E2D9E71D}"/>
              </a:ext>
            </a:extLst>
          </p:cNvPr>
          <p:cNvSpPr txBox="1"/>
          <p:nvPr/>
        </p:nvSpPr>
        <p:spPr>
          <a:xfrm>
            <a:off x="9378893" y="4998272"/>
            <a:ext cx="1229824" cy="369332"/>
          </a:xfrm>
          <a:prstGeom prst="rect">
            <a:avLst/>
          </a:prstGeom>
          <a:noFill/>
        </p:spPr>
        <p:txBody>
          <a:bodyPr wrap="none" rtlCol="0">
            <a:spAutoFit/>
          </a:bodyPr>
          <a:lstStyle/>
          <a:p>
            <a:r>
              <a:rPr lang="en-US" dirty="0"/>
              <a:t>Sine Series</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3272EC21-03F6-4284-A462-7FDF2E2B96FF}"/>
                  </a:ext>
                </a:extLst>
              </p:cNvPr>
              <p:cNvSpPr/>
              <p:nvPr/>
            </p:nvSpPr>
            <p:spPr>
              <a:xfrm>
                <a:off x="167780" y="1510018"/>
                <a:ext cx="3028426"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Error of approximation is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b="0" i="1" smtClean="0">
                        <a:latin typeface="Cambria Math" panose="02040503050406030204" pitchFamily="18" charset="0"/>
                      </a:rPr>
                      <m:t>𝑞</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r>
                          <a:rPr lang="en-US" sz="2000" b="0" i="1" smtClean="0">
                            <a:latin typeface="Cambria Math" panose="02040503050406030204" pitchFamily="18" charset="0"/>
                          </a:rPr>
                          <m:t>𝑛</m:t>
                        </m:r>
                        <m:r>
                          <a:rPr lang="en-US" sz="2000" b="0" i="1" smtClean="0">
                            <a:latin typeface="Cambria Math" panose="02040503050406030204" pitchFamily="18" charset="0"/>
                          </a:rPr>
                          <m:t>+1</m:t>
                        </m:r>
                      </m:sup>
                    </m:sSup>
                    <m:r>
                      <a:rPr lang="en-US" sz="2000" i="1" dirty="0" smtClean="0">
                        <a:latin typeface="Cambria Math" panose="02040503050406030204" pitchFamily="18" charset="0"/>
                      </a:rPr>
                      <m:t>) </m:t>
                    </m:r>
                  </m:oMath>
                </a14:m>
                <a:r>
                  <a:rPr lang="en-US" sz="2000" dirty="0">
                    <a:latin typeface="+mj-lt"/>
                  </a:rPr>
                  <a:t>where </a:t>
                </a:r>
                <a14:m>
                  <m:oMath xmlns:m="http://schemas.openxmlformats.org/officeDocument/2006/math">
                    <m:r>
                      <a:rPr lang="en-US" sz="2000" b="0" i="1" smtClean="0">
                        <a:latin typeface="Cambria Math" panose="02040503050406030204" pitchFamily="18" charset="0"/>
                      </a:rPr>
                      <m:t>𝜖</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𝑞</m:t>
                        </m:r>
                      </m:den>
                    </m:f>
                  </m:oMath>
                </a14:m>
                <a:endParaRPr lang="en-US" sz="2000" dirty="0">
                  <a:latin typeface="+mj-lt"/>
                </a:endParaRPr>
              </a:p>
              <a:p>
                <a:pPr algn="ctr"/>
                <a:endParaRPr lang="en-US" dirty="0"/>
              </a:p>
            </p:txBody>
          </p:sp>
        </mc:Choice>
        <mc:Fallback xmlns="">
          <p:sp>
            <p:nvSpPr>
              <p:cNvPr id="14" name="Rectangle: Rounded Corners 13">
                <a:extLst>
                  <a:ext uri="{FF2B5EF4-FFF2-40B4-BE49-F238E27FC236}">
                    <a16:creationId xmlns:a16="http://schemas.microsoft.com/office/drawing/2014/main" id="{3272EC21-03F6-4284-A462-7FDF2E2B96FF}"/>
                  </a:ext>
                </a:extLst>
              </p:cNvPr>
              <p:cNvSpPr>
                <a:spLocks noRot="1" noChangeAspect="1" noMove="1" noResize="1" noEditPoints="1" noAdjustHandles="1" noChangeArrowheads="1" noChangeShapeType="1" noTextEdit="1"/>
              </p:cNvSpPr>
              <p:nvPr/>
            </p:nvSpPr>
            <p:spPr>
              <a:xfrm>
                <a:off x="167780" y="1510018"/>
                <a:ext cx="3028426" cy="1325563"/>
              </a:xfrm>
              <a:prstGeom prst="roundRect">
                <a:avLst/>
              </a:prstGeom>
              <a:blipFill>
                <a:blip r:embed="rId3"/>
                <a:stretch>
                  <a:fillRect r="-10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279CE312-54A8-4520-92C5-C606E875EBF3}"/>
                  </a:ext>
                </a:extLst>
              </p:cNvPr>
              <p:cNvSpPr/>
              <p:nvPr/>
            </p:nvSpPr>
            <p:spPr>
              <a:xfrm>
                <a:off x="167780" y="3020037"/>
                <a:ext cx="2088859" cy="101815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Sine was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b="0" i="1" smtClean="0">
                        <a:latin typeface="Cambria Math" panose="02040503050406030204" pitchFamily="18" charset="0"/>
                      </a:rPr>
                      <m:t>𝑞</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3</m:t>
                        </m:r>
                      </m:sup>
                    </m:sSup>
                    <m:r>
                      <a:rPr lang="en-US" sz="2000" i="1" dirty="0" smtClean="0">
                        <a:latin typeface="Cambria Math" panose="02040503050406030204" pitchFamily="18" charset="0"/>
                      </a:rPr>
                      <m:t>)</m:t>
                    </m:r>
                  </m:oMath>
                </a14:m>
                <a:endParaRPr lang="en-US" sz="2000" dirty="0">
                  <a:latin typeface="+mj-lt"/>
                </a:endParaRPr>
              </a:p>
              <a:p>
                <a:pPr algn="ctr"/>
                <a:endParaRPr lang="en-US" dirty="0"/>
              </a:p>
            </p:txBody>
          </p:sp>
        </mc:Choice>
        <mc:Fallback xmlns="">
          <p:sp>
            <p:nvSpPr>
              <p:cNvPr id="15" name="Rectangle: Rounded Corners 14">
                <a:extLst>
                  <a:ext uri="{FF2B5EF4-FFF2-40B4-BE49-F238E27FC236}">
                    <a16:creationId xmlns:a16="http://schemas.microsoft.com/office/drawing/2014/main" id="{279CE312-54A8-4520-92C5-C606E875EBF3}"/>
                  </a:ext>
                </a:extLst>
              </p:cNvPr>
              <p:cNvSpPr>
                <a:spLocks noRot="1" noChangeAspect="1" noMove="1" noResize="1" noEditPoints="1" noAdjustHandles="1" noChangeArrowheads="1" noChangeShapeType="1" noTextEdit="1"/>
              </p:cNvSpPr>
              <p:nvPr/>
            </p:nvSpPr>
            <p:spPr>
              <a:xfrm>
                <a:off x="167780" y="3020037"/>
                <a:ext cx="2088859" cy="1018152"/>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CA7E6975-AE92-4CAD-ACD8-37F5A499ED13}"/>
                  </a:ext>
                </a:extLst>
              </p:cNvPr>
              <p:cNvSpPr/>
              <p:nvPr/>
            </p:nvSpPr>
            <p:spPr>
              <a:xfrm>
                <a:off x="9542135" y="1513816"/>
                <a:ext cx="2482086" cy="1506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We also show</a:t>
                </a:r>
              </a:p>
              <a:p>
                <a:pPr algn="ctr"/>
                <a:r>
                  <a:rPr lang="en-US" sz="1800" b="0" dirty="0"/>
                  <a:t>|</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𝛽</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|&lt;2</m:t>
                    </m:r>
                  </m:oMath>
                </a14:m>
                <a:r>
                  <a:rPr lang="en-US" sz="1800" dirty="0"/>
                  <a:t> and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m:t>
                        </m:r>
                        <m:r>
                          <a:rPr lang="en-US" sz="1800" b="0" i="1" dirty="0" smtClean="0">
                            <a:latin typeface="Cambria Math" panose="02040503050406030204" pitchFamily="18" charset="0"/>
                          </a:rPr>
                          <m:t>𝛽</m:t>
                        </m:r>
                      </m:e>
                      <m:sub>
                        <m:r>
                          <a:rPr lang="en-US" sz="1800" b="0" i="1" dirty="0" smtClean="0">
                            <a:latin typeface="Cambria Math" panose="02040503050406030204" pitchFamily="18" charset="0"/>
                          </a:rPr>
                          <m:t>𝑘</m:t>
                        </m:r>
                      </m:sub>
                    </m:sSub>
                    <m:r>
                      <a:rPr lang="en-US" sz="1800" b="0" i="1" dirty="0" smtClean="0">
                        <a:latin typeface="Cambria Math" panose="02040503050406030204" pitchFamily="18" charset="0"/>
                      </a:rPr>
                      <m:t>|&lt;1</m:t>
                    </m:r>
                  </m:oMath>
                </a14:m>
                <a:endParaRPr lang="en-US" sz="1800" dirty="0"/>
              </a:p>
              <a:p>
                <a:pPr algn="ctr"/>
                <a:r>
                  <a:rPr lang="en-US" sz="1800" dirty="0"/>
                  <a:t>with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𝛽</m:t>
                        </m:r>
                      </m:e>
                      <m:sub>
                        <m:r>
                          <a:rPr lang="en-US" sz="1800" b="0" i="1" smtClean="0">
                            <a:latin typeface="Cambria Math" panose="02040503050406030204" pitchFamily="18" charset="0"/>
                          </a:rPr>
                          <m:t>𝑘</m:t>
                        </m:r>
                      </m:sub>
                    </m:sSub>
                  </m:oMath>
                </a14:m>
                <a:r>
                  <a:rPr lang="en-US" sz="1800" dirty="0"/>
                  <a:t>’s alternating sign</a:t>
                </a:r>
              </a:p>
              <a:p>
                <a:pPr algn="ctr"/>
                <a:endParaRPr lang="en-US" dirty="0"/>
              </a:p>
            </p:txBody>
          </p:sp>
        </mc:Choice>
        <mc:Fallback xmlns="">
          <p:sp>
            <p:nvSpPr>
              <p:cNvPr id="2" name="Rectangle: Rounded Corners 1">
                <a:extLst>
                  <a:ext uri="{FF2B5EF4-FFF2-40B4-BE49-F238E27FC236}">
                    <a16:creationId xmlns:a16="http://schemas.microsoft.com/office/drawing/2014/main" id="{CA7E6975-AE92-4CAD-ACD8-37F5A499ED13}"/>
                  </a:ext>
                </a:extLst>
              </p:cNvPr>
              <p:cNvSpPr>
                <a:spLocks noRot="1" noChangeAspect="1" noMove="1" noResize="1" noEditPoints="1" noAdjustHandles="1" noChangeArrowheads="1" noChangeShapeType="1" noTextEdit="1"/>
              </p:cNvSpPr>
              <p:nvPr/>
            </p:nvSpPr>
            <p:spPr>
              <a:xfrm>
                <a:off x="9542135" y="1513816"/>
                <a:ext cx="2482086" cy="1506221"/>
              </a:xfrm>
              <a:prstGeom prst="roundRect">
                <a:avLst/>
              </a:prstGeom>
              <a:blipFill>
                <a:blip r:embed="rId5"/>
                <a:stretch>
                  <a:fillRect t="-402"/>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9825F48E-3F13-48D5-BC49-6C23865D9196}"/>
              </a:ext>
            </a:extLst>
          </p:cNvPr>
          <p:cNvPicPr>
            <a:picLocks noChangeAspect="1"/>
          </p:cNvPicPr>
          <p:nvPr/>
        </p:nvPicPr>
        <p:blipFill>
          <a:blip r:embed="rId6"/>
          <a:stretch>
            <a:fillRect/>
          </a:stretch>
        </p:blipFill>
        <p:spPr>
          <a:xfrm>
            <a:off x="3297731" y="1510018"/>
            <a:ext cx="571020" cy="571020"/>
          </a:xfrm>
          <a:prstGeom prst="rect">
            <a:avLst/>
          </a:prstGeom>
        </p:spPr>
      </p:pic>
      <p:pic>
        <p:nvPicPr>
          <p:cNvPr id="18" name="Picture 17">
            <a:extLst>
              <a:ext uri="{FF2B5EF4-FFF2-40B4-BE49-F238E27FC236}">
                <a16:creationId xmlns:a16="http://schemas.microsoft.com/office/drawing/2014/main" id="{C3A6FD93-501D-4C06-9BD9-3A4CDBD30DA5}"/>
              </a:ext>
            </a:extLst>
          </p:cNvPr>
          <p:cNvPicPr>
            <a:picLocks noChangeAspect="1"/>
          </p:cNvPicPr>
          <p:nvPr/>
        </p:nvPicPr>
        <p:blipFill>
          <a:blip r:embed="rId7"/>
          <a:stretch>
            <a:fillRect/>
          </a:stretch>
        </p:blipFill>
        <p:spPr>
          <a:xfrm>
            <a:off x="2335087" y="3020036"/>
            <a:ext cx="571019" cy="571019"/>
          </a:xfrm>
          <a:prstGeom prst="rect">
            <a:avLst/>
          </a:prstGeom>
        </p:spPr>
      </p:pic>
      <p:sp>
        <p:nvSpPr>
          <p:cNvPr id="16" name="Rectangle: Rounded Corners 15">
            <a:extLst>
              <a:ext uri="{FF2B5EF4-FFF2-40B4-BE49-F238E27FC236}">
                <a16:creationId xmlns:a16="http://schemas.microsoft.com/office/drawing/2014/main" id="{5AA951A5-0869-4659-9048-3C5101464871}"/>
              </a:ext>
            </a:extLst>
          </p:cNvPr>
          <p:cNvSpPr/>
          <p:nvPr/>
        </p:nvSpPr>
        <p:spPr>
          <a:xfrm>
            <a:off x="9542135" y="3114609"/>
            <a:ext cx="1959171" cy="369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Small Coefficients</a:t>
            </a:r>
          </a:p>
        </p:txBody>
      </p:sp>
      <p:pic>
        <p:nvPicPr>
          <p:cNvPr id="19" name="Picture 18">
            <a:extLst>
              <a:ext uri="{FF2B5EF4-FFF2-40B4-BE49-F238E27FC236}">
                <a16:creationId xmlns:a16="http://schemas.microsoft.com/office/drawing/2014/main" id="{798B7B9D-8E0C-4F7F-8D4F-0F28E043128B}"/>
              </a:ext>
            </a:extLst>
          </p:cNvPr>
          <p:cNvPicPr>
            <a:picLocks noChangeAspect="1"/>
          </p:cNvPicPr>
          <p:nvPr/>
        </p:nvPicPr>
        <p:blipFill>
          <a:blip r:embed="rId6"/>
          <a:stretch>
            <a:fillRect/>
          </a:stretch>
        </p:blipFill>
        <p:spPr>
          <a:xfrm>
            <a:off x="11620980" y="3042551"/>
            <a:ext cx="571020" cy="571020"/>
          </a:xfrm>
          <a:prstGeom prst="rect">
            <a:avLst/>
          </a:prstGeom>
        </p:spPr>
      </p:pic>
    </p:spTree>
    <p:extLst>
      <p:ext uri="{BB962C8B-B14F-4D97-AF65-F5344CB8AC3E}">
        <p14:creationId xmlns:p14="http://schemas.microsoft.com/office/powerpoint/2010/main" val="389132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BF19851-051C-42B9-9BBB-E625DA1A7CE6}"/>
              </a:ext>
            </a:extLst>
          </p:cNvPr>
          <p:cNvGrpSpPr/>
          <p:nvPr/>
        </p:nvGrpSpPr>
        <p:grpSpPr>
          <a:xfrm>
            <a:off x="8967782" y="5290070"/>
            <a:ext cx="2944536" cy="1182736"/>
            <a:chOff x="8967830" y="818466"/>
            <a:chExt cx="2944536" cy="1182736"/>
          </a:xfrm>
        </p:grpSpPr>
        <p:sp>
          <p:nvSpPr>
            <p:cNvPr id="4" name="Rectangle 3">
              <a:extLst>
                <a:ext uri="{FF2B5EF4-FFF2-40B4-BE49-F238E27FC236}">
                  <a16:creationId xmlns:a16="http://schemas.microsoft.com/office/drawing/2014/main" id="{479DCF9D-8D4D-4F37-8BE3-E21E7A649DC6}"/>
                </a:ext>
              </a:extLst>
            </p:cNvPr>
            <p:cNvSpPr/>
            <p:nvPr/>
          </p:nvSpPr>
          <p:spPr>
            <a:xfrm>
              <a:off x="8967830" y="818466"/>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5" name="Left Brace 4">
              <a:extLst>
                <a:ext uri="{FF2B5EF4-FFF2-40B4-BE49-F238E27FC236}">
                  <a16:creationId xmlns:a16="http://schemas.microsoft.com/office/drawing/2014/main" id="{7731B267-E0DD-4950-9203-56E1D405132D}"/>
                </a:ext>
              </a:extLst>
            </p:cNvPr>
            <p:cNvSpPr/>
            <p:nvPr/>
          </p:nvSpPr>
          <p:spPr>
            <a:xfrm rot="16200000">
              <a:off x="10331141" y="138856"/>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133AAB-268B-447D-B76F-546BFFB088A2}"/>
                    </a:ext>
                  </a:extLst>
                </p:cNvPr>
                <p:cNvSpPr txBox="1"/>
                <p:nvPr/>
              </p:nvSpPr>
              <p:spPr>
                <a:xfrm>
                  <a:off x="9915785" y="1631870"/>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6" name="TextBox 5">
                  <a:extLst>
                    <a:ext uri="{FF2B5EF4-FFF2-40B4-BE49-F238E27FC236}">
                      <a16:creationId xmlns:a16="http://schemas.microsoft.com/office/drawing/2014/main" id="{B5133AAB-268B-447D-B76F-546BFFB088A2}"/>
                    </a:ext>
                  </a:extLst>
                </p:cNvPr>
                <p:cNvSpPr txBox="1">
                  <a:spLocks noRot="1" noChangeAspect="1" noMove="1" noResize="1" noEditPoints="1" noAdjustHandles="1" noChangeArrowheads="1" noChangeShapeType="1" noTextEdit="1"/>
                </p:cNvSpPr>
                <p:nvPr/>
              </p:nvSpPr>
              <p:spPr>
                <a:xfrm>
                  <a:off x="9915785" y="1631870"/>
                  <a:ext cx="1048624" cy="369332"/>
                </a:xfrm>
                <a:prstGeom prst="rect">
                  <a:avLst/>
                </a:prstGeom>
                <a:blipFill>
                  <a:blip r:embed="rId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E881F27-532B-4252-9016-79EEF65BDFCB}"/>
                    </a:ext>
                  </a:extLst>
                </p:cNvPr>
                <p:cNvSpPr/>
                <p:nvPr/>
              </p:nvSpPr>
              <p:spPr>
                <a:xfrm>
                  <a:off x="11090245" y="818466"/>
                  <a:ext cx="822121"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7" name="Rectangle 6">
                  <a:extLst>
                    <a:ext uri="{FF2B5EF4-FFF2-40B4-BE49-F238E27FC236}">
                      <a16:creationId xmlns:a16="http://schemas.microsoft.com/office/drawing/2014/main" id="{0E881F27-532B-4252-9016-79EEF65BDFCB}"/>
                    </a:ext>
                  </a:extLst>
                </p:cNvPr>
                <p:cNvSpPr>
                  <a:spLocks noRot="1" noChangeAspect="1" noMove="1" noResize="1" noEditPoints="1" noAdjustHandles="1" noChangeArrowheads="1" noChangeShapeType="1" noTextEdit="1"/>
                </p:cNvSpPr>
                <p:nvPr/>
              </p:nvSpPr>
              <p:spPr>
                <a:xfrm>
                  <a:off x="11090245" y="818466"/>
                  <a:ext cx="822121" cy="587229"/>
                </a:xfrm>
                <a:prstGeom prst="rect">
                  <a:avLst/>
                </a:prstGeom>
                <a:blipFill>
                  <a:blip r:embed="rId4"/>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6FE0FEAE-4B3C-4470-8078-A18764862488}"/>
                </a:ext>
              </a:extLst>
            </p:cNvPr>
            <p:cNvCxnSpPr>
              <a:stCxn id="4" idx="0"/>
              <a:endCxn id="4" idx="2"/>
            </p:cNvCxnSpPr>
            <p:nvPr/>
          </p:nvCxnSpPr>
          <p:spPr>
            <a:xfrm>
              <a:off x="10201012" y="818466"/>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A6F70A4-13F5-47C9-9F6E-5139DEE0FD46}"/>
                    </a:ext>
                  </a:extLst>
                </p:cNvPr>
                <p:cNvSpPr txBox="1"/>
                <p:nvPr/>
              </p:nvSpPr>
              <p:spPr>
                <a:xfrm>
                  <a:off x="10448490" y="925311"/>
                  <a:ext cx="394277" cy="369332"/>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i="1" dirty="0" smtClean="0">
                            <a:solidFill>
                              <a:schemeClr val="tx1"/>
                            </a:solidFill>
                            <a:latin typeface="Cambria Math" panose="02040503050406030204" pitchFamily="18" charset="0"/>
                          </a:rPr>
                          <m:t>𝑚</m:t>
                        </m:r>
                        <m:r>
                          <a:rPr lang="en-US" b="0" i="0" dirty="0" smtClean="0">
                            <a:solidFill>
                              <a:schemeClr val="tx1"/>
                            </a:solidFill>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1A6F70A4-13F5-47C9-9F6E-5139DEE0FD46}"/>
                    </a:ext>
                  </a:extLst>
                </p:cNvPr>
                <p:cNvSpPr txBox="1">
                  <a:spLocks noRot="1" noChangeAspect="1" noMove="1" noResize="1" noEditPoints="1" noAdjustHandles="1" noChangeArrowheads="1" noChangeShapeType="1" noTextEdit="1"/>
                </p:cNvSpPr>
                <p:nvPr/>
              </p:nvSpPr>
              <p:spPr>
                <a:xfrm>
                  <a:off x="10448490" y="925311"/>
                  <a:ext cx="394277" cy="369332"/>
                </a:xfrm>
                <a:prstGeom prst="rect">
                  <a:avLst/>
                </a:prstGeom>
                <a:blipFill>
                  <a:blip r:embed="rId5"/>
                  <a:stretch>
                    <a:fillRect r="-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4A07705-5EE2-4A0B-8E09-74AB41AD11FB}"/>
                    </a:ext>
                  </a:extLst>
                </p:cNvPr>
                <p:cNvSpPr txBox="1"/>
                <p:nvPr/>
              </p:nvSpPr>
              <p:spPr>
                <a:xfrm>
                  <a:off x="9387283" y="92531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11" name="TextBox 10">
                  <a:extLst>
                    <a:ext uri="{FF2B5EF4-FFF2-40B4-BE49-F238E27FC236}">
                      <a16:creationId xmlns:a16="http://schemas.microsoft.com/office/drawing/2014/main" id="{24A07705-5EE2-4A0B-8E09-74AB41AD11FB}"/>
                    </a:ext>
                  </a:extLst>
                </p:cNvPr>
                <p:cNvSpPr txBox="1">
                  <a:spLocks noRot="1" noChangeAspect="1" noMove="1" noResize="1" noEditPoints="1" noAdjustHandles="1" noChangeArrowheads="1" noChangeShapeType="1" noTextEdit="1"/>
                </p:cNvSpPr>
                <p:nvPr/>
              </p:nvSpPr>
              <p:spPr>
                <a:xfrm>
                  <a:off x="9387283" y="925311"/>
                  <a:ext cx="394277" cy="369332"/>
                </a:xfrm>
                <a:prstGeom prst="rect">
                  <a:avLst/>
                </a:prstGeom>
                <a:blipFill>
                  <a:blip r:embed="rId6"/>
                  <a:stretch>
                    <a:fillRect/>
                  </a:stretch>
                </a:blipFill>
              </p:spPr>
              <p:txBody>
                <a:bodyPr/>
                <a:lstStyle/>
                <a:p>
                  <a:r>
                    <a:rPr lang="en-US">
                      <a:noFill/>
                    </a:rPr>
                    <a:t> </a:t>
                  </a:r>
                </a:p>
              </p:txBody>
            </p:sp>
          </mc:Fallback>
        </mc:AlternateContent>
      </p:grpSp>
      <p:sp>
        <p:nvSpPr>
          <p:cNvPr id="19" name="Rectangle 18">
            <a:extLst>
              <a:ext uri="{FF2B5EF4-FFF2-40B4-BE49-F238E27FC236}">
                <a16:creationId xmlns:a16="http://schemas.microsoft.com/office/drawing/2014/main" id="{767D016B-B627-445F-BCD3-534E0C0D1C91}"/>
              </a:ext>
            </a:extLst>
          </p:cNvPr>
          <p:cNvSpPr/>
          <p:nvPr/>
        </p:nvSpPr>
        <p:spPr>
          <a:xfrm>
            <a:off x="8967814" y="1158858"/>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0" name="Left Brace 19">
            <a:extLst>
              <a:ext uri="{FF2B5EF4-FFF2-40B4-BE49-F238E27FC236}">
                <a16:creationId xmlns:a16="http://schemas.microsoft.com/office/drawing/2014/main" id="{28E9E509-21F5-40EB-9C6A-3AC88996BD00}"/>
              </a:ext>
            </a:extLst>
          </p:cNvPr>
          <p:cNvSpPr/>
          <p:nvPr/>
        </p:nvSpPr>
        <p:spPr>
          <a:xfrm rot="16200000">
            <a:off x="10331125" y="479248"/>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5F5A2AF-096A-49C0-A7B6-4704D621C9D0}"/>
                  </a:ext>
                </a:extLst>
              </p:cNvPr>
              <p:cNvSpPr txBox="1"/>
              <p:nvPr/>
            </p:nvSpPr>
            <p:spPr>
              <a:xfrm>
                <a:off x="9915769" y="1972262"/>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21" name="TextBox 20">
                <a:extLst>
                  <a:ext uri="{FF2B5EF4-FFF2-40B4-BE49-F238E27FC236}">
                    <a16:creationId xmlns:a16="http://schemas.microsoft.com/office/drawing/2014/main" id="{05F5A2AF-096A-49C0-A7B6-4704D621C9D0}"/>
                  </a:ext>
                </a:extLst>
              </p:cNvPr>
              <p:cNvSpPr txBox="1">
                <a:spLocks noRot="1" noChangeAspect="1" noMove="1" noResize="1" noEditPoints="1" noAdjustHandles="1" noChangeArrowheads="1" noChangeShapeType="1" noTextEdit="1"/>
              </p:cNvSpPr>
              <p:nvPr/>
            </p:nvSpPr>
            <p:spPr>
              <a:xfrm>
                <a:off x="9915769" y="1972262"/>
                <a:ext cx="1048624"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27CAB2D-E512-40F1-B7B9-344692D1F607}"/>
                  </a:ext>
                </a:extLst>
              </p:cNvPr>
              <p:cNvSpPr/>
              <p:nvPr/>
            </p:nvSpPr>
            <p:spPr>
              <a:xfrm>
                <a:off x="11434178" y="1158858"/>
                <a:ext cx="478172"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oMath>
                  </m:oMathPara>
                </a14:m>
                <a:endParaRPr lang="en-US" dirty="0">
                  <a:solidFill>
                    <a:schemeClr val="tx1"/>
                  </a:solidFill>
                </a:endParaRPr>
              </a:p>
            </p:txBody>
          </p:sp>
        </mc:Choice>
        <mc:Fallback xmlns="">
          <p:sp>
            <p:nvSpPr>
              <p:cNvPr id="22" name="Rectangle 21">
                <a:extLst>
                  <a:ext uri="{FF2B5EF4-FFF2-40B4-BE49-F238E27FC236}">
                    <a16:creationId xmlns:a16="http://schemas.microsoft.com/office/drawing/2014/main" id="{727CAB2D-E512-40F1-B7B9-344692D1F607}"/>
                  </a:ext>
                </a:extLst>
              </p:cNvPr>
              <p:cNvSpPr>
                <a:spLocks noRot="1" noChangeAspect="1" noMove="1" noResize="1" noEditPoints="1" noAdjustHandles="1" noChangeArrowheads="1" noChangeShapeType="1" noTextEdit="1"/>
              </p:cNvSpPr>
              <p:nvPr/>
            </p:nvSpPr>
            <p:spPr>
              <a:xfrm>
                <a:off x="11434178" y="1158858"/>
                <a:ext cx="478172" cy="587229"/>
              </a:xfrm>
              <a:prstGeom prst="rect">
                <a:avLst/>
              </a:prstGeom>
              <a:blipFill>
                <a:blip r:embed="rId8"/>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CFA3B1A2-5E1D-4AEB-94BE-B1328DA53CD2}"/>
              </a:ext>
            </a:extLst>
          </p:cNvPr>
          <p:cNvCxnSpPr>
            <a:stCxn id="19" idx="0"/>
            <a:endCxn id="19" idx="2"/>
          </p:cNvCxnSpPr>
          <p:nvPr/>
        </p:nvCxnSpPr>
        <p:spPr>
          <a:xfrm>
            <a:off x="10200996" y="1158858"/>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6F95508-A42C-48C1-AD92-4071D221ED35}"/>
                  </a:ext>
                </a:extLst>
              </p:cNvPr>
              <p:cNvSpPr txBox="1"/>
              <p:nvPr/>
            </p:nvSpPr>
            <p:spPr>
              <a:xfrm>
                <a:off x="10670786" y="126780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oMath>
                  </m:oMathPara>
                </a14:m>
                <a:endParaRPr lang="en-US" dirty="0"/>
              </a:p>
            </p:txBody>
          </p:sp>
        </mc:Choice>
        <mc:Fallback xmlns="">
          <p:sp>
            <p:nvSpPr>
              <p:cNvPr id="24" name="TextBox 23">
                <a:extLst>
                  <a:ext uri="{FF2B5EF4-FFF2-40B4-BE49-F238E27FC236}">
                    <a16:creationId xmlns:a16="http://schemas.microsoft.com/office/drawing/2014/main" id="{06F95508-A42C-48C1-AD92-4071D221ED35}"/>
                  </a:ext>
                </a:extLst>
              </p:cNvPr>
              <p:cNvSpPr txBox="1">
                <a:spLocks noRot="1" noChangeAspect="1" noMove="1" noResize="1" noEditPoints="1" noAdjustHandles="1" noChangeArrowheads="1" noChangeShapeType="1" noTextEdit="1"/>
              </p:cNvSpPr>
              <p:nvPr/>
            </p:nvSpPr>
            <p:spPr>
              <a:xfrm>
                <a:off x="10670786" y="1267806"/>
                <a:ext cx="39427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5FAE022-671A-4EBC-9F57-F9EB240ABE25}"/>
                  </a:ext>
                </a:extLst>
              </p:cNvPr>
              <p:cNvSpPr txBox="1"/>
              <p:nvPr/>
            </p:nvSpPr>
            <p:spPr>
              <a:xfrm>
                <a:off x="9387267" y="126570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25" name="TextBox 24">
                <a:extLst>
                  <a:ext uri="{FF2B5EF4-FFF2-40B4-BE49-F238E27FC236}">
                    <a16:creationId xmlns:a16="http://schemas.microsoft.com/office/drawing/2014/main" id="{D5FAE022-671A-4EBC-9F57-F9EB240ABE25}"/>
                  </a:ext>
                </a:extLst>
              </p:cNvPr>
              <p:cNvSpPr txBox="1">
                <a:spLocks noRot="1" noChangeAspect="1" noMove="1" noResize="1" noEditPoints="1" noAdjustHandles="1" noChangeArrowheads="1" noChangeShapeType="1" noTextEdit="1"/>
              </p:cNvSpPr>
              <p:nvPr/>
            </p:nvSpPr>
            <p:spPr>
              <a:xfrm>
                <a:off x="9387267" y="1265703"/>
                <a:ext cx="394277" cy="369332"/>
              </a:xfrm>
              <a:prstGeom prst="rect">
                <a:avLst/>
              </a:prstGeom>
              <a:blipFill>
                <a:blip r:embed="rId10"/>
                <a:stretch>
                  <a:fillRect/>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5768E100-99DD-4359-81B9-F2FF0E62DE8E}"/>
              </a:ext>
            </a:extLst>
          </p:cNvPr>
          <p:cNvSpPr/>
          <p:nvPr/>
        </p:nvSpPr>
        <p:spPr>
          <a:xfrm>
            <a:off x="3464636" y="1158858"/>
            <a:ext cx="5503177"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Brace 26">
            <a:extLst>
              <a:ext uri="{FF2B5EF4-FFF2-40B4-BE49-F238E27FC236}">
                <a16:creationId xmlns:a16="http://schemas.microsoft.com/office/drawing/2014/main" id="{B0327839-0CAA-41A1-A7CA-8ED408A27053}"/>
              </a:ext>
            </a:extLst>
          </p:cNvPr>
          <p:cNvSpPr/>
          <p:nvPr/>
        </p:nvSpPr>
        <p:spPr>
          <a:xfrm rot="5400000">
            <a:off x="7579537" y="-3219656"/>
            <a:ext cx="217897" cy="844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F7B364D-77F7-47A7-B998-D5308FAAF2ED}"/>
                  </a:ext>
                </a:extLst>
              </p:cNvPr>
              <p:cNvSpPr txBox="1"/>
              <p:nvPr/>
            </p:nvSpPr>
            <p:spPr>
              <a:xfrm>
                <a:off x="7164173" y="468639"/>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oMath>
                  </m:oMathPara>
                </a14:m>
                <a:endParaRPr lang="en-US" dirty="0"/>
              </a:p>
            </p:txBody>
          </p:sp>
        </mc:Choice>
        <mc:Fallback xmlns="">
          <p:sp>
            <p:nvSpPr>
              <p:cNvPr id="28" name="TextBox 27">
                <a:extLst>
                  <a:ext uri="{FF2B5EF4-FFF2-40B4-BE49-F238E27FC236}">
                    <a16:creationId xmlns:a16="http://schemas.microsoft.com/office/drawing/2014/main" id="{1F7B364D-77F7-47A7-B998-D5308FAAF2ED}"/>
                  </a:ext>
                </a:extLst>
              </p:cNvPr>
              <p:cNvSpPr txBox="1">
                <a:spLocks noRot="1" noChangeAspect="1" noMove="1" noResize="1" noEditPoints="1" noAdjustHandles="1" noChangeArrowheads="1" noChangeShapeType="1" noTextEdit="1"/>
              </p:cNvSpPr>
              <p:nvPr/>
            </p:nvSpPr>
            <p:spPr>
              <a:xfrm>
                <a:off x="7164173" y="468639"/>
                <a:ext cx="1048624" cy="369332"/>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75DDC3F-2F21-4CCF-B084-F71222C64F58}"/>
                  </a:ext>
                </a:extLst>
              </p:cNvPr>
              <p:cNvSpPr txBox="1"/>
              <p:nvPr/>
            </p:nvSpPr>
            <p:spPr>
              <a:xfrm>
                <a:off x="6019085" y="126570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43" name="TextBox 42">
                <a:extLst>
                  <a:ext uri="{FF2B5EF4-FFF2-40B4-BE49-F238E27FC236}">
                    <a16:creationId xmlns:a16="http://schemas.microsoft.com/office/drawing/2014/main" id="{275DDC3F-2F21-4CCF-B084-F71222C64F58}"/>
                  </a:ext>
                </a:extLst>
              </p:cNvPr>
              <p:cNvSpPr txBox="1">
                <a:spLocks noRot="1" noChangeAspect="1" noMove="1" noResize="1" noEditPoints="1" noAdjustHandles="1" noChangeArrowheads="1" noChangeShapeType="1" noTextEdit="1"/>
              </p:cNvSpPr>
              <p:nvPr/>
            </p:nvSpPr>
            <p:spPr>
              <a:xfrm>
                <a:off x="6019085" y="1265703"/>
                <a:ext cx="394277" cy="369332"/>
              </a:xfrm>
              <a:prstGeom prst="rect">
                <a:avLst/>
              </a:prstGeom>
              <a:blipFill>
                <a:blip r:embed="rId12"/>
                <a:stretch>
                  <a:fillRect/>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862EE3E7-DDC8-40BA-A501-C08E86BD293A}"/>
              </a:ext>
            </a:extLst>
          </p:cNvPr>
          <p:cNvGrpSpPr/>
          <p:nvPr/>
        </p:nvGrpSpPr>
        <p:grpSpPr>
          <a:xfrm>
            <a:off x="5226307" y="2789874"/>
            <a:ext cx="6686027" cy="1838539"/>
            <a:chOff x="5226323" y="4796502"/>
            <a:chExt cx="6686027" cy="1838539"/>
          </a:xfrm>
        </p:grpSpPr>
        <p:sp>
          <p:nvSpPr>
            <p:cNvPr id="31" name="Rectangle 30">
              <a:extLst>
                <a:ext uri="{FF2B5EF4-FFF2-40B4-BE49-F238E27FC236}">
                  <a16:creationId xmlns:a16="http://schemas.microsoft.com/office/drawing/2014/main" id="{1B478ADE-97E2-4C0C-8ED1-227147189ED2}"/>
                </a:ext>
              </a:extLst>
            </p:cNvPr>
            <p:cNvSpPr/>
            <p:nvPr/>
          </p:nvSpPr>
          <p:spPr>
            <a:xfrm>
              <a:off x="8967814" y="5452305"/>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32" name="Left Brace 31">
              <a:extLst>
                <a:ext uri="{FF2B5EF4-FFF2-40B4-BE49-F238E27FC236}">
                  <a16:creationId xmlns:a16="http://schemas.microsoft.com/office/drawing/2014/main" id="{80E6B1C4-DEED-4E19-BF1B-F375D5906A02}"/>
                </a:ext>
              </a:extLst>
            </p:cNvPr>
            <p:cNvSpPr/>
            <p:nvPr/>
          </p:nvSpPr>
          <p:spPr>
            <a:xfrm rot="16200000">
              <a:off x="10331125" y="4772695"/>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7B2A319-08B3-41B6-BF67-4A80E9998C73}"/>
                    </a:ext>
                  </a:extLst>
                </p:cNvPr>
                <p:cNvSpPr txBox="1"/>
                <p:nvPr/>
              </p:nvSpPr>
              <p:spPr>
                <a:xfrm>
                  <a:off x="9915769" y="6265709"/>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33" name="TextBox 32">
                  <a:extLst>
                    <a:ext uri="{FF2B5EF4-FFF2-40B4-BE49-F238E27FC236}">
                      <a16:creationId xmlns:a16="http://schemas.microsoft.com/office/drawing/2014/main" id="{E7B2A319-08B3-41B6-BF67-4A80E9998C73}"/>
                    </a:ext>
                  </a:extLst>
                </p:cNvPr>
                <p:cNvSpPr txBox="1">
                  <a:spLocks noRot="1" noChangeAspect="1" noMove="1" noResize="1" noEditPoints="1" noAdjustHandles="1" noChangeArrowheads="1" noChangeShapeType="1" noTextEdit="1"/>
                </p:cNvSpPr>
                <p:nvPr/>
              </p:nvSpPr>
              <p:spPr>
                <a:xfrm>
                  <a:off x="9915769" y="6265709"/>
                  <a:ext cx="1048624" cy="369332"/>
                </a:xfrm>
                <a:prstGeom prst="rect">
                  <a:avLst/>
                </a:prstGeom>
                <a:blipFill>
                  <a:blip r:embed="rId1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98666F35-BA0A-4FFF-A7AA-C646070422B0}"/>
                    </a:ext>
                  </a:extLst>
                </p:cNvPr>
                <p:cNvSpPr/>
                <p:nvPr/>
              </p:nvSpPr>
              <p:spPr>
                <a:xfrm>
                  <a:off x="11199290" y="5452305"/>
                  <a:ext cx="713060"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4" name="Rectangle 33">
                  <a:extLst>
                    <a:ext uri="{FF2B5EF4-FFF2-40B4-BE49-F238E27FC236}">
                      <a16:creationId xmlns:a16="http://schemas.microsoft.com/office/drawing/2014/main" id="{98666F35-BA0A-4FFF-A7AA-C646070422B0}"/>
                    </a:ext>
                  </a:extLst>
                </p:cNvPr>
                <p:cNvSpPr>
                  <a:spLocks noRot="1" noChangeAspect="1" noMove="1" noResize="1" noEditPoints="1" noAdjustHandles="1" noChangeArrowheads="1" noChangeShapeType="1" noTextEdit="1"/>
                </p:cNvSpPr>
                <p:nvPr/>
              </p:nvSpPr>
              <p:spPr>
                <a:xfrm>
                  <a:off x="11199290" y="5452305"/>
                  <a:ext cx="713060" cy="587229"/>
                </a:xfrm>
                <a:prstGeom prst="rect">
                  <a:avLst/>
                </a:prstGeom>
                <a:blipFill>
                  <a:blip r:embed="rId14"/>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F44FF156-5140-4901-A245-7E28AD8621FB}"/>
                </a:ext>
              </a:extLst>
            </p:cNvPr>
            <p:cNvCxnSpPr>
              <a:stCxn id="31" idx="0"/>
              <a:endCxn id="31" idx="2"/>
            </p:cNvCxnSpPr>
            <p:nvPr/>
          </p:nvCxnSpPr>
          <p:spPr>
            <a:xfrm>
              <a:off x="10200996" y="5452305"/>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52BA600-D950-4C24-AFCE-8B060C83A5AF}"/>
                    </a:ext>
                  </a:extLst>
                </p:cNvPr>
                <p:cNvSpPr txBox="1"/>
                <p:nvPr/>
              </p:nvSpPr>
              <p:spPr>
                <a:xfrm>
                  <a:off x="10570116"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r>
                          <a:rPr lang="en-US" b="0" i="1" dirty="0" smtClean="0">
                            <a:solidFill>
                              <a:schemeClr val="tx1"/>
                            </a:solidFill>
                            <a:latin typeface="Cambria Math" panose="02040503050406030204" pitchFamily="18" charset="0"/>
                          </a:rPr>
                          <m:t>′</m:t>
                        </m:r>
                      </m:oMath>
                    </m:oMathPara>
                  </a14:m>
                  <a:endParaRPr lang="en-US" dirty="0"/>
                </a:p>
              </p:txBody>
            </p:sp>
          </mc:Choice>
          <mc:Fallback xmlns="">
            <p:sp>
              <p:nvSpPr>
                <p:cNvPr id="36" name="TextBox 35">
                  <a:extLst>
                    <a:ext uri="{FF2B5EF4-FFF2-40B4-BE49-F238E27FC236}">
                      <a16:creationId xmlns:a16="http://schemas.microsoft.com/office/drawing/2014/main" id="{852BA600-D950-4C24-AFCE-8B060C83A5AF}"/>
                    </a:ext>
                  </a:extLst>
                </p:cNvPr>
                <p:cNvSpPr txBox="1">
                  <a:spLocks noRot="1" noChangeAspect="1" noMove="1" noResize="1" noEditPoints="1" noAdjustHandles="1" noChangeArrowheads="1" noChangeShapeType="1" noTextEdit="1"/>
                </p:cNvSpPr>
                <p:nvPr/>
              </p:nvSpPr>
              <p:spPr>
                <a:xfrm>
                  <a:off x="10570116" y="5560696"/>
                  <a:ext cx="394277" cy="369332"/>
                </a:xfrm>
                <a:prstGeom prst="rect">
                  <a:avLst/>
                </a:prstGeom>
                <a:blipFill>
                  <a:blip r:embed="rId15"/>
                  <a:stretch>
                    <a:fillRect r="-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AA2BA60-0FCC-4C7B-8A0F-D201E4886DBE}"/>
                    </a:ext>
                  </a:extLst>
                </p:cNvPr>
                <p:cNvSpPr txBox="1"/>
                <p:nvPr/>
              </p:nvSpPr>
              <p:spPr>
                <a:xfrm>
                  <a:off x="9427811" y="556125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37" name="TextBox 36">
                  <a:extLst>
                    <a:ext uri="{FF2B5EF4-FFF2-40B4-BE49-F238E27FC236}">
                      <a16:creationId xmlns:a16="http://schemas.microsoft.com/office/drawing/2014/main" id="{8AA2BA60-0FCC-4C7B-8A0F-D201E4886DBE}"/>
                    </a:ext>
                  </a:extLst>
                </p:cNvPr>
                <p:cNvSpPr txBox="1">
                  <a:spLocks noRot="1" noChangeAspect="1" noMove="1" noResize="1" noEditPoints="1" noAdjustHandles="1" noChangeArrowheads="1" noChangeShapeType="1" noTextEdit="1"/>
                </p:cNvSpPr>
                <p:nvPr/>
              </p:nvSpPr>
              <p:spPr>
                <a:xfrm>
                  <a:off x="9427811" y="5561253"/>
                  <a:ext cx="394277" cy="369332"/>
                </a:xfrm>
                <a:prstGeom prst="rect">
                  <a:avLst/>
                </a:prstGeom>
                <a:blipFill>
                  <a:blip r:embed="rId16"/>
                  <a:stretch>
                    <a:fillRect/>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A1823DFF-8264-4CDA-B68E-F7F283260EE6}"/>
                </a:ext>
              </a:extLst>
            </p:cNvPr>
            <p:cNvSpPr/>
            <p:nvPr/>
          </p:nvSpPr>
          <p:spPr>
            <a:xfrm>
              <a:off x="5226325" y="5452305"/>
              <a:ext cx="3741488"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Brace 38">
              <a:extLst>
                <a:ext uri="{FF2B5EF4-FFF2-40B4-BE49-F238E27FC236}">
                  <a16:creationId xmlns:a16="http://schemas.microsoft.com/office/drawing/2014/main" id="{001CA94F-B91C-4C0C-90E7-3170C66A3D81}"/>
                </a:ext>
              </a:extLst>
            </p:cNvPr>
            <p:cNvSpPr/>
            <p:nvPr/>
          </p:nvSpPr>
          <p:spPr>
            <a:xfrm rot="5400000">
              <a:off x="8460380" y="1954635"/>
              <a:ext cx="217897" cy="66860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5D6824F-9216-4E27-87B7-FE83727B4DC0}"/>
                    </a:ext>
                  </a:extLst>
                </p:cNvPr>
                <p:cNvSpPr txBox="1"/>
                <p:nvPr/>
              </p:nvSpPr>
              <p:spPr>
                <a:xfrm>
                  <a:off x="8045016" y="4796502"/>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r>
                          <a:rPr lang="en-US" b="0" i="1" dirty="0" smtClean="0">
                            <a:latin typeface="Cambria Math" panose="02040503050406030204" pitchFamily="18" charset="0"/>
                          </a:rPr>
                          <m:t>′</m:t>
                        </m:r>
                      </m:oMath>
                    </m:oMathPara>
                  </a14:m>
                  <a:endParaRPr lang="en-US" dirty="0"/>
                </a:p>
              </p:txBody>
            </p:sp>
          </mc:Choice>
          <mc:Fallback xmlns="">
            <p:sp>
              <p:nvSpPr>
                <p:cNvPr id="42" name="TextBox 41">
                  <a:extLst>
                    <a:ext uri="{FF2B5EF4-FFF2-40B4-BE49-F238E27FC236}">
                      <a16:creationId xmlns:a16="http://schemas.microsoft.com/office/drawing/2014/main" id="{E5D6824F-9216-4E27-87B7-FE83727B4DC0}"/>
                    </a:ext>
                  </a:extLst>
                </p:cNvPr>
                <p:cNvSpPr txBox="1">
                  <a:spLocks noRot="1" noChangeAspect="1" noMove="1" noResize="1" noEditPoints="1" noAdjustHandles="1" noChangeArrowheads="1" noChangeShapeType="1" noTextEdit="1"/>
                </p:cNvSpPr>
                <p:nvPr/>
              </p:nvSpPr>
              <p:spPr>
                <a:xfrm>
                  <a:off x="8045016" y="4796502"/>
                  <a:ext cx="1048624" cy="369332"/>
                </a:xfrm>
                <a:prstGeom prst="rect">
                  <a:avLst/>
                </a:prstGeom>
                <a:blipFill>
                  <a:blip r:embed="rId1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9D49D88-69D5-417C-AF25-833A1BCC1F03}"/>
                    </a:ext>
                  </a:extLst>
                </p:cNvPr>
                <p:cNvSpPr txBox="1"/>
                <p:nvPr/>
              </p:nvSpPr>
              <p:spPr>
                <a:xfrm>
                  <a:off x="6967050" y="5560696"/>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44" name="TextBox 43">
                  <a:extLst>
                    <a:ext uri="{FF2B5EF4-FFF2-40B4-BE49-F238E27FC236}">
                      <a16:creationId xmlns:a16="http://schemas.microsoft.com/office/drawing/2014/main" id="{49D49D88-69D5-417C-AF25-833A1BCC1F03}"/>
                    </a:ext>
                  </a:extLst>
                </p:cNvPr>
                <p:cNvSpPr txBox="1">
                  <a:spLocks noRot="1" noChangeAspect="1" noMove="1" noResize="1" noEditPoints="1" noAdjustHandles="1" noChangeArrowheads="1" noChangeShapeType="1" noTextEdit="1"/>
                </p:cNvSpPr>
                <p:nvPr/>
              </p:nvSpPr>
              <p:spPr>
                <a:xfrm>
                  <a:off x="6967050" y="5560696"/>
                  <a:ext cx="394277" cy="369332"/>
                </a:xfrm>
                <a:prstGeom prst="rect">
                  <a:avLst/>
                </a:prstGeom>
                <a:blipFill>
                  <a:blip r:embed="rId18"/>
                  <a:stretch>
                    <a:fillRect/>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8F77C61B-05FF-42C8-8562-917640A8A1BA}"/>
              </a:ext>
            </a:extLst>
          </p:cNvPr>
          <p:cNvSpPr txBox="1"/>
          <p:nvPr/>
        </p:nvSpPr>
        <p:spPr>
          <a:xfrm>
            <a:off x="306885" y="5290070"/>
            <a:ext cx="3544560"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Several Multiplications</a:t>
            </a:r>
          </a:p>
        </p:txBody>
      </p:sp>
      <p:sp>
        <p:nvSpPr>
          <p:cNvPr id="45" name="TextBox 44">
            <a:extLst>
              <a:ext uri="{FF2B5EF4-FFF2-40B4-BE49-F238E27FC236}">
                <a16:creationId xmlns:a16="http://schemas.microsoft.com/office/drawing/2014/main" id="{1CA5A05F-8CFC-4AE3-BD7E-F0EC592E4331}"/>
              </a:ext>
            </a:extLst>
          </p:cNvPr>
          <p:cNvSpPr txBox="1"/>
          <p:nvPr/>
        </p:nvSpPr>
        <p:spPr>
          <a:xfrm>
            <a:off x="306885" y="1158858"/>
            <a:ext cx="2156360"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Fresh Ciphertext</a:t>
            </a:r>
          </a:p>
        </p:txBody>
      </p:sp>
      <p:sp>
        <p:nvSpPr>
          <p:cNvPr id="46" name="TextBox 45">
            <a:extLst>
              <a:ext uri="{FF2B5EF4-FFF2-40B4-BE49-F238E27FC236}">
                <a16:creationId xmlns:a16="http://schemas.microsoft.com/office/drawing/2014/main" id="{7861751F-3DED-4C5C-AE86-0BD1C8536479}"/>
              </a:ext>
            </a:extLst>
          </p:cNvPr>
          <p:cNvSpPr txBox="1"/>
          <p:nvPr/>
        </p:nvSpPr>
        <p:spPr>
          <a:xfrm>
            <a:off x="306885" y="3429000"/>
            <a:ext cx="2654894"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1 Multiplication</a:t>
            </a:r>
          </a:p>
        </p:txBody>
      </p:sp>
    </p:spTree>
    <p:extLst>
      <p:ext uri="{BB962C8B-B14F-4D97-AF65-F5344CB8AC3E}">
        <p14:creationId xmlns:p14="http://schemas.microsoft.com/office/powerpoint/2010/main" val="92793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EFE3DC-DDB5-47C8-961C-3C94C480BBAD}"/>
                  </a:ext>
                </a:extLst>
              </p:cNvPr>
              <p:cNvSpPr>
                <a:spLocks noGrp="1"/>
              </p:cNvSpPr>
              <p:nvPr>
                <p:ph idx="1"/>
              </p:nvPr>
            </p:nvSpPr>
            <p:spPr/>
            <p:txBody>
              <a:bodyPr/>
              <a:lstStyle/>
              <a:p>
                <a:r>
                  <a:rPr lang="en-US" dirty="0"/>
                  <a:t>Can use Taylor series approximation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𝑖𝑥</m:t>
                        </m:r>
                      </m:sup>
                    </m:sSup>
                  </m:oMath>
                </a14:m>
                <a:r>
                  <a:rPr lang="en-US" dirty="0"/>
                  <a:t> to determine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e>
                    </m:func>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𝑖𝑥</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𝑖</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e>
                        </m:func>
                      </m:e>
                    </m:func>
                  </m:oMath>
                </a14:m>
                <a:endParaRPr lang="en-US" dirty="0"/>
              </a:p>
              <a:p>
                <a:endParaRPr lang="en-US" dirty="0"/>
              </a:p>
              <a:p>
                <a:r>
                  <a:rPr lang="en-US" dirty="0"/>
                  <a:t>Can compute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𝑖𝑥</m:t>
                        </m:r>
                      </m:sup>
                    </m:sSup>
                  </m:oMath>
                </a14:m>
                <a:r>
                  <a:rPr lang="en-US" dirty="0"/>
                  <a:t> from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𝑖𝑥</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𝑖𝑥</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𝑖</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2</m:t>
                            </m:r>
                            <m:r>
                              <a:rPr lang="en-US" b="0" i="1" smtClean="0">
                                <a:latin typeface="Cambria Math" panose="02040503050406030204" pitchFamily="18" charset="0"/>
                              </a:rPr>
                              <m:t>𝑥</m:t>
                            </m:r>
                          </m:e>
                        </m:func>
                      </m:e>
                    </m:func>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8DEFE3DC-DDB5-47C8-961C-3C94C480BBAD}"/>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E72222C1-0E9B-434F-B238-D119ADF13F3D}"/>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Homomorphically Computing Sine Series</a:t>
            </a:r>
          </a:p>
        </p:txBody>
      </p:sp>
    </p:spTree>
    <p:extLst>
      <p:ext uri="{BB962C8B-B14F-4D97-AF65-F5344CB8AC3E}">
        <p14:creationId xmlns:p14="http://schemas.microsoft.com/office/powerpoint/2010/main" val="574934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EFE3DC-DDB5-47C8-961C-3C94C480BBAD}"/>
                  </a:ext>
                </a:extLst>
              </p:cNvPr>
              <p:cNvSpPr>
                <a:spLocks noGrp="1"/>
              </p:cNvSpPr>
              <p:nvPr>
                <p:ph idx="1"/>
              </p:nvPr>
            </p:nvSpPr>
            <p:spPr/>
            <p:txBody>
              <a:bodyPr/>
              <a:lstStyle/>
              <a:p>
                <a:r>
                  <a:rPr lang="en-US" dirty="0"/>
                  <a:t>Can use Taylor series approximation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𝑖𝑥</m:t>
                        </m:r>
                      </m:sup>
                    </m:sSup>
                  </m:oMath>
                </a14:m>
                <a:r>
                  <a:rPr lang="en-US" dirty="0"/>
                  <a:t> to determine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e>
                    </m:func>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𝑖𝑥</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𝑖</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e>
                        </m:func>
                      </m:e>
                    </m:func>
                  </m:oMath>
                </a14:m>
                <a:endParaRPr lang="en-US" dirty="0"/>
              </a:p>
              <a:p>
                <a:endParaRPr lang="en-US" dirty="0"/>
              </a:p>
              <a:p>
                <a:r>
                  <a:rPr lang="en-US" dirty="0"/>
                  <a:t>Can compute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𝑖𝑥</m:t>
                        </m:r>
                      </m:sup>
                    </m:sSup>
                  </m:oMath>
                </a14:m>
                <a:r>
                  <a:rPr lang="en-US" dirty="0"/>
                  <a:t> from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𝑖𝑥</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𝑖𝑥</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𝑖</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2</m:t>
                            </m:r>
                            <m:r>
                              <a:rPr lang="en-US" b="0" i="1" smtClean="0">
                                <a:latin typeface="Cambria Math" panose="02040503050406030204" pitchFamily="18" charset="0"/>
                              </a:rPr>
                              <m:t>𝑥</m:t>
                            </m:r>
                          </m:e>
                        </m:func>
                      </m:e>
                    </m:func>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8DEFE3DC-DDB5-47C8-961C-3C94C480BBAD}"/>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E72222C1-0E9B-434F-B238-D119ADF13F3D}"/>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Homomorphically Computing Sine Series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5B33EED-046A-471F-A131-F3B9E051FBF5}"/>
                  </a:ext>
                </a:extLst>
              </p:cNvPr>
              <p:cNvSpPr/>
              <p:nvPr/>
            </p:nvSpPr>
            <p:spPr>
              <a:xfrm>
                <a:off x="6034755" y="3013501"/>
                <a:ext cx="4988378" cy="1754326"/>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600" dirty="0"/>
                  <a:t>Can compute </a:t>
                </a:r>
                <a14:m>
                  <m:oMath xmlns:m="http://schemas.openxmlformats.org/officeDocument/2006/math">
                    <m:nary>
                      <m:naryPr>
                        <m:chr m:val="∑"/>
                        <m:ctrlPr>
                          <a:rPr lang="en-US" sz="3600" i="1">
                            <a:latin typeface="Cambria Math" panose="02040503050406030204" pitchFamily="18" charset="0"/>
                          </a:rPr>
                        </m:ctrlPr>
                      </m:naryPr>
                      <m:sub>
                        <m:r>
                          <m:rPr>
                            <m:brk m:alnAt="23"/>
                          </m:rPr>
                          <a:rPr lang="en-US" sz="3600" i="1">
                            <a:latin typeface="Cambria Math" panose="02040503050406030204" pitchFamily="18" charset="0"/>
                          </a:rPr>
                          <m:t>𝑘</m:t>
                        </m:r>
                        <m:r>
                          <a:rPr lang="en-US" sz="3600" i="1">
                            <a:latin typeface="Cambria Math" panose="02040503050406030204" pitchFamily="18" charset="0"/>
                          </a:rPr>
                          <m:t>=1</m:t>
                        </m:r>
                      </m:sub>
                      <m:sup>
                        <m:r>
                          <a:rPr lang="en-US" sz="3600" i="1">
                            <a:latin typeface="Cambria Math" panose="02040503050406030204" pitchFamily="18" charset="0"/>
                          </a:rPr>
                          <m:t>𝑛</m:t>
                        </m:r>
                      </m:sup>
                      <m:e>
                        <m:sSub>
                          <m:sSubPr>
                            <m:ctrlPr>
                              <a:rPr lang="en-US" sz="3600" i="1">
                                <a:latin typeface="Cambria Math" panose="02040503050406030204" pitchFamily="18" charset="0"/>
                              </a:rPr>
                            </m:ctrlPr>
                          </m:sSubPr>
                          <m:e>
                            <m:r>
                              <a:rPr lang="en-US" sz="3600" i="1">
                                <a:latin typeface="Cambria Math" panose="02040503050406030204" pitchFamily="18" charset="0"/>
                              </a:rPr>
                              <m:t>𝛽</m:t>
                            </m:r>
                          </m:e>
                          <m:sub>
                            <m:r>
                              <a:rPr lang="en-US" sz="3600" i="1">
                                <a:latin typeface="Cambria Math" panose="02040503050406030204" pitchFamily="18" charset="0"/>
                              </a:rPr>
                              <m:t>𝑘</m:t>
                            </m:r>
                          </m:sub>
                        </m:sSub>
                        <m:r>
                          <m:rPr>
                            <m:sty m:val="p"/>
                          </m:rPr>
                          <a:rPr lang="en-US" sz="3600">
                            <a:latin typeface="Cambria Math" panose="02040503050406030204" pitchFamily="18" charset="0"/>
                          </a:rPr>
                          <m:t>sin</m:t>
                        </m:r>
                        <m:r>
                          <a:rPr lang="en-US" sz="3600" i="1">
                            <a:latin typeface="Cambria Math" panose="02040503050406030204" pitchFamily="18" charset="0"/>
                          </a:rPr>
                          <m:t>⁡(</m:t>
                        </m:r>
                        <m:r>
                          <a:rPr lang="en-US" sz="3600" i="1">
                            <a:latin typeface="Cambria Math" panose="02040503050406030204" pitchFamily="18" charset="0"/>
                          </a:rPr>
                          <m:t>𝑘𝑥</m:t>
                        </m:r>
                        <m:r>
                          <a:rPr lang="en-US" sz="3600" i="1">
                            <a:latin typeface="Cambria Math" panose="02040503050406030204" pitchFamily="18" charset="0"/>
                          </a:rPr>
                          <m:t>)</m:t>
                        </m:r>
                      </m:e>
                    </m:nary>
                  </m:oMath>
                </a14:m>
                <a:r>
                  <a:rPr lang="en-US" sz="3600" dirty="0"/>
                  <a:t> with low degree polynomial</a:t>
                </a:r>
              </a:p>
            </p:txBody>
          </p:sp>
        </mc:Choice>
        <mc:Fallback xmlns="">
          <p:sp>
            <p:nvSpPr>
              <p:cNvPr id="4" name="Rectangle 3">
                <a:extLst>
                  <a:ext uri="{FF2B5EF4-FFF2-40B4-BE49-F238E27FC236}">
                    <a16:creationId xmlns:a16="http://schemas.microsoft.com/office/drawing/2014/main" id="{B5B33EED-046A-471F-A131-F3B9E051FBF5}"/>
                  </a:ext>
                </a:extLst>
              </p:cNvPr>
              <p:cNvSpPr>
                <a:spLocks noRot="1" noChangeAspect="1" noMove="1" noResize="1" noEditPoints="1" noAdjustHandles="1" noChangeArrowheads="1" noChangeShapeType="1" noTextEdit="1"/>
              </p:cNvSpPr>
              <p:nvPr/>
            </p:nvSpPr>
            <p:spPr>
              <a:xfrm>
                <a:off x="6034755" y="3013501"/>
                <a:ext cx="4988378" cy="1754326"/>
              </a:xfrm>
              <a:prstGeom prst="rect">
                <a:avLst/>
              </a:prstGeom>
              <a:blipFill>
                <a:blip r:embed="rId3"/>
                <a:stretch>
                  <a:fillRect t="-4828" r="-5244" b="-1172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E8946A3-387E-4FFF-8C5A-26B5A9BB02E7}"/>
              </a:ext>
            </a:extLst>
          </p:cNvPr>
          <p:cNvPicPr>
            <a:picLocks noChangeAspect="1"/>
          </p:cNvPicPr>
          <p:nvPr/>
        </p:nvPicPr>
        <p:blipFill>
          <a:blip r:embed="rId4"/>
          <a:stretch>
            <a:fillRect/>
          </a:stretch>
        </p:blipFill>
        <p:spPr>
          <a:xfrm>
            <a:off x="11101845" y="2939170"/>
            <a:ext cx="979659" cy="979659"/>
          </a:xfrm>
          <a:prstGeom prst="rect">
            <a:avLst/>
          </a:prstGeom>
        </p:spPr>
      </p:pic>
    </p:spTree>
    <p:extLst>
      <p:ext uri="{BB962C8B-B14F-4D97-AF65-F5344CB8AC3E}">
        <p14:creationId xmlns:p14="http://schemas.microsoft.com/office/powerpoint/2010/main" val="2979408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ADE3BD-9C4E-4BAC-A8B3-77FAB7C425DD}"/>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Approximating the Mod Function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42743BE1-9470-4B4F-88F7-81A6AA16D9E1}"/>
                  </a:ext>
                </a:extLst>
              </p:cNvPr>
              <p:cNvSpPr/>
              <p:nvPr/>
            </p:nvSpPr>
            <p:spPr>
              <a:xfrm>
                <a:off x="1947643" y="1769589"/>
                <a:ext cx="2860646" cy="579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𝑞𝐼</m:t>
                      </m:r>
                      <m:r>
                        <a:rPr lang="en-US" sz="2400" i="1" dirty="0">
                          <a:latin typeface="Cambria Math" panose="02040503050406030204" pitchFamily="18" charset="0"/>
                        </a:rPr>
                        <m:t> + </m:t>
                      </m:r>
                      <m:r>
                        <a:rPr lang="en-US" sz="2400" i="1" dirty="0">
                          <a:latin typeface="Cambria Math" panose="02040503050406030204" pitchFamily="18" charset="0"/>
                        </a:rPr>
                        <m:t>𝑚</m:t>
                      </m:r>
                    </m:oMath>
                  </m:oMathPara>
                </a14:m>
                <a:endParaRPr lang="en-US" sz="2400" dirty="0"/>
              </a:p>
            </p:txBody>
          </p:sp>
        </mc:Choice>
        <mc:Fallback xmlns="">
          <p:sp>
            <p:nvSpPr>
              <p:cNvPr id="8" name="Rectangle: Rounded Corners 7">
                <a:extLst>
                  <a:ext uri="{FF2B5EF4-FFF2-40B4-BE49-F238E27FC236}">
                    <a16:creationId xmlns:a16="http://schemas.microsoft.com/office/drawing/2014/main" id="{42743BE1-9470-4B4F-88F7-81A6AA16D9E1}"/>
                  </a:ext>
                </a:extLst>
              </p:cNvPr>
              <p:cNvSpPr>
                <a:spLocks noRot="1" noChangeAspect="1" noMove="1" noResize="1" noEditPoints="1" noAdjustHandles="1" noChangeArrowheads="1" noChangeShapeType="1" noTextEdit="1"/>
              </p:cNvSpPr>
              <p:nvPr/>
            </p:nvSpPr>
            <p:spPr>
              <a:xfrm>
                <a:off x="1947643" y="1769589"/>
                <a:ext cx="2860646" cy="579298"/>
              </a:xfrm>
              <a:prstGeom prst="roundRect">
                <a:avLst/>
              </a:prstGeom>
              <a:blipFill>
                <a:blip r:embed="rId2"/>
                <a:stretch>
                  <a:fillRect b="-3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C7E66EC-98B2-4028-8145-D51C635B8663}"/>
                  </a:ext>
                </a:extLst>
              </p:cNvPr>
              <p:cNvSpPr/>
              <p:nvPr/>
            </p:nvSpPr>
            <p:spPr>
              <a:xfrm>
                <a:off x="7383711" y="1769589"/>
                <a:ext cx="2860646" cy="579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𝑚</m:t>
                      </m:r>
                    </m:oMath>
                  </m:oMathPara>
                </a14:m>
                <a:endParaRPr lang="en-US" sz="2400" dirty="0"/>
              </a:p>
            </p:txBody>
          </p:sp>
        </mc:Choice>
        <mc:Fallback xmlns="">
          <p:sp>
            <p:nvSpPr>
              <p:cNvPr id="9" name="Rectangle: Rounded Corners 8">
                <a:extLst>
                  <a:ext uri="{FF2B5EF4-FFF2-40B4-BE49-F238E27FC236}">
                    <a16:creationId xmlns:a16="http://schemas.microsoft.com/office/drawing/2014/main" id="{AC7E66EC-98B2-4028-8145-D51C635B8663}"/>
                  </a:ext>
                </a:extLst>
              </p:cNvPr>
              <p:cNvSpPr>
                <a:spLocks noRot="1" noChangeAspect="1" noMove="1" noResize="1" noEditPoints="1" noAdjustHandles="1" noChangeArrowheads="1" noChangeShapeType="1" noTextEdit="1"/>
              </p:cNvSpPr>
              <p:nvPr/>
            </p:nvSpPr>
            <p:spPr>
              <a:xfrm>
                <a:off x="7383711" y="1769589"/>
                <a:ext cx="2860646" cy="579298"/>
              </a:xfrm>
              <a:prstGeom prst="roundRect">
                <a:avLst/>
              </a:prstGeom>
              <a:blipFill>
                <a:blip r:embed="rId3"/>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251F25E-DBDC-4ACB-97E5-044D698BAC16}"/>
              </a:ext>
            </a:extLst>
          </p:cNvPr>
          <p:cNvCxnSpPr>
            <a:cxnSpLocks/>
            <a:stCxn id="8" idx="3"/>
            <a:endCxn id="9" idx="1"/>
          </p:cNvCxnSpPr>
          <p:nvPr/>
        </p:nvCxnSpPr>
        <p:spPr>
          <a:xfrm>
            <a:off x="4808289" y="2059238"/>
            <a:ext cx="2575422" cy="0"/>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117C793-1B3C-4034-9D75-0680BCD88592}"/>
                  </a:ext>
                </a:extLst>
              </p:cNvPr>
              <p:cNvSpPr/>
              <p:nvPr/>
            </p:nvSpPr>
            <p:spPr>
              <a:xfrm>
                <a:off x="4594497" y="2516480"/>
                <a:ext cx="300300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400" dirty="0"/>
                  <a:t>Can assume </a:t>
                </a:r>
                <a14:m>
                  <m:oMath xmlns:m="http://schemas.openxmlformats.org/officeDocument/2006/math">
                    <m:r>
                      <a:rPr lang="en-US" sz="2400" i="1" dirty="0" smtClean="0">
                        <a:latin typeface="Cambria Math" panose="02040503050406030204" pitchFamily="18" charset="0"/>
                      </a:rPr>
                      <m:t>𝑚</m:t>
                    </m:r>
                    <m:r>
                      <a:rPr lang="en-US" sz="2400" i="1" dirty="0" smtClean="0">
                        <a:latin typeface="Cambria Math" panose="02040503050406030204" pitchFamily="18" charset="0"/>
                      </a:rPr>
                      <m:t> &lt;&lt; </m:t>
                    </m:r>
                    <m:r>
                      <a:rPr lang="en-US" sz="2400" i="1" dirty="0" smtClean="0">
                        <a:latin typeface="Cambria Math" panose="02040503050406030204" pitchFamily="18" charset="0"/>
                      </a:rPr>
                      <m:t>𝑞</m:t>
                    </m:r>
                  </m:oMath>
                </a14:m>
                <a:endParaRPr lang="en-US" sz="2400" dirty="0"/>
              </a:p>
            </p:txBody>
          </p:sp>
        </mc:Choice>
        <mc:Fallback xmlns="">
          <p:sp>
            <p:nvSpPr>
              <p:cNvPr id="13" name="Rectangle 12">
                <a:extLst>
                  <a:ext uri="{FF2B5EF4-FFF2-40B4-BE49-F238E27FC236}">
                    <a16:creationId xmlns:a16="http://schemas.microsoft.com/office/drawing/2014/main" id="{D117C793-1B3C-4034-9D75-0680BCD88592}"/>
                  </a:ext>
                </a:extLst>
              </p:cNvPr>
              <p:cNvSpPr>
                <a:spLocks noRot="1" noChangeAspect="1" noMove="1" noResize="1" noEditPoints="1" noAdjustHandles="1" noChangeArrowheads="1" noChangeShapeType="1" noTextEdit="1"/>
              </p:cNvSpPr>
              <p:nvPr/>
            </p:nvSpPr>
            <p:spPr>
              <a:xfrm>
                <a:off x="4594497" y="2516480"/>
                <a:ext cx="3003006" cy="461665"/>
              </a:xfrm>
              <a:prstGeom prst="rect">
                <a:avLst/>
              </a:prstGeom>
              <a:blipFill>
                <a:blip r:embed="rId4"/>
                <a:stretch>
                  <a:fillRect l="-2429" t="-8974" b="-26923"/>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CE94E384-D5BC-4D98-8BEC-814FA450E782}"/>
              </a:ext>
            </a:extLst>
          </p:cNvPr>
          <p:cNvSpPr/>
          <p:nvPr/>
        </p:nvSpPr>
        <p:spPr>
          <a:xfrm>
            <a:off x="5508135" y="1584923"/>
            <a:ext cx="100172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i="1" dirty="0"/>
              <a:t>poly</a:t>
            </a:r>
            <a:r>
              <a:rPr lang="en-US" dirty="0"/>
              <a:t>(·)</a:t>
            </a:r>
          </a:p>
        </p:txBody>
      </p:sp>
      <p:sp>
        <p:nvSpPr>
          <p:cNvPr id="11" name="Rectangle 10">
            <a:extLst>
              <a:ext uri="{FF2B5EF4-FFF2-40B4-BE49-F238E27FC236}">
                <a16:creationId xmlns:a16="http://schemas.microsoft.com/office/drawing/2014/main" id="{8C4EC19E-3A34-49E6-A065-A193C4BBCC03}"/>
              </a:ext>
            </a:extLst>
          </p:cNvPr>
          <p:cNvSpPr/>
          <p:nvPr/>
        </p:nvSpPr>
        <p:spPr>
          <a:xfrm>
            <a:off x="2820538" y="3879856"/>
            <a:ext cx="6550923" cy="492443"/>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600" dirty="0">
                <a:solidFill>
                  <a:schemeClr val="tx1"/>
                </a:solidFill>
              </a:rPr>
              <a:t>1) Small Approximation Error</a:t>
            </a:r>
          </a:p>
        </p:txBody>
      </p:sp>
      <p:sp>
        <p:nvSpPr>
          <p:cNvPr id="12" name="Rectangle 11">
            <a:extLst>
              <a:ext uri="{FF2B5EF4-FFF2-40B4-BE49-F238E27FC236}">
                <a16:creationId xmlns:a16="http://schemas.microsoft.com/office/drawing/2014/main" id="{8A25B4BF-3C8F-47ED-9E7F-540C1492AC6E}"/>
              </a:ext>
            </a:extLst>
          </p:cNvPr>
          <p:cNvSpPr/>
          <p:nvPr/>
        </p:nvSpPr>
        <p:spPr>
          <a:xfrm>
            <a:off x="2820535" y="4700492"/>
            <a:ext cx="6550924" cy="492443"/>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600" dirty="0">
                <a:solidFill>
                  <a:schemeClr val="tx1"/>
                </a:solidFill>
              </a:rPr>
              <a:t>2) Low Degree</a:t>
            </a:r>
          </a:p>
        </p:txBody>
      </p:sp>
      <p:sp>
        <p:nvSpPr>
          <p:cNvPr id="14" name="Rectangle 13">
            <a:extLst>
              <a:ext uri="{FF2B5EF4-FFF2-40B4-BE49-F238E27FC236}">
                <a16:creationId xmlns:a16="http://schemas.microsoft.com/office/drawing/2014/main" id="{5B230A5B-B28C-41CD-88CC-1255EAA4D5A9}"/>
              </a:ext>
            </a:extLst>
          </p:cNvPr>
          <p:cNvSpPr/>
          <p:nvPr/>
        </p:nvSpPr>
        <p:spPr>
          <a:xfrm>
            <a:off x="2820536" y="5521129"/>
            <a:ext cx="6550923" cy="492443"/>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600" dirty="0">
                <a:solidFill>
                  <a:schemeClr val="tx1"/>
                </a:solidFill>
              </a:rPr>
              <a:t>3) Small Coefficients</a:t>
            </a:r>
          </a:p>
        </p:txBody>
      </p:sp>
      <p:pic>
        <p:nvPicPr>
          <p:cNvPr id="15" name="Picture 14">
            <a:extLst>
              <a:ext uri="{FF2B5EF4-FFF2-40B4-BE49-F238E27FC236}">
                <a16:creationId xmlns:a16="http://schemas.microsoft.com/office/drawing/2014/main" id="{0FD43F44-F6CF-48B5-A171-BE62C9427BE6}"/>
              </a:ext>
            </a:extLst>
          </p:cNvPr>
          <p:cNvPicPr>
            <a:picLocks noChangeAspect="1"/>
          </p:cNvPicPr>
          <p:nvPr/>
        </p:nvPicPr>
        <p:blipFill>
          <a:blip r:embed="rId5"/>
          <a:stretch>
            <a:fillRect/>
          </a:stretch>
        </p:blipFill>
        <p:spPr>
          <a:xfrm>
            <a:off x="1947643" y="3879856"/>
            <a:ext cx="571020" cy="571020"/>
          </a:xfrm>
          <a:prstGeom prst="rect">
            <a:avLst/>
          </a:prstGeom>
        </p:spPr>
      </p:pic>
      <p:pic>
        <p:nvPicPr>
          <p:cNvPr id="17" name="Picture 16">
            <a:extLst>
              <a:ext uri="{FF2B5EF4-FFF2-40B4-BE49-F238E27FC236}">
                <a16:creationId xmlns:a16="http://schemas.microsoft.com/office/drawing/2014/main" id="{8D2AC392-29D8-4848-8BE6-EF8682A92F62}"/>
              </a:ext>
            </a:extLst>
          </p:cNvPr>
          <p:cNvPicPr>
            <a:picLocks noChangeAspect="1"/>
          </p:cNvPicPr>
          <p:nvPr/>
        </p:nvPicPr>
        <p:blipFill>
          <a:blip r:embed="rId5"/>
          <a:stretch>
            <a:fillRect/>
          </a:stretch>
        </p:blipFill>
        <p:spPr>
          <a:xfrm>
            <a:off x="1947643" y="4700492"/>
            <a:ext cx="571020" cy="571020"/>
          </a:xfrm>
          <a:prstGeom prst="rect">
            <a:avLst/>
          </a:prstGeom>
        </p:spPr>
      </p:pic>
      <p:pic>
        <p:nvPicPr>
          <p:cNvPr id="18" name="Picture 17">
            <a:extLst>
              <a:ext uri="{FF2B5EF4-FFF2-40B4-BE49-F238E27FC236}">
                <a16:creationId xmlns:a16="http://schemas.microsoft.com/office/drawing/2014/main" id="{E9219D21-4E56-4D5A-AB7D-0B27FDB645B6}"/>
              </a:ext>
            </a:extLst>
          </p:cNvPr>
          <p:cNvPicPr>
            <a:picLocks noChangeAspect="1"/>
          </p:cNvPicPr>
          <p:nvPr/>
        </p:nvPicPr>
        <p:blipFill>
          <a:blip r:embed="rId5"/>
          <a:stretch>
            <a:fillRect/>
          </a:stretch>
        </p:blipFill>
        <p:spPr>
          <a:xfrm>
            <a:off x="1947643" y="5521128"/>
            <a:ext cx="571020" cy="571020"/>
          </a:xfrm>
          <a:prstGeom prst="rect">
            <a:avLst/>
          </a:prstGeom>
        </p:spPr>
      </p:pic>
    </p:spTree>
    <p:extLst>
      <p:ext uri="{BB962C8B-B14F-4D97-AF65-F5344CB8AC3E}">
        <p14:creationId xmlns:p14="http://schemas.microsoft.com/office/powerpoint/2010/main" val="223991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25D6E5-7E4A-4ECC-A79E-94A0AAACA0A9}"/>
              </a:ext>
            </a:extLst>
          </p:cNvPr>
          <p:cNvSpPr>
            <a:spLocks noGrp="1"/>
          </p:cNvSpPr>
          <p:nvPr>
            <p:ph idx="1"/>
          </p:nvPr>
        </p:nvSpPr>
        <p:spPr/>
        <p:txBody>
          <a:bodyPr/>
          <a:lstStyle/>
          <a:p>
            <a:r>
              <a:rPr lang="en-US" dirty="0"/>
              <a:t>Implemented on top of the HEAAN library</a:t>
            </a:r>
          </a:p>
          <a:p>
            <a:endParaRPr lang="en-US" dirty="0"/>
          </a:p>
          <a:p>
            <a:r>
              <a:rPr lang="en-US" dirty="0"/>
              <a:t>Obtained 100 bit precision bootstrapping</a:t>
            </a:r>
          </a:p>
          <a:p>
            <a:endParaRPr lang="en-US" dirty="0"/>
          </a:p>
          <a:p>
            <a:r>
              <a:rPr lang="en-US" dirty="0"/>
              <a:t>Obtained using sine series of order 6</a:t>
            </a:r>
          </a:p>
        </p:txBody>
      </p:sp>
      <p:sp>
        <p:nvSpPr>
          <p:cNvPr id="6" name="Title 1">
            <a:extLst>
              <a:ext uri="{FF2B5EF4-FFF2-40B4-BE49-F238E27FC236}">
                <a16:creationId xmlns:a16="http://schemas.microsoft.com/office/drawing/2014/main" id="{BE483A2A-BA1B-4687-B76B-EB7348FEF36A}"/>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Evaluation</a:t>
            </a:r>
          </a:p>
        </p:txBody>
      </p:sp>
      <p:sp>
        <p:nvSpPr>
          <p:cNvPr id="5" name="Rectangle 4">
            <a:extLst>
              <a:ext uri="{FF2B5EF4-FFF2-40B4-BE49-F238E27FC236}">
                <a16:creationId xmlns:a16="http://schemas.microsoft.com/office/drawing/2014/main" id="{7631254E-FD42-44AE-9766-6B4B2EE2A045}"/>
              </a:ext>
            </a:extLst>
          </p:cNvPr>
          <p:cNvSpPr/>
          <p:nvPr/>
        </p:nvSpPr>
        <p:spPr>
          <a:xfrm>
            <a:off x="2854766" y="4842195"/>
            <a:ext cx="6482467" cy="1077218"/>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200" dirty="0"/>
              <a:t>High precision computations supported!</a:t>
            </a:r>
          </a:p>
        </p:txBody>
      </p:sp>
    </p:spTree>
    <p:extLst>
      <p:ext uri="{BB962C8B-B14F-4D97-AF65-F5344CB8AC3E}">
        <p14:creationId xmlns:p14="http://schemas.microsoft.com/office/powerpoint/2010/main" val="100838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FF49B7-325C-CAFC-E9D1-BBD2DC601CED}"/>
              </a:ext>
            </a:extLst>
          </p:cNvPr>
          <p:cNvSpPr/>
          <p:nvPr/>
        </p:nvSpPr>
        <p:spPr>
          <a:xfrm>
            <a:off x="3779239" y="2056071"/>
            <a:ext cx="4633521" cy="1015663"/>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6000" dirty="0"/>
              <a:t>Thank You!</a:t>
            </a:r>
          </a:p>
        </p:txBody>
      </p:sp>
      <p:sp>
        <p:nvSpPr>
          <p:cNvPr id="6" name="TextBox 5">
            <a:extLst>
              <a:ext uri="{FF2B5EF4-FFF2-40B4-BE49-F238E27FC236}">
                <a16:creationId xmlns:a16="http://schemas.microsoft.com/office/drawing/2014/main" id="{5E1CABEA-2C09-1490-0B96-EE0FCF69197F}"/>
              </a:ext>
            </a:extLst>
          </p:cNvPr>
          <p:cNvSpPr txBox="1"/>
          <p:nvPr/>
        </p:nvSpPr>
        <p:spPr>
          <a:xfrm>
            <a:off x="3779239" y="3786267"/>
            <a:ext cx="4633521" cy="461665"/>
          </a:xfrm>
          <a:prstGeom prst="rect">
            <a:avLst/>
          </a:prstGeom>
          <a:noFill/>
        </p:spPr>
        <p:txBody>
          <a:bodyPr wrap="square">
            <a:spAutoFit/>
          </a:bodyPr>
          <a:lstStyle/>
          <a:p>
            <a:pPr algn="ctr"/>
            <a:r>
              <a:rPr lang="en-US" sz="2400" dirty="0"/>
              <a:t>https://eprint.iacr.org/2021/572</a:t>
            </a:r>
          </a:p>
        </p:txBody>
      </p:sp>
    </p:spTree>
    <p:extLst>
      <p:ext uri="{BB962C8B-B14F-4D97-AF65-F5344CB8AC3E}">
        <p14:creationId xmlns:p14="http://schemas.microsoft.com/office/powerpoint/2010/main" val="414340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240E994-DE60-4B30-B175-11E0F8078AB9}"/>
                  </a:ext>
                </a:extLst>
              </p:cNvPr>
              <p:cNvSpPr/>
              <p:nvPr/>
            </p:nvSpPr>
            <p:spPr>
              <a:xfrm>
                <a:off x="1569368" y="802169"/>
                <a:ext cx="9053263" cy="1323439"/>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4000" dirty="0">
                    <a:solidFill>
                      <a:schemeClr val="tx1"/>
                    </a:solidFill>
                  </a:rPr>
                  <a:t>Can we increase </a:t>
                </a:r>
                <a14:m>
                  <m:oMath xmlns:m="http://schemas.openxmlformats.org/officeDocument/2006/math">
                    <m:r>
                      <a:rPr lang="en-US" sz="4000" i="1" dirty="0" smtClean="0">
                        <a:solidFill>
                          <a:schemeClr val="tx1"/>
                        </a:solidFill>
                        <a:latin typeface="Cambria Math" panose="02040503050406030204" pitchFamily="18" charset="0"/>
                      </a:rPr>
                      <m:t>𝑄</m:t>
                    </m:r>
                  </m:oMath>
                </a14:m>
                <a:r>
                  <a:rPr lang="en-US" sz="4000" dirty="0">
                    <a:solidFill>
                      <a:schemeClr val="tx1"/>
                    </a:solidFill>
                  </a:rPr>
                  <a:t> to support the depth of computation?</a:t>
                </a:r>
              </a:p>
            </p:txBody>
          </p:sp>
        </mc:Choice>
        <mc:Fallback xmlns="">
          <p:sp>
            <p:nvSpPr>
              <p:cNvPr id="4" name="Rectangle 3">
                <a:extLst>
                  <a:ext uri="{FF2B5EF4-FFF2-40B4-BE49-F238E27FC236}">
                    <a16:creationId xmlns:a16="http://schemas.microsoft.com/office/drawing/2014/main" id="{7240E994-DE60-4B30-B175-11E0F8078AB9}"/>
                  </a:ext>
                </a:extLst>
              </p:cNvPr>
              <p:cNvSpPr>
                <a:spLocks noRot="1" noChangeAspect="1" noMove="1" noResize="1" noEditPoints="1" noAdjustHandles="1" noChangeArrowheads="1" noChangeShapeType="1" noTextEdit="1"/>
              </p:cNvSpPr>
              <p:nvPr/>
            </p:nvSpPr>
            <p:spPr>
              <a:xfrm>
                <a:off x="1569368" y="802169"/>
                <a:ext cx="9053263" cy="1323439"/>
              </a:xfrm>
              <a:prstGeom prst="rect">
                <a:avLst/>
              </a:prstGeom>
              <a:blipFill>
                <a:blip r:embed="rId2"/>
                <a:stretch>
                  <a:fillRect l="-336" t="-7763" r="-1546" b="-18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4A9D042-DDCB-BBDA-3B35-8ED1F9E5D04A}"/>
                  </a:ext>
                </a:extLst>
              </p:cNvPr>
              <p:cNvSpPr/>
              <p:nvPr/>
            </p:nvSpPr>
            <p:spPr>
              <a:xfrm>
                <a:off x="1569368" y="3075057"/>
                <a:ext cx="9053263" cy="707886"/>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4000" dirty="0">
                    <a:solidFill>
                      <a:schemeClr val="bg1"/>
                    </a:solidFill>
                  </a:rPr>
                  <a:t>Increasing</a:t>
                </a:r>
                <a14:m>
                  <m:oMath xmlns:m="http://schemas.openxmlformats.org/officeDocument/2006/math">
                    <m:r>
                      <a:rPr lang="en-US" sz="4000" b="0" i="0" dirty="0" smtClean="0">
                        <a:solidFill>
                          <a:schemeClr val="bg1"/>
                        </a:solidFill>
                        <a:latin typeface="Cambria Math" panose="02040503050406030204" pitchFamily="18" charset="0"/>
                      </a:rPr>
                      <m:t> </m:t>
                    </m:r>
                    <m:r>
                      <a:rPr lang="en-US" sz="4000" i="1" dirty="0" smtClean="0">
                        <a:solidFill>
                          <a:schemeClr val="bg1"/>
                        </a:solidFill>
                        <a:latin typeface="Cambria Math" panose="02040503050406030204" pitchFamily="18" charset="0"/>
                      </a:rPr>
                      <m:t>𝑄</m:t>
                    </m:r>
                  </m:oMath>
                </a14:m>
                <a:r>
                  <a:rPr lang="en-US" sz="4000" dirty="0">
                    <a:solidFill>
                      <a:schemeClr val="bg1"/>
                    </a:solidFill>
                  </a:rPr>
                  <a:t> decreases security! </a:t>
                </a:r>
              </a:p>
            </p:txBody>
          </p:sp>
        </mc:Choice>
        <mc:Fallback xmlns="">
          <p:sp>
            <p:nvSpPr>
              <p:cNvPr id="3" name="Rectangle 2">
                <a:extLst>
                  <a:ext uri="{FF2B5EF4-FFF2-40B4-BE49-F238E27FC236}">
                    <a16:creationId xmlns:a16="http://schemas.microsoft.com/office/drawing/2014/main" id="{F4A9D042-DDCB-BBDA-3B35-8ED1F9E5D04A}"/>
                  </a:ext>
                </a:extLst>
              </p:cNvPr>
              <p:cNvSpPr>
                <a:spLocks noRot="1" noChangeAspect="1" noMove="1" noResize="1" noEditPoints="1" noAdjustHandles="1" noChangeArrowheads="1" noChangeShapeType="1" noTextEdit="1"/>
              </p:cNvSpPr>
              <p:nvPr/>
            </p:nvSpPr>
            <p:spPr>
              <a:xfrm>
                <a:off x="1569368" y="3075057"/>
                <a:ext cx="9053263" cy="707886"/>
              </a:xfrm>
              <a:prstGeom prst="rect">
                <a:avLst/>
              </a:prstGeom>
              <a:blipFill>
                <a:blip r:embed="rId3"/>
                <a:stretch>
                  <a:fillRect t="-14286" b="-33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FEB563E-3921-9F71-EC81-860C2619FA89}"/>
                  </a:ext>
                </a:extLst>
              </p:cNvPr>
              <p:cNvSpPr/>
              <p:nvPr/>
            </p:nvSpPr>
            <p:spPr>
              <a:xfrm>
                <a:off x="1569368" y="4732392"/>
                <a:ext cx="9053263" cy="1323439"/>
              </a:xfrm>
              <a:prstGeom prst="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4000" dirty="0">
                    <a:solidFill>
                      <a:schemeClr val="tx1"/>
                    </a:solidFill>
                  </a:rPr>
                  <a:t>Need to increase ring dimension </a:t>
                </a:r>
                <a14:m>
                  <m:oMath xmlns:m="http://schemas.openxmlformats.org/officeDocument/2006/math">
                    <m:r>
                      <a:rPr lang="en-US" sz="4000" i="1" dirty="0" smtClean="0">
                        <a:solidFill>
                          <a:schemeClr val="tx1"/>
                        </a:solidFill>
                        <a:latin typeface="Cambria Math" panose="02040503050406030204" pitchFamily="18" charset="0"/>
                      </a:rPr>
                      <m:t>𝑁</m:t>
                    </m:r>
                  </m:oMath>
                </a14:m>
                <a:r>
                  <a:rPr lang="en-US" sz="4000" dirty="0">
                    <a:solidFill>
                      <a:schemeClr val="tx1"/>
                    </a:solidFill>
                  </a:rPr>
                  <a:t> to compensate</a:t>
                </a:r>
              </a:p>
            </p:txBody>
          </p:sp>
        </mc:Choice>
        <mc:Fallback xmlns="">
          <p:sp>
            <p:nvSpPr>
              <p:cNvPr id="5" name="Rectangle 4">
                <a:extLst>
                  <a:ext uri="{FF2B5EF4-FFF2-40B4-BE49-F238E27FC236}">
                    <a16:creationId xmlns:a16="http://schemas.microsoft.com/office/drawing/2014/main" id="{9FEB563E-3921-9F71-EC81-860C2619FA89}"/>
                  </a:ext>
                </a:extLst>
              </p:cNvPr>
              <p:cNvSpPr>
                <a:spLocks noRot="1" noChangeAspect="1" noMove="1" noResize="1" noEditPoints="1" noAdjustHandles="1" noChangeArrowheads="1" noChangeShapeType="1" noTextEdit="1"/>
              </p:cNvSpPr>
              <p:nvPr/>
            </p:nvSpPr>
            <p:spPr>
              <a:xfrm>
                <a:off x="1569368" y="4732392"/>
                <a:ext cx="9053263" cy="1323439"/>
              </a:xfrm>
              <a:prstGeom prst="rect">
                <a:avLst/>
              </a:prstGeom>
              <a:blipFill>
                <a:blip r:embed="rId4"/>
                <a:stretch>
                  <a:fillRect t="-7763" b="-18265"/>
                </a:stretch>
              </a:blipFill>
            </p:spPr>
            <p:txBody>
              <a:bodyPr/>
              <a:lstStyle/>
              <a:p>
                <a:r>
                  <a:rPr lang="en-US">
                    <a:noFill/>
                  </a:rPr>
                  <a:t> </a:t>
                </a:r>
              </a:p>
            </p:txBody>
          </p:sp>
        </mc:Fallback>
      </mc:AlternateContent>
    </p:spTree>
    <p:extLst>
      <p:ext uri="{BB962C8B-B14F-4D97-AF65-F5344CB8AC3E}">
        <p14:creationId xmlns:p14="http://schemas.microsoft.com/office/powerpoint/2010/main" val="320810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BF19851-051C-42B9-9BBB-E625DA1A7CE6}"/>
              </a:ext>
            </a:extLst>
          </p:cNvPr>
          <p:cNvGrpSpPr/>
          <p:nvPr/>
        </p:nvGrpSpPr>
        <p:grpSpPr>
          <a:xfrm>
            <a:off x="8967782" y="5290070"/>
            <a:ext cx="2944536" cy="1182736"/>
            <a:chOff x="8967830" y="818466"/>
            <a:chExt cx="2944536" cy="1182736"/>
          </a:xfrm>
        </p:grpSpPr>
        <p:sp>
          <p:nvSpPr>
            <p:cNvPr id="4" name="Rectangle 3">
              <a:extLst>
                <a:ext uri="{FF2B5EF4-FFF2-40B4-BE49-F238E27FC236}">
                  <a16:creationId xmlns:a16="http://schemas.microsoft.com/office/drawing/2014/main" id="{479DCF9D-8D4D-4F37-8BE3-E21E7A649DC6}"/>
                </a:ext>
              </a:extLst>
            </p:cNvPr>
            <p:cNvSpPr/>
            <p:nvPr/>
          </p:nvSpPr>
          <p:spPr>
            <a:xfrm>
              <a:off x="8967830" y="818466"/>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5" name="Left Brace 4">
              <a:extLst>
                <a:ext uri="{FF2B5EF4-FFF2-40B4-BE49-F238E27FC236}">
                  <a16:creationId xmlns:a16="http://schemas.microsoft.com/office/drawing/2014/main" id="{7731B267-E0DD-4950-9203-56E1D405132D}"/>
                </a:ext>
              </a:extLst>
            </p:cNvPr>
            <p:cNvSpPr/>
            <p:nvPr/>
          </p:nvSpPr>
          <p:spPr>
            <a:xfrm rot="16200000">
              <a:off x="10331141" y="138856"/>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133AAB-268B-447D-B76F-546BFFB088A2}"/>
                    </a:ext>
                  </a:extLst>
                </p:cNvPr>
                <p:cNvSpPr txBox="1"/>
                <p:nvPr/>
              </p:nvSpPr>
              <p:spPr>
                <a:xfrm>
                  <a:off x="9915785" y="1631870"/>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6" name="TextBox 5">
                  <a:extLst>
                    <a:ext uri="{FF2B5EF4-FFF2-40B4-BE49-F238E27FC236}">
                      <a16:creationId xmlns:a16="http://schemas.microsoft.com/office/drawing/2014/main" id="{B5133AAB-268B-447D-B76F-546BFFB088A2}"/>
                    </a:ext>
                  </a:extLst>
                </p:cNvPr>
                <p:cNvSpPr txBox="1">
                  <a:spLocks noRot="1" noChangeAspect="1" noMove="1" noResize="1" noEditPoints="1" noAdjustHandles="1" noChangeArrowheads="1" noChangeShapeType="1" noTextEdit="1"/>
                </p:cNvSpPr>
                <p:nvPr/>
              </p:nvSpPr>
              <p:spPr>
                <a:xfrm>
                  <a:off x="9915785" y="1631870"/>
                  <a:ext cx="1048624" cy="369332"/>
                </a:xfrm>
                <a:prstGeom prst="rect">
                  <a:avLst/>
                </a:prstGeom>
                <a:blipFill>
                  <a:blip r:embed="rId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E881F27-532B-4252-9016-79EEF65BDFCB}"/>
                    </a:ext>
                  </a:extLst>
                </p:cNvPr>
                <p:cNvSpPr/>
                <p:nvPr/>
              </p:nvSpPr>
              <p:spPr>
                <a:xfrm>
                  <a:off x="11090245" y="818466"/>
                  <a:ext cx="822121"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7" name="Rectangle 6">
                  <a:extLst>
                    <a:ext uri="{FF2B5EF4-FFF2-40B4-BE49-F238E27FC236}">
                      <a16:creationId xmlns:a16="http://schemas.microsoft.com/office/drawing/2014/main" id="{0E881F27-532B-4252-9016-79EEF65BDFCB}"/>
                    </a:ext>
                  </a:extLst>
                </p:cNvPr>
                <p:cNvSpPr>
                  <a:spLocks noRot="1" noChangeAspect="1" noMove="1" noResize="1" noEditPoints="1" noAdjustHandles="1" noChangeArrowheads="1" noChangeShapeType="1" noTextEdit="1"/>
                </p:cNvSpPr>
                <p:nvPr/>
              </p:nvSpPr>
              <p:spPr>
                <a:xfrm>
                  <a:off x="11090245" y="818466"/>
                  <a:ext cx="822121" cy="587229"/>
                </a:xfrm>
                <a:prstGeom prst="rect">
                  <a:avLst/>
                </a:prstGeom>
                <a:blipFill>
                  <a:blip r:embed="rId4"/>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6FE0FEAE-4B3C-4470-8078-A18764862488}"/>
                </a:ext>
              </a:extLst>
            </p:cNvPr>
            <p:cNvCxnSpPr>
              <a:stCxn id="4" idx="0"/>
              <a:endCxn id="4" idx="2"/>
            </p:cNvCxnSpPr>
            <p:nvPr/>
          </p:nvCxnSpPr>
          <p:spPr>
            <a:xfrm>
              <a:off x="10201012" y="818466"/>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A6F70A4-13F5-47C9-9F6E-5139DEE0FD46}"/>
                    </a:ext>
                  </a:extLst>
                </p:cNvPr>
                <p:cNvSpPr txBox="1"/>
                <p:nvPr/>
              </p:nvSpPr>
              <p:spPr>
                <a:xfrm>
                  <a:off x="10448490" y="925311"/>
                  <a:ext cx="394277" cy="369332"/>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i="1" dirty="0" smtClean="0">
                            <a:solidFill>
                              <a:schemeClr val="tx1"/>
                            </a:solidFill>
                            <a:latin typeface="Cambria Math" panose="02040503050406030204" pitchFamily="18" charset="0"/>
                          </a:rPr>
                          <m:t>𝑚</m:t>
                        </m:r>
                        <m:r>
                          <a:rPr lang="en-US" b="0" i="0" dirty="0" smtClean="0">
                            <a:solidFill>
                              <a:schemeClr val="tx1"/>
                            </a:solidFill>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1A6F70A4-13F5-47C9-9F6E-5139DEE0FD46}"/>
                    </a:ext>
                  </a:extLst>
                </p:cNvPr>
                <p:cNvSpPr txBox="1">
                  <a:spLocks noRot="1" noChangeAspect="1" noMove="1" noResize="1" noEditPoints="1" noAdjustHandles="1" noChangeArrowheads="1" noChangeShapeType="1" noTextEdit="1"/>
                </p:cNvSpPr>
                <p:nvPr/>
              </p:nvSpPr>
              <p:spPr>
                <a:xfrm>
                  <a:off x="10448490" y="925311"/>
                  <a:ext cx="394277" cy="369332"/>
                </a:xfrm>
                <a:prstGeom prst="rect">
                  <a:avLst/>
                </a:prstGeom>
                <a:blipFill>
                  <a:blip r:embed="rId5"/>
                  <a:stretch>
                    <a:fillRect r="-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4A07705-5EE2-4A0B-8E09-74AB41AD11FB}"/>
                    </a:ext>
                  </a:extLst>
                </p:cNvPr>
                <p:cNvSpPr txBox="1"/>
                <p:nvPr/>
              </p:nvSpPr>
              <p:spPr>
                <a:xfrm>
                  <a:off x="9387283" y="925311"/>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11" name="TextBox 10">
                  <a:extLst>
                    <a:ext uri="{FF2B5EF4-FFF2-40B4-BE49-F238E27FC236}">
                      <a16:creationId xmlns:a16="http://schemas.microsoft.com/office/drawing/2014/main" id="{24A07705-5EE2-4A0B-8E09-74AB41AD11FB}"/>
                    </a:ext>
                  </a:extLst>
                </p:cNvPr>
                <p:cNvSpPr txBox="1">
                  <a:spLocks noRot="1" noChangeAspect="1" noMove="1" noResize="1" noEditPoints="1" noAdjustHandles="1" noChangeArrowheads="1" noChangeShapeType="1" noTextEdit="1"/>
                </p:cNvSpPr>
                <p:nvPr/>
              </p:nvSpPr>
              <p:spPr>
                <a:xfrm>
                  <a:off x="9387283" y="925311"/>
                  <a:ext cx="394277" cy="369332"/>
                </a:xfrm>
                <a:prstGeom prst="rect">
                  <a:avLst/>
                </a:prstGeom>
                <a:blipFill>
                  <a:blip r:embed="rId6"/>
                  <a:stretch>
                    <a:fillRect/>
                  </a:stretch>
                </a:blipFill>
              </p:spPr>
              <p:txBody>
                <a:bodyPr/>
                <a:lstStyle/>
                <a:p>
                  <a:r>
                    <a:rPr lang="en-US">
                      <a:noFill/>
                    </a:rPr>
                    <a:t> </a:t>
                  </a:r>
                </a:p>
              </p:txBody>
            </p:sp>
          </mc:Fallback>
        </mc:AlternateContent>
      </p:grpSp>
      <p:sp>
        <p:nvSpPr>
          <p:cNvPr id="19" name="Rectangle 18">
            <a:extLst>
              <a:ext uri="{FF2B5EF4-FFF2-40B4-BE49-F238E27FC236}">
                <a16:creationId xmlns:a16="http://schemas.microsoft.com/office/drawing/2014/main" id="{767D016B-B627-445F-BCD3-534E0C0D1C91}"/>
              </a:ext>
            </a:extLst>
          </p:cNvPr>
          <p:cNvSpPr/>
          <p:nvPr/>
        </p:nvSpPr>
        <p:spPr>
          <a:xfrm>
            <a:off x="8967814" y="1158858"/>
            <a:ext cx="2466364" cy="5872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0" name="Left Brace 19">
            <a:extLst>
              <a:ext uri="{FF2B5EF4-FFF2-40B4-BE49-F238E27FC236}">
                <a16:creationId xmlns:a16="http://schemas.microsoft.com/office/drawing/2014/main" id="{28E9E509-21F5-40EB-9C6A-3AC88996BD00}"/>
              </a:ext>
            </a:extLst>
          </p:cNvPr>
          <p:cNvSpPr/>
          <p:nvPr/>
        </p:nvSpPr>
        <p:spPr>
          <a:xfrm rot="16200000">
            <a:off x="10331125" y="479248"/>
            <a:ext cx="217897" cy="2944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5F5A2AF-096A-49C0-A7B6-4704D621C9D0}"/>
                  </a:ext>
                </a:extLst>
              </p:cNvPr>
              <p:cNvSpPr txBox="1"/>
              <p:nvPr/>
            </p:nvSpPr>
            <p:spPr>
              <a:xfrm>
                <a:off x="9915769" y="1972262"/>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21" name="TextBox 20">
                <a:extLst>
                  <a:ext uri="{FF2B5EF4-FFF2-40B4-BE49-F238E27FC236}">
                    <a16:creationId xmlns:a16="http://schemas.microsoft.com/office/drawing/2014/main" id="{05F5A2AF-096A-49C0-A7B6-4704D621C9D0}"/>
                  </a:ext>
                </a:extLst>
              </p:cNvPr>
              <p:cNvSpPr txBox="1">
                <a:spLocks noRot="1" noChangeAspect="1" noMove="1" noResize="1" noEditPoints="1" noAdjustHandles="1" noChangeArrowheads="1" noChangeShapeType="1" noTextEdit="1"/>
              </p:cNvSpPr>
              <p:nvPr/>
            </p:nvSpPr>
            <p:spPr>
              <a:xfrm>
                <a:off x="9915769" y="1972262"/>
                <a:ext cx="1048624"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27CAB2D-E512-40F1-B7B9-344692D1F607}"/>
                  </a:ext>
                </a:extLst>
              </p:cNvPr>
              <p:cNvSpPr/>
              <p:nvPr/>
            </p:nvSpPr>
            <p:spPr>
              <a:xfrm>
                <a:off x="11090197" y="1158858"/>
                <a:ext cx="822153" cy="5872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i="1" dirty="0" smtClean="0">
                          <a:solidFill>
                            <a:schemeClr val="tx1"/>
                          </a:solidFill>
                          <a:latin typeface="Cambria Math" panose="02040503050406030204" pitchFamily="18" charset="0"/>
                        </a:rPr>
                        <m:t>𝑒</m:t>
                      </m:r>
                      <m:r>
                        <a:rPr lang="en-US" b="0"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2" name="Rectangle 21">
                <a:extLst>
                  <a:ext uri="{FF2B5EF4-FFF2-40B4-BE49-F238E27FC236}">
                    <a16:creationId xmlns:a16="http://schemas.microsoft.com/office/drawing/2014/main" id="{727CAB2D-E512-40F1-B7B9-344692D1F607}"/>
                  </a:ext>
                </a:extLst>
              </p:cNvPr>
              <p:cNvSpPr>
                <a:spLocks noRot="1" noChangeAspect="1" noMove="1" noResize="1" noEditPoints="1" noAdjustHandles="1" noChangeArrowheads="1" noChangeShapeType="1" noTextEdit="1"/>
              </p:cNvSpPr>
              <p:nvPr/>
            </p:nvSpPr>
            <p:spPr>
              <a:xfrm>
                <a:off x="11090197" y="1158858"/>
                <a:ext cx="822153" cy="587229"/>
              </a:xfrm>
              <a:prstGeom prst="rect">
                <a:avLst/>
              </a:prstGeom>
              <a:blipFill>
                <a:blip r:embed="rId8"/>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CFA3B1A2-5E1D-4AEB-94BE-B1328DA53CD2}"/>
              </a:ext>
            </a:extLst>
          </p:cNvPr>
          <p:cNvCxnSpPr>
            <a:stCxn id="19" idx="0"/>
            <a:endCxn id="19" idx="2"/>
          </p:cNvCxnSpPr>
          <p:nvPr/>
        </p:nvCxnSpPr>
        <p:spPr>
          <a:xfrm>
            <a:off x="10200996" y="1158858"/>
            <a:ext cx="0" cy="58723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6F95508-A42C-48C1-AD92-4071D221ED35}"/>
                  </a:ext>
                </a:extLst>
              </p:cNvPr>
              <p:cNvSpPr txBox="1"/>
              <p:nvPr/>
            </p:nvSpPr>
            <p:spPr>
              <a:xfrm>
                <a:off x="10448442" y="126570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𝑚</m:t>
                      </m:r>
                      <m:r>
                        <a:rPr lang="en-US" b="0" i="1" dirty="0" smtClean="0">
                          <a:solidFill>
                            <a:schemeClr val="tx1"/>
                          </a:solidFill>
                          <a:latin typeface="Cambria Math" panose="02040503050406030204" pitchFamily="18" charset="0"/>
                        </a:rPr>
                        <m:t>′′</m:t>
                      </m:r>
                    </m:oMath>
                  </m:oMathPara>
                </a14:m>
                <a:endParaRPr lang="en-US" dirty="0"/>
              </a:p>
            </p:txBody>
          </p:sp>
        </mc:Choice>
        <mc:Fallback xmlns="">
          <p:sp>
            <p:nvSpPr>
              <p:cNvPr id="24" name="TextBox 23">
                <a:extLst>
                  <a:ext uri="{FF2B5EF4-FFF2-40B4-BE49-F238E27FC236}">
                    <a16:creationId xmlns:a16="http://schemas.microsoft.com/office/drawing/2014/main" id="{06F95508-A42C-48C1-AD92-4071D221ED35}"/>
                  </a:ext>
                </a:extLst>
              </p:cNvPr>
              <p:cNvSpPr txBox="1">
                <a:spLocks noRot="1" noChangeAspect="1" noMove="1" noResize="1" noEditPoints="1" noAdjustHandles="1" noChangeArrowheads="1" noChangeShapeType="1" noTextEdit="1"/>
              </p:cNvSpPr>
              <p:nvPr/>
            </p:nvSpPr>
            <p:spPr>
              <a:xfrm>
                <a:off x="10448442" y="1265703"/>
                <a:ext cx="394277" cy="369332"/>
              </a:xfrm>
              <a:prstGeom prst="rect">
                <a:avLst/>
              </a:prstGeom>
              <a:blipFill>
                <a:blip r:embed="rId9"/>
                <a:stretch>
                  <a:fillRect r="-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5FAE022-671A-4EBC-9F57-F9EB240ABE25}"/>
                  </a:ext>
                </a:extLst>
              </p:cNvPr>
              <p:cNvSpPr txBox="1"/>
              <p:nvPr/>
            </p:nvSpPr>
            <p:spPr>
              <a:xfrm>
                <a:off x="9387267" y="126570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25" name="TextBox 24">
                <a:extLst>
                  <a:ext uri="{FF2B5EF4-FFF2-40B4-BE49-F238E27FC236}">
                    <a16:creationId xmlns:a16="http://schemas.microsoft.com/office/drawing/2014/main" id="{D5FAE022-671A-4EBC-9F57-F9EB240ABE25}"/>
                  </a:ext>
                </a:extLst>
              </p:cNvPr>
              <p:cNvSpPr txBox="1">
                <a:spLocks noRot="1" noChangeAspect="1" noMove="1" noResize="1" noEditPoints="1" noAdjustHandles="1" noChangeArrowheads="1" noChangeShapeType="1" noTextEdit="1"/>
              </p:cNvSpPr>
              <p:nvPr/>
            </p:nvSpPr>
            <p:spPr>
              <a:xfrm>
                <a:off x="9387267" y="1265703"/>
                <a:ext cx="394277" cy="369332"/>
              </a:xfrm>
              <a:prstGeom prst="rect">
                <a:avLst/>
              </a:prstGeom>
              <a:blipFill>
                <a:blip r:embed="rId10"/>
                <a:stretch>
                  <a:fillRect/>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5768E100-99DD-4359-81B9-F2FF0E62DE8E}"/>
              </a:ext>
            </a:extLst>
          </p:cNvPr>
          <p:cNvSpPr/>
          <p:nvPr/>
        </p:nvSpPr>
        <p:spPr>
          <a:xfrm>
            <a:off x="3464636" y="1158858"/>
            <a:ext cx="5503177" cy="587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Brace 26">
            <a:extLst>
              <a:ext uri="{FF2B5EF4-FFF2-40B4-BE49-F238E27FC236}">
                <a16:creationId xmlns:a16="http://schemas.microsoft.com/office/drawing/2014/main" id="{B0327839-0CAA-41A1-A7CA-8ED408A27053}"/>
              </a:ext>
            </a:extLst>
          </p:cNvPr>
          <p:cNvSpPr/>
          <p:nvPr/>
        </p:nvSpPr>
        <p:spPr>
          <a:xfrm rot="5400000">
            <a:off x="7579537" y="-3219656"/>
            <a:ext cx="217897" cy="844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F7B364D-77F7-47A7-B998-D5308FAAF2ED}"/>
                  </a:ext>
                </a:extLst>
              </p:cNvPr>
              <p:cNvSpPr txBox="1"/>
              <p:nvPr/>
            </p:nvSpPr>
            <p:spPr>
              <a:xfrm>
                <a:off x="7164173" y="468639"/>
                <a:ext cx="104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𝑄</m:t>
                      </m:r>
                    </m:oMath>
                  </m:oMathPara>
                </a14:m>
                <a:endParaRPr lang="en-US" dirty="0"/>
              </a:p>
            </p:txBody>
          </p:sp>
        </mc:Choice>
        <mc:Fallback xmlns="">
          <p:sp>
            <p:nvSpPr>
              <p:cNvPr id="28" name="TextBox 27">
                <a:extLst>
                  <a:ext uri="{FF2B5EF4-FFF2-40B4-BE49-F238E27FC236}">
                    <a16:creationId xmlns:a16="http://schemas.microsoft.com/office/drawing/2014/main" id="{1F7B364D-77F7-47A7-B998-D5308FAAF2ED}"/>
                  </a:ext>
                </a:extLst>
              </p:cNvPr>
              <p:cNvSpPr txBox="1">
                <a:spLocks noRot="1" noChangeAspect="1" noMove="1" noResize="1" noEditPoints="1" noAdjustHandles="1" noChangeArrowheads="1" noChangeShapeType="1" noTextEdit="1"/>
              </p:cNvSpPr>
              <p:nvPr/>
            </p:nvSpPr>
            <p:spPr>
              <a:xfrm>
                <a:off x="7164173" y="468639"/>
                <a:ext cx="1048624" cy="369332"/>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75DDC3F-2F21-4CCF-B084-F71222C64F58}"/>
                  </a:ext>
                </a:extLst>
              </p:cNvPr>
              <p:cNvSpPr txBox="1"/>
              <p:nvPr/>
            </p:nvSpPr>
            <p:spPr>
              <a:xfrm>
                <a:off x="6019085" y="1265703"/>
                <a:ext cx="3942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0</m:t>
                      </m:r>
                    </m:oMath>
                  </m:oMathPara>
                </a14:m>
                <a:endParaRPr lang="en-US" dirty="0"/>
              </a:p>
            </p:txBody>
          </p:sp>
        </mc:Choice>
        <mc:Fallback xmlns="">
          <p:sp>
            <p:nvSpPr>
              <p:cNvPr id="43" name="TextBox 42">
                <a:extLst>
                  <a:ext uri="{FF2B5EF4-FFF2-40B4-BE49-F238E27FC236}">
                    <a16:creationId xmlns:a16="http://schemas.microsoft.com/office/drawing/2014/main" id="{275DDC3F-2F21-4CCF-B084-F71222C64F58}"/>
                  </a:ext>
                </a:extLst>
              </p:cNvPr>
              <p:cNvSpPr txBox="1">
                <a:spLocks noRot="1" noChangeAspect="1" noMove="1" noResize="1" noEditPoints="1" noAdjustHandles="1" noChangeArrowheads="1" noChangeShapeType="1" noTextEdit="1"/>
              </p:cNvSpPr>
              <p:nvPr/>
            </p:nvSpPr>
            <p:spPr>
              <a:xfrm>
                <a:off x="6019085" y="1265703"/>
                <a:ext cx="394277" cy="369332"/>
              </a:xfrm>
              <a:prstGeom prst="rect">
                <a:avLst/>
              </a:prstGeom>
              <a:blipFill>
                <a:blip r:embed="rId12"/>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8F77C61B-05FF-42C8-8562-917640A8A1BA}"/>
              </a:ext>
            </a:extLst>
          </p:cNvPr>
          <p:cNvSpPr txBox="1"/>
          <p:nvPr/>
        </p:nvSpPr>
        <p:spPr>
          <a:xfrm>
            <a:off x="306885" y="5290070"/>
            <a:ext cx="3544560"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After Several Multiplications</a:t>
            </a:r>
          </a:p>
        </p:txBody>
      </p:sp>
      <p:sp>
        <p:nvSpPr>
          <p:cNvPr id="45" name="TextBox 44">
            <a:extLst>
              <a:ext uri="{FF2B5EF4-FFF2-40B4-BE49-F238E27FC236}">
                <a16:creationId xmlns:a16="http://schemas.microsoft.com/office/drawing/2014/main" id="{1CA5A05F-8CFC-4AE3-BD7E-F0EC592E4331}"/>
              </a:ext>
            </a:extLst>
          </p:cNvPr>
          <p:cNvSpPr txBox="1"/>
          <p:nvPr/>
        </p:nvSpPr>
        <p:spPr>
          <a:xfrm>
            <a:off x="306885" y="1158858"/>
            <a:ext cx="2156360" cy="43088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200" dirty="0"/>
              <a:t>Fresh Ciphertext</a:t>
            </a:r>
          </a:p>
        </p:txBody>
      </p:sp>
      <p:sp>
        <p:nvSpPr>
          <p:cNvPr id="40" name="Rectangle 39">
            <a:extLst>
              <a:ext uri="{FF2B5EF4-FFF2-40B4-BE49-F238E27FC236}">
                <a16:creationId xmlns:a16="http://schemas.microsoft.com/office/drawing/2014/main" id="{28D16BF6-6399-4495-92C5-DB49D13D1FBB}"/>
              </a:ext>
            </a:extLst>
          </p:cNvPr>
          <p:cNvSpPr/>
          <p:nvPr/>
        </p:nvSpPr>
        <p:spPr>
          <a:xfrm>
            <a:off x="1520057" y="3140116"/>
            <a:ext cx="9151885" cy="646331"/>
          </a:xfrm>
          <a:prstGeom prst="rect">
            <a:avLst/>
          </a:prstGeom>
          <a:solidFill>
            <a:schemeClr val="accent4">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600" dirty="0">
                <a:solidFill>
                  <a:schemeClr val="tx1"/>
                </a:solidFill>
              </a:rPr>
              <a:t>Bootstrapping “refreshes” ciphertext</a:t>
            </a:r>
          </a:p>
        </p:txBody>
      </p:sp>
      <p:cxnSp>
        <p:nvCxnSpPr>
          <p:cNvPr id="8" name="Straight Arrow Connector 7">
            <a:extLst>
              <a:ext uri="{FF2B5EF4-FFF2-40B4-BE49-F238E27FC236}">
                <a16:creationId xmlns:a16="http://schemas.microsoft.com/office/drawing/2014/main" id="{CBE5E48C-C10E-4A42-BA6D-486FD9718D18}"/>
              </a:ext>
            </a:extLst>
          </p:cNvPr>
          <p:cNvCxnSpPr>
            <a:cxnSpLocks/>
          </p:cNvCxnSpPr>
          <p:nvPr/>
        </p:nvCxnSpPr>
        <p:spPr>
          <a:xfrm flipV="1">
            <a:off x="914400" y="1589745"/>
            <a:ext cx="0" cy="37003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7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385618-4EBD-49E2-9165-DF45B921F8B1}"/>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This Work</a:t>
            </a:r>
          </a:p>
        </p:txBody>
      </p:sp>
      <p:sp>
        <p:nvSpPr>
          <p:cNvPr id="7" name="Rectangle 6">
            <a:extLst>
              <a:ext uri="{FF2B5EF4-FFF2-40B4-BE49-F238E27FC236}">
                <a16:creationId xmlns:a16="http://schemas.microsoft.com/office/drawing/2014/main" id="{08D02F3C-6843-4C31-B9A7-30ECFE1CCC0E}"/>
              </a:ext>
            </a:extLst>
          </p:cNvPr>
          <p:cNvSpPr/>
          <p:nvPr/>
        </p:nvSpPr>
        <p:spPr>
          <a:xfrm>
            <a:off x="1569368" y="2409386"/>
            <a:ext cx="9053263" cy="646331"/>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600" dirty="0"/>
              <a:t>Can we support high precision bootstrapping?</a:t>
            </a:r>
          </a:p>
        </p:txBody>
      </p:sp>
    </p:spTree>
    <p:extLst>
      <p:ext uri="{BB962C8B-B14F-4D97-AF65-F5344CB8AC3E}">
        <p14:creationId xmlns:p14="http://schemas.microsoft.com/office/powerpoint/2010/main" val="387939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385618-4EBD-49E2-9165-DF45B921F8B1}"/>
              </a:ext>
            </a:extLst>
          </p:cNvPr>
          <p:cNvSpPr txBox="1">
            <a:spLocks/>
          </p:cNvSpPr>
          <p:nvPr/>
        </p:nvSpPr>
        <p:spPr>
          <a:xfrm>
            <a:off x="0" y="0"/>
            <a:ext cx="12192000" cy="1325563"/>
          </a:xfrm>
          <a:prstGeom prst="rect">
            <a:avLst/>
          </a:prstGeom>
          <a:solidFill>
            <a:srgbClr val="CCAEF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This Work</a:t>
            </a:r>
          </a:p>
        </p:txBody>
      </p:sp>
      <p:sp>
        <p:nvSpPr>
          <p:cNvPr id="7" name="Rectangle 6">
            <a:extLst>
              <a:ext uri="{FF2B5EF4-FFF2-40B4-BE49-F238E27FC236}">
                <a16:creationId xmlns:a16="http://schemas.microsoft.com/office/drawing/2014/main" id="{08D02F3C-6843-4C31-B9A7-30ECFE1CCC0E}"/>
              </a:ext>
            </a:extLst>
          </p:cNvPr>
          <p:cNvSpPr/>
          <p:nvPr/>
        </p:nvSpPr>
        <p:spPr>
          <a:xfrm>
            <a:off x="1569368" y="2409386"/>
            <a:ext cx="9053263" cy="646331"/>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600" dirty="0"/>
              <a:t>Can we support high precision bootstrapping?</a:t>
            </a:r>
          </a:p>
        </p:txBody>
      </p:sp>
      <p:sp>
        <p:nvSpPr>
          <p:cNvPr id="4" name="Rectangle 3">
            <a:extLst>
              <a:ext uri="{FF2B5EF4-FFF2-40B4-BE49-F238E27FC236}">
                <a16:creationId xmlns:a16="http://schemas.microsoft.com/office/drawing/2014/main" id="{1C2EF3F7-4C95-484B-AA83-E60E96A15409}"/>
              </a:ext>
            </a:extLst>
          </p:cNvPr>
          <p:cNvSpPr/>
          <p:nvPr/>
        </p:nvSpPr>
        <p:spPr>
          <a:xfrm>
            <a:off x="1569368" y="3802284"/>
            <a:ext cx="9053263" cy="646331"/>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600" dirty="0">
                <a:solidFill>
                  <a:schemeClr val="tx1"/>
                </a:solidFill>
              </a:rPr>
              <a:t>Yes, up to arbitrary precision!</a:t>
            </a:r>
          </a:p>
        </p:txBody>
      </p:sp>
      <p:sp>
        <p:nvSpPr>
          <p:cNvPr id="5" name="Rectangle 4">
            <a:extLst>
              <a:ext uri="{FF2B5EF4-FFF2-40B4-BE49-F238E27FC236}">
                <a16:creationId xmlns:a16="http://schemas.microsoft.com/office/drawing/2014/main" id="{AEDE17FF-C44E-602C-8AA2-2A02D450E963}"/>
              </a:ext>
            </a:extLst>
          </p:cNvPr>
          <p:cNvSpPr/>
          <p:nvPr/>
        </p:nvSpPr>
        <p:spPr>
          <a:xfrm>
            <a:off x="1569368" y="5195182"/>
            <a:ext cx="9053263" cy="646331"/>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3600" dirty="0">
                <a:solidFill>
                  <a:schemeClr val="tx1"/>
                </a:solidFill>
              </a:rPr>
              <a:t>Our Implementation: 100 bits</a:t>
            </a:r>
          </a:p>
        </p:txBody>
      </p:sp>
    </p:spTree>
    <p:extLst>
      <p:ext uri="{BB962C8B-B14F-4D97-AF65-F5344CB8AC3E}">
        <p14:creationId xmlns:p14="http://schemas.microsoft.com/office/powerpoint/2010/main" val="1651981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19557</TotalTime>
  <Words>1968</Words>
  <Application>Microsoft Macintosh PowerPoint</Application>
  <PresentationFormat>Widescreen</PresentationFormat>
  <Paragraphs>492</Paragraphs>
  <Slides>54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Cambria Math</vt:lpstr>
      <vt:lpstr>Candara</vt:lpstr>
      <vt:lpstr>Office Theme</vt:lpstr>
      <vt:lpstr>Sine Series Approximation of the Mod Function for Bootstrapping of Approximate 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Manohar</dc:creator>
  <cp:lastModifiedBy>Nathan Manohar</cp:lastModifiedBy>
  <cp:revision>319</cp:revision>
  <dcterms:created xsi:type="dcterms:W3CDTF">2021-09-15T17:53:08Z</dcterms:created>
  <dcterms:modified xsi:type="dcterms:W3CDTF">2022-06-01T02:26:03Z</dcterms:modified>
</cp:coreProperties>
</file>