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6" autoAdjust="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5F037-452A-43AA-AC73-EDBCE1CFAE19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4BB69-1562-4A6D-847E-0E9CEAD129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23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4BB69-1562-4A6D-847E-0E9CEAD1296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73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4162E-D365-FC23-372E-C73834FBE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32316-FEBD-B3BB-7E67-12C5F6AE0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35CF1-F90F-07F9-7D2E-08F68413B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286F4-ACB4-D903-2D66-2669F5B3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C447-397D-40B3-CE2C-1359E583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3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C14E9-B440-FFA6-231F-8340C3CD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2BB5A-CAAF-E8BF-5D0E-57F6B0E05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22D28-3119-83BB-EBD2-67CEB062C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3CA32-DC80-ED8A-F9D8-1E5447B8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221FC-0950-2A41-F173-EAD5D2ED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9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D4C75B-8E12-424B-21FF-E0CF4B42C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701A2-DB80-D5F9-97E8-856730AA0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207E2-9ED3-C813-C43B-BDCBA598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1CC4E-500E-A130-ADF6-75FDF477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0E99A-85D4-5201-20C0-6A3FC35B4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3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488C-273D-E42F-52CF-3D7E20B5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F6B92-CD14-2EFD-4E09-B68F7462D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4A085-8C3A-95A3-B54A-CA5CB791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A488D-B2EF-4150-B46E-E23B505C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428F6-CB3A-2ADF-4A57-8ABF80C0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3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F2565-DD30-8148-7228-7AA5D4A61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FC3AF-37FB-6D58-5BA5-4BAB4E45E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0CF70-7E62-4EB7-96EC-25B93890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448B9-2DF7-4268-4DD9-16D938F15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ACB37-5510-C72C-99CD-9C5E402A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DF8C-51A9-CF91-C3D6-8F5429F6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CD6D6-16A0-6790-715F-2BDF1BB6D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B1779-4F09-FFCE-584E-1E74BA61B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C1FBF-4FFE-67C7-C8DF-E0C01A336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BF4D6-A7DD-CCFF-BF16-66E3CAF1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DB7F4-3E08-786E-FCDB-DBA28D76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4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46EC3-3D40-5AA9-EDC2-7088D375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E037D-3900-E565-208C-10396F59B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83AED-40B3-CD21-ED83-7E0C122E3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BC8A1D-0396-6A9E-1BA6-6C8627CE4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1338F9-FBEE-601C-5A22-06635260F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EBFF5-FA32-EA76-444E-10DE917A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5926E9-0C9C-4F77-C751-71027DED6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D1AA4-2833-EC59-F90C-92BE4DBB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2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8F4D-7580-42C5-5359-5212F160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E888B-49B4-59F7-26D9-D5C14641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D898C-2695-7A5F-5E33-27011325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69FF6-5DFF-0117-4FED-1F63EE97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6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6CEB69-0798-27FF-ED8F-5DF0278B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E2A89-5B06-579F-7FBB-FD6C2ABC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8E077-8DE0-141F-B7BE-A0685A5F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8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4B0B4-BA88-52FC-D75D-8070444C0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BEB89-36AD-CB36-F657-E9DBF4B0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2BE9D-E1C8-724C-4BBF-A8B38B635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6312C-FFDF-F966-C143-993229799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FF37F-AB9B-6E6A-1CF0-0352B93A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EF237-47F0-B380-5EF9-7A3011D3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3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FB23-4BA1-9EBD-9957-8A29BE9EC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D3246F-5610-EBE3-2CF3-1D1EDF94A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4BC58-C37C-22C4-DBA0-06F8963DF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8D716-B2BA-A078-98F6-EACB0B00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1BA60-AB0F-6353-5183-AB57EC5C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E9601-4E09-651F-61D8-96470748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1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319D5-9D20-182E-FF71-78DA3BE4B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27B6-3EDA-7FB5-4AFA-92FC6799C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0DB16-FA5B-8A08-AC05-F7A8816F0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B6E4-7458-45AF-966E-5DCD54CC3A5F}" type="datetimeFigureOut">
              <a:rPr lang="en-US" smtClean="0"/>
              <a:t>5/30/2022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12B74-0B77-6523-AF43-390A637AC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4E46F-2837-D16F-ABF3-6F23D86A8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4D53-7410-49D5-A933-2CD46D9BA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6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0442308-9C4B-98DE-AF1C-D4E856FAD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Hulett</a:t>
            </a:r>
            <a:r>
              <a:rPr lang="en-US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        Ruta Jawale</a:t>
            </a:r>
            <a:r>
              <a:rPr lang="en-US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Dakshita Khurana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     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Akshayaram Srinivasan</a:t>
            </a:r>
            <a:r>
              <a:rPr lang="en-US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University of Illinois Urbana-Champaign 	            </a:t>
            </a:r>
            <a:r>
              <a:rPr lang="en-US" sz="18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Tata Institute of Fundamental Research</a:t>
            </a:r>
            <a:endParaRPr lang="en-US" sz="1800" baseline="30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401520B-0E12-581B-DA4F-A199CEFCC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SNARGs for P from</a:t>
            </a:r>
            <a:br>
              <a:rPr lang="en-US" dirty="0"/>
            </a:br>
            <a:r>
              <a:rPr lang="en-US" dirty="0"/>
              <a:t>Sub-exponential DDH and QR</a:t>
            </a:r>
          </a:p>
        </p:txBody>
      </p:sp>
    </p:spTree>
    <p:extLst>
      <p:ext uri="{BB962C8B-B14F-4D97-AF65-F5344CB8AC3E}">
        <p14:creationId xmlns:p14="http://schemas.microsoft.com/office/powerpoint/2010/main" val="3185293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71F01-493E-8DD1-6359-776543D65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Argument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45DBC-0673-EC28-8675-F0FAE4A00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00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Key idea: recursive proof building (</a:t>
            </a:r>
            <a:r>
              <a:rPr lang="en-US" dirty="0" err="1"/>
              <a:t>cf</a:t>
            </a:r>
            <a:r>
              <a:rPr lang="en-US" dirty="0"/>
              <a:t> [RRR16])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B1625ED-7820-6CFD-6E02-57D859516986}"/>
              </a:ext>
            </a:extLst>
          </p:cNvPr>
          <p:cNvGrpSpPr/>
          <p:nvPr/>
        </p:nvGrpSpPr>
        <p:grpSpPr>
          <a:xfrm>
            <a:off x="5188917" y="2565474"/>
            <a:ext cx="6527407" cy="2374508"/>
            <a:chOff x="5188917" y="2565474"/>
            <a:chExt cx="6527407" cy="237450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E47572F-33B7-64D3-E714-E2EEBA1BB624}"/>
                </a:ext>
              </a:extLst>
            </p:cNvPr>
            <p:cNvGrpSpPr/>
            <p:nvPr/>
          </p:nvGrpSpPr>
          <p:grpSpPr>
            <a:xfrm>
              <a:off x="5188917" y="2565474"/>
              <a:ext cx="937845" cy="2374508"/>
              <a:chOff x="1410287" y="3287736"/>
              <a:chExt cx="937845" cy="2374508"/>
            </a:xfrm>
          </p:grpSpPr>
          <p:sp>
            <p:nvSpPr>
              <p:cNvPr id="5" name="Smiley Face 4">
                <a:extLst>
                  <a:ext uri="{FF2B5EF4-FFF2-40B4-BE49-F238E27FC236}">
                    <a16:creationId xmlns:a16="http://schemas.microsoft.com/office/drawing/2014/main" id="{01D4F9F4-4AC9-A1D3-D9D9-F6D46F4ED2CF}"/>
                  </a:ext>
                </a:extLst>
              </p:cNvPr>
              <p:cNvSpPr/>
              <p:nvPr/>
            </p:nvSpPr>
            <p:spPr>
              <a:xfrm>
                <a:off x="1559170" y="3287736"/>
                <a:ext cx="640080" cy="640080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DCB32912-28DE-560F-0CAE-6889678A898F}"/>
                  </a:ext>
                </a:extLst>
              </p:cNvPr>
              <p:cNvCxnSpPr>
                <a:stCxn id="5" idx="4"/>
              </p:cNvCxnSpPr>
              <p:nvPr/>
            </p:nvCxnSpPr>
            <p:spPr>
              <a:xfrm>
                <a:off x="1879210" y="3927816"/>
                <a:ext cx="0" cy="9782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413BBCF9-FC1B-CB15-AB41-E3701458628B}"/>
                  </a:ext>
                </a:extLst>
              </p:cNvPr>
              <p:cNvCxnSpPr/>
              <p:nvPr/>
            </p:nvCxnSpPr>
            <p:spPr>
              <a:xfrm flipH="1">
                <a:off x="1650611" y="4906107"/>
                <a:ext cx="22860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D1226A9-277E-4E86-2DC4-5DD6BC0422AA}"/>
                  </a:ext>
                </a:extLst>
              </p:cNvPr>
              <p:cNvCxnSpPr/>
              <p:nvPr/>
            </p:nvCxnSpPr>
            <p:spPr>
              <a:xfrm>
                <a:off x="1879210" y="4906107"/>
                <a:ext cx="22860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4668652D-9A13-1536-EBDB-5C6AB6641CB0}"/>
                  </a:ext>
                </a:extLst>
              </p:cNvPr>
              <p:cNvCxnSpPr/>
              <p:nvPr/>
            </p:nvCxnSpPr>
            <p:spPr>
              <a:xfrm>
                <a:off x="1650611" y="4378569"/>
                <a:ext cx="45719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38C9CD-193F-355E-D3E3-4072D51B32B7}"/>
                  </a:ext>
                </a:extLst>
              </p:cNvPr>
              <p:cNvSpPr txBox="1"/>
              <p:nvPr/>
            </p:nvSpPr>
            <p:spPr>
              <a:xfrm>
                <a:off x="1410287" y="5292912"/>
                <a:ext cx="937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Prover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058CD48-3285-D305-6214-EBFC330585BB}"/>
                </a:ext>
              </a:extLst>
            </p:cNvPr>
            <p:cNvGrpSpPr/>
            <p:nvPr/>
          </p:nvGrpSpPr>
          <p:grpSpPr>
            <a:xfrm>
              <a:off x="10778479" y="2565474"/>
              <a:ext cx="937845" cy="2374508"/>
              <a:chOff x="1410287" y="3287736"/>
              <a:chExt cx="937845" cy="2374508"/>
            </a:xfrm>
          </p:grpSpPr>
          <p:sp>
            <p:nvSpPr>
              <p:cNvPr id="14" name="Smiley Face 13">
                <a:extLst>
                  <a:ext uri="{FF2B5EF4-FFF2-40B4-BE49-F238E27FC236}">
                    <a16:creationId xmlns:a16="http://schemas.microsoft.com/office/drawing/2014/main" id="{6A317C4B-C1CB-79CB-4680-7D3024E275D5}"/>
                  </a:ext>
                </a:extLst>
              </p:cNvPr>
              <p:cNvSpPr/>
              <p:nvPr/>
            </p:nvSpPr>
            <p:spPr>
              <a:xfrm>
                <a:off x="1559170" y="3287736"/>
                <a:ext cx="640080" cy="640080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6B236AD3-DC35-DBCB-8EF8-387D9B931A86}"/>
                  </a:ext>
                </a:extLst>
              </p:cNvPr>
              <p:cNvCxnSpPr>
                <a:stCxn id="14" idx="4"/>
              </p:cNvCxnSpPr>
              <p:nvPr/>
            </p:nvCxnSpPr>
            <p:spPr>
              <a:xfrm>
                <a:off x="1879210" y="3927816"/>
                <a:ext cx="0" cy="9782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8BA544C-2A1D-BBEE-CA5C-D167EFF933A8}"/>
                  </a:ext>
                </a:extLst>
              </p:cNvPr>
              <p:cNvCxnSpPr/>
              <p:nvPr/>
            </p:nvCxnSpPr>
            <p:spPr>
              <a:xfrm flipH="1">
                <a:off x="1650611" y="4906107"/>
                <a:ext cx="22860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A62960D8-190F-5C81-AA9B-AA36FA2724D9}"/>
                  </a:ext>
                </a:extLst>
              </p:cNvPr>
              <p:cNvCxnSpPr/>
              <p:nvPr/>
            </p:nvCxnSpPr>
            <p:spPr>
              <a:xfrm>
                <a:off x="1879210" y="4906107"/>
                <a:ext cx="228600" cy="228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38F0029-69B9-4E81-0023-CA834A1D54D9}"/>
                  </a:ext>
                </a:extLst>
              </p:cNvPr>
              <p:cNvCxnSpPr/>
              <p:nvPr/>
            </p:nvCxnSpPr>
            <p:spPr>
              <a:xfrm>
                <a:off x="1650611" y="4378569"/>
                <a:ext cx="45719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05AD6B6-7B18-6E8B-3C53-471DC424DC7D}"/>
                  </a:ext>
                </a:extLst>
              </p:cNvPr>
              <p:cNvSpPr txBox="1"/>
              <p:nvPr/>
            </p:nvSpPr>
            <p:spPr>
              <a:xfrm>
                <a:off x="1410287" y="5292912"/>
                <a:ext cx="937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Verifier</a:t>
                </a:r>
              </a:p>
            </p:txBody>
          </p: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3D46F3A-2742-3A4F-793E-2E4C9C51F53C}"/>
              </a:ext>
            </a:extLst>
          </p:cNvPr>
          <p:cNvGrpSpPr/>
          <p:nvPr/>
        </p:nvGrpSpPr>
        <p:grpSpPr>
          <a:xfrm>
            <a:off x="891240" y="2533843"/>
            <a:ext cx="3657600" cy="1236197"/>
            <a:chOff x="891240" y="2533843"/>
            <a:chExt cx="3657600" cy="123619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218AA11-035C-32B4-E75D-3308F1298666}"/>
                </a:ext>
              </a:extLst>
            </p:cNvPr>
            <p:cNvCxnSpPr/>
            <p:nvPr/>
          </p:nvCxnSpPr>
          <p:spPr>
            <a:xfrm flipV="1">
              <a:off x="2720040" y="2815197"/>
              <a:ext cx="0" cy="91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6999466-8F1A-72B2-D032-62C6C2016DBF}"/>
                </a:ext>
              </a:extLst>
            </p:cNvPr>
            <p:cNvGrpSpPr/>
            <p:nvPr/>
          </p:nvGrpSpPr>
          <p:grpSpPr>
            <a:xfrm>
              <a:off x="891240" y="2533843"/>
              <a:ext cx="3657600" cy="1236197"/>
              <a:chOff x="1213338" y="2338752"/>
              <a:chExt cx="3657600" cy="1236197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C99AC65-43FE-40BD-1F6B-E5241BC02F17}"/>
                  </a:ext>
                </a:extLst>
              </p:cNvPr>
              <p:cNvSpPr/>
              <p:nvPr/>
            </p:nvSpPr>
            <p:spPr>
              <a:xfrm>
                <a:off x="1213338" y="2980589"/>
                <a:ext cx="3657600" cy="5943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9BDD09C-4F25-5A9D-2BAF-87E7C3538871}"/>
                  </a:ext>
                </a:extLst>
              </p:cNvPr>
              <p:cNvCxnSpPr/>
              <p:nvPr/>
            </p:nvCxnSpPr>
            <p:spPr>
              <a:xfrm flipV="1">
                <a:off x="1213338" y="2716825"/>
                <a:ext cx="0" cy="1828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3C90F235-672B-F1B1-60E9-43335DACD914}"/>
                  </a:ext>
                </a:extLst>
              </p:cNvPr>
              <p:cNvCxnSpPr/>
              <p:nvPr/>
            </p:nvCxnSpPr>
            <p:spPr>
              <a:xfrm>
                <a:off x="1213338" y="2716823"/>
                <a:ext cx="3657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1C57895-3172-1ADA-8092-63669CA48366}"/>
                  </a:ext>
                </a:extLst>
              </p:cNvPr>
              <p:cNvCxnSpPr/>
              <p:nvPr/>
            </p:nvCxnSpPr>
            <p:spPr>
              <a:xfrm>
                <a:off x="4870938" y="2716825"/>
                <a:ext cx="0" cy="1828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034B95DA-2E67-8C39-285E-7F1158B280E8}"/>
                      </a:ext>
                    </a:extLst>
                  </p:cNvPr>
                  <p:cNvSpPr txBox="1"/>
                  <p:nvPr/>
                </p:nvSpPr>
                <p:spPr>
                  <a:xfrm>
                    <a:off x="2883874" y="2338752"/>
                    <a:ext cx="36693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034B95DA-2E67-8C39-285E-7F1158B280E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83874" y="2338752"/>
                    <a:ext cx="366932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05E8E65-9D96-503D-4445-6ADF132BC295}"/>
              </a:ext>
            </a:extLst>
          </p:cNvPr>
          <p:cNvGrpSpPr/>
          <p:nvPr/>
        </p:nvGrpSpPr>
        <p:grpSpPr>
          <a:xfrm>
            <a:off x="970371" y="3168895"/>
            <a:ext cx="3505207" cy="614939"/>
            <a:chOff x="1292469" y="2973804"/>
            <a:chExt cx="3505207" cy="614939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19E627C-FE60-EF00-BF2C-D10AB326FD54}"/>
                </a:ext>
              </a:extLst>
            </p:cNvPr>
            <p:cNvCxnSpPr/>
            <p:nvPr/>
          </p:nvCxnSpPr>
          <p:spPr>
            <a:xfrm>
              <a:off x="1828801" y="2980590"/>
              <a:ext cx="0" cy="594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0F066AE4-78E3-B79B-DB7A-D22C8B63F0C9}"/>
                    </a:ext>
                  </a:extLst>
                </p:cNvPr>
                <p:cNvSpPr txBox="1"/>
                <p:nvPr/>
              </p:nvSpPr>
              <p:spPr>
                <a:xfrm>
                  <a:off x="1292469" y="2976734"/>
                  <a:ext cx="474785" cy="6090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0F066AE4-78E3-B79B-DB7A-D22C8B63F0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2469" y="2976734"/>
                  <a:ext cx="474785" cy="6090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47AC61A-F873-3DF4-3739-8A042F969249}"/>
                </a:ext>
              </a:extLst>
            </p:cNvPr>
            <p:cNvCxnSpPr/>
            <p:nvPr/>
          </p:nvCxnSpPr>
          <p:spPr>
            <a:xfrm>
              <a:off x="2455990" y="2983522"/>
              <a:ext cx="0" cy="594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1B0DBFA8-5D5D-9005-CB76-97F498F63BAB}"/>
                    </a:ext>
                  </a:extLst>
                </p:cNvPr>
                <p:cNvSpPr txBox="1"/>
                <p:nvPr/>
              </p:nvSpPr>
              <p:spPr>
                <a:xfrm>
                  <a:off x="1919660" y="2979666"/>
                  <a:ext cx="474785" cy="6090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1B0DBFA8-5D5D-9005-CB76-97F498F63B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660" y="2979666"/>
                  <a:ext cx="474785" cy="6090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A29816F-915C-EB3C-DBEE-924B9F5477F2}"/>
                </a:ext>
              </a:extLst>
            </p:cNvPr>
            <p:cNvCxnSpPr/>
            <p:nvPr/>
          </p:nvCxnSpPr>
          <p:spPr>
            <a:xfrm>
              <a:off x="4232032" y="2974730"/>
              <a:ext cx="0" cy="594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B4641AF3-9AF5-852D-2C19-0745C3682220}"/>
                    </a:ext>
                  </a:extLst>
                </p:cNvPr>
                <p:cNvSpPr txBox="1"/>
                <p:nvPr/>
              </p:nvSpPr>
              <p:spPr>
                <a:xfrm>
                  <a:off x="4322891" y="2973806"/>
                  <a:ext cx="474785" cy="6090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B4641AF3-9AF5-852D-2C19-0745C36822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2891" y="2973806"/>
                  <a:ext cx="474785" cy="6090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7CF2F69-2239-AE26-40FF-759B38735823}"/>
                </a:ext>
              </a:extLst>
            </p:cNvPr>
            <p:cNvCxnSpPr/>
            <p:nvPr/>
          </p:nvCxnSpPr>
          <p:spPr>
            <a:xfrm>
              <a:off x="3083176" y="2977660"/>
              <a:ext cx="0" cy="5943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CC63D207-6BE8-0CBB-3F8A-FB686CDEDF9D}"/>
                    </a:ext>
                  </a:extLst>
                </p:cNvPr>
                <p:cNvSpPr txBox="1"/>
                <p:nvPr/>
              </p:nvSpPr>
              <p:spPr>
                <a:xfrm>
                  <a:off x="2546846" y="2973804"/>
                  <a:ext cx="474785" cy="6090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CC63D207-6BE8-0CBB-3F8A-FB686CDEDF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6846" y="2973804"/>
                  <a:ext cx="474785" cy="6090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D539A0F-5299-00C6-EE89-76BC71E7FEC2}"/>
                </a:ext>
              </a:extLst>
            </p:cNvPr>
            <p:cNvSpPr txBox="1"/>
            <p:nvPr/>
          </p:nvSpPr>
          <p:spPr>
            <a:xfrm>
              <a:off x="3083175" y="3059724"/>
              <a:ext cx="11488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…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450913C-8987-4C61-2D60-60817103D031}"/>
              </a:ext>
            </a:extLst>
          </p:cNvPr>
          <p:cNvGrpSpPr/>
          <p:nvPr/>
        </p:nvGrpSpPr>
        <p:grpSpPr>
          <a:xfrm>
            <a:off x="6495450" y="2570409"/>
            <a:ext cx="4114801" cy="369332"/>
            <a:chOff x="3789483" y="4339541"/>
            <a:chExt cx="4114801" cy="369332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F5621578-A602-6CF3-1ED4-41D974F65548}"/>
                </a:ext>
              </a:extLst>
            </p:cNvPr>
            <p:cNvCxnSpPr/>
            <p:nvPr/>
          </p:nvCxnSpPr>
          <p:spPr>
            <a:xfrm>
              <a:off x="3789484" y="4695092"/>
              <a:ext cx="4114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DF825954-38CB-87AC-4109-96530204DA4A}"/>
                    </a:ext>
                  </a:extLst>
                </p:cNvPr>
                <p:cNvSpPr txBox="1"/>
                <p:nvPr/>
              </p:nvSpPr>
              <p:spPr>
                <a:xfrm>
                  <a:off x="3789483" y="4339541"/>
                  <a:ext cx="41147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/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/>
                    <a:t>, …,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DF825954-38CB-87AC-4109-96530204DA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9483" y="4339541"/>
                  <a:ext cx="4114799" cy="369332"/>
                </a:xfrm>
                <a:prstGeom prst="rect">
                  <a:avLst/>
                </a:prstGeom>
                <a:blipFill>
                  <a:blip r:embed="rId7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F519A83-7B5F-B473-FFC0-40DF828522C4}"/>
              </a:ext>
            </a:extLst>
          </p:cNvPr>
          <p:cNvGrpSpPr/>
          <p:nvPr/>
        </p:nvGrpSpPr>
        <p:grpSpPr>
          <a:xfrm>
            <a:off x="357848" y="3240722"/>
            <a:ext cx="4722919" cy="1091150"/>
            <a:chOff x="679946" y="3045631"/>
            <a:chExt cx="4722919" cy="1091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499DD769-0B78-F96B-C4DD-3D2FED9F529F}"/>
                    </a:ext>
                  </a:extLst>
                </p:cNvPr>
                <p:cNvSpPr txBox="1"/>
                <p:nvPr/>
              </p:nvSpPr>
              <p:spPr>
                <a:xfrm>
                  <a:off x="1598766" y="3762796"/>
                  <a:ext cx="4747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499DD769-0B78-F96B-C4DD-3D2FED9F52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8766" y="3762796"/>
                  <a:ext cx="474785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6DA3DEBC-B2B8-7F79-A2B5-A16DFAEF6F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8800" y="3569090"/>
              <a:ext cx="1" cy="2743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484135EA-DEA4-8602-E064-C8DA10AD5D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55989" y="3574089"/>
              <a:ext cx="1" cy="2743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1EF8ADC0-1241-9D53-1163-E10D10C00F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84642" y="3578410"/>
              <a:ext cx="1" cy="2743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2CB2609-2C48-699A-8FD1-E5129317C1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32026" y="3574089"/>
              <a:ext cx="1" cy="2743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1B844723-A9A8-9C7D-6DB7-D1841107703E}"/>
                    </a:ext>
                  </a:extLst>
                </p:cNvPr>
                <p:cNvSpPr txBox="1"/>
                <p:nvPr/>
              </p:nvSpPr>
              <p:spPr>
                <a:xfrm>
                  <a:off x="2218625" y="3767449"/>
                  <a:ext cx="4747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1B844723-A9A8-9C7D-6DB7-D184110770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8625" y="3767449"/>
                  <a:ext cx="47478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0265D19-A914-BFD8-6942-2E2F1660028D}"/>
                    </a:ext>
                  </a:extLst>
                </p:cNvPr>
                <p:cNvSpPr txBox="1"/>
                <p:nvPr/>
              </p:nvSpPr>
              <p:spPr>
                <a:xfrm>
                  <a:off x="2857498" y="3762796"/>
                  <a:ext cx="4747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0265D19-A914-BFD8-6942-2E2F166002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7498" y="3762796"/>
                  <a:ext cx="47478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8A3230B-5B27-9D32-AFE6-A8598821F37B}"/>
                    </a:ext>
                  </a:extLst>
                </p:cNvPr>
                <p:cNvSpPr txBox="1"/>
                <p:nvPr/>
              </p:nvSpPr>
              <p:spPr>
                <a:xfrm>
                  <a:off x="3933089" y="3745212"/>
                  <a:ext cx="60374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8A3230B-5B27-9D32-AFE6-A8598821F3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3089" y="3745212"/>
                  <a:ext cx="603745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9FBAC562-71E9-B45D-F97B-A04765C69382}"/>
                    </a:ext>
                  </a:extLst>
                </p:cNvPr>
                <p:cNvSpPr txBox="1"/>
                <p:nvPr/>
              </p:nvSpPr>
              <p:spPr>
                <a:xfrm>
                  <a:off x="679946" y="3093676"/>
                  <a:ext cx="5377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9FBAC562-71E9-B45D-F97B-A04765C693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946" y="3093676"/>
                  <a:ext cx="537788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BE5EDFBC-E61D-5E1A-E2FB-C919EA61BE75}"/>
                    </a:ext>
                  </a:extLst>
                </p:cNvPr>
                <p:cNvSpPr txBox="1"/>
                <p:nvPr/>
              </p:nvSpPr>
              <p:spPr>
                <a:xfrm>
                  <a:off x="4865077" y="3045631"/>
                  <a:ext cx="5377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BE5EDFBC-E61D-5E1A-E2FB-C919EA61BE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5077" y="3045631"/>
                  <a:ext cx="537788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CB2880A-422C-644F-5443-4EE4FA204871}"/>
              </a:ext>
            </a:extLst>
          </p:cNvPr>
          <p:cNvGrpSpPr/>
          <p:nvPr/>
        </p:nvGrpSpPr>
        <p:grpSpPr>
          <a:xfrm>
            <a:off x="6495450" y="2947058"/>
            <a:ext cx="4114801" cy="636905"/>
            <a:chOff x="3789483" y="4716190"/>
            <a:chExt cx="4114801" cy="636905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92569442-B882-A624-3D6B-1CB332ADF5C6}"/>
                </a:ext>
              </a:extLst>
            </p:cNvPr>
            <p:cNvCxnSpPr/>
            <p:nvPr/>
          </p:nvCxnSpPr>
          <p:spPr>
            <a:xfrm>
              <a:off x="3789484" y="5353095"/>
              <a:ext cx="4114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AD5DE871-B6B4-2156-58BA-2C7992774C3F}"/>
                    </a:ext>
                  </a:extLst>
                </p:cNvPr>
                <p:cNvSpPr txBox="1"/>
                <p:nvPr/>
              </p:nvSpPr>
              <p:spPr>
                <a:xfrm>
                  <a:off x="3789483" y="4716190"/>
                  <a:ext cx="4114799" cy="5860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Com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sup>
                                </m:sSub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…, 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sup>
                                </m:sSubSup>
                              </m:e>
                            </m:d>
                          </m:e>
                          <m:sup/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AD5DE871-B6B4-2156-58BA-2C7992774C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9483" y="4716190"/>
                  <a:ext cx="4114799" cy="586058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6255A8B-FC59-2389-2F9A-7C8D24C1D5D0}"/>
              </a:ext>
            </a:extLst>
          </p:cNvPr>
          <p:cNvGrpSpPr/>
          <p:nvPr/>
        </p:nvGrpSpPr>
        <p:grpSpPr>
          <a:xfrm>
            <a:off x="6498383" y="3663582"/>
            <a:ext cx="4114801" cy="369332"/>
            <a:chOff x="6498383" y="3663582"/>
            <a:chExt cx="4114801" cy="369332"/>
          </a:xfrm>
        </p:grpSpPr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6D9E669B-38DF-E00E-270A-EFD0F1F824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98384" y="4019133"/>
              <a:ext cx="4114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EA5E8E87-2D28-24A0-1EF5-8C0C51918F50}"/>
                    </a:ext>
                  </a:extLst>
                </p:cNvPr>
                <p:cNvSpPr txBox="1"/>
                <p:nvPr/>
              </p:nvSpPr>
              <p:spPr>
                <a:xfrm>
                  <a:off x="6498383" y="3663582"/>
                  <a:ext cx="41147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EA5E8E87-2D28-24A0-1EF5-8C0C51918F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8383" y="3663582"/>
                  <a:ext cx="4114799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89C2F27-CE23-7729-CCEE-1755FDBED403}"/>
              </a:ext>
            </a:extLst>
          </p:cNvPr>
          <p:cNvGrpSpPr/>
          <p:nvPr/>
        </p:nvGrpSpPr>
        <p:grpSpPr>
          <a:xfrm>
            <a:off x="6501312" y="4094454"/>
            <a:ext cx="4114801" cy="671159"/>
            <a:chOff x="6501312" y="4094454"/>
            <a:chExt cx="4114801" cy="671159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BDFCE4EB-8920-BC31-6569-4C5A9B568B5F}"/>
                </a:ext>
              </a:extLst>
            </p:cNvPr>
            <p:cNvGrpSpPr/>
            <p:nvPr/>
          </p:nvGrpSpPr>
          <p:grpSpPr>
            <a:xfrm>
              <a:off x="6501312" y="4396281"/>
              <a:ext cx="4114801" cy="369332"/>
              <a:chOff x="6498383" y="3663582"/>
              <a:chExt cx="4114801" cy="369332"/>
            </a:xfrm>
          </p:grpSpPr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38E1DBBA-5D69-4CC5-9FD0-815297C31F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98384" y="4019133"/>
                <a:ext cx="41148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7EC3D622-3B89-2847-ACE9-5ED040CBAA9A}"/>
                      </a:ext>
                    </a:extLst>
                  </p:cNvPr>
                  <p:cNvSpPr txBox="1"/>
                  <p:nvPr/>
                </p:nvSpPr>
                <p:spPr>
                  <a:xfrm>
                    <a:off x="6498383" y="3663582"/>
                    <a:ext cx="411479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7EC3D622-3B89-2847-ACE9-5ED040CBAA9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98383" y="3663582"/>
                    <a:ext cx="4114799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AFF0A04-A3E1-2662-F2EE-D0711013D38A}"/>
                </a:ext>
              </a:extLst>
            </p:cNvPr>
            <p:cNvSpPr txBox="1"/>
            <p:nvPr/>
          </p:nvSpPr>
          <p:spPr>
            <a:xfrm rot="5400000">
              <a:off x="8373490" y="4103219"/>
              <a:ext cx="386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5219CFE4-2CF0-2192-AD74-383C23A7C683}"/>
              </a:ext>
            </a:extLst>
          </p:cNvPr>
          <p:cNvSpPr txBox="1"/>
          <p:nvPr/>
        </p:nvSpPr>
        <p:spPr>
          <a:xfrm>
            <a:off x="6495450" y="5011614"/>
            <a:ext cx="411479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Proof that committed transcripts would be accepted (batch-NP)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9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AAC7-6C8A-ADE4-7D31-DFEE6CC6C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FSC: Predicate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C2D71A-7B9C-1AE4-79DC-F26FEDF011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captures whether somewhere-extractable commitment is extractable at a position where the prover’s snapshots are invalid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dirty="0"/>
                  <a:t>Need extraction at every level of the recursive protocol, so 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recursively: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checks that extractable snapshot pair is an invalid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/>
                  <a:t> computation and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holds on extracted first message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C2D71A-7B9C-1AE4-79DC-F26FEDF011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465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B2189-5585-C67A-9695-A99992DB5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FSC: Non-Triviality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651B9A-27C7-B240-8694-9F3DCF1E70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/>
                  <a:t>Key observation: at least one pair of snapshots must be invalid</a:t>
                </a:r>
              </a:p>
              <a:p>
                <a:r>
                  <a:rPr lang="en-US" dirty="0"/>
                  <a:t>If prover doesn’t know extraction index, have (at least)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/>
                  <a:t> chance to extract invalid snapshots</a:t>
                </a:r>
              </a:p>
              <a:p>
                <a:r>
                  <a:rPr lang="en-US" dirty="0"/>
                  <a:t>By index-hiding of the somewhere-extractable commitment, no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poly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prover can make this smaller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negl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dirty="0"/>
                  <a:t>Probability that all extraction indices are “good” is at least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negl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651B9A-27C7-B240-8694-9F3DCF1E70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95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32CFE-688B-E849-A3D0-F4DBEDF32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FSC: Round-By-Round Soundness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B52DA-EC2B-CEAF-941F-F9462F2CD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“Emulation phase”:</a:t>
            </a:r>
          </a:p>
          <a:p>
            <a:r>
              <a:rPr lang="en-US" dirty="0"/>
              <a:t>Since predicate holds, extractable proof is for a false statement</a:t>
            </a:r>
          </a:p>
          <a:p>
            <a:r>
              <a:rPr lang="en-US" dirty="0"/>
              <a:t>By induction, extractable proof has efficient enumeration of bad challenges, so use those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“Batch-NP phase”:</a:t>
            </a:r>
          </a:p>
          <a:p>
            <a:r>
              <a:rPr lang="en-US" dirty="0"/>
              <a:t>If no bad challenges before, extractable transcript is rejecting</a:t>
            </a:r>
          </a:p>
          <a:p>
            <a:r>
              <a:rPr lang="en-US" dirty="0"/>
              <a:t>Then batch-NP has efficient enumeration of bad challenges [CJJ21a]</a:t>
            </a:r>
          </a:p>
        </p:txBody>
      </p:sp>
    </p:spTree>
    <p:extLst>
      <p:ext uri="{BB962C8B-B14F-4D97-AF65-F5344CB8AC3E}">
        <p14:creationId xmlns:p14="http://schemas.microsoft.com/office/powerpoint/2010/main" val="222180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E623-3612-75FD-EF72-A3E1D8B3E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5994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3BBB-7DE4-A95D-7ECD-1CC9BB8E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858EBD-7E05-F3B4-CB87-5CCFF4C123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For any language decidable in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we give a non-interactive argument system with</a:t>
                </a:r>
              </a:p>
              <a:p>
                <a:r>
                  <a:rPr lang="en-US" dirty="0"/>
                  <a:t>Proof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Verifier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Security against adversaries running in time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poly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assuming the sub-exponential hardness of DDH and QR with security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858EBD-7E05-F3B4-CB87-5CCFF4C123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89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3BBB-7DE4-A95D-7ECD-1CC9BB8E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Talk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858EBD-7E05-F3B4-CB87-5CCFF4C123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 any language decidable in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we give a non-interactive argument system with</a:t>
                </a:r>
              </a:p>
              <a:p>
                <a:r>
                  <a:rPr lang="en-US" dirty="0"/>
                  <a:t>Proof size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Verifier time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Security against adversaries running in time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poly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assuming the sub-exponential hardness of DDH and QR with security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Known techniques [BKKSW18, KVZ21] give us main result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858EBD-7E05-F3B4-CB87-5CCFF4C123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4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45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28D0-6B7E-D485-1B26-2F5E05FE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Work on SNARGs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6A1E-B116-0297-5EB1-D4A5205AB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[Kil92, Mic94, BGLPT15, CHJV15, CH16, CCHR15, KLW15, CCCLLZ16, ACCLL16, PR17, KRR17, CCRR18, HL18, CCHLRRW18]: Assuming random oracles / obfuscation / optimally secure FHE / etc for NP</a:t>
            </a:r>
          </a:p>
          <a:p>
            <a:r>
              <a:rPr lang="en-US" sz="2400" dirty="0">
                <a:solidFill>
                  <a:srgbClr val="000000"/>
                </a:solidFill>
              </a:rPr>
              <a:t>[KPY19]: Assuming new pairing-based falsifiable assumption for P</a:t>
            </a:r>
          </a:p>
          <a:p>
            <a:r>
              <a:rPr lang="en-US" sz="2400" dirty="0">
                <a:solidFill>
                  <a:srgbClr val="000000"/>
                </a:solidFill>
              </a:rPr>
              <a:t>[JKKZ21]: Assuming sub-exponential LWE for bounded-depth P</a:t>
            </a:r>
          </a:p>
          <a:p>
            <a:r>
              <a:rPr lang="en-US" sz="2400" dirty="0">
                <a:solidFill>
                  <a:srgbClr val="000000"/>
                </a:solidFill>
              </a:rPr>
              <a:t>[CJJ21a]: Assuming sub-exponential DDH and QR for batch-NP</a:t>
            </a:r>
          </a:p>
          <a:p>
            <a:r>
              <a:rPr lang="en-US" sz="2400" dirty="0">
                <a:solidFill>
                  <a:srgbClr val="000000"/>
                </a:solidFill>
              </a:rPr>
              <a:t>[CJJ21b]: Assuming polynomial LWE for batch-NP</a:t>
            </a:r>
          </a:p>
          <a:p>
            <a:r>
              <a:rPr lang="en-US" sz="2400" dirty="0">
                <a:solidFill>
                  <a:srgbClr val="000000"/>
                </a:solidFill>
              </a:rPr>
              <a:t>[CJJ21b, KVZ21]: Assuming polynomial LWE for P (compiler from batch-NP)</a:t>
            </a:r>
          </a:p>
          <a:p>
            <a:r>
              <a:rPr lang="en-US" sz="2400" i="1" dirty="0">
                <a:solidFill>
                  <a:srgbClr val="000000"/>
                </a:solidFill>
              </a:rPr>
              <a:t>This work [HJKS21]: Assuming sub-exponential DDH and QR for P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385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DA44-FA8E-657F-548D-722EE561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Techniques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FF4E98-3C16-DBA4-8346-32BB4E8874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Extend notion of </a:t>
                </a:r>
                <a:r>
                  <a:rPr lang="en-US" i="1" dirty="0"/>
                  <a:t>Fiat-Shamir compatibility</a:t>
                </a:r>
                <a:r>
                  <a:rPr lang="en-US" dirty="0"/>
                  <a:t> [JKKZ21] to work for argument systems instead of only proof systems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Introduce a new </a:t>
                </a:r>
                <a:r>
                  <a:rPr lang="en-US" i="1" dirty="0"/>
                  <a:t>interactive</a:t>
                </a:r>
                <a:r>
                  <a:rPr lang="en-US" dirty="0"/>
                  <a:t> argument system for any language decidable in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and 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Show that this new interactive argument satisfies the expanded definition of Fiat-Shamir compatibility, and so can be compressed to a non-interactive argument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FF4E98-3C16-DBA4-8346-32BB4E8874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7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63A2-95D5-9434-62A6-4E3061473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Fiat-Shamir Compatibility [JKKZ21]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0F47C-343C-7170-71FC-D94981568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Proof system is Fiat-Shamir compatible if</a:t>
            </a:r>
          </a:p>
          <a:p>
            <a:r>
              <a:rPr lang="en-US" dirty="0"/>
              <a:t>It is round-by-round sound [CCHLRRW18]</a:t>
            </a:r>
          </a:p>
          <a:p>
            <a:r>
              <a:rPr lang="en-US" dirty="0"/>
              <a:t>The “bad challenges” can be (non-uniformly) efficiently enumerated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How do we generalize this notion to also apply to arguments?</a:t>
            </a:r>
          </a:p>
        </p:txBody>
      </p:sp>
    </p:spTree>
    <p:extLst>
      <p:ext uri="{BB962C8B-B14F-4D97-AF65-F5344CB8AC3E}">
        <p14:creationId xmlns:p14="http://schemas.microsoft.com/office/powerpoint/2010/main" val="342170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D4AE0-84CF-ABC0-9F2B-05D8E14F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Fiat-Shamir Compatibility for Arguments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A603C7-7C92-DD94-DF70-45183CA35D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/>
                  <a:t>Consider arguments with multiple “modes” where for any prover, there exists a mode such that the argument is FS-compatible</a:t>
                </a:r>
              </a:p>
              <a:p>
                <a:pPr marL="0" indent="0">
                  <a:buNone/>
                </a:pPr>
                <a:r>
                  <a:rPr lang="en-US" dirty="0" err="1"/>
                  <a:t>cf</a:t>
                </a:r>
                <a:r>
                  <a:rPr lang="en-US" dirty="0"/>
                  <a:t> [BFJKS20,GJJM20,LVW20, CJJ21a,CJJ21b]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dirty="0"/>
                  <a:t>Formally: </a:t>
                </a:r>
                <a:endParaRPr lang="en-US" b="0" i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Setup</m:t>
                    </m:r>
                  </m:oMath>
                </a14:m>
                <a:r>
                  <a:rPr lang="en-US" dirty="0"/>
                  <a:t> takes as additional input a mode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and uses it to create the CRS along with some auxiliary information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aux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 exists a predicate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aux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such that whenever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aux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b="0" dirty="0"/>
                  <a:t>, the argument is (statistically) round-by-round sound with efficiently enumerable bad challenges</a:t>
                </a:r>
              </a:p>
              <a:p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A603C7-7C92-DD94-DF70-45183CA35D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391" b="-4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25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F459-2BEE-863D-E3AD-E7BBBE84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FSC for Arguments: Non-Trivial Predicate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71B241-6A15-1FED-0ABA-35A11B9097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Security game:</a:t>
                </a:r>
              </a:p>
              <a:p>
                <a:r>
                  <a:rPr lang="en-US" b="0" dirty="0"/>
                  <a:t>Randomly sample a mo</a:t>
                </a:r>
                <a:r>
                  <a:rPr lang="en-US" dirty="0"/>
                  <a:t>de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Run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Setup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to get the CRS and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aux</m:t>
                    </m:r>
                  </m:oMath>
                </a14:m>
                <a:endParaRPr lang="en-US" b="0" dirty="0"/>
              </a:p>
              <a:p>
                <a:r>
                  <a:rPr lang="en-US" dirty="0">
                    <a:ea typeface="Cambria Math" panose="02040503050406030204" pitchFamily="18" charset="0"/>
                  </a:rPr>
                  <a:t>Run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CRS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, which outputs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b="0" dirty="0"/>
                  <a:t> is non-trivial if for any efficient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b="0" dirty="0"/>
                  <a:t> with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0" dirty="0"/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aux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 |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71B241-6A15-1FED-0ABA-35A11B9097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09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6323-3EAA-3220-F829-194D32F9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Fiat-Shamir Compatibility?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331641-9925-4C39-DBC8-5C822FF7A1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Compress interactive argument to non-interactive by having prover sample verifier randomness using a hash that is </a:t>
                </a:r>
                <a:r>
                  <a:rPr lang="en-US" i="1" dirty="0"/>
                  <a:t>correlation-intractable</a:t>
                </a:r>
                <a:r>
                  <a:rPr lang="en-US" dirty="0"/>
                  <a:t> [CGH04] for efficiently-enumerable relations</a:t>
                </a:r>
              </a:p>
              <a:p>
                <a:r>
                  <a:rPr lang="en-US" dirty="0"/>
                  <a:t>[JJ21]: Under DDH, have such CI hash functions for low-depth threshold circuits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dirty="0"/>
                  <a:t>Suppose there was an efficient adversary that breaks soundness</a:t>
                </a:r>
              </a:p>
              <a:p>
                <a:r>
                  <a:rPr lang="en-US" dirty="0"/>
                  <a:t>Non-triviality: must satisfy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with non-negligible probability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is satisfied, bad challenges are efficiently enumerable, so breaking soundness means breaking correlation-intractability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331641-9925-4C39-DBC8-5C822FF7A1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219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873</Words>
  <Application>Microsoft Office PowerPoint</Application>
  <PresentationFormat>Widescreen</PresentationFormat>
  <Paragraphs>100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SNARGs for P from Sub-exponential DDH and QR</vt:lpstr>
      <vt:lpstr>Main Result</vt:lpstr>
      <vt:lpstr>This Talk</vt:lpstr>
      <vt:lpstr>Prior Work on SNARGs</vt:lpstr>
      <vt:lpstr>Overview of Techniques</vt:lpstr>
      <vt:lpstr>Summary: Fiat-Shamir Compatibility [JKKZ21]</vt:lpstr>
      <vt:lpstr>Fiat-Shamir Compatibility for Arguments</vt:lpstr>
      <vt:lpstr>FSC for Arguments: Non-Trivial Predicate</vt:lpstr>
      <vt:lpstr>Why Fiat-Shamir Compatibility?</vt:lpstr>
      <vt:lpstr>Interactive Argument Construction</vt:lpstr>
      <vt:lpstr>Proof of FSC: Predicate Definition</vt:lpstr>
      <vt:lpstr>Proof of FSC: Non-Triviality</vt:lpstr>
      <vt:lpstr>Proof of FSC: Round-By-Round Soundness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SNARGs for P from Sub-exponential DDH and QR</dc:title>
  <dc:creator>James Hulett</dc:creator>
  <cp:lastModifiedBy>James Hulett</cp:lastModifiedBy>
  <cp:revision>47</cp:revision>
  <dcterms:created xsi:type="dcterms:W3CDTF">2022-05-19T21:02:00Z</dcterms:created>
  <dcterms:modified xsi:type="dcterms:W3CDTF">2022-05-30T16:38:07Z</dcterms:modified>
</cp:coreProperties>
</file>