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296" r:id="rId3"/>
    <p:sldId id="297" r:id="rId4"/>
    <p:sldId id="430" r:id="rId5"/>
    <p:sldId id="429" r:id="rId6"/>
    <p:sldId id="413" r:id="rId7"/>
    <p:sldId id="441" r:id="rId8"/>
    <p:sldId id="443" r:id="rId9"/>
    <p:sldId id="442" r:id="rId10"/>
    <p:sldId id="428" r:id="rId11"/>
    <p:sldId id="432" r:id="rId12"/>
    <p:sldId id="421" r:id="rId13"/>
    <p:sldId id="434" r:id="rId14"/>
    <p:sldId id="444" r:id="rId15"/>
    <p:sldId id="433" r:id="rId16"/>
    <p:sldId id="435" r:id="rId17"/>
    <p:sldId id="437" r:id="rId18"/>
    <p:sldId id="440" r:id="rId19"/>
    <p:sldId id="439" r:id="rId2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7" autoAdjust="0"/>
    <p:restoredTop sz="96331" autoAdjust="0"/>
  </p:normalViewPr>
  <p:slideViewPr>
    <p:cSldViewPr snapToGrid="0">
      <p:cViewPr varScale="1">
        <p:scale>
          <a:sx n="87" d="100"/>
          <a:sy n="87" d="100"/>
        </p:scale>
        <p:origin x="120"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4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B8C61-64BA-4696-8D65-27ED9EAD7C86}"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0671B-B891-4885-A3DC-5BE961D19FF2}" type="slidenum">
              <a:rPr lang="en-US" smtClean="0"/>
              <a:t>‹#›</a:t>
            </a:fld>
            <a:endParaRPr lang="en-US"/>
          </a:p>
        </p:txBody>
      </p:sp>
    </p:spTree>
    <p:extLst>
      <p:ext uri="{BB962C8B-B14F-4D97-AF65-F5344CB8AC3E}">
        <p14:creationId xmlns:p14="http://schemas.microsoft.com/office/powerpoint/2010/main" val="203109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a talk about KHAPE, an asymmetric PAKE protocol from key-hiding authenticated key exchange.  This is a joint work with Yanqi Gu and Hugo Krawczyk.</a:t>
            </a:r>
          </a:p>
          <a:p>
            <a:endParaRPr lang="en-US" dirty="0"/>
          </a:p>
        </p:txBody>
      </p:sp>
      <p:sp>
        <p:nvSpPr>
          <p:cNvPr id="4" name="Slide Number Placeholder 3"/>
          <p:cNvSpPr>
            <a:spLocks noGrp="1"/>
          </p:cNvSpPr>
          <p:nvPr>
            <p:ph type="sldNum" sz="quarter" idx="5"/>
          </p:nvPr>
        </p:nvSpPr>
        <p:spPr/>
        <p:txBody>
          <a:bodyPr/>
          <a:lstStyle/>
          <a:p>
            <a:fld id="{7AB0671B-B891-4885-A3DC-5BE961D19FF2}" type="slidenum">
              <a:rPr lang="en-US" smtClean="0"/>
              <a:t>1</a:t>
            </a:fld>
            <a:endParaRPr lang="en-US"/>
          </a:p>
        </p:txBody>
      </p:sp>
    </p:spTree>
    <p:extLst>
      <p:ext uri="{BB962C8B-B14F-4D97-AF65-F5344CB8AC3E}">
        <p14:creationId xmlns:p14="http://schemas.microsoft.com/office/powerpoint/2010/main" val="33295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key-hiding AKE is an AKE in the public key setting, but unlike the standard AKE notion we model the public keys as separate private inputs of each party, and we separate them from party identities.</a:t>
            </a:r>
          </a:p>
          <a:p>
            <a:endParaRPr lang="en-US" dirty="0"/>
          </a:p>
          <a:p>
            <a:r>
              <a:rPr lang="en-US" dirty="0"/>
              <a:t>The key-hiding property is that, first of all, the functionality outputs only session keys, which implies that protocol messages must leak nothing about the keys a counterparty uses even to an active attacker.  If the attacker plays the client’s role then the only thing it can learn is that if it learns key k’ output by the attacked Server instance, it can test if k=k’, which reveals if the pair of client secret key and server public key the adversary uses matches the corresponding keys used by the Server.</a:t>
            </a:r>
          </a:p>
          <a:p>
            <a:endParaRPr lang="en-US" dirty="0"/>
          </a:p>
          <a:p>
            <a:r>
              <a:rPr lang="en-US" dirty="0"/>
              <a:t>Importantly, our UC key-hiding AKE model does not include perfect forward secrecy or privacy.  Indeed, the adversary can compute a past session key output by the server if it learns the corresponding (</a:t>
            </a:r>
            <a:r>
              <a:rPr lang="en-US" dirty="0" err="1"/>
              <a:t>secretkey</a:t>
            </a:r>
            <a:r>
              <a:rPr lang="en-US" dirty="0"/>
              <a:t>, </a:t>
            </a:r>
            <a:r>
              <a:rPr lang="en-US" dirty="0" err="1"/>
              <a:t>publickey</a:t>
            </a:r>
            <a:r>
              <a:rPr lang="en-US" dirty="0"/>
              <a:t>) pair at </a:t>
            </a:r>
            <a:r>
              <a:rPr lang="en-US" dirty="0" err="1"/>
              <a:t>at</a:t>
            </a:r>
            <a:r>
              <a:rPr lang="en-US" dirty="0"/>
              <a:t> time in the future.  The model could include perfect forward secrecy and it would be easy to implement it by adding key-confirmation messages, because then the honest party aborts unless the attacker proves that it can compute the correct key, which proves that it holds a matching </a:t>
            </a:r>
            <a:r>
              <a:rPr lang="en-US" dirty="0" err="1"/>
              <a:t>secretkey,publickey</a:t>
            </a:r>
            <a:r>
              <a:rPr lang="en-US" dirty="0"/>
              <a:t> pair.  However, adding perfect-forward privacy wouldn’t be as easy because the first party who sends their key confirmation message allows attacker to confirm their inputs using matching inputs learned in the future.  Perfect-forward privacy can be implemented using standard secure computation approaches but we do not include it because we want to model minimal key-hiding AKE properties that suffice for our </a:t>
            </a:r>
            <a:r>
              <a:rPr lang="en-US" dirty="0" err="1"/>
              <a:t>aPAKE</a:t>
            </a:r>
            <a:r>
              <a:rPr lang="en-US" dirty="0"/>
              <a:t> compiler and which are implemented by efficient protocols like 3DH and HMQV.</a:t>
            </a:r>
          </a:p>
        </p:txBody>
      </p:sp>
      <p:sp>
        <p:nvSpPr>
          <p:cNvPr id="4" name="Slide Number Placeholder 3"/>
          <p:cNvSpPr>
            <a:spLocks noGrp="1"/>
          </p:cNvSpPr>
          <p:nvPr>
            <p:ph type="sldNum" sz="quarter" idx="5"/>
          </p:nvPr>
        </p:nvSpPr>
        <p:spPr/>
        <p:txBody>
          <a:bodyPr/>
          <a:lstStyle/>
          <a:p>
            <a:fld id="{678CB0D8-26F2-4F76-9B79-7C94A561058C}" type="slidenum">
              <a:rPr lang="en-US" smtClean="0"/>
              <a:t>10</a:t>
            </a:fld>
            <a:endParaRPr lang="en-US"/>
          </a:p>
        </p:txBody>
      </p:sp>
    </p:spTree>
    <p:extLst>
      <p:ext uri="{BB962C8B-B14F-4D97-AF65-F5344CB8AC3E}">
        <p14:creationId xmlns:p14="http://schemas.microsoft.com/office/powerpoint/2010/main" val="57534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key-hiding AKE is an AKE in the public key setting, but unlike the standard AKE notion we model the public keys as separate private inputs of each party, and we separate them from party identities.</a:t>
            </a:r>
          </a:p>
          <a:p>
            <a:endParaRPr lang="en-US" dirty="0"/>
          </a:p>
          <a:p>
            <a:r>
              <a:rPr lang="en-US" dirty="0"/>
              <a:t>The key-hiding property is that, first of all, the functionality outputs only session keys, which implies that protocol messages must leak nothing about the keys a counterparty uses even to an active attacker.  If the attacker plays the client’s role then the only thing it can learn is that if it learns key k’ output by the attacked Server instance, it can test if k=k’, which reveals if the pair of client secret key and server public key the adversary uses matches the corresponding keys used by the Server.</a:t>
            </a:r>
          </a:p>
          <a:p>
            <a:endParaRPr lang="en-US" dirty="0"/>
          </a:p>
          <a:p>
            <a:r>
              <a:rPr lang="en-US" dirty="0"/>
              <a:t>Importantly, our UC key-hiding AKE model does not include perfect forward secrecy or privacy.  Indeed, the adversary can compute a past session key output by the server if it learns the corresponding (</a:t>
            </a:r>
            <a:r>
              <a:rPr lang="en-US" dirty="0" err="1"/>
              <a:t>secretkey</a:t>
            </a:r>
            <a:r>
              <a:rPr lang="en-US" dirty="0"/>
              <a:t>, </a:t>
            </a:r>
            <a:r>
              <a:rPr lang="en-US" dirty="0" err="1"/>
              <a:t>publickey</a:t>
            </a:r>
            <a:r>
              <a:rPr lang="en-US" dirty="0"/>
              <a:t>) pair at </a:t>
            </a:r>
            <a:r>
              <a:rPr lang="en-US" dirty="0" err="1"/>
              <a:t>at</a:t>
            </a:r>
            <a:r>
              <a:rPr lang="en-US" dirty="0"/>
              <a:t> time in the future.  The model could include perfect forward secrecy and it would be easy to implement it by adding key-confirmation messages, because then the honest party aborts unless the attacker proves that it can compute the correct key, which proves that it holds a matching </a:t>
            </a:r>
            <a:r>
              <a:rPr lang="en-US" dirty="0" err="1"/>
              <a:t>secretkey,publickey</a:t>
            </a:r>
            <a:r>
              <a:rPr lang="en-US" dirty="0"/>
              <a:t> pair.  However, adding perfect-forward privacy wouldn’t be as easy because the first party who sends their key confirmation message allows attacker to confirm their inputs using matching inputs learned in the future.  Perfect-forward privacy can be implemented using standard secure computation approaches but we do not include it because we want to model minimal key-hiding AKE properties that suffice for our </a:t>
            </a:r>
            <a:r>
              <a:rPr lang="en-US" dirty="0" err="1"/>
              <a:t>aPAKE</a:t>
            </a:r>
            <a:r>
              <a:rPr lang="en-US" dirty="0"/>
              <a:t> compiler and which are implemented by efficient protocols like 3DH and HMQV.</a:t>
            </a:r>
          </a:p>
        </p:txBody>
      </p:sp>
      <p:sp>
        <p:nvSpPr>
          <p:cNvPr id="4" name="Slide Number Placeholder 3"/>
          <p:cNvSpPr>
            <a:spLocks noGrp="1"/>
          </p:cNvSpPr>
          <p:nvPr>
            <p:ph type="sldNum" sz="quarter" idx="5"/>
          </p:nvPr>
        </p:nvSpPr>
        <p:spPr/>
        <p:txBody>
          <a:bodyPr/>
          <a:lstStyle/>
          <a:p>
            <a:fld id="{678CB0D8-26F2-4F76-9B79-7C94A561058C}" type="slidenum">
              <a:rPr lang="en-US" smtClean="0"/>
              <a:t>11</a:t>
            </a:fld>
            <a:endParaRPr lang="en-US"/>
          </a:p>
        </p:txBody>
      </p:sp>
    </p:spTree>
    <p:extLst>
      <p:ext uri="{BB962C8B-B14F-4D97-AF65-F5344CB8AC3E}">
        <p14:creationId xmlns:p14="http://schemas.microsoft.com/office/powerpoint/2010/main" val="410318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describe our compiler.  The server-held “password hash” is computed by choosing two public key pairs, one for the client and one for the server.  We then form an “envelope” which uses an ideal cipher to encrypt the client AKE inputs, i.e. the client’s secret key and the server’s public key.  And the server stores this envelope together with his AKE inputs, i.e. his secret key and the client’s public key.  Note that the IC encryption takes a secret key, which is not a problem because a random secret key can always be encoded as a random bitstring, but it also takes a public key, which e.g. for HMQV is a group element, so here is where we need an ideal cipher for a group.</a:t>
            </a:r>
          </a:p>
          <a:p>
            <a:endParaRPr lang="en-US" dirty="0"/>
          </a:p>
          <a:p>
            <a:r>
              <a:rPr lang="en-US" dirty="0"/>
              <a:t>The online protocol is very simple:  The server sends the envelope to the client, the client decrypts it under her password and parses the output as her secret key and the server’s public key.  And then the two run a key-hiding AKE on these inputs.  However, because </a:t>
            </a:r>
            <a:r>
              <a:rPr lang="en-US" dirty="0" err="1"/>
              <a:t>aPAKE</a:t>
            </a:r>
            <a:r>
              <a:rPr lang="en-US" dirty="0"/>
              <a:t> must have forward secrecy we have to add key confirmation messages, and it is crucial that the client sends its key confirmation first (otherwise the protocol is insecure):  This also accounts why our </a:t>
            </a:r>
            <a:r>
              <a:rPr lang="en-US" dirty="0" err="1"/>
              <a:t>aPAKE</a:t>
            </a:r>
            <a:r>
              <a:rPr lang="en-US" dirty="0"/>
              <a:t> improves on prior protocols in computational cost but requires one more protocol flow.  </a:t>
            </a:r>
          </a:p>
          <a:p>
            <a:endParaRPr lang="en-US" dirty="0"/>
          </a:p>
          <a:p>
            <a:r>
              <a:rPr lang="en-US" dirty="0"/>
              <a:t>It is interesting to compare this compiler to the classic Encrypted Key Exchange protocol of Bellovin and Merritt.  Both protocols use ideal cipher to compile KE into PAKE, but EKE transforms plain Key Exchange into symmetric PAKE, while KHAPE transforms Authenticated Key Exchange to asymmetric PAKE.  Secondly, EKE uses the ideal cipher to encrypt each protocol message, while we use ideal cipher only to encrypt the AKE inputs, leaving protocol messages as they are.</a:t>
            </a:r>
          </a:p>
        </p:txBody>
      </p:sp>
      <p:sp>
        <p:nvSpPr>
          <p:cNvPr id="4" name="Slide Number Placeholder 3"/>
          <p:cNvSpPr>
            <a:spLocks noGrp="1"/>
          </p:cNvSpPr>
          <p:nvPr>
            <p:ph type="sldNum" sz="quarter" idx="5"/>
          </p:nvPr>
        </p:nvSpPr>
        <p:spPr/>
        <p:txBody>
          <a:bodyPr/>
          <a:lstStyle/>
          <a:p>
            <a:fld id="{678CB0D8-26F2-4F76-9B79-7C94A561058C}" type="slidenum">
              <a:rPr lang="en-US" smtClean="0"/>
              <a:t>12</a:t>
            </a:fld>
            <a:endParaRPr lang="en-US"/>
          </a:p>
        </p:txBody>
      </p:sp>
    </p:spTree>
    <p:extLst>
      <p:ext uri="{BB962C8B-B14F-4D97-AF65-F5344CB8AC3E}">
        <p14:creationId xmlns:p14="http://schemas.microsoft.com/office/powerpoint/2010/main" val="14367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describe our compiler.  The server-held “password hash” is computed by choosing two public key pairs, one for the client and one for the server.  We then form an “envelope” which uses an ideal cipher to encrypt the client AKE inputs, i.e. the client’s secret key and the server’s public key.  And the server stores this envelope together with his AKE inputs, i.e. his secret key and the client’s public key.  Note that the IC encryption takes a secret key, which is not a problem because a random secret key can always be encoded as a random bitstring, but it also takes a public key, which e.g. for HMQV is a group element, so here is where we need an ideal cipher for a group.</a:t>
            </a:r>
          </a:p>
          <a:p>
            <a:endParaRPr lang="en-US" dirty="0"/>
          </a:p>
          <a:p>
            <a:r>
              <a:rPr lang="en-US" dirty="0"/>
              <a:t>The online protocol is very simple:  The server sends the envelope to the client, the client decrypts it under her password and parses the output as her secret key and the server’s public key.  And then the two run a key-hiding AKE on these inputs.  However, because </a:t>
            </a:r>
            <a:r>
              <a:rPr lang="en-US" dirty="0" err="1"/>
              <a:t>aPAKE</a:t>
            </a:r>
            <a:r>
              <a:rPr lang="en-US" dirty="0"/>
              <a:t> must have forward secrecy we have to add key confirmation messages, and it is crucial that the client sends its key confirmation first (otherwise the protocol is insecure):  This also accounts why our </a:t>
            </a:r>
            <a:r>
              <a:rPr lang="en-US" dirty="0" err="1"/>
              <a:t>aPAKE</a:t>
            </a:r>
            <a:r>
              <a:rPr lang="en-US" dirty="0"/>
              <a:t> improves on prior protocols in computational cost but requires one more protocol flow.  </a:t>
            </a:r>
          </a:p>
          <a:p>
            <a:endParaRPr lang="en-US" dirty="0"/>
          </a:p>
          <a:p>
            <a:r>
              <a:rPr lang="en-US" dirty="0"/>
              <a:t>It is interesting to compare this compiler to the classic Encrypted Key Exchange protocol of Bellovin and Merritt.  Both protocols use ideal cipher to compile KE into PAKE, but EKE transforms plain Key Exchange into symmetric PAKE, while KHAPE transforms Authenticated Key Exchange to asymmetric PAKE.  Secondly, EKE uses the ideal cipher to encrypt each protocol message, while we use ideal cipher only to encrypt the AKE inputs, leaving protocol messages as they are.</a:t>
            </a:r>
          </a:p>
        </p:txBody>
      </p:sp>
      <p:sp>
        <p:nvSpPr>
          <p:cNvPr id="4" name="Slide Number Placeholder 3"/>
          <p:cNvSpPr>
            <a:spLocks noGrp="1"/>
          </p:cNvSpPr>
          <p:nvPr>
            <p:ph type="sldNum" sz="quarter" idx="5"/>
          </p:nvPr>
        </p:nvSpPr>
        <p:spPr/>
        <p:txBody>
          <a:bodyPr/>
          <a:lstStyle/>
          <a:p>
            <a:fld id="{678CB0D8-26F2-4F76-9B79-7C94A561058C}" type="slidenum">
              <a:rPr lang="en-US" smtClean="0"/>
              <a:t>13</a:t>
            </a:fld>
            <a:endParaRPr lang="en-US"/>
          </a:p>
        </p:txBody>
      </p:sp>
    </p:spTree>
    <p:extLst>
      <p:ext uri="{BB962C8B-B14F-4D97-AF65-F5344CB8AC3E}">
        <p14:creationId xmlns:p14="http://schemas.microsoft.com/office/powerpoint/2010/main" val="3519719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describe our compiler.  The server-held “password hash” is computed by choosing two public key pairs, one for the client and one for the server.  We then form an “envelope” which uses an ideal cipher to encrypt the client AKE inputs, i.e. the client’s secret key and the server’s public key.  And the server stores this envelope together with his AKE inputs, i.e. his secret key and the client’s public key.  Note that the IC encryption takes a secret key, which is not a problem because a random secret key can always be encoded as a random bitstring, but it also takes a public key, which e.g. for HMQV is a group element, so here is where we need an ideal cipher for a group.</a:t>
            </a:r>
          </a:p>
          <a:p>
            <a:endParaRPr lang="en-US" dirty="0"/>
          </a:p>
          <a:p>
            <a:r>
              <a:rPr lang="en-US" dirty="0"/>
              <a:t>The online protocol is very simple:  The server sends the envelope to the client, the client decrypts it under her password and parses the output as her secret key and the server’s public key.  And then the two run a key-hiding AKE on these inputs.  However, because </a:t>
            </a:r>
            <a:r>
              <a:rPr lang="en-US" dirty="0" err="1"/>
              <a:t>aPAKE</a:t>
            </a:r>
            <a:r>
              <a:rPr lang="en-US" dirty="0"/>
              <a:t> must have forward secrecy we have to add key confirmation messages, and it is crucial that the client sends its key confirmation first (otherwise the protocol is insecure):  This also accounts why our </a:t>
            </a:r>
            <a:r>
              <a:rPr lang="en-US" dirty="0" err="1"/>
              <a:t>aPAKE</a:t>
            </a:r>
            <a:r>
              <a:rPr lang="en-US" dirty="0"/>
              <a:t> improves on prior protocols in computational cost but requires one more protocol flow.  </a:t>
            </a:r>
          </a:p>
          <a:p>
            <a:endParaRPr lang="en-US" dirty="0"/>
          </a:p>
          <a:p>
            <a:r>
              <a:rPr lang="en-US" dirty="0"/>
              <a:t>It is interesting to compare this compiler to the classic Encrypted Key Exchange protocol of Bellovin and Merritt.  Both protocols use ideal cipher to compile KE into PAKE, but EKE transforms plain Key Exchange into symmetric PAKE, while KHAPE transforms Authenticated Key Exchange to asymmetric PAKE.  Secondly, EKE uses the ideal cipher to encrypt each protocol message, while we use ideal cipher only to encrypt the AKE inputs, leaving protocol messages as they are.</a:t>
            </a:r>
          </a:p>
        </p:txBody>
      </p:sp>
      <p:sp>
        <p:nvSpPr>
          <p:cNvPr id="4" name="Slide Number Placeholder 3"/>
          <p:cNvSpPr>
            <a:spLocks noGrp="1"/>
          </p:cNvSpPr>
          <p:nvPr>
            <p:ph type="sldNum" sz="quarter" idx="5"/>
          </p:nvPr>
        </p:nvSpPr>
        <p:spPr/>
        <p:txBody>
          <a:bodyPr/>
          <a:lstStyle/>
          <a:p>
            <a:fld id="{678CB0D8-26F2-4F76-9B79-7C94A561058C}" type="slidenum">
              <a:rPr lang="en-US" smtClean="0"/>
              <a:t>14</a:t>
            </a:fld>
            <a:endParaRPr lang="en-US"/>
          </a:p>
        </p:txBody>
      </p:sp>
    </p:spTree>
    <p:extLst>
      <p:ext uri="{BB962C8B-B14F-4D97-AF65-F5344CB8AC3E}">
        <p14:creationId xmlns:p14="http://schemas.microsoft.com/office/powerpoint/2010/main" val="1305647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key-hiding AKE is an AKE in the public key setting, but unlike the standard AKE notion we model the public keys as separate private inputs of each party, and we separate them from party identities.</a:t>
            </a:r>
          </a:p>
          <a:p>
            <a:endParaRPr lang="en-US" dirty="0"/>
          </a:p>
          <a:p>
            <a:r>
              <a:rPr lang="en-US" dirty="0"/>
              <a:t>The key-hiding property is that, first of all, the functionality outputs only session keys, which implies that protocol messages must leak nothing about the keys a counterparty uses even to an active attacker.  If the attacker plays the client’s role then the only thing it can learn is that if it learns key k’ output by the attacked Server instance, it can test if k=k’, which reveals if the pair of client secret key and server public key the adversary uses matches the corresponding keys used by the Server.</a:t>
            </a:r>
          </a:p>
          <a:p>
            <a:endParaRPr lang="en-US" dirty="0"/>
          </a:p>
          <a:p>
            <a:r>
              <a:rPr lang="en-US" dirty="0"/>
              <a:t>Importantly, our UC key-hiding AKE model does not include perfect forward secrecy or privacy.  Indeed, the adversary can compute a past session key output by the server if it learns the corresponding (</a:t>
            </a:r>
            <a:r>
              <a:rPr lang="en-US" dirty="0" err="1"/>
              <a:t>secretkey</a:t>
            </a:r>
            <a:r>
              <a:rPr lang="en-US" dirty="0"/>
              <a:t>, </a:t>
            </a:r>
            <a:r>
              <a:rPr lang="en-US" dirty="0" err="1"/>
              <a:t>publickey</a:t>
            </a:r>
            <a:r>
              <a:rPr lang="en-US" dirty="0"/>
              <a:t>) pair at </a:t>
            </a:r>
            <a:r>
              <a:rPr lang="en-US" dirty="0" err="1"/>
              <a:t>at</a:t>
            </a:r>
            <a:r>
              <a:rPr lang="en-US" dirty="0"/>
              <a:t> time in the future.  The model could include perfect forward secrecy and it would be easy to implement it by adding key-confirmation messages, because then the honest party aborts unless the attacker proves that it can compute the correct key, which proves that it holds a matching </a:t>
            </a:r>
            <a:r>
              <a:rPr lang="en-US" dirty="0" err="1"/>
              <a:t>secretkey,publickey</a:t>
            </a:r>
            <a:r>
              <a:rPr lang="en-US" dirty="0"/>
              <a:t> pair.  However, adding perfect-forward privacy wouldn’t be as easy because the first party who sends their key confirmation message allows attacker to confirm their inputs using matching inputs learned in the future.  Perfect-forward privacy can be implemented using standard secure computation approaches but we do not include it because we want to model minimal key-hiding AKE properties that suffice for our </a:t>
            </a:r>
            <a:r>
              <a:rPr lang="en-US" dirty="0" err="1"/>
              <a:t>aPAKE</a:t>
            </a:r>
            <a:r>
              <a:rPr lang="en-US" dirty="0"/>
              <a:t> compiler and which are implemented by efficient protocols like 3DH and HMQV.</a:t>
            </a:r>
          </a:p>
        </p:txBody>
      </p:sp>
      <p:sp>
        <p:nvSpPr>
          <p:cNvPr id="4" name="Slide Number Placeholder 3"/>
          <p:cNvSpPr>
            <a:spLocks noGrp="1"/>
          </p:cNvSpPr>
          <p:nvPr>
            <p:ph type="sldNum" sz="quarter" idx="5"/>
          </p:nvPr>
        </p:nvSpPr>
        <p:spPr/>
        <p:txBody>
          <a:bodyPr/>
          <a:lstStyle/>
          <a:p>
            <a:fld id="{678CB0D8-26F2-4F76-9B79-7C94A561058C}" type="slidenum">
              <a:rPr lang="en-US" smtClean="0"/>
              <a:t>15</a:t>
            </a:fld>
            <a:endParaRPr lang="en-US"/>
          </a:p>
        </p:txBody>
      </p:sp>
    </p:spTree>
    <p:extLst>
      <p:ext uri="{BB962C8B-B14F-4D97-AF65-F5344CB8AC3E}">
        <p14:creationId xmlns:p14="http://schemas.microsoft.com/office/powerpoint/2010/main" val="4112571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key-hiding AKE is an AKE in the public key setting, but unlike the standard AKE notion we model the public keys as separate private inputs of each party, and we separate them from party identities.</a:t>
            </a:r>
          </a:p>
          <a:p>
            <a:endParaRPr lang="en-US" dirty="0"/>
          </a:p>
          <a:p>
            <a:r>
              <a:rPr lang="en-US" dirty="0"/>
              <a:t>The key-hiding property is that, first of all, the functionality outputs only session keys, which implies that protocol messages must leak nothing about the keys a counterparty uses even to an active attacker.  If the attacker plays the client’s role then the only thing it can learn is that if it learns key k’ output by the attacked Server instance, it can test if k=k’, which reveals if the pair of client secret key and server public key the adversary uses matches the corresponding keys used by the Server.</a:t>
            </a:r>
          </a:p>
          <a:p>
            <a:endParaRPr lang="en-US" dirty="0"/>
          </a:p>
          <a:p>
            <a:r>
              <a:rPr lang="en-US" dirty="0"/>
              <a:t>Importantly, our UC key-hiding AKE model does not include perfect forward secrecy or privacy.  Indeed, the adversary can compute a past session key output by the server if it learns the corresponding (</a:t>
            </a:r>
            <a:r>
              <a:rPr lang="en-US" dirty="0" err="1"/>
              <a:t>secretkey</a:t>
            </a:r>
            <a:r>
              <a:rPr lang="en-US" dirty="0"/>
              <a:t>, </a:t>
            </a:r>
            <a:r>
              <a:rPr lang="en-US" dirty="0" err="1"/>
              <a:t>publickey</a:t>
            </a:r>
            <a:r>
              <a:rPr lang="en-US" dirty="0"/>
              <a:t>) pair at </a:t>
            </a:r>
            <a:r>
              <a:rPr lang="en-US" dirty="0" err="1"/>
              <a:t>at</a:t>
            </a:r>
            <a:r>
              <a:rPr lang="en-US" dirty="0"/>
              <a:t> time in the future.  The model could include perfect forward secrecy and it would be easy to implement it by adding key-confirmation messages, because then the honest party aborts unless the attacker proves that it can compute the correct key, which proves that it holds a matching </a:t>
            </a:r>
            <a:r>
              <a:rPr lang="en-US" dirty="0" err="1"/>
              <a:t>secretkey,publickey</a:t>
            </a:r>
            <a:r>
              <a:rPr lang="en-US" dirty="0"/>
              <a:t> pair.  However, adding perfect-forward privacy wouldn’t be as easy because the first party who sends their key confirmation message allows attacker to confirm their inputs using matching inputs learned in the future.  Perfect-forward privacy can be implemented using standard secure computation approaches but we do not include it because we want to model minimal key-hiding AKE properties that suffice for our </a:t>
            </a:r>
            <a:r>
              <a:rPr lang="en-US" dirty="0" err="1"/>
              <a:t>aPAKE</a:t>
            </a:r>
            <a:r>
              <a:rPr lang="en-US" dirty="0"/>
              <a:t> compiler and which are implemented by efficient protocols like 3DH and HMQV.</a:t>
            </a:r>
          </a:p>
        </p:txBody>
      </p:sp>
      <p:sp>
        <p:nvSpPr>
          <p:cNvPr id="4" name="Slide Number Placeholder 3"/>
          <p:cNvSpPr>
            <a:spLocks noGrp="1"/>
          </p:cNvSpPr>
          <p:nvPr>
            <p:ph type="sldNum" sz="quarter" idx="5"/>
          </p:nvPr>
        </p:nvSpPr>
        <p:spPr/>
        <p:txBody>
          <a:bodyPr/>
          <a:lstStyle/>
          <a:p>
            <a:fld id="{678CB0D8-26F2-4F76-9B79-7C94A561058C}" type="slidenum">
              <a:rPr lang="en-US" smtClean="0"/>
              <a:t>16</a:t>
            </a:fld>
            <a:endParaRPr lang="en-US"/>
          </a:p>
        </p:txBody>
      </p:sp>
    </p:spTree>
    <p:extLst>
      <p:ext uri="{BB962C8B-B14F-4D97-AF65-F5344CB8AC3E}">
        <p14:creationId xmlns:p14="http://schemas.microsoft.com/office/powerpoint/2010/main" val="400150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key-hiding AKE is an AKE in the public key setting, but unlike the standard AKE notion we model the public keys as separate private inputs of each party, and we separate them from party identities.</a:t>
            </a:r>
          </a:p>
          <a:p>
            <a:endParaRPr lang="en-US" dirty="0"/>
          </a:p>
          <a:p>
            <a:r>
              <a:rPr lang="en-US" dirty="0"/>
              <a:t>The key-hiding property is that, first of all, the functionality outputs only session keys, which implies that protocol messages must leak nothing about the keys a counterparty uses even to an active attacker.  If the attacker plays the client’s role then the only thing it can learn is that if it learns key k’ output by the attacked Server instance, it can test if k=k’, which reveals if the pair of client secret key and server public key the adversary uses matches the corresponding keys used by the Server.</a:t>
            </a:r>
          </a:p>
          <a:p>
            <a:endParaRPr lang="en-US" dirty="0"/>
          </a:p>
          <a:p>
            <a:r>
              <a:rPr lang="en-US" dirty="0"/>
              <a:t>Importantly, our UC key-hiding AKE model does not include perfect forward secrecy or privacy.  Indeed, the adversary can compute a past session key output by the server if it learns the corresponding (</a:t>
            </a:r>
            <a:r>
              <a:rPr lang="en-US" dirty="0" err="1"/>
              <a:t>secretkey</a:t>
            </a:r>
            <a:r>
              <a:rPr lang="en-US" dirty="0"/>
              <a:t>, </a:t>
            </a:r>
            <a:r>
              <a:rPr lang="en-US" dirty="0" err="1"/>
              <a:t>publickey</a:t>
            </a:r>
            <a:r>
              <a:rPr lang="en-US" dirty="0"/>
              <a:t>) pair at </a:t>
            </a:r>
            <a:r>
              <a:rPr lang="en-US" dirty="0" err="1"/>
              <a:t>at</a:t>
            </a:r>
            <a:r>
              <a:rPr lang="en-US" dirty="0"/>
              <a:t> time in the future.  The model could include perfect forward secrecy and it would be easy to implement it by adding key-confirmation messages, because then the honest party aborts unless the attacker proves that it can compute the correct key, which proves that it holds a matching </a:t>
            </a:r>
            <a:r>
              <a:rPr lang="en-US" dirty="0" err="1"/>
              <a:t>secretkey,publickey</a:t>
            </a:r>
            <a:r>
              <a:rPr lang="en-US" dirty="0"/>
              <a:t> pair.  However, adding perfect-forward privacy wouldn’t be as easy because the first party who sends their key confirmation message allows attacker to confirm their inputs using matching inputs learned in the future.  Perfect-forward privacy can be implemented using standard secure computation approaches but we do not include it because we want to model minimal key-hiding AKE properties that suffice for our </a:t>
            </a:r>
            <a:r>
              <a:rPr lang="en-US" dirty="0" err="1"/>
              <a:t>aPAKE</a:t>
            </a:r>
            <a:r>
              <a:rPr lang="en-US" dirty="0"/>
              <a:t> compiler and which are implemented by efficient protocols like 3DH and HMQV.</a:t>
            </a:r>
          </a:p>
        </p:txBody>
      </p:sp>
      <p:sp>
        <p:nvSpPr>
          <p:cNvPr id="4" name="Slide Number Placeholder 3"/>
          <p:cNvSpPr>
            <a:spLocks noGrp="1"/>
          </p:cNvSpPr>
          <p:nvPr>
            <p:ph type="sldNum" sz="quarter" idx="5"/>
          </p:nvPr>
        </p:nvSpPr>
        <p:spPr/>
        <p:txBody>
          <a:bodyPr/>
          <a:lstStyle/>
          <a:p>
            <a:fld id="{678CB0D8-26F2-4F76-9B79-7C94A561058C}" type="slidenum">
              <a:rPr lang="en-US" smtClean="0"/>
              <a:t>17</a:t>
            </a:fld>
            <a:endParaRPr lang="en-US"/>
          </a:p>
        </p:txBody>
      </p:sp>
    </p:spTree>
    <p:extLst>
      <p:ext uri="{BB962C8B-B14F-4D97-AF65-F5344CB8AC3E}">
        <p14:creationId xmlns:p14="http://schemas.microsoft.com/office/powerpoint/2010/main" val="2793993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conclusions, we showed a new asymmetric PAKE protocol with optimal computational efficiency.  In the process we define universally composable key-hiding authenticated key agreement and show that several existing AKE protocols realize it.  Finally, this new </a:t>
            </a:r>
            <a:r>
              <a:rPr lang="en-US" dirty="0" err="1"/>
              <a:t>aPAKE</a:t>
            </a:r>
            <a:r>
              <a:rPr lang="en-US" dirty="0"/>
              <a:t> leads to an alternative </a:t>
            </a:r>
            <a:r>
              <a:rPr lang="en-US" dirty="0" err="1"/>
              <a:t>saPAKE</a:t>
            </a:r>
            <a:r>
              <a:rPr lang="en-US" dirty="0"/>
              <a:t> protocol, OPAQUE’, which has a graceful security degradation property from strong </a:t>
            </a:r>
            <a:r>
              <a:rPr lang="en-US" dirty="0" err="1"/>
              <a:t>aPAKE</a:t>
            </a:r>
            <a:r>
              <a:rPr lang="en-US" dirty="0"/>
              <a:t> to just </a:t>
            </a:r>
            <a:r>
              <a:rPr lang="en-US" dirty="0" err="1"/>
              <a:t>aPAKE</a:t>
            </a:r>
            <a:r>
              <a:rPr lang="en-US" dirty="0"/>
              <a:t> if OPRF key leaks.</a:t>
            </a:r>
          </a:p>
          <a:p>
            <a:endParaRPr lang="en-US" dirty="0"/>
          </a:p>
          <a:p>
            <a:r>
              <a:rPr lang="en-US" dirty="0"/>
              <a:t>One follow-up questions is whether the same could be achieved in 3 flows when the client initiates the protocol, and we have some results on this in preparation.  Other natural question is regards post-quantum PAKEs.  Since we use an ideal cipher, one can ask about ideal cipher for quantum attackers.  Also because lattice-based KEM keys and ciphertexts tend to be long, so improvements in ideal cipher on long data would be helpful.  For strong </a:t>
            </a:r>
            <a:r>
              <a:rPr lang="en-US" dirty="0" err="1"/>
              <a:t>aPAKEs</a:t>
            </a:r>
            <a:r>
              <a:rPr lang="en-US" dirty="0"/>
              <a:t> we would like to have efficient quantum-secure OPRF’s.  There is a result in this year’s PKC by Albrecht et al but it is much less efficient than lattice-based KEMs.</a:t>
            </a:r>
          </a:p>
        </p:txBody>
      </p:sp>
      <p:sp>
        <p:nvSpPr>
          <p:cNvPr id="4" name="Slide Number Placeholder 3"/>
          <p:cNvSpPr>
            <a:spLocks noGrp="1"/>
          </p:cNvSpPr>
          <p:nvPr>
            <p:ph type="sldNum" sz="quarter" idx="5"/>
          </p:nvPr>
        </p:nvSpPr>
        <p:spPr/>
        <p:txBody>
          <a:bodyPr/>
          <a:lstStyle/>
          <a:p>
            <a:fld id="{678CB0D8-26F2-4F76-9B79-7C94A561058C}" type="slidenum">
              <a:rPr lang="en-US" smtClean="0"/>
              <a:t>18</a:t>
            </a:fld>
            <a:endParaRPr lang="en-US"/>
          </a:p>
        </p:txBody>
      </p:sp>
    </p:spTree>
    <p:extLst>
      <p:ext uri="{BB962C8B-B14F-4D97-AF65-F5344CB8AC3E}">
        <p14:creationId xmlns:p14="http://schemas.microsoft.com/office/powerpoint/2010/main" val="115746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19</a:t>
            </a:fld>
            <a:endParaRPr lang="en-US"/>
          </a:p>
        </p:txBody>
      </p:sp>
    </p:spTree>
    <p:extLst>
      <p:ext uri="{BB962C8B-B14F-4D97-AF65-F5344CB8AC3E}">
        <p14:creationId xmlns:p14="http://schemas.microsoft.com/office/powerpoint/2010/main" val="199906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2</a:t>
            </a:fld>
            <a:endParaRPr lang="en-US"/>
          </a:p>
        </p:txBody>
      </p:sp>
    </p:spTree>
    <p:extLst>
      <p:ext uri="{BB962C8B-B14F-4D97-AF65-F5344CB8AC3E}">
        <p14:creationId xmlns:p14="http://schemas.microsoft.com/office/powerpoint/2010/main" val="156967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client-server setting it's useful to have an asymmetric version of PAKE, called </a:t>
            </a:r>
            <a:r>
              <a:rPr lang="en-US" dirty="0" err="1"/>
              <a:t>aPAKE</a:t>
            </a:r>
            <a:r>
              <a:rPr lang="en-US" dirty="0"/>
              <a:t>, where the Server stores a one-way hash of the client’s password.  If the hash is collision-resistant then this implies PAKE, but it is stronger because if the Server is compromised the adversary learns only the password hash.  This leaked value allows for brute-force search for a password, because the attacker can hash password guesses and compare them to the leaked hash value.  But if the client's password has sufficient entropy then this search will fail to find it.</a:t>
            </a:r>
          </a:p>
          <a:p>
            <a:endParaRPr lang="en-US" dirty="0"/>
          </a:p>
          <a:p>
            <a:r>
              <a:rPr lang="en-US" dirty="0"/>
              <a:t>Existing </a:t>
            </a:r>
            <a:r>
              <a:rPr lang="en-US" dirty="0" err="1"/>
              <a:t>aPAKE</a:t>
            </a:r>
            <a:r>
              <a:rPr lang="en-US" dirty="0"/>
              <a:t> constructions run a PAKE but add to it either an encryption or a signature under Random Oracle hash of the password as the client's private key.  Adding a signature is the more efficient option, and using </a:t>
            </a:r>
            <a:r>
              <a:rPr lang="en-US" dirty="0" err="1"/>
              <a:t>Schnorr</a:t>
            </a:r>
            <a:r>
              <a:rPr lang="en-US" dirty="0"/>
              <a:t> signatures it costs about half the KE, so the whole </a:t>
            </a:r>
            <a:r>
              <a:rPr lang="en-US" dirty="0" err="1"/>
              <a:t>aPAKE</a:t>
            </a:r>
            <a:r>
              <a:rPr lang="en-US" dirty="0"/>
              <a:t> cost is about 1.5 of KE.</a:t>
            </a:r>
          </a:p>
        </p:txBody>
      </p:sp>
      <p:sp>
        <p:nvSpPr>
          <p:cNvPr id="4" name="Slide Number Placeholder 3"/>
          <p:cNvSpPr>
            <a:spLocks noGrp="1"/>
          </p:cNvSpPr>
          <p:nvPr>
            <p:ph type="sldNum" sz="quarter" idx="5"/>
          </p:nvPr>
        </p:nvSpPr>
        <p:spPr/>
        <p:txBody>
          <a:bodyPr/>
          <a:lstStyle/>
          <a:p>
            <a:fld id="{678CB0D8-26F2-4F76-9B79-7C94A561058C}" type="slidenum">
              <a:rPr lang="en-US" smtClean="0"/>
              <a:t>3</a:t>
            </a:fld>
            <a:endParaRPr lang="en-US"/>
          </a:p>
        </p:txBody>
      </p:sp>
    </p:spTree>
    <p:extLst>
      <p:ext uri="{BB962C8B-B14F-4D97-AF65-F5344CB8AC3E}">
        <p14:creationId xmlns:p14="http://schemas.microsoft.com/office/powerpoint/2010/main" val="333279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Asymmetric PAKE can be strengthened to *strong* </a:t>
            </a:r>
            <a:r>
              <a:rPr lang="en-US" dirty="0" err="1"/>
              <a:t>aPAKE</a:t>
            </a:r>
            <a:r>
              <a:rPr lang="en-US" dirty="0"/>
              <a:t>, where the deterministic hash is replaced by a keyed or "salted" hash.  Since the server stores the salt value the same brute-force search is possible after server compromise, but now it cannot be precomputed.</a:t>
            </a:r>
          </a:p>
          <a:p>
            <a:endParaRPr lang="en-US" dirty="0"/>
          </a:p>
          <a:p>
            <a:r>
              <a:rPr lang="en-US" dirty="0"/>
              <a:t>The most efficient strong </a:t>
            </a:r>
            <a:r>
              <a:rPr lang="en-US" dirty="0" err="1"/>
              <a:t>aAPKE</a:t>
            </a:r>
            <a:r>
              <a:rPr lang="en-US" dirty="0"/>
              <a:t> construction is OPAQUE, which is a compiler from Oblivious PRF (OPRF) and Authenticated Key Agreement in the public-key setting (AKE).  The most efficient instantiations of both of these blocks cost the same as DH KE, so the overall </a:t>
            </a:r>
            <a:r>
              <a:rPr lang="en-US" dirty="0" err="1"/>
              <a:t>saPAKE</a:t>
            </a:r>
            <a:r>
              <a:rPr lang="en-US" dirty="0"/>
              <a:t> cost is 2 of KE.</a:t>
            </a:r>
          </a:p>
          <a:p>
            <a:endParaRPr lang="en-US" dirty="0"/>
          </a:p>
        </p:txBody>
      </p:sp>
      <p:sp>
        <p:nvSpPr>
          <p:cNvPr id="4" name="Slide Number Placeholder 3"/>
          <p:cNvSpPr>
            <a:spLocks noGrp="1"/>
          </p:cNvSpPr>
          <p:nvPr>
            <p:ph type="sldNum" sz="quarter" idx="5"/>
          </p:nvPr>
        </p:nvSpPr>
        <p:spPr/>
        <p:txBody>
          <a:bodyPr/>
          <a:lstStyle/>
          <a:p>
            <a:fld id="{678CB0D8-26F2-4F76-9B79-7C94A561058C}" type="slidenum">
              <a:rPr lang="en-US" smtClean="0"/>
              <a:t>4</a:t>
            </a:fld>
            <a:endParaRPr lang="en-US"/>
          </a:p>
        </p:txBody>
      </p:sp>
    </p:spTree>
    <p:extLst>
      <p:ext uri="{BB962C8B-B14F-4D97-AF65-F5344CB8AC3E}">
        <p14:creationId xmlns:p14="http://schemas.microsoft.com/office/powerpoint/2010/main" val="81752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the picture, and because we use this building block in our </a:t>
            </a:r>
            <a:r>
              <a:rPr lang="en-US" dirty="0" err="1"/>
              <a:t>aPAKE</a:t>
            </a:r>
            <a:r>
              <a:rPr lang="en-US" dirty="0"/>
              <a:t> protocol, let’s recall that "Authenticated Key Exchange" means KE authenticated in the public-key setting, i.e. parties have public key pairs, and the protocol checks if each party inputs the secret key corresponding to their public key, which in a standard AKE setting is assumed synonymous with party identity.  There are many AKE protocols proposed but for prime-order groups the most efficient is HMQV, and its cost is almost the same as DH KE: we will show this protocol in a few slides.</a:t>
            </a:r>
          </a:p>
        </p:txBody>
      </p:sp>
      <p:sp>
        <p:nvSpPr>
          <p:cNvPr id="4" name="Slide Number Placeholder 3"/>
          <p:cNvSpPr>
            <a:spLocks noGrp="1"/>
          </p:cNvSpPr>
          <p:nvPr>
            <p:ph type="sldNum" sz="quarter" idx="5"/>
          </p:nvPr>
        </p:nvSpPr>
        <p:spPr/>
        <p:txBody>
          <a:bodyPr/>
          <a:lstStyle/>
          <a:p>
            <a:fld id="{678CB0D8-26F2-4F76-9B79-7C94A561058C}" type="slidenum">
              <a:rPr lang="en-US" smtClean="0"/>
              <a:t>5</a:t>
            </a:fld>
            <a:endParaRPr lang="en-US"/>
          </a:p>
        </p:txBody>
      </p:sp>
    </p:spTree>
    <p:extLst>
      <p:ext uri="{BB962C8B-B14F-4D97-AF65-F5344CB8AC3E}">
        <p14:creationId xmlns:p14="http://schemas.microsoft.com/office/powerpoint/2010/main" val="33178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Summing up, the efficiency landscape is that authenticated key exchange and the symmetric password key exchange, can both be implemented at the cost of unauthenticated key exchange, but asymmetric and strong asymmetric PAKEs currently cost more.   Our main contribution is a new asymmetric PAKE protocol called “KHAPE”, which relies on something we call key-hiding AKE.  This protocol can be instantiated with HMQV, which we show is a key-hiding AKE, and this KHAPE instantiation is on par with the Diffie-Hellman key exchange.  In particular, asymmetric PAKE now costs essentially the same as symmetric PAKE.</a:t>
            </a:r>
          </a:p>
        </p:txBody>
      </p:sp>
      <p:sp>
        <p:nvSpPr>
          <p:cNvPr id="4" name="Slide Number Placeholder 3"/>
          <p:cNvSpPr>
            <a:spLocks noGrp="1"/>
          </p:cNvSpPr>
          <p:nvPr>
            <p:ph type="sldNum" sz="quarter" idx="5"/>
          </p:nvPr>
        </p:nvSpPr>
        <p:spPr/>
        <p:txBody>
          <a:bodyPr/>
          <a:lstStyle/>
          <a:p>
            <a:fld id="{7AB0671B-B891-4885-A3DC-5BE961D19FF2}" type="slidenum">
              <a:rPr lang="en-US" smtClean="0"/>
              <a:t>6</a:t>
            </a:fld>
            <a:endParaRPr lang="en-US"/>
          </a:p>
        </p:txBody>
      </p:sp>
    </p:spTree>
    <p:extLst>
      <p:ext uri="{BB962C8B-B14F-4D97-AF65-F5344CB8AC3E}">
        <p14:creationId xmlns:p14="http://schemas.microsoft.com/office/powerpoint/2010/main" val="174496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Summing up, the efficiency landscape is that authenticated key exchange and the symmetric password key exchange, can both be implemented at the cost of unauthenticated key exchange, but asymmetric and strong asymmetric PAKEs currently cost more.   Our main contribution is a new asymmetric PAKE protocol called “KHAPE”, which relies on something we call key-hiding AKE.  This protocol can be instantiated with HMQV, which we show is a key-hiding AKE, and this KHAPE instantiation is on par with the Diffie-Hellman key exchange.  In particular, asymmetric PAKE now costs essentially the same as symmetric PAKE.</a:t>
            </a:r>
          </a:p>
        </p:txBody>
      </p:sp>
      <p:sp>
        <p:nvSpPr>
          <p:cNvPr id="4" name="Slide Number Placeholder 3"/>
          <p:cNvSpPr>
            <a:spLocks noGrp="1"/>
          </p:cNvSpPr>
          <p:nvPr>
            <p:ph type="sldNum" sz="quarter" idx="5"/>
          </p:nvPr>
        </p:nvSpPr>
        <p:spPr/>
        <p:txBody>
          <a:bodyPr/>
          <a:lstStyle/>
          <a:p>
            <a:fld id="{7AB0671B-B891-4885-A3DC-5BE961D19FF2}" type="slidenum">
              <a:rPr lang="en-US" smtClean="0"/>
              <a:t>7</a:t>
            </a:fld>
            <a:endParaRPr lang="en-US"/>
          </a:p>
        </p:txBody>
      </p:sp>
    </p:spTree>
    <p:extLst>
      <p:ext uri="{BB962C8B-B14F-4D97-AF65-F5344CB8AC3E}">
        <p14:creationId xmlns:p14="http://schemas.microsoft.com/office/powerpoint/2010/main" val="362787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Summing up, the efficiency landscape is that authenticated key exchange and the symmetric password key exchange, can both be implemented at the cost of unauthenticated key exchange, but asymmetric and strong asymmetric PAKEs currently cost more.   Our main contribution is a new asymmetric PAKE protocol called “KHAPE”, which relies on something we call key-hiding AKE.  This protocol can be instantiated with HMQV, which we show is a key-hiding AKE, and this KHAPE instantiation is on par with the Diffie-Hellman key exchange.  In particular, asymmetric PAKE now costs essentially the same as symmetric PAKE.</a:t>
            </a:r>
          </a:p>
        </p:txBody>
      </p:sp>
      <p:sp>
        <p:nvSpPr>
          <p:cNvPr id="4" name="Slide Number Placeholder 3"/>
          <p:cNvSpPr>
            <a:spLocks noGrp="1"/>
          </p:cNvSpPr>
          <p:nvPr>
            <p:ph type="sldNum" sz="quarter" idx="5"/>
          </p:nvPr>
        </p:nvSpPr>
        <p:spPr/>
        <p:txBody>
          <a:bodyPr/>
          <a:lstStyle/>
          <a:p>
            <a:fld id="{7AB0671B-B891-4885-A3DC-5BE961D19FF2}" type="slidenum">
              <a:rPr lang="en-US" smtClean="0"/>
              <a:t>8</a:t>
            </a:fld>
            <a:endParaRPr lang="en-US"/>
          </a:p>
        </p:txBody>
      </p:sp>
    </p:spTree>
    <p:extLst>
      <p:ext uri="{BB962C8B-B14F-4D97-AF65-F5344CB8AC3E}">
        <p14:creationId xmlns:p14="http://schemas.microsoft.com/office/powerpoint/2010/main" val="8474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Summing up, the efficiency landscape is that authenticated key exchange and the symmetric password key exchange, can both be implemented at the cost of unauthenticated key exchange, but asymmetric and strong asymmetric PAKEs currently cost more.   Our main contribution is a new asymmetric PAKE protocol called “KHAPE”, which relies on something we call key-hiding AKE.  This protocol can be instantiated with HMQV, which we show is a key-hiding AKE, and this KHAPE instantiation is on par with the Diffie-Hellman key exchange.  In particular, asymmetric PAKE now costs essentially the same as symmetric PAKE.</a:t>
            </a:r>
          </a:p>
        </p:txBody>
      </p:sp>
      <p:sp>
        <p:nvSpPr>
          <p:cNvPr id="4" name="Slide Number Placeholder 3"/>
          <p:cNvSpPr>
            <a:spLocks noGrp="1"/>
          </p:cNvSpPr>
          <p:nvPr>
            <p:ph type="sldNum" sz="quarter" idx="5"/>
          </p:nvPr>
        </p:nvSpPr>
        <p:spPr/>
        <p:txBody>
          <a:bodyPr/>
          <a:lstStyle/>
          <a:p>
            <a:fld id="{7AB0671B-B891-4885-A3DC-5BE961D19FF2}" type="slidenum">
              <a:rPr lang="en-US" smtClean="0"/>
              <a:t>9</a:t>
            </a:fld>
            <a:endParaRPr lang="en-US"/>
          </a:p>
        </p:txBody>
      </p:sp>
    </p:spTree>
    <p:extLst>
      <p:ext uri="{BB962C8B-B14F-4D97-AF65-F5344CB8AC3E}">
        <p14:creationId xmlns:p14="http://schemas.microsoft.com/office/powerpoint/2010/main" val="87983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F6E165D5-A1DB-41B9-8452-445A0B495D4C}" type="datetimeFigureOut">
              <a:rPr lang="zh-CN" altLang="en-US"/>
              <a:pPr>
                <a:defRPr/>
              </a:pPr>
              <a:t>2022/6/2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42C6659-BB12-45FC-8F01-2F03E74C0776}" type="slidenum">
              <a:rPr lang="zh-CN" altLang="en-US"/>
              <a:pPr>
                <a:defRPr/>
              </a:pPr>
              <a:t>‹#›</a:t>
            </a:fld>
            <a:endParaRPr lang="zh-CN" altLang="en-US"/>
          </a:p>
        </p:txBody>
      </p:sp>
    </p:spTree>
    <p:extLst>
      <p:ext uri="{BB962C8B-B14F-4D97-AF65-F5344CB8AC3E}">
        <p14:creationId xmlns:p14="http://schemas.microsoft.com/office/powerpoint/2010/main" val="277188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F2E9056-A477-4022-B8E6-6CE319105945}" type="datetimeFigureOut">
              <a:rPr lang="zh-CN" altLang="en-US"/>
              <a:pPr>
                <a:defRPr/>
              </a:pPr>
              <a:t>2022/6/2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C9BC792-0E25-4213-929F-507225B92667}" type="slidenum">
              <a:rPr lang="zh-CN" altLang="en-US"/>
              <a:pPr>
                <a:defRPr/>
              </a:pPr>
              <a:t>‹#›</a:t>
            </a:fld>
            <a:endParaRPr lang="zh-CN" altLang="en-US"/>
          </a:p>
        </p:txBody>
      </p:sp>
    </p:spTree>
    <p:extLst>
      <p:ext uri="{BB962C8B-B14F-4D97-AF65-F5344CB8AC3E}">
        <p14:creationId xmlns:p14="http://schemas.microsoft.com/office/powerpoint/2010/main" val="355467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BE910E6-CA9A-40EF-8C81-EAF353212FCE}" type="datetimeFigureOut">
              <a:rPr lang="zh-CN" altLang="en-US"/>
              <a:pPr>
                <a:defRPr/>
              </a:pPr>
              <a:t>2022/6/2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41D26D3-AA44-4398-8DA1-77865F353132}" type="slidenum">
              <a:rPr lang="zh-CN" altLang="en-US"/>
              <a:pPr>
                <a:defRPr/>
              </a:pPr>
              <a:t>‹#›</a:t>
            </a:fld>
            <a:endParaRPr lang="zh-CN" altLang="en-US"/>
          </a:p>
        </p:txBody>
      </p:sp>
    </p:spTree>
    <p:extLst>
      <p:ext uri="{BB962C8B-B14F-4D97-AF65-F5344CB8AC3E}">
        <p14:creationId xmlns:p14="http://schemas.microsoft.com/office/powerpoint/2010/main" val="314932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209CFAA-3B87-45DC-84A6-59711BB4A0D6}" type="datetimeFigureOut">
              <a:rPr lang="zh-CN" altLang="en-US"/>
              <a:pPr>
                <a:defRPr/>
              </a:pPr>
              <a:t>2022/6/2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DF76A5-FE7E-4EA6-B948-67DE0B095F94}" type="slidenum">
              <a:rPr lang="zh-CN" altLang="en-US"/>
              <a:pPr>
                <a:defRPr/>
              </a:pPr>
              <a:t>‹#›</a:t>
            </a:fld>
            <a:endParaRPr lang="zh-CN" altLang="en-US"/>
          </a:p>
        </p:txBody>
      </p:sp>
    </p:spTree>
    <p:extLst>
      <p:ext uri="{BB962C8B-B14F-4D97-AF65-F5344CB8AC3E}">
        <p14:creationId xmlns:p14="http://schemas.microsoft.com/office/powerpoint/2010/main" val="6147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0EC1-CF3C-4AD9-97ED-AD8A7B05D3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EEAFA4-2F16-48D9-AC48-3B17124D9C46}"/>
              </a:ext>
            </a:extLst>
          </p:cNvPr>
          <p:cNvSpPr>
            <a:spLocks noGrp="1"/>
          </p:cNvSpPr>
          <p:nvPr>
            <p:ph type="dt" sz="half" idx="10"/>
          </p:nvPr>
        </p:nvSpPr>
        <p:spPr/>
        <p:txBody>
          <a:bodyPr/>
          <a:lstStyle/>
          <a:p>
            <a:pPr>
              <a:defRPr/>
            </a:pPr>
            <a:fld id="{E16ADD87-01D3-4040-B527-C3E17BD802C6}" type="datetimeFigureOut">
              <a:rPr lang="zh-CN" altLang="en-US" smtClean="0"/>
              <a:pPr>
                <a:defRPr/>
              </a:pPr>
              <a:t>2022/6/2</a:t>
            </a:fld>
            <a:endParaRPr lang="zh-CN" altLang="en-US"/>
          </a:p>
        </p:txBody>
      </p:sp>
      <p:sp>
        <p:nvSpPr>
          <p:cNvPr id="4" name="Footer Placeholder 3">
            <a:extLst>
              <a:ext uri="{FF2B5EF4-FFF2-40B4-BE49-F238E27FC236}">
                <a16:creationId xmlns:a16="http://schemas.microsoft.com/office/drawing/2014/main" id="{3BBB29D7-6583-4670-BBD3-8E44E83A634E}"/>
              </a:ext>
            </a:extLst>
          </p:cNvPr>
          <p:cNvSpPr>
            <a:spLocks noGrp="1"/>
          </p:cNvSpPr>
          <p:nvPr>
            <p:ph type="ftr" sz="quarter" idx="11"/>
          </p:nvPr>
        </p:nvSpPr>
        <p:spPr/>
        <p:txBody>
          <a:bodyPr/>
          <a:lstStyle/>
          <a:p>
            <a:pPr>
              <a:defRPr/>
            </a:pPr>
            <a:endParaRPr lang="zh-CN" altLang="en-US"/>
          </a:p>
        </p:txBody>
      </p:sp>
      <p:sp>
        <p:nvSpPr>
          <p:cNvPr id="5" name="Slide Number Placeholder 4">
            <a:extLst>
              <a:ext uri="{FF2B5EF4-FFF2-40B4-BE49-F238E27FC236}">
                <a16:creationId xmlns:a16="http://schemas.microsoft.com/office/drawing/2014/main" id="{B48C718C-B233-42CF-9D7B-59FABAF9B3D6}"/>
              </a:ext>
            </a:extLst>
          </p:cNvPr>
          <p:cNvSpPr>
            <a:spLocks noGrp="1"/>
          </p:cNvSpPr>
          <p:nvPr>
            <p:ph type="sldNum" sz="quarter" idx="12"/>
          </p:nvPr>
        </p:nvSpPr>
        <p:spPr/>
        <p:txBody>
          <a:bodyPr/>
          <a:lstStyle/>
          <a:p>
            <a:pPr>
              <a:defRPr/>
            </a:pPr>
            <a:fld id="{31EE26B5-87E1-4803-8565-0E916FE731E2}" type="slidenum">
              <a:rPr lang="zh-CN" altLang="en-US" smtClean="0"/>
              <a:pPr>
                <a:defRPr/>
              </a:pPr>
              <a:t>‹#›</a:t>
            </a:fld>
            <a:endParaRPr lang="zh-CN" altLang="en-US"/>
          </a:p>
        </p:txBody>
      </p:sp>
    </p:spTree>
    <p:extLst>
      <p:ext uri="{BB962C8B-B14F-4D97-AF65-F5344CB8AC3E}">
        <p14:creationId xmlns:p14="http://schemas.microsoft.com/office/powerpoint/2010/main" val="40855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C666AC5-3D70-4B2B-BB55-894A00630DB4}" type="datetimeFigureOut">
              <a:rPr lang="zh-CN" altLang="en-US"/>
              <a:pPr>
                <a:defRPr/>
              </a:pPr>
              <a:t>2022/6/2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010801-0F02-4A6B-A4E0-A6A05DF6C59F}" type="slidenum">
              <a:rPr lang="zh-CN" altLang="en-US"/>
              <a:pPr>
                <a:defRPr/>
              </a:pPr>
              <a:t>‹#›</a:t>
            </a:fld>
            <a:endParaRPr lang="zh-CN" altLang="en-US"/>
          </a:p>
        </p:txBody>
      </p:sp>
    </p:spTree>
    <p:extLst>
      <p:ext uri="{BB962C8B-B14F-4D97-AF65-F5344CB8AC3E}">
        <p14:creationId xmlns:p14="http://schemas.microsoft.com/office/powerpoint/2010/main" val="334692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246645B-A9CC-4AAA-ACF6-0123FF10910C}" type="datetimeFigureOut">
              <a:rPr lang="zh-CN" altLang="en-US"/>
              <a:pPr>
                <a:defRPr/>
              </a:pPr>
              <a:t>2022/6/2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4CAC1E-2E1F-4341-868A-184ED7C9EC3D}" type="slidenum">
              <a:rPr lang="zh-CN" altLang="en-US"/>
              <a:pPr>
                <a:defRPr/>
              </a:pPr>
              <a:t>‹#›</a:t>
            </a:fld>
            <a:endParaRPr lang="zh-CN" altLang="en-US"/>
          </a:p>
        </p:txBody>
      </p:sp>
    </p:spTree>
    <p:extLst>
      <p:ext uri="{BB962C8B-B14F-4D97-AF65-F5344CB8AC3E}">
        <p14:creationId xmlns:p14="http://schemas.microsoft.com/office/powerpoint/2010/main" val="67670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8407E3D-9A86-4260-BAAC-D38F7EA1F2F8}" type="datetimeFigureOut">
              <a:rPr lang="zh-CN" altLang="en-US"/>
              <a:pPr>
                <a:defRPr/>
              </a:pPr>
              <a:t>2022/6/2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6E5237-8F95-4EFC-A33C-D516886462B9}" type="slidenum">
              <a:rPr lang="zh-CN" altLang="en-US"/>
              <a:pPr>
                <a:defRPr/>
              </a:pPr>
              <a:t>‹#›</a:t>
            </a:fld>
            <a:endParaRPr lang="zh-CN" altLang="en-US"/>
          </a:p>
        </p:txBody>
      </p:sp>
    </p:spTree>
    <p:extLst>
      <p:ext uri="{BB962C8B-B14F-4D97-AF65-F5344CB8AC3E}">
        <p14:creationId xmlns:p14="http://schemas.microsoft.com/office/powerpoint/2010/main" val="326607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44605C2-670D-435B-ADFB-75C124BEB4C0}" type="datetimeFigureOut">
              <a:rPr lang="zh-CN" altLang="en-US"/>
              <a:pPr>
                <a:defRPr/>
              </a:pPr>
              <a:t>2022/6/2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3A91FDB-A4EA-47D6-BB4B-D80BEA7528FB}" type="slidenum">
              <a:rPr lang="zh-CN" altLang="en-US"/>
              <a:pPr>
                <a:defRPr/>
              </a:pPr>
              <a:t>‹#›</a:t>
            </a:fld>
            <a:endParaRPr lang="zh-CN" altLang="en-US"/>
          </a:p>
        </p:txBody>
      </p:sp>
    </p:spTree>
    <p:extLst>
      <p:ext uri="{BB962C8B-B14F-4D97-AF65-F5344CB8AC3E}">
        <p14:creationId xmlns:p14="http://schemas.microsoft.com/office/powerpoint/2010/main" val="417412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2A80A35-E20B-48F4-962A-E4EA6251F984}" type="datetimeFigureOut">
              <a:rPr lang="zh-CN" altLang="en-US"/>
              <a:pPr>
                <a:defRPr/>
              </a:pPr>
              <a:t>2022/6/2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60E0C5A-2D48-4C9D-8918-FB58618268B9}" type="slidenum">
              <a:rPr lang="zh-CN" altLang="en-US"/>
              <a:pPr>
                <a:defRPr/>
              </a:pPr>
              <a:t>‹#›</a:t>
            </a:fld>
            <a:endParaRPr lang="zh-CN" altLang="en-US"/>
          </a:p>
        </p:txBody>
      </p:sp>
    </p:spTree>
    <p:extLst>
      <p:ext uri="{BB962C8B-B14F-4D97-AF65-F5344CB8AC3E}">
        <p14:creationId xmlns:p14="http://schemas.microsoft.com/office/powerpoint/2010/main" val="403720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8CEE8FE-A8A6-498B-BA12-0B5FE3D6AFD9}" type="datetimeFigureOut">
              <a:rPr lang="zh-CN" altLang="en-US"/>
              <a:pPr>
                <a:defRPr/>
              </a:pPr>
              <a:t>2022/6/2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74EBA29-EB09-4792-97E5-219C4BF78C20}" type="slidenum">
              <a:rPr lang="zh-CN" altLang="en-US"/>
              <a:pPr>
                <a:defRPr/>
              </a:pPr>
              <a:t>‹#›</a:t>
            </a:fld>
            <a:endParaRPr lang="zh-CN" altLang="en-US"/>
          </a:p>
        </p:txBody>
      </p:sp>
    </p:spTree>
    <p:extLst>
      <p:ext uri="{BB962C8B-B14F-4D97-AF65-F5344CB8AC3E}">
        <p14:creationId xmlns:p14="http://schemas.microsoft.com/office/powerpoint/2010/main" val="95950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3C317D7-EE58-4C48-8E52-265ED8A92182}" type="datetimeFigureOut">
              <a:rPr lang="zh-CN" altLang="en-US"/>
              <a:pPr>
                <a:defRPr/>
              </a:pPr>
              <a:t>2022/6/2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A2BFD6-679D-46B7-95EB-8C904234FCBC}" type="slidenum">
              <a:rPr lang="zh-CN" altLang="en-US"/>
              <a:pPr>
                <a:defRPr/>
              </a:pPr>
              <a:t>‹#›</a:t>
            </a:fld>
            <a:endParaRPr lang="zh-CN" altLang="en-US"/>
          </a:p>
        </p:txBody>
      </p:sp>
    </p:spTree>
    <p:extLst>
      <p:ext uri="{BB962C8B-B14F-4D97-AF65-F5344CB8AC3E}">
        <p14:creationId xmlns:p14="http://schemas.microsoft.com/office/powerpoint/2010/main" val="131180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16ADD87-01D3-4040-B527-C3E17BD802C6}" type="datetimeFigureOut">
              <a:rPr lang="zh-CN" altLang="en-US"/>
              <a:pPr>
                <a:defRPr/>
              </a:pPr>
              <a:t>2022/6/2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348019" y="635122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31EE26B5-87E1-4803-8565-0E916FE731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image" Target="../media/image27.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7.png"/><Relationship Id="rId18" Type="http://schemas.openxmlformats.org/officeDocument/2006/relationships/image" Target="../media/image45.png"/><Relationship Id="rId3" Type="http://schemas.openxmlformats.org/officeDocument/2006/relationships/image" Target="../media/image34.png"/><Relationship Id="rId12" Type="http://schemas.openxmlformats.org/officeDocument/2006/relationships/image" Target="../media/image38.png"/><Relationship Id="rId17" Type="http://schemas.openxmlformats.org/officeDocument/2006/relationships/image" Target="../media/image44.png"/><Relationship Id="rId2" Type="http://schemas.openxmlformats.org/officeDocument/2006/relationships/notesSlide" Target="../notesSlides/notesSlide12.xml"/><Relationship Id="rId16"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2.png"/><Relationship Id="rId5" Type="http://schemas.openxmlformats.org/officeDocument/2006/relationships/image" Target="../media/image35.png"/><Relationship Id="rId15" Type="http://schemas.openxmlformats.org/officeDocument/2006/relationships/image" Target="../media/image40.png"/><Relationship Id="rId10" Type="http://schemas.openxmlformats.org/officeDocument/2006/relationships/image" Target="../media/image41.png"/><Relationship Id="rId4" Type="http://schemas.openxmlformats.org/officeDocument/2006/relationships/image" Target="../media/image350.png"/><Relationship Id="rId9" Type="http://schemas.openxmlformats.org/officeDocument/2006/relationships/image" Target="../media/image37.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9.png"/><Relationship Id="rId18" Type="http://schemas.openxmlformats.org/officeDocument/2006/relationships/image" Target="../media/image27.pn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42.pn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350.png"/><Relationship Id="rId24" Type="http://schemas.openxmlformats.org/officeDocument/2006/relationships/image" Target="../media/image51.png"/><Relationship Id="rId5" Type="http://schemas.openxmlformats.org/officeDocument/2006/relationships/image" Target="../media/image47.png"/><Relationship Id="rId15" Type="http://schemas.openxmlformats.org/officeDocument/2006/relationships/image" Target="../media/image41.png"/><Relationship Id="rId23" Type="http://schemas.openxmlformats.org/officeDocument/2006/relationships/image" Target="../media/image53.png"/><Relationship Id="rId10" Type="http://schemas.openxmlformats.org/officeDocument/2006/relationships/image" Target="../media/image34.png"/><Relationship Id="rId19"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49.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9.png"/><Relationship Id="rId18" Type="http://schemas.openxmlformats.org/officeDocument/2006/relationships/image" Target="../media/image27.png"/><Relationship Id="rId3" Type="http://schemas.openxmlformats.org/officeDocument/2006/relationships/image" Target="../media/image45.png"/><Relationship Id="rId21" Type="http://schemas.openxmlformats.org/officeDocument/2006/relationships/image" Target="../media/image511.png"/><Relationship Id="rId7" Type="http://schemas.openxmlformats.org/officeDocument/2006/relationships/image" Target="../media/image48.pn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notesSlide" Target="../notesSlides/notesSlide14.xml"/><Relationship Id="rId16" Type="http://schemas.openxmlformats.org/officeDocument/2006/relationships/image" Target="../media/image42.png"/><Relationship Id="rId20"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350.png"/><Relationship Id="rId5" Type="http://schemas.openxmlformats.org/officeDocument/2006/relationships/image" Target="../media/image47.png"/><Relationship Id="rId15" Type="http://schemas.openxmlformats.org/officeDocument/2006/relationships/image" Target="../media/image41.png"/><Relationship Id="rId23" Type="http://schemas.openxmlformats.org/officeDocument/2006/relationships/image" Target="../media/image53.png"/><Relationship Id="rId10" Type="http://schemas.openxmlformats.org/officeDocument/2006/relationships/image" Target="../media/image34.png"/><Relationship Id="rId19"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49.png"/><Relationship Id="rId14" Type="http://schemas.openxmlformats.org/officeDocument/2006/relationships/image" Target="../media/image37.png"/><Relationship Id="rId22"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16.xml"/><Relationship Id="rId16" Type="http://schemas.openxmlformats.org/officeDocument/2006/relationships/image" Target="../media/image74.png"/><Relationship Id="rId20"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61.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6.png"/><Relationship Id="rId3" Type="http://schemas.openxmlformats.org/officeDocument/2006/relationships/image" Target="../media/image77.png"/><Relationship Id="rId21" Type="http://schemas.openxmlformats.org/officeDocument/2006/relationships/image" Target="../media/image61.png"/><Relationship Id="rId7" Type="http://schemas.openxmlformats.org/officeDocument/2006/relationships/image" Target="../media/image78.png"/><Relationship Id="rId17" Type="http://schemas.openxmlformats.org/officeDocument/2006/relationships/image" Target="../media/image75.png"/><Relationship Id="rId2" Type="http://schemas.openxmlformats.org/officeDocument/2006/relationships/notesSlide" Target="../notesSlides/notesSlide17.xml"/><Relationship Id="rId16" Type="http://schemas.openxmlformats.org/officeDocument/2006/relationships/image" Target="../media/image74.png"/><Relationship Id="rId20"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3.png"/><Relationship Id="rId10" Type="http://schemas.openxmlformats.org/officeDocument/2006/relationships/image" Target="../media/image67.png"/><Relationship Id="rId19" Type="http://schemas.openxmlformats.org/officeDocument/2006/relationships/image" Target="../media/image79.png"/><Relationship Id="rId9" Type="http://schemas.openxmlformats.org/officeDocument/2006/relationships/image" Target="../media/image66.png"/><Relationship Id="rId14" Type="http://schemas.openxmlformats.org/officeDocument/2006/relationships/image" Target="../media/image7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7.png"/><Relationship Id="rId18" Type="http://schemas.openxmlformats.org/officeDocument/2006/relationships/image" Target="../media/image89.png"/><Relationship Id="rId26" Type="http://schemas.openxmlformats.org/officeDocument/2006/relationships/image" Target="../media/image85.png"/><Relationship Id="rId3" Type="http://schemas.openxmlformats.org/officeDocument/2006/relationships/image" Target="../media/image510.png"/><Relationship Id="rId21" Type="http://schemas.openxmlformats.org/officeDocument/2006/relationships/image" Target="../media/image570.png"/><Relationship Id="rId34" Type="http://schemas.openxmlformats.org/officeDocument/2006/relationships/image" Target="../media/image98.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88.png"/><Relationship Id="rId25" Type="http://schemas.openxmlformats.org/officeDocument/2006/relationships/image" Target="../media/image84.png"/><Relationship Id="rId33" Type="http://schemas.openxmlformats.org/officeDocument/2006/relationships/image" Target="../media/image97.png"/><Relationship Id="rId2" Type="http://schemas.openxmlformats.org/officeDocument/2006/relationships/notesSlide" Target="../notesSlides/notesSlide19.xml"/><Relationship Id="rId16" Type="http://schemas.openxmlformats.org/officeDocument/2006/relationships/image" Target="../media/image670.png"/><Relationship Id="rId29"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540.png"/><Relationship Id="rId24" Type="http://schemas.openxmlformats.org/officeDocument/2006/relationships/image" Target="../media/image690.png"/><Relationship Id="rId32" Type="http://schemas.openxmlformats.org/officeDocument/2006/relationships/image" Target="../media/image96.png"/><Relationship Id="rId5" Type="http://schemas.openxmlformats.org/officeDocument/2006/relationships/image" Target="../media/image551.png"/><Relationship Id="rId15" Type="http://schemas.openxmlformats.org/officeDocument/2006/relationships/image" Target="../media/image530.png"/><Relationship Id="rId23" Type="http://schemas.openxmlformats.org/officeDocument/2006/relationships/image" Target="../media/image680.png"/><Relationship Id="rId28" Type="http://schemas.openxmlformats.org/officeDocument/2006/relationships/image" Target="../media/image92.png"/><Relationship Id="rId10" Type="http://schemas.openxmlformats.org/officeDocument/2006/relationships/image" Target="../media/image83.png"/><Relationship Id="rId31" Type="http://schemas.openxmlformats.org/officeDocument/2006/relationships/image" Target="../media/image95.png"/><Relationship Id="rId9" Type="http://schemas.openxmlformats.org/officeDocument/2006/relationships/image" Target="../media/image82.png"/><Relationship Id="rId14" Type="http://schemas.openxmlformats.org/officeDocument/2006/relationships/image" Target="../media/image650.png"/><Relationship Id="rId22" Type="http://schemas.openxmlformats.org/officeDocument/2006/relationships/image" Target="../media/image600.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3" Type="http://schemas.openxmlformats.org/officeDocument/2006/relationships/image" Target="../media/image3.png"/><Relationship Id="rId3"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0.png"/><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90.png"/><Relationship Id="rId4" Type="http://schemas.openxmlformats.org/officeDocument/2006/relationships/image" Target="../media/image12.png"/><Relationship Id="rId9" Type="http://schemas.openxmlformats.org/officeDocument/2006/relationships/image" Target="../media/image14.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3.png"/><Relationship Id="rId3" Type="http://schemas.openxmlformats.org/officeDocument/2006/relationships/image" Target="../media/image17.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0.png"/><Relationship Id="rId5" Type="http://schemas.openxmlformats.org/officeDocument/2006/relationships/image" Target="../media/image120.png"/><Relationship Id="rId10" Type="http://schemas.openxmlformats.org/officeDocument/2006/relationships/image" Target="../media/image90.png"/><Relationship Id="rId4" Type="http://schemas.openxmlformats.org/officeDocument/2006/relationships/image" Target="../media/image1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DBB650-256F-425F-AB9B-EC106A19E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26" y="4852202"/>
            <a:ext cx="2432282" cy="1216141"/>
          </a:xfrm>
          <a:prstGeom prst="rect">
            <a:avLst/>
          </a:prstGeom>
          <a:noFill/>
          <a:extLst>
            <a:ext uri="{909E8E84-426E-40DD-AFC4-6F175D3DCCD1}">
              <a14:hiddenFill xmlns:a14="http://schemas.microsoft.com/office/drawing/2010/main">
                <a:solidFill>
                  <a:srgbClr val="FFFFFF"/>
                </a:solidFill>
              </a14:hiddenFill>
            </a:ext>
          </a:extLst>
        </p:spPr>
      </p:pic>
      <p:sp>
        <p:nvSpPr>
          <p:cNvPr id="2050" name="标题 1"/>
          <p:cNvSpPr>
            <a:spLocks noGrp="1"/>
          </p:cNvSpPr>
          <p:nvPr>
            <p:ph type="ctrTitle"/>
          </p:nvPr>
        </p:nvSpPr>
        <p:spPr>
          <a:xfrm>
            <a:off x="822004" y="341668"/>
            <a:ext cx="10547991" cy="2284717"/>
          </a:xfrm>
        </p:spPr>
        <p:txBody>
          <a:bodyPr/>
          <a:lstStyle/>
          <a:p>
            <a:pPr>
              <a:lnSpc>
                <a:spcPct val="100000"/>
              </a:lnSpc>
              <a:spcBef>
                <a:spcPts val="600"/>
              </a:spcBef>
            </a:pPr>
            <a:r>
              <a:rPr lang="en-US" sz="4400" b="0" i="0" u="none" strike="noStrike" baseline="0" dirty="0">
                <a:latin typeface="CMBX12"/>
              </a:rPr>
              <a:t>Asymmetric PAKE with </a:t>
            </a:r>
            <a:br>
              <a:rPr lang="en-US" sz="4400" b="0" i="0" u="none" strike="noStrike" baseline="0" dirty="0">
                <a:latin typeface="CMBX12"/>
              </a:rPr>
            </a:br>
            <a:r>
              <a:rPr lang="en-US" sz="4400" b="0" i="0" u="none" strike="noStrike" baseline="0" dirty="0">
                <a:latin typeface="CMBX12"/>
              </a:rPr>
              <a:t>low computation </a:t>
            </a:r>
            <a:r>
              <a:rPr lang="en-US" sz="4400" b="0" u="none" strike="noStrike" baseline="0" dirty="0">
                <a:latin typeface="CMBX12"/>
              </a:rPr>
              <a:t>and</a:t>
            </a:r>
            <a:r>
              <a:rPr lang="en-US" sz="4400" b="0" i="1" u="none" strike="noStrike" baseline="0" dirty="0">
                <a:latin typeface="CMBX12"/>
              </a:rPr>
              <a:t> </a:t>
            </a:r>
            <a:r>
              <a:rPr lang="en-US" sz="4400" b="0" i="0" u="none" strike="noStrike" baseline="0" dirty="0">
                <a:latin typeface="CMBX12"/>
              </a:rPr>
              <a:t>communication</a:t>
            </a:r>
            <a:endParaRPr lang="zh-CN" altLang="en-US" sz="11500" dirty="0">
              <a:latin typeface="Calibri" panose="020F0502020204030204" pitchFamily="34" charset="0"/>
              <a:cs typeface="Calibri" panose="020F0502020204030204" pitchFamily="34" charset="0"/>
            </a:endParaRPr>
          </a:p>
        </p:txBody>
      </p:sp>
      <p:sp>
        <p:nvSpPr>
          <p:cNvPr id="2051" name="副标题 2"/>
          <p:cNvSpPr>
            <a:spLocks noGrp="1"/>
          </p:cNvSpPr>
          <p:nvPr>
            <p:ph type="subTitle" idx="1"/>
          </p:nvPr>
        </p:nvSpPr>
        <p:spPr>
          <a:xfrm>
            <a:off x="468924" y="4446287"/>
            <a:ext cx="10761784" cy="493987"/>
          </a:xfrm>
        </p:spPr>
        <p:txBody>
          <a:bodyPr/>
          <a:lstStyle/>
          <a:p>
            <a:pPr eaLnBrk="1" hangingPunct="1"/>
            <a:r>
              <a:rPr lang="en-US" altLang="zh-CN" dirty="0">
                <a:cs typeface="Calibri" panose="020F0502020204030204" pitchFamily="34" charset="0"/>
              </a:rPr>
              <a:t>Bruno Freitas Dos Santos	Yanqi Gu	</a:t>
            </a:r>
            <a:r>
              <a:rPr lang="en-US" altLang="zh-CN" u="sng" dirty="0">
                <a:cs typeface="Calibri" panose="020F0502020204030204" pitchFamily="34" charset="0"/>
              </a:rPr>
              <a:t>Stanislaw Jarecki</a:t>
            </a:r>
            <a:r>
              <a:rPr lang="en-US" altLang="zh-CN" dirty="0">
                <a:cs typeface="Calibri" panose="020F0502020204030204" pitchFamily="34" charset="0"/>
              </a:rPr>
              <a:t>	Hugo Krawczyk 		</a:t>
            </a:r>
          </a:p>
        </p:txBody>
      </p:sp>
      <p:pic>
        <p:nvPicPr>
          <p:cNvPr id="2052" name="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6981" y="4852203"/>
            <a:ext cx="1256777" cy="1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 name="pasted-image.tiff">
            <a:extLst>
              <a:ext uri="{FF2B5EF4-FFF2-40B4-BE49-F238E27FC236}">
                <a16:creationId xmlns:a16="http://schemas.microsoft.com/office/drawing/2014/main" id="{F0712936-B476-484E-9D2B-263B228C4F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7612" y="4852202"/>
            <a:ext cx="1256777" cy="1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5" name="副标题 2">
            <a:extLst>
              <a:ext uri="{FF2B5EF4-FFF2-40B4-BE49-F238E27FC236}">
                <a16:creationId xmlns:a16="http://schemas.microsoft.com/office/drawing/2014/main" id="{70027EAA-134C-42F1-8FD5-D2F4AD148992}"/>
              </a:ext>
            </a:extLst>
          </p:cNvPr>
          <p:cNvSpPr txBox="1">
            <a:spLocks/>
          </p:cNvSpPr>
          <p:nvPr/>
        </p:nvSpPr>
        <p:spPr bwMode="auto">
          <a:xfrm>
            <a:off x="4776381" y="3063200"/>
            <a:ext cx="2269187" cy="4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altLang="zh-CN" i="1" dirty="0" err="1">
                <a:cs typeface="Calibri" panose="020F0502020204030204" pitchFamily="34" charset="0"/>
              </a:rPr>
              <a:t>Eurocrypt</a:t>
            </a:r>
            <a:r>
              <a:rPr lang="en-US" altLang="zh-CN" i="1" dirty="0">
                <a:cs typeface="Calibri" panose="020F0502020204030204" pitchFamily="34" charset="0"/>
              </a:rPr>
              <a:t> 2022</a:t>
            </a:r>
          </a:p>
        </p:txBody>
      </p:sp>
      <p:pic>
        <p:nvPicPr>
          <p:cNvPr id="8" name="pasted-image.tiff">
            <a:extLst>
              <a:ext uri="{FF2B5EF4-FFF2-40B4-BE49-F238E27FC236}">
                <a16:creationId xmlns:a16="http://schemas.microsoft.com/office/drawing/2014/main" id="{E024FDB0-C3C8-1AAA-71F1-C02992AD17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0841" y="4840480"/>
            <a:ext cx="1256777" cy="1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5A7911A-F0BD-4FF9-8C65-9B377FB91AE8}"/>
              </a:ext>
            </a:extLst>
          </p:cNvPr>
          <p:cNvSpPr/>
          <p:nvPr/>
        </p:nvSpPr>
        <p:spPr>
          <a:xfrm>
            <a:off x="3981413" y="1985815"/>
            <a:ext cx="3835027" cy="201115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khAKE</a:t>
            </a:r>
            <a:endParaRPr lang="en-US" sz="2000" dirty="0"/>
          </a:p>
          <a:p>
            <a:pPr algn="ctr"/>
            <a:endParaRPr lang="en-US" sz="2000" dirty="0"/>
          </a:p>
          <a:p>
            <a:pPr algn="ctr"/>
            <a:endParaRPr lang="en-US" sz="3200" dirty="0"/>
          </a:p>
          <a:p>
            <a:pPr algn="ctr"/>
            <a:endParaRPr lang="en-US" sz="2000" dirty="0"/>
          </a:p>
          <a:p>
            <a:pPr algn="ctr"/>
            <a:endParaRPr lang="en-US" sz="2800" dirty="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162B184-DDFD-460D-A065-CF973305E661}"/>
                  </a:ext>
                </a:extLst>
              </p:cNvPr>
              <p:cNvSpPr/>
              <p:nvPr/>
            </p:nvSpPr>
            <p:spPr>
              <a:xfrm>
                <a:off x="4375851" y="2518918"/>
                <a:ext cx="3206320" cy="14105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𝑘</m:t>
                    </m:r>
                    <m:r>
                      <a:rPr lang="en-US" sz="2000" i="1" dirty="0" smtClean="0">
                        <a:latin typeface="Cambria Math" panose="02040503050406030204" pitchFamily="18" charset="0"/>
                      </a:rPr>
                      <m:t>=</m:t>
                    </m:r>
                    <m:r>
                      <a:rPr lang="en-US" sz="2000" i="1" dirty="0" smtClean="0">
                        <a:latin typeface="Cambria Math" panose="02040503050406030204" pitchFamily="18" charset="0"/>
                      </a:rPr>
                      <m:t>𝑘</m:t>
                    </m:r>
                    <m:r>
                      <a:rPr lang="en-US" sz="2000" b="0" i="1" dirty="0" smtClean="0">
                        <a:latin typeface="Cambria Math" panose="02040503050406030204" pitchFamily="18" charset="0"/>
                      </a:rPr>
                      <m:t>′</m:t>
                    </m:r>
                    <m:r>
                      <a:rPr lang="en-US" sz="2000" i="1" dirty="0" smtClean="0">
                        <a:latin typeface="Cambria Math" panose="02040503050406030204" pitchFamily="18" charset="0"/>
                      </a:rPr>
                      <m:t> </m:t>
                    </m:r>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a14:m>
                <a:r>
                  <a:rPr lang="en-US" sz="2000" dirty="0"/>
                  <a:t>  </a:t>
                </a:r>
              </a:p>
              <a:p>
                <a:pPr algn="ctr"/>
                <a:r>
                  <a:rPr lang="en-US" sz="2000" dirty="0"/>
                  <a:t>If    </a:t>
                </a:r>
                <a14:m>
                  <m:oMath xmlns:m="http://schemas.openxmlformats.org/officeDocument/2006/math">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pk</m:t>
                    </m:r>
                    <m:d>
                      <m:dPr>
                        <m:ctrlPr>
                          <a:rPr lang="en-US" sz="2000" b="0" i="1" dirty="0" smtClean="0">
                            <a:latin typeface="Cambria Math" panose="02040503050406030204" pitchFamily="18" charset="0"/>
                          </a:rPr>
                        </m:ctrlPr>
                      </m:dPr>
                      <m:e>
                        <m:r>
                          <a:rPr lang="en-US" sz="2000" b="0" i="1" dirty="0" smtClean="0">
                            <a:solidFill>
                              <a:srgbClr val="00B050"/>
                            </a:solidFill>
                            <a:latin typeface="Cambria Math" panose="02040503050406030204" pitchFamily="18" charset="0"/>
                          </a:rPr>
                          <m:t>𝑠𝑘𝐶</m:t>
                        </m:r>
                      </m:e>
                    </m:d>
                    <m:r>
                      <a:rPr lang="en-US" sz="2000" i="1" dirty="0">
                        <a:latin typeface="Cambria Math" panose="02040503050406030204" pitchFamily="18" charset="0"/>
                      </a:rPr>
                      <m:t>=</m:t>
                    </m:r>
                    <m:r>
                      <a:rPr lang="en-US" sz="2000" i="1" dirty="0" smtClean="0">
                        <a:solidFill>
                          <a:srgbClr val="00B050"/>
                        </a:solidFill>
                        <a:latin typeface="Cambria Math" panose="02040503050406030204" pitchFamily="18" charset="0"/>
                      </a:rPr>
                      <m:t>𝑝𝑘</m:t>
                    </m:r>
                    <m:r>
                      <a:rPr lang="en-US" sz="2000" b="0" i="1" dirty="0" smtClean="0">
                        <a:solidFill>
                          <a:srgbClr val="00B050"/>
                        </a:solidFill>
                        <a:latin typeface="Cambria Math" panose="02040503050406030204" pitchFamily="18" charset="0"/>
                      </a:rPr>
                      <m:t>𝐶</m:t>
                    </m:r>
                  </m:oMath>
                </a14:m>
                <a:endParaRPr lang="en-US" sz="2000" dirty="0"/>
              </a:p>
              <a:p>
                <a:pPr algn="ctr"/>
                <a:r>
                  <a:rPr lang="en-US" sz="2000" dirty="0"/>
                  <a:t>and  </a:t>
                </a:r>
                <a14:m>
                  <m:oMath xmlns:m="http://schemas.openxmlformats.org/officeDocument/2006/math">
                    <m:r>
                      <m:rPr>
                        <m:sty m:val="p"/>
                      </m:rPr>
                      <a:rPr lang="en-US" sz="2000" b="0" i="0" dirty="0" smtClean="0">
                        <a:latin typeface="Cambria Math" panose="02040503050406030204" pitchFamily="18" charset="0"/>
                      </a:rPr>
                      <m:t>pk</m:t>
                    </m:r>
                    <m:d>
                      <m:dPr>
                        <m:ctrlPr>
                          <a:rPr lang="en-US" sz="2000" b="0" i="1" dirty="0" smtClean="0">
                            <a:latin typeface="Cambria Math" panose="02040503050406030204" pitchFamily="18" charset="0"/>
                          </a:rPr>
                        </m:ctrlPr>
                      </m:dPr>
                      <m:e>
                        <m:r>
                          <a:rPr lang="en-US" sz="2000" b="0" i="1" dirty="0" smtClean="0">
                            <a:solidFill>
                              <a:srgbClr val="0070C0"/>
                            </a:solidFill>
                            <a:latin typeface="Cambria Math" panose="02040503050406030204" pitchFamily="18" charset="0"/>
                          </a:rPr>
                          <m:t>𝑠𝑘𝑆</m:t>
                        </m:r>
                      </m:e>
                    </m:d>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𝑝𝑘𝑆</m:t>
                    </m:r>
                  </m:oMath>
                </a14:m>
                <a:endParaRPr lang="en-US" sz="2000" dirty="0"/>
              </a:p>
              <a:p>
                <a:pPr algn="ctr">
                  <a:lnSpc>
                    <a:spcPct val="150000"/>
                  </a:lnSpc>
                </a:pPr>
                <a:r>
                  <a:rPr lang="en-US" sz="2000" dirty="0"/>
                  <a:t>else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r>
                  <a:rPr lang="en-US" sz="2000" dirty="0"/>
                  <a:t>independent</a:t>
                </a:r>
              </a:p>
            </p:txBody>
          </p:sp>
        </mc:Choice>
        <mc:Fallback xmlns="">
          <p:sp>
            <p:nvSpPr>
              <p:cNvPr id="35" name="Rectangle 34">
                <a:extLst>
                  <a:ext uri="{FF2B5EF4-FFF2-40B4-BE49-F238E27FC236}">
                    <a16:creationId xmlns:a16="http://schemas.microsoft.com/office/drawing/2014/main" id="{5162B184-DDFD-460D-A065-CF973305E661}"/>
                  </a:ext>
                </a:extLst>
              </p:cNvPr>
              <p:cNvSpPr>
                <a:spLocks noRot="1" noChangeAspect="1" noMove="1" noResize="1" noEditPoints="1" noAdjustHandles="1" noChangeArrowheads="1" noChangeShapeType="1" noTextEdit="1"/>
              </p:cNvSpPr>
              <p:nvPr/>
            </p:nvSpPr>
            <p:spPr>
              <a:xfrm>
                <a:off x="4375851" y="2518918"/>
                <a:ext cx="3206320" cy="1410524"/>
              </a:xfrm>
              <a:prstGeom prst="rect">
                <a:avLst/>
              </a:prstGeom>
              <a:blipFill>
                <a:blip r:embed="rId3"/>
                <a:stretch>
                  <a:fillRect b="-775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B3E12985-43D6-4405-8118-84E2F5596680}"/>
                  </a:ext>
                </a:extLst>
              </p:cNvPr>
              <p:cNvSpPr/>
              <p:nvPr/>
            </p:nvSpPr>
            <p:spPr>
              <a:xfrm>
                <a:off x="2297102" y="1963706"/>
                <a:ext cx="1569435"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dirty="0" smtClean="0">
                        <a:solidFill>
                          <a:srgbClr val="00B050"/>
                        </a:solidFill>
                        <a:latin typeface="Cambria Math" panose="02040503050406030204" pitchFamily="18" charset="0"/>
                      </a:rPr>
                      <m:t>𝑠𝑘𝐶</m:t>
                    </m:r>
                  </m:oMath>
                </a14:m>
                <a:r>
                  <a:rPr lang="en-US" sz="2400" dirty="0"/>
                  <a:t> ,  </a:t>
                </a:r>
                <a14:m>
                  <m:oMath xmlns:m="http://schemas.openxmlformats.org/officeDocument/2006/math">
                    <m:r>
                      <a:rPr lang="en-US" sz="2400" i="1" dirty="0" smtClean="0">
                        <a:solidFill>
                          <a:srgbClr val="0070C0"/>
                        </a:solidFill>
                        <a:latin typeface="Cambria Math" panose="02040503050406030204" pitchFamily="18" charset="0"/>
                      </a:rPr>
                      <m:t>𝑝𝑘𝑆</m:t>
                    </m:r>
                    <m:r>
                      <a:rPr lang="en-US" sz="2400" i="1" dirty="0">
                        <a:latin typeface="Cambria Math" panose="02040503050406030204" pitchFamily="18" charset="0"/>
                      </a:rPr>
                      <m:t> </m:t>
                    </m:r>
                  </m:oMath>
                </a14:m>
                <a:endParaRPr lang="en-US" sz="2400" dirty="0"/>
              </a:p>
            </p:txBody>
          </p:sp>
        </mc:Choice>
        <mc:Fallback xmlns="">
          <p:sp>
            <p:nvSpPr>
              <p:cNvPr id="36" name="Rectangle 35">
                <a:extLst>
                  <a:ext uri="{FF2B5EF4-FFF2-40B4-BE49-F238E27FC236}">
                    <a16:creationId xmlns:a16="http://schemas.microsoft.com/office/drawing/2014/main" id="{B3E12985-43D6-4405-8118-84E2F5596680}"/>
                  </a:ext>
                </a:extLst>
              </p:cNvPr>
              <p:cNvSpPr>
                <a:spLocks noRot="1" noChangeAspect="1" noMove="1" noResize="1" noEditPoints="1" noAdjustHandles="1" noChangeArrowheads="1" noChangeShapeType="1" noTextEdit="1"/>
              </p:cNvSpPr>
              <p:nvPr/>
            </p:nvSpPr>
            <p:spPr>
              <a:xfrm>
                <a:off x="2297102" y="1963706"/>
                <a:ext cx="1569435" cy="455733"/>
              </a:xfrm>
              <a:prstGeom prst="rect">
                <a:avLst/>
              </a:prstGeom>
              <a:blipFill>
                <a:blip r:embed="rId4"/>
                <a:stretch>
                  <a:fillRect l="-389" t="-10667" b="-30667"/>
                </a:stretch>
              </a:blipFill>
              <a:ln>
                <a:noFill/>
              </a:ln>
            </p:spPr>
            <p:txBody>
              <a:bodyPr/>
              <a:lstStyle/>
              <a:p>
                <a:r>
                  <a:rPr lang="en-US">
                    <a:noFill/>
                  </a:rPr>
                  <a:t> </a:t>
                </a:r>
              </a:p>
            </p:txBody>
          </p:sp>
        </mc:Fallback>
      </mc:AlternateContent>
      <p:grpSp>
        <p:nvGrpSpPr>
          <p:cNvPr id="40" name="Group 39">
            <a:extLst>
              <a:ext uri="{FF2B5EF4-FFF2-40B4-BE49-F238E27FC236}">
                <a16:creationId xmlns:a16="http://schemas.microsoft.com/office/drawing/2014/main" id="{42AF0106-5FBC-416A-B1FA-AB679DCD4C1F}"/>
              </a:ext>
            </a:extLst>
          </p:cNvPr>
          <p:cNvGrpSpPr/>
          <p:nvPr/>
        </p:nvGrpSpPr>
        <p:grpSpPr>
          <a:xfrm>
            <a:off x="791535" y="2327265"/>
            <a:ext cx="1396858" cy="1452551"/>
            <a:chOff x="617797" y="3302307"/>
            <a:chExt cx="1633708" cy="1633708"/>
          </a:xfrm>
        </p:grpSpPr>
        <p:pic>
          <p:nvPicPr>
            <p:cNvPr id="41" name="Picture 40">
              <a:extLst>
                <a:ext uri="{FF2B5EF4-FFF2-40B4-BE49-F238E27FC236}">
                  <a16:creationId xmlns:a16="http://schemas.microsoft.com/office/drawing/2014/main" id="{C19B7B6E-A90C-4673-B418-0D320F3AAE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797" y="3302307"/>
              <a:ext cx="1633708" cy="1633708"/>
            </a:xfrm>
            <a:prstGeom prst="rect">
              <a:avLst/>
            </a:prstGeom>
          </p:spPr>
        </p:pic>
        <p:sp>
          <p:nvSpPr>
            <p:cNvPr id="42" name="Rectangle 41">
              <a:extLst>
                <a:ext uri="{FF2B5EF4-FFF2-40B4-BE49-F238E27FC236}">
                  <a16:creationId xmlns:a16="http://schemas.microsoft.com/office/drawing/2014/main" id="{D3D5CA61-A2BC-4E37-9BA4-B609EB87A924}"/>
                </a:ext>
              </a:extLst>
            </p:cNvPr>
            <p:cNvSpPr/>
            <p:nvPr/>
          </p:nvSpPr>
          <p:spPr>
            <a:xfrm>
              <a:off x="821208" y="460427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B050"/>
                  </a:solidFill>
                </a:rPr>
                <a:t>Client</a:t>
              </a:r>
            </a:p>
          </p:txBody>
        </p:sp>
      </p:grpSp>
      <p:grpSp>
        <p:nvGrpSpPr>
          <p:cNvPr id="43" name="Group 42">
            <a:extLst>
              <a:ext uri="{FF2B5EF4-FFF2-40B4-BE49-F238E27FC236}">
                <a16:creationId xmlns:a16="http://schemas.microsoft.com/office/drawing/2014/main" id="{C3AAFB43-7726-4DD3-97BF-DE000D3141AA}"/>
              </a:ext>
            </a:extLst>
          </p:cNvPr>
          <p:cNvGrpSpPr/>
          <p:nvPr/>
        </p:nvGrpSpPr>
        <p:grpSpPr>
          <a:xfrm>
            <a:off x="9692941" y="2327265"/>
            <a:ext cx="1478000" cy="1590341"/>
            <a:chOff x="9659386" y="3322685"/>
            <a:chExt cx="1794685" cy="1794685"/>
          </a:xfrm>
        </p:grpSpPr>
        <p:pic>
          <p:nvPicPr>
            <p:cNvPr id="44" name="Picture 43">
              <a:extLst>
                <a:ext uri="{FF2B5EF4-FFF2-40B4-BE49-F238E27FC236}">
                  <a16:creationId xmlns:a16="http://schemas.microsoft.com/office/drawing/2014/main" id="{5D87CF7C-7143-4A61-8710-E58DC59BC4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386" y="3322685"/>
              <a:ext cx="1794685" cy="1794685"/>
            </a:xfrm>
            <a:prstGeom prst="rect">
              <a:avLst/>
            </a:prstGeom>
          </p:spPr>
        </p:pic>
        <p:sp>
          <p:nvSpPr>
            <p:cNvPr id="45" name="Rectangle 44">
              <a:extLst>
                <a:ext uri="{FF2B5EF4-FFF2-40B4-BE49-F238E27FC236}">
                  <a16:creationId xmlns:a16="http://schemas.microsoft.com/office/drawing/2014/main" id="{CE9AEFEF-89B6-4011-97F7-A9C3C74C75A4}"/>
                </a:ext>
              </a:extLst>
            </p:cNvPr>
            <p:cNvSpPr/>
            <p:nvPr/>
          </p:nvSpPr>
          <p:spPr>
            <a:xfrm>
              <a:off x="9753426" y="4683371"/>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70C0"/>
                  </a:solidFill>
                </a:rPr>
                <a:t>Server</a:t>
              </a:r>
            </a:p>
          </p:txBody>
        </p:sp>
      </p:gr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7207-868A-4CF4-A943-60DB9D33ADA5}"/>
                  </a:ext>
                </a:extLst>
              </p:cNvPr>
              <p:cNvSpPr/>
              <p:nvPr/>
            </p:nvSpPr>
            <p:spPr>
              <a:xfrm>
                <a:off x="2744447" y="2962873"/>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B050"/>
                          </a:solidFill>
                          <a:latin typeface="Cambria Math" panose="02040503050406030204" pitchFamily="18" charset="0"/>
                        </a:rPr>
                        <m:t>𝑘</m:t>
                      </m:r>
                    </m:oMath>
                  </m:oMathPara>
                </a14:m>
                <a:endParaRPr lang="en-US" sz="2400" dirty="0">
                  <a:solidFill>
                    <a:srgbClr val="00B050"/>
                  </a:solidFill>
                </a:endParaRPr>
              </a:p>
            </p:txBody>
          </p:sp>
        </mc:Choice>
        <mc:Fallback xmlns="">
          <p:sp>
            <p:nvSpPr>
              <p:cNvPr id="46" name="Rectangle 45">
                <a:extLst>
                  <a:ext uri="{FF2B5EF4-FFF2-40B4-BE49-F238E27FC236}">
                    <a16:creationId xmlns:a16="http://schemas.microsoft.com/office/drawing/2014/main" id="{BAB27207-868A-4CF4-A943-60DB9D33ADA5}"/>
                  </a:ext>
                </a:extLst>
              </p:cNvPr>
              <p:cNvSpPr>
                <a:spLocks noRot="1" noChangeAspect="1" noMove="1" noResize="1" noEditPoints="1" noAdjustHandles="1" noChangeArrowheads="1" noChangeShapeType="1" noTextEdit="1"/>
              </p:cNvSpPr>
              <p:nvPr/>
            </p:nvSpPr>
            <p:spPr>
              <a:xfrm>
                <a:off x="2744447" y="2962873"/>
                <a:ext cx="780017" cy="365125"/>
              </a:xfrm>
              <a:prstGeom prst="rect">
                <a:avLst/>
              </a:prstGeom>
              <a:blipFill>
                <a:blip r:embed="rId7"/>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2138240A-291A-47C5-B2D7-D09A921D48E0}"/>
                  </a:ext>
                </a:extLst>
              </p:cNvPr>
              <p:cNvSpPr/>
              <p:nvPr/>
            </p:nvSpPr>
            <p:spPr>
              <a:xfrm>
                <a:off x="8285156" y="302782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70C0"/>
                          </a:solidFill>
                          <a:latin typeface="Cambria Math" panose="02040503050406030204" pitchFamily="18" charset="0"/>
                        </a:rPr>
                        <m:t>𝑘</m:t>
                      </m:r>
                      <m:r>
                        <a:rPr lang="en-US" sz="2400" b="0" i="1" dirty="0" smtClean="0">
                          <a:solidFill>
                            <a:srgbClr val="0070C0"/>
                          </a:solidFill>
                          <a:latin typeface="Cambria Math" panose="02040503050406030204" pitchFamily="18" charset="0"/>
                        </a:rPr>
                        <m:t>′</m:t>
                      </m:r>
                    </m:oMath>
                  </m:oMathPara>
                </a14:m>
                <a:endParaRPr lang="en-US" sz="2400" dirty="0">
                  <a:solidFill>
                    <a:srgbClr val="0070C0"/>
                  </a:solidFill>
                </a:endParaRPr>
              </a:p>
            </p:txBody>
          </p:sp>
        </mc:Choice>
        <mc:Fallback xmlns="">
          <p:sp>
            <p:nvSpPr>
              <p:cNvPr id="47" name="Rectangle 46">
                <a:extLst>
                  <a:ext uri="{FF2B5EF4-FFF2-40B4-BE49-F238E27FC236}">
                    <a16:creationId xmlns:a16="http://schemas.microsoft.com/office/drawing/2014/main" id="{2138240A-291A-47C5-B2D7-D09A921D48E0}"/>
                  </a:ext>
                </a:extLst>
              </p:cNvPr>
              <p:cNvSpPr>
                <a:spLocks noRot="1" noChangeAspect="1" noMove="1" noResize="1" noEditPoints="1" noAdjustHandles="1" noChangeArrowheads="1" noChangeShapeType="1" noTextEdit="1"/>
              </p:cNvSpPr>
              <p:nvPr/>
            </p:nvSpPr>
            <p:spPr>
              <a:xfrm>
                <a:off x="8285156" y="3027821"/>
                <a:ext cx="780017" cy="365125"/>
              </a:xfrm>
              <a:prstGeom prst="rect">
                <a:avLst/>
              </a:prstGeom>
              <a:blipFill>
                <a:blip r:embed="rId8"/>
                <a:stretch>
                  <a:fillRect t="-1667" b="-10000"/>
                </a:stretch>
              </a:blipFill>
              <a:ln>
                <a:noFill/>
              </a:ln>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D231E40E-D4BF-4367-B2AB-9A16B0D517FF}"/>
              </a:ext>
            </a:extLst>
          </p:cNvPr>
          <p:cNvCxnSpPr>
            <a:cxnSpLocks/>
          </p:cNvCxnSpPr>
          <p:nvPr/>
        </p:nvCxnSpPr>
        <p:spPr>
          <a:xfrm>
            <a:off x="2471782" y="2501247"/>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F647EC5A-D6D4-42CD-8848-E9A7C504449E}"/>
              </a:ext>
            </a:extLst>
          </p:cNvPr>
          <p:cNvCxnSpPr>
            <a:cxnSpLocks/>
          </p:cNvCxnSpPr>
          <p:nvPr/>
        </p:nvCxnSpPr>
        <p:spPr>
          <a:xfrm>
            <a:off x="8001753" y="344349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70A565FE-9057-40B3-987C-A38E9F87B0B1}"/>
              </a:ext>
            </a:extLst>
          </p:cNvPr>
          <p:cNvCxnSpPr>
            <a:cxnSpLocks/>
          </p:cNvCxnSpPr>
          <p:nvPr/>
        </p:nvCxnSpPr>
        <p:spPr>
          <a:xfrm flipH="1">
            <a:off x="8014572" y="2518918"/>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187101D1-6618-458B-AF4E-3E9B592DA2C8}"/>
              </a:ext>
            </a:extLst>
          </p:cNvPr>
          <p:cNvCxnSpPr>
            <a:cxnSpLocks/>
          </p:cNvCxnSpPr>
          <p:nvPr/>
        </p:nvCxnSpPr>
        <p:spPr>
          <a:xfrm flipH="1">
            <a:off x="2446329" y="3425824"/>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1" name="Title 1">
            <a:extLst>
              <a:ext uri="{FF2B5EF4-FFF2-40B4-BE49-F238E27FC236}">
                <a16:creationId xmlns:a16="http://schemas.microsoft.com/office/drawing/2014/main" id="{98764564-95C9-4248-B965-7BCD68EEBEBF}"/>
              </a:ext>
            </a:extLst>
          </p:cNvPr>
          <p:cNvSpPr txBox="1">
            <a:spLocks/>
          </p:cNvSpPr>
          <p:nvPr/>
        </p:nvSpPr>
        <p:spPr bwMode="auto">
          <a:xfrm>
            <a:off x="582563" y="36437"/>
            <a:ext cx="10515600"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OKAPE, like KHAPE, is based on </a:t>
            </a:r>
            <a:r>
              <a:rPr lang="en-US" sz="4000" u="sng" dirty="0"/>
              <a:t>key-hiding AKE</a:t>
            </a:r>
            <a:r>
              <a:rPr lang="en-US" sz="4000" dirty="0"/>
              <a:t> (</a:t>
            </a:r>
            <a:r>
              <a:rPr lang="en-US" sz="4000" dirty="0" err="1"/>
              <a:t>khAKE</a:t>
            </a:r>
            <a:r>
              <a:rPr lang="en-US" sz="4000" dirty="0"/>
              <a:t>) </a:t>
            </a:r>
            <a:endParaRPr lang="en-US" sz="3200" dirty="0"/>
          </a:p>
        </p:txBody>
      </p:sp>
      <p:sp>
        <p:nvSpPr>
          <p:cNvPr id="23" name="内容占位符 2">
            <a:extLst>
              <a:ext uri="{FF2B5EF4-FFF2-40B4-BE49-F238E27FC236}">
                <a16:creationId xmlns:a16="http://schemas.microsoft.com/office/drawing/2014/main" id="{61CF67FF-1064-43FA-9287-8CC766A70203}"/>
              </a:ext>
            </a:extLst>
          </p:cNvPr>
          <p:cNvSpPr>
            <a:spLocks noGrp="1"/>
          </p:cNvSpPr>
          <p:nvPr>
            <p:ph idx="1"/>
          </p:nvPr>
        </p:nvSpPr>
        <p:spPr>
          <a:xfrm>
            <a:off x="3243624" y="724184"/>
            <a:ext cx="5704751" cy="490335"/>
          </a:xfrm>
        </p:spPr>
        <p:txBody>
          <a:bodyPr>
            <a:noAutofit/>
          </a:bodyPr>
          <a:lstStyle/>
          <a:p>
            <a:pPr marL="0" indent="0">
              <a:buNone/>
            </a:pPr>
            <a:r>
              <a:rPr lang="en-US" altLang="zh-CN" sz="2000" dirty="0">
                <a:cs typeface="Calibri Light" panose="020F0302020204030204" pitchFamily="34" charset="0"/>
              </a:rPr>
              <a:t>(public key setting:  each party generates </a:t>
            </a:r>
            <a:r>
              <a:rPr lang="en-US" altLang="zh-CN" sz="2000" dirty="0" err="1">
                <a:cs typeface="Calibri Light" panose="020F0302020204030204" pitchFamily="34" charset="0"/>
              </a:rPr>
              <a:t>sk,pk</a:t>
            </a:r>
            <a:r>
              <a:rPr lang="en-US" altLang="zh-CN" sz="2000" dirty="0">
                <a:cs typeface="Calibri Light" panose="020F0302020204030204" pitchFamily="34" charset="0"/>
              </a:rPr>
              <a:t> pair)</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EA5DBA2-54C2-4B6C-9AEC-E388FA72B926}"/>
                  </a:ext>
                </a:extLst>
              </p:cNvPr>
              <p:cNvSpPr/>
              <p:nvPr/>
            </p:nvSpPr>
            <p:spPr>
              <a:xfrm>
                <a:off x="7910477" y="1985814"/>
                <a:ext cx="1733508"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dirty="0" smtClean="0">
                        <a:solidFill>
                          <a:srgbClr val="00B050"/>
                        </a:solidFill>
                        <a:latin typeface="Cambria Math" panose="02040503050406030204" pitchFamily="18" charset="0"/>
                      </a:rPr>
                      <m:t>𝑝𝑘𝐶</m:t>
                    </m:r>
                    <m:r>
                      <a:rPr lang="en-US" sz="2400" b="0" i="0" dirty="0" smtClean="0">
                        <a:solidFill>
                          <a:srgbClr val="00B050"/>
                        </a:solidFill>
                        <a:latin typeface="Cambria Math" panose="02040503050406030204" pitchFamily="18" charset="0"/>
                      </a:rPr>
                      <m:t> </m:t>
                    </m:r>
                  </m:oMath>
                </a14:m>
                <a:r>
                  <a:rPr lang="en-US" sz="2400" dirty="0"/>
                  <a:t>, </a:t>
                </a:r>
                <a14:m>
                  <m:oMath xmlns:m="http://schemas.openxmlformats.org/officeDocument/2006/math">
                    <m:r>
                      <a:rPr lang="en-US" sz="2400" b="0" i="1" dirty="0" smtClean="0">
                        <a:solidFill>
                          <a:srgbClr val="0070C0"/>
                        </a:solidFill>
                        <a:latin typeface="Cambria Math" panose="02040503050406030204" pitchFamily="18" charset="0"/>
                      </a:rPr>
                      <m:t>𝑠</m:t>
                    </m:r>
                    <m:r>
                      <a:rPr lang="en-US" sz="2400" i="1" dirty="0">
                        <a:solidFill>
                          <a:srgbClr val="0070C0"/>
                        </a:solidFill>
                        <a:latin typeface="Cambria Math" panose="02040503050406030204" pitchFamily="18" charset="0"/>
                      </a:rPr>
                      <m:t>𝑘</m:t>
                    </m:r>
                    <m:r>
                      <a:rPr lang="en-US" sz="2400" b="0" i="1" dirty="0" smtClean="0">
                        <a:solidFill>
                          <a:srgbClr val="0070C0"/>
                        </a:solidFill>
                        <a:latin typeface="Cambria Math" panose="02040503050406030204" pitchFamily="18" charset="0"/>
                      </a:rPr>
                      <m:t>𝑆</m:t>
                    </m:r>
                    <m:r>
                      <a:rPr lang="en-US" sz="2400" i="1" dirty="0">
                        <a:latin typeface="Cambria Math" panose="02040503050406030204" pitchFamily="18" charset="0"/>
                      </a:rPr>
                      <m:t> </m:t>
                    </m:r>
                  </m:oMath>
                </a14:m>
                <a:endParaRPr lang="en-US" sz="2400" dirty="0"/>
              </a:p>
            </p:txBody>
          </p:sp>
        </mc:Choice>
        <mc:Fallback xmlns="">
          <p:sp>
            <p:nvSpPr>
              <p:cNvPr id="24" name="Rectangle 23">
                <a:extLst>
                  <a:ext uri="{FF2B5EF4-FFF2-40B4-BE49-F238E27FC236}">
                    <a16:creationId xmlns:a16="http://schemas.microsoft.com/office/drawing/2014/main" id="{3EA5DBA2-54C2-4B6C-9AEC-E388FA72B926}"/>
                  </a:ext>
                </a:extLst>
              </p:cNvPr>
              <p:cNvSpPr>
                <a:spLocks noRot="1" noChangeAspect="1" noMove="1" noResize="1" noEditPoints="1" noAdjustHandles="1" noChangeArrowheads="1" noChangeShapeType="1" noTextEdit="1"/>
              </p:cNvSpPr>
              <p:nvPr/>
            </p:nvSpPr>
            <p:spPr>
              <a:xfrm>
                <a:off x="7910477" y="1985814"/>
                <a:ext cx="1733508" cy="455733"/>
              </a:xfrm>
              <a:prstGeom prst="rect">
                <a:avLst/>
              </a:prstGeom>
              <a:blipFill>
                <a:blip r:embed="rId9"/>
                <a:stretch>
                  <a:fillRect t="-10667" b="-3066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内容占位符 2">
                <a:extLst>
                  <a:ext uri="{FF2B5EF4-FFF2-40B4-BE49-F238E27FC236}">
                    <a16:creationId xmlns:a16="http://schemas.microsoft.com/office/drawing/2014/main" id="{E1710515-536E-495B-A1E1-8ABFB023D13B}"/>
                  </a:ext>
                </a:extLst>
              </p:cNvPr>
              <p:cNvSpPr txBox="1">
                <a:spLocks/>
              </p:cNvSpPr>
              <p:nvPr/>
            </p:nvSpPr>
            <p:spPr bwMode="auto">
              <a:xfrm>
                <a:off x="364753" y="4244797"/>
                <a:ext cx="11738756" cy="25047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000" dirty="0">
                    <a:cs typeface="Calibri Light" panose="020F0302020204030204" pitchFamily="34" charset="0"/>
                  </a:rPr>
                  <a:t>If attacker = </a:t>
                </a:r>
                <a:r>
                  <a:rPr lang="en-US" sz="2000" dirty="0">
                    <a:solidFill>
                      <a:srgbClr val="0070C0"/>
                    </a:solidFill>
                  </a:rPr>
                  <a:t>Server*</a:t>
                </a:r>
                <a:r>
                  <a:rPr lang="en-US" sz="2000" dirty="0">
                    <a:cs typeface="Calibri Light" panose="020F0302020204030204" pitchFamily="34" charset="0"/>
                  </a:rPr>
                  <a:t> then it can learn if </a:t>
                </a:r>
                <a:r>
                  <a:rPr lang="en-US" altLang="zh-CN" sz="2000" dirty="0">
                    <a:cs typeface="Calibri Light" panose="020F0302020204030204" pitchFamily="34" charset="0"/>
                  </a:rPr>
                  <a:t>Client uses (</a:t>
                </a:r>
                <a14:m>
                  <m:oMath xmlns:m="http://schemas.openxmlformats.org/officeDocument/2006/math">
                    <m:r>
                      <a:rPr lang="en-US" sz="2000" i="1" dirty="0">
                        <a:solidFill>
                          <a:srgbClr val="00B050"/>
                        </a:solidFill>
                        <a:latin typeface="Cambria Math" panose="02040503050406030204" pitchFamily="18" charset="0"/>
                      </a:rPr>
                      <m:t>𝑠𝑘𝐶</m:t>
                    </m:r>
                  </m:oMath>
                </a14:m>
                <a:r>
                  <a:rPr lang="en-US" altLang="zh-CN" sz="2000" dirty="0">
                    <a:cs typeface="Calibri Light" panose="020F0302020204030204" pitchFamily="34" charset="0"/>
                  </a:rPr>
                  <a:t>, </a:t>
                </a:r>
                <a14:m>
                  <m:oMath xmlns:m="http://schemas.openxmlformats.org/officeDocument/2006/math">
                    <m:r>
                      <a:rPr lang="en-US" sz="2000" i="1" dirty="0">
                        <a:solidFill>
                          <a:srgbClr val="0070C0"/>
                        </a:solidFill>
                        <a:latin typeface="Cambria Math" panose="02040503050406030204" pitchFamily="18" charset="0"/>
                      </a:rPr>
                      <m:t>𝑝𝑘𝑆</m:t>
                    </m:r>
                  </m:oMath>
                </a14:m>
                <a:r>
                  <a:rPr lang="en-US" altLang="zh-CN" sz="2000" dirty="0">
                    <a:cs typeface="Calibri Light" panose="020F0302020204030204" pitchFamily="34" charset="0"/>
                  </a:rPr>
                  <a:t>) only if it knows (</a:t>
                </a:r>
                <a14:m>
                  <m:oMath xmlns:m="http://schemas.openxmlformats.org/officeDocument/2006/math">
                    <m:r>
                      <a:rPr lang="en-US" sz="2000" b="0" i="1" dirty="0" smtClean="0">
                        <a:solidFill>
                          <a:srgbClr val="00B050"/>
                        </a:solidFill>
                        <a:latin typeface="Cambria Math" panose="02040503050406030204" pitchFamily="18" charset="0"/>
                      </a:rPr>
                      <m:t>𝑝𝑘</m:t>
                    </m:r>
                    <m:r>
                      <a:rPr lang="en-US" sz="2000" i="1" dirty="0">
                        <a:solidFill>
                          <a:srgbClr val="00B050"/>
                        </a:solidFill>
                        <a:latin typeface="Cambria Math" panose="02040503050406030204" pitchFamily="18" charset="0"/>
                      </a:rPr>
                      <m:t>𝐶</m:t>
                    </m:r>
                  </m:oMath>
                </a14:m>
                <a:r>
                  <a:rPr lang="en-US" altLang="zh-CN" sz="2000" dirty="0">
                    <a:cs typeface="Calibri Light" panose="020F0302020204030204" pitchFamily="34" charset="0"/>
                  </a:rPr>
                  <a:t>, </a:t>
                </a:r>
                <a14:m>
                  <m:oMath xmlns:m="http://schemas.openxmlformats.org/officeDocument/2006/math">
                    <m:r>
                      <a:rPr lang="en-US" sz="2000" b="0" i="1" dirty="0" smtClean="0">
                        <a:solidFill>
                          <a:srgbClr val="0070C0"/>
                        </a:solidFill>
                        <a:latin typeface="Cambria Math" panose="02040503050406030204" pitchFamily="18" charset="0"/>
                      </a:rPr>
                      <m:t>𝑠𝑘</m:t>
                    </m:r>
                    <m:r>
                      <a:rPr lang="en-US" sz="2000" i="1" dirty="0">
                        <a:solidFill>
                          <a:srgbClr val="0070C0"/>
                        </a:solidFill>
                        <a:latin typeface="Cambria Math" panose="02040503050406030204" pitchFamily="18" charset="0"/>
                      </a:rPr>
                      <m:t>𝑆</m:t>
                    </m:r>
                  </m:oMath>
                </a14:m>
                <a:r>
                  <a:rPr lang="en-US" altLang="zh-CN" sz="2000" dirty="0">
                    <a:cs typeface="Calibri Light" panose="020F0302020204030204" pitchFamily="34" charset="0"/>
                  </a:rPr>
                  <a:t>) </a:t>
                </a:r>
                <a:endParaRPr lang="en-US" altLang="zh-CN" sz="2000" dirty="0">
                  <a:solidFill>
                    <a:srgbClr val="00B050"/>
                  </a:solidFill>
                  <a:cs typeface="Calibri Light" panose="020F0302020204030204" pitchFamily="34" charset="0"/>
                </a:endParaRPr>
              </a:p>
              <a:p>
                <a:pPr marL="0" indent="0">
                  <a:spcBef>
                    <a:spcPts val="600"/>
                  </a:spcBef>
                  <a:buNone/>
                </a:pPr>
                <a:endParaRPr lang="en-US" altLang="zh-CN" sz="1000" dirty="0">
                  <a:cs typeface="Calibri Light" panose="020F0302020204030204" pitchFamily="34" charset="0"/>
                </a:endParaRPr>
              </a:p>
              <a:p>
                <a:pPr marL="0" indent="0">
                  <a:spcBef>
                    <a:spcPts val="600"/>
                  </a:spcBef>
                  <a:buNone/>
                </a:pPr>
                <a:r>
                  <a:rPr lang="en-US" altLang="zh-CN" sz="2000" dirty="0">
                    <a:cs typeface="Calibri Light" panose="020F0302020204030204" pitchFamily="34" charset="0"/>
                  </a:rPr>
                  <a:t>This enables KHAPE &amp; OKAPE where the Client derives (</a:t>
                </a:r>
                <a14:m>
                  <m:oMath xmlns:m="http://schemas.openxmlformats.org/officeDocument/2006/math">
                    <m:r>
                      <a:rPr lang="en-US" sz="2000" i="1" dirty="0">
                        <a:solidFill>
                          <a:srgbClr val="00B050"/>
                        </a:solidFill>
                        <a:latin typeface="Cambria Math" panose="02040503050406030204" pitchFamily="18" charset="0"/>
                      </a:rPr>
                      <m:t>𝑠𝑘𝐶</m:t>
                    </m:r>
                  </m:oMath>
                </a14:m>
                <a:r>
                  <a:rPr lang="en-US" altLang="zh-CN" sz="2000" dirty="0">
                    <a:cs typeface="Calibri Light" panose="020F0302020204030204" pitchFamily="34" charset="0"/>
                  </a:rPr>
                  <a:t>, </a:t>
                </a:r>
                <a14:m>
                  <m:oMath xmlns:m="http://schemas.openxmlformats.org/officeDocument/2006/math">
                    <m:r>
                      <a:rPr lang="en-US" sz="2000" i="1" dirty="0">
                        <a:solidFill>
                          <a:srgbClr val="0070C0"/>
                        </a:solidFill>
                        <a:latin typeface="Cambria Math" panose="02040503050406030204" pitchFamily="18" charset="0"/>
                      </a:rPr>
                      <m:t>𝑝𝑘𝑆</m:t>
                    </m:r>
                  </m:oMath>
                </a14:m>
                <a:r>
                  <a:rPr lang="en-US" altLang="zh-CN" sz="2000" dirty="0">
                    <a:cs typeface="Calibri Light" panose="020F0302020204030204" pitchFamily="34" charset="0"/>
                  </a:rPr>
                  <a:t>) from her password:</a:t>
                </a:r>
              </a:p>
              <a:p>
                <a:pPr lvl="1">
                  <a:spcBef>
                    <a:spcPts val="600"/>
                  </a:spcBef>
                </a:pPr>
                <a14:m>
                  <m:oMath xmlns:m="http://schemas.openxmlformats.org/officeDocument/2006/math">
                    <m:r>
                      <a:rPr lang="en-US" sz="2000" i="1" dirty="0">
                        <a:solidFill>
                          <a:srgbClr val="00B050"/>
                        </a:solidFill>
                        <a:latin typeface="Cambria Math" panose="02040503050406030204" pitchFamily="18" charset="0"/>
                      </a:rPr>
                      <m:t>𝑠𝑘𝐶</m:t>
                    </m:r>
                    <m:r>
                      <a:rPr lang="en-US" sz="2000" i="1" dirty="0">
                        <a:solidFill>
                          <a:srgbClr val="00B050"/>
                        </a:solidFill>
                        <a:latin typeface="Cambria Math" panose="02040503050406030204" pitchFamily="18" charset="0"/>
                      </a:rPr>
                      <m:t> </m:t>
                    </m:r>
                  </m:oMath>
                </a14:m>
                <a:r>
                  <a:rPr lang="en-US" altLang="zh-CN" sz="2000" dirty="0">
                    <a:cs typeface="Calibri Light" panose="020F0302020204030204" pitchFamily="34" charset="0"/>
                  </a:rPr>
                  <a:t>is derived from Client’s password directly, e.g. </a:t>
                </a:r>
                <a14:m>
                  <m:oMath xmlns:m="http://schemas.openxmlformats.org/officeDocument/2006/math">
                    <m:r>
                      <a:rPr lang="en-US" sz="2000" i="1" dirty="0">
                        <a:solidFill>
                          <a:srgbClr val="00B050"/>
                        </a:solidFill>
                        <a:latin typeface="Cambria Math" panose="02040503050406030204" pitchFamily="18" charset="0"/>
                      </a:rPr>
                      <m:t>𝑠𝑘𝐶</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𝐻</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𝑝𝑤</m:t>
                    </m:r>
                    <m:r>
                      <a:rPr lang="en-US" sz="2000" b="0" i="1" dirty="0" smtClean="0">
                        <a:solidFill>
                          <a:schemeClr val="tx1"/>
                        </a:solidFill>
                        <a:latin typeface="Cambria Math" panose="02040503050406030204" pitchFamily="18" charset="0"/>
                      </a:rPr>
                      <m:t>)</m:t>
                    </m:r>
                  </m:oMath>
                </a14:m>
                <a:endParaRPr lang="en-US" altLang="zh-CN" sz="2000" dirty="0">
                  <a:cs typeface="Calibri Light" panose="020F0302020204030204" pitchFamily="34" charset="0"/>
                </a:endParaRPr>
              </a:p>
              <a:p>
                <a:pPr lvl="1">
                  <a:spcBef>
                    <a:spcPts val="600"/>
                  </a:spcBef>
                </a:pPr>
                <a14:m>
                  <m:oMath xmlns:m="http://schemas.openxmlformats.org/officeDocument/2006/math">
                    <m:r>
                      <a:rPr lang="en-US" sz="2000" i="1" dirty="0">
                        <a:solidFill>
                          <a:srgbClr val="0070C0"/>
                        </a:solidFill>
                        <a:latin typeface="Cambria Math" panose="02040503050406030204" pitchFamily="18" charset="0"/>
                      </a:rPr>
                      <m:t>𝑝𝑘𝑆</m:t>
                    </m:r>
                    <m:r>
                      <a:rPr lang="en-US" sz="2000" i="1" dirty="0">
                        <a:solidFill>
                          <a:srgbClr val="0070C0"/>
                        </a:solidFill>
                        <a:latin typeface="Cambria Math" panose="02040503050406030204" pitchFamily="18" charset="0"/>
                      </a:rPr>
                      <m:t> </m:t>
                    </m:r>
                  </m:oMath>
                </a14:m>
                <a:r>
                  <a:rPr lang="en-US" altLang="zh-CN" sz="2000" dirty="0">
                    <a:cs typeface="Calibri Light" panose="020F0302020204030204" pitchFamily="34" charset="0"/>
                  </a:rPr>
                  <a:t>is derived by password-decryption of an Ideal Cipher (IC) envelope (in which Server encrypts </a:t>
                </a:r>
                <a14:m>
                  <m:oMath xmlns:m="http://schemas.openxmlformats.org/officeDocument/2006/math">
                    <m:r>
                      <a:rPr lang="en-US" sz="2000" i="1" dirty="0">
                        <a:solidFill>
                          <a:srgbClr val="0070C0"/>
                        </a:solidFill>
                        <a:latin typeface="Cambria Math" panose="02040503050406030204" pitchFamily="18" charset="0"/>
                      </a:rPr>
                      <m:t>𝑝𝑘𝑆</m:t>
                    </m:r>
                  </m:oMath>
                </a14:m>
                <a:r>
                  <a:rPr lang="en-US" altLang="zh-CN" sz="2000" dirty="0">
                    <a:cs typeface="Calibri Light" panose="020F0302020204030204" pitchFamily="34" charset="0"/>
                  </a:rPr>
                  <a:t>)</a:t>
                </a:r>
              </a:p>
              <a:p>
                <a:pPr marL="0" indent="0">
                  <a:spcBef>
                    <a:spcPts val="600"/>
                  </a:spcBef>
                  <a:buNone/>
                </a:pPr>
                <a:endParaRPr lang="en-US" altLang="zh-CN" sz="1100" dirty="0">
                  <a:cs typeface="Calibri Light" panose="020F0302020204030204" pitchFamily="34" charset="0"/>
                </a:endParaRPr>
              </a:p>
              <a:p>
                <a:pPr marL="0" indent="0">
                  <a:spcBef>
                    <a:spcPts val="600"/>
                  </a:spcBef>
                  <a:buNone/>
                </a:pPr>
                <a:r>
                  <a:rPr lang="en-US" altLang="zh-CN" sz="2000" dirty="0">
                    <a:cs typeface="Calibri Light" panose="020F0302020204030204" pitchFamily="34" charset="0"/>
                  </a:rPr>
                  <a:t>Why Ideal Cipher?	Efficient </a:t>
                </a:r>
                <a:r>
                  <a:rPr lang="en-US" altLang="zh-CN" sz="2000" dirty="0" err="1">
                    <a:cs typeface="Calibri Light" panose="020F0302020204030204" pitchFamily="34" charset="0"/>
                  </a:rPr>
                  <a:t>khAKE’s</a:t>
                </a:r>
                <a:r>
                  <a:rPr lang="en-US" altLang="zh-CN" sz="2000" dirty="0">
                    <a:cs typeface="Calibri Light" panose="020F0302020204030204" pitchFamily="34" charset="0"/>
                  </a:rPr>
                  <a:t> don’t have perfect-forward security, </a:t>
                </a:r>
              </a:p>
              <a:p>
                <a:pPr marL="0" indent="0">
                  <a:spcBef>
                    <a:spcPts val="600"/>
                  </a:spcBef>
                  <a:buNone/>
                </a:pPr>
                <a:r>
                  <a:rPr lang="en-US" altLang="zh-CN" sz="2000" dirty="0">
                    <a:cs typeface="Calibri Light" panose="020F0302020204030204" pitchFamily="34" charset="0"/>
                  </a:rPr>
                  <a:t>			</a:t>
                </a:r>
                <a:r>
                  <a:rPr lang="en-US" altLang="zh-CN" sz="2000" dirty="0">
                    <a:cs typeface="Calibri Light" panose="020F0302020204030204" pitchFamily="34" charset="0"/>
                    <a:sym typeface="Symbol" panose="05050102010706020507" pitchFamily="18" charset="2"/>
                  </a:rPr>
                  <a:t>IC implements a </a:t>
                </a:r>
                <a:r>
                  <a:rPr lang="en-US" altLang="zh-CN" sz="2000" i="1" u="sng" dirty="0">
                    <a:cs typeface="Calibri Light" panose="020F0302020204030204" pitchFamily="34" charset="0"/>
                    <a:sym typeface="Symbol" panose="05050102010706020507" pitchFamily="18" charset="2"/>
                  </a:rPr>
                  <a:t>key-hiding </a:t>
                </a:r>
                <a:r>
                  <a:rPr lang="en-US" altLang="zh-CN" sz="2000" i="1" u="sng" dirty="0">
                    <a:cs typeface="Calibri Light" panose="020F0302020204030204" pitchFamily="34" charset="0"/>
                  </a:rPr>
                  <a:t>commitment</a:t>
                </a:r>
                <a:r>
                  <a:rPr lang="en-US" altLang="zh-CN" sz="2000" i="1" dirty="0">
                    <a:cs typeface="Calibri Light" panose="020F0302020204030204" pitchFamily="34" charset="0"/>
                  </a:rPr>
                  <a:t> </a:t>
                </a:r>
                <a:r>
                  <a:rPr lang="en-US" altLang="zh-CN" sz="2000" dirty="0">
                    <a:cs typeface="Calibri Light" panose="020F0302020204030204" pitchFamily="34" charset="0"/>
                  </a:rPr>
                  <a:t>to both pw and </a:t>
                </a:r>
                <a14:m>
                  <m:oMath xmlns:m="http://schemas.openxmlformats.org/officeDocument/2006/math">
                    <m:r>
                      <a:rPr lang="en-US" sz="2000" i="1" dirty="0">
                        <a:solidFill>
                          <a:srgbClr val="0070C0"/>
                        </a:solidFill>
                        <a:latin typeface="Cambria Math" panose="02040503050406030204" pitchFamily="18" charset="0"/>
                      </a:rPr>
                      <m:t>𝑝𝑘𝑆</m:t>
                    </m:r>
                  </m:oMath>
                </a14:m>
                <a:endParaRPr lang="en-US" altLang="zh-CN" sz="2000" dirty="0">
                  <a:cs typeface="Calibri Light" panose="020F0302020204030204" pitchFamily="34" charset="0"/>
                </a:endParaRPr>
              </a:p>
            </p:txBody>
          </p:sp>
        </mc:Choice>
        <mc:Fallback>
          <p:sp>
            <p:nvSpPr>
              <p:cNvPr id="25" name="内容占位符 2">
                <a:extLst>
                  <a:ext uri="{FF2B5EF4-FFF2-40B4-BE49-F238E27FC236}">
                    <a16:creationId xmlns:a16="http://schemas.microsoft.com/office/drawing/2014/main" id="{E1710515-536E-495B-A1E1-8ABFB023D13B}"/>
                  </a:ext>
                </a:extLst>
              </p:cNvPr>
              <p:cNvSpPr txBox="1">
                <a:spLocks noRot="1" noChangeAspect="1" noMove="1" noResize="1" noEditPoints="1" noAdjustHandles="1" noChangeArrowheads="1" noChangeShapeType="1" noTextEdit="1"/>
              </p:cNvSpPr>
              <p:nvPr/>
            </p:nvSpPr>
            <p:spPr bwMode="auto">
              <a:xfrm>
                <a:off x="364753" y="4244797"/>
                <a:ext cx="11738756" cy="2504794"/>
              </a:xfrm>
              <a:prstGeom prst="rect">
                <a:avLst/>
              </a:prstGeom>
              <a:blipFill>
                <a:blip r:embed="rId10"/>
                <a:stretch>
                  <a:fillRect l="-571" t="-2433" b="-65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6" name="TextBox 25">
            <a:extLst>
              <a:ext uri="{FF2B5EF4-FFF2-40B4-BE49-F238E27FC236}">
                <a16:creationId xmlns:a16="http://schemas.microsoft.com/office/drawing/2014/main" id="{91C46FF9-AD46-44F9-A356-7947F7553877}"/>
              </a:ext>
            </a:extLst>
          </p:cNvPr>
          <p:cNvSpPr txBox="1"/>
          <p:nvPr/>
        </p:nvSpPr>
        <p:spPr>
          <a:xfrm>
            <a:off x="3524464" y="1383415"/>
            <a:ext cx="3932973" cy="369332"/>
          </a:xfrm>
          <a:prstGeom prst="rect">
            <a:avLst/>
          </a:prstGeom>
          <a:noFill/>
          <a:ln w="12700">
            <a:solidFill>
              <a:schemeClr val="tx1"/>
            </a:solidFill>
          </a:ln>
        </p:spPr>
        <p:txBody>
          <a:bodyPr wrap="square">
            <a:spAutoFit/>
          </a:bodyPr>
          <a:lstStyle/>
          <a:p>
            <a:r>
              <a:rPr lang="en-US" altLang="zh-CN" dirty="0"/>
              <a:t>her counterparty’s presumed public key</a:t>
            </a:r>
            <a:endParaRPr lang="en-US" dirty="0"/>
          </a:p>
        </p:txBody>
      </p:sp>
      <p:sp>
        <p:nvSpPr>
          <p:cNvPr id="27" name="TextBox 26">
            <a:extLst>
              <a:ext uri="{FF2B5EF4-FFF2-40B4-BE49-F238E27FC236}">
                <a16:creationId xmlns:a16="http://schemas.microsoft.com/office/drawing/2014/main" id="{4B59B697-9DD6-4EF6-9E84-799689F86EB6}"/>
              </a:ext>
            </a:extLst>
          </p:cNvPr>
          <p:cNvSpPr txBox="1"/>
          <p:nvPr/>
        </p:nvSpPr>
        <p:spPr>
          <a:xfrm>
            <a:off x="364753" y="1374175"/>
            <a:ext cx="2142497" cy="369332"/>
          </a:xfrm>
          <a:prstGeom prst="rect">
            <a:avLst/>
          </a:prstGeom>
          <a:noFill/>
          <a:ln w="12700">
            <a:solidFill>
              <a:schemeClr val="tx1"/>
            </a:solidFill>
          </a:ln>
        </p:spPr>
        <p:txBody>
          <a:bodyPr wrap="square">
            <a:spAutoFit/>
          </a:bodyPr>
          <a:lstStyle/>
          <a:p>
            <a:r>
              <a:rPr lang="en-US" altLang="zh-CN" dirty="0"/>
              <a:t>her own secret key</a:t>
            </a:r>
            <a:endParaRPr lang="en-US" dirty="0"/>
          </a:p>
        </p:txBody>
      </p:sp>
      <p:cxnSp>
        <p:nvCxnSpPr>
          <p:cNvPr id="28" name="Straight Arrow Connector 27">
            <a:extLst>
              <a:ext uri="{FF2B5EF4-FFF2-40B4-BE49-F238E27FC236}">
                <a16:creationId xmlns:a16="http://schemas.microsoft.com/office/drawing/2014/main" id="{3A3BDA70-CAE2-4800-9080-555F1B2B89BD}"/>
              </a:ext>
            </a:extLst>
          </p:cNvPr>
          <p:cNvCxnSpPr>
            <a:cxnSpLocks/>
          </p:cNvCxnSpPr>
          <p:nvPr/>
        </p:nvCxnSpPr>
        <p:spPr>
          <a:xfrm flipH="1">
            <a:off x="3524465" y="1765374"/>
            <a:ext cx="395160" cy="1871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172FDB-56F3-4D68-8985-79983066F711}"/>
              </a:ext>
            </a:extLst>
          </p:cNvPr>
          <p:cNvCxnSpPr>
            <a:cxnSpLocks/>
          </p:cNvCxnSpPr>
          <p:nvPr/>
        </p:nvCxnSpPr>
        <p:spPr>
          <a:xfrm>
            <a:off x="2297102" y="1749104"/>
            <a:ext cx="325578" cy="212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9032CD-94D4-F890-80A8-FE474C220402}"/>
              </a:ext>
            </a:extLst>
          </p:cNvPr>
          <p:cNvSpPr txBox="1"/>
          <p:nvPr/>
        </p:nvSpPr>
        <p:spPr>
          <a:xfrm>
            <a:off x="10991654" y="350872"/>
            <a:ext cx="923826" cy="369332"/>
          </a:xfrm>
          <a:prstGeom prst="rect">
            <a:avLst/>
          </a:prstGeom>
          <a:noFill/>
        </p:spPr>
        <p:txBody>
          <a:bodyPr wrap="square">
            <a:spAutoFit/>
          </a:bodyPr>
          <a:lstStyle/>
          <a:p>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[GJK21] </a:t>
            </a:r>
            <a:endParaRPr lang="en-US" dirty="0"/>
          </a:p>
        </p:txBody>
      </p:sp>
    </p:spTree>
    <p:extLst>
      <p:ext uri="{BB962C8B-B14F-4D97-AF65-F5344CB8AC3E}">
        <p14:creationId xmlns:p14="http://schemas.microsoft.com/office/powerpoint/2010/main" val="387796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5A7911A-F0BD-4FF9-8C65-9B377FB91AE8}"/>
              </a:ext>
            </a:extLst>
          </p:cNvPr>
          <p:cNvSpPr/>
          <p:nvPr/>
        </p:nvSpPr>
        <p:spPr>
          <a:xfrm>
            <a:off x="3981413" y="1985814"/>
            <a:ext cx="3835027" cy="2134129"/>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khAKE</a:t>
            </a: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800" dirty="0"/>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B3E12985-43D6-4405-8118-84E2F5596680}"/>
                  </a:ext>
                </a:extLst>
              </p:cNvPr>
              <p:cNvSpPr/>
              <p:nvPr/>
            </p:nvSpPr>
            <p:spPr>
              <a:xfrm>
                <a:off x="2297102" y="1963706"/>
                <a:ext cx="1569435"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dirty="0" smtClean="0">
                        <a:solidFill>
                          <a:srgbClr val="00B050"/>
                        </a:solidFill>
                        <a:latin typeface="Cambria Math" panose="02040503050406030204" pitchFamily="18" charset="0"/>
                      </a:rPr>
                      <m:t>𝑠𝑘𝐶</m:t>
                    </m:r>
                  </m:oMath>
                </a14:m>
                <a:r>
                  <a:rPr lang="en-US" sz="2400" dirty="0"/>
                  <a:t> ,  </a:t>
                </a:r>
                <a14:m>
                  <m:oMath xmlns:m="http://schemas.openxmlformats.org/officeDocument/2006/math">
                    <m:r>
                      <a:rPr lang="en-US" sz="2400" i="1" dirty="0" smtClean="0">
                        <a:solidFill>
                          <a:srgbClr val="0070C0"/>
                        </a:solidFill>
                        <a:latin typeface="Cambria Math" panose="02040503050406030204" pitchFamily="18" charset="0"/>
                      </a:rPr>
                      <m:t>𝑝𝑘𝑆</m:t>
                    </m:r>
                    <m:r>
                      <a:rPr lang="en-US" sz="2400" i="1" dirty="0">
                        <a:latin typeface="Cambria Math" panose="02040503050406030204" pitchFamily="18" charset="0"/>
                      </a:rPr>
                      <m:t> </m:t>
                    </m:r>
                  </m:oMath>
                </a14:m>
                <a:endParaRPr lang="en-US" sz="2400" dirty="0"/>
              </a:p>
            </p:txBody>
          </p:sp>
        </mc:Choice>
        <mc:Fallback xmlns="">
          <p:sp>
            <p:nvSpPr>
              <p:cNvPr id="36" name="Rectangle 35">
                <a:extLst>
                  <a:ext uri="{FF2B5EF4-FFF2-40B4-BE49-F238E27FC236}">
                    <a16:creationId xmlns:a16="http://schemas.microsoft.com/office/drawing/2014/main" id="{B3E12985-43D6-4405-8118-84E2F5596680}"/>
                  </a:ext>
                </a:extLst>
              </p:cNvPr>
              <p:cNvSpPr>
                <a:spLocks noRot="1" noChangeAspect="1" noMove="1" noResize="1" noEditPoints="1" noAdjustHandles="1" noChangeArrowheads="1" noChangeShapeType="1" noTextEdit="1"/>
              </p:cNvSpPr>
              <p:nvPr/>
            </p:nvSpPr>
            <p:spPr>
              <a:xfrm>
                <a:off x="2297102" y="1963706"/>
                <a:ext cx="1569435" cy="455733"/>
              </a:xfrm>
              <a:prstGeom prst="rect">
                <a:avLst/>
              </a:prstGeom>
              <a:blipFill>
                <a:blip r:embed="rId3"/>
                <a:stretch>
                  <a:fillRect l="-389" t="-10667" b="-30667"/>
                </a:stretch>
              </a:blipFill>
              <a:ln>
                <a:noFill/>
              </a:ln>
            </p:spPr>
            <p:txBody>
              <a:bodyPr/>
              <a:lstStyle/>
              <a:p>
                <a:r>
                  <a:rPr lang="en-US">
                    <a:noFill/>
                  </a:rPr>
                  <a:t> </a:t>
                </a:r>
              </a:p>
            </p:txBody>
          </p:sp>
        </mc:Fallback>
      </mc:AlternateContent>
      <p:grpSp>
        <p:nvGrpSpPr>
          <p:cNvPr id="40" name="Group 39">
            <a:extLst>
              <a:ext uri="{FF2B5EF4-FFF2-40B4-BE49-F238E27FC236}">
                <a16:creationId xmlns:a16="http://schemas.microsoft.com/office/drawing/2014/main" id="{42AF0106-5FBC-416A-B1FA-AB679DCD4C1F}"/>
              </a:ext>
            </a:extLst>
          </p:cNvPr>
          <p:cNvGrpSpPr/>
          <p:nvPr/>
        </p:nvGrpSpPr>
        <p:grpSpPr>
          <a:xfrm>
            <a:off x="791535" y="2327265"/>
            <a:ext cx="1396858" cy="1452551"/>
            <a:chOff x="617797" y="3302307"/>
            <a:chExt cx="1633708" cy="1633708"/>
          </a:xfrm>
        </p:grpSpPr>
        <p:pic>
          <p:nvPicPr>
            <p:cNvPr id="41" name="Picture 40">
              <a:extLst>
                <a:ext uri="{FF2B5EF4-FFF2-40B4-BE49-F238E27FC236}">
                  <a16:creationId xmlns:a16="http://schemas.microsoft.com/office/drawing/2014/main" id="{C19B7B6E-A90C-4673-B418-0D320F3AAE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97" y="3302307"/>
              <a:ext cx="1633708" cy="1633708"/>
            </a:xfrm>
            <a:prstGeom prst="rect">
              <a:avLst/>
            </a:prstGeom>
          </p:spPr>
        </p:pic>
        <p:sp>
          <p:nvSpPr>
            <p:cNvPr id="42" name="Rectangle 41">
              <a:extLst>
                <a:ext uri="{FF2B5EF4-FFF2-40B4-BE49-F238E27FC236}">
                  <a16:creationId xmlns:a16="http://schemas.microsoft.com/office/drawing/2014/main" id="{D3D5CA61-A2BC-4E37-9BA4-B609EB87A924}"/>
                </a:ext>
              </a:extLst>
            </p:cNvPr>
            <p:cNvSpPr/>
            <p:nvPr/>
          </p:nvSpPr>
          <p:spPr>
            <a:xfrm>
              <a:off x="821208" y="460427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B050"/>
                  </a:solidFill>
                </a:rPr>
                <a:t>Client</a:t>
              </a:r>
            </a:p>
          </p:txBody>
        </p:sp>
      </p:grpSp>
      <p:grpSp>
        <p:nvGrpSpPr>
          <p:cNvPr id="43" name="Group 42">
            <a:extLst>
              <a:ext uri="{FF2B5EF4-FFF2-40B4-BE49-F238E27FC236}">
                <a16:creationId xmlns:a16="http://schemas.microsoft.com/office/drawing/2014/main" id="{C3AAFB43-7726-4DD3-97BF-DE000D3141AA}"/>
              </a:ext>
            </a:extLst>
          </p:cNvPr>
          <p:cNvGrpSpPr/>
          <p:nvPr/>
        </p:nvGrpSpPr>
        <p:grpSpPr>
          <a:xfrm>
            <a:off x="9692941" y="2327265"/>
            <a:ext cx="1478000" cy="1590341"/>
            <a:chOff x="9659386" y="3322685"/>
            <a:chExt cx="1794685" cy="1794685"/>
          </a:xfrm>
        </p:grpSpPr>
        <p:pic>
          <p:nvPicPr>
            <p:cNvPr id="44" name="Picture 43">
              <a:extLst>
                <a:ext uri="{FF2B5EF4-FFF2-40B4-BE49-F238E27FC236}">
                  <a16:creationId xmlns:a16="http://schemas.microsoft.com/office/drawing/2014/main" id="{5D87CF7C-7143-4A61-8710-E58DC59BC4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9386" y="3322685"/>
              <a:ext cx="1794685" cy="1794685"/>
            </a:xfrm>
            <a:prstGeom prst="rect">
              <a:avLst/>
            </a:prstGeom>
          </p:spPr>
        </p:pic>
        <p:sp>
          <p:nvSpPr>
            <p:cNvPr id="45" name="Rectangle 44">
              <a:extLst>
                <a:ext uri="{FF2B5EF4-FFF2-40B4-BE49-F238E27FC236}">
                  <a16:creationId xmlns:a16="http://schemas.microsoft.com/office/drawing/2014/main" id="{CE9AEFEF-89B6-4011-97F7-A9C3C74C75A4}"/>
                </a:ext>
              </a:extLst>
            </p:cNvPr>
            <p:cNvSpPr/>
            <p:nvPr/>
          </p:nvSpPr>
          <p:spPr>
            <a:xfrm>
              <a:off x="9753426" y="4683371"/>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70C0"/>
                  </a:solidFill>
                </a:rPr>
                <a:t>Server</a:t>
              </a:r>
            </a:p>
          </p:txBody>
        </p:sp>
      </p:gr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7207-868A-4CF4-A943-60DB9D33ADA5}"/>
                  </a:ext>
                </a:extLst>
              </p:cNvPr>
              <p:cNvSpPr/>
              <p:nvPr/>
            </p:nvSpPr>
            <p:spPr>
              <a:xfrm>
                <a:off x="2744447" y="2962873"/>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B050"/>
                          </a:solidFill>
                          <a:latin typeface="Cambria Math" panose="02040503050406030204" pitchFamily="18" charset="0"/>
                        </a:rPr>
                        <m:t>𝑘</m:t>
                      </m:r>
                    </m:oMath>
                  </m:oMathPara>
                </a14:m>
                <a:endParaRPr lang="en-US" sz="2400" dirty="0">
                  <a:solidFill>
                    <a:srgbClr val="00B050"/>
                  </a:solidFill>
                </a:endParaRPr>
              </a:p>
            </p:txBody>
          </p:sp>
        </mc:Choice>
        <mc:Fallback xmlns="">
          <p:sp>
            <p:nvSpPr>
              <p:cNvPr id="46" name="Rectangle 45">
                <a:extLst>
                  <a:ext uri="{FF2B5EF4-FFF2-40B4-BE49-F238E27FC236}">
                    <a16:creationId xmlns:a16="http://schemas.microsoft.com/office/drawing/2014/main" id="{BAB27207-868A-4CF4-A943-60DB9D33ADA5}"/>
                  </a:ext>
                </a:extLst>
              </p:cNvPr>
              <p:cNvSpPr>
                <a:spLocks noRot="1" noChangeAspect="1" noMove="1" noResize="1" noEditPoints="1" noAdjustHandles="1" noChangeArrowheads="1" noChangeShapeType="1" noTextEdit="1"/>
              </p:cNvSpPr>
              <p:nvPr/>
            </p:nvSpPr>
            <p:spPr>
              <a:xfrm>
                <a:off x="2744447" y="2962873"/>
                <a:ext cx="780017" cy="365125"/>
              </a:xfrm>
              <a:prstGeom prst="rect">
                <a:avLst/>
              </a:prstGeom>
              <a:blipFill>
                <a:blip r:embed="rId6"/>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2138240A-291A-47C5-B2D7-D09A921D48E0}"/>
                  </a:ext>
                </a:extLst>
              </p:cNvPr>
              <p:cNvSpPr/>
              <p:nvPr/>
            </p:nvSpPr>
            <p:spPr>
              <a:xfrm>
                <a:off x="8285156" y="302782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70C0"/>
                          </a:solidFill>
                          <a:latin typeface="Cambria Math" panose="02040503050406030204" pitchFamily="18" charset="0"/>
                        </a:rPr>
                        <m:t>𝑘</m:t>
                      </m:r>
                      <m:r>
                        <a:rPr lang="en-US" sz="2400" b="0" i="1" dirty="0" smtClean="0">
                          <a:solidFill>
                            <a:srgbClr val="0070C0"/>
                          </a:solidFill>
                          <a:latin typeface="Cambria Math" panose="02040503050406030204" pitchFamily="18" charset="0"/>
                        </a:rPr>
                        <m:t>′</m:t>
                      </m:r>
                    </m:oMath>
                  </m:oMathPara>
                </a14:m>
                <a:endParaRPr lang="en-US" sz="2400" dirty="0">
                  <a:solidFill>
                    <a:srgbClr val="0070C0"/>
                  </a:solidFill>
                </a:endParaRPr>
              </a:p>
            </p:txBody>
          </p:sp>
        </mc:Choice>
        <mc:Fallback xmlns="">
          <p:sp>
            <p:nvSpPr>
              <p:cNvPr id="47" name="Rectangle 46">
                <a:extLst>
                  <a:ext uri="{FF2B5EF4-FFF2-40B4-BE49-F238E27FC236}">
                    <a16:creationId xmlns:a16="http://schemas.microsoft.com/office/drawing/2014/main" id="{2138240A-291A-47C5-B2D7-D09A921D48E0}"/>
                  </a:ext>
                </a:extLst>
              </p:cNvPr>
              <p:cNvSpPr>
                <a:spLocks noRot="1" noChangeAspect="1" noMove="1" noResize="1" noEditPoints="1" noAdjustHandles="1" noChangeArrowheads="1" noChangeShapeType="1" noTextEdit="1"/>
              </p:cNvSpPr>
              <p:nvPr/>
            </p:nvSpPr>
            <p:spPr>
              <a:xfrm>
                <a:off x="8285156" y="3027821"/>
                <a:ext cx="780017" cy="365125"/>
              </a:xfrm>
              <a:prstGeom prst="rect">
                <a:avLst/>
              </a:prstGeom>
              <a:blipFill>
                <a:blip r:embed="rId7"/>
                <a:stretch>
                  <a:fillRect t="-1667" b="-10000"/>
                </a:stretch>
              </a:blipFill>
              <a:ln>
                <a:noFill/>
              </a:ln>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D231E40E-D4BF-4367-B2AB-9A16B0D517FF}"/>
              </a:ext>
            </a:extLst>
          </p:cNvPr>
          <p:cNvCxnSpPr>
            <a:cxnSpLocks/>
          </p:cNvCxnSpPr>
          <p:nvPr/>
        </p:nvCxnSpPr>
        <p:spPr>
          <a:xfrm>
            <a:off x="2471782" y="2501247"/>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F647EC5A-D6D4-42CD-8848-E9A7C504449E}"/>
              </a:ext>
            </a:extLst>
          </p:cNvPr>
          <p:cNvCxnSpPr>
            <a:cxnSpLocks/>
          </p:cNvCxnSpPr>
          <p:nvPr/>
        </p:nvCxnSpPr>
        <p:spPr>
          <a:xfrm>
            <a:off x="8001753" y="344349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70A565FE-9057-40B3-987C-A38E9F87B0B1}"/>
              </a:ext>
            </a:extLst>
          </p:cNvPr>
          <p:cNvCxnSpPr>
            <a:cxnSpLocks/>
          </p:cNvCxnSpPr>
          <p:nvPr/>
        </p:nvCxnSpPr>
        <p:spPr>
          <a:xfrm flipH="1">
            <a:off x="8014572" y="2518918"/>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187101D1-6618-458B-AF4E-3E9B592DA2C8}"/>
              </a:ext>
            </a:extLst>
          </p:cNvPr>
          <p:cNvCxnSpPr>
            <a:cxnSpLocks/>
          </p:cNvCxnSpPr>
          <p:nvPr/>
        </p:nvCxnSpPr>
        <p:spPr>
          <a:xfrm flipH="1">
            <a:off x="2446329" y="3425824"/>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1" name="Title 1">
            <a:extLst>
              <a:ext uri="{FF2B5EF4-FFF2-40B4-BE49-F238E27FC236}">
                <a16:creationId xmlns:a16="http://schemas.microsoft.com/office/drawing/2014/main" id="{98764564-95C9-4248-B965-7BCD68EEBEBF}"/>
              </a:ext>
            </a:extLst>
          </p:cNvPr>
          <p:cNvSpPr txBox="1">
            <a:spLocks/>
          </p:cNvSpPr>
          <p:nvPr/>
        </p:nvSpPr>
        <p:spPr bwMode="auto">
          <a:xfrm>
            <a:off x="582563" y="36437"/>
            <a:ext cx="10515600"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OKAPE, like KHAPE, is based on key-hiding AKE (</a:t>
            </a:r>
            <a:r>
              <a:rPr lang="en-US" sz="4000" dirty="0" err="1"/>
              <a:t>khAKE</a:t>
            </a:r>
            <a:r>
              <a:rPr lang="en-US" sz="4000" dirty="0"/>
              <a:t>) </a:t>
            </a:r>
            <a:endParaRPr lang="en-US" sz="3200" dirty="0"/>
          </a:p>
        </p:txBody>
      </p:sp>
      <p:sp>
        <p:nvSpPr>
          <p:cNvPr id="23" name="内容占位符 2">
            <a:extLst>
              <a:ext uri="{FF2B5EF4-FFF2-40B4-BE49-F238E27FC236}">
                <a16:creationId xmlns:a16="http://schemas.microsoft.com/office/drawing/2014/main" id="{61CF67FF-1064-43FA-9287-8CC766A70203}"/>
              </a:ext>
            </a:extLst>
          </p:cNvPr>
          <p:cNvSpPr>
            <a:spLocks noGrp="1"/>
          </p:cNvSpPr>
          <p:nvPr>
            <p:ph idx="1"/>
          </p:nvPr>
        </p:nvSpPr>
        <p:spPr>
          <a:xfrm>
            <a:off x="3243624" y="724184"/>
            <a:ext cx="5704751" cy="490335"/>
          </a:xfrm>
        </p:spPr>
        <p:txBody>
          <a:bodyPr>
            <a:noAutofit/>
          </a:bodyPr>
          <a:lstStyle/>
          <a:p>
            <a:pPr marL="0" indent="0">
              <a:buNone/>
            </a:pPr>
            <a:r>
              <a:rPr lang="en-US" altLang="zh-CN" sz="2000" dirty="0">
                <a:cs typeface="Calibri Light" panose="020F0302020204030204" pitchFamily="34" charset="0"/>
              </a:rPr>
              <a:t>(public key setting:  each party generates </a:t>
            </a:r>
            <a:r>
              <a:rPr lang="en-US" altLang="zh-CN" sz="2000" dirty="0" err="1">
                <a:cs typeface="Calibri Light" panose="020F0302020204030204" pitchFamily="34" charset="0"/>
              </a:rPr>
              <a:t>sk,pk</a:t>
            </a:r>
            <a:r>
              <a:rPr lang="en-US" altLang="zh-CN" sz="2000" dirty="0">
                <a:cs typeface="Calibri Light" panose="020F0302020204030204" pitchFamily="34" charset="0"/>
              </a:rPr>
              <a:t> pair)</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EA5DBA2-54C2-4B6C-9AEC-E388FA72B926}"/>
                  </a:ext>
                </a:extLst>
              </p:cNvPr>
              <p:cNvSpPr/>
              <p:nvPr/>
            </p:nvSpPr>
            <p:spPr>
              <a:xfrm>
                <a:off x="7910477" y="1985814"/>
                <a:ext cx="1733508"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dirty="0" smtClean="0">
                        <a:solidFill>
                          <a:srgbClr val="00B050"/>
                        </a:solidFill>
                        <a:latin typeface="Cambria Math" panose="02040503050406030204" pitchFamily="18" charset="0"/>
                      </a:rPr>
                      <m:t>𝑝𝑘𝐶</m:t>
                    </m:r>
                    <m:r>
                      <a:rPr lang="en-US" sz="2400" b="0" i="0" dirty="0" smtClean="0">
                        <a:solidFill>
                          <a:srgbClr val="00B050"/>
                        </a:solidFill>
                        <a:latin typeface="Cambria Math" panose="02040503050406030204" pitchFamily="18" charset="0"/>
                      </a:rPr>
                      <m:t> </m:t>
                    </m:r>
                  </m:oMath>
                </a14:m>
                <a:r>
                  <a:rPr lang="en-US" sz="2400" dirty="0"/>
                  <a:t>, </a:t>
                </a:r>
                <a14:m>
                  <m:oMath xmlns:m="http://schemas.openxmlformats.org/officeDocument/2006/math">
                    <m:r>
                      <a:rPr lang="en-US" sz="2400" b="0" i="1" dirty="0" smtClean="0">
                        <a:solidFill>
                          <a:srgbClr val="0070C0"/>
                        </a:solidFill>
                        <a:latin typeface="Cambria Math" panose="02040503050406030204" pitchFamily="18" charset="0"/>
                      </a:rPr>
                      <m:t>𝑠</m:t>
                    </m:r>
                    <m:r>
                      <a:rPr lang="en-US" sz="2400" i="1" dirty="0">
                        <a:solidFill>
                          <a:srgbClr val="0070C0"/>
                        </a:solidFill>
                        <a:latin typeface="Cambria Math" panose="02040503050406030204" pitchFamily="18" charset="0"/>
                      </a:rPr>
                      <m:t>𝑘</m:t>
                    </m:r>
                    <m:r>
                      <a:rPr lang="en-US" sz="2400" b="0" i="1" dirty="0" smtClean="0">
                        <a:solidFill>
                          <a:srgbClr val="0070C0"/>
                        </a:solidFill>
                        <a:latin typeface="Cambria Math" panose="02040503050406030204" pitchFamily="18" charset="0"/>
                      </a:rPr>
                      <m:t>𝑆</m:t>
                    </m:r>
                    <m:r>
                      <a:rPr lang="en-US" sz="2400" i="1" dirty="0">
                        <a:latin typeface="Cambria Math" panose="02040503050406030204" pitchFamily="18" charset="0"/>
                      </a:rPr>
                      <m:t> </m:t>
                    </m:r>
                  </m:oMath>
                </a14:m>
                <a:endParaRPr lang="en-US" sz="2400" dirty="0"/>
              </a:p>
            </p:txBody>
          </p:sp>
        </mc:Choice>
        <mc:Fallback xmlns="">
          <p:sp>
            <p:nvSpPr>
              <p:cNvPr id="24" name="Rectangle 23">
                <a:extLst>
                  <a:ext uri="{FF2B5EF4-FFF2-40B4-BE49-F238E27FC236}">
                    <a16:creationId xmlns:a16="http://schemas.microsoft.com/office/drawing/2014/main" id="{3EA5DBA2-54C2-4B6C-9AEC-E388FA72B926}"/>
                  </a:ext>
                </a:extLst>
              </p:cNvPr>
              <p:cNvSpPr>
                <a:spLocks noRot="1" noChangeAspect="1" noMove="1" noResize="1" noEditPoints="1" noAdjustHandles="1" noChangeArrowheads="1" noChangeShapeType="1" noTextEdit="1"/>
              </p:cNvSpPr>
              <p:nvPr/>
            </p:nvSpPr>
            <p:spPr>
              <a:xfrm>
                <a:off x="7910477" y="1985814"/>
                <a:ext cx="1733508" cy="455733"/>
              </a:xfrm>
              <a:prstGeom prst="rect">
                <a:avLst/>
              </a:prstGeom>
              <a:blipFill>
                <a:blip r:embed="rId8"/>
                <a:stretch>
                  <a:fillRect t="-10667" b="-30667"/>
                </a:stretch>
              </a:blipFill>
              <a:ln>
                <a:noFill/>
              </a:ln>
            </p:spPr>
            <p:txBody>
              <a:bodyPr/>
              <a:lstStyle/>
              <a:p>
                <a:r>
                  <a:rPr lang="en-US">
                    <a:noFill/>
                  </a:rPr>
                  <a:t> </a:t>
                </a:r>
              </a:p>
            </p:txBody>
          </p:sp>
        </mc:Fallback>
      </mc:AlternateContent>
      <p:sp>
        <p:nvSpPr>
          <p:cNvPr id="26" name="TextBox 25">
            <a:extLst>
              <a:ext uri="{FF2B5EF4-FFF2-40B4-BE49-F238E27FC236}">
                <a16:creationId xmlns:a16="http://schemas.microsoft.com/office/drawing/2014/main" id="{91C46FF9-AD46-44F9-A356-7947F7553877}"/>
              </a:ext>
            </a:extLst>
          </p:cNvPr>
          <p:cNvSpPr txBox="1"/>
          <p:nvPr/>
        </p:nvSpPr>
        <p:spPr>
          <a:xfrm>
            <a:off x="3524464" y="1383415"/>
            <a:ext cx="3932973" cy="369332"/>
          </a:xfrm>
          <a:prstGeom prst="rect">
            <a:avLst/>
          </a:prstGeom>
          <a:noFill/>
          <a:ln w="12700">
            <a:solidFill>
              <a:schemeClr val="tx1"/>
            </a:solidFill>
          </a:ln>
        </p:spPr>
        <p:txBody>
          <a:bodyPr wrap="square">
            <a:spAutoFit/>
          </a:bodyPr>
          <a:lstStyle/>
          <a:p>
            <a:r>
              <a:rPr lang="en-US" altLang="zh-CN" dirty="0"/>
              <a:t>her counterparty’s presumed public key</a:t>
            </a:r>
            <a:endParaRPr lang="en-US" dirty="0"/>
          </a:p>
        </p:txBody>
      </p:sp>
      <p:sp>
        <p:nvSpPr>
          <p:cNvPr id="27" name="TextBox 26">
            <a:extLst>
              <a:ext uri="{FF2B5EF4-FFF2-40B4-BE49-F238E27FC236}">
                <a16:creationId xmlns:a16="http://schemas.microsoft.com/office/drawing/2014/main" id="{4B59B697-9DD6-4EF6-9E84-799689F86EB6}"/>
              </a:ext>
            </a:extLst>
          </p:cNvPr>
          <p:cNvSpPr txBox="1"/>
          <p:nvPr/>
        </p:nvSpPr>
        <p:spPr>
          <a:xfrm>
            <a:off x="364753" y="1374175"/>
            <a:ext cx="2142497" cy="369332"/>
          </a:xfrm>
          <a:prstGeom prst="rect">
            <a:avLst/>
          </a:prstGeom>
          <a:noFill/>
          <a:ln w="12700">
            <a:solidFill>
              <a:schemeClr val="tx1"/>
            </a:solidFill>
          </a:ln>
        </p:spPr>
        <p:txBody>
          <a:bodyPr wrap="square">
            <a:spAutoFit/>
          </a:bodyPr>
          <a:lstStyle/>
          <a:p>
            <a:r>
              <a:rPr lang="en-US" altLang="zh-CN" dirty="0"/>
              <a:t>her own secret key</a:t>
            </a:r>
            <a:endParaRPr lang="en-US" dirty="0"/>
          </a:p>
        </p:txBody>
      </p:sp>
      <p:cxnSp>
        <p:nvCxnSpPr>
          <p:cNvPr id="28" name="Straight Arrow Connector 27">
            <a:extLst>
              <a:ext uri="{FF2B5EF4-FFF2-40B4-BE49-F238E27FC236}">
                <a16:creationId xmlns:a16="http://schemas.microsoft.com/office/drawing/2014/main" id="{3A3BDA70-CAE2-4800-9080-555F1B2B89BD}"/>
              </a:ext>
            </a:extLst>
          </p:cNvPr>
          <p:cNvCxnSpPr>
            <a:cxnSpLocks/>
          </p:cNvCxnSpPr>
          <p:nvPr/>
        </p:nvCxnSpPr>
        <p:spPr>
          <a:xfrm flipH="1">
            <a:off x="3524465" y="1765374"/>
            <a:ext cx="395160" cy="1871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172FDB-56F3-4D68-8985-79983066F711}"/>
              </a:ext>
            </a:extLst>
          </p:cNvPr>
          <p:cNvCxnSpPr>
            <a:cxnSpLocks/>
          </p:cNvCxnSpPr>
          <p:nvPr/>
        </p:nvCxnSpPr>
        <p:spPr>
          <a:xfrm>
            <a:off x="2297102" y="1749104"/>
            <a:ext cx="325578" cy="212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49032CD-94D4-F890-80A8-FE474C220402}"/>
              </a:ext>
            </a:extLst>
          </p:cNvPr>
          <p:cNvSpPr txBox="1"/>
          <p:nvPr/>
        </p:nvSpPr>
        <p:spPr>
          <a:xfrm>
            <a:off x="10991654" y="350872"/>
            <a:ext cx="923826" cy="369332"/>
          </a:xfrm>
          <a:prstGeom prst="rect">
            <a:avLst/>
          </a:prstGeom>
          <a:noFill/>
        </p:spPr>
        <p:txBody>
          <a:bodyPr wrap="square">
            <a:spAutoFit/>
          </a:bodyPr>
          <a:lstStyle/>
          <a:p>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[GJK21] </a:t>
            </a:r>
            <a:endParaRPr lang="en-US" dirty="0"/>
          </a:p>
        </p:txBody>
      </p:sp>
      <mc:AlternateContent xmlns:mc="http://schemas.openxmlformats.org/markup-compatibility/2006">
        <mc:Choice xmlns:a14="http://schemas.microsoft.com/office/drawing/2010/main" Requires="a14">
          <p:sp>
            <p:nvSpPr>
              <p:cNvPr id="31" name="内容占位符 2">
                <a:extLst>
                  <a:ext uri="{FF2B5EF4-FFF2-40B4-BE49-F238E27FC236}">
                    <a16:creationId xmlns:a16="http://schemas.microsoft.com/office/drawing/2014/main" id="{0D71FC74-DAAA-CE68-CDC0-EE292E51CFB4}"/>
                  </a:ext>
                </a:extLst>
              </p:cNvPr>
              <p:cNvSpPr txBox="1">
                <a:spLocks/>
              </p:cNvSpPr>
              <p:nvPr/>
            </p:nvSpPr>
            <p:spPr bwMode="auto">
              <a:xfrm>
                <a:off x="276617" y="4329430"/>
                <a:ext cx="11738756" cy="2432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000" b="1" u="sng" dirty="0" err="1">
                    <a:cs typeface="Calibri Light" panose="020F0302020204030204" pitchFamily="34" charset="0"/>
                  </a:rPr>
                  <a:t>khAKE</a:t>
                </a:r>
                <a:r>
                  <a:rPr lang="en-US" altLang="zh-CN" sz="2000" b="1" u="sng" dirty="0">
                    <a:cs typeface="Calibri Light" panose="020F0302020204030204" pitchFamily="34" charset="0"/>
                  </a:rPr>
                  <a:t> examples:</a:t>
                </a:r>
              </a:p>
              <a:p>
                <a:pPr marL="0" indent="0">
                  <a:spcBef>
                    <a:spcPts val="600"/>
                  </a:spcBef>
                  <a:buNone/>
                </a:pPr>
                <a:r>
                  <a:rPr lang="en-US" altLang="zh-CN" sz="2000" dirty="0">
                    <a:cs typeface="Calibri Light" panose="020F0302020204030204" pitchFamily="34" charset="0"/>
                  </a:rPr>
                  <a:t>For 3DH and HMQV assume Diffie-Hellman keys:  </a:t>
                </a:r>
                <a14:m>
                  <m:oMath xmlns:m="http://schemas.openxmlformats.org/officeDocument/2006/math">
                    <m:r>
                      <a:rPr lang="en-US" sz="2000" i="1" dirty="0">
                        <a:solidFill>
                          <a:srgbClr val="00B050"/>
                        </a:solidFill>
                        <a:latin typeface="Cambria Math" panose="02040503050406030204" pitchFamily="18" charset="0"/>
                      </a:rPr>
                      <m:t>𝑝𝑘𝐶</m:t>
                    </m:r>
                    <m:r>
                      <a:rPr lang="en-US" sz="2000" i="1" dirty="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i="1" dirty="0">
                            <a:solidFill>
                              <a:srgbClr val="00B050"/>
                            </a:solidFill>
                            <a:latin typeface="Cambria Math" panose="02040503050406030204" pitchFamily="18" charset="0"/>
                          </a:rPr>
                          <m:t>𝑠𝑘𝐶</m:t>
                        </m:r>
                      </m:sup>
                    </m:sSup>
                  </m:oMath>
                </a14:m>
                <a:r>
                  <a:rPr lang="en-US" altLang="zh-CN" sz="2000" dirty="0">
                    <a:cs typeface="Calibri Light" panose="020F0302020204030204" pitchFamily="34" charset="0"/>
                  </a:rPr>
                  <a:t> and </a:t>
                </a:r>
                <a14:m>
                  <m:oMath xmlns:m="http://schemas.openxmlformats.org/officeDocument/2006/math">
                    <m:r>
                      <a:rPr lang="en-US" sz="2000" i="1" dirty="0">
                        <a:solidFill>
                          <a:srgbClr val="0070C0"/>
                        </a:solidFill>
                        <a:latin typeface="Cambria Math" panose="02040503050406030204" pitchFamily="18" charset="0"/>
                      </a:rPr>
                      <m:t>𝑝𝑘𝑆</m:t>
                    </m:r>
                    <m:r>
                      <a:rPr lang="en-US" sz="2000" i="1" dirty="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i="1" dirty="0">
                            <a:solidFill>
                              <a:srgbClr val="0070C0"/>
                            </a:solidFill>
                            <a:latin typeface="Cambria Math" panose="02040503050406030204" pitchFamily="18" charset="0"/>
                          </a:rPr>
                          <m:t>𝑠𝑘𝑆</m:t>
                        </m:r>
                      </m:sup>
                    </m:sSup>
                  </m:oMath>
                </a14:m>
                <a:endParaRPr lang="en-US" sz="2000" dirty="0">
                  <a:solidFill>
                    <a:srgbClr val="0070C0"/>
                  </a:solidFill>
                </a:endParaRPr>
              </a:p>
              <a:p>
                <a:pPr marL="0" indent="0">
                  <a:spcBef>
                    <a:spcPts val="600"/>
                  </a:spcBef>
                  <a:buNone/>
                </a:pPr>
                <a:endParaRPr lang="en-US" altLang="zh-CN" sz="1000" dirty="0">
                  <a:cs typeface="Calibri Light" panose="020F0302020204030204" pitchFamily="34" charset="0"/>
                </a:endParaRPr>
              </a:p>
              <a:p>
                <a:pPr marL="0" indent="0">
                  <a:spcBef>
                    <a:spcPts val="600"/>
                  </a:spcBef>
                  <a:buNone/>
                </a:pPr>
                <a:r>
                  <a:rPr lang="en-US" altLang="zh-CN" sz="2000" dirty="0">
                    <a:cs typeface="Calibri Light" panose="020F0302020204030204" pitchFamily="34" charset="0"/>
                  </a:rPr>
                  <a:t>3DH:	C sends </a:t>
                </a:r>
                <a14:m>
                  <m:oMath xmlns:m="http://schemas.openxmlformats.org/officeDocument/2006/math">
                    <m:r>
                      <a:rPr lang="en-US" sz="2000" i="1" dirty="0">
                        <a:solidFill>
                          <a:srgbClr val="00B050"/>
                        </a:solidFill>
                        <a:latin typeface="Cambria Math" panose="02040503050406030204" pitchFamily="18" charset="0"/>
                      </a:rPr>
                      <m:t>𝑋</m:t>
                    </m:r>
                    <m:r>
                      <a:rPr lang="en-US" sz="2000" i="1" dirty="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i="1" dirty="0">
                            <a:solidFill>
                              <a:srgbClr val="00B050"/>
                            </a:solidFill>
                            <a:latin typeface="Cambria Math" panose="02040503050406030204" pitchFamily="18" charset="0"/>
                          </a:rPr>
                          <m:t>𝑥</m:t>
                        </m:r>
                      </m:sup>
                    </m:sSup>
                  </m:oMath>
                </a14:m>
                <a:r>
                  <a:rPr lang="en-US" altLang="zh-CN" sz="2000" dirty="0">
                    <a:cs typeface="Calibri Light" panose="020F0302020204030204" pitchFamily="34" charset="0"/>
                  </a:rPr>
                  <a:t>, S sends </a:t>
                </a:r>
                <a14:m>
                  <m:oMath xmlns:m="http://schemas.openxmlformats.org/officeDocument/2006/math">
                    <m:r>
                      <a:rPr lang="en-US" sz="2000" i="1" dirty="0">
                        <a:solidFill>
                          <a:srgbClr val="0070C0"/>
                        </a:solidFill>
                        <a:latin typeface="Cambria Math" panose="02040503050406030204" pitchFamily="18" charset="0"/>
                      </a:rPr>
                      <m:t>𝑌</m:t>
                    </m:r>
                    <m:r>
                      <a:rPr lang="en-US" sz="2000" i="1" dirty="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i="1" dirty="0">
                            <a:solidFill>
                              <a:srgbClr val="0070C0"/>
                            </a:solidFill>
                            <a:latin typeface="Cambria Math" panose="02040503050406030204" pitchFamily="18" charset="0"/>
                          </a:rPr>
                          <m:t>𝑦</m:t>
                        </m:r>
                      </m:sup>
                    </m:sSup>
                  </m:oMath>
                </a14:m>
                <a:r>
                  <a:rPr lang="en-US" altLang="zh-CN" sz="2000" dirty="0">
                    <a:cs typeface="Calibri Light" panose="020F0302020204030204" pitchFamily="34" charset="0"/>
                  </a:rPr>
                  <a:t>, let </a:t>
                </a:r>
                <a14:m>
                  <m:oMath xmlns:m="http://schemas.openxmlformats.org/officeDocument/2006/math">
                    <m:r>
                      <a:rPr lang="en-US" sz="2000" i="1" dirty="0">
                        <a:latin typeface="Cambria Math" panose="02040503050406030204" pitchFamily="18" charset="0"/>
                      </a:rPr>
                      <m:t>𝑘</m:t>
                    </m:r>
                    <m:r>
                      <a:rPr lang="en-US" sz="2000" i="1" dirty="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𝑋</m:t>
                            </m:r>
                            <m:r>
                              <a:rPr lang="en-US" sz="2000" i="1" dirty="0">
                                <a:latin typeface="Cambria Math" panose="02040503050406030204" pitchFamily="18" charset="0"/>
                              </a:rPr>
                              <m:t>,</m:t>
                            </m:r>
                            <m:r>
                              <a:rPr lang="en-US" sz="2000" i="1" dirty="0">
                                <a:solidFill>
                                  <a:srgbClr val="0070C0"/>
                                </a:solidFill>
                                <a:latin typeface="Cambria Math" panose="02040503050406030204" pitchFamily="18" charset="0"/>
                              </a:rPr>
                              <m:t>𝑝𝑘𝑆</m:t>
                            </m:r>
                          </m:e>
                        </m:d>
                        <m:r>
                          <a:rPr lang="en-US" sz="2000" i="1" dirty="0">
                            <a:latin typeface="Cambria Math" panose="02040503050406030204" pitchFamily="18" charset="0"/>
                          </a:rPr>
                          <m:t> ,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𝑝𝑘𝐶</m:t>
                            </m:r>
                            <m:r>
                              <a:rPr lang="en-US" sz="2000" i="1" dirty="0">
                                <a:latin typeface="Cambria Math" panose="02040503050406030204" pitchFamily="18" charset="0"/>
                              </a:rPr>
                              <m:t>,</m:t>
                            </m:r>
                            <m:r>
                              <a:rPr lang="en-US" sz="2000" i="1" dirty="0">
                                <a:solidFill>
                                  <a:srgbClr val="0070C0"/>
                                </a:solidFill>
                                <a:latin typeface="Cambria Math" panose="02040503050406030204" pitchFamily="18" charset="0"/>
                              </a:rPr>
                              <m:t>𝑌</m:t>
                            </m:r>
                          </m:e>
                        </m:d>
                        <m:r>
                          <a:rPr lang="en-US" sz="2000" i="1" dirty="0">
                            <a:latin typeface="Cambria Math" panose="02040503050406030204" pitchFamily="18" charset="0"/>
                          </a:rPr>
                          <m:t> ,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𝑋</m:t>
                            </m:r>
                            <m:r>
                              <a:rPr lang="en-US" sz="2000" i="1" dirty="0">
                                <a:latin typeface="Cambria Math" panose="02040503050406030204" pitchFamily="18" charset="0"/>
                              </a:rPr>
                              <m:t>,</m:t>
                            </m:r>
                            <m:r>
                              <a:rPr lang="en-US" sz="2000" i="1" dirty="0">
                                <a:solidFill>
                                  <a:srgbClr val="0070C0"/>
                                </a:solidFill>
                                <a:latin typeface="Cambria Math" panose="02040503050406030204" pitchFamily="18" charset="0"/>
                              </a:rPr>
                              <m:t>𝑌</m:t>
                            </m:r>
                          </m:e>
                        </m:d>
                        <m:r>
                          <a:rPr lang="en-US" sz="2000" i="1" dirty="0">
                            <a:latin typeface="Cambria Math" panose="02040503050406030204" pitchFamily="18" charset="0"/>
                          </a:rPr>
                          <m:t> </m:t>
                        </m:r>
                        <m:r>
                          <a:rPr lang="en-US" sz="2000" b="0" i="1" dirty="0" smtClean="0">
                            <a:latin typeface="Cambria Math" panose="02040503050406030204" pitchFamily="18" charset="0"/>
                          </a:rPr>
                          <m:t> </m:t>
                        </m:r>
                      </m:e>
                    </m:d>
                  </m:oMath>
                </a14:m>
                <a:endParaRPr lang="en-US" altLang="zh-CN" sz="2000" dirty="0">
                  <a:cs typeface="Calibri Light" panose="020F0302020204030204" pitchFamily="34" charset="0"/>
                </a:endParaRPr>
              </a:p>
              <a:p>
                <a:pPr marL="0" indent="0">
                  <a:spcBef>
                    <a:spcPts val="600"/>
                  </a:spcBef>
                  <a:buNone/>
                </a:pPr>
                <a:r>
                  <a:rPr lang="en-US" altLang="zh-CN" sz="2000" dirty="0">
                    <a:cs typeface="Calibri Light" panose="020F0302020204030204" pitchFamily="34" charset="0"/>
                  </a:rPr>
                  <a:t>HMQV:	same messages, but </a:t>
                </a:r>
                <a14:m>
                  <m:oMath xmlns:m="http://schemas.openxmlformats.org/officeDocument/2006/math">
                    <m:r>
                      <a:rPr lang="en-US" sz="2000" i="1" dirty="0">
                        <a:latin typeface="Cambria Math" panose="02040503050406030204" pitchFamily="18" charset="0"/>
                      </a:rPr>
                      <m:t>𝑘</m:t>
                    </m:r>
                    <m:r>
                      <a:rPr lang="en-US" sz="2000" i="1" dirty="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𝑋</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ctrlPr>
                                      <a:rPr lang="en-US" sz="2000" i="1" dirty="0">
                                        <a:latin typeface="Cambria Math" panose="02040503050406030204" pitchFamily="18" charset="0"/>
                                        <a:ea typeface="Cambria Math" panose="02040503050406030204" pitchFamily="18" charset="0"/>
                                      </a:rPr>
                                    </m:ctrlPr>
                                  </m:dPr>
                                  <m:e>
                                    <m:r>
                                      <a:rPr lang="en-US" sz="2000" i="1" dirty="0">
                                        <a:solidFill>
                                          <a:srgbClr val="00B050"/>
                                        </a:solidFill>
                                        <a:latin typeface="Cambria Math" panose="02040503050406030204" pitchFamily="18" charset="0"/>
                                        <a:ea typeface="Cambria Math" panose="02040503050406030204" pitchFamily="18" charset="0"/>
                                      </a:rPr>
                                      <m:t>𝑝𝑘𝐶</m:t>
                                    </m:r>
                                  </m:e>
                                </m:d>
                              </m:e>
                              <m:sup>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𝐻</m:t>
                                    </m:r>
                                  </m:e>
                                  <m:sup>
                                    <m:r>
                                      <a:rPr lang="en-US" sz="2000" i="1" dirty="0">
                                        <a:latin typeface="Cambria Math" panose="02040503050406030204" pitchFamily="18" charset="0"/>
                                        <a:ea typeface="Cambria Math" panose="02040503050406030204" pitchFamily="18" charset="0"/>
                                      </a:rPr>
                                      <m:t>′</m:t>
                                    </m:r>
                                  </m:sup>
                                </m:sSup>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𝑋</m:t>
                                    </m:r>
                                  </m:e>
                                </m:d>
                              </m:sup>
                            </m:sSup>
                            <m:r>
                              <a:rPr lang="en-US" sz="2000" i="1" dirty="0">
                                <a:latin typeface="Cambria Math" panose="02040503050406030204" pitchFamily="18" charset="0"/>
                                <a:ea typeface="Cambria Math" panose="02040503050406030204" pitchFamily="18" charset="0"/>
                              </a:rPr>
                              <m:t> </m:t>
                            </m:r>
                            <m:r>
                              <a:rPr lang="en-US" sz="2000" i="1" dirty="0">
                                <a:latin typeface="Cambria Math" panose="02040503050406030204" pitchFamily="18" charset="0"/>
                              </a:rPr>
                              <m:t>,  </m:t>
                            </m:r>
                            <m:r>
                              <a:rPr lang="en-US" sz="2000" i="1" dirty="0">
                                <a:solidFill>
                                  <a:srgbClr val="0070C0"/>
                                </a:solidFill>
                                <a:latin typeface="Cambria Math" panose="02040503050406030204" pitchFamily="18" charset="0"/>
                              </a:rPr>
                              <m:t>𝑌</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ea typeface="Cambria Math" panose="02040503050406030204" pitchFamily="18" charset="0"/>
                                  </a:rPr>
                                  <m:t>𝑝𝑘𝑆</m:t>
                                </m:r>
                                <m:r>
                                  <a:rPr lang="en-US" sz="2000" i="1" dirty="0">
                                    <a:latin typeface="Cambria Math" panose="02040503050406030204" pitchFamily="18" charset="0"/>
                                    <a:ea typeface="Cambria Math" panose="02040503050406030204" pitchFamily="18" charset="0"/>
                                  </a:rPr>
                                  <m:t>)</m:t>
                                </m:r>
                              </m:e>
                              <m:sup>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𝐻</m:t>
                                    </m:r>
                                  </m:e>
                                  <m:sup>
                                    <m:r>
                                      <a:rPr lang="en-US" sz="2000" i="1" dirty="0">
                                        <a:latin typeface="Cambria Math" panose="02040503050406030204" pitchFamily="18" charset="0"/>
                                        <a:ea typeface="Cambria Math" panose="02040503050406030204" pitchFamily="18" charset="0"/>
                                      </a:rPr>
                                      <m:t>′</m:t>
                                    </m:r>
                                  </m:sup>
                                </m:sSup>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𝑌</m:t>
                                </m:r>
                                <m:r>
                                  <a:rPr lang="en-US" sz="2000" i="1" dirty="0">
                                    <a:latin typeface="Cambria Math" panose="02040503050406030204" pitchFamily="18" charset="0"/>
                                    <a:ea typeface="Cambria Math" panose="02040503050406030204" pitchFamily="18" charset="0"/>
                                  </a:rPr>
                                  <m:t>)</m:t>
                                </m:r>
                              </m:sup>
                            </m:sSup>
                          </m:e>
                        </m:d>
                        <m:r>
                          <a:rPr lang="en-US" sz="2000" i="1" dirty="0">
                            <a:latin typeface="Cambria Math" panose="02040503050406030204" pitchFamily="18" charset="0"/>
                          </a:rPr>
                          <m:t> </m:t>
                        </m:r>
                      </m:e>
                    </m:d>
                  </m:oMath>
                </a14:m>
                <a:endParaRPr lang="en-US" altLang="zh-CN" sz="2000" dirty="0">
                  <a:cs typeface="Calibri Light" panose="020F0302020204030204" pitchFamily="34" charset="0"/>
                </a:endParaRPr>
              </a:p>
              <a:p>
                <a:pPr marL="0" indent="0">
                  <a:spcBef>
                    <a:spcPts val="600"/>
                  </a:spcBef>
                  <a:buNone/>
                </a:pPr>
                <a:r>
                  <a:rPr lang="en-US" altLang="zh-CN" sz="2000" dirty="0">
                    <a:cs typeface="Calibri Light" panose="020F0302020204030204" pitchFamily="34" charset="0"/>
                  </a:rPr>
                  <a:t>SKEME:	C sends random </a:t>
                </a:r>
                <a14:m>
                  <m:oMath xmlns:m="http://schemas.openxmlformats.org/officeDocument/2006/math">
                    <m:r>
                      <a:rPr lang="en-US" sz="2000" b="0" i="1" dirty="0" smtClean="0">
                        <a:solidFill>
                          <a:srgbClr val="00B050"/>
                        </a:solidFill>
                        <a:latin typeface="Cambria Math" panose="02040503050406030204" pitchFamily="18" charset="0"/>
                      </a:rPr>
                      <m:t>𝑝𝑘</m:t>
                    </m:r>
                    <m:r>
                      <a:rPr lang="en-US" sz="2000" b="0" i="1" dirty="0" smtClean="0">
                        <a:solidFill>
                          <a:srgbClr val="00B050"/>
                        </a:solidFill>
                        <a:latin typeface="Cambria Math" panose="02040503050406030204" pitchFamily="18" charset="0"/>
                      </a:rPr>
                      <m:t>′</m:t>
                    </m:r>
                  </m:oMath>
                </a14:m>
                <a:r>
                  <a:rPr lang="en-US" altLang="zh-CN" sz="2000" dirty="0">
                    <a:cs typeface="Calibri Light" panose="020F0302020204030204" pitchFamily="34" charset="0"/>
                  </a:rPr>
                  <a:t> and Enc(</a:t>
                </a:r>
                <a14:m>
                  <m:oMath xmlns:m="http://schemas.openxmlformats.org/officeDocument/2006/math">
                    <m:r>
                      <a:rPr lang="en-US" sz="2000" i="1" dirty="0">
                        <a:solidFill>
                          <a:srgbClr val="0070C0"/>
                        </a:solidFill>
                        <a:latin typeface="Cambria Math" panose="02040503050406030204" pitchFamily="18" charset="0"/>
                      </a:rPr>
                      <m:t>𝑝𝑘</m:t>
                    </m:r>
                    <m:r>
                      <a:rPr lang="en-US" sz="2000" i="1" dirty="0" smtClean="0">
                        <a:solidFill>
                          <a:srgbClr val="0070C0"/>
                        </a:solidFill>
                        <a:latin typeface="Cambria Math" panose="02040503050406030204" pitchFamily="18" charset="0"/>
                      </a:rPr>
                      <m:t>𝑆</m:t>
                    </m:r>
                    <m:r>
                      <a:rPr lang="en-US" sz="2000" b="0" i="1" dirty="0" smtClean="0">
                        <a:solidFill>
                          <a:srgbClr val="0070C0"/>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1), </m:t>
                    </m:r>
                  </m:oMath>
                </a14:m>
                <a:r>
                  <a:rPr lang="en-US" altLang="zh-CN" sz="2000" dirty="0">
                    <a:cs typeface="Calibri Light" panose="020F0302020204030204" pitchFamily="34" charset="0"/>
                  </a:rPr>
                  <a:t> S sends Enc(</a:t>
                </a:r>
                <a14:m>
                  <m:oMath xmlns:m="http://schemas.openxmlformats.org/officeDocument/2006/math">
                    <m:r>
                      <a:rPr lang="en-US" sz="2000" i="1" dirty="0">
                        <a:solidFill>
                          <a:srgbClr val="00B050"/>
                        </a:solidFill>
                        <a:latin typeface="Cambria Math" panose="02040503050406030204" pitchFamily="18" charset="0"/>
                        <a:ea typeface="Cambria Math" panose="02040503050406030204" pitchFamily="18" charset="0"/>
                      </a:rPr>
                      <m:t>𝑝𝑘𝐶</m:t>
                    </m:r>
                    <m:r>
                      <a:rPr lang="en-US" sz="2000" i="1" dirty="0">
                        <a:solidFill>
                          <a:srgbClr val="0070C0"/>
                        </a:solidFill>
                        <a:latin typeface="Cambria Math" panose="02040503050406030204" pitchFamily="18" charset="0"/>
                      </a:rPr>
                      <m:t>,</m:t>
                    </m:r>
                    <m:r>
                      <a:rPr lang="en-US" sz="2000" b="0" i="1" dirty="0" smtClean="0">
                        <a:latin typeface="Cambria Math" panose="02040503050406030204" pitchFamily="18" charset="0"/>
                      </a:rPr>
                      <m:t>𝑟</m:t>
                    </m:r>
                    <m:r>
                      <a:rPr lang="en-US" sz="2000" b="0" i="1" dirty="0" smtClean="0">
                        <a:latin typeface="Cambria Math" panose="02040503050406030204" pitchFamily="18" charset="0"/>
                      </a:rPr>
                      <m:t>2)</m:t>
                    </m:r>
                  </m:oMath>
                </a14:m>
                <a:r>
                  <a:rPr lang="en-US" altLang="zh-CN" sz="2000" dirty="0">
                    <a:cs typeface="Calibri Light" panose="020F0302020204030204" pitchFamily="34" charset="0"/>
                  </a:rPr>
                  <a:t> and Enc(</a:t>
                </a:r>
                <a14:m>
                  <m:oMath xmlns:m="http://schemas.openxmlformats.org/officeDocument/2006/math">
                    <m:r>
                      <a:rPr lang="en-US" sz="2000" i="1" dirty="0">
                        <a:solidFill>
                          <a:srgbClr val="00B050"/>
                        </a:solidFill>
                        <a:latin typeface="Cambria Math" panose="02040503050406030204" pitchFamily="18" charset="0"/>
                        <a:ea typeface="Cambria Math" panose="02040503050406030204" pitchFamily="18" charset="0"/>
                      </a:rPr>
                      <m:t>𝑝𝑘</m:t>
                    </m:r>
                    <m:r>
                      <a:rPr lang="en-US" sz="2000" b="0" i="1" dirty="0" smtClean="0">
                        <a:solidFill>
                          <a:srgbClr val="00B050"/>
                        </a:solidFill>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rPr>
                      <m:t>,</m:t>
                    </m:r>
                    <m:r>
                      <a:rPr lang="en-US" sz="2000" i="1" dirty="0">
                        <a:latin typeface="Cambria Math" panose="02040503050406030204" pitchFamily="18" charset="0"/>
                      </a:rPr>
                      <m:t>𝑟</m:t>
                    </m:r>
                    <m:r>
                      <a:rPr lang="en-US" sz="2000" b="0" i="1" dirty="0" smtClean="0">
                        <a:latin typeface="Cambria Math" panose="02040503050406030204" pitchFamily="18" charset="0"/>
                      </a:rPr>
                      <m:t>3</m:t>
                    </m:r>
                    <m:r>
                      <a:rPr lang="en-US" sz="2000" i="1" dirty="0">
                        <a:latin typeface="Cambria Math" panose="02040503050406030204" pitchFamily="18" charset="0"/>
                      </a:rPr>
                      <m:t>)</m:t>
                    </m:r>
                  </m:oMath>
                </a14:m>
                <a:r>
                  <a:rPr lang="en-US" altLang="zh-CN" sz="2000" dirty="0">
                    <a:cs typeface="Calibri Light" panose="020F0302020204030204" pitchFamily="34" charset="0"/>
                  </a:rPr>
                  <a:t>,  let </a:t>
                </a:r>
                <a14:m>
                  <m:oMath xmlns:m="http://schemas.openxmlformats.org/officeDocument/2006/math">
                    <m:r>
                      <a:rPr lang="en-US" altLang="zh-CN" sz="2000" i="1" dirty="0" smtClean="0">
                        <a:latin typeface="Cambria Math" panose="02040503050406030204" pitchFamily="18" charset="0"/>
                        <a:cs typeface="Calibri Light" panose="020F0302020204030204" pitchFamily="34" charset="0"/>
                      </a:rPr>
                      <m:t>𝑘</m:t>
                    </m:r>
                    <m:r>
                      <a:rPr lang="en-US" altLang="zh-CN" sz="2000" i="1" dirty="0" smtClean="0">
                        <a:latin typeface="Cambria Math" panose="02040503050406030204" pitchFamily="18" charset="0"/>
                        <a:cs typeface="Calibri Light" panose="020F0302020204030204" pitchFamily="34" charset="0"/>
                      </a:rPr>
                      <m:t>=</m:t>
                    </m:r>
                    <m:r>
                      <a:rPr lang="en-US" altLang="zh-CN" sz="2000" i="1" dirty="0" smtClean="0">
                        <a:latin typeface="Cambria Math" panose="02040503050406030204" pitchFamily="18" charset="0"/>
                        <a:cs typeface="Calibri Light" panose="020F0302020204030204" pitchFamily="34" charset="0"/>
                      </a:rPr>
                      <m:t>𝐻</m:t>
                    </m:r>
                    <m:r>
                      <a:rPr lang="en-US" altLang="zh-CN" sz="2000" i="1" dirty="0" smtClean="0">
                        <a:latin typeface="Cambria Math" panose="02040503050406030204" pitchFamily="18" charset="0"/>
                        <a:cs typeface="Calibri Light" panose="020F0302020204030204" pitchFamily="34" charset="0"/>
                      </a:rPr>
                      <m:t>[ </m:t>
                    </m:r>
                    <m:r>
                      <a:rPr lang="en-US" altLang="zh-CN" sz="2000" i="1" dirty="0" smtClean="0">
                        <a:latin typeface="Cambria Math" panose="02040503050406030204" pitchFamily="18" charset="0"/>
                        <a:cs typeface="Calibri Light" panose="020F0302020204030204" pitchFamily="34" charset="0"/>
                      </a:rPr>
                      <m:t>𝑟</m:t>
                    </m:r>
                    <m:r>
                      <a:rPr lang="en-US" altLang="zh-CN" sz="2000" i="1" dirty="0" smtClean="0">
                        <a:latin typeface="Cambria Math" panose="02040503050406030204" pitchFamily="18" charset="0"/>
                        <a:cs typeface="Calibri Light" panose="020F0302020204030204" pitchFamily="34" charset="0"/>
                      </a:rPr>
                      <m:t>1,</m:t>
                    </m:r>
                    <m:r>
                      <a:rPr lang="en-US" altLang="zh-CN" sz="2000" i="1" dirty="0" smtClean="0">
                        <a:latin typeface="Cambria Math" panose="02040503050406030204" pitchFamily="18" charset="0"/>
                        <a:cs typeface="Calibri Light" panose="020F0302020204030204" pitchFamily="34" charset="0"/>
                      </a:rPr>
                      <m:t>𝑟</m:t>
                    </m:r>
                    <m:r>
                      <a:rPr lang="en-US" altLang="zh-CN" sz="2000" i="1" dirty="0" smtClean="0">
                        <a:latin typeface="Cambria Math" panose="02040503050406030204" pitchFamily="18" charset="0"/>
                        <a:cs typeface="Calibri Light" panose="020F0302020204030204" pitchFamily="34" charset="0"/>
                      </a:rPr>
                      <m:t>2,</m:t>
                    </m:r>
                    <m:r>
                      <a:rPr lang="en-US" altLang="zh-CN" sz="2000" i="1" dirty="0" smtClean="0">
                        <a:latin typeface="Cambria Math" panose="02040503050406030204" pitchFamily="18" charset="0"/>
                        <a:cs typeface="Calibri Light" panose="020F0302020204030204" pitchFamily="34" charset="0"/>
                      </a:rPr>
                      <m:t>𝑟</m:t>
                    </m:r>
                    <m:r>
                      <a:rPr lang="en-US" altLang="zh-CN" sz="2000" i="1" dirty="0" smtClean="0">
                        <a:latin typeface="Cambria Math" panose="02040503050406030204" pitchFamily="18" charset="0"/>
                        <a:cs typeface="Calibri Light" panose="020F0302020204030204" pitchFamily="34" charset="0"/>
                      </a:rPr>
                      <m:t>3 ]</m:t>
                    </m:r>
                  </m:oMath>
                </a14:m>
                <a:endParaRPr lang="en-US" altLang="zh-CN" sz="2000" dirty="0">
                  <a:cs typeface="Calibri Light" panose="020F0302020204030204" pitchFamily="34" charset="0"/>
                </a:endParaRPr>
              </a:p>
              <a:p>
                <a:pPr marL="0" indent="0">
                  <a:spcBef>
                    <a:spcPts val="600"/>
                  </a:spcBef>
                  <a:buNone/>
                </a:pPr>
                <a:r>
                  <a:rPr lang="en-US" altLang="zh-CN" sz="2000" i="1" dirty="0">
                    <a:cs typeface="Calibri Light" panose="020F0302020204030204" pitchFamily="34" charset="0"/>
                  </a:rPr>
                  <a:t> (warning: SKEME needs key-privacy </a:t>
                </a:r>
                <a:r>
                  <a:rPr lang="en-US" altLang="zh-CN" sz="2000" b="1" i="1" dirty="0">
                    <a:cs typeface="Calibri Light" panose="020F0302020204030204" pitchFamily="34" charset="0"/>
                  </a:rPr>
                  <a:t>and</a:t>
                </a:r>
                <a:r>
                  <a:rPr lang="en-US" altLang="zh-CN" sz="2000" i="1" dirty="0">
                    <a:cs typeface="Calibri Light" panose="020F0302020204030204" pitchFamily="34" charset="0"/>
                  </a:rPr>
                  <a:t> PCA-security (</a:t>
                </a:r>
                <a:r>
                  <a:rPr lang="en-US" altLang="zh-CN" sz="2000" i="1" dirty="0">
                    <a:cs typeface="Calibri Light" panose="020F0302020204030204" pitchFamily="34" charset="0"/>
                    <a:sym typeface="Symbol" panose="05050102010706020507" pitchFamily="18" charset="2"/>
                  </a:rPr>
                  <a:t> CCA) of KEM: not satisfied by current LWE-based KEMs)</a:t>
                </a:r>
                <a:endParaRPr lang="en-US" altLang="zh-CN" sz="2000" i="1" dirty="0">
                  <a:cs typeface="Calibri Light" panose="020F0302020204030204" pitchFamily="34" charset="0"/>
                </a:endParaRPr>
              </a:p>
            </p:txBody>
          </p:sp>
        </mc:Choice>
        <mc:Fallback>
          <p:sp>
            <p:nvSpPr>
              <p:cNvPr id="31" name="内容占位符 2">
                <a:extLst>
                  <a:ext uri="{FF2B5EF4-FFF2-40B4-BE49-F238E27FC236}">
                    <a16:creationId xmlns:a16="http://schemas.microsoft.com/office/drawing/2014/main" id="{0D71FC74-DAAA-CE68-CDC0-EE292E51CFB4}"/>
                  </a:ext>
                </a:extLst>
              </p:cNvPr>
              <p:cNvSpPr txBox="1">
                <a:spLocks noRot="1" noChangeAspect="1" noMove="1" noResize="1" noEditPoints="1" noAdjustHandles="1" noChangeArrowheads="1" noChangeShapeType="1" noTextEdit="1"/>
              </p:cNvSpPr>
              <p:nvPr/>
            </p:nvSpPr>
            <p:spPr bwMode="auto">
              <a:xfrm>
                <a:off x="276617" y="4329430"/>
                <a:ext cx="11738756" cy="2432544"/>
              </a:xfrm>
              <a:prstGeom prst="rect">
                <a:avLst/>
              </a:prstGeom>
              <a:blipFill>
                <a:blip r:embed="rId9"/>
                <a:stretch>
                  <a:fillRect l="-519" t="-2506" r="-156" b="-30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C0D7843-B95F-667E-4AE2-EE5FE710EC75}"/>
                  </a:ext>
                </a:extLst>
              </p:cNvPr>
              <p:cNvSpPr/>
              <p:nvPr/>
            </p:nvSpPr>
            <p:spPr>
              <a:xfrm>
                <a:off x="4375851" y="2518918"/>
                <a:ext cx="3206320" cy="14105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𝑘</m:t>
                    </m:r>
                    <m:r>
                      <a:rPr lang="en-US" sz="2000" i="1" dirty="0" smtClean="0">
                        <a:latin typeface="Cambria Math" panose="02040503050406030204" pitchFamily="18" charset="0"/>
                      </a:rPr>
                      <m:t>=</m:t>
                    </m:r>
                    <m:r>
                      <a:rPr lang="en-US" sz="2000" i="1" dirty="0" smtClean="0">
                        <a:latin typeface="Cambria Math" panose="02040503050406030204" pitchFamily="18" charset="0"/>
                      </a:rPr>
                      <m:t>𝑘</m:t>
                    </m:r>
                    <m:r>
                      <a:rPr lang="en-US" sz="2000" b="0" i="1" dirty="0" smtClean="0">
                        <a:latin typeface="Cambria Math" panose="02040503050406030204" pitchFamily="18" charset="0"/>
                      </a:rPr>
                      <m:t>′</m:t>
                    </m:r>
                    <m:r>
                      <a:rPr lang="en-US" sz="2000" i="1" dirty="0" smtClean="0">
                        <a:latin typeface="Cambria Math" panose="02040503050406030204" pitchFamily="18" charset="0"/>
                      </a:rPr>
                      <m:t> </m:t>
                    </m:r>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a14:m>
                <a:r>
                  <a:rPr lang="en-US" sz="2000" dirty="0"/>
                  <a:t>  </a:t>
                </a:r>
              </a:p>
              <a:p>
                <a:pPr algn="ctr"/>
                <a:r>
                  <a:rPr lang="en-US" sz="2000" dirty="0"/>
                  <a:t>If    </a:t>
                </a:r>
                <a14:m>
                  <m:oMath xmlns:m="http://schemas.openxmlformats.org/officeDocument/2006/math">
                    <m:r>
                      <a:rPr lang="en-US" sz="2000" b="0" i="0" dirty="0" smtClean="0">
                        <a:latin typeface="Cambria Math" panose="02040503050406030204" pitchFamily="18" charset="0"/>
                      </a:rPr>
                      <m:t>  </m:t>
                    </m:r>
                    <m:r>
                      <m:rPr>
                        <m:sty m:val="p"/>
                      </m:rPr>
                      <a:rPr lang="en-US" sz="2000" b="0" i="0" dirty="0" smtClean="0">
                        <a:latin typeface="Cambria Math" panose="02040503050406030204" pitchFamily="18" charset="0"/>
                      </a:rPr>
                      <m:t>pk</m:t>
                    </m:r>
                    <m:d>
                      <m:dPr>
                        <m:ctrlPr>
                          <a:rPr lang="en-US" sz="2000" b="0" i="1" dirty="0" smtClean="0">
                            <a:latin typeface="Cambria Math" panose="02040503050406030204" pitchFamily="18" charset="0"/>
                          </a:rPr>
                        </m:ctrlPr>
                      </m:dPr>
                      <m:e>
                        <m:r>
                          <a:rPr lang="en-US" sz="2000" b="0" i="1" dirty="0" smtClean="0">
                            <a:solidFill>
                              <a:srgbClr val="00B050"/>
                            </a:solidFill>
                            <a:latin typeface="Cambria Math" panose="02040503050406030204" pitchFamily="18" charset="0"/>
                          </a:rPr>
                          <m:t>𝑠𝑘𝐶</m:t>
                        </m:r>
                      </m:e>
                    </m:d>
                    <m:r>
                      <a:rPr lang="en-US" sz="2000" i="1" dirty="0">
                        <a:latin typeface="Cambria Math" panose="02040503050406030204" pitchFamily="18" charset="0"/>
                      </a:rPr>
                      <m:t>=</m:t>
                    </m:r>
                    <m:r>
                      <a:rPr lang="en-US" sz="2000" i="1" dirty="0" smtClean="0">
                        <a:solidFill>
                          <a:srgbClr val="00B050"/>
                        </a:solidFill>
                        <a:latin typeface="Cambria Math" panose="02040503050406030204" pitchFamily="18" charset="0"/>
                      </a:rPr>
                      <m:t>𝑝𝑘</m:t>
                    </m:r>
                    <m:r>
                      <a:rPr lang="en-US" sz="2000" b="0" i="1" dirty="0" smtClean="0">
                        <a:solidFill>
                          <a:srgbClr val="00B050"/>
                        </a:solidFill>
                        <a:latin typeface="Cambria Math" panose="02040503050406030204" pitchFamily="18" charset="0"/>
                      </a:rPr>
                      <m:t>𝐶</m:t>
                    </m:r>
                  </m:oMath>
                </a14:m>
                <a:endParaRPr lang="en-US" sz="2000" dirty="0"/>
              </a:p>
              <a:p>
                <a:pPr algn="ctr"/>
                <a:r>
                  <a:rPr lang="en-US" sz="2000" dirty="0"/>
                  <a:t>and  </a:t>
                </a:r>
                <a14:m>
                  <m:oMath xmlns:m="http://schemas.openxmlformats.org/officeDocument/2006/math">
                    <m:r>
                      <m:rPr>
                        <m:sty m:val="p"/>
                      </m:rPr>
                      <a:rPr lang="en-US" sz="2000" b="0" i="0" dirty="0" smtClean="0">
                        <a:latin typeface="Cambria Math" panose="02040503050406030204" pitchFamily="18" charset="0"/>
                      </a:rPr>
                      <m:t>pk</m:t>
                    </m:r>
                    <m:d>
                      <m:dPr>
                        <m:ctrlPr>
                          <a:rPr lang="en-US" sz="2000" b="0" i="1" dirty="0" smtClean="0">
                            <a:latin typeface="Cambria Math" panose="02040503050406030204" pitchFamily="18" charset="0"/>
                          </a:rPr>
                        </m:ctrlPr>
                      </m:dPr>
                      <m:e>
                        <m:r>
                          <a:rPr lang="en-US" sz="2000" b="0" i="1" dirty="0" smtClean="0">
                            <a:solidFill>
                              <a:srgbClr val="0070C0"/>
                            </a:solidFill>
                            <a:latin typeface="Cambria Math" panose="02040503050406030204" pitchFamily="18" charset="0"/>
                          </a:rPr>
                          <m:t>𝑠𝑘𝑆</m:t>
                        </m:r>
                      </m:e>
                    </m:d>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𝑝𝑘𝑆</m:t>
                    </m:r>
                  </m:oMath>
                </a14:m>
                <a:endParaRPr lang="en-US" sz="2000" dirty="0"/>
              </a:p>
              <a:p>
                <a:pPr algn="ctr">
                  <a:lnSpc>
                    <a:spcPct val="150000"/>
                  </a:lnSpc>
                </a:pPr>
                <a:r>
                  <a:rPr lang="en-US" sz="2000" dirty="0"/>
                  <a:t>else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r>
                  <a:rPr lang="en-US" sz="2000" dirty="0"/>
                  <a:t>independent</a:t>
                </a:r>
              </a:p>
            </p:txBody>
          </p:sp>
        </mc:Choice>
        <mc:Fallback xmlns="">
          <p:sp>
            <p:nvSpPr>
              <p:cNvPr id="37" name="Rectangle 36">
                <a:extLst>
                  <a:ext uri="{FF2B5EF4-FFF2-40B4-BE49-F238E27FC236}">
                    <a16:creationId xmlns:a16="http://schemas.microsoft.com/office/drawing/2014/main" id="{9C0D7843-B95F-667E-4AE2-EE5FE710EC75}"/>
                  </a:ext>
                </a:extLst>
              </p:cNvPr>
              <p:cNvSpPr>
                <a:spLocks noRot="1" noChangeAspect="1" noMove="1" noResize="1" noEditPoints="1" noAdjustHandles="1" noChangeArrowheads="1" noChangeShapeType="1" noTextEdit="1"/>
              </p:cNvSpPr>
              <p:nvPr/>
            </p:nvSpPr>
            <p:spPr>
              <a:xfrm>
                <a:off x="4375851" y="2518918"/>
                <a:ext cx="3206320" cy="1410524"/>
              </a:xfrm>
              <a:prstGeom prst="rect">
                <a:avLst/>
              </a:prstGeom>
              <a:blipFill>
                <a:blip r:embed="rId10"/>
                <a:stretch>
                  <a:fillRect b="-775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18093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0D739264-5134-9FD9-45F1-1C441BFE017C}"/>
              </a:ext>
            </a:extLst>
          </p:cNvPr>
          <p:cNvSpPr txBox="1">
            <a:spLocks/>
          </p:cNvSpPr>
          <p:nvPr/>
        </p:nvSpPr>
        <p:spPr bwMode="auto">
          <a:xfrm>
            <a:off x="600011" y="36437"/>
            <a:ext cx="11415849"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i="1" dirty="0"/>
              <a:t>KHAPE*</a:t>
            </a:r>
            <a:r>
              <a:rPr lang="en-US" sz="4000" dirty="0"/>
              <a:t>:  </a:t>
            </a:r>
            <a:r>
              <a:rPr lang="en-US" sz="4000" dirty="0" err="1"/>
              <a:t>aPAKE</a:t>
            </a:r>
            <a:r>
              <a:rPr lang="en-US" sz="4000" dirty="0"/>
              <a:t> from key-hiding AKE + Ideal Cipher</a:t>
            </a:r>
            <a:endParaRPr lang="en-US" sz="3200" dirty="0"/>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C4D3FBF7-BE41-41C6-9376-07D831D822E8}"/>
                  </a:ext>
                </a:extLst>
              </p:cNvPr>
              <p:cNvSpPr txBox="1"/>
              <p:nvPr/>
            </p:nvSpPr>
            <p:spPr>
              <a:xfrm>
                <a:off x="1772448" y="2498500"/>
                <a:ext cx="221652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00B050"/>
                          </a:solidFill>
                          <a:latin typeface="Cambria Math" panose="02040503050406030204" pitchFamily="18" charset="0"/>
                          <a:ea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𝐻</m:t>
                      </m:r>
                      <m:r>
                        <a:rPr lang="en-US" sz="2400" b="0" i="0" dirty="0" smtClean="0">
                          <a:latin typeface="Cambria Math" panose="02040503050406030204" pitchFamily="18" charset="0"/>
                          <a:ea typeface="Cambria Math" panose="02040503050406030204" pitchFamily="18" charset="0"/>
                        </a:rPr>
                        <m:t>(</m:t>
                      </m:r>
                      <m:r>
                        <m:rPr>
                          <m:sty m:val="p"/>
                        </m:rPr>
                        <a:rPr lang="en-US" sz="2400" b="0" i="0" dirty="0" smtClean="0">
                          <a:latin typeface="Cambria Math" panose="02040503050406030204" pitchFamily="18" charset="0"/>
                          <a:ea typeface="Cambria Math" panose="02040503050406030204" pitchFamily="18" charset="0"/>
                        </a:rPr>
                        <m:t>pw</m:t>
                      </m:r>
                      <m:r>
                        <a:rPr lang="en-US" sz="2400" b="0" i="0" dirty="0"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64" name="TextBox 63">
                <a:extLst>
                  <a:ext uri="{FF2B5EF4-FFF2-40B4-BE49-F238E27FC236}">
                    <a16:creationId xmlns:a16="http://schemas.microsoft.com/office/drawing/2014/main" id="{C4D3FBF7-BE41-41C6-9376-07D831D822E8}"/>
                  </a:ext>
                </a:extLst>
              </p:cNvPr>
              <p:cNvSpPr txBox="1">
                <a:spLocks noRot="1" noChangeAspect="1" noMove="1" noResize="1" noEditPoints="1" noAdjustHandles="1" noChangeArrowheads="1" noChangeShapeType="1" noTextEdit="1"/>
              </p:cNvSpPr>
              <p:nvPr/>
            </p:nvSpPr>
            <p:spPr>
              <a:xfrm>
                <a:off x="1772448" y="2498500"/>
                <a:ext cx="2216524" cy="461665"/>
              </a:xfrm>
              <a:prstGeom prst="rect">
                <a:avLst/>
              </a:prstGeom>
              <a:blipFill>
                <a:blip r:embed="rId3"/>
                <a:stretch>
                  <a:fillRect b="-1710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A690C5E-02CC-47D6-9CB4-9CF490C65ABC}"/>
              </a:ext>
            </a:extLst>
          </p:cNvPr>
          <p:cNvGrpSpPr/>
          <p:nvPr/>
        </p:nvGrpSpPr>
        <p:grpSpPr>
          <a:xfrm>
            <a:off x="3845664" y="3448181"/>
            <a:ext cx="1668796" cy="490335"/>
            <a:chOff x="3319478" y="3894158"/>
            <a:chExt cx="1668796" cy="490335"/>
          </a:xfrm>
        </p:grpSpPr>
        <mc:AlternateContent xmlns:mc="http://schemas.openxmlformats.org/markup-compatibility/2006" xmlns:a14="http://schemas.microsoft.com/office/drawing/2010/main">
          <mc:Choice Requires="a14">
            <p:sp>
              <p:nvSpPr>
                <p:cNvPr id="49" name="内容占位符 2">
                  <a:extLst>
                    <a:ext uri="{FF2B5EF4-FFF2-40B4-BE49-F238E27FC236}">
                      <a16:creationId xmlns:a16="http://schemas.microsoft.com/office/drawing/2014/main" id="{17FA20D3-DFD4-41BC-A8FB-31642814CA7D}"/>
                    </a:ext>
                  </a:extLst>
                </p:cNvPr>
                <p:cNvSpPr txBox="1">
                  <a:spLocks/>
                </p:cNvSpPr>
                <p:nvPr/>
              </p:nvSpPr>
              <p:spPr bwMode="auto">
                <a:xfrm>
                  <a:off x="3319478" y="3894158"/>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i="1" dirty="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ea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i="1" dirty="0">
                          <a:solidFill>
                            <a:srgbClr val="0070C0"/>
                          </a:solidFill>
                          <a:latin typeface="Cambria Math" panose="02040503050406030204" pitchFamily="18" charset="0"/>
                          <a:ea typeface="Cambria Math" panose="02040503050406030204" pitchFamily="18" charset="0"/>
                        </a:rPr>
                        <m:t>𝑝𝑘𝑆</m:t>
                      </m:r>
                    </m:oMath>
                  </a14:m>
                  <a:r>
                    <a:rPr lang="en-US" altLang="zh-CN" sz="2400" dirty="0">
                      <a:cs typeface="Calibri Light" panose="020F0302020204030204" pitchFamily="34" charset="0"/>
                    </a:rPr>
                    <a:t>)</a:t>
                  </a: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19478" y="3894158"/>
                  <a:ext cx="1668796" cy="490335"/>
                </a:xfrm>
                <a:prstGeom prst="rect">
                  <a:avLst/>
                </a:prstGeom>
                <a:blipFill>
                  <a:blip r:embed="rId4"/>
                  <a:stretch>
                    <a:fillRect l="-2920" t="-17284" b="-135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A4D6A5AD-65B9-43D5-8A15-F867DE9D8FF8}"/>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1" name="内容占位符 2">
                <a:extLst>
                  <a:ext uri="{FF2B5EF4-FFF2-40B4-BE49-F238E27FC236}">
                    <a16:creationId xmlns:a16="http://schemas.microsoft.com/office/drawing/2014/main" id="{E998DFA1-3087-4EBE-BAF7-385B46ABBEA0}"/>
                  </a:ext>
                </a:extLst>
              </p:cNvPr>
              <p:cNvSpPr txBox="1">
                <a:spLocks/>
              </p:cNvSpPr>
              <p:nvPr/>
            </p:nvSpPr>
            <p:spPr bwMode="auto">
              <a:xfrm>
                <a:off x="5474968" y="2710464"/>
                <a:ext cx="1364347"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𝑒𝑛𝑣</m:t>
                      </m:r>
                    </m:oMath>
                  </m:oMathPara>
                </a14:m>
                <a:endParaRPr lang="en-US" altLang="zh-CN" sz="2400" dirty="0">
                  <a:solidFill>
                    <a:schemeClr val="tx1"/>
                  </a:solidFill>
                  <a:cs typeface="Calibri Light" panose="020F0302020204030204" pitchFamily="34" charset="0"/>
                </a:endParaRPr>
              </a:p>
            </p:txBody>
          </p:sp>
        </mc:Choice>
        <mc:Fallback xmlns="">
          <p:sp>
            <p:nvSpPr>
              <p:cNvPr id="51" name="内容占位符 2">
                <a:extLst>
                  <a:ext uri="{FF2B5EF4-FFF2-40B4-BE49-F238E27FC236}">
                    <a16:creationId xmlns:a16="http://schemas.microsoft.com/office/drawing/2014/main" id="{E998DFA1-3087-4EBE-BAF7-385B46ABBEA0}"/>
                  </a:ext>
                </a:extLst>
              </p:cNvPr>
              <p:cNvSpPr txBox="1">
                <a:spLocks noRot="1" noChangeAspect="1" noMove="1" noResize="1" noEditPoints="1" noAdjustHandles="1" noChangeArrowheads="1" noChangeShapeType="1" noTextEdit="1"/>
              </p:cNvSpPr>
              <p:nvPr/>
            </p:nvSpPr>
            <p:spPr bwMode="auto">
              <a:xfrm>
                <a:off x="5474968" y="2710464"/>
                <a:ext cx="1364347" cy="49033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0B7A421E-59D0-4B9A-B869-B76DBDA6AAB8}"/>
              </a:ext>
            </a:extLst>
          </p:cNvPr>
          <p:cNvCxnSpPr>
            <a:cxnSpLocks/>
          </p:cNvCxnSpPr>
          <p:nvPr/>
        </p:nvCxnSpPr>
        <p:spPr>
          <a:xfrm>
            <a:off x="5474968" y="3138968"/>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24" name="内容占位符 2">
            <a:extLst>
              <a:ext uri="{FF2B5EF4-FFF2-40B4-BE49-F238E27FC236}">
                <a16:creationId xmlns:a16="http://schemas.microsoft.com/office/drawing/2014/main" id="{C9FFFD3A-5C1D-433A-B049-D96F9E965902}"/>
              </a:ext>
            </a:extLst>
          </p:cNvPr>
          <p:cNvSpPr>
            <a:spLocks noGrp="1"/>
          </p:cNvSpPr>
          <p:nvPr>
            <p:ph idx="1"/>
          </p:nvPr>
        </p:nvSpPr>
        <p:spPr>
          <a:xfrm>
            <a:off x="167500" y="1113341"/>
            <a:ext cx="1781639" cy="406771"/>
          </a:xfrm>
        </p:spPr>
        <p:txBody>
          <a:bodyPr>
            <a:noAutofit/>
          </a:bodyPr>
          <a:lstStyle/>
          <a:p>
            <a:pPr marL="0" indent="0">
              <a:buNone/>
            </a:pPr>
            <a:r>
              <a:rPr lang="en-US" altLang="zh-CN" sz="2400" dirty="0">
                <a:cs typeface="Calibri Light" panose="020F0302020204030204" pitchFamily="34" charset="0"/>
              </a:rPr>
              <a:t>Initialization:</a:t>
            </a:r>
            <a:endParaRPr lang="en-US" sz="2400"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A48D5D2-E4CF-4A23-8DDF-C002D62DBDDF}"/>
                  </a:ext>
                </a:extLst>
              </p:cNvPr>
              <p:cNvSpPr txBox="1"/>
              <p:nvPr/>
            </p:nvSpPr>
            <p:spPr>
              <a:xfrm>
                <a:off x="1963983" y="1110485"/>
                <a:ext cx="9880965" cy="406772"/>
              </a:xfrm>
              <a:prstGeom prst="rect">
                <a:avLst/>
              </a:prstGeom>
              <a:noFill/>
            </p:spPr>
            <p:txBody>
              <a:bodyPr wrap="none" lIns="0" tIns="0" rIns="0" bIns="0">
                <a:noAutofit/>
              </a:bodyPr>
              <a:lstStyle/>
              <a:p>
                <a:pPr marL="0" indent="0">
                  <a:buNone/>
                </a:pPr>
                <a14:m>
                  <m:oMath xmlns:m="http://schemas.openxmlformats.org/officeDocument/2006/math">
                    <m:r>
                      <a:rPr lang="en-US" sz="2400" b="0" i="1" dirty="0" smtClean="0">
                        <a:solidFill>
                          <a:srgbClr val="00B050"/>
                        </a:solidFill>
                        <a:latin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𝐻</m:t>
                    </m:r>
                    <m:d>
                      <m:dPr>
                        <m:ctrlPr>
                          <a:rPr lang="en-US" sz="2400" b="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𝑝𝑤</m:t>
                        </m:r>
                      </m:e>
                    </m:d>
                    <m:r>
                      <a:rPr lang="en-US" sz="2400" b="0" i="1" dirty="0" smtClean="0">
                        <a:latin typeface="Cambria Math" panose="02040503050406030204" pitchFamily="18" charset="0"/>
                        <a:ea typeface="Cambria Math" panose="02040503050406030204" pitchFamily="18" charset="0"/>
                      </a:rPr>
                      <m:t>,  </m:t>
                    </m:r>
                    <m:r>
                      <a:rPr lang="en-US" sz="2400" b="0" i="1" dirty="0" smtClean="0">
                        <a:solidFill>
                          <a:srgbClr val="00B050"/>
                        </a:solidFill>
                        <a:latin typeface="Cambria Math" panose="02040503050406030204" pitchFamily="18" charset="0"/>
                      </a:rPr>
                      <m:t>𝑝𝑘</m:t>
                    </m:r>
                    <m:r>
                      <a:rPr lang="en-US" sz="2400" i="1" dirty="0">
                        <a:solidFill>
                          <a:srgbClr val="00B050"/>
                        </a:solidFill>
                        <a:latin typeface="Cambria Math" panose="02040503050406030204" pitchFamily="18" charset="0"/>
                      </a:rPr>
                      <m:t>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𝑃𝐾</m:t>
                    </m:r>
                    <m:r>
                      <a:rPr lang="en-US" sz="2400" b="0" i="1" dirty="0" smtClean="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rPr>
                      <m:t>𝑠𝑘𝐶</m:t>
                    </m:r>
                    <m:r>
                      <a:rPr lang="en-US" sz="2400" b="0" i="1" dirty="0" smtClean="0">
                        <a:latin typeface="Cambria Math" panose="02040503050406030204" pitchFamily="18" charset="0"/>
                        <a:ea typeface="Cambria Math" panose="02040503050406030204" pitchFamily="18" charset="0"/>
                      </a:rPr>
                      <m:t>)</m:t>
                    </m:r>
                  </m:oMath>
                </a14:m>
                <a:r>
                  <a:rPr lang="en-US" sz="2400" b="0" i="1" dirty="0">
                    <a:latin typeface="Cambria Math" panose="02040503050406030204" pitchFamily="18" charset="0"/>
                    <a:ea typeface="Cambria Math" panose="02040503050406030204" pitchFamily="18" charset="0"/>
                  </a:rPr>
                  <a:t>, </a:t>
                </a:r>
                <a:r>
                  <a:rPr lang="en-US" sz="2400" i="1" dirty="0">
                    <a:latin typeface="Cambria Math" panose="02040503050406030204" pitchFamily="18" charset="0"/>
                    <a:ea typeface="Cambria Math" panose="02040503050406030204" pitchFamily="18" charset="0"/>
                  </a:rPr>
                  <a:t> </a:t>
                </a:r>
                <a14:m>
                  <m:oMath xmlns:m="http://schemas.openxmlformats.org/officeDocument/2006/math">
                    <m:d>
                      <m:dPr>
                        <m:ctrlPr>
                          <a:rPr lang="en-US" sz="2400" i="1" dirty="0" smtClean="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𝑠𝑘</m:t>
                        </m:r>
                        <m:r>
                          <a:rPr lang="en-US" sz="2400" b="0" i="1" dirty="0" smtClean="0">
                            <a:solidFill>
                              <a:srgbClr val="0070C0"/>
                            </a:solidFill>
                            <a:latin typeface="Cambria Math" panose="02040503050406030204" pitchFamily="18" charset="0"/>
                          </a:rPr>
                          <m:t>𝑆</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𝑝𝑘𝑆</m:t>
                        </m:r>
                      </m:e>
                    </m:d>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𝐾𝐺</m:t>
                    </m:r>
                    <m:r>
                      <a:rPr lang="en-US" sz="2400" b="0" i="0" dirty="0" smtClean="0">
                        <a:latin typeface="Cambria Math" panose="02040503050406030204" pitchFamily="18" charset="0"/>
                        <a:ea typeface="Cambria Math" panose="02040503050406030204" pitchFamily="18" charset="0"/>
                      </a:rPr>
                      <m:t>,  </m:t>
                    </m:r>
                    <m:r>
                      <a:rPr lang="en-US" sz="2400" i="1" dirty="0" smtClean="0">
                        <a:solidFill>
                          <a:schemeClr val="tx1"/>
                        </a:solidFill>
                        <a:latin typeface="Cambria Math" panose="02040503050406030204" pitchFamily="18" charset="0"/>
                      </a:rPr>
                      <m:t>𝑒</m:t>
                    </m:r>
                    <m:r>
                      <a:rPr lang="en-US" sz="2400" b="0" i="1" dirty="0" smtClean="0">
                        <a:solidFill>
                          <a:schemeClr val="tx1"/>
                        </a:solidFill>
                        <a:latin typeface="Cambria Math" panose="02040503050406030204" pitchFamily="18" charset="0"/>
                      </a:rPr>
                      <m:t>𝑛𝑣</m:t>
                    </m:r>
                    <m:r>
                      <a:rPr lang="en-US" sz="2400" b="0" i="1" dirty="0" smtClean="0">
                        <a:solidFill>
                          <a:schemeClr val="tx1"/>
                        </a:solidFill>
                        <a:latin typeface="Cambria Math" panose="02040503050406030204" pitchFamily="18" charset="0"/>
                      </a:rPr>
                      <m:t> ← </m:t>
                    </m:r>
                    <m:sSub>
                      <m:sSubPr>
                        <m:ctrlPr>
                          <a:rPr lang="en-US" sz="2400" b="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𝐼𝐶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𝐸𝑛𝑐</m:t>
                        </m:r>
                      </m:e>
                      <m:sub>
                        <m:r>
                          <a:rPr lang="en-US" sz="2400" b="0" i="1" dirty="0" smtClean="0">
                            <a:latin typeface="Cambria Math" panose="02040503050406030204" pitchFamily="18" charset="0"/>
                            <a:ea typeface="Cambria Math" panose="02040503050406030204" pitchFamily="18" charset="0"/>
                          </a:rPr>
                          <m:t>𝑝𝑤</m:t>
                        </m:r>
                      </m:sub>
                    </m:sSub>
                    <m:r>
                      <a:rPr lang="en-US" sz="2400" b="0" i="1" dirty="0" smtClean="0">
                        <a:latin typeface="Cambria Math" panose="02040503050406030204" pitchFamily="18" charset="0"/>
                        <a:ea typeface="Cambria Math" panose="02040503050406030204" pitchFamily="18" charset="0"/>
                      </a:rPr>
                      <m:t>( </m:t>
                    </m:r>
                    <m:r>
                      <a:rPr lang="en-US" sz="2400" b="0" i="1" dirty="0" smtClean="0">
                        <a:solidFill>
                          <a:srgbClr val="0070C0"/>
                        </a:solidFill>
                        <a:latin typeface="Cambria Math" panose="02040503050406030204" pitchFamily="18" charset="0"/>
                        <a:ea typeface="Cambria Math" panose="02040503050406030204" pitchFamily="18" charset="0"/>
                      </a:rPr>
                      <m:t>𝑝𝑘𝑆</m:t>
                    </m:r>
                    <m:r>
                      <a:rPr lang="en-US" sz="2400" b="0" i="1" dirty="0" smtClean="0">
                        <a:solidFill>
                          <a:srgbClr val="0070C0"/>
                        </a:solidFill>
                        <a:latin typeface="Cambria Math" panose="02040503050406030204" pitchFamily="18" charset="0"/>
                        <a:ea typeface="Cambria Math" panose="02040503050406030204" pitchFamily="18" charset="0"/>
                      </a:rPr>
                      <m:t> )</m:t>
                    </m:r>
                  </m:oMath>
                </a14:m>
                <a:endParaRPr lang="en-US" sz="2400" dirty="0">
                  <a:ea typeface="Cambria Math" panose="02040503050406030204" pitchFamily="18" charset="0"/>
                </a:endParaRPr>
              </a:p>
            </p:txBody>
          </p:sp>
        </mc:Choice>
        <mc:Fallback xmlns="">
          <p:sp>
            <p:nvSpPr>
              <p:cNvPr id="26" name="TextBox 25">
                <a:extLst>
                  <a:ext uri="{FF2B5EF4-FFF2-40B4-BE49-F238E27FC236}">
                    <a16:creationId xmlns:a16="http://schemas.microsoft.com/office/drawing/2014/main" id="{3A48D5D2-E4CF-4A23-8DDF-C002D62DBDDF}"/>
                  </a:ext>
                </a:extLst>
              </p:cNvPr>
              <p:cNvSpPr txBox="1">
                <a:spLocks noRot="1" noChangeAspect="1" noMove="1" noResize="1" noEditPoints="1" noAdjustHandles="1" noChangeArrowheads="1" noChangeShapeType="1" noTextEdit="1"/>
              </p:cNvSpPr>
              <p:nvPr/>
            </p:nvSpPr>
            <p:spPr>
              <a:xfrm>
                <a:off x="1963983" y="1110485"/>
                <a:ext cx="9880965" cy="406772"/>
              </a:xfrm>
              <a:prstGeom prst="rect">
                <a:avLst/>
              </a:prstGeom>
              <a:blipFill>
                <a:blip r:embed="rId6"/>
                <a:stretch>
                  <a:fillRect l="-1110" t="-23881" r="-2159" b="-34328"/>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1B6F8408-DA59-4513-980A-930FFE61E9CD}"/>
              </a:ext>
            </a:extLst>
          </p:cNvPr>
          <p:cNvGrpSpPr/>
          <p:nvPr/>
        </p:nvGrpSpPr>
        <p:grpSpPr>
          <a:xfrm>
            <a:off x="6932470" y="3427920"/>
            <a:ext cx="1668796" cy="490335"/>
            <a:chOff x="6863613" y="3852201"/>
            <a:chExt cx="1668796" cy="490335"/>
          </a:xfrm>
        </p:grpSpPr>
        <mc:AlternateContent xmlns:mc="http://schemas.openxmlformats.org/markup-compatibility/2006" xmlns:a14="http://schemas.microsoft.com/office/drawing/2010/main">
          <mc:Choice Requires="a14">
            <p:sp>
              <p:nvSpPr>
                <p:cNvPr id="31" name="内容占位符 2">
                  <a:extLst>
                    <a:ext uri="{FF2B5EF4-FFF2-40B4-BE49-F238E27FC236}">
                      <a16:creationId xmlns:a16="http://schemas.microsoft.com/office/drawing/2014/main" id="{44B13164-32D0-4F54-9087-A256D5F56893}"/>
                    </a:ext>
                  </a:extLst>
                </p:cNvPr>
                <p:cNvSpPr txBox="1">
                  <a:spLocks/>
                </p:cNvSpPr>
                <p:nvPr/>
              </p:nvSpPr>
              <p:spPr bwMode="auto">
                <a:xfrm>
                  <a:off x="6863613" y="3852201"/>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b="0" i="1" dirty="0" smtClean="0">
                          <a:solidFill>
                            <a:srgbClr val="00B050"/>
                          </a:solidFill>
                          <a:latin typeface="Cambria Math" panose="02040503050406030204" pitchFamily="18" charset="0"/>
                          <a:ea typeface="Cambria Math" panose="02040503050406030204" pitchFamily="18" charset="0"/>
                        </a:rPr>
                        <m:t>𝑝</m:t>
                      </m:r>
                      <m:r>
                        <a:rPr lang="en-US" sz="2400" i="1" dirty="0">
                          <a:solidFill>
                            <a:srgbClr val="00B050"/>
                          </a:solidFill>
                          <a:latin typeface="Cambria Math" panose="02040503050406030204" pitchFamily="18" charset="0"/>
                          <a:ea typeface="Cambria Math" panose="02040503050406030204" pitchFamily="18" charset="0"/>
                        </a:rPr>
                        <m:t>𝑘𝐶</m:t>
                      </m:r>
                      <m:r>
                        <a:rPr lang="en-US" sz="2400" i="1" dirty="0">
                          <a:latin typeface="Cambria Math" panose="02040503050406030204" pitchFamily="18" charset="0"/>
                          <a:ea typeface="Cambria Math" panose="02040503050406030204" pitchFamily="18" charset="0"/>
                        </a:rPr>
                        <m:t>,</m:t>
                      </m:r>
                      <m:r>
                        <a:rPr lang="en-US" sz="2400" b="0" i="1" dirty="0" smtClean="0">
                          <a:solidFill>
                            <a:srgbClr val="0070C0"/>
                          </a:solidFill>
                          <a:latin typeface="Cambria Math" panose="02040503050406030204" pitchFamily="18" charset="0"/>
                          <a:ea typeface="Cambria Math" panose="02040503050406030204" pitchFamily="18" charset="0"/>
                        </a:rPr>
                        <m:t>𝑠</m:t>
                      </m:r>
                      <m:r>
                        <a:rPr lang="en-US" sz="2400" i="1" dirty="0">
                          <a:solidFill>
                            <a:srgbClr val="0070C0"/>
                          </a:solidFill>
                          <a:latin typeface="Cambria Math" panose="02040503050406030204" pitchFamily="18" charset="0"/>
                          <a:ea typeface="Cambria Math" panose="02040503050406030204" pitchFamily="18" charset="0"/>
                        </a:rPr>
                        <m:t>𝑘𝑆</m:t>
                      </m:r>
                    </m:oMath>
                  </a14:m>
                  <a:r>
                    <a:rPr lang="en-US" altLang="zh-CN" sz="2400" dirty="0">
                      <a:cs typeface="Calibri Light" panose="020F0302020204030204" pitchFamily="34" charset="0"/>
                    </a:rPr>
                    <a:t>)</a:t>
                  </a: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6863613" y="3852201"/>
                  <a:ext cx="1668796" cy="490335"/>
                </a:xfrm>
                <a:prstGeom prst="rect">
                  <a:avLst/>
                </a:prstGeom>
                <a:blipFill>
                  <a:blip r:embed="rId8"/>
                  <a:stretch>
                    <a:fillRect l="-3285" t="-17500" b="-15000"/>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F546AB52-754E-4E78-830F-C41F62EE8C49}"/>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7" name="内容占位符 2">
                <a:extLst>
                  <a:ext uri="{FF2B5EF4-FFF2-40B4-BE49-F238E27FC236}">
                    <a16:creationId xmlns:a16="http://schemas.microsoft.com/office/drawing/2014/main" id="{880C122C-E651-4D5E-95C9-55069CE7D71C}"/>
                  </a:ext>
                </a:extLst>
              </p:cNvPr>
              <p:cNvSpPr txBox="1">
                <a:spLocks/>
              </p:cNvSpPr>
              <p:nvPr/>
            </p:nvSpPr>
            <p:spPr bwMode="auto">
              <a:xfrm>
                <a:off x="5236146" y="4548932"/>
                <a:ext cx="195764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l-GR"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τ</m:t>
                      </m:r>
                      <m:r>
                        <a:rPr lang="en-US" altLang="zh-CN" sz="2400" b="0" i="0"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𝑃𝑅𝐹</m:t>
                          </m:r>
                        </m:e>
                        <m:sub>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𝑘</m:t>
                          </m:r>
                        </m:sub>
                      </m:sSub>
                      <m:r>
                        <a:rPr lang="en-US" altLang="zh-CN" sz="2400" b="0" i="1" smtClean="0">
                          <a:solidFill>
                            <a:schemeClr val="tx1"/>
                          </a:solidFill>
                          <a:latin typeface="Cambria Math" panose="02040503050406030204" pitchFamily="18" charset="0"/>
                          <a:cs typeface="Calibri Light" panose="020F0302020204030204" pitchFamily="34" charset="0"/>
                        </a:rPr>
                        <m:t>(1)</m:t>
                      </m:r>
                    </m:oMath>
                  </m:oMathPara>
                </a14:m>
                <a:endParaRPr lang="en-US" altLang="zh-CN" sz="2400" dirty="0">
                  <a:solidFill>
                    <a:schemeClr val="tx1"/>
                  </a:solidFill>
                  <a:cs typeface="Calibri Light" panose="020F0302020204030204" pitchFamily="34" charset="0"/>
                </a:endParaRPr>
              </a:p>
            </p:txBody>
          </p:sp>
        </mc:Choice>
        <mc:Fallback xmlns="">
          <p:sp>
            <p:nvSpPr>
              <p:cNvPr id="57" name="内容占位符 2">
                <a:extLst>
                  <a:ext uri="{FF2B5EF4-FFF2-40B4-BE49-F238E27FC236}">
                    <a16:creationId xmlns:a16="http://schemas.microsoft.com/office/drawing/2014/main" id="{880C122C-E651-4D5E-95C9-55069CE7D71C}"/>
                  </a:ext>
                </a:extLst>
              </p:cNvPr>
              <p:cNvSpPr txBox="1">
                <a:spLocks noRot="1" noChangeAspect="1" noMove="1" noResize="1" noEditPoints="1" noAdjustHandles="1" noChangeArrowheads="1" noChangeShapeType="1" noTextEdit="1"/>
              </p:cNvSpPr>
              <p:nvPr/>
            </p:nvSpPr>
            <p:spPr bwMode="auto">
              <a:xfrm>
                <a:off x="5236146" y="4548932"/>
                <a:ext cx="1957646" cy="490335"/>
              </a:xfrm>
              <a:prstGeom prst="rect">
                <a:avLst/>
              </a:prstGeom>
              <a:blipFill>
                <a:blip r:embed="rId9"/>
                <a:stretch>
                  <a:fillRect b="-24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1FDCF2D3-E599-4F40-86B8-52B7FAC1C9DC}"/>
              </a:ext>
            </a:extLst>
          </p:cNvPr>
          <p:cNvCxnSpPr>
            <a:cxnSpLocks/>
          </p:cNvCxnSpPr>
          <p:nvPr/>
        </p:nvCxnSpPr>
        <p:spPr>
          <a:xfrm>
            <a:off x="5470749" y="4951497"/>
            <a:ext cx="1624508" cy="0"/>
          </a:xfrm>
          <a:prstGeom prst="straightConnector1">
            <a:avLst/>
          </a:prstGeom>
          <a:ln w="38100">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63" name="Straight Arrow Connector 62">
            <a:extLst>
              <a:ext uri="{FF2B5EF4-FFF2-40B4-BE49-F238E27FC236}">
                <a16:creationId xmlns:a16="http://schemas.microsoft.com/office/drawing/2014/main" id="{1AC98543-B9AE-4188-A15D-36A24BECBF04}"/>
              </a:ext>
            </a:extLst>
          </p:cNvPr>
          <p:cNvCxnSpPr>
            <a:cxnSpLocks/>
          </p:cNvCxnSpPr>
          <p:nvPr/>
        </p:nvCxnSpPr>
        <p:spPr>
          <a:xfrm>
            <a:off x="5418666" y="5529712"/>
            <a:ext cx="1624508"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36" name="Callout: Line 35">
            <a:extLst>
              <a:ext uri="{FF2B5EF4-FFF2-40B4-BE49-F238E27FC236}">
                <a16:creationId xmlns:a16="http://schemas.microsoft.com/office/drawing/2014/main" id="{9A1C5273-87AF-40DB-99EA-FB76E25B3D5E}"/>
              </a:ext>
            </a:extLst>
          </p:cNvPr>
          <p:cNvSpPr/>
          <p:nvPr/>
        </p:nvSpPr>
        <p:spPr>
          <a:xfrm>
            <a:off x="6650948" y="1498997"/>
            <a:ext cx="1650759" cy="324038"/>
          </a:xfrm>
          <a:prstGeom prst="borderCallout1">
            <a:avLst>
              <a:gd name="adj1" fmla="val 44078"/>
              <a:gd name="adj2" fmla="val 99711"/>
              <a:gd name="adj3" fmla="val -15915"/>
              <a:gd name="adj4" fmla="val 275490"/>
            </a:avLst>
          </a:prstGeom>
          <a:solidFill>
            <a:schemeClr val="bg1"/>
          </a:solid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group element</a:t>
            </a:r>
            <a:endParaRPr lang="en-US" sz="1600" dirty="0">
              <a:solidFill>
                <a:schemeClr val="accent6">
                  <a:lumMod val="20000"/>
                  <a:lumOff val="80000"/>
                </a:schemeClr>
              </a:solidFill>
            </a:endParaRPr>
          </a:p>
        </p:txBody>
      </p:sp>
      <p:grpSp>
        <p:nvGrpSpPr>
          <p:cNvPr id="35" name="Group 34">
            <a:extLst>
              <a:ext uri="{FF2B5EF4-FFF2-40B4-BE49-F238E27FC236}">
                <a16:creationId xmlns:a16="http://schemas.microsoft.com/office/drawing/2014/main" id="{176C423D-E408-442C-A5DD-82F5F88042F7}"/>
              </a:ext>
            </a:extLst>
          </p:cNvPr>
          <p:cNvGrpSpPr/>
          <p:nvPr/>
        </p:nvGrpSpPr>
        <p:grpSpPr>
          <a:xfrm>
            <a:off x="6775127" y="3906853"/>
            <a:ext cx="627850" cy="490335"/>
            <a:chOff x="6844128" y="4654623"/>
            <a:chExt cx="627850" cy="490335"/>
          </a:xfrm>
        </p:grpSpPr>
        <mc:AlternateContent xmlns:mc="http://schemas.openxmlformats.org/markup-compatibility/2006" xmlns:a14="http://schemas.microsoft.com/office/drawing/2010/main">
          <mc:Choice Requires="a14">
            <p:sp>
              <p:nvSpPr>
                <p:cNvPr id="37" name="内容占位符 2">
                  <a:extLst>
                    <a:ext uri="{FF2B5EF4-FFF2-40B4-BE49-F238E27FC236}">
                      <a16:creationId xmlns:a16="http://schemas.microsoft.com/office/drawing/2014/main" id="{3E7F46BB-3A68-43F2-BF34-3917ACFE465B}"/>
                    </a:ext>
                  </a:extLst>
                </p:cNvPr>
                <p:cNvSpPr txBox="1">
                  <a:spLocks/>
                </p:cNvSpPr>
                <p:nvPr/>
              </p:nvSpPr>
              <p:spPr bwMode="auto">
                <a:xfrm>
                  <a:off x="6844128" y="4654623"/>
                  <a:ext cx="627850"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𝑘</m:t>
                        </m:r>
                        <m:r>
                          <a:rPr lang="en-US" sz="2400" b="0" i="1" dirty="0" smtClean="0">
                            <a:latin typeface="Cambria Math" panose="02040503050406030204" pitchFamily="18" charset="0"/>
                            <a:ea typeface="Cambria Math" panose="02040503050406030204" pitchFamily="18" charset="0"/>
                          </a:rPr>
                          <m:t>′</m:t>
                        </m:r>
                      </m:oMath>
                    </m:oMathPara>
                  </a14:m>
                  <a:endParaRPr lang="en-US" altLang="zh-CN" sz="2400" dirty="0">
                    <a:cs typeface="Calibri Light" panose="020F0302020204030204" pitchFamily="34" charset="0"/>
                  </a:endParaRPr>
                </a:p>
              </p:txBody>
            </p:sp>
          </mc:Choice>
          <mc:Fallback xmlns="">
            <p:sp>
              <p:nvSpPr>
                <p:cNvPr id="37" name="内容占位符 2">
                  <a:extLst>
                    <a:ext uri="{FF2B5EF4-FFF2-40B4-BE49-F238E27FC236}">
                      <a16:creationId xmlns:a16="http://schemas.microsoft.com/office/drawing/2014/main" id="{3E7F46BB-3A68-43F2-BF34-3917ACFE465B}"/>
                    </a:ext>
                  </a:extLst>
                </p:cNvPr>
                <p:cNvSpPr txBox="1">
                  <a:spLocks noRot="1" noChangeAspect="1" noMove="1" noResize="1" noEditPoints="1" noAdjustHandles="1" noChangeArrowheads="1" noChangeShapeType="1" noTextEdit="1"/>
                </p:cNvSpPr>
                <p:nvPr/>
              </p:nvSpPr>
              <p:spPr bwMode="auto">
                <a:xfrm>
                  <a:off x="6844128" y="4654623"/>
                  <a:ext cx="627850" cy="490335"/>
                </a:xfrm>
                <a:prstGeom prst="rect">
                  <a:avLst/>
                </a:prstGeom>
                <a:blipFill>
                  <a:blip r:embed="rId10"/>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FF2E5D27-6192-4E14-9FEF-55B8359ABE5E}"/>
                </a:ext>
              </a:extLst>
            </p:cNvPr>
            <p:cNvCxnSpPr>
              <a:cxnSpLocks/>
            </p:cNvCxnSpPr>
            <p:nvPr/>
          </p:nvCxnSpPr>
          <p:spPr>
            <a:xfrm>
              <a:off x="6940637" y="5070538"/>
              <a:ext cx="42399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39" name="Group 38">
            <a:extLst>
              <a:ext uri="{FF2B5EF4-FFF2-40B4-BE49-F238E27FC236}">
                <a16:creationId xmlns:a16="http://schemas.microsoft.com/office/drawing/2014/main" id="{B82CFAAA-A39A-49FB-9CCA-0DAB9C5E1EEC}"/>
              </a:ext>
            </a:extLst>
          </p:cNvPr>
          <p:cNvGrpSpPr/>
          <p:nvPr/>
        </p:nvGrpSpPr>
        <p:grpSpPr>
          <a:xfrm>
            <a:off x="4858659" y="3937863"/>
            <a:ext cx="838122" cy="490335"/>
            <a:chOff x="4609471" y="4533747"/>
            <a:chExt cx="838122" cy="490335"/>
          </a:xfrm>
        </p:grpSpPr>
        <mc:AlternateContent xmlns:mc="http://schemas.openxmlformats.org/markup-compatibility/2006" xmlns:a14="http://schemas.microsoft.com/office/drawing/2010/main">
          <mc:Choice Requires="a14">
            <p:sp>
              <p:nvSpPr>
                <p:cNvPr id="46" name="内容占位符 2">
                  <a:extLst>
                    <a:ext uri="{FF2B5EF4-FFF2-40B4-BE49-F238E27FC236}">
                      <a16:creationId xmlns:a16="http://schemas.microsoft.com/office/drawing/2014/main" id="{2B7D63FC-C4AF-497A-9758-CE84E8B3806B}"/>
                    </a:ext>
                  </a:extLst>
                </p:cNvPr>
                <p:cNvSpPr txBox="1">
                  <a:spLocks/>
                </p:cNvSpPr>
                <p:nvPr/>
              </p:nvSpPr>
              <p:spPr bwMode="auto">
                <a:xfrm>
                  <a:off x="4609471" y="4533747"/>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𝑘</m:t>
                        </m:r>
                      </m:oMath>
                    </m:oMathPara>
                  </a14:m>
                  <a:endParaRPr lang="en-US" altLang="zh-CN" sz="24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09471" y="4533747"/>
                  <a:ext cx="838122" cy="490335"/>
                </a:xfrm>
                <a:prstGeom prst="rect">
                  <a:avLst/>
                </a:prstGeom>
                <a:blipFill>
                  <a:blip r:embed="rId11"/>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857BCB38-8FFB-410F-83D0-78AEAB2F8733}"/>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4" name="Rectangle 53">
            <a:extLst>
              <a:ext uri="{FF2B5EF4-FFF2-40B4-BE49-F238E27FC236}">
                <a16:creationId xmlns:a16="http://schemas.microsoft.com/office/drawing/2014/main" id="{B7682457-A127-41D0-85CB-5D0B624CC7C7}"/>
              </a:ext>
            </a:extLst>
          </p:cNvPr>
          <p:cNvSpPr/>
          <p:nvPr/>
        </p:nvSpPr>
        <p:spPr>
          <a:xfrm>
            <a:off x="5519038" y="3713999"/>
            <a:ext cx="1270745" cy="649649"/>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a:t>khAKE</a:t>
            </a:r>
            <a:endParaRPr lang="en-US" sz="3200" dirty="0"/>
          </a:p>
        </p:txBody>
      </p:sp>
      <mc:AlternateContent xmlns:mc="http://schemas.openxmlformats.org/markup-compatibility/2006" xmlns:a14="http://schemas.microsoft.com/office/drawing/2010/main">
        <mc:Choice Requires="a14">
          <p:sp>
            <p:nvSpPr>
              <p:cNvPr id="76" name="内容占位符 2">
                <a:extLst>
                  <a:ext uri="{FF2B5EF4-FFF2-40B4-BE49-F238E27FC236}">
                    <a16:creationId xmlns:a16="http://schemas.microsoft.com/office/drawing/2014/main" id="{6BD1F04C-B327-4C84-8FA2-289FBC37E30F}"/>
                  </a:ext>
                </a:extLst>
              </p:cNvPr>
              <p:cNvSpPr txBox="1">
                <a:spLocks/>
              </p:cNvSpPr>
              <p:nvPr/>
            </p:nvSpPr>
            <p:spPr bwMode="auto">
              <a:xfrm>
                <a:off x="5265094" y="5105965"/>
                <a:ext cx="2059308"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zh-CN" altLang="el-GR"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𝛾</m:t>
                      </m:r>
                      <m:r>
                        <a:rPr lang="en-US" altLang="zh-CN" sz="2400" b="0" i="0"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𝑃𝑅𝐹</m:t>
                          </m:r>
                        </m:e>
                        <m:sub>
                          <m:sSup>
                            <m:sSup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𝑘</m:t>
                              </m:r>
                            </m:e>
                            <m:sup>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up>
                          </m:sSup>
                        </m:sub>
                      </m:sSub>
                      <m:r>
                        <a:rPr lang="en-US" altLang="zh-CN" sz="2400" b="0" i="1" smtClean="0">
                          <a:solidFill>
                            <a:schemeClr val="tx1"/>
                          </a:solidFill>
                          <a:latin typeface="Cambria Math" panose="02040503050406030204" pitchFamily="18" charset="0"/>
                          <a:cs typeface="Calibri Light" panose="020F0302020204030204" pitchFamily="34" charset="0"/>
                        </a:rPr>
                        <m:t>(2)</m:t>
                      </m:r>
                    </m:oMath>
                  </m:oMathPara>
                </a14:m>
                <a:endParaRPr lang="en-US" altLang="zh-CN" sz="2400" dirty="0">
                  <a:solidFill>
                    <a:schemeClr val="tx1"/>
                  </a:solidFill>
                  <a:cs typeface="Calibri Light" panose="020F0302020204030204" pitchFamily="34" charset="0"/>
                </a:endParaRPr>
              </a:p>
            </p:txBody>
          </p:sp>
        </mc:Choice>
        <mc:Fallback xmlns="">
          <p:sp>
            <p:nvSpPr>
              <p:cNvPr id="76" name="内容占位符 2">
                <a:extLst>
                  <a:ext uri="{FF2B5EF4-FFF2-40B4-BE49-F238E27FC236}">
                    <a16:creationId xmlns:a16="http://schemas.microsoft.com/office/drawing/2014/main" id="{6BD1F04C-B327-4C84-8FA2-289FBC37E30F}"/>
                  </a:ext>
                </a:extLst>
              </p:cNvPr>
              <p:cNvSpPr txBox="1">
                <a:spLocks noRot="1" noChangeAspect="1" noMove="1" noResize="1" noEditPoints="1" noAdjustHandles="1" noChangeArrowheads="1" noChangeShapeType="1" noTextEdit="1"/>
              </p:cNvSpPr>
              <p:nvPr/>
            </p:nvSpPr>
            <p:spPr bwMode="auto">
              <a:xfrm>
                <a:off x="5265094" y="5105965"/>
                <a:ext cx="2059308" cy="490335"/>
              </a:xfrm>
              <a:prstGeom prst="rect">
                <a:avLst/>
              </a:prstGeom>
              <a:blipFill>
                <a:blip r:embed="rId12"/>
                <a:stretch>
                  <a:fillRect r="-888" b="-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0" name="TextBox 39">
            <a:extLst>
              <a:ext uri="{FF2B5EF4-FFF2-40B4-BE49-F238E27FC236}">
                <a16:creationId xmlns:a16="http://schemas.microsoft.com/office/drawing/2014/main" id="{56D6F8ED-AF6D-44FF-80FD-6FED01BD9F92}"/>
              </a:ext>
            </a:extLst>
          </p:cNvPr>
          <p:cNvSpPr txBox="1"/>
          <p:nvPr/>
        </p:nvSpPr>
        <p:spPr>
          <a:xfrm>
            <a:off x="2111750" y="4428198"/>
            <a:ext cx="2730151" cy="369332"/>
          </a:xfrm>
          <a:prstGeom prst="rect">
            <a:avLst/>
          </a:prstGeom>
          <a:solidFill>
            <a:schemeClr val="bg1"/>
          </a:solidFill>
          <a:ln w="19050">
            <a:solidFill>
              <a:schemeClr val="tx1"/>
            </a:solidFill>
          </a:ln>
        </p:spPr>
        <p:txBody>
          <a:bodyPr wrap="square" rtlCol="0">
            <a:spAutoFit/>
          </a:bodyPr>
          <a:lstStyle/>
          <a:p>
            <a:r>
              <a:rPr lang="en-US" dirty="0"/>
              <a:t>key confirmation messages</a:t>
            </a:r>
            <a:endParaRPr lang="en-US" dirty="0">
              <a:solidFill>
                <a:schemeClr val="accent6">
                  <a:lumMod val="20000"/>
                  <a:lumOff val="80000"/>
                </a:schemeClr>
              </a:solidFill>
            </a:endParaRPr>
          </a:p>
        </p:txBody>
      </p:sp>
      <p:grpSp>
        <p:nvGrpSpPr>
          <p:cNvPr id="53" name="Group 52">
            <a:extLst>
              <a:ext uri="{FF2B5EF4-FFF2-40B4-BE49-F238E27FC236}">
                <a16:creationId xmlns:a16="http://schemas.microsoft.com/office/drawing/2014/main" id="{8F320159-C6A2-42C8-8A9A-F5100EE39A01}"/>
              </a:ext>
            </a:extLst>
          </p:cNvPr>
          <p:cNvGrpSpPr/>
          <p:nvPr/>
        </p:nvGrpSpPr>
        <p:grpSpPr>
          <a:xfrm>
            <a:off x="328415" y="2138700"/>
            <a:ext cx="1396858" cy="1452551"/>
            <a:chOff x="617797" y="3302307"/>
            <a:chExt cx="1633708" cy="1633708"/>
          </a:xfrm>
        </p:grpSpPr>
        <p:pic>
          <p:nvPicPr>
            <p:cNvPr id="55" name="Picture 54">
              <a:extLst>
                <a:ext uri="{FF2B5EF4-FFF2-40B4-BE49-F238E27FC236}">
                  <a16:creationId xmlns:a16="http://schemas.microsoft.com/office/drawing/2014/main" id="{962A7EC3-4695-4E26-AA44-688A37B5FC1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797" y="3302307"/>
              <a:ext cx="1633708" cy="1633708"/>
            </a:xfrm>
            <a:prstGeom prst="rect">
              <a:avLst/>
            </a:prstGeom>
          </p:spPr>
        </p:pic>
        <p:sp>
          <p:nvSpPr>
            <p:cNvPr id="56" name="Rectangle 55">
              <a:extLst>
                <a:ext uri="{FF2B5EF4-FFF2-40B4-BE49-F238E27FC236}">
                  <a16:creationId xmlns:a16="http://schemas.microsoft.com/office/drawing/2014/main" id="{3C55101A-C111-4C19-9816-27E3DC2D3251}"/>
                </a:ext>
              </a:extLst>
            </p:cNvPr>
            <p:cNvSpPr/>
            <p:nvPr/>
          </p:nvSpPr>
          <p:spPr>
            <a:xfrm>
              <a:off x="821208" y="460427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B050"/>
                  </a:solidFill>
                </a:rPr>
                <a:t>Client</a:t>
              </a:r>
            </a:p>
          </p:txBody>
        </p:sp>
      </p:grpSp>
      <p:grpSp>
        <p:nvGrpSpPr>
          <p:cNvPr id="61" name="Group 60">
            <a:extLst>
              <a:ext uri="{FF2B5EF4-FFF2-40B4-BE49-F238E27FC236}">
                <a16:creationId xmlns:a16="http://schemas.microsoft.com/office/drawing/2014/main" id="{91581CE1-BD7D-4615-98B8-0F911EE7ED01}"/>
              </a:ext>
            </a:extLst>
          </p:cNvPr>
          <p:cNvGrpSpPr/>
          <p:nvPr/>
        </p:nvGrpSpPr>
        <p:grpSpPr>
          <a:xfrm>
            <a:off x="10527371" y="2110466"/>
            <a:ext cx="1478000" cy="1590341"/>
            <a:chOff x="9659386" y="3322685"/>
            <a:chExt cx="1794685" cy="1794685"/>
          </a:xfrm>
        </p:grpSpPr>
        <p:pic>
          <p:nvPicPr>
            <p:cNvPr id="67" name="Picture 66">
              <a:extLst>
                <a:ext uri="{FF2B5EF4-FFF2-40B4-BE49-F238E27FC236}">
                  <a16:creationId xmlns:a16="http://schemas.microsoft.com/office/drawing/2014/main" id="{C01668AE-31EB-4271-B696-953D440E3CC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59386" y="3322685"/>
              <a:ext cx="1794685" cy="1794685"/>
            </a:xfrm>
            <a:prstGeom prst="rect">
              <a:avLst/>
            </a:prstGeom>
          </p:spPr>
        </p:pic>
        <p:sp>
          <p:nvSpPr>
            <p:cNvPr id="72" name="Rectangle 71">
              <a:extLst>
                <a:ext uri="{FF2B5EF4-FFF2-40B4-BE49-F238E27FC236}">
                  <a16:creationId xmlns:a16="http://schemas.microsoft.com/office/drawing/2014/main" id="{4FC94BF1-1C39-4608-A455-1EFAEAB92681}"/>
                </a:ext>
              </a:extLst>
            </p:cNvPr>
            <p:cNvSpPr/>
            <p:nvPr/>
          </p:nvSpPr>
          <p:spPr>
            <a:xfrm>
              <a:off x="9753426" y="4683371"/>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70C0"/>
                  </a:solidFill>
                </a:rPr>
                <a:t>Server</a:t>
              </a:r>
            </a:p>
          </p:txBody>
        </p:sp>
      </p:gr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F0458A1-5D2E-4784-A4A7-F34619761B69}"/>
                  </a:ext>
                </a:extLst>
              </p:cNvPr>
              <p:cNvSpPr/>
              <p:nvPr/>
            </p:nvSpPr>
            <p:spPr>
              <a:xfrm>
                <a:off x="325836" y="1784641"/>
                <a:ext cx="1638147" cy="3651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a:t>Input:</a:t>
                </a:r>
                <a14:m>
                  <m:oMath xmlns:m="http://schemas.openxmlformats.org/officeDocument/2006/math">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pw</m:t>
                    </m:r>
                  </m:oMath>
                </a14:m>
                <a:endParaRPr lang="en-US" sz="2400" dirty="0"/>
              </a:p>
            </p:txBody>
          </p:sp>
        </mc:Choice>
        <mc:Fallback xmlns="">
          <p:sp>
            <p:nvSpPr>
              <p:cNvPr id="77" name="Rectangle 76">
                <a:extLst>
                  <a:ext uri="{FF2B5EF4-FFF2-40B4-BE49-F238E27FC236}">
                    <a16:creationId xmlns:a16="http://schemas.microsoft.com/office/drawing/2014/main" id="{2F0458A1-5D2E-4784-A4A7-F34619761B69}"/>
                  </a:ext>
                </a:extLst>
              </p:cNvPr>
              <p:cNvSpPr>
                <a:spLocks noRot="1" noChangeAspect="1" noMove="1" noResize="1" noEditPoints="1" noAdjustHandles="1" noChangeArrowheads="1" noChangeShapeType="1" noTextEdit="1"/>
              </p:cNvSpPr>
              <p:nvPr/>
            </p:nvSpPr>
            <p:spPr>
              <a:xfrm>
                <a:off x="325836" y="1784641"/>
                <a:ext cx="1638147" cy="365126"/>
              </a:xfrm>
              <a:prstGeom prst="rect">
                <a:avLst/>
              </a:prstGeom>
              <a:blipFill>
                <a:blip r:embed="rId15"/>
                <a:stretch>
                  <a:fillRect l="-5576" t="-26667" b="-5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C833ED5-1320-4A3D-A8C8-21C2FC571B1A}"/>
                  </a:ext>
                </a:extLst>
              </p:cNvPr>
              <p:cNvSpPr/>
              <p:nvPr/>
            </p:nvSpPr>
            <p:spPr>
              <a:xfrm>
                <a:off x="8866524" y="1668041"/>
                <a:ext cx="3254023" cy="60794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a:t>Input: = </a:t>
                </a:r>
                <a14:m>
                  <m:oMath xmlns:m="http://schemas.openxmlformats.org/officeDocument/2006/math">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𝑒𝑛𝑣</m:t>
                    </m:r>
                    <m:r>
                      <a:rPr lang="en-US" sz="2400" i="1" dirty="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ea typeface="Cambria Math" panose="02040503050406030204" pitchFamily="18" charset="0"/>
                      </a:rPr>
                      <m:t>𝑝𝑘𝐶</m:t>
                    </m:r>
                    <m:r>
                      <a:rPr lang="en-US" sz="2400" i="1" dirty="0">
                        <a:latin typeface="Cambria Math" panose="02040503050406030204" pitchFamily="18" charset="0"/>
                        <a:ea typeface="Cambria Math" panose="02040503050406030204" pitchFamily="18" charset="0"/>
                      </a:rPr>
                      <m:t>,</m:t>
                    </m:r>
                    <m:r>
                      <a:rPr lang="en-US" sz="2400" i="1" dirty="0">
                        <a:solidFill>
                          <a:srgbClr val="0070C0"/>
                        </a:solidFill>
                        <a:latin typeface="Cambria Math" panose="02040503050406030204" pitchFamily="18" charset="0"/>
                        <a:ea typeface="Cambria Math" panose="02040503050406030204" pitchFamily="18" charset="0"/>
                      </a:rPr>
                      <m:t>𝑠𝑘𝑆</m:t>
                    </m:r>
                    <m:r>
                      <a:rPr lang="en-US" sz="2400" i="1" dirty="0">
                        <a:latin typeface="Cambria Math" panose="02040503050406030204" pitchFamily="18" charset="0"/>
                        <a:ea typeface="Cambria Math" panose="02040503050406030204" pitchFamily="18" charset="0"/>
                      </a:rPr>
                      <m:t>)</m:t>
                    </m:r>
                  </m:oMath>
                </a14:m>
                <a:endParaRPr lang="en-US" sz="2400" dirty="0"/>
              </a:p>
            </p:txBody>
          </p:sp>
        </mc:Choice>
        <mc:Fallback xmlns="">
          <p:sp>
            <p:nvSpPr>
              <p:cNvPr id="78" name="Rectangle 77">
                <a:extLst>
                  <a:ext uri="{FF2B5EF4-FFF2-40B4-BE49-F238E27FC236}">
                    <a16:creationId xmlns:a16="http://schemas.microsoft.com/office/drawing/2014/main" id="{DC833ED5-1320-4A3D-A8C8-21C2FC571B1A}"/>
                  </a:ext>
                </a:extLst>
              </p:cNvPr>
              <p:cNvSpPr>
                <a:spLocks noRot="1" noChangeAspect="1" noMove="1" noResize="1" noEditPoints="1" noAdjustHandles="1" noChangeArrowheads="1" noChangeShapeType="1" noTextEdit="1"/>
              </p:cNvSpPr>
              <p:nvPr/>
            </p:nvSpPr>
            <p:spPr>
              <a:xfrm>
                <a:off x="8866524" y="1668041"/>
                <a:ext cx="3254023" cy="607949"/>
              </a:xfrm>
              <a:prstGeom prst="rect">
                <a:avLst/>
              </a:prstGeom>
              <a:blipFill>
                <a:blip r:embed="rId16"/>
                <a:stretch>
                  <a:fillRect l="-2809" b="-111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22B4570-39C5-383F-9D9C-C41BD94D7C97}"/>
                  </a:ext>
                </a:extLst>
              </p:cNvPr>
              <p:cNvSpPr txBox="1"/>
              <p:nvPr/>
            </p:nvSpPr>
            <p:spPr>
              <a:xfrm>
                <a:off x="1599271" y="2869115"/>
                <a:ext cx="3657507" cy="490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a:solidFill>
                            <a:srgbClr val="0070C0"/>
                          </a:solidFill>
                          <a:latin typeface="Cambria Math" panose="02040503050406030204" pitchFamily="18" charset="0"/>
                          <a:ea typeface="Cambria Math" panose="02040503050406030204" pitchFamily="18" charset="0"/>
                        </a:rPr>
                        <m:t>𝑝𝑘𝑆</m:t>
                      </m:r>
                      <m:r>
                        <a:rPr lang="en-US" sz="2400" i="1" dirty="0" smtClean="0">
                          <a:latin typeface="Cambria Math" panose="02040503050406030204" pitchFamily="18" charset="0"/>
                          <a:ea typeface="Cambria Math" panose="02040503050406030204" pitchFamily="18" charset="0"/>
                        </a:rPr>
                        <m:t>←</m:t>
                      </m:r>
                      <m:sSub>
                        <m:sSubPr>
                          <m:ctrlPr>
                            <a:rPr lang="en-US" sz="2400" b="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𝐼𝐶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𝐷𝑒𝑐</m:t>
                          </m:r>
                        </m:e>
                        <m:sub>
                          <m:r>
                            <a:rPr lang="en-US" sz="2400" b="0" i="1" dirty="0" smtClean="0">
                              <a:latin typeface="Cambria Math" panose="02040503050406030204" pitchFamily="18" charset="0"/>
                              <a:ea typeface="Cambria Math" panose="02040503050406030204" pitchFamily="18" charset="0"/>
                            </a:rPr>
                            <m:t>𝑝𝑤</m:t>
                          </m:r>
                        </m:sub>
                      </m:sSub>
                      <m:d>
                        <m:dPr>
                          <m:ctrlPr>
                            <a:rPr lang="en-US" sz="2400" b="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𝑒𝑛𝑣</m:t>
                          </m:r>
                        </m:e>
                      </m:d>
                    </m:oMath>
                  </m:oMathPara>
                </a14:m>
                <a:endParaRPr lang="en-US" sz="2400" dirty="0"/>
              </a:p>
            </p:txBody>
          </p:sp>
        </mc:Choice>
        <mc:Fallback xmlns="">
          <p:sp>
            <p:nvSpPr>
              <p:cNvPr id="41" name="TextBox 40">
                <a:extLst>
                  <a:ext uri="{FF2B5EF4-FFF2-40B4-BE49-F238E27FC236}">
                    <a16:creationId xmlns:a16="http://schemas.microsoft.com/office/drawing/2014/main" id="{422B4570-39C5-383F-9D9C-C41BD94D7C97}"/>
                  </a:ext>
                </a:extLst>
              </p:cNvPr>
              <p:cNvSpPr txBox="1">
                <a:spLocks noRot="1" noChangeAspect="1" noMove="1" noResize="1" noEditPoints="1" noAdjustHandles="1" noChangeArrowheads="1" noChangeShapeType="1" noTextEdit="1"/>
              </p:cNvSpPr>
              <p:nvPr/>
            </p:nvSpPr>
            <p:spPr>
              <a:xfrm>
                <a:off x="1599271" y="2869115"/>
                <a:ext cx="3657507" cy="490199"/>
              </a:xfrm>
              <a:prstGeom prst="rect">
                <a:avLst/>
              </a:prstGeom>
              <a:blipFill>
                <a:blip r:embed="rId17"/>
                <a:stretch>
                  <a:fillRect b="-125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FBA0BCF2-4230-97E7-25D1-303F1EE2DAA3}"/>
              </a:ext>
            </a:extLst>
          </p:cNvPr>
          <p:cNvSpPr txBox="1"/>
          <p:nvPr/>
        </p:nvSpPr>
        <p:spPr>
          <a:xfrm>
            <a:off x="8183104" y="650732"/>
            <a:ext cx="3083267" cy="369332"/>
          </a:xfrm>
          <a:prstGeom prst="rect">
            <a:avLst/>
          </a:prstGeom>
          <a:noFill/>
        </p:spPr>
        <p:txBody>
          <a:bodyPr wrap="square">
            <a:spAutoFit/>
          </a:bodyPr>
          <a:lstStyle/>
          <a:p>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with slight simplifications</a:t>
            </a:r>
            <a:endParaRPr lang="en-US" dirty="0"/>
          </a:p>
        </p:txBody>
      </p:sp>
      <p:sp>
        <p:nvSpPr>
          <p:cNvPr id="43" name="TextBox 42">
            <a:extLst>
              <a:ext uri="{FF2B5EF4-FFF2-40B4-BE49-F238E27FC236}">
                <a16:creationId xmlns:a16="http://schemas.microsoft.com/office/drawing/2014/main" id="{A65F24A1-07FC-0EBA-D39E-BAE7FD22BB01}"/>
              </a:ext>
            </a:extLst>
          </p:cNvPr>
          <p:cNvSpPr txBox="1"/>
          <p:nvPr/>
        </p:nvSpPr>
        <p:spPr>
          <a:xfrm>
            <a:off x="231092" y="5626944"/>
            <a:ext cx="4786326"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khAKE has not perfect-forward security   </a:t>
            </a:r>
            <a:r>
              <a:rPr lang="en-US" sz="2000" dirty="0">
                <a:sym typeface="Symbol" panose="05050102010706020507" pitchFamily="18" charset="2"/>
              </a:rPr>
              <a:t></a:t>
            </a:r>
            <a:r>
              <a:rPr lang="en-US" sz="2000" dirty="0"/>
              <a:t> </a:t>
            </a:r>
          </a:p>
        </p:txBody>
      </p:sp>
      <p:cxnSp>
        <p:nvCxnSpPr>
          <p:cNvPr id="45" name="Straight Arrow Connector 44">
            <a:extLst>
              <a:ext uri="{FF2B5EF4-FFF2-40B4-BE49-F238E27FC236}">
                <a16:creationId xmlns:a16="http://schemas.microsoft.com/office/drawing/2014/main" id="{8C960B42-4828-126F-91B6-ADE3ED046B17}"/>
              </a:ext>
            </a:extLst>
          </p:cNvPr>
          <p:cNvCxnSpPr>
            <a:cxnSpLocks/>
          </p:cNvCxnSpPr>
          <p:nvPr/>
        </p:nvCxnSpPr>
        <p:spPr>
          <a:xfrm>
            <a:off x="4858659" y="4702982"/>
            <a:ext cx="446921" cy="17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562D649-A5CA-5C7B-E222-C7620C91959A}"/>
              </a:ext>
            </a:extLst>
          </p:cNvPr>
          <p:cNvCxnSpPr>
            <a:cxnSpLocks/>
          </p:cNvCxnSpPr>
          <p:nvPr/>
        </p:nvCxnSpPr>
        <p:spPr>
          <a:xfrm>
            <a:off x="4858658" y="4789854"/>
            <a:ext cx="446922" cy="434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BCCB365C-E8F5-2D5D-D23E-2C8E126ABC58}"/>
                  </a:ext>
                </a:extLst>
              </p:cNvPr>
              <p:cNvSpPr txBox="1"/>
              <p:nvPr/>
            </p:nvSpPr>
            <p:spPr>
              <a:xfrm>
                <a:off x="231091" y="6012382"/>
                <a:ext cx="11794711" cy="707886"/>
              </a:xfrm>
              <a:prstGeom prst="rect">
                <a:avLst/>
              </a:prstGeom>
              <a:solidFill>
                <a:schemeClr val="accent4">
                  <a:lumMod val="20000"/>
                  <a:lumOff val="80000"/>
                </a:schemeClr>
              </a:solidFill>
              <a:ln w="19050">
                <a:solidFill>
                  <a:schemeClr val="tx1"/>
                </a:solidFill>
              </a:ln>
            </p:spPr>
            <p:txBody>
              <a:bodyPr wrap="square" rtlCol="0">
                <a:spAutoFit/>
              </a:bodyPr>
              <a:lstStyle/>
              <a:p>
                <a:pPr marL="285750" indent="-285750">
                  <a:buFont typeface="Arial" panose="020B0604020202020204" pitchFamily="34" charset="0"/>
                  <a:buChar char="•"/>
                </a:pPr>
                <a:r>
                  <a:rPr lang="en-US" sz="2000" dirty="0"/>
                  <a:t>without </a:t>
                </a:r>
                <a14:m>
                  <m:oMath xmlns:m="http://schemas.openxmlformats.org/officeDocument/2006/math">
                    <m:r>
                      <m:rPr>
                        <m:sty m:val="p"/>
                      </m:rPr>
                      <a:rPr lang="el-GR" altLang="zh-CN" sz="2000" i="1">
                        <a:latin typeface="Cambria Math" panose="02040503050406030204" pitchFamily="18" charset="0"/>
                        <a:ea typeface="Cambria Math" panose="02040503050406030204" pitchFamily="18" charset="0"/>
                        <a:cs typeface="Calibri Light" panose="020F0302020204030204" pitchFamily="34" charset="0"/>
                      </a:rPr>
                      <m:t>τ</m:t>
                    </m:r>
                  </m:oMath>
                </a14:m>
                <a:r>
                  <a:rPr lang="en-US" sz="2000" dirty="0"/>
                  <a:t>, malicious client could complete </a:t>
                </a:r>
                <a:r>
                  <a:rPr lang="en-US" sz="2000" dirty="0" err="1"/>
                  <a:t>khAKE</a:t>
                </a:r>
                <a:r>
                  <a:rPr lang="en-US" sz="2000" dirty="0"/>
                  <a:t> on </a:t>
                </a:r>
                <a14:m>
                  <m:oMath xmlns:m="http://schemas.openxmlformats.org/officeDocument/2006/math">
                    <m:r>
                      <a:rPr lang="en-US" sz="2000" b="0" i="0" dirty="0" smtClean="0">
                        <a:solidFill>
                          <a:srgbClr val="00B050"/>
                        </a:solidFill>
                        <a:latin typeface="Cambria Math" panose="02040503050406030204" pitchFamily="18" charset="0"/>
                        <a:ea typeface="Cambria Math" panose="02040503050406030204" pitchFamily="18" charset="0"/>
                      </a:rPr>
                      <m:t>(</m:t>
                    </m:r>
                    <m:r>
                      <a:rPr lang="en-US" sz="2000" i="1" dirty="0">
                        <a:solidFill>
                          <a:srgbClr val="00B050"/>
                        </a:solidFill>
                        <a:latin typeface="Cambria Math" panose="02040503050406030204" pitchFamily="18" charset="0"/>
                        <a:ea typeface="Cambria Math" panose="02040503050406030204" pitchFamily="18" charset="0"/>
                      </a:rPr>
                      <m:t>𝑠𝑘𝐶</m:t>
                    </m:r>
                  </m:oMath>
                </a14:m>
                <a:r>
                  <a:rPr lang="en-US" sz="2000" dirty="0">
                    <a:solidFill>
                      <a:srgbClr val="00B050"/>
                    </a:solidFill>
                  </a:rPr>
                  <a:t>*,</a:t>
                </a:r>
                <a:r>
                  <a:rPr lang="en-US" sz="2000" dirty="0">
                    <a:solidFill>
                      <a:srgbClr val="0070C0"/>
                    </a:solidFill>
                    <a:ea typeface="Cambria Math" panose="02040503050406030204" pitchFamily="18" charset="0"/>
                  </a:rPr>
                  <a:t> </a:t>
                </a:r>
                <a14:m>
                  <m:oMath xmlns:m="http://schemas.openxmlformats.org/officeDocument/2006/math">
                    <m:r>
                      <a:rPr lang="en-US" sz="2000" i="1" dirty="0">
                        <a:solidFill>
                          <a:srgbClr val="0070C0"/>
                        </a:solidFill>
                        <a:latin typeface="Cambria Math" panose="02040503050406030204" pitchFamily="18" charset="0"/>
                        <a:ea typeface="Cambria Math" panose="02040503050406030204" pitchFamily="18" charset="0"/>
                      </a:rPr>
                      <m:t>𝑝𝑘𝑆</m:t>
                    </m:r>
                  </m:oMath>
                </a14:m>
                <a:r>
                  <a:rPr lang="en-US" sz="2000" dirty="0">
                    <a:solidFill>
                      <a:srgbClr val="0070C0"/>
                    </a:solidFill>
                  </a:rPr>
                  <a:t>*</a:t>
                </a:r>
                <a:r>
                  <a:rPr lang="en-US" sz="2000" dirty="0"/>
                  <a:t>) = (H(pw*), </a:t>
                </a:r>
                <a:r>
                  <a:rPr lang="en-US" sz="2000" dirty="0" err="1"/>
                  <a:t>IC.Dec</a:t>
                </a:r>
                <a:r>
                  <a:rPr lang="en-US" sz="2000" baseline="-25000" dirty="0" err="1"/>
                  <a:t>pw</a:t>
                </a:r>
                <a:r>
                  <a:rPr lang="en-US" sz="2000" baseline="-25000" dirty="0"/>
                  <a:t>*</a:t>
                </a:r>
                <a:r>
                  <a:rPr lang="en-US" sz="2000" dirty="0"/>
                  <a:t>(env))  for any pw*</a:t>
                </a:r>
              </a:p>
              <a:p>
                <a:pPr marL="285750" indent="-285750">
                  <a:buFont typeface="Arial" panose="020B0604020202020204" pitchFamily="34" charset="0"/>
                  <a:buChar char="•"/>
                </a:pPr>
                <a:r>
                  <a:rPr lang="en-US" sz="2000" dirty="0"/>
                  <a:t>without </a:t>
                </a:r>
                <a14:m>
                  <m:oMath xmlns:m="http://schemas.openxmlformats.org/officeDocument/2006/math">
                    <m:r>
                      <a:rPr lang="zh-CN" altLang="el-GR" sz="2000" i="1">
                        <a:latin typeface="Cambria Math" panose="02040503050406030204" pitchFamily="18" charset="0"/>
                        <a:ea typeface="Cambria Math" panose="02040503050406030204" pitchFamily="18" charset="0"/>
                        <a:cs typeface="Calibri Light" panose="020F0302020204030204" pitchFamily="34" charset="0"/>
                      </a:rPr>
                      <m:t>𝛾</m:t>
                    </m:r>
                    <m:r>
                      <a:rPr lang="en-US" altLang="zh-CN" sz="2000" b="0" i="0" smtClean="0">
                        <a:latin typeface="Cambria Math" panose="02040503050406030204" pitchFamily="18" charset="0"/>
                        <a:ea typeface="Cambria Math" panose="02040503050406030204" pitchFamily="18" charset="0"/>
                        <a:cs typeface="Calibri Light" panose="020F0302020204030204" pitchFamily="34" charset="0"/>
                      </a:rPr>
                      <m:t>,</m:t>
                    </m:r>
                  </m:oMath>
                </a14:m>
                <a:r>
                  <a:rPr lang="en-US" sz="2000" dirty="0"/>
                  <a:t> adversary who eventually corrupts the server could use server-held (</a:t>
                </a:r>
                <a14:m>
                  <m:oMath xmlns:m="http://schemas.openxmlformats.org/officeDocument/2006/math">
                    <m:r>
                      <a:rPr lang="en-US" sz="2000" i="1" dirty="0">
                        <a:solidFill>
                          <a:srgbClr val="00B050"/>
                        </a:solidFill>
                        <a:latin typeface="Cambria Math" panose="02040503050406030204" pitchFamily="18" charset="0"/>
                        <a:ea typeface="Cambria Math" panose="02040503050406030204" pitchFamily="18" charset="0"/>
                      </a:rPr>
                      <m:t>𝑝𝑘𝐶</m:t>
                    </m:r>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ea typeface="Cambria Math" panose="02040503050406030204" pitchFamily="18" charset="0"/>
                      </a:rPr>
                      <m:t>𝑠𝑘𝑆</m:t>
                    </m:r>
                    <m:r>
                      <a:rPr lang="en-US" sz="2000" i="1" dirty="0">
                        <a:latin typeface="Cambria Math" panose="02040503050406030204" pitchFamily="18" charset="0"/>
                        <a:ea typeface="Cambria Math" panose="02040503050406030204" pitchFamily="18" charset="0"/>
                      </a:rPr>
                      <m:t>) </m:t>
                    </m:r>
                  </m:oMath>
                </a14:m>
                <a:r>
                  <a:rPr lang="en-US" sz="2000" dirty="0"/>
                  <a:t>to complete </a:t>
                </a:r>
                <a:r>
                  <a:rPr lang="en-US" sz="2000" dirty="0" err="1"/>
                  <a:t>khAKE</a:t>
                </a:r>
                <a:endParaRPr lang="en-US" sz="2000" dirty="0"/>
              </a:p>
            </p:txBody>
          </p:sp>
        </mc:Choice>
        <mc:Fallback>
          <p:sp>
            <p:nvSpPr>
              <p:cNvPr id="59" name="TextBox 58">
                <a:extLst>
                  <a:ext uri="{FF2B5EF4-FFF2-40B4-BE49-F238E27FC236}">
                    <a16:creationId xmlns:a16="http://schemas.microsoft.com/office/drawing/2014/main" id="{BCCB365C-E8F5-2D5D-D23E-2C8E126ABC58}"/>
                  </a:ext>
                </a:extLst>
              </p:cNvPr>
              <p:cNvSpPr txBox="1">
                <a:spLocks noRot="1" noChangeAspect="1" noMove="1" noResize="1" noEditPoints="1" noAdjustHandles="1" noChangeArrowheads="1" noChangeShapeType="1" noTextEdit="1"/>
              </p:cNvSpPr>
              <p:nvPr/>
            </p:nvSpPr>
            <p:spPr>
              <a:xfrm>
                <a:off x="231091" y="6012382"/>
                <a:ext cx="11794711" cy="707886"/>
              </a:xfrm>
              <a:prstGeom prst="rect">
                <a:avLst/>
              </a:prstGeom>
              <a:blipFill>
                <a:blip r:embed="rId18"/>
                <a:stretch>
                  <a:fillRect l="-413" t="-3361" b="-12605"/>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29731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9">
                                            <p:bg/>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1" grpId="0"/>
      <p:bldP spid="57" grpId="0"/>
      <p:bldP spid="36" grpId="0" animBg="1"/>
      <p:bldP spid="36" grpId="1" animBg="1"/>
      <p:bldP spid="54" grpId="0" animBg="1"/>
      <p:bldP spid="76" grpId="0"/>
      <p:bldP spid="40" grpId="0" animBg="1"/>
      <p:bldP spid="41" grpId="0"/>
      <p:bldP spid="43" grpId="0" animBg="1"/>
      <p:bldP spid="5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EE771EE-5579-6043-797B-5DDE005A1904}"/>
                  </a:ext>
                </a:extLst>
              </p:cNvPr>
              <p:cNvSpPr txBox="1"/>
              <p:nvPr/>
            </p:nvSpPr>
            <p:spPr>
              <a:xfrm>
                <a:off x="231091" y="6012382"/>
                <a:ext cx="11794711" cy="707886"/>
              </a:xfrm>
              <a:prstGeom prst="rect">
                <a:avLst/>
              </a:prstGeom>
              <a:solidFill>
                <a:schemeClr val="accent4">
                  <a:lumMod val="20000"/>
                  <a:lumOff val="80000"/>
                </a:schemeClr>
              </a:solidFill>
              <a:ln w="19050">
                <a:solidFill>
                  <a:schemeClr val="tx1"/>
                </a:solidFill>
              </a:ln>
            </p:spPr>
            <p:txBody>
              <a:bodyPr wrap="square" rtlCol="0">
                <a:spAutoFit/>
              </a:bodyPr>
              <a:lstStyle/>
              <a:p>
                <a:pPr marL="285750" indent="-285750">
                  <a:buFont typeface="Arial" panose="020B0604020202020204" pitchFamily="34" charset="0"/>
                  <a:buChar char="•"/>
                </a:pPr>
                <a:r>
                  <a:rPr lang="en-US" sz="2000" dirty="0"/>
                  <a:t>without </a:t>
                </a:r>
                <a14:m>
                  <m:oMath xmlns:m="http://schemas.openxmlformats.org/officeDocument/2006/math">
                    <m:r>
                      <m:rPr>
                        <m:sty m:val="p"/>
                      </m:rPr>
                      <a:rPr lang="el-GR" altLang="zh-CN" sz="2000" i="1">
                        <a:latin typeface="Cambria Math" panose="02040503050406030204" pitchFamily="18" charset="0"/>
                        <a:ea typeface="Cambria Math" panose="02040503050406030204" pitchFamily="18" charset="0"/>
                        <a:cs typeface="Calibri Light" panose="020F0302020204030204" pitchFamily="34" charset="0"/>
                      </a:rPr>
                      <m:t>τ</m:t>
                    </m:r>
                  </m:oMath>
                </a14:m>
                <a:r>
                  <a:rPr lang="en-US" sz="2000" dirty="0"/>
                  <a:t>, malicious client could complete </a:t>
                </a:r>
                <a:r>
                  <a:rPr lang="en-US" sz="2000" dirty="0" err="1"/>
                  <a:t>khAKE</a:t>
                </a:r>
                <a:r>
                  <a:rPr lang="en-US" sz="2000" dirty="0"/>
                  <a:t> on </a:t>
                </a:r>
                <a14:m>
                  <m:oMath xmlns:m="http://schemas.openxmlformats.org/officeDocument/2006/math">
                    <m:r>
                      <a:rPr lang="en-US" sz="2000" b="0" i="0" dirty="0" smtClean="0">
                        <a:solidFill>
                          <a:srgbClr val="00B050"/>
                        </a:solidFill>
                        <a:latin typeface="Cambria Math" panose="02040503050406030204" pitchFamily="18" charset="0"/>
                        <a:ea typeface="Cambria Math" panose="02040503050406030204" pitchFamily="18" charset="0"/>
                      </a:rPr>
                      <m:t>(</m:t>
                    </m:r>
                    <m:r>
                      <a:rPr lang="en-US" sz="2000" i="1" dirty="0">
                        <a:solidFill>
                          <a:srgbClr val="00B050"/>
                        </a:solidFill>
                        <a:latin typeface="Cambria Math" panose="02040503050406030204" pitchFamily="18" charset="0"/>
                        <a:ea typeface="Cambria Math" panose="02040503050406030204" pitchFamily="18" charset="0"/>
                      </a:rPr>
                      <m:t>𝑠𝑘𝐶</m:t>
                    </m:r>
                  </m:oMath>
                </a14:m>
                <a:r>
                  <a:rPr lang="en-US" sz="2000" dirty="0">
                    <a:solidFill>
                      <a:srgbClr val="00B050"/>
                    </a:solidFill>
                  </a:rPr>
                  <a:t>*,</a:t>
                </a:r>
                <a:r>
                  <a:rPr lang="en-US" sz="2000" dirty="0">
                    <a:solidFill>
                      <a:srgbClr val="0070C0"/>
                    </a:solidFill>
                    <a:ea typeface="Cambria Math" panose="02040503050406030204" pitchFamily="18" charset="0"/>
                  </a:rPr>
                  <a:t> </a:t>
                </a:r>
                <a14:m>
                  <m:oMath xmlns:m="http://schemas.openxmlformats.org/officeDocument/2006/math">
                    <m:r>
                      <a:rPr lang="en-US" sz="2000" i="1" dirty="0">
                        <a:solidFill>
                          <a:srgbClr val="0070C0"/>
                        </a:solidFill>
                        <a:latin typeface="Cambria Math" panose="02040503050406030204" pitchFamily="18" charset="0"/>
                        <a:ea typeface="Cambria Math" panose="02040503050406030204" pitchFamily="18" charset="0"/>
                      </a:rPr>
                      <m:t>𝑝𝑘𝑆</m:t>
                    </m:r>
                  </m:oMath>
                </a14:m>
                <a:r>
                  <a:rPr lang="en-US" sz="2000" dirty="0">
                    <a:solidFill>
                      <a:srgbClr val="0070C0"/>
                    </a:solidFill>
                  </a:rPr>
                  <a:t>*</a:t>
                </a:r>
                <a:r>
                  <a:rPr lang="en-US" sz="2000" dirty="0"/>
                  <a:t>) = (H(pw*), </a:t>
                </a:r>
                <a:r>
                  <a:rPr lang="en-US" sz="2000" dirty="0" err="1"/>
                  <a:t>IC.Dec</a:t>
                </a:r>
                <a:r>
                  <a:rPr lang="en-US" sz="2000" baseline="-25000" dirty="0" err="1"/>
                  <a:t>pw</a:t>
                </a:r>
                <a:r>
                  <a:rPr lang="en-US" sz="2000" baseline="-25000" dirty="0"/>
                  <a:t>*</a:t>
                </a:r>
                <a:r>
                  <a:rPr lang="en-US" sz="2000" dirty="0"/>
                  <a:t>(env))  for any pw*</a:t>
                </a:r>
              </a:p>
              <a:p>
                <a:pPr marL="285750" indent="-285750">
                  <a:buFont typeface="Arial" panose="020B0604020202020204" pitchFamily="34" charset="0"/>
                  <a:buChar char="•"/>
                </a:pPr>
                <a:r>
                  <a:rPr lang="en-US" sz="2000" dirty="0"/>
                  <a:t>without </a:t>
                </a:r>
                <a14:m>
                  <m:oMath xmlns:m="http://schemas.openxmlformats.org/officeDocument/2006/math">
                    <m:r>
                      <a:rPr lang="zh-CN" altLang="el-GR" sz="2000" i="1">
                        <a:latin typeface="Cambria Math" panose="02040503050406030204" pitchFamily="18" charset="0"/>
                        <a:ea typeface="Cambria Math" panose="02040503050406030204" pitchFamily="18" charset="0"/>
                        <a:cs typeface="Calibri Light" panose="020F0302020204030204" pitchFamily="34" charset="0"/>
                      </a:rPr>
                      <m:t>𝛾</m:t>
                    </m:r>
                    <m:r>
                      <a:rPr lang="en-US" altLang="zh-CN" sz="2000" b="0" i="0" smtClean="0">
                        <a:latin typeface="Cambria Math" panose="02040503050406030204" pitchFamily="18" charset="0"/>
                        <a:ea typeface="Cambria Math" panose="02040503050406030204" pitchFamily="18" charset="0"/>
                        <a:cs typeface="Calibri Light" panose="020F0302020204030204" pitchFamily="34" charset="0"/>
                      </a:rPr>
                      <m:t>,</m:t>
                    </m:r>
                  </m:oMath>
                </a14:m>
                <a:r>
                  <a:rPr lang="en-US" sz="2000" dirty="0"/>
                  <a:t> adversary who eventually corrupts the server could use server-held (</a:t>
                </a:r>
                <a14:m>
                  <m:oMath xmlns:m="http://schemas.openxmlformats.org/officeDocument/2006/math">
                    <m:r>
                      <a:rPr lang="en-US" sz="2000" i="1" dirty="0">
                        <a:solidFill>
                          <a:srgbClr val="00B050"/>
                        </a:solidFill>
                        <a:latin typeface="Cambria Math" panose="02040503050406030204" pitchFamily="18" charset="0"/>
                        <a:ea typeface="Cambria Math" panose="02040503050406030204" pitchFamily="18" charset="0"/>
                      </a:rPr>
                      <m:t>𝑝𝑘𝐶</m:t>
                    </m:r>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ea typeface="Cambria Math" panose="02040503050406030204" pitchFamily="18" charset="0"/>
                      </a:rPr>
                      <m:t>𝑠𝑘𝑆</m:t>
                    </m:r>
                    <m:r>
                      <a:rPr lang="en-US" sz="2000" i="1" dirty="0">
                        <a:latin typeface="Cambria Math" panose="02040503050406030204" pitchFamily="18" charset="0"/>
                        <a:ea typeface="Cambria Math" panose="02040503050406030204" pitchFamily="18" charset="0"/>
                      </a:rPr>
                      <m:t>) </m:t>
                    </m:r>
                  </m:oMath>
                </a14:m>
                <a:r>
                  <a:rPr lang="en-US" sz="2000" dirty="0"/>
                  <a:t>to complete </a:t>
                </a:r>
                <a:r>
                  <a:rPr lang="en-US" sz="2000" dirty="0" err="1"/>
                  <a:t>khAKE</a:t>
                </a:r>
                <a:endParaRPr lang="en-US" sz="2000" dirty="0"/>
              </a:p>
            </p:txBody>
          </p:sp>
        </mc:Choice>
        <mc:Fallback>
          <p:sp>
            <p:nvSpPr>
              <p:cNvPr id="52" name="TextBox 51">
                <a:extLst>
                  <a:ext uri="{FF2B5EF4-FFF2-40B4-BE49-F238E27FC236}">
                    <a16:creationId xmlns:a16="http://schemas.microsoft.com/office/drawing/2014/main" id="{CEE771EE-5579-6043-797B-5DDE005A1904}"/>
                  </a:ext>
                </a:extLst>
              </p:cNvPr>
              <p:cNvSpPr txBox="1">
                <a:spLocks noRot="1" noChangeAspect="1" noMove="1" noResize="1" noEditPoints="1" noAdjustHandles="1" noChangeArrowheads="1" noChangeShapeType="1" noTextEdit="1"/>
              </p:cNvSpPr>
              <p:nvPr/>
            </p:nvSpPr>
            <p:spPr>
              <a:xfrm>
                <a:off x="231091" y="6012382"/>
                <a:ext cx="11794711" cy="707886"/>
              </a:xfrm>
              <a:prstGeom prst="rect">
                <a:avLst/>
              </a:prstGeom>
              <a:blipFill>
                <a:blip r:embed="rId3"/>
                <a:stretch>
                  <a:fillRect l="-413" t="-3361" b="-12605"/>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itle 1">
                <a:extLst>
                  <a:ext uri="{FF2B5EF4-FFF2-40B4-BE49-F238E27FC236}">
                    <a16:creationId xmlns:a16="http://schemas.microsoft.com/office/drawing/2014/main" id="{15A83DE3-9168-CC00-1BD0-362F092C47ED}"/>
                  </a:ext>
                </a:extLst>
              </p:cNvPr>
              <p:cNvSpPr txBox="1">
                <a:spLocks/>
              </p:cNvSpPr>
              <p:nvPr/>
            </p:nvSpPr>
            <p:spPr bwMode="auto">
              <a:xfrm>
                <a:off x="600011" y="36437"/>
                <a:ext cx="11415849" cy="9562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i="1" dirty="0"/>
                  <a:t>OKAPE</a:t>
                </a:r>
                <a:r>
                  <a:rPr lang="en-US" sz="4000" dirty="0"/>
                  <a:t>:  Let the Server use a one-time pair </a:t>
                </a:r>
                <a:r>
                  <a:rPr lang="en-US" sz="3200" dirty="0"/>
                  <a:t>(</a:t>
                </a:r>
                <a14:m>
                  <m:oMath xmlns:m="http://schemas.openxmlformats.org/officeDocument/2006/math">
                    <m:r>
                      <a:rPr lang="en-US" sz="3200" i="1" dirty="0" smtClean="0">
                        <a:solidFill>
                          <a:srgbClr val="0070C0"/>
                        </a:solidFill>
                        <a:latin typeface="Cambria Math" panose="02040503050406030204" pitchFamily="18" charset="0"/>
                      </a:rPr>
                      <m:t>𝑠𝑘</m:t>
                    </m:r>
                    <m:r>
                      <a:rPr lang="en-US" sz="3200" b="0" i="1" dirty="0" smtClean="0">
                        <a:solidFill>
                          <a:srgbClr val="0070C0"/>
                        </a:solidFill>
                        <a:latin typeface="Cambria Math" panose="02040503050406030204" pitchFamily="18" charset="0"/>
                      </a:rPr>
                      <m:t>𝑆</m:t>
                    </m:r>
                    <m:r>
                      <a:rPr lang="en-US" sz="3200" i="1" dirty="0">
                        <a:solidFill>
                          <a:srgbClr val="0070C0"/>
                        </a:solidFill>
                        <a:latin typeface="Cambria Math" panose="02040503050406030204" pitchFamily="18" charset="0"/>
                      </a:rPr>
                      <m:t>,</m:t>
                    </m:r>
                    <m:r>
                      <a:rPr lang="en-US" sz="3200" i="1" dirty="0">
                        <a:solidFill>
                          <a:srgbClr val="0070C0"/>
                        </a:solidFill>
                        <a:latin typeface="Cambria Math" panose="02040503050406030204" pitchFamily="18" charset="0"/>
                      </a:rPr>
                      <m:t>𝑝𝑘𝑆</m:t>
                    </m:r>
                  </m:oMath>
                </a14:m>
                <a:r>
                  <a:rPr lang="en-US" sz="3200" dirty="0"/>
                  <a:t>)</a:t>
                </a:r>
                <a:r>
                  <a:rPr lang="en-US" sz="4000" dirty="0"/>
                  <a:t>!</a:t>
                </a:r>
                <a:endParaRPr lang="en-US" sz="3200" dirty="0"/>
              </a:p>
            </p:txBody>
          </p:sp>
        </mc:Choice>
        <mc:Fallback xmlns="">
          <p:sp>
            <p:nvSpPr>
              <p:cNvPr id="44" name="Title 1">
                <a:extLst>
                  <a:ext uri="{FF2B5EF4-FFF2-40B4-BE49-F238E27FC236}">
                    <a16:creationId xmlns:a16="http://schemas.microsoft.com/office/drawing/2014/main" id="{15A83DE3-9168-CC00-1BD0-362F092C47ED}"/>
                  </a:ext>
                </a:extLst>
              </p:cNvPr>
              <p:cNvSpPr txBox="1">
                <a:spLocks noRot="1" noChangeAspect="1" noMove="1" noResize="1" noEditPoints="1" noAdjustHandles="1" noChangeArrowheads="1" noChangeShapeType="1" noTextEdit="1"/>
              </p:cNvSpPr>
              <p:nvPr/>
            </p:nvSpPr>
            <p:spPr bwMode="auto">
              <a:xfrm>
                <a:off x="600011" y="36437"/>
                <a:ext cx="11415849" cy="956231"/>
              </a:xfrm>
              <a:prstGeom prst="rect">
                <a:avLst/>
              </a:prstGeom>
              <a:blipFill>
                <a:blip r:embed="rId4"/>
                <a:stretch>
                  <a:fillRect l="-1869" t="-1274" b="-108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492780DE-8ED2-B1A0-0AA5-9AE7FE697EA5}"/>
              </a:ext>
            </a:extLst>
          </p:cNvPr>
          <p:cNvCxnSpPr>
            <a:cxnSpLocks/>
          </p:cNvCxnSpPr>
          <p:nvPr/>
        </p:nvCxnSpPr>
        <p:spPr>
          <a:xfrm flipH="1">
            <a:off x="6249970" y="1329779"/>
            <a:ext cx="5709328"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2A20B9D-992A-83BD-A525-AC332BAC5550}"/>
                  </a:ext>
                </a:extLst>
              </p:cNvPr>
              <p:cNvSpPr txBox="1"/>
              <p:nvPr/>
            </p:nvSpPr>
            <p:spPr>
              <a:xfrm>
                <a:off x="8172665" y="2375381"/>
                <a:ext cx="2698168" cy="461665"/>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d>
                        <m:dPr>
                          <m:ctrlPr>
                            <a:rPr lang="en-US" sz="2400" i="1" dirty="0" smtClean="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𝑠𝑘</m:t>
                          </m:r>
                          <m:r>
                            <a:rPr lang="en-US" sz="2400" b="0" i="1" dirty="0" smtClean="0">
                              <a:solidFill>
                                <a:srgbClr val="0070C0"/>
                              </a:solidFill>
                              <a:latin typeface="Cambria Math" panose="02040503050406030204" pitchFamily="18" charset="0"/>
                            </a:rPr>
                            <m:t>𝑆</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𝑝𝑘𝑆</m:t>
                          </m:r>
                        </m:e>
                      </m:d>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𝐾𝐺</m:t>
                      </m:r>
                    </m:oMath>
                  </m:oMathPara>
                </a14:m>
                <a:endParaRPr lang="en-US" sz="2400" dirty="0"/>
              </a:p>
            </p:txBody>
          </p:sp>
        </mc:Choice>
        <mc:Fallback xmlns="">
          <p:sp>
            <p:nvSpPr>
              <p:cNvPr id="69" name="TextBox 68">
                <a:extLst>
                  <a:ext uri="{FF2B5EF4-FFF2-40B4-BE49-F238E27FC236}">
                    <a16:creationId xmlns:a16="http://schemas.microsoft.com/office/drawing/2014/main" id="{82A20B9D-992A-83BD-A525-AC332BAC5550}"/>
                  </a:ext>
                </a:extLst>
              </p:cNvPr>
              <p:cNvSpPr txBox="1">
                <a:spLocks noRot="1" noChangeAspect="1" noMove="1" noResize="1" noEditPoints="1" noAdjustHandles="1" noChangeArrowheads="1" noChangeShapeType="1" noTextEdit="1"/>
              </p:cNvSpPr>
              <p:nvPr/>
            </p:nvSpPr>
            <p:spPr>
              <a:xfrm>
                <a:off x="8172665" y="2375381"/>
                <a:ext cx="2698168" cy="461665"/>
              </a:xfrm>
              <a:prstGeom prst="rect">
                <a:avLst/>
              </a:prstGeom>
              <a:blipFill>
                <a:blip r:embed="rId5"/>
                <a:stretch>
                  <a:fillRect b="-18667"/>
                </a:stretch>
              </a:blipFill>
            </p:spPr>
            <p:txBody>
              <a:bodyPr/>
              <a:lstStyle/>
              <a:p>
                <a:r>
                  <a:rPr lang="en-US">
                    <a:noFill/>
                  </a:rPr>
                  <a:t> </a:t>
                </a:r>
              </a:p>
            </p:txBody>
          </p:sp>
        </mc:Fallback>
      </mc:AlternateContent>
      <p:sp>
        <p:nvSpPr>
          <p:cNvPr id="71" name="内容占位符 2">
            <a:extLst>
              <a:ext uri="{FF2B5EF4-FFF2-40B4-BE49-F238E27FC236}">
                <a16:creationId xmlns:a16="http://schemas.microsoft.com/office/drawing/2014/main" id="{41F56D4C-FD0A-9B37-3829-65555358CB75}"/>
              </a:ext>
            </a:extLst>
          </p:cNvPr>
          <p:cNvSpPr txBox="1">
            <a:spLocks/>
          </p:cNvSpPr>
          <p:nvPr/>
        </p:nvSpPr>
        <p:spPr bwMode="auto">
          <a:xfrm>
            <a:off x="167500" y="1113341"/>
            <a:ext cx="1781639"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a:cs typeface="Calibri Light" panose="020F0302020204030204" pitchFamily="34" charset="0"/>
              </a:rPr>
              <a:t>Initialization:</a:t>
            </a:r>
            <a:endParaRPr lang="en-US" sz="2400"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7713E4F-901A-28A7-D745-F7453758895F}"/>
                  </a:ext>
                </a:extLst>
              </p:cNvPr>
              <p:cNvSpPr txBox="1"/>
              <p:nvPr/>
            </p:nvSpPr>
            <p:spPr>
              <a:xfrm>
                <a:off x="1963983" y="1110485"/>
                <a:ext cx="9880965" cy="406772"/>
              </a:xfrm>
              <a:prstGeom prst="rect">
                <a:avLst/>
              </a:prstGeom>
              <a:noFill/>
            </p:spPr>
            <p:txBody>
              <a:bodyPr wrap="none" lIns="0" tIns="0" rIns="0" bIns="0">
                <a:noAutofit/>
              </a:bodyPr>
              <a:lstStyle/>
              <a:p>
                <a:pPr marL="0" indent="0">
                  <a:buNone/>
                </a:pPr>
                <a14:m>
                  <m:oMath xmlns:m="http://schemas.openxmlformats.org/officeDocument/2006/math">
                    <m:r>
                      <a:rPr lang="en-US" sz="2400" b="0" i="1" dirty="0" smtClean="0">
                        <a:solidFill>
                          <a:srgbClr val="00B050"/>
                        </a:solidFill>
                        <a:latin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𝐻</m:t>
                    </m:r>
                    <m:d>
                      <m:dPr>
                        <m:ctrlPr>
                          <a:rPr lang="en-US" sz="2400" b="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𝑝𝑤</m:t>
                        </m:r>
                      </m:e>
                    </m:d>
                    <m:r>
                      <a:rPr lang="en-US" sz="2400" b="0" i="1" dirty="0" smtClean="0">
                        <a:latin typeface="Cambria Math" panose="02040503050406030204" pitchFamily="18" charset="0"/>
                        <a:ea typeface="Cambria Math" panose="02040503050406030204" pitchFamily="18" charset="0"/>
                      </a:rPr>
                      <m:t>,  </m:t>
                    </m:r>
                    <m:r>
                      <a:rPr lang="en-US" sz="2400" b="0" i="1" dirty="0" smtClean="0">
                        <a:solidFill>
                          <a:srgbClr val="00B050"/>
                        </a:solidFill>
                        <a:latin typeface="Cambria Math" panose="02040503050406030204" pitchFamily="18" charset="0"/>
                      </a:rPr>
                      <m:t>𝑝𝑘</m:t>
                    </m:r>
                    <m:r>
                      <a:rPr lang="en-US" sz="2400" i="1" dirty="0">
                        <a:solidFill>
                          <a:srgbClr val="00B050"/>
                        </a:solidFill>
                        <a:latin typeface="Cambria Math" panose="02040503050406030204" pitchFamily="18" charset="0"/>
                      </a:rPr>
                      <m:t>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𝑃𝐾</m:t>
                    </m:r>
                    <m:r>
                      <a:rPr lang="en-US" sz="2400" b="0" i="1" dirty="0" smtClean="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rPr>
                      <m:t>𝑠𝑘𝐶</m:t>
                    </m:r>
                    <m:r>
                      <a:rPr lang="en-US" sz="2400" b="0" i="1" dirty="0" smtClean="0">
                        <a:latin typeface="Cambria Math" panose="02040503050406030204" pitchFamily="18" charset="0"/>
                        <a:ea typeface="Cambria Math" panose="02040503050406030204" pitchFamily="18" charset="0"/>
                      </a:rPr>
                      <m:t>)</m:t>
                    </m:r>
                  </m:oMath>
                </a14:m>
                <a:r>
                  <a:rPr lang="en-US" sz="2400" b="0" i="1" dirty="0">
                    <a:latin typeface="Cambria Math" panose="02040503050406030204" pitchFamily="18" charset="0"/>
                    <a:ea typeface="Cambria Math" panose="02040503050406030204" pitchFamily="18" charset="0"/>
                  </a:rPr>
                  <a:t>, </a:t>
                </a:r>
                <a:r>
                  <a:rPr lang="en-US" sz="2400" i="1" dirty="0">
                    <a:latin typeface="Cambria Math" panose="02040503050406030204" pitchFamily="18" charset="0"/>
                    <a:ea typeface="Cambria Math" panose="02040503050406030204" pitchFamily="18" charset="0"/>
                  </a:rPr>
                  <a:t> </a:t>
                </a:r>
                <a14:m>
                  <m:oMath xmlns:m="http://schemas.openxmlformats.org/officeDocument/2006/math">
                    <m:d>
                      <m:dPr>
                        <m:ctrlPr>
                          <a:rPr lang="en-US" sz="2400" i="1" dirty="0" smtClean="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𝑠𝑘</m:t>
                        </m:r>
                        <m:r>
                          <a:rPr lang="en-US" sz="2400" b="0" i="1" dirty="0" smtClean="0">
                            <a:solidFill>
                              <a:srgbClr val="0070C0"/>
                            </a:solidFill>
                            <a:latin typeface="Cambria Math" panose="02040503050406030204" pitchFamily="18" charset="0"/>
                          </a:rPr>
                          <m:t>𝑆</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𝑝𝑘𝑆</m:t>
                        </m:r>
                      </m:e>
                    </m:d>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𝐾𝐺</m:t>
                    </m:r>
                    <m:r>
                      <a:rPr lang="en-US" sz="2400" b="0" i="0" dirty="0" smtClean="0">
                        <a:latin typeface="Cambria Math" panose="02040503050406030204" pitchFamily="18" charset="0"/>
                        <a:ea typeface="Cambria Math" panose="02040503050406030204" pitchFamily="18" charset="0"/>
                      </a:rPr>
                      <m:t>,  </m:t>
                    </m:r>
                    <m:r>
                      <a:rPr lang="en-US" sz="2400" i="1" dirty="0" smtClean="0">
                        <a:solidFill>
                          <a:schemeClr val="tx1"/>
                        </a:solidFill>
                        <a:latin typeface="Cambria Math" panose="02040503050406030204" pitchFamily="18" charset="0"/>
                      </a:rPr>
                      <m:t>𝑒</m:t>
                    </m:r>
                    <m:r>
                      <a:rPr lang="en-US" sz="2400" b="0" i="1" dirty="0" smtClean="0">
                        <a:solidFill>
                          <a:schemeClr val="tx1"/>
                        </a:solidFill>
                        <a:latin typeface="Cambria Math" panose="02040503050406030204" pitchFamily="18" charset="0"/>
                      </a:rPr>
                      <m:t>𝑛𝑣</m:t>
                    </m:r>
                    <m:r>
                      <a:rPr lang="en-US" sz="2400" b="0" i="1" dirty="0" smtClean="0">
                        <a:solidFill>
                          <a:schemeClr val="tx1"/>
                        </a:solidFill>
                        <a:latin typeface="Cambria Math" panose="02040503050406030204" pitchFamily="18" charset="0"/>
                      </a:rPr>
                      <m:t> ← </m:t>
                    </m:r>
                    <m:sSub>
                      <m:sSubPr>
                        <m:ctrlPr>
                          <a:rPr lang="en-US" sz="2400" b="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𝐼𝐶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𝐸𝑛𝑐</m:t>
                        </m:r>
                      </m:e>
                      <m:sub>
                        <m:r>
                          <a:rPr lang="en-US" sz="2400" b="0" i="1" dirty="0" smtClean="0">
                            <a:latin typeface="Cambria Math" panose="02040503050406030204" pitchFamily="18" charset="0"/>
                            <a:ea typeface="Cambria Math" panose="02040503050406030204" pitchFamily="18" charset="0"/>
                          </a:rPr>
                          <m:t>𝑝𝑤</m:t>
                        </m:r>
                      </m:sub>
                    </m:sSub>
                    <m:r>
                      <a:rPr lang="en-US" sz="2400" b="0" i="1" dirty="0" smtClean="0">
                        <a:latin typeface="Cambria Math" panose="02040503050406030204" pitchFamily="18" charset="0"/>
                        <a:ea typeface="Cambria Math" panose="02040503050406030204" pitchFamily="18" charset="0"/>
                      </a:rPr>
                      <m:t>( </m:t>
                    </m:r>
                    <m:r>
                      <a:rPr lang="en-US" sz="2400" b="0" i="1" dirty="0" smtClean="0">
                        <a:solidFill>
                          <a:srgbClr val="0070C0"/>
                        </a:solidFill>
                        <a:latin typeface="Cambria Math" panose="02040503050406030204" pitchFamily="18" charset="0"/>
                        <a:ea typeface="Cambria Math" panose="02040503050406030204" pitchFamily="18" charset="0"/>
                      </a:rPr>
                      <m:t>𝑝𝑘𝑆</m:t>
                    </m:r>
                    <m:r>
                      <a:rPr lang="en-US" sz="2400" b="0" i="1" dirty="0" smtClean="0">
                        <a:solidFill>
                          <a:srgbClr val="0070C0"/>
                        </a:solidFill>
                        <a:latin typeface="Cambria Math" panose="02040503050406030204" pitchFamily="18" charset="0"/>
                        <a:ea typeface="Cambria Math" panose="02040503050406030204" pitchFamily="18" charset="0"/>
                      </a:rPr>
                      <m:t> )</m:t>
                    </m:r>
                  </m:oMath>
                </a14:m>
                <a:endParaRPr lang="en-US" sz="2400" dirty="0">
                  <a:ea typeface="Cambria Math" panose="02040503050406030204" pitchFamily="18" charset="0"/>
                </a:endParaRPr>
              </a:p>
            </p:txBody>
          </p:sp>
        </mc:Choice>
        <mc:Fallback xmlns="">
          <p:sp>
            <p:nvSpPr>
              <p:cNvPr id="74" name="TextBox 73">
                <a:extLst>
                  <a:ext uri="{FF2B5EF4-FFF2-40B4-BE49-F238E27FC236}">
                    <a16:creationId xmlns:a16="http://schemas.microsoft.com/office/drawing/2014/main" id="{B7713E4F-901A-28A7-D745-F7453758895F}"/>
                  </a:ext>
                </a:extLst>
              </p:cNvPr>
              <p:cNvSpPr txBox="1">
                <a:spLocks noRot="1" noChangeAspect="1" noMove="1" noResize="1" noEditPoints="1" noAdjustHandles="1" noChangeArrowheads="1" noChangeShapeType="1" noTextEdit="1"/>
              </p:cNvSpPr>
              <p:nvPr/>
            </p:nvSpPr>
            <p:spPr>
              <a:xfrm>
                <a:off x="1963983" y="1110485"/>
                <a:ext cx="9880965" cy="406772"/>
              </a:xfrm>
              <a:prstGeom prst="rect">
                <a:avLst/>
              </a:prstGeom>
              <a:blipFill>
                <a:blip r:embed="rId6"/>
                <a:stretch>
                  <a:fillRect l="-1110" t="-23881" r="-2159" b="-34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4377EC0-7A0C-1BF5-3EBF-7635CACA7485}"/>
                  </a:ext>
                </a:extLst>
              </p:cNvPr>
              <p:cNvSpPr txBox="1"/>
              <p:nvPr/>
            </p:nvSpPr>
            <p:spPr>
              <a:xfrm>
                <a:off x="1817264" y="1375291"/>
                <a:ext cx="2171708" cy="461665"/>
              </a:xfrm>
              <a:prstGeom prst="rect">
                <a:avLst/>
              </a:prstGeom>
              <a:noFill/>
            </p:spPr>
            <p:txBody>
              <a:bodyPr wrap="square">
                <a:spAutoFit/>
              </a:bodyPr>
              <a:lstStyle/>
              <a:p>
                <a14:m>
                  <m:oMath xmlns:m="http://schemas.openxmlformats.org/officeDocument/2006/math">
                    <m:r>
                      <a:rPr lang="en-US" sz="2400" b="0" i="1" dirty="0" smtClean="0">
                        <a:latin typeface="Cambria Math" panose="02040503050406030204" pitchFamily="18" charset="0"/>
                      </a:rPr>
                      <m:t>h𝑝𝑤</m:t>
                    </m:r>
                    <m:r>
                      <a:rPr lang="en-US" sz="2400" i="1" dirty="0">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dirty="0">
                        <a:latin typeface="Cambria Math" panose="02040503050406030204" pitchFamily="18" charset="0"/>
                        <a:ea typeface="Cambria Math" panose="02040503050406030204" pitchFamily="18" charset="0"/>
                      </a:rPr>
                      <m:t>𝐻</m:t>
                    </m:r>
                    <m:r>
                      <a:rPr lang="en-US" sz="2400" b="0" i="1" dirty="0" smtClean="0">
                        <a:latin typeface="Cambria Math" panose="02040503050406030204" pitchFamily="18" charset="0"/>
                        <a:ea typeface="Cambria Math" panose="02040503050406030204" pitchFamily="18" charset="0"/>
                      </a:rPr>
                      <m:t>′</m:t>
                    </m:r>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𝑝𝑤</m:t>
                        </m:r>
                      </m:e>
                    </m:d>
                  </m:oMath>
                </a14:m>
                <a:endParaRPr lang="en-US" sz="2400" dirty="0"/>
              </a:p>
            </p:txBody>
          </p:sp>
        </mc:Choice>
        <mc:Fallback xmlns="">
          <p:sp>
            <p:nvSpPr>
              <p:cNvPr id="75" name="TextBox 74">
                <a:extLst>
                  <a:ext uri="{FF2B5EF4-FFF2-40B4-BE49-F238E27FC236}">
                    <a16:creationId xmlns:a16="http://schemas.microsoft.com/office/drawing/2014/main" id="{C4377EC0-7A0C-1BF5-3EBF-7635CACA7485}"/>
                  </a:ext>
                </a:extLst>
              </p:cNvPr>
              <p:cNvSpPr txBox="1">
                <a:spLocks noRot="1" noChangeAspect="1" noMove="1" noResize="1" noEditPoints="1" noAdjustHandles="1" noChangeArrowheads="1" noChangeShapeType="1" noTextEdit="1"/>
              </p:cNvSpPr>
              <p:nvPr/>
            </p:nvSpPr>
            <p:spPr>
              <a:xfrm>
                <a:off x="1817264" y="1375291"/>
                <a:ext cx="2171708" cy="461665"/>
              </a:xfrm>
              <a:prstGeom prst="rect">
                <a:avLst/>
              </a:prstGeom>
              <a:blipFill>
                <a:blip r:embed="rId7"/>
                <a:stretch>
                  <a:fillRect l="-2247" b="-18667"/>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B65F8D54-654A-5861-D053-B183EA05C05F}"/>
              </a:ext>
            </a:extLst>
          </p:cNvPr>
          <p:cNvGrpSpPr/>
          <p:nvPr/>
        </p:nvGrpSpPr>
        <p:grpSpPr>
          <a:xfrm>
            <a:off x="10527371" y="2110466"/>
            <a:ext cx="1478000" cy="1590341"/>
            <a:chOff x="9659386" y="3322685"/>
            <a:chExt cx="1794685" cy="1794685"/>
          </a:xfrm>
        </p:grpSpPr>
        <p:pic>
          <p:nvPicPr>
            <p:cNvPr id="80" name="Picture 79">
              <a:extLst>
                <a:ext uri="{FF2B5EF4-FFF2-40B4-BE49-F238E27FC236}">
                  <a16:creationId xmlns:a16="http://schemas.microsoft.com/office/drawing/2014/main" id="{7A15897E-E8A2-DDAB-E2E7-97E5C95D58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9386" y="3322685"/>
              <a:ext cx="1794685" cy="1794685"/>
            </a:xfrm>
            <a:prstGeom prst="rect">
              <a:avLst/>
            </a:prstGeom>
          </p:spPr>
        </p:pic>
        <p:sp>
          <p:nvSpPr>
            <p:cNvPr id="81" name="Rectangle 80">
              <a:extLst>
                <a:ext uri="{FF2B5EF4-FFF2-40B4-BE49-F238E27FC236}">
                  <a16:creationId xmlns:a16="http://schemas.microsoft.com/office/drawing/2014/main" id="{506F67F8-C644-0B39-62DC-28E9B904D25F}"/>
                </a:ext>
              </a:extLst>
            </p:cNvPr>
            <p:cNvSpPr/>
            <p:nvPr/>
          </p:nvSpPr>
          <p:spPr>
            <a:xfrm>
              <a:off x="9753426" y="4683371"/>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70C0"/>
                  </a:solidFill>
                </a:rPr>
                <a:t>Server</a:t>
              </a:r>
            </a:p>
          </p:txBody>
        </p:sp>
      </p:gr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741E112F-AC9F-260A-D9C9-F4E5E0D746FB}"/>
                  </a:ext>
                </a:extLst>
              </p:cNvPr>
              <p:cNvSpPr/>
              <p:nvPr/>
            </p:nvSpPr>
            <p:spPr>
              <a:xfrm>
                <a:off x="8866524" y="1668041"/>
                <a:ext cx="3254023" cy="60794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a:t>Input: = </a:t>
                </a:r>
                <a14:m>
                  <m:oMath xmlns:m="http://schemas.openxmlformats.org/officeDocument/2006/math">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h𝑝𝑤</m:t>
                    </m:r>
                    <m:r>
                      <a:rPr lang="en-US" sz="2400" i="1" dirty="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ea typeface="Cambria Math" panose="02040503050406030204" pitchFamily="18" charset="0"/>
                      </a:rPr>
                      <m:t>𝑝𝑘𝐶</m:t>
                    </m:r>
                    <m:r>
                      <a:rPr lang="en-US" sz="2400" i="1" dirty="0">
                        <a:latin typeface="Cambria Math" panose="02040503050406030204" pitchFamily="18" charset="0"/>
                        <a:ea typeface="Cambria Math" panose="02040503050406030204" pitchFamily="18" charset="0"/>
                      </a:rPr>
                      <m:t>)</m:t>
                    </m:r>
                  </m:oMath>
                </a14:m>
                <a:endParaRPr lang="en-US" sz="2400" dirty="0"/>
              </a:p>
            </p:txBody>
          </p:sp>
        </mc:Choice>
        <mc:Fallback xmlns="">
          <p:sp>
            <p:nvSpPr>
              <p:cNvPr id="82" name="Rectangle 81">
                <a:extLst>
                  <a:ext uri="{FF2B5EF4-FFF2-40B4-BE49-F238E27FC236}">
                    <a16:creationId xmlns:a16="http://schemas.microsoft.com/office/drawing/2014/main" id="{741E112F-AC9F-260A-D9C9-F4E5E0D746FB}"/>
                  </a:ext>
                </a:extLst>
              </p:cNvPr>
              <p:cNvSpPr>
                <a:spLocks noRot="1" noChangeAspect="1" noMove="1" noResize="1" noEditPoints="1" noAdjustHandles="1" noChangeArrowheads="1" noChangeShapeType="1" noTextEdit="1"/>
              </p:cNvSpPr>
              <p:nvPr/>
            </p:nvSpPr>
            <p:spPr>
              <a:xfrm>
                <a:off x="8866524" y="1668041"/>
                <a:ext cx="3254023" cy="607949"/>
              </a:xfrm>
              <a:prstGeom prst="rect">
                <a:avLst/>
              </a:prstGeom>
              <a:blipFill>
                <a:blip r:embed="rId9"/>
                <a:stretch>
                  <a:fillRect l="-2809" b="-111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8B25778-6007-CDE6-78ED-55926083E5F0}"/>
                  </a:ext>
                </a:extLst>
              </p:cNvPr>
              <p:cNvSpPr txBox="1"/>
              <p:nvPr/>
            </p:nvSpPr>
            <p:spPr>
              <a:xfrm>
                <a:off x="1772448" y="2498500"/>
                <a:ext cx="221652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00B050"/>
                          </a:solidFill>
                          <a:latin typeface="Cambria Math" panose="02040503050406030204" pitchFamily="18" charset="0"/>
                          <a:ea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𝐻</m:t>
                      </m:r>
                      <m:r>
                        <a:rPr lang="en-US" sz="2400" b="0" i="0" dirty="0" smtClean="0">
                          <a:latin typeface="Cambria Math" panose="02040503050406030204" pitchFamily="18" charset="0"/>
                          <a:ea typeface="Cambria Math" panose="02040503050406030204" pitchFamily="18" charset="0"/>
                        </a:rPr>
                        <m:t>(</m:t>
                      </m:r>
                      <m:r>
                        <m:rPr>
                          <m:sty m:val="p"/>
                        </m:rPr>
                        <a:rPr lang="en-US" sz="2400" b="0" i="0" dirty="0" smtClean="0">
                          <a:latin typeface="Cambria Math" panose="02040503050406030204" pitchFamily="18" charset="0"/>
                          <a:ea typeface="Cambria Math" panose="02040503050406030204" pitchFamily="18" charset="0"/>
                        </a:rPr>
                        <m:t>pw</m:t>
                      </m:r>
                      <m:r>
                        <a:rPr lang="en-US" sz="2400" b="0" i="0" dirty="0"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83" name="TextBox 82">
                <a:extLst>
                  <a:ext uri="{FF2B5EF4-FFF2-40B4-BE49-F238E27FC236}">
                    <a16:creationId xmlns:a16="http://schemas.microsoft.com/office/drawing/2014/main" id="{88B25778-6007-CDE6-78ED-55926083E5F0}"/>
                  </a:ext>
                </a:extLst>
              </p:cNvPr>
              <p:cNvSpPr txBox="1">
                <a:spLocks noRot="1" noChangeAspect="1" noMove="1" noResize="1" noEditPoints="1" noAdjustHandles="1" noChangeArrowheads="1" noChangeShapeType="1" noTextEdit="1"/>
              </p:cNvSpPr>
              <p:nvPr/>
            </p:nvSpPr>
            <p:spPr>
              <a:xfrm>
                <a:off x="1772448" y="2498500"/>
                <a:ext cx="2216524" cy="461665"/>
              </a:xfrm>
              <a:prstGeom prst="rect">
                <a:avLst/>
              </a:prstGeom>
              <a:blipFill>
                <a:blip r:embed="rId10"/>
                <a:stretch>
                  <a:fillRect b="-17105"/>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A59EAAA6-EA58-DA0A-6FC1-0E47FCE4F7A0}"/>
              </a:ext>
            </a:extLst>
          </p:cNvPr>
          <p:cNvGrpSpPr/>
          <p:nvPr/>
        </p:nvGrpSpPr>
        <p:grpSpPr>
          <a:xfrm>
            <a:off x="3845664" y="3448181"/>
            <a:ext cx="1668796" cy="490335"/>
            <a:chOff x="3319478" y="3894158"/>
            <a:chExt cx="1668796" cy="490335"/>
          </a:xfrm>
        </p:grpSpPr>
        <mc:AlternateContent xmlns:mc="http://schemas.openxmlformats.org/markup-compatibility/2006" xmlns:a14="http://schemas.microsoft.com/office/drawing/2010/main">
          <mc:Choice Requires="a14">
            <p:sp>
              <p:nvSpPr>
                <p:cNvPr id="85" name="内容占位符 2">
                  <a:extLst>
                    <a:ext uri="{FF2B5EF4-FFF2-40B4-BE49-F238E27FC236}">
                      <a16:creationId xmlns:a16="http://schemas.microsoft.com/office/drawing/2014/main" id="{0A6E9EF6-11B5-B705-8CE5-412F5395FDDD}"/>
                    </a:ext>
                  </a:extLst>
                </p:cNvPr>
                <p:cNvSpPr txBox="1">
                  <a:spLocks/>
                </p:cNvSpPr>
                <p:nvPr/>
              </p:nvSpPr>
              <p:spPr bwMode="auto">
                <a:xfrm>
                  <a:off x="3319478" y="3894158"/>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i="1" dirty="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ea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i="1" dirty="0">
                          <a:solidFill>
                            <a:srgbClr val="0070C0"/>
                          </a:solidFill>
                          <a:latin typeface="Cambria Math" panose="02040503050406030204" pitchFamily="18" charset="0"/>
                          <a:ea typeface="Cambria Math" panose="02040503050406030204" pitchFamily="18" charset="0"/>
                        </a:rPr>
                        <m:t>𝑝𝑘𝑆</m:t>
                      </m:r>
                    </m:oMath>
                  </a14:m>
                  <a:r>
                    <a:rPr lang="en-US" altLang="zh-CN" sz="2400" dirty="0">
                      <a:cs typeface="Calibri Light" panose="020F0302020204030204" pitchFamily="34" charset="0"/>
                    </a:rPr>
                    <a:t>)</a:t>
                  </a: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19478" y="3894158"/>
                  <a:ext cx="1668796" cy="490335"/>
                </a:xfrm>
                <a:prstGeom prst="rect">
                  <a:avLst/>
                </a:prstGeom>
                <a:blipFill>
                  <a:blip r:embed="rId11"/>
                  <a:stretch>
                    <a:fillRect l="-2920" t="-17284" b="-135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0A536D7C-24D2-35BC-3F34-A52B1E582DC5}"/>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87" name="内容占位符 2">
                <a:extLst>
                  <a:ext uri="{FF2B5EF4-FFF2-40B4-BE49-F238E27FC236}">
                    <a16:creationId xmlns:a16="http://schemas.microsoft.com/office/drawing/2014/main" id="{88D235D3-03BC-F83C-1E56-FF043C85B129}"/>
                  </a:ext>
                </a:extLst>
              </p:cNvPr>
              <p:cNvSpPr txBox="1">
                <a:spLocks/>
              </p:cNvSpPr>
              <p:nvPr/>
            </p:nvSpPr>
            <p:spPr bwMode="auto">
              <a:xfrm>
                <a:off x="5474968" y="2710464"/>
                <a:ext cx="1364347"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𝑒𝑛𝑣</m:t>
                      </m:r>
                    </m:oMath>
                  </m:oMathPara>
                </a14:m>
                <a:endParaRPr lang="en-US" altLang="zh-CN" sz="2400" dirty="0">
                  <a:solidFill>
                    <a:schemeClr val="tx1"/>
                  </a:solidFill>
                  <a:cs typeface="Calibri Light" panose="020F0302020204030204" pitchFamily="34" charset="0"/>
                </a:endParaRPr>
              </a:p>
            </p:txBody>
          </p:sp>
        </mc:Choice>
        <mc:Fallback xmlns="">
          <p:sp>
            <p:nvSpPr>
              <p:cNvPr id="87" name="内容占位符 2">
                <a:extLst>
                  <a:ext uri="{FF2B5EF4-FFF2-40B4-BE49-F238E27FC236}">
                    <a16:creationId xmlns:a16="http://schemas.microsoft.com/office/drawing/2014/main" id="{88D235D3-03BC-F83C-1E56-FF043C85B129}"/>
                  </a:ext>
                </a:extLst>
              </p:cNvPr>
              <p:cNvSpPr txBox="1">
                <a:spLocks noRot="1" noChangeAspect="1" noMove="1" noResize="1" noEditPoints="1" noAdjustHandles="1" noChangeArrowheads="1" noChangeShapeType="1" noTextEdit="1"/>
              </p:cNvSpPr>
              <p:nvPr/>
            </p:nvSpPr>
            <p:spPr bwMode="auto">
              <a:xfrm>
                <a:off x="5474968" y="2710464"/>
                <a:ext cx="1364347" cy="49033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A46CEF16-5198-8137-93B1-C16611C1525B}"/>
              </a:ext>
            </a:extLst>
          </p:cNvPr>
          <p:cNvCxnSpPr>
            <a:cxnSpLocks/>
          </p:cNvCxnSpPr>
          <p:nvPr/>
        </p:nvCxnSpPr>
        <p:spPr>
          <a:xfrm>
            <a:off x="5474968" y="3138968"/>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nvGrpSpPr>
          <p:cNvPr id="89" name="Group 88">
            <a:extLst>
              <a:ext uri="{FF2B5EF4-FFF2-40B4-BE49-F238E27FC236}">
                <a16:creationId xmlns:a16="http://schemas.microsoft.com/office/drawing/2014/main" id="{3D926C81-DF1B-19BA-0A09-C96F185AA490}"/>
              </a:ext>
            </a:extLst>
          </p:cNvPr>
          <p:cNvGrpSpPr/>
          <p:nvPr/>
        </p:nvGrpSpPr>
        <p:grpSpPr>
          <a:xfrm>
            <a:off x="6932470" y="3427920"/>
            <a:ext cx="1668796" cy="490335"/>
            <a:chOff x="6863613" y="3852201"/>
            <a:chExt cx="1668796" cy="490335"/>
          </a:xfrm>
        </p:grpSpPr>
        <mc:AlternateContent xmlns:mc="http://schemas.openxmlformats.org/markup-compatibility/2006" xmlns:a14="http://schemas.microsoft.com/office/drawing/2010/main">
          <mc:Choice Requires="a14">
            <p:sp>
              <p:nvSpPr>
                <p:cNvPr id="90" name="内容占位符 2">
                  <a:extLst>
                    <a:ext uri="{FF2B5EF4-FFF2-40B4-BE49-F238E27FC236}">
                      <a16:creationId xmlns:a16="http://schemas.microsoft.com/office/drawing/2014/main" id="{0694C686-5A68-0691-526B-5CD67BA320E7}"/>
                    </a:ext>
                  </a:extLst>
                </p:cNvPr>
                <p:cNvSpPr txBox="1">
                  <a:spLocks/>
                </p:cNvSpPr>
                <p:nvPr/>
              </p:nvSpPr>
              <p:spPr bwMode="auto">
                <a:xfrm>
                  <a:off x="6863613" y="3852201"/>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b="0" i="1" dirty="0" smtClean="0">
                          <a:solidFill>
                            <a:srgbClr val="00B050"/>
                          </a:solidFill>
                          <a:latin typeface="Cambria Math" panose="02040503050406030204" pitchFamily="18" charset="0"/>
                          <a:ea typeface="Cambria Math" panose="02040503050406030204" pitchFamily="18" charset="0"/>
                        </a:rPr>
                        <m:t>𝑝</m:t>
                      </m:r>
                      <m:r>
                        <a:rPr lang="en-US" sz="2400" i="1" dirty="0">
                          <a:solidFill>
                            <a:srgbClr val="00B050"/>
                          </a:solidFill>
                          <a:latin typeface="Cambria Math" panose="02040503050406030204" pitchFamily="18" charset="0"/>
                          <a:ea typeface="Cambria Math" panose="02040503050406030204" pitchFamily="18" charset="0"/>
                        </a:rPr>
                        <m:t>𝑘𝐶</m:t>
                      </m:r>
                      <m:r>
                        <a:rPr lang="en-US" sz="2400" i="1" dirty="0">
                          <a:latin typeface="Cambria Math" panose="02040503050406030204" pitchFamily="18" charset="0"/>
                          <a:ea typeface="Cambria Math" panose="02040503050406030204" pitchFamily="18" charset="0"/>
                        </a:rPr>
                        <m:t>,</m:t>
                      </m:r>
                      <m:r>
                        <a:rPr lang="en-US" sz="2400" b="0" i="1" dirty="0" smtClean="0">
                          <a:solidFill>
                            <a:srgbClr val="0070C0"/>
                          </a:solidFill>
                          <a:latin typeface="Cambria Math" panose="02040503050406030204" pitchFamily="18" charset="0"/>
                          <a:ea typeface="Cambria Math" panose="02040503050406030204" pitchFamily="18" charset="0"/>
                        </a:rPr>
                        <m:t>𝑠</m:t>
                      </m:r>
                      <m:r>
                        <a:rPr lang="en-US" sz="2400" i="1" dirty="0">
                          <a:solidFill>
                            <a:srgbClr val="0070C0"/>
                          </a:solidFill>
                          <a:latin typeface="Cambria Math" panose="02040503050406030204" pitchFamily="18" charset="0"/>
                          <a:ea typeface="Cambria Math" panose="02040503050406030204" pitchFamily="18" charset="0"/>
                        </a:rPr>
                        <m:t>𝑘𝑆</m:t>
                      </m:r>
                    </m:oMath>
                  </a14:m>
                  <a:r>
                    <a:rPr lang="en-US" altLang="zh-CN" sz="2400" dirty="0">
                      <a:cs typeface="Calibri Light" panose="020F0302020204030204" pitchFamily="34" charset="0"/>
                    </a:rPr>
                    <a:t>)</a:t>
                  </a: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6863613" y="3852201"/>
                  <a:ext cx="1668796" cy="490335"/>
                </a:xfrm>
                <a:prstGeom prst="rect">
                  <a:avLst/>
                </a:prstGeom>
                <a:blipFill>
                  <a:blip r:embed="rId13"/>
                  <a:stretch>
                    <a:fillRect l="-3285" t="-17500" b="-15000"/>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91" name="Straight Arrow Connector 90">
              <a:extLst>
                <a:ext uri="{FF2B5EF4-FFF2-40B4-BE49-F238E27FC236}">
                  <a16:creationId xmlns:a16="http://schemas.microsoft.com/office/drawing/2014/main" id="{BE672BC8-0834-DD1B-4ACB-A7870BE9F630}"/>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92" name="内容占位符 2">
                <a:extLst>
                  <a:ext uri="{FF2B5EF4-FFF2-40B4-BE49-F238E27FC236}">
                    <a16:creationId xmlns:a16="http://schemas.microsoft.com/office/drawing/2014/main" id="{61882F45-8F90-0546-8390-E5A024D96E0B}"/>
                  </a:ext>
                </a:extLst>
              </p:cNvPr>
              <p:cNvSpPr txBox="1">
                <a:spLocks/>
              </p:cNvSpPr>
              <p:nvPr/>
            </p:nvSpPr>
            <p:spPr bwMode="auto">
              <a:xfrm>
                <a:off x="5236146" y="4548932"/>
                <a:ext cx="195764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l-GR"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τ</m:t>
                      </m:r>
                      <m:r>
                        <a:rPr lang="en-US" altLang="zh-CN" sz="2400" b="0" i="0"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𝑃𝑅𝐹</m:t>
                          </m:r>
                        </m:e>
                        <m:sub>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𝑘</m:t>
                          </m:r>
                        </m:sub>
                      </m:sSub>
                      <m:r>
                        <a:rPr lang="en-US" altLang="zh-CN" sz="2400" b="0" i="1" smtClean="0">
                          <a:solidFill>
                            <a:schemeClr val="tx1"/>
                          </a:solidFill>
                          <a:latin typeface="Cambria Math" panose="02040503050406030204" pitchFamily="18" charset="0"/>
                          <a:cs typeface="Calibri Light" panose="020F0302020204030204" pitchFamily="34" charset="0"/>
                        </a:rPr>
                        <m:t>(1)</m:t>
                      </m:r>
                    </m:oMath>
                  </m:oMathPara>
                </a14:m>
                <a:endParaRPr lang="en-US" altLang="zh-CN" sz="2400" dirty="0">
                  <a:solidFill>
                    <a:schemeClr val="tx1"/>
                  </a:solidFill>
                  <a:cs typeface="Calibri Light" panose="020F0302020204030204" pitchFamily="34" charset="0"/>
                </a:endParaRPr>
              </a:p>
            </p:txBody>
          </p:sp>
        </mc:Choice>
        <mc:Fallback xmlns="">
          <p:sp>
            <p:nvSpPr>
              <p:cNvPr id="92" name="内容占位符 2">
                <a:extLst>
                  <a:ext uri="{FF2B5EF4-FFF2-40B4-BE49-F238E27FC236}">
                    <a16:creationId xmlns:a16="http://schemas.microsoft.com/office/drawing/2014/main" id="{61882F45-8F90-0546-8390-E5A024D96E0B}"/>
                  </a:ext>
                </a:extLst>
              </p:cNvPr>
              <p:cNvSpPr txBox="1">
                <a:spLocks noRot="1" noChangeAspect="1" noMove="1" noResize="1" noEditPoints="1" noAdjustHandles="1" noChangeArrowheads="1" noChangeShapeType="1" noTextEdit="1"/>
              </p:cNvSpPr>
              <p:nvPr/>
            </p:nvSpPr>
            <p:spPr bwMode="auto">
              <a:xfrm>
                <a:off x="5236146" y="4548932"/>
                <a:ext cx="1957646" cy="490335"/>
              </a:xfrm>
              <a:prstGeom prst="rect">
                <a:avLst/>
              </a:prstGeom>
              <a:blipFill>
                <a:blip r:embed="rId14"/>
                <a:stretch>
                  <a:fillRect b="-24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38E7D9FF-3911-D3D0-BF4E-0D6659FF5719}"/>
              </a:ext>
            </a:extLst>
          </p:cNvPr>
          <p:cNvCxnSpPr>
            <a:cxnSpLocks/>
          </p:cNvCxnSpPr>
          <p:nvPr/>
        </p:nvCxnSpPr>
        <p:spPr>
          <a:xfrm>
            <a:off x="5470749" y="4951497"/>
            <a:ext cx="1624508" cy="0"/>
          </a:xfrm>
          <a:prstGeom prst="straightConnector1">
            <a:avLst/>
          </a:prstGeom>
          <a:ln w="38100">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94" name="Straight Arrow Connector 93">
            <a:extLst>
              <a:ext uri="{FF2B5EF4-FFF2-40B4-BE49-F238E27FC236}">
                <a16:creationId xmlns:a16="http://schemas.microsoft.com/office/drawing/2014/main" id="{861E6540-CB46-293C-4E3E-423E36DAC23B}"/>
              </a:ext>
            </a:extLst>
          </p:cNvPr>
          <p:cNvCxnSpPr>
            <a:cxnSpLocks/>
          </p:cNvCxnSpPr>
          <p:nvPr/>
        </p:nvCxnSpPr>
        <p:spPr>
          <a:xfrm>
            <a:off x="5418666" y="5529712"/>
            <a:ext cx="1624508"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nvGrpSpPr>
          <p:cNvPr id="95" name="Group 94">
            <a:extLst>
              <a:ext uri="{FF2B5EF4-FFF2-40B4-BE49-F238E27FC236}">
                <a16:creationId xmlns:a16="http://schemas.microsoft.com/office/drawing/2014/main" id="{979BEC5E-5DC7-6084-BBA0-2EDC14441163}"/>
              </a:ext>
            </a:extLst>
          </p:cNvPr>
          <p:cNvGrpSpPr/>
          <p:nvPr/>
        </p:nvGrpSpPr>
        <p:grpSpPr>
          <a:xfrm>
            <a:off x="6775127" y="3906853"/>
            <a:ext cx="627850" cy="490335"/>
            <a:chOff x="6844128" y="4654623"/>
            <a:chExt cx="627850" cy="490335"/>
          </a:xfrm>
        </p:grpSpPr>
        <mc:AlternateContent xmlns:mc="http://schemas.openxmlformats.org/markup-compatibility/2006" xmlns:a14="http://schemas.microsoft.com/office/drawing/2010/main">
          <mc:Choice Requires="a14">
            <p:sp>
              <p:nvSpPr>
                <p:cNvPr id="96" name="内容占位符 2">
                  <a:extLst>
                    <a:ext uri="{FF2B5EF4-FFF2-40B4-BE49-F238E27FC236}">
                      <a16:creationId xmlns:a16="http://schemas.microsoft.com/office/drawing/2014/main" id="{FEA68A57-E4BF-D6EF-5CB2-E682629AEB92}"/>
                    </a:ext>
                  </a:extLst>
                </p:cNvPr>
                <p:cNvSpPr txBox="1">
                  <a:spLocks/>
                </p:cNvSpPr>
                <p:nvPr/>
              </p:nvSpPr>
              <p:spPr bwMode="auto">
                <a:xfrm>
                  <a:off x="6844128" y="4654623"/>
                  <a:ext cx="627850"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𝑘</m:t>
                        </m:r>
                        <m:r>
                          <a:rPr lang="en-US" sz="2400" b="0" i="1" dirty="0" smtClean="0">
                            <a:latin typeface="Cambria Math" panose="02040503050406030204" pitchFamily="18" charset="0"/>
                            <a:ea typeface="Cambria Math" panose="02040503050406030204" pitchFamily="18" charset="0"/>
                          </a:rPr>
                          <m:t>′</m:t>
                        </m:r>
                      </m:oMath>
                    </m:oMathPara>
                  </a14:m>
                  <a:endParaRPr lang="en-US" altLang="zh-CN" sz="2400" dirty="0">
                    <a:cs typeface="Calibri Light" panose="020F0302020204030204" pitchFamily="34" charset="0"/>
                  </a:endParaRPr>
                </a:p>
              </p:txBody>
            </p:sp>
          </mc:Choice>
          <mc:Fallback xmlns="">
            <p:sp>
              <p:nvSpPr>
                <p:cNvPr id="37" name="内容占位符 2">
                  <a:extLst>
                    <a:ext uri="{FF2B5EF4-FFF2-40B4-BE49-F238E27FC236}">
                      <a16:creationId xmlns:a16="http://schemas.microsoft.com/office/drawing/2014/main" id="{3E7F46BB-3A68-43F2-BF34-3917ACFE465B}"/>
                    </a:ext>
                  </a:extLst>
                </p:cNvPr>
                <p:cNvSpPr txBox="1">
                  <a:spLocks noRot="1" noChangeAspect="1" noMove="1" noResize="1" noEditPoints="1" noAdjustHandles="1" noChangeArrowheads="1" noChangeShapeType="1" noTextEdit="1"/>
                </p:cNvSpPr>
                <p:nvPr/>
              </p:nvSpPr>
              <p:spPr bwMode="auto">
                <a:xfrm>
                  <a:off x="6844128" y="4654623"/>
                  <a:ext cx="627850" cy="490335"/>
                </a:xfrm>
                <a:prstGeom prst="rect">
                  <a:avLst/>
                </a:prstGeom>
                <a:blipFill>
                  <a:blip r:embed="rId1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97" name="Straight Arrow Connector 96">
              <a:extLst>
                <a:ext uri="{FF2B5EF4-FFF2-40B4-BE49-F238E27FC236}">
                  <a16:creationId xmlns:a16="http://schemas.microsoft.com/office/drawing/2014/main" id="{42F0A26E-F996-DF49-2D0B-B088B8FDDD09}"/>
                </a:ext>
              </a:extLst>
            </p:cNvPr>
            <p:cNvCxnSpPr>
              <a:cxnSpLocks/>
            </p:cNvCxnSpPr>
            <p:nvPr/>
          </p:nvCxnSpPr>
          <p:spPr>
            <a:xfrm>
              <a:off x="6940637" y="5070538"/>
              <a:ext cx="42399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98" name="Group 97">
            <a:extLst>
              <a:ext uri="{FF2B5EF4-FFF2-40B4-BE49-F238E27FC236}">
                <a16:creationId xmlns:a16="http://schemas.microsoft.com/office/drawing/2014/main" id="{D43D2BA7-7529-D0BA-96FC-38E9C24876F2}"/>
              </a:ext>
            </a:extLst>
          </p:cNvPr>
          <p:cNvGrpSpPr/>
          <p:nvPr/>
        </p:nvGrpSpPr>
        <p:grpSpPr>
          <a:xfrm>
            <a:off x="4858659" y="3937863"/>
            <a:ext cx="838122" cy="490335"/>
            <a:chOff x="4609471" y="4533747"/>
            <a:chExt cx="838122" cy="490335"/>
          </a:xfrm>
        </p:grpSpPr>
        <mc:AlternateContent xmlns:mc="http://schemas.openxmlformats.org/markup-compatibility/2006" xmlns:a14="http://schemas.microsoft.com/office/drawing/2010/main">
          <mc:Choice Requires="a14">
            <p:sp>
              <p:nvSpPr>
                <p:cNvPr id="99" name="内容占位符 2">
                  <a:extLst>
                    <a:ext uri="{FF2B5EF4-FFF2-40B4-BE49-F238E27FC236}">
                      <a16:creationId xmlns:a16="http://schemas.microsoft.com/office/drawing/2014/main" id="{F0079181-72F4-BF58-2283-B4BACF30BF0F}"/>
                    </a:ext>
                  </a:extLst>
                </p:cNvPr>
                <p:cNvSpPr txBox="1">
                  <a:spLocks/>
                </p:cNvSpPr>
                <p:nvPr/>
              </p:nvSpPr>
              <p:spPr bwMode="auto">
                <a:xfrm>
                  <a:off x="4609471" y="4533747"/>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𝑘</m:t>
                        </m:r>
                      </m:oMath>
                    </m:oMathPara>
                  </a14:m>
                  <a:endParaRPr lang="en-US" altLang="zh-CN" sz="24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09471" y="4533747"/>
                  <a:ext cx="838122" cy="490335"/>
                </a:xfrm>
                <a:prstGeom prst="rect">
                  <a:avLst/>
                </a:prstGeom>
                <a:blipFill>
                  <a:blip r:embed="rId1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00" name="Straight Arrow Connector 99">
              <a:extLst>
                <a:ext uri="{FF2B5EF4-FFF2-40B4-BE49-F238E27FC236}">
                  <a16:creationId xmlns:a16="http://schemas.microsoft.com/office/drawing/2014/main" id="{009CCA78-5A0F-30AA-C766-F3411E477BB7}"/>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101" name="Rectangle 100">
            <a:extLst>
              <a:ext uri="{FF2B5EF4-FFF2-40B4-BE49-F238E27FC236}">
                <a16:creationId xmlns:a16="http://schemas.microsoft.com/office/drawing/2014/main" id="{D22B2E78-7E8D-31BE-F5F4-A03AB91BC070}"/>
              </a:ext>
            </a:extLst>
          </p:cNvPr>
          <p:cNvSpPr/>
          <p:nvPr/>
        </p:nvSpPr>
        <p:spPr>
          <a:xfrm>
            <a:off x="5519038" y="3713999"/>
            <a:ext cx="1270745" cy="649649"/>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a:t>khAKE</a:t>
            </a:r>
            <a:endParaRPr lang="en-US" sz="3200" dirty="0"/>
          </a:p>
        </p:txBody>
      </p:sp>
      <mc:AlternateContent xmlns:mc="http://schemas.openxmlformats.org/markup-compatibility/2006" xmlns:a14="http://schemas.microsoft.com/office/drawing/2010/main">
        <mc:Choice Requires="a14">
          <p:sp>
            <p:nvSpPr>
              <p:cNvPr id="102" name="内容占位符 2">
                <a:extLst>
                  <a:ext uri="{FF2B5EF4-FFF2-40B4-BE49-F238E27FC236}">
                    <a16:creationId xmlns:a16="http://schemas.microsoft.com/office/drawing/2014/main" id="{8BAC20B6-496A-3E8C-35A2-9A6D834FA777}"/>
                  </a:ext>
                </a:extLst>
              </p:cNvPr>
              <p:cNvSpPr txBox="1">
                <a:spLocks/>
              </p:cNvSpPr>
              <p:nvPr/>
            </p:nvSpPr>
            <p:spPr bwMode="auto">
              <a:xfrm>
                <a:off x="5265094" y="5105965"/>
                <a:ext cx="2059308"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zh-CN" altLang="el-GR"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𝛾</m:t>
                      </m:r>
                      <m:r>
                        <a:rPr lang="en-US" altLang="zh-CN" sz="2400" b="0" i="0"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𝑃𝑅𝐹</m:t>
                          </m:r>
                        </m:e>
                        <m:sub>
                          <m:sSup>
                            <m:sSup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𝑘</m:t>
                              </m:r>
                            </m:e>
                            <m:sup>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up>
                          </m:sSup>
                        </m:sub>
                      </m:sSub>
                      <m:r>
                        <a:rPr lang="en-US" altLang="zh-CN" sz="2400" b="0" i="1" smtClean="0">
                          <a:solidFill>
                            <a:schemeClr val="tx1"/>
                          </a:solidFill>
                          <a:latin typeface="Cambria Math" panose="02040503050406030204" pitchFamily="18" charset="0"/>
                          <a:cs typeface="Calibri Light" panose="020F0302020204030204" pitchFamily="34" charset="0"/>
                        </a:rPr>
                        <m:t>(2)</m:t>
                      </m:r>
                    </m:oMath>
                  </m:oMathPara>
                </a14:m>
                <a:endParaRPr lang="en-US" altLang="zh-CN" sz="2400" dirty="0">
                  <a:solidFill>
                    <a:schemeClr val="tx1"/>
                  </a:solidFill>
                  <a:cs typeface="Calibri Light" panose="020F0302020204030204" pitchFamily="34" charset="0"/>
                </a:endParaRPr>
              </a:p>
            </p:txBody>
          </p:sp>
        </mc:Choice>
        <mc:Fallback xmlns="">
          <p:sp>
            <p:nvSpPr>
              <p:cNvPr id="102" name="内容占位符 2">
                <a:extLst>
                  <a:ext uri="{FF2B5EF4-FFF2-40B4-BE49-F238E27FC236}">
                    <a16:creationId xmlns:a16="http://schemas.microsoft.com/office/drawing/2014/main" id="{8BAC20B6-496A-3E8C-35A2-9A6D834FA777}"/>
                  </a:ext>
                </a:extLst>
              </p:cNvPr>
              <p:cNvSpPr txBox="1">
                <a:spLocks noRot="1" noChangeAspect="1" noMove="1" noResize="1" noEditPoints="1" noAdjustHandles="1" noChangeArrowheads="1" noChangeShapeType="1" noTextEdit="1"/>
              </p:cNvSpPr>
              <p:nvPr/>
            </p:nvSpPr>
            <p:spPr bwMode="auto">
              <a:xfrm>
                <a:off x="5265094" y="5105965"/>
                <a:ext cx="2059308" cy="490335"/>
              </a:xfrm>
              <a:prstGeom prst="rect">
                <a:avLst/>
              </a:prstGeom>
              <a:blipFill>
                <a:blip r:embed="rId17"/>
                <a:stretch>
                  <a:fillRect r="-888" b="-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3" name="TextBox 102">
            <a:extLst>
              <a:ext uri="{FF2B5EF4-FFF2-40B4-BE49-F238E27FC236}">
                <a16:creationId xmlns:a16="http://schemas.microsoft.com/office/drawing/2014/main" id="{9BC7D6E2-3DF9-612C-B690-ED81A5A9E9DD}"/>
              </a:ext>
            </a:extLst>
          </p:cNvPr>
          <p:cNvSpPr txBox="1"/>
          <p:nvPr/>
        </p:nvSpPr>
        <p:spPr>
          <a:xfrm>
            <a:off x="2111750" y="4428198"/>
            <a:ext cx="2730151" cy="369332"/>
          </a:xfrm>
          <a:prstGeom prst="rect">
            <a:avLst/>
          </a:prstGeom>
          <a:solidFill>
            <a:schemeClr val="bg1"/>
          </a:solidFill>
          <a:ln w="19050">
            <a:solidFill>
              <a:schemeClr val="tx1"/>
            </a:solidFill>
          </a:ln>
        </p:spPr>
        <p:txBody>
          <a:bodyPr wrap="square" rtlCol="0">
            <a:spAutoFit/>
          </a:bodyPr>
          <a:lstStyle/>
          <a:p>
            <a:r>
              <a:rPr lang="en-US" dirty="0"/>
              <a:t>key confirmation messages</a:t>
            </a:r>
            <a:endParaRPr lang="en-US" dirty="0">
              <a:solidFill>
                <a:schemeClr val="accent6">
                  <a:lumMod val="20000"/>
                  <a:lumOff val="80000"/>
                </a:schemeClr>
              </a:solidFill>
            </a:endParaRPr>
          </a:p>
        </p:txBody>
      </p:sp>
      <p:grpSp>
        <p:nvGrpSpPr>
          <p:cNvPr id="104" name="Group 103">
            <a:extLst>
              <a:ext uri="{FF2B5EF4-FFF2-40B4-BE49-F238E27FC236}">
                <a16:creationId xmlns:a16="http://schemas.microsoft.com/office/drawing/2014/main" id="{24D83B5B-8F10-236B-F955-9A359D366776}"/>
              </a:ext>
            </a:extLst>
          </p:cNvPr>
          <p:cNvGrpSpPr/>
          <p:nvPr/>
        </p:nvGrpSpPr>
        <p:grpSpPr>
          <a:xfrm>
            <a:off x="328415" y="2138700"/>
            <a:ext cx="1396858" cy="1452551"/>
            <a:chOff x="617797" y="3302307"/>
            <a:chExt cx="1633708" cy="1633708"/>
          </a:xfrm>
        </p:grpSpPr>
        <p:pic>
          <p:nvPicPr>
            <p:cNvPr id="105" name="Picture 104">
              <a:extLst>
                <a:ext uri="{FF2B5EF4-FFF2-40B4-BE49-F238E27FC236}">
                  <a16:creationId xmlns:a16="http://schemas.microsoft.com/office/drawing/2014/main" id="{6165D357-AD4D-5B97-70E2-2990A526255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7797" y="3302307"/>
              <a:ext cx="1633708" cy="1633708"/>
            </a:xfrm>
            <a:prstGeom prst="rect">
              <a:avLst/>
            </a:prstGeom>
          </p:spPr>
        </p:pic>
        <p:sp>
          <p:nvSpPr>
            <p:cNvPr id="106" name="Rectangle 105">
              <a:extLst>
                <a:ext uri="{FF2B5EF4-FFF2-40B4-BE49-F238E27FC236}">
                  <a16:creationId xmlns:a16="http://schemas.microsoft.com/office/drawing/2014/main" id="{8334B8D4-10B8-691C-FD5F-15A08098AE57}"/>
                </a:ext>
              </a:extLst>
            </p:cNvPr>
            <p:cNvSpPr/>
            <p:nvPr/>
          </p:nvSpPr>
          <p:spPr>
            <a:xfrm>
              <a:off x="821208" y="460427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B050"/>
                  </a:solidFill>
                </a:rPr>
                <a:t>Client</a:t>
              </a:r>
            </a:p>
          </p:txBody>
        </p:sp>
      </p:gr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F715EC68-52E2-37D9-6492-46FA3945A867}"/>
                  </a:ext>
                </a:extLst>
              </p:cNvPr>
              <p:cNvSpPr/>
              <p:nvPr/>
            </p:nvSpPr>
            <p:spPr>
              <a:xfrm>
                <a:off x="325836" y="1784641"/>
                <a:ext cx="1638147" cy="3651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a:t>Input:</a:t>
                </a:r>
                <a14:m>
                  <m:oMath xmlns:m="http://schemas.openxmlformats.org/officeDocument/2006/math">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pw</m:t>
                    </m:r>
                  </m:oMath>
                </a14:m>
                <a:endParaRPr lang="en-US" sz="2400" dirty="0"/>
              </a:p>
            </p:txBody>
          </p:sp>
        </mc:Choice>
        <mc:Fallback xmlns="">
          <p:sp>
            <p:nvSpPr>
              <p:cNvPr id="107" name="Rectangle 106">
                <a:extLst>
                  <a:ext uri="{FF2B5EF4-FFF2-40B4-BE49-F238E27FC236}">
                    <a16:creationId xmlns:a16="http://schemas.microsoft.com/office/drawing/2014/main" id="{F715EC68-52E2-37D9-6492-46FA3945A867}"/>
                  </a:ext>
                </a:extLst>
              </p:cNvPr>
              <p:cNvSpPr>
                <a:spLocks noRot="1" noChangeAspect="1" noMove="1" noResize="1" noEditPoints="1" noAdjustHandles="1" noChangeArrowheads="1" noChangeShapeType="1" noTextEdit="1"/>
              </p:cNvSpPr>
              <p:nvPr/>
            </p:nvSpPr>
            <p:spPr>
              <a:xfrm>
                <a:off x="325836" y="1784641"/>
                <a:ext cx="1638147" cy="365126"/>
              </a:xfrm>
              <a:prstGeom prst="rect">
                <a:avLst/>
              </a:prstGeom>
              <a:blipFill>
                <a:blip r:embed="rId19"/>
                <a:stretch>
                  <a:fillRect l="-5576" t="-26667" b="-50000"/>
                </a:stretch>
              </a:blipFill>
              <a:ln>
                <a:noFill/>
              </a:ln>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9A766572-CAA9-791E-B535-C31B02D8965E}"/>
              </a:ext>
            </a:extLst>
          </p:cNvPr>
          <p:cNvCxnSpPr>
            <a:cxnSpLocks/>
          </p:cNvCxnSpPr>
          <p:nvPr/>
        </p:nvCxnSpPr>
        <p:spPr>
          <a:xfrm>
            <a:off x="4858659" y="4702982"/>
            <a:ext cx="446921" cy="17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1FF1D96-9AEB-19C7-B640-7E2C49F411DF}"/>
              </a:ext>
            </a:extLst>
          </p:cNvPr>
          <p:cNvCxnSpPr>
            <a:cxnSpLocks/>
          </p:cNvCxnSpPr>
          <p:nvPr/>
        </p:nvCxnSpPr>
        <p:spPr>
          <a:xfrm>
            <a:off x="4858658" y="4789854"/>
            <a:ext cx="446922" cy="434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8C2BC435-EE3B-370C-CD92-F9736F761DED}"/>
                  </a:ext>
                </a:extLst>
              </p:cNvPr>
              <p:cNvSpPr txBox="1"/>
              <p:nvPr/>
            </p:nvSpPr>
            <p:spPr>
              <a:xfrm>
                <a:off x="6871636" y="2762762"/>
                <a:ext cx="4354616" cy="490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𝑒</m:t>
                      </m:r>
                      <m:r>
                        <a:rPr lang="en-US" sz="2400" b="0" i="1" dirty="0" smtClean="0">
                          <a:solidFill>
                            <a:schemeClr val="tx1"/>
                          </a:solidFill>
                          <a:latin typeface="Cambria Math" panose="02040503050406030204" pitchFamily="18" charset="0"/>
                        </a:rPr>
                        <m:t>𝑛𝑣</m:t>
                      </m:r>
                      <m:r>
                        <a:rPr lang="en-US" sz="2400" b="0" i="1" dirty="0" smtClean="0">
                          <a:solidFill>
                            <a:schemeClr val="tx1"/>
                          </a:solidFill>
                          <a:latin typeface="Cambria Math" panose="02040503050406030204" pitchFamily="18" charset="0"/>
                        </a:rPr>
                        <m:t> ← </m:t>
                      </m:r>
                      <m:sSub>
                        <m:sSubPr>
                          <m:ctrlPr>
                            <a:rPr lang="en-US" sz="2400" b="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𝐼𝐶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𝐸𝑛𝑐</m:t>
                          </m:r>
                        </m:e>
                        <m:sub>
                          <m:r>
                            <a:rPr lang="en-US" sz="2400" b="0" i="1" dirty="0" smtClean="0">
                              <a:latin typeface="Cambria Math" panose="02040503050406030204" pitchFamily="18" charset="0"/>
                              <a:ea typeface="Cambria Math" panose="02040503050406030204" pitchFamily="18" charset="0"/>
                            </a:rPr>
                            <m:t>h𝑝𝑤</m:t>
                          </m:r>
                        </m:sub>
                      </m:sSub>
                      <m:r>
                        <a:rPr lang="en-US" sz="2400" b="0" i="1" dirty="0" smtClean="0">
                          <a:latin typeface="Cambria Math" panose="02040503050406030204" pitchFamily="18" charset="0"/>
                          <a:ea typeface="Cambria Math" panose="02040503050406030204" pitchFamily="18" charset="0"/>
                        </a:rPr>
                        <m:t>( </m:t>
                      </m:r>
                      <m:r>
                        <a:rPr lang="en-US" sz="2400" b="0" i="1" dirty="0" smtClean="0">
                          <a:solidFill>
                            <a:srgbClr val="0070C0"/>
                          </a:solidFill>
                          <a:latin typeface="Cambria Math" panose="02040503050406030204" pitchFamily="18" charset="0"/>
                          <a:ea typeface="Cambria Math" panose="02040503050406030204" pitchFamily="18" charset="0"/>
                        </a:rPr>
                        <m:t>𝑝𝑘𝑆</m:t>
                      </m:r>
                      <m:r>
                        <a:rPr lang="en-US" sz="2400" b="0" i="1" dirty="0" smtClean="0">
                          <a:solidFill>
                            <a:srgbClr val="0070C0"/>
                          </a:solidFill>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111" name="TextBox 110">
                <a:extLst>
                  <a:ext uri="{FF2B5EF4-FFF2-40B4-BE49-F238E27FC236}">
                    <a16:creationId xmlns:a16="http://schemas.microsoft.com/office/drawing/2014/main" id="{8C2BC435-EE3B-370C-CD92-F9736F761DED}"/>
                  </a:ext>
                </a:extLst>
              </p:cNvPr>
              <p:cNvSpPr txBox="1">
                <a:spLocks noRot="1" noChangeAspect="1" noMove="1" noResize="1" noEditPoints="1" noAdjustHandles="1" noChangeArrowheads="1" noChangeShapeType="1" noTextEdit="1"/>
              </p:cNvSpPr>
              <p:nvPr/>
            </p:nvSpPr>
            <p:spPr>
              <a:xfrm>
                <a:off x="6871636" y="2762762"/>
                <a:ext cx="4354616" cy="490199"/>
              </a:xfrm>
              <a:prstGeom prst="rect">
                <a:avLst/>
              </a:prstGeom>
              <a:blipFill>
                <a:blip r:embed="rId20"/>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949ED6EA-7C93-81B1-A933-1BE1A304ED6E}"/>
                  </a:ext>
                </a:extLst>
              </p:cNvPr>
              <p:cNvSpPr txBox="1"/>
              <p:nvPr/>
            </p:nvSpPr>
            <p:spPr>
              <a:xfrm>
                <a:off x="1845545" y="2146989"/>
                <a:ext cx="2171708" cy="461665"/>
              </a:xfrm>
              <a:prstGeom prst="rect">
                <a:avLst/>
              </a:prstGeom>
              <a:noFill/>
            </p:spPr>
            <p:txBody>
              <a:bodyPr wrap="square">
                <a:spAutoFit/>
              </a:bodyPr>
              <a:lstStyle/>
              <a:p>
                <a14:m>
                  <m:oMath xmlns:m="http://schemas.openxmlformats.org/officeDocument/2006/math">
                    <m:r>
                      <a:rPr lang="en-US" sz="2400" b="0" i="1" dirty="0" smtClean="0">
                        <a:latin typeface="Cambria Math" panose="02040503050406030204" pitchFamily="18" charset="0"/>
                      </a:rPr>
                      <m:t>h𝑝𝑤</m:t>
                    </m:r>
                    <m:r>
                      <a:rPr lang="en-US" sz="2400" i="1" dirty="0">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dirty="0">
                        <a:latin typeface="Cambria Math" panose="02040503050406030204" pitchFamily="18" charset="0"/>
                        <a:ea typeface="Cambria Math" panose="02040503050406030204" pitchFamily="18" charset="0"/>
                      </a:rPr>
                      <m:t>𝐻</m:t>
                    </m:r>
                    <m:r>
                      <a:rPr lang="en-US" sz="2400" b="0" i="1" dirty="0" smtClean="0">
                        <a:latin typeface="Cambria Math" panose="02040503050406030204" pitchFamily="18" charset="0"/>
                        <a:ea typeface="Cambria Math" panose="02040503050406030204" pitchFamily="18" charset="0"/>
                      </a:rPr>
                      <m:t>′</m:t>
                    </m:r>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𝑝𝑤</m:t>
                        </m:r>
                      </m:e>
                    </m:d>
                  </m:oMath>
                </a14:m>
                <a:endParaRPr lang="en-US" sz="2400" dirty="0"/>
              </a:p>
            </p:txBody>
          </p:sp>
        </mc:Choice>
        <mc:Fallback xmlns="">
          <p:sp>
            <p:nvSpPr>
              <p:cNvPr id="123" name="TextBox 122">
                <a:extLst>
                  <a:ext uri="{FF2B5EF4-FFF2-40B4-BE49-F238E27FC236}">
                    <a16:creationId xmlns:a16="http://schemas.microsoft.com/office/drawing/2014/main" id="{949ED6EA-7C93-81B1-A933-1BE1A304ED6E}"/>
                  </a:ext>
                </a:extLst>
              </p:cNvPr>
              <p:cNvSpPr txBox="1">
                <a:spLocks noRot="1" noChangeAspect="1" noMove="1" noResize="1" noEditPoints="1" noAdjustHandles="1" noChangeArrowheads="1" noChangeShapeType="1" noTextEdit="1"/>
              </p:cNvSpPr>
              <p:nvPr/>
            </p:nvSpPr>
            <p:spPr>
              <a:xfrm>
                <a:off x="1845545" y="2146989"/>
                <a:ext cx="2171708" cy="461665"/>
              </a:xfrm>
              <a:prstGeom prst="rect">
                <a:avLst/>
              </a:prstGeom>
              <a:blipFill>
                <a:blip r:embed="rId23"/>
                <a:stretch>
                  <a:fillRect l="-2528" b="-17105"/>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EBA86106-B4B5-6909-E895-4451CA7F82C1}"/>
              </a:ext>
            </a:extLst>
          </p:cNvPr>
          <p:cNvSpPr txBox="1"/>
          <p:nvPr/>
        </p:nvSpPr>
        <p:spPr>
          <a:xfrm>
            <a:off x="231092" y="5626944"/>
            <a:ext cx="4786326"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khAKE has not perfect-forward security   </a:t>
            </a:r>
            <a:r>
              <a:rPr lang="en-US" sz="2000" dirty="0">
                <a:sym typeface="Symbol" panose="05050102010706020507" pitchFamily="18" charset="2"/>
              </a:rPr>
              <a:t></a:t>
            </a:r>
            <a:r>
              <a:rPr lang="en-US" sz="2000" dirty="0"/>
              <a:t> </a:t>
            </a:r>
          </a:p>
        </p:txBody>
      </p: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7DE8DC79-9FC0-F2BA-2A2D-EFA9018F719B}"/>
                  </a:ext>
                </a:extLst>
              </p:cNvPr>
              <p:cNvSpPr txBox="1"/>
              <p:nvPr/>
            </p:nvSpPr>
            <p:spPr>
              <a:xfrm>
                <a:off x="1599271" y="2869115"/>
                <a:ext cx="3657507" cy="490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a:solidFill>
                            <a:srgbClr val="0070C0"/>
                          </a:solidFill>
                          <a:latin typeface="Cambria Math" panose="02040503050406030204" pitchFamily="18" charset="0"/>
                          <a:ea typeface="Cambria Math" panose="02040503050406030204" pitchFamily="18" charset="0"/>
                        </a:rPr>
                        <m:t>𝑝𝑘𝑆</m:t>
                      </m:r>
                      <m:r>
                        <a:rPr lang="en-US" sz="2400" i="1" dirty="0" smtClean="0">
                          <a:latin typeface="Cambria Math" panose="02040503050406030204" pitchFamily="18" charset="0"/>
                          <a:ea typeface="Cambria Math" panose="02040503050406030204" pitchFamily="18" charset="0"/>
                        </a:rPr>
                        <m:t>←</m:t>
                      </m:r>
                      <m:sSub>
                        <m:sSubPr>
                          <m:ctrlPr>
                            <a:rPr lang="en-US" sz="2400" b="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𝐼𝐶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𝐷𝑒𝑐</m:t>
                          </m:r>
                        </m:e>
                        <m:sub>
                          <m:r>
                            <a:rPr lang="en-US" sz="2400" b="0" i="1" dirty="0" smtClean="0">
                              <a:latin typeface="Cambria Math" panose="02040503050406030204" pitchFamily="18" charset="0"/>
                              <a:ea typeface="Cambria Math" panose="02040503050406030204" pitchFamily="18" charset="0"/>
                            </a:rPr>
                            <m:t>𝑝𝑤</m:t>
                          </m:r>
                        </m:sub>
                      </m:sSub>
                      <m:d>
                        <m:dPr>
                          <m:ctrlPr>
                            <a:rPr lang="en-US" sz="2400" b="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𝑒𝑛𝑣</m:t>
                          </m:r>
                        </m:e>
                      </m:d>
                    </m:oMath>
                  </m:oMathPara>
                </a14:m>
                <a:endParaRPr lang="en-US" sz="2400" dirty="0"/>
              </a:p>
            </p:txBody>
          </p:sp>
        </mc:Choice>
        <mc:Fallback>
          <p:sp>
            <p:nvSpPr>
              <p:cNvPr id="54" name="TextBox 53">
                <a:extLst>
                  <a:ext uri="{FF2B5EF4-FFF2-40B4-BE49-F238E27FC236}">
                    <a16:creationId xmlns:a16="http://schemas.microsoft.com/office/drawing/2014/main" id="{7DE8DC79-9FC0-F2BA-2A2D-EFA9018F719B}"/>
                  </a:ext>
                </a:extLst>
              </p:cNvPr>
              <p:cNvSpPr txBox="1">
                <a:spLocks noRot="1" noChangeAspect="1" noMove="1" noResize="1" noEditPoints="1" noAdjustHandles="1" noChangeArrowheads="1" noChangeShapeType="1" noTextEdit="1"/>
              </p:cNvSpPr>
              <p:nvPr/>
            </p:nvSpPr>
            <p:spPr>
              <a:xfrm>
                <a:off x="1599271" y="2869115"/>
                <a:ext cx="3657507" cy="490199"/>
              </a:xfrm>
              <a:prstGeom prst="rect">
                <a:avLst/>
              </a:prstGeom>
              <a:blipFill>
                <a:blip r:embed="rId24"/>
                <a:stretch>
                  <a:fillRect b="-12500"/>
                </a:stretch>
              </a:blipFill>
            </p:spPr>
            <p:txBody>
              <a:bodyPr/>
              <a:lstStyle/>
              <a:p>
                <a:r>
                  <a:rPr lang="en-US">
                    <a:noFill/>
                  </a:rPr>
                  <a:t> </a:t>
                </a:r>
              </a:p>
            </p:txBody>
          </p:sp>
        </mc:Fallback>
      </mc:AlternateContent>
    </p:spTree>
    <p:extLst>
      <p:ext uri="{BB962C8B-B14F-4D97-AF65-F5344CB8AC3E}">
        <p14:creationId xmlns:p14="http://schemas.microsoft.com/office/powerpoint/2010/main" val="12423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82" grpId="0"/>
      <p:bldP spid="111" grpId="0"/>
      <p:bldP spid="1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CEE771EE-5579-6043-797B-5DDE005A1904}"/>
                  </a:ext>
                </a:extLst>
              </p:cNvPr>
              <p:cNvSpPr txBox="1"/>
              <p:nvPr/>
            </p:nvSpPr>
            <p:spPr>
              <a:xfrm>
                <a:off x="231091" y="6012382"/>
                <a:ext cx="11794711" cy="707886"/>
              </a:xfrm>
              <a:prstGeom prst="rect">
                <a:avLst/>
              </a:prstGeom>
              <a:solidFill>
                <a:schemeClr val="accent4">
                  <a:lumMod val="20000"/>
                  <a:lumOff val="80000"/>
                </a:schemeClr>
              </a:solidFill>
              <a:ln w="19050">
                <a:solidFill>
                  <a:schemeClr val="tx1"/>
                </a:solidFill>
              </a:ln>
            </p:spPr>
            <p:txBody>
              <a:bodyPr wrap="square" rtlCol="0">
                <a:spAutoFit/>
              </a:bodyPr>
              <a:lstStyle/>
              <a:p>
                <a:pPr marL="285750" indent="-285750">
                  <a:buFont typeface="Arial" panose="020B0604020202020204" pitchFamily="34" charset="0"/>
                  <a:buChar char="•"/>
                </a:pPr>
                <a:r>
                  <a:rPr lang="en-US" sz="2000" dirty="0"/>
                  <a:t>without </a:t>
                </a:r>
                <a14:m>
                  <m:oMath xmlns:m="http://schemas.openxmlformats.org/officeDocument/2006/math">
                    <m:r>
                      <m:rPr>
                        <m:sty m:val="p"/>
                      </m:rPr>
                      <a:rPr lang="el-GR" altLang="zh-CN" sz="2000" i="1">
                        <a:latin typeface="Cambria Math" panose="02040503050406030204" pitchFamily="18" charset="0"/>
                        <a:ea typeface="Cambria Math" panose="02040503050406030204" pitchFamily="18" charset="0"/>
                        <a:cs typeface="Calibri Light" panose="020F0302020204030204" pitchFamily="34" charset="0"/>
                      </a:rPr>
                      <m:t>τ</m:t>
                    </m:r>
                  </m:oMath>
                </a14:m>
                <a:r>
                  <a:rPr lang="en-US" sz="2000" dirty="0"/>
                  <a:t>, malicious client could complete </a:t>
                </a:r>
                <a:r>
                  <a:rPr lang="en-US" sz="2000" dirty="0" err="1"/>
                  <a:t>khAKE</a:t>
                </a:r>
                <a:r>
                  <a:rPr lang="en-US" sz="2000" dirty="0"/>
                  <a:t> on </a:t>
                </a:r>
                <a14:m>
                  <m:oMath xmlns:m="http://schemas.openxmlformats.org/officeDocument/2006/math">
                    <m:r>
                      <a:rPr lang="en-US" sz="2000" b="0" i="0" dirty="0" smtClean="0">
                        <a:solidFill>
                          <a:srgbClr val="00B050"/>
                        </a:solidFill>
                        <a:latin typeface="Cambria Math" panose="02040503050406030204" pitchFamily="18" charset="0"/>
                        <a:ea typeface="Cambria Math" panose="02040503050406030204" pitchFamily="18" charset="0"/>
                      </a:rPr>
                      <m:t>(</m:t>
                    </m:r>
                    <m:r>
                      <a:rPr lang="en-US" sz="2000" i="1" dirty="0">
                        <a:solidFill>
                          <a:srgbClr val="00B050"/>
                        </a:solidFill>
                        <a:latin typeface="Cambria Math" panose="02040503050406030204" pitchFamily="18" charset="0"/>
                        <a:ea typeface="Cambria Math" panose="02040503050406030204" pitchFamily="18" charset="0"/>
                      </a:rPr>
                      <m:t>𝑠𝑘𝐶</m:t>
                    </m:r>
                  </m:oMath>
                </a14:m>
                <a:r>
                  <a:rPr lang="en-US" sz="2000" dirty="0">
                    <a:solidFill>
                      <a:srgbClr val="00B050"/>
                    </a:solidFill>
                  </a:rPr>
                  <a:t>*,</a:t>
                </a:r>
                <a:r>
                  <a:rPr lang="en-US" sz="2000" dirty="0">
                    <a:solidFill>
                      <a:srgbClr val="0070C0"/>
                    </a:solidFill>
                    <a:ea typeface="Cambria Math" panose="02040503050406030204" pitchFamily="18" charset="0"/>
                  </a:rPr>
                  <a:t> </a:t>
                </a:r>
                <a14:m>
                  <m:oMath xmlns:m="http://schemas.openxmlformats.org/officeDocument/2006/math">
                    <m:r>
                      <a:rPr lang="en-US" sz="2000" i="1" dirty="0">
                        <a:solidFill>
                          <a:srgbClr val="0070C0"/>
                        </a:solidFill>
                        <a:latin typeface="Cambria Math" panose="02040503050406030204" pitchFamily="18" charset="0"/>
                        <a:ea typeface="Cambria Math" panose="02040503050406030204" pitchFamily="18" charset="0"/>
                      </a:rPr>
                      <m:t>𝑝𝑘𝑆</m:t>
                    </m:r>
                  </m:oMath>
                </a14:m>
                <a:r>
                  <a:rPr lang="en-US" sz="2000" dirty="0">
                    <a:solidFill>
                      <a:srgbClr val="0070C0"/>
                    </a:solidFill>
                  </a:rPr>
                  <a:t>*</a:t>
                </a:r>
                <a:r>
                  <a:rPr lang="en-US" sz="2000" dirty="0"/>
                  <a:t>) = (H(pw*), </a:t>
                </a:r>
                <a:r>
                  <a:rPr lang="en-US" sz="2000" dirty="0" err="1"/>
                  <a:t>IC.Dec</a:t>
                </a:r>
                <a:r>
                  <a:rPr lang="en-US" sz="2000" baseline="-25000" dirty="0" err="1"/>
                  <a:t>pw</a:t>
                </a:r>
                <a:r>
                  <a:rPr lang="en-US" sz="2000" baseline="-25000" dirty="0"/>
                  <a:t>*</a:t>
                </a:r>
                <a:r>
                  <a:rPr lang="en-US" sz="2000" dirty="0"/>
                  <a:t>(env))  for any pw*</a:t>
                </a:r>
              </a:p>
              <a:p>
                <a:pPr marL="285750" indent="-285750">
                  <a:buFont typeface="Arial" panose="020B0604020202020204" pitchFamily="34" charset="0"/>
                  <a:buChar char="•"/>
                </a:pPr>
                <a:r>
                  <a:rPr lang="en-US" sz="2000" dirty="0"/>
                  <a:t>without </a:t>
                </a:r>
                <a14:m>
                  <m:oMath xmlns:m="http://schemas.openxmlformats.org/officeDocument/2006/math">
                    <m:r>
                      <a:rPr lang="zh-CN" altLang="el-GR" sz="2000" i="1">
                        <a:latin typeface="Cambria Math" panose="02040503050406030204" pitchFamily="18" charset="0"/>
                        <a:ea typeface="Cambria Math" panose="02040503050406030204" pitchFamily="18" charset="0"/>
                        <a:cs typeface="Calibri Light" panose="020F0302020204030204" pitchFamily="34" charset="0"/>
                      </a:rPr>
                      <m:t>𝛾</m:t>
                    </m:r>
                    <m:r>
                      <a:rPr lang="en-US" altLang="zh-CN" sz="2000" b="0" i="0" smtClean="0">
                        <a:latin typeface="Cambria Math" panose="02040503050406030204" pitchFamily="18" charset="0"/>
                        <a:ea typeface="Cambria Math" panose="02040503050406030204" pitchFamily="18" charset="0"/>
                        <a:cs typeface="Calibri Light" panose="020F0302020204030204" pitchFamily="34" charset="0"/>
                      </a:rPr>
                      <m:t>,</m:t>
                    </m:r>
                  </m:oMath>
                </a14:m>
                <a:r>
                  <a:rPr lang="en-US" sz="2000" dirty="0"/>
                  <a:t> adversary who eventually corrupts the server could use server-held (</a:t>
                </a:r>
                <a14:m>
                  <m:oMath xmlns:m="http://schemas.openxmlformats.org/officeDocument/2006/math">
                    <m:r>
                      <a:rPr lang="en-US" sz="2000" i="1" dirty="0">
                        <a:solidFill>
                          <a:srgbClr val="00B050"/>
                        </a:solidFill>
                        <a:latin typeface="Cambria Math" panose="02040503050406030204" pitchFamily="18" charset="0"/>
                        <a:ea typeface="Cambria Math" panose="02040503050406030204" pitchFamily="18" charset="0"/>
                      </a:rPr>
                      <m:t>𝑝𝑘𝐶</m:t>
                    </m:r>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ea typeface="Cambria Math" panose="02040503050406030204" pitchFamily="18" charset="0"/>
                      </a:rPr>
                      <m:t>𝑠𝑘𝑆</m:t>
                    </m:r>
                    <m:r>
                      <a:rPr lang="en-US" sz="2000" i="1" dirty="0">
                        <a:latin typeface="Cambria Math" panose="02040503050406030204" pitchFamily="18" charset="0"/>
                        <a:ea typeface="Cambria Math" panose="02040503050406030204" pitchFamily="18" charset="0"/>
                      </a:rPr>
                      <m:t>) </m:t>
                    </m:r>
                  </m:oMath>
                </a14:m>
                <a:r>
                  <a:rPr lang="en-US" sz="2000" dirty="0"/>
                  <a:t>to complete </a:t>
                </a:r>
                <a:r>
                  <a:rPr lang="en-US" sz="2000" dirty="0" err="1"/>
                  <a:t>khAKE</a:t>
                </a:r>
                <a:endParaRPr lang="en-US" sz="2000" dirty="0"/>
              </a:p>
            </p:txBody>
          </p:sp>
        </mc:Choice>
        <mc:Fallback>
          <p:sp>
            <p:nvSpPr>
              <p:cNvPr id="52" name="TextBox 51">
                <a:extLst>
                  <a:ext uri="{FF2B5EF4-FFF2-40B4-BE49-F238E27FC236}">
                    <a16:creationId xmlns:a16="http://schemas.microsoft.com/office/drawing/2014/main" id="{CEE771EE-5579-6043-797B-5DDE005A1904}"/>
                  </a:ext>
                </a:extLst>
              </p:cNvPr>
              <p:cNvSpPr txBox="1">
                <a:spLocks noRot="1" noChangeAspect="1" noMove="1" noResize="1" noEditPoints="1" noAdjustHandles="1" noChangeArrowheads="1" noChangeShapeType="1" noTextEdit="1"/>
              </p:cNvSpPr>
              <p:nvPr/>
            </p:nvSpPr>
            <p:spPr>
              <a:xfrm>
                <a:off x="231091" y="6012382"/>
                <a:ext cx="11794711" cy="707886"/>
              </a:xfrm>
              <a:prstGeom prst="rect">
                <a:avLst/>
              </a:prstGeom>
              <a:blipFill>
                <a:blip r:embed="rId3"/>
                <a:stretch>
                  <a:fillRect l="-413" t="-3361" b="-12605"/>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itle 1">
                <a:extLst>
                  <a:ext uri="{FF2B5EF4-FFF2-40B4-BE49-F238E27FC236}">
                    <a16:creationId xmlns:a16="http://schemas.microsoft.com/office/drawing/2014/main" id="{15A83DE3-9168-CC00-1BD0-362F092C47ED}"/>
                  </a:ext>
                </a:extLst>
              </p:cNvPr>
              <p:cNvSpPr txBox="1">
                <a:spLocks/>
              </p:cNvSpPr>
              <p:nvPr/>
            </p:nvSpPr>
            <p:spPr bwMode="auto">
              <a:xfrm>
                <a:off x="600011" y="36437"/>
                <a:ext cx="11415849" cy="9562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i="1" dirty="0"/>
                  <a:t>OKAPE</a:t>
                </a:r>
                <a:r>
                  <a:rPr lang="en-US" sz="4000" dirty="0"/>
                  <a:t>:  Let the Server use a one-time pair </a:t>
                </a:r>
                <a:r>
                  <a:rPr lang="en-US" sz="3200" dirty="0"/>
                  <a:t>(</a:t>
                </a:r>
                <a14:m>
                  <m:oMath xmlns:m="http://schemas.openxmlformats.org/officeDocument/2006/math">
                    <m:r>
                      <a:rPr lang="en-US" sz="3200" i="1" dirty="0" smtClean="0">
                        <a:solidFill>
                          <a:srgbClr val="0070C0"/>
                        </a:solidFill>
                        <a:latin typeface="Cambria Math" panose="02040503050406030204" pitchFamily="18" charset="0"/>
                      </a:rPr>
                      <m:t>𝑠𝑘</m:t>
                    </m:r>
                    <m:r>
                      <a:rPr lang="en-US" sz="3200" b="0" i="1" dirty="0" smtClean="0">
                        <a:solidFill>
                          <a:srgbClr val="0070C0"/>
                        </a:solidFill>
                        <a:latin typeface="Cambria Math" panose="02040503050406030204" pitchFamily="18" charset="0"/>
                      </a:rPr>
                      <m:t>𝑆</m:t>
                    </m:r>
                    <m:r>
                      <a:rPr lang="en-US" sz="3200" i="1" dirty="0">
                        <a:solidFill>
                          <a:srgbClr val="0070C0"/>
                        </a:solidFill>
                        <a:latin typeface="Cambria Math" panose="02040503050406030204" pitchFamily="18" charset="0"/>
                      </a:rPr>
                      <m:t>,</m:t>
                    </m:r>
                    <m:r>
                      <a:rPr lang="en-US" sz="3200" i="1" dirty="0">
                        <a:solidFill>
                          <a:srgbClr val="0070C0"/>
                        </a:solidFill>
                        <a:latin typeface="Cambria Math" panose="02040503050406030204" pitchFamily="18" charset="0"/>
                      </a:rPr>
                      <m:t>𝑝𝑘𝑆</m:t>
                    </m:r>
                  </m:oMath>
                </a14:m>
                <a:r>
                  <a:rPr lang="en-US" sz="3200" dirty="0"/>
                  <a:t>)</a:t>
                </a:r>
                <a:r>
                  <a:rPr lang="en-US" sz="4000" dirty="0"/>
                  <a:t>!</a:t>
                </a:r>
                <a:endParaRPr lang="en-US" sz="3200" dirty="0"/>
              </a:p>
            </p:txBody>
          </p:sp>
        </mc:Choice>
        <mc:Fallback xmlns="">
          <p:sp>
            <p:nvSpPr>
              <p:cNvPr id="44" name="Title 1">
                <a:extLst>
                  <a:ext uri="{FF2B5EF4-FFF2-40B4-BE49-F238E27FC236}">
                    <a16:creationId xmlns:a16="http://schemas.microsoft.com/office/drawing/2014/main" id="{15A83DE3-9168-CC00-1BD0-362F092C47ED}"/>
                  </a:ext>
                </a:extLst>
              </p:cNvPr>
              <p:cNvSpPr txBox="1">
                <a:spLocks noRot="1" noChangeAspect="1" noMove="1" noResize="1" noEditPoints="1" noAdjustHandles="1" noChangeArrowheads="1" noChangeShapeType="1" noTextEdit="1"/>
              </p:cNvSpPr>
              <p:nvPr/>
            </p:nvSpPr>
            <p:spPr bwMode="auto">
              <a:xfrm>
                <a:off x="600011" y="36437"/>
                <a:ext cx="11415849" cy="956231"/>
              </a:xfrm>
              <a:prstGeom prst="rect">
                <a:avLst/>
              </a:prstGeom>
              <a:blipFill>
                <a:blip r:embed="rId4"/>
                <a:stretch>
                  <a:fillRect l="-1869" t="-1274" b="-108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492780DE-8ED2-B1A0-0AA5-9AE7FE697EA5}"/>
              </a:ext>
            </a:extLst>
          </p:cNvPr>
          <p:cNvCxnSpPr>
            <a:cxnSpLocks/>
          </p:cNvCxnSpPr>
          <p:nvPr/>
        </p:nvCxnSpPr>
        <p:spPr>
          <a:xfrm flipH="1">
            <a:off x="6249970" y="1329779"/>
            <a:ext cx="5709328"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2A20B9D-992A-83BD-A525-AC332BAC5550}"/>
                  </a:ext>
                </a:extLst>
              </p:cNvPr>
              <p:cNvSpPr txBox="1"/>
              <p:nvPr/>
            </p:nvSpPr>
            <p:spPr>
              <a:xfrm>
                <a:off x="8172665" y="2375381"/>
                <a:ext cx="2698168" cy="461665"/>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d>
                        <m:dPr>
                          <m:ctrlPr>
                            <a:rPr lang="en-US" sz="2400" i="1" dirty="0" smtClean="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𝑠𝑘</m:t>
                          </m:r>
                          <m:r>
                            <a:rPr lang="en-US" sz="2400" b="0" i="1" dirty="0" smtClean="0">
                              <a:solidFill>
                                <a:srgbClr val="0070C0"/>
                              </a:solidFill>
                              <a:latin typeface="Cambria Math" panose="02040503050406030204" pitchFamily="18" charset="0"/>
                            </a:rPr>
                            <m:t>𝑆</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𝑝𝑘𝑆</m:t>
                          </m:r>
                        </m:e>
                      </m:d>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𝐾𝐺</m:t>
                      </m:r>
                    </m:oMath>
                  </m:oMathPara>
                </a14:m>
                <a:endParaRPr lang="en-US" sz="2400" dirty="0"/>
              </a:p>
            </p:txBody>
          </p:sp>
        </mc:Choice>
        <mc:Fallback xmlns="">
          <p:sp>
            <p:nvSpPr>
              <p:cNvPr id="69" name="TextBox 68">
                <a:extLst>
                  <a:ext uri="{FF2B5EF4-FFF2-40B4-BE49-F238E27FC236}">
                    <a16:creationId xmlns:a16="http://schemas.microsoft.com/office/drawing/2014/main" id="{82A20B9D-992A-83BD-A525-AC332BAC5550}"/>
                  </a:ext>
                </a:extLst>
              </p:cNvPr>
              <p:cNvSpPr txBox="1">
                <a:spLocks noRot="1" noChangeAspect="1" noMove="1" noResize="1" noEditPoints="1" noAdjustHandles="1" noChangeArrowheads="1" noChangeShapeType="1" noTextEdit="1"/>
              </p:cNvSpPr>
              <p:nvPr/>
            </p:nvSpPr>
            <p:spPr>
              <a:xfrm>
                <a:off x="8172665" y="2375381"/>
                <a:ext cx="2698168" cy="461665"/>
              </a:xfrm>
              <a:prstGeom prst="rect">
                <a:avLst/>
              </a:prstGeom>
              <a:blipFill>
                <a:blip r:embed="rId5"/>
                <a:stretch>
                  <a:fillRect b="-18667"/>
                </a:stretch>
              </a:blipFill>
            </p:spPr>
            <p:txBody>
              <a:bodyPr/>
              <a:lstStyle/>
              <a:p>
                <a:r>
                  <a:rPr lang="en-US">
                    <a:noFill/>
                  </a:rPr>
                  <a:t> </a:t>
                </a:r>
              </a:p>
            </p:txBody>
          </p:sp>
        </mc:Fallback>
      </mc:AlternateContent>
      <p:sp>
        <p:nvSpPr>
          <p:cNvPr id="71" name="内容占位符 2">
            <a:extLst>
              <a:ext uri="{FF2B5EF4-FFF2-40B4-BE49-F238E27FC236}">
                <a16:creationId xmlns:a16="http://schemas.microsoft.com/office/drawing/2014/main" id="{41F56D4C-FD0A-9B37-3829-65555358CB75}"/>
              </a:ext>
            </a:extLst>
          </p:cNvPr>
          <p:cNvSpPr txBox="1">
            <a:spLocks/>
          </p:cNvSpPr>
          <p:nvPr/>
        </p:nvSpPr>
        <p:spPr bwMode="auto">
          <a:xfrm>
            <a:off x="167500" y="1113341"/>
            <a:ext cx="1781639" cy="40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a:cs typeface="Calibri Light" panose="020F0302020204030204" pitchFamily="34" charset="0"/>
              </a:rPr>
              <a:t>Initialization:</a:t>
            </a:r>
            <a:endParaRPr lang="en-US" sz="2400"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7713E4F-901A-28A7-D745-F7453758895F}"/>
                  </a:ext>
                </a:extLst>
              </p:cNvPr>
              <p:cNvSpPr txBox="1"/>
              <p:nvPr/>
            </p:nvSpPr>
            <p:spPr>
              <a:xfrm>
                <a:off x="1963983" y="1110485"/>
                <a:ext cx="9880965" cy="406772"/>
              </a:xfrm>
              <a:prstGeom prst="rect">
                <a:avLst/>
              </a:prstGeom>
              <a:noFill/>
            </p:spPr>
            <p:txBody>
              <a:bodyPr wrap="none" lIns="0" tIns="0" rIns="0" bIns="0">
                <a:noAutofit/>
              </a:bodyPr>
              <a:lstStyle/>
              <a:p>
                <a:pPr marL="0" indent="0">
                  <a:buNone/>
                </a:pPr>
                <a14:m>
                  <m:oMath xmlns:m="http://schemas.openxmlformats.org/officeDocument/2006/math">
                    <m:r>
                      <a:rPr lang="en-US" sz="2400" b="0" i="1" dirty="0" smtClean="0">
                        <a:solidFill>
                          <a:srgbClr val="00B050"/>
                        </a:solidFill>
                        <a:latin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𝐻</m:t>
                    </m:r>
                    <m:d>
                      <m:dPr>
                        <m:ctrlPr>
                          <a:rPr lang="en-US" sz="2400" b="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𝑝𝑤</m:t>
                        </m:r>
                      </m:e>
                    </m:d>
                    <m:r>
                      <a:rPr lang="en-US" sz="2400" b="0" i="1" dirty="0" smtClean="0">
                        <a:latin typeface="Cambria Math" panose="02040503050406030204" pitchFamily="18" charset="0"/>
                        <a:ea typeface="Cambria Math" panose="02040503050406030204" pitchFamily="18" charset="0"/>
                      </a:rPr>
                      <m:t>,  </m:t>
                    </m:r>
                    <m:r>
                      <a:rPr lang="en-US" sz="2400" b="0" i="1" dirty="0" smtClean="0">
                        <a:solidFill>
                          <a:srgbClr val="00B050"/>
                        </a:solidFill>
                        <a:latin typeface="Cambria Math" panose="02040503050406030204" pitchFamily="18" charset="0"/>
                      </a:rPr>
                      <m:t>𝑝𝑘</m:t>
                    </m:r>
                    <m:r>
                      <a:rPr lang="en-US" sz="2400" i="1" dirty="0">
                        <a:solidFill>
                          <a:srgbClr val="00B050"/>
                        </a:solidFill>
                        <a:latin typeface="Cambria Math" panose="02040503050406030204" pitchFamily="18" charset="0"/>
                      </a:rPr>
                      <m:t>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𝑃𝐾</m:t>
                    </m:r>
                    <m:r>
                      <a:rPr lang="en-US" sz="2400" b="0" i="1" dirty="0" smtClean="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rPr>
                      <m:t>𝑠𝑘𝐶</m:t>
                    </m:r>
                    <m:r>
                      <a:rPr lang="en-US" sz="2400" b="0" i="1" dirty="0" smtClean="0">
                        <a:latin typeface="Cambria Math" panose="02040503050406030204" pitchFamily="18" charset="0"/>
                        <a:ea typeface="Cambria Math" panose="02040503050406030204" pitchFamily="18" charset="0"/>
                      </a:rPr>
                      <m:t>)</m:t>
                    </m:r>
                  </m:oMath>
                </a14:m>
                <a:r>
                  <a:rPr lang="en-US" sz="2400" b="0" i="1" dirty="0">
                    <a:latin typeface="Cambria Math" panose="02040503050406030204" pitchFamily="18" charset="0"/>
                    <a:ea typeface="Cambria Math" panose="02040503050406030204" pitchFamily="18" charset="0"/>
                  </a:rPr>
                  <a:t>, </a:t>
                </a:r>
                <a:r>
                  <a:rPr lang="en-US" sz="2400" i="1" dirty="0">
                    <a:latin typeface="Cambria Math" panose="02040503050406030204" pitchFamily="18" charset="0"/>
                    <a:ea typeface="Cambria Math" panose="02040503050406030204" pitchFamily="18" charset="0"/>
                  </a:rPr>
                  <a:t> </a:t>
                </a:r>
                <a14:m>
                  <m:oMath xmlns:m="http://schemas.openxmlformats.org/officeDocument/2006/math">
                    <m:d>
                      <m:dPr>
                        <m:ctrlPr>
                          <a:rPr lang="en-US" sz="2400" i="1" dirty="0" smtClean="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𝑠𝑘</m:t>
                        </m:r>
                        <m:r>
                          <a:rPr lang="en-US" sz="2400" b="0" i="1" dirty="0" smtClean="0">
                            <a:solidFill>
                              <a:srgbClr val="0070C0"/>
                            </a:solidFill>
                            <a:latin typeface="Cambria Math" panose="02040503050406030204" pitchFamily="18" charset="0"/>
                          </a:rPr>
                          <m:t>𝑆</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𝑝𝑘𝑆</m:t>
                        </m:r>
                      </m:e>
                    </m:d>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𝐾𝐺</m:t>
                    </m:r>
                    <m:r>
                      <a:rPr lang="en-US" sz="2400" b="0" i="0" dirty="0" smtClean="0">
                        <a:latin typeface="Cambria Math" panose="02040503050406030204" pitchFamily="18" charset="0"/>
                        <a:ea typeface="Cambria Math" panose="02040503050406030204" pitchFamily="18" charset="0"/>
                      </a:rPr>
                      <m:t>,  </m:t>
                    </m:r>
                    <m:r>
                      <a:rPr lang="en-US" sz="2400" i="1" dirty="0" smtClean="0">
                        <a:solidFill>
                          <a:schemeClr val="tx1"/>
                        </a:solidFill>
                        <a:latin typeface="Cambria Math" panose="02040503050406030204" pitchFamily="18" charset="0"/>
                      </a:rPr>
                      <m:t>𝑒</m:t>
                    </m:r>
                    <m:r>
                      <a:rPr lang="en-US" sz="2400" b="0" i="1" dirty="0" smtClean="0">
                        <a:solidFill>
                          <a:schemeClr val="tx1"/>
                        </a:solidFill>
                        <a:latin typeface="Cambria Math" panose="02040503050406030204" pitchFamily="18" charset="0"/>
                      </a:rPr>
                      <m:t>𝑛𝑣</m:t>
                    </m:r>
                    <m:r>
                      <a:rPr lang="en-US" sz="2400" b="0" i="1" dirty="0" smtClean="0">
                        <a:solidFill>
                          <a:schemeClr val="tx1"/>
                        </a:solidFill>
                        <a:latin typeface="Cambria Math" panose="02040503050406030204" pitchFamily="18" charset="0"/>
                      </a:rPr>
                      <m:t> ← </m:t>
                    </m:r>
                    <m:sSub>
                      <m:sSubPr>
                        <m:ctrlPr>
                          <a:rPr lang="en-US" sz="2400" b="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𝐼𝐶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𝐸𝑛𝑐</m:t>
                        </m:r>
                      </m:e>
                      <m:sub>
                        <m:r>
                          <a:rPr lang="en-US" sz="2400" b="0" i="1" dirty="0" smtClean="0">
                            <a:latin typeface="Cambria Math" panose="02040503050406030204" pitchFamily="18" charset="0"/>
                            <a:ea typeface="Cambria Math" panose="02040503050406030204" pitchFamily="18" charset="0"/>
                          </a:rPr>
                          <m:t>𝑝𝑤</m:t>
                        </m:r>
                      </m:sub>
                    </m:sSub>
                    <m:r>
                      <a:rPr lang="en-US" sz="2400" b="0" i="1" dirty="0" smtClean="0">
                        <a:latin typeface="Cambria Math" panose="02040503050406030204" pitchFamily="18" charset="0"/>
                        <a:ea typeface="Cambria Math" panose="02040503050406030204" pitchFamily="18" charset="0"/>
                      </a:rPr>
                      <m:t>( </m:t>
                    </m:r>
                    <m:r>
                      <a:rPr lang="en-US" sz="2400" b="0" i="1" dirty="0" smtClean="0">
                        <a:solidFill>
                          <a:srgbClr val="0070C0"/>
                        </a:solidFill>
                        <a:latin typeface="Cambria Math" panose="02040503050406030204" pitchFamily="18" charset="0"/>
                        <a:ea typeface="Cambria Math" panose="02040503050406030204" pitchFamily="18" charset="0"/>
                      </a:rPr>
                      <m:t>𝑝𝑘𝑆</m:t>
                    </m:r>
                    <m:r>
                      <a:rPr lang="en-US" sz="2400" b="0" i="1" dirty="0" smtClean="0">
                        <a:solidFill>
                          <a:srgbClr val="0070C0"/>
                        </a:solidFill>
                        <a:latin typeface="Cambria Math" panose="02040503050406030204" pitchFamily="18" charset="0"/>
                        <a:ea typeface="Cambria Math" panose="02040503050406030204" pitchFamily="18" charset="0"/>
                      </a:rPr>
                      <m:t> )</m:t>
                    </m:r>
                  </m:oMath>
                </a14:m>
                <a:endParaRPr lang="en-US" sz="2400" dirty="0">
                  <a:ea typeface="Cambria Math" panose="02040503050406030204" pitchFamily="18" charset="0"/>
                </a:endParaRPr>
              </a:p>
            </p:txBody>
          </p:sp>
        </mc:Choice>
        <mc:Fallback xmlns="">
          <p:sp>
            <p:nvSpPr>
              <p:cNvPr id="74" name="TextBox 73">
                <a:extLst>
                  <a:ext uri="{FF2B5EF4-FFF2-40B4-BE49-F238E27FC236}">
                    <a16:creationId xmlns:a16="http://schemas.microsoft.com/office/drawing/2014/main" id="{B7713E4F-901A-28A7-D745-F7453758895F}"/>
                  </a:ext>
                </a:extLst>
              </p:cNvPr>
              <p:cNvSpPr txBox="1">
                <a:spLocks noRot="1" noChangeAspect="1" noMove="1" noResize="1" noEditPoints="1" noAdjustHandles="1" noChangeArrowheads="1" noChangeShapeType="1" noTextEdit="1"/>
              </p:cNvSpPr>
              <p:nvPr/>
            </p:nvSpPr>
            <p:spPr>
              <a:xfrm>
                <a:off x="1963983" y="1110485"/>
                <a:ext cx="9880965" cy="406772"/>
              </a:xfrm>
              <a:prstGeom prst="rect">
                <a:avLst/>
              </a:prstGeom>
              <a:blipFill>
                <a:blip r:embed="rId6"/>
                <a:stretch>
                  <a:fillRect l="-1110" t="-23881" r="-2159" b="-34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4377EC0-7A0C-1BF5-3EBF-7635CACA7485}"/>
                  </a:ext>
                </a:extLst>
              </p:cNvPr>
              <p:cNvSpPr txBox="1"/>
              <p:nvPr/>
            </p:nvSpPr>
            <p:spPr>
              <a:xfrm>
                <a:off x="1817264" y="1375291"/>
                <a:ext cx="2171708" cy="461665"/>
              </a:xfrm>
              <a:prstGeom prst="rect">
                <a:avLst/>
              </a:prstGeom>
              <a:noFill/>
            </p:spPr>
            <p:txBody>
              <a:bodyPr wrap="square">
                <a:spAutoFit/>
              </a:bodyPr>
              <a:lstStyle/>
              <a:p>
                <a14:m>
                  <m:oMath xmlns:m="http://schemas.openxmlformats.org/officeDocument/2006/math">
                    <m:r>
                      <a:rPr lang="en-US" sz="2400" b="0" i="1" dirty="0" smtClean="0">
                        <a:latin typeface="Cambria Math" panose="02040503050406030204" pitchFamily="18" charset="0"/>
                      </a:rPr>
                      <m:t>h𝑝𝑤</m:t>
                    </m:r>
                    <m:r>
                      <a:rPr lang="en-US" sz="2400" i="1" dirty="0">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dirty="0">
                        <a:latin typeface="Cambria Math" panose="02040503050406030204" pitchFamily="18" charset="0"/>
                        <a:ea typeface="Cambria Math" panose="02040503050406030204" pitchFamily="18" charset="0"/>
                      </a:rPr>
                      <m:t>𝐻</m:t>
                    </m:r>
                    <m:r>
                      <a:rPr lang="en-US" sz="2400" b="0" i="1" dirty="0" smtClean="0">
                        <a:latin typeface="Cambria Math" panose="02040503050406030204" pitchFamily="18" charset="0"/>
                        <a:ea typeface="Cambria Math" panose="02040503050406030204" pitchFamily="18" charset="0"/>
                      </a:rPr>
                      <m:t>′</m:t>
                    </m:r>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𝑝𝑤</m:t>
                        </m:r>
                      </m:e>
                    </m:d>
                  </m:oMath>
                </a14:m>
                <a:endParaRPr lang="en-US" sz="2400" dirty="0"/>
              </a:p>
            </p:txBody>
          </p:sp>
        </mc:Choice>
        <mc:Fallback xmlns="">
          <p:sp>
            <p:nvSpPr>
              <p:cNvPr id="75" name="TextBox 74">
                <a:extLst>
                  <a:ext uri="{FF2B5EF4-FFF2-40B4-BE49-F238E27FC236}">
                    <a16:creationId xmlns:a16="http://schemas.microsoft.com/office/drawing/2014/main" id="{C4377EC0-7A0C-1BF5-3EBF-7635CACA7485}"/>
                  </a:ext>
                </a:extLst>
              </p:cNvPr>
              <p:cNvSpPr txBox="1">
                <a:spLocks noRot="1" noChangeAspect="1" noMove="1" noResize="1" noEditPoints="1" noAdjustHandles="1" noChangeArrowheads="1" noChangeShapeType="1" noTextEdit="1"/>
              </p:cNvSpPr>
              <p:nvPr/>
            </p:nvSpPr>
            <p:spPr>
              <a:xfrm>
                <a:off x="1817264" y="1375291"/>
                <a:ext cx="2171708" cy="461665"/>
              </a:xfrm>
              <a:prstGeom prst="rect">
                <a:avLst/>
              </a:prstGeom>
              <a:blipFill>
                <a:blip r:embed="rId7"/>
                <a:stretch>
                  <a:fillRect l="-2247" b="-18667"/>
                </a:stretch>
              </a:blipFill>
            </p:spPr>
            <p:txBody>
              <a:bodyPr/>
              <a:lstStyle/>
              <a:p>
                <a:r>
                  <a:rPr lang="en-US">
                    <a:noFill/>
                  </a:rPr>
                  <a:t> </a:t>
                </a:r>
              </a:p>
            </p:txBody>
          </p:sp>
        </mc:Fallback>
      </mc:AlternateContent>
      <p:grpSp>
        <p:nvGrpSpPr>
          <p:cNvPr id="79" name="Group 78">
            <a:extLst>
              <a:ext uri="{FF2B5EF4-FFF2-40B4-BE49-F238E27FC236}">
                <a16:creationId xmlns:a16="http://schemas.microsoft.com/office/drawing/2014/main" id="{B65F8D54-654A-5861-D053-B183EA05C05F}"/>
              </a:ext>
            </a:extLst>
          </p:cNvPr>
          <p:cNvGrpSpPr/>
          <p:nvPr/>
        </p:nvGrpSpPr>
        <p:grpSpPr>
          <a:xfrm>
            <a:off x="10527371" y="2110466"/>
            <a:ext cx="1478000" cy="1590341"/>
            <a:chOff x="9659386" y="3322685"/>
            <a:chExt cx="1794685" cy="1794685"/>
          </a:xfrm>
        </p:grpSpPr>
        <p:pic>
          <p:nvPicPr>
            <p:cNvPr id="80" name="Picture 79">
              <a:extLst>
                <a:ext uri="{FF2B5EF4-FFF2-40B4-BE49-F238E27FC236}">
                  <a16:creationId xmlns:a16="http://schemas.microsoft.com/office/drawing/2014/main" id="{7A15897E-E8A2-DDAB-E2E7-97E5C95D58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9386" y="3322685"/>
              <a:ext cx="1794685" cy="1794685"/>
            </a:xfrm>
            <a:prstGeom prst="rect">
              <a:avLst/>
            </a:prstGeom>
          </p:spPr>
        </p:pic>
        <p:sp>
          <p:nvSpPr>
            <p:cNvPr id="81" name="Rectangle 80">
              <a:extLst>
                <a:ext uri="{FF2B5EF4-FFF2-40B4-BE49-F238E27FC236}">
                  <a16:creationId xmlns:a16="http://schemas.microsoft.com/office/drawing/2014/main" id="{506F67F8-C644-0B39-62DC-28E9B904D25F}"/>
                </a:ext>
              </a:extLst>
            </p:cNvPr>
            <p:cNvSpPr/>
            <p:nvPr/>
          </p:nvSpPr>
          <p:spPr>
            <a:xfrm>
              <a:off x="9753426" y="4683371"/>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70C0"/>
                  </a:solidFill>
                </a:rPr>
                <a:t>Server</a:t>
              </a:r>
            </a:p>
          </p:txBody>
        </p:sp>
      </p:gr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741E112F-AC9F-260A-D9C9-F4E5E0D746FB}"/>
                  </a:ext>
                </a:extLst>
              </p:cNvPr>
              <p:cNvSpPr/>
              <p:nvPr/>
            </p:nvSpPr>
            <p:spPr>
              <a:xfrm>
                <a:off x="8866524" y="1668041"/>
                <a:ext cx="3254023" cy="60794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a:t>Input: = </a:t>
                </a:r>
                <a14:m>
                  <m:oMath xmlns:m="http://schemas.openxmlformats.org/officeDocument/2006/math">
                    <m:r>
                      <a:rPr lang="en-US" sz="2400" i="1" dirty="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h𝑝𝑤</m:t>
                    </m:r>
                    <m:r>
                      <a:rPr lang="en-US" sz="2400" i="1" dirty="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ea typeface="Cambria Math" panose="02040503050406030204" pitchFamily="18" charset="0"/>
                      </a:rPr>
                      <m:t>𝑝𝑘𝐶</m:t>
                    </m:r>
                    <m:r>
                      <a:rPr lang="en-US" sz="2400" i="1" dirty="0">
                        <a:latin typeface="Cambria Math" panose="02040503050406030204" pitchFamily="18" charset="0"/>
                        <a:ea typeface="Cambria Math" panose="02040503050406030204" pitchFamily="18" charset="0"/>
                      </a:rPr>
                      <m:t>)</m:t>
                    </m:r>
                  </m:oMath>
                </a14:m>
                <a:endParaRPr lang="en-US" sz="2400" dirty="0"/>
              </a:p>
            </p:txBody>
          </p:sp>
        </mc:Choice>
        <mc:Fallback xmlns="">
          <p:sp>
            <p:nvSpPr>
              <p:cNvPr id="82" name="Rectangle 81">
                <a:extLst>
                  <a:ext uri="{FF2B5EF4-FFF2-40B4-BE49-F238E27FC236}">
                    <a16:creationId xmlns:a16="http://schemas.microsoft.com/office/drawing/2014/main" id="{741E112F-AC9F-260A-D9C9-F4E5E0D746FB}"/>
                  </a:ext>
                </a:extLst>
              </p:cNvPr>
              <p:cNvSpPr>
                <a:spLocks noRot="1" noChangeAspect="1" noMove="1" noResize="1" noEditPoints="1" noAdjustHandles="1" noChangeArrowheads="1" noChangeShapeType="1" noTextEdit="1"/>
              </p:cNvSpPr>
              <p:nvPr/>
            </p:nvSpPr>
            <p:spPr>
              <a:xfrm>
                <a:off x="8866524" y="1668041"/>
                <a:ext cx="3254023" cy="607949"/>
              </a:xfrm>
              <a:prstGeom prst="rect">
                <a:avLst/>
              </a:prstGeom>
              <a:blipFill>
                <a:blip r:embed="rId9"/>
                <a:stretch>
                  <a:fillRect l="-2809" b="-111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8B25778-6007-CDE6-78ED-55926083E5F0}"/>
                  </a:ext>
                </a:extLst>
              </p:cNvPr>
              <p:cNvSpPr txBox="1"/>
              <p:nvPr/>
            </p:nvSpPr>
            <p:spPr>
              <a:xfrm>
                <a:off x="1772448" y="2498500"/>
                <a:ext cx="221652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00B050"/>
                          </a:solidFill>
                          <a:latin typeface="Cambria Math" panose="02040503050406030204" pitchFamily="18" charset="0"/>
                          <a:ea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𝐻</m:t>
                      </m:r>
                      <m:r>
                        <a:rPr lang="en-US" sz="2400" b="0" i="0" dirty="0" smtClean="0">
                          <a:latin typeface="Cambria Math" panose="02040503050406030204" pitchFamily="18" charset="0"/>
                          <a:ea typeface="Cambria Math" panose="02040503050406030204" pitchFamily="18" charset="0"/>
                        </a:rPr>
                        <m:t>(</m:t>
                      </m:r>
                      <m:r>
                        <m:rPr>
                          <m:sty m:val="p"/>
                        </m:rPr>
                        <a:rPr lang="en-US" sz="2400" b="0" i="0" dirty="0" smtClean="0">
                          <a:latin typeface="Cambria Math" panose="02040503050406030204" pitchFamily="18" charset="0"/>
                          <a:ea typeface="Cambria Math" panose="02040503050406030204" pitchFamily="18" charset="0"/>
                        </a:rPr>
                        <m:t>pw</m:t>
                      </m:r>
                      <m:r>
                        <a:rPr lang="en-US" sz="2400" b="0" i="0" dirty="0"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83" name="TextBox 82">
                <a:extLst>
                  <a:ext uri="{FF2B5EF4-FFF2-40B4-BE49-F238E27FC236}">
                    <a16:creationId xmlns:a16="http://schemas.microsoft.com/office/drawing/2014/main" id="{88B25778-6007-CDE6-78ED-55926083E5F0}"/>
                  </a:ext>
                </a:extLst>
              </p:cNvPr>
              <p:cNvSpPr txBox="1">
                <a:spLocks noRot="1" noChangeAspect="1" noMove="1" noResize="1" noEditPoints="1" noAdjustHandles="1" noChangeArrowheads="1" noChangeShapeType="1" noTextEdit="1"/>
              </p:cNvSpPr>
              <p:nvPr/>
            </p:nvSpPr>
            <p:spPr>
              <a:xfrm>
                <a:off x="1772448" y="2498500"/>
                <a:ext cx="2216524" cy="461665"/>
              </a:xfrm>
              <a:prstGeom prst="rect">
                <a:avLst/>
              </a:prstGeom>
              <a:blipFill>
                <a:blip r:embed="rId10"/>
                <a:stretch>
                  <a:fillRect b="-17105"/>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A59EAAA6-EA58-DA0A-6FC1-0E47FCE4F7A0}"/>
              </a:ext>
            </a:extLst>
          </p:cNvPr>
          <p:cNvGrpSpPr/>
          <p:nvPr/>
        </p:nvGrpSpPr>
        <p:grpSpPr>
          <a:xfrm>
            <a:off x="3845664" y="3448181"/>
            <a:ext cx="1668796" cy="490335"/>
            <a:chOff x="3319478" y="3894158"/>
            <a:chExt cx="1668796" cy="490335"/>
          </a:xfrm>
        </p:grpSpPr>
        <mc:AlternateContent xmlns:mc="http://schemas.openxmlformats.org/markup-compatibility/2006" xmlns:a14="http://schemas.microsoft.com/office/drawing/2010/main">
          <mc:Choice Requires="a14">
            <p:sp>
              <p:nvSpPr>
                <p:cNvPr id="85" name="内容占位符 2">
                  <a:extLst>
                    <a:ext uri="{FF2B5EF4-FFF2-40B4-BE49-F238E27FC236}">
                      <a16:creationId xmlns:a16="http://schemas.microsoft.com/office/drawing/2014/main" id="{0A6E9EF6-11B5-B705-8CE5-412F5395FDDD}"/>
                    </a:ext>
                  </a:extLst>
                </p:cNvPr>
                <p:cNvSpPr txBox="1">
                  <a:spLocks/>
                </p:cNvSpPr>
                <p:nvPr/>
              </p:nvSpPr>
              <p:spPr bwMode="auto">
                <a:xfrm>
                  <a:off x="3319478" y="3894158"/>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i="1" dirty="0">
                          <a:latin typeface="Cambria Math" panose="02040503050406030204" pitchFamily="18" charset="0"/>
                          <a:ea typeface="Cambria Math" panose="02040503050406030204" pitchFamily="18" charset="0"/>
                        </a:rPr>
                        <m:t>(</m:t>
                      </m:r>
                      <m:r>
                        <a:rPr lang="en-US" sz="2400" i="1" dirty="0">
                          <a:solidFill>
                            <a:srgbClr val="00B050"/>
                          </a:solidFill>
                          <a:latin typeface="Cambria Math" panose="02040503050406030204" pitchFamily="18" charset="0"/>
                          <a:ea typeface="Cambria Math" panose="02040503050406030204" pitchFamily="18" charset="0"/>
                        </a:rPr>
                        <m:t>𝑠𝑘𝐶</m:t>
                      </m:r>
                      <m:r>
                        <a:rPr lang="en-US" sz="2400" i="1" dirty="0">
                          <a:latin typeface="Cambria Math" panose="02040503050406030204" pitchFamily="18" charset="0"/>
                          <a:ea typeface="Cambria Math" panose="02040503050406030204" pitchFamily="18" charset="0"/>
                        </a:rPr>
                        <m:t>,</m:t>
                      </m:r>
                      <m:r>
                        <a:rPr lang="en-US" sz="2400" i="1" dirty="0">
                          <a:solidFill>
                            <a:srgbClr val="0070C0"/>
                          </a:solidFill>
                          <a:latin typeface="Cambria Math" panose="02040503050406030204" pitchFamily="18" charset="0"/>
                          <a:ea typeface="Cambria Math" panose="02040503050406030204" pitchFamily="18" charset="0"/>
                        </a:rPr>
                        <m:t>𝑝𝑘𝑆</m:t>
                      </m:r>
                    </m:oMath>
                  </a14:m>
                  <a:r>
                    <a:rPr lang="en-US" altLang="zh-CN" sz="2400" dirty="0">
                      <a:cs typeface="Calibri Light" panose="020F0302020204030204" pitchFamily="34" charset="0"/>
                    </a:rPr>
                    <a:t>)</a:t>
                  </a: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19478" y="3894158"/>
                  <a:ext cx="1668796" cy="490335"/>
                </a:xfrm>
                <a:prstGeom prst="rect">
                  <a:avLst/>
                </a:prstGeom>
                <a:blipFill>
                  <a:blip r:embed="rId11"/>
                  <a:stretch>
                    <a:fillRect l="-2920" t="-17284" b="-135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6" name="Straight Arrow Connector 85">
              <a:extLst>
                <a:ext uri="{FF2B5EF4-FFF2-40B4-BE49-F238E27FC236}">
                  <a16:creationId xmlns:a16="http://schemas.microsoft.com/office/drawing/2014/main" id="{0A536D7C-24D2-35BC-3F34-A52B1E582DC5}"/>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87" name="内容占位符 2">
                <a:extLst>
                  <a:ext uri="{FF2B5EF4-FFF2-40B4-BE49-F238E27FC236}">
                    <a16:creationId xmlns:a16="http://schemas.microsoft.com/office/drawing/2014/main" id="{88D235D3-03BC-F83C-1E56-FF043C85B129}"/>
                  </a:ext>
                </a:extLst>
              </p:cNvPr>
              <p:cNvSpPr txBox="1">
                <a:spLocks/>
              </p:cNvSpPr>
              <p:nvPr/>
            </p:nvSpPr>
            <p:spPr bwMode="auto">
              <a:xfrm>
                <a:off x="5474968" y="2710464"/>
                <a:ext cx="1364347"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𝑒𝑛𝑣</m:t>
                      </m:r>
                    </m:oMath>
                  </m:oMathPara>
                </a14:m>
                <a:endParaRPr lang="en-US" altLang="zh-CN" sz="2400" dirty="0">
                  <a:solidFill>
                    <a:schemeClr val="tx1"/>
                  </a:solidFill>
                  <a:cs typeface="Calibri Light" panose="020F0302020204030204" pitchFamily="34" charset="0"/>
                </a:endParaRPr>
              </a:p>
            </p:txBody>
          </p:sp>
        </mc:Choice>
        <mc:Fallback xmlns="">
          <p:sp>
            <p:nvSpPr>
              <p:cNvPr id="87" name="内容占位符 2">
                <a:extLst>
                  <a:ext uri="{FF2B5EF4-FFF2-40B4-BE49-F238E27FC236}">
                    <a16:creationId xmlns:a16="http://schemas.microsoft.com/office/drawing/2014/main" id="{88D235D3-03BC-F83C-1E56-FF043C85B129}"/>
                  </a:ext>
                </a:extLst>
              </p:cNvPr>
              <p:cNvSpPr txBox="1">
                <a:spLocks noRot="1" noChangeAspect="1" noMove="1" noResize="1" noEditPoints="1" noAdjustHandles="1" noChangeArrowheads="1" noChangeShapeType="1" noTextEdit="1"/>
              </p:cNvSpPr>
              <p:nvPr/>
            </p:nvSpPr>
            <p:spPr bwMode="auto">
              <a:xfrm>
                <a:off x="5474968" y="2710464"/>
                <a:ext cx="1364347" cy="49033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A46CEF16-5198-8137-93B1-C16611C1525B}"/>
              </a:ext>
            </a:extLst>
          </p:cNvPr>
          <p:cNvCxnSpPr>
            <a:cxnSpLocks/>
          </p:cNvCxnSpPr>
          <p:nvPr/>
        </p:nvCxnSpPr>
        <p:spPr>
          <a:xfrm>
            <a:off x="5474968" y="3138968"/>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nvGrpSpPr>
          <p:cNvPr id="89" name="Group 88">
            <a:extLst>
              <a:ext uri="{FF2B5EF4-FFF2-40B4-BE49-F238E27FC236}">
                <a16:creationId xmlns:a16="http://schemas.microsoft.com/office/drawing/2014/main" id="{3D926C81-DF1B-19BA-0A09-C96F185AA490}"/>
              </a:ext>
            </a:extLst>
          </p:cNvPr>
          <p:cNvGrpSpPr/>
          <p:nvPr/>
        </p:nvGrpSpPr>
        <p:grpSpPr>
          <a:xfrm>
            <a:off x="6932470" y="3427920"/>
            <a:ext cx="1668796" cy="490335"/>
            <a:chOff x="6863613" y="3852201"/>
            <a:chExt cx="1668796" cy="490335"/>
          </a:xfrm>
        </p:grpSpPr>
        <mc:AlternateContent xmlns:mc="http://schemas.openxmlformats.org/markup-compatibility/2006" xmlns:a14="http://schemas.microsoft.com/office/drawing/2010/main">
          <mc:Choice Requires="a14">
            <p:sp>
              <p:nvSpPr>
                <p:cNvPr id="90" name="内容占位符 2">
                  <a:extLst>
                    <a:ext uri="{FF2B5EF4-FFF2-40B4-BE49-F238E27FC236}">
                      <a16:creationId xmlns:a16="http://schemas.microsoft.com/office/drawing/2014/main" id="{0694C686-5A68-0691-526B-5CD67BA320E7}"/>
                    </a:ext>
                  </a:extLst>
                </p:cNvPr>
                <p:cNvSpPr txBox="1">
                  <a:spLocks/>
                </p:cNvSpPr>
                <p:nvPr/>
              </p:nvSpPr>
              <p:spPr bwMode="auto">
                <a:xfrm>
                  <a:off x="6863613" y="3852201"/>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b="0" i="1" dirty="0" smtClean="0">
                          <a:solidFill>
                            <a:srgbClr val="00B050"/>
                          </a:solidFill>
                          <a:latin typeface="Cambria Math" panose="02040503050406030204" pitchFamily="18" charset="0"/>
                          <a:ea typeface="Cambria Math" panose="02040503050406030204" pitchFamily="18" charset="0"/>
                        </a:rPr>
                        <m:t>𝑝</m:t>
                      </m:r>
                      <m:r>
                        <a:rPr lang="en-US" sz="2400" i="1" dirty="0">
                          <a:solidFill>
                            <a:srgbClr val="00B050"/>
                          </a:solidFill>
                          <a:latin typeface="Cambria Math" panose="02040503050406030204" pitchFamily="18" charset="0"/>
                          <a:ea typeface="Cambria Math" panose="02040503050406030204" pitchFamily="18" charset="0"/>
                        </a:rPr>
                        <m:t>𝑘𝐶</m:t>
                      </m:r>
                      <m:r>
                        <a:rPr lang="en-US" sz="2400" i="1" dirty="0">
                          <a:latin typeface="Cambria Math" panose="02040503050406030204" pitchFamily="18" charset="0"/>
                          <a:ea typeface="Cambria Math" panose="02040503050406030204" pitchFamily="18" charset="0"/>
                        </a:rPr>
                        <m:t>,</m:t>
                      </m:r>
                      <m:r>
                        <a:rPr lang="en-US" sz="2400" b="0" i="1" dirty="0" smtClean="0">
                          <a:solidFill>
                            <a:srgbClr val="0070C0"/>
                          </a:solidFill>
                          <a:latin typeface="Cambria Math" panose="02040503050406030204" pitchFamily="18" charset="0"/>
                          <a:ea typeface="Cambria Math" panose="02040503050406030204" pitchFamily="18" charset="0"/>
                        </a:rPr>
                        <m:t>𝑠</m:t>
                      </m:r>
                      <m:r>
                        <a:rPr lang="en-US" sz="2400" i="1" dirty="0">
                          <a:solidFill>
                            <a:srgbClr val="0070C0"/>
                          </a:solidFill>
                          <a:latin typeface="Cambria Math" panose="02040503050406030204" pitchFamily="18" charset="0"/>
                          <a:ea typeface="Cambria Math" panose="02040503050406030204" pitchFamily="18" charset="0"/>
                        </a:rPr>
                        <m:t>𝑘𝑆</m:t>
                      </m:r>
                    </m:oMath>
                  </a14:m>
                  <a:r>
                    <a:rPr lang="en-US" altLang="zh-CN" sz="2400" dirty="0">
                      <a:cs typeface="Calibri Light" panose="020F0302020204030204" pitchFamily="34" charset="0"/>
                    </a:rPr>
                    <a:t>)</a:t>
                  </a: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6863613" y="3852201"/>
                  <a:ext cx="1668796" cy="490335"/>
                </a:xfrm>
                <a:prstGeom prst="rect">
                  <a:avLst/>
                </a:prstGeom>
                <a:blipFill>
                  <a:blip r:embed="rId13"/>
                  <a:stretch>
                    <a:fillRect l="-3285" t="-17500" b="-15000"/>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91" name="Straight Arrow Connector 90">
              <a:extLst>
                <a:ext uri="{FF2B5EF4-FFF2-40B4-BE49-F238E27FC236}">
                  <a16:creationId xmlns:a16="http://schemas.microsoft.com/office/drawing/2014/main" id="{BE672BC8-0834-DD1B-4ACB-A7870BE9F630}"/>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92" name="内容占位符 2">
                <a:extLst>
                  <a:ext uri="{FF2B5EF4-FFF2-40B4-BE49-F238E27FC236}">
                    <a16:creationId xmlns:a16="http://schemas.microsoft.com/office/drawing/2014/main" id="{61882F45-8F90-0546-8390-E5A024D96E0B}"/>
                  </a:ext>
                </a:extLst>
              </p:cNvPr>
              <p:cNvSpPr txBox="1">
                <a:spLocks/>
              </p:cNvSpPr>
              <p:nvPr/>
            </p:nvSpPr>
            <p:spPr bwMode="auto">
              <a:xfrm>
                <a:off x="5236146" y="4548932"/>
                <a:ext cx="195764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l-GR"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τ</m:t>
                      </m:r>
                      <m:r>
                        <a:rPr lang="en-US" altLang="zh-CN" sz="2400" b="0" i="0"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𝑃𝑅𝐹</m:t>
                          </m:r>
                        </m:e>
                        <m:sub>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𝑘</m:t>
                          </m:r>
                        </m:sub>
                      </m:sSub>
                      <m:r>
                        <a:rPr lang="en-US" altLang="zh-CN" sz="2400" b="0" i="1" smtClean="0">
                          <a:solidFill>
                            <a:schemeClr val="tx1"/>
                          </a:solidFill>
                          <a:latin typeface="Cambria Math" panose="02040503050406030204" pitchFamily="18" charset="0"/>
                          <a:cs typeface="Calibri Light" panose="020F0302020204030204" pitchFamily="34" charset="0"/>
                        </a:rPr>
                        <m:t>(1)</m:t>
                      </m:r>
                    </m:oMath>
                  </m:oMathPara>
                </a14:m>
                <a:endParaRPr lang="en-US" altLang="zh-CN" sz="2400" dirty="0">
                  <a:solidFill>
                    <a:schemeClr val="tx1"/>
                  </a:solidFill>
                  <a:cs typeface="Calibri Light" panose="020F0302020204030204" pitchFamily="34" charset="0"/>
                </a:endParaRPr>
              </a:p>
            </p:txBody>
          </p:sp>
        </mc:Choice>
        <mc:Fallback xmlns="">
          <p:sp>
            <p:nvSpPr>
              <p:cNvPr id="92" name="内容占位符 2">
                <a:extLst>
                  <a:ext uri="{FF2B5EF4-FFF2-40B4-BE49-F238E27FC236}">
                    <a16:creationId xmlns:a16="http://schemas.microsoft.com/office/drawing/2014/main" id="{61882F45-8F90-0546-8390-E5A024D96E0B}"/>
                  </a:ext>
                </a:extLst>
              </p:cNvPr>
              <p:cNvSpPr txBox="1">
                <a:spLocks noRot="1" noChangeAspect="1" noMove="1" noResize="1" noEditPoints="1" noAdjustHandles="1" noChangeArrowheads="1" noChangeShapeType="1" noTextEdit="1"/>
              </p:cNvSpPr>
              <p:nvPr/>
            </p:nvSpPr>
            <p:spPr bwMode="auto">
              <a:xfrm>
                <a:off x="5236146" y="4548932"/>
                <a:ext cx="1957646" cy="490335"/>
              </a:xfrm>
              <a:prstGeom prst="rect">
                <a:avLst/>
              </a:prstGeom>
              <a:blipFill>
                <a:blip r:embed="rId14"/>
                <a:stretch>
                  <a:fillRect b="-24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38E7D9FF-3911-D3D0-BF4E-0D6659FF5719}"/>
              </a:ext>
            </a:extLst>
          </p:cNvPr>
          <p:cNvCxnSpPr>
            <a:cxnSpLocks/>
          </p:cNvCxnSpPr>
          <p:nvPr/>
        </p:nvCxnSpPr>
        <p:spPr>
          <a:xfrm>
            <a:off x="5470749" y="4951497"/>
            <a:ext cx="1624508" cy="0"/>
          </a:xfrm>
          <a:prstGeom prst="straightConnector1">
            <a:avLst/>
          </a:prstGeom>
          <a:ln w="38100">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94" name="Straight Arrow Connector 93">
            <a:extLst>
              <a:ext uri="{FF2B5EF4-FFF2-40B4-BE49-F238E27FC236}">
                <a16:creationId xmlns:a16="http://schemas.microsoft.com/office/drawing/2014/main" id="{861E6540-CB46-293C-4E3E-423E36DAC23B}"/>
              </a:ext>
            </a:extLst>
          </p:cNvPr>
          <p:cNvCxnSpPr>
            <a:cxnSpLocks/>
          </p:cNvCxnSpPr>
          <p:nvPr/>
        </p:nvCxnSpPr>
        <p:spPr>
          <a:xfrm>
            <a:off x="5418666" y="5529712"/>
            <a:ext cx="1624508"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nvGrpSpPr>
          <p:cNvPr id="95" name="Group 94">
            <a:extLst>
              <a:ext uri="{FF2B5EF4-FFF2-40B4-BE49-F238E27FC236}">
                <a16:creationId xmlns:a16="http://schemas.microsoft.com/office/drawing/2014/main" id="{979BEC5E-5DC7-6084-BBA0-2EDC14441163}"/>
              </a:ext>
            </a:extLst>
          </p:cNvPr>
          <p:cNvGrpSpPr/>
          <p:nvPr/>
        </p:nvGrpSpPr>
        <p:grpSpPr>
          <a:xfrm>
            <a:off x="6775127" y="3906853"/>
            <a:ext cx="627850" cy="490335"/>
            <a:chOff x="6844128" y="4654623"/>
            <a:chExt cx="627850" cy="490335"/>
          </a:xfrm>
        </p:grpSpPr>
        <mc:AlternateContent xmlns:mc="http://schemas.openxmlformats.org/markup-compatibility/2006" xmlns:a14="http://schemas.microsoft.com/office/drawing/2010/main">
          <mc:Choice Requires="a14">
            <p:sp>
              <p:nvSpPr>
                <p:cNvPr id="96" name="内容占位符 2">
                  <a:extLst>
                    <a:ext uri="{FF2B5EF4-FFF2-40B4-BE49-F238E27FC236}">
                      <a16:creationId xmlns:a16="http://schemas.microsoft.com/office/drawing/2014/main" id="{FEA68A57-E4BF-D6EF-5CB2-E682629AEB92}"/>
                    </a:ext>
                  </a:extLst>
                </p:cNvPr>
                <p:cNvSpPr txBox="1">
                  <a:spLocks/>
                </p:cNvSpPr>
                <p:nvPr/>
              </p:nvSpPr>
              <p:spPr bwMode="auto">
                <a:xfrm>
                  <a:off x="6844128" y="4654623"/>
                  <a:ext cx="627850"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ea typeface="Cambria Math" panose="02040503050406030204" pitchFamily="18" charset="0"/>
                          </a:rPr>
                          <m:t>𝑘</m:t>
                        </m:r>
                        <m:r>
                          <a:rPr lang="en-US" sz="2400" b="0" i="1" dirty="0" smtClean="0">
                            <a:latin typeface="Cambria Math" panose="02040503050406030204" pitchFamily="18" charset="0"/>
                            <a:ea typeface="Cambria Math" panose="02040503050406030204" pitchFamily="18" charset="0"/>
                          </a:rPr>
                          <m:t>′</m:t>
                        </m:r>
                      </m:oMath>
                    </m:oMathPara>
                  </a14:m>
                  <a:endParaRPr lang="en-US" altLang="zh-CN" sz="2400" dirty="0">
                    <a:cs typeface="Calibri Light" panose="020F0302020204030204" pitchFamily="34" charset="0"/>
                  </a:endParaRPr>
                </a:p>
              </p:txBody>
            </p:sp>
          </mc:Choice>
          <mc:Fallback xmlns="">
            <p:sp>
              <p:nvSpPr>
                <p:cNvPr id="37" name="内容占位符 2">
                  <a:extLst>
                    <a:ext uri="{FF2B5EF4-FFF2-40B4-BE49-F238E27FC236}">
                      <a16:creationId xmlns:a16="http://schemas.microsoft.com/office/drawing/2014/main" id="{3E7F46BB-3A68-43F2-BF34-3917ACFE465B}"/>
                    </a:ext>
                  </a:extLst>
                </p:cNvPr>
                <p:cNvSpPr txBox="1">
                  <a:spLocks noRot="1" noChangeAspect="1" noMove="1" noResize="1" noEditPoints="1" noAdjustHandles="1" noChangeArrowheads="1" noChangeShapeType="1" noTextEdit="1"/>
                </p:cNvSpPr>
                <p:nvPr/>
              </p:nvSpPr>
              <p:spPr bwMode="auto">
                <a:xfrm>
                  <a:off x="6844128" y="4654623"/>
                  <a:ext cx="627850" cy="490335"/>
                </a:xfrm>
                <a:prstGeom prst="rect">
                  <a:avLst/>
                </a:prstGeom>
                <a:blipFill>
                  <a:blip r:embed="rId1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97" name="Straight Arrow Connector 96">
              <a:extLst>
                <a:ext uri="{FF2B5EF4-FFF2-40B4-BE49-F238E27FC236}">
                  <a16:creationId xmlns:a16="http://schemas.microsoft.com/office/drawing/2014/main" id="{42F0A26E-F996-DF49-2D0B-B088B8FDDD09}"/>
                </a:ext>
              </a:extLst>
            </p:cNvPr>
            <p:cNvCxnSpPr>
              <a:cxnSpLocks/>
            </p:cNvCxnSpPr>
            <p:nvPr/>
          </p:nvCxnSpPr>
          <p:spPr>
            <a:xfrm>
              <a:off x="6940637" y="5070538"/>
              <a:ext cx="42399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98" name="Group 97">
            <a:extLst>
              <a:ext uri="{FF2B5EF4-FFF2-40B4-BE49-F238E27FC236}">
                <a16:creationId xmlns:a16="http://schemas.microsoft.com/office/drawing/2014/main" id="{D43D2BA7-7529-D0BA-96FC-38E9C24876F2}"/>
              </a:ext>
            </a:extLst>
          </p:cNvPr>
          <p:cNvGrpSpPr/>
          <p:nvPr/>
        </p:nvGrpSpPr>
        <p:grpSpPr>
          <a:xfrm>
            <a:off x="4858659" y="3937863"/>
            <a:ext cx="838122" cy="490335"/>
            <a:chOff x="4609471" y="4533747"/>
            <a:chExt cx="838122" cy="490335"/>
          </a:xfrm>
        </p:grpSpPr>
        <mc:AlternateContent xmlns:mc="http://schemas.openxmlformats.org/markup-compatibility/2006" xmlns:a14="http://schemas.microsoft.com/office/drawing/2010/main">
          <mc:Choice Requires="a14">
            <p:sp>
              <p:nvSpPr>
                <p:cNvPr id="99" name="内容占位符 2">
                  <a:extLst>
                    <a:ext uri="{FF2B5EF4-FFF2-40B4-BE49-F238E27FC236}">
                      <a16:creationId xmlns:a16="http://schemas.microsoft.com/office/drawing/2014/main" id="{F0079181-72F4-BF58-2283-B4BACF30BF0F}"/>
                    </a:ext>
                  </a:extLst>
                </p:cNvPr>
                <p:cNvSpPr txBox="1">
                  <a:spLocks/>
                </p:cNvSpPr>
                <p:nvPr/>
              </p:nvSpPr>
              <p:spPr bwMode="auto">
                <a:xfrm>
                  <a:off x="4609471" y="4533747"/>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ea typeface="Cambria Math" panose="02040503050406030204" pitchFamily="18" charset="0"/>
                          </a:rPr>
                          <m:t>𝑘</m:t>
                        </m:r>
                      </m:oMath>
                    </m:oMathPara>
                  </a14:m>
                  <a:endParaRPr lang="en-US" altLang="zh-CN" sz="24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09471" y="4533747"/>
                  <a:ext cx="838122" cy="490335"/>
                </a:xfrm>
                <a:prstGeom prst="rect">
                  <a:avLst/>
                </a:prstGeom>
                <a:blipFill>
                  <a:blip r:embed="rId1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00" name="Straight Arrow Connector 99">
              <a:extLst>
                <a:ext uri="{FF2B5EF4-FFF2-40B4-BE49-F238E27FC236}">
                  <a16:creationId xmlns:a16="http://schemas.microsoft.com/office/drawing/2014/main" id="{009CCA78-5A0F-30AA-C766-F3411E477BB7}"/>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101" name="Rectangle 100">
            <a:extLst>
              <a:ext uri="{FF2B5EF4-FFF2-40B4-BE49-F238E27FC236}">
                <a16:creationId xmlns:a16="http://schemas.microsoft.com/office/drawing/2014/main" id="{D22B2E78-7E8D-31BE-F5F4-A03AB91BC070}"/>
              </a:ext>
            </a:extLst>
          </p:cNvPr>
          <p:cNvSpPr/>
          <p:nvPr/>
        </p:nvSpPr>
        <p:spPr>
          <a:xfrm>
            <a:off x="5519038" y="3713999"/>
            <a:ext cx="1270745" cy="649649"/>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err="1"/>
              <a:t>khAKE</a:t>
            </a:r>
            <a:endParaRPr lang="en-US" sz="3200" dirty="0"/>
          </a:p>
        </p:txBody>
      </p:sp>
      <mc:AlternateContent xmlns:mc="http://schemas.openxmlformats.org/markup-compatibility/2006" xmlns:a14="http://schemas.microsoft.com/office/drawing/2010/main">
        <mc:Choice Requires="a14">
          <p:sp>
            <p:nvSpPr>
              <p:cNvPr id="102" name="内容占位符 2">
                <a:extLst>
                  <a:ext uri="{FF2B5EF4-FFF2-40B4-BE49-F238E27FC236}">
                    <a16:creationId xmlns:a16="http://schemas.microsoft.com/office/drawing/2014/main" id="{8BAC20B6-496A-3E8C-35A2-9A6D834FA777}"/>
                  </a:ext>
                </a:extLst>
              </p:cNvPr>
              <p:cNvSpPr txBox="1">
                <a:spLocks/>
              </p:cNvSpPr>
              <p:nvPr/>
            </p:nvSpPr>
            <p:spPr bwMode="auto">
              <a:xfrm>
                <a:off x="5265094" y="5105965"/>
                <a:ext cx="2059308"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zh-CN" altLang="el-GR"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𝛾</m:t>
                      </m:r>
                      <m:r>
                        <a:rPr lang="en-US" altLang="zh-CN" sz="2400" b="0" i="0"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𝑃𝑅𝐹</m:t>
                          </m:r>
                        </m:e>
                        <m:sub>
                          <m:sSup>
                            <m:sSupPr>
                              <m:ctrlP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pPr>
                            <m:e>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𝑘</m:t>
                              </m:r>
                            </m:e>
                            <m:sup>
                              <m:r>
                                <a:rPr lang="en-US" altLang="zh-CN" sz="24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up>
                          </m:sSup>
                        </m:sub>
                      </m:sSub>
                      <m:r>
                        <a:rPr lang="en-US" altLang="zh-CN" sz="2400" b="0" i="1" smtClean="0">
                          <a:solidFill>
                            <a:schemeClr val="tx1"/>
                          </a:solidFill>
                          <a:latin typeface="Cambria Math" panose="02040503050406030204" pitchFamily="18" charset="0"/>
                          <a:cs typeface="Calibri Light" panose="020F0302020204030204" pitchFamily="34" charset="0"/>
                        </a:rPr>
                        <m:t>(2)</m:t>
                      </m:r>
                    </m:oMath>
                  </m:oMathPara>
                </a14:m>
                <a:endParaRPr lang="en-US" altLang="zh-CN" sz="2400" dirty="0">
                  <a:solidFill>
                    <a:schemeClr val="tx1"/>
                  </a:solidFill>
                  <a:cs typeface="Calibri Light" panose="020F0302020204030204" pitchFamily="34" charset="0"/>
                </a:endParaRPr>
              </a:p>
            </p:txBody>
          </p:sp>
        </mc:Choice>
        <mc:Fallback xmlns="">
          <p:sp>
            <p:nvSpPr>
              <p:cNvPr id="102" name="内容占位符 2">
                <a:extLst>
                  <a:ext uri="{FF2B5EF4-FFF2-40B4-BE49-F238E27FC236}">
                    <a16:creationId xmlns:a16="http://schemas.microsoft.com/office/drawing/2014/main" id="{8BAC20B6-496A-3E8C-35A2-9A6D834FA777}"/>
                  </a:ext>
                </a:extLst>
              </p:cNvPr>
              <p:cNvSpPr txBox="1">
                <a:spLocks noRot="1" noChangeAspect="1" noMove="1" noResize="1" noEditPoints="1" noAdjustHandles="1" noChangeArrowheads="1" noChangeShapeType="1" noTextEdit="1"/>
              </p:cNvSpPr>
              <p:nvPr/>
            </p:nvSpPr>
            <p:spPr bwMode="auto">
              <a:xfrm>
                <a:off x="5265094" y="5105965"/>
                <a:ext cx="2059308" cy="490335"/>
              </a:xfrm>
              <a:prstGeom prst="rect">
                <a:avLst/>
              </a:prstGeom>
              <a:blipFill>
                <a:blip r:embed="rId17"/>
                <a:stretch>
                  <a:fillRect r="-888" b="-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3" name="TextBox 102">
            <a:extLst>
              <a:ext uri="{FF2B5EF4-FFF2-40B4-BE49-F238E27FC236}">
                <a16:creationId xmlns:a16="http://schemas.microsoft.com/office/drawing/2014/main" id="{9BC7D6E2-3DF9-612C-B690-ED81A5A9E9DD}"/>
              </a:ext>
            </a:extLst>
          </p:cNvPr>
          <p:cNvSpPr txBox="1"/>
          <p:nvPr/>
        </p:nvSpPr>
        <p:spPr>
          <a:xfrm>
            <a:off x="2111750" y="4428198"/>
            <a:ext cx="2730151" cy="369332"/>
          </a:xfrm>
          <a:prstGeom prst="rect">
            <a:avLst/>
          </a:prstGeom>
          <a:solidFill>
            <a:schemeClr val="bg1"/>
          </a:solidFill>
          <a:ln w="19050">
            <a:solidFill>
              <a:schemeClr val="tx1"/>
            </a:solidFill>
          </a:ln>
        </p:spPr>
        <p:txBody>
          <a:bodyPr wrap="square" rtlCol="0">
            <a:spAutoFit/>
          </a:bodyPr>
          <a:lstStyle/>
          <a:p>
            <a:r>
              <a:rPr lang="en-US" dirty="0"/>
              <a:t>key confirmation messages</a:t>
            </a:r>
            <a:endParaRPr lang="en-US" dirty="0">
              <a:solidFill>
                <a:schemeClr val="accent6">
                  <a:lumMod val="20000"/>
                  <a:lumOff val="80000"/>
                </a:schemeClr>
              </a:solidFill>
            </a:endParaRPr>
          </a:p>
        </p:txBody>
      </p:sp>
      <p:grpSp>
        <p:nvGrpSpPr>
          <p:cNvPr id="104" name="Group 103">
            <a:extLst>
              <a:ext uri="{FF2B5EF4-FFF2-40B4-BE49-F238E27FC236}">
                <a16:creationId xmlns:a16="http://schemas.microsoft.com/office/drawing/2014/main" id="{24D83B5B-8F10-236B-F955-9A359D366776}"/>
              </a:ext>
            </a:extLst>
          </p:cNvPr>
          <p:cNvGrpSpPr/>
          <p:nvPr/>
        </p:nvGrpSpPr>
        <p:grpSpPr>
          <a:xfrm>
            <a:off x="328415" y="2138700"/>
            <a:ext cx="1396858" cy="1452551"/>
            <a:chOff x="617797" y="3302307"/>
            <a:chExt cx="1633708" cy="1633708"/>
          </a:xfrm>
        </p:grpSpPr>
        <p:pic>
          <p:nvPicPr>
            <p:cNvPr id="105" name="Picture 104">
              <a:extLst>
                <a:ext uri="{FF2B5EF4-FFF2-40B4-BE49-F238E27FC236}">
                  <a16:creationId xmlns:a16="http://schemas.microsoft.com/office/drawing/2014/main" id="{6165D357-AD4D-5B97-70E2-2990A526255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7797" y="3302307"/>
              <a:ext cx="1633708" cy="1633708"/>
            </a:xfrm>
            <a:prstGeom prst="rect">
              <a:avLst/>
            </a:prstGeom>
          </p:spPr>
        </p:pic>
        <p:sp>
          <p:nvSpPr>
            <p:cNvPr id="106" name="Rectangle 105">
              <a:extLst>
                <a:ext uri="{FF2B5EF4-FFF2-40B4-BE49-F238E27FC236}">
                  <a16:creationId xmlns:a16="http://schemas.microsoft.com/office/drawing/2014/main" id="{8334B8D4-10B8-691C-FD5F-15A08098AE57}"/>
                </a:ext>
              </a:extLst>
            </p:cNvPr>
            <p:cNvSpPr/>
            <p:nvPr/>
          </p:nvSpPr>
          <p:spPr>
            <a:xfrm>
              <a:off x="821208" y="460427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B050"/>
                  </a:solidFill>
                </a:rPr>
                <a:t>Client</a:t>
              </a:r>
            </a:p>
          </p:txBody>
        </p:sp>
      </p:gr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F715EC68-52E2-37D9-6492-46FA3945A867}"/>
                  </a:ext>
                </a:extLst>
              </p:cNvPr>
              <p:cNvSpPr/>
              <p:nvPr/>
            </p:nvSpPr>
            <p:spPr>
              <a:xfrm>
                <a:off x="325836" y="1784641"/>
                <a:ext cx="1638147" cy="3651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a:t>Input:</a:t>
                </a:r>
                <a14:m>
                  <m:oMath xmlns:m="http://schemas.openxmlformats.org/officeDocument/2006/math">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pw</m:t>
                    </m:r>
                  </m:oMath>
                </a14:m>
                <a:endParaRPr lang="en-US" sz="2400" dirty="0"/>
              </a:p>
            </p:txBody>
          </p:sp>
        </mc:Choice>
        <mc:Fallback xmlns="">
          <p:sp>
            <p:nvSpPr>
              <p:cNvPr id="107" name="Rectangle 106">
                <a:extLst>
                  <a:ext uri="{FF2B5EF4-FFF2-40B4-BE49-F238E27FC236}">
                    <a16:creationId xmlns:a16="http://schemas.microsoft.com/office/drawing/2014/main" id="{F715EC68-52E2-37D9-6492-46FA3945A867}"/>
                  </a:ext>
                </a:extLst>
              </p:cNvPr>
              <p:cNvSpPr>
                <a:spLocks noRot="1" noChangeAspect="1" noMove="1" noResize="1" noEditPoints="1" noAdjustHandles="1" noChangeArrowheads="1" noChangeShapeType="1" noTextEdit="1"/>
              </p:cNvSpPr>
              <p:nvPr/>
            </p:nvSpPr>
            <p:spPr>
              <a:xfrm>
                <a:off x="325836" y="1784641"/>
                <a:ext cx="1638147" cy="365126"/>
              </a:xfrm>
              <a:prstGeom prst="rect">
                <a:avLst/>
              </a:prstGeom>
              <a:blipFill>
                <a:blip r:embed="rId19"/>
                <a:stretch>
                  <a:fillRect l="-5576" t="-26667" b="-50000"/>
                </a:stretch>
              </a:blipFill>
              <a:ln>
                <a:noFill/>
              </a:ln>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9A766572-CAA9-791E-B535-C31B02D8965E}"/>
              </a:ext>
            </a:extLst>
          </p:cNvPr>
          <p:cNvCxnSpPr>
            <a:cxnSpLocks/>
          </p:cNvCxnSpPr>
          <p:nvPr/>
        </p:nvCxnSpPr>
        <p:spPr>
          <a:xfrm>
            <a:off x="4858659" y="4702982"/>
            <a:ext cx="446921" cy="17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1FF1D96-9AEB-19C7-B640-7E2C49F411DF}"/>
              </a:ext>
            </a:extLst>
          </p:cNvPr>
          <p:cNvCxnSpPr>
            <a:cxnSpLocks/>
          </p:cNvCxnSpPr>
          <p:nvPr/>
        </p:nvCxnSpPr>
        <p:spPr>
          <a:xfrm>
            <a:off x="4858658" y="4789854"/>
            <a:ext cx="446922" cy="434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8C2BC435-EE3B-370C-CD92-F9736F761DED}"/>
                  </a:ext>
                </a:extLst>
              </p:cNvPr>
              <p:cNvSpPr txBox="1"/>
              <p:nvPr/>
            </p:nvSpPr>
            <p:spPr>
              <a:xfrm>
                <a:off x="6871636" y="2762762"/>
                <a:ext cx="4354616" cy="490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chemeClr val="tx1"/>
                          </a:solidFill>
                          <a:latin typeface="Cambria Math" panose="02040503050406030204" pitchFamily="18" charset="0"/>
                        </a:rPr>
                        <m:t>𝑒</m:t>
                      </m:r>
                      <m:r>
                        <a:rPr lang="en-US" sz="2400" b="0" i="1" dirty="0" smtClean="0">
                          <a:solidFill>
                            <a:schemeClr val="tx1"/>
                          </a:solidFill>
                          <a:latin typeface="Cambria Math" panose="02040503050406030204" pitchFamily="18" charset="0"/>
                        </a:rPr>
                        <m:t>𝑛𝑣</m:t>
                      </m:r>
                      <m:r>
                        <a:rPr lang="en-US" sz="2400" b="0" i="1" dirty="0" smtClean="0">
                          <a:solidFill>
                            <a:schemeClr val="tx1"/>
                          </a:solidFill>
                          <a:latin typeface="Cambria Math" panose="02040503050406030204" pitchFamily="18" charset="0"/>
                        </a:rPr>
                        <m:t> ← </m:t>
                      </m:r>
                      <m:sSub>
                        <m:sSubPr>
                          <m:ctrlPr>
                            <a:rPr lang="en-US" sz="2400" b="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𝐼𝐶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𝐸𝑛𝑐</m:t>
                          </m:r>
                        </m:e>
                        <m:sub>
                          <m:r>
                            <a:rPr lang="en-US" sz="2400" b="0" i="1" dirty="0" smtClean="0">
                              <a:latin typeface="Cambria Math" panose="02040503050406030204" pitchFamily="18" charset="0"/>
                              <a:ea typeface="Cambria Math" panose="02040503050406030204" pitchFamily="18" charset="0"/>
                            </a:rPr>
                            <m:t>h𝑝𝑤</m:t>
                          </m:r>
                        </m:sub>
                      </m:sSub>
                      <m:r>
                        <a:rPr lang="en-US" sz="2400" b="0" i="1" dirty="0" smtClean="0">
                          <a:latin typeface="Cambria Math" panose="02040503050406030204" pitchFamily="18" charset="0"/>
                          <a:ea typeface="Cambria Math" panose="02040503050406030204" pitchFamily="18" charset="0"/>
                        </a:rPr>
                        <m:t>( </m:t>
                      </m:r>
                      <m:r>
                        <a:rPr lang="en-US" sz="2400" b="0" i="1" dirty="0" smtClean="0">
                          <a:solidFill>
                            <a:srgbClr val="0070C0"/>
                          </a:solidFill>
                          <a:latin typeface="Cambria Math" panose="02040503050406030204" pitchFamily="18" charset="0"/>
                          <a:ea typeface="Cambria Math" panose="02040503050406030204" pitchFamily="18" charset="0"/>
                        </a:rPr>
                        <m:t>𝑝𝑘𝑆</m:t>
                      </m:r>
                      <m:r>
                        <a:rPr lang="en-US" sz="2400" b="0" i="1" dirty="0" smtClean="0">
                          <a:solidFill>
                            <a:srgbClr val="0070C0"/>
                          </a:solidFill>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111" name="TextBox 110">
                <a:extLst>
                  <a:ext uri="{FF2B5EF4-FFF2-40B4-BE49-F238E27FC236}">
                    <a16:creationId xmlns:a16="http://schemas.microsoft.com/office/drawing/2014/main" id="{8C2BC435-EE3B-370C-CD92-F9736F761DED}"/>
                  </a:ext>
                </a:extLst>
              </p:cNvPr>
              <p:cNvSpPr txBox="1">
                <a:spLocks noRot="1" noChangeAspect="1" noMove="1" noResize="1" noEditPoints="1" noAdjustHandles="1" noChangeArrowheads="1" noChangeShapeType="1" noTextEdit="1"/>
              </p:cNvSpPr>
              <p:nvPr/>
            </p:nvSpPr>
            <p:spPr>
              <a:xfrm>
                <a:off x="6871636" y="2762762"/>
                <a:ext cx="4354616" cy="490199"/>
              </a:xfrm>
              <a:prstGeom prst="rect">
                <a:avLst/>
              </a:prstGeom>
              <a:blipFill>
                <a:blip r:embed="rId20"/>
                <a:stretch>
                  <a:fillRect b="-11111"/>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6C2C1EED-5DDE-854B-5FBB-56505D117EBD}"/>
              </a:ext>
            </a:extLst>
          </p:cNvPr>
          <p:cNvSpPr/>
          <p:nvPr/>
        </p:nvSpPr>
        <p:spPr>
          <a:xfrm>
            <a:off x="7731554" y="3404488"/>
            <a:ext cx="624225" cy="4527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1B99267B-EDF8-7E76-82D4-F02303CD97A0}"/>
              </a:ext>
            </a:extLst>
          </p:cNvPr>
          <p:cNvSpPr txBox="1"/>
          <p:nvPr/>
        </p:nvSpPr>
        <p:spPr>
          <a:xfrm>
            <a:off x="8425625" y="3953436"/>
            <a:ext cx="1463093" cy="369332"/>
          </a:xfrm>
          <a:prstGeom prst="rect">
            <a:avLst/>
          </a:prstGeom>
          <a:noFill/>
          <a:ln w="12700">
            <a:solidFill>
              <a:schemeClr val="tx1"/>
            </a:solidFill>
          </a:ln>
        </p:spPr>
        <p:txBody>
          <a:bodyPr wrap="square">
            <a:spAutoFit/>
          </a:bodyPr>
          <a:lstStyle/>
          <a:p>
            <a:r>
              <a:rPr lang="en-US" altLang="zh-CN" dirty="0"/>
              <a:t>One-time key</a:t>
            </a:r>
            <a:endParaRPr lang="en-US" dirty="0"/>
          </a:p>
        </p:txBody>
      </p:sp>
      <p:cxnSp>
        <p:nvCxnSpPr>
          <p:cNvPr id="114" name="Straight Arrow Connector 113">
            <a:extLst>
              <a:ext uri="{FF2B5EF4-FFF2-40B4-BE49-F238E27FC236}">
                <a16:creationId xmlns:a16="http://schemas.microsoft.com/office/drawing/2014/main" id="{F585B933-0357-55BB-7F12-50370B309CD2}"/>
              </a:ext>
            </a:extLst>
          </p:cNvPr>
          <p:cNvCxnSpPr>
            <a:cxnSpLocks/>
          </p:cNvCxnSpPr>
          <p:nvPr/>
        </p:nvCxnSpPr>
        <p:spPr>
          <a:xfrm flipH="1" flipV="1">
            <a:off x="8433225" y="3671933"/>
            <a:ext cx="503385" cy="2659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CB6C81C-6D21-589E-D283-188CDD58DFDF}"/>
              </a:ext>
            </a:extLst>
          </p:cNvPr>
          <p:cNvCxnSpPr>
            <a:cxnSpLocks/>
          </p:cNvCxnSpPr>
          <p:nvPr/>
        </p:nvCxnSpPr>
        <p:spPr>
          <a:xfrm flipH="1">
            <a:off x="5161505" y="5332228"/>
            <a:ext cx="2162897" cy="43169"/>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119" name="Straight Connector 118">
            <a:extLst>
              <a:ext uri="{FF2B5EF4-FFF2-40B4-BE49-F238E27FC236}">
                <a16:creationId xmlns:a16="http://schemas.microsoft.com/office/drawing/2014/main" id="{1BC539E7-C6C8-9BA5-64D1-00FFBA74DC8C}"/>
              </a:ext>
            </a:extLst>
          </p:cNvPr>
          <p:cNvCxnSpPr>
            <a:cxnSpLocks/>
          </p:cNvCxnSpPr>
          <p:nvPr/>
        </p:nvCxnSpPr>
        <p:spPr>
          <a:xfrm flipH="1">
            <a:off x="6488935" y="6518195"/>
            <a:ext cx="5180995"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524CAE5C-7CF4-7CDE-554C-863FAFAC55F6}"/>
                  </a:ext>
                </a:extLst>
              </p:cNvPr>
              <p:cNvSpPr txBox="1"/>
              <p:nvPr/>
            </p:nvSpPr>
            <p:spPr>
              <a:xfrm>
                <a:off x="8039004" y="5114887"/>
                <a:ext cx="2831830" cy="369332"/>
              </a:xfrm>
              <a:prstGeom prst="rect">
                <a:avLst/>
              </a:prstGeom>
              <a:noFill/>
              <a:ln w="12700">
                <a:solidFill>
                  <a:schemeClr val="tx1"/>
                </a:solidFill>
              </a:ln>
            </p:spPr>
            <p:txBody>
              <a:bodyPr wrap="square">
                <a:spAutoFit/>
              </a:bodyPr>
              <a:lstStyle/>
              <a:p>
                <a:r>
                  <a:rPr lang="en-US" altLang="zh-CN" dirty="0"/>
                  <a:t>Server no longer stores </a:t>
                </a:r>
                <a14:m>
                  <m:oMath xmlns:m="http://schemas.openxmlformats.org/officeDocument/2006/math">
                    <m:r>
                      <a:rPr lang="en-US" sz="1800" b="0" i="1" dirty="0" smtClean="0">
                        <a:solidFill>
                          <a:srgbClr val="0070C0"/>
                        </a:solidFill>
                        <a:latin typeface="Cambria Math" panose="02040503050406030204" pitchFamily="18" charset="0"/>
                        <a:ea typeface="Cambria Math" panose="02040503050406030204" pitchFamily="18" charset="0"/>
                      </a:rPr>
                      <m:t>𝑠</m:t>
                    </m:r>
                    <m:r>
                      <a:rPr lang="en-US" sz="1800" i="1" dirty="0">
                        <a:solidFill>
                          <a:srgbClr val="0070C0"/>
                        </a:solidFill>
                        <a:latin typeface="Cambria Math" panose="02040503050406030204" pitchFamily="18" charset="0"/>
                        <a:ea typeface="Cambria Math" panose="02040503050406030204" pitchFamily="18" charset="0"/>
                      </a:rPr>
                      <m:t>𝑘𝑆</m:t>
                    </m:r>
                  </m:oMath>
                </a14:m>
                <a:endParaRPr lang="en-US" dirty="0"/>
              </a:p>
            </p:txBody>
          </p:sp>
        </mc:Choice>
        <mc:Fallback xmlns="">
          <p:sp>
            <p:nvSpPr>
              <p:cNvPr id="120" name="TextBox 119">
                <a:extLst>
                  <a:ext uri="{FF2B5EF4-FFF2-40B4-BE49-F238E27FC236}">
                    <a16:creationId xmlns:a16="http://schemas.microsoft.com/office/drawing/2014/main" id="{524CAE5C-7CF4-7CDE-554C-863FAFAC55F6}"/>
                  </a:ext>
                </a:extLst>
              </p:cNvPr>
              <p:cNvSpPr txBox="1">
                <a:spLocks noRot="1" noChangeAspect="1" noMove="1" noResize="1" noEditPoints="1" noAdjustHandles="1" noChangeArrowheads="1" noChangeShapeType="1" noTextEdit="1"/>
              </p:cNvSpPr>
              <p:nvPr/>
            </p:nvSpPr>
            <p:spPr>
              <a:xfrm>
                <a:off x="8039004" y="5114887"/>
                <a:ext cx="2831830" cy="369332"/>
              </a:xfrm>
              <a:prstGeom prst="rect">
                <a:avLst/>
              </a:prstGeom>
              <a:blipFill>
                <a:blip r:embed="rId21"/>
                <a:stretch>
                  <a:fillRect l="-1717" t="-6349" b="-22222"/>
                </a:stretch>
              </a:blipFill>
              <a:ln w="12700">
                <a:solidFill>
                  <a:schemeClr val="tx1"/>
                </a:solidFill>
              </a:ln>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0CD80ABE-D775-8991-3888-E317A01582C5}"/>
              </a:ext>
            </a:extLst>
          </p:cNvPr>
          <p:cNvCxnSpPr>
            <a:cxnSpLocks/>
          </p:cNvCxnSpPr>
          <p:nvPr/>
        </p:nvCxnSpPr>
        <p:spPr>
          <a:xfrm flipH="1">
            <a:off x="8866524" y="5500829"/>
            <a:ext cx="70086" cy="8331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1F8C2064-4507-C354-27E3-A2CF116F392E}"/>
                  </a:ext>
                </a:extLst>
              </p:cNvPr>
              <p:cNvSpPr txBox="1"/>
              <p:nvPr/>
            </p:nvSpPr>
            <p:spPr>
              <a:xfrm>
                <a:off x="1665260" y="2869115"/>
                <a:ext cx="3657507" cy="490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0070C0"/>
                          </a:solidFill>
                          <a:latin typeface="Cambria Math" panose="02040503050406030204" pitchFamily="18" charset="0"/>
                          <a:ea typeface="Cambria Math" panose="02040503050406030204" pitchFamily="18" charset="0"/>
                        </a:rPr>
                        <m:t>𝑝𝑘𝑆</m:t>
                      </m:r>
                      <m:r>
                        <a:rPr lang="en-US" sz="2400" i="1" dirty="0" smtClean="0">
                          <a:latin typeface="Cambria Math" panose="02040503050406030204" pitchFamily="18" charset="0"/>
                          <a:ea typeface="Cambria Math" panose="02040503050406030204" pitchFamily="18" charset="0"/>
                        </a:rPr>
                        <m:t>←</m:t>
                      </m:r>
                      <m:sSub>
                        <m:sSubPr>
                          <m:ctrlPr>
                            <a:rPr lang="en-US" sz="2400" b="0" i="1" dirty="0" smtClean="0">
                              <a:latin typeface="Cambria Math" panose="02040503050406030204" pitchFamily="18" charset="0"/>
                              <a:ea typeface="Cambria Math" panose="02040503050406030204" pitchFamily="18" charset="0"/>
                            </a:rPr>
                          </m:ctrlPr>
                        </m:sSubPr>
                        <m:e>
                          <m:r>
                            <a:rPr lang="en-US" sz="2400" b="0" i="1" dirty="0" smtClean="0">
                              <a:latin typeface="Cambria Math" panose="02040503050406030204" pitchFamily="18" charset="0"/>
                              <a:ea typeface="Cambria Math" panose="02040503050406030204" pitchFamily="18" charset="0"/>
                            </a:rPr>
                            <m:t>𝐼𝐶</m:t>
                          </m:r>
                          <m:r>
                            <a:rPr lang="en-US" sz="2400" b="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𝐷𝑒𝑐</m:t>
                          </m:r>
                        </m:e>
                        <m:sub>
                          <m:r>
                            <a:rPr lang="en-US" sz="2400" b="0" i="1" dirty="0" smtClean="0">
                              <a:latin typeface="Cambria Math" panose="02040503050406030204" pitchFamily="18" charset="0"/>
                              <a:ea typeface="Cambria Math" panose="02040503050406030204" pitchFamily="18" charset="0"/>
                            </a:rPr>
                            <m:t>h𝑝𝑤</m:t>
                          </m:r>
                        </m:sub>
                      </m:sSub>
                      <m:d>
                        <m:dPr>
                          <m:ctrlPr>
                            <a:rPr lang="en-US" sz="2400" b="0" i="1" dirty="0" smtClean="0">
                              <a:latin typeface="Cambria Math" panose="02040503050406030204" pitchFamily="18" charset="0"/>
                              <a:ea typeface="Cambria Math" panose="02040503050406030204" pitchFamily="18" charset="0"/>
                            </a:rPr>
                          </m:ctrlPr>
                        </m:dPr>
                        <m:e>
                          <m:r>
                            <a:rPr lang="en-US" sz="2400" b="0" i="1" dirty="0" smtClean="0">
                              <a:latin typeface="Cambria Math" panose="02040503050406030204" pitchFamily="18" charset="0"/>
                              <a:ea typeface="Cambria Math" panose="02040503050406030204" pitchFamily="18" charset="0"/>
                            </a:rPr>
                            <m:t>𝑒𝑛𝑣</m:t>
                          </m:r>
                        </m:e>
                      </m:d>
                    </m:oMath>
                  </m:oMathPara>
                </a14:m>
                <a:endParaRPr lang="en-US" sz="2400" dirty="0"/>
              </a:p>
            </p:txBody>
          </p:sp>
        </mc:Choice>
        <mc:Fallback xmlns="">
          <p:sp>
            <p:nvSpPr>
              <p:cNvPr id="122" name="TextBox 121">
                <a:extLst>
                  <a:ext uri="{FF2B5EF4-FFF2-40B4-BE49-F238E27FC236}">
                    <a16:creationId xmlns:a16="http://schemas.microsoft.com/office/drawing/2014/main" id="{1F8C2064-4507-C354-27E3-A2CF116F392E}"/>
                  </a:ext>
                </a:extLst>
              </p:cNvPr>
              <p:cNvSpPr txBox="1">
                <a:spLocks noRot="1" noChangeAspect="1" noMove="1" noResize="1" noEditPoints="1" noAdjustHandles="1" noChangeArrowheads="1" noChangeShapeType="1" noTextEdit="1"/>
              </p:cNvSpPr>
              <p:nvPr/>
            </p:nvSpPr>
            <p:spPr>
              <a:xfrm>
                <a:off x="1665260" y="2869115"/>
                <a:ext cx="3657507" cy="490199"/>
              </a:xfrm>
              <a:prstGeom prst="rect">
                <a:avLst/>
              </a:prstGeom>
              <a:blipFill>
                <a:blip r:embed="rId22"/>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949ED6EA-7C93-81B1-A933-1BE1A304ED6E}"/>
                  </a:ext>
                </a:extLst>
              </p:cNvPr>
              <p:cNvSpPr txBox="1"/>
              <p:nvPr/>
            </p:nvSpPr>
            <p:spPr>
              <a:xfrm>
                <a:off x="1845545" y="2146989"/>
                <a:ext cx="2171708" cy="461665"/>
              </a:xfrm>
              <a:prstGeom prst="rect">
                <a:avLst/>
              </a:prstGeom>
              <a:noFill/>
            </p:spPr>
            <p:txBody>
              <a:bodyPr wrap="square">
                <a:spAutoFit/>
              </a:bodyPr>
              <a:lstStyle/>
              <a:p>
                <a14:m>
                  <m:oMath xmlns:m="http://schemas.openxmlformats.org/officeDocument/2006/math">
                    <m:r>
                      <a:rPr lang="en-US" sz="2400" b="0" i="1" dirty="0" smtClean="0">
                        <a:latin typeface="Cambria Math" panose="02040503050406030204" pitchFamily="18" charset="0"/>
                      </a:rPr>
                      <m:t>h𝑝𝑤</m:t>
                    </m:r>
                    <m:r>
                      <a:rPr lang="en-US" sz="2400" i="1" dirty="0">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dirty="0">
                        <a:latin typeface="Cambria Math" panose="02040503050406030204" pitchFamily="18" charset="0"/>
                        <a:ea typeface="Cambria Math" panose="02040503050406030204" pitchFamily="18" charset="0"/>
                      </a:rPr>
                      <m:t>𝐻</m:t>
                    </m:r>
                    <m:r>
                      <a:rPr lang="en-US" sz="2400" b="0" i="1" dirty="0" smtClean="0">
                        <a:latin typeface="Cambria Math" panose="02040503050406030204" pitchFamily="18" charset="0"/>
                        <a:ea typeface="Cambria Math" panose="02040503050406030204" pitchFamily="18" charset="0"/>
                      </a:rPr>
                      <m:t>′</m:t>
                    </m:r>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𝑝𝑤</m:t>
                        </m:r>
                      </m:e>
                    </m:d>
                  </m:oMath>
                </a14:m>
                <a:endParaRPr lang="en-US" sz="2400" dirty="0"/>
              </a:p>
            </p:txBody>
          </p:sp>
        </mc:Choice>
        <mc:Fallback xmlns="">
          <p:sp>
            <p:nvSpPr>
              <p:cNvPr id="123" name="TextBox 122">
                <a:extLst>
                  <a:ext uri="{FF2B5EF4-FFF2-40B4-BE49-F238E27FC236}">
                    <a16:creationId xmlns:a16="http://schemas.microsoft.com/office/drawing/2014/main" id="{949ED6EA-7C93-81B1-A933-1BE1A304ED6E}"/>
                  </a:ext>
                </a:extLst>
              </p:cNvPr>
              <p:cNvSpPr txBox="1">
                <a:spLocks noRot="1" noChangeAspect="1" noMove="1" noResize="1" noEditPoints="1" noAdjustHandles="1" noChangeArrowheads="1" noChangeShapeType="1" noTextEdit="1"/>
              </p:cNvSpPr>
              <p:nvPr/>
            </p:nvSpPr>
            <p:spPr>
              <a:xfrm>
                <a:off x="1845545" y="2146989"/>
                <a:ext cx="2171708" cy="461665"/>
              </a:xfrm>
              <a:prstGeom prst="rect">
                <a:avLst/>
              </a:prstGeom>
              <a:blipFill>
                <a:blip r:embed="rId23"/>
                <a:stretch>
                  <a:fillRect l="-2528" b="-17105"/>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EBA86106-B4B5-6909-E895-4451CA7F82C1}"/>
              </a:ext>
            </a:extLst>
          </p:cNvPr>
          <p:cNvSpPr txBox="1"/>
          <p:nvPr/>
        </p:nvSpPr>
        <p:spPr>
          <a:xfrm>
            <a:off x="231092" y="5626944"/>
            <a:ext cx="4786326"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khAKE has not perfect-forward security   </a:t>
            </a:r>
            <a:r>
              <a:rPr lang="en-US" sz="2000" dirty="0">
                <a:sym typeface="Symbol" panose="05050102010706020507" pitchFamily="18" charset="2"/>
              </a:rPr>
              <a:t></a:t>
            </a:r>
            <a:r>
              <a:rPr lang="en-US" sz="2000" dirty="0"/>
              <a:t> </a:t>
            </a:r>
          </a:p>
        </p:txBody>
      </p:sp>
    </p:spTree>
    <p:extLst>
      <p:ext uri="{BB962C8B-B14F-4D97-AF65-F5344CB8AC3E}">
        <p14:creationId xmlns:p14="http://schemas.microsoft.com/office/powerpoint/2010/main" val="21915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7" name="内容占位符 2">
                <a:extLst>
                  <a:ext uri="{FF2B5EF4-FFF2-40B4-BE49-F238E27FC236}">
                    <a16:creationId xmlns:a16="http://schemas.microsoft.com/office/drawing/2014/main" id="{B11A94B3-1AEF-6872-2F15-BCB1BB4131E1}"/>
                  </a:ext>
                </a:extLst>
              </p:cNvPr>
              <p:cNvSpPr txBox="1">
                <a:spLocks/>
              </p:cNvSpPr>
              <p:nvPr/>
            </p:nvSpPr>
            <p:spPr bwMode="auto">
              <a:xfrm>
                <a:off x="364753" y="4794204"/>
                <a:ext cx="11738756" cy="1780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000" dirty="0">
                    <a:cs typeface="Calibri Light" panose="020F0302020204030204" pitchFamily="34" charset="0"/>
                  </a:rPr>
                  <a:t>Examples (assuming DH keys:  </a:t>
                </a:r>
                <a14:m>
                  <m:oMath xmlns:m="http://schemas.openxmlformats.org/officeDocument/2006/math">
                    <m:r>
                      <a:rPr lang="en-US" sz="2000" i="1" dirty="0">
                        <a:solidFill>
                          <a:srgbClr val="00B050"/>
                        </a:solidFill>
                        <a:latin typeface="Cambria Math" panose="02040503050406030204" pitchFamily="18" charset="0"/>
                      </a:rPr>
                      <m:t>𝑝𝑘𝐶</m:t>
                    </m:r>
                    <m:r>
                      <a:rPr lang="en-US" sz="2000" i="1" dirty="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i="1" dirty="0">
                            <a:solidFill>
                              <a:srgbClr val="00B050"/>
                            </a:solidFill>
                            <a:latin typeface="Cambria Math" panose="02040503050406030204" pitchFamily="18" charset="0"/>
                          </a:rPr>
                          <m:t>𝑠𝑘𝐶</m:t>
                        </m:r>
                      </m:sup>
                    </m:sSup>
                  </m:oMath>
                </a14:m>
                <a:r>
                  <a:rPr lang="en-US" altLang="zh-CN" sz="2000" dirty="0">
                    <a:cs typeface="Calibri Light" panose="020F0302020204030204" pitchFamily="34" charset="0"/>
                  </a:rPr>
                  <a:t> and </a:t>
                </a:r>
                <a14:m>
                  <m:oMath xmlns:m="http://schemas.openxmlformats.org/officeDocument/2006/math">
                    <m:r>
                      <a:rPr lang="en-US" sz="2000" i="1" dirty="0">
                        <a:solidFill>
                          <a:srgbClr val="0070C0"/>
                        </a:solidFill>
                        <a:latin typeface="Cambria Math" panose="02040503050406030204" pitchFamily="18" charset="0"/>
                      </a:rPr>
                      <m:t>𝑝𝑘𝑆</m:t>
                    </m:r>
                    <m:r>
                      <a:rPr lang="en-US" sz="2000" i="1" dirty="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i="1" dirty="0">
                            <a:solidFill>
                              <a:srgbClr val="0070C0"/>
                            </a:solidFill>
                            <a:latin typeface="Cambria Math" panose="02040503050406030204" pitchFamily="18" charset="0"/>
                          </a:rPr>
                          <m:t>𝑠𝑘𝑆</m:t>
                        </m:r>
                      </m:sup>
                    </m:sSup>
                  </m:oMath>
                </a14:m>
                <a:r>
                  <a:rPr lang="en-US" altLang="zh-CN" sz="2000" dirty="0">
                    <a:cs typeface="Calibri Light" panose="020F0302020204030204" pitchFamily="34" charset="0"/>
                  </a:rPr>
                  <a:t>):</a:t>
                </a:r>
                <a:endParaRPr lang="en-US" sz="2000" dirty="0">
                  <a:solidFill>
                    <a:srgbClr val="0070C0"/>
                  </a:solidFill>
                </a:endParaRPr>
              </a:p>
              <a:p>
                <a:pPr marL="0" indent="0">
                  <a:spcBef>
                    <a:spcPts val="600"/>
                  </a:spcBef>
                  <a:buNone/>
                </a:pPr>
                <a:endParaRPr lang="en-US" altLang="zh-CN" sz="1000" dirty="0">
                  <a:cs typeface="Calibri Light" panose="020F0302020204030204" pitchFamily="34" charset="0"/>
                </a:endParaRPr>
              </a:p>
              <a:p>
                <a:pPr marL="0" indent="0">
                  <a:spcBef>
                    <a:spcPts val="600"/>
                  </a:spcBef>
                  <a:buNone/>
                </a:pPr>
                <a:r>
                  <a:rPr lang="en-US" altLang="zh-CN" sz="2000" dirty="0">
                    <a:cs typeface="Calibri Light" panose="020F0302020204030204" pitchFamily="34" charset="0"/>
                  </a:rPr>
                  <a:t>3DH:	C sends </a:t>
                </a:r>
                <a14:m>
                  <m:oMath xmlns:m="http://schemas.openxmlformats.org/officeDocument/2006/math">
                    <m:r>
                      <a:rPr lang="en-US" sz="2000" i="1" dirty="0">
                        <a:solidFill>
                          <a:srgbClr val="00B050"/>
                        </a:solidFill>
                        <a:latin typeface="Cambria Math" panose="02040503050406030204" pitchFamily="18" charset="0"/>
                      </a:rPr>
                      <m:t>𝑋</m:t>
                    </m:r>
                    <m:r>
                      <a:rPr lang="en-US" sz="2000" i="1" dirty="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i="1" dirty="0">
                            <a:solidFill>
                              <a:srgbClr val="00B050"/>
                            </a:solidFill>
                            <a:latin typeface="Cambria Math" panose="02040503050406030204" pitchFamily="18" charset="0"/>
                          </a:rPr>
                          <m:t>𝑥</m:t>
                        </m:r>
                      </m:sup>
                    </m:sSup>
                  </m:oMath>
                </a14:m>
                <a:r>
                  <a:rPr lang="en-US" altLang="zh-CN" sz="2000" dirty="0">
                    <a:cs typeface="Calibri Light" panose="020F0302020204030204" pitchFamily="34" charset="0"/>
                  </a:rPr>
                  <a:t>, S sends </a:t>
                </a:r>
                <a14:m>
                  <m:oMath xmlns:m="http://schemas.openxmlformats.org/officeDocument/2006/math">
                    <m:r>
                      <a:rPr lang="en-US" sz="2000" i="1" dirty="0">
                        <a:solidFill>
                          <a:srgbClr val="0070C0"/>
                        </a:solidFill>
                        <a:latin typeface="Cambria Math" panose="02040503050406030204" pitchFamily="18" charset="0"/>
                      </a:rPr>
                      <m:t>𝑌</m:t>
                    </m:r>
                    <m:r>
                      <a:rPr lang="en-US" sz="2000" i="1" dirty="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i="1" dirty="0">
                            <a:solidFill>
                              <a:srgbClr val="0070C0"/>
                            </a:solidFill>
                            <a:latin typeface="Cambria Math" panose="02040503050406030204" pitchFamily="18" charset="0"/>
                          </a:rPr>
                          <m:t>𝑦</m:t>
                        </m:r>
                      </m:sup>
                    </m:sSup>
                  </m:oMath>
                </a14:m>
                <a:r>
                  <a:rPr lang="en-US" altLang="zh-CN" sz="2000" dirty="0">
                    <a:cs typeface="Calibri Light" panose="020F0302020204030204" pitchFamily="34" charset="0"/>
                  </a:rPr>
                  <a:t>, let </a:t>
                </a:r>
                <a14:m>
                  <m:oMath xmlns:m="http://schemas.openxmlformats.org/officeDocument/2006/math">
                    <m:r>
                      <a:rPr lang="en-US" sz="2000" i="1" dirty="0">
                        <a:latin typeface="Cambria Math" panose="02040503050406030204" pitchFamily="18" charset="0"/>
                      </a:rPr>
                      <m:t>𝑘</m:t>
                    </m:r>
                    <m:r>
                      <a:rPr lang="en-US" sz="2000" i="1" dirty="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𝑋</m:t>
                            </m:r>
                            <m:r>
                              <a:rPr lang="en-US" sz="2000" i="1" dirty="0">
                                <a:latin typeface="Cambria Math" panose="02040503050406030204" pitchFamily="18" charset="0"/>
                              </a:rPr>
                              <m:t>,</m:t>
                            </m:r>
                            <m:r>
                              <a:rPr lang="en-US" sz="2000" i="1" dirty="0">
                                <a:solidFill>
                                  <a:srgbClr val="0070C0"/>
                                </a:solidFill>
                                <a:latin typeface="Cambria Math" panose="02040503050406030204" pitchFamily="18" charset="0"/>
                              </a:rPr>
                              <m:t>𝑝𝑘𝑆</m:t>
                            </m:r>
                          </m:e>
                        </m:d>
                        <m:r>
                          <a:rPr lang="en-US" sz="2000" i="1" dirty="0">
                            <a:latin typeface="Cambria Math" panose="02040503050406030204" pitchFamily="18" charset="0"/>
                          </a:rPr>
                          <m:t> ,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𝑝𝑘𝐶</m:t>
                            </m:r>
                            <m:r>
                              <a:rPr lang="en-US" sz="2000" i="1" dirty="0">
                                <a:latin typeface="Cambria Math" panose="02040503050406030204" pitchFamily="18" charset="0"/>
                              </a:rPr>
                              <m:t>,</m:t>
                            </m:r>
                            <m:r>
                              <a:rPr lang="en-US" sz="2000" i="1" dirty="0">
                                <a:solidFill>
                                  <a:srgbClr val="0070C0"/>
                                </a:solidFill>
                                <a:latin typeface="Cambria Math" panose="02040503050406030204" pitchFamily="18" charset="0"/>
                              </a:rPr>
                              <m:t>𝑌</m:t>
                            </m:r>
                          </m:e>
                        </m:d>
                        <m:r>
                          <a:rPr lang="en-US" sz="2000" i="1" dirty="0">
                            <a:latin typeface="Cambria Math" panose="02040503050406030204" pitchFamily="18" charset="0"/>
                          </a:rPr>
                          <m:t> ,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𝑋</m:t>
                            </m:r>
                            <m:r>
                              <a:rPr lang="en-US" sz="2000" i="1" dirty="0">
                                <a:latin typeface="Cambria Math" panose="02040503050406030204" pitchFamily="18" charset="0"/>
                              </a:rPr>
                              <m:t>,</m:t>
                            </m:r>
                            <m:r>
                              <a:rPr lang="en-US" sz="2000" i="1" dirty="0">
                                <a:solidFill>
                                  <a:srgbClr val="0070C0"/>
                                </a:solidFill>
                                <a:latin typeface="Cambria Math" panose="02040503050406030204" pitchFamily="18" charset="0"/>
                              </a:rPr>
                              <m:t>𝑌</m:t>
                            </m:r>
                          </m:e>
                        </m:d>
                        <m:r>
                          <a:rPr lang="en-US" sz="2000" i="1" dirty="0">
                            <a:latin typeface="Cambria Math" panose="02040503050406030204" pitchFamily="18" charset="0"/>
                          </a:rPr>
                          <m:t> </m:t>
                        </m:r>
                        <m:r>
                          <a:rPr lang="en-US" sz="2000" b="0" i="1" dirty="0" smtClean="0">
                            <a:latin typeface="Cambria Math" panose="02040503050406030204" pitchFamily="18" charset="0"/>
                          </a:rPr>
                          <m:t> </m:t>
                        </m:r>
                      </m:e>
                    </m:d>
                  </m:oMath>
                </a14:m>
                <a:endParaRPr lang="en-US" altLang="zh-CN" sz="2000" dirty="0">
                  <a:cs typeface="Calibri Light" panose="020F0302020204030204" pitchFamily="34" charset="0"/>
                </a:endParaRPr>
              </a:p>
              <a:p>
                <a:pPr marL="0" indent="0">
                  <a:spcBef>
                    <a:spcPts val="600"/>
                  </a:spcBef>
                  <a:buNone/>
                </a:pPr>
                <a:r>
                  <a:rPr lang="en-US" altLang="zh-CN" sz="2000" dirty="0">
                    <a:cs typeface="Calibri Light" panose="020F0302020204030204" pitchFamily="34" charset="0"/>
                  </a:rPr>
                  <a:t>HMQV:	same messages, but </a:t>
                </a:r>
                <a14:m>
                  <m:oMath xmlns:m="http://schemas.openxmlformats.org/officeDocument/2006/math">
                    <m:r>
                      <a:rPr lang="en-US" sz="2000" i="1" dirty="0">
                        <a:latin typeface="Cambria Math" panose="02040503050406030204" pitchFamily="18" charset="0"/>
                      </a:rPr>
                      <m:t>𝑘</m:t>
                    </m:r>
                    <m:r>
                      <a:rPr lang="en-US" sz="2000" i="1" dirty="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𝑋</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ctrlPr>
                                      <a:rPr lang="en-US" sz="2000" i="1" dirty="0">
                                        <a:latin typeface="Cambria Math" panose="02040503050406030204" pitchFamily="18" charset="0"/>
                                        <a:ea typeface="Cambria Math" panose="02040503050406030204" pitchFamily="18" charset="0"/>
                                      </a:rPr>
                                    </m:ctrlPr>
                                  </m:dPr>
                                  <m:e>
                                    <m:r>
                                      <a:rPr lang="en-US" sz="2000" i="1" dirty="0">
                                        <a:solidFill>
                                          <a:srgbClr val="00B050"/>
                                        </a:solidFill>
                                        <a:latin typeface="Cambria Math" panose="02040503050406030204" pitchFamily="18" charset="0"/>
                                        <a:ea typeface="Cambria Math" panose="02040503050406030204" pitchFamily="18" charset="0"/>
                                      </a:rPr>
                                      <m:t>𝑝𝑘𝐶</m:t>
                                    </m:r>
                                  </m:e>
                                </m:d>
                              </m:e>
                              <m:sup>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𝐻</m:t>
                                    </m:r>
                                  </m:e>
                                  <m:sup>
                                    <m:r>
                                      <a:rPr lang="en-US" sz="2000" i="1" dirty="0">
                                        <a:latin typeface="Cambria Math" panose="02040503050406030204" pitchFamily="18" charset="0"/>
                                        <a:ea typeface="Cambria Math" panose="02040503050406030204" pitchFamily="18" charset="0"/>
                                      </a:rPr>
                                      <m:t>′</m:t>
                                    </m:r>
                                  </m:sup>
                                </m:sSup>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𝑋</m:t>
                                    </m:r>
                                  </m:e>
                                </m:d>
                              </m:sup>
                            </m:sSup>
                            <m:r>
                              <a:rPr lang="en-US" sz="2000" i="1" dirty="0">
                                <a:latin typeface="Cambria Math" panose="02040503050406030204" pitchFamily="18" charset="0"/>
                                <a:ea typeface="Cambria Math" panose="02040503050406030204" pitchFamily="18" charset="0"/>
                              </a:rPr>
                              <m:t> </m:t>
                            </m:r>
                            <m:r>
                              <a:rPr lang="en-US" sz="2000" i="1" dirty="0">
                                <a:latin typeface="Cambria Math" panose="02040503050406030204" pitchFamily="18" charset="0"/>
                              </a:rPr>
                              <m:t>,  </m:t>
                            </m:r>
                            <m:r>
                              <a:rPr lang="en-US" sz="2000" i="1" dirty="0">
                                <a:solidFill>
                                  <a:srgbClr val="0070C0"/>
                                </a:solidFill>
                                <a:latin typeface="Cambria Math" panose="02040503050406030204" pitchFamily="18" charset="0"/>
                              </a:rPr>
                              <m:t>𝑌</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ea typeface="Cambria Math" panose="02040503050406030204" pitchFamily="18" charset="0"/>
                                  </a:rPr>
                                  <m:t>𝑝𝑘𝑆</m:t>
                                </m:r>
                                <m:r>
                                  <a:rPr lang="en-US" sz="2000" i="1" dirty="0">
                                    <a:latin typeface="Cambria Math" panose="02040503050406030204" pitchFamily="18" charset="0"/>
                                    <a:ea typeface="Cambria Math" panose="02040503050406030204" pitchFamily="18" charset="0"/>
                                  </a:rPr>
                                  <m:t>)</m:t>
                                </m:r>
                              </m:e>
                              <m:sup>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𝐻</m:t>
                                    </m:r>
                                  </m:e>
                                  <m:sup>
                                    <m:r>
                                      <a:rPr lang="en-US" sz="2000" i="1" dirty="0">
                                        <a:latin typeface="Cambria Math" panose="02040503050406030204" pitchFamily="18" charset="0"/>
                                        <a:ea typeface="Cambria Math" panose="02040503050406030204" pitchFamily="18" charset="0"/>
                                      </a:rPr>
                                      <m:t>′</m:t>
                                    </m:r>
                                  </m:sup>
                                </m:sSup>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𝑌</m:t>
                                </m:r>
                                <m:r>
                                  <a:rPr lang="en-US" sz="2000" i="1" dirty="0">
                                    <a:latin typeface="Cambria Math" panose="02040503050406030204" pitchFamily="18" charset="0"/>
                                    <a:ea typeface="Cambria Math" panose="02040503050406030204" pitchFamily="18" charset="0"/>
                                  </a:rPr>
                                  <m:t>)</m:t>
                                </m:r>
                              </m:sup>
                            </m:sSup>
                          </m:e>
                        </m:d>
                        <m:r>
                          <a:rPr lang="en-US" sz="2000" i="1" dirty="0">
                            <a:latin typeface="Cambria Math" panose="02040503050406030204" pitchFamily="18" charset="0"/>
                          </a:rPr>
                          <m:t> </m:t>
                        </m:r>
                      </m:e>
                    </m:d>
                  </m:oMath>
                </a14:m>
                <a:endParaRPr lang="en-US" altLang="zh-CN" sz="2000" dirty="0">
                  <a:cs typeface="Calibri Light" panose="020F0302020204030204" pitchFamily="34" charset="0"/>
                </a:endParaRPr>
              </a:p>
              <a:p>
                <a:pPr marL="0" indent="0">
                  <a:spcBef>
                    <a:spcPts val="600"/>
                  </a:spcBef>
                  <a:buNone/>
                </a:pPr>
                <a:r>
                  <a:rPr lang="en-US" altLang="zh-CN" sz="2000" dirty="0">
                    <a:cs typeface="Calibri Light" panose="020F0302020204030204" pitchFamily="34" charset="0"/>
                  </a:rPr>
                  <a:t>SKEME:	C sends random </a:t>
                </a:r>
                <a14:m>
                  <m:oMath xmlns:m="http://schemas.openxmlformats.org/officeDocument/2006/math">
                    <m:r>
                      <a:rPr lang="en-US" sz="2000" b="0" i="1" dirty="0" smtClean="0">
                        <a:solidFill>
                          <a:srgbClr val="00B050"/>
                        </a:solidFill>
                        <a:latin typeface="Cambria Math" panose="02040503050406030204" pitchFamily="18" charset="0"/>
                      </a:rPr>
                      <m:t>𝑝𝑘</m:t>
                    </m:r>
                    <m:r>
                      <a:rPr lang="en-US" sz="2000" b="0" i="1" dirty="0" smtClean="0">
                        <a:solidFill>
                          <a:srgbClr val="00B050"/>
                        </a:solidFill>
                        <a:latin typeface="Cambria Math" panose="02040503050406030204" pitchFamily="18" charset="0"/>
                      </a:rPr>
                      <m:t>′</m:t>
                    </m:r>
                  </m:oMath>
                </a14:m>
                <a:r>
                  <a:rPr lang="en-US" altLang="zh-CN" sz="2000" dirty="0">
                    <a:cs typeface="Calibri Light" panose="020F0302020204030204" pitchFamily="34" charset="0"/>
                  </a:rPr>
                  <a:t> and Enc(</a:t>
                </a:r>
                <a14:m>
                  <m:oMath xmlns:m="http://schemas.openxmlformats.org/officeDocument/2006/math">
                    <m:r>
                      <a:rPr lang="en-US" sz="2000" i="1" dirty="0">
                        <a:solidFill>
                          <a:srgbClr val="0070C0"/>
                        </a:solidFill>
                        <a:latin typeface="Cambria Math" panose="02040503050406030204" pitchFamily="18" charset="0"/>
                      </a:rPr>
                      <m:t>𝑝𝑘</m:t>
                    </m:r>
                    <m:r>
                      <a:rPr lang="en-US" sz="2000" i="1" dirty="0" smtClean="0">
                        <a:solidFill>
                          <a:srgbClr val="0070C0"/>
                        </a:solidFill>
                        <a:latin typeface="Cambria Math" panose="02040503050406030204" pitchFamily="18" charset="0"/>
                      </a:rPr>
                      <m:t>𝑆</m:t>
                    </m:r>
                    <m:r>
                      <a:rPr lang="en-US" sz="2000" b="0" i="1" dirty="0" smtClean="0">
                        <a:solidFill>
                          <a:srgbClr val="0070C0"/>
                        </a:solidFill>
                        <a:latin typeface="Cambria Math" panose="02040503050406030204" pitchFamily="18" charset="0"/>
                      </a:rPr>
                      <m:t>,</m:t>
                    </m:r>
                    <m:r>
                      <a:rPr lang="en-US" sz="2000" b="0" i="1" dirty="0" smtClean="0">
                        <a:solidFill>
                          <a:schemeClr val="tx1"/>
                        </a:solidFill>
                        <a:latin typeface="Cambria Math" panose="02040503050406030204" pitchFamily="18" charset="0"/>
                      </a:rPr>
                      <m:t>𝑟</m:t>
                    </m:r>
                    <m:r>
                      <a:rPr lang="en-US" sz="2000" b="0" i="1" dirty="0" smtClean="0">
                        <a:solidFill>
                          <a:schemeClr val="tx1"/>
                        </a:solidFill>
                        <a:latin typeface="Cambria Math" panose="02040503050406030204" pitchFamily="18" charset="0"/>
                      </a:rPr>
                      <m:t>1), </m:t>
                    </m:r>
                  </m:oMath>
                </a14:m>
                <a:r>
                  <a:rPr lang="en-US" altLang="zh-CN" sz="2000" dirty="0">
                    <a:cs typeface="Calibri Light" panose="020F0302020204030204" pitchFamily="34" charset="0"/>
                  </a:rPr>
                  <a:t> S sends Enc(</a:t>
                </a:r>
                <a14:m>
                  <m:oMath xmlns:m="http://schemas.openxmlformats.org/officeDocument/2006/math">
                    <m:r>
                      <a:rPr lang="en-US" sz="2000" i="1" dirty="0">
                        <a:solidFill>
                          <a:srgbClr val="00B050"/>
                        </a:solidFill>
                        <a:latin typeface="Cambria Math" panose="02040503050406030204" pitchFamily="18" charset="0"/>
                        <a:ea typeface="Cambria Math" panose="02040503050406030204" pitchFamily="18" charset="0"/>
                      </a:rPr>
                      <m:t>𝑝𝑘𝐶</m:t>
                    </m:r>
                    <m:r>
                      <a:rPr lang="en-US" sz="2000" i="1" dirty="0">
                        <a:solidFill>
                          <a:srgbClr val="0070C0"/>
                        </a:solidFill>
                        <a:latin typeface="Cambria Math" panose="02040503050406030204" pitchFamily="18" charset="0"/>
                      </a:rPr>
                      <m:t>,</m:t>
                    </m:r>
                    <m:r>
                      <a:rPr lang="en-US" sz="2000" b="0" i="1" dirty="0" smtClean="0">
                        <a:latin typeface="Cambria Math" panose="02040503050406030204" pitchFamily="18" charset="0"/>
                      </a:rPr>
                      <m:t>𝑟</m:t>
                    </m:r>
                    <m:r>
                      <a:rPr lang="en-US" sz="2000" b="0" i="1" dirty="0" smtClean="0">
                        <a:latin typeface="Cambria Math" panose="02040503050406030204" pitchFamily="18" charset="0"/>
                      </a:rPr>
                      <m:t>2)</m:t>
                    </m:r>
                  </m:oMath>
                </a14:m>
                <a:r>
                  <a:rPr lang="en-US" altLang="zh-CN" sz="2000" dirty="0">
                    <a:cs typeface="Calibri Light" panose="020F0302020204030204" pitchFamily="34" charset="0"/>
                  </a:rPr>
                  <a:t> and Enc(</a:t>
                </a:r>
                <a14:m>
                  <m:oMath xmlns:m="http://schemas.openxmlformats.org/officeDocument/2006/math">
                    <m:r>
                      <a:rPr lang="en-US" sz="2000" i="1" dirty="0">
                        <a:solidFill>
                          <a:srgbClr val="00B050"/>
                        </a:solidFill>
                        <a:latin typeface="Cambria Math" panose="02040503050406030204" pitchFamily="18" charset="0"/>
                        <a:ea typeface="Cambria Math" panose="02040503050406030204" pitchFamily="18" charset="0"/>
                      </a:rPr>
                      <m:t>𝑝𝑘</m:t>
                    </m:r>
                    <m:r>
                      <a:rPr lang="en-US" sz="2000" b="0" i="1" dirty="0" smtClean="0">
                        <a:solidFill>
                          <a:srgbClr val="00B050"/>
                        </a:solidFill>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rPr>
                      <m:t>,</m:t>
                    </m:r>
                    <m:r>
                      <a:rPr lang="en-US" sz="2000" i="1" dirty="0">
                        <a:latin typeface="Cambria Math" panose="02040503050406030204" pitchFamily="18" charset="0"/>
                      </a:rPr>
                      <m:t>𝑟</m:t>
                    </m:r>
                    <m:r>
                      <a:rPr lang="en-US" sz="2000" b="0" i="1" dirty="0" smtClean="0">
                        <a:latin typeface="Cambria Math" panose="02040503050406030204" pitchFamily="18" charset="0"/>
                      </a:rPr>
                      <m:t>3</m:t>
                    </m:r>
                    <m:r>
                      <a:rPr lang="en-US" sz="2000" i="1" dirty="0">
                        <a:latin typeface="Cambria Math" panose="02040503050406030204" pitchFamily="18" charset="0"/>
                      </a:rPr>
                      <m:t>)</m:t>
                    </m:r>
                  </m:oMath>
                </a14:m>
                <a:r>
                  <a:rPr lang="en-US" altLang="zh-CN" sz="2000" dirty="0">
                    <a:cs typeface="Calibri Light" panose="020F0302020204030204" pitchFamily="34" charset="0"/>
                  </a:rPr>
                  <a:t>,  let </a:t>
                </a:r>
                <a14:m>
                  <m:oMath xmlns:m="http://schemas.openxmlformats.org/officeDocument/2006/math">
                    <m:r>
                      <a:rPr lang="en-US" altLang="zh-CN" sz="2000" i="1" dirty="0" smtClean="0">
                        <a:latin typeface="Cambria Math" panose="02040503050406030204" pitchFamily="18" charset="0"/>
                        <a:cs typeface="Calibri Light" panose="020F0302020204030204" pitchFamily="34" charset="0"/>
                      </a:rPr>
                      <m:t>𝑘</m:t>
                    </m:r>
                    <m:r>
                      <a:rPr lang="en-US" altLang="zh-CN" sz="2000" i="1" dirty="0" smtClean="0">
                        <a:latin typeface="Cambria Math" panose="02040503050406030204" pitchFamily="18" charset="0"/>
                        <a:cs typeface="Calibri Light" panose="020F0302020204030204" pitchFamily="34" charset="0"/>
                      </a:rPr>
                      <m:t>=</m:t>
                    </m:r>
                    <m:r>
                      <a:rPr lang="en-US" altLang="zh-CN" sz="2000" i="1" dirty="0" smtClean="0">
                        <a:latin typeface="Cambria Math" panose="02040503050406030204" pitchFamily="18" charset="0"/>
                        <a:cs typeface="Calibri Light" panose="020F0302020204030204" pitchFamily="34" charset="0"/>
                      </a:rPr>
                      <m:t>𝐻</m:t>
                    </m:r>
                    <m:r>
                      <a:rPr lang="en-US" altLang="zh-CN" sz="2000" i="1" dirty="0" smtClean="0">
                        <a:latin typeface="Cambria Math" panose="02040503050406030204" pitchFamily="18" charset="0"/>
                        <a:cs typeface="Calibri Light" panose="020F0302020204030204" pitchFamily="34" charset="0"/>
                      </a:rPr>
                      <m:t>[ </m:t>
                    </m:r>
                    <m:r>
                      <a:rPr lang="en-US" altLang="zh-CN" sz="2000" i="1" dirty="0" smtClean="0">
                        <a:latin typeface="Cambria Math" panose="02040503050406030204" pitchFamily="18" charset="0"/>
                        <a:cs typeface="Calibri Light" panose="020F0302020204030204" pitchFamily="34" charset="0"/>
                      </a:rPr>
                      <m:t>𝑟</m:t>
                    </m:r>
                    <m:r>
                      <a:rPr lang="en-US" altLang="zh-CN" sz="2000" i="1" dirty="0" smtClean="0">
                        <a:latin typeface="Cambria Math" panose="02040503050406030204" pitchFamily="18" charset="0"/>
                        <a:cs typeface="Calibri Light" panose="020F0302020204030204" pitchFamily="34" charset="0"/>
                      </a:rPr>
                      <m:t>1,</m:t>
                    </m:r>
                    <m:r>
                      <a:rPr lang="en-US" altLang="zh-CN" sz="2000" i="1" dirty="0" smtClean="0">
                        <a:latin typeface="Cambria Math" panose="02040503050406030204" pitchFamily="18" charset="0"/>
                        <a:cs typeface="Calibri Light" panose="020F0302020204030204" pitchFamily="34" charset="0"/>
                      </a:rPr>
                      <m:t>𝑟</m:t>
                    </m:r>
                    <m:r>
                      <a:rPr lang="en-US" altLang="zh-CN" sz="2000" i="1" dirty="0" smtClean="0">
                        <a:latin typeface="Cambria Math" panose="02040503050406030204" pitchFamily="18" charset="0"/>
                        <a:cs typeface="Calibri Light" panose="020F0302020204030204" pitchFamily="34" charset="0"/>
                      </a:rPr>
                      <m:t>2,</m:t>
                    </m:r>
                    <m:r>
                      <a:rPr lang="en-US" altLang="zh-CN" sz="2000" i="1" dirty="0" smtClean="0">
                        <a:latin typeface="Cambria Math" panose="02040503050406030204" pitchFamily="18" charset="0"/>
                        <a:cs typeface="Calibri Light" panose="020F0302020204030204" pitchFamily="34" charset="0"/>
                      </a:rPr>
                      <m:t>𝑟</m:t>
                    </m:r>
                    <m:r>
                      <a:rPr lang="en-US" altLang="zh-CN" sz="2000" i="1" dirty="0" smtClean="0">
                        <a:latin typeface="Cambria Math" panose="02040503050406030204" pitchFamily="18" charset="0"/>
                        <a:cs typeface="Calibri Light" panose="020F0302020204030204" pitchFamily="34" charset="0"/>
                      </a:rPr>
                      <m:t>3 ]</m:t>
                    </m:r>
                  </m:oMath>
                </a14:m>
                <a:endParaRPr lang="en-US" altLang="zh-CN" sz="2000" i="1" dirty="0">
                  <a:cs typeface="Calibri Light" panose="020F0302020204030204" pitchFamily="34" charset="0"/>
                </a:endParaRPr>
              </a:p>
            </p:txBody>
          </p:sp>
        </mc:Choice>
        <mc:Fallback>
          <p:sp>
            <p:nvSpPr>
              <p:cNvPr id="37" name="内容占位符 2">
                <a:extLst>
                  <a:ext uri="{FF2B5EF4-FFF2-40B4-BE49-F238E27FC236}">
                    <a16:creationId xmlns:a16="http://schemas.microsoft.com/office/drawing/2014/main" id="{B11A94B3-1AEF-6872-2F15-BCB1BB4131E1}"/>
                  </a:ext>
                </a:extLst>
              </p:cNvPr>
              <p:cNvSpPr txBox="1">
                <a:spLocks noRot="1" noChangeAspect="1" noMove="1" noResize="1" noEditPoints="1" noAdjustHandles="1" noChangeArrowheads="1" noChangeShapeType="1" noTextEdit="1"/>
              </p:cNvSpPr>
              <p:nvPr/>
            </p:nvSpPr>
            <p:spPr bwMode="auto">
              <a:xfrm>
                <a:off x="364753" y="4794204"/>
                <a:ext cx="11738756" cy="1780747"/>
              </a:xfrm>
              <a:prstGeom prst="rect">
                <a:avLst/>
              </a:prstGeom>
              <a:blipFill>
                <a:blip r:embed="rId3"/>
                <a:stretch>
                  <a:fillRect l="-571" t="-3072" b="-10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 name="Rectangle 38">
            <a:extLst>
              <a:ext uri="{FF2B5EF4-FFF2-40B4-BE49-F238E27FC236}">
                <a16:creationId xmlns:a16="http://schemas.microsoft.com/office/drawing/2014/main" id="{55A7911A-F0BD-4FF9-8C65-9B377FB91AE8}"/>
              </a:ext>
            </a:extLst>
          </p:cNvPr>
          <p:cNvSpPr/>
          <p:nvPr/>
        </p:nvSpPr>
        <p:spPr>
          <a:xfrm>
            <a:off x="3981413" y="2155500"/>
            <a:ext cx="3835027" cy="2134129"/>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khAKE</a:t>
            </a: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800" dirty="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162B184-DDFD-460D-A065-CF973305E661}"/>
                  </a:ext>
                </a:extLst>
              </p:cNvPr>
              <p:cNvSpPr/>
              <p:nvPr/>
            </p:nvSpPr>
            <p:spPr>
              <a:xfrm>
                <a:off x="4375851" y="2653022"/>
                <a:ext cx="3206320" cy="16045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dirty="0" smtClean="0">
                        <a:latin typeface="Cambria Math" panose="02040503050406030204" pitchFamily="18" charset="0"/>
                      </a:rPr>
                      <m:t>         </m:t>
                    </m:r>
                    <m:r>
                      <a:rPr lang="en-US" sz="2400" i="1" dirty="0" smtClean="0">
                        <a:latin typeface="Cambria Math" panose="02040503050406030204" pitchFamily="18" charset="0"/>
                      </a:rPr>
                      <m:t>𝑘</m:t>
                    </m:r>
                    <m:r>
                      <a:rPr lang="en-US" sz="2400" i="1" dirty="0" smtClean="0">
                        <a:latin typeface="Cambria Math" panose="02040503050406030204" pitchFamily="18" charset="0"/>
                      </a:rPr>
                      <m:t>=</m:t>
                    </m:r>
                    <m:r>
                      <a:rPr lang="en-US" sz="2400" i="1" dirty="0" smtClean="0">
                        <a:latin typeface="Cambria Math" panose="02040503050406030204" pitchFamily="18" charset="0"/>
                      </a:rPr>
                      <m:t>𝑘</m:t>
                    </m:r>
                    <m:r>
                      <a:rPr lang="en-US" sz="2400" b="0" i="1" dirty="0" smtClean="0">
                        <a:latin typeface="Cambria Math" panose="02040503050406030204" pitchFamily="18" charset="0"/>
                      </a:rPr>
                      <m:t>′</m:t>
                    </m:r>
                    <m:r>
                      <a:rPr lang="en-US" sz="2400" i="1" dirty="0" smtClean="0">
                        <a:latin typeface="Cambria Math" panose="02040503050406030204" pitchFamily="18" charset="0"/>
                      </a:rPr>
                      <m:t> </m:t>
                    </m:r>
                    <m:r>
                      <a:rPr lang="en-US" sz="2400" i="1" dirty="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pk</m:t>
                    </m:r>
                    <m:d>
                      <m:dPr>
                        <m:ctrlPr>
                          <a:rPr lang="en-US" sz="2400" b="0" i="1" dirty="0" smtClean="0">
                            <a:latin typeface="Cambria Math" panose="02040503050406030204" pitchFamily="18" charset="0"/>
                          </a:rPr>
                        </m:ctrlPr>
                      </m:dPr>
                      <m:e>
                        <m:r>
                          <a:rPr lang="en-US" sz="2400" b="0" i="1" dirty="0" smtClean="0">
                            <a:solidFill>
                              <a:srgbClr val="00B050"/>
                            </a:solidFill>
                            <a:latin typeface="Cambria Math" panose="02040503050406030204" pitchFamily="18" charset="0"/>
                          </a:rPr>
                          <m:t>𝑠𝑘𝐶</m:t>
                        </m:r>
                      </m:e>
                    </m:d>
                    <m:r>
                      <a:rPr lang="en-US" sz="2400" i="1" dirty="0">
                        <a:latin typeface="Cambria Math" panose="02040503050406030204" pitchFamily="18" charset="0"/>
                      </a:rPr>
                      <m:t>=</m:t>
                    </m:r>
                    <m:r>
                      <a:rPr lang="en-US" sz="2400" i="1" dirty="0" smtClean="0">
                        <a:solidFill>
                          <a:srgbClr val="00B050"/>
                        </a:solidFill>
                        <a:latin typeface="Cambria Math" panose="02040503050406030204" pitchFamily="18" charset="0"/>
                      </a:rPr>
                      <m:t>𝑝𝑘</m:t>
                    </m:r>
                    <m:r>
                      <a:rPr lang="en-US" sz="2400" b="0" i="1" dirty="0" smtClean="0">
                        <a:solidFill>
                          <a:srgbClr val="00B050"/>
                        </a:solidFill>
                        <a:latin typeface="Cambria Math" panose="02040503050406030204" pitchFamily="18" charset="0"/>
                      </a:rPr>
                      <m:t>𝐶</m:t>
                    </m:r>
                  </m:oMath>
                </a14:m>
                <a:endParaRPr lang="en-US" sz="2400" dirty="0"/>
              </a:p>
              <a:p>
                <a:pPr algn="ctr"/>
                <a:r>
                  <a:rPr lang="en-US" sz="2400" dirty="0"/>
                  <a:t>and  </a:t>
                </a:r>
                <a14:m>
                  <m:oMath xmlns:m="http://schemas.openxmlformats.org/officeDocument/2006/math">
                    <m:r>
                      <m:rPr>
                        <m:sty m:val="p"/>
                      </m:rPr>
                      <a:rPr lang="en-US" sz="2400" b="0" i="0" dirty="0" smtClean="0">
                        <a:latin typeface="Cambria Math" panose="02040503050406030204" pitchFamily="18" charset="0"/>
                      </a:rPr>
                      <m:t>pk</m:t>
                    </m:r>
                    <m:d>
                      <m:dPr>
                        <m:ctrlPr>
                          <a:rPr lang="en-US" sz="2400" b="0" i="1" dirty="0" smtClean="0">
                            <a:latin typeface="Cambria Math" panose="02040503050406030204" pitchFamily="18" charset="0"/>
                          </a:rPr>
                        </m:ctrlPr>
                      </m:dPr>
                      <m:e>
                        <m:r>
                          <a:rPr lang="en-US" sz="2400" b="0" i="1" dirty="0" smtClean="0">
                            <a:solidFill>
                              <a:srgbClr val="0070C0"/>
                            </a:solidFill>
                            <a:latin typeface="Cambria Math" panose="02040503050406030204" pitchFamily="18" charset="0"/>
                          </a:rPr>
                          <m:t>𝑠𝑘𝑆</m:t>
                        </m:r>
                      </m:e>
                    </m:d>
                    <m:r>
                      <a:rPr lang="en-US" sz="2400" b="0" i="1" dirty="0" smtClean="0">
                        <a:latin typeface="Cambria Math" panose="02040503050406030204" pitchFamily="18" charset="0"/>
                      </a:rPr>
                      <m:t>=</m:t>
                    </m:r>
                    <m:r>
                      <a:rPr lang="en-US" sz="2400" b="0" i="1" dirty="0" smtClean="0">
                        <a:solidFill>
                          <a:srgbClr val="0070C0"/>
                        </a:solidFill>
                        <a:latin typeface="Cambria Math" panose="02040503050406030204" pitchFamily="18" charset="0"/>
                      </a:rPr>
                      <m:t>𝑝𝑘𝑆</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xmlns="">
          <p:sp>
            <p:nvSpPr>
              <p:cNvPr id="35" name="Rectangle 34">
                <a:extLst>
                  <a:ext uri="{FF2B5EF4-FFF2-40B4-BE49-F238E27FC236}">
                    <a16:creationId xmlns:a16="http://schemas.microsoft.com/office/drawing/2014/main" id="{5162B184-DDFD-460D-A065-CF973305E661}"/>
                  </a:ext>
                </a:extLst>
              </p:cNvPr>
              <p:cNvSpPr>
                <a:spLocks noRot="1" noChangeAspect="1" noMove="1" noResize="1" noEditPoints="1" noAdjustHandles="1" noChangeArrowheads="1" noChangeShapeType="1" noTextEdit="1"/>
              </p:cNvSpPr>
              <p:nvPr/>
            </p:nvSpPr>
            <p:spPr>
              <a:xfrm>
                <a:off x="4375851" y="2653022"/>
                <a:ext cx="3206320" cy="1604526"/>
              </a:xfrm>
              <a:prstGeom prst="rect">
                <a:avLst/>
              </a:prstGeom>
              <a:blipFill>
                <a:blip r:embed="rId4"/>
                <a:stretch>
                  <a:fillRect b="-1140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B3E12985-43D6-4405-8118-84E2F5596680}"/>
                  </a:ext>
                </a:extLst>
              </p:cNvPr>
              <p:cNvSpPr/>
              <p:nvPr/>
            </p:nvSpPr>
            <p:spPr>
              <a:xfrm>
                <a:off x="2297102" y="2133392"/>
                <a:ext cx="1569435"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dirty="0" smtClean="0">
                        <a:solidFill>
                          <a:srgbClr val="00B050"/>
                        </a:solidFill>
                        <a:latin typeface="Cambria Math" panose="02040503050406030204" pitchFamily="18" charset="0"/>
                      </a:rPr>
                      <m:t>𝑠𝑘𝐶</m:t>
                    </m:r>
                  </m:oMath>
                </a14:m>
                <a:r>
                  <a:rPr lang="en-US" sz="2400" dirty="0"/>
                  <a:t> ,  </a:t>
                </a:r>
                <a14:m>
                  <m:oMath xmlns:m="http://schemas.openxmlformats.org/officeDocument/2006/math">
                    <m:r>
                      <a:rPr lang="en-US" sz="2400" i="1" dirty="0" smtClean="0">
                        <a:solidFill>
                          <a:srgbClr val="0070C0"/>
                        </a:solidFill>
                        <a:latin typeface="Cambria Math" panose="02040503050406030204" pitchFamily="18" charset="0"/>
                      </a:rPr>
                      <m:t>𝑝𝑘𝑆</m:t>
                    </m:r>
                    <m:r>
                      <a:rPr lang="en-US" sz="2400" i="1" dirty="0">
                        <a:latin typeface="Cambria Math" panose="02040503050406030204" pitchFamily="18" charset="0"/>
                      </a:rPr>
                      <m:t> </m:t>
                    </m:r>
                  </m:oMath>
                </a14:m>
                <a:endParaRPr lang="en-US" sz="2400" dirty="0"/>
              </a:p>
            </p:txBody>
          </p:sp>
        </mc:Choice>
        <mc:Fallback xmlns="">
          <p:sp>
            <p:nvSpPr>
              <p:cNvPr id="36" name="Rectangle 35">
                <a:extLst>
                  <a:ext uri="{FF2B5EF4-FFF2-40B4-BE49-F238E27FC236}">
                    <a16:creationId xmlns:a16="http://schemas.microsoft.com/office/drawing/2014/main" id="{B3E12985-43D6-4405-8118-84E2F5596680}"/>
                  </a:ext>
                </a:extLst>
              </p:cNvPr>
              <p:cNvSpPr>
                <a:spLocks noRot="1" noChangeAspect="1" noMove="1" noResize="1" noEditPoints="1" noAdjustHandles="1" noChangeArrowheads="1" noChangeShapeType="1" noTextEdit="1"/>
              </p:cNvSpPr>
              <p:nvPr/>
            </p:nvSpPr>
            <p:spPr>
              <a:xfrm>
                <a:off x="2297102" y="2133392"/>
                <a:ext cx="1569435" cy="455733"/>
              </a:xfrm>
              <a:prstGeom prst="rect">
                <a:avLst/>
              </a:prstGeom>
              <a:blipFill>
                <a:blip r:embed="rId5"/>
                <a:stretch>
                  <a:fillRect l="-389" t="-10667" b="-30667"/>
                </a:stretch>
              </a:blipFill>
              <a:ln>
                <a:noFill/>
              </a:ln>
            </p:spPr>
            <p:txBody>
              <a:bodyPr/>
              <a:lstStyle/>
              <a:p>
                <a:r>
                  <a:rPr lang="en-US">
                    <a:noFill/>
                  </a:rPr>
                  <a:t> </a:t>
                </a:r>
              </a:p>
            </p:txBody>
          </p:sp>
        </mc:Fallback>
      </mc:AlternateContent>
      <p:grpSp>
        <p:nvGrpSpPr>
          <p:cNvPr id="40" name="Group 39">
            <a:extLst>
              <a:ext uri="{FF2B5EF4-FFF2-40B4-BE49-F238E27FC236}">
                <a16:creationId xmlns:a16="http://schemas.microsoft.com/office/drawing/2014/main" id="{42AF0106-5FBC-416A-B1FA-AB679DCD4C1F}"/>
              </a:ext>
            </a:extLst>
          </p:cNvPr>
          <p:cNvGrpSpPr/>
          <p:nvPr/>
        </p:nvGrpSpPr>
        <p:grpSpPr>
          <a:xfrm>
            <a:off x="791535" y="2496951"/>
            <a:ext cx="1396858" cy="1452551"/>
            <a:chOff x="617797" y="3302307"/>
            <a:chExt cx="1633708" cy="1633708"/>
          </a:xfrm>
        </p:grpSpPr>
        <p:pic>
          <p:nvPicPr>
            <p:cNvPr id="41" name="Picture 40">
              <a:extLst>
                <a:ext uri="{FF2B5EF4-FFF2-40B4-BE49-F238E27FC236}">
                  <a16:creationId xmlns:a16="http://schemas.microsoft.com/office/drawing/2014/main" id="{C19B7B6E-A90C-4673-B418-0D320F3AAE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97" y="3302307"/>
              <a:ext cx="1633708" cy="1633708"/>
            </a:xfrm>
            <a:prstGeom prst="rect">
              <a:avLst/>
            </a:prstGeom>
          </p:spPr>
        </p:pic>
        <p:sp>
          <p:nvSpPr>
            <p:cNvPr id="42" name="Rectangle 41">
              <a:extLst>
                <a:ext uri="{FF2B5EF4-FFF2-40B4-BE49-F238E27FC236}">
                  <a16:creationId xmlns:a16="http://schemas.microsoft.com/office/drawing/2014/main" id="{D3D5CA61-A2BC-4E37-9BA4-B609EB87A924}"/>
                </a:ext>
              </a:extLst>
            </p:cNvPr>
            <p:cNvSpPr/>
            <p:nvPr/>
          </p:nvSpPr>
          <p:spPr>
            <a:xfrm>
              <a:off x="821208" y="460427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B050"/>
                  </a:solidFill>
                </a:rPr>
                <a:t>Client</a:t>
              </a:r>
            </a:p>
          </p:txBody>
        </p:sp>
      </p:grpSp>
      <p:grpSp>
        <p:nvGrpSpPr>
          <p:cNvPr id="43" name="Group 42">
            <a:extLst>
              <a:ext uri="{FF2B5EF4-FFF2-40B4-BE49-F238E27FC236}">
                <a16:creationId xmlns:a16="http://schemas.microsoft.com/office/drawing/2014/main" id="{C3AAFB43-7726-4DD3-97BF-DE000D3141AA}"/>
              </a:ext>
            </a:extLst>
          </p:cNvPr>
          <p:cNvGrpSpPr/>
          <p:nvPr/>
        </p:nvGrpSpPr>
        <p:grpSpPr>
          <a:xfrm>
            <a:off x="9692941" y="2496951"/>
            <a:ext cx="1478000" cy="1590341"/>
            <a:chOff x="9659386" y="3322685"/>
            <a:chExt cx="1794685" cy="1794685"/>
          </a:xfrm>
        </p:grpSpPr>
        <p:pic>
          <p:nvPicPr>
            <p:cNvPr id="44" name="Picture 43">
              <a:extLst>
                <a:ext uri="{FF2B5EF4-FFF2-40B4-BE49-F238E27FC236}">
                  <a16:creationId xmlns:a16="http://schemas.microsoft.com/office/drawing/2014/main" id="{5D87CF7C-7143-4A61-8710-E58DC59BC4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386" y="3322685"/>
              <a:ext cx="1794685" cy="1794685"/>
            </a:xfrm>
            <a:prstGeom prst="rect">
              <a:avLst/>
            </a:prstGeom>
          </p:spPr>
        </p:pic>
        <p:sp>
          <p:nvSpPr>
            <p:cNvPr id="45" name="Rectangle 44">
              <a:extLst>
                <a:ext uri="{FF2B5EF4-FFF2-40B4-BE49-F238E27FC236}">
                  <a16:creationId xmlns:a16="http://schemas.microsoft.com/office/drawing/2014/main" id="{CE9AEFEF-89B6-4011-97F7-A9C3C74C75A4}"/>
                </a:ext>
              </a:extLst>
            </p:cNvPr>
            <p:cNvSpPr/>
            <p:nvPr/>
          </p:nvSpPr>
          <p:spPr>
            <a:xfrm>
              <a:off x="9753426" y="4683371"/>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srgbClr val="0070C0"/>
                  </a:solidFill>
                </a:rPr>
                <a:t>Server</a:t>
              </a:r>
            </a:p>
          </p:txBody>
        </p:sp>
      </p:gr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7207-868A-4CF4-A943-60DB9D33ADA5}"/>
                  </a:ext>
                </a:extLst>
              </p:cNvPr>
              <p:cNvSpPr/>
              <p:nvPr/>
            </p:nvSpPr>
            <p:spPr>
              <a:xfrm>
                <a:off x="2744447" y="3132559"/>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B050"/>
                          </a:solidFill>
                          <a:latin typeface="Cambria Math" panose="02040503050406030204" pitchFamily="18" charset="0"/>
                        </a:rPr>
                        <m:t>𝑘</m:t>
                      </m:r>
                    </m:oMath>
                  </m:oMathPara>
                </a14:m>
                <a:endParaRPr lang="en-US" sz="2400" dirty="0">
                  <a:solidFill>
                    <a:srgbClr val="00B050"/>
                  </a:solidFill>
                </a:endParaRPr>
              </a:p>
            </p:txBody>
          </p:sp>
        </mc:Choice>
        <mc:Fallback xmlns="">
          <p:sp>
            <p:nvSpPr>
              <p:cNvPr id="46" name="Rectangle 45">
                <a:extLst>
                  <a:ext uri="{FF2B5EF4-FFF2-40B4-BE49-F238E27FC236}">
                    <a16:creationId xmlns:a16="http://schemas.microsoft.com/office/drawing/2014/main" id="{BAB27207-868A-4CF4-A943-60DB9D33ADA5}"/>
                  </a:ext>
                </a:extLst>
              </p:cNvPr>
              <p:cNvSpPr>
                <a:spLocks noRot="1" noChangeAspect="1" noMove="1" noResize="1" noEditPoints="1" noAdjustHandles="1" noChangeArrowheads="1" noChangeShapeType="1" noTextEdit="1"/>
              </p:cNvSpPr>
              <p:nvPr/>
            </p:nvSpPr>
            <p:spPr>
              <a:xfrm>
                <a:off x="2744447" y="3132559"/>
                <a:ext cx="780017" cy="365125"/>
              </a:xfrm>
              <a:prstGeom prst="rect">
                <a:avLst/>
              </a:prstGeom>
              <a:blipFill>
                <a:blip r:embed="rId8"/>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2138240A-291A-47C5-B2D7-D09A921D48E0}"/>
                  </a:ext>
                </a:extLst>
              </p:cNvPr>
              <p:cNvSpPr/>
              <p:nvPr/>
            </p:nvSpPr>
            <p:spPr>
              <a:xfrm>
                <a:off x="8285156" y="3197507"/>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rgbClr val="0070C0"/>
                          </a:solidFill>
                          <a:latin typeface="Cambria Math" panose="02040503050406030204" pitchFamily="18" charset="0"/>
                        </a:rPr>
                        <m:t>𝑘</m:t>
                      </m:r>
                      <m:r>
                        <a:rPr lang="en-US" sz="2400" b="0" i="1" dirty="0" smtClean="0">
                          <a:solidFill>
                            <a:srgbClr val="0070C0"/>
                          </a:solidFill>
                          <a:latin typeface="Cambria Math" panose="02040503050406030204" pitchFamily="18" charset="0"/>
                        </a:rPr>
                        <m:t>′</m:t>
                      </m:r>
                    </m:oMath>
                  </m:oMathPara>
                </a14:m>
                <a:endParaRPr lang="en-US" sz="2400" dirty="0">
                  <a:solidFill>
                    <a:srgbClr val="0070C0"/>
                  </a:solidFill>
                </a:endParaRPr>
              </a:p>
            </p:txBody>
          </p:sp>
        </mc:Choice>
        <mc:Fallback xmlns="">
          <p:sp>
            <p:nvSpPr>
              <p:cNvPr id="47" name="Rectangle 46">
                <a:extLst>
                  <a:ext uri="{FF2B5EF4-FFF2-40B4-BE49-F238E27FC236}">
                    <a16:creationId xmlns:a16="http://schemas.microsoft.com/office/drawing/2014/main" id="{2138240A-291A-47C5-B2D7-D09A921D48E0}"/>
                  </a:ext>
                </a:extLst>
              </p:cNvPr>
              <p:cNvSpPr>
                <a:spLocks noRot="1" noChangeAspect="1" noMove="1" noResize="1" noEditPoints="1" noAdjustHandles="1" noChangeArrowheads="1" noChangeShapeType="1" noTextEdit="1"/>
              </p:cNvSpPr>
              <p:nvPr/>
            </p:nvSpPr>
            <p:spPr>
              <a:xfrm>
                <a:off x="8285156" y="3197507"/>
                <a:ext cx="780017" cy="365125"/>
              </a:xfrm>
              <a:prstGeom prst="rect">
                <a:avLst/>
              </a:prstGeom>
              <a:blipFill>
                <a:blip r:embed="rId9"/>
                <a:stretch>
                  <a:fillRect t="-3390" b="-11864"/>
                </a:stretch>
              </a:blipFill>
              <a:ln>
                <a:noFill/>
              </a:ln>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D231E40E-D4BF-4367-B2AB-9A16B0D517FF}"/>
              </a:ext>
            </a:extLst>
          </p:cNvPr>
          <p:cNvCxnSpPr>
            <a:cxnSpLocks/>
          </p:cNvCxnSpPr>
          <p:nvPr/>
        </p:nvCxnSpPr>
        <p:spPr>
          <a:xfrm>
            <a:off x="2471782" y="26709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F647EC5A-D6D4-42CD-8848-E9A7C504449E}"/>
              </a:ext>
            </a:extLst>
          </p:cNvPr>
          <p:cNvCxnSpPr>
            <a:cxnSpLocks/>
          </p:cNvCxnSpPr>
          <p:nvPr/>
        </p:nvCxnSpPr>
        <p:spPr>
          <a:xfrm>
            <a:off x="8001753" y="3613181"/>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70A565FE-9057-40B3-987C-A38E9F87B0B1}"/>
              </a:ext>
            </a:extLst>
          </p:cNvPr>
          <p:cNvCxnSpPr>
            <a:cxnSpLocks/>
          </p:cNvCxnSpPr>
          <p:nvPr/>
        </p:nvCxnSpPr>
        <p:spPr>
          <a:xfrm flipH="1">
            <a:off x="8014572" y="2688604"/>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187101D1-6618-458B-AF4E-3E9B592DA2C8}"/>
              </a:ext>
            </a:extLst>
          </p:cNvPr>
          <p:cNvCxnSpPr>
            <a:cxnSpLocks/>
          </p:cNvCxnSpPr>
          <p:nvPr/>
        </p:nvCxnSpPr>
        <p:spPr>
          <a:xfrm flipH="1">
            <a:off x="2446329" y="3595510"/>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1" name="Title 1">
            <a:extLst>
              <a:ext uri="{FF2B5EF4-FFF2-40B4-BE49-F238E27FC236}">
                <a16:creationId xmlns:a16="http://schemas.microsoft.com/office/drawing/2014/main" id="{98764564-95C9-4248-B965-7BCD68EEBEBF}"/>
              </a:ext>
            </a:extLst>
          </p:cNvPr>
          <p:cNvSpPr txBox="1">
            <a:spLocks/>
          </p:cNvSpPr>
          <p:nvPr/>
        </p:nvSpPr>
        <p:spPr bwMode="auto">
          <a:xfrm>
            <a:off x="582562" y="36437"/>
            <a:ext cx="10908711"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One-Time-Key key-hiding AKE: lowers the AKE cost</a:t>
            </a:r>
            <a:endParaRPr lang="en-US" sz="32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EA5DBA2-54C2-4B6C-9AEC-E388FA72B926}"/>
                  </a:ext>
                </a:extLst>
              </p:cNvPr>
              <p:cNvSpPr/>
              <p:nvPr/>
            </p:nvSpPr>
            <p:spPr>
              <a:xfrm>
                <a:off x="7910477" y="2155500"/>
                <a:ext cx="1733508"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dirty="0" smtClean="0">
                        <a:solidFill>
                          <a:srgbClr val="00B050"/>
                        </a:solidFill>
                        <a:latin typeface="Cambria Math" panose="02040503050406030204" pitchFamily="18" charset="0"/>
                      </a:rPr>
                      <m:t>𝑝𝑘𝐶</m:t>
                    </m:r>
                    <m:r>
                      <a:rPr lang="en-US" sz="2400" b="0" i="0" dirty="0" smtClean="0">
                        <a:solidFill>
                          <a:srgbClr val="00B050"/>
                        </a:solidFill>
                        <a:latin typeface="Cambria Math" panose="02040503050406030204" pitchFamily="18" charset="0"/>
                      </a:rPr>
                      <m:t> </m:t>
                    </m:r>
                  </m:oMath>
                </a14:m>
                <a:r>
                  <a:rPr lang="en-US" sz="2400" dirty="0"/>
                  <a:t>, </a:t>
                </a:r>
                <a14:m>
                  <m:oMath xmlns:m="http://schemas.openxmlformats.org/officeDocument/2006/math">
                    <m:r>
                      <a:rPr lang="en-US" sz="2400" b="0" i="1" dirty="0" smtClean="0">
                        <a:solidFill>
                          <a:srgbClr val="0070C0"/>
                        </a:solidFill>
                        <a:latin typeface="Cambria Math" panose="02040503050406030204" pitchFamily="18" charset="0"/>
                      </a:rPr>
                      <m:t>𝑠</m:t>
                    </m:r>
                    <m:r>
                      <a:rPr lang="en-US" sz="2400" i="1" dirty="0">
                        <a:solidFill>
                          <a:srgbClr val="0070C0"/>
                        </a:solidFill>
                        <a:latin typeface="Cambria Math" panose="02040503050406030204" pitchFamily="18" charset="0"/>
                      </a:rPr>
                      <m:t>𝑘</m:t>
                    </m:r>
                    <m:r>
                      <a:rPr lang="en-US" sz="2400" b="0" i="1" dirty="0" smtClean="0">
                        <a:solidFill>
                          <a:srgbClr val="0070C0"/>
                        </a:solidFill>
                        <a:latin typeface="Cambria Math" panose="02040503050406030204" pitchFamily="18" charset="0"/>
                      </a:rPr>
                      <m:t>𝑆</m:t>
                    </m:r>
                    <m:r>
                      <a:rPr lang="en-US" sz="2400" i="1" dirty="0">
                        <a:latin typeface="Cambria Math" panose="02040503050406030204" pitchFamily="18" charset="0"/>
                      </a:rPr>
                      <m:t> </m:t>
                    </m:r>
                  </m:oMath>
                </a14:m>
                <a:endParaRPr lang="en-US" sz="2400" dirty="0"/>
              </a:p>
            </p:txBody>
          </p:sp>
        </mc:Choice>
        <mc:Fallback xmlns="">
          <p:sp>
            <p:nvSpPr>
              <p:cNvPr id="24" name="Rectangle 23">
                <a:extLst>
                  <a:ext uri="{FF2B5EF4-FFF2-40B4-BE49-F238E27FC236}">
                    <a16:creationId xmlns:a16="http://schemas.microsoft.com/office/drawing/2014/main" id="{3EA5DBA2-54C2-4B6C-9AEC-E388FA72B926}"/>
                  </a:ext>
                </a:extLst>
              </p:cNvPr>
              <p:cNvSpPr>
                <a:spLocks noRot="1" noChangeAspect="1" noMove="1" noResize="1" noEditPoints="1" noAdjustHandles="1" noChangeArrowheads="1" noChangeShapeType="1" noTextEdit="1"/>
              </p:cNvSpPr>
              <p:nvPr/>
            </p:nvSpPr>
            <p:spPr>
              <a:xfrm>
                <a:off x="7910477" y="2155500"/>
                <a:ext cx="1733508" cy="455733"/>
              </a:xfrm>
              <a:prstGeom prst="rect">
                <a:avLst/>
              </a:prstGeom>
              <a:blipFill>
                <a:blip r:embed="rId10"/>
                <a:stretch>
                  <a:fillRect t="-12162" b="-31081"/>
                </a:stretch>
              </a:blipFill>
              <a:ln>
                <a:no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DA7A797D-5FD4-60D7-847A-66779754891B}"/>
              </a:ext>
            </a:extLst>
          </p:cNvPr>
          <p:cNvSpPr/>
          <p:nvPr/>
        </p:nvSpPr>
        <p:spPr>
          <a:xfrm>
            <a:off x="8814061" y="2172006"/>
            <a:ext cx="624225" cy="4527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C86A563-666C-6375-ED7E-65F21DBA47C5}"/>
              </a:ext>
            </a:extLst>
          </p:cNvPr>
          <p:cNvSpPr txBox="1"/>
          <p:nvPr/>
        </p:nvSpPr>
        <p:spPr>
          <a:xfrm>
            <a:off x="9375226" y="1524741"/>
            <a:ext cx="1478001" cy="369332"/>
          </a:xfrm>
          <a:prstGeom prst="rect">
            <a:avLst/>
          </a:prstGeom>
          <a:noFill/>
          <a:ln w="12700">
            <a:solidFill>
              <a:schemeClr val="tx1"/>
            </a:solidFill>
          </a:ln>
        </p:spPr>
        <p:txBody>
          <a:bodyPr wrap="square">
            <a:spAutoFit/>
          </a:bodyPr>
          <a:lstStyle/>
          <a:p>
            <a:r>
              <a:rPr lang="en-US" altLang="zh-CN" dirty="0"/>
              <a:t>One-time key</a:t>
            </a:r>
            <a:endParaRPr lang="en-US" dirty="0"/>
          </a:p>
        </p:txBody>
      </p:sp>
      <p:cxnSp>
        <p:nvCxnSpPr>
          <p:cNvPr id="33" name="Straight Arrow Connector 32">
            <a:extLst>
              <a:ext uri="{FF2B5EF4-FFF2-40B4-BE49-F238E27FC236}">
                <a16:creationId xmlns:a16="http://schemas.microsoft.com/office/drawing/2014/main" id="{4041341D-1F82-E659-1FCA-4D7166B7A2E4}"/>
              </a:ext>
            </a:extLst>
          </p:cNvPr>
          <p:cNvCxnSpPr>
            <a:cxnSpLocks/>
          </p:cNvCxnSpPr>
          <p:nvPr/>
        </p:nvCxnSpPr>
        <p:spPr>
          <a:xfrm flipH="1">
            <a:off x="9375227" y="1907498"/>
            <a:ext cx="395160" cy="2237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1862C06-8BE1-CE6B-9E30-992D15601D17}"/>
              </a:ext>
            </a:extLst>
          </p:cNvPr>
          <p:cNvCxnSpPr>
            <a:cxnSpLocks/>
          </p:cNvCxnSpPr>
          <p:nvPr/>
        </p:nvCxnSpPr>
        <p:spPr>
          <a:xfrm flipH="1">
            <a:off x="3129834" y="5541989"/>
            <a:ext cx="1602422"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E35E8DF3-C0BB-D8E4-68D3-824E3B427E1D}"/>
              </a:ext>
            </a:extLst>
          </p:cNvPr>
          <p:cNvCxnSpPr>
            <a:cxnSpLocks/>
          </p:cNvCxnSpPr>
          <p:nvPr/>
        </p:nvCxnSpPr>
        <p:spPr>
          <a:xfrm flipH="1">
            <a:off x="8753475" y="5550444"/>
            <a:ext cx="1243503"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D674F85-D7DE-83D9-E369-2D82318B2DA2}"/>
                  </a:ext>
                </a:extLst>
              </p:cNvPr>
              <p:cNvSpPr txBox="1"/>
              <p:nvPr/>
            </p:nvSpPr>
            <p:spPr>
              <a:xfrm>
                <a:off x="7816440" y="4752559"/>
                <a:ext cx="2791857" cy="369332"/>
              </a:xfrm>
              <a:prstGeom prst="rect">
                <a:avLst/>
              </a:prstGeom>
              <a:noFill/>
              <a:ln w="12700">
                <a:solidFill>
                  <a:schemeClr val="tx1"/>
                </a:solidFill>
              </a:ln>
            </p:spPr>
            <p:txBody>
              <a:bodyPr wrap="square">
                <a:spAutoFit/>
              </a:bodyPr>
              <a:lstStyle/>
              <a:p>
                <a:r>
                  <a:rPr lang="en-US" altLang="zh-CN" dirty="0"/>
                  <a:t>replace with </a:t>
                </a:r>
                <a14:m>
                  <m:oMath xmlns:m="http://schemas.openxmlformats.org/officeDocument/2006/math">
                    <m:r>
                      <m:rPr>
                        <m:sty m:val="p"/>
                      </m:rPr>
                      <a:rPr lang="en-US" sz="1800" dirty="0" smtClean="0">
                        <a:latin typeface="Cambria Math" panose="02040503050406030204" pitchFamily="18" charset="0"/>
                      </a:rPr>
                      <m:t>DH</m:t>
                    </m:r>
                    <m:d>
                      <m:dPr>
                        <m:ctrlPr>
                          <a:rPr lang="en-US" sz="1800" i="1" dirty="0">
                            <a:latin typeface="Cambria Math" panose="02040503050406030204" pitchFamily="18" charset="0"/>
                          </a:rPr>
                        </m:ctrlPr>
                      </m:dPr>
                      <m:e>
                        <m:r>
                          <a:rPr lang="en-US" sz="1800" i="1" dirty="0">
                            <a:solidFill>
                              <a:srgbClr val="00B050"/>
                            </a:solidFill>
                            <a:latin typeface="Cambria Math" panose="02040503050406030204" pitchFamily="18" charset="0"/>
                          </a:rPr>
                          <m:t>𝑝𝑘𝐶</m:t>
                        </m:r>
                        <m:r>
                          <a:rPr lang="en-US" sz="1800" i="1" dirty="0">
                            <a:latin typeface="Cambria Math" panose="02040503050406030204" pitchFamily="18" charset="0"/>
                          </a:rPr>
                          <m:t>,</m:t>
                        </m:r>
                        <m:r>
                          <a:rPr lang="en-US" sz="1800" b="0" i="1" dirty="0" smtClean="0">
                            <a:solidFill>
                              <a:srgbClr val="0070C0"/>
                            </a:solidFill>
                            <a:latin typeface="Cambria Math" panose="02040503050406030204" pitchFamily="18" charset="0"/>
                          </a:rPr>
                          <m:t>𝑝𝑘𝑆</m:t>
                        </m:r>
                      </m:e>
                    </m:d>
                  </m:oMath>
                </a14:m>
                <a:endParaRPr lang="en-US" dirty="0"/>
              </a:p>
            </p:txBody>
          </p:sp>
        </mc:Choice>
        <mc:Fallback xmlns="">
          <p:sp>
            <p:nvSpPr>
              <p:cNvPr id="53" name="TextBox 52">
                <a:extLst>
                  <a:ext uri="{FF2B5EF4-FFF2-40B4-BE49-F238E27FC236}">
                    <a16:creationId xmlns:a16="http://schemas.microsoft.com/office/drawing/2014/main" id="{5D674F85-D7DE-83D9-E369-2D82318B2DA2}"/>
                  </a:ext>
                </a:extLst>
              </p:cNvPr>
              <p:cNvSpPr txBox="1">
                <a:spLocks noRot="1" noChangeAspect="1" noMove="1" noResize="1" noEditPoints="1" noAdjustHandles="1" noChangeArrowheads="1" noChangeShapeType="1" noTextEdit="1"/>
              </p:cNvSpPr>
              <p:nvPr/>
            </p:nvSpPr>
            <p:spPr>
              <a:xfrm>
                <a:off x="7816440" y="4752559"/>
                <a:ext cx="2791857" cy="369332"/>
              </a:xfrm>
              <a:prstGeom prst="rect">
                <a:avLst/>
              </a:prstGeom>
              <a:blipFill>
                <a:blip r:embed="rId11"/>
                <a:stretch>
                  <a:fillRect l="-1522" t="-8065" b="-24194"/>
                </a:stretch>
              </a:blipFill>
              <a:ln w="12700">
                <a:solidFill>
                  <a:schemeClr val="tx1"/>
                </a:solid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8132894A-7794-C12D-D607-2A63ADB87883}"/>
              </a:ext>
            </a:extLst>
          </p:cNvPr>
          <p:cNvCxnSpPr>
            <a:cxnSpLocks/>
          </p:cNvCxnSpPr>
          <p:nvPr/>
        </p:nvCxnSpPr>
        <p:spPr>
          <a:xfrm flipH="1">
            <a:off x="8248805" y="5122572"/>
            <a:ext cx="395160" cy="2237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7989299-F821-DB1C-C0CF-136558112949}"/>
              </a:ext>
            </a:extLst>
          </p:cNvPr>
          <p:cNvCxnSpPr>
            <a:cxnSpLocks/>
          </p:cNvCxnSpPr>
          <p:nvPr/>
        </p:nvCxnSpPr>
        <p:spPr>
          <a:xfrm flipH="1">
            <a:off x="7431661" y="5541989"/>
            <a:ext cx="1243503"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FF14BE79-40AF-6A9C-835D-4459EACD840D}"/>
              </a:ext>
            </a:extLst>
          </p:cNvPr>
          <p:cNvCxnSpPr>
            <a:cxnSpLocks/>
          </p:cNvCxnSpPr>
          <p:nvPr/>
        </p:nvCxnSpPr>
        <p:spPr>
          <a:xfrm flipH="1">
            <a:off x="6478756" y="5948913"/>
            <a:ext cx="383957"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57" name="Straight Connector 56">
            <a:extLst>
              <a:ext uri="{FF2B5EF4-FFF2-40B4-BE49-F238E27FC236}">
                <a16:creationId xmlns:a16="http://schemas.microsoft.com/office/drawing/2014/main" id="{DF004EB2-F4CF-37DB-6EF8-EDC7126886AF}"/>
              </a:ext>
            </a:extLst>
          </p:cNvPr>
          <p:cNvCxnSpPr>
            <a:cxnSpLocks/>
          </p:cNvCxnSpPr>
          <p:nvPr/>
        </p:nvCxnSpPr>
        <p:spPr>
          <a:xfrm flipH="1">
            <a:off x="7457437" y="5865643"/>
            <a:ext cx="544316"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22C94EEF-0217-F01F-15D0-8C5C98AFDAAE}"/>
              </a:ext>
            </a:extLst>
          </p:cNvPr>
          <p:cNvCxnSpPr>
            <a:cxnSpLocks/>
          </p:cNvCxnSpPr>
          <p:nvPr/>
        </p:nvCxnSpPr>
        <p:spPr>
          <a:xfrm flipH="1">
            <a:off x="3009692" y="6310274"/>
            <a:ext cx="544316"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55B9B045-FBCB-973D-0CE9-25423FF0352F}"/>
              </a:ext>
            </a:extLst>
          </p:cNvPr>
          <p:cNvCxnSpPr>
            <a:cxnSpLocks/>
          </p:cNvCxnSpPr>
          <p:nvPr/>
        </p:nvCxnSpPr>
        <p:spPr>
          <a:xfrm flipH="1" flipV="1">
            <a:off x="8093240" y="6306160"/>
            <a:ext cx="1281986" cy="4114"/>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60" name="Straight Connector 59">
            <a:extLst>
              <a:ext uri="{FF2B5EF4-FFF2-40B4-BE49-F238E27FC236}">
                <a16:creationId xmlns:a16="http://schemas.microsoft.com/office/drawing/2014/main" id="{1EC1546A-96E9-B100-FB73-57DDF6EA30A3}"/>
              </a:ext>
            </a:extLst>
          </p:cNvPr>
          <p:cNvCxnSpPr>
            <a:cxnSpLocks/>
          </p:cNvCxnSpPr>
          <p:nvPr/>
        </p:nvCxnSpPr>
        <p:spPr>
          <a:xfrm flipH="1">
            <a:off x="11340445" y="6302642"/>
            <a:ext cx="398711" cy="3518"/>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id="{A0F01B79-4551-9355-ADDC-BC1CBCB9B641}"/>
              </a:ext>
            </a:extLst>
          </p:cNvPr>
          <p:cNvCxnSpPr>
            <a:cxnSpLocks/>
          </p:cNvCxnSpPr>
          <p:nvPr/>
        </p:nvCxnSpPr>
        <p:spPr>
          <a:xfrm flipH="1" flipV="1">
            <a:off x="2884009" y="5837962"/>
            <a:ext cx="96810" cy="167512"/>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sp>
        <p:nvSpPr>
          <p:cNvPr id="63" name="TextBox 62">
            <a:extLst>
              <a:ext uri="{FF2B5EF4-FFF2-40B4-BE49-F238E27FC236}">
                <a16:creationId xmlns:a16="http://schemas.microsoft.com/office/drawing/2014/main" id="{82495FA2-9272-29A8-7C06-64BC95C259E0}"/>
              </a:ext>
            </a:extLst>
          </p:cNvPr>
          <p:cNvSpPr txBox="1"/>
          <p:nvPr/>
        </p:nvSpPr>
        <p:spPr>
          <a:xfrm>
            <a:off x="3425712" y="1058823"/>
            <a:ext cx="4946427" cy="707886"/>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err="1"/>
              <a:t>otk-khAKE</a:t>
            </a:r>
            <a:r>
              <a:rPr lang="en-US" sz="2000" dirty="0"/>
              <a:t> versions of 3DH and HMQV consist of C sending a single group element X to S</a:t>
            </a:r>
          </a:p>
        </p:txBody>
      </p:sp>
    </p:spTree>
    <p:extLst>
      <p:ext uri="{BB962C8B-B14F-4D97-AF65-F5344CB8AC3E}">
        <p14:creationId xmlns:p14="http://schemas.microsoft.com/office/powerpoint/2010/main" val="689584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8764564-95C9-4248-B965-7BCD68EEBEBF}"/>
              </a:ext>
            </a:extLst>
          </p:cNvPr>
          <p:cNvSpPr txBox="1">
            <a:spLocks/>
          </p:cNvSpPr>
          <p:nvPr/>
        </p:nvSpPr>
        <p:spPr bwMode="auto">
          <a:xfrm>
            <a:off x="582562" y="36437"/>
            <a:ext cx="10908711"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OKAPE-3DH/HMQV protocol looks like EKE </a:t>
            </a:r>
            <a:r>
              <a:rPr lang="en-US" sz="2400" dirty="0"/>
              <a:t>[BM92]</a:t>
            </a:r>
            <a:endParaRPr lang="en-US" sz="3200" dirty="0"/>
          </a:p>
        </p:txBody>
      </p:sp>
      <p:sp>
        <p:nvSpPr>
          <p:cNvPr id="62" name="TextBox 61">
            <a:extLst>
              <a:ext uri="{FF2B5EF4-FFF2-40B4-BE49-F238E27FC236}">
                <a16:creationId xmlns:a16="http://schemas.microsoft.com/office/drawing/2014/main" id="{89848AC8-BB8D-EF3D-048F-102FA1B425BD}"/>
              </a:ext>
            </a:extLst>
          </p:cNvPr>
          <p:cNvSpPr txBox="1"/>
          <p:nvPr/>
        </p:nvSpPr>
        <p:spPr>
          <a:xfrm>
            <a:off x="1290975" y="909908"/>
            <a:ext cx="3045355"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EKE: 2-flow variant with kc</a:t>
            </a:r>
          </a:p>
        </p:txBody>
      </p:sp>
      <p:cxnSp>
        <p:nvCxnSpPr>
          <p:cNvPr id="64" name="Straight Arrow Connector 63">
            <a:extLst>
              <a:ext uri="{FF2B5EF4-FFF2-40B4-BE49-F238E27FC236}">
                <a16:creationId xmlns:a16="http://schemas.microsoft.com/office/drawing/2014/main" id="{6871D401-974D-725C-2323-1FF2D8E868D3}"/>
              </a:ext>
            </a:extLst>
          </p:cNvPr>
          <p:cNvCxnSpPr>
            <a:cxnSpLocks/>
          </p:cNvCxnSpPr>
          <p:nvPr/>
        </p:nvCxnSpPr>
        <p:spPr>
          <a:xfrm flipH="1">
            <a:off x="1649247" y="3152545"/>
            <a:ext cx="213624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CA1B39A-B705-C9B9-2C41-E24060D4B00E}"/>
                  </a:ext>
                </a:extLst>
              </p:cNvPr>
              <p:cNvSpPr txBox="1"/>
              <p:nvPr/>
            </p:nvSpPr>
            <p:spPr>
              <a:xfrm>
                <a:off x="407125" y="2225552"/>
                <a:ext cx="2171708"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69" name="TextBox 68">
                <a:extLst>
                  <a:ext uri="{FF2B5EF4-FFF2-40B4-BE49-F238E27FC236}">
                    <a16:creationId xmlns:a16="http://schemas.microsoft.com/office/drawing/2014/main" id="{5CA1B39A-B705-C9B9-2C41-E24060D4B00E}"/>
                  </a:ext>
                </a:extLst>
              </p:cNvPr>
              <p:cNvSpPr txBox="1">
                <a:spLocks noRot="1" noChangeAspect="1" noMove="1" noResize="1" noEditPoints="1" noAdjustHandles="1" noChangeArrowheads="1" noChangeShapeType="1" noTextEdit="1"/>
              </p:cNvSpPr>
              <p:nvPr/>
            </p:nvSpPr>
            <p:spPr>
              <a:xfrm>
                <a:off x="407125" y="2225552"/>
                <a:ext cx="2171708" cy="400110"/>
              </a:xfrm>
              <a:prstGeom prst="rect">
                <a:avLst/>
              </a:prstGeom>
              <a:blipFill>
                <a:blip r:embed="rId4"/>
                <a:stretch>
                  <a:fillRect l="-1404"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8E4AA5B-81D7-12CA-90CB-C2C297A4F437}"/>
                  </a:ext>
                </a:extLst>
              </p:cNvPr>
              <p:cNvSpPr txBox="1"/>
              <p:nvPr/>
            </p:nvSpPr>
            <p:spPr>
              <a:xfrm>
                <a:off x="3543941" y="2214530"/>
                <a:ext cx="1895324"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70" name="TextBox 69">
                <a:extLst>
                  <a:ext uri="{FF2B5EF4-FFF2-40B4-BE49-F238E27FC236}">
                    <a16:creationId xmlns:a16="http://schemas.microsoft.com/office/drawing/2014/main" id="{48E4AA5B-81D7-12CA-90CB-C2C297A4F437}"/>
                  </a:ext>
                </a:extLst>
              </p:cNvPr>
              <p:cNvSpPr txBox="1">
                <a:spLocks noRot="1" noChangeAspect="1" noMove="1" noResize="1" noEditPoints="1" noAdjustHandles="1" noChangeArrowheads="1" noChangeShapeType="1" noTextEdit="1"/>
              </p:cNvSpPr>
              <p:nvPr/>
            </p:nvSpPr>
            <p:spPr>
              <a:xfrm>
                <a:off x="3543941" y="2214530"/>
                <a:ext cx="1895324" cy="400110"/>
              </a:xfrm>
              <a:prstGeom prst="rect">
                <a:avLst/>
              </a:prstGeom>
              <a:blipFill>
                <a:blip r:embed="rId5"/>
                <a:stretch>
                  <a:fillRect l="-1286" b="-13636"/>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E508189B-ADE2-FCB1-6906-3309FA7B89EE}"/>
              </a:ext>
            </a:extLst>
          </p:cNvPr>
          <p:cNvCxnSpPr>
            <a:cxnSpLocks/>
          </p:cNvCxnSpPr>
          <p:nvPr/>
        </p:nvCxnSpPr>
        <p:spPr>
          <a:xfrm flipH="1">
            <a:off x="1753421" y="3841056"/>
            <a:ext cx="2136248"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D08B622-D72F-1288-8056-173944BE718B}"/>
                  </a:ext>
                </a:extLst>
              </p:cNvPr>
              <p:cNvSpPr txBox="1"/>
              <p:nvPr/>
            </p:nvSpPr>
            <p:spPr>
              <a:xfrm>
                <a:off x="1719921" y="3435433"/>
                <a:ext cx="2616408" cy="400110"/>
              </a:xfrm>
              <a:prstGeom prst="rect">
                <a:avLst/>
              </a:prstGeom>
              <a:noFill/>
            </p:spPr>
            <p:txBody>
              <a:bodyPr wrap="square">
                <a:spAutoFit/>
              </a:bodyPr>
              <a:lstStyle/>
              <a:p>
                <a14:m>
                  <m:oMath xmlns:m="http://schemas.openxmlformats.org/officeDocument/2006/math">
                    <m:r>
                      <a:rPr lang="en-US" sz="2000" b="0" i="1" dirty="0" smtClean="0">
                        <a:solidFill>
                          <a:srgbClr val="00B050"/>
                        </a:solidFill>
                        <a:latin typeface="Cambria Math" panose="02040503050406030204" pitchFamily="18" charset="0"/>
                      </a:rPr>
                      <m:t>𝑋</m:t>
                    </m:r>
                    <m:r>
                      <a:rPr lang="en-US" sz="2000" i="1" dirty="0" smtClean="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b="0" i="1" dirty="0" smtClean="0">
                            <a:solidFill>
                              <a:srgbClr val="00B050"/>
                            </a:solidFill>
                            <a:latin typeface="Cambria Math" panose="02040503050406030204" pitchFamily="18" charset="0"/>
                          </a:rPr>
                          <m:t>𝑥</m:t>
                        </m:r>
                      </m:sup>
                    </m:sSup>
                  </m:oMath>
                </a14:m>
                <a:r>
                  <a:rPr lang="en-US" sz="2000" dirty="0">
                    <a:solidFill>
                      <a:schemeClr val="tx1"/>
                    </a:solidFill>
                  </a:rPr>
                  <a:t>  ,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000" i="1">
                            <a:latin typeface="Cambria Math" panose="02040503050406030204" pitchFamily="18" charset="0"/>
                            <a:ea typeface="Cambria Math" panose="02040503050406030204" pitchFamily="18" charset="0"/>
                            <a:cs typeface="Calibri Light" panose="020F0302020204030204" pitchFamily="34" charset="0"/>
                          </a:rPr>
                          <m:t>𝑃𝑅𝐹</m:t>
                        </m:r>
                      </m:e>
                      <m:sub>
                        <m:r>
                          <a:rPr lang="en-US" altLang="zh-CN" sz="2000" i="1">
                            <a:latin typeface="Cambria Math" panose="02040503050406030204" pitchFamily="18" charset="0"/>
                            <a:ea typeface="Cambria Math" panose="02040503050406030204" pitchFamily="18" charset="0"/>
                            <a:cs typeface="Calibri Light" panose="020F0302020204030204" pitchFamily="34" charset="0"/>
                          </a:rPr>
                          <m:t>𝑘</m:t>
                        </m:r>
                      </m:sub>
                    </m:sSub>
                    <m:r>
                      <a:rPr lang="en-US" altLang="zh-CN" sz="2000" i="1">
                        <a:latin typeface="Cambria Math" panose="02040503050406030204" pitchFamily="18" charset="0"/>
                        <a:cs typeface="Calibri Light" panose="020F0302020204030204" pitchFamily="34" charset="0"/>
                      </a:rPr>
                      <m:t>(1)</m:t>
                    </m:r>
                  </m:oMath>
                </a14:m>
                <a:endParaRPr lang="en-US" sz="2000" dirty="0">
                  <a:solidFill>
                    <a:schemeClr val="tx1"/>
                  </a:solidFill>
                </a:endParaRPr>
              </a:p>
            </p:txBody>
          </p:sp>
        </mc:Choice>
        <mc:Fallback xmlns="">
          <p:sp>
            <p:nvSpPr>
              <p:cNvPr id="72" name="TextBox 71">
                <a:extLst>
                  <a:ext uri="{FF2B5EF4-FFF2-40B4-BE49-F238E27FC236}">
                    <a16:creationId xmlns:a16="http://schemas.microsoft.com/office/drawing/2014/main" id="{3D08B622-D72F-1288-8056-173944BE718B}"/>
                  </a:ext>
                </a:extLst>
              </p:cNvPr>
              <p:cNvSpPr txBox="1">
                <a:spLocks noRot="1" noChangeAspect="1" noMove="1" noResize="1" noEditPoints="1" noAdjustHandles="1" noChangeArrowheads="1" noChangeShapeType="1" noTextEdit="1"/>
              </p:cNvSpPr>
              <p:nvPr/>
            </p:nvSpPr>
            <p:spPr>
              <a:xfrm>
                <a:off x="1719921" y="3435433"/>
                <a:ext cx="2616408" cy="400110"/>
              </a:xfrm>
              <a:prstGeom prst="rect">
                <a:avLst/>
              </a:prstGeom>
              <a:blipFill>
                <a:blip r:embed="rId6"/>
                <a:stretch>
                  <a:fillRect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603498E-DE2A-A635-7A87-36BC3CC6A3AC}"/>
                  </a:ext>
                </a:extLst>
              </p:cNvPr>
              <p:cNvSpPr txBox="1"/>
              <p:nvPr/>
            </p:nvSpPr>
            <p:spPr>
              <a:xfrm>
                <a:off x="977024" y="4194299"/>
                <a:ext cx="3673254" cy="4060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rgbClr val="00B050"/>
                                  </a:solidFill>
                                  <a:latin typeface="Cambria Math" panose="02040503050406030204" pitchFamily="18" charset="0"/>
                                </a:rPr>
                                <m:t>𝑋</m:t>
                              </m:r>
                              <m:r>
                                <a:rPr lang="en-US" sz="2000" i="1" dirty="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a:rPr lang="en-US" sz="2000" b="0" i="1" dirty="0" smtClean="0">
                              <a:solidFill>
                                <a:srgbClr val="0070C0"/>
                              </a:solidFill>
                              <a:latin typeface="Cambria Math" panose="02040503050406030204" pitchFamily="18" charset="0"/>
                            </a:rPr>
                            <m:t> </m:t>
                          </m:r>
                          <m:r>
                            <a:rPr lang="en-US" sz="2000" b="0" i="1" dirty="0" smtClean="0">
                              <a:latin typeface="Cambria Math" panose="02040503050406030204" pitchFamily="18" charset="0"/>
                            </a:rPr>
                            <m:t> </m:t>
                          </m:r>
                        </m:e>
                      </m:d>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H</m:t>
                      </m:r>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𝑔</m:t>
                          </m:r>
                        </m:e>
                        <m:sup>
                          <m:r>
                            <a:rPr lang="en-US" sz="2000" b="0" i="1" dirty="0" smtClean="0">
                              <a:latin typeface="Cambria Math" panose="02040503050406030204" pitchFamily="18" charset="0"/>
                            </a:rPr>
                            <m:t>𝑥</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rPr>
                            <m:t>𝑏</m:t>
                          </m:r>
                        </m:sup>
                      </m:sSup>
                      <m:r>
                        <a:rPr lang="en-US" sz="2000" b="0" i="1" dirty="0" smtClean="0">
                          <a:latin typeface="Cambria Math" panose="02040503050406030204" pitchFamily="18" charset="0"/>
                        </a:rPr>
                        <m:t> ]</m:t>
                      </m:r>
                    </m:oMath>
                  </m:oMathPara>
                </a14:m>
                <a:endParaRPr lang="en-US" sz="2000" dirty="0"/>
              </a:p>
            </p:txBody>
          </p:sp>
        </mc:Choice>
        <mc:Fallback xmlns="">
          <p:sp>
            <p:nvSpPr>
              <p:cNvPr id="73" name="TextBox 72">
                <a:extLst>
                  <a:ext uri="{FF2B5EF4-FFF2-40B4-BE49-F238E27FC236}">
                    <a16:creationId xmlns:a16="http://schemas.microsoft.com/office/drawing/2014/main" id="{E603498E-DE2A-A635-7A87-36BC3CC6A3AC}"/>
                  </a:ext>
                </a:extLst>
              </p:cNvPr>
              <p:cNvSpPr txBox="1">
                <a:spLocks noRot="1" noChangeAspect="1" noMove="1" noResize="1" noEditPoints="1" noAdjustHandles="1" noChangeArrowheads="1" noChangeShapeType="1" noTextEdit="1"/>
              </p:cNvSpPr>
              <p:nvPr/>
            </p:nvSpPr>
            <p:spPr>
              <a:xfrm>
                <a:off x="977024" y="4194299"/>
                <a:ext cx="3673254" cy="406009"/>
              </a:xfrm>
              <a:prstGeom prst="rect">
                <a:avLst/>
              </a:prstGeom>
              <a:blipFill>
                <a:blip r:embed="rId7"/>
                <a:stretch>
                  <a:fillRect b="-14925"/>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337CADE9-0E93-927B-26C7-8192FCA83531}"/>
              </a:ext>
            </a:extLst>
          </p:cNvPr>
          <p:cNvSpPr txBox="1"/>
          <p:nvPr/>
        </p:nvSpPr>
        <p:spPr>
          <a:xfrm>
            <a:off x="8145037" y="948533"/>
            <a:ext cx="3045355"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OKAPE-3DH/HMQV</a:t>
            </a:r>
          </a:p>
        </p:txBody>
      </p:sp>
      <p:sp>
        <p:nvSpPr>
          <p:cNvPr id="75" name="TextBox 74">
            <a:extLst>
              <a:ext uri="{FF2B5EF4-FFF2-40B4-BE49-F238E27FC236}">
                <a16:creationId xmlns:a16="http://schemas.microsoft.com/office/drawing/2014/main" id="{73C69A7F-A319-F26D-58E7-2B138C9305E9}"/>
              </a:ext>
            </a:extLst>
          </p:cNvPr>
          <p:cNvSpPr txBox="1"/>
          <p:nvPr/>
        </p:nvSpPr>
        <p:spPr>
          <a:xfrm>
            <a:off x="4884957" y="921929"/>
            <a:ext cx="856086" cy="461665"/>
          </a:xfrm>
          <a:prstGeom prst="rect">
            <a:avLst/>
          </a:prstGeom>
          <a:noFill/>
          <a:ln w="12700">
            <a:solidFill>
              <a:schemeClr val="tx1"/>
            </a:solidFill>
          </a:ln>
        </p:spPr>
        <p:txBody>
          <a:bodyPr wrap="square">
            <a:spAutoFit/>
          </a:bodyPr>
          <a:lstStyle/>
          <a:p>
            <a:r>
              <a:rPr lang="en-US" altLang="zh-CN" sz="2400" dirty="0"/>
              <a:t>PAKE</a:t>
            </a:r>
            <a:endParaRPr lang="en-US" sz="2400" dirty="0"/>
          </a:p>
        </p:txBody>
      </p:sp>
      <p:cxnSp>
        <p:nvCxnSpPr>
          <p:cNvPr id="76" name="Straight Arrow Connector 75">
            <a:extLst>
              <a:ext uri="{FF2B5EF4-FFF2-40B4-BE49-F238E27FC236}">
                <a16:creationId xmlns:a16="http://schemas.microsoft.com/office/drawing/2014/main" id="{F4102637-AB77-7AD1-EBE4-FE5E1CC58487}"/>
              </a:ext>
            </a:extLst>
          </p:cNvPr>
          <p:cNvCxnSpPr>
            <a:cxnSpLocks/>
          </p:cNvCxnSpPr>
          <p:nvPr/>
        </p:nvCxnSpPr>
        <p:spPr>
          <a:xfrm flipH="1" flipV="1">
            <a:off x="4401070" y="1130535"/>
            <a:ext cx="419147" cy="26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E30741E-2405-44A0-0048-19F6AA4CB753}"/>
              </a:ext>
            </a:extLst>
          </p:cNvPr>
          <p:cNvSpPr txBox="1"/>
          <p:nvPr/>
        </p:nvSpPr>
        <p:spPr>
          <a:xfrm>
            <a:off x="6507339" y="923854"/>
            <a:ext cx="1027779" cy="461665"/>
          </a:xfrm>
          <a:prstGeom prst="rect">
            <a:avLst/>
          </a:prstGeom>
          <a:noFill/>
          <a:ln w="12700">
            <a:solidFill>
              <a:schemeClr val="tx1"/>
            </a:solidFill>
          </a:ln>
        </p:spPr>
        <p:txBody>
          <a:bodyPr wrap="square">
            <a:spAutoFit/>
          </a:bodyPr>
          <a:lstStyle/>
          <a:p>
            <a:r>
              <a:rPr lang="en-US" altLang="zh-CN" sz="2400" dirty="0" err="1"/>
              <a:t>aPAKE</a:t>
            </a:r>
            <a:endParaRPr lang="en-US" sz="2400" dirty="0"/>
          </a:p>
        </p:txBody>
      </p:sp>
      <p:cxnSp>
        <p:nvCxnSpPr>
          <p:cNvPr id="78" name="Straight Arrow Connector 77">
            <a:extLst>
              <a:ext uri="{FF2B5EF4-FFF2-40B4-BE49-F238E27FC236}">
                <a16:creationId xmlns:a16="http://schemas.microsoft.com/office/drawing/2014/main" id="{840BF981-7FC8-90AE-C219-0C1334DD3D2B}"/>
              </a:ext>
            </a:extLst>
          </p:cNvPr>
          <p:cNvCxnSpPr>
            <a:cxnSpLocks/>
          </p:cNvCxnSpPr>
          <p:nvPr/>
        </p:nvCxnSpPr>
        <p:spPr>
          <a:xfrm>
            <a:off x="7595358" y="1170614"/>
            <a:ext cx="472197" cy="12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4595AAE4-22C8-E797-FF41-3165F54A8FA8}"/>
                  </a:ext>
                </a:extLst>
              </p:cNvPr>
              <p:cNvSpPr txBox="1"/>
              <p:nvPr/>
            </p:nvSpPr>
            <p:spPr>
              <a:xfrm>
                <a:off x="9120851" y="1573217"/>
                <a:ext cx="2814202" cy="707886"/>
              </a:xfrm>
              <a:prstGeom prst="rect">
                <a:avLst/>
              </a:prstGeom>
              <a:noFill/>
            </p:spPr>
            <p:txBody>
              <a:bodyPr wrap="square">
                <a:spAutoFit/>
              </a:bodyPr>
              <a:lstStyle/>
              <a:p>
                <a:r>
                  <a:rPr lang="en-US" sz="2000" dirty="0"/>
                  <a:t>Server’s password file: </a:t>
                </a:r>
                <a14:m>
                  <m:oMath xmlns:m="http://schemas.openxmlformats.org/officeDocument/2006/math">
                    <m:r>
                      <a:rPr lang="en-US" sz="2000" b="0" i="0" dirty="0" smtClean="0">
                        <a:latin typeface="Cambria Math" panose="02040503050406030204" pitchFamily="18" charset="0"/>
                      </a:rPr>
                      <m:t>(</m:t>
                    </m:r>
                    <m:r>
                      <a:rPr lang="en-US" sz="2000" b="0" i="1" dirty="0" smtClean="0">
                        <a:latin typeface="Cambria Math" panose="02040503050406030204" pitchFamily="18" charset="0"/>
                      </a:rPr>
                      <m:t>h𝑝𝑤</m:t>
                    </m:r>
                    <m:r>
                      <a:rPr lang="en-US" sz="2000" b="0" i="1" dirty="0" smtClean="0">
                        <a:latin typeface="Cambria Math" panose="02040503050406030204" pitchFamily="18" charset="0"/>
                      </a:rPr>
                      <m:t>,</m:t>
                    </m:r>
                    <m:r>
                      <a:rPr lang="en-US" sz="2000" b="0" i="1" dirty="0" smtClean="0">
                        <a:solidFill>
                          <a:srgbClr val="00B050"/>
                        </a:solidFill>
                        <a:latin typeface="Cambria Math" panose="02040503050406030204" pitchFamily="18" charset="0"/>
                      </a:rPr>
                      <m:t>𝐴</m:t>
                    </m:r>
                    <m:r>
                      <a:rPr lang="en-US" sz="2000" b="0" i="1" dirty="0" smtClean="0">
                        <a:latin typeface="Cambria Math" panose="02040503050406030204" pitchFamily="18" charset="0"/>
                      </a:rPr>
                      <m:t>) </m:t>
                    </m:r>
                  </m:oMath>
                </a14:m>
                <a:r>
                  <a:rPr lang="en-US" sz="2000" dirty="0"/>
                  <a:t>= </a:t>
                </a:r>
                <a14:m>
                  <m:oMath xmlns:m="http://schemas.openxmlformats.org/officeDocument/2006/math">
                    <m:r>
                      <a:rPr lang="en-US" sz="2000" b="0" i="0"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r>
                  <a:rPr lang="en-US" sz="2000" dirty="0"/>
                  <a:t>,</a:t>
                </a:r>
                <a:r>
                  <a:rPr lang="en-US" sz="1050" dirty="0"/>
                  <a:t> </a:t>
                </a:r>
                <a14:m>
                  <m:oMath xmlns:m="http://schemas.openxmlformats.org/officeDocument/2006/math">
                    <m:sSup>
                      <m:sSupPr>
                        <m:ctrlPr>
                          <a:rPr lang="en-US" sz="2000" i="1" dirty="0" smtClean="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b="0" i="1" dirty="0" smtClean="0">
                            <a:solidFill>
                              <a:srgbClr val="00B050"/>
                            </a:solidFill>
                            <a:latin typeface="Cambria Math" panose="02040503050406030204" pitchFamily="18" charset="0"/>
                          </a:rPr>
                          <m:t>𝑎</m:t>
                        </m:r>
                      </m:sup>
                    </m:sSup>
                    <m:r>
                      <a:rPr lang="en-US" sz="2000" b="0" i="1" dirty="0" smtClean="0">
                        <a:latin typeface="Cambria Math" panose="02040503050406030204" pitchFamily="18" charset="0"/>
                      </a:rPr>
                      <m:t>)</m:t>
                    </m:r>
                  </m:oMath>
                </a14:m>
                <a:endParaRPr lang="en-US" sz="2000" dirty="0"/>
              </a:p>
            </p:txBody>
          </p:sp>
        </mc:Choice>
        <mc:Fallback xmlns="">
          <p:sp>
            <p:nvSpPr>
              <p:cNvPr id="82" name="TextBox 81">
                <a:extLst>
                  <a:ext uri="{FF2B5EF4-FFF2-40B4-BE49-F238E27FC236}">
                    <a16:creationId xmlns:a16="http://schemas.microsoft.com/office/drawing/2014/main" id="{4595AAE4-22C8-E797-FF41-3165F54A8FA8}"/>
                  </a:ext>
                </a:extLst>
              </p:cNvPr>
              <p:cNvSpPr txBox="1">
                <a:spLocks noRot="1" noChangeAspect="1" noMove="1" noResize="1" noEditPoints="1" noAdjustHandles="1" noChangeArrowheads="1" noChangeShapeType="1" noTextEdit="1"/>
              </p:cNvSpPr>
              <p:nvPr/>
            </p:nvSpPr>
            <p:spPr>
              <a:xfrm>
                <a:off x="9120851" y="1573217"/>
                <a:ext cx="2814202" cy="707886"/>
              </a:xfrm>
              <a:prstGeom prst="rect">
                <a:avLst/>
              </a:prstGeom>
              <a:blipFill>
                <a:blip r:embed="rId8"/>
                <a:stretch>
                  <a:fillRect l="-2165"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2821BA8-CB84-DFCF-CD8C-B34D9FFD5E96}"/>
                  </a:ext>
                </a:extLst>
              </p:cNvPr>
              <p:cNvSpPr txBox="1"/>
              <p:nvPr/>
            </p:nvSpPr>
            <p:spPr>
              <a:xfrm>
                <a:off x="3918079" y="2781260"/>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93" name="TextBox 92">
                <a:extLst>
                  <a:ext uri="{FF2B5EF4-FFF2-40B4-BE49-F238E27FC236}">
                    <a16:creationId xmlns:a16="http://schemas.microsoft.com/office/drawing/2014/main" id="{22821BA8-CB84-DFCF-CD8C-B34D9FFD5E96}"/>
                  </a:ext>
                </a:extLst>
              </p:cNvPr>
              <p:cNvSpPr txBox="1">
                <a:spLocks noRot="1" noChangeAspect="1" noMove="1" noResize="1" noEditPoints="1" noAdjustHandles="1" noChangeArrowheads="1" noChangeShapeType="1" noTextEdit="1"/>
              </p:cNvSpPr>
              <p:nvPr/>
            </p:nvSpPr>
            <p:spPr>
              <a:xfrm>
                <a:off x="3918079" y="2781260"/>
                <a:ext cx="966878" cy="400110"/>
              </a:xfrm>
              <a:prstGeom prst="rect">
                <a:avLst/>
              </a:prstGeom>
              <a:blipFill>
                <a:blip r:embed="rId9"/>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74759FD-B3FE-F9DE-A589-3AA815E3C0FF}"/>
                  </a:ext>
                </a:extLst>
              </p:cNvPr>
              <p:cNvSpPr txBox="1"/>
              <p:nvPr/>
            </p:nvSpPr>
            <p:spPr>
              <a:xfrm>
                <a:off x="493585" y="3457356"/>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94" name="TextBox 93">
                <a:extLst>
                  <a:ext uri="{FF2B5EF4-FFF2-40B4-BE49-F238E27FC236}">
                    <a16:creationId xmlns:a16="http://schemas.microsoft.com/office/drawing/2014/main" id="{074759FD-B3FE-F9DE-A589-3AA815E3C0FF}"/>
                  </a:ext>
                </a:extLst>
              </p:cNvPr>
              <p:cNvSpPr txBox="1">
                <a:spLocks noRot="1" noChangeAspect="1" noMove="1" noResize="1" noEditPoints="1" noAdjustHandles="1" noChangeArrowheads="1" noChangeShapeType="1" noTextEdit="1"/>
              </p:cNvSpPr>
              <p:nvPr/>
            </p:nvSpPr>
            <p:spPr>
              <a:xfrm>
                <a:off x="493585" y="3457356"/>
                <a:ext cx="966878" cy="400110"/>
              </a:xfrm>
              <a:prstGeom prst="rect">
                <a:avLst/>
              </a:prstGeom>
              <a:blipFill>
                <a:blip r:embed="rId10"/>
                <a:stretch>
                  <a:fillRect b="-3030"/>
                </a:stretch>
              </a:blipFill>
            </p:spPr>
            <p:txBody>
              <a:bodyPr/>
              <a:lstStyle/>
              <a:p>
                <a:r>
                  <a:rPr lang="en-US">
                    <a:noFill/>
                  </a:rPr>
                  <a:t> </a:t>
                </a:r>
              </a:p>
            </p:txBody>
          </p:sp>
        </mc:Fallback>
      </mc:AlternateContent>
      <p:cxnSp>
        <p:nvCxnSpPr>
          <p:cNvPr id="95" name="Straight Arrow Connector 94">
            <a:extLst>
              <a:ext uri="{FF2B5EF4-FFF2-40B4-BE49-F238E27FC236}">
                <a16:creationId xmlns:a16="http://schemas.microsoft.com/office/drawing/2014/main" id="{3FB1A384-46BE-CC02-91D8-4130A4343357}"/>
              </a:ext>
            </a:extLst>
          </p:cNvPr>
          <p:cNvCxnSpPr>
            <a:cxnSpLocks/>
          </p:cNvCxnSpPr>
          <p:nvPr/>
        </p:nvCxnSpPr>
        <p:spPr>
          <a:xfrm flipH="1">
            <a:off x="7681594" y="3142895"/>
            <a:ext cx="213624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85FC16C0-A4AD-E1B8-E00B-A97A260622E4}"/>
                  </a:ext>
                </a:extLst>
              </p:cNvPr>
              <p:cNvSpPr txBox="1"/>
              <p:nvPr/>
            </p:nvSpPr>
            <p:spPr>
              <a:xfrm>
                <a:off x="6478071" y="2226182"/>
                <a:ext cx="2171708"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97" name="TextBox 96">
                <a:extLst>
                  <a:ext uri="{FF2B5EF4-FFF2-40B4-BE49-F238E27FC236}">
                    <a16:creationId xmlns:a16="http://schemas.microsoft.com/office/drawing/2014/main" id="{85FC16C0-A4AD-E1B8-E00B-A97A260622E4}"/>
                  </a:ext>
                </a:extLst>
              </p:cNvPr>
              <p:cNvSpPr txBox="1">
                <a:spLocks noRot="1" noChangeAspect="1" noMove="1" noResize="1" noEditPoints="1" noAdjustHandles="1" noChangeArrowheads="1" noChangeShapeType="1" noTextEdit="1"/>
              </p:cNvSpPr>
              <p:nvPr/>
            </p:nvSpPr>
            <p:spPr>
              <a:xfrm>
                <a:off x="6478071" y="2226182"/>
                <a:ext cx="2171708" cy="400110"/>
              </a:xfrm>
              <a:prstGeom prst="rect">
                <a:avLst/>
              </a:prstGeom>
              <a:blipFill>
                <a:blip r:embed="rId12"/>
                <a:stretch>
                  <a:fillRect l="-1404" b="-13636"/>
                </a:stretch>
              </a:blipFill>
            </p:spPr>
            <p:txBody>
              <a:bodyPr/>
              <a:lstStyle/>
              <a:p>
                <a:r>
                  <a:rPr lang="en-US">
                    <a:noFill/>
                  </a:rPr>
                  <a:t> </a:t>
                </a:r>
              </a:p>
            </p:txBody>
          </p:sp>
        </mc:Fallback>
      </mc:AlternateContent>
      <p:cxnSp>
        <p:nvCxnSpPr>
          <p:cNvPr id="99" name="Straight Arrow Connector 98">
            <a:extLst>
              <a:ext uri="{FF2B5EF4-FFF2-40B4-BE49-F238E27FC236}">
                <a16:creationId xmlns:a16="http://schemas.microsoft.com/office/drawing/2014/main" id="{7BE988AB-1453-9548-00AD-7E55B536DFAC}"/>
              </a:ext>
            </a:extLst>
          </p:cNvPr>
          <p:cNvCxnSpPr>
            <a:cxnSpLocks/>
          </p:cNvCxnSpPr>
          <p:nvPr/>
        </p:nvCxnSpPr>
        <p:spPr>
          <a:xfrm flipH="1">
            <a:off x="7774193" y="3842981"/>
            <a:ext cx="2136248"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5654B3D3-C697-532C-B37E-A1F96FC5F648}"/>
                  </a:ext>
                </a:extLst>
              </p:cNvPr>
              <p:cNvSpPr txBox="1"/>
              <p:nvPr/>
            </p:nvSpPr>
            <p:spPr>
              <a:xfrm>
                <a:off x="7752268" y="3425783"/>
                <a:ext cx="2616408" cy="400110"/>
              </a:xfrm>
              <a:prstGeom prst="rect">
                <a:avLst/>
              </a:prstGeom>
              <a:noFill/>
            </p:spPr>
            <p:txBody>
              <a:bodyPr wrap="square">
                <a:spAutoFit/>
              </a:bodyPr>
              <a:lstStyle/>
              <a:p>
                <a14:m>
                  <m:oMath xmlns:m="http://schemas.openxmlformats.org/officeDocument/2006/math">
                    <m:r>
                      <a:rPr lang="en-US" sz="2000" b="0" i="1" dirty="0" smtClean="0">
                        <a:solidFill>
                          <a:srgbClr val="00B050"/>
                        </a:solidFill>
                        <a:latin typeface="Cambria Math" panose="02040503050406030204" pitchFamily="18" charset="0"/>
                      </a:rPr>
                      <m:t>𝑋</m:t>
                    </m:r>
                    <m:r>
                      <a:rPr lang="en-US" sz="2000" i="1" dirty="0" smtClean="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b="0" i="1" dirty="0" smtClean="0">
                            <a:solidFill>
                              <a:srgbClr val="00B050"/>
                            </a:solidFill>
                            <a:latin typeface="Cambria Math" panose="02040503050406030204" pitchFamily="18" charset="0"/>
                          </a:rPr>
                          <m:t>𝑥</m:t>
                        </m:r>
                      </m:sup>
                    </m:sSup>
                  </m:oMath>
                </a14:m>
                <a:r>
                  <a:rPr lang="en-US" sz="2000" dirty="0">
                    <a:solidFill>
                      <a:schemeClr val="tx1"/>
                    </a:solidFill>
                  </a:rPr>
                  <a:t>  ,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000" i="1">
                            <a:latin typeface="Cambria Math" panose="02040503050406030204" pitchFamily="18" charset="0"/>
                            <a:ea typeface="Cambria Math" panose="02040503050406030204" pitchFamily="18" charset="0"/>
                            <a:cs typeface="Calibri Light" panose="020F0302020204030204" pitchFamily="34" charset="0"/>
                          </a:rPr>
                          <m:t>𝑃𝑅𝐹</m:t>
                        </m:r>
                      </m:e>
                      <m:sub>
                        <m:r>
                          <a:rPr lang="en-US" altLang="zh-CN" sz="2000" i="1">
                            <a:latin typeface="Cambria Math" panose="02040503050406030204" pitchFamily="18" charset="0"/>
                            <a:ea typeface="Cambria Math" panose="02040503050406030204" pitchFamily="18" charset="0"/>
                            <a:cs typeface="Calibri Light" panose="020F0302020204030204" pitchFamily="34" charset="0"/>
                          </a:rPr>
                          <m:t>𝑘</m:t>
                        </m:r>
                      </m:sub>
                    </m:sSub>
                    <m:r>
                      <a:rPr lang="en-US" altLang="zh-CN" sz="2000" i="1">
                        <a:latin typeface="Cambria Math" panose="02040503050406030204" pitchFamily="18" charset="0"/>
                        <a:cs typeface="Calibri Light" panose="020F0302020204030204" pitchFamily="34" charset="0"/>
                      </a:rPr>
                      <m:t>(1)</m:t>
                    </m:r>
                  </m:oMath>
                </a14:m>
                <a:endParaRPr lang="en-US" sz="2000" dirty="0">
                  <a:solidFill>
                    <a:schemeClr val="tx1"/>
                  </a:solidFill>
                </a:endParaRPr>
              </a:p>
            </p:txBody>
          </p:sp>
        </mc:Choice>
        <mc:Fallback xmlns="">
          <p:sp>
            <p:nvSpPr>
              <p:cNvPr id="100" name="TextBox 99">
                <a:extLst>
                  <a:ext uri="{FF2B5EF4-FFF2-40B4-BE49-F238E27FC236}">
                    <a16:creationId xmlns:a16="http://schemas.microsoft.com/office/drawing/2014/main" id="{5654B3D3-C697-532C-B37E-A1F96FC5F648}"/>
                  </a:ext>
                </a:extLst>
              </p:cNvPr>
              <p:cNvSpPr txBox="1">
                <a:spLocks noRot="1" noChangeAspect="1" noMove="1" noResize="1" noEditPoints="1" noAdjustHandles="1" noChangeArrowheads="1" noChangeShapeType="1" noTextEdit="1"/>
              </p:cNvSpPr>
              <p:nvPr/>
            </p:nvSpPr>
            <p:spPr>
              <a:xfrm>
                <a:off x="7752268" y="3425783"/>
                <a:ext cx="2616408" cy="400110"/>
              </a:xfrm>
              <a:prstGeom prst="rect">
                <a:avLst/>
              </a:prstGeom>
              <a:blipFill>
                <a:blip r:embed="rId13"/>
                <a:stretch>
                  <a:fillRect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20A29FD0-E953-D423-4F0D-2B415F9005DB}"/>
                  </a:ext>
                </a:extLst>
              </p:cNvPr>
              <p:cNvSpPr txBox="1"/>
              <p:nvPr/>
            </p:nvSpPr>
            <p:spPr>
              <a:xfrm>
                <a:off x="5997243" y="4131424"/>
                <a:ext cx="6041985" cy="406009"/>
              </a:xfrm>
              <a:prstGeom prst="rect">
                <a:avLst/>
              </a:prstGeom>
              <a:noFill/>
            </p:spPr>
            <p:txBody>
              <a:bodyPr wrap="square">
                <a:spAutoFit/>
              </a:bodyPr>
              <a:lstStyle/>
              <a:p>
                <a:r>
                  <a:rPr lang="en-US" sz="2000" dirty="0"/>
                  <a:t>3DH :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rgbClr val="00B050"/>
                                </a:solidFill>
                                <a:latin typeface="Cambria Math" panose="02040503050406030204" pitchFamily="18" charset="0"/>
                              </a:rPr>
                              <m:t>𝑋</m:t>
                            </m:r>
                            <m:r>
                              <a:rPr lang="en-US" sz="2000" i="1" dirty="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a:rPr lang="en-US" sz="2000" b="0" i="0" dirty="0" smtClean="0">
                            <a:solidFill>
                              <a:srgbClr val="0070C0"/>
                            </a:solidFill>
                            <a:latin typeface="Cambria Math" panose="02040503050406030204" pitchFamily="18" charset="0"/>
                          </a:rPr>
                          <m:t> ,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rgbClr val="00B050"/>
                                </a:solidFill>
                                <a:latin typeface="Cambria Math" panose="02040503050406030204" pitchFamily="18" charset="0"/>
                              </a:rPr>
                              <m:t>𝐴</m:t>
                            </m:r>
                            <m:r>
                              <a:rPr lang="en-US" sz="2000" i="1" dirty="0">
                                <a:latin typeface="Cambria Math" panose="02040503050406030204" pitchFamily="18" charset="0"/>
                              </a:rPr>
                              <m:t>,</m:t>
                            </m:r>
                            <m:r>
                              <a:rPr lang="en-US" sz="2000" i="1" dirty="0" smtClean="0">
                                <a:solidFill>
                                  <a:srgbClr val="0070C0"/>
                                </a:solidFill>
                                <a:latin typeface="Cambria Math" panose="02040503050406030204" pitchFamily="18" charset="0"/>
                              </a:rPr>
                              <m:t>𝐵</m:t>
                            </m:r>
                          </m:e>
                        </m:d>
                      </m:e>
                    </m:d>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H</m:t>
                    </m:r>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𝑔</m:t>
                        </m:r>
                      </m:e>
                      <m:sup>
                        <m:r>
                          <a:rPr lang="en-US" sz="2000" b="0" i="1" dirty="0" smtClean="0">
                            <a:latin typeface="Cambria Math" panose="02040503050406030204" pitchFamily="18" charset="0"/>
                          </a:rPr>
                          <m:t>𝑥</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rPr>
                          <m:t>𝑏</m:t>
                        </m:r>
                      </m:sup>
                    </m:sSup>
                    <m:r>
                      <a:rPr lang="en-US" sz="2000" b="0" i="1" dirty="0" smtClean="0">
                        <a:latin typeface="Cambria Math" panose="02040503050406030204" pitchFamily="18" charset="0"/>
                      </a:rPr>
                      <m:t> ,  </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𝑔</m:t>
                        </m:r>
                      </m:e>
                      <m:sup>
                        <m:r>
                          <a:rPr lang="en-US" sz="2000" b="0" i="1" dirty="0" smtClean="0">
                            <a:latin typeface="Cambria Math" panose="02040503050406030204" pitchFamily="18" charset="0"/>
                          </a:rPr>
                          <m:t>𝑎</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𝑏</m:t>
                        </m:r>
                      </m:sup>
                    </m:sSup>
                    <m:r>
                      <a:rPr lang="en-US" sz="2000" b="0" i="1" dirty="0" smtClean="0">
                        <a:latin typeface="Cambria Math" panose="02040503050406030204" pitchFamily="18" charset="0"/>
                      </a:rPr>
                      <m:t>]</m:t>
                    </m:r>
                  </m:oMath>
                </a14:m>
                <a:endParaRPr lang="en-US" sz="2000" dirty="0"/>
              </a:p>
            </p:txBody>
          </p:sp>
        </mc:Choice>
        <mc:Fallback xmlns="">
          <p:sp>
            <p:nvSpPr>
              <p:cNvPr id="101" name="TextBox 100">
                <a:extLst>
                  <a:ext uri="{FF2B5EF4-FFF2-40B4-BE49-F238E27FC236}">
                    <a16:creationId xmlns:a16="http://schemas.microsoft.com/office/drawing/2014/main" id="{20A29FD0-E953-D423-4F0D-2B415F9005DB}"/>
                  </a:ext>
                </a:extLst>
              </p:cNvPr>
              <p:cNvSpPr txBox="1">
                <a:spLocks noRot="1" noChangeAspect="1" noMove="1" noResize="1" noEditPoints="1" noAdjustHandles="1" noChangeArrowheads="1" noChangeShapeType="1" noTextEdit="1"/>
              </p:cNvSpPr>
              <p:nvPr/>
            </p:nvSpPr>
            <p:spPr>
              <a:xfrm>
                <a:off x="5997243" y="4131424"/>
                <a:ext cx="6041985" cy="406009"/>
              </a:xfrm>
              <a:prstGeom prst="rect">
                <a:avLst/>
              </a:prstGeom>
              <a:blipFill>
                <a:blip r:embed="rId14"/>
                <a:stretch>
                  <a:fillRect l="-1110"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0D40859-7F42-6B5A-0349-B51CFAD08CEB}"/>
                  </a:ext>
                </a:extLst>
              </p:cNvPr>
              <p:cNvSpPr txBox="1"/>
              <p:nvPr/>
            </p:nvSpPr>
            <p:spPr>
              <a:xfrm>
                <a:off x="9950426" y="2771610"/>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02" name="TextBox 101">
                <a:extLst>
                  <a:ext uri="{FF2B5EF4-FFF2-40B4-BE49-F238E27FC236}">
                    <a16:creationId xmlns:a16="http://schemas.microsoft.com/office/drawing/2014/main" id="{00D40859-7F42-6B5A-0349-B51CFAD08CEB}"/>
                  </a:ext>
                </a:extLst>
              </p:cNvPr>
              <p:cNvSpPr txBox="1">
                <a:spLocks noRot="1" noChangeAspect="1" noMove="1" noResize="1" noEditPoints="1" noAdjustHandles="1" noChangeArrowheads="1" noChangeShapeType="1" noTextEdit="1"/>
              </p:cNvSpPr>
              <p:nvPr/>
            </p:nvSpPr>
            <p:spPr>
              <a:xfrm>
                <a:off x="9950426" y="2771610"/>
                <a:ext cx="966878" cy="400110"/>
              </a:xfrm>
              <a:prstGeom prst="rect">
                <a:avLst/>
              </a:prstGeom>
              <a:blipFill>
                <a:blip r:embed="rId1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2B40D971-EE5E-623F-DBD3-AB9972CDB50F}"/>
                  </a:ext>
                </a:extLst>
              </p:cNvPr>
              <p:cNvSpPr txBox="1"/>
              <p:nvPr/>
            </p:nvSpPr>
            <p:spPr>
              <a:xfrm>
                <a:off x="6525932" y="3447706"/>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03" name="TextBox 102">
                <a:extLst>
                  <a:ext uri="{FF2B5EF4-FFF2-40B4-BE49-F238E27FC236}">
                    <a16:creationId xmlns:a16="http://schemas.microsoft.com/office/drawing/2014/main" id="{2B40D971-EE5E-623F-DBD3-AB9972CDB50F}"/>
                  </a:ext>
                </a:extLst>
              </p:cNvPr>
              <p:cNvSpPr txBox="1">
                <a:spLocks noRot="1" noChangeAspect="1" noMove="1" noResize="1" noEditPoints="1" noAdjustHandles="1" noChangeArrowheads="1" noChangeShapeType="1" noTextEdit="1"/>
              </p:cNvSpPr>
              <p:nvPr/>
            </p:nvSpPr>
            <p:spPr>
              <a:xfrm>
                <a:off x="6525932" y="3447706"/>
                <a:ext cx="966878" cy="400110"/>
              </a:xfrm>
              <a:prstGeom prst="rect">
                <a:avLst/>
              </a:prstGeom>
              <a:blipFill>
                <a:blip r:embed="rId16"/>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59943BA-06CE-05B9-536B-45E91C49F9EA}"/>
                  </a:ext>
                </a:extLst>
              </p:cNvPr>
              <p:cNvSpPr txBox="1"/>
              <p:nvPr/>
            </p:nvSpPr>
            <p:spPr>
              <a:xfrm>
                <a:off x="6478071" y="1892826"/>
                <a:ext cx="1895324"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𝑎</m:t>
                    </m:r>
                    <m:r>
                      <a:rPr lang="en-US" sz="2000" b="0" i="1" dirty="0" smtClean="0">
                        <a:latin typeface="Cambria Math" panose="02040503050406030204" pitchFamily="18" charset="0"/>
                      </a:rPr>
                      <m:t>     ←</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104" name="TextBox 103">
                <a:extLst>
                  <a:ext uri="{FF2B5EF4-FFF2-40B4-BE49-F238E27FC236}">
                    <a16:creationId xmlns:a16="http://schemas.microsoft.com/office/drawing/2014/main" id="{059943BA-06CE-05B9-536B-45E91C49F9EA}"/>
                  </a:ext>
                </a:extLst>
              </p:cNvPr>
              <p:cNvSpPr txBox="1">
                <a:spLocks noRot="1" noChangeAspect="1" noMove="1" noResize="1" noEditPoints="1" noAdjustHandles="1" noChangeArrowheads="1" noChangeShapeType="1" noTextEdit="1"/>
              </p:cNvSpPr>
              <p:nvPr/>
            </p:nvSpPr>
            <p:spPr>
              <a:xfrm>
                <a:off x="6478071" y="1892826"/>
                <a:ext cx="1895324" cy="400110"/>
              </a:xfrm>
              <a:prstGeom prst="rect">
                <a:avLst/>
              </a:prstGeom>
              <a:blipFill>
                <a:blip r:embed="rId1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E48611C5-0369-C57B-E789-22F816E5BAE4}"/>
                  </a:ext>
                </a:extLst>
              </p:cNvPr>
              <p:cNvSpPr txBox="1"/>
              <p:nvPr/>
            </p:nvSpPr>
            <p:spPr>
              <a:xfrm>
                <a:off x="5765742" y="4639959"/>
                <a:ext cx="6298933" cy="445635"/>
              </a:xfrm>
              <a:prstGeom prst="rect">
                <a:avLst/>
              </a:prstGeom>
              <a:noFill/>
            </p:spPr>
            <p:txBody>
              <a:bodyPr wrap="square">
                <a:spAutoFit/>
              </a:bodyPr>
              <a:lstStyle/>
              <a:p>
                <a:r>
                  <a:rPr lang="en-US" sz="2000" dirty="0"/>
                  <a:t>HMQV :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𝑋</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ctrlPr>
                                      <a:rPr lang="en-US" sz="2000" i="1" dirty="0">
                                        <a:latin typeface="Cambria Math" panose="02040503050406030204" pitchFamily="18" charset="0"/>
                                        <a:ea typeface="Cambria Math" panose="02040503050406030204" pitchFamily="18" charset="0"/>
                                      </a:rPr>
                                    </m:ctrlPr>
                                  </m:dPr>
                                  <m:e>
                                    <m:r>
                                      <a:rPr lang="en-US" sz="2000" b="0" i="1" dirty="0" smtClean="0">
                                        <a:solidFill>
                                          <a:srgbClr val="00B050"/>
                                        </a:solidFill>
                                        <a:latin typeface="Cambria Math" panose="02040503050406030204" pitchFamily="18" charset="0"/>
                                        <a:ea typeface="Cambria Math" panose="02040503050406030204" pitchFamily="18" charset="0"/>
                                      </a:rPr>
                                      <m:t>𝐴</m:t>
                                    </m:r>
                                  </m:e>
                                </m:d>
                              </m:e>
                              <m:sup>
                                <m:r>
                                  <a:rPr lang="en-US" sz="2000" b="0" i="1" dirty="0" smtClean="0">
                                    <a:latin typeface="Cambria Math" panose="02040503050406030204" pitchFamily="18" charset="0"/>
                                    <a:ea typeface="Cambria Math" panose="02040503050406030204" pitchFamily="18" charset="0"/>
                                  </a:rPr>
                                  <m:t>𝐻</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𝑋</m:t>
                                    </m:r>
                                  </m:e>
                                </m:d>
                              </m:sup>
                            </m:sSup>
                            <m:r>
                              <a:rPr lang="en-US" sz="2000" i="1" dirty="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a:rPr lang="en-US" sz="2000" b="0" i="0" dirty="0" smtClean="0">
                            <a:solidFill>
                              <a:srgbClr val="0070C0"/>
                            </a:solidFill>
                            <a:latin typeface="Cambria Math" panose="02040503050406030204" pitchFamily="18" charset="0"/>
                          </a:rPr>
                          <m:t> </m:t>
                        </m:r>
                      </m:e>
                    </m:d>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H</m:t>
                    </m:r>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𝑔</m:t>
                        </m:r>
                      </m:e>
                      <m:sup>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𝐻</m:t>
                        </m:r>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𝑋</m:t>
                            </m:r>
                          </m:e>
                        </m:d>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rPr>
                          <m:t>𝑏</m:t>
                        </m:r>
                      </m:sup>
                    </m:sSup>
                    <m:r>
                      <a:rPr lang="en-US" sz="2000" b="0" i="1" dirty="0" smtClean="0">
                        <a:latin typeface="Cambria Math" panose="02040503050406030204" pitchFamily="18" charset="0"/>
                      </a:rPr>
                      <m:t>]</m:t>
                    </m:r>
                  </m:oMath>
                </a14:m>
                <a:endParaRPr lang="en-US" sz="2000" dirty="0"/>
              </a:p>
            </p:txBody>
          </p:sp>
        </mc:Choice>
        <mc:Fallback xmlns="">
          <p:sp>
            <p:nvSpPr>
              <p:cNvPr id="105" name="TextBox 104">
                <a:extLst>
                  <a:ext uri="{FF2B5EF4-FFF2-40B4-BE49-F238E27FC236}">
                    <a16:creationId xmlns:a16="http://schemas.microsoft.com/office/drawing/2014/main" id="{E48611C5-0369-C57B-E789-22F816E5BAE4}"/>
                  </a:ext>
                </a:extLst>
              </p:cNvPr>
              <p:cNvSpPr txBox="1">
                <a:spLocks noRot="1" noChangeAspect="1" noMove="1" noResize="1" noEditPoints="1" noAdjustHandles="1" noChangeArrowheads="1" noChangeShapeType="1" noTextEdit="1"/>
              </p:cNvSpPr>
              <p:nvPr/>
            </p:nvSpPr>
            <p:spPr>
              <a:xfrm>
                <a:off x="5765742" y="4639959"/>
                <a:ext cx="6298933" cy="445635"/>
              </a:xfrm>
              <a:prstGeom prst="rect">
                <a:avLst/>
              </a:prstGeom>
              <a:blipFill>
                <a:blip r:embed="rId18"/>
                <a:stretch>
                  <a:fillRect l="-1065" b="-20548"/>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4C859514-9381-FB82-6941-0DA8CE2B1FF3}"/>
              </a:ext>
            </a:extLst>
          </p:cNvPr>
          <p:cNvSpPr/>
          <p:nvPr/>
        </p:nvSpPr>
        <p:spPr>
          <a:xfrm>
            <a:off x="7492810" y="2625662"/>
            <a:ext cx="3424494" cy="64396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3400DD4D-AB3B-050B-CE6B-DAA8555E039C}"/>
              </a:ext>
            </a:extLst>
          </p:cNvPr>
          <p:cNvSpPr/>
          <p:nvPr/>
        </p:nvSpPr>
        <p:spPr>
          <a:xfrm>
            <a:off x="5928748" y="5371220"/>
            <a:ext cx="300113" cy="32352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7" name="TextBox 106">
            <a:extLst>
              <a:ext uri="{FF2B5EF4-FFF2-40B4-BE49-F238E27FC236}">
                <a16:creationId xmlns:a16="http://schemas.microsoft.com/office/drawing/2014/main" id="{B48D1035-8840-7C25-F660-257C1F51F622}"/>
              </a:ext>
            </a:extLst>
          </p:cNvPr>
          <p:cNvSpPr txBox="1"/>
          <p:nvPr/>
        </p:nvSpPr>
        <p:spPr>
          <a:xfrm>
            <a:off x="6204030" y="5362776"/>
            <a:ext cx="4515059" cy="400110"/>
          </a:xfrm>
          <a:prstGeom prst="rect">
            <a:avLst/>
          </a:prstGeom>
          <a:noFill/>
        </p:spPr>
        <p:txBody>
          <a:bodyPr wrap="square">
            <a:spAutoFit/>
          </a:bodyPr>
          <a:lstStyle/>
          <a:p>
            <a:r>
              <a:rPr lang="en-US" sz="2000" dirty="0"/>
              <a:t>: IC-encryption of S’s one-time public key  </a:t>
            </a:r>
          </a:p>
        </p:txBody>
      </p:sp>
      <p:sp>
        <p:nvSpPr>
          <p:cNvPr id="108" name="Rectangle 107">
            <a:extLst>
              <a:ext uri="{FF2B5EF4-FFF2-40B4-BE49-F238E27FC236}">
                <a16:creationId xmlns:a16="http://schemas.microsoft.com/office/drawing/2014/main" id="{05558630-9ECC-B620-0582-977E3D87E21E}"/>
              </a:ext>
            </a:extLst>
          </p:cNvPr>
          <p:cNvSpPr/>
          <p:nvPr/>
        </p:nvSpPr>
        <p:spPr>
          <a:xfrm>
            <a:off x="6608190" y="3396297"/>
            <a:ext cx="2066251" cy="56525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A9563902-84AD-DD87-AA00-CE20BE948F3E}"/>
              </a:ext>
            </a:extLst>
          </p:cNvPr>
          <p:cNvSpPr/>
          <p:nvPr/>
        </p:nvSpPr>
        <p:spPr>
          <a:xfrm>
            <a:off x="5928749" y="5864623"/>
            <a:ext cx="300113" cy="32352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0" name="TextBox 109">
            <a:extLst>
              <a:ext uri="{FF2B5EF4-FFF2-40B4-BE49-F238E27FC236}">
                <a16:creationId xmlns:a16="http://schemas.microsoft.com/office/drawing/2014/main" id="{8B0A6C45-BDD5-2915-086D-2691C314959A}"/>
              </a:ext>
            </a:extLst>
          </p:cNvPr>
          <p:cNvSpPr txBox="1"/>
          <p:nvPr/>
        </p:nvSpPr>
        <p:spPr>
          <a:xfrm>
            <a:off x="6204030" y="5864623"/>
            <a:ext cx="5287244" cy="400110"/>
          </a:xfrm>
          <a:prstGeom prst="rect">
            <a:avLst/>
          </a:prstGeom>
          <a:noFill/>
        </p:spPr>
        <p:txBody>
          <a:bodyPr wrap="square">
            <a:spAutoFit/>
          </a:bodyPr>
          <a:lstStyle/>
          <a:p>
            <a:r>
              <a:rPr lang="en-US" sz="2000" dirty="0"/>
              <a:t>: one-time-key key-hiding-AKE  (= 3DH or HMQV)</a:t>
            </a:r>
          </a:p>
        </p:txBody>
      </p:sp>
      <p:sp>
        <p:nvSpPr>
          <p:cNvPr id="111" name="Rectangle 110">
            <a:extLst>
              <a:ext uri="{FF2B5EF4-FFF2-40B4-BE49-F238E27FC236}">
                <a16:creationId xmlns:a16="http://schemas.microsoft.com/office/drawing/2014/main" id="{B22CFB42-FDAF-8F2A-055C-CFE420779D31}"/>
              </a:ext>
            </a:extLst>
          </p:cNvPr>
          <p:cNvSpPr/>
          <p:nvPr/>
        </p:nvSpPr>
        <p:spPr>
          <a:xfrm>
            <a:off x="5802820" y="4096109"/>
            <a:ext cx="6170419" cy="9869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DBC07CA5-DB3A-F1F6-9BAB-8C570A6026FA}"/>
              </a:ext>
            </a:extLst>
          </p:cNvPr>
          <p:cNvSpPr/>
          <p:nvPr/>
        </p:nvSpPr>
        <p:spPr>
          <a:xfrm>
            <a:off x="8934889" y="3405353"/>
            <a:ext cx="1095231" cy="54161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86ED89C0-5241-5A18-10C0-FC0AD6BF4443}"/>
              </a:ext>
            </a:extLst>
          </p:cNvPr>
          <p:cNvSpPr/>
          <p:nvPr/>
        </p:nvSpPr>
        <p:spPr>
          <a:xfrm>
            <a:off x="5931260" y="6358026"/>
            <a:ext cx="297373" cy="30433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4" name="TextBox 113">
            <a:extLst>
              <a:ext uri="{FF2B5EF4-FFF2-40B4-BE49-F238E27FC236}">
                <a16:creationId xmlns:a16="http://schemas.microsoft.com/office/drawing/2014/main" id="{F4C79E6A-3823-0FB5-2A88-2843E9FD1704}"/>
              </a:ext>
            </a:extLst>
          </p:cNvPr>
          <p:cNvSpPr txBox="1"/>
          <p:nvPr/>
        </p:nvSpPr>
        <p:spPr>
          <a:xfrm>
            <a:off x="6211609" y="6317792"/>
            <a:ext cx="3356581" cy="400110"/>
          </a:xfrm>
          <a:prstGeom prst="rect">
            <a:avLst/>
          </a:prstGeom>
          <a:noFill/>
        </p:spPr>
        <p:txBody>
          <a:bodyPr wrap="square">
            <a:spAutoFit/>
          </a:bodyPr>
          <a:lstStyle/>
          <a:p>
            <a:r>
              <a:rPr lang="en-US" sz="2000" dirty="0"/>
              <a:t>: C-to-S key confirmation</a:t>
            </a:r>
          </a:p>
        </p:txBody>
      </p:sp>
      <p:sp>
        <p:nvSpPr>
          <p:cNvPr id="116" name="TextBox 115">
            <a:extLst>
              <a:ext uri="{FF2B5EF4-FFF2-40B4-BE49-F238E27FC236}">
                <a16:creationId xmlns:a16="http://schemas.microsoft.com/office/drawing/2014/main" id="{8425D73F-F322-F18D-D14D-401189220B6A}"/>
              </a:ext>
            </a:extLst>
          </p:cNvPr>
          <p:cNvSpPr txBox="1"/>
          <p:nvPr/>
        </p:nvSpPr>
        <p:spPr>
          <a:xfrm>
            <a:off x="152021" y="5932700"/>
            <a:ext cx="5287244" cy="707886"/>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To salt this </a:t>
            </a:r>
            <a:r>
              <a:rPr lang="en-US" sz="2000" dirty="0" err="1"/>
              <a:t>aPAKE</a:t>
            </a:r>
            <a:r>
              <a:rPr lang="en-US" sz="2000" dirty="0"/>
              <a:t>, prepend salt to pw in hash functions H,H’ and attach salt to S’s message to C</a:t>
            </a:r>
          </a:p>
        </p:txBody>
      </p:sp>
      <p:sp>
        <p:nvSpPr>
          <p:cNvPr id="118" name="TextBox 117">
            <a:extLst>
              <a:ext uri="{FF2B5EF4-FFF2-40B4-BE49-F238E27FC236}">
                <a16:creationId xmlns:a16="http://schemas.microsoft.com/office/drawing/2014/main" id="{669F30EB-5085-F375-8C8D-D0992BD57E7C}"/>
              </a:ext>
            </a:extLst>
          </p:cNvPr>
          <p:cNvSpPr txBox="1"/>
          <p:nvPr/>
        </p:nvSpPr>
        <p:spPr>
          <a:xfrm>
            <a:off x="2717371" y="5182415"/>
            <a:ext cx="2745827"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Three steps of OKAPE</a:t>
            </a:r>
          </a:p>
        </p:txBody>
      </p:sp>
      <p:cxnSp>
        <p:nvCxnSpPr>
          <p:cNvPr id="119" name="Straight Arrow Connector 118">
            <a:extLst>
              <a:ext uri="{FF2B5EF4-FFF2-40B4-BE49-F238E27FC236}">
                <a16:creationId xmlns:a16="http://schemas.microsoft.com/office/drawing/2014/main" id="{CF3ECAAA-89C4-E2E0-3126-4C8525F04CB1}"/>
              </a:ext>
            </a:extLst>
          </p:cNvPr>
          <p:cNvCxnSpPr>
            <a:cxnSpLocks/>
          </p:cNvCxnSpPr>
          <p:nvPr/>
        </p:nvCxnSpPr>
        <p:spPr>
          <a:xfrm>
            <a:off x="5531914" y="5470648"/>
            <a:ext cx="336895"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0D9F6E96-FDEE-776E-5166-A00562284685}"/>
              </a:ext>
            </a:extLst>
          </p:cNvPr>
          <p:cNvCxnSpPr>
            <a:cxnSpLocks/>
          </p:cNvCxnSpPr>
          <p:nvPr/>
        </p:nvCxnSpPr>
        <p:spPr>
          <a:xfrm>
            <a:off x="5539492" y="5470647"/>
            <a:ext cx="329317" cy="4620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9085D03-5F00-F65E-5A5D-5E7B753ABA8B}"/>
              </a:ext>
            </a:extLst>
          </p:cNvPr>
          <p:cNvCxnSpPr>
            <a:cxnSpLocks/>
          </p:cNvCxnSpPr>
          <p:nvPr/>
        </p:nvCxnSpPr>
        <p:spPr>
          <a:xfrm>
            <a:off x="5531914" y="5470648"/>
            <a:ext cx="336895" cy="8873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A2EA901F-A7B3-C7D6-89E7-BF161259E96A}"/>
              </a:ext>
            </a:extLst>
          </p:cNvPr>
          <p:cNvSpPr/>
          <p:nvPr/>
        </p:nvSpPr>
        <p:spPr>
          <a:xfrm>
            <a:off x="364753" y="1578163"/>
            <a:ext cx="4929917" cy="305646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364432B-658D-878A-7DF2-EA41359BD730}"/>
              </a:ext>
            </a:extLst>
          </p:cNvPr>
          <p:cNvSpPr/>
          <p:nvPr/>
        </p:nvSpPr>
        <p:spPr>
          <a:xfrm>
            <a:off x="5741043" y="1573218"/>
            <a:ext cx="6298185" cy="354128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E4F050FD-42D7-076F-0649-BE1D381200DA}"/>
                  </a:ext>
                </a:extLst>
              </p:cNvPr>
              <p:cNvSpPr txBox="1"/>
              <p:nvPr/>
            </p:nvSpPr>
            <p:spPr>
              <a:xfrm>
                <a:off x="7740530" y="2718535"/>
                <a:ext cx="2268831" cy="436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𝐼𝐶</m:t>
                          </m:r>
                          <m:r>
                            <a:rPr lang="en-US" sz="2000" b="0" i="1" dirty="0" smtClean="0">
                              <a:latin typeface="Cambria Math" panose="02040503050406030204" pitchFamily="18" charset="0"/>
                            </a:rPr>
                            <m:t>.</m:t>
                          </m:r>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h𝑝𝑤</m:t>
                          </m:r>
                        </m:sub>
                      </m:sSub>
                      <m:r>
                        <a:rPr lang="en-US" sz="2000" b="0" i="1" dirty="0" smtClean="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i="1" dirty="0" smtClean="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𝑏</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47" name="TextBox 46">
                <a:extLst>
                  <a:ext uri="{FF2B5EF4-FFF2-40B4-BE49-F238E27FC236}">
                    <a16:creationId xmlns:a16="http://schemas.microsoft.com/office/drawing/2014/main" id="{E4F050FD-42D7-076F-0649-BE1D381200DA}"/>
                  </a:ext>
                </a:extLst>
              </p:cNvPr>
              <p:cNvSpPr txBox="1">
                <a:spLocks noRot="1" noChangeAspect="1" noMove="1" noResize="1" noEditPoints="1" noAdjustHandles="1" noChangeArrowheads="1" noChangeShapeType="1" noTextEdit="1"/>
              </p:cNvSpPr>
              <p:nvPr/>
            </p:nvSpPr>
            <p:spPr>
              <a:xfrm>
                <a:off x="7740530" y="2718535"/>
                <a:ext cx="2268831" cy="436402"/>
              </a:xfrm>
              <a:prstGeom prst="rect">
                <a:avLst/>
              </a:prstGeom>
              <a:blipFill>
                <a:blip r:embed="rId19"/>
                <a:stretch>
                  <a:fillRect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D9847017-6BBE-B5EF-1D9A-DD83A7407C6C}"/>
                  </a:ext>
                </a:extLst>
              </p:cNvPr>
              <p:cNvSpPr txBox="1"/>
              <p:nvPr/>
            </p:nvSpPr>
            <p:spPr>
              <a:xfrm>
                <a:off x="1649247" y="2716967"/>
                <a:ext cx="2268831" cy="436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𝐼𝐶</m:t>
                          </m:r>
                          <m:r>
                            <a:rPr lang="en-US" sz="2000" b="0" i="1" dirty="0" smtClean="0">
                              <a:latin typeface="Cambria Math" panose="02040503050406030204" pitchFamily="18" charset="0"/>
                            </a:rPr>
                            <m:t>.</m:t>
                          </m:r>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h𝑝𝑤</m:t>
                          </m:r>
                        </m:sub>
                      </m:sSub>
                      <m:r>
                        <a:rPr lang="en-US" sz="2000" b="0" i="1" dirty="0" smtClean="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i="1" dirty="0" smtClean="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𝑏</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48" name="TextBox 47">
                <a:extLst>
                  <a:ext uri="{FF2B5EF4-FFF2-40B4-BE49-F238E27FC236}">
                    <a16:creationId xmlns:a16="http://schemas.microsoft.com/office/drawing/2014/main" id="{D9847017-6BBE-B5EF-1D9A-DD83A7407C6C}"/>
                  </a:ext>
                </a:extLst>
              </p:cNvPr>
              <p:cNvSpPr txBox="1">
                <a:spLocks noRot="1" noChangeAspect="1" noMove="1" noResize="1" noEditPoints="1" noAdjustHandles="1" noChangeArrowheads="1" noChangeShapeType="1" noTextEdit="1"/>
              </p:cNvSpPr>
              <p:nvPr/>
            </p:nvSpPr>
            <p:spPr>
              <a:xfrm>
                <a:off x="1649247" y="2716967"/>
                <a:ext cx="2268831" cy="436402"/>
              </a:xfrm>
              <a:prstGeom prst="rect">
                <a:avLst/>
              </a:prstGeom>
              <a:blipFill>
                <a:blip r:embed="rId20"/>
                <a:stretch>
                  <a:fillRect b="-9859"/>
                </a:stretch>
              </a:blipFill>
            </p:spPr>
            <p:txBody>
              <a:bodyPr/>
              <a:lstStyle/>
              <a:p>
                <a:r>
                  <a:rPr lang="en-US">
                    <a:noFill/>
                  </a:rPr>
                  <a:t> </a:t>
                </a:r>
              </a:p>
            </p:txBody>
          </p:sp>
        </mc:Fallback>
      </mc:AlternateContent>
    </p:spTree>
    <p:extLst>
      <p:ext uri="{BB962C8B-B14F-4D97-AF65-F5344CB8AC3E}">
        <p14:creationId xmlns:p14="http://schemas.microsoft.com/office/powerpoint/2010/main" val="30932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6" grpId="0" animBg="1"/>
      <p:bldP spid="107" grpId="0"/>
      <p:bldP spid="108" grpId="0" animBg="1"/>
      <p:bldP spid="109" grpId="0" animBg="1"/>
      <p:bldP spid="110" grpId="0"/>
      <p:bldP spid="111" grpId="0" animBg="1"/>
      <p:bldP spid="112" grpId="0" animBg="1"/>
      <p:bldP spid="113" grpId="0" animBg="1"/>
      <p:bldP spid="114" grpId="0"/>
      <p:bldP spid="116" grpId="0" animBg="1"/>
      <p:bldP spid="1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C9E1B93-81CF-E150-315E-26AAADD1B5A6}"/>
                  </a:ext>
                </a:extLst>
              </p:cNvPr>
              <p:cNvSpPr txBox="1"/>
              <p:nvPr/>
            </p:nvSpPr>
            <p:spPr>
              <a:xfrm>
                <a:off x="7740693" y="3418472"/>
                <a:ext cx="2169748"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𝐼𝐶</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𝐸</m:t>
                          </m:r>
                        </m:e>
                        <m:sub>
                          <m:r>
                            <a:rPr lang="en-US" sz="2000" i="1" dirty="0">
                              <a:latin typeface="Cambria Math" panose="02040503050406030204" pitchFamily="18" charset="0"/>
                            </a:rPr>
                            <m:t>h𝑝𝑤</m:t>
                          </m:r>
                        </m:sub>
                      </m:sSub>
                      <m:r>
                        <a:rPr lang="en-US" sz="2000" b="0" i="1" dirty="0" smtClean="0">
                          <a:latin typeface="Cambria Math" panose="02040503050406030204" pitchFamily="18" charset="0"/>
                        </a:rPr>
                        <m:t>(</m:t>
                      </m:r>
                      <m:r>
                        <a:rPr lang="en-US" sz="2000" b="0" i="1" dirty="0" smtClean="0">
                          <a:solidFill>
                            <a:srgbClr val="00B050"/>
                          </a:solidFill>
                          <a:latin typeface="Cambria Math" panose="02040503050406030204" pitchFamily="18" charset="0"/>
                        </a:rPr>
                        <m:t>𝑋</m:t>
                      </m:r>
                      <m:r>
                        <a:rPr lang="en-US" sz="2000" i="1" dirty="0" smtClean="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b="0" i="1" dirty="0" smtClean="0">
                              <a:solidFill>
                                <a:srgbClr val="00B050"/>
                              </a:solidFill>
                              <a:latin typeface="Cambria Math" panose="02040503050406030204" pitchFamily="18" charset="0"/>
                            </a:rPr>
                            <m:t>𝑥</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44" name="TextBox 43">
                <a:extLst>
                  <a:ext uri="{FF2B5EF4-FFF2-40B4-BE49-F238E27FC236}">
                    <a16:creationId xmlns:a16="http://schemas.microsoft.com/office/drawing/2014/main" id="{CC9E1B93-81CF-E150-315E-26AAADD1B5A6}"/>
                  </a:ext>
                </a:extLst>
              </p:cNvPr>
              <p:cNvSpPr txBox="1">
                <a:spLocks noRot="1" noChangeAspect="1" noMove="1" noResize="1" noEditPoints="1" noAdjustHandles="1" noChangeArrowheads="1" noChangeShapeType="1" noTextEdit="1"/>
              </p:cNvSpPr>
              <p:nvPr/>
            </p:nvSpPr>
            <p:spPr>
              <a:xfrm>
                <a:off x="7740693" y="3418472"/>
                <a:ext cx="2169748" cy="423770"/>
              </a:xfrm>
              <a:prstGeom prst="rect">
                <a:avLst/>
              </a:prstGeom>
              <a:blipFill>
                <a:blip r:embed="rId3"/>
                <a:stretch>
                  <a:fillRect b="-10145"/>
                </a:stretch>
              </a:blipFill>
            </p:spPr>
            <p:txBody>
              <a:bodyPr/>
              <a:lstStyle/>
              <a:p>
                <a:r>
                  <a:rPr lang="en-US">
                    <a:noFill/>
                  </a:rPr>
                  <a:t> </a:t>
                </a:r>
              </a:p>
            </p:txBody>
          </p:sp>
        </mc:Fallback>
      </mc:AlternateContent>
      <p:sp>
        <p:nvSpPr>
          <p:cNvPr id="21" name="Title 1">
            <a:extLst>
              <a:ext uri="{FF2B5EF4-FFF2-40B4-BE49-F238E27FC236}">
                <a16:creationId xmlns:a16="http://schemas.microsoft.com/office/drawing/2014/main" id="{98764564-95C9-4248-B965-7BCD68EEBEBF}"/>
              </a:ext>
            </a:extLst>
          </p:cNvPr>
          <p:cNvSpPr txBox="1">
            <a:spLocks/>
          </p:cNvSpPr>
          <p:nvPr/>
        </p:nvSpPr>
        <p:spPr bwMode="auto">
          <a:xfrm>
            <a:off x="497719" y="36437"/>
            <a:ext cx="11609438"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OKAPE vs EKE similarity stops at the single-round EKE</a:t>
            </a:r>
            <a:endParaRPr lang="en-US" sz="3200" dirty="0"/>
          </a:p>
        </p:txBody>
      </p:sp>
      <p:sp>
        <p:nvSpPr>
          <p:cNvPr id="62" name="TextBox 61">
            <a:extLst>
              <a:ext uri="{FF2B5EF4-FFF2-40B4-BE49-F238E27FC236}">
                <a16:creationId xmlns:a16="http://schemas.microsoft.com/office/drawing/2014/main" id="{89848AC8-BB8D-EF3D-048F-102FA1B425BD}"/>
              </a:ext>
            </a:extLst>
          </p:cNvPr>
          <p:cNvSpPr txBox="1"/>
          <p:nvPr/>
        </p:nvSpPr>
        <p:spPr>
          <a:xfrm>
            <a:off x="1290975" y="909908"/>
            <a:ext cx="3045355"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EKE: single-round variant</a:t>
            </a:r>
          </a:p>
        </p:txBody>
      </p:sp>
      <p:cxnSp>
        <p:nvCxnSpPr>
          <p:cNvPr id="64" name="Straight Arrow Connector 63">
            <a:extLst>
              <a:ext uri="{FF2B5EF4-FFF2-40B4-BE49-F238E27FC236}">
                <a16:creationId xmlns:a16="http://schemas.microsoft.com/office/drawing/2014/main" id="{6871D401-974D-725C-2323-1FF2D8E868D3}"/>
              </a:ext>
            </a:extLst>
          </p:cNvPr>
          <p:cNvCxnSpPr>
            <a:cxnSpLocks/>
          </p:cNvCxnSpPr>
          <p:nvPr/>
        </p:nvCxnSpPr>
        <p:spPr>
          <a:xfrm flipH="1">
            <a:off x="1649247" y="3152545"/>
            <a:ext cx="213624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CA1B39A-B705-C9B9-2C41-E24060D4B00E}"/>
                  </a:ext>
                </a:extLst>
              </p:cNvPr>
              <p:cNvSpPr txBox="1"/>
              <p:nvPr/>
            </p:nvSpPr>
            <p:spPr>
              <a:xfrm>
                <a:off x="407125" y="2225552"/>
                <a:ext cx="2171708"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69" name="TextBox 68">
                <a:extLst>
                  <a:ext uri="{FF2B5EF4-FFF2-40B4-BE49-F238E27FC236}">
                    <a16:creationId xmlns:a16="http://schemas.microsoft.com/office/drawing/2014/main" id="{5CA1B39A-B705-C9B9-2C41-E24060D4B00E}"/>
                  </a:ext>
                </a:extLst>
              </p:cNvPr>
              <p:cNvSpPr txBox="1">
                <a:spLocks noRot="1" noChangeAspect="1" noMove="1" noResize="1" noEditPoints="1" noAdjustHandles="1" noChangeArrowheads="1" noChangeShapeType="1" noTextEdit="1"/>
              </p:cNvSpPr>
              <p:nvPr/>
            </p:nvSpPr>
            <p:spPr>
              <a:xfrm>
                <a:off x="407125" y="2225552"/>
                <a:ext cx="2171708" cy="400110"/>
              </a:xfrm>
              <a:prstGeom prst="rect">
                <a:avLst/>
              </a:prstGeom>
              <a:blipFill>
                <a:blip r:embed="rId5"/>
                <a:stretch>
                  <a:fillRect l="-1404"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8E4AA5B-81D7-12CA-90CB-C2C297A4F437}"/>
                  </a:ext>
                </a:extLst>
              </p:cNvPr>
              <p:cNvSpPr txBox="1"/>
              <p:nvPr/>
            </p:nvSpPr>
            <p:spPr>
              <a:xfrm>
                <a:off x="3543941" y="2214530"/>
                <a:ext cx="1895324"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70" name="TextBox 69">
                <a:extLst>
                  <a:ext uri="{FF2B5EF4-FFF2-40B4-BE49-F238E27FC236}">
                    <a16:creationId xmlns:a16="http://schemas.microsoft.com/office/drawing/2014/main" id="{48E4AA5B-81D7-12CA-90CB-C2C297A4F437}"/>
                  </a:ext>
                </a:extLst>
              </p:cNvPr>
              <p:cNvSpPr txBox="1">
                <a:spLocks noRot="1" noChangeAspect="1" noMove="1" noResize="1" noEditPoints="1" noAdjustHandles="1" noChangeArrowheads="1" noChangeShapeType="1" noTextEdit="1"/>
              </p:cNvSpPr>
              <p:nvPr/>
            </p:nvSpPr>
            <p:spPr>
              <a:xfrm>
                <a:off x="3543941" y="2214530"/>
                <a:ext cx="1895324" cy="400110"/>
              </a:xfrm>
              <a:prstGeom prst="rect">
                <a:avLst/>
              </a:prstGeom>
              <a:blipFill>
                <a:blip r:embed="rId6"/>
                <a:stretch>
                  <a:fillRect l="-1286" b="-13636"/>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E508189B-ADE2-FCB1-6906-3309FA7B89EE}"/>
              </a:ext>
            </a:extLst>
          </p:cNvPr>
          <p:cNvCxnSpPr>
            <a:cxnSpLocks/>
          </p:cNvCxnSpPr>
          <p:nvPr/>
        </p:nvCxnSpPr>
        <p:spPr>
          <a:xfrm flipH="1">
            <a:off x="1753421" y="3841056"/>
            <a:ext cx="2136248"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D08B622-D72F-1288-8056-173944BE718B}"/>
                  </a:ext>
                </a:extLst>
              </p:cNvPr>
              <p:cNvSpPr txBox="1"/>
              <p:nvPr/>
            </p:nvSpPr>
            <p:spPr>
              <a:xfrm>
                <a:off x="1719921" y="3416579"/>
                <a:ext cx="2169748"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𝐼𝐶</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𝐸</m:t>
                          </m:r>
                        </m:e>
                        <m:sub>
                          <m:r>
                            <a:rPr lang="en-US" sz="2000" i="1" dirty="0">
                              <a:latin typeface="Cambria Math" panose="02040503050406030204" pitchFamily="18" charset="0"/>
                            </a:rPr>
                            <m:t>h𝑝𝑤</m:t>
                          </m:r>
                        </m:sub>
                      </m:sSub>
                      <m:r>
                        <a:rPr lang="en-US" sz="2000" b="0" i="1" dirty="0" smtClean="0">
                          <a:latin typeface="Cambria Math" panose="02040503050406030204" pitchFamily="18" charset="0"/>
                        </a:rPr>
                        <m:t>(</m:t>
                      </m:r>
                      <m:r>
                        <a:rPr lang="en-US" sz="2000" b="0" i="1" dirty="0" smtClean="0">
                          <a:solidFill>
                            <a:srgbClr val="00B050"/>
                          </a:solidFill>
                          <a:latin typeface="Cambria Math" panose="02040503050406030204" pitchFamily="18" charset="0"/>
                        </a:rPr>
                        <m:t>𝑋</m:t>
                      </m:r>
                      <m:r>
                        <a:rPr lang="en-US" sz="2000" i="1" dirty="0" smtClean="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b="0" i="1" dirty="0" smtClean="0">
                              <a:solidFill>
                                <a:srgbClr val="00B050"/>
                              </a:solidFill>
                              <a:latin typeface="Cambria Math" panose="02040503050406030204" pitchFamily="18" charset="0"/>
                            </a:rPr>
                            <m:t>𝑥</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72" name="TextBox 71">
                <a:extLst>
                  <a:ext uri="{FF2B5EF4-FFF2-40B4-BE49-F238E27FC236}">
                    <a16:creationId xmlns:a16="http://schemas.microsoft.com/office/drawing/2014/main" id="{3D08B622-D72F-1288-8056-173944BE718B}"/>
                  </a:ext>
                </a:extLst>
              </p:cNvPr>
              <p:cNvSpPr txBox="1">
                <a:spLocks noRot="1" noChangeAspect="1" noMove="1" noResize="1" noEditPoints="1" noAdjustHandles="1" noChangeArrowheads="1" noChangeShapeType="1" noTextEdit="1"/>
              </p:cNvSpPr>
              <p:nvPr/>
            </p:nvSpPr>
            <p:spPr>
              <a:xfrm>
                <a:off x="1719921" y="3416579"/>
                <a:ext cx="2169748" cy="423770"/>
              </a:xfrm>
              <a:prstGeom prst="rect">
                <a:avLst/>
              </a:prstGeom>
              <a:blipFill>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603498E-DE2A-A635-7A87-36BC3CC6A3AC}"/>
                  </a:ext>
                </a:extLst>
              </p:cNvPr>
              <p:cNvSpPr txBox="1"/>
              <p:nvPr/>
            </p:nvSpPr>
            <p:spPr>
              <a:xfrm>
                <a:off x="977024" y="4194299"/>
                <a:ext cx="3673254" cy="4060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rgbClr val="00B050"/>
                                  </a:solidFill>
                                  <a:latin typeface="Cambria Math" panose="02040503050406030204" pitchFamily="18" charset="0"/>
                                </a:rPr>
                                <m:t>𝑋</m:t>
                              </m:r>
                              <m:r>
                                <a:rPr lang="en-US" sz="2000" i="1" dirty="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a:rPr lang="en-US" sz="2000" b="0" i="1" dirty="0" smtClean="0">
                              <a:solidFill>
                                <a:srgbClr val="0070C0"/>
                              </a:solidFill>
                              <a:latin typeface="Cambria Math" panose="02040503050406030204" pitchFamily="18" charset="0"/>
                            </a:rPr>
                            <m:t> </m:t>
                          </m:r>
                          <m:r>
                            <a:rPr lang="en-US" sz="2000" b="0" i="1" dirty="0" smtClean="0">
                              <a:latin typeface="Cambria Math" panose="02040503050406030204" pitchFamily="18" charset="0"/>
                            </a:rPr>
                            <m:t> </m:t>
                          </m:r>
                        </m:e>
                      </m:d>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H</m:t>
                      </m:r>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𝑔</m:t>
                          </m:r>
                        </m:e>
                        <m:sup>
                          <m:r>
                            <a:rPr lang="en-US" sz="2000" b="0" i="1" dirty="0" smtClean="0">
                              <a:latin typeface="Cambria Math" panose="02040503050406030204" pitchFamily="18" charset="0"/>
                            </a:rPr>
                            <m:t>𝑥</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rPr>
                            <m:t>𝑏</m:t>
                          </m:r>
                        </m:sup>
                      </m:sSup>
                      <m:r>
                        <a:rPr lang="en-US" sz="2000" b="0" i="1" dirty="0" smtClean="0">
                          <a:latin typeface="Cambria Math" panose="02040503050406030204" pitchFamily="18" charset="0"/>
                        </a:rPr>
                        <m:t> ]</m:t>
                      </m:r>
                    </m:oMath>
                  </m:oMathPara>
                </a14:m>
                <a:endParaRPr lang="en-US" sz="2000" dirty="0"/>
              </a:p>
            </p:txBody>
          </p:sp>
        </mc:Choice>
        <mc:Fallback xmlns="">
          <p:sp>
            <p:nvSpPr>
              <p:cNvPr id="73" name="TextBox 72">
                <a:extLst>
                  <a:ext uri="{FF2B5EF4-FFF2-40B4-BE49-F238E27FC236}">
                    <a16:creationId xmlns:a16="http://schemas.microsoft.com/office/drawing/2014/main" id="{E603498E-DE2A-A635-7A87-36BC3CC6A3AC}"/>
                  </a:ext>
                </a:extLst>
              </p:cNvPr>
              <p:cNvSpPr txBox="1">
                <a:spLocks noRot="1" noChangeAspect="1" noMove="1" noResize="1" noEditPoints="1" noAdjustHandles="1" noChangeArrowheads="1" noChangeShapeType="1" noTextEdit="1"/>
              </p:cNvSpPr>
              <p:nvPr/>
            </p:nvSpPr>
            <p:spPr>
              <a:xfrm>
                <a:off x="977024" y="4194299"/>
                <a:ext cx="3673254" cy="406009"/>
              </a:xfrm>
              <a:prstGeom prst="rect">
                <a:avLst/>
              </a:prstGeom>
              <a:blipFill>
                <a:blip r:embed="rId8"/>
                <a:stretch>
                  <a:fillRect b="-14925"/>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337CADE9-0E93-927B-26C7-8192FCA83531}"/>
              </a:ext>
            </a:extLst>
          </p:cNvPr>
          <p:cNvSpPr txBox="1"/>
          <p:nvPr/>
        </p:nvSpPr>
        <p:spPr>
          <a:xfrm>
            <a:off x="8145037" y="948533"/>
            <a:ext cx="3045355"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a:t>
            </a:r>
            <a:r>
              <a:rPr lang="en-US" sz="2000" dirty="0" err="1"/>
              <a:t>aEKE</a:t>
            </a:r>
            <a:r>
              <a:rPr lang="en-US" sz="2000" dirty="0"/>
              <a:t>’ [</a:t>
            </a:r>
            <a:r>
              <a:rPr lang="en-US" sz="2000" dirty="0">
                <a:solidFill>
                  <a:srgbClr val="FF0000"/>
                </a:solidFill>
              </a:rPr>
              <a:t>insecure!</a:t>
            </a:r>
            <a:r>
              <a:rPr lang="en-US" sz="2000" dirty="0"/>
              <a:t>]</a:t>
            </a:r>
          </a:p>
        </p:txBody>
      </p:sp>
      <p:sp>
        <p:nvSpPr>
          <p:cNvPr id="75" name="TextBox 74">
            <a:extLst>
              <a:ext uri="{FF2B5EF4-FFF2-40B4-BE49-F238E27FC236}">
                <a16:creationId xmlns:a16="http://schemas.microsoft.com/office/drawing/2014/main" id="{73C69A7F-A319-F26D-58E7-2B138C9305E9}"/>
              </a:ext>
            </a:extLst>
          </p:cNvPr>
          <p:cNvSpPr txBox="1"/>
          <p:nvPr/>
        </p:nvSpPr>
        <p:spPr>
          <a:xfrm>
            <a:off x="4884957" y="921929"/>
            <a:ext cx="856086" cy="461665"/>
          </a:xfrm>
          <a:prstGeom prst="rect">
            <a:avLst/>
          </a:prstGeom>
          <a:noFill/>
          <a:ln w="12700">
            <a:solidFill>
              <a:schemeClr val="tx1"/>
            </a:solidFill>
          </a:ln>
        </p:spPr>
        <p:txBody>
          <a:bodyPr wrap="square">
            <a:spAutoFit/>
          </a:bodyPr>
          <a:lstStyle/>
          <a:p>
            <a:r>
              <a:rPr lang="en-US" altLang="zh-CN" sz="2400" dirty="0"/>
              <a:t>PAKE</a:t>
            </a:r>
            <a:endParaRPr lang="en-US" sz="2400" dirty="0"/>
          </a:p>
        </p:txBody>
      </p:sp>
      <p:cxnSp>
        <p:nvCxnSpPr>
          <p:cNvPr id="76" name="Straight Arrow Connector 75">
            <a:extLst>
              <a:ext uri="{FF2B5EF4-FFF2-40B4-BE49-F238E27FC236}">
                <a16:creationId xmlns:a16="http://schemas.microsoft.com/office/drawing/2014/main" id="{F4102637-AB77-7AD1-EBE4-FE5E1CC58487}"/>
              </a:ext>
            </a:extLst>
          </p:cNvPr>
          <p:cNvCxnSpPr>
            <a:cxnSpLocks/>
          </p:cNvCxnSpPr>
          <p:nvPr/>
        </p:nvCxnSpPr>
        <p:spPr>
          <a:xfrm flipH="1" flipV="1">
            <a:off x="4401070" y="1130535"/>
            <a:ext cx="419147" cy="26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E30741E-2405-44A0-0048-19F6AA4CB753}"/>
              </a:ext>
            </a:extLst>
          </p:cNvPr>
          <p:cNvSpPr txBox="1"/>
          <p:nvPr/>
        </p:nvSpPr>
        <p:spPr>
          <a:xfrm>
            <a:off x="6507339" y="923854"/>
            <a:ext cx="1027779" cy="461665"/>
          </a:xfrm>
          <a:prstGeom prst="rect">
            <a:avLst/>
          </a:prstGeom>
          <a:noFill/>
          <a:ln w="12700">
            <a:solidFill>
              <a:schemeClr val="tx1"/>
            </a:solidFill>
          </a:ln>
        </p:spPr>
        <p:txBody>
          <a:bodyPr wrap="square">
            <a:spAutoFit/>
          </a:bodyPr>
          <a:lstStyle/>
          <a:p>
            <a:r>
              <a:rPr lang="en-US" altLang="zh-CN" sz="2400" dirty="0" err="1"/>
              <a:t>aPAKE</a:t>
            </a:r>
            <a:endParaRPr lang="en-US" sz="2400" dirty="0"/>
          </a:p>
        </p:txBody>
      </p:sp>
      <p:cxnSp>
        <p:nvCxnSpPr>
          <p:cNvPr id="78" name="Straight Arrow Connector 77">
            <a:extLst>
              <a:ext uri="{FF2B5EF4-FFF2-40B4-BE49-F238E27FC236}">
                <a16:creationId xmlns:a16="http://schemas.microsoft.com/office/drawing/2014/main" id="{840BF981-7FC8-90AE-C219-0C1334DD3D2B}"/>
              </a:ext>
            </a:extLst>
          </p:cNvPr>
          <p:cNvCxnSpPr>
            <a:cxnSpLocks/>
          </p:cNvCxnSpPr>
          <p:nvPr/>
        </p:nvCxnSpPr>
        <p:spPr>
          <a:xfrm>
            <a:off x="7595358" y="1170614"/>
            <a:ext cx="472197" cy="1209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4595AAE4-22C8-E797-FF41-3165F54A8FA8}"/>
                  </a:ext>
                </a:extLst>
              </p:cNvPr>
              <p:cNvSpPr txBox="1"/>
              <p:nvPr/>
            </p:nvSpPr>
            <p:spPr>
              <a:xfrm>
                <a:off x="9120851" y="1573217"/>
                <a:ext cx="2814202" cy="707886"/>
              </a:xfrm>
              <a:prstGeom prst="rect">
                <a:avLst/>
              </a:prstGeom>
              <a:noFill/>
            </p:spPr>
            <p:txBody>
              <a:bodyPr wrap="square">
                <a:spAutoFit/>
              </a:bodyPr>
              <a:lstStyle/>
              <a:p>
                <a:r>
                  <a:rPr lang="en-US" sz="2000" dirty="0"/>
                  <a:t>Server’s password file: </a:t>
                </a:r>
                <a14:m>
                  <m:oMath xmlns:m="http://schemas.openxmlformats.org/officeDocument/2006/math">
                    <m:r>
                      <a:rPr lang="en-US" sz="2000" b="0" i="0" dirty="0" smtClean="0">
                        <a:latin typeface="Cambria Math" panose="02040503050406030204" pitchFamily="18" charset="0"/>
                      </a:rPr>
                      <m:t>(</m:t>
                    </m:r>
                    <m:r>
                      <a:rPr lang="en-US" sz="2000" b="0" i="1" dirty="0" smtClean="0">
                        <a:latin typeface="Cambria Math" panose="02040503050406030204" pitchFamily="18" charset="0"/>
                      </a:rPr>
                      <m:t>h𝑝𝑤</m:t>
                    </m:r>
                    <m:r>
                      <a:rPr lang="en-US" sz="2000" b="0" i="1" dirty="0" smtClean="0">
                        <a:latin typeface="Cambria Math" panose="02040503050406030204" pitchFamily="18" charset="0"/>
                      </a:rPr>
                      <m:t>,</m:t>
                    </m:r>
                    <m:r>
                      <a:rPr lang="en-US" sz="2000" b="0" i="1" dirty="0" smtClean="0">
                        <a:solidFill>
                          <a:srgbClr val="00B050"/>
                        </a:solidFill>
                        <a:latin typeface="Cambria Math" panose="02040503050406030204" pitchFamily="18" charset="0"/>
                      </a:rPr>
                      <m:t>𝐴</m:t>
                    </m:r>
                    <m:r>
                      <a:rPr lang="en-US" sz="2000" b="0" i="1" dirty="0" smtClean="0">
                        <a:latin typeface="Cambria Math" panose="02040503050406030204" pitchFamily="18" charset="0"/>
                      </a:rPr>
                      <m:t>) </m:t>
                    </m:r>
                  </m:oMath>
                </a14:m>
                <a:r>
                  <a:rPr lang="en-US" sz="2000" dirty="0"/>
                  <a:t>= </a:t>
                </a:r>
                <a14:m>
                  <m:oMath xmlns:m="http://schemas.openxmlformats.org/officeDocument/2006/math">
                    <m:r>
                      <a:rPr lang="en-US" sz="2000" b="0" i="0"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r>
                  <a:rPr lang="en-US" sz="2000" dirty="0"/>
                  <a:t>,</a:t>
                </a:r>
                <a:r>
                  <a:rPr lang="en-US" sz="1050" dirty="0"/>
                  <a:t> </a:t>
                </a:r>
                <a14:m>
                  <m:oMath xmlns:m="http://schemas.openxmlformats.org/officeDocument/2006/math">
                    <m:sSup>
                      <m:sSupPr>
                        <m:ctrlPr>
                          <a:rPr lang="en-US" sz="2000" i="1" dirty="0" smtClean="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𝑔</m:t>
                        </m:r>
                      </m:e>
                      <m:sup>
                        <m:r>
                          <a:rPr lang="en-US" sz="2000" b="0" i="1" dirty="0" smtClean="0">
                            <a:solidFill>
                              <a:srgbClr val="00B050"/>
                            </a:solidFill>
                            <a:latin typeface="Cambria Math" panose="02040503050406030204" pitchFamily="18" charset="0"/>
                          </a:rPr>
                          <m:t>𝑎</m:t>
                        </m:r>
                      </m:sup>
                    </m:sSup>
                    <m:r>
                      <a:rPr lang="en-US" sz="2000" b="0" i="1" dirty="0" smtClean="0">
                        <a:latin typeface="Cambria Math" panose="02040503050406030204" pitchFamily="18" charset="0"/>
                      </a:rPr>
                      <m:t>)</m:t>
                    </m:r>
                  </m:oMath>
                </a14:m>
                <a:endParaRPr lang="en-US" sz="2000" dirty="0"/>
              </a:p>
            </p:txBody>
          </p:sp>
        </mc:Choice>
        <mc:Fallback xmlns="">
          <p:sp>
            <p:nvSpPr>
              <p:cNvPr id="82" name="TextBox 81">
                <a:extLst>
                  <a:ext uri="{FF2B5EF4-FFF2-40B4-BE49-F238E27FC236}">
                    <a16:creationId xmlns:a16="http://schemas.microsoft.com/office/drawing/2014/main" id="{4595AAE4-22C8-E797-FF41-3165F54A8FA8}"/>
                  </a:ext>
                </a:extLst>
              </p:cNvPr>
              <p:cNvSpPr txBox="1">
                <a:spLocks noRot="1" noChangeAspect="1" noMove="1" noResize="1" noEditPoints="1" noAdjustHandles="1" noChangeArrowheads="1" noChangeShapeType="1" noTextEdit="1"/>
              </p:cNvSpPr>
              <p:nvPr/>
            </p:nvSpPr>
            <p:spPr>
              <a:xfrm>
                <a:off x="9120851" y="1573217"/>
                <a:ext cx="2814202" cy="707886"/>
              </a:xfrm>
              <a:prstGeom prst="rect">
                <a:avLst/>
              </a:prstGeom>
              <a:blipFill>
                <a:blip r:embed="rId9"/>
                <a:stretch>
                  <a:fillRect l="-2165"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2821BA8-CB84-DFCF-CD8C-B34D9FFD5E96}"/>
                  </a:ext>
                </a:extLst>
              </p:cNvPr>
              <p:cNvSpPr txBox="1"/>
              <p:nvPr/>
            </p:nvSpPr>
            <p:spPr>
              <a:xfrm>
                <a:off x="3918079" y="2781260"/>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93" name="TextBox 92">
                <a:extLst>
                  <a:ext uri="{FF2B5EF4-FFF2-40B4-BE49-F238E27FC236}">
                    <a16:creationId xmlns:a16="http://schemas.microsoft.com/office/drawing/2014/main" id="{22821BA8-CB84-DFCF-CD8C-B34D9FFD5E96}"/>
                  </a:ext>
                </a:extLst>
              </p:cNvPr>
              <p:cNvSpPr txBox="1">
                <a:spLocks noRot="1" noChangeAspect="1" noMove="1" noResize="1" noEditPoints="1" noAdjustHandles="1" noChangeArrowheads="1" noChangeShapeType="1" noTextEdit="1"/>
              </p:cNvSpPr>
              <p:nvPr/>
            </p:nvSpPr>
            <p:spPr>
              <a:xfrm>
                <a:off x="3918079" y="2781260"/>
                <a:ext cx="966878" cy="400110"/>
              </a:xfrm>
              <a:prstGeom prst="rect">
                <a:avLst/>
              </a:prstGeom>
              <a:blipFill>
                <a:blip r:embed="rId10"/>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74759FD-B3FE-F9DE-A589-3AA815E3C0FF}"/>
                  </a:ext>
                </a:extLst>
              </p:cNvPr>
              <p:cNvSpPr txBox="1"/>
              <p:nvPr/>
            </p:nvSpPr>
            <p:spPr>
              <a:xfrm>
                <a:off x="493585" y="3457356"/>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94" name="TextBox 93">
                <a:extLst>
                  <a:ext uri="{FF2B5EF4-FFF2-40B4-BE49-F238E27FC236}">
                    <a16:creationId xmlns:a16="http://schemas.microsoft.com/office/drawing/2014/main" id="{074759FD-B3FE-F9DE-A589-3AA815E3C0FF}"/>
                  </a:ext>
                </a:extLst>
              </p:cNvPr>
              <p:cNvSpPr txBox="1">
                <a:spLocks noRot="1" noChangeAspect="1" noMove="1" noResize="1" noEditPoints="1" noAdjustHandles="1" noChangeArrowheads="1" noChangeShapeType="1" noTextEdit="1"/>
              </p:cNvSpPr>
              <p:nvPr/>
            </p:nvSpPr>
            <p:spPr>
              <a:xfrm>
                <a:off x="493585" y="3457356"/>
                <a:ext cx="966878" cy="400110"/>
              </a:xfrm>
              <a:prstGeom prst="rect">
                <a:avLst/>
              </a:prstGeom>
              <a:blipFill>
                <a:blip r:embed="rId11"/>
                <a:stretch>
                  <a:fillRect b="-3030"/>
                </a:stretch>
              </a:blipFill>
            </p:spPr>
            <p:txBody>
              <a:bodyPr/>
              <a:lstStyle/>
              <a:p>
                <a:r>
                  <a:rPr lang="en-US">
                    <a:noFill/>
                  </a:rPr>
                  <a:t> </a:t>
                </a:r>
              </a:p>
            </p:txBody>
          </p:sp>
        </mc:Fallback>
      </mc:AlternateContent>
      <p:cxnSp>
        <p:nvCxnSpPr>
          <p:cNvPr id="95" name="Straight Arrow Connector 94">
            <a:extLst>
              <a:ext uri="{FF2B5EF4-FFF2-40B4-BE49-F238E27FC236}">
                <a16:creationId xmlns:a16="http://schemas.microsoft.com/office/drawing/2014/main" id="{3FB1A384-46BE-CC02-91D8-4130A4343357}"/>
              </a:ext>
            </a:extLst>
          </p:cNvPr>
          <p:cNvCxnSpPr>
            <a:cxnSpLocks/>
          </p:cNvCxnSpPr>
          <p:nvPr/>
        </p:nvCxnSpPr>
        <p:spPr>
          <a:xfrm flipH="1">
            <a:off x="7681594" y="3142895"/>
            <a:ext cx="2136248"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85FC16C0-A4AD-E1B8-E00B-A97A260622E4}"/>
                  </a:ext>
                </a:extLst>
              </p:cNvPr>
              <p:cNvSpPr txBox="1"/>
              <p:nvPr/>
            </p:nvSpPr>
            <p:spPr>
              <a:xfrm>
                <a:off x="6478071" y="2226182"/>
                <a:ext cx="2171708"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h𝑝𝑤</m:t>
                    </m:r>
                    <m:r>
                      <a:rPr lang="en-US" sz="2000" i="1" dirty="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r>
                      <a:rPr lang="en-US" sz="2000" b="0" i="1" dirty="0" smtClean="0">
                        <a:latin typeface="Cambria Math" panose="02040503050406030204" pitchFamily="18" charset="0"/>
                        <a:ea typeface="Cambria Math" panose="02040503050406030204" pitchFamily="18" charset="0"/>
                      </a:rPr>
                      <m:t>′</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97" name="TextBox 96">
                <a:extLst>
                  <a:ext uri="{FF2B5EF4-FFF2-40B4-BE49-F238E27FC236}">
                    <a16:creationId xmlns:a16="http://schemas.microsoft.com/office/drawing/2014/main" id="{85FC16C0-A4AD-E1B8-E00B-A97A260622E4}"/>
                  </a:ext>
                </a:extLst>
              </p:cNvPr>
              <p:cNvSpPr txBox="1">
                <a:spLocks noRot="1" noChangeAspect="1" noMove="1" noResize="1" noEditPoints="1" noAdjustHandles="1" noChangeArrowheads="1" noChangeShapeType="1" noTextEdit="1"/>
              </p:cNvSpPr>
              <p:nvPr/>
            </p:nvSpPr>
            <p:spPr>
              <a:xfrm>
                <a:off x="6478071" y="2226182"/>
                <a:ext cx="2171708" cy="400110"/>
              </a:xfrm>
              <a:prstGeom prst="rect">
                <a:avLst/>
              </a:prstGeom>
              <a:blipFill>
                <a:blip r:embed="rId13"/>
                <a:stretch>
                  <a:fillRect l="-1404" b="-13636"/>
                </a:stretch>
              </a:blipFill>
            </p:spPr>
            <p:txBody>
              <a:bodyPr/>
              <a:lstStyle/>
              <a:p>
                <a:r>
                  <a:rPr lang="en-US">
                    <a:noFill/>
                  </a:rPr>
                  <a:t> </a:t>
                </a:r>
              </a:p>
            </p:txBody>
          </p:sp>
        </mc:Fallback>
      </mc:AlternateContent>
      <p:cxnSp>
        <p:nvCxnSpPr>
          <p:cNvPr id="99" name="Straight Arrow Connector 98">
            <a:extLst>
              <a:ext uri="{FF2B5EF4-FFF2-40B4-BE49-F238E27FC236}">
                <a16:creationId xmlns:a16="http://schemas.microsoft.com/office/drawing/2014/main" id="{7BE988AB-1453-9548-00AD-7E55B536DFAC}"/>
              </a:ext>
            </a:extLst>
          </p:cNvPr>
          <p:cNvCxnSpPr>
            <a:cxnSpLocks/>
          </p:cNvCxnSpPr>
          <p:nvPr/>
        </p:nvCxnSpPr>
        <p:spPr>
          <a:xfrm flipH="1">
            <a:off x="7774193" y="3842981"/>
            <a:ext cx="2136248"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20A29FD0-E953-D423-4F0D-2B415F9005DB}"/>
                  </a:ext>
                </a:extLst>
              </p:cNvPr>
              <p:cNvSpPr txBox="1"/>
              <p:nvPr/>
            </p:nvSpPr>
            <p:spPr>
              <a:xfrm>
                <a:off x="5997243" y="4131424"/>
                <a:ext cx="6041985" cy="406009"/>
              </a:xfrm>
              <a:prstGeom prst="rect">
                <a:avLst/>
              </a:prstGeom>
              <a:noFill/>
            </p:spPr>
            <p:txBody>
              <a:bodyPr wrap="square">
                <a:spAutoFit/>
              </a:bodyPr>
              <a:lstStyle/>
              <a:p>
                <a:r>
                  <a:rPr lang="en-US" sz="2000" dirty="0"/>
                  <a:t>3DH :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rgbClr val="00B050"/>
                                </a:solidFill>
                                <a:latin typeface="Cambria Math" panose="02040503050406030204" pitchFamily="18" charset="0"/>
                              </a:rPr>
                              <m:t>𝑋</m:t>
                            </m:r>
                            <m:r>
                              <a:rPr lang="en-US" sz="2000" i="1" dirty="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a:rPr lang="en-US" sz="2000" b="0" i="0" dirty="0" smtClean="0">
                            <a:solidFill>
                              <a:srgbClr val="0070C0"/>
                            </a:solidFill>
                            <a:latin typeface="Cambria Math" panose="02040503050406030204" pitchFamily="18" charset="0"/>
                          </a:rPr>
                          <m:t> ,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b="0" i="1" dirty="0" smtClean="0">
                                <a:solidFill>
                                  <a:srgbClr val="00B050"/>
                                </a:solidFill>
                                <a:latin typeface="Cambria Math" panose="02040503050406030204" pitchFamily="18" charset="0"/>
                              </a:rPr>
                              <m:t>𝐴</m:t>
                            </m:r>
                            <m:r>
                              <a:rPr lang="en-US" sz="2000" i="1" dirty="0">
                                <a:latin typeface="Cambria Math" panose="02040503050406030204" pitchFamily="18" charset="0"/>
                              </a:rPr>
                              <m:t>,</m:t>
                            </m:r>
                            <m:r>
                              <a:rPr lang="en-US" sz="2000" i="1" dirty="0" smtClean="0">
                                <a:solidFill>
                                  <a:srgbClr val="0070C0"/>
                                </a:solidFill>
                                <a:latin typeface="Cambria Math" panose="02040503050406030204" pitchFamily="18" charset="0"/>
                              </a:rPr>
                              <m:t>𝐵</m:t>
                            </m:r>
                          </m:e>
                        </m:d>
                      </m:e>
                    </m:d>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H</m:t>
                    </m:r>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𝑔</m:t>
                        </m:r>
                      </m:e>
                      <m:sup>
                        <m:r>
                          <a:rPr lang="en-US" sz="2000" b="0" i="1" dirty="0" smtClean="0">
                            <a:latin typeface="Cambria Math" panose="02040503050406030204" pitchFamily="18" charset="0"/>
                          </a:rPr>
                          <m:t>𝑥</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rPr>
                          <m:t>𝑏</m:t>
                        </m:r>
                      </m:sup>
                    </m:sSup>
                    <m:r>
                      <a:rPr lang="en-US" sz="2000" b="0" i="1" dirty="0" smtClean="0">
                        <a:latin typeface="Cambria Math" panose="02040503050406030204" pitchFamily="18" charset="0"/>
                      </a:rPr>
                      <m:t> ,  </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𝑔</m:t>
                        </m:r>
                      </m:e>
                      <m:sup>
                        <m:r>
                          <a:rPr lang="en-US" sz="2000" b="0" i="1" dirty="0" smtClean="0">
                            <a:latin typeface="Cambria Math" panose="02040503050406030204" pitchFamily="18" charset="0"/>
                          </a:rPr>
                          <m:t>𝑎</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rPr>
                          <m:t>𝑏</m:t>
                        </m:r>
                      </m:sup>
                    </m:sSup>
                    <m:r>
                      <a:rPr lang="en-US" sz="2000" b="0" i="1" dirty="0" smtClean="0">
                        <a:latin typeface="Cambria Math" panose="02040503050406030204" pitchFamily="18" charset="0"/>
                      </a:rPr>
                      <m:t>]</m:t>
                    </m:r>
                  </m:oMath>
                </a14:m>
                <a:endParaRPr lang="en-US" sz="2000" dirty="0"/>
              </a:p>
            </p:txBody>
          </p:sp>
        </mc:Choice>
        <mc:Fallback xmlns="">
          <p:sp>
            <p:nvSpPr>
              <p:cNvPr id="101" name="TextBox 100">
                <a:extLst>
                  <a:ext uri="{FF2B5EF4-FFF2-40B4-BE49-F238E27FC236}">
                    <a16:creationId xmlns:a16="http://schemas.microsoft.com/office/drawing/2014/main" id="{20A29FD0-E953-D423-4F0D-2B415F9005DB}"/>
                  </a:ext>
                </a:extLst>
              </p:cNvPr>
              <p:cNvSpPr txBox="1">
                <a:spLocks noRot="1" noChangeAspect="1" noMove="1" noResize="1" noEditPoints="1" noAdjustHandles="1" noChangeArrowheads="1" noChangeShapeType="1" noTextEdit="1"/>
              </p:cNvSpPr>
              <p:nvPr/>
            </p:nvSpPr>
            <p:spPr>
              <a:xfrm>
                <a:off x="5997243" y="4131424"/>
                <a:ext cx="6041985" cy="406009"/>
              </a:xfrm>
              <a:prstGeom prst="rect">
                <a:avLst/>
              </a:prstGeom>
              <a:blipFill>
                <a:blip r:embed="rId14"/>
                <a:stretch>
                  <a:fillRect l="-1110"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0D40859-7F42-6B5A-0349-B51CFAD08CEB}"/>
                  </a:ext>
                </a:extLst>
              </p:cNvPr>
              <p:cNvSpPr txBox="1"/>
              <p:nvPr/>
            </p:nvSpPr>
            <p:spPr>
              <a:xfrm>
                <a:off x="9950426" y="2771610"/>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02" name="TextBox 101">
                <a:extLst>
                  <a:ext uri="{FF2B5EF4-FFF2-40B4-BE49-F238E27FC236}">
                    <a16:creationId xmlns:a16="http://schemas.microsoft.com/office/drawing/2014/main" id="{00D40859-7F42-6B5A-0349-B51CFAD08CEB}"/>
                  </a:ext>
                </a:extLst>
              </p:cNvPr>
              <p:cNvSpPr txBox="1">
                <a:spLocks noRot="1" noChangeAspect="1" noMove="1" noResize="1" noEditPoints="1" noAdjustHandles="1" noChangeArrowheads="1" noChangeShapeType="1" noTextEdit="1"/>
              </p:cNvSpPr>
              <p:nvPr/>
            </p:nvSpPr>
            <p:spPr>
              <a:xfrm>
                <a:off x="9950426" y="2771610"/>
                <a:ext cx="966878" cy="400110"/>
              </a:xfrm>
              <a:prstGeom prst="rect">
                <a:avLst/>
              </a:prstGeom>
              <a:blipFill>
                <a:blip r:embed="rId1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2B40D971-EE5E-623F-DBD3-AB9972CDB50F}"/>
                  </a:ext>
                </a:extLst>
              </p:cNvPr>
              <p:cNvSpPr txBox="1"/>
              <p:nvPr/>
            </p:nvSpPr>
            <p:spPr>
              <a:xfrm>
                <a:off x="6525932" y="3447706"/>
                <a:ext cx="9668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03" name="TextBox 102">
                <a:extLst>
                  <a:ext uri="{FF2B5EF4-FFF2-40B4-BE49-F238E27FC236}">
                    <a16:creationId xmlns:a16="http://schemas.microsoft.com/office/drawing/2014/main" id="{2B40D971-EE5E-623F-DBD3-AB9972CDB50F}"/>
                  </a:ext>
                </a:extLst>
              </p:cNvPr>
              <p:cNvSpPr txBox="1">
                <a:spLocks noRot="1" noChangeAspect="1" noMove="1" noResize="1" noEditPoints="1" noAdjustHandles="1" noChangeArrowheads="1" noChangeShapeType="1" noTextEdit="1"/>
              </p:cNvSpPr>
              <p:nvPr/>
            </p:nvSpPr>
            <p:spPr>
              <a:xfrm>
                <a:off x="6525932" y="3447706"/>
                <a:ext cx="966878" cy="400110"/>
              </a:xfrm>
              <a:prstGeom prst="rect">
                <a:avLst/>
              </a:prstGeom>
              <a:blipFill>
                <a:blip r:embed="rId16"/>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59943BA-06CE-05B9-536B-45E91C49F9EA}"/>
                  </a:ext>
                </a:extLst>
              </p:cNvPr>
              <p:cNvSpPr txBox="1"/>
              <p:nvPr/>
            </p:nvSpPr>
            <p:spPr>
              <a:xfrm>
                <a:off x="6478071" y="1892826"/>
                <a:ext cx="1895324" cy="400110"/>
              </a:xfrm>
              <a:prstGeom prst="rect">
                <a:avLst/>
              </a:prstGeom>
              <a:noFill/>
            </p:spPr>
            <p:txBody>
              <a:bodyPr wrap="square">
                <a:spAutoFit/>
              </a:bodyPr>
              <a:lstStyle/>
              <a:p>
                <a14:m>
                  <m:oMath xmlns:m="http://schemas.openxmlformats.org/officeDocument/2006/math">
                    <m:r>
                      <a:rPr lang="en-US" sz="2000" b="0" i="1" dirty="0" smtClean="0">
                        <a:latin typeface="Cambria Math" panose="02040503050406030204" pitchFamily="18" charset="0"/>
                      </a:rPr>
                      <m:t>𝑎</m:t>
                    </m:r>
                    <m:r>
                      <a:rPr lang="en-US" sz="2000" b="0" i="1" dirty="0" smtClean="0">
                        <a:latin typeface="Cambria Math" panose="02040503050406030204" pitchFamily="18" charset="0"/>
                      </a:rPr>
                      <m:t>     ←</m:t>
                    </m:r>
                  </m:oMath>
                </a14:m>
                <a:r>
                  <a:rPr lang="en-US" sz="2000" dirty="0"/>
                  <a:t>  </a:t>
                </a:r>
                <a14:m>
                  <m:oMath xmlns:m="http://schemas.openxmlformats.org/officeDocument/2006/math">
                    <m:r>
                      <a:rPr lang="en-US" sz="2000" i="1" dirty="0">
                        <a:latin typeface="Cambria Math" panose="02040503050406030204" pitchFamily="18" charset="0"/>
                        <a:ea typeface="Cambria Math" panose="02040503050406030204" pitchFamily="18" charset="0"/>
                      </a:rPr>
                      <m:t>𝐻</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𝑝𝑤</m:t>
                        </m:r>
                      </m:e>
                    </m:d>
                  </m:oMath>
                </a14:m>
                <a:endParaRPr lang="en-US" sz="2000" dirty="0"/>
              </a:p>
            </p:txBody>
          </p:sp>
        </mc:Choice>
        <mc:Fallback xmlns="">
          <p:sp>
            <p:nvSpPr>
              <p:cNvPr id="104" name="TextBox 103">
                <a:extLst>
                  <a:ext uri="{FF2B5EF4-FFF2-40B4-BE49-F238E27FC236}">
                    <a16:creationId xmlns:a16="http://schemas.microsoft.com/office/drawing/2014/main" id="{059943BA-06CE-05B9-536B-45E91C49F9EA}"/>
                  </a:ext>
                </a:extLst>
              </p:cNvPr>
              <p:cNvSpPr txBox="1">
                <a:spLocks noRot="1" noChangeAspect="1" noMove="1" noResize="1" noEditPoints="1" noAdjustHandles="1" noChangeArrowheads="1" noChangeShapeType="1" noTextEdit="1"/>
              </p:cNvSpPr>
              <p:nvPr/>
            </p:nvSpPr>
            <p:spPr>
              <a:xfrm>
                <a:off x="6478071" y="1892826"/>
                <a:ext cx="1895324" cy="400110"/>
              </a:xfrm>
              <a:prstGeom prst="rect">
                <a:avLst/>
              </a:prstGeom>
              <a:blipFill>
                <a:blip r:embed="rId1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E48611C5-0369-C57B-E789-22F816E5BAE4}"/>
                  </a:ext>
                </a:extLst>
              </p:cNvPr>
              <p:cNvSpPr txBox="1"/>
              <p:nvPr/>
            </p:nvSpPr>
            <p:spPr>
              <a:xfrm>
                <a:off x="5765742" y="4639959"/>
                <a:ext cx="6298933" cy="445635"/>
              </a:xfrm>
              <a:prstGeom prst="rect">
                <a:avLst/>
              </a:prstGeom>
              <a:noFill/>
            </p:spPr>
            <p:txBody>
              <a:bodyPr wrap="square">
                <a:spAutoFit/>
              </a:bodyPr>
              <a:lstStyle/>
              <a:p>
                <a:r>
                  <a:rPr lang="en-US" sz="2000" dirty="0"/>
                  <a:t>HMQV :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m:rPr>
                        <m:sty m:val="p"/>
                      </m:rPr>
                      <a:rPr lang="en-US" sz="2000" dirty="0">
                        <a:latin typeface="Cambria Math" panose="02040503050406030204" pitchFamily="18" charset="0"/>
                      </a:rPr>
                      <m:t>H</m:t>
                    </m:r>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 </m:t>
                        </m:r>
                        <m:r>
                          <a:rPr lang="en-US" sz="2000" i="1" dirty="0">
                            <a:latin typeface="Cambria Math" panose="02040503050406030204" pitchFamily="18" charset="0"/>
                          </a:rPr>
                          <m:t> </m:t>
                        </m:r>
                        <m:r>
                          <m:rPr>
                            <m:sty m:val="p"/>
                          </m:rPr>
                          <a:rPr lang="en-US" sz="2000" dirty="0">
                            <a:latin typeface="Cambria Math" panose="02040503050406030204" pitchFamily="18" charset="0"/>
                          </a:rPr>
                          <m:t>DH</m:t>
                        </m:r>
                        <m:d>
                          <m:dPr>
                            <m:ctrlPr>
                              <a:rPr lang="en-US" sz="2000" i="1" dirty="0">
                                <a:latin typeface="Cambria Math" panose="02040503050406030204" pitchFamily="18" charset="0"/>
                              </a:rPr>
                            </m:ctrlPr>
                          </m:dPr>
                          <m:e>
                            <m:r>
                              <a:rPr lang="en-US" sz="2000" i="1" dirty="0">
                                <a:solidFill>
                                  <a:srgbClr val="00B050"/>
                                </a:solidFill>
                                <a:latin typeface="Cambria Math" panose="02040503050406030204" pitchFamily="18" charset="0"/>
                              </a:rPr>
                              <m:t>𝑋</m:t>
                            </m:r>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ctrlPr>
                                      <a:rPr lang="en-US" sz="2000" i="1" dirty="0">
                                        <a:latin typeface="Cambria Math" panose="02040503050406030204" pitchFamily="18" charset="0"/>
                                        <a:ea typeface="Cambria Math" panose="02040503050406030204" pitchFamily="18" charset="0"/>
                                      </a:rPr>
                                    </m:ctrlPr>
                                  </m:dPr>
                                  <m:e>
                                    <m:r>
                                      <a:rPr lang="en-US" sz="2000" b="0" i="1" dirty="0" smtClean="0">
                                        <a:solidFill>
                                          <a:srgbClr val="00B050"/>
                                        </a:solidFill>
                                        <a:latin typeface="Cambria Math" panose="02040503050406030204" pitchFamily="18" charset="0"/>
                                        <a:ea typeface="Cambria Math" panose="02040503050406030204" pitchFamily="18" charset="0"/>
                                      </a:rPr>
                                      <m:t>𝐴</m:t>
                                    </m:r>
                                  </m:e>
                                </m:d>
                              </m:e>
                              <m:sup>
                                <m:r>
                                  <a:rPr lang="en-US" sz="2000" b="0" i="1" dirty="0" smtClean="0">
                                    <a:latin typeface="Cambria Math" panose="02040503050406030204" pitchFamily="18" charset="0"/>
                                    <a:ea typeface="Cambria Math" panose="02040503050406030204" pitchFamily="18" charset="0"/>
                                  </a:rPr>
                                  <m:t>𝐻</m:t>
                                </m:r>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𝑋</m:t>
                                    </m:r>
                                  </m:e>
                                </m:d>
                              </m:sup>
                            </m:sSup>
                            <m:r>
                              <a:rPr lang="en-US" sz="2000" i="1" dirty="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e>
                        </m:d>
                        <m:r>
                          <a:rPr lang="en-US" sz="2000" b="0" i="0" dirty="0" smtClean="0">
                            <a:solidFill>
                              <a:srgbClr val="0070C0"/>
                            </a:solidFill>
                            <a:latin typeface="Cambria Math" panose="02040503050406030204" pitchFamily="18" charset="0"/>
                          </a:rPr>
                          <m:t> </m:t>
                        </m:r>
                      </m:e>
                    </m:d>
                    <m:r>
                      <a:rPr lang="en-US" sz="2000" b="0" i="1" dirty="0" smtClean="0">
                        <a:latin typeface="Cambria Math" panose="02040503050406030204" pitchFamily="18" charset="0"/>
                      </a:rPr>
                      <m:t>=</m:t>
                    </m:r>
                    <m:r>
                      <m:rPr>
                        <m:sty m:val="p"/>
                      </m:rPr>
                      <a:rPr lang="en-US" sz="2000" b="0" i="0" dirty="0" smtClean="0">
                        <a:latin typeface="Cambria Math" panose="02040503050406030204" pitchFamily="18" charset="0"/>
                      </a:rPr>
                      <m:t>H</m:t>
                    </m:r>
                    <m:r>
                      <a:rPr lang="en-US" sz="2000" b="0" i="1"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𝑔</m:t>
                        </m:r>
                      </m:e>
                      <m:sup>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𝑎</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𝐻</m:t>
                        </m:r>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𝑋</m:t>
                            </m:r>
                          </m:e>
                        </m:d>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rPr>
                          <m:t>𝑏</m:t>
                        </m:r>
                      </m:sup>
                    </m:sSup>
                    <m:r>
                      <a:rPr lang="en-US" sz="2000" b="0" i="1" dirty="0" smtClean="0">
                        <a:latin typeface="Cambria Math" panose="02040503050406030204" pitchFamily="18" charset="0"/>
                      </a:rPr>
                      <m:t>]</m:t>
                    </m:r>
                  </m:oMath>
                </a14:m>
                <a:endParaRPr lang="en-US" sz="2000" dirty="0"/>
              </a:p>
            </p:txBody>
          </p:sp>
        </mc:Choice>
        <mc:Fallback xmlns="">
          <p:sp>
            <p:nvSpPr>
              <p:cNvPr id="105" name="TextBox 104">
                <a:extLst>
                  <a:ext uri="{FF2B5EF4-FFF2-40B4-BE49-F238E27FC236}">
                    <a16:creationId xmlns:a16="http://schemas.microsoft.com/office/drawing/2014/main" id="{E48611C5-0369-C57B-E789-22F816E5BAE4}"/>
                  </a:ext>
                </a:extLst>
              </p:cNvPr>
              <p:cNvSpPr txBox="1">
                <a:spLocks noRot="1" noChangeAspect="1" noMove="1" noResize="1" noEditPoints="1" noAdjustHandles="1" noChangeArrowheads="1" noChangeShapeType="1" noTextEdit="1"/>
              </p:cNvSpPr>
              <p:nvPr/>
            </p:nvSpPr>
            <p:spPr>
              <a:xfrm>
                <a:off x="5765742" y="4639959"/>
                <a:ext cx="6298933" cy="445635"/>
              </a:xfrm>
              <a:prstGeom prst="rect">
                <a:avLst/>
              </a:prstGeom>
              <a:blipFill>
                <a:blip r:embed="rId18"/>
                <a:stretch>
                  <a:fillRect l="-1065" b="-20548"/>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04EA2580-5DA7-5B81-39FA-F488AEC83535}"/>
              </a:ext>
            </a:extLst>
          </p:cNvPr>
          <p:cNvSpPr txBox="1"/>
          <p:nvPr/>
        </p:nvSpPr>
        <p:spPr>
          <a:xfrm>
            <a:off x="1146963" y="4760161"/>
            <a:ext cx="3673254" cy="400110"/>
          </a:xfrm>
          <a:prstGeom prst="rect">
            <a:avLst/>
          </a:prstGeom>
          <a:solidFill>
            <a:schemeClr val="accent4">
              <a:lumMod val="20000"/>
              <a:lumOff val="80000"/>
            </a:schemeClr>
          </a:solidFill>
          <a:ln w="19050">
            <a:solidFill>
              <a:schemeClr val="tx1"/>
            </a:solidFill>
          </a:ln>
        </p:spPr>
        <p:txBody>
          <a:bodyPr wrap="square" rtlCol="0">
            <a:spAutoFit/>
          </a:bodyPr>
          <a:lstStyle/>
          <a:p>
            <a:r>
              <a:rPr lang="en-US" sz="2000" dirty="0"/>
              <a:t>Where is the bug in this </a:t>
            </a:r>
            <a:r>
              <a:rPr lang="en-US" sz="2000" dirty="0" err="1"/>
              <a:t>aPAKE</a:t>
            </a:r>
            <a:r>
              <a:rPr lang="en-US" sz="2000" dirty="0"/>
              <a:t>?</a:t>
            </a:r>
          </a:p>
        </p:txBody>
      </p:sp>
      <p:sp>
        <p:nvSpPr>
          <p:cNvPr id="48" name="Rectangle 47">
            <a:extLst>
              <a:ext uri="{FF2B5EF4-FFF2-40B4-BE49-F238E27FC236}">
                <a16:creationId xmlns:a16="http://schemas.microsoft.com/office/drawing/2014/main" id="{CCC4BB66-7C79-6587-97B3-C7123308B74D}"/>
              </a:ext>
            </a:extLst>
          </p:cNvPr>
          <p:cNvSpPr/>
          <p:nvPr/>
        </p:nvSpPr>
        <p:spPr>
          <a:xfrm>
            <a:off x="5741043" y="1573218"/>
            <a:ext cx="6298185" cy="354128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内容占位符 2">
                <a:extLst>
                  <a:ext uri="{FF2B5EF4-FFF2-40B4-BE49-F238E27FC236}">
                    <a16:creationId xmlns:a16="http://schemas.microsoft.com/office/drawing/2014/main" id="{842C52B7-B7A8-ADB9-B25D-510EC66ABFD0}"/>
                  </a:ext>
                </a:extLst>
              </p:cNvPr>
              <p:cNvSpPr txBox="1">
                <a:spLocks/>
              </p:cNvSpPr>
              <p:nvPr/>
            </p:nvSpPr>
            <p:spPr bwMode="auto">
              <a:xfrm>
                <a:off x="245066" y="5256773"/>
                <a:ext cx="11871517" cy="1437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buFont typeface="+mj-lt"/>
                  <a:buAutoNum type="arabicPeriod"/>
                </a:pPr>
                <a:r>
                  <a:rPr lang="en-US" altLang="zh-CN" sz="2000" dirty="0">
                    <a:cs typeface="Calibri Light" panose="020F0302020204030204" pitchFamily="34" charset="0"/>
                  </a:rPr>
                  <a:t>If Adv* compromises server S  </a:t>
                </a:r>
                <a:r>
                  <a:rPr lang="en-US" altLang="zh-CN" sz="2000" dirty="0">
                    <a:cs typeface="Calibri Light" panose="020F0302020204030204" pitchFamily="34" charset="0"/>
                    <a:sym typeface="Symbol" panose="05050102010706020507" pitchFamily="18" charset="2"/>
                  </a:rPr>
                  <a:t>  </a:t>
                </a:r>
                <a:r>
                  <a:rPr lang="en-US" altLang="zh-CN" sz="2000" dirty="0">
                    <a:cs typeface="Calibri Light" panose="020F0302020204030204" pitchFamily="34" charset="0"/>
                  </a:rPr>
                  <a:t>can run as client C on </a:t>
                </a:r>
                <a14:m>
                  <m:oMath xmlns:m="http://schemas.openxmlformats.org/officeDocument/2006/math">
                    <m:r>
                      <a:rPr lang="en-US" altLang="zh-CN" sz="2000" i="1" dirty="0" smtClean="0">
                        <a:latin typeface="Cambria Math" panose="02040503050406030204" pitchFamily="18" charset="0"/>
                        <a:cs typeface="Calibri Light" panose="020F0302020204030204" pitchFamily="34" charset="0"/>
                      </a:rPr>
                      <m:t>h𝑝𝑤</m:t>
                    </m:r>
                  </m:oMath>
                </a14:m>
                <a:endParaRPr lang="en-US" altLang="zh-CN" sz="2000" b="0" dirty="0">
                  <a:cs typeface="Calibri Light" panose="020F0302020204030204" pitchFamily="34" charset="0"/>
                </a:endParaRPr>
              </a:p>
              <a:p>
                <a:pPr marL="457200" indent="-457200">
                  <a:spcBef>
                    <a:spcPts val="600"/>
                  </a:spcBef>
                  <a:buFont typeface="+mj-lt"/>
                  <a:buAutoNum type="arabicPeriod"/>
                </a:pPr>
                <a:r>
                  <a:rPr lang="en-US" altLang="zh-CN" sz="2000" dirty="0">
                    <a:cs typeface="Calibri Light" panose="020F0302020204030204" pitchFamily="34" charset="0"/>
                  </a:rPr>
                  <a:t>If Adv* fails in offline dictionary attack (ODA)  </a:t>
                </a:r>
                <a:r>
                  <a:rPr lang="en-US" altLang="zh-CN" sz="2000" dirty="0">
                    <a:cs typeface="Calibri Light" panose="020F0302020204030204" pitchFamily="34" charset="0"/>
                    <a:sym typeface="Symbol" panose="05050102010706020507" pitchFamily="18" charset="2"/>
                  </a:rPr>
                  <a:t></a:t>
                </a:r>
                <a:r>
                  <a:rPr lang="en-US" altLang="zh-CN" sz="2000" dirty="0">
                    <a:cs typeface="Calibri Light" panose="020F0302020204030204" pitchFamily="34" charset="0"/>
                  </a:rPr>
                  <a:t>  doesn’t know </a:t>
                </a:r>
                <a14:m>
                  <m:oMath xmlns:m="http://schemas.openxmlformats.org/officeDocument/2006/math">
                    <m:r>
                      <a:rPr lang="en-US" altLang="zh-CN" sz="2000" i="1" dirty="0" smtClean="0">
                        <a:latin typeface="Cambria Math" panose="02040503050406030204" pitchFamily="18" charset="0"/>
                        <a:cs typeface="Calibri Light" panose="020F0302020204030204" pitchFamily="34" charset="0"/>
                      </a:rPr>
                      <m:t>𝑎</m:t>
                    </m:r>
                    <m:r>
                      <a:rPr lang="en-US" altLang="zh-CN" sz="2000" i="1" dirty="0" smtClean="0">
                        <a:latin typeface="Cambria Math" panose="02040503050406030204" pitchFamily="18" charset="0"/>
                        <a:cs typeface="Calibri Light" panose="020F0302020204030204" pitchFamily="34" charset="0"/>
                      </a:rPr>
                      <m:t>=</m:t>
                    </m:r>
                    <m:r>
                      <a:rPr lang="en-US" altLang="zh-CN" sz="2000" i="1" dirty="0" smtClean="0">
                        <a:latin typeface="Cambria Math" panose="02040503050406030204" pitchFamily="18" charset="0"/>
                        <a:cs typeface="Calibri Light" panose="020F0302020204030204" pitchFamily="34" charset="0"/>
                      </a:rPr>
                      <m:t>𝐷𝐿</m:t>
                    </m:r>
                    <m:d>
                      <m:dPr>
                        <m:ctrlPr>
                          <a:rPr lang="en-US" altLang="zh-CN" sz="2000" i="1" dirty="0" smtClean="0">
                            <a:latin typeface="Cambria Math" panose="02040503050406030204" pitchFamily="18" charset="0"/>
                            <a:cs typeface="Calibri Light" panose="020F0302020204030204" pitchFamily="34" charset="0"/>
                          </a:rPr>
                        </m:ctrlPr>
                      </m:dPr>
                      <m:e>
                        <m:r>
                          <a:rPr lang="en-US" altLang="zh-CN" sz="2000" i="1" dirty="0" err="1" smtClean="0">
                            <a:latin typeface="Cambria Math" panose="02040503050406030204" pitchFamily="18" charset="0"/>
                            <a:cs typeface="Calibri Light" panose="020F0302020204030204" pitchFamily="34" charset="0"/>
                          </a:rPr>
                          <m:t>𝑔</m:t>
                        </m:r>
                        <m:r>
                          <a:rPr lang="en-US" altLang="zh-CN" sz="2000" i="1" dirty="0" err="1" smtClean="0">
                            <a:latin typeface="Cambria Math" panose="02040503050406030204" pitchFamily="18" charset="0"/>
                            <a:cs typeface="Calibri Light" panose="020F0302020204030204" pitchFamily="34" charset="0"/>
                          </a:rPr>
                          <m:t>,</m:t>
                        </m:r>
                        <m:r>
                          <a:rPr lang="en-US" altLang="zh-CN" sz="2000" i="1" dirty="0" err="1" smtClean="0">
                            <a:latin typeface="Cambria Math" panose="02040503050406030204" pitchFamily="18" charset="0"/>
                            <a:cs typeface="Calibri Light" panose="020F0302020204030204" pitchFamily="34" charset="0"/>
                          </a:rPr>
                          <m:t>𝐴</m:t>
                        </m:r>
                      </m:e>
                    </m:d>
                  </m:oMath>
                </a14:m>
                <a:r>
                  <a:rPr lang="en-US" altLang="zh-CN" sz="2000" dirty="0">
                    <a:cs typeface="Calibri Light" panose="020F0302020204030204" pitchFamily="34" charset="0"/>
                  </a:rPr>
                  <a:t> </a:t>
                </a:r>
                <a:r>
                  <a:rPr lang="en-US" altLang="zh-CN" sz="2000" dirty="0">
                    <a:cs typeface="Calibri Light" panose="020F0302020204030204" pitchFamily="34" charset="0"/>
                    <a:sym typeface="Symbol" panose="05050102010706020507" pitchFamily="18" charset="2"/>
                  </a:rPr>
                  <a:t> </a:t>
                </a:r>
                <a:r>
                  <a:rPr lang="en-US" altLang="zh-CN" sz="2000" dirty="0">
                    <a:cs typeface="Calibri Light" panose="020F0302020204030204" pitchFamily="34" charset="0"/>
                  </a:rPr>
                  <a:t>cannot compute key k</a:t>
                </a:r>
              </a:p>
              <a:p>
                <a:pPr marL="457200" indent="-457200">
                  <a:spcBef>
                    <a:spcPts val="600"/>
                  </a:spcBef>
                  <a:buFont typeface="+mj-lt"/>
                  <a:buAutoNum type="arabicPeriod"/>
                </a:pPr>
                <a:r>
                  <a:rPr lang="en-US" altLang="zh-CN" sz="2000" dirty="0">
                    <a:cs typeface="Calibri Light" panose="020F0302020204030204" pitchFamily="34" charset="0"/>
                  </a:rPr>
                  <a:t>`</a:t>
                </a:r>
                <a:r>
                  <a:rPr lang="en-US" altLang="zh-CN" sz="2000" dirty="0" err="1">
                    <a:cs typeface="Calibri Light" panose="020F0302020204030204" pitchFamily="34" charset="0"/>
                  </a:rPr>
                  <a:t>aEKE</a:t>
                </a:r>
                <a:r>
                  <a:rPr lang="en-US" altLang="zh-CN" sz="2000" dirty="0">
                    <a:cs typeface="Calibri Light" panose="020F0302020204030204" pitchFamily="34" charset="0"/>
                  </a:rPr>
                  <a:t>’ lets S output k   </a:t>
                </a:r>
                <a:r>
                  <a:rPr lang="en-US" altLang="zh-CN" sz="2000" dirty="0">
                    <a:cs typeface="Calibri Light" panose="020F0302020204030204" pitchFamily="34" charset="0"/>
                    <a:sym typeface="Symbol" panose="05050102010706020507" pitchFamily="18" charset="2"/>
                  </a:rPr>
                  <a:t></a:t>
                </a:r>
                <a:r>
                  <a:rPr lang="en-US" altLang="zh-CN" sz="2000" dirty="0">
                    <a:cs typeface="Calibri Light" panose="020F0302020204030204" pitchFamily="34" charset="0"/>
                  </a:rPr>
                  <a:t>   Adv* learns it if it succeeds ODA </a:t>
                </a:r>
                <a:r>
                  <a:rPr lang="en-US" altLang="zh-CN" sz="2000" i="1" dirty="0">
                    <a:cs typeface="Calibri Light" panose="020F0302020204030204" pitchFamily="34" charset="0"/>
                  </a:rPr>
                  <a:t>eventually  </a:t>
                </a:r>
                <a:r>
                  <a:rPr lang="en-US" altLang="zh-CN" sz="2000" dirty="0">
                    <a:cs typeface="Calibri Light" panose="020F0302020204030204" pitchFamily="34" charset="0"/>
                    <a:sym typeface="Symbol" panose="05050102010706020507" pitchFamily="18" charset="2"/>
                  </a:rPr>
                  <a:t></a:t>
                </a:r>
                <a:r>
                  <a:rPr lang="en-US" altLang="zh-CN" sz="2000" dirty="0">
                    <a:cs typeface="Calibri Light" panose="020F0302020204030204" pitchFamily="34" charset="0"/>
                  </a:rPr>
                  <a:t>  </a:t>
                </a:r>
                <a:r>
                  <a:rPr lang="en-US" altLang="zh-CN" sz="2000" dirty="0">
                    <a:solidFill>
                      <a:srgbClr val="FF0000"/>
                    </a:solidFill>
                    <a:cs typeface="Calibri Light" panose="020F0302020204030204" pitchFamily="34" charset="0"/>
                  </a:rPr>
                  <a:t>no perfect forward security (PFS)</a:t>
                </a:r>
              </a:p>
              <a:p>
                <a:pPr marL="0" indent="0">
                  <a:spcBef>
                    <a:spcPts val="600"/>
                  </a:spcBef>
                  <a:buNone/>
                </a:pPr>
                <a:r>
                  <a:rPr lang="en-US" altLang="zh-CN" sz="2000" dirty="0">
                    <a:cs typeface="Calibri Light" panose="020F0302020204030204" pitchFamily="34" charset="0"/>
                  </a:rPr>
                  <a:t>(Note:  </a:t>
                </a:r>
                <a:r>
                  <a:rPr lang="en-US" altLang="zh-CN" sz="2000" dirty="0" err="1">
                    <a:cs typeface="Calibri Light" panose="020F0302020204030204" pitchFamily="34" charset="0"/>
                  </a:rPr>
                  <a:t>aEKE</a:t>
                </a:r>
                <a:r>
                  <a:rPr lang="en-US" altLang="zh-CN" sz="2000" dirty="0">
                    <a:cs typeface="Calibri Light" panose="020F0302020204030204" pitchFamily="34" charset="0"/>
                  </a:rPr>
                  <a:t> is probably secure without PFS, e.g. if keys used for granting short-term authentication privileges)</a:t>
                </a:r>
              </a:p>
              <a:p>
                <a:pPr marL="457200" indent="-457200">
                  <a:spcBef>
                    <a:spcPts val="600"/>
                  </a:spcBef>
                  <a:buFont typeface="+mj-lt"/>
                  <a:buAutoNum type="arabicPeriod"/>
                </a:pPr>
                <a:endParaRPr lang="en-US" altLang="zh-CN" sz="2000" dirty="0">
                  <a:cs typeface="Calibri Light" panose="020F0302020204030204" pitchFamily="34" charset="0"/>
                </a:endParaRPr>
              </a:p>
            </p:txBody>
          </p:sp>
        </mc:Choice>
        <mc:Fallback xmlns="">
          <p:sp>
            <p:nvSpPr>
              <p:cNvPr id="50" name="内容占位符 2">
                <a:extLst>
                  <a:ext uri="{FF2B5EF4-FFF2-40B4-BE49-F238E27FC236}">
                    <a16:creationId xmlns:a16="http://schemas.microsoft.com/office/drawing/2014/main" id="{842C52B7-B7A8-ADB9-B25D-510EC66ABFD0}"/>
                  </a:ext>
                </a:extLst>
              </p:cNvPr>
              <p:cNvSpPr txBox="1">
                <a:spLocks noRot="1" noChangeAspect="1" noMove="1" noResize="1" noEditPoints="1" noAdjustHandles="1" noChangeArrowheads="1" noChangeShapeType="1" noTextEdit="1"/>
              </p:cNvSpPr>
              <p:nvPr/>
            </p:nvSpPr>
            <p:spPr bwMode="auto">
              <a:xfrm>
                <a:off x="245066" y="5256773"/>
                <a:ext cx="11871517" cy="1437390"/>
              </a:xfrm>
              <a:prstGeom prst="rect">
                <a:avLst/>
              </a:prstGeom>
              <a:blipFill>
                <a:blip r:embed="rId19"/>
                <a:stretch>
                  <a:fillRect l="-565" t="-5085" b="-63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1" name="Rectangle 50">
            <a:extLst>
              <a:ext uri="{FF2B5EF4-FFF2-40B4-BE49-F238E27FC236}">
                <a16:creationId xmlns:a16="http://schemas.microsoft.com/office/drawing/2014/main" id="{9D1A2912-6415-5E35-DE60-C338FF0F8222}"/>
              </a:ext>
            </a:extLst>
          </p:cNvPr>
          <p:cNvSpPr/>
          <p:nvPr/>
        </p:nvSpPr>
        <p:spPr>
          <a:xfrm>
            <a:off x="364753" y="1578163"/>
            <a:ext cx="4929917" cy="305646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524B5053-FCF7-C809-7870-D64325AE8C52}"/>
              </a:ext>
            </a:extLst>
          </p:cNvPr>
          <p:cNvCxnSpPr>
            <a:cxnSpLocks/>
            <a:stCxn id="45" idx="3"/>
          </p:cNvCxnSpPr>
          <p:nvPr/>
        </p:nvCxnSpPr>
        <p:spPr>
          <a:xfrm flipV="1">
            <a:off x="4820217" y="4452591"/>
            <a:ext cx="900163" cy="5076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FD4FCB6C-F881-5929-75DC-E1D531F980C3}"/>
                  </a:ext>
                </a:extLst>
              </p:cNvPr>
              <p:cNvSpPr txBox="1"/>
              <p:nvPr/>
            </p:nvSpPr>
            <p:spPr>
              <a:xfrm>
                <a:off x="1649247" y="2716967"/>
                <a:ext cx="2268831" cy="436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𝐼𝐶</m:t>
                          </m:r>
                          <m:r>
                            <a:rPr lang="en-US" sz="2000" b="0" i="1" dirty="0" smtClean="0">
                              <a:latin typeface="Cambria Math" panose="02040503050406030204" pitchFamily="18" charset="0"/>
                            </a:rPr>
                            <m:t>.</m:t>
                          </m:r>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h𝑝𝑤</m:t>
                          </m:r>
                        </m:sub>
                      </m:sSub>
                      <m:r>
                        <a:rPr lang="en-US" sz="2000" b="0" i="1" dirty="0" smtClean="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i="1" dirty="0" smtClean="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𝑏</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35" name="TextBox 34">
                <a:extLst>
                  <a:ext uri="{FF2B5EF4-FFF2-40B4-BE49-F238E27FC236}">
                    <a16:creationId xmlns:a16="http://schemas.microsoft.com/office/drawing/2014/main" id="{FD4FCB6C-F881-5929-75DC-E1D531F980C3}"/>
                  </a:ext>
                </a:extLst>
              </p:cNvPr>
              <p:cNvSpPr txBox="1">
                <a:spLocks noRot="1" noChangeAspect="1" noMove="1" noResize="1" noEditPoints="1" noAdjustHandles="1" noChangeArrowheads="1" noChangeShapeType="1" noTextEdit="1"/>
              </p:cNvSpPr>
              <p:nvPr/>
            </p:nvSpPr>
            <p:spPr>
              <a:xfrm>
                <a:off x="1649247" y="2716967"/>
                <a:ext cx="2268831" cy="436402"/>
              </a:xfrm>
              <a:prstGeom prst="rect">
                <a:avLst/>
              </a:prstGeom>
              <a:blipFill>
                <a:blip r:embed="rId20"/>
                <a:stretch>
                  <a:fillRect b="-98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A420A285-393F-0F3C-CB4B-A9170D787B4C}"/>
                  </a:ext>
                </a:extLst>
              </p:cNvPr>
              <p:cNvSpPr txBox="1"/>
              <p:nvPr/>
            </p:nvSpPr>
            <p:spPr>
              <a:xfrm>
                <a:off x="7740530" y="2718535"/>
                <a:ext cx="2268831" cy="4364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𝐼𝐶</m:t>
                          </m:r>
                          <m:r>
                            <a:rPr lang="en-US" sz="2000" b="0" i="1" dirty="0" smtClean="0">
                              <a:latin typeface="Cambria Math" panose="02040503050406030204" pitchFamily="18" charset="0"/>
                            </a:rPr>
                            <m:t>.</m:t>
                          </m:r>
                          <m:r>
                            <a:rPr lang="en-US" sz="2000" b="0" i="1" dirty="0" smtClean="0">
                              <a:latin typeface="Cambria Math" panose="02040503050406030204" pitchFamily="18" charset="0"/>
                            </a:rPr>
                            <m:t>𝐸</m:t>
                          </m:r>
                        </m:e>
                        <m:sub>
                          <m:r>
                            <a:rPr lang="en-US" sz="2000" b="0" i="1" dirty="0" smtClean="0">
                              <a:latin typeface="Cambria Math" panose="02040503050406030204" pitchFamily="18" charset="0"/>
                            </a:rPr>
                            <m:t>h𝑝𝑤</m:t>
                          </m:r>
                        </m:sub>
                      </m:sSub>
                      <m:r>
                        <a:rPr lang="en-US" sz="2000" b="0" i="1" dirty="0" smtClean="0">
                          <a:solidFill>
                            <a:schemeClr val="tx1"/>
                          </a:solidFill>
                          <a:latin typeface="Cambria Math" panose="02040503050406030204" pitchFamily="18" charset="0"/>
                        </a:rPr>
                        <m:t>(</m:t>
                      </m:r>
                      <m:r>
                        <a:rPr lang="en-US" sz="2000" b="0" i="1" dirty="0" smtClean="0">
                          <a:solidFill>
                            <a:srgbClr val="0070C0"/>
                          </a:solidFill>
                          <a:latin typeface="Cambria Math" panose="02040503050406030204" pitchFamily="18" charset="0"/>
                        </a:rPr>
                        <m:t>𝐵</m:t>
                      </m:r>
                      <m:r>
                        <a:rPr lang="en-US" sz="2000" i="1" dirty="0" smtClean="0">
                          <a:solidFill>
                            <a:srgbClr val="0070C0"/>
                          </a:solidFill>
                          <a:latin typeface="Cambria Math" panose="02040503050406030204" pitchFamily="18" charset="0"/>
                        </a:rPr>
                        <m:t>=</m:t>
                      </m:r>
                      <m:sSup>
                        <m:sSupPr>
                          <m:ctrlPr>
                            <a:rPr lang="en-US" sz="2000" i="1" dirty="0">
                              <a:solidFill>
                                <a:srgbClr val="0070C0"/>
                              </a:solidFill>
                              <a:latin typeface="Cambria Math" panose="02040503050406030204" pitchFamily="18" charset="0"/>
                            </a:rPr>
                          </m:ctrlPr>
                        </m:sSupPr>
                        <m:e>
                          <m:r>
                            <a:rPr lang="en-US" sz="2000" i="1" dirty="0">
                              <a:solidFill>
                                <a:srgbClr val="0070C0"/>
                              </a:solidFill>
                              <a:latin typeface="Cambria Math" panose="02040503050406030204" pitchFamily="18" charset="0"/>
                            </a:rPr>
                            <m:t>𝑔</m:t>
                          </m:r>
                        </m:e>
                        <m:sup>
                          <m:r>
                            <a:rPr lang="en-US" sz="2000" b="0" i="1" dirty="0" smtClean="0">
                              <a:solidFill>
                                <a:srgbClr val="0070C0"/>
                              </a:solidFill>
                              <a:latin typeface="Cambria Math" panose="02040503050406030204" pitchFamily="18" charset="0"/>
                            </a:rPr>
                            <m:t>𝑏</m:t>
                          </m:r>
                        </m:sup>
                      </m:sSup>
                      <m:r>
                        <a:rPr lang="en-US" sz="2000" b="0" i="1" dirty="0"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37" name="TextBox 36">
                <a:extLst>
                  <a:ext uri="{FF2B5EF4-FFF2-40B4-BE49-F238E27FC236}">
                    <a16:creationId xmlns:a16="http://schemas.microsoft.com/office/drawing/2014/main" id="{A420A285-393F-0F3C-CB4B-A9170D787B4C}"/>
                  </a:ext>
                </a:extLst>
              </p:cNvPr>
              <p:cNvSpPr txBox="1">
                <a:spLocks noRot="1" noChangeAspect="1" noMove="1" noResize="1" noEditPoints="1" noAdjustHandles="1" noChangeArrowheads="1" noChangeShapeType="1" noTextEdit="1"/>
              </p:cNvSpPr>
              <p:nvPr/>
            </p:nvSpPr>
            <p:spPr>
              <a:xfrm>
                <a:off x="7740530" y="2718535"/>
                <a:ext cx="2268831" cy="436402"/>
              </a:xfrm>
              <a:prstGeom prst="rect">
                <a:avLst/>
              </a:prstGeom>
              <a:blipFill>
                <a:blip r:embed="rId21"/>
                <a:stretch>
                  <a:fillRect b="-8333"/>
                </a:stretch>
              </a:blipFill>
            </p:spPr>
            <p:txBody>
              <a:bodyPr/>
              <a:lstStyle/>
              <a:p>
                <a:r>
                  <a:rPr lang="en-US">
                    <a:noFill/>
                  </a:rPr>
                  <a:t> </a:t>
                </a:r>
              </a:p>
            </p:txBody>
          </p:sp>
        </mc:Fallback>
      </mc:AlternateContent>
    </p:spTree>
    <p:extLst>
      <p:ext uri="{BB962C8B-B14F-4D97-AF65-F5344CB8AC3E}">
        <p14:creationId xmlns:p14="http://schemas.microsoft.com/office/powerpoint/2010/main" val="372910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8764564-95C9-4248-B965-7BCD68EEBEBF}"/>
              </a:ext>
            </a:extLst>
          </p:cNvPr>
          <p:cNvSpPr txBox="1">
            <a:spLocks/>
          </p:cNvSpPr>
          <p:nvPr/>
        </p:nvSpPr>
        <p:spPr bwMode="auto">
          <a:xfrm>
            <a:off x="329939" y="36437"/>
            <a:ext cx="11481848"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i="1" dirty="0"/>
              <a:t>Conclusions &amp; some follow-up questions</a:t>
            </a:r>
            <a:endParaRPr lang="en-US" sz="3200" dirty="0"/>
          </a:p>
        </p:txBody>
      </p:sp>
      <p:sp>
        <p:nvSpPr>
          <p:cNvPr id="84" name="TextBox 83">
            <a:extLst>
              <a:ext uri="{FF2B5EF4-FFF2-40B4-BE49-F238E27FC236}">
                <a16:creationId xmlns:a16="http://schemas.microsoft.com/office/drawing/2014/main" id="{745BD3DB-A9A4-45FF-8BB8-3EBB1B42BDA4}"/>
              </a:ext>
            </a:extLst>
          </p:cNvPr>
          <p:cNvSpPr txBox="1"/>
          <p:nvPr/>
        </p:nvSpPr>
        <p:spPr>
          <a:xfrm>
            <a:off x="329938" y="1088080"/>
            <a:ext cx="11481848" cy="5829288"/>
          </a:xfrm>
          <a:prstGeom prst="rect">
            <a:avLst/>
          </a:prstGeom>
          <a:noFill/>
          <a:ln w="19050">
            <a:noFill/>
          </a:ln>
        </p:spPr>
        <p:txBody>
          <a:bodyPr wrap="square" tIns="27432" bIns="0" rtlCol="0">
            <a:spAutoFit/>
          </a:bodyPr>
          <a:lstStyle/>
          <a:p>
            <a:pPr>
              <a:spcBef>
                <a:spcPts val="600"/>
              </a:spcBef>
            </a:pPr>
            <a:r>
              <a:rPr lang="en-US" sz="2400" dirty="0">
                <a:sym typeface="Symbol" panose="05050102010706020507" pitchFamily="18" charset="2"/>
              </a:rPr>
              <a:t>Conclusions:</a:t>
            </a:r>
          </a:p>
          <a:p>
            <a:pPr marL="285750" indent="-285750">
              <a:spcBef>
                <a:spcPts val="600"/>
              </a:spcBef>
              <a:buFont typeface="Arial" panose="020B0604020202020204" pitchFamily="34" charset="0"/>
              <a:buChar char="•"/>
            </a:pPr>
            <a:r>
              <a:rPr lang="en-US" sz="2400" i="1" dirty="0">
                <a:sym typeface="Symbol" panose="05050102010706020507" pitchFamily="18" charset="2"/>
              </a:rPr>
              <a:t>OKAPE</a:t>
            </a:r>
            <a:r>
              <a:rPr lang="en-US" sz="2400" dirty="0">
                <a:sym typeface="Symbol" panose="05050102010706020507" pitchFamily="18" charset="2"/>
              </a:rPr>
              <a:t>:  Improved </a:t>
            </a:r>
            <a:r>
              <a:rPr lang="en-US" sz="2400" dirty="0" err="1">
                <a:sym typeface="Symbol" panose="05050102010706020507" pitchFamily="18" charset="2"/>
              </a:rPr>
              <a:t>aPAKE</a:t>
            </a:r>
            <a:r>
              <a:rPr lang="en-US" sz="2400" dirty="0">
                <a:sym typeface="Symbol" panose="05050102010706020507" pitchFamily="18" charset="2"/>
              </a:rPr>
              <a:t> construction vs. </a:t>
            </a:r>
            <a:r>
              <a:rPr lang="en-US" sz="2400" i="1" dirty="0">
                <a:sym typeface="Symbol" panose="05050102010706020507" pitchFamily="18" charset="2"/>
              </a:rPr>
              <a:t>KHAPE </a:t>
            </a:r>
            <a:r>
              <a:rPr lang="en-US" sz="2400" dirty="0">
                <a:sym typeface="Symbol" panose="05050102010706020507" pitchFamily="18" charset="2"/>
              </a:rPr>
              <a:t>[Crypto’21]:</a:t>
            </a:r>
          </a:p>
          <a:p>
            <a:pPr marL="742950" lvl="1" indent="-285750">
              <a:spcBef>
                <a:spcPts val="600"/>
              </a:spcBef>
              <a:buFont typeface="Arial" panose="020B0604020202020204" pitchFamily="34" charset="0"/>
              <a:buChar char="•"/>
            </a:pPr>
            <a:r>
              <a:rPr lang="en-US" sz="2000" dirty="0">
                <a:sym typeface="Symbol" panose="05050102010706020507" pitchFamily="18" charset="2"/>
              </a:rPr>
              <a:t>publicly salted (as KHAPE)</a:t>
            </a:r>
          </a:p>
          <a:p>
            <a:pPr marL="742950" lvl="1" indent="-285750">
              <a:spcBef>
                <a:spcPts val="600"/>
              </a:spcBef>
              <a:buFont typeface="Arial" panose="020B0604020202020204" pitchFamily="34" charset="0"/>
              <a:buChar char="•"/>
            </a:pPr>
            <a:r>
              <a:rPr lang="en-US" sz="2000" dirty="0">
                <a:solidFill>
                  <a:srgbClr val="FF0000"/>
                </a:solidFill>
                <a:sym typeface="Symbol" panose="05050102010706020507" pitchFamily="18" charset="2"/>
              </a:rPr>
              <a:t>2-round </a:t>
            </a:r>
            <a:r>
              <a:rPr lang="en-US" sz="2000" dirty="0">
                <a:sym typeface="Symbol" panose="05050102010706020507" pitchFamily="18" charset="2"/>
              </a:rPr>
              <a:t>if S starts (vs. 3-round if S starts for KHAPE)</a:t>
            </a:r>
          </a:p>
          <a:p>
            <a:pPr marL="742950" lvl="1" indent="-285750">
              <a:spcBef>
                <a:spcPts val="600"/>
              </a:spcBef>
              <a:buFont typeface="Arial" panose="020B0604020202020204" pitchFamily="34" charset="0"/>
              <a:buChar char="•"/>
            </a:pPr>
            <a:r>
              <a:rPr lang="en-US" sz="2000" dirty="0">
                <a:sym typeface="Symbol" panose="05050102010706020507" pitchFamily="18" charset="2"/>
              </a:rPr>
              <a:t>computational efficiency:</a:t>
            </a:r>
          </a:p>
          <a:p>
            <a:pPr marL="1200150" lvl="2" indent="-285750">
              <a:spcBef>
                <a:spcPts val="600"/>
              </a:spcBef>
              <a:buFont typeface="Arial" panose="020B0604020202020204" pitchFamily="34" charset="0"/>
              <a:buChar char="•"/>
            </a:pPr>
            <a:r>
              <a:rPr lang="en-US" sz="2000" dirty="0">
                <a:sym typeface="Symbol" panose="05050102010706020507" pitchFamily="18" charset="2"/>
              </a:rPr>
              <a:t>optimal ( KE) if using HMQV)</a:t>
            </a:r>
          </a:p>
          <a:p>
            <a:pPr marL="1200150" lvl="2" indent="-285750">
              <a:spcBef>
                <a:spcPts val="600"/>
              </a:spcBef>
              <a:buFont typeface="Arial" panose="020B0604020202020204" pitchFamily="34" charset="0"/>
              <a:buChar char="•"/>
            </a:pPr>
            <a:r>
              <a:rPr lang="en-US" sz="2000" dirty="0">
                <a:sym typeface="Symbol" panose="05050102010706020507" pitchFamily="18" charset="2"/>
              </a:rPr>
              <a:t>2x KE if using 3DH (vs. 3x KE for KHAPE)</a:t>
            </a:r>
          </a:p>
          <a:p>
            <a:pPr marL="285750" indent="-285750">
              <a:spcBef>
                <a:spcPts val="600"/>
              </a:spcBef>
              <a:buFont typeface="Arial" panose="020B0604020202020204" pitchFamily="34" charset="0"/>
              <a:buChar char="•"/>
            </a:pPr>
            <a:r>
              <a:rPr lang="en-US" sz="2400" i="1" dirty="0">
                <a:sym typeface="Symbol" panose="05050102010706020507" pitchFamily="18" charset="2"/>
              </a:rPr>
              <a:t>OKAPE </a:t>
            </a:r>
            <a:r>
              <a:rPr lang="en-US" sz="2400" dirty="0">
                <a:sym typeface="Symbol" panose="05050102010706020507" pitchFamily="18" charset="2"/>
              </a:rPr>
              <a:t>used in the “</a:t>
            </a:r>
            <a:r>
              <a:rPr lang="en-US" sz="2400" dirty="0" err="1">
                <a:sym typeface="Symbol" panose="05050102010706020507" pitchFamily="18" charset="2"/>
              </a:rPr>
              <a:t>WtS</a:t>
            </a:r>
            <a:r>
              <a:rPr lang="en-US" sz="2400" dirty="0">
                <a:sym typeface="Symbol" panose="05050102010706020507" pitchFamily="18" charset="2"/>
              </a:rPr>
              <a:t>” </a:t>
            </a:r>
            <a:r>
              <a:rPr lang="en-US" sz="2400" dirty="0" err="1">
                <a:sym typeface="Symbol" panose="05050102010706020507" pitchFamily="18" charset="2"/>
              </a:rPr>
              <a:t>aPAKE</a:t>
            </a:r>
            <a:r>
              <a:rPr lang="en-US" sz="2400" dirty="0">
                <a:sym typeface="Symbol" panose="05050102010706020507" pitchFamily="18" charset="2"/>
              </a:rPr>
              <a:t>-to-</a:t>
            </a:r>
            <a:r>
              <a:rPr lang="en-US" sz="2400" dirty="0" err="1">
                <a:sym typeface="Symbol" panose="05050102010706020507" pitchFamily="18" charset="2"/>
              </a:rPr>
              <a:t>saPAKE</a:t>
            </a:r>
            <a:r>
              <a:rPr lang="en-US" sz="2400" dirty="0">
                <a:sym typeface="Symbol" panose="05050102010706020507" pitchFamily="18" charset="2"/>
              </a:rPr>
              <a:t> compiler of [JKX’18]:</a:t>
            </a:r>
            <a:endParaRPr lang="en-US" sz="2000" dirty="0">
              <a:sym typeface="Symbol" panose="05050102010706020507" pitchFamily="18" charset="2"/>
            </a:endParaRPr>
          </a:p>
          <a:p>
            <a:pPr marL="742950" lvl="1" indent="-285750">
              <a:spcBef>
                <a:spcPts val="600"/>
              </a:spcBef>
              <a:buFont typeface="Arial" panose="020B0604020202020204" pitchFamily="34" charset="0"/>
              <a:buChar char="•"/>
            </a:pPr>
            <a:r>
              <a:rPr lang="en-US" sz="2000" dirty="0">
                <a:sym typeface="Symbol" panose="05050102010706020507" pitchFamily="18" charset="2"/>
              </a:rPr>
              <a:t>offers an OPAQUE variant without the “client learns first” feature…</a:t>
            </a:r>
          </a:p>
          <a:p>
            <a:pPr>
              <a:spcBef>
                <a:spcPts val="600"/>
              </a:spcBef>
            </a:pPr>
            <a:endParaRPr lang="en-US" sz="1400" dirty="0">
              <a:sym typeface="Symbol" panose="05050102010706020507" pitchFamily="18" charset="2"/>
            </a:endParaRPr>
          </a:p>
          <a:p>
            <a:pPr>
              <a:spcBef>
                <a:spcPts val="600"/>
              </a:spcBef>
            </a:pPr>
            <a:r>
              <a:rPr lang="en-US" sz="2400" dirty="0">
                <a:sym typeface="Symbol" panose="05050102010706020507" pitchFamily="18" charset="2"/>
              </a:rPr>
              <a:t>Some follow-up questions:</a:t>
            </a:r>
          </a:p>
          <a:p>
            <a:pPr marL="285750" indent="-285750">
              <a:spcBef>
                <a:spcPts val="600"/>
              </a:spcBef>
              <a:buFont typeface="Arial" panose="020B0604020202020204" pitchFamily="34" charset="0"/>
              <a:buChar char="•"/>
            </a:pPr>
            <a:r>
              <a:rPr lang="en-US" sz="2400" dirty="0">
                <a:sym typeface="Symbol" panose="05050102010706020507" pitchFamily="18" charset="2"/>
              </a:rPr>
              <a:t>implementing ideal-cipher on groups  </a:t>
            </a:r>
            <a:r>
              <a:rPr lang="en-US" sz="2400" dirty="0">
                <a:solidFill>
                  <a:schemeClr val="tx1">
                    <a:lumMod val="50000"/>
                    <a:lumOff val="50000"/>
                  </a:schemeClr>
                </a:solidFill>
                <a:sym typeface="Symbol" panose="05050102010706020507" pitchFamily="18" charset="2"/>
              </a:rPr>
              <a:t>[in submission]</a:t>
            </a:r>
            <a:endParaRPr lang="en-US" sz="2000" dirty="0">
              <a:solidFill>
                <a:schemeClr val="tx1">
                  <a:lumMod val="50000"/>
                  <a:lumOff val="50000"/>
                </a:schemeClr>
              </a:solidFill>
              <a:sym typeface="Symbol" panose="05050102010706020507" pitchFamily="18" charset="2"/>
            </a:endParaRPr>
          </a:p>
          <a:p>
            <a:pPr marL="285750" indent="-285750">
              <a:spcBef>
                <a:spcPts val="600"/>
              </a:spcBef>
              <a:buFont typeface="Arial" panose="020B0604020202020204" pitchFamily="34" charset="0"/>
              <a:buChar char="•"/>
            </a:pPr>
            <a:r>
              <a:rPr lang="en-US" sz="2400" dirty="0" err="1">
                <a:sym typeface="Symbol" panose="05050102010706020507" pitchFamily="18" charset="2"/>
              </a:rPr>
              <a:t>aPAKE’s</a:t>
            </a:r>
            <a:r>
              <a:rPr lang="en-US" sz="2400" dirty="0">
                <a:sym typeface="Symbol" panose="05050102010706020507" pitchFamily="18" charset="2"/>
              </a:rPr>
              <a:t> using only lattice-based KEMs</a:t>
            </a:r>
          </a:p>
          <a:p>
            <a:pPr marL="285750" indent="-285750">
              <a:spcBef>
                <a:spcPts val="600"/>
              </a:spcBef>
              <a:buFont typeface="Arial" panose="020B0604020202020204" pitchFamily="34" charset="0"/>
              <a:buChar char="•"/>
            </a:pPr>
            <a:r>
              <a:rPr lang="en-US" sz="2400" dirty="0">
                <a:sym typeface="Symbol" panose="05050102010706020507" pitchFamily="18" charset="2"/>
              </a:rPr>
              <a:t>minimum-cost 1-round </a:t>
            </a:r>
            <a:r>
              <a:rPr lang="en-US" sz="2400" dirty="0" err="1">
                <a:sym typeface="Symbol" panose="05050102010706020507" pitchFamily="18" charset="2"/>
              </a:rPr>
              <a:t>aPAKE</a:t>
            </a:r>
            <a:r>
              <a:rPr lang="en-US" sz="2400" dirty="0">
                <a:sym typeface="Symbol" panose="05050102010706020507" pitchFamily="18" charset="2"/>
              </a:rPr>
              <a:t> (with public salted)</a:t>
            </a:r>
          </a:p>
        </p:txBody>
      </p:sp>
    </p:spTree>
    <p:extLst>
      <p:ext uri="{BB962C8B-B14F-4D97-AF65-F5344CB8AC3E}">
        <p14:creationId xmlns:p14="http://schemas.microsoft.com/office/powerpoint/2010/main" val="68215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690C5E-02CC-47D6-9CB4-9CF490C65ABC}"/>
              </a:ext>
            </a:extLst>
          </p:cNvPr>
          <p:cNvGrpSpPr/>
          <p:nvPr/>
        </p:nvGrpSpPr>
        <p:grpSpPr>
          <a:xfrm>
            <a:off x="1268894" y="2938665"/>
            <a:ext cx="695434" cy="490335"/>
            <a:chOff x="3324526" y="3945092"/>
            <a:chExt cx="1668796" cy="490335"/>
          </a:xfrm>
        </p:grpSpPr>
        <mc:AlternateContent xmlns:mc="http://schemas.openxmlformats.org/markup-compatibility/2006" xmlns:a14="http://schemas.microsoft.com/office/drawing/2010/main">
          <mc:Choice Requires="a14">
            <p:sp>
              <p:nvSpPr>
                <p:cNvPr id="49" name="内容占位符 2">
                  <a:extLst>
                    <a:ext uri="{FF2B5EF4-FFF2-40B4-BE49-F238E27FC236}">
                      <a16:creationId xmlns:a16="http://schemas.microsoft.com/office/drawing/2014/main" id="{17FA20D3-DFD4-41BC-A8FB-31642814CA7D}"/>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49" name="内容占位符 2">
                  <a:extLst>
                    <a:ext uri="{FF2B5EF4-FFF2-40B4-BE49-F238E27FC236}">
                      <a16:creationId xmlns:a16="http://schemas.microsoft.com/office/drawing/2014/main" id="{17FA20D3-DFD4-41BC-A8FB-31642814CA7D}"/>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A4D6A5AD-65B9-43D5-8A15-F867DE9D8FF8}"/>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sp>
        <p:nvSpPr>
          <p:cNvPr id="24" name="内容占位符 2">
            <a:extLst>
              <a:ext uri="{FF2B5EF4-FFF2-40B4-BE49-F238E27FC236}">
                <a16:creationId xmlns:a16="http://schemas.microsoft.com/office/drawing/2014/main" id="{C9FFFD3A-5C1D-433A-B049-D96F9E965902}"/>
              </a:ext>
            </a:extLst>
          </p:cNvPr>
          <p:cNvSpPr>
            <a:spLocks noGrp="1"/>
          </p:cNvSpPr>
          <p:nvPr>
            <p:ph idx="1"/>
          </p:nvPr>
        </p:nvSpPr>
        <p:spPr>
          <a:xfrm>
            <a:off x="472642" y="827707"/>
            <a:ext cx="2040615" cy="406771"/>
          </a:xfrm>
          <a:ln>
            <a:noFill/>
          </a:ln>
        </p:spPr>
        <p:txBody>
          <a:bodyPr>
            <a:noAutofit/>
          </a:bodyPr>
          <a:lstStyle/>
          <a:p>
            <a:pPr marL="0" indent="0">
              <a:buNone/>
            </a:pPr>
            <a:r>
              <a:rPr lang="en-US" altLang="zh-CN" sz="2400" i="1" dirty="0">
                <a:solidFill>
                  <a:srgbClr val="0070C0"/>
                </a:solidFill>
                <a:cs typeface="Calibri Light" panose="020F0302020204030204" pitchFamily="34" charset="0"/>
              </a:rPr>
              <a:t>OPAQUE</a:t>
            </a:r>
            <a:r>
              <a:rPr lang="en-US" altLang="zh-CN" sz="2400" dirty="0">
                <a:solidFill>
                  <a:srgbClr val="0070C0"/>
                </a:solidFill>
                <a:cs typeface="Calibri Light" panose="020F0302020204030204" pitchFamily="34" charset="0"/>
              </a:rPr>
              <a:t> </a:t>
            </a:r>
            <a:r>
              <a:rPr lang="en-US" altLang="zh-CN" sz="1800" dirty="0">
                <a:solidFill>
                  <a:srgbClr val="0070C0"/>
                </a:solidFill>
                <a:cs typeface="Calibri Light" panose="020F0302020204030204" pitchFamily="34" charset="0"/>
              </a:rPr>
              <a:t>[JKX18]</a:t>
            </a:r>
            <a:endParaRPr lang="en-US" sz="2400" dirty="0">
              <a:solidFill>
                <a:srgbClr val="0070C0"/>
              </a:solidFill>
              <a:ea typeface="Cambria Math" panose="02040503050406030204" pitchFamily="18" charset="0"/>
            </a:endParaRPr>
          </a:p>
        </p:txBody>
      </p:sp>
      <p:grpSp>
        <p:nvGrpSpPr>
          <p:cNvPr id="3" name="Group 2">
            <a:extLst>
              <a:ext uri="{FF2B5EF4-FFF2-40B4-BE49-F238E27FC236}">
                <a16:creationId xmlns:a16="http://schemas.microsoft.com/office/drawing/2014/main" id="{1B6F8408-DA59-4513-980A-930FFE61E9CD}"/>
              </a:ext>
            </a:extLst>
          </p:cNvPr>
          <p:cNvGrpSpPr/>
          <p:nvPr/>
        </p:nvGrpSpPr>
        <p:grpSpPr>
          <a:xfrm>
            <a:off x="3385039" y="3209604"/>
            <a:ext cx="504485" cy="438791"/>
            <a:chOff x="6940635" y="3928120"/>
            <a:chExt cx="1789309" cy="490335"/>
          </a:xfrm>
        </p:grpSpPr>
        <mc:AlternateContent xmlns:mc="http://schemas.openxmlformats.org/markup-compatibility/2006" xmlns:a14="http://schemas.microsoft.com/office/drawing/2010/main">
          <mc:Choice Requires="a14">
            <p:sp>
              <p:nvSpPr>
                <p:cNvPr id="31" name="内容占位符 2">
                  <a:extLst>
                    <a:ext uri="{FF2B5EF4-FFF2-40B4-BE49-F238E27FC236}">
                      <a16:creationId xmlns:a16="http://schemas.microsoft.com/office/drawing/2014/main" id="{44B13164-32D0-4F54-9087-A256D5F56893}"/>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31" name="内容占位符 2">
                  <a:extLst>
                    <a:ext uri="{FF2B5EF4-FFF2-40B4-BE49-F238E27FC236}">
                      <a16:creationId xmlns:a16="http://schemas.microsoft.com/office/drawing/2014/main" id="{44B13164-32D0-4F54-9087-A256D5F56893}"/>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F546AB52-754E-4E78-830F-C41F62EE8C49}"/>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39" name="Group 38">
            <a:extLst>
              <a:ext uri="{FF2B5EF4-FFF2-40B4-BE49-F238E27FC236}">
                <a16:creationId xmlns:a16="http://schemas.microsoft.com/office/drawing/2014/main" id="{B82CFAAA-A39A-49FB-9CCA-0DAB9C5E1EEC}"/>
              </a:ext>
            </a:extLst>
          </p:cNvPr>
          <p:cNvGrpSpPr/>
          <p:nvPr/>
        </p:nvGrpSpPr>
        <p:grpSpPr>
          <a:xfrm>
            <a:off x="1135381" y="3377541"/>
            <a:ext cx="1008677" cy="490335"/>
            <a:chOff x="4618722" y="4583009"/>
            <a:chExt cx="838122" cy="490335"/>
          </a:xfrm>
        </p:grpSpPr>
        <mc:AlternateContent xmlns:mc="http://schemas.openxmlformats.org/markup-compatibility/2006" xmlns:a14="http://schemas.microsoft.com/office/drawing/2010/main">
          <mc:Choice Requires="a14">
            <p:sp>
              <p:nvSpPr>
                <p:cNvPr id="46" name="内容占位符 2">
                  <a:extLst>
                    <a:ext uri="{FF2B5EF4-FFF2-40B4-BE49-F238E27FC236}">
                      <a16:creationId xmlns:a16="http://schemas.microsoft.com/office/drawing/2014/main" id="{2B7D63FC-C4AF-497A-9758-CE84E8B3806B}"/>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46" name="内容占位符 2">
                  <a:extLst>
                    <a:ext uri="{FF2B5EF4-FFF2-40B4-BE49-F238E27FC236}">
                      <a16:creationId xmlns:a16="http://schemas.microsoft.com/office/drawing/2014/main" id="{2B7D63FC-C4AF-497A-9758-CE84E8B3806B}"/>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857BCB38-8FFB-410F-83D0-78AEAB2F8733}"/>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54" name="Rectangle 53">
            <a:extLst>
              <a:ext uri="{FF2B5EF4-FFF2-40B4-BE49-F238E27FC236}">
                <a16:creationId xmlns:a16="http://schemas.microsoft.com/office/drawing/2014/main" id="{B7682457-A127-41D0-85CB-5D0B624CC7C7}"/>
              </a:ext>
            </a:extLst>
          </p:cNvPr>
          <p:cNvSpPr/>
          <p:nvPr/>
        </p:nvSpPr>
        <p:spPr>
          <a:xfrm>
            <a:off x="1967065" y="3247820"/>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sp>
        <p:nvSpPr>
          <p:cNvPr id="40" name="内容占位符 2">
            <a:extLst>
              <a:ext uri="{FF2B5EF4-FFF2-40B4-BE49-F238E27FC236}">
                <a16:creationId xmlns:a16="http://schemas.microsoft.com/office/drawing/2014/main" id="{1A8F28D5-58BF-4D53-87CF-44E71B7694F9}"/>
              </a:ext>
            </a:extLst>
          </p:cNvPr>
          <p:cNvSpPr txBox="1">
            <a:spLocks/>
          </p:cNvSpPr>
          <p:nvPr/>
        </p:nvSpPr>
        <p:spPr bwMode="auto">
          <a:xfrm>
            <a:off x="7044671" y="835498"/>
            <a:ext cx="2948964" cy="406771"/>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i="1" dirty="0">
                <a:solidFill>
                  <a:srgbClr val="0070C0"/>
                </a:solidFill>
                <a:cs typeface="Calibri Light" panose="020F0302020204030204" pitchFamily="34" charset="0"/>
              </a:rPr>
              <a:t>“</a:t>
            </a:r>
            <a:r>
              <a:rPr lang="en-US" altLang="zh-CN" sz="2400" i="1" dirty="0" err="1">
                <a:solidFill>
                  <a:srgbClr val="0070C0"/>
                </a:solidFill>
                <a:cs typeface="Calibri Light" panose="020F0302020204030204" pitchFamily="34" charset="0"/>
              </a:rPr>
              <a:t>WtS</a:t>
            </a:r>
            <a:r>
              <a:rPr lang="en-US" altLang="zh-CN" sz="2400" i="1" dirty="0">
                <a:solidFill>
                  <a:srgbClr val="0070C0"/>
                </a:solidFill>
                <a:cs typeface="Calibri Light" panose="020F0302020204030204" pitchFamily="34" charset="0"/>
              </a:rPr>
              <a:t>” compiler</a:t>
            </a:r>
            <a:r>
              <a:rPr lang="en-US" altLang="zh-CN" sz="2400" dirty="0">
                <a:solidFill>
                  <a:srgbClr val="0070C0"/>
                </a:solidFill>
                <a:cs typeface="Calibri Light" panose="020F0302020204030204" pitchFamily="34" charset="0"/>
              </a:rPr>
              <a:t> </a:t>
            </a:r>
            <a:r>
              <a:rPr lang="en-US" altLang="zh-CN" sz="1800" dirty="0">
                <a:solidFill>
                  <a:srgbClr val="0070C0"/>
                </a:solidFill>
                <a:cs typeface="Calibri Light" panose="020F0302020204030204" pitchFamily="34" charset="0"/>
              </a:rPr>
              <a:t>[JKX18]</a:t>
            </a:r>
            <a:endParaRPr lang="en-US" sz="2400" dirty="0">
              <a:solidFill>
                <a:srgbClr val="0070C0"/>
              </a:solidFill>
              <a:ea typeface="Cambria Math" panose="02040503050406030204" pitchFamily="18" charset="0"/>
            </a:endParaRPr>
          </a:p>
        </p:txBody>
      </p:sp>
      <p:grpSp>
        <p:nvGrpSpPr>
          <p:cNvPr id="79" name="Group 78">
            <a:extLst>
              <a:ext uri="{FF2B5EF4-FFF2-40B4-BE49-F238E27FC236}">
                <a16:creationId xmlns:a16="http://schemas.microsoft.com/office/drawing/2014/main" id="{79442C91-7FAB-46AB-BB3D-3BDAB020FC39}"/>
              </a:ext>
            </a:extLst>
          </p:cNvPr>
          <p:cNvGrpSpPr/>
          <p:nvPr/>
        </p:nvGrpSpPr>
        <p:grpSpPr>
          <a:xfrm>
            <a:off x="2852639" y="3876122"/>
            <a:ext cx="1100821" cy="490336"/>
            <a:chOff x="8036464" y="3995760"/>
            <a:chExt cx="1668796" cy="490335"/>
          </a:xfrm>
        </p:grpSpPr>
        <mc:AlternateContent xmlns:mc="http://schemas.openxmlformats.org/markup-compatibility/2006" xmlns:a14="http://schemas.microsoft.com/office/drawing/2010/main">
          <mc:Choice Requires="a14">
            <p:sp>
              <p:nvSpPr>
                <p:cNvPr id="80" name="内容占位符 2">
                  <a:extLst>
                    <a:ext uri="{FF2B5EF4-FFF2-40B4-BE49-F238E27FC236}">
                      <a16:creationId xmlns:a16="http://schemas.microsoft.com/office/drawing/2014/main" id="{7F686D23-E8E1-4D60-AC73-B1D8126E87FD}"/>
                    </a:ext>
                  </a:extLst>
                </p:cNvPr>
                <p:cNvSpPr txBox="1">
                  <a:spLocks/>
                </p:cNvSpPr>
                <p:nvPr/>
              </p:nvSpPr>
              <p:spPr bwMode="auto">
                <a:xfrm>
                  <a:off x="8036464" y="399576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𝑒𝑛𝑣</m:t>
                        </m:r>
                      </m:oMath>
                    </m:oMathPara>
                  </a14:m>
                  <a:endParaRPr lang="en-US" altLang="zh-CN" sz="2000" dirty="0">
                    <a:cs typeface="Calibri Light" panose="020F0302020204030204" pitchFamily="34" charset="0"/>
                  </a:endParaRPr>
                </a:p>
              </p:txBody>
            </p:sp>
          </mc:Choice>
          <mc:Fallback xmlns="">
            <p:sp>
              <p:nvSpPr>
                <p:cNvPr id="80" name="内容占位符 2">
                  <a:extLst>
                    <a:ext uri="{FF2B5EF4-FFF2-40B4-BE49-F238E27FC236}">
                      <a16:creationId xmlns:a16="http://schemas.microsoft.com/office/drawing/2014/main" id="{7F686D23-E8E1-4D60-AC73-B1D8126E87FD}"/>
                    </a:ext>
                  </a:extLst>
                </p:cNvPr>
                <p:cNvSpPr txBox="1">
                  <a:spLocks noRot="1" noChangeAspect="1" noMove="1" noResize="1" noEditPoints="1" noAdjustHandles="1" noChangeArrowheads="1" noChangeShapeType="1" noTextEdit="1"/>
                </p:cNvSpPr>
                <p:nvPr/>
              </p:nvSpPr>
              <p:spPr bwMode="auto">
                <a:xfrm>
                  <a:off x="8036464" y="3995760"/>
                  <a:ext cx="1668796" cy="490335"/>
                </a:xfrm>
                <a:prstGeom prst="rect">
                  <a:avLst/>
                </a:prstGeom>
                <a:blipFill>
                  <a:blip r:embed="rId7"/>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81" name="Straight Arrow Connector 80">
              <a:extLst>
                <a:ext uri="{FF2B5EF4-FFF2-40B4-BE49-F238E27FC236}">
                  <a16:creationId xmlns:a16="http://schemas.microsoft.com/office/drawing/2014/main" id="{062F25DF-1734-4D25-92C4-99D78DAC4CD3}"/>
                </a:ext>
              </a:extLst>
            </p:cNvPr>
            <p:cNvCxnSpPr>
              <a:cxnSpLocks/>
            </p:cNvCxnSpPr>
            <p:nvPr/>
          </p:nvCxnSpPr>
          <p:spPr>
            <a:xfrm>
              <a:off x="8140850" y="4360991"/>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4EE4A16-F812-42E7-9E77-6F5A0ABD193B}"/>
                  </a:ext>
                </a:extLst>
              </p:cNvPr>
              <p:cNvSpPr txBox="1"/>
              <p:nvPr/>
            </p:nvSpPr>
            <p:spPr>
              <a:xfrm>
                <a:off x="233188" y="4100722"/>
                <a:ext cx="29075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𝐴𝑢𝑡h𝐷𝑒𝑐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82" name="TextBox 81">
                <a:extLst>
                  <a:ext uri="{FF2B5EF4-FFF2-40B4-BE49-F238E27FC236}">
                    <a16:creationId xmlns:a16="http://schemas.microsoft.com/office/drawing/2014/main" id="{A4EE4A16-F812-42E7-9E77-6F5A0ABD193B}"/>
                  </a:ext>
                </a:extLst>
              </p:cNvPr>
              <p:cNvSpPr txBox="1">
                <a:spLocks noRot="1" noChangeAspect="1" noMove="1" noResize="1" noEditPoints="1" noAdjustHandles="1" noChangeArrowheads="1" noChangeShapeType="1" noTextEdit="1"/>
              </p:cNvSpPr>
              <p:nvPr/>
            </p:nvSpPr>
            <p:spPr>
              <a:xfrm>
                <a:off x="233188" y="4100722"/>
                <a:ext cx="2907548" cy="400110"/>
              </a:xfrm>
              <a:prstGeom prst="rect">
                <a:avLst/>
              </a:prstGeom>
              <a:blipFill>
                <a:blip r:embed="rId8"/>
                <a:stretch>
                  <a:fillRect b="-15385"/>
                </a:stretch>
              </a:blipFill>
            </p:spPr>
            <p:txBody>
              <a:bodyPr/>
              <a:lstStyle/>
              <a:p>
                <a:r>
                  <a:rPr lang="en-US">
                    <a:noFill/>
                  </a:rPr>
                  <a:t> </a:t>
                </a:r>
              </a:p>
            </p:txBody>
          </p:sp>
        </mc:Fallback>
      </mc:AlternateContent>
      <p:sp>
        <p:nvSpPr>
          <p:cNvPr id="90" name="Rectangle 89">
            <a:extLst>
              <a:ext uri="{FF2B5EF4-FFF2-40B4-BE49-F238E27FC236}">
                <a16:creationId xmlns:a16="http://schemas.microsoft.com/office/drawing/2014/main" id="{85076DB7-2331-4685-BD25-BD69CF846D44}"/>
              </a:ext>
            </a:extLst>
          </p:cNvPr>
          <p:cNvSpPr/>
          <p:nvPr/>
        </p:nvSpPr>
        <p:spPr>
          <a:xfrm>
            <a:off x="4037468" y="3168751"/>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FEFBF4EB-7E2C-4A66-9BFD-1704FE686553}"/>
                  </a:ext>
                </a:extLst>
              </p:cNvPr>
              <p:cNvSpPr txBox="1"/>
              <p:nvPr/>
            </p:nvSpPr>
            <p:spPr>
              <a:xfrm>
                <a:off x="2968696" y="2498068"/>
                <a:ext cx="223406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sSup>
                        <m:sSupPr>
                          <m:ctrlPr>
                            <a:rPr lang="en-US" sz="2000" b="0" i="1" dirty="0" smtClean="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𝑔</m:t>
                          </m:r>
                        </m:e>
                        <m:sup>
                          <m:r>
                            <m:rPr>
                              <m:sty m:val="p"/>
                            </m:rPr>
                            <a:rPr lang="en-US" sz="2000" b="0" i="0" dirty="0" smtClean="0">
                              <a:latin typeface="Cambria Math" panose="02040503050406030204" pitchFamily="18" charset="0"/>
                              <a:ea typeface="Cambria Math" panose="02040503050406030204" pitchFamily="18" charset="0"/>
                            </a:rPr>
                            <m:t>a</m:t>
                          </m:r>
                        </m:sup>
                      </m:sSup>
                      <m:r>
                        <a:rPr lang="en-US" sz="200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2" name="TextBox 91">
                <a:extLst>
                  <a:ext uri="{FF2B5EF4-FFF2-40B4-BE49-F238E27FC236}">
                    <a16:creationId xmlns:a16="http://schemas.microsoft.com/office/drawing/2014/main" id="{FEFBF4EB-7E2C-4A66-9BFD-1704FE686553}"/>
                  </a:ext>
                </a:extLst>
              </p:cNvPr>
              <p:cNvSpPr txBox="1">
                <a:spLocks noRot="1" noChangeAspect="1" noMove="1" noResize="1" noEditPoints="1" noAdjustHandles="1" noChangeArrowheads="1" noChangeShapeType="1" noTextEdit="1"/>
              </p:cNvSpPr>
              <p:nvPr/>
            </p:nvSpPr>
            <p:spPr>
              <a:xfrm>
                <a:off x="2968696" y="2498068"/>
                <a:ext cx="2234060" cy="400110"/>
              </a:xfrm>
              <a:prstGeom prst="rect">
                <a:avLst/>
              </a:prstGeom>
              <a:blipFill>
                <a:blip r:embed="rId9"/>
                <a:stretch>
                  <a:fillRect l="-273" r="-546" b="-15385"/>
                </a:stretch>
              </a:blipFill>
            </p:spPr>
            <p:txBody>
              <a:bodyPr/>
              <a:lstStyle/>
              <a:p>
                <a:r>
                  <a:rPr lang="en-US">
                    <a:noFill/>
                  </a:rPr>
                  <a:t> </a:t>
                </a:r>
              </a:p>
            </p:txBody>
          </p:sp>
        </mc:Fallback>
      </mc:AlternateContent>
      <p:sp>
        <p:nvSpPr>
          <p:cNvPr id="122" name="TextBox 121">
            <a:extLst>
              <a:ext uri="{FF2B5EF4-FFF2-40B4-BE49-F238E27FC236}">
                <a16:creationId xmlns:a16="http://schemas.microsoft.com/office/drawing/2014/main" id="{9B874F40-99A8-4B05-81AD-E1C6267E4EB0}"/>
              </a:ext>
            </a:extLst>
          </p:cNvPr>
          <p:cNvSpPr txBox="1"/>
          <p:nvPr/>
        </p:nvSpPr>
        <p:spPr>
          <a:xfrm>
            <a:off x="2513257" y="852611"/>
            <a:ext cx="2948965" cy="400110"/>
          </a:xfrm>
          <a:prstGeom prst="rect">
            <a:avLst/>
          </a:prstGeom>
          <a:noFill/>
        </p:spPr>
        <p:txBody>
          <a:bodyPr wrap="square">
            <a:spAutoFit/>
          </a:bodyPr>
          <a:lstStyle/>
          <a:p>
            <a:r>
              <a:rPr lang="en-US" altLang="zh-CN" sz="2000" i="1" dirty="0">
                <a:solidFill>
                  <a:srgbClr val="0070C0"/>
                </a:solidFill>
              </a:rPr>
              <a:t>= OPRF + </a:t>
            </a:r>
            <a:r>
              <a:rPr lang="en-US" altLang="zh-CN" sz="2000" i="1" dirty="0" err="1">
                <a:solidFill>
                  <a:srgbClr val="0070C0"/>
                </a:solidFill>
              </a:rPr>
              <a:t>AuthEnc</a:t>
            </a:r>
            <a:r>
              <a:rPr lang="en-US" altLang="zh-CN" sz="2000" i="1" dirty="0">
                <a:solidFill>
                  <a:srgbClr val="0070C0"/>
                </a:solidFill>
              </a:rPr>
              <a:t> + AKE</a:t>
            </a:r>
            <a:endParaRPr lang="en-US" sz="2000" i="1" dirty="0">
              <a:solidFill>
                <a:srgbClr val="0070C0"/>
              </a:solidFill>
            </a:endParaRPr>
          </a:p>
        </p:txBody>
      </p:sp>
      <p:sp>
        <p:nvSpPr>
          <p:cNvPr id="123" name="TextBox 122">
            <a:extLst>
              <a:ext uri="{FF2B5EF4-FFF2-40B4-BE49-F238E27FC236}">
                <a16:creationId xmlns:a16="http://schemas.microsoft.com/office/drawing/2014/main" id="{B7EDDE1B-96FA-48CB-8D07-1FF5459C3022}"/>
              </a:ext>
            </a:extLst>
          </p:cNvPr>
          <p:cNvSpPr txBox="1"/>
          <p:nvPr/>
        </p:nvSpPr>
        <p:spPr>
          <a:xfrm>
            <a:off x="9184589" y="862506"/>
            <a:ext cx="2479582" cy="400110"/>
          </a:xfrm>
          <a:prstGeom prst="rect">
            <a:avLst/>
          </a:prstGeom>
          <a:noFill/>
        </p:spPr>
        <p:txBody>
          <a:bodyPr wrap="square">
            <a:spAutoFit/>
          </a:bodyPr>
          <a:lstStyle/>
          <a:p>
            <a:pPr algn="r"/>
            <a:r>
              <a:rPr lang="en-US" altLang="zh-CN" sz="2000" i="1" dirty="0">
                <a:solidFill>
                  <a:srgbClr val="0070C0"/>
                </a:solidFill>
              </a:rPr>
              <a:t>= OPRF + </a:t>
            </a:r>
            <a:r>
              <a:rPr lang="en-US" altLang="zh-CN" sz="2000" i="1" dirty="0" err="1">
                <a:solidFill>
                  <a:srgbClr val="0070C0"/>
                </a:solidFill>
              </a:rPr>
              <a:t>aPAKE</a:t>
            </a:r>
            <a:endParaRPr lang="en-US" sz="2000" i="1" dirty="0">
              <a:solidFill>
                <a:srgbClr val="0070C0"/>
              </a:solidFill>
            </a:endParaRPr>
          </a:p>
        </p:txBody>
      </p:sp>
      <p:sp>
        <p:nvSpPr>
          <p:cNvPr id="156" name="Rectangle 155">
            <a:extLst>
              <a:ext uri="{FF2B5EF4-FFF2-40B4-BE49-F238E27FC236}">
                <a16:creationId xmlns:a16="http://schemas.microsoft.com/office/drawing/2014/main" id="{A23E98BD-9ED8-4D9A-BFCB-46F2FC1F5906}"/>
              </a:ext>
            </a:extLst>
          </p:cNvPr>
          <p:cNvSpPr/>
          <p:nvPr/>
        </p:nvSpPr>
        <p:spPr>
          <a:xfrm>
            <a:off x="276366" y="3168750"/>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Client</a:t>
            </a:r>
          </a:p>
        </p:txBody>
      </p:sp>
      <p:sp>
        <p:nvSpPr>
          <p:cNvPr id="157" name="TextBox 156">
            <a:extLst>
              <a:ext uri="{FF2B5EF4-FFF2-40B4-BE49-F238E27FC236}">
                <a16:creationId xmlns:a16="http://schemas.microsoft.com/office/drawing/2014/main" id="{584A62D3-2BE2-428F-B41B-FE7E4E6F86E7}"/>
              </a:ext>
            </a:extLst>
          </p:cNvPr>
          <p:cNvSpPr txBox="1"/>
          <p:nvPr/>
        </p:nvSpPr>
        <p:spPr>
          <a:xfrm>
            <a:off x="194601" y="5492357"/>
            <a:ext cx="4844358" cy="647957"/>
          </a:xfrm>
          <a:prstGeom prst="rect">
            <a:avLst/>
          </a:prstGeom>
          <a:noFill/>
        </p:spPr>
        <p:txBody>
          <a:bodyPr wrap="square">
            <a:spAutoFit/>
          </a:bodyPr>
          <a:lstStyle/>
          <a:p>
            <a:r>
              <a:rPr lang="en-US" altLang="zh-CN" i="1" dirty="0">
                <a:solidFill>
                  <a:prstClr val="black"/>
                </a:solidFill>
              </a:rPr>
              <a:t>KCI  </a:t>
            </a:r>
            <a:r>
              <a:rPr lang="en-US" altLang="zh-CN" sz="900" i="1" dirty="0">
                <a:solidFill>
                  <a:prstClr val="black"/>
                </a:solidFill>
              </a:rPr>
              <a:t> </a:t>
            </a:r>
            <a:r>
              <a:rPr lang="en-US" altLang="zh-CN" i="1" dirty="0">
                <a:solidFill>
                  <a:prstClr val="black"/>
                </a:solidFill>
              </a:rPr>
              <a:t>=   key compromise impersonation [security]</a:t>
            </a:r>
          </a:p>
          <a:p>
            <a:r>
              <a:rPr lang="en-US" altLang="zh-CN" i="1" dirty="0">
                <a:solidFill>
                  <a:prstClr val="black"/>
                </a:solidFill>
                <a:sym typeface="Symbol" panose="05050102010706020507" pitchFamily="18" charset="2"/>
              </a:rPr>
              <a:t>        =</a:t>
            </a:r>
            <a:r>
              <a:rPr lang="en-US" altLang="zh-CN" i="1" dirty="0">
                <a:solidFill>
                  <a:prstClr val="black"/>
                </a:solidFill>
              </a:rPr>
              <a:t>   perfect forward secrecy</a:t>
            </a:r>
            <a:endParaRPr lang="en-US" i="1" dirty="0"/>
          </a:p>
        </p:txBody>
      </p:sp>
      <p:sp>
        <p:nvSpPr>
          <p:cNvPr id="171" name="Rectangle 170">
            <a:extLst>
              <a:ext uri="{FF2B5EF4-FFF2-40B4-BE49-F238E27FC236}">
                <a16:creationId xmlns:a16="http://schemas.microsoft.com/office/drawing/2014/main" id="{B87ADBF0-D52E-4F9B-B4F1-700244B6BFF3}"/>
              </a:ext>
            </a:extLst>
          </p:cNvPr>
          <p:cNvSpPr/>
          <p:nvPr/>
        </p:nvSpPr>
        <p:spPr>
          <a:xfrm>
            <a:off x="6110552" y="3180175"/>
            <a:ext cx="87817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Client</a:t>
            </a:r>
          </a:p>
        </p:txBody>
      </p:sp>
      <p:sp>
        <p:nvSpPr>
          <p:cNvPr id="172" name="Rectangle 171">
            <a:extLst>
              <a:ext uri="{FF2B5EF4-FFF2-40B4-BE49-F238E27FC236}">
                <a16:creationId xmlns:a16="http://schemas.microsoft.com/office/drawing/2014/main" id="{658A0695-AD53-437E-8601-7B7B90D863E7}"/>
              </a:ext>
            </a:extLst>
          </p:cNvPr>
          <p:cNvSpPr/>
          <p:nvPr/>
        </p:nvSpPr>
        <p:spPr>
          <a:xfrm>
            <a:off x="9848090" y="3180175"/>
            <a:ext cx="1001491" cy="242109"/>
          </a:xfrm>
          <a:prstGeom prst="rect">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solidFill>
                  <a:schemeClr val="tx1"/>
                </a:solidFill>
              </a:rPr>
              <a:t>Server</a:t>
            </a:r>
          </a:p>
        </p:txBody>
      </p: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0FC2D0CF-89B6-4F87-99BD-8A459F37843D}"/>
                  </a:ext>
                </a:extLst>
              </p:cNvPr>
              <p:cNvSpPr txBox="1"/>
              <p:nvPr/>
            </p:nvSpPr>
            <p:spPr>
              <a:xfrm>
                <a:off x="9309067" y="2495121"/>
                <a:ext cx="1715675" cy="400110"/>
              </a:xfrm>
              <a:prstGeom prst="rect">
                <a:avLst/>
              </a:prstGeom>
              <a:noFill/>
            </p:spPr>
            <p:txBody>
              <a:bodyPr wrap="square">
                <a:spAutoFit/>
              </a:bodyPr>
              <a:lstStyle/>
              <a:p>
                <a:pPr/>
                <a14:m>
                  <m:oMathPara xmlns:m="http://schemas.openxmlformats.org/officeDocument/2006/math">
                    <m:oMathParaPr>
                      <m:jc m:val="right"/>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𝐾</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h</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sSup>
                        <m:sSupPr>
                          <m:ctrlPr>
                            <a:rPr lang="en-US" sz="2000" b="0" i="1" dirty="0" smtClean="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𝑔</m:t>
                          </m:r>
                        </m:e>
                        <m:sup>
                          <m:r>
                            <m:rPr>
                              <m:sty m:val="p"/>
                            </m:rPr>
                            <a:rPr lang="en-US" sz="2000" b="0" i="0" dirty="0" smtClean="0">
                              <a:latin typeface="Cambria Math" panose="02040503050406030204" pitchFamily="18" charset="0"/>
                              <a:ea typeface="Cambria Math" panose="02040503050406030204" pitchFamily="18" charset="0"/>
                            </a:rPr>
                            <m:t>a</m:t>
                          </m:r>
                        </m:sup>
                      </m:sSup>
                      <m:r>
                        <a:rPr lang="en-US" sz="200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73" name="TextBox 172">
                <a:extLst>
                  <a:ext uri="{FF2B5EF4-FFF2-40B4-BE49-F238E27FC236}">
                    <a16:creationId xmlns:a16="http://schemas.microsoft.com/office/drawing/2014/main" id="{0FC2D0CF-89B6-4F87-99BD-8A459F37843D}"/>
                  </a:ext>
                </a:extLst>
              </p:cNvPr>
              <p:cNvSpPr txBox="1">
                <a:spLocks noRot="1" noChangeAspect="1" noMove="1" noResize="1" noEditPoints="1" noAdjustHandles="1" noChangeArrowheads="1" noChangeShapeType="1" noTextEdit="1"/>
              </p:cNvSpPr>
              <p:nvPr/>
            </p:nvSpPr>
            <p:spPr>
              <a:xfrm>
                <a:off x="9309067" y="2495121"/>
                <a:ext cx="1715675" cy="400110"/>
              </a:xfrm>
              <a:prstGeom prst="rect">
                <a:avLst/>
              </a:prstGeom>
              <a:blipFill>
                <a:blip r:embed="rId10"/>
                <a:stretch>
                  <a:fillRect r="-1773" b="-15152"/>
                </a:stretch>
              </a:blipFill>
            </p:spPr>
            <p:txBody>
              <a:bodyPr/>
              <a:lstStyle/>
              <a:p>
                <a:r>
                  <a:rPr lang="en-US">
                    <a:noFill/>
                  </a:rPr>
                  <a:t> </a:t>
                </a:r>
              </a:p>
            </p:txBody>
          </p:sp>
        </mc:Fallback>
      </mc:AlternateContent>
      <p:grpSp>
        <p:nvGrpSpPr>
          <p:cNvPr id="174" name="Group 173">
            <a:extLst>
              <a:ext uri="{FF2B5EF4-FFF2-40B4-BE49-F238E27FC236}">
                <a16:creationId xmlns:a16="http://schemas.microsoft.com/office/drawing/2014/main" id="{A4FF725B-7B3F-475F-80D7-BC6EF81AB069}"/>
              </a:ext>
            </a:extLst>
          </p:cNvPr>
          <p:cNvGrpSpPr/>
          <p:nvPr/>
        </p:nvGrpSpPr>
        <p:grpSpPr>
          <a:xfrm>
            <a:off x="7308717" y="4561497"/>
            <a:ext cx="687272" cy="490335"/>
            <a:chOff x="2404187" y="3912966"/>
            <a:chExt cx="2185040" cy="490335"/>
          </a:xfrm>
        </p:grpSpPr>
        <mc:AlternateContent xmlns:mc="http://schemas.openxmlformats.org/markup-compatibility/2006" xmlns:a14="http://schemas.microsoft.com/office/drawing/2010/main">
          <mc:Choice Requires="a14">
            <p:sp>
              <p:nvSpPr>
                <p:cNvPr id="175" name="内容占位符 2">
                  <a:extLst>
                    <a:ext uri="{FF2B5EF4-FFF2-40B4-BE49-F238E27FC236}">
                      <a16:creationId xmlns:a16="http://schemas.microsoft.com/office/drawing/2014/main" id="{C4C4479E-CB6D-4C77-A1BC-0344E7662418}"/>
                    </a:ext>
                  </a:extLst>
                </p:cNvPr>
                <p:cNvSpPr txBox="1">
                  <a:spLocks/>
                </p:cNvSpPr>
                <p:nvPr/>
              </p:nvSpPr>
              <p:spPr bwMode="auto">
                <a:xfrm>
                  <a:off x="2404187"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75" name="内容占位符 2">
                  <a:extLst>
                    <a:ext uri="{FF2B5EF4-FFF2-40B4-BE49-F238E27FC236}">
                      <a16:creationId xmlns:a16="http://schemas.microsoft.com/office/drawing/2014/main" id="{C4C4479E-CB6D-4C77-A1BC-0344E7662418}"/>
                    </a:ext>
                  </a:extLst>
                </p:cNvPr>
                <p:cNvSpPr txBox="1">
                  <a:spLocks noRot="1" noChangeAspect="1" noMove="1" noResize="1" noEditPoints="1" noAdjustHandles="1" noChangeArrowheads="1" noChangeShapeType="1" noTextEdit="1"/>
                </p:cNvSpPr>
                <p:nvPr/>
              </p:nvSpPr>
              <p:spPr bwMode="auto">
                <a:xfrm>
                  <a:off x="2404187" y="3912966"/>
                  <a:ext cx="1668796" cy="490335"/>
                </a:xfrm>
                <a:prstGeom prst="rect">
                  <a:avLst/>
                </a:prstGeom>
                <a:blipFill>
                  <a:blip r:embed="rId12"/>
                  <a:stretch>
                    <a:fillRect l="-5814" r="-523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76" name="Straight Arrow Connector 175">
              <a:extLst>
                <a:ext uri="{FF2B5EF4-FFF2-40B4-BE49-F238E27FC236}">
                  <a16:creationId xmlns:a16="http://schemas.microsoft.com/office/drawing/2014/main" id="{1AE8D3F0-9C1A-450E-AC12-04E52A07E77F}"/>
                </a:ext>
              </a:extLst>
            </p:cNvPr>
            <p:cNvCxnSpPr>
              <a:cxnSpLocks/>
            </p:cNvCxnSpPr>
            <p:nvPr/>
          </p:nvCxnSpPr>
          <p:spPr>
            <a:xfrm>
              <a:off x="2659087" y="4285470"/>
              <a:ext cx="193014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77" name="Group 176">
            <a:extLst>
              <a:ext uri="{FF2B5EF4-FFF2-40B4-BE49-F238E27FC236}">
                <a16:creationId xmlns:a16="http://schemas.microsoft.com/office/drawing/2014/main" id="{AB25804F-0ED2-4AEF-AE3A-9938D919A56A}"/>
              </a:ext>
            </a:extLst>
          </p:cNvPr>
          <p:cNvGrpSpPr/>
          <p:nvPr/>
        </p:nvGrpSpPr>
        <p:grpSpPr>
          <a:xfrm>
            <a:off x="9423236" y="4582210"/>
            <a:ext cx="878170" cy="539369"/>
            <a:chOff x="6863613" y="3915796"/>
            <a:chExt cx="1668796" cy="539369"/>
          </a:xfrm>
        </p:grpSpPr>
        <mc:AlternateContent xmlns:mc="http://schemas.openxmlformats.org/markup-compatibility/2006" xmlns:a14="http://schemas.microsoft.com/office/drawing/2010/main">
          <mc:Choice Requires="a14">
            <p:sp>
              <p:nvSpPr>
                <p:cNvPr id="178" name="内容占位符 2">
                  <a:extLst>
                    <a:ext uri="{FF2B5EF4-FFF2-40B4-BE49-F238E27FC236}">
                      <a16:creationId xmlns:a16="http://schemas.microsoft.com/office/drawing/2014/main" id="{873F68A3-F64A-4235-916F-0D95B351096F}"/>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178" name="内容占位符 2">
                  <a:extLst>
                    <a:ext uri="{FF2B5EF4-FFF2-40B4-BE49-F238E27FC236}">
                      <a16:creationId xmlns:a16="http://schemas.microsoft.com/office/drawing/2014/main" id="{873F68A3-F64A-4235-916F-0D95B351096F}"/>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79" name="Straight Arrow Connector 178">
              <a:extLst>
                <a:ext uri="{FF2B5EF4-FFF2-40B4-BE49-F238E27FC236}">
                  <a16:creationId xmlns:a16="http://schemas.microsoft.com/office/drawing/2014/main" id="{54EE3231-8A4F-4451-A32A-C03F9075BC64}"/>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181" name="Group 180">
            <a:extLst>
              <a:ext uri="{FF2B5EF4-FFF2-40B4-BE49-F238E27FC236}">
                <a16:creationId xmlns:a16="http://schemas.microsoft.com/office/drawing/2014/main" id="{11A1A399-44F3-4925-80EE-7CAE7FB4B95B}"/>
              </a:ext>
            </a:extLst>
          </p:cNvPr>
          <p:cNvGrpSpPr/>
          <p:nvPr/>
        </p:nvGrpSpPr>
        <p:grpSpPr>
          <a:xfrm>
            <a:off x="7068444" y="2955009"/>
            <a:ext cx="695434" cy="490335"/>
            <a:chOff x="3324526" y="3945092"/>
            <a:chExt cx="1668796" cy="490335"/>
          </a:xfrm>
        </p:grpSpPr>
        <mc:AlternateContent xmlns:mc="http://schemas.openxmlformats.org/markup-compatibility/2006" xmlns:a14="http://schemas.microsoft.com/office/drawing/2010/main">
          <mc:Choice Requires="a14">
            <p:sp>
              <p:nvSpPr>
                <p:cNvPr id="182" name="内容占位符 2">
                  <a:extLst>
                    <a:ext uri="{FF2B5EF4-FFF2-40B4-BE49-F238E27FC236}">
                      <a16:creationId xmlns:a16="http://schemas.microsoft.com/office/drawing/2014/main" id="{F2D03613-EF1A-4790-85F3-52B0A7B3C6BA}"/>
                    </a:ext>
                  </a:extLst>
                </p:cNvPr>
                <p:cNvSpPr txBox="1">
                  <a:spLocks/>
                </p:cNvSpPr>
                <p:nvPr/>
              </p:nvSpPr>
              <p:spPr bwMode="auto">
                <a:xfrm>
                  <a:off x="3324526" y="3945092"/>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𝑝𝑤</m:t>
                        </m:r>
                      </m:oMath>
                    </m:oMathPara>
                  </a14:m>
                  <a:endParaRPr lang="en-US" altLang="zh-CN" sz="2000" dirty="0">
                    <a:cs typeface="Calibri Light" panose="020F0302020204030204" pitchFamily="34" charset="0"/>
                  </a:endParaRPr>
                </a:p>
              </p:txBody>
            </p:sp>
          </mc:Choice>
          <mc:Fallback xmlns="">
            <p:sp>
              <p:nvSpPr>
                <p:cNvPr id="182" name="内容占位符 2">
                  <a:extLst>
                    <a:ext uri="{FF2B5EF4-FFF2-40B4-BE49-F238E27FC236}">
                      <a16:creationId xmlns:a16="http://schemas.microsoft.com/office/drawing/2014/main" id="{F2D03613-EF1A-4790-85F3-52B0A7B3C6BA}"/>
                    </a:ext>
                  </a:extLst>
                </p:cNvPr>
                <p:cNvSpPr txBox="1">
                  <a:spLocks noRot="1" noChangeAspect="1" noMove="1" noResize="1" noEditPoints="1" noAdjustHandles="1" noChangeArrowheads="1" noChangeShapeType="1" noTextEdit="1"/>
                </p:cNvSpPr>
                <p:nvPr/>
              </p:nvSpPr>
              <p:spPr bwMode="auto">
                <a:xfrm>
                  <a:off x="3324526" y="3945092"/>
                  <a:ext cx="1668796" cy="49033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183" name="Straight Arrow Connector 182">
              <a:extLst>
                <a:ext uri="{FF2B5EF4-FFF2-40B4-BE49-F238E27FC236}">
                  <a16:creationId xmlns:a16="http://schemas.microsoft.com/office/drawing/2014/main" id="{2979DDCE-9664-4B8D-BFD0-402D86F98457}"/>
                </a:ext>
              </a:extLst>
            </p:cNvPr>
            <p:cNvCxnSpPr>
              <a:cxnSpLocks/>
            </p:cNvCxnSpPr>
            <p:nvPr/>
          </p:nvCxnSpPr>
          <p:spPr>
            <a:xfrm>
              <a:off x="3489742" y="4303233"/>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84" name="Group 183">
            <a:extLst>
              <a:ext uri="{FF2B5EF4-FFF2-40B4-BE49-F238E27FC236}">
                <a16:creationId xmlns:a16="http://schemas.microsoft.com/office/drawing/2014/main" id="{FE999F56-DFE0-413A-BC21-656852A00C56}"/>
              </a:ext>
            </a:extLst>
          </p:cNvPr>
          <p:cNvGrpSpPr/>
          <p:nvPr/>
        </p:nvGrpSpPr>
        <p:grpSpPr>
          <a:xfrm>
            <a:off x="9184589" y="3225948"/>
            <a:ext cx="504485" cy="438791"/>
            <a:chOff x="6940635" y="3928120"/>
            <a:chExt cx="1789309" cy="490335"/>
          </a:xfrm>
        </p:grpSpPr>
        <mc:AlternateContent xmlns:mc="http://schemas.openxmlformats.org/markup-compatibility/2006" xmlns:a14="http://schemas.microsoft.com/office/drawing/2010/main">
          <mc:Choice Requires="a14">
            <p:sp>
              <p:nvSpPr>
                <p:cNvPr id="185" name="内容占位符 2">
                  <a:extLst>
                    <a:ext uri="{FF2B5EF4-FFF2-40B4-BE49-F238E27FC236}">
                      <a16:creationId xmlns:a16="http://schemas.microsoft.com/office/drawing/2014/main" id="{7D168FE3-0B51-43DA-B15C-32C7313720E4}"/>
                    </a:ext>
                  </a:extLst>
                </p:cNvPr>
                <p:cNvSpPr txBox="1">
                  <a:spLocks/>
                </p:cNvSpPr>
                <p:nvPr/>
              </p:nvSpPr>
              <p:spPr bwMode="auto">
                <a:xfrm>
                  <a:off x="7061148" y="3928120"/>
                  <a:ext cx="1668796"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𝐾</m:t>
                        </m:r>
                      </m:oMath>
                    </m:oMathPara>
                  </a14:m>
                  <a:endParaRPr lang="en-US" altLang="zh-CN" sz="2000" dirty="0">
                    <a:cs typeface="Calibri Light" panose="020F0302020204030204" pitchFamily="34" charset="0"/>
                  </a:endParaRPr>
                </a:p>
              </p:txBody>
            </p:sp>
          </mc:Choice>
          <mc:Fallback xmlns="">
            <p:sp>
              <p:nvSpPr>
                <p:cNvPr id="185" name="内容占位符 2">
                  <a:extLst>
                    <a:ext uri="{FF2B5EF4-FFF2-40B4-BE49-F238E27FC236}">
                      <a16:creationId xmlns:a16="http://schemas.microsoft.com/office/drawing/2014/main" id="{7D168FE3-0B51-43DA-B15C-32C7313720E4}"/>
                    </a:ext>
                  </a:extLst>
                </p:cNvPr>
                <p:cNvSpPr txBox="1">
                  <a:spLocks noRot="1" noChangeAspect="1" noMove="1" noResize="1" noEditPoints="1" noAdjustHandles="1" noChangeArrowheads="1" noChangeShapeType="1" noTextEdit="1"/>
                </p:cNvSpPr>
                <p:nvPr/>
              </p:nvSpPr>
              <p:spPr bwMode="auto">
                <a:xfrm>
                  <a:off x="7061148" y="3928120"/>
                  <a:ext cx="1668796" cy="490335"/>
                </a:xfrm>
                <a:prstGeom prst="rect">
                  <a:avLst/>
                </a:prstGeom>
                <a:blipFill>
                  <a:blip r:embed="rId1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86" name="Straight Arrow Connector 185">
              <a:extLst>
                <a:ext uri="{FF2B5EF4-FFF2-40B4-BE49-F238E27FC236}">
                  <a16:creationId xmlns:a16="http://schemas.microsoft.com/office/drawing/2014/main" id="{8F89AAAA-7101-4FF9-877D-3A5150E3673D}"/>
                </a:ext>
              </a:extLst>
            </p:cNvPr>
            <p:cNvCxnSpPr>
              <a:cxnSpLocks/>
            </p:cNvCxnSpPr>
            <p:nvPr/>
          </p:nvCxnSpPr>
          <p:spPr>
            <a:xfrm>
              <a:off x="6940635" y="4282653"/>
              <a:ext cx="1591774"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187" name="Rectangle 186">
            <a:extLst>
              <a:ext uri="{FF2B5EF4-FFF2-40B4-BE49-F238E27FC236}">
                <a16:creationId xmlns:a16="http://schemas.microsoft.com/office/drawing/2014/main" id="{10744D1D-D49E-4411-B317-D189340F4FCA}"/>
              </a:ext>
            </a:extLst>
          </p:cNvPr>
          <p:cNvSpPr/>
          <p:nvPr/>
        </p:nvSpPr>
        <p:spPr>
          <a:xfrm>
            <a:off x="7766615" y="3264164"/>
            <a:ext cx="1270745" cy="43879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OPRF</a:t>
            </a:r>
          </a:p>
        </p:txBody>
      </p:sp>
      <p:grpSp>
        <p:nvGrpSpPr>
          <p:cNvPr id="188" name="Group 187">
            <a:extLst>
              <a:ext uri="{FF2B5EF4-FFF2-40B4-BE49-F238E27FC236}">
                <a16:creationId xmlns:a16="http://schemas.microsoft.com/office/drawing/2014/main" id="{1AC839A0-A9E3-44AE-99BC-8AFE4CE378DF}"/>
              </a:ext>
            </a:extLst>
          </p:cNvPr>
          <p:cNvGrpSpPr/>
          <p:nvPr/>
        </p:nvGrpSpPr>
        <p:grpSpPr>
          <a:xfrm>
            <a:off x="6934931" y="3393885"/>
            <a:ext cx="1008677" cy="490335"/>
            <a:chOff x="4618722" y="4583009"/>
            <a:chExt cx="838122" cy="490335"/>
          </a:xfrm>
        </p:grpSpPr>
        <mc:AlternateContent xmlns:mc="http://schemas.openxmlformats.org/markup-compatibility/2006" xmlns:a14="http://schemas.microsoft.com/office/drawing/2010/main">
          <mc:Choice Requires="a14">
            <p:sp>
              <p:nvSpPr>
                <p:cNvPr id="189" name="内容占位符 2">
                  <a:extLst>
                    <a:ext uri="{FF2B5EF4-FFF2-40B4-BE49-F238E27FC236}">
                      <a16:creationId xmlns:a16="http://schemas.microsoft.com/office/drawing/2014/main" id="{C6DCE45E-7852-41CF-9238-FC10682BBC51}"/>
                    </a:ext>
                  </a:extLst>
                </p:cNvPr>
                <p:cNvSpPr txBox="1">
                  <a:spLocks/>
                </p:cNvSpPr>
                <p:nvPr/>
              </p:nvSpPr>
              <p:spPr bwMode="auto">
                <a:xfrm>
                  <a:off x="4618722" y="4583009"/>
                  <a:ext cx="838122"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𝑟𝑤</m:t>
                        </m:r>
                      </m:oMath>
                    </m:oMathPara>
                  </a14:m>
                  <a:endParaRPr lang="en-US" altLang="zh-CN" sz="2000" dirty="0">
                    <a:cs typeface="Calibri Light" panose="020F0302020204030204" pitchFamily="34" charset="0"/>
                  </a:endParaRPr>
                </a:p>
              </p:txBody>
            </p:sp>
          </mc:Choice>
          <mc:Fallback xmlns="">
            <p:sp>
              <p:nvSpPr>
                <p:cNvPr id="189" name="内容占位符 2">
                  <a:extLst>
                    <a:ext uri="{FF2B5EF4-FFF2-40B4-BE49-F238E27FC236}">
                      <a16:creationId xmlns:a16="http://schemas.microsoft.com/office/drawing/2014/main" id="{C6DCE45E-7852-41CF-9238-FC10682BBC51}"/>
                    </a:ext>
                  </a:extLst>
                </p:cNvPr>
                <p:cNvSpPr txBox="1">
                  <a:spLocks noRot="1" noChangeAspect="1" noMove="1" noResize="1" noEditPoints="1" noAdjustHandles="1" noChangeArrowheads="1" noChangeShapeType="1" noTextEdit="1"/>
                </p:cNvSpPr>
                <p:nvPr/>
              </p:nvSpPr>
              <p:spPr bwMode="auto">
                <a:xfrm>
                  <a:off x="4618722" y="4583009"/>
                  <a:ext cx="838122" cy="490335"/>
                </a:xfrm>
                <a:prstGeom prst="rect">
                  <a:avLst/>
                </a:prstGeom>
                <a:blipFill>
                  <a:blip r:embed="rId16"/>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190" name="Straight Arrow Connector 189">
              <a:extLst>
                <a:ext uri="{FF2B5EF4-FFF2-40B4-BE49-F238E27FC236}">
                  <a16:creationId xmlns:a16="http://schemas.microsoft.com/office/drawing/2014/main" id="{C0A8886D-0DD3-43B5-BE74-E8E581B47FD1}"/>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01" name="Group 200">
            <a:extLst>
              <a:ext uri="{FF2B5EF4-FFF2-40B4-BE49-F238E27FC236}">
                <a16:creationId xmlns:a16="http://schemas.microsoft.com/office/drawing/2014/main" id="{4B82906A-B329-4B73-B6C7-44FEFBEDAB7C}"/>
              </a:ext>
            </a:extLst>
          </p:cNvPr>
          <p:cNvGrpSpPr/>
          <p:nvPr/>
        </p:nvGrpSpPr>
        <p:grpSpPr>
          <a:xfrm>
            <a:off x="1122198" y="4485931"/>
            <a:ext cx="705690" cy="490335"/>
            <a:chOff x="2654259" y="3912966"/>
            <a:chExt cx="1934968" cy="490335"/>
          </a:xfrm>
        </p:grpSpPr>
        <mc:AlternateContent xmlns:mc="http://schemas.openxmlformats.org/markup-compatibility/2006" xmlns:a14="http://schemas.microsoft.com/office/drawing/2010/main">
          <mc:Choice Requires="a14">
            <p:sp>
              <p:nvSpPr>
                <p:cNvPr id="202" name="内容占位符 2">
                  <a:extLst>
                    <a:ext uri="{FF2B5EF4-FFF2-40B4-BE49-F238E27FC236}">
                      <a16:creationId xmlns:a16="http://schemas.microsoft.com/office/drawing/2014/main" id="{01509C07-F57C-4F2E-978A-FABE549EBB9F}"/>
                    </a:ext>
                  </a:extLst>
                </p:cNvPr>
                <p:cNvSpPr txBox="1">
                  <a:spLocks/>
                </p:cNvSpPr>
                <p:nvPr/>
              </p:nvSpPr>
              <p:spPr bwMode="auto">
                <a:xfrm>
                  <a:off x="2654259" y="3912966"/>
                  <a:ext cx="166879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2" name="内容占位符 2">
                  <a:extLst>
                    <a:ext uri="{FF2B5EF4-FFF2-40B4-BE49-F238E27FC236}">
                      <a16:creationId xmlns:a16="http://schemas.microsoft.com/office/drawing/2014/main" id="{01509C07-F57C-4F2E-978A-FABE549EBB9F}"/>
                    </a:ext>
                  </a:extLst>
                </p:cNvPr>
                <p:cNvSpPr txBox="1">
                  <a:spLocks noRot="1" noChangeAspect="1" noMove="1" noResize="1" noEditPoints="1" noAdjustHandles="1" noChangeArrowheads="1" noChangeShapeType="1" noTextEdit="1"/>
                </p:cNvSpPr>
                <p:nvPr/>
              </p:nvSpPr>
              <p:spPr bwMode="auto">
                <a:xfrm>
                  <a:off x="2654259" y="3912966"/>
                  <a:ext cx="1668796" cy="490335"/>
                </a:xfrm>
                <a:prstGeom prst="rect">
                  <a:avLst/>
                </a:prstGeom>
                <a:blipFill>
                  <a:blip r:embed="rId17"/>
                  <a:stretch>
                    <a:fillRect l="-5000" r="-31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203" name="Straight Arrow Connector 202">
              <a:extLst>
                <a:ext uri="{FF2B5EF4-FFF2-40B4-BE49-F238E27FC236}">
                  <a16:creationId xmlns:a16="http://schemas.microsoft.com/office/drawing/2014/main" id="{BE5F1F26-8EC7-457C-86A7-CA29C5726862}"/>
                </a:ext>
              </a:extLst>
            </p:cNvPr>
            <p:cNvCxnSpPr>
              <a:cxnSpLocks/>
            </p:cNvCxnSpPr>
            <p:nvPr/>
          </p:nvCxnSpPr>
          <p:spPr>
            <a:xfrm>
              <a:off x="2920431" y="4285470"/>
              <a:ext cx="166879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204" name="Group 203">
            <a:extLst>
              <a:ext uri="{FF2B5EF4-FFF2-40B4-BE49-F238E27FC236}">
                <a16:creationId xmlns:a16="http://schemas.microsoft.com/office/drawing/2014/main" id="{CED4333D-8DBD-4133-A809-581099DC463D}"/>
              </a:ext>
            </a:extLst>
          </p:cNvPr>
          <p:cNvGrpSpPr/>
          <p:nvPr/>
        </p:nvGrpSpPr>
        <p:grpSpPr>
          <a:xfrm>
            <a:off x="3267524" y="4505903"/>
            <a:ext cx="878170" cy="539369"/>
            <a:chOff x="6863613" y="3915796"/>
            <a:chExt cx="1668796" cy="539369"/>
          </a:xfrm>
        </p:grpSpPr>
        <mc:AlternateContent xmlns:mc="http://schemas.openxmlformats.org/markup-compatibility/2006" xmlns:a14="http://schemas.microsoft.com/office/drawing/2010/main">
          <mc:Choice Requires="a14">
            <p:sp>
              <p:nvSpPr>
                <p:cNvPr id="205" name="内容占位符 2">
                  <a:extLst>
                    <a:ext uri="{FF2B5EF4-FFF2-40B4-BE49-F238E27FC236}">
                      <a16:creationId xmlns:a16="http://schemas.microsoft.com/office/drawing/2014/main" id="{C7FCB888-6C7A-497D-99FA-7CFE0033291E}"/>
                    </a:ext>
                  </a:extLst>
                </p:cNvPr>
                <p:cNvSpPr txBox="1">
                  <a:spLocks/>
                </p:cNvSpPr>
                <p:nvPr/>
              </p:nvSpPr>
              <p:spPr bwMode="auto">
                <a:xfrm>
                  <a:off x="6863613" y="3915796"/>
                  <a:ext cx="1668796" cy="539369"/>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1" dirty="0" smtClean="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205" name="内容占位符 2">
                  <a:extLst>
                    <a:ext uri="{FF2B5EF4-FFF2-40B4-BE49-F238E27FC236}">
                      <a16:creationId xmlns:a16="http://schemas.microsoft.com/office/drawing/2014/main" id="{C7FCB888-6C7A-497D-99FA-7CFE0033291E}"/>
                    </a:ext>
                  </a:extLst>
                </p:cNvPr>
                <p:cNvSpPr txBox="1">
                  <a:spLocks noRot="1" noChangeAspect="1" noMove="1" noResize="1" noEditPoints="1" noAdjustHandles="1" noChangeArrowheads="1" noChangeShapeType="1" noTextEdit="1"/>
                </p:cNvSpPr>
                <p:nvPr/>
              </p:nvSpPr>
              <p:spPr bwMode="auto">
                <a:xfrm>
                  <a:off x="6863613" y="3915796"/>
                  <a:ext cx="1668796" cy="539369"/>
                </a:xfrm>
                <a:prstGeom prst="rect">
                  <a:avLst/>
                </a:prstGeom>
                <a:blipFill>
                  <a:blip r:embed="rId18"/>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06" name="Straight Arrow Connector 205">
              <a:extLst>
                <a:ext uri="{FF2B5EF4-FFF2-40B4-BE49-F238E27FC236}">
                  <a16:creationId xmlns:a16="http://schemas.microsoft.com/office/drawing/2014/main" id="{64E37EAA-348E-4C22-A07F-C04E7253D8A2}"/>
                </a:ext>
              </a:extLst>
            </p:cNvPr>
            <p:cNvCxnSpPr>
              <a:cxnSpLocks/>
            </p:cNvCxnSpPr>
            <p:nvPr/>
          </p:nvCxnSpPr>
          <p:spPr>
            <a:xfrm>
              <a:off x="6940637" y="4282653"/>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07" name="Group 206">
            <a:extLst>
              <a:ext uri="{FF2B5EF4-FFF2-40B4-BE49-F238E27FC236}">
                <a16:creationId xmlns:a16="http://schemas.microsoft.com/office/drawing/2014/main" id="{F4EA7D15-2F09-4693-8B69-D1979A1E8C7A}"/>
              </a:ext>
            </a:extLst>
          </p:cNvPr>
          <p:cNvGrpSpPr/>
          <p:nvPr/>
        </p:nvGrpSpPr>
        <p:grpSpPr>
          <a:xfrm>
            <a:off x="1379901" y="4884773"/>
            <a:ext cx="538481" cy="502683"/>
            <a:chOff x="4721862" y="4569949"/>
            <a:chExt cx="565249" cy="490335"/>
          </a:xfrm>
        </p:grpSpPr>
        <mc:AlternateContent xmlns:mc="http://schemas.openxmlformats.org/markup-compatibility/2006" xmlns:a14="http://schemas.microsoft.com/office/drawing/2010/main">
          <mc:Choice Requires="a14">
            <p:sp>
              <p:nvSpPr>
                <p:cNvPr id="208" name="内容占位符 2">
                  <a:extLst>
                    <a:ext uri="{FF2B5EF4-FFF2-40B4-BE49-F238E27FC236}">
                      <a16:creationId xmlns:a16="http://schemas.microsoft.com/office/drawing/2014/main" id="{697ECBEB-C2B6-40F8-ABC8-A79223170267}"/>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08" name="内容占位符 2">
                  <a:extLst>
                    <a:ext uri="{FF2B5EF4-FFF2-40B4-BE49-F238E27FC236}">
                      <a16:creationId xmlns:a16="http://schemas.microsoft.com/office/drawing/2014/main" id="{697ECBEB-C2B6-40F8-ABC8-A79223170267}"/>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1"/>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09" name="Straight Arrow Connector 208">
              <a:extLst>
                <a:ext uri="{FF2B5EF4-FFF2-40B4-BE49-F238E27FC236}">
                  <a16:creationId xmlns:a16="http://schemas.microsoft.com/office/drawing/2014/main" id="{2926C67E-074C-480E-A2F2-4A1523A1AB0A}"/>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sp>
        <p:nvSpPr>
          <p:cNvPr id="210" name="Rectangle 209">
            <a:extLst>
              <a:ext uri="{FF2B5EF4-FFF2-40B4-BE49-F238E27FC236}">
                <a16:creationId xmlns:a16="http://schemas.microsoft.com/office/drawing/2014/main" id="{35249E79-5B33-4CC8-885D-F7894225F971}"/>
              </a:ext>
            </a:extLst>
          </p:cNvPr>
          <p:cNvSpPr/>
          <p:nvPr/>
        </p:nvSpPr>
        <p:spPr>
          <a:xfrm>
            <a:off x="1879261" y="4813543"/>
            <a:ext cx="1398387" cy="461683"/>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solidFill>
                  <a:srgbClr val="FF0000"/>
                </a:solidFill>
              </a:rPr>
              <a:t>AKE </a:t>
            </a:r>
            <a:r>
              <a:rPr lang="en-US" dirty="0">
                <a:solidFill>
                  <a:srgbClr val="FF0000"/>
                </a:solidFill>
              </a:rPr>
              <a:t>(/w KCI)</a:t>
            </a:r>
            <a:endParaRPr lang="en-US" sz="2000" dirty="0">
              <a:solidFill>
                <a:srgbClr val="FF0000"/>
              </a:solidFill>
            </a:endParaRPr>
          </a:p>
        </p:txBody>
      </p:sp>
      <p:grpSp>
        <p:nvGrpSpPr>
          <p:cNvPr id="211" name="Group 210">
            <a:extLst>
              <a:ext uri="{FF2B5EF4-FFF2-40B4-BE49-F238E27FC236}">
                <a16:creationId xmlns:a16="http://schemas.microsoft.com/office/drawing/2014/main" id="{143F8010-B3D7-4939-B125-2D9F69B51226}"/>
              </a:ext>
            </a:extLst>
          </p:cNvPr>
          <p:cNvGrpSpPr/>
          <p:nvPr/>
        </p:nvGrpSpPr>
        <p:grpSpPr>
          <a:xfrm>
            <a:off x="3273473" y="4932355"/>
            <a:ext cx="538481" cy="313190"/>
            <a:chOff x="3433013" y="6182952"/>
            <a:chExt cx="748451" cy="313190"/>
          </a:xfrm>
        </p:grpSpPr>
        <p:cxnSp>
          <p:nvCxnSpPr>
            <p:cNvPr id="212" name="Straight Arrow Connector 211">
              <a:extLst>
                <a:ext uri="{FF2B5EF4-FFF2-40B4-BE49-F238E27FC236}">
                  <a16:creationId xmlns:a16="http://schemas.microsoft.com/office/drawing/2014/main" id="{DBC6877D-5117-4240-AB57-C8FF0C9C66E6}"/>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3" name="内容占位符 2">
                  <a:extLst>
                    <a:ext uri="{FF2B5EF4-FFF2-40B4-BE49-F238E27FC236}">
                      <a16:creationId xmlns:a16="http://schemas.microsoft.com/office/drawing/2014/main" id="{83566EF2-6E00-4CD0-A003-BFB2681F3AA3}"/>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13" name="内容占位符 2">
                  <a:extLst>
                    <a:ext uri="{FF2B5EF4-FFF2-40B4-BE49-F238E27FC236}">
                      <a16:creationId xmlns:a16="http://schemas.microsoft.com/office/drawing/2014/main" id="{83566EF2-6E00-4CD0-A003-BFB2681F3AA3}"/>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2"/>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214" name="Rectangle 213">
            <a:extLst>
              <a:ext uri="{FF2B5EF4-FFF2-40B4-BE49-F238E27FC236}">
                <a16:creationId xmlns:a16="http://schemas.microsoft.com/office/drawing/2014/main" id="{1525D508-761C-4FC9-80E5-59D231F91A1F}"/>
              </a:ext>
            </a:extLst>
          </p:cNvPr>
          <p:cNvSpPr/>
          <p:nvPr/>
        </p:nvSpPr>
        <p:spPr>
          <a:xfrm>
            <a:off x="8038983" y="4862194"/>
            <a:ext cx="1397820" cy="46066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a:solidFill>
                  <a:srgbClr val="FF0000"/>
                </a:solidFill>
              </a:rPr>
              <a:t>otk-khAKE</a:t>
            </a:r>
            <a:endParaRPr lang="en-US" sz="2000" dirty="0">
              <a:solidFill>
                <a:srgbClr val="FF0000"/>
              </a:solidFill>
            </a:endParaRPr>
          </a:p>
        </p:txBody>
      </p:sp>
      <p:grpSp>
        <p:nvGrpSpPr>
          <p:cNvPr id="215" name="Group 214">
            <a:extLst>
              <a:ext uri="{FF2B5EF4-FFF2-40B4-BE49-F238E27FC236}">
                <a16:creationId xmlns:a16="http://schemas.microsoft.com/office/drawing/2014/main" id="{647ADFA7-00CB-4AC8-BBBB-6BCBFA9E45D8}"/>
              </a:ext>
            </a:extLst>
          </p:cNvPr>
          <p:cNvGrpSpPr/>
          <p:nvPr/>
        </p:nvGrpSpPr>
        <p:grpSpPr>
          <a:xfrm>
            <a:off x="7538384" y="4944121"/>
            <a:ext cx="538481" cy="502683"/>
            <a:chOff x="4721862" y="4569949"/>
            <a:chExt cx="565249" cy="490335"/>
          </a:xfrm>
        </p:grpSpPr>
        <mc:AlternateContent xmlns:mc="http://schemas.openxmlformats.org/markup-compatibility/2006" xmlns:a14="http://schemas.microsoft.com/office/drawing/2010/main">
          <mc:Choice Requires="a14">
            <p:sp>
              <p:nvSpPr>
                <p:cNvPr id="216" name="内容占位符 2">
                  <a:extLst>
                    <a:ext uri="{FF2B5EF4-FFF2-40B4-BE49-F238E27FC236}">
                      <a16:creationId xmlns:a16="http://schemas.microsoft.com/office/drawing/2014/main" id="{8050B2C0-8987-4CE9-912E-8981F467407D}"/>
                    </a:ext>
                  </a:extLst>
                </p:cNvPr>
                <p:cNvSpPr txBox="1">
                  <a:spLocks/>
                </p:cNvSpPr>
                <p:nvPr/>
              </p:nvSpPr>
              <p:spPr bwMode="auto">
                <a:xfrm>
                  <a:off x="4721862" y="4569949"/>
                  <a:ext cx="565249"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oMath>
                    </m:oMathPara>
                  </a14:m>
                  <a:endParaRPr lang="en-US" altLang="zh-CN" sz="2000" dirty="0">
                    <a:cs typeface="Calibri Light" panose="020F0302020204030204" pitchFamily="34" charset="0"/>
                  </a:endParaRPr>
                </a:p>
              </p:txBody>
            </p:sp>
          </mc:Choice>
          <mc:Fallback xmlns="">
            <p:sp>
              <p:nvSpPr>
                <p:cNvPr id="216" name="内容占位符 2">
                  <a:extLst>
                    <a:ext uri="{FF2B5EF4-FFF2-40B4-BE49-F238E27FC236}">
                      <a16:creationId xmlns:a16="http://schemas.microsoft.com/office/drawing/2014/main" id="{8050B2C0-8987-4CE9-912E-8981F467407D}"/>
                    </a:ext>
                  </a:extLst>
                </p:cNvPr>
                <p:cNvSpPr txBox="1">
                  <a:spLocks noRot="1" noChangeAspect="1" noMove="1" noResize="1" noEditPoints="1" noAdjustHandles="1" noChangeArrowheads="1" noChangeShapeType="1" noTextEdit="1"/>
                </p:cNvSpPr>
                <p:nvPr/>
              </p:nvSpPr>
              <p:spPr bwMode="auto">
                <a:xfrm>
                  <a:off x="4721862" y="4569949"/>
                  <a:ext cx="565249" cy="490335"/>
                </a:xfrm>
                <a:prstGeom prst="rect">
                  <a:avLst/>
                </a:prstGeom>
                <a:blipFill>
                  <a:blip r:embed="rId2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17" name="Straight Arrow Connector 216">
              <a:extLst>
                <a:ext uri="{FF2B5EF4-FFF2-40B4-BE49-F238E27FC236}">
                  <a16:creationId xmlns:a16="http://schemas.microsoft.com/office/drawing/2014/main" id="{C6B3BB8F-92D3-429A-B06B-BE8FFA80E526}"/>
                </a:ext>
              </a:extLst>
            </p:cNvPr>
            <p:cNvCxnSpPr>
              <a:cxnSpLocks/>
            </p:cNvCxnSpPr>
            <p:nvPr/>
          </p:nvCxnSpPr>
          <p:spPr>
            <a:xfrm>
              <a:off x="4768230" y="4905207"/>
              <a:ext cx="435335"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18" name="Group 217">
            <a:extLst>
              <a:ext uri="{FF2B5EF4-FFF2-40B4-BE49-F238E27FC236}">
                <a16:creationId xmlns:a16="http://schemas.microsoft.com/office/drawing/2014/main" id="{B48F17C7-2B7D-4CAE-8DCE-8A2B0998A9BF}"/>
              </a:ext>
            </a:extLst>
          </p:cNvPr>
          <p:cNvGrpSpPr/>
          <p:nvPr/>
        </p:nvGrpSpPr>
        <p:grpSpPr>
          <a:xfrm>
            <a:off x="9431956" y="4991703"/>
            <a:ext cx="538481" cy="313190"/>
            <a:chOff x="3433013" y="6182952"/>
            <a:chExt cx="748451" cy="313190"/>
          </a:xfrm>
        </p:grpSpPr>
        <p:cxnSp>
          <p:nvCxnSpPr>
            <p:cNvPr id="219" name="Straight Arrow Connector 218">
              <a:extLst>
                <a:ext uri="{FF2B5EF4-FFF2-40B4-BE49-F238E27FC236}">
                  <a16:creationId xmlns:a16="http://schemas.microsoft.com/office/drawing/2014/main" id="{D0189CAB-777F-4F09-8413-142ECCAF46AD}"/>
                </a:ext>
              </a:extLst>
            </p:cNvPr>
            <p:cNvCxnSpPr>
              <a:cxnSpLocks/>
            </p:cNvCxnSpPr>
            <p:nvPr/>
          </p:nvCxnSpPr>
          <p:spPr>
            <a:xfrm flipV="1">
              <a:off x="3504947" y="6496141"/>
              <a:ext cx="630103" cy="1"/>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0" name="内容占位符 2">
                  <a:extLst>
                    <a:ext uri="{FF2B5EF4-FFF2-40B4-BE49-F238E27FC236}">
                      <a16:creationId xmlns:a16="http://schemas.microsoft.com/office/drawing/2014/main" id="{763AA373-EBE8-46EA-93AC-536A6C8E9DCB}"/>
                    </a:ext>
                  </a:extLst>
                </p:cNvPr>
                <p:cNvSpPr txBox="1">
                  <a:spLocks/>
                </p:cNvSpPr>
                <p:nvPr/>
              </p:nvSpPr>
              <p:spPr bwMode="auto">
                <a:xfrm>
                  <a:off x="3433013" y="6182952"/>
                  <a:ext cx="748451" cy="294153"/>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cs typeface="Calibri Light" panose="020F0302020204030204" pitchFamily="34" charset="0"/>
                          </a:rPr>
                          <m:t>𝑘</m:t>
                        </m:r>
                        <m:r>
                          <a:rPr lang="en-US" altLang="zh-CN" sz="2000" b="0" i="1" smtClean="0">
                            <a:latin typeface="Cambria Math" panose="02040503050406030204" pitchFamily="18" charset="0"/>
                            <a:cs typeface="Calibri Light" panose="020F0302020204030204" pitchFamily="34" charset="0"/>
                          </a:rPr>
                          <m:t>′</m:t>
                        </m:r>
                      </m:oMath>
                    </m:oMathPara>
                  </a14:m>
                  <a:endParaRPr lang="en-US" altLang="zh-CN" sz="2000" dirty="0">
                    <a:cs typeface="Calibri Light" panose="020F0302020204030204" pitchFamily="34" charset="0"/>
                  </a:endParaRPr>
                </a:p>
              </p:txBody>
            </p:sp>
          </mc:Choice>
          <mc:Fallback xmlns="">
            <p:sp>
              <p:nvSpPr>
                <p:cNvPr id="220" name="内容占位符 2">
                  <a:extLst>
                    <a:ext uri="{FF2B5EF4-FFF2-40B4-BE49-F238E27FC236}">
                      <a16:creationId xmlns:a16="http://schemas.microsoft.com/office/drawing/2014/main" id="{763AA373-EBE8-46EA-93AC-536A6C8E9DCB}"/>
                    </a:ext>
                  </a:extLst>
                </p:cNvPr>
                <p:cNvSpPr txBox="1">
                  <a:spLocks noRot="1" noChangeAspect="1" noMove="1" noResize="1" noEditPoints="1" noAdjustHandles="1" noChangeArrowheads="1" noChangeShapeType="1" noTextEdit="1"/>
                </p:cNvSpPr>
                <p:nvPr/>
              </p:nvSpPr>
              <p:spPr bwMode="auto">
                <a:xfrm>
                  <a:off x="3433013" y="6182952"/>
                  <a:ext cx="748451" cy="294153"/>
                </a:xfrm>
                <a:prstGeom prst="rect">
                  <a:avLst/>
                </a:prstGeom>
                <a:blipFill>
                  <a:blip r:embed="rId24"/>
                  <a:stretch>
                    <a:fillRect b="-20833"/>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1CFCA5DD-81A4-4A6C-B2DA-72F6D26C8125}"/>
              </a:ext>
            </a:extLst>
          </p:cNvPr>
          <p:cNvGrpSpPr/>
          <p:nvPr/>
        </p:nvGrpSpPr>
        <p:grpSpPr>
          <a:xfrm>
            <a:off x="7799594" y="5347515"/>
            <a:ext cx="1957646" cy="368395"/>
            <a:chOff x="7579824" y="5799053"/>
            <a:chExt cx="1957646" cy="490335"/>
          </a:xfrm>
        </p:grpSpPr>
        <mc:AlternateContent xmlns:mc="http://schemas.openxmlformats.org/markup-compatibility/2006" xmlns:a14="http://schemas.microsoft.com/office/drawing/2010/main">
          <mc:Choice Requires="a14">
            <p:sp>
              <p:nvSpPr>
                <p:cNvPr id="221" name="内容占位符 2">
                  <a:extLst>
                    <a:ext uri="{FF2B5EF4-FFF2-40B4-BE49-F238E27FC236}">
                      <a16:creationId xmlns:a16="http://schemas.microsoft.com/office/drawing/2014/main" id="{E05DA68F-4924-4329-B542-8B062AD2C1BD}"/>
                    </a:ext>
                  </a:extLst>
                </p:cNvPr>
                <p:cNvSpPr txBox="1">
                  <a:spLocks/>
                </p:cNvSpPr>
                <p:nvPr/>
              </p:nvSpPr>
              <p:spPr bwMode="auto">
                <a:xfrm>
                  <a:off x="7579824" y="5799053"/>
                  <a:ext cx="1957646" cy="490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l-GR" altLang="zh-CN" sz="20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τ</m:t>
                        </m:r>
                        <m:r>
                          <a:rPr lang="en-US" altLang="zh-CN" sz="2000" b="0" i="0"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0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ctrlPr>
                          </m:sSubPr>
                          <m:e>
                            <m:r>
                              <m:rPr>
                                <m:sty m:val="p"/>
                              </m:rPr>
                              <a:rPr lang="en-US" altLang="zh-CN" sz="2000" b="0" i="0"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PRF</m:t>
                            </m:r>
                          </m:e>
                          <m:sub>
                            <m:r>
                              <a:rPr lang="en-US" altLang="zh-CN" sz="2000" b="0" i="1" smtClean="0">
                                <a:solidFill>
                                  <a:schemeClr val="tx1"/>
                                </a:solidFill>
                                <a:latin typeface="Cambria Math" panose="02040503050406030204" pitchFamily="18" charset="0"/>
                                <a:ea typeface="Cambria Math" panose="02040503050406030204" pitchFamily="18" charset="0"/>
                                <a:cs typeface="Calibri Light" panose="020F0302020204030204" pitchFamily="34" charset="0"/>
                              </a:rPr>
                              <m:t>𝑘</m:t>
                            </m:r>
                          </m:sub>
                        </m:sSub>
                        <m:r>
                          <a:rPr lang="en-US" altLang="zh-CN" sz="2000" b="0" i="1" smtClean="0">
                            <a:solidFill>
                              <a:schemeClr val="tx1"/>
                            </a:solidFill>
                            <a:latin typeface="Cambria Math" panose="02040503050406030204" pitchFamily="18" charset="0"/>
                            <a:cs typeface="Calibri Light" panose="020F0302020204030204" pitchFamily="34" charset="0"/>
                          </a:rPr>
                          <m:t>(1)</m:t>
                        </m:r>
                      </m:oMath>
                    </m:oMathPara>
                  </a14:m>
                  <a:endParaRPr lang="en-US" altLang="zh-CN" sz="2000" dirty="0">
                    <a:solidFill>
                      <a:schemeClr val="tx1"/>
                    </a:solidFill>
                    <a:cs typeface="Calibri Light" panose="020F0302020204030204" pitchFamily="34" charset="0"/>
                  </a:endParaRPr>
                </a:p>
              </p:txBody>
            </p:sp>
          </mc:Choice>
          <mc:Fallback xmlns="">
            <p:sp>
              <p:nvSpPr>
                <p:cNvPr id="221" name="内容占位符 2">
                  <a:extLst>
                    <a:ext uri="{FF2B5EF4-FFF2-40B4-BE49-F238E27FC236}">
                      <a16:creationId xmlns:a16="http://schemas.microsoft.com/office/drawing/2014/main" id="{E05DA68F-4924-4329-B542-8B062AD2C1BD}"/>
                    </a:ext>
                  </a:extLst>
                </p:cNvPr>
                <p:cNvSpPr txBox="1">
                  <a:spLocks noRot="1" noChangeAspect="1" noMove="1" noResize="1" noEditPoints="1" noAdjustHandles="1" noChangeArrowheads="1" noChangeShapeType="1" noTextEdit="1"/>
                </p:cNvSpPr>
                <p:nvPr/>
              </p:nvSpPr>
              <p:spPr bwMode="auto">
                <a:xfrm>
                  <a:off x="7579824" y="5799053"/>
                  <a:ext cx="1957646" cy="490335"/>
                </a:xfrm>
                <a:prstGeom prst="rect">
                  <a:avLst/>
                </a:prstGeom>
                <a:blipFill>
                  <a:blip r:embed="rId25"/>
                  <a:stretch>
                    <a:fillRect b="-16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222" name="Straight Arrow Connector 221">
              <a:extLst>
                <a:ext uri="{FF2B5EF4-FFF2-40B4-BE49-F238E27FC236}">
                  <a16:creationId xmlns:a16="http://schemas.microsoft.com/office/drawing/2014/main" id="{BCF91698-98B1-48D1-ADE6-A3E5FD126B0B}"/>
                </a:ext>
              </a:extLst>
            </p:cNvPr>
            <p:cNvCxnSpPr>
              <a:cxnSpLocks/>
            </p:cNvCxnSpPr>
            <p:nvPr/>
          </p:nvCxnSpPr>
          <p:spPr>
            <a:xfrm>
              <a:off x="7903535" y="6255647"/>
              <a:ext cx="1342568" cy="0"/>
            </a:xfrm>
            <a:prstGeom prst="straightConnector1">
              <a:avLst/>
            </a:prstGeom>
            <a:ln w="38100">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sp>
        <p:nvSpPr>
          <p:cNvPr id="89" name="Title 1">
            <a:extLst>
              <a:ext uri="{FF2B5EF4-FFF2-40B4-BE49-F238E27FC236}">
                <a16:creationId xmlns:a16="http://schemas.microsoft.com/office/drawing/2014/main" id="{24BC17DC-A091-450F-B65F-4ABB9EE39A25}"/>
              </a:ext>
            </a:extLst>
          </p:cNvPr>
          <p:cNvSpPr txBox="1">
            <a:spLocks/>
          </p:cNvSpPr>
          <p:nvPr/>
        </p:nvSpPr>
        <p:spPr bwMode="auto">
          <a:xfrm>
            <a:off x="788492" y="144590"/>
            <a:ext cx="11084620" cy="6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OPAQUE vs. “</a:t>
            </a:r>
            <a:r>
              <a:rPr lang="en-US" sz="4000" dirty="0" err="1"/>
              <a:t>WtS</a:t>
            </a:r>
            <a:r>
              <a:rPr lang="en-US" sz="4000" dirty="0"/>
              <a:t>” </a:t>
            </a:r>
            <a:r>
              <a:rPr lang="en-US" sz="4000" dirty="0" err="1"/>
              <a:t>aPAKE</a:t>
            </a:r>
            <a:r>
              <a:rPr lang="en-US" sz="4000" dirty="0"/>
              <a:t>-to-</a:t>
            </a:r>
            <a:r>
              <a:rPr lang="en-US" sz="4000" dirty="0" err="1"/>
              <a:t>saPAKE</a:t>
            </a:r>
            <a:r>
              <a:rPr lang="en-US" sz="4000" dirty="0"/>
              <a:t> compiler </a:t>
            </a:r>
            <a:r>
              <a:rPr lang="en-US" sz="3600" dirty="0"/>
              <a:t>[JKX18]</a:t>
            </a:r>
            <a:r>
              <a:rPr lang="en-US" sz="4000" i="1" dirty="0"/>
              <a:t> </a:t>
            </a:r>
            <a:endParaRPr lang="en-US" sz="3200" dirty="0"/>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11BED374-A0AF-F5D7-9F39-362A43C645A7}"/>
                  </a:ext>
                </a:extLst>
              </p:cNvPr>
              <p:cNvSpPr txBox="1"/>
              <p:nvPr/>
            </p:nvSpPr>
            <p:spPr>
              <a:xfrm>
                <a:off x="276366" y="3789498"/>
                <a:ext cx="1615807" cy="400110"/>
              </a:xfrm>
              <a:prstGeom prst="rect">
                <a:avLst/>
              </a:prstGeom>
              <a:noFill/>
            </p:spPr>
            <p:txBody>
              <a:bodyPr wrap="square">
                <a:spAutoFit/>
              </a:bodyPr>
              <a:lstStyle/>
              <a:p>
                <a14:m>
                  <m:oMath xmlns:m="http://schemas.openxmlformats.org/officeDocument/2006/math">
                    <m:r>
                      <m:rPr>
                        <m:sty m:val="p"/>
                      </m:rPr>
                      <a:rPr lang="en-US" sz="2000" b="0" i="0" dirty="0" smtClean="0">
                        <a:latin typeface="Cambria Math" panose="02040503050406030204" pitchFamily="18" charset="0"/>
                        <a:ea typeface="Cambria Math" panose="02040503050406030204" pitchFamily="18" charset="0"/>
                      </a:rPr>
                      <m:t>a</m:t>
                    </m:r>
                    <m:r>
                      <a:rPr lang="en-US" sz="2000" i="1" dirty="0">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𝐻</m:t>
                    </m:r>
                    <m:r>
                      <a:rPr lang="en-US" sz="2000" i="1" dirty="0">
                        <a:solidFill>
                          <a:schemeClr val="tx1"/>
                        </a:solidFill>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𝑝𝑤</m:t>
                    </m:r>
                    <m:r>
                      <a:rPr lang="en-US" sz="2000" i="1" dirty="0">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ea typeface="Cambria Math" panose="02040503050406030204" pitchFamily="18" charset="0"/>
                  </a:rPr>
                  <a:t> </a:t>
                </a:r>
                <a:endParaRPr lang="en-US" sz="2000" dirty="0"/>
              </a:p>
            </p:txBody>
          </p:sp>
        </mc:Choice>
        <mc:Fallback xmlns="">
          <p:sp>
            <p:nvSpPr>
              <p:cNvPr id="88" name="TextBox 87">
                <a:extLst>
                  <a:ext uri="{FF2B5EF4-FFF2-40B4-BE49-F238E27FC236}">
                    <a16:creationId xmlns:a16="http://schemas.microsoft.com/office/drawing/2014/main" id="{11BED374-A0AF-F5D7-9F39-362A43C645A7}"/>
                  </a:ext>
                </a:extLst>
              </p:cNvPr>
              <p:cNvSpPr txBox="1">
                <a:spLocks noRot="1" noChangeAspect="1" noMove="1" noResize="1" noEditPoints="1" noAdjustHandles="1" noChangeArrowheads="1" noChangeShapeType="1" noTextEdit="1"/>
              </p:cNvSpPr>
              <p:nvPr/>
            </p:nvSpPr>
            <p:spPr>
              <a:xfrm>
                <a:off x="276366" y="3789498"/>
                <a:ext cx="1615807" cy="400110"/>
              </a:xfrm>
              <a:prstGeom prst="rect">
                <a:avLst/>
              </a:prstGeom>
              <a:blipFill>
                <a:blip r:embed="rId26"/>
                <a:stretch>
                  <a:fillRect b="-15385"/>
                </a:stretch>
              </a:blipFill>
            </p:spPr>
            <p:txBody>
              <a:bodyPr/>
              <a:lstStyle/>
              <a:p>
                <a:r>
                  <a:rPr lang="en-US">
                    <a:noFill/>
                  </a:rPr>
                  <a:t> </a:t>
                </a:r>
              </a:p>
            </p:txBody>
          </p:sp>
        </mc:Fallback>
      </mc:AlternateContent>
      <p:grpSp>
        <p:nvGrpSpPr>
          <p:cNvPr id="91" name="Group 90">
            <a:extLst>
              <a:ext uri="{FF2B5EF4-FFF2-40B4-BE49-F238E27FC236}">
                <a16:creationId xmlns:a16="http://schemas.microsoft.com/office/drawing/2014/main" id="{6E320402-8385-6842-B01C-EF4611CC744D}"/>
              </a:ext>
            </a:extLst>
          </p:cNvPr>
          <p:cNvGrpSpPr/>
          <p:nvPr/>
        </p:nvGrpSpPr>
        <p:grpSpPr>
          <a:xfrm>
            <a:off x="9199959" y="3861985"/>
            <a:ext cx="3007201" cy="439218"/>
            <a:chOff x="7954991" y="3942479"/>
            <a:chExt cx="1695051" cy="598391"/>
          </a:xfrm>
        </p:grpSpPr>
        <mc:AlternateContent xmlns:mc="http://schemas.openxmlformats.org/markup-compatibility/2006" xmlns:a14="http://schemas.microsoft.com/office/drawing/2010/main">
          <mc:Choice Requires="a14">
            <p:sp>
              <p:nvSpPr>
                <p:cNvPr id="93" name="内容占位符 2">
                  <a:extLst>
                    <a:ext uri="{FF2B5EF4-FFF2-40B4-BE49-F238E27FC236}">
                      <a16:creationId xmlns:a16="http://schemas.microsoft.com/office/drawing/2014/main" id="{F58B5ACB-C40C-8E14-9FE5-8F28E2011382}"/>
                    </a:ext>
                  </a:extLst>
                </p:cNvPr>
                <p:cNvSpPr txBox="1">
                  <a:spLocks/>
                </p:cNvSpPr>
                <p:nvPr/>
              </p:nvSpPr>
              <p:spPr bwMode="auto">
                <a:xfrm>
                  <a:off x="7954991" y="3942479"/>
                  <a:ext cx="1695051" cy="490335"/>
                </a:xfrm>
                <a:prstGeom prst="rect">
                  <a:avLst/>
                </a:prstGeom>
                <a:noFill/>
                <a:ln w="9525">
                  <a:noFill/>
                  <a:miter lim="800000"/>
                  <a:headEnd/>
                  <a:tailEnd/>
                </a:ln>
                <a:extLst>
                  <a:ext uri="{909E8E84-426E-40DD-AFC4-6F175D3DCCD1}">
                    <a14:hiddenFill>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a:rPr lang="en-US" sz="2000" i="1" dirty="0">
                                <a:solidFill>
                                  <a:srgbClr val="FF0000"/>
                                </a:solidFill>
                                <a:latin typeface="Cambria Math" panose="02040503050406030204" pitchFamily="18" charset="0"/>
                                <a:ea typeface="Cambria Math" panose="02040503050406030204" pitchFamily="18" charset="0"/>
                              </a:rPr>
                              <m:t>𝐼𝐶</m:t>
                            </m:r>
                            <m:r>
                              <a:rPr lang="en-US" sz="2000" i="1" dirty="0">
                                <a:solidFill>
                                  <a:srgbClr val="FF0000"/>
                                </a:solidFill>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𝐸𝑛𝑐</m:t>
                            </m:r>
                          </m:e>
                          <m:sub>
                            <m:r>
                              <a:rPr lang="en-US" sz="2000" b="0" i="1" dirty="0" smtClean="0">
                                <a:latin typeface="Cambria Math" panose="02040503050406030204" pitchFamily="18" charset="0"/>
                                <a:ea typeface="Cambria Math" panose="02040503050406030204" pitchFamily="18" charset="0"/>
                              </a:rPr>
                              <m:t>h</m:t>
                            </m:r>
                          </m:sub>
                        </m:sSub>
                        <m:r>
                          <a:rPr lang="en-US" sz="2000" i="1" dirty="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sSup>
                          <m:sSupPr>
                            <m:ctrlPr>
                              <a:rPr lang="en-US" sz="2000" b="0" i="1" dirty="0" smtClean="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𝑔</m:t>
                            </m:r>
                          </m:e>
                          <m:sup>
                            <m:r>
                              <m:rPr>
                                <m:sty m:val="p"/>
                              </m:rPr>
                              <a:rPr lang="en-US" sz="2000" b="0" i="0" dirty="0" smtClean="0">
                                <a:latin typeface="Cambria Math" panose="02040503050406030204" pitchFamily="18" charset="0"/>
                                <a:ea typeface="Cambria Math" panose="02040503050406030204" pitchFamily="18" charset="0"/>
                              </a:rPr>
                              <m:t>b</m:t>
                            </m:r>
                          </m:sup>
                        </m:sSup>
                        <m:r>
                          <a:rPr lang="en-US" sz="2000" i="1" dirty="0">
                            <a:latin typeface="Cambria Math" panose="02040503050406030204" pitchFamily="18" charset="0"/>
                            <a:ea typeface="Cambria Math" panose="02040503050406030204" pitchFamily="18" charset="0"/>
                          </a:rPr>
                          <m:t>)</m:t>
                        </m:r>
                      </m:oMath>
                    </m:oMathPara>
                  </a14:m>
                  <a:endParaRPr lang="en-US" altLang="zh-CN" sz="2000" dirty="0">
                    <a:cs typeface="Calibri Light" panose="020F0302020204030204" pitchFamily="34" charset="0"/>
                  </a:endParaRPr>
                </a:p>
              </p:txBody>
            </p:sp>
          </mc:Choice>
          <mc:Fallback xmlns="">
            <p:sp>
              <p:nvSpPr>
                <p:cNvPr id="93" name="内容占位符 2">
                  <a:extLst>
                    <a:ext uri="{FF2B5EF4-FFF2-40B4-BE49-F238E27FC236}">
                      <a16:creationId xmlns:a16="http://schemas.microsoft.com/office/drawing/2014/main" id="{F58B5ACB-C40C-8E14-9FE5-8F28E2011382}"/>
                    </a:ext>
                  </a:extLst>
                </p:cNvPr>
                <p:cNvSpPr txBox="1">
                  <a:spLocks noRot="1" noChangeAspect="1" noMove="1" noResize="1" noEditPoints="1" noAdjustHandles="1" noChangeArrowheads="1" noChangeShapeType="1" noTextEdit="1"/>
                </p:cNvSpPr>
                <p:nvPr/>
              </p:nvSpPr>
              <p:spPr bwMode="auto">
                <a:xfrm>
                  <a:off x="7954991" y="3942479"/>
                  <a:ext cx="1695051" cy="490335"/>
                </a:xfrm>
                <a:prstGeom prst="rect">
                  <a:avLst/>
                </a:prstGeom>
                <a:blipFill>
                  <a:blip r:embed="rId27"/>
                  <a:stretch>
                    <a:fillRect b="-22034"/>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94" name="Straight Arrow Connector 93">
              <a:extLst>
                <a:ext uri="{FF2B5EF4-FFF2-40B4-BE49-F238E27FC236}">
                  <a16:creationId xmlns:a16="http://schemas.microsoft.com/office/drawing/2014/main" id="{5819FF20-7B33-787C-992C-40E8FA58CE70}"/>
                </a:ext>
              </a:extLst>
            </p:cNvPr>
            <p:cNvCxnSpPr>
              <a:cxnSpLocks/>
            </p:cNvCxnSpPr>
            <p:nvPr/>
          </p:nvCxnSpPr>
          <p:spPr>
            <a:xfrm>
              <a:off x="8169538" y="4540870"/>
              <a:ext cx="1292213" cy="0"/>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93369423-C5A4-B924-29D4-F224093644EE}"/>
                  </a:ext>
                </a:extLst>
              </p:cNvPr>
              <p:cNvSpPr txBox="1"/>
              <p:nvPr/>
            </p:nvSpPr>
            <p:spPr>
              <a:xfrm>
                <a:off x="6734308" y="4169580"/>
                <a:ext cx="2408773"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𝐼𝐶</m:t>
                          </m:r>
                          <m:r>
                            <a:rPr lang="en-US" sz="2000" b="0" i="1" dirty="0" smtClean="0">
                              <a:solidFill>
                                <a:srgbClr val="FF0000"/>
                              </a:solidFill>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𝐷𝑒𝑐</m:t>
                          </m:r>
                        </m:e>
                        <m:sub>
                          <m:r>
                            <a:rPr lang="en-US" sz="2000" b="0" i="1" dirty="0" smtClean="0">
                              <a:latin typeface="Cambria Math" panose="02040503050406030204" pitchFamily="18" charset="0"/>
                              <a:ea typeface="Cambria Math" panose="02040503050406030204" pitchFamily="18" charset="0"/>
                            </a:rPr>
                            <m:t>h</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5" name="TextBox 94">
                <a:extLst>
                  <a:ext uri="{FF2B5EF4-FFF2-40B4-BE49-F238E27FC236}">
                    <a16:creationId xmlns:a16="http://schemas.microsoft.com/office/drawing/2014/main" id="{93369423-C5A4-B924-29D4-F224093644EE}"/>
                  </a:ext>
                </a:extLst>
              </p:cNvPr>
              <p:cNvSpPr txBox="1">
                <a:spLocks noRot="1" noChangeAspect="1" noMove="1" noResize="1" noEditPoints="1" noAdjustHandles="1" noChangeArrowheads="1" noChangeShapeType="1" noTextEdit="1"/>
              </p:cNvSpPr>
              <p:nvPr/>
            </p:nvSpPr>
            <p:spPr>
              <a:xfrm>
                <a:off x="6734308" y="4169580"/>
                <a:ext cx="2408773" cy="400110"/>
              </a:xfrm>
              <a:prstGeom prst="rect">
                <a:avLst/>
              </a:prstGeom>
              <a:blipFill>
                <a:blip r:embed="rId28"/>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15720750-3BFD-D376-9F5D-29419D31F011}"/>
                  </a:ext>
                </a:extLst>
              </p:cNvPr>
              <p:cNvSpPr txBox="1"/>
              <p:nvPr/>
            </p:nvSpPr>
            <p:spPr>
              <a:xfrm>
                <a:off x="6711660" y="3877741"/>
                <a:ext cx="2026334" cy="400110"/>
              </a:xfrm>
              <a:prstGeom prst="rect">
                <a:avLst/>
              </a:prstGeom>
              <a:noFill/>
            </p:spPr>
            <p:txBody>
              <a:bodyPr wrap="square">
                <a:spAutoFit/>
              </a:bodyPr>
              <a:lstStyle/>
              <a:p>
                <a14:m>
                  <m:oMath xmlns:m="http://schemas.openxmlformats.org/officeDocument/2006/math">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a</m:t>
                    </m:r>
                    <m:r>
                      <a:rPr lang="en-US" sz="2000" b="0" i="0"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h</m:t>
                    </m:r>
                    <m:r>
                      <a:rPr lang="en-US" sz="2000" b="0" i="0"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𝐻</m:t>
                    </m:r>
                    <m:r>
                      <a:rPr lang="en-US" sz="2000" i="1" dirty="0">
                        <a:solidFill>
                          <a:schemeClr val="tx1"/>
                        </a:solidFill>
                        <a:latin typeface="Cambria Math" panose="02040503050406030204" pitchFamily="18" charset="0"/>
                        <a:ea typeface="Cambria Math" panose="02040503050406030204" pitchFamily="18" charset="0"/>
                      </a:rPr>
                      <m:t>(</m:t>
                    </m:r>
                    <m:r>
                      <a:rPr lang="en-US" sz="2000" b="0" i="1" dirty="0" smtClean="0">
                        <a:solidFill>
                          <a:schemeClr val="tx1"/>
                        </a:solidFill>
                        <a:latin typeface="Cambria Math" panose="02040503050406030204" pitchFamily="18" charset="0"/>
                        <a:ea typeface="Cambria Math" panose="02040503050406030204" pitchFamily="18" charset="0"/>
                      </a:rPr>
                      <m:t>𝑟</m:t>
                    </m:r>
                    <m:r>
                      <a:rPr lang="en-US" sz="2000" i="1" dirty="0">
                        <a:solidFill>
                          <a:schemeClr val="tx1"/>
                        </a:solidFill>
                        <a:latin typeface="Cambria Math" panose="02040503050406030204" pitchFamily="18" charset="0"/>
                        <a:ea typeface="Cambria Math" panose="02040503050406030204" pitchFamily="18" charset="0"/>
                      </a:rPr>
                      <m:t>𝑤</m:t>
                    </m:r>
                    <m:r>
                      <a:rPr lang="en-US" sz="2000" i="1" dirty="0">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ea typeface="Cambria Math" panose="02040503050406030204" pitchFamily="18" charset="0"/>
                  </a:rPr>
                  <a:t> </a:t>
                </a:r>
                <a:endParaRPr lang="en-US" sz="2000" dirty="0"/>
              </a:p>
            </p:txBody>
          </p:sp>
        </mc:Choice>
        <mc:Fallback xmlns="">
          <p:sp>
            <p:nvSpPr>
              <p:cNvPr id="96" name="TextBox 95">
                <a:extLst>
                  <a:ext uri="{FF2B5EF4-FFF2-40B4-BE49-F238E27FC236}">
                    <a16:creationId xmlns:a16="http://schemas.microsoft.com/office/drawing/2014/main" id="{15720750-3BFD-D376-9F5D-29419D31F011}"/>
                  </a:ext>
                </a:extLst>
              </p:cNvPr>
              <p:cNvSpPr txBox="1">
                <a:spLocks noRot="1" noChangeAspect="1" noMove="1" noResize="1" noEditPoints="1" noAdjustHandles="1" noChangeArrowheads="1" noChangeShapeType="1" noTextEdit="1"/>
              </p:cNvSpPr>
              <p:nvPr/>
            </p:nvSpPr>
            <p:spPr>
              <a:xfrm>
                <a:off x="6711660" y="3877741"/>
                <a:ext cx="2026334" cy="400110"/>
              </a:xfrm>
              <a:prstGeom prst="rect">
                <a:avLst/>
              </a:prstGeom>
              <a:blipFill>
                <a:blip r:embed="rId29"/>
                <a:stretch>
                  <a:fillRect l="-1506"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21E80A05-F867-33C7-DDF6-52E151FB6207}"/>
                  </a:ext>
                </a:extLst>
              </p:cNvPr>
              <p:cNvSpPr txBox="1"/>
              <p:nvPr/>
            </p:nvSpPr>
            <p:spPr>
              <a:xfrm>
                <a:off x="2003603" y="1771278"/>
                <a:ext cx="3323448" cy="41351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𝑒𝑛𝑣</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𝐴𝑢𝑡h𝐷𝑒𝑐</m:t>
                          </m:r>
                        </m:e>
                        <m:sub>
                          <m:r>
                            <a:rPr lang="en-US" sz="2000" b="0" i="1" dirty="0" smtClean="0">
                              <a:latin typeface="Cambria Math" panose="02040503050406030204" pitchFamily="18" charset="0"/>
                              <a:ea typeface="Cambria Math" panose="02040503050406030204" pitchFamily="18" charset="0"/>
                            </a:rPr>
                            <m:t>𝑟𝑤</m:t>
                          </m:r>
                        </m:sub>
                      </m:sSub>
                      <m:r>
                        <a:rPr lang="en-US" sz="2000" b="0" i="1" dirty="0" smtClean="0">
                          <a:latin typeface="Cambria Math" panose="02040503050406030204" pitchFamily="18" charset="0"/>
                          <a:ea typeface="Cambria Math" panose="02040503050406030204" pitchFamily="18" charset="0"/>
                        </a:rPr>
                        <m:t>(</m:t>
                      </m:r>
                      <m:r>
                        <m:rPr>
                          <m:sty m:val="p"/>
                        </m:rPr>
                        <a:rPr lang="en-US" sz="2000" b="0" i="0" dirty="0" smtClean="0">
                          <a:latin typeface="Cambria Math" panose="02040503050406030204" pitchFamily="18" charset="0"/>
                          <a:ea typeface="Cambria Math" panose="02040503050406030204" pitchFamily="18" charset="0"/>
                        </a:rPr>
                        <m:t>B</m:t>
                      </m:r>
                      <m:r>
                        <a:rPr lang="en-US" sz="2000" b="0" i="1" dirty="0" smtClean="0">
                          <a:latin typeface="Cambria Math" panose="02040503050406030204" pitchFamily="18" charset="0"/>
                          <a:ea typeface="Cambria Math" panose="02040503050406030204" pitchFamily="18" charset="0"/>
                        </a:rPr>
                        <m:t>=</m:t>
                      </m:r>
                      <m:sSup>
                        <m:sSupPr>
                          <m:ctrlPr>
                            <a:rPr lang="en-US" sz="2000" b="0" i="1" dirty="0" smtClean="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𝑔</m:t>
                          </m:r>
                        </m:e>
                        <m:sup>
                          <m:r>
                            <m:rPr>
                              <m:sty m:val="p"/>
                            </m:rPr>
                            <a:rPr lang="en-US" sz="2000" b="0" i="0" dirty="0" smtClean="0">
                              <a:latin typeface="Cambria Math" panose="02040503050406030204" pitchFamily="18" charset="0"/>
                              <a:ea typeface="Cambria Math" panose="02040503050406030204" pitchFamily="18" charset="0"/>
                            </a:rPr>
                            <m:t>b</m:t>
                          </m:r>
                        </m:sup>
                      </m:sSup>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99" name="TextBox 98">
                <a:extLst>
                  <a:ext uri="{FF2B5EF4-FFF2-40B4-BE49-F238E27FC236}">
                    <a16:creationId xmlns:a16="http://schemas.microsoft.com/office/drawing/2014/main" id="{21E80A05-F867-33C7-DDF6-52E151FB6207}"/>
                  </a:ext>
                </a:extLst>
              </p:cNvPr>
              <p:cNvSpPr txBox="1">
                <a:spLocks noRot="1" noChangeAspect="1" noMove="1" noResize="1" noEditPoints="1" noAdjustHandles="1" noChangeArrowheads="1" noChangeShapeType="1" noTextEdit="1"/>
              </p:cNvSpPr>
              <p:nvPr/>
            </p:nvSpPr>
            <p:spPr>
              <a:xfrm>
                <a:off x="2003603" y="1771278"/>
                <a:ext cx="3323448" cy="413511"/>
              </a:xfrm>
              <a:prstGeom prst="rect">
                <a:avLst/>
              </a:prstGeom>
              <a:blipFill>
                <a:blip r:embed="rId30"/>
                <a:stretch>
                  <a:fillRect b="-16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D100C0B-5598-98AE-89FE-D3FDAAF9A4A5}"/>
                  </a:ext>
                </a:extLst>
              </p:cNvPr>
              <p:cNvSpPr txBox="1"/>
              <p:nvPr/>
            </p:nvSpPr>
            <p:spPr>
              <a:xfrm>
                <a:off x="3027612" y="1427856"/>
                <a:ext cx="2392158"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𝑂𝑃𝑅𝐹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00" name="TextBox 99">
                <a:extLst>
                  <a:ext uri="{FF2B5EF4-FFF2-40B4-BE49-F238E27FC236}">
                    <a16:creationId xmlns:a16="http://schemas.microsoft.com/office/drawing/2014/main" id="{1D100C0B-5598-98AE-89FE-D3FDAAF9A4A5}"/>
                  </a:ext>
                </a:extLst>
              </p:cNvPr>
              <p:cNvSpPr txBox="1">
                <a:spLocks noRot="1" noChangeAspect="1" noMove="1" noResize="1" noEditPoints="1" noAdjustHandles="1" noChangeArrowheads="1" noChangeShapeType="1" noTextEdit="1"/>
              </p:cNvSpPr>
              <p:nvPr/>
            </p:nvSpPr>
            <p:spPr>
              <a:xfrm>
                <a:off x="3027612" y="1427856"/>
                <a:ext cx="2392158" cy="405624"/>
              </a:xfrm>
              <a:prstGeom prst="rect">
                <a:avLst/>
              </a:prstGeom>
              <a:blipFill>
                <a:blip r:embed="rId31"/>
                <a:stretch>
                  <a:fillRect b="-13433"/>
                </a:stretch>
              </a:blipFill>
            </p:spPr>
            <p:txBody>
              <a:bodyPr/>
              <a:lstStyle/>
              <a:p>
                <a:r>
                  <a:rPr lang="en-US">
                    <a:noFill/>
                  </a:rPr>
                  <a:t> </a:t>
                </a:r>
              </a:p>
            </p:txBody>
          </p:sp>
        </mc:Fallback>
      </mc:AlternateContent>
      <p:cxnSp>
        <p:nvCxnSpPr>
          <p:cNvPr id="103" name="Straight Arrow Connector 102">
            <a:extLst>
              <a:ext uri="{FF2B5EF4-FFF2-40B4-BE49-F238E27FC236}">
                <a16:creationId xmlns:a16="http://schemas.microsoft.com/office/drawing/2014/main" id="{D035F3D2-87AF-C9BF-2920-A478E02D0723}"/>
              </a:ext>
            </a:extLst>
          </p:cNvPr>
          <p:cNvCxnSpPr>
            <a:cxnSpLocks/>
          </p:cNvCxnSpPr>
          <p:nvPr/>
        </p:nvCxnSpPr>
        <p:spPr>
          <a:xfrm flipV="1">
            <a:off x="4520066" y="2871641"/>
            <a:ext cx="0" cy="220755"/>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D70E7EC-EFC4-B9C9-A351-1415965D4846}"/>
                  </a:ext>
                </a:extLst>
              </p:cNvPr>
              <p:cNvSpPr txBox="1"/>
              <p:nvPr/>
            </p:nvSpPr>
            <p:spPr>
              <a:xfrm>
                <a:off x="147695" y="6114860"/>
                <a:ext cx="4844358" cy="369332"/>
              </a:xfrm>
              <a:prstGeom prst="rect">
                <a:avLst/>
              </a:prstGeom>
              <a:noFill/>
            </p:spPr>
            <p:txBody>
              <a:bodyPr wrap="square">
                <a:spAutoFit/>
              </a:bodyPr>
              <a:lstStyle/>
              <a:p>
                <a:r>
                  <a:rPr lang="en-US" altLang="zh-CN" i="1" dirty="0">
                    <a:solidFill>
                      <a:prstClr val="black"/>
                    </a:solidFill>
                    <a:sym typeface="Symbol" panose="05050102010706020507" pitchFamily="18" charset="2"/>
                  </a:rPr>
                  <a:t>  </a:t>
                </a:r>
                <a:r>
                  <a:rPr lang="en-US" altLang="zh-CN" i="1" dirty="0">
                    <a:solidFill>
                      <a:prstClr val="black"/>
                    </a:solidFill>
                  </a:rPr>
                  <a:t>If AKE = 3DH then it includes key conf. </a:t>
                </a:r>
                <a:r>
                  <a:rPr lang="en-US" altLang="zh-CN" i="1" dirty="0" err="1">
                    <a:solidFill>
                      <a:prstClr val="black"/>
                    </a:solidFill>
                  </a:rPr>
                  <a:t>msg.</a:t>
                </a:r>
                <a:r>
                  <a:rPr lang="en-US" altLang="zh-CN" i="1" dirty="0">
                    <a:solidFill>
                      <a:prstClr val="black"/>
                    </a:solidFill>
                  </a:rPr>
                  <a:t> </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cs typeface="Calibri Light" panose="020F0302020204030204" pitchFamily="34" charset="0"/>
                      </a:rPr>
                      <m:t>τ</m:t>
                    </m:r>
                  </m:oMath>
                </a14:m>
                <a:endParaRPr lang="en-US" i="1" dirty="0"/>
              </a:p>
            </p:txBody>
          </p:sp>
        </mc:Choice>
        <mc:Fallback xmlns="">
          <p:sp>
            <p:nvSpPr>
              <p:cNvPr id="104" name="TextBox 103">
                <a:extLst>
                  <a:ext uri="{FF2B5EF4-FFF2-40B4-BE49-F238E27FC236}">
                    <a16:creationId xmlns:a16="http://schemas.microsoft.com/office/drawing/2014/main" id="{7D70E7EC-EFC4-B9C9-A351-1415965D4846}"/>
                  </a:ext>
                </a:extLst>
              </p:cNvPr>
              <p:cNvSpPr txBox="1">
                <a:spLocks noRot="1" noChangeAspect="1" noMove="1" noResize="1" noEditPoints="1" noAdjustHandles="1" noChangeArrowheads="1" noChangeShapeType="1" noTextEdit="1"/>
              </p:cNvSpPr>
              <p:nvPr/>
            </p:nvSpPr>
            <p:spPr>
              <a:xfrm>
                <a:off x="147695" y="6114860"/>
                <a:ext cx="4844358" cy="369332"/>
              </a:xfrm>
              <a:prstGeom prst="rect">
                <a:avLst/>
              </a:prstGeom>
              <a:blipFill>
                <a:blip r:embed="rId32"/>
                <a:stretch>
                  <a:fillRect l="-1006" t="-1147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A17F5B5B-90E9-129A-658A-663347AB0E76}"/>
                  </a:ext>
                </a:extLst>
              </p:cNvPr>
              <p:cNvSpPr txBox="1"/>
              <p:nvPr/>
            </p:nvSpPr>
            <p:spPr>
              <a:xfrm>
                <a:off x="8850913" y="1786933"/>
                <a:ext cx="2392158" cy="4056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𝑟𝑤</m:t>
                          </m:r>
                          <m:r>
                            <a:rPr lang="en-US" sz="2000" b="0" i="1" dirty="0" smtClean="0">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𝑂𝑃𝑅𝐹</m:t>
                          </m:r>
                        </m:e>
                        <m:sub>
                          <m:r>
                            <a:rPr lang="en-US" sz="2000" b="0" i="1" dirty="0" smtClean="0">
                              <a:latin typeface="Cambria Math" panose="02040503050406030204" pitchFamily="18" charset="0"/>
                              <a:ea typeface="Cambria Math" panose="02040503050406030204" pitchFamily="18" charset="0"/>
                            </a:rPr>
                            <m:t>𝐾</m:t>
                          </m:r>
                        </m:sub>
                      </m:sSub>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𝑝𝑤</m:t>
                      </m:r>
                      <m:r>
                        <a:rPr lang="en-US" sz="2000" b="0" i="1" dirty="0" smtClean="0">
                          <a:latin typeface="Cambria Math" panose="02040503050406030204" pitchFamily="18" charset="0"/>
                          <a:ea typeface="Cambria Math" panose="02040503050406030204" pitchFamily="18" charset="0"/>
                        </a:rPr>
                        <m:t>)</m:t>
                      </m:r>
                    </m:oMath>
                  </m:oMathPara>
                </a14:m>
                <a:endParaRPr lang="en-US" sz="2000" b="0" dirty="0">
                  <a:ea typeface="Cambria Math" panose="02040503050406030204" pitchFamily="18" charset="0"/>
                </a:endParaRPr>
              </a:p>
            </p:txBody>
          </p:sp>
        </mc:Choice>
        <mc:Fallback xmlns="">
          <p:sp>
            <p:nvSpPr>
              <p:cNvPr id="105" name="TextBox 104">
                <a:extLst>
                  <a:ext uri="{FF2B5EF4-FFF2-40B4-BE49-F238E27FC236}">
                    <a16:creationId xmlns:a16="http://schemas.microsoft.com/office/drawing/2014/main" id="{A17F5B5B-90E9-129A-658A-663347AB0E76}"/>
                  </a:ext>
                </a:extLst>
              </p:cNvPr>
              <p:cNvSpPr txBox="1">
                <a:spLocks noRot="1" noChangeAspect="1" noMove="1" noResize="1" noEditPoints="1" noAdjustHandles="1" noChangeArrowheads="1" noChangeShapeType="1" noTextEdit="1"/>
              </p:cNvSpPr>
              <p:nvPr/>
            </p:nvSpPr>
            <p:spPr>
              <a:xfrm>
                <a:off x="8850913" y="1786933"/>
                <a:ext cx="2392158" cy="405624"/>
              </a:xfrm>
              <a:prstGeom prst="rect">
                <a:avLst/>
              </a:prstGeom>
              <a:blipFill>
                <a:blip r:embed="rId33"/>
                <a:stretch>
                  <a:fillRect b="-13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B15380F8-E52A-22AD-3C9F-06B5B69ECED4}"/>
                  </a:ext>
                </a:extLst>
              </p:cNvPr>
              <p:cNvSpPr txBox="1"/>
              <p:nvPr/>
            </p:nvSpPr>
            <p:spPr>
              <a:xfrm>
                <a:off x="9136598" y="2140515"/>
                <a:ext cx="1982298" cy="400110"/>
              </a:xfrm>
              <a:prstGeom prst="rect">
                <a:avLst/>
              </a:prstGeom>
              <a:noFill/>
            </p:spPr>
            <p:txBody>
              <a:bodyPr wrap="square">
                <a:spAutoFit/>
              </a:bodyPr>
              <a:lstStyle/>
              <a:p>
                <a14:m>
                  <m:oMath xmlns:m="http://schemas.openxmlformats.org/officeDocument/2006/math">
                    <m:d>
                      <m:dPr>
                        <m:ctrlPr>
                          <a:rPr lang="en-US" sz="2000" i="1" dirty="0" smtClean="0">
                            <a:latin typeface="Cambria Math" panose="02040503050406030204" pitchFamily="18" charset="0"/>
                            <a:ea typeface="Cambria Math" panose="02040503050406030204" pitchFamily="18" charset="0"/>
                          </a:rPr>
                        </m:ctrlPr>
                      </m:dPr>
                      <m:e>
                        <m:r>
                          <m:rPr>
                            <m:sty m:val="p"/>
                          </m:rPr>
                          <a:rPr lang="en-US" sz="2000" b="0" i="0" dirty="0" smtClean="0">
                            <a:latin typeface="Cambria Math" panose="02040503050406030204" pitchFamily="18" charset="0"/>
                            <a:ea typeface="Cambria Math" panose="02040503050406030204" pitchFamily="18" charset="0"/>
                          </a:rPr>
                          <m:t>a</m:t>
                        </m:r>
                        <m:r>
                          <a:rPr lang="en-US" sz="2000" i="1" dirty="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h</m:t>
                        </m:r>
                      </m:e>
                    </m:d>
                    <m:r>
                      <a:rPr lang="en-US" sz="2000" i="1" dirty="0">
                        <a:latin typeface="Cambria Math" panose="02040503050406030204" pitchFamily="18" charset="0"/>
                        <a:ea typeface="Cambria Math" panose="02040503050406030204" pitchFamily="18" charset="0"/>
                      </a:rPr>
                      <m:t> ←</m:t>
                    </m:r>
                    <m:r>
                      <a:rPr lang="en-US" sz="2000" b="0" i="1" dirty="0" smtClean="0">
                        <a:solidFill>
                          <a:schemeClr val="tx1"/>
                        </a:solidFill>
                        <a:latin typeface="Cambria Math" panose="02040503050406030204" pitchFamily="18" charset="0"/>
                        <a:ea typeface="Cambria Math" panose="02040503050406030204" pitchFamily="18" charset="0"/>
                      </a:rPr>
                      <m:t>𝐻</m:t>
                    </m:r>
                    <m:r>
                      <a:rPr lang="en-US" sz="2000" b="0" i="1" dirty="0" smtClean="0">
                        <a:solidFill>
                          <a:schemeClr val="tx1"/>
                        </a:solidFill>
                        <a:latin typeface="Cambria Math" panose="02040503050406030204" pitchFamily="18" charset="0"/>
                        <a:ea typeface="Cambria Math" panose="02040503050406030204" pitchFamily="18" charset="0"/>
                      </a:rPr>
                      <m:t>(</m:t>
                    </m:r>
                    <m:r>
                      <a:rPr lang="en-US" sz="2000" b="0" i="1" dirty="0" smtClean="0">
                        <a:solidFill>
                          <a:schemeClr val="tx1"/>
                        </a:solidFill>
                        <a:latin typeface="Cambria Math" panose="02040503050406030204" pitchFamily="18" charset="0"/>
                        <a:ea typeface="Cambria Math" panose="02040503050406030204" pitchFamily="18" charset="0"/>
                      </a:rPr>
                      <m:t>𝑟𝑤</m:t>
                    </m:r>
                    <m:r>
                      <a:rPr lang="en-US" sz="2000" b="0" i="1" dirty="0" smtClean="0">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ea typeface="Cambria Math" panose="02040503050406030204" pitchFamily="18" charset="0"/>
                  </a:rPr>
                  <a:t> </a:t>
                </a:r>
                <a:endParaRPr lang="en-US" sz="2000" dirty="0"/>
              </a:p>
            </p:txBody>
          </p:sp>
        </mc:Choice>
        <mc:Fallback xmlns="">
          <p:sp>
            <p:nvSpPr>
              <p:cNvPr id="106" name="TextBox 105">
                <a:extLst>
                  <a:ext uri="{FF2B5EF4-FFF2-40B4-BE49-F238E27FC236}">
                    <a16:creationId xmlns:a16="http://schemas.microsoft.com/office/drawing/2014/main" id="{B15380F8-E52A-22AD-3C9F-06B5B69ECED4}"/>
                  </a:ext>
                </a:extLst>
              </p:cNvPr>
              <p:cNvSpPr txBox="1">
                <a:spLocks noRot="1" noChangeAspect="1" noMove="1" noResize="1" noEditPoints="1" noAdjustHandles="1" noChangeArrowheads="1" noChangeShapeType="1" noTextEdit="1"/>
              </p:cNvSpPr>
              <p:nvPr/>
            </p:nvSpPr>
            <p:spPr>
              <a:xfrm>
                <a:off x="9136598" y="2140515"/>
                <a:ext cx="1982298" cy="400110"/>
              </a:xfrm>
              <a:prstGeom prst="rect">
                <a:avLst/>
              </a:prstGeom>
              <a:blipFill>
                <a:blip r:embed="rId34"/>
                <a:stretch>
                  <a:fillRect b="-15152"/>
                </a:stretch>
              </a:blipFill>
            </p:spPr>
            <p:txBody>
              <a:bodyPr/>
              <a:lstStyle/>
              <a:p>
                <a:r>
                  <a:rPr lang="en-US">
                    <a:noFill/>
                  </a:rPr>
                  <a:t> </a:t>
                </a:r>
              </a:p>
            </p:txBody>
          </p:sp>
        </mc:Fallback>
      </mc:AlternateContent>
      <p:cxnSp>
        <p:nvCxnSpPr>
          <p:cNvPr id="107" name="Straight Arrow Connector 106">
            <a:extLst>
              <a:ext uri="{FF2B5EF4-FFF2-40B4-BE49-F238E27FC236}">
                <a16:creationId xmlns:a16="http://schemas.microsoft.com/office/drawing/2014/main" id="{EE4A46C7-3FA1-6B4E-7134-5D507492167C}"/>
              </a:ext>
            </a:extLst>
          </p:cNvPr>
          <p:cNvCxnSpPr>
            <a:cxnSpLocks/>
          </p:cNvCxnSpPr>
          <p:nvPr/>
        </p:nvCxnSpPr>
        <p:spPr>
          <a:xfrm flipV="1">
            <a:off x="10394534" y="2863783"/>
            <a:ext cx="0" cy="220755"/>
          </a:xfrm>
          <a:prstGeom prst="straightConnector1">
            <a:avLst/>
          </a:prstGeom>
          <a:ln w="38100">
            <a:solidFill>
              <a:schemeClr val="tx1"/>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108" name="Rectangle 107">
            <a:extLst>
              <a:ext uri="{FF2B5EF4-FFF2-40B4-BE49-F238E27FC236}">
                <a16:creationId xmlns:a16="http://schemas.microsoft.com/office/drawing/2014/main" id="{3071E8D6-212E-69AB-CB30-67EAD76D08ED}"/>
              </a:ext>
            </a:extLst>
          </p:cNvPr>
          <p:cNvSpPr/>
          <p:nvPr/>
        </p:nvSpPr>
        <p:spPr>
          <a:xfrm>
            <a:off x="1961717" y="1800976"/>
            <a:ext cx="3238428" cy="40677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9" name="Rectangle 108">
            <a:extLst>
              <a:ext uri="{FF2B5EF4-FFF2-40B4-BE49-F238E27FC236}">
                <a16:creationId xmlns:a16="http://schemas.microsoft.com/office/drawing/2014/main" id="{88906D90-06C5-F6E0-2F96-32F47E40FCB3}"/>
              </a:ext>
            </a:extLst>
          </p:cNvPr>
          <p:cNvSpPr/>
          <p:nvPr/>
        </p:nvSpPr>
        <p:spPr>
          <a:xfrm>
            <a:off x="9297713" y="3883638"/>
            <a:ext cx="2774223" cy="35990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0" name="Rectangle 109">
            <a:extLst>
              <a:ext uri="{FF2B5EF4-FFF2-40B4-BE49-F238E27FC236}">
                <a16:creationId xmlns:a16="http://schemas.microsoft.com/office/drawing/2014/main" id="{BF8D75A0-CD03-8512-34BA-E87D4DDBEC6A}"/>
              </a:ext>
            </a:extLst>
          </p:cNvPr>
          <p:cNvSpPr/>
          <p:nvPr/>
        </p:nvSpPr>
        <p:spPr>
          <a:xfrm>
            <a:off x="306004" y="4140927"/>
            <a:ext cx="2450334" cy="35990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1" name="Rectangle 110">
            <a:extLst>
              <a:ext uri="{FF2B5EF4-FFF2-40B4-BE49-F238E27FC236}">
                <a16:creationId xmlns:a16="http://schemas.microsoft.com/office/drawing/2014/main" id="{68DBC4CD-43D0-6B86-7039-343652C09FB1}"/>
              </a:ext>
            </a:extLst>
          </p:cNvPr>
          <p:cNvSpPr/>
          <p:nvPr/>
        </p:nvSpPr>
        <p:spPr>
          <a:xfrm>
            <a:off x="6692747" y="4214543"/>
            <a:ext cx="2450334" cy="35990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2" name="Rectangle 111">
            <a:extLst>
              <a:ext uri="{FF2B5EF4-FFF2-40B4-BE49-F238E27FC236}">
                <a16:creationId xmlns:a16="http://schemas.microsoft.com/office/drawing/2014/main" id="{368C5737-0F63-2A51-9511-F9A53CA929F2}"/>
              </a:ext>
            </a:extLst>
          </p:cNvPr>
          <p:cNvSpPr/>
          <p:nvPr/>
        </p:nvSpPr>
        <p:spPr>
          <a:xfrm>
            <a:off x="3933548" y="2509469"/>
            <a:ext cx="212146" cy="406771"/>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4" name="TextBox 113">
            <a:extLst>
              <a:ext uri="{FF2B5EF4-FFF2-40B4-BE49-F238E27FC236}">
                <a16:creationId xmlns:a16="http://schemas.microsoft.com/office/drawing/2014/main" id="{975E3541-603B-26E2-2918-BFAB548E6034}"/>
              </a:ext>
            </a:extLst>
          </p:cNvPr>
          <p:cNvSpPr txBox="1"/>
          <p:nvPr/>
        </p:nvSpPr>
        <p:spPr>
          <a:xfrm>
            <a:off x="9545308" y="1197516"/>
            <a:ext cx="2118863" cy="400110"/>
          </a:xfrm>
          <a:prstGeom prst="rect">
            <a:avLst/>
          </a:prstGeom>
          <a:noFill/>
        </p:spPr>
        <p:txBody>
          <a:bodyPr wrap="square">
            <a:spAutoFit/>
          </a:bodyPr>
          <a:lstStyle/>
          <a:p>
            <a:r>
              <a:rPr lang="en-US" altLang="zh-CN" sz="2000" i="1" dirty="0">
                <a:solidFill>
                  <a:srgbClr val="0070C0"/>
                </a:solidFill>
              </a:rPr>
              <a:t>/w </a:t>
            </a:r>
            <a:r>
              <a:rPr lang="en-US" altLang="zh-CN" sz="2000" i="1" dirty="0" err="1">
                <a:solidFill>
                  <a:srgbClr val="0070C0"/>
                </a:solidFill>
              </a:rPr>
              <a:t>aPAKE</a:t>
            </a:r>
            <a:r>
              <a:rPr lang="en-US" altLang="zh-CN" sz="2000" i="1" dirty="0">
                <a:solidFill>
                  <a:srgbClr val="0070C0"/>
                </a:solidFill>
              </a:rPr>
              <a:t> = OKAPE</a:t>
            </a: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3749B0F9-2A10-5474-6DBB-FE75C61015C9}"/>
                  </a:ext>
                </a:extLst>
              </p:cNvPr>
              <p:cNvSpPr txBox="1"/>
              <p:nvPr/>
            </p:nvSpPr>
            <p:spPr>
              <a:xfrm>
                <a:off x="3775281" y="2150388"/>
                <a:ext cx="1615807" cy="400110"/>
              </a:xfrm>
              <a:prstGeom prst="rect">
                <a:avLst/>
              </a:prstGeom>
              <a:noFill/>
            </p:spPr>
            <p:txBody>
              <a:bodyPr wrap="square">
                <a:spAutoFit/>
              </a:bodyPr>
              <a:lstStyle/>
              <a:p>
                <a14:m>
                  <m:oMath xmlns:m="http://schemas.openxmlformats.org/officeDocument/2006/math">
                    <m:r>
                      <m:rPr>
                        <m:sty m:val="p"/>
                      </m:rPr>
                      <a:rPr lang="en-US" sz="2000" b="0" i="0" dirty="0" smtClean="0">
                        <a:latin typeface="Cambria Math" panose="02040503050406030204" pitchFamily="18" charset="0"/>
                        <a:ea typeface="Cambria Math" panose="02040503050406030204" pitchFamily="18" charset="0"/>
                      </a:rPr>
                      <m:t>a</m:t>
                    </m:r>
                    <m:r>
                      <a:rPr lang="en-US" sz="2000" i="1" dirty="0">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𝐻</m:t>
                    </m:r>
                    <m:r>
                      <a:rPr lang="en-US" sz="2000" i="1" dirty="0">
                        <a:solidFill>
                          <a:schemeClr val="tx1"/>
                        </a:solidFill>
                        <a:latin typeface="Cambria Math" panose="02040503050406030204" pitchFamily="18" charset="0"/>
                        <a:ea typeface="Cambria Math" panose="02040503050406030204" pitchFamily="18" charset="0"/>
                      </a:rPr>
                      <m:t>(</m:t>
                    </m:r>
                    <m:r>
                      <a:rPr lang="en-US" sz="2000" i="1" dirty="0">
                        <a:solidFill>
                          <a:schemeClr val="tx1"/>
                        </a:solidFill>
                        <a:latin typeface="Cambria Math" panose="02040503050406030204" pitchFamily="18" charset="0"/>
                        <a:ea typeface="Cambria Math" panose="02040503050406030204" pitchFamily="18" charset="0"/>
                      </a:rPr>
                      <m:t>𝑝𝑤</m:t>
                    </m:r>
                    <m:r>
                      <a:rPr lang="en-US" sz="2000" i="1" dirty="0">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ea typeface="Cambria Math" panose="02040503050406030204" pitchFamily="18" charset="0"/>
                  </a:rPr>
                  <a:t> </a:t>
                </a:r>
                <a:endParaRPr lang="en-US" sz="2000" dirty="0"/>
              </a:p>
            </p:txBody>
          </p:sp>
        </mc:Choice>
        <mc:Fallback xmlns="">
          <p:sp>
            <p:nvSpPr>
              <p:cNvPr id="115" name="TextBox 114">
                <a:extLst>
                  <a:ext uri="{FF2B5EF4-FFF2-40B4-BE49-F238E27FC236}">
                    <a16:creationId xmlns:a16="http://schemas.microsoft.com/office/drawing/2014/main" id="{3749B0F9-2A10-5474-6DBB-FE75C61015C9}"/>
                  </a:ext>
                </a:extLst>
              </p:cNvPr>
              <p:cNvSpPr txBox="1">
                <a:spLocks noRot="1" noChangeAspect="1" noMove="1" noResize="1" noEditPoints="1" noAdjustHandles="1" noChangeArrowheads="1" noChangeShapeType="1" noTextEdit="1"/>
              </p:cNvSpPr>
              <p:nvPr/>
            </p:nvSpPr>
            <p:spPr>
              <a:xfrm>
                <a:off x="3775281" y="2150388"/>
                <a:ext cx="1615807" cy="400110"/>
              </a:xfrm>
              <a:prstGeom prst="rect">
                <a:avLst/>
              </a:prstGeom>
              <a:blipFill>
                <a:blip r:embed="rId35"/>
                <a:stretch>
                  <a:fillRect b="-15385"/>
                </a:stretch>
              </a:blipFill>
            </p:spPr>
            <p:txBody>
              <a:bodyPr/>
              <a:lstStyle/>
              <a:p>
                <a:r>
                  <a:rPr lang="en-US">
                    <a:noFill/>
                  </a:rPr>
                  <a:t> </a:t>
                </a:r>
              </a:p>
            </p:txBody>
          </p:sp>
        </mc:Fallback>
      </mc:AlternateContent>
      <p:sp>
        <p:nvSpPr>
          <p:cNvPr id="117" name="TextBox 116">
            <a:extLst>
              <a:ext uri="{FF2B5EF4-FFF2-40B4-BE49-F238E27FC236}">
                <a16:creationId xmlns:a16="http://schemas.microsoft.com/office/drawing/2014/main" id="{61F9A9AC-3842-5153-9470-AED2D40DB43B}"/>
              </a:ext>
            </a:extLst>
          </p:cNvPr>
          <p:cNvSpPr txBox="1"/>
          <p:nvPr/>
        </p:nvSpPr>
        <p:spPr>
          <a:xfrm>
            <a:off x="6239537" y="5861243"/>
            <a:ext cx="5309503" cy="858697"/>
          </a:xfrm>
          <a:prstGeom prst="rect">
            <a:avLst/>
          </a:prstGeom>
          <a:solidFill>
            <a:schemeClr val="accent4">
              <a:lumMod val="20000"/>
              <a:lumOff val="80000"/>
            </a:schemeClr>
          </a:solidFill>
          <a:ln w="19050">
            <a:solidFill>
              <a:schemeClr val="tx1"/>
            </a:solidFill>
          </a:ln>
        </p:spPr>
        <p:txBody>
          <a:bodyPr wrap="square" tIns="27432" bIns="0" rtlCol="0">
            <a:spAutoFit/>
          </a:bodyPr>
          <a:lstStyle/>
          <a:p>
            <a:r>
              <a:rPr lang="en-US" dirty="0">
                <a:sym typeface="Symbol" panose="05050102010706020507" pitchFamily="18" charset="2"/>
              </a:rPr>
              <a:t>OPAQUE	    vs     “</a:t>
            </a:r>
            <a:r>
              <a:rPr lang="en-US" dirty="0" err="1">
                <a:sym typeface="Symbol" panose="05050102010706020507" pitchFamily="18" charset="2"/>
              </a:rPr>
              <a:t>WtS</a:t>
            </a:r>
            <a:r>
              <a:rPr lang="en-US" dirty="0">
                <a:sym typeface="Symbol" panose="05050102010706020507" pitchFamily="18" charset="2"/>
              </a:rPr>
              <a:t>”  (using AKE/</a:t>
            </a:r>
            <a:r>
              <a:rPr lang="en-US" dirty="0" err="1">
                <a:sym typeface="Symbol" panose="05050102010706020507" pitchFamily="18" charset="2"/>
              </a:rPr>
              <a:t>otk-khAKE</a:t>
            </a:r>
            <a:r>
              <a:rPr lang="en-US" dirty="0">
                <a:sym typeface="Symbol" panose="05050102010706020507" pitchFamily="18" charset="2"/>
              </a:rPr>
              <a:t> = 3DH)</a:t>
            </a:r>
          </a:p>
          <a:p>
            <a:r>
              <a:rPr lang="en-US" dirty="0">
                <a:solidFill>
                  <a:srgbClr val="0070C0"/>
                </a:solidFill>
              </a:rPr>
              <a:t>“</a:t>
            </a:r>
            <a:r>
              <a:rPr lang="en-US" dirty="0" err="1">
                <a:solidFill>
                  <a:srgbClr val="0070C0"/>
                </a:solidFill>
              </a:rPr>
              <a:t>WtS</a:t>
            </a:r>
            <a:r>
              <a:rPr lang="en-US" dirty="0">
                <a:solidFill>
                  <a:srgbClr val="0070C0"/>
                </a:solidFill>
              </a:rPr>
              <a:t>” has no Server-to-Client explicit authentication</a:t>
            </a:r>
          </a:p>
          <a:p>
            <a:r>
              <a:rPr lang="en-US" dirty="0">
                <a:solidFill>
                  <a:srgbClr val="0070C0"/>
                </a:solidFill>
              </a:rPr>
              <a:t>OPAQUE allows Client to learn first if pw’=pw</a:t>
            </a:r>
          </a:p>
        </p:txBody>
      </p:sp>
    </p:spTree>
    <p:extLst>
      <p:ext uri="{BB962C8B-B14F-4D97-AF65-F5344CB8AC3E}">
        <p14:creationId xmlns:p14="http://schemas.microsoft.com/office/powerpoint/2010/main" val="413554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8" grpId="0" animBg="1"/>
      <p:bldP spid="109" grpId="0" animBg="1"/>
      <p:bldP spid="111" grpId="0" animBg="1"/>
      <p:bldP spid="1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5A7911A-F0BD-4FF9-8C65-9B377FB91AE8}"/>
              </a:ext>
            </a:extLst>
          </p:cNvPr>
          <p:cNvSpPr/>
          <p:nvPr/>
        </p:nvSpPr>
        <p:spPr>
          <a:xfrm>
            <a:off x="4178486" y="2513298"/>
            <a:ext cx="3835027" cy="215570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t>PAKE</a:t>
            </a:r>
          </a:p>
          <a:p>
            <a:pPr algn="ctr"/>
            <a:endParaRPr lang="en-US" sz="3600" dirty="0"/>
          </a:p>
          <a:p>
            <a:pPr algn="ctr"/>
            <a:endParaRPr lang="en-US" sz="3600" dirty="0"/>
          </a:p>
          <a:p>
            <a:pPr algn="ctr"/>
            <a:endParaRPr lang="en-US" sz="3600" dirty="0"/>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078DF30F-7B72-4A46-A038-70FB5A69C9C6}"/>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𝑝</m:t>
                      </m:r>
                      <m:r>
                        <a:rPr lang="en-US" sz="2400" i="1" dirty="0" smtClean="0">
                          <a:latin typeface="Cambria Math" panose="02040503050406030204" pitchFamily="18" charset="0"/>
                        </a:rPr>
                        <m:t>𝑤</m:t>
                      </m:r>
                      <m:r>
                        <a:rPr lang="en-US" sz="2400" b="0" i="1" dirty="0" smtClean="0">
                          <a:latin typeface="Cambria Math" panose="02040503050406030204" pitchFamily="18" charset="0"/>
                        </a:rPr>
                        <m:t>′</m:t>
                      </m:r>
                    </m:oMath>
                  </m:oMathPara>
                </a14:m>
                <a:endParaRPr lang="en-US" sz="2400" dirty="0"/>
              </a:p>
            </p:txBody>
          </p:sp>
        </mc:Choice>
        <mc:Fallback xmlns="">
          <p:sp>
            <p:nvSpPr>
              <p:cNvPr id="38" name="Rectangle 37">
                <a:extLst>
                  <a:ext uri="{FF2B5EF4-FFF2-40B4-BE49-F238E27FC236}">
                    <a16:creationId xmlns:a16="http://schemas.microsoft.com/office/drawing/2014/main" id="{078DF30F-7B72-4A46-A038-70FB5A69C9C6}"/>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4"/>
                <a:stretch>
                  <a:fillRect b="-10667"/>
                </a:stretch>
              </a:blipFill>
              <a:ln>
                <a:noFill/>
              </a:ln>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C3AAFB43-7726-4DD3-97BF-DE000D3141AA}"/>
              </a:ext>
            </a:extLst>
          </p:cNvPr>
          <p:cNvGrpSpPr/>
          <p:nvPr/>
        </p:nvGrpSpPr>
        <p:grpSpPr>
          <a:xfrm>
            <a:off x="9353343" y="2076567"/>
            <a:ext cx="2474043" cy="2474043"/>
            <a:chOff x="9224942" y="2706465"/>
            <a:chExt cx="2474043" cy="2474043"/>
          </a:xfrm>
        </p:grpSpPr>
        <p:pic>
          <p:nvPicPr>
            <p:cNvPr id="44" name="Picture 43">
              <a:extLst>
                <a:ext uri="{FF2B5EF4-FFF2-40B4-BE49-F238E27FC236}">
                  <a16:creationId xmlns:a16="http://schemas.microsoft.com/office/drawing/2014/main" id="{5D87CF7C-7143-4A61-8710-E58DC59BC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45" name="Rectangle 44">
              <a:extLst>
                <a:ext uri="{FF2B5EF4-FFF2-40B4-BE49-F238E27FC236}">
                  <a16:creationId xmlns:a16="http://schemas.microsoft.com/office/drawing/2014/main" id="{CE9AEFEF-89B6-4011-97F7-A9C3C74C75A4}"/>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Charles</a:t>
              </a:r>
            </a:p>
          </p:txBody>
        </p:sp>
      </p:gr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2138240A-291A-47C5-B2D7-D09A921D48E0}"/>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47" name="Rectangle 46">
                <a:extLst>
                  <a:ext uri="{FF2B5EF4-FFF2-40B4-BE49-F238E27FC236}">
                    <a16:creationId xmlns:a16="http://schemas.microsoft.com/office/drawing/2014/main" id="{2138240A-291A-47C5-B2D7-D09A921D48E0}"/>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7"/>
                <a:stretch>
                  <a:fillRect t="-1667" b="-10000"/>
                </a:stretch>
              </a:blipFill>
              <a:ln>
                <a:noFill/>
              </a:ln>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F647EC5A-D6D4-42CD-8848-E9A7C504449E}"/>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70A565FE-9057-40B3-987C-A38E9F87B0B1}"/>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1793A66-8879-4B25-8BEE-090FA3D21403}"/>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21" name="Rectangle 20">
                <a:extLst>
                  <a:ext uri="{FF2B5EF4-FFF2-40B4-BE49-F238E27FC236}">
                    <a16:creationId xmlns:a16="http://schemas.microsoft.com/office/drawing/2014/main" id="{01793A66-8879-4B25-8BEE-090FA3D21403}"/>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8"/>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D920FB5-5C2D-42F2-9D32-4320307DBF30}"/>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23" name="Rectangle 22">
                <a:extLst>
                  <a:ext uri="{FF2B5EF4-FFF2-40B4-BE49-F238E27FC236}">
                    <a16:creationId xmlns:a16="http://schemas.microsoft.com/office/drawing/2014/main" id="{8D920FB5-5C2D-42F2-9D32-4320307DBF30}"/>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9"/>
                <a:stretch>
                  <a:fillRect b="-8333"/>
                </a:stretch>
              </a:blipFill>
              <a:ln>
                <a:noFill/>
              </a:ln>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569871D2-8002-46F8-BB2D-5826CA6FD4D3}"/>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D815DBE0-9F29-4EF5-B4C2-A07CF935624B}"/>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423DEAF-DA2D-42DA-BDFE-F0362BF14A1D}"/>
                  </a:ext>
                </a:extLst>
              </p:cNvPr>
              <p:cNvSpPr/>
              <p:nvPr/>
            </p:nvSpPr>
            <p:spPr>
              <a:xfrm>
                <a:off x="4398355" y="3133941"/>
                <a:ext cx="3395290" cy="13048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r>
                      <a:rPr lang="en-US" sz="2400" b="0" i="1" dirty="0" smtClean="0">
                        <a:latin typeface="Cambria Math" panose="02040503050406030204" pitchFamily="18" charset="0"/>
                      </a:rPr>
                      <m:t>𝑝</m:t>
                    </m:r>
                    <m:r>
                      <a:rPr lang="en-US" sz="2400" i="1" dirty="0" smtClean="0">
                        <a:latin typeface="Cambria Math" panose="02040503050406030204" pitchFamily="18" charset="0"/>
                      </a:rPr>
                      <m:t>𝑤</m:t>
                    </m:r>
                    <m:r>
                      <a:rPr lang="en-US" sz="2400" i="1" dirty="0" smtClean="0">
                        <a:latin typeface="Cambria Math" panose="02040503050406030204" pitchFamily="18" charset="0"/>
                      </a:rPr>
                      <m:t>=</m:t>
                    </m:r>
                    <m:r>
                      <a:rPr lang="en-US" sz="2400" i="1" dirty="0" smtClean="0">
                        <a:latin typeface="Cambria Math" panose="02040503050406030204" pitchFamily="18" charset="0"/>
                      </a:rPr>
                      <m:t>𝑝𝑤</m:t>
                    </m:r>
                    <m:r>
                      <a:rPr lang="en-US" sz="2400" b="0" i="1" dirty="0" smtClean="0">
                        <a:latin typeface="Cambria Math" panose="02040503050406030204" pitchFamily="18" charset="0"/>
                      </a:rPr>
                      <m:t>′ </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xmlns="">
          <p:sp>
            <p:nvSpPr>
              <p:cNvPr id="26" name="Rectangle 25">
                <a:extLst>
                  <a:ext uri="{FF2B5EF4-FFF2-40B4-BE49-F238E27FC236}">
                    <a16:creationId xmlns:a16="http://schemas.microsoft.com/office/drawing/2014/main" id="{9423DEAF-DA2D-42DA-BDFE-F0362BF14A1D}"/>
                  </a:ext>
                </a:extLst>
              </p:cNvPr>
              <p:cNvSpPr>
                <a:spLocks noRot="1" noChangeAspect="1" noMove="1" noResize="1" noEditPoints="1" noAdjustHandles="1" noChangeArrowheads="1" noChangeShapeType="1" noTextEdit="1"/>
              </p:cNvSpPr>
              <p:nvPr/>
            </p:nvSpPr>
            <p:spPr>
              <a:xfrm>
                <a:off x="4398355" y="3133941"/>
                <a:ext cx="3395290" cy="1304881"/>
              </a:xfrm>
              <a:prstGeom prst="rect">
                <a:avLst/>
              </a:prstGeom>
              <a:blipFill>
                <a:blip r:embed="rId10"/>
                <a:stretch>
                  <a:fillRect b="-18224"/>
                </a:stretch>
              </a:blipFill>
              <a:ln>
                <a:noFill/>
              </a:ln>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6A4CFAE4-D03F-4E26-AF6D-769B3306FCA7}"/>
              </a:ext>
            </a:extLst>
          </p:cNvPr>
          <p:cNvGrpSpPr/>
          <p:nvPr/>
        </p:nvGrpSpPr>
        <p:grpSpPr>
          <a:xfrm>
            <a:off x="256499" y="2199924"/>
            <a:ext cx="2298321" cy="2298321"/>
            <a:chOff x="156595" y="2724355"/>
            <a:chExt cx="2298321" cy="2298321"/>
          </a:xfrm>
        </p:grpSpPr>
        <p:pic>
          <p:nvPicPr>
            <p:cNvPr id="29" name="Picture 28">
              <a:extLst>
                <a:ext uri="{FF2B5EF4-FFF2-40B4-BE49-F238E27FC236}">
                  <a16:creationId xmlns:a16="http://schemas.microsoft.com/office/drawing/2014/main" id="{406DF592-90C3-4D9A-9C3D-A406E8660E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30" name="Rectangle 29">
              <a:extLst>
                <a:ext uri="{FF2B5EF4-FFF2-40B4-BE49-F238E27FC236}">
                  <a16:creationId xmlns:a16="http://schemas.microsoft.com/office/drawing/2014/main" id="{89B84148-8DED-4D1B-AADB-001AE9FBB89F}"/>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PAKE: Password Authenticated Key Exchange</a:t>
            </a:r>
            <a:endParaRPr lang="en-US" sz="3600" dirty="0">
              <a:solidFill>
                <a:srgbClr val="FF0000"/>
              </a:solidFill>
            </a:endParaRPr>
          </a:p>
        </p:txBody>
      </p:sp>
      <p:sp>
        <p:nvSpPr>
          <p:cNvPr id="27" name="TextBox 26">
            <a:extLst>
              <a:ext uri="{FF2B5EF4-FFF2-40B4-BE49-F238E27FC236}">
                <a16:creationId xmlns:a16="http://schemas.microsoft.com/office/drawing/2014/main" id="{166D1A33-24B4-DC20-A81A-8B020DE10361}"/>
              </a:ext>
            </a:extLst>
          </p:cNvPr>
          <p:cNvSpPr txBox="1"/>
          <p:nvPr/>
        </p:nvSpPr>
        <p:spPr>
          <a:xfrm>
            <a:off x="6321332" y="1016513"/>
            <a:ext cx="5507254" cy="369332"/>
          </a:xfrm>
          <a:prstGeom prst="rect">
            <a:avLst/>
          </a:prstGeom>
          <a:noFill/>
        </p:spPr>
        <p:txBody>
          <a:bodyPr wrap="square">
            <a:spAutoFit/>
          </a:bodyPr>
          <a:lstStyle/>
          <a:p>
            <a:r>
              <a:rPr lang="en-US" altLang="zh-CN" sz="1800" dirty="0"/>
              <a:t>[BM92,…,BPR00,BMP00,…,GL01,KOY01,…,CHKLM05,…</a:t>
            </a:r>
            <a:r>
              <a:rPr lang="en-US" altLang="zh-CN" sz="1800" dirty="0">
                <a:solidFill>
                  <a:prstClr val="black"/>
                </a:solidFill>
              </a:rPr>
              <a:t>]</a:t>
            </a:r>
            <a:endParaRPr lang="en-US" dirty="0"/>
          </a:p>
        </p:txBody>
      </p:sp>
      <p:sp>
        <p:nvSpPr>
          <p:cNvPr id="34" name="TextBox 33">
            <a:extLst>
              <a:ext uri="{FF2B5EF4-FFF2-40B4-BE49-F238E27FC236}">
                <a16:creationId xmlns:a16="http://schemas.microsoft.com/office/drawing/2014/main" id="{622D0482-EB9F-65B4-9A66-5641C4980EB9}"/>
              </a:ext>
            </a:extLst>
          </p:cNvPr>
          <p:cNvSpPr txBox="1"/>
          <p:nvPr/>
        </p:nvSpPr>
        <p:spPr>
          <a:xfrm>
            <a:off x="7430800" y="5424192"/>
            <a:ext cx="45980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dirty="0">
                <a:solidFill>
                  <a:schemeClr val="tx1"/>
                </a:solidFill>
              </a:rPr>
              <a:t>[+ IC or RO onto group and/or fixed-base exp’s]</a:t>
            </a:r>
          </a:p>
        </p:txBody>
      </p:sp>
      <mc:AlternateContent xmlns:mc="http://schemas.openxmlformats.org/markup-compatibility/2006">
        <mc:Choice xmlns:a14="http://schemas.microsoft.com/office/drawing/2010/main" Requires="a14">
          <p:sp>
            <p:nvSpPr>
              <p:cNvPr id="22" name="Title 1">
                <a:extLst>
                  <a:ext uri="{FF2B5EF4-FFF2-40B4-BE49-F238E27FC236}">
                    <a16:creationId xmlns:a16="http://schemas.microsoft.com/office/drawing/2014/main" id="{4B2F73F7-FF9A-876B-9C9C-D93814FA6BE8}"/>
                  </a:ext>
                </a:extLst>
              </p:cNvPr>
              <p:cNvSpPr txBox="1">
                <a:spLocks/>
              </p:cNvSpPr>
              <p:nvPr/>
            </p:nvSpPr>
            <p:spPr bwMode="auto">
              <a:xfrm>
                <a:off x="235156" y="4832504"/>
                <a:ext cx="11839613" cy="17453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Most efficient PAKE’s   = “password-blinded” Diffie-Hellman (DH KE)	</a:t>
                </a:r>
                <a14:m>
                  <m:oMath xmlns:m="http://schemas.openxmlformats.org/officeDocument/2006/math">
                    <m:r>
                      <a:rPr lang="en-US" sz="2000" i="1">
                        <a:latin typeface="Cambria Math" panose="02040503050406030204" pitchFamily="18" charset="0"/>
                        <a:sym typeface="Symbol" panose="05050102010706020507" pitchFamily="18" charset="2"/>
                      </a:rPr>
                      <m:t></m:t>
                    </m:r>
                  </m:oMath>
                </a14:m>
                <a:r>
                  <a:rPr lang="en-US" sz="2000" dirty="0">
                    <a:latin typeface="+mn-lt"/>
                  </a:rPr>
                  <a:t>   cost(PAKE)  </a:t>
                </a:r>
                <a:r>
                  <a:rPr lang="en-US" altLang="zh-CN" sz="2000" dirty="0">
                    <a:latin typeface="+mn-lt"/>
                    <a:sym typeface="Symbol" panose="05050102010706020507" pitchFamily="18" charset="2"/>
                  </a:rPr>
                  <a:t>  cost(KE)</a:t>
                </a:r>
              </a:p>
              <a:p>
                <a:endParaRPr lang="en-US" sz="1400" dirty="0">
                  <a:latin typeface="+mn-lt"/>
                </a:endParaRPr>
              </a:p>
              <a:p>
                <a:endParaRPr lang="en-US" sz="1400" dirty="0">
                  <a:latin typeface="+mn-lt"/>
                </a:endParaRPr>
              </a:p>
              <a:p>
                <a:pPr>
                  <a:spcBef>
                    <a:spcPts val="1200"/>
                  </a:spcBef>
                </a:pPr>
                <a:r>
                  <a:rPr lang="en-US" altLang="zh-CN" sz="2100" i="1" dirty="0">
                    <a:latin typeface="+mn-lt"/>
                  </a:rPr>
                  <a:t>EKE</a:t>
                </a:r>
                <a:r>
                  <a:rPr lang="en-US" altLang="zh-CN" sz="2100" dirty="0">
                    <a:latin typeface="+mn-lt"/>
                  </a:rPr>
                  <a:t> [BM92,BPR00,MRR20], </a:t>
                </a:r>
                <a:r>
                  <a:rPr lang="en-US" altLang="zh-CN" sz="2100" i="1" dirty="0">
                    <a:latin typeface="+mn-lt"/>
                  </a:rPr>
                  <a:t>SPEKE</a:t>
                </a:r>
                <a:r>
                  <a:rPr lang="en-US" altLang="zh-CN" sz="2100" dirty="0">
                    <a:latin typeface="+mn-lt"/>
                  </a:rPr>
                  <a:t> [Jab96], </a:t>
                </a:r>
                <a:r>
                  <a:rPr lang="en-US" altLang="zh-CN" sz="2100" i="1" dirty="0">
                    <a:latin typeface="+mn-lt"/>
                  </a:rPr>
                  <a:t>PAK/PPK</a:t>
                </a:r>
                <a:r>
                  <a:rPr lang="en-US" altLang="zh-CN" sz="2100" dirty="0">
                    <a:latin typeface="+mn-lt"/>
                  </a:rPr>
                  <a:t> [BMP00], </a:t>
                </a:r>
                <a:r>
                  <a:rPr lang="en-US" altLang="zh-CN" sz="2100" i="1" dirty="0">
                    <a:latin typeface="+mn-lt"/>
                  </a:rPr>
                  <a:t>SPAKE2</a:t>
                </a:r>
                <a:r>
                  <a:rPr lang="en-US" altLang="zh-CN" sz="2100" dirty="0">
                    <a:latin typeface="+mn-lt"/>
                  </a:rPr>
                  <a:t> [AP05], </a:t>
                </a:r>
                <a:r>
                  <a:rPr lang="en-US" altLang="zh-CN" sz="2100" i="1" dirty="0">
                    <a:latin typeface="+mn-lt"/>
                  </a:rPr>
                  <a:t>TBPEKE</a:t>
                </a:r>
                <a:r>
                  <a:rPr lang="en-US" altLang="zh-CN" sz="2100" dirty="0">
                    <a:latin typeface="+mn-lt"/>
                  </a:rPr>
                  <a:t> [PW17], </a:t>
                </a:r>
                <a:r>
                  <a:rPr lang="en-US" altLang="zh-CN" sz="2100" i="1" dirty="0">
                    <a:latin typeface="+mn-lt"/>
                  </a:rPr>
                  <a:t>CPACE</a:t>
                </a:r>
                <a:r>
                  <a:rPr lang="en-US" altLang="zh-CN" sz="2100" dirty="0">
                    <a:latin typeface="+mn-lt"/>
                  </a:rPr>
                  <a:t> [HL19], …</a:t>
                </a:r>
              </a:p>
            </p:txBody>
          </p:sp>
        </mc:Choice>
        <mc:Fallback>
          <p:sp>
            <p:nvSpPr>
              <p:cNvPr id="22" name="Title 1">
                <a:extLst>
                  <a:ext uri="{FF2B5EF4-FFF2-40B4-BE49-F238E27FC236}">
                    <a16:creationId xmlns:a16="http://schemas.microsoft.com/office/drawing/2014/main" id="{4B2F73F7-FF9A-876B-9C9C-D93814FA6BE8}"/>
                  </a:ext>
                </a:extLst>
              </p:cNvPr>
              <p:cNvSpPr txBox="1">
                <a:spLocks noRot="1" noChangeAspect="1" noMove="1" noResize="1" noEditPoints="1" noAdjustHandles="1" noChangeArrowheads="1" noChangeShapeType="1" noTextEdit="1"/>
              </p:cNvSpPr>
              <p:nvPr/>
            </p:nvSpPr>
            <p:spPr bwMode="auto">
              <a:xfrm>
                <a:off x="235156" y="4832504"/>
                <a:ext cx="11839613" cy="1745373"/>
              </a:xfrm>
              <a:prstGeom prst="rect">
                <a:avLst/>
              </a:prstGeom>
              <a:blipFill>
                <a:blip r:embed="rId12"/>
                <a:stretch>
                  <a:fillRect l="-5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04128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7A758A8-70D5-4CE2-8728-5A8AA8450A83}"/>
              </a:ext>
            </a:extLst>
          </p:cNvPr>
          <p:cNvSpPr/>
          <p:nvPr/>
        </p:nvSpPr>
        <p:spPr>
          <a:xfrm>
            <a:off x="4115001" y="2464137"/>
            <a:ext cx="3835027" cy="215570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aPAKE</a:t>
            </a:r>
            <a:endParaRPr lang="en-US" sz="3600" dirty="0"/>
          </a:p>
          <a:p>
            <a:pPr algn="ctr"/>
            <a:endParaRPr lang="en-US" sz="3600" dirty="0"/>
          </a:p>
          <a:p>
            <a:pPr algn="ctr"/>
            <a:r>
              <a:rPr lang="en-US" sz="3600" dirty="0"/>
              <a:t> </a:t>
            </a:r>
          </a:p>
          <a:p>
            <a:pPr algn="ctr"/>
            <a:endParaRPr lang="en-US" sz="3600" dirty="0"/>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ADA89897-91D9-4A78-A6CA-8A7307467D3F}"/>
                  </a:ext>
                </a:extLst>
              </p:cNvPr>
              <p:cNvSpPr/>
              <p:nvPr/>
            </p:nvSpPr>
            <p:spPr>
              <a:xfrm>
                <a:off x="4398355" y="3133941"/>
                <a:ext cx="3395290" cy="13048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r>
                      <m:rPr>
                        <m:sty m:val="p"/>
                      </m:rPr>
                      <a:rPr lang="en-US" sz="2400" b="0" i="0" dirty="0" smtClean="0">
                        <a:solidFill>
                          <a:schemeClr val="tx1"/>
                        </a:solidFill>
                        <a:latin typeface="Cambria Math" panose="02040503050406030204" pitchFamily="18" charset="0"/>
                      </a:rPr>
                      <m:t>H</m:t>
                    </m:r>
                    <m:r>
                      <a:rPr lang="en-US" sz="2400" b="0" i="0"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𝑝</m:t>
                    </m:r>
                    <m:r>
                      <a:rPr lang="en-US" sz="2400" i="1" dirty="0" smtClean="0">
                        <a:solidFill>
                          <a:schemeClr val="tx1"/>
                        </a:solidFill>
                        <a:latin typeface="Cambria Math" panose="02040503050406030204" pitchFamily="18" charset="0"/>
                      </a:rPr>
                      <m:t>𝑤</m:t>
                    </m:r>
                    <m:r>
                      <a:rPr lang="en-US" sz="2400" b="0" i="1" dirty="0" smtClean="0">
                        <a:solidFill>
                          <a:schemeClr val="tx1"/>
                        </a:solidFill>
                        <a:latin typeface="Cambria Math" panose="02040503050406030204" pitchFamily="18" charset="0"/>
                      </a:rPr>
                      <m:t>)</m:t>
                    </m:r>
                    <m:r>
                      <a:rPr lang="en-US" sz="2400" i="1" dirty="0" smtClean="0">
                        <a:latin typeface="Cambria Math" panose="02040503050406030204" pitchFamily="18" charset="0"/>
                      </a:rPr>
                      <m:t>=</m:t>
                    </m:r>
                    <m:r>
                      <a:rPr lang="en-US" sz="2400" b="0" i="1" dirty="0" smtClean="0">
                        <a:latin typeface="Cambria Math" panose="02040503050406030204" pitchFamily="18" charset="0"/>
                      </a:rPr>
                      <m:t>h</m:t>
                    </m:r>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r>
                      <a:rPr lang="en-US" sz="2400" b="0" i="1" dirty="0" smtClean="0">
                        <a:latin typeface="Cambria Math" panose="02040503050406030204" pitchFamily="18" charset="0"/>
                      </a:rPr>
                      <m:t> </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xmlns="">
          <p:sp>
            <p:nvSpPr>
              <p:cNvPr id="52" name="Rectangle 51">
                <a:extLst>
                  <a:ext uri="{FF2B5EF4-FFF2-40B4-BE49-F238E27FC236}">
                    <a16:creationId xmlns:a16="http://schemas.microsoft.com/office/drawing/2014/main" id="{ADA89897-91D9-4A78-A6CA-8A7307467D3F}"/>
                  </a:ext>
                </a:extLst>
              </p:cNvPr>
              <p:cNvSpPr>
                <a:spLocks noRot="1" noChangeAspect="1" noMove="1" noResize="1" noEditPoints="1" noAdjustHandles="1" noChangeArrowheads="1" noChangeShapeType="1" noTextEdit="1"/>
              </p:cNvSpPr>
              <p:nvPr/>
            </p:nvSpPr>
            <p:spPr>
              <a:xfrm>
                <a:off x="4398355" y="3133941"/>
                <a:ext cx="3395290" cy="1304881"/>
              </a:xfrm>
              <a:prstGeom prst="rect">
                <a:avLst/>
              </a:prstGeom>
              <a:blipFill>
                <a:blip r:embed="rId3"/>
                <a:stretch>
                  <a:fillRect b="-1822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内容占位符 2">
                <a:extLst>
                  <a:ext uri="{FF2B5EF4-FFF2-40B4-BE49-F238E27FC236}">
                    <a16:creationId xmlns:a16="http://schemas.microsoft.com/office/drawing/2014/main" id="{40CA10E0-AE14-4AE2-87F8-8236A785AA73}"/>
                  </a:ext>
                </a:extLst>
              </p:cNvPr>
              <p:cNvSpPr>
                <a:spLocks noGrp="1"/>
              </p:cNvSpPr>
              <p:nvPr>
                <p:ph idx="1"/>
              </p:nvPr>
            </p:nvSpPr>
            <p:spPr>
              <a:xfrm>
                <a:off x="604346" y="1286250"/>
                <a:ext cx="11037589" cy="490335"/>
              </a:xfrm>
            </p:spPr>
            <p:txBody>
              <a:bodyPr>
                <a:noAutofit/>
              </a:bodyPr>
              <a:lstStyle/>
              <a:p>
                <a:pPr marL="0" indent="0">
                  <a:buNone/>
                </a:pPr>
                <a:r>
                  <a:rPr lang="en-US" altLang="zh-CN" sz="2400" dirty="0">
                    <a:cs typeface="Calibri Light" panose="020F0302020204030204" pitchFamily="34" charset="0"/>
                  </a:rPr>
                  <a:t>Server Initialization:  on input pw, compute a `hashed password’,  </a:t>
                </a:r>
                <a14:m>
                  <m:oMath xmlns:m="http://schemas.openxmlformats.org/officeDocument/2006/math">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r>
                      <m:rPr>
                        <m:sty m:val="p"/>
                      </m:rPr>
                      <a:rPr lang="en-US" sz="2400" b="0" i="0" smtClean="0">
                        <a:solidFill>
                          <a:prstClr val="black"/>
                        </a:solidFill>
                        <a:latin typeface="Cambria Math" panose="02040503050406030204" pitchFamily="18" charset="0"/>
                        <a:cs typeface="Calibri"/>
                      </a:rPr>
                      <m:t>H</m:t>
                    </m:r>
                    <m:r>
                      <a:rPr lang="en-US" sz="2400" b="0" i="1" smtClean="0">
                        <a:solidFill>
                          <a:prstClr val="black"/>
                        </a:solidFill>
                        <a:latin typeface="Cambria Math" panose="02040503050406030204" pitchFamily="18" charset="0"/>
                        <a:cs typeface="Calibri"/>
                      </a:rPr>
                      <m:t>(</m:t>
                    </m:r>
                    <m:r>
                      <a:rPr lang="en-US" sz="2400" b="0" i="1" smtClean="0">
                        <a:solidFill>
                          <a:prstClr val="black"/>
                        </a:solidFill>
                        <a:latin typeface="Cambria Math" panose="02040503050406030204" pitchFamily="18" charset="0"/>
                        <a:cs typeface="Calibri"/>
                      </a:rPr>
                      <m:t>𝑝𝑤</m:t>
                    </m:r>
                    <m:r>
                      <a:rPr lang="en-US" sz="2400" b="0" i="1" smtClean="0">
                        <a:solidFill>
                          <a:prstClr val="black"/>
                        </a:solidFill>
                        <a:latin typeface="Cambria Math" panose="02040503050406030204" pitchFamily="18" charset="0"/>
                        <a:cs typeface="Calibri"/>
                      </a:rPr>
                      <m:t>)</m:t>
                    </m:r>
                  </m:oMath>
                </a14:m>
                <a:endParaRPr lang="en-US" altLang="zh-CN" sz="2400" dirty="0">
                  <a:cs typeface="Calibri Light" panose="020F0302020204030204" pitchFamily="34" charset="0"/>
                </a:endParaRPr>
              </a:p>
            </p:txBody>
          </p:sp>
        </mc:Choice>
        <mc:Fallback>
          <p:sp>
            <p:nvSpPr>
              <p:cNvPr id="51" name="内容占位符 2">
                <a:extLst>
                  <a:ext uri="{FF2B5EF4-FFF2-40B4-BE49-F238E27FC236}">
                    <a16:creationId xmlns:a16="http://schemas.microsoft.com/office/drawing/2014/main" id="{40CA10E0-AE14-4AE2-87F8-8236A785AA73}"/>
                  </a:ext>
                </a:extLst>
              </p:cNvPr>
              <p:cNvSpPr>
                <a:spLocks noGrp="1" noRot="1" noChangeAspect="1" noMove="1" noResize="1" noEditPoints="1" noAdjustHandles="1" noChangeArrowheads="1" noChangeShapeType="1" noTextEdit="1"/>
              </p:cNvSpPr>
              <p:nvPr>
                <p:ph idx="1"/>
              </p:nvPr>
            </p:nvSpPr>
            <p:spPr>
              <a:xfrm>
                <a:off x="604346" y="1286250"/>
                <a:ext cx="11037589" cy="490335"/>
              </a:xfrm>
              <a:blipFill>
                <a:blip r:embed="rId4"/>
                <a:stretch>
                  <a:fillRect l="-828" t="-175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6595FCEE-1E2F-4B05-A60F-5E2AB2EB4B7A}"/>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53" name="Rectangle 52">
                <a:extLst>
                  <a:ext uri="{FF2B5EF4-FFF2-40B4-BE49-F238E27FC236}">
                    <a16:creationId xmlns:a16="http://schemas.microsoft.com/office/drawing/2014/main" id="{6595FCEE-1E2F-4B05-A60F-5E2AB2EB4B7A}"/>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5"/>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6"/>
                <a:stretch>
                  <a:fillRect b="-18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F395F8BE-C958-4147-8956-A359C3FFDEE2}"/>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62" name="Rectangle 61">
                <a:extLst>
                  <a:ext uri="{FF2B5EF4-FFF2-40B4-BE49-F238E27FC236}">
                    <a16:creationId xmlns:a16="http://schemas.microsoft.com/office/drawing/2014/main" id="{F395F8BE-C958-4147-8956-A359C3FFDEE2}"/>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9"/>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6DB6F1FB-DDEC-4BD1-94D1-E6BDD5C5C3ED}"/>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3" name="Rectangle 62">
                <a:extLst>
                  <a:ext uri="{FF2B5EF4-FFF2-40B4-BE49-F238E27FC236}">
                    <a16:creationId xmlns:a16="http://schemas.microsoft.com/office/drawing/2014/main" id="{6DB6F1FB-DDEC-4BD1-94D1-E6BDD5C5C3ED}"/>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10"/>
                <a:stretch>
                  <a:fillRect t="-1667" b="-10000"/>
                </a:stretch>
              </a:blipFill>
              <a:ln>
                <a:noFill/>
              </a:ln>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3513EE05-0C7E-403E-945B-F88C240BB876}"/>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D62BC383-3E83-459C-A5B6-74442937902A}"/>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471D64F2-CFF2-4ED5-BD4F-1B8B135DAB15}"/>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8" name="内容占位符 2">
                <a:extLst>
                  <a:ext uri="{FF2B5EF4-FFF2-40B4-BE49-F238E27FC236}">
                    <a16:creationId xmlns:a16="http://schemas.microsoft.com/office/drawing/2014/main" id="{7E7EC224-87A9-4C58-A198-F23369E50599}"/>
                  </a:ext>
                </a:extLst>
              </p:cNvPr>
              <p:cNvSpPr txBox="1">
                <a:spLocks/>
              </p:cNvSpPr>
              <p:nvPr/>
            </p:nvSpPr>
            <p:spPr bwMode="auto">
              <a:xfrm>
                <a:off x="8685516" y="1629016"/>
                <a:ext cx="2474044" cy="3867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m:rPr>
                        <m:sty m:val="p"/>
                      </m:rPr>
                      <a:rPr lang="en-US" sz="2400" b="0" i="0" smtClean="0">
                        <a:solidFill>
                          <a:prstClr val="black"/>
                        </a:solidFill>
                        <a:latin typeface="Cambria Math" panose="02040503050406030204" pitchFamily="18" charset="0"/>
                        <a:cs typeface="Calibri"/>
                      </a:rPr>
                      <m:t>H</m:t>
                    </m:r>
                  </m:oMath>
                </a14:m>
                <a:r>
                  <a:rPr lang="en-US" altLang="zh-CN" sz="2400" dirty="0">
                    <a:cs typeface="Calibri Light" panose="020F0302020204030204" pitchFamily="34" charset="0"/>
                  </a:rPr>
                  <a:t> : one-way hash</a:t>
                </a:r>
              </a:p>
            </p:txBody>
          </p:sp>
        </mc:Choice>
        <mc:Fallback xmlns="">
          <p:sp>
            <p:nvSpPr>
              <p:cNvPr id="68" name="内容占位符 2">
                <a:extLst>
                  <a:ext uri="{FF2B5EF4-FFF2-40B4-BE49-F238E27FC236}">
                    <a16:creationId xmlns:a16="http://schemas.microsoft.com/office/drawing/2014/main" id="{7E7EC224-87A9-4C58-A198-F23369E50599}"/>
                  </a:ext>
                </a:extLst>
              </p:cNvPr>
              <p:cNvSpPr txBox="1">
                <a:spLocks noRot="1" noChangeAspect="1" noMove="1" noResize="1" noEditPoints="1" noAdjustHandles="1" noChangeArrowheads="1" noChangeShapeType="1" noTextEdit="1"/>
              </p:cNvSpPr>
              <p:nvPr/>
            </p:nvSpPr>
            <p:spPr bwMode="auto">
              <a:xfrm>
                <a:off x="8685516" y="1629016"/>
                <a:ext cx="2474044" cy="386718"/>
              </a:xfrm>
              <a:prstGeom prst="rect">
                <a:avLst/>
              </a:prstGeom>
              <a:blipFill>
                <a:blip r:embed="rId11"/>
                <a:stretch>
                  <a:fillRect l="-739" t="-21875" b="-4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8EAE8CFF-1758-4BD0-A1DA-0F4E2B610E47}"/>
              </a:ext>
            </a:extLst>
          </p:cNvPr>
          <p:cNvGrpSpPr/>
          <p:nvPr/>
        </p:nvGrpSpPr>
        <p:grpSpPr>
          <a:xfrm>
            <a:off x="256499" y="2199924"/>
            <a:ext cx="2298321" cy="2298321"/>
            <a:chOff x="156595" y="2724355"/>
            <a:chExt cx="2298321" cy="2298321"/>
          </a:xfrm>
        </p:grpSpPr>
        <p:pic>
          <p:nvPicPr>
            <p:cNvPr id="25" name="Picture 24">
              <a:extLst>
                <a:ext uri="{FF2B5EF4-FFF2-40B4-BE49-F238E27FC236}">
                  <a16:creationId xmlns:a16="http://schemas.microsoft.com/office/drawing/2014/main" id="{F5C0CF7A-5280-45E3-B1AA-A261A79A22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26" name="Rectangle 25">
              <a:extLst>
                <a:ext uri="{FF2B5EF4-FFF2-40B4-BE49-F238E27FC236}">
                  <a16:creationId xmlns:a16="http://schemas.microsoft.com/office/drawing/2014/main" id="{268F39DA-AB4C-4ECF-A3D5-C252988B4E9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Client</a:t>
              </a:r>
            </a:p>
          </p:txBody>
        </p:sp>
      </p:grpSp>
      <p:grpSp>
        <p:nvGrpSpPr>
          <p:cNvPr id="33" name="Group 32">
            <a:extLst>
              <a:ext uri="{FF2B5EF4-FFF2-40B4-BE49-F238E27FC236}">
                <a16:creationId xmlns:a16="http://schemas.microsoft.com/office/drawing/2014/main" id="{0AE2AA9B-FA89-4F56-9B89-02DA5BB825A7}"/>
              </a:ext>
            </a:extLst>
          </p:cNvPr>
          <p:cNvGrpSpPr/>
          <p:nvPr/>
        </p:nvGrpSpPr>
        <p:grpSpPr>
          <a:xfrm>
            <a:off x="9353343" y="2076567"/>
            <a:ext cx="2474043" cy="2474043"/>
            <a:chOff x="9224942" y="2706465"/>
            <a:chExt cx="2474043" cy="2474043"/>
          </a:xfrm>
        </p:grpSpPr>
        <p:pic>
          <p:nvPicPr>
            <p:cNvPr id="34" name="Picture 33">
              <a:extLst>
                <a:ext uri="{FF2B5EF4-FFF2-40B4-BE49-F238E27FC236}">
                  <a16:creationId xmlns:a16="http://schemas.microsoft.com/office/drawing/2014/main" id="{F8785014-5C34-4FDB-9BD4-E54BA28741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35" name="Rectangle 34">
              <a:extLst>
                <a:ext uri="{FF2B5EF4-FFF2-40B4-BE49-F238E27FC236}">
                  <a16:creationId xmlns:a16="http://schemas.microsoft.com/office/drawing/2014/main" id="{49768EA9-038D-458F-93A9-4E1D3D79E279}"/>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Server</a:t>
              </a:r>
            </a:p>
          </p:txBody>
        </p:sp>
      </p:grpSp>
      <p:sp>
        <p:nvSpPr>
          <p:cNvPr id="40" name="Title 1">
            <a:extLst>
              <a:ext uri="{FF2B5EF4-FFF2-40B4-BE49-F238E27FC236}">
                <a16:creationId xmlns:a16="http://schemas.microsoft.com/office/drawing/2014/main" id="{BA401D85-EE5D-4B4E-A90A-208C578CCE11}"/>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asymmetric PAKE (</a:t>
            </a:r>
            <a:r>
              <a:rPr lang="en-US" dirty="0" err="1"/>
              <a:t>aPAKE</a:t>
            </a:r>
            <a:r>
              <a:rPr lang="en-US" dirty="0"/>
              <a:t>)</a:t>
            </a:r>
            <a:endParaRPr lang="en-US" sz="3600" dirty="0">
              <a:solidFill>
                <a:srgbClr val="FF0000"/>
              </a:solidFill>
            </a:endParaRPr>
          </a:p>
        </p:txBody>
      </p:sp>
      <p:sp>
        <p:nvSpPr>
          <p:cNvPr id="27" name="TextBox 26">
            <a:extLst>
              <a:ext uri="{FF2B5EF4-FFF2-40B4-BE49-F238E27FC236}">
                <a16:creationId xmlns:a16="http://schemas.microsoft.com/office/drawing/2014/main" id="{8CDB116A-C0CE-402A-73F5-D6DB9016E80C}"/>
              </a:ext>
            </a:extLst>
          </p:cNvPr>
          <p:cNvSpPr txBox="1"/>
          <p:nvPr/>
        </p:nvSpPr>
        <p:spPr>
          <a:xfrm>
            <a:off x="6775938" y="351807"/>
            <a:ext cx="5051448" cy="369332"/>
          </a:xfrm>
          <a:prstGeom prst="rect">
            <a:avLst/>
          </a:prstGeom>
          <a:noFill/>
        </p:spPr>
        <p:txBody>
          <a:bodyPr wrap="square">
            <a:spAutoFit/>
          </a:bodyPr>
          <a:lstStyle/>
          <a:p>
            <a:r>
              <a:rPr lang="en-US" altLang="zh-CN" sz="1800" dirty="0"/>
              <a:t>[</a:t>
            </a:r>
            <a:r>
              <a:rPr lang="en-US" altLang="zh-CN" dirty="0"/>
              <a:t>Jablon</a:t>
            </a:r>
            <a:r>
              <a:rPr lang="en-US" altLang="zh-CN" sz="1800" dirty="0"/>
              <a:t>97,…,GMR06,…,BP13,…,Shoup20,GJK21,…</a:t>
            </a:r>
            <a:r>
              <a:rPr lang="en-US" altLang="zh-CN" sz="1800" dirty="0">
                <a:solidFill>
                  <a:prstClr val="black"/>
                </a:solidFill>
              </a:rPr>
              <a:t>]</a:t>
            </a:r>
            <a:endParaRPr lang="en-US" dirty="0"/>
          </a:p>
        </p:txBody>
      </p:sp>
      <mc:AlternateContent xmlns:mc="http://schemas.openxmlformats.org/markup-compatibility/2006">
        <mc:Choice xmlns:a14="http://schemas.microsoft.com/office/drawing/2010/main" Requires="a14">
          <p:sp>
            <p:nvSpPr>
              <p:cNvPr id="23" name="内容占位符 2">
                <a:extLst>
                  <a:ext uri="{FF2B5EF4-FFF2-40B4-BE49-F238E27FC236}">
                    <a16:creationId xmlns:a16="http://schemas.microsoft.com/office/drawing/2014/main" id="{A22CE7ED-76A4-4074-E98E-519A20D2BF93}"/>
                  </a:ext>
                </a:extLst>
              </p:cNvPr>
              <p:cNvSpPr txBox="1">
                <a:spLocks/>
              </p:cNvSpPr>
              <p:nvPr/>
            </p:nvSpPr>
            <p:spPr bwMode="auto">
              <a:xfrm>
                <a:off x="229357" y="5114049"/>
                <a:ext cx="11273899" cy="4903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200" dirty="0">
                    <a:cs typeface="Calibri Light" panose="020F0302020204030204" pitchFamily="34" charset="0"/>
                  </a:rPr>
                  <a:t>Benefit of </a:t>
                </a:r>
                <a:r>
                  <a:rPr lang="en-US" altLang="zh-CN" sz="2200" dirty="0" err="1">
                    <a:cs typeface="Calibri Light" panose="020F0302020204030204" pitchFamily="34" charset="0"/>
                  </a:rPr>
                  <a:t>aPAKE</a:t>
                </a:r>
                <a:r>
                  <a:rPr lang="en-US" altLang="zh-CN" sz="2200" dirty="0">
                    <a:cs typeface="Calibri Light" panose="020F0302020204030204" pitchFamily="34" charset="0"/>
                  </a:rPr>
                  <a:t>:  </a:t>
                </a:r>
                <a:r>
                  <a:rPr lang="en-US" altLang="zh-CN" sz="2200" dirty="0">
                    <a:solidFill>
                      <a:srgbClr val="FF0000"/>
                    </a:solidFill>
                    <a:cs typeface="Calibri Light" panose="020F0302020204030204" pitchFamily="34" charset="0"/>
                  </a:rPr>
                  <a:t>server compromise </a:t>
                </a:r>
                <a:r>
                  <a:rPr lang="en-US" altLang="zh-CN" sz="2200" dirty="0">
                    <a:cs typeface="Calibri Light" panose="020F0302020204030204" pitchFamily="34" charset="0"/>
                  </a:rPr>
                  <a:t>leaks  </a:t>
                </a:r>
                <a14:m>
                  <m:oMath xmlns:m="http://schemas.openxmlformats.org/officeDocument/2006/math">
                    <m:r>
                      <a:rPr lang="en-US" sz="2200" i="1">
                        <a:solidFill>
                          <a:prstClr val="black"/>
                        </a:solidFill>
                        <a:latin typeface="Cambria Math" panose="02040503050406030204" pitchFamily="18" charset="0"/>
                        <a:cs typeface="Calibri"/>
                      </a:rPr>
                      <m:t>𝑝𝑤</m:t>
                    </m:r>
                    <m:r>
                      <a:rPr lang="en-US" sz="2200">
                        <a:solidFill>
                          <a:prstClr val="black"/>
                        </a:solidFill>
                        <a:latin typeface="Cambria Math" panose="02040503050406030204" pitchFamily="18" charset="0"/>
                        <a:cs typeface="Calibri"/>
                      </a:rPr>
                      <m:t>=</m:t>
                    </m:r>
                    <m:sSup>
                      <m:sSupPr>
                        <m:ctrlPr>
                          <a:rPr lang="en-US" sz="2200" i="1" smtClean="0">
                            <a:solidFill>
                              <a:prstClr val="black"/>
                            </a:solidFill>
                            <a:latin typeface="Cambria Math" panose="02040503050406030204" pitchFamily="18" charset="0"/>
                            <a:cs typeface="Calibri"/>
                          </a:rPr>
                        </m:ctrlPr>
                      </m:sSupPr>
                      <m:e>
                        <m:r>
                          <m:rPr>
                            <m:sty m:val="p"/>
                          </m:rPr>
                          <a:rPr lang="en-US" sz="2200" b="0" i="0" smtClean="0">
                            <a:solidFill>
                              <a:prstClr val="black"/>
                            </a:solidFill>
                            <a:latin typeface="Cambria Math" panose="02040503050406030204" pitchFamily="18" charset="0"/>
                            <a:cs typeface="Calibri"/>
                          </a:rPr>
                          <m:t>H</m:t>
                        </m:r>
                      </m:e>
                      <m:sup>
                        <m:r>
                          <a:rPr lang="en-US" sz="2200" b="0" i="1" smtClean="0">
                            <a:solidFill>
                              <a:prstClr val="black"/>
                            </a:solidFill>
                            <a:latin typeface="Cambria Math" panose="02040503050406030204" pitchFamily="18" charset="0"/>
                            <a:cs typeface="Calibri"/>
                          </a:rPr>
                          <m:t>−1</m:t>
                        </m:r>
                      </m:sup>
                    </m:sSup>
                    <m:r>
                      <a:rPr lang="en-US" sz="2200" i="1">
                        <a:solidFill>
                          <a:prstClr val="black"/>
                        </a:solidFill>
                        <a:latin typeface="Cambria Math" panose="02040503050406030204" pitchFamily="18" charset="0"/>
                        <a:cs typeface="Calibri"/>
                      </a:rPr>
                      <m:t>(</m:t>
                    </m:r>
                    <m:r>
                      <a:rPr lang="en-US" sz="2200" b="0" i="1" smtClean="0">
                        <a:solidFill>
                          <a:prstClr val="black"/>
                        </a:solidFill>
                        <a:latin typeface="Cambria Math" panose="02040503050406030204" pitchFamily="18" charset="0"/>
                        <a:cs typeface="Calibri"/>
                      </a:rPr>
                      <m:t>h</m:t>
                    </m:r>
                    <m:r>
                      <a:rPr lang="en-US" sz="2200" i="1">
                        <a:solidFill>
                          <a:prstClr val="black"/>
                        </a:solidFill>
                        <a:latin typeface="Cambria Math" panose="02040503050406030204" pitchFamily="18" charset="0"/>
                        <a:cs typeface="Calibri"/>
                      </a:rPr>
                      <m:t>𝑝𝑤</m:t>
                    </m:r>
                    <m:r>
                      <a:rPr lang="en-US" sz="2200" i="1">
                        <a:solidFill>
                          <a:prstClr val="black"/>
                        </a:solidFill>
                        <a:latin typeface="Cambria Math" panose="02040503050406030204" pitchFamily="18" charset="0"/>
                        <a:cs typeface="Calibri"/>
                      </a:rPr>
                      <m:t>)</m:t>
                    </m:r>
                  </m:oMath>
                </a14:m>
                <a:r>
                  <a:rPr lang="en-US" altLang="zh-CN" sz="2200" dirty="0">
                    <a:cs typeface="Calibri Light" panose="020F0302020204030204" pitchFamily="34" charset="0"/>
                  </a:rPr>
                  <a:t> </a:t>
                </a:r>
                <a:r>
                  <a:rPr lang="en-US" altLang="zh-CN" sz="2200" dirty="0">
                    <a:solidFill>
                      <a:srgbClr val="FF0000"/>
                    </a:solidFill>
                    <a:cs typeface="Calibri Light" panose="020F0302020204030204" pitchFamily="34" charset="0"/>
                  </a:rPr>
                  <a:t>only via brute-force search</a:t>
                </a:r>
              </a:p>
            </p:txBody>
          </p:sp>
        </mc:Choice>
        <mc:Fallback>
          <p:sp>
            <p:nvSpPr>
              <p:cNvPr id="23" name="内容占位符 2">
                <a:extLst>
                  <a:ext uri="{FF2B5EF4-FFF2-40B4-BE49-F238E27FC236}">
                    <a16:creationId xmlns:a16="http://schemas.microsoft.com/office/drawing/2014/main" id="{A22CE7ED-76A4-4074-E98E-519A20D2BF93}"/>
                  </a:ext>
                </a:extLst>
              </p:cNvPr>
              <p:cNvSpPr txBox="1">
                <a:spLocks noRot="1" noChangeAspect="1" noMove="1" noResize="1" noEditPoints="1" noAdjustHandles="1" noChangeArrowheads="1" noChangeShapeType="1" noTextEdit="1"/>
              </p:cNvSpPr>
              <p:nvPr/>
            </p:nvSpPr>
            <p:spPr bwMode="auto">
              <a:xfrm>
                <a:off x="229357" y="5114049"/>
                <a:ext cx="11273899" cy="490334"/>
              </a:xfrm>
              <a:prstGeom prst="rect">
                <a:avLst/>
              </a:prstGeom>
              <a:blipFill>
                <a:blip r:embed="rId14"/>
                <a:stretch>
                  <a:fillRect l="-703" t="-15000" b="-6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72332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7A758A8-70D5-4CE2-8728-5A8AA8450A83}"/>
              </a:ext>
            </a:extLst>
          </p:cNvPr>
          <p:cNvSpPr/>
          <p:nvPr/>
        </p:nvSpPr>
        <p:spPr>
          <a:xfrm>
            <a:off x="4115001" y="2464137"/>
            <a:ext cx="3835027" cy="215570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t>aPAKE</a:t>
            </a:r>
            <a:endParaRPr lang="en-US" sz="3600" dirty="0"/>
          </a:p>
          <a:p>
            <a:pPr algn="ctr"/>
            <a:endParaRPr lang="en-US" sz="3600" dirty="0"/>
          </a:p>
          <a:p>
            <a:pPr algn="ctr"/>
            <a:r>
              <a:rPr lang="en-US" sz="3600" dirty="0"/>
              <a:t> </a:t>
            </a:r>
          </a:p>
          <a:p>
            <a:pPr algn="ctr"/>
            <a:endParaRPr lang="en-US" sz="3600" dirty="0"/>
          </a:p>
        </p:txBody>
      </p:sp>
      <mc:AlternateContent xmlns:mc="http://schemas.openxmlformats.org/markup-compatibility/2006">
        <mc:Choice xmlns:a14="http://schemas.microsoft.com/office/drawing/2010/main" Requires="a14">
          <p:sp>
            <p:nvSpPr>
              <p:cNvPr id="52" name="Rectangle 51">
                <a:extLst>
                  <a:ext uri="{FF2B5EF4-FFF2-40B4-BE49-F238E27FC236}">
                    <a16:creationId xmlns:a16="http://schemas.microsoft.com/office/drawing/2014/main" id="{ADA89897-91D9-4A78-A6CA-8A7307467D3F}"/>
                  </a:ext>
                </a:extLst>
              </p:cNvPr>
              <p:cNvSpPr/>
              <p:nvPr/>
            </p:nvSpPr>
            <p:spPr>
              <a:xfrm>
                <a:off x="4398355" y="3133941"/>
                <a:ext cx="3395290" cy="13048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i="1" dirty="0">
                        <a:latin typeface="Cambria Math" panose="02040503050406030204" pitchFamily="18" charset="0"/>
                      </a:rPr>
                      <m:t>(</m:t>
                    </m:r>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𝑠</m:t>
                        </m:r>
                      </m:sub>
                    </m:sSub>
                    <m:d>
                      <m:dPr>
                        <m:ctrlPr>
                          <a:rPr lang="en-US" sz="2400" b="0" i="1" dirty="0" smtClean="0">
                            <a:latin typeface="Cambria Math" panose="02040503050406030204" pitchFamily="18" charset="0"/>
                          </a:rPr>
                        </m:ctrlPr>
                      </m:dPr>
                      <m:e>
                        <m:r>
                          <a:rPr lang="en-US" sz="2400" i="1" dirty="0" smtClean="0">
                            <a:latin typeface="Cambria Math" panose="02040503050406030204" pitchFamily="18" charset="0"/>
                          </a:rPr>
                          <m:t>𝑝</m:t>
                        </m:r>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m:t>
                    </m:r>
                    <m:r>
                      <a:rPr lang="en-US" sz="2400" i="1" dirty="0">
                        <a:solidFill>
                          <a:schemeClr val="tx1"/>
                        </a:solidFill>
                        <a:latin typeface="Cambria Math" panose="02040503050406030204" pitchFamily="18" charset="0"/>
                      </a:rPr>
                      <m:t>h𝑝𝑤</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p:sp>
            <p:nvSpPr>
              <p:cNvPr id="52" name="Rectangle 51">
                <a:extLst>
                  <a:ext uri="{FF2B5EF4-FFF2-40B4-BE49-F238E27FC236}">
                    <a16:creationId xmlns:a16="http://schemas.microsoft.com/office/drawing/2014/main" id="{ADA89897-91D9-4A78-A6CA-8A7307467D3F}"/>
                  </a:ext>
                </a:extLst>
              </p:cNvPr>
              <p:cNvSpPr>
                <a:spLocks noRot="1" noChangeAspect="1" noMove="1" noResize="1" noEditPoints="1" noAdjustHandles="1" noChangeArrowheads="1" noChangeShapeType="1" noTextEdit="1"/>
              </p:cNvSpPr>
              <p:nvPr/>
            </p:nvSpPr>
            <p:spPr>
              <a:xfrm>
                <a:off x="4398355" y="3133941"/>
                <a:ext cx="3395290" cy="1304881"/>
              </a:xfrm>
              <a:prstGeom prst="rect">
                <a:avLst/>
              </a:prstGeom>
              <a:blipFill>
                <a:blip r:embed="rId3"/>
                <a:stretch>
                  <a:fillRect b="-18224"/>
                </a:stretch>
              </a:blipFill>
              <a:ln>
                <a:noFill/>
              </a:ln>
            </p:spPr>
            <p:txBody>
              <a:bodyPr/>
              <a:lstStyle/>
              <a:p>
                <a:r>
                  <a:rPr lang="en-US">
                    <a:noFill/>
                  </a:rPr>
                  <a:t> </a:t>
                </a:r>
              </a:p>
            </p:txBody>
          </p:sp>
        </mc:Fallback>
      </mc:AlternateContent>
      <p:sp>
        <p:nvSpPr>
          <p:cNvPr id="22" name="Title 1">
            <a:extLst>
              <a:ext uri="{FF2B5EF4-FFF2-40B4-BE49-F238E27FC236}">
                <a16:creationId xmlns:a16="http://schemas.microsoft.com/office/drawing/2014/main" id="{E2AA5B09-A679-4FD1-A797-169BD59C8A9A}"/>
              </a:ext>
            </a:extLst>
          </p:cNvPr>
          <p:cNvSpPr txBox="1">
            <a:spLocks/>
          </p:cNvSpPr>
          <p:nvPr/>
        </p:nvSpPr>
        <p:spPr bwMode="auto">
          <a:xfrm>
            <a:off x="177842" y="117479"/>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solidFill>
                  <a:srgbClr val="FF0000"/>
                </a:solidFill>
              </a:rPr>
              <a:t>strong</a:t>
            </a:r>
            <a:r>
              <a:rPr lang="en-US" dirty="0"/>
              <a:t> asymmetric PAKE (</a:t>
            </a:r>
            <a:r>
              <a:rPr lang="en-US" dirty="0" err="1">
                <a:solidFill>
                  <a:srgbClr val="FF0000"/>
                </a:solidFill>
              </a:rPr>
              <a:t>s</a:t>
            </a:r>
            <a:r>
              <a:rPr lang="en-US" dirty="0" err="1"/>
              <a:t>aPAKE</a:t>
            </a:r>
            <a:r>
              <a:rPr lang="en-US" dirty="0"/>
              <a:t>)</a:t>
            </a:r>
            <a:endParaRPr lang="en-US" sz="3600" dirty="0">
              <a:solidFill>
                <a:srgbClr val="FF0000"/>
              </a:solidFill>
            </a:endParaRPr>
          </a:p>
        </p:txBody>
      </p:sp>
      <mc:AlternateContent xmlns:mc="http://schemas.openxmlformats.org/markup-compatibility/2006">
        <mc:Choice xmlns:a14="http://schemas.microsoft.com/office/drawing/2010/main" Requires="a14">
          <p:sp>
            <p:nvSpPr>
              <p:cNvPr id="51" name="内容占位符 2">
                <a:extLst>
                  <a:ext uri="{FF2B5EF4-FFF2-40B4-BE49-F238E27FC236}">
                    <a16:creationId xmlns:a16="http://schemas.microsoft.com/office/drawing/2014/main" id="{40CA10E0-AE14-4AE2-87F8-8236A785AA73}"/>
                  </a:ext>
                </a:extLst>
              </p:cNvPr>
              <p:cNvSpPr>
                <a:spLocks noGrp="1"/>
              </p:cNvSpPr>
              <p:nvPr>
                <p:ph idx="1"/>
              </p:nvPr>
            </p:nvSpPr>
            <p:spPr>
              <a:xfrm>
                <a:off x="604346" y="1286250"/>
                <a:ext cx="11037589" cy="490335"/>
              </a:xfrm>
            </p:spPr>
            <p:txBody>
              <a:bodyPr>
                <a:noAutofit/>
              </a:bodyPr>
              <a:lstStyle/>
              <a:p>
                <a:pPr marL="0" indent="0">
                  <a:buNone/>
                </a:pPr>
                <a:r>
                  <a:rPr lang="en-US" altLang="zh-CN" sz="2400" dirty="0">
                    <a:cs typeface="Calibri Light" panose="020F0302020204030204" pitchFamily="34" charset="0"/>
                  </a:rPr>
                  <a:t>Server Initialization:  on input pw, pick random `salt’ </a:t>
                </a:r>
                <a14:m>
                  <m:oMath xmlns:m="http://schemas.openxmlformats.org/officeDocument/2006/math">
                    <m:r>
                      <a:rPr lang="en-US" sz="2400" b="0" i="1" dirty="0" smtClean="0">
                        <a:latin typeface="Cambria Math" panose="02040503050406030204" pitchFamily="18" charset="0"/>
                      </a:rPr>
                      <m:t>𝑠</m:t>
                    </m:r>
                  </m:oMath>
                </a14:m>
                <a:r>
                  <a:rPr lang="en-US" altLang="zh-CN" sz="2400" dirty="0">
                    <a:cs typeface="Calibri Light" panose="020F0302020204030204" pitchFamily="34" charset="0"/>
                  </a:rPr>
                  <a:t>, compute </a:t>
                </a:r>
                <a14:m>
                  <m:oMath xmlns:m="http://schemas.openxmlformats.org/officeDocument/2006/math">
                    <m:r>
                      <a:rPr lang="en-US" sz="2400" b="0" i="1" smtClean="0">
                        <a:solidFill>
                          <a:srgbClr val="FF0000"/>
                        </a:solidFill>
                        <a:latin typeface="Cambria Math" panose="02040503050406030204" pitchFamily="18" charset="0"/>
                        <a:cs typeface="Calibri"/>
                      </a:rPr>
                      <m:t>h𝑝𝑤</m:t>
                    </m:r>
                    <m:r>
                      <a:rPr lang="en-US" sz="2400" b="0" i="1" smtClean="0">
                        <a:solidFill>
                          <a:prstClr val="black"/>
                        </a:solidFill>
                        <a:latin typeface="Cambria Math" panose="02040503050406030204" pitchFamily="18" charset="0"/>
                        <a:cs typeface="Calibri"/>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en-US" sz="2400" i="1" dirty="0">
                            <a:latin typeface="Cambria Math" panose="02040503050406030204" pitchFamily="18" charset="0"/>
                          </a:rPr>
                          <m:t>𝑠</m:t>
                        </m:r>
                      </m:sub>
                    </m:sSub>
                    <m:d>
                      <m:dPr>
                        <m:ctrlPr>
                          <a:rPr lang="en-US" sz="2400" i="1" dirty="0">
                            <a:latin typeface="Cambria Math" panose="02040503050406030204" pitchFamily="18" charset="0"/>
                          </a:rPr>
                        </m:ctrlPr>
                      </m:dPr>
                      <m:e>
                        <m:r>
                          <a:rPr lang="en-US" sz="2400" i="1" dirty="0">
                            <a:latin typeface="Cambria Math" panose="02040503050406030204" pitchFamily="18" charset="0"/>
                          </a:rPr>
                          <m:t>𝑝𝑤</m:t>
                        </m:r>
                      </m:e>
                    </m:d>
                  </m:oMath>
                </a14:m>
                <a:endParaRPr lang="en-US" altLang="zh-CN" sz="2400" dirty="0">
                  <a:cs typeface="Calibri Light" panose="020F0302020204030204" pitchFamily="34" charset="0"/>
                </a:endParaRPr>
              </a:p>
            </p:txBody>
          </p:sp>
        </mc:Choice>
        <mc:Fallback>
          <p:sp>
            <p:nvSpPr>
              <p:cNvPr id="51" name="内容占位符 2">
                <a:extLst>
                  <a:ext uri="{FF2B5EF4-FFF2-40B4-BE49-F238E27FC236}">
                    <a16:creationId xmlns:a16="http://schemas.microsoft.com/office/drawing/2014/main" id="{40CA10E0-AE14-4AE2-87F8-8236A785AA73}"/>
                  </a:ext>
                </a:extLst>
              </p:cNvPr>
              <p:cNvSpPr>
                <a:spLocks noGrp="1" noRot="1" noChangeAspect="1" noMove="1" noResize="1" noEditPoints="1" noAdjustHandles="1" noChangeArrowheads="1" noChangeShapeType="1" noTextEdit="1"/>
              </p:cNvSpPr>
              <p:nvPr>
                <p:ph idx="1"/>
              </p:nvPr>
            </p:nvSpPr>
            <p:spPr>
              <a:xfrm>
                <a:off x="604346" y="1286250"/>
                <a:ext cx="11037589" cy="490335"/>
              </a:xfrm>
              <a:blipFill>
                <a:blip r:embed="rId4"/>
                <a:stretch>
                  <a:fillRect l="-828" t="-17500"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6595FCEE-1E2F-4B05-A60F-5E2AB2EB4B7A}"/>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𝑝𝑤</m:t>
                      </m:r>
                    </m:oMath>
                  </m:oMathPara>
                </a14:m>
                <a:endParaRPr lang="en-US" sz="2400" dirty="0"/>
              </a:p>
            </p:txBody>
          </p:sp>
        </mc:Choice>
        <mc:Fallback xmlns="">
          <p:sp>
            <p:nvSpPr>
              <p:cNvPr id="53" name="Rectangle 52">
                <a:extLst>
                  <a:ext uri="{FF2B5EF4-FFF2-40B4-BE49-F238E27FC236}">
                    <a16:creationId xmlns:a16="http://schemas.microsoft.com/office/drawing/2014/main" id="{6595FCEE-1E2F-4B05-A60F-5E2AB2EB4B7A}"/>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5"/>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5B3C29-3526-4919-977F-95C0CA9F0B5D}"/>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dirty="0" smtClean="0">
                          <a:solidFill>
                            <a:srgbClr val="FF0000"/>
                          </a:solidFill>
                          <a:latin typeface="Cambria Math" panose="02040503050406030204" pitchFamily="18" charset="0"/>
                        </a:rPr>
                        <m:t>s</m:t>
                      </m:r>
                      <m:r>
                        <a:rPr lang="en-US" sz="2400" b="0" i="0" dirty="0" smtClean="0">
                          <a:solidFill>
                            <a:srgbClr val="FF0000"/>
                          </a:solidFill>
                          <a:latin typeface="Cambria Math" panose="02040503050406030204" pitchFamily="18" charset="0"/>
                        </a:rPr>
                        <m:t>,</m:t>
                      </m:r>
                      <m:r>
                        <a:rPr lang="en-US" sz="2400" b="0" i="1" dirty="0" smtClean="0">
                          <a:solidFill>
                            <a:srgbClr val="FF0000"/>
                          </a:solidFill>
                          <a:latin typeface="Cambria Math" panose="02040503050406030204" pitchFamily="18" charset="0"/>
                        </a:rPr>
                        <m:t>h𝑝</m:t>
                      </m:r>
                      <m:r>
                        <a:rPr lang="en-US" sz="2400" i="1" dirty="0" smtClean="0">
                          <a:solidFill>
                            <a:srgbClr val="FF0000"/>
                          </a:solidFill>
                          <a:latin typeface="Cambria Math" panose="02040503050406030204" pitchFamily="18" charset="0"/>
                        </a:rPr>
                        <m:t>𝑤</m:t>
                      </m:r>
                    </m:oMath>
                  </m:oMathPara>
                </a14:m>
                <a:endParaRPr lang="en-US" sz="2400" dirty="0">
                  <a:solidFill>
                    <a:srgbClr val="FF0000"/>
                  </a:solidFill>
                </a:endParaRPr>
              </a:p>
            </p:txBody>
          </p:sp>
        </mc:Choice>
        <mc:Fallback xmlns="">
          <p:sp>
            <p:nvSpPr>
              <p:cNvPr id="54" name="Rectangle 53">
                <a:extLst>
                  <a:ext uri="{FF2B5EF4-FFF2-40B4-BE49-F238E27FC236}">
                    <a16:creationId xmlns:a16="http://schemas.microsoft.com/office/drawing/2014/main" id="{325B3C29-3526-4919-977F-95C0CA9F0B5D}"/>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6"/>
                <a:stretch>
                  <a:fillRect b="-18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F395F8BE-C958-4147-8956-A359C3FFDEE2}"/>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62" name="Rectangle 61">
                <a:extLst>
                  <a:ext uri="{FF2B5EF4-FFF2-40B4-BE49-F238E27FC236}">
                    <a16:creationId xmlns:a16="http://schemas.microsoft.com/office/drawing/2014/main" id="{F395F8BE-C958-4147-8956-A359C3FFDEE2}"/>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9"/>
                <a:stretch>
                  <a:fillRect b="-8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6DB6F1FB-DDEC-4BD1-94D1-E6BDD5C5C3ED}"/>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63" name="Rectangle 62">
                <a:extLst>
                  <a:ext uri="{FF2B5EF4-FFF2-40B4-BE49-F238E27FC236}">
                    <a16:creationId xmlns:a16="http://schemas.microsoft.com/office/drawing/2014/main" id="{6DB6F1FB-DDEC-4BD1-94D1-E6BDD5C5C3ED}"/>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10"/>
                <a:stretch>
                  <a:fillRect t="-1667" b="-10000"/>
                </a:stretch>
              </a:blipFill>
              <a:ln>
                <a:noFill/>
              </a:ln>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3513EE05-0C7E-403E-945B-F88C240BB876}"/>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D62BC383-3E83-459C-A5B6-74442937902A}"/>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57BA6CB0-0E41-4A82-AF91-E2EC05EEC000}"/>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471D64F2-CFF2-4ED5-BD4F-1B8B135DAB15}"/>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8" name="内容占位符 2">
                <a:extLst>
                  <a:ext uri="{FF2B5EF4-FFF2-40B4-BE49-F238E27FC236}">
                    <a16:creationId xmlns:a16="http://schemas.microsoft.com/office/drawing/2014/main" id="{7E7EC224-87A9-4C58-A198-F23369E50599}"/>
                  </a:ext>
                </a:extLst>
              </p:cNvPr>
              <p:cNvSpPr txBox="1">
                <a:spLocks/>
              </p:cNvSpPr>
              <p:nvPr/>
            </p:nvSpPr>
            <p:spPr bwMode="auto">
              <a:xfrm>
                <a:off x="8685515" y="1629016"/>
                <a:ext cx="3319671" cy="3867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m:rPr>
                        <m:sty m:val="p"/>
                      </m:rPr>
                      <a:rPr lang="en-US" sz="2400" b="0" i="0" smtClean="0">
                        <a:solidFill>
                          <a:prstClr val="black"/>
                        </a:solidFill>
                        <a:latin typeface="Cambria Math" panose="02040503050406030204" pitchFamily="18" charset="0"/>
                        <a:cs typeface="Calibri"/>
                      </a:rPr>
                      <m:t>H</m:t>
                    </m:r>
                  </m:oMath>
                </a14:m>
                <a:r>
                  <a:rPr lang="en-US" altLang="zh-CN" sz="2400" dirty="0">
                    <a:cs typeface="Calibri Light" panose="020F0302020204030204" pitchFamily="34" charset="0"/>
                  </a:rPr>
                  <a:t> : keyed one-way hash</a:t>
                </a:r>
              </a:p>
            </p:txBody>
          </p:sp>
        </mc:Choice>
        <mc:Fallback xmlns="">
          <p:sp>
            <p:nvSpPr>
              <p:cNvPr id="68" name="内容占位符 2">
                <a:extLst>
                  <a:ext uri="{FF2B5EF4-FFF2-40B4-BE49-F238E27FC236}">
                    <a16:creationId xmlns:a16="http://schemas.microsoft.com/office/drawing/2014/main" id="{7E7EC224-87A9-4C58-A198-F23369E50599}"/>
                  </a:ext>
                </a:extLst>
              </p:cNvPr>
              <p:cNvSpPr txBox="1">
                <a:spLocks noRot="1" noChangeAspect="1" noMove="1" noResize="1" noEditPoints="1" noAdjustHandles="1" noChangeArrowheads="1" noChangeShapeType="1" noTextEdit="1"/>
              </p:cNvSpPr>
              <p:nvPr/>
            </p:nvSpPr>
            <p:spPr bwMode="auto">
              <a:xfrm>
                <a:off x="8685515" y="1629016"/>
                <a:ext cx="3319671" cy="386718"/>
              </a:xfrm>
              <a:prstGeom prst="rect">
                <a:avLst/>
              </a:prstGeom>
              <a:blipFill>
                <a:blip r:embed="rId11"/>
                <a:stretch>
                  <a:fillRect l="-551" t="-21875" b="-4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8EAE8CFF-1758-4BD0-A1DA-0F4E2B610E47}"/>
              </a:ext>
            </a:extLst>
          </p:cNvPr>
          <p:cNvGrpSpPr/>
          <p:nvPr/>
        </p:nvGrpSpPr>
        <p:grpSpPr>
          <a:xfrm>
            <a:off x="256499" y="2199924"/>
            <a:ext cx="2298321" cy="2298321"/>
            <a:chOff x="156595" y="2724355"/>
            <a:chExt cx="2298321" cy="2298321"/>
          </a:xfrm>
        </p:grpSpPr>
        <p:pic>
          <p:nvPicPr>
            <p:cNvPr id="25" name="Picture 24">
              <a:extLst>
                <a:ext uri="{FF2B5EF4-FFF2-40B4-BE49-F238E27FC236}">
                  <a16:creationId xmlns:a16="http://schemas.microsoft.com/office/drawing/2014/main" id="{F5C0CF7A-5280-45E3-B1AA-A261A79A22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26" name="Rectangle 25">
              <a:extLst>
                <a:ext uri="{FF2B5EF4-FFF2-40B4-BE49-F238E27FC236}">
                  <a16:creationId xmlns:a16="http://schemas.microsoft.com/office/drawing/2014/main" id="{268F39DA-AB4C-4ECF-A3D5-C252988B4E9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Client</a:t>
              </a:r>
            </a:p>
          </p:txBody>
        </p:sp>
      </p:grpSp>
      <p:grpSp>
        <p:nvGrpSpPr>
          <p:cNvPr id="27" name="Group 26">
            <a:extLst>
              <a:ext uri="{FF2B5EF4-FFF2-40B4-BE49-F238E27FC236}">
                <a16:creationId xmlns:a16="http://schemas.microsoft.com/office/drawing/2014/main" id="{FF98773F-DEC4-4BBA-A987-B136EF5579D3}"/>
              </a:ext>
            </a:extLst>
          </p:cNvPr>
          <p:cNvGrpSpPr/>
          <p:nvPr/>
        </p:nvGrpSpPr>
        <p:grpSpPr>
          <a:xfrm>
            <a:off x="9353343" y="2076567"/>
            <a:ext cx="2474043" cy="2474043"/>
            <a:chOff x="9224942" y="2706465"/>
            <a:chExt cx="2474043" cy="2474043"/>
          </a:xfrm>
        </p:grpSpPr>
        <p:pic>
          <p:nvPicPr>
            <p:cNvPr id="28" name="Picture 27">
              <a:extLst>
                <a:ext uri="{FF2B5EF4-FFF2-40B4-BE49-F238E27FC236}">
                  <a16:creationId xmlns:a16="http://schemas.microsoft.com/office/drawing/2014/main" id="{0712C94F-E8EE-4D16-B918-3945F538D2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29" name="Rectangle 28">
              <a:extLst>
                <a:ext uri="{FF2B5EF4-FFF2-40B4-BE49-F238E27FC236}">
                  <a16:creationId xmlns:a16="http://schemas.microsoft.com/office/drawing/2014/main" id="{6D412A7F-B305-41E5-8AFE-93FE0ABCCE3D}"/>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Server</a:t>
              </a:r>
            </a:p>
          </p:txBody>
        </p:sp>
      </p:grpSp>
      <p:sp>
        <p:nvSpPr>
          <p:cNvPr id="32" name="内容占位符 2">
            <a:extLst>
              <a:ext uri="{FF2B5EF4-FFF2-40B4-BE49-F238E27FC236}">
                <a16:creationId xmlns:a16="http://schemas.microsoft.com/office/drawing/2014/main" id="{EC2DC80F-E471-453F-A58A-74FA3679A134}"/>
              </a:ext>
            </a:extLst>
          </p:cNvPr>
          <p:cNvSpPr txBox="1">
            <a:spLocks/>
          </p:cNvSpPr>
          <p:nvPr/>
        </p:nvSpPr>
        <p:spPr bwMode="auto">
          <a:xfrm>
            <a:off x="229357" y="5112862"/>
            <a:ext cx="11273899" cy="57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zh-CN" sz="2200" dirty="0">
                <a:cs typeface="Calibri Light" panose="020F0302020204030204" pitchFamily="34" charset="0"/>
              </a:rPr>
              <a:t>Benefit of </a:t>
            </a:r>
            <a:r>
              <a:rPr lang="en-US" altLang="zh-CN" sz="2200" dirty="0" err="1">
                <a:cs typeface="Calibri Light" panose="020F0302020204030204" pitchFamily="34" charset="0"/>
              </a:rPr>
              <a:t>saPAKE</a:t>
            </a:r>
            <a:r>
              <a:rPr lang="en-US" altLang="zh-CN" sz="2200" dirty="0">
                <a:cs typeface="Calibri Light" panose="020F0302020204030204" pitchFamily="34" charset="0"/>
              </a:rPr>
              <a:t>:  brute-force attack on server compromise </a:t>
            </a:r>
            <a:r>
              <a:rPr lang="en-US" altLang="zh-CN" sz="2200" dirty="0">
                <a:solidFill>
                  <a:srgbClr val="FF0000"/>
                </a:solidFill>
                <a:cs typeface="Calibri Light" panose="020F0302020204030204" pitchFamily="34" charset="0"/>
              </a:rPr>
              <a:t>cannot be precomputed</a:t>
            </a:r>
          </a:p>
        </p:txBody>
      </p:sp>
      <p:sp>
        <p:nvSpPr>
          <p:cNvPr id="36" name="TextBox 35">
            <a:extLst>
              <a:ext uri="{FF2B5EF4-FFF2-40B4-BE49-F238E27FC236}">
                <a16:creationId xmlns:a16="http://schemas.microsoft.com/office/drawing/2014/main" id="{C95CC03C-8520-76C2-5C7F-F99BCB8FABB8}"/>
              </a:ext>
            </a:extLst>
          </p:cNvPr>
          <p:cNvSpPr txBox="1"/>
          <p:nvPr/>
        </p:nvSpPr>
        <p:spPr>
          <a:xfrm>
            <a:off x="9338519" y="352871"/>
            <a:ext cx="2536958" cy="369332"/>
          </a:xfrm>
          <a:prstGeom prst="rect">
            <a:avLst/>
          </a:prstGeom>
          <a:noFill/>
        </p:spPr>
        <p:txBody>
          <a:bodyPr wrap="square">
            <a:spAutoFit/>
          </a:bodyPr>
          <a:lstStyle/>
          <a:p>
            <a:r>
              <a:rPr lang="en-US" altLang="zh-CN" sz="1800" dirty="0"/>
              <a:t>[</a:t>
            </a:r>
            <a:r>
              <a:rPr lang="en-US" altLang="zh-CN" dirty="0"/>
              <a:t>JKX’18,BJX’19,JKX’21]</a:t>
            </a:r>
            <a:endParaRPr lang="en-US" dirty="0"/>
          </a:p>
        </p:txBody>
      </p:sp>
    </p:spTree>
    <p:extLst>
      <p:ext uri="{BB962C8B-B14F-4D97-AF65-F5344CB8AC3E}">
        <p14:creationId xmlns:p14="http://schemas.microsoft.com/office/powerpoint/2010/main" val="114394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8E02EFA-C7C3-45C1-9EB7-AEFB97A004F6}"/>
              </a:ext>
            </a:extLst>
          </p:cNvPr>
          <p:cNvSpPr/>
          <p:nvPr/>
        </p:nvSpPr>
        <p:spPr>
          <a:xfrm>
            <a:off x="4115001" y="2464137"/>
            <a:ext cx="3835027" cy="2474042"/>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t>AKE</a:t>
            </a:r>
          </a:p>
          <a:p>
            <a:pPr algn="ctr"/>
            <a:endParaRPr lang="en-US" sz="2000" dirty="0"/>
          </a:p>
          <a:p>
            <a:pPr algn="ctr"/>
            <a:endParaRPr lang="en-US" sz="3600" dirty="0"/>
          </a:p>
          <a:p>
            <a:pPr algn="ctr"/>
            <a:endParaRPr lang="en-US" sz="3600" dirty="0"/>
          </a:p>
          <a:p>
            <a:pPr algn="ctr"/>
            <a:endParaRPr lang="en-US" sz="3600" dirty="0"/>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078DF30F-7B72-4A46-A038-70FB5A69C9C6}"/>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0070C0"/>
                          </a:solidFill>
                          <a:latin typeface="Cambria Math" panose="02040503050406030204" pitchFamily="18" charset="0"/>
                        </a:rPr>
                        <m:t>𝑠𝑘𝑆</m:t>
                      </m:r>
                    </m:oMath>
                  </m:oMathPara>
                </a14:m>
                <a:endParaRPr lang="en-US" sz="2400" dirty="0"/>
              </a:p>
            </p:txBody>
          </p:sp>
        </mc:Choice>
        <mc:Fallback xmlns="">
          <p:sp>
            <p:nvSpPr>
              <p:cNvPr id="38" name="Rectangle 37">
                <a:extLst>
                  <a:ext uri="{FF2B5EF4-FFF2-40B4-BE49-F238E27FC236}">
                    <a16:creationId xmlns:a16="http://schemas.microsoft.com/office/drawing/2014/main" id="{078DF30F-7B72-4A46-A038-70FB5A69C9C6}"/>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3"/>
                <a:stretch>
                  <a:fillRect/>
                </a:stretch>
              </a:blipFill>
              <a:ln>
                <a:noFill/>
              </a:ln>
            </p:spPr>
            <p:txBody>
              <a:bodyPr/>
              <a:lstStyle/>
              <a:p>
                <a:r>
                  <a:rPr lang="en-US">
                    <a:noFill/>
                  </a:rPr>
                  <a:t> </a:t>
                </a:r>
              </a:p>
            </p:txBody>
          </p:sp>
        </mc:Fallback>
      </mc:AlternateContent>
      <p:grpSp>
        <p:nvGrpSpPr>
          <p:cNvPr id="40" name="Group 39">
            <a:extLst>
              <a:ext uri="{FF2B5EF4-FFF2-40B4-BE49-F238E27FC236}">
                <a16:creationId xmlns:a16="http://schemas.microsoft.com/office/drawing/2014/main" id="{42AF0106-5FBC-416A-B1FA-AB679DCD4C1F}"/>
              </a:ext>
            </a:extLst>
          </p:cNvPr>
          <p:cNvGrpSpPr/>
          <p:nvPr/>
        </p:nvGrpSpPr>
        <p:grpSpPr>
          <a:xfrm>
            <a:off x="256499" y="2199924"/>
            <a:ext cx="2298321" cy="2298321"/>
            <a:chOff x="156595" y="2724355"/>
            <a:chExt cx="2298321" cy="2298321"/>
          </a:xfrm>
        </p:grpSpPr>
        <p:pic>
          <p:nvPicPr>
            <p:cNvPr id="41" name="Picture 40">
              <a:extLst>
                <a:ext uri="{FF2B5EF4-FFF2-40B4-BE49-F238E27FC236}">
                  <a16:creationId xmlns:a16="http://schemas.microsoft.com/office/drawing/2014/main" id="{C19B7B6E-A90C-4673-B418-0D320F3AA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95" y="2724355"/>
              <a:ext cx="2298321" cy="2298321"/>
            </a:xfrm>
            <a:prstGeom prst="rect">
              <a:avLst/>
            </a:prstGeom>
          </p:spPr>
        </p:pic>
        <p:sp>
          <p:nvSpPr>
            <p:cNvPr id="42" name="Rectangle 41">
              <a:extLst>
                <a:ext uri="{FF2B5EF4-FFF2-40B4-BE49-F238E27FC236}">
                  <a16:creationId xmlns:a16="http://schemas.microsoft.com/office/drawing/2014/main" id="{D3D5CA61-A2BC-4E37-9BA4-B609EB87A924}"/>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Client</a:t>
              </a:r>
            </a:p>
          </p:txBody>
        </p:sp>
      </p:grpSp>
      <p:grpSp>
        <p:nvGrpSpPr>
          <p:cNvPr id="43" name="Group 42">
            <a:extLst>
              <a:ext uri="{FF2B5EF4-FFF2-40B4-BE49-F238E27FC236}">
                <a16:creationId xmlns:a16="http://schemas.microsoft.com/office/drawing/2014/main" id="{C3AAFB43-7726-4DD3-97BF-DE000D3141AA}"/>
              </a:ext>
            </a:extLst>
          </p:cNvPr>
          <p:cNvGrpSpPr/>
          <p:nvPr/>
        </p:nvGrpSpPr>
        <p:grpSpPr>
          <a:xfrm>
            <a:off x="9353343" y="2076567"/>
            <a:ext cx="2474043" cy="2474043"/>
            <a:chOff x="9224942" y="2706465"/>
            <a:chExt cx="2474043" cy="2474043"/>
          </a:xfrm>
        </p:grpSpPr>
        <p:pic>
          <p:nvPicPr>
            <p:cNvPr id="44" name="Picture 43">
              <a:extLst>
                <a:ext uri="{FF2B5EF4-FFF2-40B4-BE49-F238E27FC236}">
                  <a16:creationId xmlns:a16="http://schemas.microsoft.com/office/drawing/2014/main" id="{5D87CF7C-7143-4A61-8710-E58DC59BC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4942" y="2706465"/>
              <a:ext cx="2474043" cy="2474043"/>
            </a:xfrm>
            <a:prstGeom prst="rect">
              <a:avLst/>
            </a:prstGeom>
          </p:spPr>
        </p:pic>
        <p:sp>
          <p:nvSpPr>
            <p:cNvPr id="45" name="Rectangle 44">
              <a:extLst>
                <a:ext uri="{FF2B5EF4-FFF2-40B4-BE49-F238E27FC236}">
                  <a16:creationId xmlns:a16="http://schemas.microsoft.com/office/drawing/2014/main" id="{CE9AEFEF-89B6-4011-97F7-A9C3C74C75A4}"/>
                </a:ext>
              </a:extLst>
            </p:cNvPr>
            <p:cNvSpPr/>
            <p:nvPr/>
          </p:nvSpPr>
          <p:spPr>
            <a:xfrm>
              <a:off x="9674999" y="4760286"/>
              <a:ext cx="1668796"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Server</a:t>
              </a:r>
            </a:p>
          </p:txBody>
        </p:sp>
      </p:gr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2138240A-291A-47C5-B2D7-D09A921D48E0}"/>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r>
                        <a:rPr lang="en-US" sz="2400" b="0" i="1" dirty="0" smtClean="0">
                          <a:latin typeface="Cambria Math" panose="02040503050406030204" pitchFamily="18" charset="0"/>
                        </a:rPr>
                        <m:t>′</m:t>
                      </m:r>
                    </m:oMath>
                  </m:oMathPara>
                </a14:m>
                <a:endParaRPr lang="en-US" sz="2400" dirty="0"/>
              </a:p>
            </p:txBody>
          </p:sp>
        </mc:Choice>
        <mc:Fallback xmlns="">
          <p:sp>
            <p:nvSpPr>
              <p:cNvPr id="47" name="Rectangle 46">
                <a:extLst>
                  <a:ext uri="{FF2B5EF4-FFF2-40B4-BE49-F238E27FC236}">
                    <a16:creationId xmlns:a16="http://schemas.microsoft.com/office/drawing/2014/main" id="{2138240A-291A-47C5-B2D7-D09A921D48E0}"/>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7"/>
                <a:stretch>
                  <a:fillRect t="-1667" b="-10000"/>
                </a:stretch>
              </a:blipFill>
              <a:ln>
                <a:noFill/>
              </a:ln>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F647EC5A-D6D4-42CD-8848-E9A7C504449E}"/>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70A565FE-9057-40B3-987C-A38E9F87B0B1}"/>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01793A66-8879-4B25-8BEE-090FA3D21403}"/>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rgbClr val="00B050"/>
                          </a:solidFill>
                          <a:latin typeface="Cambria Math" panose="02040503050406030204" pitchFamily="18" charset="0"/>
                        </a:rPr>
                        <m:t>𝑠𝑘𝐶</m:t>
                      </m:r>
                    </m:oMath>
                  </m:oMathPara>
                </a14:m>
                <a:endParaRPr lang="en-US" sz="2400" dirty="0"/>
              </a:p>
            </p:txBody>
          </p:sp>
        </mc:Choice>
        <mc:Fallback xmlns="">
          <p:sp>
            <p:nvSpPr>
              <p:cNvPr id="21" name="Rectangle 20">
                <a:extLst>
                  <a:ext uri="{FF2B5EF4-FFF2-40B4-BE49-F238E27FC236}">
                    <a16:creationId xmlns:a16="http://schemas.microsoft.com/office/drawing/2014/main" id="{01793A66-8879-4B25-8BEE-090FA3D21403}"/>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D920FB5-5C2D-42F2-9D32-4320307DBF30}"/>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23" name="Rectangle 22">
                <a:extLst>
                  <a:ext uri="{FF2B5EF4-FFF2-40B4-BE49-F238E27FC236}">
                    <a16:creationId xmlns:a16="http://schemas.microsoft.com/office/drawing/2014/main" id="{8D920FB5-5C2D-42F2-9D32-4320307DBF30}"/>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9"/>
                <a:stretch>
                  <a:fillRect b="-8333"/>
                </a:stretch>
              </a:blipFill>
              <a:ln>
                <a:noFill/>
              </a:ln>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569871D2-8002-46F8-BB2D-5826CA6FD4D3}"/>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D815DBE0-9F29-4EF5-B4C2-A07CF935624B}"/>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内容占位符 2">
                <a:extLst>
                  <a:ext uri="{FF2B5EF4-FFF2-40B4-BE49-F238E27FC236}">
                    <a16:creationId xmlns:a16="http://schemas.microsoft.com/office/drawing/2014/main" id="{C719FA38-6A4E-47D6-B526-5D61E9A398E9}"/>
                  </a:ext>
                </a:extLst>
              </p:cNvPr>
              <p:cNvSpPr>
                <a:spLocks noGrp="1"/>
              </p:cNvSpPr>
              <p:nvPr>
                <p:ph idx="1"/>
              </p:nvPr>
            </p:nvSpPr>
            <p:spPr>
              <a:xfrm>
                <a:off x="1504338" y="1073971"/>
                <a:ext cx="9065342" cy="939563"/>
              </a:xfrm>
            </p:spPr>
            <p:txBody>
              <a:bodyPr>
                <a:noAutofit/>
              </a:bodyPr>
              <a:lstStyle/>
              <a:p>
                <a:pPr marL="0" indent="0" algn="ctr">
                  <a:buNone/>
                </a:pPr>
                <a:r>
                  <a:rPr lang="en-US" altLang="zh-CN" sz="2400" dirty="0">
                    <a:cs typeface="Calibri Light" panose="020F0302020204030204" pitchFamily="34" charset="0"/>
                  </a:rPr>
                  <a:t>each party has </a:t>
                </a:r>
                <a:r>
                  <a:rPr lang="en-US" altLang="zh-CN" sz="2400" i="1" dirty="0">
                    <a:cs typeface="Calibri Light" panose="020F0302020204030204" pitchFamily="34" charset="0"/>
                  </a:rPr>
                  <a:t>public key pair </a:t>
                </a:r>
                <a:r>
                  <a:rPr lang="en-US" altLang="zh-CN" sz="2400" dirty="0">
                    <a:cs typeface="Calibri Light" panose="020F0302020204030204" pitchFamily="34" charset="0"/>
                  </a:rPr>
                  <a:t>(</a:t>
                </a:r>
                <a:r>
                  <a:rPr lang="en-US" altLang="zh-CN" sz="2400" dirty="0" err="1">
                    <a:cs typeface="Calibri Light" panose="020F0302020204030204" pitchFamily="34" charset="0"/>
                  </a:rPr>
                  <a:t>sk,pk</a:t>
                </a:r>
                <a:r>
                  <a:rPr lang="en-US" altLang="zh-CN" sz="2400" dirty="0">
                    <a:cs typeface="Calibri Light" panose="020F0302020204030204" pitchFamily="34" charset="0"/>
                  </a:rPr>
                  <a:t>)</a:t>
                </a:r>
              </a:p>
              <a:p>
                <a:pPr marL="0" indent="0" algn="ctr">
                  <a:buNone/>
                </a:pPr>
                <a:r>
                  <a:rPr lang="en-US" altLang="zh-CN" sz="2400" dirty="0">
                    <a:cs typeface="Calibri Light" panose="020F0302020204030204" pitchFamily="34" charset="0"/>
                  </a:rPr>
                  <a:t>public keys </a:t>
                </a:r>
                <a14:m>
                  <m:oMath xmlns:m="http://schemas.openxmlformats.org/officeDocument/2006/math">
                    <m:r>
                      <a:rPr lang="en-US" sz="2400" i="1" dirty="0" smtClean="0">
                        <a:solidFill>
                          <a:srgbClr val="00B050"/>
                        </a:solidFill>
                        <a:latin typeface="Cambria Math" panose="02040503050406030204" pitchFamily="18" charset="0"/>
                      </a:rPr>
                      <m:t>𝑝</m:t>
                    </m:r>
                    <m:r>
                      <a:rPr lang="en-US" sz="2400" b="0" i="1" dirty="0" smtClean="0">
                        <a:solidFill>
                          <a:srgbClr val="00B050"/>
                        </a:solidFill>
                        <a:latin typeface="Cambria Math" panose="02040503050406030204" pitchFamily="18" charset="0"/>
                      </a:rPr>
                      <m:t>𝑘𝐶</m:t>
                    </m:r>
                  </m:oMath>
                </a14:m>
                <a:r>
                  <a:rPr lang="en-US" sz="2400" dirty="0"/>
                  <a:t> and </a:t>
                </a:r>
                <a14:m>
                  <m:oMath xmlns:m="http://schemas.openxmlformats.org/officeDocument/2006/math">
                    <m:r>
                      <a:rPr lang="en-US" sz="2400" i="1" dirty="0" smtClean="0">
                        <a:solidFill>
                          <a:srgbClr val="0070C0"/>
                        </a:solidFill>
                        <a:latin typeface="Cambria Math" panose="02040503050406030204" pitchFamily="18" charset="0"/>
                      </a:rPr>
                      <m:t>𝑝</m:t>
                    </m:r>
                    <m:r>
                      <a:rPr lang="en-US" sz="2400" b="0" i="1" dirty="0" smtClean="0">
                        <a:solidFill>
                          <a:srgbClr val="0070C0"/>
                        </a:solidFill>
                        <a:latin typeface="Cambria Math" panose="02040503050406030204" pitchFamily="18" charset="0"/>
                      </a:rPr>
                      <m:t>𝑘𝑆</m:t>
                    </m:r>
                  </m:oMath>
                </a14:m>
                <a:r>
                  <a:rPr lang="en-US" sz="2400" dirty="0"/>
                  <a:t> are assumed known by </a:t>
                </a:r>
                <a:r>
                  <a:rPr lang="en-US" sz="2400" i="1" dirty="0"/>
                  <a:t>both</a:t>
                </a:r>
                <a:r>
                  <a:rPr lang="en-US" sz="2400" b="1" dirty="0"/>
                  <a:t> </a:t>
                </a:r>
                <a:r>
                  <a:rPr lang="en-US" sz="2400" dirty="0"/>
                  <a:t>parties</a:t>
                </a:r>
              </a:p>
            </p:txBody>
          </p:sp>
        </mc:Choice>
        <mc:Fallback xmlns="">
          <p:sp>
            <p:nvSpPr>
              <p:cNvPr id="27" name="内容占位符 2">
                <a:extLst>
                  <a:ext uri="{FF2B5EF4-FFF2-40B4-BE49-F238E27FC236}">
                    <a16:creationId xmlns:a16="http://schemas.microsoft.com/office/drawing/2014/main" id="{C719FA38-6A4E-47D6-B526-5D61E9A398E9}"/>
                  </a:ext>
                </a:extLst>
              </p:cNvPr>
              <p:cNvSpPr>
                <a:spLocks noGrp="1" noRot="1" noChangeAspect="1" noMove="1" noResize="1" noEditPoints="1" noAdjustHandles="1" noChangeArrowheads="1" noChangeShapeType="1" noTextEdit="1"/>
              </p:cNvSpPr>
              <p:nvPr>
                <p:ph idx="1"/>
              </p:nvPr>
            </p:nvSpPr>
            <p:spPr>
              <a:xfrm>
                <a:off x="1504338" y="1073971"/>
                <a:ext cx="9065342" cy="939563"/>
              </a:xfrm>
              <a:blipFill>
                <a:blip r:embed="rId10"/>
                <a:stretch>
                  <a:fillRect t="-9091" b="-84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CF70D876-BEFD-4DEA-9CD6-0064DAD41F51}"/>
                  </a:ext>
                </a:extLst>
              </p:cNvPr>
              <p:cNvSpPr/>
              <p:nvPr/>
            </p:nvSpPr>
            <p:spPr>
              <a:xfrm>
                <a:off x="4374422" y="3145735"/>
                <a:ext cx="3206320" cy="160452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400" b="0" i="1" dirty="0" smtClean="0">
                        <a:latin typeface="Cambria Math" panose="02040503050406030204" pitchFamily="18" charset="0"/>
                      </a:rPr>
                      <m:t>         </m:t>
                    </m:r>
                    <m:r>
                      <a:rPr lang="en-US" sz="2400" i="1" dirty="0" smtClean="0">
                        <a:latin typeface="Cambria Math" panose="02040503050406030204" pitchFamily="18" charset="0"/>
                      </a:rPr>
                      <m:t>𝑘</m:t>
                    </m:r>
                    <m:r>
                      <a:rPr lang="en-US" sz="2400" i="1" dirty="0" smtClean="0">
                        <a:latin typeface="Cambria Math" panose="02040503050406030204" pitchFamily="18" charset="0"/>
                      </a:rPr>
                      <m:t>=</m:t>
                    </m:r>
                    <m:r>
                      <a:rPr lang="en-US" sz="2400" i="1" dirty="0" smtClean="0">
                        <a:latin typeface="Cambria Math" panose="02040503050406030204" pitchFamily="18" charset="0"/>
                      </a:rPr>
                      <m:t>𝑘</m:t>
                    </m:r>
                    <m:r>
                      <a:rPr lang="en-US" sz="2400" b="0" i="1" dirty="0" smtClean="0">
                        <a:latin typeface="Cambria Math" panose="02040503050406030204" pitchFamily="18" charset="0"/>
                      </a:rPr>
                      <m:t>′</m:t>
                    </m:r>
                    <m:r>
                      <a:rPr lang="en-US" sz="2400" i="1" dirty="0" smtClean="0">
                        <a:latin typeface="Cambria Math" panose="02040503050406030204" pitchFamily="18" charset="0"/>
                      </a:rPr>
                      <m:t> </m:t>
                    </m:r>
                    <m:r>
                      <a:rPr lang="en-US" sz="2400" i="1" dirty="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sym typeface="Symbol" panose="05050102010706020507" pitchFamily="18" charset="2"/>
                      </a:rPr>
                      <m:t>$)</m:t>
                    </m:r>
                  </m:oMath>
                </a14:m>
                <a:r>
                  <a:rPr lang="en-US" sz="2400" dirty="0"/>
                  <a:t>  </a:t>
                </a:r>
              </a:p>
              <a:p>
                <a:pPr algn="ctr"/>
                <a:r>
                  <a:rPr lang="en-US" sz="2400" dirty="0"/>
                  <a:t>if    </a:t>
                </a:r>
                <a14:m>
                  <m:oMath xmlns:m="http://schemas.openxmlformats.org/officeDocument/2006/math">
                    <m:r>
                      <a:rPr lang="en-US" sz="2400" b="0" i="0" dirty="0" smtClean="0">
                        <a:latin typeface="Cambria Math" panose="02040503050406030204" pitchFamily="18" charset="0"/>
                      </a:rPr>
                      <m:t>  </m:t>
                    </m:r>
                    <m:r>
                      <m:rPr>
                        <m:sty m:val="p"/>
                      </m:rPr>
                      <a:rPr lang="en-US" sz="2400" b="0" i="0" dirty="0" smtClean="0">
                        <a:latin typeface="Cambria Math" panose="02040503050406030204" pitchFamily="18" charset="0"/>
                      </a:rPr>
                      <m:t>pk</m:t>
                    </m:r>
                    <m:d>
                      <m:dPr>
                        <m:ctrlPr>
                          <a:rPr lang="en-US" sz="2400" b="0" i="1" dirty="0" smtClean="0">
                            <a:latin typeface="Cambria Math" panose="02040503050406030204" pitchFamily="18" charset="0"/>
                          </a:rPr>
                        </m:ctrlPr>
                      </m:dPr>
                      <m:e>
                        <m:r>
                          <a:rPr lang="en-US" sz="2400" b="0" i="1" dirty="0" smtClean="0">
                            <a:solidFill>
                              <a:srgbClr val="00B050"/>
                            </a:solidFill>
                            <a:latin typeface="Cambria Math" panose="02040503050406030204" pitchFamily="18" charset="0"/>
                          </a:rPr>
                          <m:t>𝑠𝑘𝐶</m:t>
                        </m:r>
                      </m:e>
                    </m:d>
                    <m:r>
                      <a:rPr lang="en-US" sz="2400" i="1" dirty="0">
                        <a:latin typeface="Cambria Math" panose="02040503050406030204" pitchFamily="18" charset="0"/>
                      </a:rPr>
                      <m:t>=</m:t>
                    </m:r>
                    <m:r>
                      <a:rPr lang="en-US" sz="2400" i="1" dirty="0" smtClean="0">
                        <a:solidFill>
                          <a:srgbClr val="00B050"/>
                        </a:solidFill>
                        <a:latin typeface="Cambria Math" panose="02040503050406030204" pitchFamily="18" charset="0"/>
                      </a:rPr>
                      <m:t>𝑝𝑘</m:t>
                    </m:r>
                    <m:r>
                      <a:rPr lang="en-US" sz="2400" b="0" i="1" dirty="0" smtClean="0">
                        <a:solidFill>
                          <a:srgbClr val="00B050"/>
                        </a:solidFill>
                        <a:latin typeface="Cambria Math" panose="02040503050406030204" pitchFamily="18" charset="0"/>
                      </a:rPr>
                      <m:t>𝐶</m:t>
                    </m:r>
                  </m:oMath>
                </a14:m>
                <a:endParaRPr lang="en-US" sz="2400" dirty="0"/>
              </a:p>
              <a:p>
                <a:pPr algn="ctr"/>
                <a:r>
                  <a:rPr lang="en-US" sz="2400" dirty="0"/>
                  <a:t>and  </a:t>
                </a:r>
                <a14:m>
                  <m:oMath xmlns:m="http://schemas.openxmlformats.org/officeDocument/2006/math">
                    <m:r>
                      <m:rPr>
                        <m:sty m:val="p"/>
                      </m:rPr>
                      <a:rPr lang="en-US" sz="2400" b="0" i="0" dirty="0" smtClean="0">
                        <a:latin typeface="Cambria Math" panose="02040503050406030204" pitchFamily="18" charset="0"/>
                      </a:rPr>
                      <m:t>pk</m:t>
                    </m:r>
                    <m:d>
                      <m:dPr>
                        <m:ctrlPr>
                          <a:rPr lang="en-US" sz="2400" b="0" i="1" dirty="0" smtClean="0">
                            <a:latin typeface="Cambria Math" panose="02040503050406030204" pitchFamily="18" charset="0"/>
                          </a:rPr>
                        </m:ctrlPr>
                      </m:dPr>
                      <m:e>
                        <m:r>
                          <a:rPr lang="en-US" sz="2400" b="0" i="1" dirty="0" smtClean="0">
                            <a:solidFill>
                              <a:srgbClr val="0070C0"/>
                            </a:solidFill>
                            <a:latin typeface="Cambria Math" panose="02040503050406030204" pitchFamily="18" charset="0"/>
                          </a:rPr>
                          <m:t>𝑠𝑘𝑆</m:t>
                        </m:r>
                      </m:e>
                    </m:d>
                    <m:r>
                      <a:rPr lang="en-US" sz="2400" b="0" i="1" dirty="0" smtClean="0">
                        <a:latin typeface="Cambria Math" panose="02040503050406030204" pitchFamily="18" charset="0"/>
                      </a:rPr>
                      <m:t>=</m:t>
                    </m:r>
                    <m:r>
                      <a:rPr lang="en-US" sz="2400" b="0" i="1" dirty="0" smtClean="0">
                        <a:solidFill>
                          <a:srgbClr val="0070C0"/>
                        </a:solidFill>
                        <a:latin typeface="Cambria Math" panose="02040503050406030204" pitchFamily="18" charset="0"/>
                      </a:rPr>
                      <m:t>𝑝𝑘𝑆</m:t>
                    </m:r>
                  </m:oMath>
                </a14:m>
                <a:endParaRPr lang="en-US" sz="2400" dirty="0"/>
              </a:p>
              <a:p>
                <a:pPr algn="ctr">
                  <a:lnSpc>
                    <a:spcPct val="150000"/>
                  </a:lnSpc>
                </a:pPr>
                <a:r>
                  <a:rPr lang="en-US" sz="2400" dirty="0"/>
                  <a:t>else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m:t>
                    </m:r>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𝑘</m:t>
                        </m:r>
                      </m:e>
                      <m:sup>
                        <m:r>
                          <a:rPr lang="en-US" sz="2400" b="0" i="1" dirty="0" smtClean="0">
                            <a:latin typeface="Cambria Math" panose="02040503050406030204" pitchFamily="18" charset="0"/>
                          </a:rPr>
                          <m:t>′</m:t>
                        </m:r>
                      </m:sup>
                    </m:sSup>
                    <m:r>
                      <a:rPr lang="en-US" sz="2400" b="0" i="1" dirty="0" smtClean="0">
                        <a:latin typeface="Cambria Math" panose="02040503050406030204" pitchFamily="18" charset="0"/>
                      </a:rPr>
                      <m:t> </m:t>
                    </m:r>
                  </m:oMath>
                </a14:m>
                <a:r>
                  <a:rPr lang="en-US" sz="2400" dirty="0"/>
                  <a:t>independent</a:t>
                </a:r>
              </a:p>
            </p:txBody>
          </p:sp>
        </mc:Choice>
        <mc:Fallback>
          <p:sp>
            <p:nvSpPr>
              <p:cNvPr id="29" name="Rectangle 28">
                <a:extLst>
                  <a:ext uri="{FF2B5EF4-FFF2-40B4-BE49-F238E27FC236}">
                    <a16:creationId xmlns:a16="http://schemas.microsoft.com/office/drawing/2014/main" id="{CF70D876-BEFD-4DEA-9CD6-0064DAD41F51}"/>
                  </a:ext>
                </a:extLst>
              </p:cNvPr>
              <p:cNvSpPr>
                <a:spLocks noRot="1" noChangeAspect="1" noMove="1" noResize="1" noEditPoints="1" noAdjustHandles="1" noChangeArrowheads="1" noChangeShapeType="1" noTextEdit="1"/>
              </p:cNvSpPr>
              <p:nvPr/>
            </p:nvSpPr>
            <p:spPr>
              <a:xfrm>
                <a:off x="4374422" y="3145735"/>
                <a:ext cx="3206320" cy="1604526"/>
              </a:xfrm>
              <a:prstGeom prst="rect">
                <a:avLst/>
              </a:prstGeom>
              <a:blipFill>
                <a:blip r:embed="rId11"/>
                <a:stretch>
                  <a:fillRect b="-11407"/>
                </a:stretch>
              </a:blipFill>
              <a:ln>
                <a:noFill/>
              </a:ln>
            </p:spPr>
            <p:txBody>
              <a:bodyPr/>
              <a:lstStyle/>
              <a:p>
                <a:r>
                  <a:rPr lang="en-US">
                    <a:noFill/>
                  </a:rPr>
                  <a:t> </a:t>
                </a:r>
              </a:p>
            </p:txBody>
          </p:sp>
        </mc:Fallback>
      </mc:AlternateContent>
      <p:sp>
        <p:nvSpPr>
          <p:cNvPr id="31" name="Title 1">
            <a:extLst>
              <a:ext uri="{FF2B5EF4-FFF2-40B4-BE49-F238E27FC236}">
                <a16:creationId xmlns:a16="http://schemas.microsoft.com/office/drawing/2014/main" id="{7E274E04-7879-4E00-BD59-0FEB1BAD3671}"/>
              </a:ext>
            </a:extLst>
          </p:cNvPr>
          <p:cNvSpPr txBox="1">
            <a:spLocks/>
          </p:cNvSpPr>
          <p:nvPr/>
        </p:nvSpPr>
        <p:spPr bwMode="auto">
          <a:xfrm>
            <a:off x="179434" y="105261"/>
            <a:ext cx="10515600" cy="86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Authenticated Key Exchange (AKE)</a:t>
            </a:r>
            <a:endParaRPr lang="en-US" sz="3600" dirty="0"/>
          </a:p>
        </p:txBody>
      </p:sp>
      <p:sp>
        <p:nvSpPr>
          <p:cNvPr id="34" name="TextBox 33">
            <a:extLst>
              <a:ext uri="{FF2B5EF4-FFF2-40B4-BE49-F238E27FC236}">
                <a16:creationId xmlns:a16="http://schemas.microsoft.com/office/drawing/2014/main" id="{D75E91AD-A327-5CA4-E64A-40B3074A3824}"/>
              </a:ext>
            </a:extLst>
          </p:cNvPr>
          <p:cNvSpPr txBox="1"/>
          <p:nvPr/>
        </p:nvSpPr>
        <p:spPr>
          <a:xfrm>
            <a:off x="8897125" y="350872"/>
            <a:ext cx="2849393" cy="369332"/>
          </a:xfrm>
          <a:prstGeom prst="rect">
            <a:avLst/>
          </a:prstGeom>
          <a:noFill/>
        </p:spPr>
        <p:txBody>
          <a:bodyPr wrap="square">
            <a:spAutoFit/>
          </a:bodyPr>
          <a:lstStyle/>
          <a:p>
            <a:r>
              <a:rPr kumimoji="0" lang="en-US" altLang="zh-CN"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[Br93,Kra96,CK01,Kra03,…] </a:t>
            </a:r>
            <a:endParaRPr lang="en-US" dirty="0"/>
          </a:p>
        </p:txBody>
      </p:sp>
    </p:spTree>
    <p:extLst>
      <p:ext uri="{BB962C8B-B14F-4D97-AF65-F5344CB8AC3E}">
        <p14:creationId xmlns:p14="http://schemas.microsoft.com/office/powerpoint/2010/main" val="93982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35CFA2-DD95-D009-E0EB-6EF8EB78418E}"/>
              </a:ext>
            </a:extLst>
          </p:cNvPr>
          <p:cNvGraphicFramePr>
            <a:graphicFrameLocks noGrp="1"/>
          </p:cNvGraphicFramePr>
          <p:nvPr>
            <p:extLst>
              <p:ext uri="{D42A27DB-BD31-4B8C-83A1-F6EECF244321}">
                <p14:modId xmlns:p14="http://schemas.microsoft.com/office/powerpoint/2010/main" val="2725519491"/>
              </p:ext>
            </p:extLst>
          </p:nvPr>
        </p:nvGraphicFramePr>
        <p:xfrm>
          <a:off x="211015" y="942476"/>
          <a:ext cx="11634058" cy="3983646"/>
        </p:xfrm>
        <a:graphic>
          <a:graphicData uri="http://schemas.openxmlformats.org/drawingml/2006/table">
            <a:tbl>
              <a:tblPr firstRow="1" bandRow="1">
                <a:tableStyleId>{5C22544A-7EE6-4342-B048-85BDC9FD1C3A}</a:tableStyleId>
              </a:tblPr>
              <a:tblGrid>
                <a:gridCol w="891350">
                  <a:extLst>
                    <a:ext uri="{9D8B030D-6E8A-4147-A177-3AD203B41FA5}">
                      <a16:colId xmlns:a16="http://schemas.microsoft.com/office/drawing/2014/main" val="1105424397"/>
                    </a:ext>
                  </a:extLst>
                </a:gridCol>
                <a:gridCol w="2918650">
                  <a:extLst>
                    <a:ext uri="{9D8B030D-6E8A-4147-A177-3AD203B41FA5}">
                      <a16:colId xmlns:a16="http://schemas.microsoft.com/office/drawing/2014/main" val="708563969"/>
                    </a:ext>
                  </a:extLst>
                </a:gridCol>
                <a:gridCol w="1547447">
                  <a:extLst>
                    <a:ext uri="{9D8B030D-6E8A-4147-A177-3AD203B41FA5}">
                      <a16:colId xmlns:a16="http://schemas.microsoft.com/office/drawing/2014/main" val="1065329790"/>
                    </a:ext>
                  </a:extLst>
                </a:gridCol>
                <a:gridCol w="1770184">
                  <a:extLst>
                    <a:ext uri="{9D8B030D-6E8A-4147-A177-3AD203B41FA5}">
                      <a16:colId xmlns:a16="http://schemas.microsoft.com/office/drawing/2014/main" val="2803462844"/>
                    </a:ext>
                  </a:extLst>
                </a:gridCol>
                <a:gridCol w="1688123">
                  <a:extLst>
                    <a:ext uri="{9D8B030D-6E8A-4147-A177-3AD203B41FA5}">
                      <a16:colId xmlns:a16="http://schemas.microsoft.com/office/drawing/2014/main" val="3461908956"/>
                    </a:ext>
                  </a:extLst>
                </a:gridCol>
                <a:gridCol w="973016">
                  <a:extLst>
                    <a:ext uri="{9D8B030D-6E8A-4147-A177-3AD203B41FA5}">
                      <a16:colId xmlns:a16="http://schemas.microsoft.com/office/drawing/2014/main" val="2114156396"/>
                    </a:ext>
                  </a:extLst>
                </a:gridCol>
                <a:gridCol w="1845288">
                  <a:extLst>
                    <a:ext uri="{9D8B030D-6E8A-4147-A177-3AD203B41FA5}">
                      <a16:colId xmlns:a16="http://schemas.microsoft.com/office/drawing/2014/main" val="1450168192"/>
                    </a:ext>
                  </a:extLst>
                </a:gridCol>
              </a:tblGrid>
              <a:tr h="716549">
                <a:tc>
                  <a:txBody>
                    <a:bodyPr/>
                    <a:lstStyle/>
                    <a:p>
                      <a:endParaRPr lang="en-US" dirty="0"/>
                    </a:p>
                  </a:txBody>
                  <a:tcPr/>
                </a:tc>
                <a:tc>
                  <a:txBody>
                    <a:bodyPr/>
                    <a:lstStyle/>
                    <a:p>
                      <a:r>
                        <a:rPr lang="en-US" dirty="0"/>
                        <a:t>Protocol</a:t>
                      </a:r>
                    </a:p>
                  </a:txBody>
                  <a:tcPr/>
                </a:tc>
                <a:tc>
                  <a:txBody>
                    <a:bodyPr/>
                    <a:lstStyle/>
                    <a:p>
                      <a:r>
                        <a:rPr lang="en-US" dirty="0"/>
                        <a:t>computation</a:t>
                      </a:r>
                    </a:p>
                    <a:p>
                      <a:r>
                        <a:rPr lang="en-US" dirty="0"/>
                        <a:t>cost</a:t>
                      </a:r>
                    </a:p>
                  </a:txBody>
                  <a:tcPr/>
                </a:tc>
                <a:tc>
                  <a:txBody>
                    <a:bodyPr/>
                    <a:lstStyle/>
                    <a:p>
                      <a:r>
                        <a:rPr lang="en-US" dirty="0"/>
                        <a:t>communication flows</a:t>
                      </a:r>
                    </a:p>
                  </a:txBody>
                  <a:tcPr/>
                </a:tc>
                <a:tc>
                  <a:txBody>
                    <a:bodyPr/>
                    <a:lstStyle/>
                    <a:p>
                      <a:r>
                        <a:rPr lang="en-US" dirty="0"/>
                        <a:t>with explicit auth. (EA)</a:t>
                      </a:r>
                    </a:p>
                  </a:txBody>
                  <a:tcPr/>
                </a:tc>
                <a:tc>
                  <a:txBody>
                    <a:bodyPr/>
                    <a:lstStyle/>
                    <a:p>
                      <a:r>
                        <a:rPr lang="en-US" dirty="0"/>
                        <a:t>salt in hash?</a:t>
                      </a:r>
                    </a:p>
                  </a:txBody>
                  <a:tcPr/>
                </a:tc>
                <a:tc>
                  <a:txBody>
                    <a:bodyPr/>
                    <a:lstStyle/>
                    <a:p>
                      <a:r>
                        <a:rPr lang="en-US" dirty="0"/>
                        <a:t>additional assumptions?</a:t>
                      </a:r>
                    </a:p>
                  </a:txBody>
                  <a:tcPr/>
                </a:tc>
                <a:extLst>
                  <a:ext uri="{0D108BD9-81ED-4DB2-BD59-A6C34878D82A}">
                    <a16:rowId xmlns:a16="http://schemas.microsoft.com/office/drawing/2014/main" val="3104881655"/>
                  </a:ext>
                </a:extLst>
              </a:tr>
              <a:tr h="1023642">
                <a:tc>
                  <a:txBody>
                    <a:bodyPr/>
                    <a:lstStyle/>
                    <a:p>
                      <a:r>
                        <a:rPr lang="en-US" dirty="0"/>
                        <a:t>PAKE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i="1" dirty="0">
                          <a:solidFill>
                            <a:schemeClr val="tx1"/>
                          </a:solidFill>
                        </a:rPr>
                        <a:t>EKE              </a:t>
                      </a:r>
                      <a:r>
                        <a:rPr lang="en-US" sz="1100" i="1" dirty="0">
                          <a:solidFill>
                            <a:schemeClr val="tx1"/>
                          </a:solidFill>
                        </a:rPr>
                        <a:t>   </a:t>
                      </a:r>
                      <a:r>
                        <a:rPr lang="en-US" sz="1400" i="1" dirty="0">
                          <a:solidFill>
                            <a:schemeClr val="tx1"/>
                          </a:solidFill>
                        </a:rPr>
                        <a:t> </a:t>
                      </a:r>
                      <a:r>
                        <a:rPr lang="en-US" dirty="0">
                          <a:solidFill>
                            <a:schemeClr val="tx1"/>
                          </a:solidFill>
                        </a:rPr>
                        <a:t>[BP92,BPR00] </a:t>
                      </a:r>
                      <a:r>
                        <a:rPr lang="en-US" altLang="zh-CN" sz="1800" i="1" dirty="0">
                          <a:solidFill>
                            <a:schemeClr val="tx1"/>
                          </a:solidFill>
                          <a:latin typeface="+mn-lt"/>
                        </a:rPr>
                        <a:t>PAK/PPK</a:t>
                      </a:r>
                      <a:r>
                        <a:rPr lang="en-US" altLang="zh-CN" sz="1800" dirty="0">
                          <a:solidFill>
                            <a:schemeClr val="tx1"/>
                          </a:solidFill>
                          <a:latin typeface="+mn-lt"/>
                        </a:rPr>
                        <a:t>        [BMP00]</a:t>
                      </a:r>
                    </a:p>
                    <a:p>
                      <a:r>
                        <a:rPr lang="en-US" altLang="zh-CN" sz="1800" i="1" dirty="0">
                          <a:solidFill>
                            <a:schemeClr val="tx1"/>
                          </a:solidFill>
                          <a:latin typeface="+mn-lt"/>
                        </a:rPr>
                        <a:t>SPAKE2</a:t>
                      </a:r>
                      <a:r>
                        <a:rPr lang="en-US" altLang="zh-CN" sz="1800" dirty="0">
                          <a:solidFill>
                            <a:schemeClr val="tx1"/>
                          </a:solidFill>
                          <a:latin typeface="+mn-lt"/>
                        </a:rPr>
                        <a:t>          [AP05]</a:t>
                      </a:r>
                      <a:endParaRPr lang="en-US" dirty="0">
                        <a:solidFill>
                          <a:schemeClr val="tx1"/>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p>
                    <a:p>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3</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N/A</a:t>
                      </a:r>
                      <a:endParaRPr lang="en-US" b="1"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IC on group</a:t>
                      </a:r>
                    </a:p>
                    <a:p>
                      <a:r>
                        <a:rPr lang="en-US" dirty="0"/>
                        <a:t>RO on group</a:t>
                      </a:r>
                    </a:p>
                    <a:p>
                      <a:r>
                        <a:rPr lang="en-US" b="1" dirty="0"/>
                        <a:t>-</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23553894"/>
                  </a:ext>
                </a:extLst>
              </a:tr>
              <a:tr h="1452440">
                <a:tc>
                  <a:txBody>
                    <a:bodyPr/>
                    <a:lstStyle/>
                    <a:p>
                      <a:r>
                        <a:rPr lang="en-US" dirty="0" err="1"/>
                        <a:t>aPAKE</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i="0" dirty="0">
                          <a:solidFill>
                            <a:schemeClr val="tx1"/>
                          </a:solidFill>
                        </a:rPr>
                        <a:t>“</a:t>
                      </a:r>
                      <a:r>
                        <a:rPr lang="en-US" i="0" dirty="0" err="1">
                          <a:solidFill>
                            <a:schemeClr val="tx1"/>
                          </a:solidFill>
                        </a:rPr>
                        <a:t>SPHF+Enc</a:t>
                      </a:r>
                      <a:r>
                        <a:rPr lang="en-US" i="0" dirty="0">
                          <a:solidFill>
                            <a:schemeClr val="tx1"/>
                          </a:solidFill>
                        </a:rPr>
                        <a:t>”  [Jutla-Roy18]</a:t>
                      </a:r>
                    </a:p>
                    <a:p>
                      <a:r>
                        <a:rPr lang="en-US" i="0" dirty="0">
                          <a:solidFill>
                            <a:schemeClr val="tx1"/>
                          </a:solidFill>
                        </a:rPr>
                        <a:t>PAKE + sign   </a:t>
                      </a:r>
                      <a:r>
                        <a:rPr lang="en-US" dirty="0">
                          <a:solidFill>
                            <a:schemeClr val="tx1"/>
                          </a:solidFill>
                        </a:rPr>
                        <a:t>[GMR96]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SPAKE2+        [Shoup20]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PAKE + </a:t>
                      </a:r>
                      <a:r>
                        <a:rPr lang="en-US" i="0" dirty="0" err="1">
                          <a:solidFill>
                            <a:schemeClr val="tx1"/>
                          </a:solidFill>
                        </a:rPr>
                        <a:t>zkp</a:t>
                      </a:r>
                      <a:r>
                        <a:rPr lang="en-US" i="0" dirty="0">
                          <a:solidFill>
                            <a:schemeClr val="tx1"/>
                          </a:solidFill>
                        </a:rPr>
                        <a:t>    </a:t>
                      </a:r>
                      <a:r>
                        <a:rPr lang="en-US" dirty="0">
                          <a:solidFill>
                            <a:schemeClr val="tx1"/>
                          </a:solidFill>
                        </a:rPr>
                        <a:t>[HJKLSX18]</a:t>
                      </a:r>
                    </a:p>
                    <a:p>
                      <a:pPr marL="0" marR="0" lvl="0" indent="0" algn="l" defTabSz="914400" rtl="0" eaLnBrk="1" fontAlgn="auto" latinLnBrk="0" hangingPunct="1">
                        <a:lnSpc>
                          <a:spcPct val="150000"/>
                        </a:lnSpc>
                        <a:spcBef>
                          <a:spcPts val="0"/>
                        </a:spcBef>
                        <a:spcAft>
                          <a:spcPts val="0"/>
                        </a:spcAft>
                        <a:buClrTx/>
                        <a:buSzTx/>
                        <a:buFontTx/>
                        <a:buNone/>
                        <a:tabLst/>
                        <a:defRPr/>
                      </a:pPr>
                      <a:r>
                        <a:rPr lang="en-US" i="1" dirty="0"/>
                        <a:t>KHAPE</a:t>
                      </a:r>
                      <a:r>
                        <a:rPr lang="en-US" dirty="0"/>
                        <a:t>           [GJK21]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FF0000"/>
                          </a:solidFill>
                        </a:rPr>
                        <a:t> </a:t>
                      </a:r>
                      <a:endParaRPr lang="en-US" i="0" dirty="0">
                        <a:solidFill>
                          <a:srgbClr val="FF0000"/>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b="0" i="1" dirty="0">
                          <a:solidFill>
                            <a:srgbClr val="FF0000"/>
                          </a:solidFill>
                        </a:rPr>
                        <a:t> </a:t>
                      </a:r>
                      <a:endParaRPr lang="en-US" i="1" dirty="0">
                        <a:solidFill>
                          <a:srgbClr val="FF0000"/>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altLang="zh-CN" dirty="0">
                          <a:solidFill>
                            <a:schemeClr val="tx1"/>
                          </a:solidFill>
                          <a:sym typeface="Symbol" panose="05050102010706020507" pitchFamily="18" charset="2"/>
                        </a:rPr>
                        <a:t>bilinear maps</a:t>
                      </a:r>
                    </a:p>
                    <a:p>
                      <a:r>
                        <a:rPr lang="en-US" altLang="zh-CN" dirty="0">
                          <a:solidFill>
                            <a:schemeClr val="tx1"/>
                          </a:solidFill>
                          <a:sym typeface="Symbol" panose="05050102010706020507" pitchFamily="18" charset="2"/>
                        </a:rPr>
                        <a:t>1.5 x 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sym typeface="Symbol" panose="05050102010706020507" pitchFamily="18" charset="2"/>
                        </a:rPr>
                        <a:t>2    x KE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x KE</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endParaRPr lang="en-US" altLang="zh-CN" dirty="0">
                        <a:solidFill>
                          <a:schemeClr val="tx1"/>
                        </a:solidFill>
                        <a:sym typeface="Symbol" panose="05050102010706020507" pitchFamily="18" charset="2"/>
                      </a:endParaRP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lang="en-US" altLang="zh-CN" dirty="0">
                          <a:solidFill>
                            <a:schemeClr val="tx1"/>
                          </a:solidFill>
                          <a:sym typeface="Symbol" panose="05050102010706020507" pitchFamily="18" charset="2"/>
                        </a:rPr>
                        <a:t> </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p>
                      <a:r>
                        <a:rPr lang="en-US" dirty="0"/>
                        <a:t>3</a:t>
                      </a:r>
                    </a:p>
                    <a:p>
                      <a:r>
                        <a:rPr lang="en-US" dirty="0"/>
                        <a:t>3</a:t>
                      </a:r>
                      <a:endParaRPr lang="en-US" dirty="0">
                        <a:solidFill>
                          <a:schemeClr val="tx1">
                            <a:lumMod val="50000"/>
                            <a:lumOff val="50000"/>
                          </a:schemeClr>
                        </a:solidFill>
                      </a:endParaRPr>
                    </a:p>
                    <a:p>
                      <a:r>
                        <a:rPr lang="en-US" dirty="0"/>
                        <a:t>3     </a:t>
                      </a:r>
                      <a:r>
                        <a:rPr lang="en-US" dirty="0">
                          <a:solidFill>
                            <a:schemeClr val="tx1">
                              <a:lumMod val="50000"/>
                              <a:lumOff val="50000"/>
                            </a:schemeClr>
                          </a:solidFill>
                        </a:rPr>
                        <a:t>(2 if S starts)</a:t>
                      </a:r>
                      <a:endParaRPr lang="en-US" dirty="0"/>
                    </a:p>
                    <a:p>
                      <a:pPr>
                        <a:lnSpc>
                          <a:spcPct val="150000"/>
                        </a:lnSpc>
                      </a:pPr>
                      <a:r>
                        <a:rPr lang="en-US" dirty="0"/>
                        <a:t>4     </a:t>
                      </a:r>
                      <a:r>
                        <a:rPr lang="en-US" dirty="0">
                          <a:solidFill>
                            <a:schemeClr val="tx1">
                              <a:lumMod val="50000"/>
                              <a:lumOff val="50000"/>
                            </a:schemeClr>
                          </a:solidFill>
                        </a:rPr>
                        <a:t>(3 if S starts)</a:t>
                      </a:r>
                    </a:p>
                    <a:p>
                      <a:r>
                        <a:rPr lang="en-US" dirty="0">
                          <a:solidFill>
                            <a:srgbClr val="FF0000"/>
                          </a:solidFill>
                        </a:rPr>
                        <a:t> </a:t>
                      </a:r>
                      <a:endParaRPr lang="en-US" dirty="0">
                        <a:solidFill>
                          <a:schemeClr val="tx1">
                            <a:lumMod val="50000"/>
                            <a:lumOff val="50000"/>
                          </a:schemeClr>
                        </a:solidFill>
                      </a:endParaRPr>
                    </a:p>
                    <a:p>
                      <a:pPr>
                        <a:lnSpc>
                          <a:spcPct val="150000"/>
                        </a:lnSpc>
                      </a:pPr>
                      <a:r>
                        <a:rPr lang="en-US" dirty="0">
                          <a:solidFill>
                            <a:srgbClr val="FF0000"/>
                          </a:solidFill>
                        </a:rPr>
                        <a:t>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3*</a:t>
                      </a:r>
                    </a:p>
                    <a:p>
                      <a:r>
                        <a:rPr lang="en-US" dirty="0"/>
                        <a:t>3*</a:t>
                      </a:r>
                      <a:endParaRPr lang="en-US"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endParaRPr lang="en-US" dirty="0">
                        <a:solidFill>
                          <a:schemeClr val="tx1">
                            <a:lumMod val="50000"/>
                            <a:lumOff val="50000"/>
                          </a:schemeClr>
                        </a:solidFill>
                      </a:endParaRPr>
                    </a:p>
                    <a:p>
                      <a:r>
                        <a:rPr lang="en-US" dirty="0"/>
                        <a:t>4   </a:t>
                      </a:r>
                      <a:r>
                        <a:rPr lang="en-US" dirty="0">
                          <a:solidFill>
                            <a:schemeClr val="tx1">
                              <a:lumMod val="50000"/>
                              <a:lumOff val="50000"/>
                            </a:schemeClr>
                          </a:solidFill>
                        </a:rPr>
                        <a:t>(3 if S starts)</a:t>
                      </a:r>
                      <a:endParaRPr lang="en-US" dirty="0"/>
                    </a:p>
                    <a:p>
                      <a:pPr>
                        <a:lnSpc>
                          <a:spcPct val="150000"/>
                        </a:lnSpc>
                      </a:pPr>
                      <a:r>
                        <a:rPr lang="en-US" dirty="0"/>
                        <a:t>4   </a:t>
                      </a:r>
                      <a:r>
                        <a:rPr lang="en-US" dirty="0">
                          <a:solidFill>
                            <a:schemeClr val="tx1">
                              <a:lumMod val="50000"/>
                              <a:lumOff val="50000"/>
                            </a:schemeClr>
                          </a:solidFill>
                        </a:rPr>
                        <a:t>(3 if S starts)</a:t>
                      </a:r>
                      <a:r>
                        <a:rPr lang="en-US" dirty="0"/>
                        <a:t>     </a:t>
                      </a:r>
                    </a:p>
                    <a:p>
                      <a:pPr>
                        <a:lnSpc>
                          <a:spcPct val="100000"/>
                        </a:lnSpc>
                      </a:pPr>
                      <a:r>
                        <a:rPr lang="en-US" dirty="0">
                          <a:solidFill>
                            <a:schemeClr val="tx1"/>
                          </a:solidFill>
                        </a:rPr>
                        <a:t> </a:t>
                      </a:r>
                      <a:endParaRPr lang="en-US" dirty="0">
                        <a:solidFill>
                          <a:schemeClr val="tx1">
                            <a:lumMod val="50000"/>
                            <a:lumOff val="50000"/>
                          </a:schemeClr>
                        </a:solidFill>
                      </a:endParaRPr>
                    </a:p>
                    <a:p>
                      <a:pPr>
                        <a:lnSpc>
                          <a:spcPct val="150000"/>
                        </a:lnSpc>
                      </a:pPr>
                      <a:r>
                        <a:rPr lang="en-US" dirty="0">
                          <a:solidFill>
                            <a:srgbClr val="FF0000"/>
                          </a:solidFill>
                        </a:rPr>
                        <a:t>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b="0" dirty="0">
                          <a:solidFill>
                            <a:schemeClr val="tx1"/>
                          </a:solidFill>
                        </a:rPr>
                        <a:t>none**</a:t>
                      </a:r>
                    </a:p>
                    <a:p>
                      <a:r>
                        <a:rPr lang="en-US" b="0" dirty="0">
                          <a:solidFill>
                            <a:schemeClr val="tx1"/>
                          </a:solidFill>
                        </a:rPr>
                        <a:t>none**</a:t>
                      </a:r>
                    </a:p>
                    <a:p>
                      <a:r>
                        <a:rPr lang="en-US" b="0" dirty="0">
                          <a:solidFill>
                            <a:schemeClr val="tx1"/>
                          </a:solidFill>
                        </a:rPr>
                        <a:t>none**</a:t>
                      </a:r>
                    </a:p>
                    <a:p>
                      <a:r>
                        <a:rPr lang="en-US" b="0" dirty="0">
                          <a:solidFill>
                            <a:schemeClr val="tx1"/>
                          </a:solidFill>
                        </a:rPr>
                        <a:t>public</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solidFill>
                            <a:schemeClr val="tx1"/>
                          </a:solidFill>
                        </a:rPr>
                        <a:t>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solidFill>
                            <a:schemeClr val="tx1"/>
                          </a:solidFill>
                        </a:rPr>
                        <a:t>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XDH, type3 curve</a:t>
                      </a:r>
                    </a:p>
                    <a:p>
                      <a:r>
                        <a:rPr lang="en-US" dirty="0">
                          <a:solidFill>
                            <a:schemeClr val="tx1">
                              <a:lumMod val="50000"/>
                              <a:lumOff val="50000"/>
                            </a:schemeClr>
                          </a:solidFill>
                        </a:rPr>
                        <a:t>[as in PAKE]</a:t>
                      </a:r>
                    </a:p>
                    <a:p>
                      <a:r>
                        <a:rPr lang="en-US" b="1" dirty="0"/>
                        <a:t>-</a:t>
                      </a:r>
                      <a:endParaRPr lang="en-US"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rPr>
                        <a:t>[as in PAKE]</a:t>
                      </a:r>
                      <a:endParaRPr lang="en-US" b="1"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IC on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09662888"/>
                  </a:ext>
                </a:extLst>
              </a:tr>
            </a:tbl>
          </a:graphicData>
        </a:graphic>
      </p:graphicFrame>
      <p:sp>
        <p:nvSpPr>
          <p:cNvPr id="29" name="Title 1">
            <a:extLst>
              <a:ext uri="{FF2B5EF4-FFF2-40B4-BE49-F238E27FC236}">
                <a16:creationId xmlns:a16="http://schemas.microsoft.com/office/drawing/2014/main" id="{1383FBE3-8903-68D0-8EA5-4C19FCCE430E}"/>
              </a:ext>
            </a:extLst>
          </p:cNvPr>
          <p:cNvSpPr txBox="1">
            <a:spLocks/>
          </p:cNvSpPr>
          <p:nvPr/>
        </p:nvSpPr>
        <p:spPr bwMode="auto">
          <a:xfrm>
            <a:off x="142003" y="83329"/>
            <a:ext cx="10515600"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How much should </a:t>
            </a:r>
            <a:r>
              <a:rPr lang="en-US" sz="4000" dirty="0" err="1"/>
              <a:t>aPAKE</a:t>
            </a:r>
            <a:r>
              <a:rPr lang="en-US" sz="4000" dirty="0"/>
              <a:t> cost?</a:t>
            </a:r>
            <a:endParaRPr lang="en-US" sz="3200" dirty="0"/>
          </a:p>
        </p:txBody>
      </p:sp>
      <p:sp>
        <p:nvSpPr>
          <p:cNvPr id="33" name="TextBox 32">
            <a:extLst>
              <a:ext uri="{FF2B5EF4-FFF2-40B4-BE49-F238E27FC236}">
                <a16:creationId xmlns:a16="http://schemas.microsoft.com/office/drawing/2014/main" id="{4107B114-9E89-EC6B-EC0A-25B566F86BE6}"/>
              </a:ext>
            </a:extLst>
          </p:cNvPr>
          <p:cNvSpPr txBox="1"/>
          <p:nvPr/>
        </p:nvSpPr>
        <p:spPr>
          <a:xfrm>
            <a:off x="8050169" y="197995"/>
            <a:ext cx="3794905" cy="646331"/>
          </a:xfrm>
          <a:prstGeom prst="rect">
            <a:avLst/>
          </a:prstGeom>
          <a:noFill/>
        </p:spPr>
        <p:txBody>
          <a:bodyPr wrap="square">
            <a:spAutoFit/>
          </a:bodyPr>
          <a:lstStyle/>
          <a:p>
            <a:r>
              <a:rPr lang="en-US" altLang="zh-CN" dirty="0"/>
              <a:t>( comparisons for prime-order groups, </a:t>
            </a:r>
            <a:r>
              <a:rPr lang="en-US" altLang="zh-CN" dirty="0">
                <a:solidFill>
                  <a:schemeClr val="bg1"/>
                </a:solidFill>
              </a:rPr>
              <a:t>~</a:t>
            </a:r>
            <a:r>
              <a:rPr lang="en-US" altLang="zh-CN" dirty="0"/>
              <a:t>security under CDH in ROM )</a:t>
            </a:r>
            <a:endParaRPr lang="en-US" dirty="0"/>
          </a:p>
        </p:txBody>
      </p:sp>
      <p:sp>
        <p:nvSpPr>
          <p:cNvPr id="35" name="Title 1">
            <a:extLst>
              <a:ext uri="{FF2B5EF4-FFF2-40B4-BE49-F238E27FC236}">
                <a16:creationId xmlns:a16="http://schemas.microsoft.com/office/drawing/2014/main" id="{08049808-9BFA-E6AC-A8EA-46E9059BA163}"/>
              </a:ext>
            </a:extLst>
          </p:cNvPr>
          <p:cNvSpPr txBox="1">
            <a:spLocks/>
          </p:cNvSpPr>
          <p:nvPr/>
        </p:nvSpPr>
        <p:spPr bwMode="auto">
          <a:xfrm>
            <a:off x="211015" y="6030190"/>
            <a:ext cx="11863754" cy="7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1200"/>
              </a:spcBef>
            </a:pPr>
            <a:r>
              <a:rPr lang="en-US" sz="2000" dirty="0">
                <a:latin typeface="+mn-lt"/>
              </a:rPr>
              <a:t>*    :    3-flow with EA (if C starts) means </a:t>
            </a:r>
            <a:r>
              <a:rPr lang="en-US" sz="2000" u="sng" dirty="0">
                <a:latin typeface="+mn-lt"/>
              </a:rPr>
              <a:t>Client learns first</a:t>
            </a:r>
            <a:r>
              <a:rPr lang="en-US" sz="2000" dirty="0">
                <a:latin typeface="+mn-lt"/>
              </a:rPr>
              <a:t> if pw=pw’ :  different from </a:t>
            </a:r>
            <a:r>
              <a:rPr lang="en-US" sz="2000" dirty="0" err="1">
                <a:latin typeface="+mn-lt"/>
              </a:rPr>
              <a:t>pwd</a:t>
            </a:r>
            <a:r>
              <a:rPr lang="en-US" sz="2000" dirty="0">
                <a:latin typeface="+mn-lt"/>
              </a:rPr>
              <a:t>-over-TLS authentication</a:t>
            </a:r>
          </a:p>
          <a:p>
            <a:pPr>
              <a:spcBef>
                <a:spcPts val="1200"/>
              </a:spcBef>
            </a:pPr>
            <a:r>
              <a:rPr lang="en-US" sz="2000" dirty="0">
                <a:latin typeface="+mn-lt"/>
              </a:rPr>
              <a:t>**  :   n-flow </a:t>
            </a:r>
            <a:r>
              <a:rPr lang="en-US" sz="2000" dirty="0" err="1">
                <a:latin typeface="+mn-lt"/>
              </a:rPr>
              <a:t>aPAKE</a:t>
            </a:r>
            <a:r>
              <a:rPr lang="en-US" sz="2000" dirty="0">
                <a:latin typeface="+mn-lt"/>
              </a:rPr>
              <a:t> with </a:t>
            </a:r>
            <a:r>
              <a:rPr lang="en-US" sz="2000" i="1" u="sng" dirty="0">
                <a:latin typeface="+mn-lt"/>
              </a:rPr>
              <a:t>no salt</a:t>
            </a:r>
            <a:r>
              <a:rPr lang="en-US" sz="2000" dirty="0">
                <a:latin typeface="+mn-lt"/>
              </a:rPr>
              <a:t>   </a:t>
            </a:r>
            <a:r>
              <a:rPr lang="en-US" sz="2000" dirty="0">
                <a:latin typeface="+mn-lt"/>
                <a:sym typeface="Symbol" panose="05050102010706020507" pitchFamily="18" charset="2"/>
              </a:rPr>
              <a:t>   </a:t>
            </a:r>
            <a:r>
              <a:rPr lang="en-US" sz="2000" dirty="0">
                <a:latin typeface="+mn-lt"/>
              </a:rPr>
              <a:t>(n+2)-flow </a:t>
            </a:r>
            <a:r>
              <a:rPr lang="en-US" sz="2000" dirty="0" err="1">
                <a:latin typeface="+mn-lt"/>
              </a:rPr>
              <a:t>aPAKE</a:t>
            </a:r>
            <a:r>
              <a:rPr lang="en-US" sz="2000" dirty="0">
                <a:latin typeface="+mn-lt"/>
              </a:rPr>
              <a:t> with </a:t>
            </a:r>
            <a:r>
              <a:rPr lang="en-US" sz="2000" i="1" u="sng" dirty="0">
                <a:latin typeface="+mn-lt"/>
              </a:rPr>
              <a:t>public salt</a:t>
            </a:r>
            <a:r>
              <a:rPr lang="en-US" sz="2000" dirty="0">
                <a:latin typeface="+mn-lt"/>
              </a:rPr>
              <a:t>  (C gets salt from S before </a:t>
            </a:r>
            <a:r>
              <a:rPr lang="en-US" sz="2000" dirty="0" err="1">
                <a:latin typeface="+mn-lt"/>
              </a:rPr>
              <a:t>aPAKE</a:t>
            </a:r>
            <a:r>
              <a:rPr lang="en-US" sz="2000" dirty="0">
                <a:latin typeface="+mn-lt"/>
              </a:rPr>
              <a:t> starts)</a:t>
            </a:r>
            <a:endParaRPr lang="en-US" sz="2000" dirty="0">
              <a:solidFill>
                <a:schemeClr val="tx1">
                  <a:lumMod val="50000"/>
                  <a:lumOff val="50000"/>
                </a:schemeClr>
              </a:solidFill>
              <a:latin typeface="+mn-lt"/>
            </a:endParaRPr>
          </a:p>
        </p:txBody>
      </p:sp>
    </p:spTree>
    <p:extLst>
      <p:ext uri="{BB962C8B-B14F-4D97-AF65-F5344CB8AC3E}">
        <p14:creationId xmlns:p14="http://schemas.microsoft.com/office/powerpoint/2010/main" val="9877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35CFA2-DD95-D009-E0EB-6EF8EB78418E}"/>
              </a:ext>
            </a:extLst>
          </p:cNvPr>
          <p:cNvGraphicFramePr>
            <a:graphicFrameLocks noGrp="1"/>
          </p:cNvGraphicFramePr>
          <p:nvPr>
            <p:extLst>
              <p:ext uri="{D42A27DB-BD31-4B8C-83A1-F6EECF244321}">
                <p14:modId xmlns:p14="http://schemas.microsoft.com/office/powerpoint/2010/main" val="3236795517"/>
              </p:ext>
            </p:extLst>
          </p:nvPr>
        </p:nvGraphicFramePr>
        <p:xfrm>
          <a:off x="211015" y="942476"/>
          <a:ext cx="11634058" cy="3983646"/>
        </p:xfrm>
        <a:graphic>
          <a:graphicData uri="http://schemas.openxmlformats.org/drawingml/2006/table">
            <a:tbl>
              <a:tblPr firstRow="1" bandRow="1">
                <a:tableStyleId>{5C22544A-7EE6-4342-B048-85BDC9FD1C3A}</a:tableStyleId>
              </a:tblPr>
              <a:tblGrid>
                <a:gridCol w="891350">
                  <a:extLst>
                    <a:ext uri="{9D8B030D-6E8A-4147-A177-3AD203B41FA5}">
                      <a16:colId xmlns:a16="http://schemas.microsoft.com/office/drawing/2014/main" val="1105424397"/>
                    </a:ext>
                  </a:extLst>
                </a:gridCol>
                <a:gridCol w="2918650">
                  <a:extLst>
                    <a:ext uri="{9D8B030D-6E8A-4147-A177-3AD203B41FA5}">
                      <a16:colId xmlns:a16="http://schemas.microsoft.com/office/drawing/2014/main" val="708563969"/>
                    </a:ext>
                  </a:extLst>
                </a:gridCol>
                <a:gridCol w="1547447">
                  <a:extLst>
                    <a:ext uri="{9D8B030D-6E8A-4147-A177-3AD203B41FA5}">
                      <a16:colId xmlns:a16="http://schemas.microsoft.com/office/drawing/2014/main" val="1065329790"/>
                    </a:ext>
                  </a:extLst>
                </a:gridCol>
                <a:gridCol w="1770184">
                  <a:extLst>
                    <a:ext uri="{9D8B030D-6E8A-4147-A177-3AD203B41FA5}">
                      <a16:colId xmlns:a16="http://schemas.microsoft.com/office/drawing/2014/main" val="2803462844"/>
                    </a:ext>
                  </a:extLst>
                </a:gridCol>
                <a:gridCol w="1688123">
                  <a:extLst>
                    <a:ext uri="{9D8B030D-6E8A-4147-A177-3AD203B41FA5}">
                      <a16:colId xmlns:a16="http://schemas.microsoft.com/office/drawing/2014/main" val="3461908956"/>
                    </a:ext>
                  </a:extLst>
                </a:gridCol>
                <a:gridCol w="973016">
                  <a:extLst>
                    <a:ext uri="{9D8B030D-6E8A-4147-A177-3AD203B41FA5}">
                      <a16:colId xmlns:a16="http://schemas.microsoft.com/office/drawing/2014/main" val="2114156396"/>
                    </a:ext>
                  </a:extLst>
                </a:gridCol>
                <a:gridCol w="1845288">
                  <a:extLst>
                    <a:ext uri="{9D8B030D-6E8A-4147-A177-3AD203B41FA5}">
                      <a16:colId xmlns:a16="http://schemas.microsoft.com/office/drawing/2014/main" val="1450168192"/>
                    </a:ext>
                  </a:extLst>
                </a:gridCol>
              </a:tblGrid>
              <a:tr h="716549">
                <a:tc>
                  <a:txBody>
                    <a:bodyPr/>
                    <a:lstStyle/>
                    <a:p>
                      <a:endParaRPr lang="en-US" dirty="0"/>
                    </a:p>
                  </a:txBody>
                  <a:tcPr/>
                </a:tc>
                <a:tc>
                  <a:txBody>
                    <a:bodyPr/>
                    <a:lstStyle/>
                    <a:p>
                      <a:r>
                        <a:rPr lang="en-US" dirty="0"/>
                        <a:t>Protocol</a:t>
                      </a:r>
                    </a:p>
                  </a:txBody>
                  <a:tcPr/>
                </a:tc>
                <a:tc>
                  <a:txBody>
                    <a:bodyPr/>
                    <a:lstStyle/>
                    <a:p>
                      <a:r>
                        <a:rPr lang="en-US" dirty="0"/>
                        <a:t>computation</a:t>
                      </a:r>
                    </a:p>
                    <a:p>
                      <a:r>
                        <a:rPr lang="en-US" dirty="0"/>
                        <a:t>cost</a:t>
                      </a:r>
                    </a:p>
                  </a:txBody>
                  <a:tcPr/>
                </a:tc>
                <a:tc>
                  <a:txBody>
                    <a:bodyPr/>
                    <a:lstStyle/>
                    <a:p>
                      <a:r>
                        <a:rPr lang="en-US" dirty="0"/>
                        <a:t>communication flows</a:t>
                      </a:r>
                    </a:p>
                  </a:txBody>
                  <a:tcPr/>
                </a:tc>
                <a:tc>
                  <a:txBody>
                    <a:bodyPr/>
                    <a:lstStyle/>
                    <a:p>
                      <a:r>
                        <a:rPr lang="en-US" dirty="0"/>
                        <a:t>with explicit auth. (EA)</a:t>
                      </a:r>
                    </a:p>
                  </a:txBody>
                  <a:tcPr/>
                </a:tc>
                <a:tc>
                  <a:txBody>
                    <a:bodyPr/>
                    <a:lstStyle/>
                    <a:p>
                      <a:r>
                        <a:rPr lang="en-US" dirty="0"/>
                        <a:t>salt in hash?</a:t>
                      </a:r>
                    </a:p>
                  </a:txBody>
                  <a:tcPr/>
                </a:tc>
                <a:tc>
                  <a:txBody>
                    <a:bodyPr/>
                    <a:lstStyle/>
                    <a:p>
                      <a:r>
                        <a:rPr lang="en-US" dirty="0"/>
                        <a:t>additional assumptions?</a:t>
                      </a:r>
                    </a:p>
                  </a:txBody>
                  <a:tcPr/>
                </a:tc>
                <a:extLst>
                  <a:ext uri="{0D108BD9-81ED-4DB2-BD59-A6C34878D82A}">
                    <a16:rowId xmlns:a16="http://schemas.microsoft.com/office/drawing/2014/main" val="3104881655"/>
                  </a:ext>
                </a:extLst>
              </a:tr>
              <a:tr h="1023642">
                <a:tc>
                  <a:txBody>
                    <a:bodyPr/>
                    <a:lstStyle/>
                    <a:p>
                      <a:r>
                        <a:rPr lang="en-US" dirty="0"/>
                        <a:t>PAKE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i="1" dirty="0">
                          <a:solidFill>
                            <a:schemeClr val="tx1"/>
                          </a:solidFill>
                        </a:rPr>
                        <a:t>EKE              </a:t>
                      </a:r>
                      <a:r>
                        <a:rPr lang="en-US" sz="1100" i="1" dirty="0">
                          <a:solidFill>
                            <a:schemeClr val="tx1"/>
                          </a:solidFill>
                        </a:rPr>
                        <a:t>   </a:t>
                      </a:r>
                      <a:r>
                        <a:rPr lang="en-US" sz="1400" i="1" dirty="0">
                          <a:solidFill>
                            <a:schemeClr val="tx1"/>
                          </a:solidFill>
                        </a:rPr>
                        <a:t> </a:t>
                      </a:r>
                      <a:r>
                        <a:rPr lang="en-US" dirty="0">
                          <a:solidFill>
                            <a:schemeClr val="tx1"/>
                          </a:solidFill>
                        </a:rPr>
                        <a:t>[BP92,BPR00] </a:t>
                      </a:r>
                      <a:r>
                        <a:rPr lang="en-US" altLang="zh-CN" sz="1800" i="1" dirty="0">
                          <a:solidFill>
                            <a:schemeClr val="tx1"/>
                          </a:solidFill>
                          <a:latin typeface="+mn-lt"/>
                        </a:rPr>
                        <a:t>PAK/PPK</a:t>
                      </a:r>
                      <a:r>
                        <a:rPr lang="en-US" altLang="zh-CN" sz="1800" dirty="0">
                          <a:solidFill>
                            <a:schemeClr val="tx1"/>
                          </a:solidFill>
                          <a:latin typeface="+mn-lt"/>
                        </a:rPr>
                        <a:t>        [BMP00]</a:t>
                      </a:r>
                    </a:p>
                    <a:p>
                      <a:r>
                        <a:rPr lang="en-US" altLang="zh-CN" sz="1800" i="1" dirty="0">
                          <a:solidFill>
                            <a:schemeClr val="tx1"/>
                          </a:solidFill>
                          <a:latin typeface="+mn-lt"/>
                        </a:rPr>
                        <a:t>SPAKE2</a:t>
                      </a:r>
                      <a:r>
                        <a:rPr lang="en-US" altLang="zh-CN" sz="1800" dirty="0">
                          <a:solidFill>
                            <a:schemeClr val="tx1"/>
                          </a:solidFill>
                          <a:latin typeface="+mn-lt"/>
                        </a:rPr>
                        <a:t>          [AP05]</a:t>
                      </a:r>
                      <a:endParaRPr lang="en-US" dirty="0">
                        <a:solidFill>
                          <a:schemeClr val="tx1"/>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p>
                    <a:p>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3</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N/A</a:t>
                      </a:r>
                      <a:endParaRPr lang="en-US" b="1"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IC on group</a:t>
                      </a:r>
                    </a:p>
                    <a:p>
                      <a:r>
                        <a:rPr lang="en-US" dirty="0"/>
                        <a:t>RO on group</a:t>
                      </a:r>
                    </a:p>
                    <a:p>
                      <a:r>
                        <a:rPr lang="en-US" b="1" dirty="0"/>
                        <a:t>-</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23553894"/>
                  </a:ext>
                </a:extLst>
              </a:tr>
              <a:tr h="1452440">
                <a:tc>
                  <a:txBody>
                    <a:bodyPr/>
                    <a:lstStyle/>
                    <a:p>
                      <a:r>
                        <a:rPr lang="en-US" dirty="0" err="1"/>
                        <a:t>aPAKE</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i="0" dirty="0">
                          <a:solidFill>
                            <a:schemeClr val="tx1"/>
                          </a:solidFill>
                        </a:rPr>
                        <a:t>“</a:t>
                      </a:r>
                      <a:r>
                        <a:rPr lang="en-US" i="0" dirty="0" err="1">
                          <a:solidFill>
                            <a:schemeClr val="tx1"/>
                          </a:solidFill>
                        </a:rPr>
                        <a:t>SPHF+Enc</a:t>
                      </a:r>
                      <a:r>
                        <a:rPr lang="en-US" i="0" dirty="0">
                          <a:solidFill>
                            <a:schemeClr val="tx1"/>
                          </a:solidFill>
                        </a:rPr>
                        <a:t>”  [Jutla-Roy18]</a:t>
                      </a:r>
                    </a:p>
                    <a:p>
                      <a:r>
                        <a:rPr lang="en-US" i="0" dirty="0">
                          <a:solidFill>
                            <a:schemeClr val="tx1"/>
                          </a:solidFill>
                        </a:rPr>
                        <a:t>PAKE + sign   </a:t>
                      </a:r>
                      <a:r>
                        <a:rPr lang="en-US" dirty="0">
                          <a:solidFill>
                            <a:schemeClr val="tx1"/>
                          </a:solidFill>
                        </a:rPr>
                        <a:t>[GMR96]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SPAKE2+        [Shoup20]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PAKE + </a:t>
                      </a:r>
                      <a:r>
                        <a:rPr lang="en-US" i="0" dirty="0" err="1">
                          <a:solidFill>
                            <a:schemeClr val="tx1"/>
                          </a:solidFill>
                        </a:rPr>
                        <a:t>zkp</a:t>
                      </a:r>
                      <a:r>
                        <a:rPr lang="en-US" i="0" dirty="0">
                          <a:solidFill>
                            <a:schemeClr val="tx1"/>
                          </a:solidFill>
                        </a:rPr>
                        <a:t>    </a:t>
                      </a:r>
                      <a:r>
                        <a:rPr lang="en-US" dirty="0">
                          <a:solidFill>
                            <a:schemeClr val="tx1"/>
                          </a:solidFill>
                        </a:rPr>
                        <a:t>[HJKLSX18]</a:t>
                      </a:r>
                    </a:p>
                    <a:p>
                      <a:pPr marL="0" marR="0" lvl="0" indent="0" algn="l" defTabSz="914400" rtl="0" eaLnBrk="1" fontAlgn="auto" latinLnBrk="0" hangingPunct="1">
                        <a:lnSpc>
                          <a:spcPct val="150000"/>
                        </a:lnSpc>
                        <a:spcBef>
                          <a:spcPts val="0"/>
                        </a:spcBef>
                        <a:spcAft>
                          <a:spcPts val="0"/>
                        </a:spcAft>
                        <a:buClrTx/>
                        <a:buSzTx/>
                        <a:buFontTx/>
                        <a:buNone/>
                        <a:tabLst/>
                        <a:defRPr/>
                      </a:pPr>
                      <a:r>
                        <a:rPr lang="en-US" i="1" dirty="0"/>
                        <a:t>KHAPE</a:t>
                      </a:r>
                      <a:r>
                        <a:rPr lang="en-US" dirty="0"/>
                        <a:t>           [GJK21]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FF0000"/>
                          </a:solidFill>
                        </a:rPr>
                        <a:t>OKAPE</a:t>
                      </a:r>
                      <a:r>
                        <a:rPr lang="en-US" i="0" dirty="0">
                          <a:solidFill>
                            <a:schemeClr val="tx1"/>
                          </a:solidFill>
                        </a:rPr>
                        <a:t>           </a:t>
                      </a:r>
                      <a:r>
                        <a:rPr lang="en-US" i="0" dirty="0">
                          <a:solidFill>
                            <a:srgbClr val="FF0000"/>
                          </a:solidFill>
                        </a:rPr>
                        <a:t>this paper</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i="1" dirty="0">
                          <a:solidFill>
                            <a:srgbClr val="FF0000"/>
                          </a:solidFill>
                        </a:rPr>
                        <a:t> </a:t>
                      </a:r>
                      <a:endParaRPr lang="en-US" i="1" dirty="0">
                        <a:solidFill>
                          <a:srgbClr val="FF0000"/>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altLang="zh-CN" dirty="0">
                          <a:solidFill>
                            <a:schemeClr val="tx1"/>
                          </a:solidFill>
                          <a:sym typeface="Symbol" panose="05050102010706020507" pitchFamily="18" charset="2"/>
                        </a:rPr>
                        <a:t>bilinear maps</a:t>
                      </a:r>
                    </a:p>
                    <a:p>
                      <a:r>
                        <a:rPr lang="en-US" altLang="zh-CN" dirty="0">
                          <a:solidFill>
                            <a:schemeClr val="tx1"/>
                          </a:solidFill>
                          <a:sym typeface="Symbol" panose="05050102010706020507" pitchFamily="18" charset="2"/>
                        </a:rPr>
                        <a:t>1.5 x 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sym typeface="Symbol" panose="05050102010706020507" pitchFamily="18" charset="2"/>
                        </a:rPr>
                        <a:t>2    x KE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x KE</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lang="en-US" altLang="zh-CN" dirty="0">
                          <a:solidFill>
                            <a:schemeClr val="tx1"/>
                          </a:solidFill>
                          <a:sym typeface="Symbol" panose="05050102010706020507" pitchFamily="18" charset="2"/>
                        </a:rPr>
                        <a:t> </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p>
                      <a:r>
                        <a:rPr lang="en-US" dirty="0"/>
                        <a:t>3</a:t>
                      </a:r>
                    </a:p>
                    <a:p>
                      <a:r>
                        <a:rPr lang="en-US" dirty="0"/>
                        <a:t>3</a:t>
                      </a:r>
                      <a:endParaRPr lang="en-US" dirty="0">
                        <a:solidFill>
                          <a:schemeClr val="tx1">
                            <a:lumMod val="50000"/>
                            <a:lumOff val="50000"/>
                          </a:schemeClr>
                        </a:solidFill>
                      </a:endParaRPr>
                    </a:p>
                    <a:p>
                      <a:r>
                        <a:rPr lang="en-US" dirty="0"/>
                        <a:t>3     </a:t>
                      </a:r>
                      <a:r>
                        <a:rPr lang="en-US" dirty="0">
                          <a:solidFill>
                            <a:schemeClr val="tx1">
                              <a:lumMod val="50000"/>
                              <a:lumOff val="50000"/>
                            </a:schemeClr>
                          </a:solidFill>
                        </a:rPr>
                        <a:t>(2 if S starts)</a:t>
                      </a:r>
                      <a:endParaRPr lang="en-US" dirty="0"/>
                    </a:p>
                    <a:p>
                      <a:pPr>
                        <a:lnSpc>
                          <a:spcPct val="150000"/>
                        </a:lnSpc>
                      </a:pPr>
                      <a:r>
                        <a:rPr lang="en-US" dirty="0"/>
                        <a:t>4     </a:t>
                      </a:r>
                      <a:r>
                        <a:rPr lang="en-US" dirty="0">
                          <a:solidFill>
                            <a:schemeClr val="tx1">
                              <a:lumMod val="50000"/>
                              <a:lumOff val="50000"/>
                            </a:schemeClr>
                          </a:solidFill>
                        </a:rPr>
                        <a:t>(3 if S starts)</a:t>
                      </a:r>
                    </a:p>
                    <a:p>
                      <a:r>
                        <a:rPr lang="en-US" dirty="0">
                          <a:solidFill>
                            <a:srgbClr val="FF0000"/>
                          </a:solidFill>
                        </a:rPr>
                        <a:t>3</a:t>
                      </a:r>
                      <a:r>
                        <a:rPr lang="en-US" dirty="0"/>
                        <a:t>     </a:t>
                      </a:r>
                      <a:r>
                        <a:rPr lang="en-US" dirty="0">
                          <a:solidFill>
                            <a:schemeClr val="tx1">
                              <a:lumMod val="50000"/>
                              <a:lumOff val="50000"/>
                            </a:schemeClr>
                          </a:solidFill>
                        </a:rPr>
                        <a:t>(</a:t>
                      </a:r>
                      <a:r>
                        <a:rPr lang="en-US" dirty="0">
                          <a:solidFill>
                            <a:srgbClr val="FF0000"/>
                          </a:solidFill>
                        </a:rPr>
                        <a:t>2</a:t>
                      </a:r>
                      <a:r>
                        <a:rPr lang="en-US" dirty="0">
                          <a:solidFill>
                            <a:schemeClr val="tx1">
                              <a:lumMod val="50000"/>
                              <a:lumOff val="50000"/>
                            </a:schemeClr>
                          </a:solidFill>
                        </a:rPr>
                        <a:t> if S starts)</a:t>
                      </a:r>
                    </a:p>
                    <a:p>
                      <a:pPr>
                        <a:lnSpc>
                          <a:spcPct val="150000"/>
                        </a:lnSpc>
                      </a:pPr>
                      <a:r>
                        <a:rPr lang="en-US" dirty="0">
                          <a:solidFill>
                            <a:srgbClr val="FF0000"/>
                          </a:solidFill>
                        </a:rPr>
                        <a:t>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3*</a:t>
                      </a:r>
                    </a:p>
                    <a:p>
                      <a:r>
                        <a:rPr lang="en-US" dirty="0"/>
                        <a:t>3*</a:t>
                      </a:r>
                      <a:endParaRPr lang="en-US"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endParaRPr lang="en-US" dirty="0">
                        <a:solidFill>
                          <a:schemeClr val="tx1">
                            <a:lumMod val="50000"/>
                            <a:lumOff val="50000"/>
                          </a:schemeClr>
                        </a:solidFill>
                      </a:endParaRPr>
                    </a:p>
                    <a:p>
                      <a:r>
                        <a:rPr lang="en-US" dirty="0"/>
                        <a:t>4   </a:t>
                      </a:r>
                      <a:r>
                        <a:rPr lang="en-US" dirty="0">
                          <a:solidFill>
                            <a:schemeClr val="tx1">
                              <a:lumMod val="50000"/>
                              <a:lumOff val="50000"/>
                            </a:schemeClr>
                          </a:solidFill>
                        </a:rPr>
                        <a:t>(3 if S starts)</a:t>
                      </a:r>
                      <a:endParaRPr lang="en-US" dirty="0"/>
                    </a:p>
                    <a:p>
                      <a:pPr>
                        <a:lnSpc>
                          <a:spcPct val="150000"/>
                        </a:lnSpc>
                      </a:pPr>
                      <a:r>
                        <a:rPr lang="en-US" dirty="0"/>
                        <a:t>4   </a:t>
                      </a:r>
                      <a:r>
                        <a:rPr lang="en-US" dirty="0">
                          <a:solidFill>
                            <a:schemeClr val="tx1">
                              <a:lumMod val="50000"/>
                              <a:lumOff val="50000"/>
                            </a:schemeClr>
                          </a:solidFill>
                        </a:rPr>
                        <a:t>(3 if S starts)</a:t>
                      </a:r>
                      <a:r>
                        <a:rPr lang="en-US" dirty="0"/>
                        <a:t>     </a:t>
                      </a:r>
                    </a:p>
                    <a:p>
                      <a:pPr>
                        <a:lnSpc>
                          <a:spcPct val="100000"/>
                        </a:lnSpc>
                      </a:pPr>
                      <a:r>
                        <a:rPr lang="en-US" dirty="0">
                          <a:solidFill>
                            <a:schemeClr val="tx1"/>
                          </a:solidFill>
                        </a:rPr>
                        <a:t>4</a:t>
                      </a:r>
                      <a:r>
                        <a:rPr lang="en-US" dirty="0"/>
                        <a:t>   </a:t>
                      </a:r>
                      <a:r>
                        <a:rPr lang="en-US" dirty="0">
                          <a:solidFill>
                            <a:schemeClr val="tx1">
                              <a:lumMod val="50000"/>
                              <a:lumOff val="50000"/>
                            </a:schemeClr>
                          </a:solidFill>
                        </a:rPr>
                        <a:t>(3 if S starts)</a:t>
                      </a:r>
                    </a:p>
                    <a:p>
                      <a:pPr>
                        <a:lnSpc>
                          <a:spcPct val="150000"/>
                        </a:lnSpc>
                      </a:pPr>
                      <a:r>
                        <a:rPr lang="en-US" dirty="0">
                          <a:solidFill>
                            <a:srgbClr val="FF0000"/>
                          </a:solidFill>
                        </a:rPr>
                        <a:t>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b="0" dirty="0">
                          <a:solidFill>
                            <a:schemeClr val="tx1"/>
                          </a:solidFill>
                        </a:rPr>
                        <a:t>none**</a:t>
                      </a:r>
                    </a:p>
                    <a:p>
                      <a:r>
                        <a:rPr lang="en-US" b="0" dirty="0">
                          <a:solidFill>
                            <a:schemeClr val="tx1"/>
                          </a:solidFill>
                        </a:rPr>
                        <a:t>none**</a:t>
                      </a:r>
                    </a:p>
                    <a:p>
                      <a:r>
                        <a:rPr lang="en-US" b="0" dirty="0">
                          <a:solidFill>
                            <a:schemeClr val="tx1"/>
                          </a:solidFill>
                        </a:rPr>
                        <a:t>none**</a:t>
                      </a:r>
                    </a:p>
                    <a:p>
                      <a:r>
                        <a:rPr lang="en-US" b="0" dirty="0">
                          <a:solidFill>
                            <a:schemeClr val="tx1"/>
                          </a:solidFill>
                        </a:rPr>
                        <a:t>public</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solidFill>
                            <a:schemeClr val="tx1"/>
                          </a:solidFill>
                        </a:rPr>
                        <a:t>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public</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solidFill>
                            <a:schemeClr val="tx1"/>
                          </a:solidFill>
                        </a:rPr>
                        <a:t>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XDH, type3 curve</a:t>
                      </a:r>
                    </a:p>
                    <a:p>
                      <a:r>
                        <a:rPr lang="en-US" dirty="0">
                          <a:solidFill>
                            <a:schemeClr val="tx1">
                              <a:lumMod val="50000"/>
                              <a:lumOff val="50000"/>
                            </a:schemeClr>
                          </a:solidFill>
                        </a:rPr>
                        <a:t>[as in PAKE]</a:t>
                      </a:r>
                    </a:p>
                    <a:p>
                      <a:r>
                        <a:rPr lang="en-US" b="1" dirty="0"/>
                        <a:t>-</a:t>
                      </a:r>
                      <a:endParaRPr lang="en-US"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rPr>
                        <a:t>[as in PAKE]</a:t>
                      </a:r>
                      <a:endParaRPr lang="en-US" b="1"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IC on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IC on group</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09662888"/>
                  </a:ext>
                </a:extLst>
              </a:tr>
            </a:tbl>
          </a:graphicData>
        </a:graphic>
      </p:graphicFrame>
      <p:sp>
        <p:nvSpPr>
          <p:cNvPr id="29" name="Title 1">
            <a:extLst>
              <a:ext uri="{FF2B5EF4-FFF2-40B4-BE49-F238E27FC236}">
                <a16:creationId xmlns:a16="http://schemas.microsoft.com/office/drawing/2014/main" id="{1383FBE3-8903-68D0-8EA5-4C19FCCE430E}"/>
              </a:ext>
            </a:extLst>
          </p:cNvPr>
          <p:cNvSpPr txBox="1">
            <a:spLocks/>
          </p:cNvSpPr>
          <p:nvPr/>
        </p:nvSpPr>
        <p:spPr bwMode="auto">
          <a:xfrm>
            <a:off x="142003" y="83329"/>
            <a:ext cx="10515600"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How much should </a:t>
            </a:r>
            <a:r>
              <a:rPr lang="en-US" sz="4000" dirty="0" err="1"/>
              <a:t>aPAKE</a:t>
            </a:r>
            <a:r>
              <a:rPr lang="en-US" sz="4000" dirty="0"/>
              <a:t> cost?</a:t>
            </a:r>
            <a:endParaRPr lang="en-US" sz="3200" dirty="0"/>
          </a:p>
        </p:txBody>
      </p:sp>
      <p:sp>
        <p:nvSpPr>
          <p:cNvPr id="33" name="TextBox 32">
            <a:extLst>
              <a:ext uri="{FF2B5EF4-FFF2-40B4-BE49-F238E27FC236}">
                <a16:creationId xmlns:a16="http://schemas.microsoft.com/office/drawing/2014/main" id="{4107B114-9E89-EC6B-EC0A-25B566F86BE6}"/>
              </a:ext>
            </a:extLst>
          </p:cNvPr>
          <p:cNvSpPr txBox="1"/>
          <p:nvPr/>
        </p:nvSpPr>
        <p:spPr>
          <a:xfrm>
            <a:off x="8050169" y="197995"/>
            <a:ext cx="3794905" cy="646331"/>
          </a:xfrm>
          <a:prstGeom prst="rect">
            <a:avLst/>
          </a:prstGeom>
          <a:noFill/>
        </p:spPr>
        <p:txBody>
          <a:bodyPr wrap="square">
            <a:spAutoFit/>
          </a:bodyPr>
          <a:lstStyle/>
          <a:p>
            <a:r>
              <a:rPr lang="en-US" altLang="zh-CN" dirty="0"/>
              <a:t>( comparisons for prime-order groups, </a:t>
            </a:r>
            <a:r>
              <a:rPr lang="en-US" altLang="zh-CN" dirty="0">
                <a:solidFill>
                  <a:schemeClr val="bg1"/>
                </a:solidFill>
              </a:rPr>
              <a:t>~</a:t>
            </a:r>
            <a:r>
              <a:rPr lang="en-US" altLang="zh-CN" dirty="0"/>
              <a:t>security under CDH in ROM )</a:t>
            </a:r>
            <a:endParaRPr lang="en-US" dirty="0"/>
          </a:p>
        </p:txBody>
      </p:sp>
      <p:sp>
        <p:nvSpPr>
          <p:cNvPr id="35" name="Title 1">
            <a:extLst>
              <a:ext uri="{FF2B5EF4-FFF2-40B4-BE49-F238E27FC236}">
                <a16:creationId xmlns:a16="http://schemas.microsoft.com/office/drawing/2014/main" id="{08049808-9BFA-E6AC-A8EA-46E9059BA163}"/>
              </a:ext>
            </a:extLst>
          </p:cNvPr>
          <p:cNvSpPr txBox="1">
            <a:spLocks/>
          </p:cNvSpPr>
          <p:nvPr/>
        </p:nvSpPr>
        <p:spPr bwMode="auto">
          <a:xfrm>
            <a:off x="211015" y="6030190"/>
            <a:ext cx="11863754" cy="7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1200"/>
              </a:spcBef>
            </a:pPr>
            <a:r>
              <a:rPr lang="en-US" sz="2000" dirty="0">
                <a:latin typeface="+mn-lt"/>
              </a:rPr>
              <a:t>*    :    3-flow with EA (if C starts) means </a:t>
            </a:r>
            <a:r>
              <a:rPr lang="en-US" sz="2000" u="sng" dirty="0">
                <a:latin typeface="+mn-lt"/>
              </a:rPr>
              <a:t>Client learns first</a:t>
            </a:r>
            <a:r>
              <a:rPr lang="en-US" sz="2000" dirty="0">
                <a:latin typeface="+mn-lt"/>
              </a:rPr>
              <a:t> if pw=pw’ :  different from </a:t>
            </a:r>
            <a:r>
              <a:rPr lang="en-US" sz="2000" dirty="0" err="1">
                <a:latin typeface="+mn-lt"/>
              </a:rPr>
              <a:t>pwd</a:t>
            </a:r>
            <a:r>
              <a:rPr lang="en-US" sz="2000" dirty="0">
                <a:latin typeface="+mn-lt"/>
              </a:rPr>
              <a:t>-over-TLS authentication</a:t>
            </a:r>
          </a:p>
          <a:p>
            <a:pPr>
              <a:spcBef>
                <a:spcPts val="1200"/>
              </a:spcBef>
            </a:pPr>
            <a:r>
              <a:rPr lang="en-US" sz="2000" dirty="0">
                <a:latin typeface="+mn-lt"/>
              </a:rPr>
              <a:t>**  :   n-flow </a:t>
            </a:r>
            <a:r>
              <a:rPr lang="en-US" sz="2000" dirty="0" err="1">
                <a:latin typeface="+mn-lt"/>
              </a:rPr>
              <a:t>aPAKE</a:t>
            </a:r>
            <a:r>
              <a:rPr lang="en-US" sz="2000" dirty="0">
                <a:latin typeface="+mn-lt"/>
              </a:rPr>
              <a:t> with </a:t>
            </a:r>
            <a:r>
              <a:rPr lang="en-US" sz="2000" i="1" u="sng" dirty="0">
                <a:latin typeface="+mn-lt"/>
              </a:rPr>
              <a:t>no salt</a:t>
            </a:r>
            <a:r>
              <a:rPr lang="en-US" sz="2000" dirty="0">
                <a:latin typeface="+mn-lt"/>
              </a:rPr>
              <a:t>   </a:t>
            </a:r>
            <a:r>
              <a:rPr lang="en-US" sz="2000" dirty="0">
                <a:latin typeface="+mn-lt"/>
                <a:sym typeface="Symbol" panose="05050102010706020507" pitchFamily="18" charset="2"/>
              </a:rPr>
              <a:t>   </a:t>
            </a:r>
            <a:r>
              <a:rPr lang="en-US" sz="2000" dirty="0">
                <a:latin typeface="+mn-lt"/>
              </a:rPr>
              <a:t>(n+2)-flow </a:t>
            </a:r>
            <a:r>
              <a:rPr lang="en-US" sz="2000" dirty="0" err="1">
                <a:latin typeface="+mn-lt"/>
              </a:rPr>
              <a:t>aPAKE</a:t>
            </a:r>
            <a:r>
              <a:rPr lang="en-US" sz="2000" dirty="0">
                <a:latin typeface="+mn-lt"/>
              </a:rPr>
              <a:t> with </a:t>
            </a:r>
            <a:r>
              <a:rPr lang="en-US" sz="2000" i="1" u="sng" dirty="0">
                <a:latin typeface="+mn-lt"/>
              </a:rPr>
              <a:t>public salt</a:t>
            </a:r>
            <a:r>
              <a:rPr lang="en-US" sz="2000" dirty="0">
                <a:latin typeface="+mn-lt"/>
              </a:rPr>
              <a:t>  (C gets salt from S before </a:t>
            </a:r>
            <a:r>
              <a:rPr lang="en-US" sz="2000" dirty="0" err="1">
                <a:latin typeface="+mn-lt"/>
              </a:rPr>
              <a:t>aPAKE</a:t>
            </a:r>
            <a:r>
              <a:rPr lang="en-US" sz="2000" dirty="0">
                <a:latin typeface="+mn-lt"/>
              </a:rPr>
              <a:t> starts)</a:t>
            </a:r>
            <a:endParaRPr lang="en-US" sz="2000" dirty="0">
              <a:solidFill>
                <a:schemeClr val="tx1">
                  <a:lumMod val="50000"/>
                  <a:lumOff val="50000"/>
                </a:schemeClr>
              </a:solidFill>
              <a:latin typeface="+mn-lt"/>
            </a:endParaRPr>
          </a:p>
        </p:txBody>
      </p:sp>
    </p:spTree>
    <p:extLst>
      <p:ext uri="{BB962C8B-B14F-4D97-AF65-F5344CB8AC3E}">
        <p14:creationId xmlns:p14="http://schemas.microsoft.com/office/powerpoint/2010/main" val="408384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35CFA2-DD95-D009-E0EB-6EF8EB78418E}"/>
              </a:ext>
            </a:extLst>
          </p:cNvPr>
          <p:cNvGraphicFramePr>
            <a:graphicFrameLocks noGrp="1"/>
          </p:cNvGraphicFramePr>
          <p:nvPr/>
        </p:nvGraphicFramePr>
        <p:xfrm>
          <a:off x="211015" y="942476"/>
          <a:ext cx="11634058" cy="3983646"/>
        </p:xfrm>
        <a:graphic>
          <a:graphicData uri="http://schemas.openxmlformats.org/drawingml/2006/table">
            <a:tbl>
              <a:tblPr firstRow="1" bandRow="1">
                <a:tableStyleId>{5C22544A-7EE6-4342-B048-85BDC9FD1C3A}</a:tableStyleId>
              </a:tblPr>
              <a:tblGrid>
                <a:gridCol w="891350">
                  <a:extLst>
                    <a:ext uri="{9D8B030D-6E8A-4147-A177-3AD203B41FA5}">
                      <a16:colId xmlns:a16="http://schemas.microsoft.com/office/drawing/2014/main" val="1105424397"/>
                    </a:ext>
                  </a:extLst>
                </a:gridCol>
                <a:gridCol w="2918650">
                  <a:extLst>
                    <a:ext uri="{9D8B030D-6E8A-4147-A177-3AD203B41FA5}">
                      <a16:colId xmlns:a16="http://schemas.microsoft.com/office/drawing/2014/main" val="708563969"/>
                    </a:ext>
                  </a:extLst>
                </a:gridCol>
                <a:gridCol w="1547447">
                  <a:extLst>
                    <a:ext uri="{9D8B030D-6E8A-4147-A177-3AD203B41FA5}">
                      <a16:colId xmlns:a16="http://schemas.microsoft.com/office/drawing/2014/main" val="1065329790"/>
                    </a:ext>
                  </a:extLst>
                </a:gridCol>
                <a:gridCol w="1770184">
                  <a:extLst>
                    <a:ext uri="{9D8B030D-6E8A-4147-A177-3AD203B41FA5}">
                      <a16:colId xmlns:a16="http://schemas.microsoft.com/office/drawing/2014/main" val="2803462844"/>
                    </a:ext>
                  </a:extLst>
                </a:gridCol>
                <a:gridCol w="1688123">
                  <a:extLst>
                    <a:ext uri="{9D8B030D-6E8A-4147-A177-3AD203B41FA5}">
                      <a16:colId xmlns:a16="http://schemas.microsoft.com/office/drawing/2014/main" val="3461908956"/>
                    </a:ext>
                  </a:extLst>
                </a:gridCol>
                <a:gridCol w="973016">
                  <a:extLst>
                    <a:ext uri="{9D8B030D-6E8A-4147-A177-3AD203B41FA5}">
                      <a16:colId xmlns:a16="http://schemas.microsoft.com/office/drawing/2014/main" val="2114156396"/>
                    </a:ext>
                  </a:extLst>
                </a:gridCol>
                <a:gridCol w="1845288">
                  <a:extLst>
                    <a:ext uri="{9D8B030D-6E8A-4147-A177-3AD203B41FA5}">
                      <a16:colId xmlns:a16="http://schemas.microsoft.com/office/drawing/2014/main" val="1450168192"/>
                    </a:ext>
                  </a:extLst>
                </a:gridCol>
              </a:tblGrid>
              <a:tr h="716549">
                <a:tc>
                  <a:txBody>
                    <a:bodyPr/>
                    <a:lstStyle/>
                    <a:p>
                      <a:endParaRPr lang="en-US" dirty="0"/>
                    </a:p>
                  </a:txBody>
                  <a:tcPr/>
                </a:tc>
                <a:tc>
                  <a:txBody>
                    <a:bodyPr/>
                    <a:lstStyle/>
                    <a:p>
                      <a:r>
                        <a:rPr lang="en-US" dirty="0"/>
                        <a:t>Protocol</a:t>
                      </a:r>
                    </a:p>
                  </a:txBody>
                  <a:tcPr/>
                </a:tc>
                <a:tc>
                  <a:txBody>
                    <a:bodyPr/>
                    <a:lstStyle/>
                    <a:p>
                      <a:r>
                        <a:rPr lang="en-US" dirty="0"/>
                        <a:t>computation</a:t>
                      </a:r>
                    </a:p>
                    <a:p>
                      <a:r>
                        <a:rPr lang="en-US" dirty="0"/>
                        <a:t>cost</a:t>
                      </a:r>
                    </a:p>
                  </a:txBody>
                  <a:tcPr/>
                </a:tc>
                <a:tc>
                  <a:txBody>
                    <a:bodyPr/>
                    <a:lstStyle/>
                    <a:p>
                      <a:r>
                        <a:rPr lang="en-US" dirty="0"/>
                        <a:t>communication flows</a:t>
                      </a:r>
                    </a:p>
                  </a:txBody>
                  <a:tcPr/>
                </a:tc>
                <a:tc>
                  <a:txBody>
                    <a:bodyPr/>
                    <a:lstStyle/>
                    <a:p>
                      <a:r>
                        <a:rPr lang="en-US" dirty="0"/>
                        <a:t>with explicit auth. (EA)</a:t>
                      </a:r>
                    </a:p>
                  </a:txBody>
                  <a:tcPr/>
                </a:tc>
                <a:tc>
                  <a:txBody>
                    <a:bodyPr/>
                    <a:lstStyle/>
                    <a:p>
                      <a:r>
                        <a:rPr lang="en-US" dirty="0"/>
                        <a:t>salt in hash?</a:t>
                      </a:r>
                    </a:p>
                  </a:txBody>
                  <a:tcPr/>
                </a:tc>
                <a:tc>
                  <a:txBody>
                    <a:bodyPr/>
                    <a:lstStyle/>
                    <a:p>
                      <a:r>
                        <a:rPr lang="en-US" dirty="0"/>
                        <a:t>additional assumptions?</a:t>
                      </a:r>
                    </a:p>
                  </a:txBody>
                  <a:tcPr/>
                </a:tc>
                <a:extLst>
                  <a:ext uri="{0D108BD9-81ED-4DB2-BD59-A6C34878D82A}">
                    <a16:rowId xmlns:a16="http://schemas.microsoft.com/office/drawing/2014/main" val="3104881655"/>
                  </a:ext>
                </a:extLst>
              </a:tr>
              <a:tr h="1023642">
                <a:tc>
                  <a:txBody>
                    <a:bodyPr/>
                    <a:lstStyle/>
                    <a:p>
                      <a:r>
                        <a:rPr lang="en-US" dirty="0"/>
                        <a:t>PAKE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i="1" dirty="0">
                          <a:solidFill>
                            <a:schemeClr val="tx1"/>
                          </a:solidFill>
                        </a:rPr>
                        <a:t>EKE              </a:t>
                      </a:r>
                      <a:r>
                        <a:rPr lang="en-US" sz="1100" i="1" dirty="0">
                          <a:solidFill>
                            <a:schemeClr val="tx1"/>
                          </a:solidFill>
                        </a:rPr>
                        <a:t>   </a:t>
                      </a:r>
                      <a:r>
                        <a:rPr lang="en-US" sz="1400" i="1" dirty="0">
                          <a:solidFill>
                            <a:schemeClr val="tx1"/>
                          </a:solidFill>
                        </a:rPr>
                        <a:t> </a:t>
                      </a:r>
                      <a:r>
                        <a:rPr lang="en-US" dirty="0">
                          <a:solidFill>
                            <a:schemeClr val="tx1"/>
                          </a:solidFill>
                        </a:rPr>
                        <a:t>[BP92,BPR00] </a:t>
                      </a:r>
                      <a:r>
                        <a:rPr lang="en-US" altLang="zh-CN" sz="1800" i="1" dirty="0">
                          <a:solidFill>
                            <a:schemeClr val="tx1"/>
                          </a:solidFill>
                          <a:latin typeface="+mn-lt"/>
                        </a:rPr>
                        <a:t>PAK/PPK</a:t>
                      </a:r>
                      <a:r>
                        <a:rPr lang="en-US" altLang="zh-CN" sz="1800" dirty="0">
                          <a:solidFill>
                            <a:schemeClr val="tx1"/>
                          </a:solidFill>
                          <a:latin typeface="+mn-lt"/>
                        </a:rPr>
                        <a:t>        [BMP00]</a:t>
                      </a:r>
                    </a:p>
                    <a:p>
                      <a:r>
                        <a:rPr lang="en-US" altLang="zh-CN" sz="1800" i="1" dirty="0">
                          <a:solidFill>
                            <a:schemeClr val="tx1"/>
                          </a:solidFill>
                          <a:latin typeface="+mn-lt"/>
                        </a:rPr>
                        <a:t>SPAKE2</a:t>
                      </a:r>
                      <a:r>
                        <a:rPr lang="en-US" altLang="zh-CN" sz="1800" dirty="0">
                          <a:solidFill>
                            <a:schemeClr val="tx1"/>
                          </a:solidFill>
                          <a:latin typeface="+mn-lt"/>
                        </a:rPr>
                        <a:t>          [AP05]</a:t>
                      </a:r>
                      <a:endParaRPr lang="en-US" dirty="0">
                        <a:solidFill>
                          <a:schemeClr val="tx1"/>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p>
                    <a:p>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3</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N/A</a:t>
                      </a:r>
                      <a:endParaRPr lang="en-US" b="1"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IC on group</a:t>
                      </a:r>
                    </a:p>
                    <a:p>
                      <a:r>
                        <a:rPr lang="en-US" dirty="0"/>
                        <a:t>RO on group</a:t>
                      </a:r>
                    </a:p>
                    <a:p>
                      <a:r>
                        <a:rPr lang="en-US" b="1" dirty="0"/>
                        <a:t>-</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23553894"/>
                  </a:ext>
                </a:extLst>
              </a:tr>
              <a:tr h="1452440">
                <a:tc>
                  <a:txBody>
                    <a:bodyPr/>
                    <a:lstStyle/>
                    <a:p>
                      <a:r>
                        <a:rPr lang="en-US" dirty="0" err="1"/>
                        <a:t>aPAKE</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i="0" dirty="0">
                          <a:solidFill>
                            <a:schemeClr val="tx1"/>
                          </a:solidFill>
                        </a:rPr>
                        <a:t>“</a:t>
                      </a:r>
                      <a:r>
                        <a:rPr lang="en-US" i="0" dirty="0" err="1">
                          <a:solidFill>
                            <a:schemeClr val="tx1"/>
                          </a:solidFill>
                        </a:rPr>
                        <a:t>SPHF+Enc</a:t>
                      </a:r>
                      <a:r>
                        <a:rPr lang="en-US" i="0" dirty="0">
                          <a:solidFill>
                            <a:schemeClr val="tx1"/>
                          </a:solidFill>
                        </a:rPr>
                        <a:t>”  [Jutla-Roy18]</a:t>
                      </a:r>
                    </a:p>
                    <a:p>
                      <a:r>
                        <a:rPr lang="en-US" i="0" dirty="0">
                          <a:solidFill>
                            <a:schemeClr val="tx1"/>
                          </a:solidFill>
                        </a:rPr>
                        <a:t>PAKE + sign   </a:t>
                      </a:r>
                      <a:r>
                        <a:rPr lang="en-US" dirty="0">
                          <a:solidFill>
                            <a:schemeClr val="tx1"/>
                          </a:solidFill>
                        </a:rPr>
                        <a:t>[GMR96]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SPAKE2+        [Shoup20]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PAKE + </a:t>
                      </a:r>
                      <a:r>
                        <a:rPr lang="en-US" i="0" dirty="0" err="1">
                          <a:solidFill>
                            <a:schemeClr val="tx1"/>
                          </a:solidFill>
                        </a:rPr>
                        <a:t>zkp</a:t>
                      </a:r>
                      <a:r>
                        <a:rPr lang="en-US" i="0" dirty="0">
                          <a:solidFill>
                            <a:schemeClr val="tx1"/>
                          </a:solidFill>
                        </a:rPr>
                        <a:t>    </a:t>
                      </a:r>
                      <a:r>
                        <a:rPr lang="en-US" dirty="0">
                          <a:solidFill>
                            <a:schemeClr val="tx1"/>
                          </a:solidFill>
                        </a:rPr>
                        <a:t>[HJKLSX18]</a:t>
                      </a:r>
                    </a:p>
                    <a:p>
                      <a:pPr marL="0" marR="0" lvl="0" indent="0" algn="l" defTabSz="914400" rtl="0" eaLnBrk="1" fontAlgn="auto" latinLnBrk="0" hangingPunct="1">
                        <a:lnSpc>
                          <a:spcPct val="150000"/>
                        </a:lnSpc>
                        <a:spcBef>
                          <a:spcPts val="0"/>
                        </a:spcBef>
                        <a:spcAft>
                          <a:spcPts val="0"/>
                        </a:spcAft>
                        <a:buClrTx/>
                        <a:buSzTx/>
                        <a:buFontTx/>
                        <a:buNone/>
                        <a:tabLst/>
                        <a:defRPr/>
                      </a:pPr>
                      <a:r>
                        <a:rPr lang="en-US" i="1" dirty="0"/>
                        <a:t>KHAPE</a:t>
                      </a:r>
                      <a:r>
                        <a:rPr lang="en-US" dirty="0"/>
                        <a:t>           [GJK21]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FF0000"/>
                          </a:solidFill>
                        </a:rPr>
                        <a:t>OKAPE</a:t>
                      </a:r>
                      <a:r>
                        <a:rPr lang="en-US" i="0" dirty="0">
                          <a:solidFill>
                            <a:schemeClr val="tx1"/>
                          </a:solidFill>
                        </a:rPr>
                        <a:t>           </a:t>
                      </a:r>
                      <a:r>
                        <a:rPr lang="en-US" i="0" dirty="0">
                          <a:solidFill>
                            <a:srgbClr val="FF0000"/>
                          </a:solidFill>
                        </a:rPr>
                        <a:t>this paper</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i="1" dirty="0" err="1">
                          <a:solidFill>
                            <a:srgbClr val="FF0000"/>
                          </a:solidFill>
                        </a:rPr>
                        <a:t>aEKE</a:t>
                      </a:r>
                      <a:r>
                        <a:rPr lang="en-US" b="0" i="1" dirty="0">
                          <a:solidFill>
                            <a:srgbClr val="FF0000"/>
                          </a:solidFill>
                        </a:rPr>
                        <a:t> :</a:t>
                      </a:r>
                      <a:r>
                        <a:rPr lang="en-US" b="0" i="0" dirty="0">
                          <a:solidFill>
                            <a:srgbClr val="FF0000"/>
                          </a:solidFill>
                        </a:rPr>
                        <a:t> </a:t>
                      </a:r>
                      <a:r>
                        <a:rPr lang="en-US" b="1" i="0" dirty="0">
                          <a:solidFill>
                            <a:srgbClr val="FF0000"/>
                          </a:solidFill>
                        </a:rPr>
                        <a:t>insecure</a:t>
                      </a:r>
                      <a:r>
                        <a:rPr lang="en-US" i="0" dirty="0">
                          <a:solidFill>
                            <a:srgbClr val="FF0000"/>
                          </a:solidFill>
                        </a:rPr>
                        <a:t> optimization</a:t>
                      </a:r>
                      <a:endParaRPr lang="en-US" i="1" dirty="0">
                        <a:solidFill>
                          <a:srgbClr val="FF0000"/>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altLang="zh-CN" dirty="0">
                          <a:solidFill>
                            <a:schemeClr val="tx1"/>
                          </a:solidFill>
                          <a:sym typeface="Symbol" panose="05050102010706020507" pitchFamily="18" charset="2"/>
                        </a:rPr>
                        <a:t>bilinear maps</a:t>
                      </a:r>
                    </a:p>
                    <a:p>
                      <a:r>
                        <a:rPr lang="en-US" altLang="zh-CN" dirty="0">
                          <a:solidFill>
                            <a:schemeClr val="tx1"/>
                          </a:solidFill>
                          <a:sym typeface="Symbol" panose="05050102010706020507" pitchFamily="18" charset="2"/>
                        </a:rPr>
                        <a:t>1.5 x 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sym typeface="Symbol" panose="05050102010706020507" pitchFamily="18" charset="2"/>
                        </a:rPr>
                        <a:t>2    x KE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x KE</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lang="en-US" altLang="zh-CN" dirty="0">
                          <a:solidFill>
                            <a:schemeClr val="tx1"/>
                          </a:solidFill>
                          <a:sym typeface="Symbol" panose="05050102010706020507" pitchFamily="18" charset="2"/>
                        </a:rPr>
                        <a:t>KE</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p>
                      <a:r>
                        <a:rPr lang="en-US" dirty="0"/>
                        <a:t>3</a:t>
                      </a:r>
                    </a:p>
                    <a:p>
                      <a:r>
                        <a:rPr lang="en-US" dirty="0"/>
                        <a:t>3</a:t>
                      </a:r>
                      <a:endParaRPr lang="en-US" dirty="0">
                        <a:solidFill>
                          <a:schemeClr val="tx1">
                            <a:lumMod val="50000"/>
                            <a:lumOff val="50000"/>
                          </a:schemeClr>
                        </a:solidFill>
                      </a:endParaRPr>
                    </a:p>
                    <a:p>
                      <a:r>
                        <a:rPr lang="en-US" dirty="0"/>
                        <a:t>3     </a:t>
                      </a:r>
                      <a:r>
                        <a:rPr lang="en-US" dirty="0">
                          <a:solidFill>
                            <a:schemeClr val="tx1">
                              <a:lumMod val="50000"/>
                              <a:lumOff val="50000"/>
                            </a:schemeClr>
                          </a:solidFill>
                        </a:rPr>
                        <a:t>(2 if S starts)</a:t>
                      </a:r>
                      <a:endParaRPr lang="en-US" dirty="0"/>
                    </a:p>
                    <a:p>
                      <a:pPr>
                        <a:lnSpc>
                          <a:spcPct val="150000"/>
                        </a:lnSpc>
                      </a:pPr>
                      <a:r>
                        <a:rPr lang="en-US" dirty="0"/>
                        <a:t>4     </a:t>
                      </a:r>
                      <a:r>
                        <a:rPr lang="en-US" dirty="0">
                          <a:solidFill>
                            <a:schemeClr val="tx1">
                              <a:lumMod val="50000"/>
                              <a:lumOff val="50000"/>
                            </a:schemeClr>
                          </a:solidFill>
                        </a:rPr>
                        <a:t>(3 if S starts)</a:t>
                      </a:r>
                    </a:p>
                    <a:p>
                      <a:r>
                        <a:rPr lang="en-US" dirty="0">
                          <a:solidFill>
                            <a:srgbClr val="FF0000"/>
                          </a:solidFill>
                        </a:rPr>
                        <a:t>3</a:t>
                      </a:r>
                      <a:r>
                        <a:rPr lang="en-US" dirty="0"/>
                        <a:t>     </a:t>
                      </a:r>
                      <a:r>
                        <a:rPr lang="en-US" dirty="0">
                          <a:solidFill>
                            <a:schemeClr val="tx1">
                              <a:lumMod val="50000"/>
                              <a:lumOff val="50000"/>
                            </a:schemeClr>
                          </a:solidFill>
                        </a:rPr>
                        <a:t>(</a:t>
                      </a:r>
                      <a:r>
                        <a:rPr lang="en-US" dirty="0">
                          <a:solidFill>
                            <a:srgbClr val="FF0000"/>
                          </a:solidFill>
                        </a:rPr>
                        <a:t>2</a:t>
                      </a:r>
                      <a:r>
                        <a:rPr lang="en-US" dirty="0">
                          <a:solidFill>
                            <a:schemeClr val="tx1">
                              <a:lumMod val="50000"/>
                              <a:lumOff val="50000"/>
                            </a:schemeClr>
                          </a:solidFill>
                        </a:rPr>
                        <a:t> if S starts)</a:t>
                      </a:r>
                    </a:p>
                    <a:p>
                      <a:pPr>
                        <a:lnSpc>
                          <a:spcPct val="150000"/>
                        </a:lnSpc>
                      </a:pPr>
                      <a:r>
                        <a:rPr lang="en-US" dirty="0">
                          <a:solidFill>
                            <a:srgbClr val="FF0000"/>
                          </a:solidFill>
                        </a:rPr>
                        <a:t>1</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3*</a:t>
                      </a:r>
                    </a:p>
                    <a:p>
                      <a:r>
                        <a:rPr lang="en-US" dirty="0"/>
                        <a:t>3*</a:t>
                      </a:r>
                      <a:endParaRPr lang="en-US"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endParaRPr lang="en-US" dirty="0">
                        <a:solidFill>
                          <a:schemeClr val="tx1">
                            <a:lumMod val="50000"/>
                            <a:lumOff val="50000"/>
                          </a:schemeClr>
                        </a:solidFill>
                      </a:endParaRPr>
                    </a:p>
                    <a:p>
                      <a:r>
                        <a:rPr lang="en-US" dirty="0"/>
                        <a:t>4   </a:t>
                      </a:r>
                      <a:r>
                        <a:rPr lang="en-US" dirty="0">
                          <a:solidFill>
                            <a:schemeClr val="tx1">
                              <a:lumMod val="50000"/>
                              <a:lumOff val="50000"/>
                            </a:schemeClr>
                          </a:solidFill>
                        </a:rPr>
                        <a:t>(3 if S starts)</a:t>
                      </a:r>
                      <a:endParaRPr lang="en-US" dirty="0"/>
                    </a:p>
                    <a:p>
                      <a:pPr>
                        <a:lnSpc>
                          <a:spcPct val="150000"/>
                        </a:lnSpc>
                      </a:pPr>
                      <a:r>
                        <a:rPr lang="en-US" dirty="0"/>
                        <a:t>4   </a:t>
                      </a:r>
                      <a:r>
                        <a:rPr lang="en-US" dirty="0">
                          <a:solidFill>
                            <a:schemeClr val="tx1">
                              <a:lumMod val="50000"/>
                              <a:lumOff val="50000"/>
                            </a:schemeClr>
                          </a:solidFill>
                        </a:rPr>
                        <a:t>(3 if S starts)</a:t>
                      </a:r>
                      <a:r>
                        <a:rPr lang="en-US" dirty="0"/>
                        <a:t>     </a:t>
                      </a:r>
                    </a:p>
                    <a:p>
                      <a:pPr>
                        <a:lnSpc>
                          <a:spcPct val="100000"/>
                        </a:lnSpc>
                      </a:pPr>
                      <a:r>
                        <a:rPr lang="en-US" dirty="0">
                          <a:solidFill>
                            <a:schemeClr val="tx1"/>
                          </a:solidFill>
                        </a:rPr>
                        <a:t>4</a:t>
                      </a:r>
                      <a:r>
                        <a:rPr lang="en-US" dirty="0"/>
                        <a:t>   </a:t>
                      </a:r>
                      <a:r>
                        <a:rPr lang="en-US" dirty="0">
                          <a:solidFill>
                            <a:schemeClr val="tx1">
                              <a:lumMod val="50000"/>
                              <a:lumOff val="50000"/>
                            </a:schemeClr>
                          </a:solidFill>
                        </a:rPr>
                        <a:t>(3 if S starts)</a:t>
                      </a:r>
                    </a:p>
                    <a:p>
                      <a:pPr>
                        <a:lnSpc>
                          <a:spcPct val="150000"/>
                        </a:lnSpc>
                      </a:pPr>
                      <a:r>
                        <a:rPr lang="en-US" dirty="0">
                          <a:solidFill>
                            <a:srgbClr val="FF0000"/>
                          </a:solidFill>
                        </a:rPr>
                        <a:t>3</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b="0" dirty="0">
                          <a:solidFill>
                            <a:schemeClr val="tx1"/>
                          </a:solidFill>
                        </a:rPr>
                        <a:t>none**</a:t>
                      </a:r>
                    </a:p>
                    <a:p>
                      <a:r>
                        <a:rPr lang="en-US" b="0" dirty="0">
                          <a:solidFill>
                            <a:schemeClr val="tx1"/>
                          </a:solidFill>
                        </a:rPr>
                        <a:t>none**</a:t>
                      </a:r>
                    </a:p>
                    <a:p>
                      <a:r>
                        <a:rPr lang="en-US" b="0" dirty="0">
                          <a:solidFill>
                            <a:schemeClr val="tx1"/>
                          </a:solidFill>
                        </a:rPr>
                        <a:t>none**</a:t>
                      </a:r>
                    </a:p>
                    <a:p>
                      <a:r>
                        <a:rPr lang="en-US" b="0" dirty="0">
                          <a:solidFill>
                            <a:schemeClr val="tx1"/>
                          </a:solidFill>
                        </a:rPr>
                        <a:t>public</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solidFill>
                            <a:schemeClr val="tx1"/>
                          </a:solidFill>
                        </a:rPr>
                        <a:t>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public</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solidFill>
                            <a:schemeClr val="tx1"/>
                          </a:solidFill>
                        </a:rPr>
                        <a:t>none**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XDH, type3 curve</a:t>
                      </a:r>
                    </a:p>
                    <a:p>
                      <a:r>
                        <a:rPr lang="en-US" dirty="0">
                          <a:solidFill>
                            <a:schemeClr val="tx1">
                              <a:lumMod val="50000"/>
                              <a:lumOff val="50000"/>
                            </a:schemeClr>
                          </a:solidFill>
                        </a:rPr>
                        <a:t>[as in PAKE]</a:t>
                      </a:r>
                    </a:p>
                    <a:p>
                      <a:r>
                        <a:rPr lang="en-US" b="1" dirty="0"/>
                        <a:t>-</a:t>
                      </a:r>
                      <a:endParaRPr lang="en-US"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rPr>
                        <a:t>[as in PAKE]</a:t>
                      </a:r>
                      <a:endParaRPr lang="en-US" b="1"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IC on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IC on group</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IC on group</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09662888"/>
                  </a:ext>
                </a:extLst>
              </a:tr>
            </a:tbl>
          </a:graphicData>
        </a:graphic>
      </p:graphicFrame>
      <p:cxnSp>
        <p:nvCxnSpPr>
          <p:cNvPr id="4" name="Straight Connector 3">
            <a:extLst>
              <a:ext uri="{FF2B5EF4-FFF2-40B4-BE49-F238E27FC236}">
                <a16:creationId xmlns:a16="http://schemas.microsoft.com/office/drawing/2014/main" id="{3BBDA645-AB9D-5E12-D56D-CDDCD0C28FE8}"/>
              </a:ext>
            </a:extLst>
          </p:cNvPr>
          <p:cNvCxnSpPr>
            <a:cxnSpLocks/>
          </p:cNvCxnSpPr>
          <p:nvPr/>
        </p:nvCxnSpPr>
        <p:spPr>
          <a:xfrm flipH="1">
            <a:off x="4149968" y="4759564"/>
            <a:ext cx="7033846" cy="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29" name="Title 1">
            <a:extLst>
              <a:ext uri="{FF2B5EF4-FFF2-40B4-BE49-F238E27FC236}">
                <a16:creationId xmlns:a16="http://schemas.microsoft.com/office/drawing/2014/main" id="{1383FBE3-8903-68D0-8EA5-4C19FCCE430E}"/>
              </a:ext>
            </a:extLst>
          </p:cNvPr>
          <p:cNvSpPr txBox="1">
            <a:spLocks/>
          </p:cNvSpPr>
          <p:nvPr/>
        </p:nvSpPr>
        <p:spPr bwMode="auto">
          <a:xfrm>
            <a:off x="142003" y="83329"/>
            <a:ext cx="10515600"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How much should </a:t>
            </a:r>
            <a:r>
              <a:rPr lang="en-US" sz="4000" dirty="0" err="1"/>
              <a:t>aPAKE</a:t>
            </a:r>
            <a:r>
              <a:rPr lang="en-US" sz="4000" dirty="0"/>
              <a:t> cost?</a:t>
            </a:r>
            <a:endParaRPr lang="en-US" sz="3200" dirty="0"/>
          </a:p>
        </p:txBody>
      </p:sp>
      <p:sp>
        <p:nvSpPr>
          <p:cNvPr id="33" name="TextBox 32">
            <a:extLst>
              <a:ext uri="{FF2B5EF4-FFF2-40B4-BE49-F238E27FC236}">
                <a16:creationId xmlns:a16="http://schemas.microsoft.com/office/drawing/2014/main" id="{4107B114-9E89-EC6B-EC0A-25B566F86BE6}"/>
              </a:ext>
            </a:extLst>
          </p:cNvPr>
          <p:cNvSpPr txBox="1"/>
          <p:nvPr/>
        </p:nvSpPr>
        <p:spPr>
          <a:xfrm>
            <a:off x="8050169" y="197995"/>
            <a:ext cx="3794905" cy="646331"/>
          </a:xfrm>
          <a:prstGeom prst="rect">
            <a:avLst/>
          </a:prstGeom>
          <a:noFill/>
        </p:spPr>
        <p:txBody>
          <a:bodyPr wrap="square">
            <a:spAutoFit/>
          </a:bodyPr>
          <a:lstStyle/>
          <a:p>
            <a:r>
              <a:rPr lang="en-US" altLang="zh-CN" dirty="0"/>
              <a:t>( comparisons for prime-order groups, </a:t>
            </a:r>
            <a:r>
              <a:rPr lang="en-US" altLang="zh-CN" dirty="0">
                <a:solidFill>
                  <a:schemeClr val="bg1"/>
                </a:solidFill>
              </a:rPr>
              <a:t>~</a:t>
            </a:r>
            <a:r>
              <a:rPr lang="en-US" altLang="zh-CN" dirty="0"/>
              <a:t>security under CDH in ROM )</a:t>
            </a:r>
            <a:endParaRPr lang="en-US" dirty="0"/>
          </a:p>
        </p:txBody>
      </p:sp>
      <p:sp>
        <p:nvSpPr>
          <p:cNvPr id="35" name="Title 1">
            <a:extLst>
              <a:ext uri="{FF2B5EF4-FFF2-40B4-BE49-F238E27FC236}">
                <a16:creationId xmlns:a16="http://schemas.microsoft.com/office/drawing/2014/main" id="{08049808-9BFA-E6AC-A8EA-46E9059BA163}"/>
              </a:ext>
            </a:extLst>
          </p:cNvPr>
          <p:cNvSpPr txBox="1">
            <a:spLocks/>
          </p:cNvSpPr>
          <p:nvPr/>
        </p:nvSpPr>
        <p:spPr bwMode="auto">
          <a:xfrm>
            <a:off x="211015" y="6030190"/>
            <a:ext cx="11863754" cy="7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1200"/>
              </a:spcBef>
            </a:pPr>
            <a:r>
              <a:rPr lang="en-US" sz="2000" dirty="0">
                <a:latin typeface="+mn-lt"/>
              </a:rPr>
              <a:t>*    :    3-flow with EA (if C starts) means </a:t>
            </a:r>
            <a:r>
              <a:rPr lang="en-US" sz="2000" u="sng" dirty="0">
                <a:latin typeface="+mn-lt"/>
              </a:rPr>
              <a:t>Client learns first</a:t>
            </a:r>
            <a:r>
              <a:rPr lang="en-US" sz="2000" dirty="0">
                <a:latin typeface="+mn-lt"/>
              </a:rPr>
              <a:t> if pw=pw’ :  different from </a:t>
            </a:r>
            <a:r>
              <a:rPr lang="en-US" sz="2000" dirty="0" err="1">
                <a:latin typeface="+mn-lt"/>
              </a:rPr>
              <a:t>pwd</a:t>
            </a:r>
            <a:r>
              <a:rPr lang="en-US" sz="2000" dirty="0">
                <a:latin typeface="+mn-lt"/>
              </a:rPr>
              <a:t>-over-TLS authentication</a:t>
            </a:r>
          </a:p>
          <a:p>
            <a:pPr>
              <a:spcBef>
                <a:spcPts val="1200"/>
              </a:spcBef>
            </a:pPr>
            <a:r>
              <a:rPr lang="en-US" sz="2000" dirty="0">
                <a:latin typeface="+mn-lt"/>
              </a:rPr>
              <a:t>**  :   n-flow </a:t>
            </a:r>
            <a:r>
              <a:rPr lang="en-US" sz="2000" dirty="0" err="1">
                <a:latin typeface="+mn-lt"/>
              </a:rPr>
              <a:t>aPAKE</a:t>
            </a:r>
            <a:r>
              <a:rPr lang="en-US" sz="2000" dirty="0">
                <a:latin typeface="+mn-lt"/>
              </a:rPr>
              <a:t> with </a:t>
            </a:r>
            <a:r>
              <a:rPr lang="en-US" sz="2000" i="1" u="sng" dirty="0">
                <a:latin typeface="+mn-lt"/>
              </a:rPr>
              <a:t>no salt</a:t>
            </a:r>
            <a:r>
              <a:rPr lang="en-US" sz="2000" dirty="0">
                <a:latin typeface="+mn-lt"/>
              </a:rPr>
              <a:t>   </a:t>
            </a:r>
            <a:r>
              <a:rPr lang="en-US" sz="2000" dirty="0">
                <a:latin typeface="+mn-lt"/>
                <a:sym typeface="Symbol" panose="05050102010706020507" pitchFamily="18" charset="2"/>
              </a:rPr>
              <a:t>   </a:t>
            </a:r>
            <a:r>
              <a:rPr lang="en-US" sz="2000" dirty="0">
                <a:latin typeface="+mn-lt"/>
              </a:rPr>
              <a:t>(n+2)-flow </a:t>
            </a:r>
            <a:r>
              <a:rPr lang="en-US" sz="2000" dirty="0" err="1">
                <a:latin typeface="+mn-lt"/>
              </a:rPr>
              <a:t>aPAKE</a:t>
            </a:r>
            <a:r>
              <a:rPr lang="en-US" sz="2000" dirty="0">
                <a:latin typeface="+mn-lt"/>
              </a:rPr>
              <a:t> with </a:t>
            </a:r>
            <a:r>
              <a:rPr lang="en-US" sz="2000" i="1" u="sng" dirty="0">
                <a:latin typeface="+mn-lt"/>
              </a:rPr>
              <a:t>public salt</a:t>
            </a:r>
            <a:r>
              <a:rPr lang="en-US" sz="2000" dirty="0">
                <a:latin typeface="+mn-lt"/>
              </a:rPr>
              <a:t>  (C gets salt from S before </a:t>
            </a:r>
            <a:r>
              <a:rPr lang="en-US" sz="2000" dirty="0" err="1">
                <a:latin typeface="+mn-lt"/>
              </a:rPr>
              <a:t>aPAKE</a:t>
            </a:r>
            <a:r>
              <a:rPr lang="en-US" sz="2000" dirty="0">
                <a:latin typeface="+mn-lt"/>
              </a:rPr>
              <a:t> starts)</a:t>
            </a:r>
            <a:endParaRPr lang="en-US" sz="2000" dirty="0">
              <a:solidFill>
                <a:schemeClr val="tx1">
                  <a:lumMod val="50000"/>
                  <a:lumOff val="50000"/>
                </a:schemeClr>
              </a:solidFill>
              <a:latin typeface="+mn-lt"/>
            </a:endParaRPr>
          </a:p>
        </p:txBody>
      </p:sp>
    </p:spTree>
    <p:extLst>
      <p:ext uri="{BB962C8B-B14F-4D97-AF65-F5344CB8AC3E}">
        <p14:creationId xmlns:p14="http://schemas.microsoft.com/office/powerpoint/2010/main" val="117628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735CFA2-DD95-D009-E0EB-6EF8EB78418E}"/>
              </a:ext>
            </a:extLst>
          </p:cNvPr>
          <p:cNvGraphicFramePr>
            <a:graphicFrameLocks noGrp="1"/>
          </p:cNvGraphicFramePr>
          <p:nvPr>
            <p:extLst>
              <p:ext uri="{D42A27DB-BD31-4B8C-83A1-F6EECF244321}">
                <p14:modId xmlns:p14="http://schemas.microsoft.com/office/powerpoint/2010/main" val="1311157597"/>
              </p:ext>
            </p:extLst>
          </p:nvPr>
        </p:nvGraphicFramePr>
        <p:xfrm>
          <a:off x="211015" y="942476"/>
          <a:ext cx="11634058" cy="4898046"/>
        </p:xfrm>
        <a:graphic>
          <a:graphicData uri="http://schemas.openxmlformats.org/drawingml/2006/table">
            <a:tbl>
              <a:tblPr firstRow="1" bandRow="1">
                <a:tableStyleId>{5C22544A-7EE6-4342-B048-85BDC9FD1C3A}</a:tableStyleId>
              </a:tblPr>
              <a:tblGrid>
                <a:gridCol w="891350">
                  <a:extLst>
                    <a:ext uri="{9D8B030D-6E8A-4147-A177-3AD203B41FA5}">
                      <a16:colId xmlns:a16="http://schemas.microsoft.com/office/drawing/2014/main" val="1105424397"/>
                    </a:ext>
                  </a:extLst>
                </a:gridCol>
                <a:gridCol w="2918650">
                  <a:extLst>
                    <a:ext uri="{9D8B030D-6E8A-4147-A177-3AD203B41FA5}">
                      <a16:colId xmlns:a16="http://schemas.microsoft.com/office/drawing/2014/main" val="708563969"/>
                    </a:ext>
                  </a:extLst>
                </a:gridCol>
                <a:gridCol w="1547447">
                  <a:extLst>
                    <a:ext uri="{9D8B030D-6E8A-4147-A177-3AD203B41FA5}">
                      <a16:colId xmlns:a16="http://schemas.microsoft.com/office/drawing/2014/main" val="1065329790"/>
                    </a:ext>
                  </a:extLst>
                </a:gridCol>
                <a:gridCol w="1770184">
                  <a:extLst>
                    <a:ext uri="{9D8B030D-6E8A-4147-A177-3AD203B41FA5}">
                      <a16:colId xmlns:a16="http://schemas.microsoft.com/office/drawing/2014/main" val="2803462844"/>
                    </a:ext>
                  </a:extLst>
                </a:gridCol>
                <a:gridCol w="1688123">
                  <a:extLst>
                    <a:ext uri="{9D8B030D-6E8A-4147-A177-3AD203B41FA5}">
                      <a16:colId xmlns:a16="http://schemas.microsoft.com/office/drawing/2014/main" val="3461908956"/>
                    </a:ext>
                  </a:extLst>
                </a:gridCol>
                <a:gridCol w="973016">
                  <a:extLst>
                    <a:ext uri="{9D8B030D-6E8A-4147-A177-3AD203B41FA5}">
                      <a16:colId xmlns:a16="http://schemas.microsoft.com/office/drawing/2014/main" val="2114156396"/>
                    </a:ext>
                  </a:extLst>
                </a:gridCol>
                <a:gridCol w="1845288">
                  <a:extLst>
                    <a:ext uri="{9D8B030D-6E8A-4147-A177-3AD203B41FA5}">
                      <a16:colId xmlns:a16="http://schemas.microsoft.com/office/drawing/2014/main" val="1450168192"/>
                    </a:ext>
                  </a:extLst>
                </a:gridCol>
              </a:tblGrid>
              <a:tr h="716549">
                <a:tc>
                  <a:txBody>
                    <a:bodyPr/>
                    <a:lstStyle/>
                    <a:p>
                      <a:endParaRPr lang="en-US" dirty="0"/>
                    </a:p>
                  </a:txBody>
                  <a:tcPr/>
                </a:tc>
                <a:tc>
                  <a:txBody>
                    <a:bodyPr/>
                    <a:lstStyle/>
                    <a:p>
                      <a:r>
                        <a:rPr lang="en-US" dirty="0"/>
                        <a:t>Protocol</a:t>
                      </a:r>
                    </a:p>
                  </a:txBody>
                  <a:tcPr/>
                </a:tc>
                <a:tc>
                  <a:txBody>
                    <a:bodyPr/>
                    <a:lstStyle/>
                    <a:p>
                      <a:r>
                        <a:rPr lang="en-US" dirty="0"/>
                        <a:t>computation</a:t>
                      </a:r>
                    </a:p>
                    <a:p>
                      <a:r>
                        <a:rPr lang="en-US" dirty="0"/>
                        <a:t>cost</a:t>
                      </a:r>
                    </a:p>
                  </a:txBody>
                  <a:tcPr/>
                </a:tc>
                <a:tc>
                  <a:txBody>
                    <a:bodyPr/>
                    <a:lstStyle/>
                    <a:p>
                      <a:r>
                        <a:rPr lang="en-US" dirty="0"/>
                        <a:t>communication flows</a:t>
                      </a:r>
                    </a:p>
                  </a:txBody>
                  <a:tcPr/>
                </a:tc>
                <a:tc>
                  <a:txBody>
                    <a:bodyPr/>
                    <a:lstStyle/>
                    <a:p>
                      <a:r>
                        <a:rPr lang="en-US" dirty="0"/>
                        <a:t>with explicit auth. (EA)</a:t>
                      </a:r>
                    </a:p>
                  </a:txBody>
                  <a:tcPr/>
                </a:tc>
                <a:tc>
                  <a:txBody>
                    <a:bodyPr/>
                    <a:lstStyle/>
                    <a:p>
                      <a:r>
                        <a:rPr lang="en-US" dirty="0"/>
                        <a:t>salt in hash?</a:t>
                      </a:r>
                    </a:p>
                  </a:txBody>
                  <a:tcPr/>
                </a:tc>
                <a:tc>
                  <a:txBody>
                    <a:bodyPr/>
                    <a:lstStyle/>
                    <a:p>
                      <a:r>
                        <a:rPr lang="en-US" dirty="0"/>
                        <a:t>additional assumptions?</a:t>
                      </a:r>
                    </a:p>
                  </a:txBody>
                  <a:tcPr/>
                </a:tc>
                <a:extLst>
                  <a:ext uri="{0D108BD9-81ED-4DB2-BD59-A6C34878D82A}">
                    <a16:rowId xmlns:a16="http://schemas.microsoft.com/office/drawing/2014/main" val="3104881655"/>
                  </a:ext>
                </a:extLst>
              </a:tr>
              <a:tr h="1023642">
                <a:tc>
                  <a:txBody>
                    <a:bodyPr/>
                    <a:lstStyle/>
                    <a:p>
                      <a:r>
                        <a:rPr lang="en-US" dirty="0"/>
                        <a:t>PAKE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i="1" dirty="0">
                          <a:solidFill>
                            <a:schemeClr val="tx1"/>
                          </a:solidFill>
                        </a:rPr>
                        <a:t>EKE              </a:t>
                      </a:r>
                      <a:r>
                        <a:rPr lang="en-US" sz="1100" i="1" dirty="0">
                          <a:solidFill>
                            <a:schemeClr val="tx1"/>
                          </a:solidFill>
                        </a:rPr>
                        <a:t>   </a:t>
                      </a:r>
                      <a:r>
                        <a:rPr lang="en-US" sz="1400" i="1" dirty="0">
                          <a:solidFill>
                            <a:schemeClr val="tx1"/>
                          </a:solidFill>
                        </a:rPr>
                        <a:t> </a:t>
                      </a:r>
                      <a:r>
                        <a:rPr lang="en-US" dirty="0">
                          <a:solidFill>
                            <a:schemeClr val="tx1"/>
                          </a:solidFill>
                        </a:rPr>
                        <a:t>[BP92,BPR00] </a:t>
                      </a:r>
                      <a:r>
                        <a:rPr lang="en-US" altLang="zh-CN" sz="1800" i="1" dirty="0">
                          <a:solidFill>
                            <a:schemeClr val="tx1"/>
                          </a:solidFill>
                          <a:latin typeface="+mn-lt"/>
                        </a:rPr>
                        <a:t>PAK/PPK</a:t>
                      </a:r>
                      <a:r>
                        <a:rPr lang="en-US" altLang="zh-CN" sz="1800" dirty="0">
                          <a:solidFill>
                            <a:schemeClr val="tx1"/>
                          </a:solidFill>
                          <a:latin typeface="+mn-lt"/>
                        </a:rPr>
                        <a:t>        [BMP00]</a:t>
                      </a:r>
                    </a:p>
                    <a:p>
                      <a:r>
                        <a:rPr lang="en-US" altLang="zh-CN" sz="1800" i="1" dirty="0">
                          <a:solidFill>
                            <a:schemeClr val="tx1"/>
                          </a:solidFill>
                          <a:latin typeface="+mn-lt"/>
                        </a:rPr>
                        <a:t>SPAKE2</a:t>
                      </a:r>
                      <a:r>
                        <a:rPr lang="en-US" altLang="zh-CN" sz="1800" dirty="0">
                          <a:solidFill>
                            <a:schemeClr val="tx1"/>
                          </a:solidFill>
                          <a:latin typeface="+mn-lt"/>
                        </a:rPr>
                        <a:t>          [AP05]</a:t>
                      </a:r>
                      <a:endParaRPr lang="en-US" dirty="0">
                        <a:solidFill>
                          <a:schemeClr val="tx1"/>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p>
                    <a:p>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3</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N/A</a:t>
                      </a:r>
                      <a:endParaRPr lang="en-US" b="1"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IC on group</a:t>
                      </a:r>
                    </a:p>
                    <a:p>
                      <a:r>
                        <a:rPr lang="en-US" dirty="0"/>
                        <a:t>RO on group</a:t>
                      </a:r>
                    </a:p>
                    <a:p>
                      <a:r>
                        <a:rPr lang="en-US" b="1" dirty="0"/>
                        <a:t>-</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23553894"/>
                  </a:ext>
                </a:extLst>
              </a:tr>
              <a:tr h="1452440">
                <a:tc>
                  <a:txBody>
                    <a:bodyPr/>
                    <a:lstStyle/>
                    <a:p>
                      <a:r>
                        <a:rPr lang="en-US" dirty="0" err="1"/>
                        <a:t>aPAKE</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i="0" dirty="0">
                          <a:solidFill>
                            <a:schemeClr val="tx1"/>
                          </a:solidFill>
                        </a:rPr>
                        <a:t>“</a:t>
                      </a:r>
                      <a:r>
                        <a:rPr lang="en-US" i="0" dirty="0" err="1">
                          <a:solidFill>
                            <a:schemeClr val="tx1"/>
                          </a:solidFill>
                        </a:rPr>
                        <a:t>SPHF+Enc</a:t>
                      </a:r>
                      <a:r>
                        <a:rPr lang="en-US" i="0" dirty="0">
                          <a:solidFill>
                            <a:schemeClr val="tx1"/>
                          </a:solidFill>
                        </a:rPr>
                        <a:t>”  [Jutla-Roy18]</a:t>
                      </a:r>
                    </a:p>
                    <a:p>
                      <a:r>
                        <a:rPr lang="en-US" i="0" dirty="0">
                          <a:solidFill>
                            <a:schemeClr val="tx1"/>
                          </a:solidFill>
                        </a:rPr>
                        <a:t>PAKE + sign   </a:t>
                      </a:r>
                      <a:r>
                        <a:rPr lang="en-US" dirty="0">
                          <a:solidFill>
                            <a:schemeClr val="tx1"/>
                          </a:solidFill>
                        </a:rPr>
                        <a:t>[GMR96]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SPAKE2+        [Shoup20]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tx1"/>
                          </a:solidFill>
                        </a:rPr>
                        <a:t>PAKE + </a:t>
                      </a:r>
                      <a:r>
                        <a:rPr lang="en-US" i="0" dirty="0" err="1">
                          <a:solidFill>
                            <a:schemeClr val="tx1"/>
                          </a:solidFill>
                        </a:rPr>
                        <a:t>zkp</a:t>
                      </a:r>
                      <a:r>
                        <a:rPr lang="en-US" i="0" dirty="0">
                          <a:solidFill>
                            <a:schemeClr val="tx1"/>
                          </a:solidFill>
                        </a:rPr>
                        <a:t>    </a:t>
                      </a:r>
                      <a:r>
                        <a:rPr lang="en-US" dirty="0">
                          <a:solidFill>
                            <a:schemeClr val="tx1"/>
                          </a:solidFill>
                        </a:rPr>
                        <a:t>[HJKLSX18]</a:t>
                      </a:r>
                    </a:p>
                    <a:p>
                      <a:pPr marL="0" marR="0" lvl="0" indent="0" algn="l" defTabSz="914400" rtl="0" eaLnBrk="1" fontAlgn="auto" latinLnBrk="0" hangingPunct="1">
                        <a:lnSpc>
                          <a:spcPct val="150000"/>
                        </a:lnSpc>
                        <a:spcBef>
                          <a:spcPts val="0"/>
                        </a:spcBef>
                        <a:spcAft>
                          <a:spcPts val="0"/>
                        </a:spcAft>
                        <a:buClrTx/>
                        <a:buSzTx/>
                        <a:buFontTx/>
                        <a:buNone/>
                        <a:tabLst/>
                        <a:defRPr/>
                      </a:pPr>
                      <a:r>
                        <a:rPr lang="en-US" i="1" dirty="0"/>
                        <a:t>KHAPE</a:t>
                      </a:r>
                      <a:r>
                        <a:rPr lang="en-US" dirty="0"/>
                        <a:t>           [GJK21]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FF0000"/>
                          </a:solidFill>
                        </a:rPr>
                        <a:t>OKAPE</a:t>
                      </a:r>
                      <a:r>
                        <a:rPr lang="en-US" i="0" dirty="0">
                          <a:solidFill>
                            <a:schemeClr val="tx1"/>
                          </a:solidFill>
                        </a:rPr>
                        <a:t>           </a:t>
                      </a:r>
                      <a:r>
                        <a:rPr lang="en-US" i="0" dirty="0">
                          <a:solidFill>
                            <a:srgbClr val="FF0000"/>
                          </a:solidFill>
                        </a:rPr>
                        <a:t>this paper</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i="1" dirty="0" err="1">
                          <a:solidFill>
                            <a:srgbClr val="FF0000"/>
                          </a:solidFill>
                        </a:rPr>
                        <a:t>aEKE</a:t>
                      </a:r>
                      <a:r>
                        <a:rPr lang="en-US" b="0" i="1" dirty="0">
                          <a:solidFill>
                            <a:srgbClr val="FF0000"/>
                          </a:solidFill>
                        </a:rPr>
                        <a:t> :</a:t>
                      </a:r>
                      <a:r>
                        <a:rPr lang="en-US" b="0" i="0" dirty="0">
                          <a:solidFill>
                            <a:srgbClr val="FF0000"/>
                          </a:solidFill>
                        </a:rPr>
                        <a:t> </a:t>
                      </a:r>
                      <a:r>
                        <a:rPr lang="en-US" b="1" i="0" dirty="0">
                          <a:solidFill>
                            <a:srgbClr val="FF0000"/>
                          </a:solidFill>
                        </a:rPr>
                        <a:t>insecure</a:t>
                      </a:r>
                      <a:r>
                        <a:rPr lang="en-US" i="0" dirty="0">
                          <a:solidFill>
                            <a:srgbClr val="FF0000"/>
                          </a:solidFill>
                        </a:rPr>
                        <a:t> optimization</a:t>
                      </a:r>
                      <a:endParaRPr lang="en-US" i="1" dirty="0">
                        <a:solidFill>
                          <a:srgbClr val="FF0000"/>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altLang="zh-CN" dirty="0">
                          <a:solidFill>
                            <a:schemeClr val="tx1"/>
                          </a:solidFill>
                          <a:sym typeface="Symbol" panose="05050102010706020507" pitchFamily="18" charset="2"/>
                        </a:rPr>
                        <a:t>bilinear maps</a:t>
                      </a:r>
                    </a:p>
                    <a:p>
                      <a:r>
                        <a:rPr lang="en-US" altLang="zh-CN" dirty="0">
                          <a:solidFill>
                            <a:schemeClr val="tx1"/>
                          </a:solidFill>
                          <a:sym typeface="Symbol" panose="05050102010706020507" pitchFamily="18" charset="2"/>
                        </a:rPr>
                        <a:t>1.5 x 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sym typeface="Symbol" panose="05050102010706020507" pitchFamily="18" charset="2"/>
                        </a:rPr>
                        <a:t>2    x KE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x KE</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  </a:t>
                      </a:r>
                      <a:r>
                        <a:rPr lang="en-US" altLang="zh-CN" dirty="0">
                          <a:solidFill>
                            <a:schemeClr val="tx1"/>
                          </a:solidFill>
                          <a:sym typeface="Symbol" panose="05050102010706020507" pitchFamily="18" charset="2"/>
                        </a:rPr>
                        <a:t>KE</a:t>
                      </a:r>
                    </a:p>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r>
                        <a:rPr lang="en-US" altLang="zh-CN" dirty="0">
                          <a:solidFill>
                            <a:schemeClr val="tx1"/>
                          </a:solidFill>
                          <a:sym typeface="Symbol" panose="05050102010706020507" pitchFamily="18" charset="2"/>
                        </a:rPr>
                        <a:t>KE</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p>
                      <a:r>
                        <a:rPr lang="en-US" dirty="0"/>
                        <a:t>3</a:t>
                      </a:r>
                    </a:p>
                    <a:p>
                      <a:r>
                        <a:rPr lang="en-US" dirty="0"/>
                        <a:t>3</a:t>
                      </a:r>
                      <a:endParaRPr lang="en-US" dirty="0">
                        <a:solidFill>
                          <a:schemeClr val="tx1">
                            <a:lumMod val="50000"/>
                            <a:lumOff val="50000"/>
                          </a:schemeClr>
                        </a:solidFill>
                      </a:endParaRPr>
                    </a:p>
                    <a:p>
                      <a:r>
                        <a:rPr lang="en-US" dirty="0"/>
                        <a:t>3     </a:t>
                      </a:r>
                      <a:r>
                        <a:rPr lang="en-US" dirty="0">
                          <a:solidFill>
                            <a:schemeClr val="tx1">
                              <a:lumMod val="50000"/>
                              <a:lumOff val="50000"/>
                            </a:schemeClr>
                          </a:solidFill>
                        </a:rPr>
                        <a:t>(2 if S starts)</a:t>
                      </a:r>
                      <a:endParaRPr lang="en-US" dirty="0"/>
                    </a:p>
                    <a:p>
                      <a:pPr>
                        <a:lnSpc>
                          <a:spcPct val="150000"/>
                        </a:lnSpc>
                      </a:pPr>
                      <a:r>
                        <a:rPr lang="en-US" dirty="0"/>
                        <a:t>4     </a:t>
                      </a:r>
                      <a:r>
                        <a:rPr lang="en-US" dirty="0">
                          <a:solidFill>
                            <a:schemeClr val="tx1">
                              <a:lumMod val="50000"/>
                              <a:lumOff val="50000"/>
                            </a:schemeClr>
                          </a:solidFill>
                        </a:rPr>
                        <a:t>(3 if S starts)</a:t>
                      </a:r>
                    </a:p>
                    <a:p>
                      <a:r>
                        <a:rPr lang="en-US" dirty="0">
                          <a:solidFill>
                            <a:srgbClr val="FF0000"/>
                          </a:solidFill>
                        </a:rPr>
                        <a:t>3</a:t>
                      </a:r>
                      <a:r>
                        <a:rPr lang="en-US" dirty="0"/>
                        <a:t>     </a:t>
                      </a:r>
                      <a:r>
                        <a:rPr lang="en-US" dirty="0">
                          <a:solidFill>
                            <a:schemeClr val="tx1">
                              <a:lumMod val="50000"/>
                              <a:lumOff val="50000"/>
                            </a:schemeClr>
                          </a:solidFill>
                        </a:rPr>
                        <a:t>(</a:t>
                      </a:r>
                      <a:r>
                        <a:rPr lang="en-US" dirty="0">
                          <a:solidFill>
                            <a:srgbClr val="FF0000"/>
                          </a:solidFill>
                        </a:rPr>
                        <a:t>2</a:t>
                      </a:r>
                      <a:r>
                        <a:rPr lang="en-US" dirty="0">
                          <a:solidFill>
                            <a:schemeClr val="tx1">
                              <a:lumMod val="50000"/>
                              <a:lumOff val="50000"/>
                            </a:schemeClr>
                          </a:solidFill>
                        </a:rPr>
                        <a:t> if S starts)</a:t>
                      </a:r>
                    </a:p>
                    <a:p>
                      <a:pPr>
                        <a:lnSpc>
                          <a:spcPct val="150000"/>
                        </a:lnSpc>
                      </a:pPr>
                      <a:r>
                        <a:rPr lang="en-US" dirty="0">
                          <a:solidFill>
                            <a:srgbClr val="FF0000"/>
                          </a:solidFill>
                        </a:rPr>
                        <a:t>1</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3*</a:t>
                      </a:r>
                    </a:p>
                    <a:p>
                      <a:r>
                        <a:rPr lang="en-US" dirty="0"/>
                        <a:t>3*</a:t>
                      </a:r>
                      <a:endParaRPr lang="en-US"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endParaRPr lang="en-US" dirty="0">
                        <a:solidFill>
                          <a:schemeClr val="tx1">
                            <a:lumMod val="50000"/>
                            <a:lumOff val="50000"/>
                          </a:schemeClr>
                        </a:solidFill>
                      </a:endParaRPr>
                    </a:p>
                    <a:p>
                      <a:r>
                        <a:rPr lang="en-US" dirty="0"/>
                        <a:t>4   </a:t>
                      </a:r>
                      <a:r>
                        <a:rPr lang="en-US" dirty="0">
                          <a:solidFill>
                            <a:schemeClr val="tx1">
                              <a:lumMod val="50000"/>
                              <a:lumOff val="50000"/>
                            </a:schemeClr>
                          </a:solidFill>
                        </a:rPr>
                        <a:t>(3 if S starts)</a:t>
                      </a:r>
                      <a:r>
                        <a:rPr lang="en-US" dirty="0"/>
                        <a:t> </a:t>
                      </a:r>
                    </a:p>
                    <a:p>
                      <a:pPr>
                        <a:lnSpc>
                          <a:spcPct val="150000"/>
                        </a:lnSpc>
                      </a:pPr>
                      <a:r>
                        <a:rPr lang="en-US" dirty="0"/>
                        <a:t>4   </a:t>
                      </a:r>
                      <a:r>
                        <a:rPr lang="en-US" dirty="0">
                          <a:solidFill>
                            <a:schemeClr val="tx1">
                              <a:lumMod val="50000"/>
                              <a:lumOff val="50000"/>
                            </a:schemeClr>
                          </a:solidFill>
                        </a:rPr>
                        <a:t>(3 if S starts)</a:t>
                      </a:r>
                      <a:r>
                        <a:rPr lang="en-US" dirty="0"/>
                        <a:t>     </a:t>
                      </a:r>
                    </a:p>
                    <a:p>
                      <a:pPr>
                        <a:lnSpc>
                          <a:spcPct val="100000"/>
                        </a:lnSpc>
                      </a:pPr>
                      <a:r>
                        <a:rPr lang="en-US" dirty="0">
                          <a:solidFill>
                            <a:schemeClr val="tx1"/>
                          </a:solidFill>
                        </a:rPr>
                        <a:t>4</a:t>
                      </a:r>
                      <a:r>
                        <a:rPr lang="en-US" dirty="0"/>
                        <a:t>   </a:t>
                      </a:r>
                      <a:r>
                        <a:rPr lang="en-US" dirty="0">
                          <a:solidFill>
                            <a:schemeClr val="tx1">
                              <a:lumMod val="50000"/>
                              <a:lumOff val="50000"/>
                            </a:schemeClr>
                          </a:solidFill>
                        </a:rPr>
                        <a:t>(3 if S starts)</a:t>
                      </a:r>
                    </a:p>
                    <a:p>
                      <a:pPr>
                        <a:lnSpc>
                          <a:spcPct val="150000"/>
                        </a:lnSpc>
                      </a:pPr>
                      <a:r>
                        <a:rPr lang="en-US" dirty="0">
                          <a:solidFill>
                            <a:srgbClr val="FF0000"/>
                          </a:solidFill>
                        </a:rPr>
                        <a:t>3</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b="0" dirty="0">
                          <a:solidFill>
                            <a:schemeClr val="tx1"/>
                          </a:solidFill>
                        </a:rPr>
                        <a:t>none**</a:t>
                      </a:r>
                    </a:p>
                    <a:p>
                      <a:r>
                        <a:rPr lang="en-US" b="0" dirty="0">
                          <a:solidFill>
                            <a:schemeClr val="tx1"/>
                          </a:solidFill>
                        </a:rPr>
                        <a:t>none**</a:t>
                      </a:r>
                    </a:p>
                    <a:p>
                      <a:r>
                        <a:rPr lang="en-US" b="0" dirty="0">
                          <a:solidFill>
                            <a:schemeClr val="tx1"/>
                          </a:solidFill>
                        </a:rPr>
                        <a:t>none**</a:t>
                      </a:r>
                    </a:p>
                    <a:p>
                      <a:r>
                        <a:rPr lang="en-US" b="0" dirty="0">
                          <a:solidFill>
                            <a:schemeClr val="tx1"/>
                          </a:solidFill>
                        </a:rPr>
                        <a:t>public</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solidFill>
                            <a:schemeClr val="tx1"/>
                          </a:solidFill>
                        </a:rPr>
                        <a:t>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public</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solidFill>
                            <a:schemeClr val="tx1"/>
                          </a:solidFill>
                        </a:rPr>
                        <a:t>none**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dirty="0"/>
                        <a:t>XDH, type3 curve</a:t>
                      </a:r>
                    </a:p>
                    <a:p>
                      <a:r>
                        <a:rPr lang="en-US" dirty="0">
                          <a:solidFill>
                            <a:schemeClr val="tx1">
                              <a:lumMod val="50000"/>
                              <a:lumOff val="50000"/>
                            </a:schemeClr>
                          </a:solidFill>
                        </a:rPr>
                        <a:t>[as in PAKE]</a:t>
                      </a:r>
                    </a:p>
                    <a:p>
                      <a:r>
                        <a:rPr lang="en-US" b="1" dirty="0"/>
                        <a:t>-</a:t>
                      </a:r>
                      <a:endParaRPr lang="en-US"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rPr>
                        <a:t>[as in PAKE]</a:t>
                      </a:r>
                      <a:endParaRPr lang="en-US" b="1"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IC on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IC on group</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dirty="0"/>
                        <a:t>IC on group</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09662888"/>
                  </a:ext>
                </a:extLst>
              </a:tr>
              <a:tr h="626544">
                <a:tc>
                  <a:txBody>
                    <a:bodyPr/>
                    <a:lstStyle/>
                    <a:p>
                      <a:r>
                        <a:rPr lang="en-US" dirty="0" err="1"/>
                        <a:t>saPAKE</a:t>
                      </a:r>
                      <a:endParaRPr lang="en-US"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rPr>
                        <a:t>“</a:t>
                      </a:r>
                      <a:r>
                        <a:rPr lang="en-US" b="0" i="0" dirty="0" err="1">
                          <a:solidFill>
                            <a:schemeClr val="tx1"/>
                          </a:solidFill>
                        </a:rPr>
                        <a:t>SPHF+Enc</a:t>
                      </a:r>
                      <a:r>
                        <a:rPr lang="en-US" b="0" i="0" dirty="0">
                          <a:solidFill>
                            <a:schemeClr val="tx1"/>
                          </a:solidFill>
                        </a:rPr>
                        <a:t>”  [BJX19]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chemeClr val="tx1"/>
                          </a:solidFill>
                        </a:rPr>
                        <a:t>OPAQUE</a:t>
                      </a:r>
                      <a:r>
                        <a:rPr lang="en-US" b="0" i="0" dirty="0">
                          <a:solidFill>
                            <a:schemeClr val="tx1"/>
                          </a:solidFill>
                        </a:rPr>
                        <a:t>        [JKX18,JKX21]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rPr>
                        <a:t>`</a:t>
                      </a:r>
                      <a:r>
                        <a:rPr lang="en-US" b="0" i="0" dirty="0" err="1">
                          <a:solidFill>
                            <a:schemeClr val="tx1"/>
                          </a:solidFill>
                        </a:rPr>
                        <a:t>WtS’</a:t>
                      </a:r>
                      <a:r>
                        <a:rPr lang="en-US" b="0" i="0" dirty="0">
                          <a:solidFill>
                            <a:schemeClr val="tx1"/>
                          </a:solidFill>
                        </a:rPr>
                        <a:t> comp. </a:t>
                      </a:r>
                      <a:r>
                        <a:rPr lang="en-US" sz="800" b="0" i="0" dirty="0">
                          <a:solidFill>
                            <a:schemeClr val="tx1"/>
                          </a:solidFill>
                        </a:rPr>
                        <a:t> </a:t>
                      </a:r>
                      <a:r>
                        <a:rPr lang="en-US" b="0" i="0" dirty="0">
                          <a:solidFill>
                            <a:schemeClr val="tx1"/>
                          </a:solidFill>
                        </a:rPr>
                        <a:t>[JKX18]</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zh-CN" sz="1800" dirty="0">
                          <a:latin typeface="+mn-lt"/>
                          <a:sym typeface="Symbol" panose="05050102010706020507" pitchFamily="18" charset="2"/>
                        </a:rPr>
                        <a:t></a:t>
                      </a:r>
                      <a:r>
                        <a:rPr lang="en-US" dirty="0"/>
                        <a:t>3 x KE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dirty="0"/>
                        <a:t>2   x KE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dirty="0">
                          <a:solidFill>
                            <a:srgbClr val="FF0000"/>
                          </a:solidFill>
                        </a:rPr>
                        <a:t>2   x KE </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b="0" dirty="0">
                          <a:solidFill>
                            <a:schemeClr val="tx1"/>
                          </a:solidFill>
                        </a:rPr>
                        <a:t>2</a:t>
                      </a:r>
                    </a:p>
                    <a:p>
                      <a:r>
                        <a:rPr lang="en-US" b="0" dirty="0">
                          <a:solidFill>
                            <a:schemeClr val="tx1"/>
                          </a:solidFill>
                        </a:rPr>
                        <a:t>3</a:t>
                      </a:r>
                    </a:p>
                    <a:p>
                      <a:r>
                        <a:rPr lang="en-US" b="0" dirty="0">
                          <a:solidFill>
                            <a:schemeClr val="tx1"/>
                          </a:solidFill>
                        </a:rPr>
                        <a:t>3</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r>
                        <a:rPr lang="en-US" b="0" dirty="0">
                          <a:solidFill>
                            <a:schemeClr val="tx1"/>
                          </a:solidFill>
                        </a:rPr>
                        <a:t>3*</a:t>
                      </a:r>
                    </a:p>
                    <a:p>
                      <a:r>
                        <a:rPr lang="en-US" b="0" dirty="0">
                          <a:solidFill>
                            <a:schemeClr val="tx1"/>
                          </a:solidFill>
                        </a:rPr>
                        <a:t>3*</a:t>
                      </a:r>
                    </a:p>
                    <a:p>
                      <a:r>
                        <a:rPr lang="en-US" b="0" dirty="0">
                          <a:solidFill>
                            <a:schemeClr val="tx1"/>
                          </a:solidFill>
                        </a:rPr>
                        <a:t>4</a:t>
                      </a:r>
                      <a:endParaRPr lang="en-US" dirty="0">
                        <a:solidFill>
                          <a:srgbClr val="FF0000"/>
                        </a:solidFill>
                      </a:endParaRP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private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private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private</a:t>
                      </a:r>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SDH + DDH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One-More-DH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One-More-DH</a:t>
                      </a:r>
                      <a:endParaRPr lang="en-US" b="1" dirty="0"/>
                    </a:p>
                  </a:txBody>
                  <a:tcPr>
                    <a:gradFill>
                      <a:gsLst>
                        <a:gs pos="0">
                          <a:schemeClr val="accent1">
                            <a:lumMod val="5000"/>
                            <a:lumOff val="95000"/>
                          </a:schemeClr>
                        </a:gs>
                        <a:gs pos="9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68063831"/>
                  </a:ext>
                </a:extLst>
              </a:tr>
            </a:tbl>
          </a:graphicData>
        </a:graphic>
      </p:graphicFrame>
      <p:cxnSp>
        <p:nvCxnSpPr>
          <p:cNvPr id="4" name="Straight Connector 3">
            <a:extLst>
              <a:ext uri="{FF2B5EF4-FFF2-40B4-BE49-F238E27FC236}">
                <a16:creationId xmlns:a16="http://schemas.microsoft.com/office/drawing/2014/main" id="{3BBDA645-AB9D-5E12-D56D-CDDCD0C28FE8}"/>
              </a:ext>
            </a:extLst>
          </p:cNvPr>
          <p:cNvCxnSpPr>
            <a:cxnSpLocks/>
          </p:cNvCxnSpPr>
          <p:nvPr/>
        </p:nvCxnSpPr>
        <p:spPr>
          <a:xfrm flipH="1">
            <a:off x="4149968" y="4759564"/>
            <a:ext cx="7033846" cy="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29" name="Title 1">
            <a:extLst>
              <a:ext uri="{FF2B5EF4-FFF2-40B4-BE49-F238E27FC236}">
                <a16:creationId xmlns:a16="http://schemas.microsoft.com/office/drawing/2014/main" id="{1383FBE3-8903-68D0-8EA5-4C19FCCE430E}"/>
              </a:ext>
            </a:extLst>
          </p:cNvPr>
          <p:cNvSpPr txBox="1">
            <a:spLocks/>
          </p:cNvSpPr>
          <p:nvPr/>
        </p:nvSpPr>
        <p:spPr bwMode="auto">
          <a:xfrm>
            <a:off x="142003" y="83329"/>
            <a:ext cx="10515600" cy="95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4000" dirty="0"/>
              <a:t>How much should </a:t>
            </a:r>
            <a:r>
              <a:rPr lang="en-US" sz="4000" dirty="0" err="1"/>
              <a:t>aPAKE</a:t>
            </a:r>
            <a:r>
              <a:rPr lang="en-US" sz="4000" dirty="0"/>
              <a:t> cost?</a:t>
            </a:r>
            <a:endParaRPr lang="en-US" sz="3200" dirty="0"/>
          </a:p>
        </p:txBody>
      </p:sp>
      <p:sp>
        <p:nvSpPr>
          <p:cNvPr id="33" name="TextBox 32">
            <a:extLst>
              <a:ext uri="{FF2B5EF4-FFF2-40B4-BE49-F238E27FC236}">
                <a16:creationId xmlns:a16="http://schemas.microsoft.com/office/drawing/2014/main" id="{4107B114-9E89-EC6B-EC0A-25B566F86BE6}"/>
              </a:ext>
            </a:extLst>
          </p:cNvPr>
          <p:cNvSpPr txBox="1"/>
          <p:nvPr/>
        </p:nvSpPr>
        <p:spPr>
          <a:xfrm>
            <a:off x="8050169" y="197995"/>
            <a:ext cx="3794905" cy="646331"/>
          </a:xfrm>
          <a:prstGeom prst="rect">
            <a:avLst/>
          </a:prstGeom>
          <a:noFill/>
        </p:spPr>
        <p:txBody>
          <a:bodyPr wrap="square">
            <a:spAutoFit/>
          </a:bodyPr>
          <a:lstStyle/>
          <a:p>
            <a:r>
              <a:rPr lang="en-US" altLang="zh-CN" dirty="0"/>
              <a:t>( comparisons for prime-order groups, </a:t>
            </a:r>
            <a:r>
              <a:rPr lang="en-US" altLang="zh-CN" dirty="0">
                <a:solidFill>
                  <a:schemeClr val="bg1"/>
                </a:solidFill>
              </a:rPr>
              <a:t>~</a:t>
            </a:r>
            <a:r>
              <a:rPr lang="en-US" altLang="zh-CN" dirty="0"/>
              <a:t>security under CDH in ROM )</a:t>
            </a:r>
            <a:endParaRPr lang="en-US" dirty="0"/>
          </a:p>
        </p:txBody>
      </p:sp>
      <p:sp>
        <p:nvSpPr>
          <p:cNvPr id="35" name="Title 1">
            <a:extLst>
              <a:ext uri="{FF2B5EF4-FFF2-40B4-BE49-F238E27FC236}">
                <a16:creationId xmlns:a16="http://schemas.microsoft.com/office/drawing/2014/main" id="{08049808-9BFA-E6AC-A8EA-46E9059BA163}"/>
              </a:ext>
            </a:extLst>
          </p:cNvPr>
          <p:cNvSpPr txBox="1">
            <a:spLocks/>
          </p:cNvSpPr>
          <p:nvPr/>
        </p:nvSpPr>
        <p:spPr bwMode="auto">
          <a:xfrm>
            <a:off x="211015" y="6030190"/>
            <a:ext cx="11863754" cy="7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1200"/>
              </a:spcBef>
            </a:pPr>
            <a:r>
              <a:rPr lang="en-US" sz="2000" dirty="0">
                <a:latin typeface="+mn-lt"/>
              </a:rPr>
              <a:t>*    :    3-flow with EA (if C starts) means </a:t>
            </a:r>
            <a:r>
              <a:rPr lang="en-US" sz="2000" u="sng" dirty="0">
                <a:latin typeface="+mn-lt"/>
              </a:rPr>
              <a:t>Client learns first</a:t>
            </a:r>
            <a:r>
              <a:rPr lang="en-US" sz="2000" dirty="0">
                <a:latin typeface="+mn-lt"/>
              </a:rPr>
              <a:t> if pw=pw’ :  different from </a:t>
            </a:r>
            <a:r>
              <a:rPr lang="en-US" sz="2000" dirty="0" err="1">
                <a:latin typeface="+mn-lt"/>
              </a:rPr>
              <a:t>pwd</a:t>
            </a:r>
            <a:r>
              <a:rPr lang="en-US" sz="2000" dirty="0">
                <a:latin typeface="+mn-lt"/>
              </a:rPr>
              <a:t>-over-TLS authentication</a:t>
            </a:r>
          </a:p>
          <a:p>
            <a:pPr>
              <a:spcBef>
                <a:spcPts val="1200"/>
              </a:spcBef>
            </a:pPr>
            <a:r>
              <a:rPr lang="en-US" sz="2000" dirty="0">
                <a:latin typeface="+mn-lt"/>
              </a:rPr>
              <a:t>**  :   n-flow </a:t>
            </a:r>
            <a:r>
              <a:rPr lang="en-US" sz="2000" dirty="0" err="1">
                <a:latin typeface="+mn-lt"/>
              </a:rPr>
              <a:t>aPAKE</a:t>
            </a:r>
            <a:r>
              <a:rPr lang="en-US" sz="2000" dirty="0">
                <a:latin typeface="+mn-lt"/>
              </a:rPr>
              <a:t> with </a:t>
            </a:r>
            <a:r>
              <a:rPr lang="en-US" sz="2000" i="1" u="sng" dirty="0">
                <a:latin typeface="+mn-lt"/>
              </a:rPr>
              <a:t>no salt</a:t>
            </a:r>
            <a:r>
              <a:rPr lang="en-US" sz="2000" dirty="0">
                <a:latin typeface="+mn-lt"/>
              </a:rPr>
              <a:t>   </a:t>
            </a:r>
            <a:r>
              <a:rPr lang="en-US" sz="2000" dirty="0">
                <a:latin typeface="+mn-lt"/>
                <a:sym typeface="Symbol" panose="05050102010706020507" pitchFamily="18" charset="2"/>
              </a:rPr>
              <a:t>   </a:t>
            </a:r>
            <a:r>
              <a:rPr lang="en-US" sz="2000" dirty="0">
                <a:latin typeface="+mn-lt"/>
              </a:rPr>
              <a:t>(n+2)-flow </a:t>
            </a:r>
            <a:r>
              <a:rPr lang="en-US" sz="2000" dirty="0" err="1">
                <a:latin typeface="+mn-lt"/>
              </a:rPr>
              <a:t>aPAKE</a:t>
            </a:r>
            <a:r>
              <a:rPr lang="en-US" sz="2000" dirty="0">
                <a:latin typeface="+mn-lt"/>
              </a:rPr>
              <a:t> with </a:t>
            </a:r>
            <a:r>
              <a:rPr lang="en-US" sz="2000" i="1" u="sng" dirty="0">
                <a:latin typeface="+mn-lt"/>
              </a:rPr>
              <a:t>public salt</a:t>
            </a:r>
            <a:r>
              <a:rPr lang="en-US" sz="2000" dirty="0">
                <a:latin typeface="+mn-lt"/>
              </a:rPr>
              <a:t>  (C gets salt from S before </a:t>
            </a:r>
            <a:r>
              <a:rPr lang="en-US" sz="2000" dirty="0" err="1">
                <a:latin typeface="+mn-lt"/>
              </a:rPr>
              <a:t>aPAKE</a:t>
            </a:r>
            <a:r>
              <a:rPr lang="en-US" sz="2000" dirty="0">
                <a:latin typeface="+mn-lt"/>
              </a:rPr>
              <a:t> starts)</a:t>
            </a:r>
            <a:endParaRPr lang="en-US" sz="2000" dirty="0">
              <a:solidFill>
                <a:schemeClr val="tx1">
                  <a:lumMod val="50000"/>
                  <a:lumOff val="50000"/>
                </a:schemeClr>
              </a:solidFill>
              <a:latin typeface="+mn-lt"/>
            </a:endParaRPr>
          </a:p>
        </p:txBody>
      </p:sp>
    </p:spTree>
    <p:extLst>
      <p:ext uri="{BB962C8B-B14F-4D97-AF65-F5344CB8AC3E}">
        <p14:creationId xmlns:p14="http://schemas.microsoft.com/office/powerpoint/2010/main" val="17098485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31580</TotalTime>
  <Words>6960</Words>
  <Application>Microsoft Office PowerPoint</Application>
  <PresentationFormat>Widescreen</PresentationFormat>
  <Paragraphs>689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CMBX12</vt:lpstr>
      <vt:lpstr>Symbol</vt:lpstr>
      <vt:lpstr>Office 主题</vt:lpstr>
      <vt:lpstr>Asymmetric PAKE with  low computation and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OPAQUE: A Strong Asymmetric PAKE Protocol Secure Against Pre-Computation Attacks</dc:title>
  <dc:creator>xjy</dc:creator>
  <cp:lastModifiedBy>Stanislaw</cp:lastModifiedBy>
  <cp:revision>139</cp:revision>
  <dcterms:created xsi:type="dcterms:W3CDTF">2018-04-19T03:51:36Z</dcterms:created>
  <dcterms:modified xsi:type="dcterms:W3CDTF">2022-06-02T17:52:56Z</dcterms:modified>
</cp:coreProperties>
</file>