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2" r:id="rId3"/>
    <p:sldId id="257" r:id="rId4"/>
    <p:sldId id="270" r:id="rId5"/>
    <p:sldId id="258" r:id="rId6"/>
    <p:sldId id="500" r:id="rId7"/>
    <p:sldId id="479" r:id="rId8"/>
    <p:sldId id="269" r:id="rId9"/>
    <p:sldId id="503" r:id="rId10"/>
    <p:sldId id="259" r:id="rId11"/>
    <p:sldId id="501" r:id="rId12"/>
    <p:sldId id="268" r:id="rId13"/>
    <p:sldId id="260" r:id="rId14"/>
    <p:sldId id="494" r:id="rId15"/>
    <p:sldId id="504" r:id="rId16"/>
    <p:sldId id="490" r:id="rId17"/>
    <p:sldId id="492" r:id="rId18"/>
    <p:sldId id="493" r:id="rId19"/>
    <p:sldId id="266" r:id="rId20"/>
    <p:sldId id="497" r:id="rId21"/>
    <p:sldId id="267" r:id="rId22"/>
    <p:sldId id="496" r:id="rId23"/>
    <p:sldId id="489" r:id="rId24"/>
    <p:sldId id="4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5" autoAdjust="0"/>
    <p:restoredTop sz="83777" autoAdjust="0"/>
  </p:normalViewPr>
  <p:slideViewPr>
    <p:cSldViewPr snapToGrid="0">
      <p:cViewPr>
        <p:scale>
          <a:sx n="66" d="100"/>
          <a:sy n="66" d="100"/>
        </p:scale>
        <p:origin x="658"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5ED18-FF7A-4AC8-A01E-271844E82B12}" type="datetimeFigureOut">
              <a:rPr lang="en-US" smtClean="0"/>
              <a:t>5/26/2022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9EC25-3FBA-454B-9ACD-D0DD84AFB050}" type="slidenum">
              <a:rPr lang="en-US" smtClean="0"/>
              <a:t>‹#›</a:t>
            </a:fld>
            <a:endParaRPr lang="en-US" dirty="0"/>
          </a:p>
        </p:txBody>
      </p:sp>
    </p:spTree>
    <p:extLst>
      <p:ext uri="{BB962C8B-B14F-4D97-AF65-F5344CB8AC3E}">
        <p14:creationId xmlns:p14="http://schemas.microsoft.com/office/powerpoint/2010/main" val="248060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George. Today I’ll be presenting our work on dynamic collusion bounded FE from IBE. This paper is joint work with </a:t>
            </a:r>
            <a:r>
              <a:rPr lang="en-US" dirty="0" err="1"/>
              <a:t>rachit</a:t>
            </a:r>
            <a:r>
              <a:rPr lang="en-US" dirty="0"/>
              <a:t> </a:t>
            </a:r>
            <a:r>
              <a:rPr lang="en-US" dirty="0" err="1"/>
              <a:t>garg</a:t>
            </a:r>
            <a:r>
              <a:rPr lang="en-US" dirty="0"/>
              <a:t>, </a:t>
            </a:r>
            <a:r>
              <a:rPr lang="en-US" dirty="0" err="1"/>
              <a:t>rishab</a:t>
            </a:r>
            <a:r>
              <a:rPr lang="en-US" dirty="0"/>
              <a:t> </a:t>
            </a:r>
            <a:r>
              <a:rPr lang="en-US" dirty="0" err="1"/>
              <a:t>goyal</a:t>
            </a:r>
            <a:r>
              <a:rPr lang="en-US" dirty="0"/>
              <a:t>, and brent waters</a:t>
            </a:r>
          </a:p>
        </p:txBody>
      </p:sp>
      <p:sp>
        <p:nvSpPr>
          <p:cNvPr id="4" name="Slide Number Placeholder 3"/>
          <p:cNvSpPr>
            <a:spLocks noGrp="1"/>
          </p:cNvSpPr>
          <p:nvPr>
            <p:ph type="sldNum" sz="quarter" idx="5"/>
          </p:nvPr>
        </p:nvSpPr>
        <p:spPr/>
        <p:txBody>
          <a:bodyPr/>
          <a:lstStyle/>
          <a:p>
            <a:fld id="{6999EC25-3FBA-454B-9ACD-D0DD84AFB050}" type="slidenum">
              <a:rPr lang="en-US" smtClean="0"/>
              <a:t>1</a:t>
            </a:fld>
            <a:endParaRPr lang="en-US" dirty="0"/>
          </a:p>
        </p:txBody>
      </p:sp>
    </p:spTree>
    <p:extLst>
      <p:ext uri="{BB962C8B-B14F-4D97-AF65-F5344CB8AC3E}">
        <p14:creationId xmlns:p14="http://schemas.microsoft.com/office/powerpoint/2010/main" val="3587763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attempt to create something which overcomes some of the practical limitations of bounded FE while still being constructable, we’ve defined a dynamic version of bounded FE. So if you look in the normal syntax of bounded FE, which from now on we’ll call static FE, the collusion bound is given at setup time. In the dynamic model, we just delay when the collusion bound is given until encrypt time. So in this setting, the setup and keygen algorithms don’t even know how many keys they’ll need to support.</a:t>
            </a:r>
          </a:p>
        </p:txBody>
      </p:sp>
      <p:sp>
        <p:nvSpPr>
          <p:cNvPr id="4" name="Slide Number Placeholder 3"/>
          <p:cNvSpPr>
            <a:spLocks noGrp="1"/>
          </p:cNvSpPr>
          <p:nvPr>
            <p:ph type="sldNum" sz="quarter" idx="5"/>
          </p:nvPr>
        </p:nvSpPr>
        <p:spPr/>
        <p:txBody>
          <a:bodyPr/>
          <a:lstStyle/>
          <a:p>
            <a:fld id="{6999EC25-3FBA-454B-9ACD-D0DD84AFB050}" type="slidenum">
              <a:rPr lang="en-US" smtClean="0"/>
              <a:t>10</a:t>
            </a:fld>
            <a:endParaRPr lang="en-US" dirty="0"/>
          </a:p>
        </p:txBody>
      </p:sp>
    </p:spTree>
    <p:extLst>
      <p:ext uri="{BB962C8B-B14F-4D97-AF65-F5344CB8AC3E}">
        <p14:creationId xmlns:p14="http://schemas.microsoft.com/office/powerpoint/2010/main" val="119642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dynamic model overcomes the limitations of the static model we’ve talked about earlier.</a:t>
            </a:r>
          </a:p>
          <a:p>
            <a:endParaRPr lang="en-US" dirty="0"/>
          </a:p>
          <a:p>
            <a:pPr marL="171450" indent="-171450">
              <a:buFontTx/>
              <a:buChar char="-"/>
            </a:pPr>
            <a:r>
              <a:rPr lang="en-US" dirty="0"/>
              <a:t>Since the collusion bound isn’t specified at setup time, people using this system don’t need to have any foresight/foreknowledge of how this system is going to be used, how many keys need to be given on</a:t>
            </a:r>
          </a:p>
          <a:p>
            <a:pPr marL="171450" indent="-171450">
              <a:buFontTx/>
              <a:buChar char="-"/>
            </a:pPr>
            <a:endParaRPr lang="en-US" dirty="0"/>
          </a:p>
          <a:p>
            <a:pPr marL="171450" indent="-171450">
              <a:buFontTx/>
              <a:buChar char="-"/>
            </a:pPr>
            <a:r>
              <a:rPr lang="en-US" dirty="0"/>
              <a:t>On the other hand, compared to a static system, if at some point you or someone generates more than q keys, in a static system, this scheme is completely broken now. If you wanted to keep encrypting to the same people, you’d have to re-run setup and give out new keys to all the people you want in your system. But in a dynamic system, you can just decide to encrypt to a larger collusion bound.</a:t>
            </a:r>
          </a:p>
          <a:p>
            <a:pPr marL="171450" indent="-171450">
              <a:buFontTx/>
              <a:buChar char="-"/>
            </a:pPr>
            <a:endParaRPr lang="en-US" dirty="0"/>
          </a:p>
          <a:p>
            <a:pPr marL="171450" indent="-171450">
              <a:buFontTx/>
              <a:buChar char="-"/>
            </a:pPr>
            <a:r>
              <a:rPr lang="en-US" dirty="0"/>
              <a:t>Which brings us to our last point, each encryptor can decide their collusion bound based on what they’re sending. So for example, let’s say you know 10 people have function keys for your scheme right now. Maybe you’re sending some small, not very important message that you only care about for the next 10 minutes. Well then you could just set your collusion bound to 10 when you encrypt. But maybe someone else has some super important message which can’t be compromised for like 50 years. They could set their collusion bound to a thousand, a million, however much they care about their message.</a:t>
            </a:r>
          </a:p>
        </p:txBody>
      </p:sp>
      <p:sp>
        <p:nvSpPr>
          <p:cNvPr id="4" name="Slide Number Placeholder 3"/>
          <p:cNvSpPr>
            <a:spLocks noGrp="1"/>
          </p:cNvSpPr>
          <p:nvPr>
            <p:ph type="sldNum" sz="quarter" idx="5"/>
          </p:nvPr>
        </p:nvSpPr>
        <p:spPr/>
        <p:txBody>
          <a:bodyPr/>
          <a:lstStyle/>
          <a:p>
            <a:fld id="{6999EC25-3FBA-454B-9ACD-D0DD84AFB050}" type="slidenum">
              <a:rPr lang="en-US" smtClean="0"/>
              <a:t>11</a:t>
            </a:fld>
            <a:endParaRPr lang="en-US" dirty="0"/>
          </a:p>
        </p:txBody>
      </p:sp>
    </p:spTree>
    <p:extLst>
      <p:ext uri="{BB962C8B-B14F-4D97-AF65-F5344CB8AC3E}">
        <p14:creationId xmlns:p14="http://schemas.microsoft.com/office/powerpoint/2010/main" val="237010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we do in our work is define dynamic BFE, which I’ve just described to you, and also, construct it from identity-based encryption. </a:t>
            </a:r>
          </a:p>
          <a:p>
            <a:endParaRPr lang="en-US" dirty="0"/>
          </a:p>
          <a:p>
            <a:r>
              <a:rPr lang="en-US" dirty="0"/>
              <a:t>I’d like to mention there was a concurrent work by Agrawal et al which get the same result. They also consider this problem in the uniform model, where they use succinct 1-key FE which can be constructed from LWE to get dynamic FE for TMs and NL.</a:t>
            </a:r>
          </a:p>
        </p:txBody>
      </p:sp>
      <p:sp>
        <p:nvSpPr>
          <p:cNvPr id="4" name="Slide Number Placeholder 3"/>
          <p:cNvSpPr>
            <a:spLocks noGrp="1"/>
          </p:cNvSpPr>
          <p:nvPr>
            <p:ph type="sldNum" sz="quarter" idx="5"/>
          </p:nvPr>
        </p:nvSpPr>
        <p:spPr/>
        <p:txBody>
          <a:bodyPr/>
          <a:lstStyle/>
          <a:p>
            <a:fld id="{6999EC25-3FBA-454B-9ACD-D0DD84AFB050}" type="slidenum">
              <a:rPr lang="en-US" smtClean="0"/>
              <a:t>12</a:t>
            </a:fld>
            <a:endParaRPr lang="en-US" dirty="0"/>
          </a:p>
        </p:txBody>
      </p:sp>
    </p:spTree>
    <p:extLst>
      <p:ext uri="{BB962C8B-B14F-4D97-AF65-F5344CB8AC3E}">
        <p14:creationId xmlns:p14="http://schemas.microsoft.com/office/powerpoint/2010/main" val="2257807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get to dynamic FE, we go through a set of 3 transformations which sort of serve to _?</a:t>
            </a:r>
          </a:p>
          <a:p>
            <a:endParaRPr lang="en-US" dirty="0"/>
          </a:p>
          <a:p>
            <a:r>
              <a:rPr lang="en-US" dirty="0"/>
              <a:t>, our starting point is a version of the static FE schemes from prior work, where the underlying public key scheme is replaced with an IBE scheme. We can use this underlying IBE to construct what we call a ‘tagged’ functional encryption scheme, which you can view as running potentially exponentially many static FE schemes from a single setup, very much in the same way an IBE scheme is like running exponentially many PKE schemes in parallel. </a:t>
            </a:r>
          </a:p>
          <a:p>
            <a:endParaRPr lang="en-US" dirty="0"/>
          </a:p>
          <a:p>
            <a:r>
              <a:rPr lang="en-US" dirty="0"/>
              <a:t>Now once we have this ‘tagged’ FE scheme which has an efficient setup, we can use it to go back around and construct a static FE scheme which has an efficient setup AND keygen, where efficient means polylogarithmically dependent on setup and keygen. Now once the setup and keygen are efficient, all we need to make this scheme dynamic is to make the explicit collusion bound parameter passed in through encrypt rather than keygen, which we do in a single transformation.</a:t>
            </a:r>
          </a:p>
          <a:p>
            <a:endParaRPr lang="en-US" dirty="0"/>
          </a:p>
          <a:p>
            <a:r>
              <a:rPr lang="en-US" dirty="0"/>
              <a:t>-</a:t>
            </a:r>
            <a:r>
              <a:rPr lang="en-US" dirty="0" err="1"/>
              <a:t>whats</a:t>
            </a:r>
            <a:r>
              <a:rPr lang="en-US" dirty="0"/>
              <a:t> the difference between static and dynamic schemes</a:t>
            </a:r>
          </a:p>
          <a:p>
            <a:endParaRPr lang="en-US" dirty="0"/>
          </a:p>
          <a:p>
            <a:r>
              <a:rPr lang="en-US" dirty="0"/>
              <a:t>///////////</a:t>
            </a:r>
          </a:p>
          <a:p>
            <a:r>
              <a:rPr lang="en-US" dirty="0"/>
              <a:t>How we actually go about getting dynamic FE is through a sequence of three transformations. From IBE we construct tagged FE, and from there, we can get an ‘efficient’ version of static FE where setup and keygen have runtime polylogarithmic in q, which we can directly convert into a dynamic FE scheme</a:t>
            </a:r>
          </a:p>
          <a:p>
            <a:endParaRPr lang="en-US" dirty="0"/>
          </a:p>
          <a:p>
            <a:r>
              <a:rPr lang="en-US" dirty="0"/>
              <a:t>Go more in depth on each step.</a:t>
            </a:r>
          </a:p>
          <a:p>
            <a:r>
              <a:rPr lang="en-US" dirty="0"/>
              <a:t>Emphasize efficiency in static</a:t>
            </a:r>
          </a:p>
        </p:txBody>
      </p:sp>
      <p:sp>
        <p:nvSpPr>
          <p:cNvPr id="4" name="Slide Number Placeholder 3"/>
          <p:cNvSpPr>
            <a:spLocks noGrp="1"/>
          </p:cNvSpPr>
          <p:nvPr>
            <p:ph type="sldNum" sz="quarter" idx="5"/>
          </p:nvPr>
        </p:nvSpPr>
        <p:spPr/>
        <p:txBody>
          <a:bodyPr/>
          <a:lstStyle/>
          <a:p>
            <a:fld id="{6999EC25-3FBA-454B-9ACD-D0DD84AFB050}" type="slidenum">
              <a:rPr lang="en-US" smtClean="0"/>
              <a:t>13</a:t>
            </a:fld>
            <a:endParaRPr lang="en-US" dirty="0"/>
          </a:p>
        </p:txBody>
      </p:sp>
    </p:spTree>
    <p:extLst>
      <p:ext uri="{BB962C8B-B14F-4D97-AF65-F5344CB8AC3E}">
        <p14:creationId xmlns:p14="http://schemas.microsoft.com/office/powerpoint/2010/main" val="1389626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the last slide, we’ve mentioned tagged FE, now let’s cover what this actually is in a bit more detail. Tagged FE is kind of the bounded FE analogue of IBE to PKE, where keys and ciphertexts are each associated with a tag or identity. </a:t>
            </a:r>
          </a:p>
          <a:p>
            <a:endParaRPr lang="en-US" dirty="0"/>
          </a:p>
          <a:p>
            <a:r>
              <a:rPr lang="en-US" dirty="0"/>
              <a:t>And just like in IBE, the runtime is polylogarithmically dependent on the tag space, so we can efficiently instantiate this with an exponential tag space.</a:t>
            </a:r>
          </a:p>
          <a:p>
            <a:endParaRPr lang="en-US" dirty="0"/>
          </a:p>
          <a:p>
            <a:r>
              <a:rPr lang="en-US" dirty="0"/>
              <a:t>You can see this little example on the right. You can view each ‘tag’ as its own independent bounded FE scheme, just that they all share a setup. So pretty importantly, the collusion bound applies per tag, and not across all keys.</a:t>
            </a:r>
          </a:p>
        </p:txBody>
      </p:sp>
      <p:sp>
        <p:nvSpPr>
          <p:cNvPr id="4" name="Slide Number Placeholder 3"/>
          <p:cNvSpPr>
            <a:spLocks noGrp="1"/>
          </p:cNvSpPr>
          <p:nvPr>
            <p:ph type="sldNum" sz="quarter" idx="5"/>
          </p:nvPr>
        </p:nvSpPr>
        <p:spPr/>
        <p:txBody>
          <a:bodyPr/>
          <a:lstStyle/>
          <a:p>
            <a:fld id="{6999EC25-3FBA-454B-9ACD-D0DD84AFB050}" type="slidenum">
              <a:rPr lang="en-US" smtClean="0"/>
              <a:t>14</a:t>
            </a:fld>
            <a:endParaRPr lang="en-US" dirty="0"/>
          </a:p>
        </p:txBody>
      </p:sp>
    </p:spTree>
    <p:extLst>
      <p:ext uri="{BB962C8B-B14F-4D97-AF65-F5344CB8AC3E}">
        <p14:creationId xmlns:p14="http://schemas.microsoft.com/office/powerpoint/2010/main" val="67707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a:t>
            </a:r>
          </a:p>
          <a:p>
            <a:r>
              <a:rPr lang="en-US" dirty="0"/>
              <a:t>If you recall our prior works</a:t>
            </a:r>
          </a:p>
        </p:txBody>
      </p:sp>
      <p:sp>
        <p:nvSpPr>
          <p:cNvPr id="4" name="Slide Number Placeholder 3"/>
          <p:cNvSpPr>
            <a:spLocks noGrp="1"/>
          </p:cNvSpPr>
          <p:nvPr>
            <p:ph type="sldNum" sz="quarter" idx="5"/>
          </p:nvPr>
        </p:nvSpPr>
        <p:spPr/>
        <p:txBody>
          <a:bodyPr/>
          <a:lstStyle/>
          <a:p>
            <a:fld id="{6999EC25-3FBA-454B-9ACD-D0DD84AFB050}" type="slidenum">
              <a:rPr lang="en-US" smtClean="0"/>
              <a:t>15</a:t>
            </a:fld>
            <a:endParaRPr lang="en-US" dirty="0"/>
          </a:p>
        </p:txBody>
      </p:sp>
    </p:spTree>
    <p:extLst>
      <p:ext uri="{BB962C8B-B14F-4D97-AF65-F5344CB8AC3E}">
        <p14:creationId xmlns:p14="http://schemas.microsoft.com/office/powerpoint/2010/main" val="3050233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very high level overview, how many of these static FE constructions in general work is when they want to encrypt, they generate some garbled circuit which supports universal computation with the message hardcoded [takes in a circuit], and a bunch of public key schemes, and to encrypt a message, they just decompose this universal garbled circuit and encrypt the input wires under different public key schemes. </a:t>
            </a:r>
          </a:p>
          <a:p>
            <a:endParaRPr lang="en-US" dirty="0"/>
          </a:p>
          <a:p>
            <a:r>
              <a:rPr lang="en-US" dirty="0"/>
              <a:t>Observation -&gt; bounded collusion </a:t>
            </a:r>
          </a:p>
          <a:p>
            <a:endParaRPr lang="en-US" dirty="0"/>
          </a:p>
          <a:p>
            <a:r>
              <a:rPr lang="en-US" dirty="0"/>
              <a:t>When generating a function key, all that happens is that they give out a subset of function keys which allow you to recover exactly the wires of the garbled which compute that particular function.</a:t>
            </a:r>
          </a:p>
        </p:txBody>
      </p:sp>
      <p:sp>
        <p:nvSpPr>
          <p:cNvPr id="4" name="Slide Number Placeholder 3"/>
          <p:cNvSpPr>
            <a:spLocks noGrp="1"/>
          </p:cNvSpPr>
          <p:nvPr>
            <p:ph type="sldNum" sz="quarter" idx="5"/>
          </p:nvPr>
        </p:nvSpPr>
        <p:spPr/>
        <p:txBody>
          <a:bodyPr/>
          <a:lstStyle/>
          <a:p>
            <a:fld id="{6999EC25-3FBA-454B-9ACD-D0DD84AFB050}" type="slidenum">
              <a:rPr lang="en-US" smtClean="0"/>
              <a:t>16</a:t>
            </a:fld>
            <a:endParaRPr lang="en-US" dirty="0"/>
          </a:p>
        </p:txBody>
      </p:sp>
    </p:spTree>
    <p:extLst>
      <p:ext uri="{BB962C8B-B14F-4D97-AF65-F5344CB8AC3E}">
        <p14:creationId xmlns:p14="http://schemas.microsoft.com/office/powerpoint/2010/main" val="412838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we’re starting with IBE, we can just replace all these separate PKE instances with a single IBE setup, and encrypt to different identities instead of completely independent schemes.</a:t>
            </a:r>
          </a:p>
          <a:p>
            <a:endParaRPr lang="en-US" dirty="0"/>
          </a:p>
          <a:p>
            <a:r>
              <a:rPr lang="en-US" dirty="0"/>
              <a:t>And once we have that, adding the ‘tagged’ part is pretty easy</a:t>
            </a:r>
          </a:p>
        </p:txBody>
      </p:sp>
      <p:sp>
        <p:nvSpPr>
          <p:cNvPr id="4" name="Slide Number Placeholder 3"/>
          <p:cNvSpPr>
            <a:spLocks noGrp="1"/>
          </p:cNvSpPr>
          <p:nvPr>
            <p:ph type="sldNum" sz="quarter" idx="5"/>
          </p:nvPr>
        </p:nvSpPr>
        <p:spPr/>
        <p:txBody>
          <a:bodyPr/>
          <a:lstStyle/>
          <a:p>
            <a:fld id="{6999EC25-3FBA-454B-9ACD-D0DD84AFB050}" type="slidenum">
              <a:rPr lang="en-US" smtClean="0"/>
              <a:t>17</a:t>
            </a:fld>
            <a:endParaRPr lang="en-US" dirty="0"/>
          </a:p>
        </p:txBody>
      </p:sp>
    </p:spTree>
    <p:extLst>
      <p:ext uri="{BB962C8B-B14F-4D97-AF65-F5344CB8AC3E}">
        <p14:creationId xmlns:p14="http://schemas.microsoft.com/office/powerpoint/2010/main" val="256340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expand the IBE’s identity space by however much we need our tag space to be, and just attach that to our identity. Since IBE can have exponential identity space, our tag space can be exponential as well.</a:t>
            </a:r>
          </a:p>
        </p:txBody>
      </p:sp>
      <p:sp>
        <p:nvSpPr>
          <p:cNvPr id="4" name="Slide Number Placeholder 3"/>
          <p:cNvSpPr>
            <a:spLocks noGrp="1"/>
          </p:cNvSpPr>
          <p:nvPr>
            <p:ph type="sldNum" sz="quarter" idx="5"/>
          </p:nvPr>
        </p:nvSpPr>
        <p:spPr/>
        <p:txBody>
          <a:bodyPr/>
          <a:lstStyle/>
          <a:p>
            <a:fld id="{6999EC25-3FBA-454B-9ACD-D0DD84AFB050}" type="slidenum">
              <a:rPr lang="en-US" smtClean="0"/>
              <a:t>18</a:t>
            </a:fld>
            <a:endParaRPr lang="en-US" dirty="0"/>
          </a:p>
        </p:txBody>
      </p:sp>
    </p:spTree>
    <p:extLst>
      <p:ext uri="{BB962C8B-B14F-4D97-AF65-F5344CB8AC3E}">
        <p14:creationId xmlns:p14="http://schemas.microsoft.com/office/powerpoint/2010/main" val="351440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that we have our tagged scheme, we need to build an efficient static scheme. Remember from our overview that the main goal here is to make keygen more efficient. To do this, we just run the tag scheme with a tag space of q and a collusion bound of lambda. </a:t>
            </a:r>
          </a:p>
        </p:txBody>
      </p:sp>
      <p:sp>
        <p:nvSpPr>
          <p:cNvPr id="4" name="Slide Number Placeholder 3"/>
          <p:cNvSpPr>
            <a:spLocks noGrp="1"/>
          </p:cNvSpPr>
          <p:nvPr>
            <p:ph type="sldNum" sz="quarter" idx="5"/>
          </p:nvPr>
        </p:nvSpPr>
        <p:spPr/>
        <p:txBody>
          <a:bodyPr/>
          <a:lstStyle/>
          <a:p>
            <a:fld id="{6999EC25-3FBA-454B-9ACD-D0DD84AFB050}" type="slidenum">
              <a:rPr lang="en-US" smtClean="0"/>
              <a:t>19</a:t>
            </a:fld>
            <a:endParaRPr lang="en-US" dirty="0"/>
          </a:p>
        </p:txBody>
      </p:sp>
    </p:spTree>
    <p:extLst>
      <p:ext uri="{BB962C8B-B14F-4D97-AF65-F5344CB8AC3E}">
        <p14:creationId xmlns:p14="http://schemas.microsoft.com/office/powerpoint/2010/main" val="28610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start with a concept many of you are probably already familiar with - functional encryption. But just in case you aren’t, up here we have the syntax of a functional encryption scheme, which consists of a set of 4 algorithms – a setup, which returns a master public key and secret key, a keygen, which produces secret keys associated with particular functions, and an encrypt and decrypt algorithm for ciphertexts</a:t>
            </a:r>
          </a:p>
        </p:txBody>
      </p:sp>
      <p:sp>
        <p:nvSpPr>
          <p:cNvPr id="4" name="Slide Number Placeholder 3"/>
          <p:cNvSpPr>
            <a:spLocks noGrp="1"/>
          </p:cNvSpPr>
          <p:nvPr>
            <p:ph type="sldNum" sz="quarter" idx="5"/>
          </p:nvPr>
        </p:nvSpPr>
        <p:spPr/>
        <p:txBody>
          <a:bodyPr/>
          <a:lstStyle/>
          <a:p>
            <a:fld id="{6999EC25-3FBA-454B-9ACD-D0DD84AFB050}" type="slidenum">
              <a:rPr lang="en-US" smtClean="0"/>
              <a:t>2</a:t>
            </a:fld>
            <a:endParaRPr lang="en-US" dirty="0"/>
          </a:p>
        </p:txBody>
      </p:sp>
    </p:spTree>
    <p:extLst>
      <p:ext uri="{BB962C8B-B14F-4D97-AF65-F5344CB8AC3E}">
        <p14:creationId xmlns:p14="http://schemas.microsoft.com/office/powerpoint/2010/main" val="201763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each time we run keygen for the static scheme, we only choose a random tag to give a key out under. So here [narrate]</a:t>
            </a:r>
          </a:p>
          <a:p>
            <a:endParaRPr lang="en-US" dirty="0"/>
          </a:p>
          <a:p>
            <a:r>
              <a:rPr lang="en-US" dirty="0"/>
              <a:t>And since we’re only giving out a single key on the tagged scheme run with collusion bound lambda, the size of the key actually only has polylogarithmic dependence on q from the tag space.</a:t>
            </a:r>
          </a:p>
          <a:p>
            <a:r>
              <a:rPr lang="en-US" dirty="0"/>
              <a:t>//And since the only place the q comes up in the underlying tagged scheme is in it’s tag space, our overall static scheme can run in time polylogarithmic in q</a:t>
            </a:r>
          </a:p>
          <a:p>
            <a:endParaRPr lang="en-US" dirty="0"/>
          </a:p>
          <a:p>
            <a:r>
              <a:rPr lang="en-US" dirty="0"/>
              <a:t>Notice in expectation each tag should only get one key, so by a load balancing argument we can Chernoff bound the probability any bucket over lambda keys with negligible.</a:t>
            </a:r>
          </a:p>
          <a:p>
            <a:endParaRPr lang="en-US" dirty="0"/>
          </a:p>
          <a:p>
            <a:r>
              <a:rPr lang="en-US" dirty="0"/>
              <a:t>//For this to work, we need to our encryption to give out ciphertexts for all q tags, but since we’re not really worried about the efficiency of encrypt, this is ok.</a:t>
            </a:r>
          </a:p>
        </p:txBody>
      </p:sp>
      <p:sp>
        <p:nvSpPr>
          <p:cNvPr id="4" name="Slide Number Placeholder 3"/>
          <p:cNvSpPr>
            <a:spLocks noGrp="1"/>
          </p:cNvSpPr>
          <p:nvPr>
            <p:ph type="sldNum" sz="quarter" idx="5"/>
          </p:nvPr>
        </p:nvSpPr>
        <p:spPr/>
        <p:txBody>
          <a:bodyPr/>
          <a:lstStyle/>
          <a:p>
            <a:fld id="{6999EC25-3FBA-454B-9ACD-D0DD84AFB050}" type="slidenum">
              <a:rPr lang="en-US" smtClean="0"/>
              <a:t>20</a:t>
            </a:fld>
            <a:endParaRPr lang="en-US" dirty="0"/>
          </a:p>
        </p:txBody>
      </p:sp>
    </p:spTree>
    <p:extLst>
      <p:ext uri="{BB962C8B-B14F-4D97-AF65-F5344CB8AC3E}">
        <p14:creationId xmlns:p14="http://schemas.microsoft.com/office/powerpoint/2010/main" val="1127459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we’re almost there, our scheme already has pretty efficient setup and keygen runtime, all that’s needed to get it to a full dynamic scheme is to have them be oblivious to the collusion bound q. </a:t>
            </a:r>
          </a:p>
          <a:p>
            <a:endParaRPr lang="en-US" dirty="0"/>
          </a:p>
          <a:p>
            <a:r>
              <a:rPr lang="en-US" dirty="0"/>
              <a:t>We use a pretty standard powers of 2 trick here, where we run a bunch of different static schemes on collusion bound equal to the powers of 2 all the way up to 2^lambda. You can see since our static FE scheme is efficient, it’s no problem running setup and keygen on collusion bound all the way up to 2^lambda, and there are only lambda total schemes here.</a:t>
            </a:r>
          </a:p>
          <a:p>
            <a:endParaRPr lang="en-US" dirty="0"/>
          </a:p>
        </p:txBody>
      </p:sp>
      <p:sp>
        <p:nvSpPr>
          <p:cNvPr id="4" name="Slide Number Placeholder 3"/>
          <p:cNvSpPr>
            <a:spLocks noGrp="1"/>
          </p:cNvSpPr>
          <p:nvPr>
            <p:ph type="sldNum" sz="quarter" idx="5"/>
          </p:nvPr>
        </p:nvSpPr>
        <p:spPr/>
        <p:txBody>
          <a:bodyPr/>
          <a:lstStyle/>
          <a:p>
            <a:fld id="{6999EC25-3FBA-454B-9ACD-D0DD84AFB050}" type="slidenum">
              <a:rPr lang="en-US" smtClean="0"/>
              <a:t>21</a:t>
            </a:fld>
            <a:endParaRPr lang="en-US" dirty="0"/>
          </a:p>
        </p:txBody>
      </p:sp>
    </p:spTree>
    <p:extLst>
      <p:ext uri="{BB962C8B-B14F-4D97-AF65-F5344CB8AC3E}">
        <p14:creationId xmlns:p14="http://schemas.microsoft.com/office/powerpoint/2010/main" val="2632192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time to encrypt though, since we know what the collusion bound is at this point, we only run encrypt on the closest larger power of two</a:t>
            </a:r>
          </a:p>
        </p:txBody>
      </p:sp>
      <p:sp>
        <p:nvSpPr>
          <p:cNvPr id="4" name="Slide Number Placeholder 3"/>
          <p:cNvSpPr>
            <a:spLocks noGrp="1"/>
          </p:cNvSpPr>
          <p:nvPr>
            <p:ph type="sldNum" sz="quarter" idx="5"/>
          </p:nvPr>
        </p:nvSpPr>
        <p:spPr/>
        <p:txBody>
          <a:bodyPr/>
          <a:lstStyle/>
          <a:p>
            <a:fld id="{6999EC25-3FBA-454B-9ACD-D0DD84AFB050}" type="slidenum">
              <a:rPr lang="en-US" smtClean="0"/>
              <a:t>22</a:t>
            </a:fld>
            <a:endParaRPr lang="en-US" dirty="0"/>
          </a:p>
        </p:txBody>
      </p:sp>
    </p:spTree>
    <p:extLst>
      <p:ext uri="{BB962C8B-B14F-4D97-AF65-F5344CB8AC3E}">
        <p14:creationId xmlns:p14="http://schemas.microsoft.com/office/powerpoint/2010/main" val="1882879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summarize, in this work, we introduce dynamic bounded </a:t>
            </a:r>
            <a:r>
              <a:rPr lang="en-US" dirty="0" err="1"/>
              <a:t>fe</a:t>
            </a:r>
            <a:r>
              <a:rPr lang="en-US" dirty="0"/>
              <a:t> and construct it for all polynomial size circuits from IBE</a:t>
            </a:r>
          </a:p>
          <a:p>
            <a:endParaRPr lang="en-US" dirty="0"/>
          </a:p>
          <a:p>
            <a:r>
              <a:rPr lang="en-US" dirty="0"/>
              <a:t>So in terms of future directions this work leaves open, we can further explore how the static and dynamic models relate. There have been a lot of different static bounded </a:t>
            </a:r>
            <a:r>
              <a:rPr lang="en-US" dirty="0" err="1"/>
              <a:t>fe</a:t>
            </a:r>
            <a:r>
              <a:rPr lang="en-US" dirty="0"/>
              <a:t> schemes, for different models of computation, different assumption. Here we showed a dynamic analogue of AV19, are there dynamic analogues of every static scheme? In an upcoming work, we make progress towards this question by showing a general transformation from static to tagged FE, which, taken in combination with the transformations we’ve shown, gets you static to dynamic FE generically.</a:t>
            </a:r>
          </a:p>
          <a:p>
            <a:endParaRPr lang="en-US" dirty="0"/>
          </a:p>
          <a:p>
            <a:r>
              <a:rPr lang="en-US" dirty="0"/>
              <a:t>There’s also the question of even more precisely trying to meet the lower bounds. If you recall the negative result, we rule out the possibility of the ciphertext being smaller than the collusion bound, but maybe it’s possible to have an additive instead of multiplicative dependence on Q. There was some prior work in AR17 which get a Q^2 additive dependence from LWE in the static model, but maybe, this could be pushed further.</a:t>
            </a:r>
          </a:p>
          <a:p>
            <a:endParaRPr lang="en-US" dirty="0"/>
          </a:p>
        </p:txBody>
      </p:sp>
      <p:sp>
        <p:nvSpPr>
          <p:cNvPr id="4" name="Slide Number Placeholder 3"/>
          <p:cNvSpPr>
            <a:spLocks noGrp="1"/>
          </p:cNvSpPr>
          <p:nvPr>
            <p:ph type="sldNum" sz="quarter" idx="5"/>
          </p:nvPr>
        </p:nvSpPr>
        <p:spPr/>
        <p:txBody>
          <a:bodyPr/>
          <a:lstStyle/>
          <a:p>
            <a:fld id="{6999EC25-3FBA-454B-9ACD-D0DD84AFB050}" type="slidenum">
              <a:rPr lang="en-US" smtClean="0"/>
              <a:t>23</a:t>
            </a:fld>
            <a:endParaRPr lang="en-US" dirty="0"/>
          </a:p>
        </p:txBody>
      </p:sp>
    </p:spTree>
    <p:extLst>
      <p:ext uri="{BB962C8B-B14F-4D97-AF65-F5344CB8AC3E}">
        <p14:creationId xmlns:p14="http://schemas.microsoft.com/office/powerpoint/2010/main" val="945231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6999EC25-3FBA-454B-9ACD-D0DD84AFB050}" type="slidenum">
              <a:rPr lang="en-US" smtClean="0"/>
              <a:t>24</a:t>
            </a:fld>
            <a:endParaRPr lang="en-US" dirty="0"/>
          </a:p>
        </p:txBody>
      </p:sp>
    </p:spTree>
    <p:extLst>
      <p:ext uri="{BB962C8B-B14F-4D97-AF65-F5344CB8AC3E}">
        <p14:creationId xmlns:p14="http://schemas.microsoft.com/office/powerpoint/2010/main" val="84344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in terms of functionality, FE is like a generalization of public key encryption, where you can encrypt messages under a public key, but on the secret key side, rather than having a single secret key which simply reveals the message, a secret key associated with a particular function can only be used to recover that function of the message from the ciphertext. In general, the scheme defines a function class which f comes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999EC25-3FBA-454B-9ACD-D0DD84AFB050}" type="slidenum">
              <a:rPr lang="en-US" smtClean="0"/>
              <a:t>3</a:t>
            </a:fld>
            <a:endParaRPr lang="en-US" dirty="0"/>
          </a:p>
        </p:txBody>
      </p:sp>
    </p:spTree>
    <p:extLst>
      <p:ext uri="{BB962C8B-B14F-4D97-AF65-F5344CB8AC3E}">
        <p14:creationId xmlns:p14="http://schemas.microsoft.com/office/powerpoint/2010/main" val="110384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idea of ‘not revealing anything other than the function output’ isn’t very formal. But one natural way to capture this notion is to define a simulation-based security game. Here, what we want to say is that an adversary, just given a set of private keys and a ciphertext, can’t tell if these came from the ‘true’ encryption and keygen algorithms, which were generated using the original message, or a simulator which doesn’t know the message itself, but only the output of the message on the function secret keys.</a:t>
            </a:r>
          </a:p>
          <a:p>
            <a:endParaRPr lang="en-US" dirty="0"/>
          </a:p>
          <a:p>
            <a:r>
              <a:rPr lang="en-US" dirty="0"/>
              <a:t>So there have been a lot of papers written on various forms of functional encryption, and everyone thinks FE is pretty cool, but unfortunately, full FE turns out to be pretty hard to construct for any sufficiently expressive function class, so as a sort of natural relaxation of FE …[</a:t>
            </a:r>
            <a:r>
              <a:rPr lang="en-US" dirty="0" err="1"/>
              <a:t>cont</a:t>
            </a:r>
            <a:r>
              <a:rPr lang="en-US" dirty="0"/>
              <a:t>]</a:t>
            </a:r>
          </a:p>
        </p:txBody>
      </p:sp>
      <p:sp>
        <p:nvSpPr>
          <p:cNvPr id="4" name="Slide Number Placeholder 3"/>
          <p:cNvSpPr>
            <a:spLocks noGrp="1"/>
          </p:cNvSpPr>
          <p:nvPr>
            <p:ph type="sldNum" sz="quarter" idx="5"/>
          </p:nvPr>
        </p:nvSpPr>
        <p:spPr/>
        <p:txBody>
          <a:bodyPr/>
          <a:lstStyle/>
          <a:p>
            <a:fld id="{6999EC25-3FBA-454B-9ACD-D0DD84AFB050}" type="slidenum">
              <a:rPr lang="en-US" smtClean="0"/>
              <a:t>4</a:t>
            </a:fld>
            <a:endParaRPr lang="en-US" dirty="0"/>
          </a:p>
        </p:txBody>
      </p:sp>
    </p:spTree>
    <p:extLst>
      <p:ext uri="{BB962C8B-B14F-4D97-AF65-F5344CB8AC3E}">
        <p14:creationId xmlns:p14="http://schemas.microsoft.com/office/powerpoint/2010/main" val="95068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cont</a:t>
            </a:r>
            <a:r>
              <a:rPr lang="en-US" dirty="0"/>
              <a:t>]… the notion of bounded collusion FE was defined. Here, instead of keygen being allowed to produce an unbounded number of keys which would need to be simulated in the security game, we only guarantee security when an adversary is able to see at most q keys.</a:t>
            </a:r>
          </a:p>
        </p:txBody>
      </p:sp>
      <p:sp>
        <p:nvSpPr>
          <p:cNvPr id="4" name="Slide Number Placeholder 3"/>
          <p:cNvSpPr>
            <a:spLocks noGrp="1"/>
          </p:cNvSpPr>
          <p:nvPr>
            <p:ph type="sldNum" sz="quarter" idx="5"/>
          </p:nvPr>
        </p:nvSpPr>
        <p:spPr/>
        <p:txBody>
          <a:bodyPr/>
          <a:lstStyle/>
          <a:p>
            <a:fld id="{6999EC25-3FBA-454B-9ACD-D0DD84AFB050}" type="slidenum">
              <a:rPr lang="en-US" smtClean="0"/>
              <a:t>5</a:t>
            </a:fld>
            <a:endParaRPr lang="en-US" dirty="0"/>
          </a:p>
        </p:txBody>
      </p:sp>
    </p:spTree>
    <p:extLst>
      <p:ext uri="{BB962C8B-B14F-4D97-AF65-F5344CB8AC3E}">
        <p14:creationId xmlns:p14="http://schemas.microsoft.com/office/powerpoint/2010/main" val="368637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turns out that considering functional encryption in the bounded collusion setting has been a pretty successful concept, and there have been a lot of works which either construct some form of bounded collusion FE for various function classes or use it along the way to investigating some other cryptographic object</a:t>
            </a:r>
          </a:p>
          <a:p>
            <a:endParaRPr lang="en-US" dirty="0"/>
          </a:p>
          <a:p>
            <a:r>
              <a:rPr lang="en-US" dirty="0"/>
              <a:t>Comes up in many contexts</a:t>
            </a:r>
          </a:p>
          <a:p>
            <a:endParaRPr lang="en-US" dirty="0"/>
          </a:p>
          <a:p>
            <a:r>
              <a:rPr lang="en-US" dirty="0"/>
              <a:t>Just mention generically PKE, algebraic assumptions</a:t>
            </a:r>
          </a:p>
          <a:p>
            <a:endParaRPr lang="en-US" dirty="0"/>
          </a:p>
          <a:p>
            <a:r>
              <a:rPr lang="en-US" dirty="0"/>
              <a:t>Fortunately, bounded collusion FE turned out to be much easier to construct, and a whole line of works have constructed bounded ABE from both algebraic and generic assumptions. [list]</a:t>
            </a:r>
          </a:p>
          <a:p>
            <a:endParaRPr lang="en-US" dirty="0"/>
          </a:p>
          <a:p>
            <a:r>
              <a:rPr lang="en-US" dirty="0" err="1"/>
              <a:t>Gkw</a:t>
            </a:r>
            <a:r>
              <a:rPr lang="en-US" dirty="0"/>
              <a:t> </a:t>
            </a:r>
            <a:r>
              <a:rPr lang="en-US" dirty="0" err="1"/>
              <a:t>stoc</a:t>
            </a:r>
            <a:r>
              <a:rPr lang="en-US" dirty="0"/>
              <a:t> hidden bounded collusion scheme</a:t>
            </a:r>
          </a:p>
          <a:p>
            <a:r>
              <a:rPr lang="en-US" dirty="0"/>
              <a:t>Have a bunch of citations, on what used </a:t>
            </a:r>
            <a:r>
              <a:rPr lang="en-US" dirty="0" err="1"/>
              <a:t>stbounded</a:t>
            </a:r>
            <a:r>
              <a:rPr lang="en-US" dirty="0"/>
              <a:t> collusion functional encryption (there are 20-30?)</a:t>
            </a:r>
          </a:p>
        </p:txBody>
      </p:sp>
      <p:sp>
        <p:nvSpPr>
          <p:cNvPr id="4" name="Slide Number Placeholder 3"/>
          <p:cNvSpPr>
            <a:spLocks noGrp="1"/>
          </p:cNvSpPr>
          <p:nvPr>
            <p:ph type="sldNum" sz="quarter" idx="5"/>
          </p:nvPr>
        </p:nvSpPr>
        <p:spPr/>
        <p:txBody>
          <a:bodyPr/>
          <a:lstStyle/>
          <a:p>
            <a:fld id="{6999EC25-3FBA-454B-9ACD-D0DD84AFB050}" type="slidenum">
              <a:rPr lang="en-US" smtClean="0"/>
              <a:t>6</a:t>
            </a:fld>
            <a:endParaRPr lang="en-US" dirty="0"/>
          </a:p>
        </p:txBody>
      </p:sp>
    </p:spTree>
    <p:extLst>
      <p:ext uri="{BB962C8B-B14F-4D97-AF65-F5344CB8AC3E}">
        <p14:creationId xmlns:p14="http://schemas.microsoft.com/office/powerpoint/2010/main" val="61162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from a practical perspective, bounded collusion FE also comes with some downsides and falls a bit short of the full functional encryption in a couple of ways. [Which is what we’ll be looking to address here.]</a:t>
            </a:r>
          </a:p>
          <a:p>
            <a:endParaRPr lang="en-US" dirty="0"/>
          </a:p>
          <a:p>
            <a:r>
              <a:rPr lang="en-US" dirty="0"/>
              <a:t>For one, you need to decide exactly at setup time how many function keys are going to be given out, which is something that might not be exactly apparent when setting up an FE scheme</a:t>
            </a:r>
          </a:p>
          <a:p>
            <a:endParaRPr lang="en-US" dirty="0"/>
          </a:p>
          <a:p>
            <a:r>
              <a:rPr lang="en-US" dirty="0"/>
              <a:t>This also in turn means that once an adversary gets their hands on more than q keys, the scheme is completely broken. So if by some mistake or attack more than q keys are generated, you’d have to re setup the scheme, maybe with a larger q, and give everyone their new keys under this new static scheme.</a:t>
            </a:r>
          </a:p>
          <a:p>
            <a:endParaRPr lang="en-US" dirty="0"/>
          </a:p>
          <a:p>
            <a:r>
              <a:rPr lang="en-US" dirty="0"/>
              <a:t>Finally, in a public key scheme like above, it’s very possible that multiple parties would want to encrypt messages to the same secret key holders, but it’s possible they some might have more or less paranoia on what collusion bound is actually secure. Maybe one party is sending messages which are super important and need to stay secure for the next 50 years, and another party only cares that no corrupt adversary breaks the FE security for the next 15 minutes. In current bounded collusion FE, either both these parties need to agree on a collusion bound or they would need to initialize two independent schemes entirely.</a:t>
            </a:r>
          </a:p>
          <a:p>
            <a:endParaRPr lang="en-US" dirty="0"/>
          </a:p>
        </p:txBody>
      </p:sp>
      <p:sp>
        <p:nvSpPr>
          <p:cNvPr id="4" name="Slide Number Placeholder 3"/>
          <p:cNvSpPr>
            <a:spLocks noGrp="1"/>
          </p:cNvSpPr>
          <p:nvPr>
            <p:ph type="sldNum" sz="quarter" idx="5"/>
          </p:nvPr>
        </p:nvSpPr>
        <p:spPr/>
        <p:txBody>
          <a:bodyPr/>
          <a:lstStyle/>
          <a:p>
            <a:fld id="{6999EC25-3FBA-454B-9ACD-D0DD84AFB050}" type="slidenum">
              <a:rPr lang="en-US" smtClean="0"/>
              <a:t>7</a:t>
            </a:fld>
            <a:endParaRPr lang="en-US" dirty="0"/>
          </a:p>
        </p:txBody>
      </p:sp>
    </p:spTree>
    <p:extLst>
      <p:ext uri="{BB962C8B-B14F-4D97-AF65-F5344CB8AC3E}">
        <p14:creationId xmlns:p14="http://schemas.microsoft.com/office/powerpoint/2010/main" val="1841967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from a more theoretical perspective, what we’re able to get with bounded collusion functional encryption is actually quite good.</a:t>
            </a:r>
          </a:p>
          <a:p>
            <a:endParaRPr lang="en-US" dirty="0"/>
          </a:p>
          <a:p>
            <a:r>
              <a:rPr lang="en-US" dirty="0"/>
              <a:t>Remember when I said a couple slides ago that full collusion-resistant FE was hard to construct. Well in fact it’s so hard that the definition I described previously is actually impossible. The intuition for why this is true is that since the simulator doesn’t know the message and is only give the function output on said message, it needs to individually program in all these function outputs on the ciphertext. But if the ciphertext is larger than the number of keys it needs to simulate, this becomes information theoretically impossible. </a:t>
            </a:r>
          </a:p>
          <a:p>
            <a:endParaRPr lang="en-US" dirty="0"/>
          </a:p>
          <a:p>
            <a:r>
              <a:rPr lang="en-US" dirty="0"/>
              <a:t>In other words, if we want simulation secure FE, the scheme needs to depend – and grow linearly – with the collusion bound. And the most recent bounded collusion FE constructions, such as the AV19 construction mentioned a couple slides ago, are exactly linear.</a:t>
            </a:r>
          </a:p>
          <a:p>
            <a:endParaRPr lang="en-US" dirty="0"/>
          </a:p>
          <a:p>
            <a:r>
              <a:rPr lang="en-US" dirty="0"/>
              <a:t>As an aside, some of y’all may be aware that there’s also a weaker, indistinguishability-based definition of functional encryption which *is* constructable. But even in this setting, there seems to be this qualitative barrier we only know how to construct fully collusion resistant FE can be built from any FE which has O(q^{1-eps}) ciphertext size, but both these primitives seem to require fairly strong cryptographic assumptions to realize, whereas allowing the ciphertext to be linear we again know can just come from PKE</a:t>
            </a:r>
          </a:p>
          <a:p>
            <a:endParaRPr lang="en-US" dirty="0"/>
          </a:p>
          <a:p>
            <a:r>
              <a:rPr lang="en-US" dirty="0"/>
              <a:t>But if you look closer at both these definitions…[</a:t>
            </a:r>
            <a:r>
              <a:rPr lang="en-US" dirty="0" err="1"/>
              <a:t>cont</a:t>
            </a:r>
            <a:r>
              <a:rPr lang="en-US" dirty="0"/>
              <a:t>]</a:t>
            </a:r>
          </a:p>
        </p:txBody>
      </p:sp>
      <p:sp>
        <p:nvSpPr>
          <p:cNvPr id="4" name="Slide Number Placeholder 3"/>
          <p:cNvSpPr>
            <a:spLocks noGrp="1"/>
          </p:cNvSpPr>
          <p:nvPr>
            <p:ph type="sldNum" sz="quarter" idx="5"/>
          </p:nvPr>
        </p:nvSpPr>
        <p:spPr/>
        <p:txBody>
          <a:bodyPr/>
          <a:lstStyle/>
          <a:p>
            <a:fld id="{6999EC25-3FBA-454B-9ACD-D0DD84AFB050}" type="slidenum">
              <a:rPr lang="en-US" smtClean="0"/>
              <a:t>8</a:t>
            </a:fld>
            <a:endParaRPr lang="en-US" dirty="0"/>
          </a:p>
        </p:txBody>
      </p:sp>
    </p:spTree>
    <p:extLst>
      <p:ext uri="{BB962C8B-B14F-4D97-AF65-F5344CB8AC3E}">
        <p14:creationId xmlns:p14="http://schemas.microsoft.com/office/powerpoint/2010/main" val="1330053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cont</a:t>
            </a:r>
            <a:r>
              <a:rPr lang="en-US" dirty="0"/>
              <a:t>]…the only restriction is on the size of the ciphertext. So although we know how to construct bounded FE which grows linearly with the collusion bound, these prior works have all the outputs – including the master public key and secret keys – grow with the collusion bound, which theoretically isn’t required</a:t>
            </a:r>
          </a:p>
        </p:txBody>
      </p:sp>
      <p:sp>
        <p:nvSpPr>
          <p:cNvPr id="4" name="Slide Number Placeholder 3"/>
          <p:cNvSpPr>
            <a:spLocks noGrp="1"/>
          </p:cNvSpPr>
          <p:nvPr>
            <p:ph type="sldNum" sz="quarter" idx="5"/>
          </p:nvPr>
        </p:nvSpPr>
        <p:spPr/>
        <p:txBody>
          <a:bodyPr/>
          <a:lstStyle/>
          <a:p>
            <a:fld id="{6999EC25-3FBA-454B-9ACD-D0DD84AFB050}" type="slidenum">
              <a:rPr lang="en-US" smtClean="0"/>
              <a:t>9</a:t>
            </a:fld>
            <a:endParaRPr lang="en-US" dirty="0"/>
          </a:p>
        </p:txBody>
      </p:sp>
    </p:spTree>
    <p:extLst>
      <p:ext uri="{BB962C8B-B14F-4D97-AF65-F5344CB8AC3E}">
        <p14:creationId xmlns:p14="http://schemas.microsoft.com/office/powerpoint/2010/main" val="3198464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4379-D588-5CD8-4778-B2F872AE41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EEDDF6-87B8-77C3-4F7E-9692B26E8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D6FAE9-876F-3633-D20C-5CA843B41DE9}"/>
              </a:ext>
            </a:extLst>
          </p:cNvPr>
          <p:cNvSpPr>
            <a:spLocks noGrp="1"/>
          </p:cNvSpPr>
          <p:nvPr>
            <p:ph type="dt" sz="half" idx="10"/>
          </p:nvPr>
        </p:nvSpPr>
        <p:spPr/>
        <p:txBody>
          <a:bodyPr/>
          <a:lstStyle/>
          <a:p>
            <a:fld id="{72E6849F-BA4F-4486-924C-2F9C8C27B019}" type="datetimeFigureOut">
              <a:rPr lang="en-US" smtClean="0"/>
              <a:t>5/26/2022</a:t>
            </a:fld>
            <a:endParaRPr lang="en-US" dirty="0"/>
          </a:p>
        </p:txBody>
      </p:sp>
      <p:sp>
        <p:nvSpPr>
          <p:cNvPr id="5" name="Footer Placeholder 4">
            <a:extLst>
              <a:ext uri="{FF2B5EF4-FFF2-40B4-BE49-F238E27FC236}">
                <a16:creationId xmlns:a16="http://schemas.microsoft.com/office/drawing/2014/main" id="{148BC4D1-219E-DD17-718C-E169308E96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E9823E-C7DF-B4AA-C9AC-65D3968D6826}"/>
              </a:ext>
            </a:extLst>
          </p:cNvPr>
          <p:cNvSpPr>
            <a:spLocks noGrp="1"/>
          </p:cNvSpPr>
          <p:nvPr>
            <p:ph type="sldNum" sz="quarter" idx="12"/>
          </p:nvPr>
        </p:nvSpPr>
        <p:spPr/>
        <p:txBody>
          <a:bodyPr/>
          <a:lstStyle/>
          <a:p>
            <a:fld id="{D21276BE-B017-4720-8EFB-F3419E928791}" type="slidenum">
              <a:rPr lang="en-US" smtClean="0"/>
              <a:t>‹#›</a:t>
            </a:fld>
            <a:endParaRPr lang="en-US" dirty="0"/>
          </a:p>
        </p:txBody>
      </p:sp>
    </p:spTree>
    <p:extLst>
      <p:ext uri="{BB962C8B-B14F-4D97-AF65-F5344CB8AC3E}">
        <p14:creationId xmlns:p14="http://schemas.microsoft.com/office/powerpoint/2010/main" val="395784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A18E-65C6-E41D-72BF-60BECDE54D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34659F-22CC-848C-E86E-58BA1FDC36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DE300-35BD-929F-7BF4-49F183BEC8BB}"/>
              </a:ext>
            </a:extLst>
          </p:cNvPr>
          <p:cNvSpPr>
            <a:spLocks noGrp="1"/>
          </p:cNvSpPr>
          <p:nvPr>
            <p:ph type="dt" sz="half" idx="10"/>
          </p:nvPr>
        </p:nvSpPr>
        <p:spPr/>
        <p:txBody>
          <a:bodyPr/>
          <a:lstStyle/>
          <a:p>
            <a:fld id="{72E6849F-BA4F-4486-924C-2F9C8C27B019}" type="datetimeFigureOut">
              <a:rPr lang="en-US" smtClean="0"/>
              <a:t>5/26/2022</a:t>
            </a:fld>
            <a:endParaRPr lang="en-US" dirty="0"/>
          </a:p>
        </p:txBody>
      </p:sp>
      <p:sp>
        <p:nvSpPr>
          <p:cNvPr id="5" name="Footer Placeholder 4">
            <a:extLst>
              <a:ext uri="{FF2B5EF4-FFF2-40B4-BE49-F238E27FC236}">
                <a16:creationId xmlns:a16="http://schemas.microsoft.com/office/drawing/2014/main" id="{22C73C92-E8AF-92F5-8ED6-517EE70819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114192-BAA0-200C-0BB1-D385EC268511}"/>
              </a:ext>
            </a:extLst>
          </p:cNvPr>
          <p:cNvSpPr>
            <a:spLocks noGrp="1"/>
          </p:cNvSpPr>
          <p:nvPr>
            <p:ph type="sldNum" sz="quarter" idx="12"/>
          </p:nvPr>
        </p:nvSpPr>
        <p:spPr/>
        <p:txBody>
          <a:bodyPr/>
          <a:lstStyle/>
          <a:p>
            <a:fld id="{D21276BE-B017-4720-8EFB-F3419E928791}" type="slidenum">
              <a:rPr lang="en-US" smtClean="0"/>
              <a:t>‹#›</a:t>
            </a:fld>
            <a:endParaRPr lang="en-US" dirty="0"/>
          </a:p>
        </p:txBody>
      </p:sp>
    </p:spTree>
    <p:extLst>
      <p:ext uri="{BB962C8B-B14F-4D97-AF65-F5344CB8AC3E}">
        <p14:creationId xmlns:p14="http://schemas.microsoft.com/office/powerpoint/2010/main" val="264174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49A150-EA02-B239-858A-FC77928D85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414AC-2E79-AE9C-F114-4BEBB9E44D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F05EE-63AB-1D85-0661-002D46D6F89A}"/>
              </a:ext>
            </a:extLst>
          </p:cNvPr>
          <p:cNvSpPr>
            <a:spLocks noGrp="1"/>
          </p:cNvSpPr>
          <p:nvPr>
            <p:ph type="dt" sz="half" idx="10"/>
          </p:nvPr>
        </p:nvSpPr>
        <p:spPr/>
        <p:txBody>
          <a:bodyPr/>
          <a:lstStyle/>
          <a:p>
            <a:fld id="{72E6849F-BA4F-4486-924C-2F9C8C27B019}" type="datetimeFigureOut">
              <a:rPr lang="en-US" smtClean="0"/>
              <a:t>5/26/2022</a:t>
            </a:fld>
            <a:endParaRPr lang="en-US" dirty="0"/>
          </a:p>
        </p:txBody>
      </p:sp>
      <p:sp>
        <p:nvSpPr>
          <p:cNvPr id="5" name="Footer Placeholder 4">
            <a:extLst>
              <a:ext uri="{FF2B5EF4-FFF2-40B4-BE49-F238E27FC236}">
                <a16:creationId xmlns:a16="http://schemas.microsoft.com/office/drawing/2014/main" id="{1EA5FB69-D52C-67F9-BCE4-D8671623D0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481176-55EB-7D1F-E19E-29E7DFF5B106}"/>
              </a:ext>
            </a:extLst>
          </p:cNvPr>
          <p:cNvSpPr>
            <a:spLocks noGrp="1"/>
          </p:cNvSpPr>
          <p:nvPr>
            <p:ph type="sldNum" sz="quarter" idx="12"/>
          </p:nvPr>
        </p:nvSpPr>
        <p:spPr/>
        <p:txBody>
          <a:bodyPr/>
          <a:lstStyle/>
          <a:p>
            <a:fld id="{D21276BE-B017-4720-8EFB-F3419E928791}" type="slidenum">
              <a:rPr lang="en-US" smtClean="0"/>
              <a:t>‹#›</a:t>
            </a:fld>
            <a:endParaRPr lang="en-US" dirty="0"/>
          </a:p>
        </p:txBody>
      </p:sp>
    </p:spTree>
    <p:extLst>
      <p:ext uri="{BB962C8B-B14F-4D97-AF65-F5344CB8AC3E}">
        <p14:creationId xmlns:p14="http://schemas.microsoft.com/office/powerpoint/2010/main" val="16453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EFE9-A383-C120-6232-4E555A9BDC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FE1D3-BF25-34BE-A5C8-D090B95B54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C7DBD-2DC6-0B4A-A6FA-EC18547F8CC9}"/>
              </a:ext>
            </a:extLst>
          </p:cNvPr>
          <p:cNvSpPr>
            <a:spLocks noGrp="1"/>
          </p:cNvSpPr>
          <p:nvPr>
            <p:ph type="dt" sz="half" idx="10"/>
          </p:nvPr>
        </p:nvSpPr>
        <p:spPr/>
        <p:txBody>
          <a:bodyPr/>
          <a:lstStyle/>
          <a:p>
            <a:fld id="{72E6849F-BA4F-4486-924C-2F9C8C27B019}" type="datetimeFigureOut">
              <a:rPr lang="en-US" smtClean="0"/>
              <a:t>5/26/2022</a:t>
            </a:fld>
            <a:endParaRPr lang="en-US" dirty="0"/>
          </a:p>
        </p:txBody>
      </p:sp>
      <p:sp>
        <p:nvSpPr>
          <p:cNvPr id="5" name="Footer Placeholder 4">
            <a:extLst>
              <a:ext uri="{FF2B5EF4-FFF2-40B4-BE49-F238E27FC236}">
                <a16:creationId xmlns:a16="http://schemas.microsoft.com/office/drawing/2014/main" id="{39E7DFD1-08ED-6829-FCEE-C9498846A8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BDA5A6-D96C-FF7F-510E-82784CB56FCB}"/>
              </a:ext>
            </a:extLst>
          </p:cNvPr>
          <p:cNvSpPr>
            <a:spLocks noGrp="1"/>
          </p:cNvSpPr>
          <p:nvPr>
            <p:ph type="sldNum" sz="quarter" idx="12"/>
          </p:nvPr>
        </p:nvSpPr>
        <p:spPr/>
        <p:txBody>
          <a:bodyPr/>
          <a:lstStyle/>
          <a:p>
            <a:fld id="{D21276BE-B017-4720-8EFB-F3419E928791}" type="slidenum">
              <a:rPr lang="en-US" smtClean="0"/>
              <a:t>‹#›</a:t>
            </a:fld>
            <a:endParaRPr lang="en-US" dirty="0"/>
          </a:p>
        </p:txBody>
      </p:sp>
    </p:spTree>
    <p:extLst>
      <p:ext uri="{BB962C8B-B14F-4D97-AF65-F5344CB8AC3E}">
        <p14:creationId xmlns:p14="http://schemas.microsoft.com/office/powerpoint/2010/main" val="272074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2177-1594-37B9-F3B3-EDF4A94240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03F3B6-9B34-88E9-15D8-A25C4CE882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23F467-BE26-D833-D51B-BFD2A2DC0FC0}"/>
              </a:ext>
            </a:extLst>
          </p:cNvPr>
          <p:cNvSpPr>
            <a:spLocks noGrp="1"/>
          </p:cNvSpPr>
          <p:nvPr>
            <p:ph type="dt" sz="half" idx="10"/>
          </p:nvPr>
        </p:nvSpPr>
        <p:spPr/>
        <p:txBody>
          <a:bodyPr/>
          <a:lstStyle/>
          <a:p>
            <a:fld id="{72E6849F-BA4F-4486-924C-2F9C8C27B019}" type="datetimeFigureOut">
              <a:rPr lang="en-US" smtClean="0"/>
              <a:t>5/26/2022</a:t>
            </a:fld>
            <a:endParaRPr lang="en-US" dirty="0"/>
          </a:p>
        </p:txBody>
      </p:sp>
      <p:sp>
        <p:nvSpPr>
          <p:cNvPr id="5" name="Footer Placeholder 4">
            <a:extLst>
              <a:ext uri="{FF2B5EF4-FFF2-40B4-BE49-F238E27FC236}">
                <a16:creationId xmlns:a16="http://schemas.microsoft.com/office/drawing/2014/main" id="{DCA6F13A-C1D2-79CD-0BD1-0FC20BCCA0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F61972-A6C0-21AB-1475-4C0A281860D5}"/>
              </a:ext>
            </a:extLst>
          </p:cNvPr>
          <p:cNvSpPr>
            <a:spLocks noGrp="1"/>
          </p:cNvSpPr>
          <p:nvPr>
            <p:ph type="sldNum" sz="quarter" idx="12"/>
          </p:nvPr>
        </p:nvSpPr>
        <p:spPr/>
        <p:txBody>
          <a:bodyPr/>
          <a:lstStyle/>
          <a:p>
            <a:fld id="{D21276BE-B017-4720-8EFB-F3419E928791}" type="slidenum">
              <a:rPr lang="en-US" smtClean="0"/>
              <a:t>‹#›</a:t>
            </a:fld>
            <a:endParaRPr lang="en-US" dirty="0"/>
          </a:p>
        </p:txBody>
      </p:sp>
    </p:spTree>
    <p:extLst>
      <p:ext uri="{BB962C8B-B14F-4D97-AF65-F5344CB8AC3E}">
        <p14:creationId xmlns:p14="http://schemas.microsoft.com/office/powerpoint/2010/main" val="418905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FA95-1BCD-6AE4-83A1-D9F6D4272A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1CAE67-B9DB-4ECA-DBE7-0B5507E2F9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BB76C1-1090-56BD-F984-FB8A09709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4AD545-28FF-3D58-2D31-0F8CFBFDA751}"/>
              </a:ext>
            </a:extLst>
          </p:cNvPr>
          <p:cNvSpPr>
            <a:spLocks noGrp="1"/>
          </p:cNvSpPr>
          <p:nvPr>
            <p:ph type="dt" sz="half" idx="10"/>
          </p:nvPr>
        </p:nvSpPr>
        <p:spPr/>
        <p:txBody>
          <a:bodyPr/>
          <a:lstStyle/>
          <a:p>
            <a:fld id="{72E6849F-BA4F-4486-924C-2F9C8C27B019}" type="datetimeFigureOut">
              <a:rPr lang="en-US" smtClean="0"/>
              <a:t>5/26/2022</a:t>
            </a:fld>
            <a:endParaRPr lang="en-US" dirty="0"/>
          </a:p>
        </p:txBody>
      </p:sp>
      <p:sp>
        <p:nvSpPr>
          <p:cNvPr id="6" name="Footer Placeholder 5">
            <a:extLst>
              <a:ext uri="{FF2B5EF4-FFF2-40B4-BE49-F238E27FC236}">
                <a16:creationId xmlns:a16="http://schemas.microsoft.com/office/drawing/2014/main" id="{CCFABA98-D6A8-8595-6BD1-D45CBD0B66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C5BC7F-66A6-A403-186D-5746A7489DE8}"/>
              </a:ext>
            </a:extLst>
          </p:cNvPr>
          <p:cNvSpPr>
            <a:spLocks noGrp="1"/>
          </p:cNvSpPr>
          <p:nvPr>
            <p:ph type="sldNum" sz="quarter" idx="12"/>
          </p:nvPr>
        </p:nvSpPr>
        <p:spPr/>
        <p:txBody>
          <a:bodyPr/>
          <a:lstStyle/>
          <a:p>
            <a:fld id="{D21276BE-B017-4720-8EFB-F3419E928791}" type="slidenum">
              <a:rPr lang="en-US" smtClean="0"/>
              <a:t>‹#›</a:t>
            </a:fld>
            <a:endParaRPr lang="en-US" dirty="0"/>
          </a:p>
        </p:txBody>
      </p:sp>
    </p:spTree>
    <p:extLst>
      <p:ext uri="{BB962C8B-B14F-4D97-AF65-F5344CB8AC3E}">
        <p14:creationId xmlns:p14="http://schemas.microsoft.com/office/powerpoint/2010/main" val="280257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DFE95-E2D3-F645-CBE1-3DCD39039C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ED73F-9AD1-6F00-9312-14146420B4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5C509-4AB2-AFED-F979-69B8CF807F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1A2EBE-CA8B-1949-909D-6E2A7ABCD5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31C6F4-8913-6A8B-8A23-8A2EFB8071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C1C41-D8BC-B32B-CC9E-0BE239347BFC}"/>
              </a:ext>
            </a:extLst>
          </p:cNvPr>
          <p:cNvSpPr>
            <a:spLocks noGrp="1"/>
          </p:cNvSpPr>
          <p:nvPr>
            <p:ph type="dt" sz="half" idx="10"/>
          </p:nvPr>
        </p:nvSpPr>
        <p:spPr/>
        <p:txBody>
          <a:bodyPr/>
          <a:lstStyle/>
          <a:p>
            <a:fld id="{72E6849F-BA4F-4486-924C-2F9C8C27B019}" type="datetimeFigureOut">
              <a:rPr lang="en-US" smtClean="0"/>
              <a:t>5/26/2022</a:t>
            </a:fld>
            <a:endParaRPr lang="en-US" dirty="0"/>
          </a:p>
        </p:txBody>
      </p:sp>
      <p:sp>
        <p:nvSpPr>
          <p:cNvPr id="8" name="Footer Placeholder 7">
            <a:extLst>
              <a:ext uri="{FF2B5EF4-FFF2-40B4-BE49-F238E27FC236}">
                <a16:creationId xmlns:a16="http://schemas.microsoft.com/office/drawing/2014/main" id="{1C404D9B-55EB-041C-EF4B-FC5B6F0CB28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DA6A800-9C65-9926-8EF7-D778BE142197}"/>
              </a:ext>
            </a:extLst>
          </p:cNvPr>
          <p:cNvSpPr>
            <a:spLocks noGrp="1"/>
          </p:cNvSpPr>
          <p:nvPr>
            <p:ph type="sldNum" sz="quarter" idx="12"/>
          </p:nvPr>
        </p:nvSpPr>
        <p:spPr/>
        <p:txBody>
          <a:bodyPr/>
          <a:lstStyle/>
          <a:p>
            <a:fld id="{D21276BE-B017-4720-8EFB-F3419E928791}" type="slidenum">
              <a:rPr lang="en-US" smtClean="0"/>
              <a:t>‹#›</a:t>
            </a:fld>
            <a:endParaRPr lang="en-US" dirty="0"/>
          </a:p>
        </p:txBody>
      </p:sp>
    </p:spTree>
    <p:extLst>
      <p:ext uri="{BB962C8B-B14F-4D97-AF65-F5344CB8AC3E}">
        <p14:creationId xmlns:p14="http://schemas.microsoft.com/office/powerpoint/2010/main" val="1183273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3742-B44B-7080-6DF9-D797E1AA80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8BA200-B873-CAD1-DBC0-E0F69872C687}"/>
              </a:ext>
            </a:extLst>
          </p:cNvPr>
          <p:cNvSpPr>
            <a:spLocks noGrp="1"/>
          </p:cNvSpPr>
          <p:nvPr>
            <p:ph type="dt" sz="half" idx="10"/>
          </p:nvPr>
        </p:nvSpPr>
        <p:spPr/>
        <p:txBody>
          <a:bodyPr/>
          <a:lstStyle/>
          <a:p>
            <a:fld id="{72E6849F-BA4F-4486-924C-2F9C8C27B019}" type="datetimeFigureOut">
              <a:rPr lang="en-US" smtClean="0"/>
              <a:t>5/26/2022</a:t>
            </a:fld>
            <a:endParaRPr lang="en-US" dirty="0"/>
          </a:p>
        </p:txBody>
      </p:sp>
      <p:sp>
        <p:nvSpPr>
          <p:cNvPr id="4" name="Footer Placeholder 3">
            <a:extLst>
              <a:ext uri="{FF2B5EF4-FFF2-40B4-BE49-F238E27FC236}">
                <a16:creationId xmlns:a16="http://schemas.microsoft.com/office/drawing/2014/main" id="{142A5891-EEFE-D30D-7CE1-16C94364CD1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4D997E9-B497-AFD5-C224-ADEDC1EE5030}"/>
              </a:ext>
            </a:extLst>
          </p:cNvPr>
          <p:cNvSpPr>
            <a:spLocks noGrp="1"/>
          </p:cNvSpPr>
          <p:nvPr>
            <p:ph type="sldNum" sz="quarter" idx="12"/>
          </p:nvPr>
        </p:nvSpPr>
        <p:spPr/>
        <p:txBody>
          <a:bodyPr/>
          <a:lstStyle/>
          <a:p>
            <a:fld id="{D21276BE-B017-4720-8EFB-F3419E928791}" type="slidenum">
              <a:rPr lang="en-US" smtClean="0"/>
              <a:t>‹#›</a:t>
            </a:fld>
            <a:endParaRPr lang="en-US" dirty="0"/>
          </a:p>
        </p:txBody>
      </p:sp>
    </p:spTree>
    <p:extLst>
      <p:ext uri="{BB962C8B-B14F-4D97-AF65-F5344CB8AC3E}">
        <p14:creationId xmlns:p14="http://schemas.microsoft.com/office/powerpoint/2010/main" val="80762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864E6-34D3-1C6A-CB3C-3AFD848D83DB}"/>
              </a:ext>
            </a:extLst>
          </p:cNvPr>
          <p:cNvSpPr>
            <a:spLocks noGrp="1"/>
          </p:cNvSpPr>
          <p:nvPr>
            <p:ph type="dt" sz="half" idx="10"/>
          </p:nvPr>
        </p:nvSpPr>
        <p:spPr/>
        <p:txBody>
          <a:bodyPr/>
          <a:lstStyle/>
          <a:p>
            <a:fld id="{72E6849F-BA4F-4486-924C-2F9C8C27B019}" type="datetimeFigureOut">
              <a:rPr lang="en-US" smtClean="0"/>
              <a:t>5/26/2022</a:t>
            </a:fld>
            <a:endParaRPr lang="en-US" dirty="0"/>
          </a:p>
        </p:txBody>
      </p:sp>
      <p:sp>
        <p:nvSpPr>
          <p:cNvPr id="3" name="Footer Placeholder 2">
            <a:extLst>
              <a:ext uri="{FF2B5EF4-FFF2-40B4-BE49-F238E27FC236}">
                <a16:creationId xmlns:a16="http://schemas.microsoft.com/office/drawing/2014/main" id="{5A3AC13E-6B85-AD26-BF41-BE7D9D13AC5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3627C29-42E0-C076-9C6E-30A2381E5C4A}"/>
              </a:ext>
            </a:extLst>
          </p:cNvPr>
          <p:cNvSpPr>
            <a:spLocks noGrp="1"/>
          </p:cNvSpPr>
          <p:nvPr>
            <p:ph type="sldNum" sz="quarter" idx="12"/>
          </p:nvPr>
        </p:nvSpPr>
        <p:spPr/>
        <p:txBody>
          <a:bodyPr/>
          <a:lstStyle/>
          <a:p>
            <a:fld id="{D21276BE-B017-4720-8EFB-F3419E928791}" type="slidenum">
              <a:rPr lang="en-US" smtClean="0"/>
              <a:t>‹#›</a:t>
            </a:fld>
            <a:endParaRPr lang="en-US" dirty="0"/>
          </a:p>
        </p:txBody>
      </p:sp>
    </p:spTree>
    <p:extLst>
      <p:ext uri="{BB962C8B-B14F-4D97-AF65-F5344CB8AC3E}">
        <p14:creationId xmlns:p14="http://schemas.microsoft.com/office/powerpoint/2010/main" val="326847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746E-AE43-8C9D-1F75-01967EFD7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577D3C-53B5-FE4D-5C9F-DCECD0BA9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81A684-F039-F6B9-93FC-3FE683424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C7999-6980-4AB9-B722-F58FADC26890}"/>
              </a:ext>
            </a:extLst>
          </p:cNvPr>
          <p:cNvSpPr>
            <a:spLocks noGrp="1"/>
          </p:cNvSpPr>
          <p:nvPr>
            <p:ph type="dt" sz="half" idx="10"/>
          </p:nvPr>
        </p:nvSpPr>
        <p:spPr/>
        <p:txBody>
          <a:bodyPr/>
          <a:lstStyle/>
          <a:p>
            <a:fld id="{72E6849F-BA4F-4486-924C-2F9C8C27B019}" type="datetimeFigureOut">
              <a:rPr lang="en-US" smtClean="0"/>
              <a:t>5/26/2022</a:t>
            </a:fld>
            <a:endParaRPr lang="en-US" dirty="0"/>
          </a:p>
        </p:txBody>
      </p:sp>
      <p:sp>
        <p:nvSpPr>
          <p:cNvPr id="6" name="Footer Placeholder 5">
            <a:extLst>
              <a:ext uri="{FF2B5EF4-FFF2-40B4-BE49-F238E27FC236}">
                <a16:creationId xmlns:a16="http://schemas.microsoft.com/office/drawing/2014/main" id="{985BE2CE-41E5-2050-D28D-F44B1DD58D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54F40D-D072-5813-1E1F-E7E3E2C4E359}"/>
              </a:ext>
            </a:extLst>
          </p:cNvPr>
          <p:cNvSpPr>
            <a:spLocks noGrp="1"/>
          </p:cNvSpPr>
          <p:nvPr>
            <p:ph type="sldNum" sz="quarter" idx="12"/>
          </p:nvPr>
        </p:nvSpPr>
        <p:spPr/>
        <p:txBody>
          <a:bodyPr/>
          <a:lstStyle/>
          <a:p>
            <a:fld id="{D21276BE-B017-4720-8EFB-F3419E928791}" type="slidenum">
              <a:rPr lang="en-US" smtClean="0"/>
              <a:t>‹#›</a:t>
            </a:fld>
            <a:endParaRPr lang="en-US" dirty="0"/>
          </a:p>
        </p:txBody>
      </p:sp>
    </p:spTree>
    <p:extLst>
      <p:ext uri="{BB962C8B-B14F-4D97-AF65-F5344CB8AC3E}">
        <p14:creationId xmlns:p14="http://schemas.microsoft.com/office/powerpoint/2010/main" val="2196253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9A46-621B-D7A0-B527-43D78BCA2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8CFF0A-270C-5BD6-E9A6-25496E90F2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8882D7-1F7A-8C32-109E-06F1B73DF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FA040-1D7B-1F14-A56E-F39514985907}"/>
              </a:ext>
            </a:extLst>
          </p:cNvPr>
          <p:cNvSpPr>
            <a:spLocks noGrp="1"/>
          </p:cNvSpPr>
          <p:nvPr>
            <p:ph type="dt" sz="half" idx="10"/>
          </p:nvPr>
        </p:nvSpPr>
        <p:spPr/>
        <p:txBody>
          <a:bodyPr/>
          <a:lstStyle/>
          <a:p>
            <a:fld id="{72E6849F-BA4F-4486-924C-2F9C8C27B019}" type="datetimeFigureOut">
              <a:rPr lang="en-US" smtClean="0"/>
              <a:t>5/26/2022</a:t>
            </a:fld>
            <a:endParaRPr lang="en-US" dirty="0"/>
          </a:p>
        </p:txBody>
      </p:sp>
      <p:sp>
        <p:nvSpPr>
          <p:cNvPr id="6" name="Footer Placeholder 5">
            <a:extLst>
              <a:ext uri="{FF2B5EF4-FFF2-40B4-BE49-F238E27FC236}">
                <a16:creationId xmlns:a16="http://schemas.microsoft.com/office/drawing/2014/main" id="{635EE7CD-248D-E78B-27BD-B8E26ED70D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FC337E-669B-32F4-4859-4B220963F887}"/>
              </a:ext>
            </a:extLst>
          </p:cNvPr>
          <p:cNvSpPr>
            <a:spLocks noGrp="1"/>
          </p:cNvSpPr>
          <p:nvPr>
            <p:ph type="sldNum" sz="quarter" idx="12"/>
          </p:nvPr>
        </p:nvSpPr>
        <p:spPr/>
        <p:txBody>
          <a:bodyPr/>
          <a:lstStyle/>
          <a:p>
            <a:fld id="{D21276BE-B017-4720-8EFB-F3419E928791}" type="slidenum">
              <a:rPr lang="en-US" smtClean="0"/>
              <a:t>‹#›</a:t>
            </a:fld>
            <a:endParaRPr lang="en-US" dirty="0"/>
          </a:p>
        </p:txBody>
      </p:sp>
    </p:spTree>
    <p:extLst>
      <p:ext uri="{BB962C8B-B14F-4D97-AF65-F5344CB8AC3E}">
        <p14:creationId xmlns:p14="http://schemas.microsoft.com/office/powerpoint/2010/main" val="218582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C5F4B-B26D-9852-948F-F048D035FF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9C3228-BE6B-7EB0-9869-2B722A855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098C4-47BB-D0F8-304F-D7478DD444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849F-BA4F-4486-924C-2F9C8C27B019}" type="datetimeFigureOut">
              <a:rPr lang="en-US" smtClean="0"/>
              <a:t>5/26/2022</a:t>
            </a:fld>
            <a:endParaRPr lang="en-US" dirty="0"/>
          </a:p>
        </p:txBody>
      </p:sp>
      <p:sp>
        <p:nvSpPr>
          <p:cNvPr id="5" name="Footer Placeholder 4">
            <a:extLst>
              <a:ext uri="{FF2B5EF4-FFF2-40B4-BE49-F238E27FC236}">
                <a16:creationId xmlns:a16="http://schemas.microsoft.com/office/drawing/2014/main" id="{5940D683-733F-2A20-D899-F9E6825AF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061F71B-1A91-1079-24C3-C4CDF18D0C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276BE-B017-4720-8EFB-F3419E928791}" type="slidenum">
              <a:rPr lang="en-US" smtClean="0"/>
              <a:t>‹#›</a:t>
            </a:fld>
            <a:endParaRPr lang="en-US" dirty="0"/>
          </a:p>
        </p:txBody>
      </p:sp>
    </p:spTree>
    <p:extLst>
      <p:ext uri="{BB962C8B-B14F-4D97-AF65-F5344CB8AC3E}">
        <p14:creationId xmlns:p14="http://schemas.microsoft.com/office/powerpoint/2010/main" val="2130892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notesSlide" Target="../notesSlides/notesSlide14.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10.png"/><Relationship Id="rId5" Type="http://schemas.openxmlformats.org/officeDocument/2006/relationships/image" Target="../media/image27.png"/><Relationship Id="rId15" Type="http://schemas.openxmlformats.org/officeDocument/2006/relationships/image" Target="../media/image36.svg"/><Relationship Id="rId10" Type="http://schemas.openxmlformats.org/officeDocument/2006/relationships/image" Target="../media/image32.svg"/><Relationship Id="rId19" Type="http://schemas.openxmlformats.org/officeDocument/2006/relationships/image" Target="../media/image40.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4.wmf"/><Relationship Id="rId18" Type="http://schemas.openxmlformats.org/officeDocument/2006/relationships/image" Target="../media/image13.png"/><Relationship Id="rId26" Type="http://schemas.openxmlformats.org/officeDocument/2006/relationships/image" Target="../media/image48.png"/><Relationship Id="rId3" Type="http://schemas.openxmlformats.org/officeDocument/2006/relationships/notesSlide" Target="../notesSlides/notesSlide16.xml"/><Relationship Id="rId21" Type="http://schemas.openxmlformats.org/officeDocument/2006/relationships/image" Target="../media/image51.png"/><Relationship Id="rId7" Type="http://schemas.openxmlformats.org/officeDocument/2006/relationships/image" Target="../media/image42.wmf"/><Relationship Id="rId12" Type="http://schemas.openxmlformats.org/officeDocument/2006/relationships/oleObject" Target="../embeddings/oleObject4.bin"/><Relationship Id="rId17" Type="http://schemas.openxmlformats.org/officeDocument/2006/relationships/image" Target="../media/image47.png"/><Relationship Id="rId25" Type="http://schemas.openxmlformats.org/officeDocument/2006/relationships/image" Target="../media/image53.png"/><Relationship Id="rId2" Type="http://schemas.openxmlformats.org/officeDocument/2006/relationships/slideLayout" Target="../slideLayouts/slideLayout2.xml"/><Relationship Id="rId16" Type="http://schemas.openxmlformats.org/officeDocument/2006/relationships/image" Target="../media/image46.png"/><Relationship Id="rId29" Type="http://schemas.openxmlformats.org/officeDocument/2006/relationships/image" Target="../media/image12.sv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3.wmf"/><Relationship Id="rId24" Type="http://schemas.openxmlformats.org/officeDocument/2006/relationships/image" Target="../media/image52.png"/><Relationship Id="rId32" Type="http://schemas.openxmlformats.org/officeDocument/2006/relationships/image" Target="../media/image54.png"/><Relationship Id="rId5" Type="http://schemas.openxmlformats.org/officeDocument/2006/relationships/image" Target="../media/image41.wmf"/><Relationship Id="rId15" Type="http://schemas.openxmlformats.org/officeDocument/2006/relationships/image" Target="../media/image450.png"/><Relationship Id="rId28" Type="http://schemas.openxmlformats.org/officeDocument/2006/relationships/image" Target="../media/image11.png"/><Relationship Id="rId10" Type="http://schemas.openxmlformats.org/officeDocument/2006/relationships/oleObject" Target="../embeddings/oleObject3.bin"/><Relationship Id="rId19" Type="http://schemas.openxmlformats.org/officeDocument/2006/relationships/image" Target="../media/image14.svg"/><Relationship Id="rId31" Type="http://schemas.openxmlformats.org/officeDocument/2006/relationships/image" Target="../media/image51.svg"/><Relationship Id="rId4" Type="http://schemas.openxmlformats.org/officeDocument/2006/relationships/oleObject" Target="../embeddings/oleObject1.bin"/><Relationship Id="rId9" Type="http://schemas.openxmlformats.org/officeDocument/2006/relationships/image" Target="../media/image46.svg"/><Relationship Id="rId14" Type="http://schemas.openxmlformats.org/officeDocument/2006/relationships/image" Target="../media/image44.png"/><Relationship Id="rId27" Type="http://schemas.openxmlformats.org/officeDocument/2006/relationships/image" Target="../media/image49.svg"/><Relationship Id="rId30"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3.wmf"/><Relationship Id="rId18" Type="http://schemas.openxmlformats.org/officeDocument/2006/relationships/image" Target="../media/image56.png"/><Relationship Id="rId3" Type="http://schemas.openxmlformats.org/officeDocument/2006/relationships/notesSlide" Target="../notesSlides/notesSlide17.xml"/><Relationship Id="rId21" Type="http://schemas.openxmlformats.org/officeDocument/2006/relationships/image" Target="../media/image50.png"/><Relationship Id="rId7" Type="http://schemas.openxmlformats.org/officeDocument/2006/relationships/image" Target="../media/image49.svg"/><Relationship Id="rId12" Type="http://schemas.openxmlformats.org/officeDocument/2006/relationships/oleObject" Target="../embeddings/oleObject7.bin"/><Relationship Id="rId17" Type="http://schemas.openxmlformats.org/officeDocument/2006/relationships/image" Target="../media/image46.svg"/><Relationship Id="rId2" Type="http://schemas.openxmlformats.org/officeDocument/2006/relationships/slideLayout" Target="../slideLayouts/slideLayout2.xml"/><Relationship Id="rId16" Type="http://schemas.openxmlformats.org/officeDocument/2006/relationships/image" Target="../media/image45.png"/><Relationship Id="rId20" Type="http://schemas.openxmlformats.org/officeDocument/2006/relationships/image" Target="../media/image14.svg"/><Relationship Id="rId1" Type="http://schemas.openxmlformats.org/officeDocument/2006/relationships/vmlDrawing" Target="../drawings/vmlDrawing2.vml"/><Relationship Id="rId6" Type="http://schemas.openxmlformats.org/officeDocument/2006/relationships/image" Target="../media/image48.png"/><Relationship Id="rId11" Type="http://schemas.openxmlformats.org/officeDocument/2006/relationships/image" Target="../media/image42.wmf"/><Relationship Id="rId24" Type="http://schemas.openxmlformats.org/officeDocument/2006/relationships/image" Target="../media/image51.png"/><Relationship Id="rId5" Type="http://schemas.openxmlformats.org/officeDocument/2006/relationships/image" Target="../media/image41.wmf"/><Relationship Id="rId15" Type="http://schemas.openxmlformats.org/officeDocument/2006/relationships/image" Target="../media/image44.wmf"/><Relationship Id="rId23" Type="http://schemas.openxmlformats.org/officeDocument/2006/relationships/image" Target="../media/image54.png"/><Relationship Id="rId10" Type="http://schemas.openxmlformats.org/officeDocument/2006/relationships/oleObject" Target="../embeddings/oleObject6.bin"/><Relationship Id="rId19" Type="http://schemas.openxmlformats.org/officeDocument/2006/relationships/image" Target="../media/image13.png"/><Relationship Id="rId4" Type="http://schemas.openxmlformats.org/officeDocument/2006/relationships/oleObject" Target="../embeddings/oleObject5.bin"/><Relationship Id="rId9" Type="http://schemas.openxmlformats.org/officeDocument/2006/relationships/image" Target="../media/image12.svg"/><Relationship Id="rId14" Type="http://schemas.openxmlformats.org/officeDocument/2006/relationships/oleObject" Target="../embeddings/oleObject8.bin"/><Relationship Id="rId22" Type="http://schemas.openxmlformats.org/officeDocument/2006/relationships/image" Target="../media/image51.sv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43.wmf"/><Relationship Id="rId18" Type="http://schemas.openxmlformats.org/officeDocument/2006/relationships/image" Target="../media/image56.png"/><Relationship Id="rId3" Type="http://schemas.openxmlformats.org/officeDocument/2006/relationships/notesSlide" Target="../notesSlides/notesSlide18.xml"/><Relationship Id="rId21" Type="http://schemas.openxmlformats.org/officeDocument/2006/relationships/image" Target="../media/image50.png"/><Relationship Id="rId7" Type="http://schemas.openxmlformats.org/officeDocument/2006/relationships/image" Target="../media/image56.svg"/><Relationship Id="rId12" Type="http://schemas.openxmlformats.org/officeDocument/2006/relationships/oleObject" Target="../embeddings/oleObject11.bin"/><Relationship Id="rId17" Type="http://schemas.openxmlformats.org/officeDocument/2006/relationships/image" Target="../media/image46.svg"/><Relationship Id="rId2" Type="http://schemas.openxmlformats.org/officeDocument/2006/relationships/slideLayout" Target="../slideLayouts/slideLayout2.xml"/><Relationship Id="rId16" Type="http://schemas.openxmlformats.org/officeDocument/2006/relationships/image" Target="../media/image45.png"/><Relationship Id="rId20" Type="http://schemas.openxmlformats.org/officeDocument/2006/relationships/image" Target="../media/image60.svg"/><Relationship Id="rId1" Type="http://schemas.openxmlformats.org/officeDocument/2006/relationships/vmlDrawing" Target="../drawings/vmlDrawing3.vml"/><Relationship Id="rId6" Type="http://schemas.openxmlformats.org/officeDocument/2006/relationships/image" Target="../media/image55.png"/><Relationship Id="rId11" Type="http://schemas.openxmlformats.org/officeDocument/2006/relationships/image" Target="../media/image42.wmf"/><Relationship Id="rId24" Type="http://schemas.openxmlformats.org/officeDocument/2006/relationships/image" Target="../media/image51.png"/><Relationship Id="rId5" Type="http://schemas.openxmlformats.org/officeDocument/2006/relationships/image" Target="../media/image41.wmf"/><Relationship Id="rId15" Type="http://schemas.openxmlformats.org/officeDocument/2006/relationships/image" Target="../media/image44.wmf"/><Relationship Id="rId23" Type="http://schemas.openxmlformats.org/officeDocument/2006/relationships/image" Target="../media/image54.png"/><Relationship Id="rId10" Type="http://schemas.openxmlformats.org/officeDocument/2006/relationships/oleObject" Target="../embeddings/oleObject10.bin"/><Relationship Id="rId19" Type="http://schemas.openxmlformats.org/officeDocument/2006/relationships/image" Target="../media/image59.png"/><Relationship Id="rId4" Type="http://schemas.openxmlformats.org/officeDocument/2006/relationships/oleObject" Target="../embeddings/oleObject9.bin"/><Relationship Id="rId9" Type="http://schemas.openxmlformats.org/officeDocument/2006/relationships/image" Target="../media/image58.svg"/><Relationship Id="rId14" Type="http://schemas.openxmlformats.org/officeDocument/2006/relationships/oleObject" Target="../embeddings/oleObject12.bin"/><Relationship Id="rId22" Type="http://schemas.openxmlformats.org/officeDocument/2006/relationships/image" Target="../media/image51.sv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14.svg"/><Relationship Id="rId4" Type="http://schemas.openxmlformats.org/officeDocument/2006/relationships/image" Target="../media/image32.sv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0.pn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7.svg"/><Relationship Id="rId9" Type="http://schemas.openxmlformats.org/officeDocument/2006/relationships/image" Target="../media/image12.svg"/><Relationship Id="rId1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88D1-A417-FEC5-B57E-21822D10209E}"/>
              </a:ext>
            </a:extLst>
          </p:cNvPr>
          <p:cNvSpPr>
            <a:spLocks noGrp="1"/>
          </p:cNvSpPr>
          <p:nvPr>
            <p:ph type="ctrTitle"/>
          </p:nvPr>
        </p:nvSpPr>
        <p:spPr/>
        <p:txBody>
          <a:bodyPr>
            <a:normAutofit fontScale="90000"/>
          </a:bodyPr>
          <a:lstStyle/>
          <a:p>
            <a:r>
              <a:rPr lang="en-US" dirty="0"/>
              <a:t>Dynamic Collusion Bounded Functional Encryption from Identity-Based Encryption</a:t>
            </a:r>
          </a:p>
        </p:txBody>
      </p:sp>
      <p:sp>
        <p:nvSpPr>
          <p:cNvPr id="3" name="Subtitle 2">
            <a:extLst>
              <a:ext uri="{FF2B5EF4-FFF2-40B4-BE49-F238E27FC236}">
                <a16:creationId xmlns:a16="http://schemas.microsoft.com/office/drawing/2014/main" id="{817F712C-5E2A-EE45-592A-3EDB3EC8CBFF}"/>
              </a:ext>
            </a:extLst>
          </p:cNvPr>
          <p:cNvSpPr>
            <a:spLocks noGrp="1"/>
          </p:cNvSpPr>
          <p:nvPr>
            <p:ph type="subTitle" idx="1"/>
          </p:nvPr>
        </p:nvSpPr>
        <p:spPr>
          <a:xfrm>
            <a:off x="1524000" y="3990974"/>
            <a:ext cx="9144000" cy="1266825"/>
          </a:xfrm>
        </p:spPr>
        <p:txBody>
          <a:bodyPr/>
          <a:lstStyle/>
          <a:p>
            <a:r>
              <a:rPr lang="en-US" dirty="0"/>
              <a:t>Rachit Garg	Rishab Goyal	  </a:t>
            </a:r>
            <a:r>
              <a:rPr lang="en-US" u="sng" dirty="0"/>
              <a:t>George Lu</a:t>
            </a:r>
            <a:r>
              <a:rPr lang="en-US" dirty="0"/>
              <a:t>	Brent Waters</a:t>
            </a:r>
          </a:p>
        </p:txBody>
      </p:sp>
      <p:pic>
        <p:nvPicPr>
          <p:cNvPr id="4" name="Picture 2">
            <a:extLst>
              <a:ext uri="{FF2B5EF4-FFF2-40B4-BE49-F238E27FC236}">
                <a16:creationId xmlns:a16="http://schemas.microsoft.com/office/drawing/2014/main" id="{31D6E513-E9D0-0DE3-D727-4A04D6701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418" y="4846319"/>
            <a:ext cx="1285240" cy="1285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385F238-E088-68B2-4982-432359194F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9983" y="4787899"/>
            <a:ext cx="2804160" cy="14020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65D47F1-E0E3-F6F5-0F12-CD42EE0AC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4688839"/>
            <a:ext cx="2400302" cy="1600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FA15D30-AE81-4B05-177A-2A053364CA2F}"/>
              </a:ext>
            </a:extLst>
          </p:cNvPr>
          <p:cNvSpPr txBox="1"/>
          <p:nvPr/>
        </p:nvSpPr>
        <p:spPr>
          <a:xfrm>
            <a:off x="10765971" y="6339580"/>
            <a:ext cx="1426029" cy="369332"/>
          </a:xfrm>
          <a:prstGeom prst="rect">
            <a:avLst/>
          </a:prstGeom>
          <a:noFill/>
        </p:spPr>
        <p:txBody>
          <a:bodyPr wrap="square" rtlCol="0">
            <a:spAutoFit/>
          </a:bodyPr>
          <a:lstStyle/>
          <a:p>
            <a:r>
              <a:rPr lang="en-US" dirty="0">
                <a:solidFill>
                  <a:schemeClr val="bg1">
                    <a:lumMod val="65000"/>
                  </a:schemeClr>
                </a:solidFill>
              </a:rPr>
              <a:t>2022-05-31</a:t>
            </a:r>
          </a:p>
        </p:txBody>
      </p:sp>
    </p:spTree>
    <p:extLst>
      <p:ext uri="{BB962C8B-B14F-4D97-AF65-F5344CB8AC3E}">
        <p14:creationId xmlns:p14="http://schemas.microsoft.com/office/powerpoint/2010/main" val="1934584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8516-6599-9230-27ED-7C53B099A43F}"/>
              </a:ext>
            </a:extLst>
          </p:cNvPr>
          <p:cNvSpPr>
            <a:spLocks noGrp="1"/>
          </p:cNvSpPr>
          <p:nvPr>
            <p:ph type="title"/>
          </p:nvPr>
        </p:nvSpPr>
        <p:spPr/>
        <p:txBody>
          <a:bodyPr/>
          <a:lstStyle/>
          <a:p>
            <a:r>
              <a:rPr lang="en-US" i="1" dirty="0"/>
              <a:t>Dynamic</a:t>
            </a:r>
            <a:r>
              <a:rPr lang="en-US" dirty="0"/>
              <a:t> Bounded Collusion FE</a:t>
            </a:r>
          </a:p>
        </p:txBody>
      </p:sp>
      <p:sp>
        <p:nvSpPr>
          <p:cNvPr id="4" name="TextBox 3">
            <a:extLst>
              <a:ext uri="{FF2B5EF4-FFF2-40B4-BE49-F238E27FC236}">
                <a16:creationId xmlns:a16="http://schemas.microsoft.com/office/drawing/2014/main" id="{FEEAC59E-3FFD-BFD5-062B-D5E392B67F3F}"/>
              </a:ext>
            </a:extLst>
          </p:cNvPr>
          <p:cNvSpPr txBox="1"/>
          <p:nvPr/>
        </p:nvSpPr>
        <p:spPr>
          <a:xfrm>
            <a:off x="5638800" y="2060020"/>
            <a:ext cx="914400" cy="369332"/>
          </a:xfrm>
          <a:prstGeom prst="rect">
            <a:avLst/>
          </a:prstGeom>
          <a:noFill/>
        </p:spPr>
        <p:txBody>
          <a:bodyPr wrap="square" rtlCol="0">
            <a:spAutoFit/>
          </a:bodyPr>
          <a:lstStyle/>
          <a:p>
            <a:pPr algn="ctr"/>
            <a:r>
              <a:rPr lang="en-US" dirty="0"/>
              <a:t>Setup</a:t>
            </a:r>
          </a:p>
        </p:txBody>
      </p:sp>
      <p:sp>
        <p:nvSpPr>
          <p:cNvPr id="5" name="TextBox 4">
            <a:extLst>
              <a:ext uri="{FF2B5EF4-FFF2-40B4-BE49-F238E27FC236}">
                <a16:creationId xmlns:a16="http://schemas.microsoft.com/office/drawing/2014/main" id="{69A76F83-212F-0C9B-F200-A554D8916C96}"/>
              </a:ext>
            </a:extLst>
          </p:cNvPr>
          <p:cNvSpPr txBox="1"/>
          <p:nvPr/>
        </p:nvSpPr>
        <p:spPr>
          <a:xfrm>
            <a:off x="7346036" y="3429000"/>
            <a:ext cx="914400" cy="369332"/>
          </a:xfrm>
          <a:prstGeom prst="rect">
            <a:avLst/>
          </a:prstGeom>
          <a:noFill/>
        </p:spPr>
        <p:txBody>
          <a:bodyPr wrap="square" rtlCol="0">
            <a:spAutoFit/>
          </a:bodyPr>
          <a:lstStyle/>
          <a:p>
            <a:pPr algn="ctr"/>
            <a:r>
              <a:rPr lang="en-US" dirty="0"/>
              <a:t>Enc</a:t>
            </a:r>
          </a:p>
        </p:txBody>
      </p:sp>
      <p:sp>
        <p:nvSpPr>
          <p:cNvPr id="6" name="TextBox 5">
            <a:extLst>
              <a:ext uri="{FF2B5EF4-FFF2-40B4-BE49-F238E27FC236}">
                <a16:creationId xmlns:a16="http://schemas.microsoft.com/office/drawing/2014/main" id="{D8DBBC97-79A0-5590-BBBF-61DE432F6429}"/>
              </a:ext>
            </a:extLst>
          </p:cNvPr>
          <p:cNvSpPr txBox="1"/>
          <p:nvPr/>
        </p:nvSpPr>
        <p:spPr>
          <a:xfrm>
            <a:off x="3931566" y="3429000"/>
            <a:ext cx="914400" cy="369332"/>
          </a:xfrm>
          <a:prstGeom prst="rect">
            <a:avLst/>
          </a:prstGeom>
          <a:noFill/>
        </p:spPr>
        <p:txBody>
          <a:bodyPr wrap="square" rtlCol="0">
            <a:spAutoFit/>
          </a:bodyPr>
          <a:lstStyle/>
          <a:p>
            <a:pPr algn="ctr"/>
            <a:r>
              <a:rPr lang="en-US" dirty="0"/>
              <a:t>Keygen</a:t>
            </a:r>
          </a:p>
        </p:txBody>
      </p:sp>
      <p:cxnSp>
        <p:nvCxnSpPr>
          <p:cNvPr id="7" name="Straight Arrow Connector 6">
            <a:extLst>
              <a:ext uri="{FF2B5EF4-FFF2-40B4-BE49-F238E27FC236}">
                <a16:creationId xmlns:a16="http://schemas.microsoft.com/office/drawing/2014/main" id="{FAC5595B-6C90-93CE-9D1B-C1B8C0AE175F}"/>
              </a:ext>
            </a:extLst>
          </p:cNvPr>
          <p:cNvCxnSpPr>
            <a:cxnSpLocks/>
            <a:stCxn id="4" idx="2"/>
            <a:endCxn id="5" idx="0"/>
          </p:cNvCxnSpPr>
          <p:nvPr/>
        </p:nvCxnSpPr>
        <p:spPr>
          <a:xfrm>
            <a:off x="6096000" y="2429352"/>
            <a:ext cx="1707236" cy="9996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3EF3692-E8E3-A3D1-F01E-4DEBC25ED8D4}"/>
              </a:ext>
            </a:extLst>
          </p:cNvPr>
          <p:cNvCxnSpPr>
            <a:cxnSpLocks/>
            <a:stCxn id="4" idx="2"/>
            <a:endCxn id="6" idx="0"/>
          </p:cNvCxnSpPr>
          <p:nvPr/>
        </p:nvCxnSpPr>
        <p:spPr>
          <a:xfrm flipH="1">
            <a:off x="4388766" y="2429352"/>
            <a:ext cx="1707234" cy="9996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A79811D4-654C-AB7B-F4A7-E2D20BBFB14C}"/>
              </a:ext>
            </a:extLst>
          </p:cNvPr>
          <p:cNvSpPr txBox="1"/>
          <p:nvPr/>
        </p:nvSpPr>
        <p:spPr>
          <a:xfrm>
            <a:off x="5638800" y="4847645"/>
            <a:ext cx="914400" cy="369332"/>
          </a:xfrm>
          <a:prstGeom prst="rect">
            <a:avLst/>
          </a:prstGeom>
          <a:noFill/>
        </p:spPr>
        <p:txBody>
          <a:bodyPr wrap="square" rtlCol="0">
            <a:spAutoFit/>
          </a:bodyPr>
          <a:lstStyle/>
          <a:p>
            <a:pPr algn="ctr"/>
            <a:r>
              <a:rPr lang="en-US" dirty="0"/>
              <a:t>Dec</a:t>
            </a:r>
          </a:p>
        </p:txBody>
      </p:sp>
      <p:cxnSp>
        <p:nvCxnSpPr>
          <p:cNvPr id="15" name="Straight Arrow Connector 14">
            <a:extLst>
              <a:ext uri="{FF2B5EF4-FFF2-40B4-BE49-F238E27FC236}">
                <a16:creationId xmlns:a16="http://schemas.microsoft.com/office/drawing/2014/main" id="{D0D4F6A8-4E88-0E7D-BA59-18702D3418E9}"/>
              </a:ext>
            </a:extLst>
          </p:cNvPr>
          <p:cNvCxnSpPr>
            <a:cxnSpLocks/>
            <a:stCxn id="6" idx="2"/>
            <a:endCxn id="10" idx="0"/>
          </p:cNvCxnSpPr>
          <p:nvPr/>
        </p:nvCxnSpPr>
        <p:spPr>
          <a:xfrm>
            <a:off x="4388766" y="3798332"/>
            <a:ext cx="1707234" cy="104931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60586E7E-CD5C-D0F7-29EE-E9F8DEEED2C8}"/>
              </a:ext>
            </a:extLst>
          </p:cNvPr>
          <p:cNvCxnSpPr>
            <a:cxnSpLocks/>
            <a:stCxn id="5" idx="2"/>
            <a:endCxn id="10" idx="0"/>
          </p:cNvCxnSpPr>
          <p:nvPr/>
        </p:nvCxnSpPr>
        <p:spPr>
          <a:xfrm flipH="1">
            <a:off x="6096000" y="3798332"/>
            <a:ext cx="1707236" cy="104931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2050" name="Picture 2">
            <a:extLst>
              <a:ext uri="{FF2B5EF4-FFF2-40B4-BE49-F238E27FC236}">
                <a16:creationId xmlns:a16="http://schemas.microsoft.com/office/drawing/2014/main" id="{8D21918B-1CA7-28BD-EE77-EB5D1C72B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209" y="1621864"/>
            <a:ext cx="2392316" cy="5069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F1CBA45-772A-34DD-B60D-9178D16F0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6070" y="3474337"/>
            <a:ext cx="2761180" cy="4144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1D9AE571-8C39-7C04-84CA-B76F7BDB51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7958"/>
          <a:stretch/>
        </p:blipFill>
        <p:spPr bwMode="auto">
          <a:xfrm>
            <a:off x="4918894" y="1617276"/>
            <a:ext cx="1862086" cy="51615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3B01ADD5-961E-EEFF-C9D2-DBCAFD04E6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8549"/>
          <a:stretch/>
        </p:blipFill>
        <p:spPr bwMode="auto">
          <a:xfrm>
            <a:off x="838125" y="3398369"/>
            <a:ext cx="2864841" cy="46238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a:extLst>
              <a:ext uri="{FF2B5EF4-FFF2-40B4-BE49-F238E27FC236}">
                <a16:creationId xmlns:a16="http://schemas.microsoft.com/office/drawing/2014/main" id="{BFF448A8-E624-4D41-F6DF-D2505514FF3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9065"/>
          <a:stretch/>
        </p:blipFill>
        <p:spPr bwMode="auto">
          <a:xfrm>
            <a:off x="8890710" y="3488127"/>
            <a:ext cx="2351761" cy="44625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a:extLst>
              <a:ext uri="{FF2B5EF4-FFF2-40B4-BE49-F238E27FC236}">
                <a16:creationId xmlns:a16="http://schemas.microsoft.com/office/drawing/2014/main" id="{B2BB10EE-5F44-3BAF-87DC-125E1D6903A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7972"/>
          <a:stretch/>
        </p:blipFill>
        <p:spPr bwMode="auto">
          <a:xfrm>
            <a:off x="4770577" y="5216977"/>
            <a:ext cx="2179041" cy="46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79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9"/>
                                        </p:tgtEl>
                                        <p:attrNameLst>
                                          <p:attrName>style.visibility</p:attrName>
                                        </p:attrNameLst>
                                      </p:cBhvr>
                                      <p:to>
                                        <p:strVal val="hidden"/>
                                      </p:to>
                                    </p:set>
                                  </p:childTnLst>
                                </p:cTn>
                              </p:par>
                              <p:par>
                                <p:cTn id="13" presetID="3" presetClass="emph" presetSubtype="2" fill="hold" grpId="0" nodeType="withEffect">
                                  <p:stCondLst>
                                    <p:cond delay="0"/>
                                  </p:stCondLst>
                                  <p:childTnLst>
                                    <p:animClr clrSpc="rgb" dir="cw">
                                      <p:cBhvr override="childStyle">
                                        <p:cTn id="14" dur="2000" fill="hold"/>
                                        <p:tgtEl>
                                          <p:spTgt spid="6"/>
                                        </p:tgtEl>
                                        <p:attrNameLst>
                                          <p:attrName>style.color</p:attrName>
                                        </p:attrNameLst>
                                      </p:cBhvr>
                                      <p:to>
                                        <a:srgbClr val="FF0000"/>
                                      </p:to>
                                    </p:animClr>
                                  </p:childTnLst>
                                </p:cTn>
                              </p:par>
                              <p:par>
                                <p:cTn id="15" presetID="3" presetClass="emph" presetSubtype="2" fill="hold" grpId="0" nodeType="withEffect">
                                  <p:stCondLst>
                                    <p:cond delay="0"/>
                                  </p:stCondLst>
                                  <p:childTnLst>
                                    <p:animClr clrSpc="rgb" dir="cw">
                                      <p:cBhvr override="childStyle">
                                        <p:cTn id="16" dur="2000" fill="hold"/>
                                        <p:tgtEl>
                                          <p:spTgt spid="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CA46E-9B82-824A-B568-C482F08A4130}"/>
              </a:ext>
            </a:extLst>
          </p:cNvPr>
          <p:cNvSpPr>
            <a:spLocks noGrp="1"/>
          </p:cNvSpPr>
          <p:nvPr>
            <p:ph type="title"/>
          </p:nvPr>
        </p:nvSpPr>
        <p:spPr/>
        <p:txBody>
          <a:bodyPr/>
          <a:lstStyle/>
          <a:p>
            <a:r>
              <a:rPr lang="en-US" i="1" dirty="0"/>
              <a:t>Dynamic</a:t>
            </a:r>
            <a:r>
              <a:rPr lang="en-US" dirty="0"/>
              <a:t> Bounded Collusion FE</a:t>
            </a: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F5D9BCF7-0984-414B-8036-C9FA9C54D5F3}"/>
                  </a:ext>
                </a:extLst>
              </p:cNvPr>
              <p:cNvSpPr>
                <a:spLocks noGrp="1"/>
              </p:cNvSpPr>
              <p:nvPr/>
            </p:nvSpPr>
            <p:spPr>
              <a:xfrm>
                <a:off x="651329" y="1690688"/>
                <a:ext cx="4953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rgbClr val="C00000"/>
                    </a:solidFill>
                  </a:rPr>
                  <a:t>Static</a:t>
                </a:r>
              </a:p>
              <a:p>
                <a:pPr marL="0" indent="0">
                  <a:buNone/>
                </a:pPr>
                <a:endParaRPr lang="en-US" dirty="0"/>
              </a:p>
              <a:p>
                <a:pPr marL="457200" lvl="1" indent="0">
                  <a:buNone/>
                </a:pPr>
                <a14:m>
                  <m:oMath xmlns:m="http://schemas.openxmlformats.org/officeDocument/2006/math">
                    <m:r>
                      <a:rPr lang="en-US" i="1" dirty="0">
                        <a:solidFill>
                          <a:srgbClr val="FF0000"/>
                        </a:solidFill>
                        <a:latin typeface="Cambria Math" panose="02040503050406030204" pitchFamily="18" charset="0"/>
                      </a:rPr>
                      <m:t>×</m:t>
                    </m:r>
                  </m:oMath>
                </a14:m>
                <a:r>
                  <a:rPr lang="en-US" dirty="0">
                    <a:solidFill>
                      <a:schemeClr val="accent3">
                        <a:lumMod val="50000"/>
                      </a:schemeClr>
                    </a:solidFill>
                    <a:latin typeface="Helvetica" pitchFamily="2" charset="0"/>
                  </a:rPr>
                  <a:t>   Stuck with </a:t>
                </a:r>
                <a14:m>
                  <m:oMath xmlns:m="http://schemas.openxmlformats.org/officeDocument/2006/math">
                    <m:r>
                      <a:rPr lang="en-US" i="1" dirty="0">
                        <a:solidFill>
                          <a:schemeClr val="accent2"/>
                        </a:solidFill>
                        <a:latin typeface="Cambria Math" panose="02040503050406030204" pitchFamily="18" charset="0"/>
                      </a:rPr>
                      <m:t>𝑄</m:t>
                    </m:r>
                  </m:oMath>
                </a14:m>
                <a:r>
                  <a:rPr lang="en-US" dirty="0">
                    <a:solidFill>
                      <a:schemeClr val="accent3">
                        <a:lumMod val="50000"/>
                      </a:schemeClr>
                    </a:solidFill>
                    <a:latin typeface="Helvetica" pitchFamily="2" charset="0"/>
                  </a:rPr>
                  <a:t> at setup</a:t>
                </a:r>
              </a:p>
              <a:p>
                <a:pPr marL="457200" lvl="1" indent="0">
                  <a:buNone/>
                </a:pPr>
                <a:endParaRPr lang="en-US" dirty="0">
                  <a:solidFill>
                    <a:schemeClr val="accent3">
                      <a:lumMod val="50000"/>
                    </a:schemeClr>
                  </a:solidFill>
                  <a:latin typeface="Helvetica" pitchFamily="2" charset="0"/>
                </a:endParaRPr>
              </a:p>
              <a:p>
                <a:pPr marL="457200" lvl="1" indent="0">
                  <a:buNone/>
                </a:pPr>
                <a14:m>
                  <m:oMath xmlns:m="http://schemas.openxmlformats.org/officeDocument/2006/math">
                    <m:r>
                      <a:rPr lang="en-US" i="1" dirty="0">
                        <a:solidFill>
                          <a:srgbClr val="FF0000"/>
                        </a:solidFill>
                        <a:latin typeface="Cambria Math" panose="02040503050406030204" pitchFamily="18" charset="0"/>
                      </a:rPr>
                      <m:t>×</m:t>
                    </m:r>
                  </m:oMath>
                </a14:m>
                <a:r>
                  <a:rPr lang="en-US" dirty="0">
                    <a:solidFill>
                      <a:schemeClr val="accent3">
                        <a:lumMod val="50000"/>
                      </a:schemeClr>
                    </a:solidFill>
                    <a:latin typeface="Helvetica" pitchFamily="2" charset="0"/>
                  </a:rPr>
                  <a:t>   Security completely broken when </a:t>
                </a:r>
                <a14:m>
                  <m:oMath xmlns:m="http://schemas.openxmlformats.org/officeDocument/2006/math">
                    <m:r>
                      <a:rPr lang="en-US" dirty="0">
                        <a:solidFill>
                          <a:schemeClr val="accent2"/>
                        </a:solidFill>
                        <a:latin typeface="Cambria Math" panose="02040503050406030204" pitchFamily="18" charset="0"/>
                      </a:rPr>
                      <m:t>&gt;</m:t>
                    </m:r>
                    <m:r>
                      <a:rPr lang="en-US" i="1" dirty="0">
                        <a:solidFill>
                          <a:schemeClr val="accent2"/>
                        </a:solidFill>
                        <a:latin typeface="Cambria Math" panose="02040503050406030204" pitchFamily="18" charset="0"/>
                      </a:rPr>
                      <m:t>𝑄</m:t>
                    </m:r>
                  </m:oMath>
                </a14:m>
                <a:r>
                  <a:rPr lang="en-US" dirty="0">
                    <a:solidFill>
                      <a:schemeClr val="accent3">
                        <a:lumMod val="50000"/>
                      </a:schemeClr>
                    </a:solidFill>
                    <a:latin typeface="Helvetica" pitchFamily="2" charset="0"/>
                  </a:rPr>
                  <a:t> keys corrupted</a:t>
                </a:r>
              </a:p>
              <a:p>
                <a:pPr marL="457200" lvl="1" indent="0">
                  <a:buNone/>
                </a:pPr>
                <a:endParaRPr lang="en-US" dirty="0">
                  <a:solidFill>
                    <a:schemeClr val="accent3">
                      <a:lumMod val="50000"/>
                    </a:schemeClr>
                  </a:solidFill>
                  <a:latin typeface="Helvetica" pitchFamily="2" charset="0"/>
                </a:endParaRPr>
              </a:p>
              <a:p>
                <a:pPr marL="457200" lvl="1" indent="0">
                  <a:buNone/>
                </a:pPr>
                <a14:m>
                  <m:oMath xmlns:m="http://schemas.openxmlformats.org/officeDocument/2006/math">
                    <m:r>
                      <a:rPr lang="en-US" i="1" dirty="0">
                        <a:solidFill>
                          <a:srgbClr val="FF0000"/>
                        </a:solidFill>
                        <a:latin typeface="Cambria Math" panose="02040503050406030204" pitchFamily="18" charset="0"/>
                      </a:rPr>
                      <m:t>×</m:t>
                    </m:r>
                  </m:oMath>
                </a14:m>
                <a:r>
                  <a:rPr lang="en-US" dirty="0">
                    <a:solidFill>
                      <a:schemeClr val="accent3">
                        <a:lumMod val="50000"/>
                      </a:schemeClr>
                    </a:solidFill>
                    <a:latin typeface="Helvetica" pitchFamily="2" charset="0"/>
                  </a:rPr>
                  <a:t>   Encryptors need to agree on </a:t>
                </a:r>
                <a:r>
                  <a:rPr lang="en-US" dirty="0">
                    <a:solidFill>
                      <a:schemeClr val="accent2"/>
                    </a:solidFill>
                    <a:latin typeface="Cambria Math" panose="02040503050406030204" pitchFamily="18" charset="0"/>
                  </a:rPr>
                  <a:t>𝑄</a:t>
                </a:r>
                <a:endParaRPr lang="en-US" dirty="0">
                  <a:solidFill>
                    <a:schemeClr val="accent3">
                      <a:lumMod val="50000"/>
                    </a:schemeClr>
                  </a:solidFill>
                  <a:latin typeface="Helvetica" pitchFamily="2" charset="0"/>
                </a:endParaRPr>
              </a:p>
              <a:p>
                <a:pPr marL="457200" lvl="1" indent="0">
                  <a:buNone/>
                </a:pPr>
                <a:endParaRPr lang="en-US" dirty="0">
                  <a:solidFill>
                    <a:schemeClr val="accent3">
                      <a:lumMod val="50000"/>
                    </a:schemeClr>
                  </a:solidFill>
                  <a:latin typeface="Helvetica" pitchFamily="2" charset="0"/>
                </a:endParaRPr>
              </a:p>
              <a:p>
                <a:pPr marL="0" indent="0">
                  <a:buNone/>
                </a:pPr>
                <a:endParaRPr lang="en-US" dirty="0"/>
              </a:p>
            </p:txBody>
          </p:sp>
        </mc:Choice>
        <mc:Fallback>
          <p:sp>
            <p:nvSpPr>
              <p:cNvPr id="4" name="Content Placeholder 2">
                <a:extLst>
                  <a:ext uri="{FF2B5EF4-FFF2-40B4-BE49-F238E27FC236}">
                    <a16:creationId xmlns:a16="http://schemas.microsoft.com/office/drawing/2014/main" id="{F5D9BCF7-0984-414B-8036-C9FA9C54D5F3}"/>
                  </a:ext>
                </a:extLst>
              </p:cNvPr>
              <p:cNvSpPr>
                <a:spLocks noGrp="1" noRot="1" noChangeAspect="1" noMove="1" noResize="1" noEditPoints="1" noAdjustHandles="1" noChangeArrowheads="1" noChangeShapeType="1" noTextEdit="1"/>
              </p:cNvSpPr>
              <p:nvPr/>
            </p:nvSpPr>
            <p:spPr>
              <a:xfrm>
                <a:off x="651329" y="1690688"/>
                <a:ext cx="4953000" cy="4351338"/>
              </a:xfrm>
              <a:prstGeom prst="rect">
                <a:avLst/>
              </a:prstGeom>
              <a:blipFill>
                <a:blip r:embed="rId3"/>
                <a:stretch>
                  <a:fillRect t="-33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B0EBA7B2-585F-7849-8EC1-6D48B1D7ACF4}"/>
                  </a:ext>
                </a:extLst>
              </p:cNvPr>
              <p:cNvSpPr txBox="1">
                <a:spLocks/>
              </p:cNvSpPr>
              <p:nvPr/>
            </p:nvSpPr>
            <p:spPr>
              <a:xfrm>
                <a:off x="5987786" y="1690688"/>
                <a:ext cx="5631543" cy="4351338"/>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rgbClr val="00B050"/>
                    </a:solidFill>
                  </a:rPr>
                  <a:t>Dynamic</a:t>
                </a:r>
              </a:p>
              <a:p>
                <a:pPr marL="0" indent="0">
                  <a:buNone/>
                </a:pPr>
                <a:r>
                  <a:rPr lang="en-US" dirty="0">
                    <a:solidFill>
                      <a:schemeClr val="accent3">
                        <a:lumMod val="50000"/>
                      </a:schemeClr>
                    </a:solidFill>
                    <a:latin typeface="Helvetica" pitchFamily="2" charset="0"/>
                  </a:rPr>
                  <a:t> </a:t>
                </a:r>
                <a:r>
                  <a:rPr lang="en-US" sz="2800" dirty="0">
                    <a:solidFill>
                      <a:schemeClr val="accent3">
                        <a:lumMod val="50000"/>
                      </a:schemeClr>
                    </a:solidFill>
                    <a:latin typeface="Helvetica" pitchFamily="2" charset="0"/>
                  </a:rPr>
                  <a:t> </a:t>
                </a:r>
                <a:endParaRPr lang="en-US" sz="2400" dirty="0">
                  <a:solidFill>
                    <a:schemeClr val="accent6"/>
                  </a:solidFill>
                  <a:latin typeface="Helvetica" pitchFamily="2" charset="0"/>
                </a:endParaRPr>
              </a:p>
              <a:p>
                <a:pPr marL="800100" lvl="1" indent="-342900">
                  <a:buFont typeface="Wingdings" pitchFamily="2" charset="2"/>
                  <a:buChar char="ü"/>
                </a:pPr>
                <a:r>
                  <a:rPr lang="en-US" dirty="0">
                    <a:solidFill>
                      <a:srgbClr val="00B050"/>
                    </a:solidFill>
                    <a:latin typeface="Helvetica" pitchFamily="2" charset="0"/>
                  </a:rPr>
                  <a:t> </a:t>
                </a:r>
                <a:r>
                  <a:rPr lang="en-US" sz="2400" u="sng" dirty="0">
                    <a:solidFill>
                      <a:schemeClr val="accent3">
                        <a:lumMod val="50000"/>
                      </a:schemeClr>
                    </a:solidFill>
                    <a:latin typeface="Helvetica" pitchFamily="2" charset="0"/>
                  </a:rPr>
                  <a:t>Single</a:t>
                </a:r>
                <a:r>
                  <a:rPr lang="en-US" sz="2400" dirty="0">
                    <a:solidFill>
                      <a:schemeClr val="accent3">
                        <a:lumMod val="50000"/>
                      </a:schemeClr>
                    </a:solidFill>
                    <a:latin typeface="Helvetica" pitchFamily="2" charset="0"/>
                  </a:rPr>
                  <a:t> setup for any collusion </a:t>
                </a:r>
              </a:p>
              <a:p>
                <a:pPr marL="800100" lvl="1" indent="-342900">
                  <a:buFont typeface="Wingdings" pitchFamily="2" charset="2"/>
                  <a:buChar char="ü"/>
                </a:pPr>
                <a:endParaRPr lang="en-US" sz="2400" dirty="0">
                  <a:solidFill>
                    <a:schemeClr val="accent6"/>
                  </a:solidFill>
                  <a:latin typeface="Helvetica" pitchFamily="2" charset="0"/>
                </a:endParaRPr>
              </a:p>
              <a:p>
                <a:pPr marL="800100" lvl="1" indent="-342900">
                  <a:buFont typeface="Wingdings" pitchFamily="2" charset="2"/>
                  <a:buChar char="ü"/>
                </a:pPr>
                <a:r>
                  <a:rPr lang="en-US" sz="2400" dirty="0">
                    <a:solidFill>
                      <a:srgbClr val="00B050"/>
                    </a:solidFill>
                    <a:latin typeface="Helvetica" pitchFamily="2" charset="0"/>
                  </a:rPr>
                  <a:t> </a:t>
                </a:r>
                <a:r>
                  <a:rPr lang="en-US" sz="2400" dirty="0">
                    <a:solidFill>
                      <a:schemeClr val="accent3">
                        <a:lumMod val="50000"/>
                      </a:schemeClr>
                    </a:solidFill>
                    <a:latin typeface="Helvetica" pitchFamily="2" charset="0"/>
                  </a:rPr>
                  <a:t>Security </a:t>
                </a:r>
                <a:r>
                  <a:rPr lang="en-US" sz="2400" u="sng" dirty="0">
                    <a:solidFill>
                      <a:schemeClr val="accent3">
                        <a:lumMod val="50000"/>
                      </a:schemeClr>
                    </a:solidFill>
                    <a:latin typeface="Helvetica" pitchFamily="2" charset="0"/>
                  </a:rPr>
                  <a:t>not</a:t>
                </a:r>
                <a:r>
                  <a:rPr lang="en-US" sz="2400" dirty="0">
                    <a:solidFill>
                      <a:schemeClr val="accent3">
                        <a:lumMod val="50000"/>
                      </a:schemeClr>
                    </a:solidFill>
                    <a:latin typeface="Helvetica" pitchFamily="2" charset="0"/>
                  </a:rPr>
                  <a:t> compromised as soon as </a:t>
                </a:r>
                <a14:m>
                  <m:oMath xmlns:m="http://schemas.openxmlformats.org/officeDocument/2006/math">
                    <m:r>
                      <a:rPr lang="en-US" sz="2400" dirty="0">
                        <a:solidFill>
                          <a:schemeClr val="accent2"/>
                        </a:solidFill>
                        <a:latin typeface="Cambria Math" panose="02040503050406030204" pitchFamily="18" charset="0"/>
                      </a:rPr>
                      <m:t>&gt;</m:t>
                    </m:r>
                    <m:r>
                      <a:rPr lang="en-US" sz="2400" i="1" dirty="0">
                        <a:solidFill>
                          <a:schemeClr val="accent2"/>
                        </a:solidFill>
                        <a:latin typeface="Cambria Math" panose="02040503050406030204" pitchFamily="18" charset="0"/>
                      </a:rPr>
                      <m:t>𝑄</m:t>
                    </m:r>
                  </m:oMath>
                </a14:m>
                <a:r>
                  <a:rPr lang="en-US" sz="2400" dirty="0">
                    <a:solidFill>
                      <a:schemeClr val="accent3">
                        <a:lumMod val="50000"/>
                      </a:schemeClr>
                    </a:solidFill>
                    <a:latin typeface="Helvetica" pitchFamily="2" charset="0"/>
                  </a:rPr>
                  <a:t> keys corrupted</a:t>
                </a:r>
              </a:p>
              <a:p>
                <a:pPr marL="800100" lvl="1" indent="-342900">
                  <a:buFont typeface="Wingdings" pitchFamily="2" charset="2"/>
                  <a:buChar char="ü"/>
                </a:pPr>
                <a:endParaRPr lang="en-US" sz="2400" dirty="0">
                  <a:solidFill>
                    <a:schemeClr val="accent6"/>
                  </a:solidFill>
                  <a:latin typeface="Helvetica" pitchFamily="2" charset="0"/>
                </a:endParaRPr>
              </a:p>
              <a:p>
                <a:pPr marL="800100" lvl="1" indent="-342900">
                  <a:buFont typeface="Wingdings" pitchFamily="2" charset="2"/>
                  <a:buChar char="ü"/>
                </a:pPr>
                <a:r>
                  <a:rPr lang="en-US" sz="2400" dirty="0">
                    <a:solidFill>
                      <a:srgbClr val="00B050"/>
                    </a:solidFill>
                    <a:latin typeface="Helvetica" pitchFamily="2" charset="0"/>
                  </a:rPr>
                  <a:t> </a:t>
                </a:r>
                <a:r>
                  <a:rPr lang="en-US" sz="2400" dirty="0">
                    <a:solidFill>
                      <a:schemeClr val="accent3">
                        <a:lumMod val="50000"/>
                      </a:schemeClr>
                    </a:solidFill>
                    <a:latin typeface="Helvetica" pitchFamily="2" charset="0"/>
                  </a:rPr>
                  <a:t>Encryptors can </a:t>
                </a:r>
                <a:r>
                  <a:rPr lang="en-US" sz="2400" i="1" dirty="0">
                    <a:solidFill>
                      <a:schemeClr val="accent3">
                        <a:lumMod val="50000"/>
                      </a:schemeClr>
                    </a:solidFill>
                    <a:latin typeface="Helvetica" pitchFamily="2" charset="0"/>
                  </a:rPr>
                  <a:t>dynamically</a:t>
                </a:r>
                <a:r>
                  <a:rPr lang="en-US" sz="2400" dirty="0">
                    <a:solidFill>
                      <a:schemeClr val="accent3">
                        <a:lumMod val="50000"/>
                      </a:schemeClr>
                    </a:solidFill>
                    <a:latin typeface="Helvetica" pitchFamily="2" charset="0"/>
                  </a:rPr>
                  <a:t> adjust</a:t>
                </a:r>
              </a:p>
              <a:p>
                <a:pPr marL="0" indent="0">
                  <a:buFont typeface="Arial" panose="020B0604020202020204" pitchFamily="34" charset="0"/>
                  <a:buNone/>
                </a:pPr>
                <a:endParaRPr lang="en-US" dirty="0"/>
              </a:p>
            </p:txBody>
          </p:sp>
        </mc:Choice>
        <mc:Fallback>
          <p:sp>
            <p:nvSpPr>
              <p:cNvPr id="5" name="Content Placeholder 2">
                <a:extLst>
                  <a:ext uri="{FF2B5EF4-FFF2-40B4-BE49-F238E27FC236}">
                    <a16:creationId xmlns:a16="http://schemas.microsoft.com/office/drawing/2014/main" id="{B0EBA7B2-585F-7849-8EC1-6D48B1D7ACF4}"/>
                  </a:ext>
                </a:extLst>
              </p:cNvPr>
              <p:cNvSpPr txBox="1">
                <a:spLocks noRot="1" noChangeAspect="1" noMove="1" noResize="1" noEditPoints="1" noAdjustHandles="1" noChangeArrowheads="1" noChangeShapeType="1" noTextEdit="1"/>
              </p:cNvSpPr>
              <p:nvPr/>
            </p:nvSpPr>
            <p:spPr>
              <a:xfrm>
                <a:off x="5987786" y="1690688"/>
                <a:ext cx="5631543" cy="4351338"/>
              </a:xfrm>
              <a:prstGeom prst="rect">
                <a:avLst/>
              </a:prstGeom>
              <a:blipFill>
                <a:blip r:embed="rId4"/>
                <a:stretch>
                  <a:fillRect t="-2101"/>
                </a:stretch>
              </a:blipFill>
            </p:spPr>
            <p:txBody>
              <a:bodyPr/>
              <a:lstStyle/>
              <a:p>
                <a:r>
                  <a:rPr lang="en-US">
                    <a:noFill/>
                  </a:rPr>
                  <a:t> </a:t>
                </a:r>
              </a:p>
            </p:txBody>
          </p:sp>
        </mc:Fallback>
      </mc:AlternateContent>
    </p:spTree>
    <p:extLst>
      <p:ext uri="{BB962C8B-B14F-4D97-AF65-F5344CB8AC3E}">
        <p14:creationId xmlns:p14="http://schemas.microsoft.com/office/powerpoint/2010/main" val="320830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5357-8D1F-7750-1188-1D07A1E7BA7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1FE701E8-D41B-8A14-9F54-0CB13587C430}"/>
              </a:ext>
            </a:extLst>
          </p:cNvPr>
          <p:cNvSpPr>
            <a:spLocks noGrp="1"/>
          </p:cNvSpPr>
          <p:nvPr>
            <p:ph idx="1"/>
          </p:nvPr>
        </p:nvSpPr>
        <p:spPr/>
        <p:txBody>
          <a:bodyPr/>
          <a:lstStyle/>
          <a:p>
            <a:r>
              <a:rPr lang="en-US" dirty="0"/>
              <a:t>Defining dynamic bounded-collusion function encryption</a:t>
            </a:r>
          </a:p>
          <a:p>
            <a:r>
              <a:rPr lang="en-US" dirty="0"/>
              <a:t>IBE implies dynamic bounded-collusion functional encryption</a:t>
            </a:r>
          </a:p>
          <a:p>
            <a:pPr lvl="1"/>
            <a:r>
              <a:rPr lang="en-US" dirty="0"/>
              <a:t>Concurrent Work - AMVY21 (Crypto ‘21)</a:t>
            </a:r>
          </a:p>
          <a:p>
            <a:pPr lvl="2"/>
            <a:r>
              <a:rPr lang="en-US" dirty="0"/>
              <a:t>Also constructs dynamic bounded FE from IBE</a:t>
            </a:r>
          </a:p>
          <a:p>
            <a:pPr lvl="2"/>
            <a:r>
              <a:rPr lang="en-US" dirty="0"/>
              <a:t>Extends dynamic FE to uniform models (TMs, NL) from LWE using succinct 1-key FE [GKPVZ13].</a:t>
            </a:r>
          </a:p>
        </p:txBody>
      </p:sp>
    </p:spTree>
    <p:extLst>
      <p:ext uri="{BB962C8B-B14F-4D97-AF65-F5344CB8AC3E}">
        <p14:creationId xmlns:p14="http://schemas.microsoft.com/office/powerpoint/2010/main" val="128963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8F84-E802-4A3C-65EF-563ECE9CD8FC}"/>
              </a:ext>
            </a:extLst>
          </p:cNvPr>
          <p:cNvSpPr>
            <a:spLocks noGrp="1"/>
          </p:cNvSpPr>
          <p:nvPr>
            <p:ph type="title"/>
          </p:nvPr>
        </p:nvSpPr>
        <p:spPr/>
        <p:txBody>
          <a:bodyPr/>
          <a:lstStyle/>
          <a:p>
            <a:r>
              <a:rPr lang="en-US" dirty="0"/>
              <a:t>Sequence of Transformations</a:t>
            </a:r>
          </a:p>
        </p:txBody>
      </p:sp>
      <p:sp>
        <p:nvSpPr>
          <p:cNvPr id="4" name="TextBox 3">
            <a:extLst>
              <a:ext uri="{FF2B5EF4-FFF2-40B4-BE49-F238E27FC236}">
                <a16:creationId xmlns:a16="http://schemas.microsoft.com/office/drawing/2014/main" id="{E16F5C0E-D69F-0843-98C5-3CF63D121CA0}"/>
              </a:ext>
            </a:extLst>
          </p:cNvPr>
          <p:cNvSpPr txBox="1"/>
          <p:nvPr/>
        </p:nvSpPr>
        <p:spPr>
          <a:xfrm>
            <a:off x="9579854" y="2737199"/>
            <a:ext cx="187102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00B050"/>
                </a:solidFill>
                <a:sym typeface="Wingdings" pitchFamily="2" charset="2"/>
              </a:rPr>
              <a:t>Dynamic FE</a:t>
            </a:r>
            <a:endParaRPr lang="en-US" sz="2800" dirty="0">
              <a:solidFill>
                <a:srgbClr val="00B050"/>
              </a:solidFill>
            </a:endParaRPr>
          </a:p>
        </p:txBody>
      </p:sp>
      <p:sp>
        <p:nvSpPr>
          <p:cNvPr id="5" name="TextBox 4">
            <a:extLst>
              <a:ext uri="{FF2B5EF4-FFF2-40B4-BE49-F238E27FC236}">
                <a16:creationId xmlns:a16="http://schemas.microsoft.com/office/drawing/2014/main" id="{E793BF0E-ED02-204A-8E0A-9B4A040CA1EF}"/>
              </a:ext>
            </a:extLst>
          </p:cNvPr>
          <p:cNvSpPr txBox="1"/>
          <p:nvPr/>
        </p:nvSpPr>
        <p:spPr>
          <a:xfrm>
            <a:off x="6458446" y="2737199"/>
            <a:ext cx="1589218"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C00000"/>
                </a:solidFill>
              </a:rPr>
              <a:t>Static FE*</a:t>
            </a:r>
          </a:p>
        </p:txBody>
      </p:sp>
      <p:sp>
        <p:nvSpPr>
          <p:cNvPr id="6" name="Chevron 5">
            <a:extLst>
              <a:ext uri="{FF2B5EF4-FFF2-40B4-BE49-F238E27FC236}">
                <a16:creationId xmlns:a16="http://schemas.microsoft.com/office/drawing/2014/main" id="{CCBC7819-3907-774F-AFBD-B431909C57D8}"/>
              </a:ext>
            </a:extLst>
          </p:cNvPr>
          <p:cNvSpPr/>
          <p:nvPr/>
        </p:nvSpPr>
        <p:spPr>
          <a:xfrm>
            <a:off x="4895248" y="2672598"/>
            <a:ext cx="1306286" cy="657584"/>
          </a:xfrm>
          <a:prstGeom prst="chevron">
            <a:avLst/>
          </a:prstGeom>
          <a:solidFill>
            <a:schemeClr val="tx2">
              <a:lumMod val="20000"/>
              <a:lumOff val="80000"/>
              <a:alpha val="46717"/>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 name="Chevron 6">
            <a:extLst>
              <a:ext uri="{FF2B5EF4-FFF2-40B4-BE49-F238E27FC236}">
                <a16:creationId xmlns:a16="http://schemas.microsoft.com/office/drawing/2014/main" id="{C47E1700-C8B5-344D-AB89-B39B0F526A97}"/>
              </a:ext>
            </a:extLst>
          </p:cNvPr>
          <p:cNvSpPr/>
          <p:nvPr/>
        </p:nvSpPr>
        <p:spPr>
          <a:xfrm>
            <a:off x="8208126" y="2670017"/>
            <a:ext cx="1306286" cy="657584"/>
          </a:xfrm>
          <a:prstGeom prst="chevron">
            <a:avLst/>
          </a:prstGeom>
          <a:solidFill>
            <a:schemeClr val="tx2">
              <a:lumMod val="20000"/>
              <a:lumOff val="80000"/>
              <a:alpha val="46717"/>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8" name="Chevron 7">
            <a:extLst>
              <a:ext uri="{FF2B5EF4-FFF2-40B4-BE49-F238E27FC236}">
                <a16:creationId xmlns:a16="http://schemas.microsoft.com/office/drawing/2014/main" id="{00C1C6CC-2B12-5845-A36D-EF47974D484A}"/>
              </a:ext>
            </a:extLst>
          </p:cNvPr>
          <p:cNvSpPr/>
          <p:nvPr/>
        </p:nvSpPr>
        <p:spPr>
          <a:xfrm>
            <a:off x="1559522" y="2672598"/>
            <a:ext cx="1306286" cy="657584"/>
          </a:xfrm>
          <a:prstGeom prst="chevron">
            <a:avLst/>
          </a:prstGeom>
          <a:solidFill>
            <a:schemeClr val="tx2">
              <a:lumMod val="20000"/>
              <a:lumOff val="80000"/>
              <a:alpha val="46717"/>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9" name="TextBox 8">
            <a:extLst>
              <a:ext uri="{FF2B5EF4-FFF2-40B4-BE49-F238E27FC236}">
                <a16:creationId xmlns:a16="http://schemas.microsoft.com/office/drawing/2014/main" id="{ACD89DF9-EA15-B948-8643-6FBB777F7B09}"/>
              </a:ext>
            </a:extLst>
          </p:cNvPr>
          <p:cNvSpPr txBox="1"/>
          <p:nvPr/>
        </p:nvSpPr>
        <p:spPr>
          <a:xfrm>
            <a:off x="2880322" y="2739780"/>
            <a:ext cx="165936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chemeClr val="accent4">
                    <a:lumMod val="75000"/>
                  </a:schemeClr>
                </a:solidFill>
                <a:sym typeface="Wingdings" pitchFamily="2" charset="2"/>
              </a:rPr>
              <a:t>Tagged</a:t>
            </a:r>
            <a:r>
              <a:rPr lang="en-US" sz="2800" dirty="0">
                <a:solidFill>
                  <a:schemeClr val="accent4">
                    <a:lumMod val="75000"/>
                  </a:schemeClr>
                </a:solidFill>
                <a:sym typeface="Wingdings" pitchFamily="2" charset="2"/>
              </a:rPr>
              <a:t> FE</a:t>
            </a:r>
            <a:endParaRPr lang="en-US" sz="2800" dirty="0">
              <a:solidFill>
                <a:schemeClr val="accent4">
                  <a:lumMod val="75000"/>
                </a:schemeClr>
              </a:solidFill>
            </a:endParaRPr>
          </a:p>
        </p:txBody>
      </p:sp>
      <p:sp>
        <p:nvSpPr>
          <p:cNvPr id="10" name="TextBox 9">
            <a:extLst>
              <a:ext uri="{FF2B5EF4-FFF2-40B4-BE49-F238E27FC236}">
                <a16:creationId xmlns:a16="http://schemas.microsoft.com/office/drawing/2014/main" id="{40B7C35A-356A-6148-9DA2-9394DF3725F4}"/>
              </a:ext>
            </a:extLst>
          </p:cNvPr>
          <p:cNvSpPr txBox="1"/>
          <p:nvPr/>
        </p:nvSpPr>
        <p:spPr>
          <a:xfrm>
            <a:off x="741120" y="2745796"/>
            <a:ext cx="644728"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0070C0"/>
                </a:solidFill>
              </a:rPr>
              <a:t>IBE</a:t>
            </a:r>
          </a:p>
        </p:txBody>
      </p:sp>
      <p:sp>
        <p:nvSpPr>
          <p:cNvPr id="30" name="TextBox 29">
            <a:extLst>
              <a:ext uri="{FF2B5EF4-FFF2-40B4-BE49-F238E27FC236}">
                <a16:creationId xmlns:a16="http://schemas.microsoft.com/office/drawing/2014/main" id="{61D1AFFA-A9A7-667D-2857-A6998C578075}"/>
              </a:ext>
            </a:extLst>
          </p:cNvPr>
          <p:cNvSpPr txBox="1"/>
          <p:nvPr/>
        </p:nvSpPr>
        <p:spPr>
          <a:xfrm>
            <a:off x="4184203" y="3768480"/>
            <a:ext cx="2728376"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t>Compress Keygen</a:t>
            </a:r>
            <a:endParaRPr lang="en-US" sz="2800" dirty="0"/>
          </a:p>
        </p:txBody>
      </p:sp>
      <p:sp>
        <p:nvSpPr>
          <p:cNvPr id="31" name="TextBox 30">
            <a:extLst>
              <a:ext uri="{FF2B5EF4-FFF2-40B4-BE49-F238E27FC236}">
                <a16:creationId xmlns:a16="http://schemas.microsoft.com/office/drawing/2014/main" id="{1FFA930C-972D-6442-8AD9-E20CFC4C05BE}"/>
              </a:ext>
            </a:extLst>
          </p:cNvPr>
          <p:cNvSpPr txBox="1"/>
          <p:nvPr/>
        </p:nvSpPr>
        <p:spPr>
          <a:xfrm>
            <a:off x="7414997" y="3768480"/>
            <a:ext cx="329110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t>Setup oblivious to q</a:t>
            </a:r>
          </a:p>
        </p:txBody>
      </p:sp>
      <p:sp>
        <p:nvSpPr>
          <p:cNvPr id="32" name="TextBox 31">
            <a:extLst>
              <a:ext uri="{FF2B5EF4-FFF2-40B4-BE49-F238E27FC236}">
                <a16:creationId xmlns:a16="http://schemas.microsoft.com/office/drawing/2014/main" id="{A3B7A60C-C435-5547-4165-CE5BCA58FC84}"/>
              </a:ext>
            </a:extLst>
          </p:cNvPr>
          <p:cNvSpPr txBox="1"/>
          <p:nvPr/>
        </p:nvSpPr>
        <p:spPr>
          <a:xfrm>
            <a:off x="838200" y="3768480"/>
            <a:ext cx="250068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ym typeface="Wingdings" pitchFamily="2" charset="2"/>
              </a:rPr>
              <a:t>Compress Setup</a:t>
            </a:r>
            <a:endParaRPr lang="en-US" sz="2800" dirty="0"/>
          </a:p>
        </p:txBody>
      </p:sp>
      <p:sp>
        <p:nvSpPr>
          <p:cNvPr id="13" name="TextBox 12">
            <a:extLst>
              <a:ext uri="{FF2B5EF4-FFF2-40B4-BE49-F238E27FC236}">
                <a16:creationId xmlns:a16="http://schemas.microsoft.com/office/drawing/2014/main" id="{8D6889AF-703D-DB79-751D-8B387F13614F}"/>
              </a:ext>
            </a:extLst>
          </p:cNvPr>
          <p:cNvSpPr txBox="1"/>
          <p:nvPr/>
        </p:nvSpPr>
        <p:spPr>
          <a:xfrm>
            <a:off x="798007" y="5526758"/>
            <a:ext cx="388138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C00000"/>
                </a:solidFill>
              </a:rPr>
              <a:t>*Setup and Keygen Polylogarithmic in q</a:t>
            </a:r>
          </a:p>
        </p:txBody>
      </p:sp>
    </p:spTree>
    <p:extLst>
      <p:ext uri="{BB962C8B-B14F-4D97-AF65-F5344CB8AC3E}">
        <p14:creationId xmlns:p14="http://schemas.microsoft.com/office/powerpoint/2010/main" val="357056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p:bldP spid="30" grpId="0"/>
      <p:bldP spid="31" grpId="0"/>
      <p:bldP spid="3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5D09-1541-D73F-5A2A-D9BCADEDA40C}"/>
              </a:ext>
            </a:extLst>
          </p:cNvPr>
          <p:cNvSpPr>
            <a:spLocks noGrp="1"/>
          </p:cNvSpPr>
          <p:nvPr>
            <p:ph type="title"/>
          </p:nvPr>
        </p:nvSpPr>
        <p:spPr/>
        <p:txBody>
          <a:bodyPr/>
          <a:lstStyle/>
          <a:p>
            <a:r>
              <a:rPr lang="en-US" dirty="0"/>
              <a:t>Tagged (Bounded) Functional Encryption</a:t>
            </a:r>
          </a:p>
        </p:txBody>
      </p:sp>
      <p:sp>
        <p:nvSpPr>
          <p:cNvPr id="3" name="Content Placeholder 2">
            <a:extLst>
              <a:ext uri="{FF2B5EF4-FFF2-40B4-BE49-F238E27FC236}">
                <a16:creationId xmlns:a16="http://schemas.microsoft.com/office/drawing/2014/main" id="{3F352DB2-98D3-E568-FDD1-7F8EC4CE30AA}"/>
              </a:ext>
            </a:extLst>
          </p:cNvPr>
          <p:cNvSpPr>
            <a:spLocks noGrp="1"/>
          </p:cNvSpPr>
          <p:nvPr>
            <p:ph idx="1"/>
          </p:nvPr>
        </p:nvSpPr>
        <p:spPr>
          <a:xfrm>
            <a:off x="901324" y="2077281"/>
            <a:ext cx="5313900" cy="3606546"/>
          </a:xfrm>
        </p:spPr>
        <p:txBody>
          <a:bodyPr>
            <a:normAutofit/>
          </a:bodyPr>
          <a:lstStyle/>
          <a:p>
            <a:r>
              <a:rPr lang="en-US" dirty="0"/>
              <a:t>Analogy to bounded FE of IBE for PKE </a:t>
            </a:r>
          </a:p>
          <a:p>
            <a:pPr lvl="1"/>
            <a:r>
              <a:rPr lang="en-US" dirty="0"/>
              <a:t>Keys and ciphertexts associated with tag</a:t>
            </a:r>
          </a:p>
          <a:p>
            <a:pPr lvl="1"/>
            <a:r>
              <a:rPr lang="en-US" dirty="0"/>
              <a:t>Can only decrypt matching tags</a:t>
            </a:r>
          </a:p>
          <a:p>
            <a:r>
              <a:rPr lang="en-US" dirty="0"/>
              <a:t>Runtime </a:t>
            </a:r>
            <a:r>
              <a:rPr lang="en-US" u="sng" dirty="0"/>
              <a:t>polylogarithmic</a:t>
            </a:r>
            <a:r>
              <a:rPr lang="en-US" dirty="0"/>
              <a:t> to tag space</a:t>
            </a:r>
          </a:p>
          <a:p>
            <a:endParaRPr lang="en-US" dirty="0"/>
          </a:p>
        </p:txBody>
      </p:sp>
      <p:pic>
        <p:nvPicPr>
          <p:cNvPr id="6" name="Graphic 5" descr="Key outline">
            <a:extLst>
              <a:ext uri="{FF2B5EF4-FFF2-40B4-BE49-F238E27FC236}">
                <a16:creationId xmlns:a16="http://schemas.microsoft.com/office/drawing/2014/main" id="{14676E89-38F0-0DC5-3B5C-8D39949190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9498" y="1965276"/>
            <a:ext cx="845662" cy="975049"/>
          </a:xfrm>
          <a:prstGeom prst="rect">
            <a:avLst/>
          </a:prstGeom>
        </p:spPr>
      </p:pic>
      <p:pic>
        <p:nvPicPr>
          <p:cNvPr id="9" name="Graphic 8" descr="Key outline">
            <a:extLst>
              <a:ext uri="{FF2B5EF4-FFF2-40B4-BE49-F238E27FC236}">
                <a16:creationId xmlns:a16="http://schemas.microsoft.com/office/drawing/2014/main" id="{5A996BF6-2321-5E43-B006-F13BA72E3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9498" y="2587738"/>
            <a:ext cx="845662" cy="975049"/>
          </a:xfrm>
          <a:prstGeom prst="rect">
            <a:avLst/>
          </a:prstGeom>
        </p:spPr>
      </p:pic>
      <p:pic>
        <p:nvPicPr>
          <p:cNvPr id="14" name="Graphic 13" descr="Key outline">
            <a:extLst>
              <a:ext uri="{FF2B5EF4-FFF2-40B4-BE49-F238E27FC236}">
                <a16:creationId xmlns:a16="http://schemas.microsoft.com/office/drawing/2014/main" id="{0163A5F4-6907-6976-2DE3-9C6EDC1902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3147" y="1965276"/>
            <a:ext cx="845662" cy="975049"/>
          </a:xfrm>
          <a:prstGeom prst="rect">
            <a:avLst/>
          </a:prstGeom>
        </p:spPr>
      </p:pic>
      <p:pic>
        <p:nvPicPr>
          <p:cNvPr id="15" name="Graphic 14" descr="Key outline">
            <a:extLst>
              <a:ext uri="{FF2B5EF4-FFF2-40B4-BE49-F238E27FC236}">
                <a16:creationId xmlns:a16="http://schemas.microsoft.com/office/drawing/2014/main" id="{C33AA7EF-A7BB-2749-BBD1-33ADCB811A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3147" y="2587738"/>
            <a:ext cx="845662" cy="975049"/>
          </a:xfrm>
          <a:prstGeom prst="rect">
            <a:avLst/>
          </a:prstGeom>
        </p:spPr>
      </p:pic>
      <p:pic>
        <p:nvPicPr>
          <p:cNvPr id="16" name="Graphic 15" descr="Key outline">
            <a:extLst>
              <a:ext uri="{FF2B5EF4-FFF2-40B4-BE49-F238E27FC236}">
                <a16:creationId xmlns:a16="http://schemas.microsoft.com/office/drawing/2014/main" id="{93EE4D6B-4CAE-F67C-D83F-B0221CAEFE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16796" y="1965276"/>
            <a:ext cx="845662" cy="975049"/>
          </a:xfrm>
          <a:prstGeom prst="rect">
            <a:avLst/>
          </a:prstGeom>
        </p:spPr>
      </p:pic>
      <p:pic>
        <p:nvPicPr>
          <p:cNvPr id="18" name="Graphic 17" descr="Key outline">
            <a:extLst>
              <a:ext uri="{FF2B5EF4-FFF2-40B4-BE49-F238E27FC236}">
                <a16:creationId xmlns:a16="http://schemas.microsoft.com/office/drawing/2014/main" id="{FD0EEC65-13B5-15AF-974A-5968C685AA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20445" y="1965276"/>
            <a:ext cx="845662" cy="975049"/>
          </a:xfrm>
          <a:prstGeom prst="rect">
            <a:avLst/>
          </a:prstGeom>
        </p:spPr>
      </p:pic>
      <p:pic>
        <p:nvPicPr>
          <p:cNvPr id="19" name="Graphic 18" descr="Key outline">
            <a:extLst>
              <a:ext uri="{FF2B5EF4-FFF2-40B4-BE49-F238E27FC236}">
                <a16:creationId xmlns:a16="http://schemas.microsoft.com/office/drawing/2014/main" id="{141325A5-ECC4-B196-7992-E91F7BB76E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20445" y="2587738"/>
            <a:ext cx="845662" cy="975049"/>
          </a:xfrm>
          <a:prstGeom prst="rect">
            <a:avLst/>
          </a:prstGeom>
        </p:spPr>
      </p:pic>
      <p:grpSp>
        <p:nvGrpSpPr>
          <p:cNvPr id="20" name="Group 19">
            <a:extLst>
              <a:ext uri="{FF2B5EF4-FFF2-40B4-BE49-F238E27FC236}">
                <a16:creationId xmlns:a16="http://schemas.microsoft.com/office/drawing/2014/main" id="{23A8C303-DD57-6D35-B9A2-1D7A6CF7E402}"/>
              </a:ext>
            </a:extLst>
          </p:cNvPr>
          <p:cNvGrpSpPr/>
          <p:nvPr/>
        </p:nvGrpSpPr>
        <p:grpSpPr>
          <a:xfrm>
            <a:off x="7993991" y="4339673"/>
            <a:ext cx="483973" cy="580162"/>
            <a:chOff x="9341906" y="2721382"/>
            <a:chExt cx="557784" cy="748141"/>
          </a:xfrm>
        </p:grpSpPr>
        <p:grpSp>
          <p:nvGrpSpPr>
            <p:cNvPr id="21" name="Group 20">
              <a:extLst>
                <a:ext uri="{FF2B5EF4-FFF2-40B4-BE49-F238E27FC236}">
                  <a16:creationId xmlns:a16="http://schemas.microsoft.com/office/drawing/2014/main" id="{DB146CC2-7EDA-3E21-2D2F-3B8613505A91}"/>
                </a:ext>
              </a:extLst>
            </p:cNvPr>
            <p:cNvGrpSpPr/>
            <p:nvPr/>
          </p:nvGrpSpPr>
          <p:grpSpPr>
            <a:xfrm>
              <a:off x="9341906" y="2721382"/>
              <a:ext cx="557784" cy="748141"/>
              <a:chOff x="1051461" y="4597374"/>
              <a:chExt cx="562502" cy="748141"/>
            </a:xfrm>
          </p:grpSpPr>
          <p:pic>
            <p:nvPicPr>
              <p:cNvPr id="23" name="Picture 22">
                <a:extLst>
                  <a:ext uri="{FF2B5EF4-FFF2-40B4-BE49-F238E27FC236}">
                    <a16:creationId xmlns:a16="http://schemas.microsoft.com/office/drawing/2014/main" id="{7202AEE7-0779-3501-26A4-8426A3DE7815}"/>
                  </a:ext>
                </a:extLst>
              </p:cNvPr>
              <p:cNvPicPr>
                <a:picLocks noChangeAspect="1"/>
              </p:cNvPicPr>
              <p:nvPr/>
            </p:nvPicPr>
            <p:blipFill rotWithShape="1">
              <a:blip r:embed="rId11">
                <a:extLst>
                  <a:ext uri="{28A0092B-C50C-407E-A947-70E740481C1C}">
                    <a14:useLocalDpi xmlns:a14="http://schemas.microsoft.com/office/drawing/2010/main" val="0"/>
                  </a:ext>
                </a:extLst>
              </a:blip>
              <a:srcRect l="172" r="172"/>
              <a:stretch/>
            </p:blipFill>
            <p:spPr>
              <a:xfrm>
                <a:off x="1051461" y="4597374"/>
                <a:ext cx="562502" cy="748141"/>
              </a:xfrm>
              <a:prstGeom prst="rect">
                <a:avLst/>
              </a:prstGeom>
            </p:spPr>
          </p:pic>
          <p:sp>
            <p:nvSpPr>
              <p:cNvPr id="24" name="TextBox 23">
                <a:extLst>
                  <a:ext uri="{FF2B5EF4-FFF2-40B4-BE49-F238E27FC236}">
                    <a16:creationId xmlns:a16="http://schemas.microsoft.com/office/drawing/2014/main" id="{325F6100-A26C-0029-F843-CEAB8AEE2C9E}"/>
                  </a:ext>
                </a:extLst>
              </p:cNvPr>
              <p:cNvSpPr txBox="1"/>
              <p:nvPr/>
            </p:nvSpPr>
            <p:spPr>
              <a:xfrm>
                <a:off x="1069662" y="4799670"/>
                <a:ext cx="514168" cy="276999"/>
              </a:xfrm>
              <a:prstGeom prst="rect">
                <a:avLst/>
              </a:prstGeom>
              <a:noFill/>
            </p:spPr>
            <p:txBody>
              <a:bodyPr wrap="square" rtlCol="0">
                <a:spAutoFit/>
              </a:bodyPr>
              <a:lstStyle/>
              <a:p>
                <a:pPr algn="ctr"/>
                <a:endParaRPr lang="en-US" sz="1800" baseline="-25000" dirty="0">
                  <a:solidFill>
                    <a:schemeClr val="tx1"/>
                  </a:solidFill>
                  <a:latin typeface="Times New Roman" panose="02020603050405020304" pitchFamily="18" charset="0"/>
                  <a:cs typeface="Times New Roman" panose="02020603050405020304" pitchFamily="18" charset="0"/>
                </a:endParaRPr>
              </a:p>
            </p:txBody>
          </p:sp>
        </p:grpSp>
        <p:pic>
          <p:nvPicPr>
            <p:cNvPr id="22" name="Graphic 21" descr="Lock">
              <a:extLst>
                <a:ext uri="{FF2B5EF4-FFF2-40B4-BE49-F238E27FC236}">
                  <a16:creationId xmlns:a16="http://schemas.microsoft.com/office/drawing/2014/main" id="{8EADDE66-9777-B7E9-2557-2DD478C6F65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70221" y="2902861"/>
              <a:ext cx="462108" cy="493759"/>
            </a:xfrm>
            <a:prstGeom prst="rect">
              <a:avLst/>
            </a:prstGeom>
          </p:spPr>
        </p:pic>
      </p:grpSp>
      <p:pic>
        <p:nvPicPr>
          <p:cNvPr id="25" name="Graphic 24" descr="Key outline">
            <a:extLst>
              <a:ext uri="{FF2B5EF4-FFF2-40B4-BE49-F238E27FC236}">
                <a16:creationId xmlns:a16="http://schemas.microsoft.com/office/drawing/2014/main" id="{72738F7D-A530-F21D-D634-2D06CACD2E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3147" y="3229687"/>
            <a:ext cx="845662" cy="975049"/>
          </a:xfrm>
          <a:prstGeom prst="rect">
            <a:avLst/>
          </a:prstGeom>
        </p:spPr>
      </p:pic>
      <p:grpSp>
        <p:nvGrpSpPr>
          <p:cNvPr id="26" name="Group 25">
            <a:extLst>
              <a:ext uri="{FF2B5EF4-FFF2-40B4-BE49-F238E27FC236}">
                <a16:creationId xmlns:a16="http://schemas.microsoft.com/office/drawing/2014/main" id="{732EA524-0977-9C4B-75D1-5D746FA037F3}"/>
              </a:ext>
            </a:extLst>
          </p:cNvPr>
          <p:cNvGrpSpPr/>
          <p:nvPr/>
        </p:nvGrpSpPr>
        <p:grpSpPr>
          <a:xfrm>
            <a:off x="6790342" y="4339673"/>
            <a:ext cx="483973" cy="580162"/>
            <a:chOff x="9341906" y="2721382"/>
            <a:chExt cx="557784" cy="748141"/>
          </a:xfrm>
        </p:grpSpPr>
        <p:grpSp>
          <p:nvGrpSpPr>
            <p:cNvPr id="27" name="Group 26">
              <a:extLst>
                <a:ext uri="{FF2B5EF4-FFF2-40B4-BE49-F238E27FC236}">
                  <a16:creationId xmlns:a16="http://schemas.microsoft.com/office/drawing/2014/main" id="{F64A852D-B003-E79F-A5EA-C903C63C0325}"/>
                </a:ext>
              </a:extLst>
            </p:cNvPr>
            <p:cNvGrpSpPr/>
            <p:nvPr/>
          </p:nvGrpSpPr>
          <p:grpSpPr>
            <a:xfrm>
              <a:off x="9341906" y="2721382"/>
              <a:ext cx="557784" cy="748141"/>
              <a:chOff x="1051461" y="4597374"/>
              <a:chExt cx="562502" cy="748141"/>
            </a:xfrm>
          </p:grpSpPr>
          <p:pic>
            <p:nvPicPr>
              <p:cNvPr id="29" name="Picture 28">
                <a:extLst>
                  <a:ext uri="{FF2B5EF4-FFF2-40B4-BE49-F238E27FC236}">
                    <a16:creationId xmlns:a16="http://schemas.microsoft.com/office/drawing/2014/main" id="{0E6B04AA-AC73-C98A-81FA-805B988DE992}"/>
                  </a:ext>
                </a:extLst>
              </p:cNvPr>
              <p:cNvPicPr>
                <a:picLocks noChangeAspect="1"/>
              </p:cNvPicPr>
              <p:nvPr/>
            </p:nvPicPr>
            <p:blipFill rotWithShape="1">
              <a:blip r:embed="rId11">
                <a:extLst>
                  <a:ext uri="{28A0092B-C50C-407E-A947-70E740481C1C}">
                    <a14:useLocalDpi xmlns:a14="http://schemas.microsoft.com/office/drawing/2010/main" val="0"/>
                  </a:ext>
                </a:extLst>
              </a:blip>
              <a:srcRect l="172" r="172"/>
              <a:stretch/>
            </p:blipFill>
            <p:spPr>
              <a:xfrm>
                <a:off x="1051461" y="4597374"/>
                <a:ext cx="562502" cy="748141"/>
              </a:xfrm>
              <a:prstGeom prst="rect">
                <a:avLst/>
              </a:prstGeom>
            </p:spPr>
          </p:pic>
          <p:sp>
            <p:nvSpPr>
              <p:cNvPr id="30" name="TextBox 29">
                <a:extLst>
                  <a:ext uri="{FF2B5EF4-FFF2-40B4-BE49-F238E27FC236}">
                    <a16:creationId xmlns:a16="http://schemas.microsoft.com/office/drawing/2014/main" id="{71D55DB2-CCC8-5633-B868-213FA1D27F71}"/>
                  </a:ext>
                </a:extLst>
              </p:cNvPr>
              <p:cNvSpPr txBox="1"/>
              <p:nvPr/>
            </p:nvSpPr>
            <p:spPr>
              <a:xfrm>
                <a:off x="1069662" y="4799670"/>
                <a:ext cx="514168" cy="276999"/>
              </a:xfrm>
              <a:prstGeom prst="rect">
                <a:avLst/>
              </a:prstGeom>
              <a:noFill/>
            </p:spPr>
            <p:txBody>
              <a:bodyPr wrap="square" rtlCol="0">
                <a:spAutoFit/>
              </a:bodyPr>
              <a:lstStyle/>
              <a:p>
                <a:pPr algn="ctr"/>
                <a:endParaRPr lang="en-US" sz="1800" baseline="-25000" dirty="0">
                  <a:solidFill>
                    <a:schemeClr val="tx1"/>
                  </a:solidFill>
                  <a:latin typeface="Times New Roman" panose="02020603050405020304" pitchFamily="18" charset="0"/>
                  <a:cs typeface="Times New Roman" panose="02020603050405020304" pitchFamily="18" charset="0"/>
                </a:endParaRPr>
              </a:p>
            </p:txBody>
          </p:sp>
        </p:grpSp>
        <p:pic>
          <p:nvPicPr>
            <p:cNvPr id="28" name="Graphic 27" descr="Lock">
              <a:extLst>
                <a:ext uri="{FF2B5EF4-FFF2-40B4-BE49-F238E27FC236}">
                  <a16:creationId xmlns:a16="http://schemas.microsoft.com/office/drawing/2014/main" id="{42F0EC8E-9832-EDBD-AAA0-1DABF89E0DB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70221" y="2902861"/>
              <a:ext cx="462108" cy="493759"/>
            </a:xfrm>
            <a:prstGeom prst="rect">
              <a:avLst/>
            </a:prstGeom>
          </p:spPr>
        </p:pic>
      </p:grpSp>
      <p:grpSp>
        <p:nvGrpSpPr>
          <p:cNvPr id="31" name="Group 30">
            <a:extLst>
              <a:ext uri="{FF2B5EF4-FFF2-40B4-BE49-F238E27FC236}">
                <a16:creationId xmlns:a16="http://schemas.microsoft.com/office/drawing/2014/main" id="{C1A30242-A433-F4A6-6589-B06BF99CB0B3}"/>
              </a:ext>
            </a:extLst>
          </p:cNvPr>
          <p:cNvGrpSpPr/>
          <p:nvPr/>
        </p:nvGrpSpPr>
        <p:grpSpPr>
          <a:xfrm>
            <a:off x="9197640" y="4339673"/>
            <a:ext cx="483973" cy="580162"/>
            <a:chOff x="9341906" y="2721382"/>
            <a:chExt cx="557784" cy="748141"/>
          </a:xfrm>
        </p:grpSpPr>
        <p:grpSp>
          <p:nvGrpSpPr>
            <p:cNvPr id="32" name="Group 31">
              <a:extLst>
                <a:ext uri="{FF2B5EF4-FFF2-40B4-BE49-F238E27FC236}">
                  <a16:creationId xmlns:a16="http://schemas.microsoft.com/office/drawing/2014/main" id="{E125BA55-3B2B-CD08-D393-27B9E6A16D45}"/>
                </a:ext>
              </a:extLst>
            </p:cNvPr>
            <p:cNvGrpSpPr/>
            <p:nvPr/>
          </p:nvGrpSpPr>
          <p:grpSpPr>
            <a:xfrm>
              <a:off x="9341906" y="2721382"/>
              <a:ext cx="557784" cy="748141"/>
              <a:chOff x="1051461" y="4597374"/>
              <a:chExt cx="562502" cy="748141"/>
            </a:xfrm>
          </p:grpSpPr>
          <p:pic>
            <p:nvPicPr>
              <p:cNvPr id="34" name="Picture 33">
                <a:extLst>
                  <a:ext uri="{FF2B5EF4-FFF2-40B4-BE49-F238E27FC236}">
                    <a16:creationId xmlns:a16="http://schemas.microsoft.com/office/drawing/2014/main" id="{C1846037-8462-2173-5804-727189EECCA3}"/>
                  </a:ext>
                </a:extLst>
              </p:cNvPr>
              <p:cNvPicPr>
                <a:picLocks noChangeAspect="1"/>
              </p:cNvPicPr>
              <p:nvPr/>
            </p:nvPicPr>
            <p:blipFill rotWithShape="1">
              <a:blip r:embed="rId11">
                <a:extLst>
                  <a:ext uri="{28A0092B-C50C-407E-A947-70E740481C1C}">
                    <a14:useLocalDpi xmlns:a14="http://schemas.microsoft.com/office/drawing/2010/main" val="0"/>
                  </a:ext>
                </a:extLst>
              </a:blip>
              <a:srcRect l="172" r="172"/>
              <a:stretch/>
            </p:blipFill>
            <p:spPr>
              <a:xfrm>
                <a:off x="1051461" y="4597374"/>
                <a:ext cx="562502" cy="748141"/>
              </a:xfrm>
              <a:prstGeom prst="rect">
                <a:avLst/>
              </a:prstGeom>
            </p:spPr>
          </p:pic>
          <p:sp>
            <p:nvSpPr>
              <p:cNvPr id="35" name="TextBox 34">
                <a:extLst>
                  <a:ext uri="{FF2B5EF4-FFF2-40B4-BE49-F238E27FC236}">
                    <a16:creationId xmlns:a16="http://schemas.microsoft.com/office/drawing/2014/main" id="{53D4375E-13D3-DE80-74F6-D40A9A3C2433}"/>
                  </a:ext>
                </a:extLst>
              </p:cNvPr>
              <p:cNvSpPr txBox="1"/>
              <p:nvPr/>
            </p:nvSpPr>
            <p:spPr>
              <a:xfrm>
                <a:off x="1069662" y="4799670"/>
                <a:ext cx="514168" cy="276999"/>
              </a:xfrm>
              <a:prstGeom prst="rect">
                <a:avLst/>
              </a:prstGeom>
              <a:noFill/>
            </p:spPr>
            <p:txBody>
              <a:bodyPr wrap="square" rtlCol="0">
                <a:spAutoFit/>
              </a:bodyPr>
              <a:lstStyle/>
              <a:p>
                <a:pPr algn="ctr"/>
                <a:endParaRPr lang="en-US" sz="1800" baseline="-25000" dirty="0">
                  <a:solidFill>
                    <a:schemeClr val="tx1"/>
                  </a:solidFill>
                  <a:latin typeface="Times New Roman" panose="02020603050405020304" pitchFamily="18" charset="0"/>
                  <a:cs typeface="Times New Roman" panose="02020603050405020304" pitchFamily="18" charset="0"/>
                </a:endParaRPr>
              </a:p>
            </p:txBody>
          </p:sp>
        </p:grpSp>
        <p:pic>
          <p:nvPicPr>
            <p:cNvPr id="33" name="Graphic 32" descr="Lock">
              <a:extLst>
                <a:ext uri="{FF2B5EF4-FFF2-40B4-BE49-F238E27FC236}">
                  <a16:creationId xmlns:a16="http://schemas.microsoft.com/office/drawing/2014/main" id="{6713A57C-DFD2-B12E-08BE-424361E14B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370221" y="2902861"/>
              <a:ext cx="462108" cy="493759"/>
            </a:xfrm>
            <a:prstGeom prst="rect">
              <a:avLst/>
            </a:prstGeom>
          </p:spPr>
        </p:pic>
      </p:grpSp>
      <p:grpSp>
        <p:nvGrpSpPr>
          <p:cNvPr id="36" name="Group 35">
            <a:extLst>
              <a:ext uri="{FF2B5EF4-FFF2-40B4-BE49-F238E27FC236}">
                <a16:creationId xmlns:a16="http://schemas.microsoft.com/office/drawing/2014/main" id="{4AB5FCC9-4CF8-C133-CCDE-5511105DD0B6}"/>
              </a:ext>
            </a:extLst>
          </p:cNvPr>
          <p:cNvGrpSpPr/>
          <p:nvPr/>
        </p:nvGrpSpPr>
        <p:grpSpPr>
          <a:xfrm>
            <a:off x="10401289" y="4339673"/>
            <a:ext cx="483973" cy="580162"/>
            <a:chOff x="9341906" y="2721382"/>
            <a:chExt cx="557784" cy="748141"/>
          </a:xfrm>
        </p:grpSpPr>
        <p:grpSp>
          <p:nvGrpSpPr>
            <p:cNvPr id="37" name="Group 36">
              <a:extLst>
                <a:ext uri="{FF2B5EF4-FFF2-40B4-BE49-F238E27FC236}">
                  <a16:creationId xmlns:a16="http://schemas.microsoft.com/office/drawing/2014/main" id="{9D5573D0-CB26-3C3F-B6F0-84F43CBC0B9A}"/>
                </a:ext>
              </a:extLst>
            </p:cNvPr>
            <p:cNvGrpSpPr/>
            <p:nvPr/>
          </p:nvGrpSpPr>
          <p:grpSpPr>
            <a:xfrm>
              <a:off x="9341906" y="2721382"/>
              <a:ext cx="557784" cy="748141"/>
              <a:chOff x="1051461" y="4597374"/>
              <a:chExt cx="562502" cy="748141"/>
            </a:xfrm>
          </p:grpSpPr>
          <p:pic>
            <p:nvPicPr>
              <p:cNvPr id="39" name="Picture 38">
                <a:extLst>
                  <a:ext uri="{FF2B5EF4-FFF2-40B4-BE49-F238E27FC236}">
                    <a16:creationId xmlns:a16="http://schemas.microsoft.com/office/drawing/2014/main" id="{8C745232-FF8C-D6EA-1833-CE472E91D022}"/>
                  </a:ext>
                </a:extLst>
              </p:cNvPr>
              <p:cNvPicPr>
                <a:picLocks noChangeAspect="1"/>
              </p:cNvPicPr>
              <p:nvPr/>
            </p:nvPicPr>
            <p:blipFill rotWithShape="1">
              <a:blip r:embed="rId11">
                <a:extLst>
                  <a:ext uri="{28A0092B-C50C-407E-A947-70E740481C1C}">
                    <a14:useLocalDpi xmlns:a14="http://schemas.microsoft.com/office/drawing/2010/main" val="0"/>
                  </a:ext>
                </a:extLst>
              </a:blip>
              <a:srcRect l="172" r="172"/>
              <a:stretch/>
            </p:blipFill>
            <p:spPr>
              <a:xfrm>
                <a:off x="1051461" y="4597374"/>
                <a:ext cx="562502" cy="748141"/>
              </a:xfrm>
              <a:prstGeom prst="rect">
                <a:avLst/>
              </a:prstGeom>
            </p:spPr>
          </p:pic>
          <p:sp>
            <p:nvSpPr>
              <p:cNvPr id="40" name="TextBox 39">
                <a:extLst>
                  <a:ext uri="{FF2B5EF4-FFF2-40B4-BE49-F238E27FC236}">
                    <a16:creationId xmlns:a16="http://schemas.microsoft.com/office/drawing/2014/main" id="{657A2B19-17E3-0E05-1D50-C0B71F086563}"/>
                  </a:ext>
                </a:extLst>
              </p:cNvPr>
              <p:cNvSpPr txBox="1"/>
              <p:nvPr/>
            </p:nvSpPr>
            <p:spPr>
              <a:xfrm>
                <a:off x="1069662" y="4799670"/>
                <a:ext cx="514168" cy="276999"/>
              </a:xfrm>
              <a:prstGeom prst="rect">
                <a:avLst/>
              </a:prstGeom>
              <a:noFill/>
            </p:spPr>
            <p:txBody>
              <a:bodyPr wrap="square" rtlCol="0">
                <a:spAutoFit/>
              </a:bodyPr>
              <a:lstStyle/>
              <a:p>
                <a:pPr algn="ctr"/>
                <a:endParaRPr lang="en-US" sz="1800" baseline="-25000" dirty="0">
                  <a:solidFill>
                    <a:schemeClr val="tx1"/>
                  </a:solidFill>
                  <a:latin typeface="Times New Roman" panose="02020603050405020304" pitchFamily="18" charset="0"/>
                  <a:cs typeface="Times New Roman" panose="02020603050405020304" pitchFamily="18" charset="0"/>
                </a:endParaRPr>
              </a:p>
            </p:txBody>
          </p:sp>
        </p:grpSp>
        <p:pic>
          <p:nvPicPr>
            <p:cNvPr id="38" name="Graphic 37" descr="Lock">
              <a:extLst>
                <a:ext uri="{FF2B5EF4-FFF2-40B4-BE49-F238E27FC236}">
                  <a16:creationId xmlns:a16="http://schemas.microsoft.com/office/drawing/2014/main" id="{CF6F49C3-2EB4-2AB8-2D63-A7F2C13E0A1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370221" y="2902861"/>
              <a:ext cx="462108" cy="493759"/>
            </a:xfrm>
            <a:prstGeom prst="rect">
              <a:avLst/>
            </a:prstGeom>
          </p:spPr>
        </p:pic>
      </p:grpSp>
      <p:sp>
        <p:nvSpPr>
          <p:cNvPr id="41" name="&quot;Not Allowed&quot; Symbol 40">
            <a:extLst>
              <a:ext uri="{FF2B5EF4-FFF2-40B4-BE49-F238E27FC236}">
                <a16:creationId xmlns:a16="http://schemas.microsoft.com/office/drawing/2014/main" id="{8A381FA7-E5AE-FD92-20B8-93AF7DE2E538}"/>
              </a:ext>
            </a:extLst>
          </p:cNvPr>
          <p:cNvSpPr/>
          <p:nvPr/>
        </p:nvSpPr>
        <p:spPr>
          <a:xfrm>
            <a:off x="7849433" y="4342386"/>
            <a:ext cx="750929" cy="658934"/>
          </a:xfrm>
          <a:prstGeom prst="noSmoking">
            <a:avLst>
              <a:gd name="adj" fmla="val 1219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extBox 41">
            <a:extLst>
              <a:ext uri="{FF2B5EF4-FFF2-40B4-BE49-F238E27FC236}">
                <a16:creationId xmlns:a16="http://schemas.microsoft.com/office/drawing/2014/main" id="{BD58EAA1-AE01-EBDE-1624-19FC24A91F6C}"/>
              </a:ext>
            </a:extLst>
          </p:cNvPr>
          <p:cNvSpPr txBox="1"/>
          <p:nvPr/>
        </p:nvSpPr>
        <p:spPr>
          <a:xfrm>
            <a:off x="7455160" y="1660184"/>
            <a:ext cx="2407298" cy="369332"/>
          </a:xfrm>
          <a:prstGeom prst="rect">
            <a:avLst/>
          </a:prstGeom>
          <a:noFill/>
        </p:spPr>
        <p:txBody>
          <a:bodyPr wrap="square" rtlCol="0">
            <a:spAutoFit/>
          </a:bodyPr>
          <a:lstStyle/>
          <a:p>
            <a:r>
              <a:rPr lang="en-US" dirty="0"/>
              <a:t>q = 2, tag space = 4</a:t>
            </a:r>
          </a:p>
        </p:txBody>
      </p:sp>
    </p:spTree>
    <p:extLst>
      <p:ext uri="{BB962C8B-B14F-4D97-AF65-F5344CB8AC3E}">
        <p14:creationId xmlns:p14="http://schemas.microsoft.com/office/powerpoint/2010/main" val="101051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1" grpId="0" animBg="1"/>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787B-03D6-B6AA-26EA-FF61591ED8A9}"/>
              </a:ext>
            </a:extLst>
          </p:cNvPr>
          <p:cNvSpPr>
            <a:spLocks noGrp="1"/>
          </p:cNvSpPr>
          <p:nvPr>
            <p:ph type="title"/>
          </p:nvPr>
        </p:nvSpPr>
        <p:spPr/>
        <p:txBody>
          <a:bodyPr/>
          <a:lstStyle/>
          <a:p>
            <a:r>
              <a:rPr lang="en-US" dirty="0"/>
              <a:t>IBE to Tagged Functional Encryption</a:t>
            </a:r>
          </a:p>
        </p:txBody>
      </p:sp>
      <p:sp>
        <p:nvSpPr>
          <p:cNvPr id="3" name="Content Placeholder 2">
            <a:extLst>
              <a:ext uri="{FF2B5EF4-FFF2-40B4-BE49-F238E27FC236}">
                <a16:creationId xmlns:a16="http://schemas.microsoft.com/office/drawing/2014/main" id="{5AC82369-1D12-1387-C8C7-7800F4698A40}"/>
              </a:ext>
            </a:extLst>
          </p:cNvPr>
          <p:cNvSpPr>
            <a:spLocks noGrp="1"/>
          </p:cNvSpPr>
          <p:nvPr>
            <p:ph idx="1"/>
          </p:nvPr>
        </p:nvSpPr>
        <p:spPr/>
        <p:txBody>
          <a:bodyPr/>
          <a:lstStyle/>
          <a:p>
            <a:r>
              <a:rPr lang="en-US" dirty="0"/>
              <a:t>Starting point – Static-bounded functional encryption schemes from PKE [SS10, GVW12, AV19] </a:t>
            </a:r>
          </a:p>
          <a:p>
            <a:pPr lvl="1"/>
            <a:r>
              <a:rPr lang="en-US" dirty="0"/>
              <a:t>SS10 – 1-bounded static functional encryption from P/poly</a:t>
            </a:r>
          </a:p>
          <a:p>
            <a:pPr lvl="1"/>
            <a:r>
              <a:rPr lang="en-US" dirty="0"/>
              <a:t>GVW12 – q-bounded static functional encryption for NC1</a:t>
            </a:r>
          </a:p>
          <a:p>
            <a:pPr lvl="1"/>
            <a:r>
              <a:rPr lang="en-US" dirty="0"/>
              <a:t>AV19 – q-bounded static functional encryption for P/poly</a:t>
            </a:r>
          </a:p>
        </p:txBody>
      </p:sp>
    </p:spTree>
    <p:extLst>
      <p:ext uri="{BB962C8B-B14F-4D97-AF65-F5344CB8AC3E}">
        <p14:creationId xmlns:p14="http://schemas.microsoft.com/office/powerpoint/2010/main" val="239983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a:extLst>
              <a:ext uri="{FF2B5EF4-FFF2-40B4-BE49-F238E27FC236}">
                <a16:creationId xmlns:a16="http://schemas.microsoft.com/office/drawing/2014/main" id="{74494205-3604-DB65-A948-FD422EAAB6D3}"/>
              </a:ext>
            </a:extLst>
          </p:cNvPr>
          <p:cNvGraphicFramePr>
            <a:graphicFrameLocks noChangeAspect="1"/>
          </p:cNvGraphicFramePr>
          <p:nvPr>
            <p:extLst>
              <p:ext uri="{D42A27DB-BD31-4B8C-83A1-F6EECF244321}">
                <p14:modId xmlns:p14="http://schemas.microsoft.com/office/powerpoint/2010/main" val="410981515"/>
              </p:ext>
            </p:extLst>
          </p:nvPr>
        </p:nvGraphicFramePr>
        <p:xfrm>
          <a:off x="3332678" y="4837418"/>
          <a:ext cx="399138" cy="415965"/>
        </p:xfrm>
        <a:graphic>
          <a:graphicData uri="http://schemas.openxmlformats.org/presentationml/2006/ole">
            <mc:AlternateContent xmlns:mc="http://schemas.openxmlformats.org/markup-compatibility/2006">
              <mc:Choice xmlns:v="urn:schemas-microsoft-com:vml" Requires="v">
                <p:oleObj spid="_x0000_s1699" name="Bitmap Image" r:id="rId4" imgW="563760" imgH="586800" progId="Paint.Picture">
                  <p:embed/>
                </p:oleObj>
              </mc:Choice>
              <mc:Fallback>
                <p:oleObj name="Bitmap Image" r:id="rId4" imgW="563760" imgH="586800" progId="Paint.Picture">
                  <p:embed/>
                  <p:pic>
                    <p:nvPicPr>
                      <p:cNvPr id="14" name="Object 13">
                        <a:extLst>
                          <a:ext uri="{FF2B5EF4-FFF2-40B4-BE49-F238E27FC236}">
                            <a16:creationId xmlns:a16="http://schemas.microsoft.com/office/drawing/2014/main" id="{9FF560BA-5520-863A-6F44-2C89884D58DA}"/>
                          </a:ext>
                        </a:extLst>
                      </p:cNvPr>
                      <p:cNvPicPr/>
                      <p:nvPr/>
                    </p:nvPicPr>
                    <p:blipFill>
                      <a:blip r:embed="rId5"/>
                      <a:stretch>
                        <a:fillRect/>
                      </a:stretch>
                    </p:blipFill>
                    <p:spPr>
                      <a:xfrm>
                        <a:off x="3332678" y="4837418"/>
                        <a:ext cx="399138" cy="415965"/>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78DFDA88-3FB5-02A9-0A6E-E0F256B9F394}"/>
              </a:ext>
            </a:extLst>
          </p:cNvPr>
          <p:cNvGraphicFramePr>
            <a:graphicFrameLocks noChangeAspect="1"/>
          </p:cNvGraphicFramePr>
          <p:nvPr>
            <p:extLst>
              <p:ext uri="{D42A27DB-BD31-4B8C-83A1-F6EECF244321}">
                <p14:modId xmlns:p14="http://schemas.microsoft.com/office/powerpoint/2010/main" val="1372284169"/>
              </p:ext>
            </p:extLst>
          </p:nvPr>
        </p:nvGraphicFramePr>
        <p:xfrm>
          <a:off x="3365002" y="5671364"/>
          <a:ext cx="416638" cy="432119"/>
        </p:xfrm>
        <a:graphic>
          <a:graphicData uri="http://schemas.openxmlformats.org/presentationml/2006/ole">
            <mc:AlternateContent xmlns:mc="http://schemas.openxmlformats.org/markup-compatibility/2006">
              <mc:Choice xmlns:v="urn:schemas-microsoft-com:vml" Requires="v">
                <p:oleObj spid="_x0000_s1700" name="Bitmap Image" r:id="rId6" imgW="586800" imgH="609480" progId="Paint.Picture">
                  <p:embed/>
                </p:oleObj>
              </mc:Choice>
              <mc:Fallback>
                <p:oleObj name="Bitmap Image" r:id="rId6" imgW="586800" imgH="609480" progId="Paint.Picture">
                  <p:embed/>
                  <p:pic>
                    <p:nvPicPr>
                      <p:cNvPr id="14" name="Object 13">
                        <a:extLst>
                          <a:ext uri="{FF2B5EF4-FFF2-40B4-BE49-F238E27FC236}">
                            <a16:creationId xmlns:a16="http://schemas.microsoft.com/office/drawing/2014/main" id="{9FF560BA-5520-863A-6F44-2C89884D58DA}"/>
                          </a:ext>
                        </a:extLst>
                      </p:cNvPr>
                      <p:cNvPicPr/>
                      <p:nvPr/>
                    </p:nvPicPr>
                    <p:blipFill>
                      <a:blip r:embed="rId7"/>
                      <a:stretch>
                        <a:fillRect/>
                      </a:stretch>
                    </p:blipFill>
                    <p:spPr>
                      <a:xfrm>
                        <a:off x="3365002" y="5671364"/>
                        <a:ext cx="416638" cy="432119"/>
                      </a:xfrm>
                      <a:prstGeom prst="rect">
                        <a:avLst/>
                      </a:prstGeom>
                    </p:spPr>
                  </p:pic>
                </p:oleObj>
              </mc:Fallback>
            </mc:AlternateContent>
          </a:graphicData>
        </a:graphic>
      </p:graphicFrame>
      <p:pic>
        <p:nvPicPr>
          <p:cNvPr id="12" name="Graphic 11" descr="Gears outline">
            <a:extLst>
              <a:ext uri="{FF2B5EF4-FFF2-40B4-BE49-F238E27FC236}">
                <a16:creationId xmlns:a16="http://schemas.microsoft.com/office/drawing/2014/main" id="{2500A212-0BEB-6342-F820-27F37F189C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7483" y="4462577"/>
            <a:ext cx="865909" cy="865909"/>
          </a:xfrm>
          <a:prstGeom prst="rect">
            <a:avLst/>
          </a:prstGeom>
        </p:spPr>
      </p:pic>
      <p:sp>
        <p:nvSpPr>
          <p:cNvPr id="15" name="Title 1">
            <a:extLst>
              <a:ext uri="{FF2B5EF4-FFF2-40B4-BE49-F238E27FC236}">
                <a16:creationId xmlns:a16="http://schemas.microsoft.com/office/drawing/2014/main" id="{86555CD2-A5FA-C46A-D5F8-A4A538D61B24}"/>
              </a:ext>
            </a:extLst>
          </p:cNvPr>
          <p:cNvSpPr>
            <a:spLocks noGrp="1"/>
          </p:cNvSpPr>
          <p:nvPr>
            <p:ph type="title"/>
          </p:nvPr>
        </p:nvSpPr>
        <p:spPr>
          <a:xfrm>
            <a:off x="838200" y="365125"/>
            <a:ext cx="10515600" cy="1325563"/>
          </a:xfrm>
        </p:spPr>
        <p:txBody>
          <a:bodyPr/>
          <a:lstStyle/>
          <a:p>
            <a:r>
              <a:rPr lang="en-US" dirty="0"/>
              <a:t>IBE to Tagged Functional Encryption</a:t>
            </a:r>
          </a:p>
        </p:txBody>
      </p:sp>
      <p:graphicFrame>
        <p:nvGraphicFramePr>
          <p:cNvPr id="14" name="Object 13">
            <a:extLst>
              <a:ext uri="{FF2B5EF4-FFF2-40B4-BE49-F238E27FC236}">
                <a16:creationId xmlns:a16="http://schemas.microsoft.com/office/drawing/2014/main" id="{9FF560BA-5520-863A-6F44-2C89884D58DA}"/>
              </a:ext>
            </a:extLst>
          </p:cNvPr>
          <p:cNvGraphicFramePr>
            <a:graphicFrameLocks noChangeAspect="1"/>
          </p:cNvGraphicFramePr>
          <p:nvPr>
            <p:extLst>
              <p:ext uri="{D42A27DB-BD31-4B8C-83A1-F6EECF244321}">
                <p14:modId xmlns:p14="http://schemas.microsoft.com/office/powerpoint/2010/main" val="4225667380"/>
              </p:ext>
            </p:extLst>
          </p:nvPr>
        </p:nvGraphicFramePr>
        <p:xfrm>
          <a:off x="3383877" y="2868371"/>
          <a:ext cx="410580" cy="432792"/>
        </p:xfrm>
        <a:graphic>
          <a:graphicData uri="http://schemas.openxmlformats.org/presentationml/2006/ole">
            <mc:AlternateContent xmlns:mc="http://schemas.openxmlformats.org/markup-compatibility/2006">
              <mc:Choice xmlns:v="urn:schemas-microsoft-com:vml" Requires="v">
                <p:oleObj spid="_x0000_s1701" name="Bitmap Image" r:id="rId10" imgW="579240" imgH="609480" progId="Paint.Picture">
                  <p:embed/>
                </p:oleObj>
              </mc:Choice>
              <mc:Fallback>
                <p:oleObj name="Bitmap Image" r:id="rId10" imgW="579240" imgH="609480" progId="Paint.Picture">
                  <p:embed/>
                  <p:pic>
                    <p:nvPicPr>
                      <p:cNvPr id="0" name=""/>
                      <p:cNvPicPr/>
                      <p:nvPr/>
                    </p:nvPicPr>
                    <p:blipFill>
                      <a:blip r:embed="rId11"/>
                      <a:stretch>
                        <a:fillRect/>
                      </a:stretch>
                    </p:blipFill>
                    <p:spPr>
                      <a:xfrm>
                        <a:off x="3383877" y="2868371"/>
                        <a:ext cx="410580" cy="432792"/>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9342E384-B641-3A21-1F09-1F6B5F6BF968}"/>
              </a:ext>
            </a:extLst>
          </p:cNvPr>
          <p:cNvGraphicFramePr>
            <a:graphicFrameLocks noChangeAspect="1"/>
          </p:cNvGraphicFramePr>
          <p:nvPr>
            <p:extLst>
              <p:ext uri="{D42A27DB-BD31-4B8C-83A1-F6EECF244321}">
                <p14:modId xmlns:p14="http://schemas.microsoft.com/office/powerpoint/2010/main" val="3814959747"/>
              </p:ext>
            </p:extLst>
          </p:nvPr>
        </p:nvGraphicFramePr>
        <p:xfrm>
          <a:off x="3383877" y="3880675"/>
          <a:ext cx="420676" cy="409907"/>
        </p:xfrm>
        <a:graphic>
          <a:graphicData uri="http://schemas.openxmlformats.org/presentationml/2006/ole">
            <mc:AlternateContent xmlns:mc="http://schemas.openxmlformats.org/markup-compatibility/2006">
              <mc:Choice xmlns:v="urn:schemas-microsoft-com:vml" Requires="v">
                <p:oleObj spid="_x0000_s1702" name="Bitmap Image" r:id="rId12" imgW="594360" imgH="579240" progId="Paint.Picture">
                  <p:embed/>
                </p:oleObj>
              </mc:Choice>
              <mc:Fallback>
                <p:oleObj name="Bitmap Image" r:id="rId12" imgW="594360" imgH="579240" progId="Paint.Picture">
                  <p:embed/>
                  <p:pic>
                    <p:nvPicPr>
                      <p:cNvPr id="14" name="Object 13">
                        <a:extLst>
                          <a:ext uri="{FF2B5EF4-FFF2-40B4-BE49-F238E27FC236}">
                            <a16:creationId xmlns:a16="http://schemas.microsoft.com/office/drawing/2014/main" id="{9FF560BA-5520-863A-6F44-2C89884D58DA}"/>
                          </a:ext>
                        </a:extLst>
                      </p:cNvPr>
                      <p:cNvPicPr/>
                      <p:nvPr/>
                    </p:nvPicPr>
                    <p:blipFill>
                      <a:blip r:embed="rId13"/>
                      <a:stretch>
                        <a:fillRect/>
                      </a:stretch>
                    </p:blipFill>
                    <p:spPr>
                      <a:xfrm>
                        <a:off x="3383877" y="3880675"/>
                        <a:ext cx="420676" cy="409907"/>
                      </a:xfrm>
                      <a:prstGeom prst="rect">
                        <a:avLst/>
                      </a:prstGeom>
                    </p:spPr>
                  </p:pic>
                </p:oleObj>
              </mc:Fallback>
            </mc:AlternateContent>
          </a:graphicData>
        </a:graphic>
      </p:graphicFrame>
      <p:pic>
        <p:nvPicPr>
          <p:cNvPr id="26" name="Graphic 25" descr="Gears outline">
            <a:extLst>
              <a:ext uri="{FF2B5EF4-FFF2-40B4-BE49-F238E27FC236}">
                <a16:creationId xmlns:a16="http://schemas.microsoft.com/office/drawing/2014/main" id="{CFA63DA4-1695-BDF4-4C78-E27F884D80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7484" y="5328486"/>
            <a:ext cx="865909" cy="865909"/>
          </a:xfrm>
          <a:prstGeom prst="rect">
            <a:avLst/>
          </a:prstGeom>
        </p:spPr>
      </p:pic>
      <p:pic>
        <p:nvPicPr>
          <p:cNvPr id="27" name="Graphic 26" descr="Gears outline">
            <a:extLst>
              <a:ext uri="{FF2B5EF4-FFF2-40B4-BE49-F238E27FC236}">
                <a16:creationId xmlns:a16="http://schemas.microsoft.com/office/drawing/2014/main" id="{3A057DB1-7013-5E54-71D6-E6D89DA383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200" y="3596668"/>
            <a:ext cx="865909" cy="865909"/>
          </a:xfrm>
          <a:prstGeom prst="rect">
            <a:avLst/>
          </a:prstGeom>
        </p:spPr>
      </p:pic>
      <p:pic>
        <p:nvPicPr>
          <p:cNvPr id="28" name="Graphic 27" descr="Gears outline">
            <a:extLst>
              <a:ext uri="{FF2B5EF4-FFF2-40B4-BE49-F238E27FC236}">
                <a16:creationId xmlns:a16="http://schemas.microsoft.com/office/drawing/2014/main" id="{98E0305C-5563-EAE2-A663-9350C5E8C9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200" y="2668413"/>
            <a:ext cx="865909" cy="865909"/>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BB351A1-8113-98B7-3113-8467C82734B7}"/>
                  </a:ext>
                </a:extLst>
              </p:cNvPr>
              <p:cNvSpPr txBox="1"/>
              <p:nvPr/>
            </p:nvSpPr>
            <p:spPr>
              <a:xfrm>
                <a:off x="1347713" y="3843111"/>
                <a:ext cx="12962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𝑃𝐾𝐸</m:t>
                      </m:r>
                      <m:r>
                        <a:rPr lang="en-US" sz="1800" b="0" i="1" baseline="-25000" dirty="0" smtClean="0">
                          <a:solidFill>
                            <a:schemeClr val="tx1"/>
                          </a:solidFill>
                          <a:latin typeface="Cambria Math" panose="02040503050406030204" pitchFamily="18" charset="0"/>
                        </a:rPr>
                        <m:t>2</m:t>
                      </m:r>
                    </m:oMath>
                  </m:oMathPara>
                </a14:m>
                <a:endParaRPr lang="en-US" baseline="-25000" dirty="0">
                  <a:solidFill>
                    <a:schemeClr val="tx1"/>
                  </a:solidFill>
                </a:endParaRPr>
              </a:p>
            </p:txBody>
          </p:sp>
        </mc:Choice>
        <mc:Fallback xmlns="">
          <p:sp>
            <p:nvSpPr>
              <p:cNvPr id="30" name="TextBox 29">
                <a:extLst>
                  <a:ext uri="{FF2B5EF4-FFF2-40B4-BE49-F238E27FC236}">
                    <a16:creationId xmlns:a16="http://schemas.microsoft.com/office/drawing/2014/main" id="{BBB351A1-8113-98B7-3113-8467C82734B7}"/>
                  </a:ext>
                </a:extLst>
              </p:cNvPr>
              <p:cNvSpPr txBox="1">
                <a:spLocks noRot="1" noChangeAspect="1" noMove="1" noResize="1" noEditPoints="1" noAdjustHandles="1" noChangeArrowheads="1" noChangeShapeType="1" noTextEdit="1"/>
              </p:cNvSpPr>
              <p:nvPr/>
            </p:nvSpPr>
            <p:spPr>
              <a:xfrm>
                <a:off x="1347713" y="3843111"/>
                <a:ext cx="1296266"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8871D82-14D7-77D1-EC31-75498334D9B6}"/>
                  </a:ext>
                </a:extLst>
              </p:cNvPr>
              <p:cNvSpPr txBox="1"/>
              <p:nvPr/>
            </p:nvSpPr>
            <p:spPr>
              <a:xfrm>
                <a:off x="1320437" y="2943957"/>
                <a:ext cx="12962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𝑃𝐾𝐸</m:t>
                      </m:r>
                      <m:r>
                        <a:rPr lang="en-US" sz="1800" b="0" i="1" baseline="-25000" dirty="0" smtClean="0">
                          <a:solidFill>
                            <a:schemeClr val="tx1"/>
                          </a:solidFill>
                          <a:latin typeface="Cambria Math" panose="02040503050406030204" pitchFamily="18" charset="0"/>
                        </a:rPr>
                        <m:t>1</m:t>
                      </m:r>
                    </m:oMath>
                  </m:oMathPara>
                </a14:m>
                <a:endParaRPr lang="en-US" baseline="-25000" dirty="0">
                  <a:solidFill>
                    <a:schemeClr val="tx1"/>
                  </a:solidFill>
                </a:endParaRPr>
              </a:p>
            </p:txBody>
          </p:sp>
        </mc:Choice>
        <mc:Fallback xmlns="">
          <p:sp>
            <p:nvSpPr>
              <p:cNvPr id="32" name="TextBox 31">
                <a:extLst>
                  <a:ext uri="{FF2B5EF4-FFF2-40B4-BE49-F238E27FC236}">
                    <a16:creationId xmlns:a16="http://schemas.microsoft.com/office/drawing/2014/main" id="{E8871D82-14D7-77D1-EC31-75498334D9B6}"/>
                  </a:ext>
                </a:extLst>
              </p:cNvPr>
              <p:cNvSpPr txBox="1">
                <a:spLocks noRot="1" noChangeAspect="1" noMove="1" noResize="1" noEditPoints="1" noAdjustHandles="1" noChangeArrowheads="1" noChangeShapeType="1" noTextEdit="1"/>
              </p:cNvSpPr>
              <p:nvPr/>
            </p:nvSpPr>
            <p:spPr>
              <a:xfrm>
                <a:off x="1320437" y="2943957"/>
                <a:ext cx="1296266"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BE3A9BA-16B3-5472-0DDC-FB2BCDE49813}"/>
                  </a:ext>
                </a:extLst>
              </p:cNvPr>
              <p:cNvSpPr txBox="1"/>
              <p:nvPr/>
            </p:nvSpPr>
            <p:spPr>
              <a:xfrm>
                <a:off x="1347713" y="4726285"/>
                <a:ext cx="12962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𝑃𝐾𝐸</m:t>
                      </m:r>
                      <m:r>
                        <a:rPr lang="en-US" sz="1800" b="0" i="1" baseline="-25000" dirty="0" smtClean="0">
                          <a:solidFill>
                            <a:schemeClr val="tx1"/>
                          </a:solidFill>
                          <a:latin typeface="Cambria Math" panose="02040503050406030204" pitchFamily="18" charset="0"/>
                        </a:rPr>
                        <m:t>3</m:t>
                      </m:r>
                    </m:oMath>
                  </m:oMathPara>
                </a14:m>
                <a:endParaRPr lang="en-US" baseline="-25000" dirty="0">
                  <a:solidFill>
                    <a:schemeClr val="tx1"/>
                  </a:solidFill>
                </a:endParaRPr>
              </a:p>
            </p:txBody>
          </p:sp>
        </mc:Choice>
        <mc:Fallback xmlns="">
          <p:sp>
            <p:nvSpPr>
              <p:cNvPr id="33" name="TextBox 32">
                <a:extLst>
                  <a:ext uri="{FF2B5EF4-FFF2-40B4-BE49-F238E27FC236}">
                    <a16:creationId xmlns:a16="http://schemas.microsoft.com/office/drawing/2014/main" id="{ABE3A9BA-16B3-5472-0DDC-FB2BCDE49813}"/>
                  </a:ext>
                </a:extLst>
              </p:cNvPr>
              <p:cNvSpPr txBox="1">
                <a:spLocks noRot="1" noChangeAspect="1" noMove="1" noResize="1" noEditPoints="1" noAdjustHandles="1" noChangeArrowheads="1" noChangeShapeType="1" noTextEdit="1"/>
              </p:cNvSpPr>
              <p:nvPr/>
            </p:nvSpPr>
            <p:spPr>
              <a:xfrm>
                <a:off x="1347713" y="4726285"/>
                <a:ext cx="129626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ECCF10B-410C-3C05-D0EC-64C62D159136}"/>
                  </a:ext>
                </a:extLst>
              </p:cNvPr>
              <p:cNvSpPr txBox="1"/>
              <p:nvPr/>
            </p:nvSpPr>
            <p:spPr>
              <a:xfrm>
                <a:off x="1347713" y="5609459"/>
                <a:ext cx="12962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𝑃𝐾𝐸</m:t>
                      </m:r>
                      <m:r>
                        <a:rPr lang="en-US" sz="1800" b="0" i="1" baseline="-25000" dirty="0" smtClean="0">
                          <a:solidFill>
                            <a:schemeClr val="tx1"/>
                          </a:solidFill>
                          <a:latin typeface="Cambria Math" panose="02040503050406030204" pitchFamily="18" charset="0"/>
                        </a:rPr>
                        <m:t>4</m:t>
                      </m:r>
                    </m:oMath>
                  </m:oMathPara>
                </a14:m>
                <a:endParaRPr lang="en-US" baseline="-25000" dirty="0">
                  <a:solidFill>
                    <a:schemeClr val="tx1"/>
                  </a:solidFill>
                </a:endParaRPr>
              </a:p>
            </p:txBody>
          </p:sp>
        </mc:Choice>
        <mc:Fallback xmlns="">
          <p:sp>
            <p:nvSpPr>
              <p:cNvPr id="34" name="TextBox 33">
                <a:extLst>
                  <a:ext uri="{FF2B5EF4-FFF2-40B4-BE49-F238E27FC236}">
                    <a16:creationId xmlns:a16="http://schemas.microsoft.com/office/drawing/2014/main" id="{8ECCF10B-410C-3C05-D0EC-64C62D159136}"/>
                  </a:ext>
                </a:extLst>
              </p:cNvPr>
              <p:cNvSpPr txBox="1">
                <a:spLocks noRot="1" noChangeAspect="1" noMove="1" noResize="1" noEditPoints="1" noAdjustHandles="1" noChangeArrowheads="1" noChangeShapeType="1" noTextEdit="1"/>
              </p:cNvSpPr>
              <p:nvPr/>
            </p:nvSpPr>
            <p:spPr>
              <a:xfrm>
                <a:off x="1347713" y="5609459"/>
                <a:ext cx="1296266" cy="369332"/>
              </a:xfrm>
              <a:prstGeom prst="rect">
                <a:avLst/>
              </a:prstGeom>
              <a:blipFill>
                <a:blip r:embed="rId17"/>
                <a:stretch>
                  <a:fillRect/>
                </a:stretch>
              </a:blipFill>
            </p:spPr>
            <p:txBody>
              <a:bodyPr/>
              <a:lstStyle/>
              <a:p>
                <a:r>
                  <a:rPr lang="en-US">
                    <a:noFill/>
                  </a:rPr>
                  <a:t> </a:t>
                </a:r>
              </a:p>
            </p:txBody>
          </p:sp>
        </mc:Fallback>
      </mc:AlternateContent>
      <p:grpSp>
        <p:nvGrpSpPr>
          <p:cNvPr id="69" name="Group 68">
            <a:extLst>
              <a:ext uri="{FF2B5EF4-FFF2-40B4-BE49-F238E27FC236}">
                <a16:creationId xmlns:a16="http://schemas.microsoft.com/office/drawing/2014/main" id="{57A4AF39-11D1-9E72-1513-DEEBA9F56D89}"/>
              </a:ext>
            </a:extLst>
          </p:cNvPr>
          <p:cNvGrpSpPr/>
          <p:nvPr/>
        </p:nvGrpSpPr>
        <p:grpSpPr>
          <a:xfrm>
            <a:off x="7603866" y="4379196"/>
            <a:ext cx="931971" cy="943813"/>
            <a:chOff x="7312761" y="1615966"/>
            <a:chExt cx="1364707" cy="1349894"/>
          </a:xfrm>
        </p:grpSpPr>
        <p:pic>
          <p:nvPicPr>
            <p:cNvPr id="70" name="Graphic 69" descr="Key outline">
              <a:extLst>
                <a:ext uri="{FF2B5EF4-FFF2-40B4-BE49-F238E27FC236}">
                  <a16:creationId xmlns:a16="http://schemas.microsoft.com/office/drawing/2014/main" id="{A0942150-8928-434D-DBD5-A489694A643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350697" y="1639089"/>
              <a:ext cx="1326771" cy="1326771"/>
            </a:xfrm>
            <a:prstGeom prst="rect">
              <a:avLst/>
            </a:prstGeom>
          </p:spPr>
        </p:pic>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3B8E16D-0436-80A0-7477-29D071FB5D2F}"/>
                    </a:ext>
                  </a:extLst>
                </p:cNvPr>
                <p:cNvSpPr txBox="1"/>
                <p:nvPr/>
              </p:nvSpPr>
              <p:spPr>
                <a:xfrm>
                  <a:off x="7312761" y="1615966"/>
                  <a:ext cx="848653" cy="3961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chemeClr val="tx1"/>
                            </a:solidFill>
                            <a:latin typeface="Cambria Math" panose="02040503050406030204" pitchFamily="18" charset="0"/>
                          </a:rPr>
                          <m:t>𝑃𝐾𝐸</m:t>
                        </m:r>
                        <m:r>
                          <a:rPr lang="en-US" sz="1200" b="0" i="1" baseline="-25000" dirty="0" smtClean="0">
                            <a:solidFill>
                              <a:schemeClr val="tx1"/>
                            </a:solidFill>
                            <a:latin typeface="Cambria Math" panose="02040503050406030204" pitchFamily="18" charset="0"/>
                          </a:rPr>
                          <m:t>3</m:t>
                        </m:r>
                      </m:oMath>
                    </m:oMathPara>
                  </a14:m>
                  <a:endParaRPr lang="en-US" sz="1200" baseline="-25000" dirty="0">
                    <a:solidFill>
                      <a:schemeClr val="tx1"/>
                    </a:solidFill>
                  </a:endParaRPr>
                </a:p>
              </p:txBody>
            </p:sp>
          </mc:Choice>
          <mc:Fallback xmlns="">
            <p:sp>
              <p:nvSpPr>
                <p:cNvPr id="71" name="TextBox 70">
                  <a:extLst>
                    <a:ext uri="{FF2B5EF4-FFF2-40B4-BE49-F238E27FC236}">
                      <a16:creationId xmlns:a16="http://schemas.microsoft.com/office/drawing/2014/main" id="{B3B8E16D-0436-80A0-7477-29D071FB5D2F}"/>
                    </a:ext>
                  </a:extLst>
                </p:cNvPr>
                <p:cNvSpPr txBox="1">
                  <a:spLocks noRot="1" noChangeAspect="1" noMove="1" noResize="1" noEditPoints="1" noAdjustHandles="1" noChangeArrowheads="1" noChangeShapeType="1" noTextEdit="1"/>
                </p:cNvSpPr>
                <p:nvPr/>
              </p:nvSpPr>
              <p:spPr>
                <a:xfrm>
                  <a:off x="7312761" y="1615966"/>
                  <a:ext cx="848653" cy="396179"/>
                </a:xfrm>
                <a:prstGeom prst="rect">
                  <a:avLst/>
                </a:prstGeom>
                <a:blipFill>
                  <a:blip r:embed="rId24"/>
                  <a:stretch>
                    <a:fillRect/>
                  </a:stretch>
                </a:blipFill>
              </p:spPr>
              <p:txBody>
                <a:bodyPr/>
                <a:lstStyle/>
                <a:p>
                  <a:r>
                    <a:rPr lang="en-US">
                      <a:noFill/>
                    </a:rPr>
                    <a:t> </a:t>
                  </a:r>
                </a:p>
              </p:txBody>
            </p:sp>
          </mc:Fallback>
        </mc:AlternateContent>
      </p:grpSp>
      <p:grpSp>
        <p:nvGrpSpPr>
          <p:cNvPr id="72" name="Group 71">
            <a:extLst>
              <a:ext uri="{FF2B5EF4-FFF2-40B4-BE49-F238E27FC236}">
                <a16:creationId xmlns:a16="http://schemas.microsoft.com/office/drawing/2014/main" id="{A2B95048-6C67-64D9-5592-FC402DC51C14}"/>
              </a:ext>
            </a:extLst>
          </p:cNvPr>
          <p:cNvGrpSpPr/>
          <p:nvPr/>
        </p:nvGrpSpPr>
        <p:grpSpPr>
          <a:xfrm>
            <a:off x="7603866" y="2500343"/>
            <a:ext cx="931971" cy="927646"/>
            <a:chOff x="7312761" y="1639089"/>
            <a:chExt cx="1364707" cy="1326771"/>
          </a:xfrm>
        </p:grpSpPr>
        <p:pic>
          <p:nvPicPr>
            <p:cNvPr id="73" name="Graphic 72" descr="Key outline">
              <a:extLst>
                <a:ext uri="{FF2B5EF4-FFF2-40B4-BE49-F238E27FC236}">
                  <a16:creationId xmlns:a16="http://schemas.microsoft.com/office/drawing/2014/main" id="{558E940A-D353-A6FC-CA08-E01E2D2B194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350697" y="1639089"/>
              <a:ext cx="1326771" cy="1326771"/>
            </a:xfrm>
            <a:prstGeom prst="rect">
              <a:avLst/>
            </a:prstGeom>
          </p:spPr>
        </p:pic>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267B868-648A-6ABA-1F04-4464A75D0DCA}"/>
                    </a:ext>
                  </a:extLst>
                </p:cNvPr>
                <p:cNvSpPr txBox="1"/>
                <p:nvPr/>
              </p:nvSpPr>
              <p:spPr>
                <a:xfrm>
                  <a:off x="7312761" y="1639089"/>
                  <a:ext cx="848653" cy="5662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solidFill>
                              <a:schemeClr val="tx1"/>
                            </a:solidFill>
                            <a:latin typeface="Cambria Math" panose="02040503050406030204" pitchFamily="18" charset="0"/>
                          </a:rPr>
                          <m:t>𝑃𝐾𝐸</m:t>
                        </m:r>
                        <m:r>
                          <a:rPr lang="en-US" sz="1200" b="0" i="1" baseline="-25000" dirty="0" smtClean="0">
                            <a:solidFill>
                              <a:schemeClr val="tx1"/>
                            </a:solidFill>
                            <a:latin typeface="Cambria Math" panose="02040503050406030204" pitchFamily="18" charset="0"/>
                          </a:rPr>
                          <m:t>1</m:t>
                        </m:r>
                      </m:oMath>
                    </m:oMathPara>
                  </a14:m>
                  <a:endParaRPr lang="en-US" sz="1200" baseline="-25000" dirty="0">
                    <a:solidFill>
                      <a:schemeClr val="tx1"/>
                    </a:solidFill>
                  </a:endParaRPr>
                </a:p>
                <a:p>
                  <a:endParaRPr lang="en-US" sz="1200" i="1" baseline="-25000" dirty="0">
                    <a:latin typeface="Times New Roman" panose="02020603050405020304" pitchFamily="18" charset="0"/>
                    <a:cs typeface="Times New Roman" panose="02020603050405020304" pitchFamily="18" charset="0"/>
                  </a:endParaRPr>
                </a:p>
              </p:txBody>
            </p:sp>
          </mc:Choice>
          <mc:Fallback xmlns="">
            <p:sp>
              <p:nvSpPr>
                <p:cNvPr id="74" name="TextBox 73">
                  <a:extLst>
                    <a:ext uri="{FF2B5EF4-FFF2-40B4-BE49-F238E27FC236}">
                      <a16:creationId xmlns:a16="http://schemas.microsoft.com/office/drawing/2014/main" id="{0267B868-648A-6ABA-1F04-4464A75D0DCA}"/>
                    </a:ext>
                  </a:extLst>
                </p:cNvPr>
                <p:cNvSpPr txBox="1">
                  <a:spLocks noRot="1" noChangeAspect="1" noMove="1" noResize="1" noEditPoints="1" noAdjustHandles="1" noChangeArrowheads="1" noChangeShapeType="1" noTextEdit="1"/>
                </p:cNvSpPr>
                <p:nvPr/>
              </p:nvSpPr>
              <p:spPr>
                <a:xfrm>
                  <a:off x="7312761" y="1639089"/>
                  <a:ext cx="848653" cy="566207"/>
                </a:xfrm>
                <a:prstGeom prst="rect">
                  <a:avLst/>
                </a:prstGeom>
                <a:blipFill>
                  <a:blip r:embed="rId25"/>
                  <a:stretch>
                    <a:fillRect/>
                  </a:stretch>
                </a:blipFill>
              </p:spPr>
              <p:txBody>
                <a:bodyPr/>
                <a:lstStyle/>
                <a:p>
                  <a:r>
                    <a:rPr lang="en-US">
                      <a:noFill/>
                    </a:rPr>
                    <a:t> </a:t>
                  </a:r>
                </a:p>
              </p:txBody>
            </p:sp>
          </mc:Fallback>
        </mc:AlternateContent>
      </p:grpSp>
      <p:sp>
        <p:nvSpPr>
          <p:cNvPr id="76" name="Right Brace 75">
            <a:extLst>
              <a:ext uri="{FF2B5EF4-FFF2-40B4-BE49-F238E27FC236}">
                <a16:creationId xmlns:a16="http://schemas.microsoft.com/office/drawing/2014/main" id="{A6AD85D0-0138-733C-3AEA-2581864C024C}"/>
              </a:ext>
            </a:extLst>
          </p:cNvPr>
          <p:cNvSpPr/>
          <p:nvPr/>
        </p:nvSpPr>
        <p:spPr>
          <a:xfrm>
            <a:off x="4228855" y="2521842"/>
            <a:ext cx="333375" cy="3794328"/>
          </a:xfrm>
          <a:prstGeom prst="rightBrace">
            <a:avLst>
              <a:gd name="adj1" fmla="val 4751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7" name="Right Brace 76">
            <a:extLst>
              <a:ext uri="{FF2B5EF4-FFF2-40B4-BE49-F238E27FC236}">
                <a16:creationId xmlns:a16="http://schemas.microsoft.com/office/drawing/2014/main" id="{40DA5E41-0866-6841-C84A-FFC103B14DDD}"/>
              </a:ext>
            </a:extLst>
          </p:cNvPr>
          <p:cNvSpPr/>
          <p:nvPr/>
        </p:nvSpPr>
        <p:spPr>
          <a:xfrm>
            <a:off x="9094132" y="2671274"/>
            <a:ext cx="333375" cy="2350426"/>
          </a:xfrm>
          <a:prstGeom prst="rightBrace">
            <a:avLst>
              <a:gd name="adj1" fmla="val 4751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8" name="TextBox 77">
            <a:extLst>
              <a:ext uri="{FF2B5EF4-FFF2-40B4-BE49-F238E27FC236}">
                <a16:creationId xmlns:a16="http://schemas.microsoft.com/office/drawing/2014/main" id="{BB70911B-AE87-DB91-3618-D09C504033FF}"/>
              </a:ext>
            </a:extLst>
          </p:cNvPr>
          <p:cNvSpPr txBox="1"/>
          <p:nvPr/>
        </p:nvSpPr>
        <p:spPr>
          <a:xfrm>
            <a:off x="4641925" y="4249200"/>
            <a:ext cx="914400" cy="646331"/>
          </a:xfrm>
          <a:prstGeom prst="rect">
            <a:avLst/>
          </a:prstGeom>
          <a:noFill/>
        </p:spPr>
        <p:txBody>
          <a:bodyPr wrap="square" rtlCol="0">
            <a:spAutoFit/>
          </a:bodyPr>
          <a:lstStyle/>
          <a:p>
            <a:r>
              <a:rPr lang="en-US" dirty="0"/>
              <a:t>ct</a:t>
            </a:r>
          </a:p>
          <a:p>
            <a:endParaRPr lang="en-US" dirty="0"/>
          </a:p>
        </p:txBody>
      </p:sp>
      <p:sp>
        <p:nvSpPr>
          <p:cNvPr id="79" name="TextBox 78">
            <a:extLst>
              <a:ext uri="{FF2B5EF4-FFF2-40B4-BE49-F238E27FC236}">
                <a16:creationId xmlns:a16="http://schemas.microsoft.com/office/drawing/2014/main" id="{D20B6FBF-908F-1D16-EE74-7E9717CD805E}"/>
              </a:ext>
            </a:extLst>
          </p:cNvPr>
          <p:cNvSpPr txBox="1"/>
          <p:nvPr/>
        </p:nvSpPr>
        <p:spPr>
          <a:xfrm>
            <a:off x="9528603" y="3632982"/>
            <a:ext cx="914400" cy="646331"/>
          </a:xfrm>
          <a:prstGeom prst="rect">
            <a:avLst/>
          </a:prstGeom>
          <a:noFill/>
        </p:spPr>
        <p:txBody>
          <a:bodyPr wrap="square" rtlCol="0">
            <a:spAutoFit/>
          </a:bodyPr>
          <a:lstStyle/>
          <a:p>
            <a:r>
              <a:rPr lang="en-US" dirty="0"/>
              <a:t>sk</a:t>
            </a:r>
            <a:r>
              <a:rPr lang="en-US" i="1" baseline="-25000" dirty="0">
                <a:latin typeface="Cambria Math" panose="02040503050406030204" pitchFamily="18" charset="0"/>
                <a:ea typeface="Cambria Math" panose="02040503050406030204" pitchFamily="18" charset="0"/>
              </a:rPr>
              <a:t>f</a:t>
            </a:r>
          </a:p>
          <a:p>
            <a:endParaRPr lang="en-US" dirty="0"/>
          </a:p>
        </p:txBody>
      </p:sp>
      <p:cxnSp>
        <p:nvCxnSpPr>
          <p:cNvPr id="80" name="Straight Arrow Connector 79">
            <a:extLst>
              <a:ext uri="{FF2B5EF4-FFF2-40B4-BE49-F238E27FC236}">
                <a16:creationId xmlns:a16="http://schemas.microsoft.com/office/drawing/2014/main" id="{FA3D8A93-32DF-77FB-D8DE-C08C5A88F844}"/>
              </a:ext>
            </a:extLst>
          </p:cNvPr>
          <p:cNvCxnSpPr>
            <a:cxnSpLocks/>
          </p:cNvCxnSpPr>
          <p:nvPr/>
        </p:nvCxnSpPr>
        <p:spPr>
          <a:xfrm>
            <a:off x="2312670" y="3112051"/>
            <a:ext cx="7592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0E45ED46-8775-5F77-52AE-3267C0CD5B41}"/>
              </a:ext>
            </a:extLst>
          </p:cNvPr>
          <p:cNvCxnSpPr>
            <a:cxnSpLocks/>
          </p:cNvCxnSpPr>
          <p:nvPr/>
        </p:nvCxnSpPr>
        <p:spPr>
          <a:xfrm>
            <a:off x="2312670" y="4034071"/>
            <a:ext cx="7592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DC12A69E-6F00-C525-78A6-2BC1E8733759}"/>
              </a:ext>
            </a:extLst>
          </p:cNvPr>
          <p:cNvCxnSpPr>
            <a:cxnSpLocks/>
          </p:cNvCxnSpPr>
          <p:nvPr/>
        </p:nvCxnSpPr>
        <p:spPr>
          <a:xfrm>
            <a:off x="2312670" y="4906242"/>
            <a:ext cx="7592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D32D7BCF-0A66-D67D-941F-394691E0016D}"/>
              </a:ext>
            </a:extLst>
          </p:cNvPr>
          <p:cNvCxnSpPr>
            <a:cxnSpLocks/>
          </p:cNvCxnSpPr>
          <p:nvPr/>
        </p:nvCxnSpPr>
        <p:spPr>
          <a:xfrm>
            <a:off x="2312670" y="5813022"/>
            <a:ext cx="7592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6" name="Group 65">
            <a:extLst>
              <a:ext uri="{FF2B5EF4-FFF2-40B4-BE49-F238E27FC236}">
                <a16:creationId xmlns:a16="http://schemas.microsoft.com/office/drawing/2014/main" id="{FDC20DB9-692B-16C9-6C58-7285ABA5040D}"/>
              </a:ext>
            </a:extLst>
          </p:cNvPr>
          <p:cNvGrpSpPr/>
          <p:nvPr/>
        </p:nvGrpSpPr>
        <p:grpSpPr>
          <a:xfrm>
            <a:off x="3071963" y="5272080"/>
            <a:ext cx="1011666" cy="1044090"/>
            <a:chOff x="4680784" y="4525683"/>
            <a:chExt cx="914400" cy="914400"/>
          </a:xfrm>
        </p:grpSpPr>
        <p:pic>
          <p:nvPicPr>
            <p:cNvPr id="67" name="Graphic 66" descr="Paper with solid fill">
              <a:extLst>
                <a:ext uri="{FF2B5EF4-FFF2-40B4-BE49-F238E27FC236}">
                  <a16:creationId xmlns:a16="http://schemas.microsoft.com/office/drawing/2014/main" id="{4C8E6EA4-65F7-B34C-FCC9-6E13AB10F19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680784" y="4525683"/>
              <a:ext cx="914400" cy="914400"/>
            </a:xfrm>
            <a:prstGeom prst="rect">
              <a:avLst/>
            </a:prstGeom>
          </p:spPr>
        </p:pic>
        <p:pic>
          <p:nvPicPr>
            <p:cNvPr id="68" name="Graphic 67" descr="Lock">
              <a:extLst>
                <a:ext uri="{FF2B5EF4-FFF2-40B4-BE49-F238E27FC236}">
                  <a16:creationId xmlns:a16="http://schemas.microsoft.com/office/drawing/2014/main" id="{443344AF-C684-894D-1EB7-46803B412CA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856006" y="4636426"/>
              <a:ext cx="293649" cy="294666"/>
            </a:xfrm>
            <a:prstGeom prst="rect">
              <a:avLst/>
            </a:prstGeom>
          </p:spPr>
        </p:pic>
      </p:grpSp>
      <p:grpSp>
        <p:nvGrpSpPr>
          <p:cNvPr id="63" name="Group 62">
            <a:extLst>
              <a:ext uri="{FF2B5EF4-FFF2-40B4-BE49-F238E27FC236}">
                <a16:creationId xmlns:a16="http://schemas.microsoft.com/office/drawing/2014/main" id="{77F2F914-E834-01E6-FB24-C6257E7B63A3}"/>
              </a:ext>
            </a:extLst>
          </p:cNvPr>
          <p:cNvGrpSpPr/>
          <p:nvPr/>
        </p:nvGrpSpPr>
        <p:grpSpPr>
          <a:xfrm>
            <a:off x="3071963" y="4373486"/>
            <a:ext cx="1011666" cy="1044090"/>
            <a:chOff x="4680784" y="4525683"/>
            <a:chExt cx="914400" cy="914400"/>
          </a:xfrm>
        </p:grpSpPr>
        <p:pic>
          <p:nvPicPr>
            <p:cNvPr id="64" name="Graphic 63" descr="Paper with solid fill">
              <a:extLst>
                <a:ext uri="{FF2B5EF4-FFF2-40B4-BE49-F238E27FC236}">
                  <a16:creationId xmlns:a16="http://schemas.microsoft.com/office/drawing/2014/main" id="{281085D8-C9C9-7458-9F28-B2FF1918375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680784" y="4525683"/>
              <a:ext cx="914400" cy="914400"/>
            </a:xfrm>
            <a:prstGeom prst="rect">
              <a:avLst/>
            </a:prstGeom>
          </p:spPr>
        </p:pic>
        <p:pic>
          <p:nvPicPr>
            <p:cNvPr id="65" name="Graphic 64" descr="Lock">
              <a:extLst>
                <a:ext uri="{FF2B5EF4-FFF2-40B4-BE49-F238E27FC236}">
                  <a16:creationId xmlns:a16="http://schemas.microsoft.com/office/drawing/2014/main" id="{7C4C9A8A-3276-2ED1-63E6-4F3E2B14129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856006" y="4636426"/>
              <a:ext cx="293649" cy="294666"/>
            </a:xfrm>
            <a:prstGeom prst="rect">
              <a:avLst/>
            </a:prstGeom>
          </p:spPr>
        </p:pic>
      </p:grpSp>
      <p:grpSp>
        <p:nvGrpSpPr>
          <p:cNvPr id="60" name="Group 59">
            <a:extLst>
              <a:ext uri="{FF2B5EF4-FFF2-40B4-BE49-F238E27FC236}">
                <a16:creationId xmlns:a16="http://schemas.microsoft.com/office/drawing/2014/main" id="{26050998-7C05-428B-2EF0-A99B2EC30DFD}"/>
              </a:ext>
            </a:extLst>
          </p:cNvPr>
          <p:cNvGrpSpPr/>
          <p:nvPr/>
        </p:nvGrpSpPr>
        <p:grpSpPr>
          <a:xfrm>
            <a:off x="3071963" y="3431130"/>
            <a:ext cx="1011666" cy="1044090"/>
            <a:chOff x="4680784" y="4525683"/>
            <a:chExt cx="914400" cy="914400"/>
          </a:xfrm>
        </p:grpSpPr>
        <p:pic>
          <p:nvPicPr>
            <p:cNvPr id="61" name="Graphic 60" descr="Paper with solid fill">
              <a:extLst>
                <a:ext uri="{FF2B5EF4-FFF2-40B4-BE49-F238E27FC236}">
                  <a16:creationId xmlns:a16="http://schemas.microsoft.com/office/drawing/2014/main" id="{F07D945C-705C-8578-35E0-BF44D1F52D5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680784" y="4525683"/>
              <a:ext cx="914400" cy="914400"/>
            </a:xfrm>
            <a:prstGeom prst="rect">
              <a:avLst/>
            </a:prstGeom>
          </p:spPr>
        </p:pic>
        <p:pic>
          <p:nvPicPr>
            <p:cNvPr id="62" name="Graphic 61" descr="Lock">
              <a:extLst>
                <a:ext uri="{FF2B5EF4-FFF2-40B4-BE49-F238E27FC236}">
                  <a16:creationId xmlns:a16="http://schemas.microsoft.com/office/drawing/2014/main" id="{9C06EE02-5234-A296-FF2E-750C8EDB88FC}"/>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856006" y="4636426"/>
              <a:ext cx="293649" cy="294666"/>
            </a:xfrm>
            <a:prstGeom prst="rect">
              <a:avLst/>
            </a:prstGeom>
          </p:spPr>
        </p:pic>
      </p:grpSp>
      <p:grpSp>
        <p:nvGrpSpPr>
          <p:cNvPr id="43" name="Group 42">
            <a:extLst>
              <a:ext uri="{FF2B5EF4-FFF2-40B4-BE49-F238E27FC236}">
                <a16:creationId xmlns:a16="http://schemas.microsoft.com/office/drawing/2014/main" id="{8D046033-E52C-D919-2EE8-02604DC0494B}"/>
              </a:ext>
            </a:extLst>
          </p:cNvPr>
          <p:cNvGrpSpPr/>
          <p:nvPr/>
        </p:nvGrpSpPr>
        <p:grpSpPr>
          <a:xfrm>
            <a:off x="3071963" y="2449778"/>
            <a:ext cx="1011666" cy="1044090"/>
            <a:chOff x="4680784" y="4525683"/>
            <a:chExt cx="914400" cy="914400"/>
          </a:xfrm>
        </p:grpSpPr>
        <p:pic>
          <p:nvPicPr>
            <p:cNvPr id="42" name="Graphic 41" descr="Paper with solid fill">
              <a:extLst>
                <a:ext uri="{FF2B5EF4-FFF2-40B4-BE49-F238E27FC236}">
                  <a16:creationId xmlns:a16="http://schemas.microsoft.com/office/drawing/2014/main" id="{B7D5171C-F27E-F2C0-25A3-EDD998D8587C}"/>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680784" y="4525683"/>
              <a:ext cx="914400" cy="914400"/>
            </a:xfrm>
            <a:prstGeom prst="rect">
              <a:avLst/>
            </a:prstGeom>
          </p:spPr>
        </p:pic>
        <p:pic>
          <p:nvPicPr>
            <p:cNvPr id="41" name="Graphic 40" descr="Lock">
              <a:extLst>
                <a:ext uri="{FF2B5EF4-FFF2-40B4-BE49-F238E27FC236}">
                  <a16:creationId xmlns:a16="http://schemas.microsoft.com/office/drawing/2014/main" id="{264937BF-5FB6-548A-3BED-44ED49FDE699}"/>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856006" y="4636426"/>
              <a:ext cx="293649" cy="294666"/>
            </a:xfrm>
            <a:prstGeom prst="rect">
              <a:avLst/>
            </a:prstGeom>
          </p:spPr>
        </p:pic>
      </p:grpSp>
      <p:grpSp>
        <p:nvGrpSpPr>
          <p:cNvPr id="2" name="Group 1">
            <a:extLst>
              <a:ext uri="{FF2B5EF4-FFF2-40B4-BE49-F238E27FC236}">
                <a16:creationId xmlns:a16="http://schemas.microsoft.com/office/drawing/2014/main" id="{A770794F-A454-9C8E-39BD-6858C126C3EB}"/>
              </a:ext>
            </a:extLst>
          </p:cNvPr>
          <p:cNvGrpSpPr/>
          <p:nvPr/>
        </p:nvGrpSpPr>
        <p:grpSpPr>
          <a:xfrm>
            <a:off x="660801" y="1195838"/>
            <a:ext cx="1349984" cy="1571061"/>
            <a:chOff x="660801" y="1195838"/>
            <a:chExt cx="1349984" cy="1571061"/>
          </a:xfrm>
        </p:grpSpPr>
        <p:grpSp>
          <p:nvGrpSpPr>
            <p:cNvPr id="44" name="Group 43">
              <a:extLst>
                <a:ext uri="{FF2B5EF4-FFF2-40B4-BE49-F238E27FC236}">
                  <a16:creationId xmlns:a16="http://schemas.microsoft.com/office/drawing/2014/main" id="{7C25B1B2-AC31-A6A8-C52B-CE3F995EF888}"/>
                </a:ext>
              </a:extLst>
            </p:cNvPr>
            <p:cNvGrpSpPr/>
            <p:nvPr/>
          </p:nvGrpSpPr>
          <p:grpSpPr>
            <a:xfrm>
              <a:off x="660801" y="1195838"/>
              <a:ext cx="1349984" cy="1571061"/>
              <a:chOff x="9109648" y="1551542"/>
              <a:chExt cx="2095500" cy="2279849"/>
            </a:xfrm>
          </p:grpSpPr>
          <p:grpSp>
            <p:nvGrpSpPr>
              <p:cNvPr id="13" name="Group 12">
                <a:extLst>
                  <a:ext uri="{FF2B5EF4-FFF2-40B4-BE49-F238E27FC236}">
                    <a16:creationId xmlns:a16="http://schemas.microsoft.com/office/drawing/2014/main" id="{1677DC83-1050-D812-17A4-6B939C64C04A}"/>
                  </a:ext>
                </a:extLst>
              </p:cNvPr>
              <p:cNvGrpSpPr/>
              <p:nvPr/>
            </p:nvGrpSpPr>
            <p:grpSpPr>
              <a:xfrm>
                <a:off x="9109648" y="1805164"/>
                <a:ext cx="2095500" cy="2026227"/>
                <a:chOff x="3768436" y="3231571"/>
                <a:chExt cx="1839191" cy="1839191"/>
              </a:xfrm>
            </p:grpSpPr>
            <p:pic>
              <p:nvPicPr>
                <p:cNvPr id="7" name="Graphic 6" descr="Processor outline">
                  <a:extLst>
                    <a:ext uri="{FF2B5EF4-FFF2-40B4-BE49-F238E27FC236}">
                      <a16:creationId xmlns:a16="http://schemas.microsoft.com/office/drawing/2014/main" id="{1E1C5726-902A-E66D-259A-03B9CA1433B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768436" y="3231571"/>
                  <a:ext cx="1839191" cy="1839191"/>
                </a:xfrm>
                <a:prstGeom prst="rect">
                  <a:avLst/>
                </a:prstGeom>
              </p:spPr>
            </p:pic>
            <p:pic>
              <p:nvPicPr>
                <p:cNvPr id="1026" name="Picture 2">
                  <a:extLst>
                    <a:ext uri="{FF2B5EF4-FFF2-40B4-BE49-F238E27FC236}">
                      <a16:creationId xmlns:a16="http://schemas.microsoft.com/office/drawing/2014/main" id="{232E93F1-D0DB-6C05-8C4A-39BFAF1B3DBD}"/>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55001" y="3976253"/>
                  <a:ext cx="341169" cy="341169"/>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ACCB53E-6353-A09B-B40E-3C096B07929E}"/>
                      </a:ext>
                    </a:extLst>
                  </p:cNvPr>
                  <p:cNvSpPr txBox="1"/>
                  <p:nvPr/>
                </p:nvSpPr>
                <p:spPr>
                  <a:xfrm>
                    <a:off x="9188191" y="1551542"/>
                    <a:ext cx="1938412" cy="48546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sz="1400" b="0" i="1" dirty="0" smtClean="0">
                              <a:solidFill>
                                <a:schemeClr val="tx1"/>
                              </a:solidFill>
                              <a:latin typeface="Cambria Math" panose="02040503050406030204" pitchFamily="18" charset="0"/>
                            </a:rPr>
                            <m:t>𝐺𝑎𝑟𝑏𝑙𝑒𝑑</m:t>
                          </m:r>
                          <m:r>
                            <a:rPr lang="en-US" sz="1400" b="0" i="1" dirty="0" smtClean="0">
                              <a:solidFill>
                                <a:schemeClr val="tx1"/>
                              </a:solidFill>
                              <a:latin typeface="Cambria Math" panose="02040503050406030204" pitchFamily="18" charset="0"/>
                            </a:rPr>
                            <m:t> </m:t>
                          </m:r>
                          <m:r>
                            <a:rPr lang="en-US" sz="1400" b="0" i="1" dirty="0" smtClean="0">
                              <a:solidFill>
                                <a:schemeClr val="tx1"/>
                              </a:solidFill>
                              <a:latin typeface="Cambria Math" panose="02040503050406030204" pitchFamily="18" charset="0"/>
                            </a:rPr>
                            <m:t>𝐶𝑖𝑟𝑐𝑢𝑖𝑡</m:t>
                          </m:r>
                        </m:oMath>
                      </m:oMathPara>
                    </a14:m>
                    <a:endParaRPr lang="en-US" baseline="-25000" dirty="0">
                      <a:solidFill>
                        <a:schemeClr val="tx1"/>
                      </a:solidFill>
                    </a:endParaRPr>
                  </a:p>
                </p:txBody>
              </p:sp>
            </mc:Choice>
            <mc:Fallback xmlns="">
              <p:sp>
                <p:nvSpPr>
                  <p:cNvPr id="35" name="TextBox 34">
                    <a:extLst>
                      <a:ext uri="{FF2B5EF4-FFF2-40B4-BE49-F238E27FC236}">
                        <a16:creationId xmlns:a16="http://schemas.microsoft.com/office/drawing/2014/main" id="{9ACCB53E-6353-A09B-B40E-3C096B07929E}"/>
                      </a:ext>
                    </a:extLst>
                  </p:cNvPr>
                  <p:cNvSpPr txBox="1">
                    <a:spLocks noRot="1" noChangeAspect="1" noMove="1" noResize="1" noEditPoints="1" noAdjustHandles="1" noChangeArrowheads="1" noChangeShapeType="1" noTextEdit="1"/>
                  </p:cNvSpPr>
                  <p:nvPr/>
                </p:nvSpPr>
                <p:spPr>
                  <a:xfrm>
                    <a:off x="9188191" y="1551542"/>
                    <a:ext cx="1938412" cy="485462"/>
                  </a:xfrm>
                  <a:prstGeom prst="rect">
                    <a:avLst/>
                  </a:prstGeom>
                  <a:blipFill>
                    <a:blip r:embed="rId21"/>
                    <a:stretch>
                      <a:fillRect r="-10732"/>
                    </a:stretch>
                  </a:blipFill>
                </p:spPr>
                <p:txBody>
                  <a:bodyPr/>
                  <a:lstStyle/>
                  <a:p>
                    <a:r>
                      <a:rPr lang="en-US">
                        <a:noFill/>
                      </a:rPr>
                      <a:t> </a:t>
                    </a:r>
                  </a:p>
                </p:txBody>
              </p:sp>
            </mc:Fallback>
          </mc:AlternateContent>
        </p:grpSp>
        <p:sp>
          <p:nvSpPr>
            <p:cNvPr id="87" name="TextBox 86">
              <a:extLst>
                <a:ext uri="{FF2B5EF4-FFF2-40B4-BE49-F238E27FC236}">
                  <a16:creationId xmlns:a16="http://schemas.microsoft.com/office/drawing/2014/main" id="{EB719323-719B-6F41-298D-C0B4B7D06652}"/>
                </a:ext>
              </a:extLst>
            </p:cNvPr>
            <p:cNvSpPr txBox="1"/>
            <p:nvPr/>
          </p:nvSpPr>
          <p:spPr>
            <a:xfrm>
              <a:off x="1295152" y="1979461"/>
              <a:ext cx="278539" cy="338554"/>
            </a:xfrm>
            <a:prstGeom prst="rect">
              <a:avLst/>
            </a:prstGeom>
            <a:noFill/>
          </p:spPr>
          <p:txBody>
            <a:bodyPr wrap="square" rtlCol="0">
              <a:spAutoFit/>
            </a:bodyPr>
            <a:lstStyle/>
            <a:p>
              <a:r>
                <a:rPr lang="en-US" sz="1600" i="1" dirty="0">
                  <a:latin typeface="Times New Roman" panose="02020603050405020304" pitchFamily="18" charset="0"/>
                  <a:cs typeface="Times New Roman" panose="02020603050405020304" pitchFamily="18" charset="0"/>
                </a:rPr>
                <a:t>m</a:t>
              </a:r>
            </a:p>
          </p:txBody>
        </p:sp>
      </p:grpSp>
    </p:spTree>
    <p:extLst>
      <p:ext uri="{BB962C8B-B14F-4D97-AF65-F5344CB8AC3E}">
        <p14:creationId xmlns:p14="http://schemas.microsoft.com/office/powerpoint/2010/main" val="9514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76" grpId="0" animBg="1"/>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a:extLst>
              <a:ext uri="{FF2B5EF4-FFF2-40B4-BE49-F238E27FC236}">
                <a16:creationId xmlns:a16="http://schemas.microsoft.com/office/drawing/2014/main" id="{74494205-3604-DB65-A948-FD422EAAB6D3}"/>
              </a:ext>
            </a:extLst>
          </p:cNvPr>
          <p:cNvGraphicFramePr>
            <a:graphicFrameLocks noChangeAspect="1"/>
          </p:cNvGraphicFramePr>
          <p:nvPr/>
        </p:nvGraphicFramePr>
        <p:xfrm>
          <a:off x="3332678" y="4837418"/>
          <a:ext cx="399138" cy="415965"/>
        </p:xfrm>
        <a:graphic>
          <a:graphicData uri="http://schemas.openxmlformats.org/presentationml/2006/ole">
            <mc:AlternateContent xmlns:mc="http://schemas.openxmlformats.org/markup-compatibility/2006">
              <mc:Choice xmlns:v="urn:schemas-microsoft-com:vml" Requires="v">
                <p:oleObj spid="_x0000_s2726" name="Bitmap Image" r:id="rId4" imgW="563760" imgH="586800" progId="Paint.Picture">
                  <p:embed/>
                </p:oleObj>
              </mc:Choice>
              <mc:Fallback>
                <p:oleObj name="Bitmap Image" r:id="rId4" imgW="563760" imgH="586800" progId="Paint.Picture">
                  <p:embed/>
                  <p:pic>
                    <p:nvPicPr>
                      <p:cNvPr id="23" name="Object 22">
                        <a:extLst>
                          <a:ext uri="{FF2B5EF4-FFF2-40B4-BE49-F238E27FC236}">
                            <a16:creationId xmlns:a16="http://schemas.microsoft.com/office/drawing/2014/main" id="{74494205-3604-DB65-A948-FD422EAAB6D3}"/>
                          </a:ext>
                        </a:extLst>
                      </p:cNvPr>
                      <p:cNvPicPr/>
                      <p:nvPr/>
                    </p:nvPicPr>
                    <p:blipFill>
                      <a:blip r:embed="rId5"/>
                      <a:stretch>
                        <a:fillRect/>
                      </a:stretch>
                    </p:blipFill>
                    <p:spPr>
                      <a:xfrm>
                        <a:off x="3332678" y="4837418"/>
                        <a:ext cx="399138" cy="415965"/>
                      </a:xfrm>
                      <a:prstGeom prst="rect">
                        <a:avLst/>
                      </a:prstGeom>
                    </p:spPr>
                  </p:pic>
                </p:oleObj>
              </mc:Fallback>
            </mc:AlternateContent>
          </a:graphicData>
        </a:graphic>
      </p:graphicFrame>
      <p:grpSp>
        <p:nvGrpSpPr>
          <p:cNvPr id="63" name="Group 62">
            <a:extLst>
              <a:ext uri="{FF2B5EF4-FFF2-40B4-BE49-F238E27FC236}">
                <a16:creationId xmlns:a16="http://schemas.microsoft.com/office/drawing/2014/main" id="{77F2F914-E834-01E6-FB24-C6257E7B63A3}"/>
              </a:ext>
            </a:extLst>
          </p:cNvPr>
          <p:cNvGrpSpPr/>
          <p:nvPr/>
        </p:nvGrpSpPr>
        <p:grpSpPr>
          <a:xfrm>
            <a:off x="3071963" y="4373486"/>
            <a:ext cx="1011666" cy="1044090"/>
            <a:chOff x="4680784" y="4525683"/>
            <a:chExt cx="914400" cy="914400"/>
          </a:xfrm>
        </p:grpSpPr>
        <p:pic>
          <p:nvPicPr>
            <p:cNvPr id="64" name="Graphic 63" descr="Paper with solid fill">
              <a:extLst>
                <a:ext uri="{FF2B5EF4-FFF2-40B4-BE49-F238E27FC236}">
                  <a16:creationId xmlns:a16="http://schemas.microsoft.com/office/drawing/2014/main" id="{281085D8-C9C9-7458-9F28-B2FF191837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0784" y="4525683"/>
              <a:ext cx="914400" cy="914400"/>
            </a:xfrm>
            <a:prstGeom prst="rect">
              <a:avLst/>
            </a:prstGeom>
          </p:spPr>
        </p:pic>
        <p:pic>
          <p:nvPicPr>
            <p:cNvPr id="65" name="Graphic 64" descr="Lock">
              <a:extLst>
                <a:ext uri="{FF2B5EF4-FFF2-40B4-BE49-F238E27FC236}">
                  <a16:creationId xmlns:a16="http://schemas.microsoft.com/office/drawing/2014/main" id="{7C4C9A8A-3276-2ED1-63E6-4F3E2B1412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6006" y="4636426"/>
              <a:ext cx="293649" cy="294666"/>
            </a:xfrm>
            <a:prstGeom prst="rect">
              <a:avLst/>
            </a:prstGeom>
          </p:spPr>
        </p:pic>
      </p:grpSp>
      <p:graphicFrame>
        <p:nvGraphicFramePr>
          <p:cNvPr id="25" name="Object 24">
            <a:extLst>
              <a:ext uri="{FF2B5EF4-FFF2-40B4-BE49-F238E27FC236}">
                <a16:creationId xmlns:a16="http://schemas.microsoft.com/office/drawing/2014/main" id="{78DFDA88-3FB5-02A9-0A6E-E0F256B9F394}"/>
              </a:ext>
            </a:extLst>
          </p:cNvPr>
          <p:cNvGraphicFramePr>
            <a:graphicFrameLocks noChangeAspect="1"/>
          </p:cNvGraphicFramePr>
          <p:nvPr/>
        </p:nvGraphicFramePr>
        <p:xfrm>
          <a:off x="3365002" y="5671364"/>
          <a:ext cx="416638" cy="432119"/>
        </p:xfrm>
        <a:graphic>
          <a:graphicData uri="http://schemas.openxmlformats.org/presentationml/2006/ole">
            <mc:AlternateContent xmlns:mc="http://schemas.openxmlformats.org/markup-compatibility/2006">
              <mc:Choice xmlns:v="urn:schemas-microsoft-com:vml" Requires="v">
                <p:oleObj spid="_x0000_s2727" name="Bitmap Image" r:id="rId10" imgW="586800" imgH="609480" progId="Paint.Picture">
                  <p:embed/>
                </p:oleObj>
              </mc:Choice>
              <mc:Fallback>
                <p:oleObj name="Bitmap Image" r:id="rId10" imgW="586800" imgH="609480" progId="Paint.Picture">
                  <p:embed/>
                  <p:pic>
                    <p:nvPicPr>
                      <p:cNvPr id="25" name="Object 24">
                        <a:extLst>
                          <a:ext uri="{FF2B5EF4-FFF2-40B4-BE49-F238E27FC236}">
                            <a16:creationId xmlns:a16="http://schemas.microsoft.com/office/drawing/2014/main" id="{78DFDA88-3FB5-02A9-0A6E-E0F256B9F394}"/>
                          </a:ext>
                        </a:extLst>
                      </p:cNvPr>
                      <p:cNvPicPr/>
                      <p:nvPr/>
                    </p:nvPicPr>
                    <p:blipFill>
                      <a:blip r:embed="rId11"/>
                      <a:stretch>
                        <a:fillRect/>
                      </a:stretch>
                    </p:blipFill>
                    <p:spPr>
                      <a:xfrm>
                        <a:off x="3365002" y="5671364"/>
                        <a:ext cx="416638" cy="432119"/>
                      </a:xfrm>
                      <a:prstGeom prst="rect">
                        <a:avLst/>
                      </a:prstGeom>
                    </p:spPr>
                  </p:pic>
                </p:oleObj>
              </mc:Fallback>
            </mc:AlternateContent>
          </a:graphicData>
        </a:graphic>
      </p:graphicFrame>
      <p:grpSp>
        <p:nvGrpSpPr>
          <p:cNvPr id="66" name="Group 65">
            <a:extLst>
              <a:ext uri="{FF2B5EF4-FFF2-40B4-BE49-F238E27FC236}">
                <a16:creationId xmlns:a16="http://schemas.microsoft.com/office/drawing/2014/main" id="{FDC20DB9-692B-16C9-6C58-7285ABA5040D}"/>
              </a:ext>
            </a:extLst>
          </p:cNvPr>
          <p:cNvGrpSpPr/>
          <p:nvPr/>
        </p:nvGrpSpPr>
        <p:grpSpPr>
          <a:xfrm>
            <a:off x="3071963" y="5272080"/>
            <a:ext cx="1011666" cy="1044090"/>
            <a:chOff x="4680784" y="4525683"/>
            <a:chExt cx="914400" cy="914400"/>
          </a:xfrm>
        </p:grpSpPr>
        <p:pic>
          <p:nvPicPr>
            <p:cNvPr id="67" name="Graphic 66" descr="Paper with solid fill">
              <a:extLst>
                <a:ext uri="{FF2B5EF4-FFF2-40B4-BE49-F238E27FC236}">
                  <a16:creationId xmlns:a16="http://schemas.microsoft.com/office/drawing/2014/main" id="{4C8E6EA4-65F7-B34C-FCC9-6E13AB10F1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0784" y="4525683"/>
              <a:ext cx="914400" cy="914400"/>
            </a:xfrm>
            <a:prstGeom prst="rect">
              <a:avLst/>
            </a:prstGeom>
          </p:spPr>
        </p:pic>
        <p:pic>
          <p:nvPicPr>
            <p:cNvPr id="68" name="Graphic 67" descr="Lock">
              <a:extLst>
                <a:ext uri="{FF2B5EF4-FFF2-40B4-BE49-F238E27FC236}">
                  <a16:creationId xmlns:a16="http://schemas.microsoft.com/office/drawing/2014/main" id="{443344AF-C684-894D-1EB7-46803B412C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6006" y="4636426"/>
              <a:ext cx="293649" cy="294666"/>
            </a:xfrm>
            <a:prstGeom prst="rect">
              <a:avLst/>
            </a:prstGeom>
          </p:spPr>
        </p:pic>
      </p:grpSp>
      <p:sp>
        <p:nvSpPr>
          <p:cNvPr id="15" name="Title 1">
            <a:extLst>
              <a:ext uri="{FF2B5EF4-FFF2-40B4-BE49-F238E27FC236}">
                <a16:creationId xmlns:a16="http://schemas.microsoft.com/office/drawing/2014/main" id="{86555CD2-A5FA-C46A-D5F8-A4A538D61B24}"/>
              </a:ext>
            </a:extLst>
          </p:cNvPr>
          <p:cNvSpPr>
            <a:spLocks noGrp="1"/>
          </p:cNvSpPr>
          <p:nvPr>
            <p:ph type="title"/>
          </p:nvPr>
        </p:nvSpPr>
        <p:spPr>
          <a:xfrm>
            <a:off x="838200" y="365125"/>
            <a:ext cx="10515600" cy="1325563"/>
          </a:xfrm>
        </p:spPr>
        <p:txBody>
          <a:bodyPr/>
          <a:lstStyle/>
          <a:p>
            <a:r>
              <a:rPr lang="en-US" dirty="0"/>
              <a:t>IBE to Tagged Functional Encryption</a:t>
            </a:r>
          </a:p>
        </p:txBody>
      </p:sp>
      <p:graphicFrame>
        <p:nvGraphicFramePr>
          <p:cNvPr id="14" name="Object 13">
            <a:extLst>
              <a:ext uri="{FF2B5EF4-FFF2-40B4-BE49-F238E27FC236}">
                <a16:creationId xmlns:a16="http://schemas.microsoft.com/office/drawing/2014/main" id="{9FF560BA-5520-863A-6F44-2C89884D58DA}"/>
              </a:ext>
            </a:extLst>
          </p:cNvPr>
          <p:cNvGraphicFramePr>
            <a:graphicFrameLocks noChangeAspect="1"/>
          </p:cNvGraphicFramePr>
          <p:nvPr/>
        </p:nvGraphicFramePr>
        <p:xfrm>
          <a:off x="3383877" y="2868371"/>
          <a:ext cx="410580" cy="432792"/>
        </p:xfrm>
        <a:graphic>
          <a:graphicData uri="http://schemas.openxmlformats.org/presentationml/2006/ole">
            <mc:AlternateContent xmlns:mc="http://schemas.openxmlformats.org/markup-compatibility/2006">
              <mc:Choice xmlns:v="urn:schemas-microsoft-com:vml" Requires="v">
                <p:oleObj spid="_x0000_s2728" name="Bitmap Image" r:id="rId12" imgW="579240" imgH="609480" progId="Paint.Picture">
                  <p:embed/>
                </p:oleObj>
              </mc:Choice>
              <mc:Fallback>
                <p:oleObj name="Bitmap Image" r:id="rId12" imgW="579240" imgH="609480" progId="Paint.Picture">
                  <p:embed/>
                  <p:pic>
                    <p:nvPicPr>
                      <p:cNvPr id="14" name="Object 13">
                        <a:extLst>
                          <a:ext uri="{FF2B5EF4-FFF2-40B4-BE49-F238E27FC236}">
                            <a16:creationId xmlns:a16="http://schemas.microsoft.com/office/drawing/2014/main" id="{9FF560BA-5520-863A-6F44-2C89884D58DA}"/>
                          </a:ext>
                        </a:extLst>
                      </p:cNvPr>
                      <p:cNvPicPr/>
                      <p:nvPr/>
                    </p:nvPicPr>
                    <p:blipFill>
                      <a:blip r:embed="rId13"/>
                      <a:stretch>
                        <a:fillRect/>
                      </a:stretch>
                    </p:blipFill>
                    <p:spPr>
                      <a:xfrm>
                        <a:off x="3383877" y="2868371"/>
                        <a:ext cx="410580" cy="432792"/>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9342E384-B641-3A21-1F09-1F6B5F6BF968}"/>
              </a:ext>
            </a:extLst>
          </p:cNvPr>
          <p:cNvGraphicFramePr>
            <a:graphicFrameLocks noChangeAspect="1"/>
          </p:cNvGraphicFramePr>
          <p:nvPr/>
        </p:nvGraphicFramePr>
        <p:xfrm>
          <a:off x="3383877" y="3880675"/>
          <a:ext cx="420676" cy="409907"/>
        </p:xfrm>
        <a:graphic>
          <a:graphicData uri="http://schemas.openxmlformats.org/presentationml/2006/ole">
            <mc:AlternateContent xmlns:mc="http://schemas.openxmlformats.org/markup-compatibility/2006">
              <mc:Choice xmlns:v="urn:schemas-microsoft-com:vml" Requires="v">
                <p:oleObj spid="_x0000_s2729" name="Bitmap Image" r:id="rId14" imgW="594360" imgH="579240" progId="Paint.Picture">
                  <p:embed/>
                </p:oleObj>
              </mc:Choice>
              <mc:Fallback>
                <p:oleObj name="Bitmap Image" r:id="rId14" imgW="594360" imgH="579240" progId="Paint.Picture">
                  <p:embed/>
                  <p:pic>
                    <p:nvPicPr>
                      <p:cNvPr id="24" name="Object 23">
                        <a:extLst>
                          <a:ext uri="{FF2B5EF4-FFF2-40B4-BE49-F238E27FC236}">
                            <a16:creationId xmlns:a16="http://schemas.microsoft.com/office/drawing/2014/main" id="{9342E384-B641-3A21-1F09-1F6B5F6BF968}"/>
                          </a:ext>
                        </a:extLst>
                      </p:cNvPr>
                      <p:cNvPicPr/>
                      <p:nvPr/>
                    </p:nvPicPr>
                    <p:blipFill>
                      <a:blip r:embed="rId15"/>
                      <a:stretch>
                        <a:fillRect/>
                      </a:stretch>
                    </p:blipFill>
                    <p:spPr>
                      <a:xfrm>
                        <a:off x="3383877" y="3880675"/>
                        <a:ext cx="420676" cy="409907"/>
                      </a:xfrm>
                      <a:prstGeom prst="rect">
                        <a:avLst/>
                      </a:prstGeom>
                    </p:spPr>
                  </p:pic>
                </p:oleObj>
              </mc:Fallback>
            </mc:AlternateContent>
          </a:graphicData>
        </a:graphic>
      </p:graphicFrame>
      <p:pic>
        <p:nvPicPr>
          <p:cNvPr id="26" name="Graphic 25" descr="Gears outline">
            <a:extLst>
              <a:ext uri="{FF2B5EF4-FFF2-40B4-BE49-F238E27FC236}">
                <a16:creationId xmlns:a16="http://schemas.microsoft.com/office/drawing/2014/main" id="{CFA63DA4-1695-BDF4-4C78-E27F884D802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0686" y="3773860"/>
            <a:ext cx="1339159" cy="1339159"/>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ECCF10B-410C-3C05-D0EC-64C62D159136}"/>
                  </a:ext>
                </a:extLst>
              </p:cNvPr>
              <p:cNvSpPr txBox="1"/>
              <p:nvPr/>
            </p:nvSpPr>
            <p:spPr>
              <a:xfrm>
                <a:off x="565628" y="3444369"/>
                <a:ext cx="12962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𝐼𝐵𝐸</m:t>
                      </m:r>
                    </m:oMath>
                  </m:oMathPara>
                </a14:m>
                <a:endParaRPr lang="en-US" baseline="-25000" dirty="0">
                  <a:solidFill>
                    <a:schemeClr val="tx1"/>
                  </a:solidFill>
                </a:endParaRPr>
              </a:p>
            </p:txBody>
          </p:sp>
        </mc:Choice>
        <mc:Fallback xmlns="">
          <p:sp>
            <p:nvSpPr>
              <p:cNvPr id="34" name="TextBox 33">
                <a:extLst>
                  <a:ext uri="{FF2B5EF4-FFF2-40B4-BE49-F238E27FC236}">
                    <a16:creationId xmlns:a16="http://schemas.microsoft.com/office/drawing/2014/main" id="{8ECCF10B-410C-3C05-D0EC-64C62D159136}"/>
                  </a:ext>
                </a:extLst>
              </p:cNvPr>
              <p:cNvSpPr txBox="1">
                <a:spLocks noRot="1" noChangeAspect="1" noMove="1" noResize="1" noEditPoints="1" noAdjustHandles="1" noChangeArrowheads="1" noChangeShapeType="1" noTextEdit="1"/>
              </p:cNvSpPr>
              <p:nvPr/>
            </p:nvSpPr>
            <p:spPr>
              <a:xfrm>
                <a:off x="565628" y="3444369"/>
                <a:ext cx="1296266" cy="369332"/>
              </a:xfrm>
              <a:prstGeom prst="rect">
                <a:avLst/>
              </a:prstGeom>
              <a:blipFill>
                <a:blip r:embed="rId18"/>
                <a:stretch>
                  <a:fillRect/>
                </a:stretch>
              </a:blipFill>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8D046033-E52C-D919-2EE8-02604DC0494B}"/>
              </a:ext>
            </a:extLst>
          </p:cNvPr>
          <p:cNvGrpSpPr/>
          <p:nvPr/>
        </p:nvGrpSpPr>
        <p:grpSpPr>
          <a:xfrm>
            <a:off x="3071963" y="2449778"/>
            <a:ext cx="1011666" cy="1044090"/>
            <a:chOff x="4680784" y="4525683"/>
            <a:chExt cx="914400" cy="914400"/>
          </a:xfrm>
        </p:grpSpPr>
        <p:pic>
          <p:nvPicPr>
            <p:cNvPr id="42" name="Graphic 41" descr="Paper with solid fill">
              <a:extLst>
                <a:ext uri="{FF2B5EF4-FFF2-40B4-BE49-F238E27FC236}">
                  <a16:creationId xmlns:a16="http://schemas.microsoft.com/office/drawing/2014/main" id="{B7D5171C-F27E-F2C0-25A3-EDD998D858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0784" y="4525683"/>
              <a:ext cx="914400" cy="914400"/>
            </a:xfrm>
            <a:prstGeom prst="rect">
              <a:avLst/>
            </a:prstGeom>
          </p:spPr>
        </p:pic>
        <p:pic>
          <p:nvPicPr>
            <p:cNvPr id="41" name="Graphic 40" descr="Lock">
              <a:extLst>
                <a:ext uri="{FF2B5EF4-FFF2-40B4-BE49-F238E27FC236}">
                  <a16:creationId xmlns:a16="http://schemas.microsoft.com/office/drawing/2014/main" id="{264937BF-5FB6-548A-3BED-44ED49FDE6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6006" y="4636426"/>
              <a:ext cx="293649" cy="294666"/>
            </a:xfrm>
            <a:prstGeom prst="rect">
              <a:avLst/>
            </a:prstGeom>
          </p:spPr>
        </p:pic>
      </p:grpSp>
      <p:grpSp>
        <p:nvGrpSpPr>
          <p:cNvPr id="60" name="Group 59">
            <a:extLst>
              <a:ext uri="{FF2B5EF4-FFF2-40B4-BE49-F238E27FC236}">
                <a16:creationId xmlns:a16="http://schemas.microsoft.com/office/drawing/2014/main" id="{26050998-7C05-428B-2EF0-A99B2EC30DFD}"/>
              </a:ext>
            </a:extLst>
          </p:cNvPr>
          <p:cNvGrpSpPr/>
          <p:nvPr/>
        </p:nvGrpSpPr>
        <p:grpSpPr>
          <a:xfrm>
            <a:off x="3071963" y="3431130"/>
            <a:ext cx="1011666" cy="1044090"/>
            <a:chOff x="4680784" y="4525683"/>
            <a:chExt cx="914400" cy="914400"/>
          </a:xfrm>
        </p:grpSpPr>
        <p:pic>
          <p:nvPicPr>
            <p:cNvPr id="61" name="Graphic 60" descr="Paper with solid fill">
              <a:extLst>
                <a:ext uri="{FF2B5EF4-FFF2-40B4-BE49-F238E27FC236}">
                  <a16:creationId xmlns:a16="http://schemas.microsoft.com/office/drawing/2014/main" id="{F07D945C-705C-8578-35E0-BF44D1F52D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0784" y="4525683"/>
              <a:ext cx="914400" cy="914400"/>
            </a:xfrm>
            <a:prstGeom prst="rect">
              <a:avLst/>
            </a:prstGeom>
          </p:spPr>
        </p:pic>
        <p:pic>
          <p:nvPicPr>
            <p:cNvPr id="62" name="Graphic 61" descr="Lock">
              <a:extLst>
                <a:ext uri="{FF2B5EF4-FFF2-40B4-BE49-F238E27FC236}">
                  <a16:creationId xmlns:a16="http://schemas.microsoft.com/office/drawing/2014/main" id="{9C06EE02-5234-A296-FF2E-750C8EDB88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6006" y="4636426"/>
              <a:ext cx="293649" cy="294666"/>
            </a:xfrm>
            <a:prstGeom prst="rect">
              <a:avLst/>
            </a:prstGeom>
          </p:spPr>
        </p:pic>
      </p:grpSp>
      <p:grpSp>
        <p:nvGrpSpPr>
          <p:cNvPr id="69" name="Group 68">
            <a:extLst>
              <a:ext uri="{FF2B5EF4-FFF2-40B4-BE49-F238E27FC236}">
                <a16:creationId xmlns:a16="http://schemas.microsoft.com/office/drawing/2014/main" id="{57A4AF39-11D1-9E72-1513-DEEBA9F56D89}"/>
              </a:ext>
            </a:extLst>
          </p:cNvPr>
          <p:cNvGrpSpPr/>
          <p:nvPr/>
        </p:nvGrpSpPr>
        <p:grpSpPr>
          <a:xfrm>
            <a:off x="7629772" y="4395363"/>
            <a:ext cx="1303005" cy="927646"/>
            <a:chOff x="7350697" y="1639089"/>
            <a:chExt cx="1908021" cy="1326771"/>
          </a:xfrm>
        </p:grpSpPr>
        <p:pic>
          <p:nvPicPr>
            <p:cNvPr id="70" name="Graphic 69" descr="Key outline">
              <a:extLst>
                <a:ext uri="{FF2B5EF4-FFF2-40B4-BE49-F238E27FC236}">
                  <a16:creationId xmlns:a16="http://schemas.microsoft.com/office/drawing/2014/main" id="{A0942150-8928-434D-DBD5-A489694A643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350697" y="1639089"/>
              <a:ext cx="1326771" cy="1326771"/>
            </a:xfrm>
            <a:prstGeom prst="rect">
              <a:avLst/>
            </a:prstGeom>
          </p:spPr>
        </p:pic>
        <p:sp>
          <p:nvSpPr>
            <p:cNvPr id="71" name="TextBox 70">
              <a:extLst>
                <a:ext uri="{FF2B5EF4-FFF2-40B4-BE49-F238E27FC236}">
                  <a16:creationId xmlns:a16="http://schemas.microsoft.com/office/drawing/2014/main" id="{B3B8E16D-0436-80A0-7477-29D071FB5D2F}"/>
                </a:ext>
              </a:extLst>
            </p:cNvPr>
            <p:cNvSpPr txBox="1"/>
            <p:nvPr/>
          </p:nvSpPr>
          <p:spPr>
            <a:xfrm>
              <a:off x="7468254" y="1639089"/>
              <a:ext cx="1790464" cy="39617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id = 3</a:t>
              </a:r>
              <a:endParaRPr lang="en-US" sz="1200" i="1" baseline="-25000" dirty="0">
                <a:latin typeface="Times New Roman" panose="02020603050405020304" pitchFamily="18" charset="0"/>
                <a:cs typeface="Times New Roman" panose="02020603050405020304" pitchFamily="18" charset="0"/>
              </a:endParaRPr>
            </a:p>
          </p:txBody>
        </p:sp>
      </p:grpSp>
      <p:grpSp>
        <p:nvGrpSpPr>
          <p:cNvPr id="72" name="Group 71">
            <a:extLst>
              <a:ext uri="{FF2B5EF4-FFF2-40B4-BE49-F238E27FC236}">
                <a16:creationId xmlns:a16="http://schemas.microsoft.com/office/drawing/2014/main" id="{A2B95048-6C67-64D9-5592-FC402DC51C14}"/>
              </a:ext>
            </a:extLst>
          </p:cNvPr>
          <p:cNvGrpSpPr/>
          <p:nvPr/>
        </p:nvGrpSpPr>
        <p:grpSpPr>
          <a:xfrm>
            <a:off x="7629772" y="2500343"/>
            <a:ext cx="1067419" cy="927646"/>
            <a:chOff x="7350697" y="1639089"/>
            <a:chExt cx="1563047" cy="1326771"/>
          </a:xfrm>
        </p:grpSpPr>
        <p:pic>
          <p:nvPicPr>
            <p:cNvPr id="73" name="Graphic 72" descr="Key outline">
              <a:extLst>
                <a:ext uri="{FF2B5EF4-FFF2-40B4-BE49-F238E27FC236}">
                  <a16:creationId xmlns:a16="http://schemas.microsoft.com/office/drawing/2014/main" id="{558E940A-D353-A6FC-CA08-E01E2D2B194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350697" y="1639089"/>
              <a:ext cx="1326771" cy="1326771"/>
            </a:xfrm>
            <a:prstGeom prst="rect">
              <a:avLst/>
            </a:prstGeom>
          </p:spPr>
        </p:pic>
        <p:sp>
          <p:nvSpPr>
            <p:cNvPr id="74" name="TextBox 73">
              <a:extLst>
                <a:ext uri="{FF2B5EF4-FFF2-40B4-BE49-F238E27FC236}">
                  <a16:creationId xmlns:a16="http://schemas.microsoft.com/office/drawing/2014/main" id="{0267B868-648A-6ABA-1F04-4464A75D0DCA}"/>
                </a:ext>
              </a:extLst>
            </p:cNvPr>
            <p:cNvSpPr txBox="1"/>
            <p:nvPr/>
          </p:nvSpPr>
          <p:spPr>
            <a:xfrm>
              <a:off x="7468254" y="1654637"/>
              <a:ext cx="1445490" cy="39617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id = 1</a:t>
              </a:r>
              <a:endParaRPr lang="en-US" sz="1200" i="1" baseline="-25000" dirty="0">
                <a:latin typeface="Times New Roman" panose="02020603050405020304" pitchFamily="18" charset="0"/>
                <a:cs typeface="Times New Roman" panose="02020603050405020304" pitchFamily="18" charset="0"/>
              </a:endParaRPr>
            </a:p>
          </p:txBody>
        </p:sp>
      </p:grpSp>
      <p:sp>
        <p:nvSpPr>
          <p:cNvPr id="76" name="Right Brace 75">
            <a:extLst>
              <a:ext uri="{FF2B5EF4-FFF2-40B4-BE49-F238E27FC236}">
                <a16:creationId xmlns:a16="http://schemas.microsoft.com/office/drawing/2014/main" id="{A6AD85D0-0138-733C-3AEA-2581864C024C}"/>
              </a:ext>
            </a:extLst>
          </p:cNvPr>
          <p:cNvSpPr/>
          <p:nvPr/>
        </p:nvSpPr>
        <p:spPr>
          <a:xfrm>
            <a:off x="4228855" y="2521842"/>
            <a:ext cx="333375" cy="3794328"/>
          </a:xfrm>
          <a:prstGeom prst="rightBrace">
            <a:avLst>
              <a:gd name="adj1" fmla="val 4751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7" name="Right Brace 76">
            <a:extLst>
              <a:ext uri="{FF2B5EF4-FFF2-40B4-BE49-F238E27FC236}">
                <a16:creationId xmlns:a16="http://schemas.microsoft.com/office/drawing/2014/main" id="{40DA5E41-0866-6841-C84A-FFC103B14DDD}"/>
              </a:ext>
            </a:extLst>
          </p:cNvPr>
          <p:cNvSpPr/>
          <p:nvPr/>
        </p:nvSpPr>
        <p:spPr>
          <a:xfrm>
            <a:off x="9094132" y="2671274"/>
            <a:ext cx="333375" cy="2350426"/>
          </a:xfrm>
          <a:prstGeom prst="rightBrace">
            <a:avLst>
              <a:gd name="adj1" fmla="val 4751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8" name="TextBox 77">
            <a:extLst>
              <a:ext uri="{FF2B5EF4-FFF2-40B4-BE49-F238E27FC236}">
                <a16:creationId xmlns:a16="http://schemas.microsoft.com/office/drawing/2014/main" id="{BB70911B-AE87-DB91-3618-D09C504033FF}"/>
              </a:ext>
            </a:extLst>
          </p:cNvPr>
          <p:cNvSpPr txBox="1"/>
          <p:nvPr/>
        </p:nvSpPr>
        <p:spPr>
          <a:xfrm>
            <a:off x="4641925" y="4249200"/>
            <a:ext cx="914400" cy="646331"/>
          </a:xfrm>
          <a:prstGeom prst="rect">
            <a:avLst/>
          </a:prstGeom>
          <a:noFill/>
        </p:spPr>
        <p:txBody>
          <a:bodyPr wrap="square" rtlCol="0">
            <a:spAutoFit/>
          </a:bodyPr>
          <a:lstStyle/>
          <a:p>
            <a:r>
              <a:rPr lang="en-US" dirty="0"/>
              <a:t>ct</a:t>
            </a:r>
          </a:p>
          <a:p>
            <a:endParaRPr lang="en-US" dirty="0"/>
          </a:p>
        </p:txBody>
      </p:sp>
      <p:sp>
        <p:nvSpPr>
          <p:cNvPr id="79" name="TextBox 78">
            <a:extLst>
              <a:ext uri="{FF2B5EF4-FFF2-40B4-BE49-F238E27FC236}">
                <a16:creationId xmlns:a16="http://schemas.microsoft.com/office/drawing/2014/main" id="{D20B6FBF-908F-1D16-EE74-7E9717CD805E}"/>
              </a:ext>
            </a:extLst>
          </p:cNvPr>
          <p:cNvSpPr txBox="1"/>
          <p:nvPr/>
        </p:nvSpPr>
        <p:spPr>
          <a:xfrm>
            <a:off x="9528603" y="3632982"/>
            <a:ext cx="914400" cy="646331"/>
          </a:xfrm>
          <a:prstGeom prst="rect">
            <a:avLst/>
          </a:prstGeom>
          <a:noFill/>
        </p:spPr>
        <p:txBody>
          <a:bodyPr wrap="square" rtlCol="0">
            <a:spAutoFit/>
          </a:bodyPr>
          <a:lstStyle/>
          <a:p>
            <a:r>
              <a:rPr lang="en-US" dirty="0"/>
              <a:t>sk</a:t>
            </a:r>
            <a:r>
              <a:rPr lang="en-US" i="1" baseline="-25000" dirty="0">
                <a:latin typeface="Cambria Math" panose="02040503050406030204" pitchFamily="18" charset="0"/>
                <a:ea typeface="Cambria Math" panose="02040503050406030204" pitchFamily="18" charset="0"/>
              </a:rPr>
              <a:t>f</a:t>
            </a:r>
          </a:p>
          <a:p>
            <a:endParaRPr lang="en-US" dirty="0"/>
          </a:p>
        </p:txBody>
      </p:sp>
      <p:cxnSp>
        <p:nvCxnSpPr>
          <p:cNvPr id="80" name="Straight Arrow Connector 79">
            <a:extLst>
              <a:ext uri="{FF2B5EF4-FFF2-40B4-BE49-F238E27FC236}">
                <a16:creationId xmlns:a16="http://schemas.microsoft.com/office/drawing/2014/main" id="{FA3D8A93-32DF-77FB-D8DE-C08C5A88F844}"/>
              </a:ext>
            </a:extLst>
          </p:cNvPr>
          <p:cNvCxnSpPr>
            <a:cxnSpLocks/>
            <a:stCxn id="26" idx="3"/>
          </p:cNvCxnSpPr>
          <p:nvPr/>
        </p:nvCxnSpPr>
        <p:spPr>
          <a:xfrm flipV="1">
            <a:off x="1919845" y="3112051"/>
            <a:ext cx="1152118" cy="1331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0E45ED46-8775-5F77-52AE-3267C0CD5B41}"/>
              </a:ext>
            </a:extLst>
          </p:cNvPr>
          <p:cNvCxnSpPr>
            <a:cxnSpLocks/>
            <a:stCxn id="26" idx="3"/>
          </p:cNvCxnSpPr>
          <p:nvPr/>
        </p:nvCxnSpPr>
        <p:spPr>
          <a:xfrm flipV="1">
            <a:off x="1919845" y="4034071"/>
            <a:ext cx="1152118" cy="409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DC12A69E-6F00-C525-78A6-2BC1E8733759}"/>
              </a:ext>
            </a:extLst>
          </p:cNvPr>
          <p:cNvCxnSpPr>
            <a:cxnSpLocks/>
            <a:stCxn id="26" idx="3"/>
          </p:cNvCxnSpPr>
          <p:nvPr/>
        </p:nvCxnSpPr>
        <p:spPr>
          <a:xfrm>
            <a:off x="1919845" y="4443440"/>
            <a:ext cx="1152118" cy="4628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D32D7BCF-0A66-D67D-941F-394691E0016D}"/>
              </a:ext>
            </a:extLst>
          </p:cNvPr>
          <p:cNvCxnSpPr>
            <a:cxnSpLocks/>
            <a:stCxn id="26" idx="3"/>
          </p:cNvCxnSpPr>
          <p:nvPr/>
        </p:nvCxnSpPr>
        <p:spPr>
          <a:xfrm>
            <a:off x="1919845" y="4443440"/>
            <a:ext cx="1152118" cy="13695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236EBDA9-B24E-D4A8-04A5-733D16E490BE}"/>
              </a:ext>
            </a:extLst>
          </p:cNvPr>
          <p:cNvSpPr txBox="1"/>
          <p:nvPr/>
        </p:nvSpPr>
        <p:spPr>
          <a:xfrm rot="18661977">
            <a:off x="1977796" y="3511343"/>
            <a:ext cx="91440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rPr>
              <a:t>id = 1</a:t>
            </a:r>
          </a:p>
        </p:txBody>
      </p:sp>
      <p:sp>
        <p:nvSpPr>
          <p:cNvPr id="51" name="TextBox 50">
            <a:extLst>
              <a:ext uri="{FF2B5EF4-FFF2-40B4-BE49-F238E27FC236}">
                <a16:creationId xmlns:a16="http://schemas.microsoft.com/office/drawing/2014/main" id="{B2930B86-6B4E-CB3A-71C8-1CD13585E80D}"/>
              </a:ext>
            </a:extLst>
          </p:cNvPr>
          <p:cNvSpPr txBox="1"/>
          <p:nvPr/>
        </p:nvSpPr>
        <p:spPr>
          <a:xfrm rot="20411575">
            <a:off x="2198904" y="3896968"/>
            <a:ext cx="91440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rPr>
              <a:t>id = 2</a:t>
            </a:r>
          </a:p>
        </p:txBody>
      </p:sp>
      <p:sp>
        <p:nvSpPr>
          <p:cNvPr id="52" name="TextBox 51">
            <a:extLst>
              <a:ext uri="{FF2B5EF4-FFF2-40B4-BE49-F238E27FC236}">
                <a16:creationId xmlns:a16="http://schemas.microsoft.com/office/drawing/2014/main" id="{6C2C10C6-0D90-8DD2-5474-9DF58F6129A5}"/>
              </a:ext>
            </a:extLst>
          </p:cNvPr>
          <p:cNvSpPr txBox="1"/>
          <p:nvPr/>
        </p:nvSpPr>
        <p:spPr>
          <a:xfrm rot="1242492">
            <a:off x="2315703" y="4494568"/>
            <a:ext cx="91440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rPr>
              <a:t>id = 3</a:t>
            </a:r>
          </a:p>
        </p:txBody>
      </p:sp>
      <p:sp>
        <p:nvSpPr>
          <p:cNvPr id="53" name="TextBox 52">
            <a:extLst>
              <a:ext uri="{FF2B5EF4-FFF2-40B4-BE49-F238E27FC236}">
                <a16:creationId xmlns:a16="http://schemas.microsoft.com/office/drawing/2014/main" id="{89AF0199-CB88-69A0-1168-CA088710AA73}"/>
              </a:ext>
            </a:extLst>
          </p:cNvPr>
          <p:cNvSpPr txBox="1"/>
          <p:nvPr/>
        </p:nvSpPr>
        <p:spPr>
          <a:xfrm rot="2972774">
            <a:off x="2227809" y="4993081"/>
            <a:ext cx="91440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rPr>
              <a:t>id = 4</a:t>
            </a:r>
          </a:p>
        </p:txBody>
      </p:sp>
      <p:grpSp>
        <p:nvGrpSpPr>
          <p:cNvPr id="55" name="Group 54">
            <a:extLst>
              <a:ext uri="{FF2B5EF4-FFF2-40B4-BE49-F238E27FC236}">
                <a16:creationId xmlns:a16="http://schemas.microsoft.com/office/drawing/2014/main" id="{27D3044C-B218-6156-13F0-C99831B4B340}"/>
              </a:ext>
            </a:extLst>
          </p:cNvPr>
          <p:cNvGrpSpPr/>
          <p:nvPr/>
        </p:nvGrpSpPr>
        <p:grpSpPr>
          <a:xfrm>
            <a:off x="660801" y="1195838"/>
            <a:ext cx="1349984" cy="1571061"/>
            <a:chOff x="660801" y="1195838"/>
            <a:chExt cx="1349984" cy="1571061"/>
          </a:xfrm>
        </p:grpSpPr>
        <p:grpSp>
          <p:nvGrpSpPr>
            <p:cNvPr id="56" name="Group 55">
              <a:extLst>
                <a:ext uri="{FF2B5EF4-FFF2-40B4-BE49-F238E27FC236}">
                  <a16:creationId xmlns:a16="http://schemas.microsoft.com/office/drawing/2014/main" id="{D68DD389-EA4A-44D4-A77B-1D96A1D908BB}"/>
                </a:ext>
              </a:extLst>
            </p:cNvPr>
            <p:cNvGrpSpPr/>
            <p:nvPr/>
          </p:nvGrpSpPr>
          <p:grpSpPr>
            <a:xfrm>
              <a:off x="660801" y="1195838"/>
              <a:ext cx="1349984" cy="1571061"/>
              <a:chOff x="9109648" y="1551542"/>
              <a:chExt cx="2095500" cy="2279849"/>
            </a:xfrm>
          </p:grpSpPr>
          <p:grpSp>
            <p:nvGrpSpPr>
              <p:cNvPr id="58" name="Group 57">
                <a:extLst>
                  <a:ext uri="{FF2B5EF4-FFF2-40B4-BE49-F238E27FC236}">
                    <a16:creationId xmlns:a16="http://schemas.microsoft.com/office/drawing/2014/main" id="{96416D09-22FC-3D8C-FCE3-90DEAF103285}"/>
                  </a:ext>
                </a:extLst>
              </p:cNvPr>
              <p:cNvGrpSpPr/>
              <p:nvPr/>
            </p:nvGrpSpPr>
            <p:grpSpPr>
              <a:xfrm>
                <a:off x="9109648" y="1805164"/>
                <a:ext cx="2095500" cy="2026227"/>
                <a:chOff x="3768436" y="3231571"/>
                <a:chExt cx="1839191" cy="1839191"/>
              </a:xfrm>
            </p:grpSpPr>
            <p:pic>
              <p:nvPicPr>
                <p:cNvPr id="75" name="Graphic 74" descr="Processor outline">
                  <a:extLst>
                    <a:ext uri="{FF2B5EF4-FFF2-40B4-BE49-F238E27FC236}">
                      <a16:creationId xmlns:a16="http://schemas.microsoft.com/office/drawing/2014/main" id="{A963C3EB-870B-B980-FF50-74435B32AC7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768436" y="3231571"/>
                  <a:ext cx="1839191" cy="1839191"/>
                </a:xfrm>
                <a:prstGeom prst="rect">
                  <a:avLst/>
                </a:prstGeom>
              </p:spPr>
            </p:pic>
            <p:pic>
              <p:nvPicPr>
                <p:cNvPr id="81" name="Picture 2">
                  <a:extLst>
                    <a:ext uri="{FF2B5EF4-FFF2-40B4-BE49-F238E27FC236}">
                      <a16:creationId xmlns:a16="http://schemas.microsoft.com/office/drawing/2014/main" id="{7356AF67-C1B1-C17A-8C8B-2F08E17D087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55001" y="3976253"/>
                  <a:ext cx="341169" cy="341169"/>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FCDC6F2-E28A-C8BC-7CAA-6555F1B3465F}"/>
                      </a:ext>
                    </a:extLst>
                  </p:cNvPr>
                  <p:cNvSpPr txBox="1"/>
                  <p:nvPr/>
                </p:nvSpPr>
                <p:spPr>
                  <a:xfrm>
                    <a:off x="9188191" y="1551542"/>
                    <a:ext cx="1938412" cy="48546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sz="1400" b="0" i="1" dirty="0" smtClean="0">
                              <a:solidFill>
                                <a:schemeClr val="tx1"/>
                              </a:solidFill>
                              <a:latin typeface="Cambria Math" panose="02040503050406030204" pitchFamily="18" charset="0"/>
                            </a:rPr>
                            <m:t>𝐺𝑎𝑟𝑏𝑙𝑒𝑑</m:t>
                          </m:r>
                          <m:r>
                            <a:rPr lang="en-US" sz="1400" b="0" i="1" dirty="0" smtClean="0">
                              <a:solidFill>
                                <a:schemeClr val="tx1"/>
                              </a:solidFill>
                              <a:latin typeface="Cambria Math" panose="02040503050406030204" pitchFamily="18" charset="0"/>
                            </a:rPr>
                            <m:t> </m:t>
                          </m:r>
                          <m:r>
                            <a:rPr lang="en-US" sz="1400" b="0" i="1" dirty="0" smtClean="0">
                              <a:solidFill>
                                <a:schemeClr val="tx1"/>
                              </a:solidFill>
                              <a:latin typeface="Cambria Math" panose="02040503050406030204" pitchFamily="18" charset="0"/>
                            </a:rPr>
                            <m:t>𝐶𝑖𝑟𝑐𝑢𝑖𝑡</m:t>
                          </m:r>
                        </m:oMath>
                      </m:oMathPara>
                    </a14:m>
                    <a:endParaRPr lang="en-US" baseline="-25000" dirty="0">
                      <a:solidFill>
                        <a:schemeClr val="tx1"/>
                      </a:solidFill>
                    </a:endParaRPr>
                  </a:p>
                </p:txBody>
              </p:sp>
            </mc:Choice>
            <mc:Fallback xmlns="">
              <p:sp>
                <p:nvSpPr>
                  <p:cNvPr id="35" name="TextBox 34">
                    <a:extLst>
                      <a:ext uri="{FF2B5EF4-FFF2-40B4-BE49-F238E27FC236}">
                        <a16:creationId xmlns:a16="http://schemas.microsoft.com/office/drawing/2014/main" id="{9ACCB53E-6353-A09B-B40E-3C096B07929E}"/>
                      </a:ext>
                    </a:extLst>
                  </p:cNvPr>
                  <p:cNvSpPr txBox="1">
                    <a:spLocks noRot="1" noChangeAspect="1" noMove="1" noResize="1" noEditPoints="1" noAdjustHandles="1" noChangeArrowheads="1" noChangeShapeType="1" noTextEdit="1"/>
                  </p:cNvSpPr>
                  <p:nvPr/>
                </p:nvSpPr>
                <p:spPr>
                  <a:xfrm>
                    <a:off x="9188191" y="1551542"/>
                    <a:ext cx="1938412" cy="485462"/>
                  </a:xfrm>
                  <a:prstGeom prst="rect">
                    <a:avLst/>
                  </a:prstGeom>
                  <a:blipFill>
                    <a:blip r:embed="rId24"/>
                    <a:stretch>
                      <a:fillRect r="-10732"/>
                    </a:stretch>
                  </a:blipFill>
                </p:spPr>
                <p:txBody>
                  <a:bodyPr/>
                  <a:lstStyle/>
                  <a:p>
                    <a:r>
                      <a:rPr lang="en-US">
                        <a:noFill/>
                      </a:rPr>
                      <a:t> </a:t>
                    </a:r>
                  </a:p>
                </p:txBody>
              </p:sp>
            </mc:Fallback>
          </mc:AlternateContent>
        </p:grpSp>
        <p:sp>
          <p:nvSpPr>
            <p:cNvPr id="57" name="TextBox 56">
              <a:extLst>
                <a:ext uri="{FF2B5EF4-FFF2-40B4-BE49-F238E27FC236}">
                  <a16:creationId xmlns:a16="http://schemas.microsoft.com/office/drawing/2014/main" id="{6C0B1ED8-6957-FE7C-9695-3CC251D12124}"/>
                </a:ext>
              </a:extLst>
            </p:cNvPr>
            <p:cNvSpPr txBox="1"/>
            <p:nvPr/>
          </p:nvSpPr>
          <p:spPr>
            <a:xfrm>
              <a:off x="1295152" y="1979461"/>
              <a:ext cx="278539" cy="338554"/>
            </a:xfrm>
            <a:prstGeom prst="rect">
              <a:avLst/>
            </a:prstGeom>
            <a:noFill/>
          </p:spPr>
          <p:txBody>
            <a:bodyPr wrap="square" rtlCol="0">
              <a:spAutoFit/>
            </a:bodyPr>
            <a:lstStyle/>
            <a:p>
              <a:r>
                <a:rPr lang="en-US" sz="1600" i="1" dirty="0">
                  <a:latin typeface="Times New Roman" panose="02020603050405020304" pitchFamily="18" charset="0"/>
                  <a:cs typeface="Times New Roman" panose="02020603050405020304" pitchFamily="18" charset="0"/>
                </a:rPr>
                <a:t>m</a:t>
              </a:r>
            </a:p>
          </p:txBody>
        </p:sp>
      </p:grpSp>
    </p:spTree>
    <p:extLst>
      <p:ext uri="{BB962C8B-B14F-4D97-AF65-F5344CB8AC3E}">
        <p14:creationId xmlns:p14="http://schemas.microsoft.com/office/powerpoint/2010/main" val="138682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a:extLst>
              <a:ext uri="{FF2B5EF4-FFF2-40B4-BE49-F238E27FC236}">
                <a16:creationId xmlns:a16="http://schemas.microsoft.com/office/drawing/2014/main" id="{74494205-3604-DB65-A948-FD422EAAB6D3}"/>
              </a:ext>
            </a:extLst>
          </p:cNvPr>
          <p:cNvGraphicFramePr>
            <a:graphicFrameLocks noChangeAspect="1"/>
          </p:cNvGraphicFramePr>
          <p:nvPr/>
        </p:nvGraphicFramePr>
        <p:xfrm>
          <a:off x="3332678" y="4837418"/>
          <a:ext cx="399138" cy="415965"/>
        </p:xfrm>
        <a:graphic>
          <a:graphicData uri="http://schemas.openxmlformats.org/presentationml/2006/ole">
            <mc:AlternateContent xmlns:mc="http://schemas.openxmlformats.org/markup-compatibility/2006">
              <mc:Choice xmlns:v="urn:schemas-microsoft-com:vml" Requires="v">
                <p:oleObj spid="_x0000_s3746" name="Bitmap Image" r:id="rId4" imgW="563760" imgH="586800" progId="Paint.Picture">
                  <p:embed/>
                </p:oleObj>
              </mc:Choice>
              <mc:Fallback>
                <p:oleObj name="Bitmap Image" r:id="rId4" imgW="563760" imgH="586800" progId="Paint.Picture">
                  <p:embed/>
                  <p:pic>
                    <p:nvPicPr>
                      <p:cNvPr id="23" name="Object 22">
                        <a:extLst>
                          <a:ext uri="{FF2B5EF4-FFF2-40B4-BE49-F238E27FC236}">
                            <a16:creationId xmlns:a16="http://schemas.microsoft.com/office/drawing/2014/main" id="{74494205-3604-DB65-A948-FD422EAAB6D3}"/>
                          </a:ext>
                        </a:extLst>
                      </p:cNvPr>
                      <p:cNvPicPr/>
                      <p:nvPr/>
                    </p:nvPicPr>
                    <p:blipFill>
                      <a:blip r:embed="rId5"/>
                      <a:stretch>
                        <a:fillRect/>
                      </a:stretch>
                    </p:blipFill>
                    <p:spPr>
                      <a:xfrm>
                        <a:off x="3332678" y="4837418"/>
                        <a:ext cx="399138" cy="415965"/>
                      </a:xfrm>
                      <a:prstGeom prst="rect">
                        <a:avLst/>
                      </a:prstGeom>
                    </p:spPr>
                  </p:pic>
                </p:oleObj>
              </mc:Fallback>
            </mc:AlternateContent>
          </a:graphicData>
        </a:graphic>
      </p:graphicFrame>
      <p:grpSp>
        <p:nvGrpSpPr>
          <p:cNvPr id="63" name="Group 62">
            <a:extLst>
              <a:ext uri="{FF2B5EF4-FFF2-40B4-BE49-F238E27FC236}">
                <a16:creationId xmlns:a16="http://schemas.microsoft.com/office/drawing/2014/main" id="{77F2F914-E834-01E6-FB24-C6257E7B63A3}"/>
              </a:ext>
            </a:extLst>
          </p:cNvPr>
          <p:cNvGrpSpPr/>
          <p:nvPr/>
        </p:nvGrpSpPr>
        <p:grpSpPr>
          <a:xfrm>
            <a:off x="3071963" y="4373486"/>
            <a:ext cx="1011666" cy="1044090"/>
            <a:chOff x="4680784" y="4525683"/>
            <a:chExt cx="914400" cy="914400"/>
          </a:xfrm>
        </p:grpSpPr>
        <p:pic>
          <p:nvPicPr>
            <p:cNvPr id="64" name="Graphic 63" descr="Paper with solid fill">
              <a:extLst>
                <a:ext uri="{FF2B5EF4-FFF2-40B4-BE49-F238E27FC236}">
                  <a16:creationId xmlns:a16="http://schemas.microsoft.com/office/drawing/2014/main" id="{281085D8-C9C9-7458-9F28-B2FF191837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0784" y="4525683"/>
              <a:ext cx="914400" cy="914400"/>
            </a:xfrm>
            <a:prstGeom prst="rect">
              <a:avLst/>
            </a:prstGeom>
          </p:spPr>
        </p:pic>
        <p:pic>
          <p:nvPicPr>
            <p:cNvPr id="65" name="Graphic 64" descr="Lock">
              <a:extLst>
                <a:ext uri="{FF2B5EF4-FFF2-40B4-BE49-F238E27FC236}">
                  <a16:creationId xmlns:a16="http://schemas.microsoft.com/office/drawing/2014/main" id="{7C4C9A8A-3276-2ED1-63E6-4F3E2B1412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6006" y="4636426"/>
              <a:ext cx="293649" cy="294666"/>
            </a:xfrm>
            <a:prstGeom prst="rect">
              <a:avLst/>
            </a:prstGeom>
          </p:spPr>
        </p:pic>
      </p:grpSp>
      <p:graphicFrame>
        <p:nvGraphicFramePr>
          <p:cNvPr id="25" name="Object 24">
            <a:extLst>
              <a:ext uri="{FF2B5EF4-FFF2-40B4-BE49-F238E27FC236}">
                <a16:creationId xmlns:a16="http://schemas.microsoft.com/office/drawing/2014/main" id="{78DFDA88-3FB5-02A9-0A6E-E0F256B9F394}"/>
              </a:ext>
            </a:extLst>
          </p:cNvPr>
          <p:cNvGraphicFramePr>
            <a:graphicFrameLocks noChangeAspect="1"/>
          </p:cNvGraphicFramePr>
          <p:nvPr/>
        </p:nvGraphicFramePr>
        <p:xfrm>
          <a:off x="3365002" y="5671364"/>
          <a:ext cx="416638" cy="432119"/>
        </p:xfrm>
        <a:graphic>
          <a:graphicData uri="http://schemas.openxmlformats.org/presentationml/2006/ole">
            <mc:AlternateContent xmlns:mc="http://schemas.openxmlformats.org/markup-compatibility/2006">
              <mc:Choice xmlns:v="urn:schemas-microsoft-com:vml" Requires="v">
                <p:oleObj spid="_x0000_s3747" name="Bitmap Image" r:id="rId10" imgW="586800" imgH="609480" progId="Paint.Picture">
                  <p:embed/>
                </p:oleObj>
              </mc:Choice>
              <mc:Fallback>
                <p:oleObj name="Bitmap Image" r:id="rId10" imgW="586800" imgH="609480" progId="Paint.Picture">
                  <p:embed/>
                  <p:pic>
                    <p:nvPicPr>
                      <p:cNvPr id="25" name="Object 24">
                        <a:extLst>
                          <a:ext uri="{FF2B5EF4-FFF2-40B4-BE49-F238E27FC236}">
                            <a16:creationId xmlns:a16="http://schemas.microsoft.com/office/drawing/2014/main" id="{78DFDA88-3FB5-02A9-0A6E-E0F256B9F394}"/>
                          </a:ext>
                        </a:extLst>
                      </p:cNvPr>
                      <p:cNvPicPr/>
                      <p:nvPr/>
                    </p:nvPicPr>
                    <p:blipFill>
                      <a:blip r:embed="rId11"/>
                      <a:stretch>
                        <a:fillRect/>
                      </a:stretch>
                    </p:blipFill>
                    <p:spPr>
                      <a:xfrm>
                        <a:off x="3365002" y="5671364"/>
                        <a:ext cx="416638" cy="432119"/>
                      </a:xfrm>
                      <a:prstGeom prst="rect">
                        <a:avLst/>
                      </a:prstGeom>
                    </p:spPr>
                  </p:pic>
                </p:oleObj>
              </mc:Fallback>
            </mc:AlternateContent>
          </a:graphicData>
        </a:graphic>
      </p:graphicFrame>
      <p:grpSp>
        <p:nvGrpSpPr>
          <p:cNvPr id="66" name="Group 65">
            <a:extLst>
              <a:ext uri="{FF2B5EF4-FFF2-40B4-BE49-F238E27FC236}">
                <a16:creationId xmlns:a16="http://schemas.microsoft.com/office/drawing/2014/main" id="{FDC20DB9-692B-16C9-6C58-7285ABA5040D}"/>
              </a:ext>
            </a:extLst>
          </p:cNvPr>
          <p:cNvGrpSpPr/>
          <p:nvPr/>
        </p:nvGrpSpPr>
        <p:grpSpPr>
          <a:xfrm>
            <a:off x="3071963" y="5272080"/>
            <a:ext cx="1011666" cy="1044090"/>
            <a:chOff x="4680784" y="4525683"/>
            <a:chExt cx="914400" cy="914400"/>
          </a:xfrm>
        </p:grpSpPr>
        <p:pic>
          <p:nvPicPr>
            <p:cNvPr id="67" name="Graphic 66" descr="Paper with solid fill">
              <a:extLst>
                <a:ext uri="{FF2B5EF4-FFF2-40B4-BE49-F238E27FC236}">
                  <a16:creationId xmlns:a16="http://schemas.microsoft.com/office/drawing/2014/main" id="{4C8E6EA4-65F7-B34C-FCC9-6E13AB10F1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0784" y="4525683"/>
              <a:ext cx="914400" cy="914400"/>
            </a:xfrm>
            <a:prstGeom prst="rect">
              <a:avLst/>
            </a:prstGeom>
          </p:spPr>
        </p:pic>
        <p:pic>
          <p:nvPicPr>
            <p:cNvPr id="68" name="Graphic 67" descr="Lock">
              <a:extLst>
                <a:ext uri="{FF2B5EF4-FFF2-40B4-BE49-F238E27FC236}">
                  <a16:creationId xmlns:a16="http://schemas.microsoft.com/office/drawing/2014/main" id="{443344AF-C684-894D-1EB7-46803B412C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6006" y="4636426"/>
              <a:ext cx="293649" cy="294666"/>
            </a:xfrm>
            <a:prstGeom prst="rect">
              <a:avLst/>
            </a:prstGeom>
          </p:spPr>
        </p:pic>
      </p:grpSp>
      <p:sp>
        <p:nvSpPr>
          <p:cNvPr id="15" name="Title 1">
            <a:extLst>
              <a:ext uri="{FF2B5EF4-FFF2-40B4-BE49-F238E27FC236}">
                <a16:creationId xmlns:a16="http://schemas.microsoft.com/office/drawing/2014/main" id="{86555CD2-A5FA-C46A-D5F8-A4A538D61B24}"/>
              </a:ext>
            </a:extLst>
          </p:cNvPr>
          <p:cNvSpPr>
            <a:spLocks noGrp="1"/>
          </p:cNvSpPr>
          <p:nvPr>
            <p:ph type="title"/>
          </p:nvPr>
        </p:nvSpPr>
        <p:spPr>
          <a:xfrm>
            <a:off x="838200" y="365125"/>
            <a:ext cx="10515600" cy="1325563"/>
          </a:xfrm>
        </p:spPr>
        <p:txBody>
          <a:bodyPr/>
          <a:lstStyle/>
          <a:p>
            <a:r>
              <a:rPr lang="en-US" dirty="0"/>
              <a:t>IBE to Tagged Functional Encryption</a:t>
            </a:r>
          </a:p>
        </p:txBody>
      </p:sp>
      <p:graphicFrame>
        <p:nvGraphicFramePr>
          <p:cNvPr id="14" name="Object 13">
            <a:extLst>
              <a:ext uri="{FF2B5EF4-FFF2-40B4-BE49-F238E27FC236}">
                <a16:creationId xmlns:a16="http://schemas.microsoft.com/office/drawing/2014/main" id="{9FF560BA-5520-863A-6F44-2C89884D58DA}"/>
              </a:ext>
            </a:extLst>
          </p:cNvPr>
          <p:cNvGraphicFramePr>
            <a:graphicFrameLocks noChangeAspect="1"/>
          </p:cNvGraphicFramePr>
          <p:nvPr/>
        </p:nvGraphicFramePr>
        <p:xfrm>
          <a:off x="3383877" y="2868371"/>
          <a:ext cx="410580" cy="432792"/>
        </p:xfrm>
        <a:graphic>
          <a:graphicData uri="http://schemas.openxmlformats.org/presentationml/2006/ole">
            <mc:AlternateContent xmlns:mc="http://schemas.openxmlformats.org/markup-compatibility/2006">
              <mc:Choice xmlns:v="urn:schemas-microsoft-com:vml" Requires="v">
                <p:oleObj spid="_x0000_s3748" name="Bitmap Image" r:id="rId12" imgW="579240" imgH="609480" progId="Paint.Picture">
                  <p:embed/>
                </p:oleObj>
              </mc:Choice>
              <mc:Fallback>
                <p:oleObj name="Bitmap Image" r:id="rId12" imgW="579240" imgH="609480" progId="Paint.Picture">
                  <p:embed/>
                  <p:pic>
                    <p:nvPicPr>
                      <p:cNvPr id="14" name="Object 13">
                        <a:extLst>
                          <a:ext uri="{FF2B5EF4-FFF2-40B4-BE49-F238E27FC236}">
                            <a16:creationId xmlns:a16="http://schemas.microsoft.com/office/drawing/2014/main" id="{9FF560BA-5520-863A-6F44-2C89884D58DA}"/>
                          </a:ext>
                        </a:extLst>
                      </p:cNvPr>
                      <p:cNvPicPr/>
                      <p:nvPr/>
                    </p:nvPicPr>
                    <p:blipFill>
                      <a:blip r:embed="rId13"/>
                      <a:stretch>
                        <a:fillRect/>
                      </a:stretch>
                    </p:blipFill>
                    <p:spPr>
                      <a:xfrm>
                        <a:off x="3383877" y="2868371"/>
                        <a:ext cx="410580" cy="432792"/>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9342E384-B641-3A21-1F09-1F6B5F6BF968}"/>
              </a:ext>
            </a:extLst>
          </p:cNvPr>
          <p:cNvGraphicFramePr>
            <a:graphicFrameLocks noChangeAspect="1"/>
          </p:cNvGraphicFramePr>
          <p:nvPr/>
        </p:nvGraphicFramePr>
        <p:xfrm>
          <a:off x="3383877" y="3880675"/>
          <a:ext cx="420676" cy="409907"/>
        </p:xfrm>
        <a:graphic>
          <a:graphicData uri="http://schemas.openxmlformats.org/presentationml/2006/ole">
            <mc:AlternateContent xmlns:mc="http://schemas.openxmlformats.org/markup-compatibility/2006">
              <mc:Choice xmlns:v="urn:schemas-microsoft-com:vml" Requires="v">
                <p:oleObj spid="_x0000_s3749" name="Bitmap Image" r:id="rId14" imgW="594360" imgH="579240" progId="Paint.Picture">
                  <p:embed/>
                </p:oleObj>
              </mc:Choice>
              <mc:Fallback>
                <p:oleObj name="Bitmap Image" r:id="rId14" imgW="594360" imgH="579240" progId="Paint.Picture">
                  <p:embed/>
                  <p:pic>
                    <p:nvPicPr>
                      <p:cNvPr id="24" name="Object 23">
                        <a:extLst>
                          <a:ext uri="{FF2B5EF4-FFF2-40B4-BE49-F238E27FC236}">
                            <a16:creationId xmlns:a16="http://schemas.microsoft.com/office/drawing/2014/main" id="{9342E384-B641-3A21-1F09-1F6B5F6BF968}"/>
                          </a:ext>
                        </a:extLst>
                      </p:cNvPr>
                      <p:cNvPicPr/>
                      <p:nvPr/>
                    </p:nvPicPr>
                    <p:blipFill>
                      <a:blip r:embed="rId15"/>
                      <a:stretch>
                        <a:fillRect/>
                      </a:stretch>
                    </p:blipFill>
                    <p:spPr>
                      <a:xfrm>
                        <a:off x="3383877" y="3880675"/>
                        <a:ext cx="420676" cy="409907"/>
                      </a:xfrm>
                      <a:prstGeom prst="rect">
                        <a:avLst/>
                      </a:prstGeom>
                    </p:spPr>
                  </p:pic>
                </p:oleObj>
              </mc:Fallback>
            </mc:AlternateContent>
          </a:graphicData>
        </a:graphic>
      </p:graphicFrame>
      <p:pic>
        <p:nvPicPr>
          <p:cNvPr id="26" name="Graphic 25" descr="Gears outline">
            <a:extLst>
              <a:ext uri="{FF2B5EF4-FFF2-40B4-BE49-F238E27FC236}">
                <a16:creationId xmlns:a16="http://schemas.microsoft.com/office/drawing/2014/main" id="{CFA63DA4-1695-BDF4-4C78-E27F884D802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0686" y="3773860"/>
            <a:ext cx="1339159" cy="1339159"/>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ECCF10B-410C-3C05-D0EC-64C62D159136}"/>
                  </a:ext>
                </a:extLst>
              </p:cNvPr>
              <p:cNvSpPr txBox="1"/>
              <p:nvPr/>
            </p:nvSpPr>
            <p:spPr>
              <a:xfrm>
                <a:off x="565628" y="3444369"/>
                <a:ext cx="12962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𝐼𝐵𝐸</m:t>
                      </m:r>
                    </m:oMath>
                  </m:oMathPara>
                </a14:m>
                <a:endParaRPr lang="en-US" baseline="-25000" dirty="0">
                  <a:solidFill>
                    <a:schemeClr val="tx1"/>
                  </a:solidFill>
                </a:endParaRPr>
              </a:p>
            </p:txBody>
          </p:sp>
        </mc:Choice>
        <mc:Fallback xmlns="">
          <p:sp>
            <p:nvSpPr>
              <p:cNvPr id="34" name="TextBox 33">
                <a:extLst>
                  <a:ext uri="{FF2B5EF4-FFF2-40B4-BE49-F238E27FC236}">
                    <a16:creationId xmlns:a16="http://schemas.microsoft.com/office/drawing/2014/main" id="{8ECCF10B-410C-3C05-D0EC-64C62D159136}"/>
                  </a:ext>
                </a:extLst>
              </p:cNvPr>
              <p:cNvSpPr txBox="1">
                <a:spLocks noRot="1" noChangeAspect="1" noMove="1" noResize="1" noEditPoints="1" noAdjustHandles="1" noChangeArrowheads="1" noChangeShapeType="1" noTextEdit="1"/>
              </p:cNvSpPr>
              <p:nvPr/>
            </p:nvSpPr>
            <p:spPr>
              <a:xfrm>
                <a:off x="565628" y="3444369"/>
                <a:ext cx="1296266" cy="369332"/>
              </a:xfrm>
              <a:prstGeom prst="rect">
                <a:avLst/>
              </a:prstGeom>
              <a:blipFill>
                <a:blip r:embed="rId18"/>
                <a:stretch>
                  <a:fillRect/>
                </a:stretch>
              </a:blipFill>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8D046033-E52C-D919-2EE8-02604DC0494B}"/>
              </a:ext>
            </a:extLst>
          </p:cNvPr>
          <p:cNvGrpSpPr/>
          <p:nvPr/>
        </p:nvGrpSpPr>
        <p:grpSpPr>
          <a:xfrm>
            <a:off x="3071963" y="2449778"/>
            <a:ext cx="1011666" cy="1044090"/>
            <a:chOff x="4680784" y="4525683"/>
            <a:chExt cx="914400" cy="914400"/>
          </a:xfrm>
        </p:grpSpPr>
        <p:pic>
          <p:nvPicPr>
            <p:cNvPr id="42" name="Graphic 41" descr="Paper with solid fill">
              <a:extLst>
                <a:ext uri="{FF2B5EF4-FFF2-40B4-BE49-F238E27FC236}">
                  <a16:creationId xmlns:a16="http://schemas.microsoft.com/office/drawing/2014/main" id="{B7D5171C-F27E-F2C0-25A3-EDD998D858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0784" y="4525683"/>
              <a:ext cx="914400" cy="914400"/>
            </a:xfrm>
            <a:prstGeom prst="rect">
              <a:avLst/>
            </a:prstGeom>
          </p:spPr>
        </p:pic>
        <p:pic>
          <p:nvPicPr>
            <p:cNvPr id="41" name="Graphic 40" descr="Lock">
              <a:extLst>
                <a:ext uri="{FF2B5EF4-FFF2-40B4-BE49-F238E27FC236}">
                  <a16:creationId xmlns:a16="http://schemas.microsoft.com/office/drawing/2014/main" id="{264937BF-5FB6-548A-3BED-44ED49FDE6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6006" y="4636426"/>
              <a:ext cx="293649" cy="294666"/>
            </a:xfrm>
            <a:prstGeom prst="rect">
              <a:avLst/>
            </a:prstGeom>
          </p:spPr>
        </p:pic>
      </p:grpSp>
      <p:grpSp>
        <p:nvGrpSpPr>
          <p:cNvPr id="60" name="Group 59">
            <a:extLst>
              <a:ext uri="{FF2B5EF4-FFF2-40B4-BE49-F238E27FC236}">
                <a16:creationId xmlns:a16="http://schemas.microsoft.com/office/drawing/2014/main" id="{26050998-7C05-428B-2EF0-A99B2EC30DFD}"/>
              </a:ext>
            </a:extLst>
          </p:cNvPr>
          <p:cNvGrpSpPr/>
          <p:nvPr/>
        </p:nvGrpSpPr>
        <p:grpSpPr>
          <a:xfrm>
            <a:off x="3071963" y="3431130"/>
            <a:ext cx="1011666" cy="1044090"/>
            <a:chOff x="4680784" y="4525683"/>
            <a:chExt cx="914400" cy="914400"/>
          </a:xfrm>
        </p:grpSpPr>
        <p:pic>
          <p:nvPicPr>
            <p:cNvPr id="61" name="Graphic 60" descr="Paper with solid fill">
              <a:extLst>
                <a:ext uri="{FF2B5EF4-FFF2-40B4-BE49-F238E27FC236}">
                  <a16:creationId xmlns:a16="http://schemas.microsoft.com/office/drawing/2014/main" id="{F07D945C-705C-8578-35E0-BF44D1F52D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0784" y="4525683"/>
              <a:ext cx="914400" cy="914400"/>
            </a:xfrm>
            <a:prstGeom prst="rect">
              <a:avLst/>
            </a:prstGeom>
          </p:spPr>
        </p:pic>
        <p:pic>
          <p:nvPicPr>
            <p:cNvPr id="62" name="Graphic 61" descr="Lock">
              <a:extLst>
                <a:ext uri="{FF2B5EF4-FFF2-40B4-BE49-F238E27FC236}">
                  <a16:creationId xmlns:a16="http://schemas.microsoft.com/office/drawing/2014/main" id="{9C06EE02-5234-A296-FF2E-750C8EDB88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6006" y="4636426"/>
              <a:ext cx="293649" cy="294666"/>
            </a:xfrm>
            <a:prstGeom prst="rect">
              <a:avLst/>
            </a:prstGeom>
          </p:spPr>
        </p:pic>
      </p:grpSp>
      <p:grpSp>
        <p:nvGrpSpPr>
          <p:cNvPr id="69" name="Group 68">
            <a:extLst>
              <a:ext uri="{FF2B5EF4-FFF2-40B4-BE49-F238E27FC236}">
                <a16:creationId xmlns:a16="http://schemas.microsoft.com/office/drawing/2014/main" id="{57A4AF39-11D1-9E72-1513-DEEBA9F56D89}"/>
              </a:ext>
            </a:extLst>
          </p:cNvPr>
          <p:cNvGrpSpPr/>
          <p:nvPr/>
        </p:nvGrpSpPr>
        <p:grpSpPr>
          <a:xfrm>
            <a:off x="7629772" y="4395363"/>
            <a:ext cx="1303005" cy="927646"/>
            <a:chOff x="7350697" y="1639089"/>
            <a:chExt cx="1908021" cy="1326771"/>
          </a:xfrm>
        </p:grpSpPr>
        <p:pic>
          <p:nvPicPr>
            <p:cNvPr id="70" name="Graphic 69" descr="Key outline">
              <a:extLst>
                <a:ext uri="{FF2B5EF4-FFF2-40B4-BE49-F238E27FC236}">
                  <a16:creationId xmlns:a16="http://schemas.microsoft.com/office/drawing/2014/main" id="{A0942150-8928-434D-DBD5-A489694A643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350697" y="1639089"/>
              <a:ext cx="1326771" cy="1326771"/>
            </a:xfrm>
            <a:prstGeom prst="rect">
              <a:avLst/>
            </a:prstGeom>
          </p:spPr>
        </p:pic>
        <p:sp>
          <p:nvSpPr>
            <p:cNvPr id="71" name="TextBox 70">
              <a:extLst>
                <a:ext uri="{FF2B5EF4-FFF2-40B4-BE49-F238E27FC236}">
                  <a16:creationId xmlns:a16="http://schemas.microsoft.com/office/drawing/2014/main" id="{B3B8E16D-0436-80A0-7477-29D071FB5D2F}"/>
                </a:ext>
              </a:extLst>
            </p:cNvPr>
            <p:cNvSpPr txBox="1"/>
            <p:nvPr/>
          </p:nvSpPr>
          <p:spPr>
            <a:xfrm>
              <a:off x="7468254" y="1639089"/>
              <a:ext cx="1790464" cy="39617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id = 3, </a:t>
              </a:r>
              <a:r>
                <a:rPr lang="en-US" sz="1200" dirty="0">
                  <a:solidFill>
                    <a:schemeClr val="accent4">
                      <a:lumMod val="75000"/>
                    </a:schemeClr>
                  </a:solidFill>
                  <a:latin typeface="Cambria Math" panose="02040503050406030204" pitchFamily="18" charset="0"/>
                  <a:ea typeface="Cambria Math" panose="02040503050406030204" pitchFamily="18" charset="0"/>
                </a:rPr>
                <a:t>tag</a:t>
              </a:r>
              <a:endParaRPr lang="en-US" sz="1200" i="1" baseline="-25000" dirty="0">
                <a:latin typeface="Times New Roman" panose="02020603050405020304" pitchFamily="18" charset="0"/>
                <a:cs typeface="Times New Roman" panose="02020603050405020304" pitchFamily="18" charset="0"/>
              </a:endParaRPr>
            </a:p>
          </p:txBody>
        </p:sp>
      </p:grpSp>
      <p:grpSp>
        <p:nvGrpSpPr>
          <p:cNvPr id="72" name="Group 71">
            <a:extLst>
              <a:ext uri="{FF2B5EF4-FFF2-40B4-BE49-F238E27FC236}">
                <a16:creationId xmlns:a16="http://schemas.microsoft.com/office/drawing/2014/main" id="{A2B95048-6C67-64D9-5592-FC402DC51C14}"/>
              </a:ext>
            </a:extLst>
          </p:cNvPr>
          <p:cNvGrpSpPr/>
          <p:nvPr/>
        </p:nvGrpSpPr>
        <p:grpSpPr>
          <a:xfrm>
            <a:off x="7629772" y="2500343"/>
            <a:ext cx="1067419" cy="927646"/>
            <a:chOff x="7350697" y="1639089"/>
            <a:chExt cx="1563047" cy="1326771"/>
          </a:xfrm>
        </p:grpSpPr>
        <p:pic>
          <p:nvPicPr>
            <p:cNvPr id="73" name="Graphic 72" descr="Key outline">
              <a:extLst>
                <a:ext uri="{FF2B5EF4-FFF2-40B4-BE49-F238E27FC236}">
                  <a16:creationId xmlns:a16="http://schemas.microsoft.com/office/drawing/2014/main" id="{558E940A-D353-A6FC-CA08-E01E2D2B194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350697" y="1639089"/>
              <a:ext cx="1326771" cy="1326771"/>
            </a:xfrm>
            <a:prstGeom prst="rect">
              <a:avLst/>
            </a:prstGeom>
          </p:spPr>
        </p:pic>
        <p:sp>
          <p:nvSpPr>
            <p:cNvPr id="74" name="TextBox 73">
              <a:extLst>
                <a:ext uri="{FF2B5EF4-FFF2-40B4-BE49-F238E27FC236}">
                  <a16:creationId xmlns:a16="http://schemas.microsoft.com/office/drawing/2014/main" id="{0267B868-648A-6ABA-1F04-4464A75D0DCA}"/>
                </a:ext>
              </a:extLst>
            </p:cNvPr>
            <p:cNvSpPr txBox="1"/>
            <p:nvPr/>
          </p:nvSpPr>
          <p:spPr>
            <a:xfrm>
              <a:off x="7468254" y="1654637"/>
              <a:ext cx="1445490" cy="39617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id = 1, </a:t>
              </a:r>
              <a:r>
                <a:rPr lang="en-US" sz="1200" dirty="0">
                  <a:solidFill>
                    <a:schemeClr val="accent4">
                      <a:lumMod val="75000"/>
                    </a:schemeClr>
                  </a:solidFill>
                  <a:latin typeface="Cambria Math" panose="02040503050406030204" pitchFamily="18" charset="0"/>
                  <a:ea typeface="Cambria Math" panose="02040503050406030204" pitchFamily="18" charset="0"/>
                </a:rPr>
                <a:t>tag</a:t>
              </a:r>
              <a:endParaRPr lang="en-US" sz="1200" i="1" baseline="-25000" dirty="0">
                <a:latin typeface="Times New Roman" panose="02020603050405020304" pitchFamily="18" charset="0"/>
                <a:cs typeface="Times New Roman" panose="02020603050405020304" pitchFamily="18" charset="0"/>
              </a:endParaRPr>
            </a:p>
          </p:txBody>
        </p:sp>
      </p:grpSp>
      <p:sp>
        <p:nvSpPr>
          <p:cNvPr id="76" name="Right Brace 75">
            <a:extLst>
              <a:ext uri="{FF2B5EF4-FFF2-40B4-BE49-F238E27FC236}">
                <a16:creationId xmlns:a16="http://schemas.microsoft.com/office/drawing/2014/main" id="{A6AD85D0-0138-733C-3AEA-2581864C024C}"/>
              </a:ext>
            </a:extLst>
          </p:cNvPr>
          <p:cNvSpPr/>
          <p:nvPr/>
        </p:nvSpPr>
        <p:spPr>
          <a:xfrm>
            <a:off x="4228855" y="2521842"/>
            <a:ext cx="333375" cy="3794328"/>
          </a:xfrm>
          <a:prstGeom prst="rightBrace">
            <a:avLst>
              <a:gd name="adj1" fmla="val 4751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7" name="Right Brace 76">
            <a:extLst>
              <a:ext uri="{FF2B5EF4-FFF2-40B4-BE49-F238E27FC236}">
                <a16:creationId xmlns:a16="http://schemas.microsoft.com/office/drawing/2014/main" id="{40DA5E41-0866-6841-C84A-FFC103B14DDD}"/>
              </a:ext>
            </a:extLst>
          </p:cNvPr>
          <p:cNvSpPr/>
          <p:nvPr/>
        </p:nvSpPr>
        <p:spPr>
          <a:xfrm>
            <a:off x="9094132" y="2671274"/>
            <a:ext cx="333375" cy="2350426"/>
          </a:xfrm>
          <a:prstGeom prst="rightBrace">
            <a:avLst>
              <a:gd name="adj1" fmla="val 4751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8" name="TextBox 77">
            <a:extLst>
              <a:ext uri="{FF2B5EF4-FFF2-40B4-BE49-F238E27FC236}">
                <a16:creationId xmlns:a16="http://schemas.microsoft.com/office/drawing/2014/main" id="{BB70911B-AE87-DB91-3618-D09C504033FF}"/>
              </a:ext>
            </a:extLst>
          </p:cNvPr>
          <p:cNvSpPr txBox="1"/>
          <p:nvPr/>
        </p:nvSpPr>
        <p:spPr>
          <a:xfrm>
            <a:off x="4641925" y="4249200"/>
            <a:ext cx="914400" cy="646331"/>
          </a:xfrm>
          <a:prstGeom prst="rect">
            <a:avLst/>
          </a:prstGeom>
          <a:noFill/>
        </p:spPr>
        <p:txBody>
          <a:bodyPr wrap="square" rtlCol="0">
            <a:spAutoFit/>
          </a:bodyPr>
          <a:lstStyle/>
          <a:p>
            <a:r>
              <a:rPr lang="en-US" dirty="0"/>
              <a:t>ct</a:t>
            </a:r>
          </a:p>
          <a:p>
            <a:endParaRPr lang="en-US" dirty="0"/>
          </a:p>
        </p:txBody>
      </p:sp>
      <p:sp>
        <p:nvSpPr>
          <p:cNvPr id="79" name="TextBox 78">
            <a:extLst>
              <a:ext uri="{FF2B5EF4-FFF2-40B4-BE49-F238E27FC236}">
                <a16:creationId xmlns:a16="http://schemas.microsoft.com/office/drawing/2014/main" id="{D20B6FBF-908F-1D16-EE74-7E9717CD805E}"/>
              </a:ext>
            </a:extLst>
          </p:cNvPr>
          <p:cNvSpPr txBox="1"/>
          <p:nvPr/>
        </p:nvSpPr>
        <p:spPr>
          <a:xfrm>
            <a:off x="9528603" y="3632982"/>
            <a:ext cx="914400" cy="646331"/>
          </a:xfrm>
          <a:prstGeom prst="rect">
            <a:avLst/>
          </a:prstGeom>
          <a:noFill/>
        </p:spPr>
        <p:txBody>
          <a:bodyPr wrap="square" rtlCol="0">
            <a:spAutoFit/>
          </a:bodyPr>
          <a:lstStyle/>
          <a:p>
            <a:r>
              <a:rPr lang="en-US" dirty="0"/>
              <a:t>sk</a:t>
            </a:r>
            <a:r>
              <a:rPr lang="en-US" i="1" baseline="-25000" dirty="0">
                <a:latin typeface="Cambria Math" panose="02040503050406030204" pitchFamily="18" charset="0"/>
                <a:ea typeface="Cambria Math" panose="02040503050406030204" pitchFamily="18" charset="0"/>
              </a:rPr>
              <a:t>f</a:t>
            </a:r>
          </a:p>
          <a:p>
            <a:endParaRPr lang="en-US" dirty="0"/>
          </a:p>
        </p:txBody>
      </p:sp>
      <p:cxnSp>
        <p:nvCxnSpPr>
          <p:cNvPr id="80" name="Straight Arrow Connector 79">
            <a:extLst>
              <a:ext uri="{FF2B5EF4-FFF2-40B4-BE49-F238E27FC236}">
                <a16:creationId xmlns:a16="http://schemas.microsoft.com/office/drawing/2014/main" id="{FA3D8A93-32DF-77FB-D8DE-C08C5A88F844}"/>
              </a:ext>
            </a:extLst>
          </p:cNvPr>
          <p:cNvCxnSpPr>
            <a:cxnSpLocks/>
            <a:stCxn id="26" idx="3"/>
          </p:cNvCxnSpPr>
          <p:nvPr/>
        </p:nvCxnSpPr>
        <p:spPr>
          <a:xfrm flipV="1">
            <a:off x="1919845" y="3112051"/>
            <a:ext cx="1152118" cy="1331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0E45ED46-8775-5F77-52AE-3267C0CD5B41}"/>
              </a:ext>
            </a:extLst>
          </p:cNvPr>
          <p:cNvCxnSpPr>
            <a:cxnSpLocks/>
            <a:stCxn id="26" idx="3"/>
          </p:cNvCxnSpPr>
          <p:nvPr/>
        </p:nvCxnSpPr>
        <p:spPr>
          <a:xfrm flipV="1">
            <a:off x="1919845" y="4034071"/>
            <a:ext cx="1152118" cy="409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DC12A69E-6F00-C525-78A6-2BC1E8733759}"/>
              </a:ext>
            </a:extLst>
          </p:cNvPr>
          <p:cNvCxnSpPr>
            <a:cxnSpLocks/>
            <a:stCxn id="26" idx="3"/>
          </p:cNvCxnSpPr>
          <p:nvPr/>
        </p:nvCxnSpPr>
        <p:spPr>
          <a:xfrm>
            <a:off x="1919845" y="4443440"/>
            <a:ext cx="1152118" cy="4628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D32D7BCF-0A66-D67D-941F-394691E0016D}"/>
              </a:ext>
            </a:extLst>
          </p:cNvPr>
          <p:cNvCxnSpPr>
            <a:cxnSpLocks/>
            <a:stCxn id="26" idx="3"/>
          </p:cNvCxnSpPr>
          <p:nvPr/>
        </p:nvCxnSpPr>
        <p:spPr>
          <a:xfrm>
            <a:off x="1919845" y="4443440"/>
            <a:ext cx="1152118" cy="13695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236EBDA9-B24E-D4A8-04A5-733D16E490BE}"/>
              </a:ext>
            </a:extLst>
          </p:cNvPr>
          <p:cNvSpPr txBox="1"/>
          <p:nvPr/>
        </p:nvSpPr>
        <p:spPr>
          <a:xfrm rot="18661977">
            <a:off x="1907685" y="3357381"/>
            <a:ext cx="1322608"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rPr>
              <a:t>id = 1, </a:t>
            </a:r>
            <a:r>
              <a:rPr lang="en-US" sz="1400" dirty="0">
                <a:solidFill>
                  <a:schemeClr val="accent4">
                    <a:lumMod val="75000"/>
                  </a:schemeClr>
                </a:solidFill>
                <a:latin typeface="Cambria Math" panose="02040503050406030204" pitchFamily="18" charset="0"/>
                <a:ea typeface="Cambria Math" panose="02040503050406030204" pitchFamily="18" charset="0"/>
              </a:rPr>
              <a:t>tag</a:t>
            </a:r>
          </a:p>
        </p:txBody>
      </p:sp>
      <p:sp>
        <p:nvSpPr>
          <p:cNvPr id="51" name="TextBox 50">
            <a:extLst>
              <a:ext uri="{FF2B5EF4-FFF2-40B4-BE49-F238E27FC236}">
                <a16:creationId xmlns:a16="http://schemas.microsoft.com/office/drawing/2014/main" id="{B2930B86-6B4E-CB3A-71C8-1CD13585E80D}"/>
              </a:ext>
            </a:extLst>
          </p:cNvPr>
          <p:cNvSpPr txBox="1"/>
          <p:nvPr/>
        </p:nvSpPr>
        <p:spPr>
          <a:xfrm rot="20411575">
            <a:off x="2189796" y="3844804"/>
            <a:ext cx="1222279"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rPr>
              <a:t>id = 2, </a:t>
            </a:r>
            <a:r>
              <a:rPr lang="en-US" sz="1400" dirty="0">
                <a:solidFill>
                  <a:schemeClr val="accent4">
                    <a:lumMod val="75000"/>
                  </a:schemeClr>
                </a:solidFill>
                <a:latin typeface="Cambria Math" panose="02040503050406030204" pitchFamily="18" charset="0"/>
                <a:ea typeface="Cambria Math" panose="02040503050406030204" pitchFamily="18" charset="0"/>
              </a:rPr>
              <a:t>tag</a:t>
            </a:r>
            <a:endParaRPr lang="en-US" sz="1400" dirty="0">
              <a:latin typeface="Cambria Math" panose="02040503050406030204" pitchFamily="18" charset="0"/>
              <a:ea typeface="Cambria Math" panose="02040503050406030204" pitchFamily="18" charset="0"/>
            </a:endParaRPr>
          </a:p>
        </p:txBody>
      </p:sp>
      <p:sp>
        <p:nvSpPr>
          <p:cNvPr id="52" name="TextBox 51">
            <a:extLst>
              <a:ext uri="{FF2B5EF4-FFF2-40B4-BE49-F238E27FC236}">
                <a16:creationId xmlns:a16="http://schemas.microsoft.com/office/drawing/2014/main" id="{6C2C10C6-0D90-8DD2-5474-9DF58F6129A5}"/>
              </a:ext>
            </a:extLst>
          </p:cNvPr>
          <p:cNvSpPr txBox="1"/>
          <p:nvPr/>
        </p:nvSpPr>
        <p:spPr>
          <a:xfrm rot="1242492">
            <a:off x="2292885" y="4619453"/>
            <a:ext cx="1620747"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rPr>
              <a:t>id = 3, </a:t>
            </a:r>
            <a:r>
              <a:rPr lang="en-US" sz="1400" dirty="0">
                <a:solidFill>
                  <a:schemeClr val="accent4">
                    <a:lumMod val="75000"/>
                  </a:schemeClr>
                </a:solidFill>
                <a:latin typeface="Cambria Math" panose="02040503050406030204" pitchFamily="18" charset="0"/>
                <a:ea typeface="Cambria Math" panose="02040503050406030204" pitchFamily="18" charset="0"/>
              </a:rPr>
              <a:t>tag</a:t>
            </a:r>
            <a:endParaRPr lang="en-US" sz="1400" dirty="0">
              <a:latin typeface="Cambria Math" panose="02040503050406030204" pitchFamily="18" charset="0"/>
              <a:ea typeface="Cambria Math" panose="02040503050406030204" pitchFamily="18" charset="0"/>
            </a:endParaRPr>
          </a:p>
        </p:txBody>
      </p:sp>
      <p:sp>
        <p:nvSpPr>
          <p:cNvPr id="53" name="TextBox 52">
            <a:extLst>
              <a:ext uri="{FF2B5EF4-FFF2-40B4-BE49-F238E27FC236}">
                <a16:creationId xmlns:a16="http://schemas.microsoft.com/office/drawing/2014/main" id="{89AF0199-CB88-69A0-1168-CA088710AA73}"/>
              </a:ext>
            </a:extLst>
          </p:cNvPr>
          <p:cNvSpPr txBox="1"/>
          <p:nvPr/>
        </p:nvSpPr>
        <p:spPr>
          <a:xfrm rot="2972774">
            <a:off x="2136039" y="5191934"/>
            <a:ext cx="143706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rPr>
              <a:t>id = 4, </a:t>
            </a:r>
            <a:r>
              <a:rPr lang="en-US" sz="1400" dirty="0">
                <a:solidFill>
                  <a:schemeClr val="accent4">
                    <a:lumMod val="75000"/>
                  </a:schemeClr>
                </a:solidFill>
                <a:latin typeface="Cambria Math" panose="02040503050406030204" pitchFamily="18" charset="0"/>
                <a:ea typeface="Cambria Math" panose="02040503050406030204" pitchFamily="18" charset="0"/>
              </a:rPr>
              <a:t>tag</a:t>
            </a:r>
            <a:endParaRPr lang="en-US" sz="1400" dirty="0">
              <a:latin typeface="Cambria Math" panose="02040503050406030204" pitchFamily="18" charset="0"/>
              <a:ea typeface="Cambria Math" panose="02040503050406030204" pitchFamily="18" charset="0"/>
            </a:endParaRPr>
          </a:p>
        </p:txBody>
      </p:sp>
      <p:grpSp>
        <p:nvGrpSpPr>
          <p:cNvPr id="45" name="Group 44">
            <a:extLst>
              <a:ext uri="{FF2B5EF4-FFF2-40B4-BE49-F238E27FC236}">
                <a16:creationId xmlns:a16="http://schemas.microsoft.com/office/drawing/2014/main" id="{2DBC9C62-E677-C385-CB4E-A02E51AE9C55}"/>
              </a:ext>
            </a:extLst>
          </p:cNvPr>
          <p:cNvGrpSpPr/>
          <p:nvPr/>
        </p:nvGrpSpPr>
        <p:grpSpPr>
          <a:xfrm>
            <a:off x="660801" y="1195838"/>
            <a:ext cx="1349984" cy="1571061"/>
            <a:chOff x="660801" y="1195838"/>
            <a:chExt cx="1349984" cy="1571061"/>
          </a:xfrm>
        </p:grpSpPr>
        <p:grpSp>
          <p:nvGrpSpPr>
            <p:cNvPr id="46" name="Group 45">
              <a:extLst>
                <a:ext uri="{FF2B5EF4-FFF2-40B4-BE49-F238E27FC236}">
                  <a16:creationId xmlns:a16="http://schemas.microsoft.com/office/drawing/2014/main" id="{A989210C-7138-DA73-FB35-CA85231F3869}"/>
                </a:ext>
              </a:extLst>
            </p:cNvPr>
            <p:cNvGrpSpPr/>
            <p:nvPr/>
          </p:nvGrpSpPr>
          <p:grpSpPr>
            <a:xfrm>
              <a:off x="660801" y="1195838"/>
              <a:ext cx="1349984" cy="1571061"/>
              <a:chOff x="9109648" y="1551542"/>
              <a:chExt cx="2095500" cy="2279849"/>
            </a:xfrm>
          </p:grpSpPr>
          <p:grpSp>
            <p:nvGrpSpPr>
              <p:cNvPr id="48" name="Group 47">
                <a:extLst>
                  <a:ext uri="{FF2B5EF4-FFF2-40B4-BE49-F238E27FC236}">
                    <a16:creationId xmlns:a16="http://schemas.microsoft.com/office/drawing/2014/main" id="{E0CFD673-7344-0A65-F7F0-EF70C660476D}"/>
                  </a:ext>
                </a:extLst>
              </p:cNvPr>
              <p:cNvGrpSpPr/>
              <p:nvPr/>
            </p:nvGrpSpPr>
            <p:grpSpPr>
              <a:xfrm>
                <a:off x="9109648" y="1805164"/>
                <a:ext cx="2095500" cy="2026227"/>
                <a:chOff x="3768436" y="3231571"/>
                <a:chExt cx="1839191" cy="1839191"/>
              </a:xfrm>
            </p:grpSpPr>
            <p:pic>
              <p:nvPicPr>
                <p:cNvPr id="50" name="Graphic 49" descr="Processor outline">
                  <a:extLst>
                    <a:ext uri="{FF2B5EF4-FFF2-40B4-BE49-F238E27FC236}">
                      <a16:creationId xmlns:a16="http://schemas.microsoft.com/office/drawing/2014/main" id="{E9F6A4DA-09B7-4B58-5810-820AAC5A45C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768436" y="3231571"/>
                  <a:ext cx="1839191" cy="1839191"/>
                </a:xfrm>
                <a:prstGeom prst="rect">
                  <a:avLst/>
                </a:prstGeom>
              </p:spPr>
            </p:pic>
            <p:pic>
              <p:nvPicPr>
                <p:cNvPr id="54" name="Picture 2">
                  <a:extLst>
                    <a:ext uri="{FF2B5EF4-FFF2-40B4-BE49-F238E27FC236}">
                      <a16:creationId xmlns:a16="http://schemas.microsoft.com/office/drawing/2014/main" id="{79BAB880-779A-37A0-F74D-299611A0934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55001" y="3976253"/>
                  <a:ext cx="341169" cy="341169"/>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45BF607-52EF-CFE2-8327-71D58C7B227E}"/>
                      </a:ext>
                    </a:extLst>
                  </p:cNvPr>
                  <p:cNvSpPr txBox="1"/>
                  <p:nvPr/>
                </p:nvSpPr>
                <p:spPr>
                  <a:xfrm>
                    <a:off x="9188191" y="1551542"/>
                    <a:ext cx="1938412" cy="48546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sz="1400" b="0" i="1" dirty="0" smtClean="0">
                              <a:solidFill>
                                <a:schemeClr val="tx1"/>
                              </a:solidFill>
                              <a:latin typeface="Cambria Math" panose="02040503050406030204" pitchFamily="18" charset="0"/>
                            </a:rPr>
                            <m:t>𝐺𝑎𝑟𝑏𝑙𝑒𝑑</m:t>
                          </m:r>
                          <m:r>
                            <a:rPr lang="en-US" sz="1400" b="0" i="1" dirty="0" smtClean="0">
                              <a:solidFill>
                                <a:schemeClr val="tx1"/>
                              </a:solidFill>
                              <a:latin typeface="Cambria Math" panose="02040503050406030204" pitchFamily="18" charset="0"/>
                            </a:rPr>
                            <m:t> </m:t>
                          </m:r>
                          <m:r>
                            <a:rPr lang="en-US" sz="1400" b="0" i="1" dirty="0" smtClean="0">
                              <a:solidFill>
                                <a:schemeClr val="tx1"/>
                              </a:solidFill>
                              <a:latin typeface="Cambria Math" panose="02040503050406030204" pitchFamily="18" charset="0"/>
                            </a:rPr>
                            <m:t>𝐶𝑖𝑟𝑐𝑢𝑖𝑡</m:t>
                          </m:r>
                        </m:oMath>
                      </m:oMathPara>
                    </a14:m>
                    <a:endParaRPr lang="en-US" baseline="-25000" dirty="0">
                      <a:solidFill>
                        <a:schemeClr val="tx1"/>
                      </a:solidFill>
                    </a:endParaRPr>
                  </a:p>
                </p:txBody>
              </p:sp>
            </mc:Choice>
            <mc:Fallback xmlns="">
              <p:sp>
                <p:nvSpPr>
                  <p:cNvPr id="35" name="TextBox 34">
                    <a:extLst>
                      <a:ext uri="{FF2B5EF4-FFF2-40B4-BE49-F238E27FC236}">
                        <a16:creationId xmlns:a16="http://schemas.microsoft.com/office/drawing/2014/main" id="{9ACCB53E-6353-A09B-B40E-3C096B07929E}"/>
                      </a:ext>
                    </a:extLst>
                  </p:cNvPr>
                  <p:cNvSpPr txBox="1">
                    <a:spLocks noRot="1" noChangeAspect="1" noMove="1" noResize="1" noEditPoints="1" noAdjustHandles="1" noChangeArrowheads="1" noChangeShapeType="1" noTextEdit="1"/>
                  </p:cNvSpPr>
                  <p:nvPr/>
                </p:nvSpPr>
                <p:spPr>
                  <a:xfrm>
                    <a:off x="9188191" y="1551542"/>
                    <a:ext cx="1938412" cy="485462"/>
                  </a:xfrm>
                  <a:prstGeom prst="rect">
                    <a:avLst/>
                  </a:prstGeom>
                  <a:blipFill>
                    <a:blip r:embed="rId24"/>
                    <a:stretch>
                      <a:fillRect r="-10732"/>
                    </a:stretch>
                  </a:blipFill>
                </p:spPr>
                <p:txBody>
                  <a:bodyPr/>
                  <a:lstStyle/>
                  <a:p>
                    <a:r>
                      <a:rPr lang="en-US">
                        <a:noFill/>
                      </a:rPr>
                      <a:t> </a:t>
                    </a:r>
                  </a:p>
                </p:txBody>
              </p:sp>
            </mc:Fallback>
          </mc:AlternateContent>
        </p:grpSp>
        <p:sp>
          <p:nvSpPr>
            <p:cNvPr id="47" name="TextBox 46">
              <a:extLst>
                <a:ext uri="{FF2B5EF4-FFF2-40B4-BE49-F238E27FC236}">
                  <a16:creationId xmlns:a16="http://schemas.microsoft.com/office/drawing/2014/main" id="{D98362AD-62FD-B8C6-23AC-0A42932D53D0}"/>
                </a:ext>
              </a:extLst>
            </p:cNvPr>
            <p:cNvSpPr txBox="1"/>
            <p:nvPr/>
          </p:nvSpPr>
          <p:spPr>
            <a:xfrm>
              <a:off x="1295152" y="1979461"/>
              <a:ext cx="278539" cy="338554"/>
            </a:xfrm>
            <a:prstGeom prst="rect">
              <a:avLst/>
            </a:prstGeom>
            <a:noFill/>
          </p:spPr>
          <p:txBody>
            <a:bodyPr wrap="square" rtlCol="0">
              <a:spAutoFit/>
            </a:bodyPr>
            <a:lstStyle/>
            <a:p>
              <a:r>
                <a:rPr lang="en-US" sz="1600" i="1" dirty="0">
                  <a:latin typeface="Times New Roman" panose="02020603050405020304" pitchFamily="18" charset="0"/>
                  <a:cs typeface="Times New Roman" panose="02020603050405020304" pitchFamily="18" charset="0"/>
                </a:rPr>
                <a:t>m</a:t>
              </a:r>
            </a:p>
          </p:txBody>
        </p:sp>
      </p:grpSp>
    </p:spTree>
    <p:extLst>
      <p:ext uri="{BB962C8B-B14F-4D97-AF65-F5344CB8AC3E}">
        <p14:creationId xmlns:p14="http://schemas.microsoft.com/office/powerpoint/2010/main" val="234459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B41A-4D04-C2B3-7CBB-B8746EEB8B18}"/>
              </a:ext>
            </a:extLst>
          </p:cNvPr>
          <p:cNvSpPr>
            <a:spLocks noGrp="1"/>
          </p:cNvSpPr>
          <p:nvPr>
            <p:ph type="title"/>
          </p:nvPr>
        </p:nvSpPr>
        <p:spPr/>
        <p:txBody>
          <a:bodyPr/>
          <a:lstStyle/>
          <a:p>
            <a:r>
              <a:rPr lang="en-US" dirty="0"/>
              <a:t>Tagged FE to Static FE*</a:t>
            </a:r>
          </a:p>
        </p:txBody>
      </p:sp>
      <p:sp>
        <p:nvSpPr>
          <p:cNvPr id="3" name="Content Placeholder 2">
            <a:extLst>
              <a:ext uri="{FF2B5EF4-FFF2-40B4-BE49-F238E27FC236}">
                <a16:creationId xmlns:a16="http://schemas.microsoft.com/office/drawing/2014/main" id="{59F10243-8A2F-B424-3281-7AA92AC8EA94}"/>
              </a:ext>
            </a:extLst>
          </p:cNvPr>
          <p:cNvSpPr>
            <a:spLocks noGrp="1"/>
          </p:cNvSpPr>
          <p:nvPr>
            <p:ph idx="1"/>
          </p:nvPr>
        </p:nvSpPr>
        <p:spPr>
          <a:xfrm>
            <a:off x="838200" y="1854679"/>
            <a:ext cx="3890366" cy="4733030"/>
          </a:xfrm>
        </p:spPr>
        <p:txBody>
          <a:bodyPr>
            <a:normAutofit/>
          </a:bodyPr>
          <a:lstStyle/>
          <a:p>
            <a:r>
              <a:rPr lang="en-US" dirty="0"/>
              <a:t>Run tagged scheme </a:t>
            </a:r>
          </a:p>
          <a:p>
            <a:pPr lvl="1"/>
            <a:r>
              <a:rPr lang="en-US" dirty="0"/>
              <a:t>Tag space = q</a:t>
            </a:r>
          </a:p>
          <a:p>
            <a:pPr lvl="1"/>
            <a:r>
              <a:rPr lang="en-US" dirty="0"/>
              <a:t>Collusion bound = </a:t>
            </a:r>
            <a:r>
              <a:rPr lang="el-GR" dirty="0">
                <a:solidFill>
                  <a:prstClr val="black"/>
                </a:solidFill>
                <a:latin typeface="Times New Roman" panose="02020603050405020304" pitchFamily="18" charset="0"/>
                <a:cs typeface="Times New Roman" panose="02020603050405020304" pitchFamily="18" charset="0"/>
              </a:rPr>
              <a:t>λ</a:t>
            </a:r>
            <a:r>
              <a:rPr lang="en-US" dirty="0"/>
              <a:t> </a:t>
            </a:r>
          </a:p>
          <a:p>
            <a:endParaRPr lang="en-US" dirty="0"/>
          </a:p>
        </p:txBody>
      </p:sp>
      <p:grpSp>
        <p:nvGrpSpPr>
          <p:cNvPr id="5" name="Group 4">
            <a:extLst>
              <a:ext uri="{FF2B5EF4-FFF2-40B4-BE49-F238E27FC236}">
                <a16:creationId xmlns:a16="http://schemas.microsoft.com/office/drawing/2014/main" id="{F42F4A17-ACAF-913E-BD45-9260AC56B52A}"/>
              </a:ext>
            </a:extLst>
          </p:cNvPr>
          <p:cNvGrpSpPr/>
          <p:nvPr/>
        </p:nvGrpSpPr>
        <p:grpSpPr>
          <a:xfrm>
            <a:off x="5815852" y="1085218"/>
            <a:ext cx="5974704" cy="5772782"/>
            <a:chOff x="2945364" y="1500131"/>
            <a:chExt cx="5974704" cy="5772782"/>
          </a:xfrm>
        </p:grpSpPr>
        <p:sp>
          <p:nvSpPr>
            <p:cNvPr id="4" name="Flowchart: Magnetic Disk 3">
              <a:extLst>
                <a:ext uri="{FF2B5EF4-FFF2-40B4-BE49-F238E27FC236}">
                  <a16:creationId xmlns:a16="http://schemas.microsoft.com/office/drawing/2014/main" id="{94AB7CA0-DE21-89DA-9574-23329909E887}"/>
                </a:ext>
              </a:extLst>
            </p:cNvPr>
            <p:cNvSpPr/>
            <p:nvPr/>
          </p:nvSpPr>
          <p:spPr>
            <a:xfrm>
              <a:off x="2945364" y="4376058"/>
              <a:ext cx="1110342" cy="1222310"/>
            </a:xfrm>
            <a:prstGeom prst="flowChartMagneticDisk">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latin typeface="Times New Roman" panose="02020603050405020304" pitchFamily="18" charset="0"/>
                  <a:cs typeface="Times New Roman" panose="02020603050405020304" pitchFamily="18" charset="0"/>
                </a:rPr>
                <a:t>λ</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6" name="Flowchart: Magnetic Disk 5">
              <a:extLst>
                <a:ext uri="{FF2B5EF4-FFF2-40B4-BE49-F238E27FC236}">
                  <a16:creationId xmlns:a16="http://schemas.microsoft.com/office/drawing/2014/main" id="{C4E801C8-A6B0-4281-CEB7-39D3CB5CB446}"/>
                </a:ext>
              </a:extLst>
            </p:cNvPr>
            <p:cNvSpPr/>
            <p:nvPr/>
          </p:nvSpPr>
          <p:spPr>
            <a:xfrm>
              <a:off x="4323962" y="4376058"/>
              <a:ext cx="1110342" cy="1222310"/>
            </a:xfrm>
            <a:prstGeom prst="flowChartMagneticDisk">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λ</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Flowchart: Magnetic Disk 6">
              <a:extLst>
                <a:ext uri="{FF2B5EF4-FFF2-40B4-BE49-F238E27FC236}">
                  <a16:creationId xmlns:a16="http://schemas.microsoft.com/office/drawing/2014/main" id="{013CA2BF-3249-409B-02B7-2311B1E01180}"/>
                </a:ext>
              </a:extLst>
            </p:cNvPr>
            <p:cNvSpPr/>
            <p:nvPr/>
          </p:nvSpPr>
          <p:spPr>
            <a:xfrm>
              <a:off x="6431126" y="4376058"/>
              <a:ext cx="1110342" cy="1222310"/>
            </a:xfrm>
            <a:prstGeom prst="flowChartMagneticDisk">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λ</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Flowchart: Magnetic Disk 7">
              <a:extLst>
                <a:ext uri="{FF2B5EF4-FFF2-40B4-BE49-F238E27FC236}">
                  <a16:creationId xmlns:a16="http://schemas.microsoft.com/office/drawing/2014/main" id="{746D3A4E-0CEF-4CEF-3F8E-DD81DC857341}"/>
                </a:ext>
              </a:extLst>
            </p:cNvPr>
            <p:cNvSpPr/>
            <p:nvPr/>
          </p:nvSpPr>
          <p:spPr>
            <a:xfrm>
              <a:off x="7809724" y="4376058"/>
              <a:ext cx="1110342" cy="1222310"/>
            </a:xfrm>
            <a:prstGeom prst="flowChartMagneticDisk">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λ</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BF0ED8FE-FC42-857A-B322-AA4DD6B1C88C}"/>
                </a:ext>
              </a:extLst>
            </p:cNvPr>
            <p:cNvSpPr txBox="1"/>
            <p:nvPr/>
          </p:nvSpPr>
          <p:spPr>
            <a:xfrm>
              <a:off x="5702560" y="4849483"/>
              <a:ext cx="638564" cy="646331"/>
            </a:xfrm>
            <a:prstGeom prst="rect">
              <a:avLst/>
            </a:prstGeom>
            <a:noFill/>
          </p:spPr>
          <p:txBody>
            <a:bodyPr wrap="square" rtlCol="0">
              <a:spAutoFit/>
            </a:bodyPr>
            <a:lstStyle/>
            <a:p>
              <a:r>
                <a:rPr lang="en-US" dirty="0"/>
                <a:t>…</a:t>
              </a:r>
            </a:p>
            <a:p>
              <a:endParaRPr lang="en-US" dirty="0"/>
            </a:p>
          </p:txBody>
        </p:sp>
        <p:sp>
          <p:nvSpPr>
            <p:cNvPr id="11" name="Right Brace 10">
              <a:extLst>
                <a:ext uri="{FF2B5EF4-FFF2-40B4-BE49-F238E27FC236}">
                  <a16:creationId xmlns:a16="http://schemas.microsoft.com/office/drawing/2014/main" id="{8B1B0666-0DBC-B342-685B-12B236F18668}"/>
                </a:ext>
              </a:extLst>
            </p:cNvPr>
            <p:cNvSpPr/>
            <p:nvPr/>
          </p:nvSpPr>
          <p:spPr>
            <a:xfrm rot="16200000" flipH="1">
              <a:off x="5681828" y="3040607"/>
              <a:ext cx="501778" cy="5974702"/>
            </a:xfrm>
            <a:prstGeom prst="rightBrace">
              <a:avLst>
                <a:gd name="adj1" fmla="val 4751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F35C7529-9A2F-C195-DDF6-42ACAA595C14}"/>
                </a:ext>
              </a:extLst>
            </p:cNvPr>
            <p:cNvSpPr txBox="1"/>
            <p:nvPr/>
          </p:nvSpPr>
          <p:spPr>
            <a:xfrm>
              <a:off x="5730501" y="6195695"/>
              <a:ext cx="638564"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q</a:t>
              </a:r>
            </a:p>
            <a:p>
              <a:endParaRPr lang="en-US" sz="3200" dirty="0">
                <a:latin typeface="Times New Roman" panose="02020603050405020304" pitchFamily="18" charset="0"/>
                <a:cs typeface="Times New Roman" panose="02020603050405020304" pitchFamily="18" charset="0"/>
              </a:endParaRPr>
            </a:p>
          </p:txBody>
        </p:sp>
        <p:sp>
          <p:nvSpPr>
            <p:cNvPr id="13" name="Flowchart: Magnetic Disk 12">
              <a:extLst>
                <a:ext uri="{FF2B5EF4-FFF2-40B4-BE49-F238E27FC236}">
                  <a16:creationId xmlns:a16="http://schemas.microsoft.com/office/drawing/2014/main" id="{7A60D558-AF11-A5C9-D6AF-A85381E0CE5E}"/>
                </a:ext>
              </a:extLst>
            </p:cNvPr>
            <p:cNvSpPr/>
            <p:nvPr/>
          </p:nvSpPr>
          <p:spPr>
            <a:xfrm>
              <a:off x="4916265" y="1500131"/>
              <a:ext cx="1783202" cy="1857718"/>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Times New Roman" panose="02020603050405020304" pitchFamily="18" charset="0"/>
                  <a:cs typeface="Times New Roman" panose="02020603050405020304" pitchFamily="18" charset="0"/>
                </a:rPr>
                <a:t>q</a:t>
              </a:r>
              <a:endParaRPr lang="en-US" sz="3600" dirty="0">
                <a:solidFill>
                  <a:schemeClr val="tx1"/>
                </a:solidFill>
                <a:latin typeface="Times New Roman" panose="02020603050405020304" pitchFamily="18" charset="0"/>
                <a:cs typeface="Times New Roman" panose="02020603050405020304" pitchFamily="18" charset="0"/>
              </a:endParaRPr>
            </a:p>
          </p:txBody>
        </p:sp>
      </p:grpSp>
      <p:pic>
        <p:nvPicPr>
          <p:cNvPr id="27" name="Graphic 26" descr="Key outline">
            <a:extLst>
              <a:ext uri="{FF2B5EF4-FFF2-40B4-BE49-F238E27FC236}">
                <a16:creationId xmlns:a16="http://schemas.microsoft.com/office/drawing/2014/main" id="{3DFB780F-AEFA-0EC7-D3F7-1CB83DAD8A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6194" y="1085218"/>
            <a:ext cx="624996" cy="624996"/>
          </a:xfrm>
          <a:prstGeom prst="rect">
            <a:avLst/>
          </a:prstGeom>
        </p:spPr>
      </p:pic>
      <p:pic>
        <p:nvPicPr>
          <p:cNvPr id="29" name="Graphic 28" descr="Key outline">
            <a:extLst>
              <a:ext uri="{FF2B5EF4-FFF2-40B4-BE49-F238E27FC236}">
                <a16:creationId xmlns:a16="http://schemas.microsoft.com/office/drawing/2014/main" id="{D4108C9B-F392-E056-E32E-6493C2ABD2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6194" y="1435096"/>
            <a:ext cx="624996" cy="624996"/>
          </a:xfrm>
          <a:prstGeom prst="rect">
            <a:avLst/>
          </a:prstGeom>
        </p:spPr>
      </p:pic>
      <p:pic>
        <p:nvPicPr>
          <p:cNvPr id="30" name="Graphic 29" descr="Key outline">
            <a:extLst>
              <a:ext uri="{FF2B5EF4-FFF2-40B4-BE49-F238E27FC236}">
                <a16:creationId xmlns:a16="http://schemas.microsoft.com/office/drawing/2014/main" id="{420131AA-804C-C305-17A6-DBE34CE50F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6194" y="1784973"/>
            <a:ext cx="624996" cy="624996"/>
          </a:xfrm>
          <a:prstGeom prst="rect">
            <a:avLst/>
          </a:prstGeom>
        </p:spPr>
      </p:pic>
      <p:pic>
        <p:nvPicPr>
          <p:cNvPr id="31" name="Graphic 30" descr="Key outline">
            <a:extLst>
              <a:ext uri="{FF2B5EF4-FFF2-40B4-BE49-F238E27FC236}">
                <a16:creationId xmlns:a16="http://schemas.microsoft.com/office/drawing/2014/main" id="{5D296B98-DC82-1058-3F30-60E61715F9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6194" y="2143829"/>
            <a:ext cx="624996" cy="624996"/>
          </a:xfrm>
          <a:prstGeom prst="rect">
            <a:avLst/>
          </a:prstGeom>
        </p:spPr>
      </p:pic>
    </p:spTree>
    <p:extLst>
      <p:ext uri="{BB962C8B-B14F-4D97-AF65-F5344CB8AC3E}">
        <p14:creationId xmlns:p14="http://schemas.microsoft.com/office/powerpoint/2010/main" val="212250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C98D-AD72-8F42-D8FD-A555088C9BD8}"/>
              </a:ext>
            </a:extLst>
          </p:cNvPr>
          <p:cNvSpPr>
            <a:spLocks noGrp="1"/>
          </p:cNvSpPr>
          <p:nvPr>
            <p:ph type="title"/>
          </p:nvPr>
        </p:nvSpPr>
        <p:spPr/>
        <p:txBody>
          <a:bodyPr/>
          <a:lstStyle/>
          <a:p>
            <a:r>
              <a:rPr lang="en-US" dirty="0"/>
              <a:t>Functional Encryption [SW05, …]</a:t>
            </a:r>
          </a:p>
        </p:txBody>
      </p:sp>
      <p:grpSp>
        <p:nvGrpSpPr>
          <p:cNvPr id="4" name="Group 3">
            <a:extLst>
              <a:ext uri="{FF2B5EF4-FFF2-40B4-BE49-F238E27FC236}">
                <a16:creationId xmlns:a16="http://schemas.microsoft.com/office/drawing/2014/main" id="{FD0E748A-C77E-3B15-67FB-B3C17B127CAF}"/>
              </a:ext>
            </a:extLst>
          </p:cNvPr>
          <p:cNvGrpSpPr/>
          <p:nvPr/>
        </p:nvGrpSpPr>
        <p:grpSpPr>
          <a:xfrm>
            <a:off x="981075" y="1800225"/>
            <a:ext cx="4429125" cy="2861388"/>
            <a:chOff x="838200" y="1800225"/>
            <a:chExt cx="3793039" cy="2360962"/>
          </a:xfrm>
        </p:grpSpPr>
        <p:pic>
          <p:nvPicPr>
            <p:cNvPr id="1026" name="Picture 2">
              <a:extLst>
                <a:ext uri="{FF2B5EF4-FFF2-40B4-BE49-F238E27FC236}">
                  <a16:creationId xmlns:a16="http://schemas.microsoft.com/office/drawing/2014/main" id="{FCF64148-3B83-1509-7BDA-3ACEB1251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800225"/>
              <a:ext cx="3793038" cy="4258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3F32A69-EF0C-10CB-F3B1-AE767EC5E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94050"/>
              <a:ext cx="3433697" cy="3815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EAD74C9-B1AC-80E1-AEBE-7AC817F2CC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143512"/>
              <a:ext cx="2839233" cy="3682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81969BE-8A08-30A3-2B20-64A787DDBC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779665"/>
              <a:ext cx="2590800" cy="3815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51297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B41A-4D04-C2B3-7CBB-B8746EEB8B18}"/>
              </a:ext>
            </a:extLst>
          </p:cNvPr>
          <p:cNvSpPr>
            <a:spLocks noGrp="1"/>
          </p:cNvSpPr>
          <p:nvPr>
            <p:ph type="title"/>
          </p:nvPr>
        </p:nvSpPr>
        <p:spPr/>
        <p:txBody>
          <a:bodyPr/>
          <a:lstStyle/>
          <a:p>
            <a:r>
              <a:rPr lang="en-US" dirty="0"/>
              <a:t>Tagged FE to Static FE*</a:t>
            </a:r>
          </a:p>
        </p:txBody>
      </p:sp>
      <p:sp>
        <p:nvSpPr>
          <p:cNvPr id="3" name="Content Placeholder 2">
            <a:extLst>
              <a:ext uri="{FF2B5EF4-FFF2-40B4-BE49-F238E27FC236}">
                <a16:creationId xmlns:a16="http://schemas.microsoft.com/office/drawing/2014/main" id="{59F10243-8A2F-B424-3281-7AA92AC8EA94}"/>
              </a:ext>
            </a:extLst>
          </p:cNvPr>
          <p:cNvSpPr>
            <a:spLocks noGrp="1"/>
          </p:cNvSpPr>
          <p:nvPr>
            <p:ph idx="1"/>
          </p:nvPr>
        </p:nvSpPr>
        <p:spPr>
          <a:xfrm>
            <a:off x="838200" y="1854679"/>
            <a:ext cx="3890366" cy="4733030"/>
          </a:xfrm>
        </p:spPr>
        <p:txBody>
          <a:bodyPr>
            <a:normAutofit/>
          </a:bodyPr>
          <a:lstStyle/>
          <a:p>
            <a:r>
              <a:rPr lang="en-US" dirty="0"/>
              <a:t>Run tagged scheme </a:t>
            </a:r>
          </a:p>
          <a:p>
            <a:pPr lvl="1"/>
            <a:r>
              <a:rPr lang="en-US" dirty="0"/>
              <a:t>Tag space = q</a:t>
            </a:r>
          </a:p>
          <a:p>
            <a:pPr lvl="1"/>
            <a:r>
              <a:rPr lang="en-US" dirty="0"/>
              <a:t>Collusion bound = </a:t>
            </a:r>
            <a:r>
              <a:rPr lang="el-GR" dirty="0">
                <a:solidFill>
                  <a:prstClr val="black"/>
                </a:solidFill>
                <a:latin typeface="Times New Roman" panose="02020603050405020304" pitchFamily="18" charset="0"/>
                <a:cs typeface="Times New Roman" panose="02020603050405020304" pitchFamily="18" charset="0"/>
              </a:rPr>
              <a:t>λ</a:t>
            </a:r>
            <a:r>
              <a:rPr lang="en-US" dirty="0"/>
              <a:t> </a:t>
            </a:r>
          </a:p>
          <a:p>
            <a:r>
              <a:rPr lang="en-US" dirty="0"/>
              <a:t>Keygen selects </a:t>
            </a:r>
            <a:r>
              <a:rPr lang="en-US" i="1" dirty="0"/>
              <a:t>one</a:t>
            </a:r>
            <a:r>
              <a:rPr lang="en-US" dirty="0"/>
              <a:t> random tag each time</a:t>
            </a:r>
          </a:p>
          <a:p>
            <a:r>
              <a:rPr lang="en-US" dirty="0"/>
              <a:t>Encrypt runs for all tags</a:t>
            </a:r>
          </a:p>
        </p:txBody>
      </p:sp>
      <p:grpSp>
        <p:nvGrpSpPr>
          <p:cNvPr id="5" name="Group 4">
            <a:extLst>
              <a:ext uri="{FF2B5EF4-FFF2-40B4-BE49-F238E27FC236}">
                <a16:creationId xmlns:a16="http://schemas.microsoft.com/office/drawing/2014/main" id="{F42F4A17-ACAF-913E-BD45-9260AC56B52A}"/>
              </a:ext>
            </a:extLst>
          </p:cNvPr>
          <p:cNvGrpSpPr/>
          <p:nvPr/>
        </p:nvGrpSpPr>
        <p:grpSpPr>
          <a:xfrm>
            <a:off x="5815852" y="1085218"/>
            <a:ext cx="5974704" cy="5772782"/>
            <a:chOff x="2945364" y="1500131"/>
            <a:chExt cx="5974704" cy="5772782"/>
          </a:xfrm>
        </p:grpSpPr>
        <p:sp>
          <p:nvSpPr>
            <p:cNvPr id="4" name="Flowchart: Magnetic Disk 3">
              <a:extLst>
                <a:ext uri="{FF2B5EF4-FFF2-40B4-BE49-F238E27FC236}">
                  <a16:creationId xmlns:a16="http://schemas.microsoft.com/office/drawing/2014/main" id="{94AB7CA0-DE21-89DA-9574-23329909E887}"/>
                </a:ext>
              </a:extLst>
            </p:cNvPr>
            <p:cNvSpPr/>
            <p:nvPr/>
          </p:nvSpPr>
          <p:spPr>
            <a:xfrm>
              <a:off x="2945364" y="4376058"/>
              <a:ext cx="1110342" cy="1222310"/>
            </a:xfrm>
            <a:prstGeom prst="flowChartMagneticDisk">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latin typeface="Times New Roman" panose="02020603050405020304" pitchFamily="18" charset="0"/>
                  <a:cs typeface="Times New Roman" panose="02020603050405020304" pitchFamily="18" charset="0"/>
                </a:rPr>
                <a:t>λ</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6" name="Flowchart: Magnetic Disk 5">
              <a:extLst>
                <a:ext uri="{FF2B5EF4-FFF2-40B4-BE49-F238E27FC236}">
                  <a16:creationId xmlns:a16="http://schemas.microsoft.com/office/drawing/2014/main" id="{C4E801C8-A6B0-4281-CEB7-39D3CB5CB446}"/>
                </a:ext>
              </a:extLst>
            </p:cNvPr>
            <p:cNvSpPr/>
            <p:nvPr/>
          </p:nvSpPr>
          <p:spPr>
            <a:xfrm>
              <a:off x="4323962" y="4376058"/>
              <a:ext cx="1110342" cy="1222310"/>
            </a:xfrm>
            <a:prstGeom prst="flowChartMagneticDisk">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λ</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Flowchart: Magnetic Disk 6">
              <a:extLst>
                <a:ext uri="{FF2B5EF4-FFF2-40B4-BE49-F238E27FC236}">
                  <a16:creationId xmlns:a16="http://schemas.microsoft.com/office/drawing/2014/main" id="{013CA2BF-3249-409B-02B7-2311B1E01180}"/>
                </a:ext>
              </a:extLst>
            </p:cNvPr>
            <p:cNvSpPr/>
            <p:nvPr/>
          </p:nvSpPr>
          <p:spPr>
            <a:xfrm>
              <a:off x="6431126" y="4376058"/>
              <a:ext cx="1110342" cy="1222310"/>
            </a:xfrm>
            <a:prstGeom prst="flowChartMagneticDisk">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λ</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Flowchart: Magnetic Disk 7">
              <a:extLst>
                <a:ext uri="{FF2B5EF4-FFF2-40B4-BE49-F238E27FC236}">
                  <a16:creationId xmlns:a16="http://schemas.microsoft.com/office/drawing/2014/main" id="{746D3A4E-0CEF-4CEF-3F8E-DD81DC857341}"/>
                </a:ext>
              </a:extLst>
            </p:cNvPr>
            <p:cNvSpPr/>
            <p:nvPr/>
          </p:nvSpPr>
          <p:spPr>
            <a:xfrm>
              <a:off x="7809724" y="4376058"/>
              <a:ext cx="1110342" cy="1222310"/>
            </a:xfrm>
            <a:prstGeom prst="flowChartMagneticDisk">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λ</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BF0ED8FE-FC42-857A-B322-AA4DD6B1C88C}"/>
                </a:ext>
              </a:extLst>
            </p:cNvPr>
            <p:cNvSpPr txBox="1"/>
            <p:nvPr/>
          </p:nvSpPr>
          <p:spPr>
            <a:xfrm>
              <a:off x="5702560" y="4849483"/>
              <a:ext cx="638564" cy="646331"/>
            </a:xfrm>
            <a:prstGeom prst="rect">
              <a:avLst/>
            </a:prstGeom>
            <a:noFill/>
          </p:spPr>
          <p:txBody>
            <a:bodyPr wrap="square" rtlCol="0">
              <a:spAutoFit/>
            </a:bodyPr>
            <a:lstStyle/>
            <a:p>
              <a:r>
                <a:rPr lang="en-US" dirty="0"/>
                <a:t>…</a:t>
              </a:r>
            </a:p>
            <a:p>
              <a:endParaRPr lang="en-US" dirty="0"/>
            </a:p>
          </p:txBody>
        </p:sp>
        <p:sp>
          <p:nvSpPr>
            <p:cNvPr id="11" name="Right Brace 10">
              <a:extLst>
                <a:ext uri="{FF2B5EF4-FFF2-40B4-BE49-F238E27FC236}">
                  <a16:creationId xmlns:a16="http://schemas.microsoft.com/office/drawing/2014/main" id="{8B1B0666-0DBC-B342-685B-12B236F18668}"/>
                </a:ext>
              </a:extLst>
            </p:cNvPr>
            <p:cNvSpPr/>
            <p:nvPr/>
          </p:nvSpPr>
          <p:spPr>
            <a:xfrm rot="16200000" flipH="1">
              <a:off x="5681828" y="3040607"/>
              <a:ext cx="501778" cy="5974702"/>
            </a:xfrm>
            <a:prstGeom prst="rightBrace">
              <a:avLst>
                <a:gd name="adj1" fmla="val 4751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F35C7529-9A2F-C195-DDF6-42ACAA595C14}"/>
                </a:ext>
              </a:extLst>
            </p:cNvPr>
            <p:cNvSpPr txBox="1"/>
            <p:nvPr/>
          </p:nvSpPr>
          <p:spPr>
            <a:xfrm>
              <a:off x="5730501" y="6195695"/>
              <a:ext cx="638564"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q</a:t>
              </a:r>
            </a:p>
            <a:p>
              <a:endParaRPr lang="en-US" sz="3200" dirty="0">
                <a:latin typeface="Times New Roman" panose="02020603050405020304" pitchFamily="18" charset="0"/>
                <a:cs typeface="Times New Roman" panose="02020603050405020304" pitchFamily="18" charset="0"/>
              </a:endParaRPr>
            </a:p>
          </p:txBody>
        </p:sp>
        <p:sp>
          <p:nvSpPr>
            <p:cNvPr id="13" name="Flowchart: Magnetic Disk 12">
              <a:extLst>
                <a:ext uri="{FF2B5EF4-FFF2-40B4-BE49-F238E27FC236}">
                  <a16:creationId xmlns:a16="http://schemas.microsoft.com/office/drawing/2014/main" id="{7A60D558-AF11-A5C9-D6AF-A85381E0CE5E}"/>
                </a:ext>
              </a:extLst>
            </p:cNvPr>
            <p:cNvSpPr/>
            <p:nvPr/>
          </p:nvSpPr>
          <p:spPr>
            <a:xfrm>
              <a:off x="4916265" y="1500131"/>
              <a:ext cx="1783202" cy="1857718"/>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Times New Roman" panose="02020603050405020304" pitchFamily="18" charset="0"/>
                  <a:cs typeface="Times New Roman" panose="02020603050405020304" pitchFamily="18" charset="0"/>
                </a:rPr>
                <a:t>q</a:t>
              </a:r>
              <a:endParaRPr lang="en-US" sz="3600" dirty="0">
                <a:solidFill>
                  <a:schemeClr val="tx1"/>
                </a:solidFill>
                <a:latin typeface="Times New Roman" panose="02020603050405020304" pitchFamily="18" charset="0"/>
                <a:cs typeface="Times New Roman" panose="02020603050405020304" pitchFamily="18" charset="0"/>
              </a:endParaRPr>
            </a:p>
          </p:txBody>
        </p:sp>
      </p:grpSp>
      <p:pic>
        <p:nvPicPr>
          <p:cNvPr id="27" name="Graphic 26" descr="Key outline">
            <a:extLst>
              <a:ext uri="{FF2B5EF4-FFF2-40B4-BE49-F238E27FC236}">
                <a16:creationId xmlns:a16="http://schemas.microsoft.com/office/drawing/2014/main" id="{3DFB780F-AEFA-0EC7-D3F7-1CB83DAD8A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2885" y="3336149"/>
            <a:ext cx="624996" cy="624996"/>
          </a:xfrm>
          <a:prstGeom prst="rect">
            <a:avLst/>
          </a:prstGeom>
        </p:spPr>
      </p:pic>
      <p:pic>
        <p:nvPicPr>
          <p:cNvPr id="29" name="Graphic 28" descr="Key outline">
            <a:extLst>
              <a:ext uri="{FF2B5EF4-FFF2-40B4-BE49-F238E27FC236}">
                <a16:creationId xmlns:a16="http://schemas.microsoft.com/office/drawing/2014/main" id="{D4108C9B-F392-E056-E32E-6493C2ABD2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9962" y="3403059"/>
            <a:ext cx="624996" cy="624996"/>
          </a:xfrm>
          <a:prstGeom prst="rect">
            <a:avLst/>
          </a:prstGeom>
        </p:spPr>
      </p:pic>
      <p:pic>
        <p:nvPicPr>
          <p:cNvPr id="30" name="Graphic 29" descr="Key outline">
            <a:extLst>
              <a:ext uri="{FF2B5EF4-FFF2-40B4-BE49-F238E27FC236}">
                <a16:creationId xmlns:a16="http://schemas.microsoft.com/office/drawing/2014/main" id="{420131AA-804C-C305-17A6-DBE34CE50F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9962" y="3023651"/>
            <a:ext cx="624996" cy="624996"/>
          </a:xfrm>
          <a:prstGeom prst="rect">
            <a:avLst/>
          </a:prstGeom>
        </p:spPr>
      </p:pic>
      <p:pic>
        <p:nvPicPr>
          <p:cNvPr id="31" name="Graphic 30" descr="Key outline">
            <a:extLst>
              <a:ext uri="{FF2B5EF4-FFF2-40B4-BE49-F238E27FC236}">
                <a16:creationId xmlns:a16="http://schemas.microsoft.com/office/drawing/2014/main" id="{5D296B98-DC82-1058-3F30-60E61715F9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6000" y="3429000"/>
            <a:ext cx="624996" cy="624996"/>
          </a:xfrm>
          <a:prstGeom prst="rect">
            <a:avLst/>
          </a:prstGeom>
        </p:spPr>
      </p:pic>
      <p:pic>
        <p:nvPicPr>
          <p:cNvPr id="17" name="Graphic 16" descr="Key outline">
            <a:extLst>
              <a:ext uri="{FF2B5EF4-FFF2-40B4-BE49-F238E27FC236}">
                <a16:creationId xmlns:a16="http://schemas.microsoft.com/office/drawing/2014/main" id="{45AC4F8A-63CB-7972-888B-8A6A7C8800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26194" y="1085218"/>
            <a:ext cx="624996" cy="624996"/>
          </a:xfrm>
          <a:prstGeom prst="rect">
            <a:avLst/>
          </a:prstGeom>
        </p:spPr>
      </p:pic>
      <p:pic>
        <p:nvPicPr>
          <p:cNvPr id="18" name="Graphic 17" descr="Key outline">
            <a:extLst>
              <a:ext uri="{FF2B5EF4-FFF2-40B4-BE49-F238E27FC236}">
                <a16:creationId xmlns:a16="http://schemas.microsoft.com/office/drawing/2014/main" id="{CD621DAA-D1EC-32FD-DB73-E97A6E0BC9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26194" y="1435096"/>
            <a:ext cx="624996" cy="624996"/>
          </a:xfrm>
          <a:prstGeom prst="rect">
            <a:avLst/>
          </a:prstGeom>
        </p:spPr>
      </p:pic>
      <p:pic>
        <p:nvPicPr>
          <p:cNvPr id="19" name="Graphic 18" descr="Key outline">
            <a:extLst>
              <a:ext uri="{FF2B5EF4-FFF2-40B4-BE49-F238E27FC236}">
                <a16:creationId xmlns:a16="http://schemas.microsoft.com/office/drawing/2014/main" id="{2362AE06-3D46-EAD2-0DA8-04A2AE7E36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26194" y="1784973"/>
            <a:ext cx="624996" cy="624996"/>
          </a:xfrm>
          <a:prstGeom prst="rect">
            <a:avLst/>
          </a:prstGeom>
        </p:spPr>
      </p:pic>
      <p:pic>
        <p:nvPicPr>
          <p:cNvPr id="20" name="Graphic 19" descr="Key outline">
            <a:extLst>
              <a:ext uri="{FF2B5EF4-FFF2-40B4-BE49-F238E27FC236}">
                <a16:creationId xmlns:a16="http://schemas.microsoft.com/office/drawing/2014/main" id="{DCBBCC84-C224-7CD4-AFDF-4C095E0307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26194" y="2143829"/>
            <a:ext cx="624996" cy="624996"/>
          </a:xfrm>
          <a:prstGeom prst="rect">
            <a:avLst/>
          </a:prstGeom>
        </p:spPr>
      </p:pic>
    </p:spTree>
    <p:extLst>
      <p:ext uri="{BB962C8B-B14F-4D97-AF65-F5344CB8AC3E}">
        <p14:creationId xmlns:p14="http://schemas.microsoft.com/office/powerpoint/2010/main" val="12942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33202-35DB-C539-4B86-2B05A46913AA}"/>
              </a:ext>
            </a:extLst>
          </p:cNvPr>
          <p:cNvSpPr>
            <a:spLocks noGrp="1"/>
          </p:cNvSpPr>
          <p:nvPr>
            <p:ph type="title"/>
          </p:nvPr>
        </p:nvSpPr>
        <p:spPr/>
        <p:txBody>
          <a:bodyPr/>
          <a:lstStyle/>
          <a:p>
            <a:r>
              <a:rPr lang="en-US" dirty="0"/>
              <a:t>Static FE* to Dynamic FE</a:t>
            </a:r>
          </a:p>
        </p:txBody>
      </p:sp>
      <p:sp>
        <p:nvSpPr>
          <p:cNvPr id="5" name="Content Placeholder 2">
            <a:extLst>
              <a:ext uri="{FF2B5EF4-FFF2-40B4-BE49-F238E27FC236}">
                <a16:creationId xmlns:a16="http://schemas.microsoft.com/office/drawing/2014/main" id="{6872375B-56C6-EBFA-F857-7A8DCD8451D4}"/>
              </a:ext>
            </a:extLst>
          </p:cNvPr>
          <p:cNvSpPr>
            <a:spLocks noGrp="1"/>
          </p:cNvSpPr>
          <p:nvPr>
            <p:ph idx="1"/>
          </p:nvPr>
        </p:nvSpPr>
        <p:spPr>
          <a:xfrm>
            <a:off x="838200" y="1825625"/>
            <a:ext cx="5357327" cy="4351338"/>
          </a:xfrm>
        </p:spPr>
        <p:txBody>
          <a:bodyPr/>
          <a:lstStyle/>
          <a:p>
            <a:r>
              <a:rPr lang="en-US" dirty="0"/>
              <a:t>“Powers of 2” Trick</a:t>
            </a:r>
          </a:p>
          <a:p>
            <a:r>
              <a:rPr lang="en-US" dirty="0"/>
              <a:t>Setup, Keygen for all schemes</a:t>
            </a:r>
          </a:p>
        </p:txBody>
      </p:sp>
      <p:sp>
        <p:nvSpPr>
          <p:cNvPr id="6" name="Flowchart: Magnetic Disk 5">
            <a:extLst>
              <a:ext uri="{FF2B5EF4-FFF2-40B4-BE49-F238E27FC236}">
                <a16:creationId xmlns:a16="http://schemas.microsoft.com/office/drawing/2014/main" id="{66A3BCF9-CA59-3D18-A87C-D0037D7268EA}"/>
              </a:ext>
            </a:extLst>
          </p:cNvPr>
          <p:cNvSpPr/>
          <p:nvPr/>
        </p:nvSpPr>
        <p:spPr>
          <a:xfrm>
            <a:off x="1054360" y="4730619"/>
            <a:ext cx="485192" cy="643813"/>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1</a:t>
            </a:r>
          </a:p>
        </p:txBody>
      </p:sp>
      <p:sp>
        <p:nvSpPr>
          <p:cNvPr id="7" name="Flowchart: Magnetic Disk 6">
            <a:extLst>
              <a:ext uri="{FF2B5EF4-FFF2-40B4-BE49-F238E27FC236}">
                <a16:creationId xmlns:a16="http://schemas.microsoft.com/office/drawing/2014/main" id="{29EE51A4-3B9F-4862-B255-DF01B8C7B48A}"/>
              </a:ext>
            </a:extLst>
          </p:cNvPr>
          <p:cNvSpPr/>
          <p:nvPr/>
        </p:nvSpPr>
        <p:spPr>
          <a:xfrm>
            <a:off x="1755712" y="4478695"/>
            <a:ext cx="744892" cy="895738"/>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2</a:t>
            </a:r>
          </a:p>
        </p:txBody>
      </p:sp>
      <p:sp>
        <p:nvSpPr>
          <p:cNvPr id="8" name="Flowchart: Magnetic Disk 7">
            <a:extLst>
              <a:ext uri="{FF2B5EF4-FFF2-40B4-BE49-F238E27FC236}">
                <a16:creationId xmlns:a16="http://schemas.microsoft.com/office/drawing/2014/main" id="{154F1CAC-2F9E-6F25-3C9A-6A4CB4B6D94C}"/>
              </a:ext>
            </a:extLst>
          </p:cNvPr>
          <p:cNvSpPr/>
          <p:nvPr/>
        </p:nvSpPr>
        <p:spPr>
          <a:xfrm>
            <a:off x="2771971" y="4068147"/>
            <a:ext cx="988266" cy="1306286"/>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4</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Flowchart: Magnetic Disk 8">
            <a:extLst>
              <a:ext uri="{FF2B5EF4-FFF2-40B4-BE49-F238E27FC236}">
                <a16:creationId xmlns:a16="http://schemas.microsoft.com/office/drawing/2014/main" id="{51CE304E-2FB1-2336-D227-06AE6475D728}"/>
              </a:ext>
            </a:extLst>
          </p:cNvPr>
          <p:cNvSpPr/>
          <p:nvPr/>
        </p:nvSpPr>
        <p:spPr>
          <a:xfrm>
            <a:off x="4031604" y="3429000"/>
            <a:ext cx="1492118" cy="1945433"/>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Times New Roman" panose="02020603050405020304" pitchFamily="18" charset="0"/>
                <a:cs typeface="Times New Roman" panose="02020603050405020304" pitchFamily="18" charset="0"/>
              </a:rPr>
              <a:t>8</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Flowchart: Magnetic Disk 9">
            <a:extLst>
              <a:ext uri="{FF2B5EF4-FFF2-40B4-BE49-F238E27FC236}">
                <a16:creationId xmlns:a16="http://schemas.microsoft.com/office/drawing/2014/main" id="{3069EE14-C9C3-3230-57A9-FA1DD413B9DF}"/>
              </a:ext>
            </a:extLst>
          </p:cNvPr>
          <p:cNvSpPr/>
          <p:nvPr/>
        </p:nvSpPr>
        <p:spPr>
          <a:xfrm>
            <a:off x="7629722" y="1690688"/>
            <a:ext cx="3296425" cy="3928188"/>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tx1"/>
                </a:solidFill>
                <a:latin typeface="Times New Roman" panose="02020603050405020304" pitchFamily="18" charset="0"/>
                <a:cs typeface="Times New Roman" panose="02020603050405020304" pitchFamily="18" charset="0"/>
              </a:rPr>
              <a:t>2</a:t>
            </a:r>
            <a:r>
              <a:rPr lang="el-GR" sz="8800" baseline="30000" dirty="0">
                <a:solidFill>
                  <a:schemeClr val="tx1"/>
                </a:solidFill>
                <a:latin typeface="Times New Roman" panose="02020603050405020304" pitchFamily="18" charset="0"/>
                <a:cs typeface="Times New Roman" panose="02020603050405020304" pitchFamily="18" charset="0"/>
              </a:rPr>
              <a:t>λ</a:t>
            </a:r>
            <a:endParaRPr lang="en-US" sz="8800" baseline="30000"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D4015FE-16E9-FFD6-3E3A-C7B4953D0BE8}"/>
              </a:ext>
            </a:extLst>
          </p:cNvPr>
          <p:cNvSpPr txBox="1"/>
          <p:nvPr/>
        </p:nvSpPr>
        <p:spPr>
          <a:xfrm>
            <a:off x="6411687" y="4387955"/>
            <a:ext cx="1396481" cy="1077218"/>
          </a:xfrm>
          <a:prstGeom prst="rect">
            <a:avLst/>
          </a:prstGeom>
          <a:noFill/>
        </p:spPr>
        <p:txBody>
          <a:bodyPr wrap="square" rtlCol="0">
            <a:spAutoFit/>
          </a:bodyPr>
          <a:lstStyle/>
          <a:p>
            <a:r>
              <a:rPr lang="en-US" sz="3200" dirty="0"/>
              <a:t>…</a:t>
            </a:r>
          </a:p>
          <a:p>
            <a:endParaRPr lang="en-US" sz="3200" dirty="0"/>
          </a:p>
        </p:txBody>
      </p:sp>
    </p:spTree>
    <p:extLst>
      <p:ext uri="{BB962C8B-B14F-4D97-AF65-F5344CB8AC3E}">
        <p14:creationId xmlns:p14="http://schemas.microsoft.com/office/powerpoint/2010/main" val="285362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animBg="1"/>
      <p:bldP spid="8" grpId="0" animBg="1"/>
      <p:bldP spid="9" grpId="0" animBg="1"/>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33202-35DB-C539-4B86-2B05A46913AA}"/>
              </a:ext>
            </a:extLst>
          </p:cNvPr>
          <p:cNvSpPr>
            <a:spLocks noGrp="1"/>
          </p:cNvSpPr>
          <p:nvPr>
            <p:ph type="title"/>
          </p:nvPr>
        </p:nvSpPr>
        <p:spPr/>
        <p:txBody>
          <a:bodyPr/>
          <a:lstStyle/>
          <a:p>
            <a:r>
              <a:rPr lang="en-US" dirty="0"/>
              <a:t>Static FE* to Dynamic FE</a:t>
            </a:r>
          </a:p>
        </p:txBody>
      </p:sp>
      <p:sp>
        <p:nvSpPr>
          <p:cNvPr id="5" name="Content Placeholder 2">
            <a:extLst>
              <a:ext uri="{FF2B5EF4-FFF2-40B4-BE49-F238E27FC236}">
                <a16:creationId xmlns:a16="http://schemas.microsoft.com/office/drawing/2014/main" id="{6872375B-56C6-EBFA-F857-7A8DCD8451D4}"/>
              </a:ext>
            </a:extLst>
          </p:cNvPr>
          <p:cNvSpPr>
            <a:spLocks noGrp="1"/>
          </p:cNvSpPr>
          <p:nvPr>
            <p:ph idx="1"/>
          </p:nvPr>
        </p:nvSpPr>
        <p:spPr>
          <a:xfrm>
            <a:off x="838200" y="1825625"/>
            <a:ext cx="5357327" cy="4351338"/>
          </a:xfrm>
        </p:spPr>
        <p:txBody>
          <a:bodyPr/>
          <a:lstStyle/>
          <a:p>
            <a:r>
              <a:rPr lang="en-US" dirty="0"/>
              <a:t>“Powers of 2” Trick</a:t>
            </a:r>
          </a:p>
          <a:p>
            <a:r>
              <a:rPr lang="en-US" dirty="0"/>
              <a:t>Setup, Keygen for all schemes</a:t>
            </a:r>
          </a:p>
          <a:p>
            <a:r>
              <a:rPr lang="en-US" dirty="0"/>
              <a:t>Encrypt one - to closest (larger) power of two </a:t>
            </a:r>
          </a:p>
        </p:txBody>
      </p:sp>
      <p:sp>
        <p:nvSpPr>
          <p:cNvPr id="6" name="Flowchart: Magnetic Disk 5">
            <a:extLst>
              <a:ext uri="{FF2B5EF4-FFF2-40B4-BE49-F238E27FC236}">
                <a16:creationId xmlns:a16="http://schemas.microsoft.com/office/drawing/2014/main" id="{66A3BCF9-CA59-3D18-A87C-D0037D7268EA}"/>
              </a:ext>
            </a:extLst>
          </p:cNvPr>
          <p:cNvSpPr/>
          <p:nvPr/>
        </p:nvSpPr>
        <p:spPr>
          <a:xfrm>
            <a:off x="1054360" y="4730619"/>
            <a:ext cx="485192" cy="643813"/>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1</a:t>
            </a:r>
          </a:p>
        </p:txBody>
      </p:sp>
      <p:sp>
        <p:nvSpPr>
          <p:cNvPr id="7" name="Flowchart: Magnetic Disk 6">
            <a:extLst>
              <a:ext uri="{FF2B5EF4-FFF2-40B4-BE49-F238E27FC236}">
                <a16:creationId xmlns:a16="http://schemas.microsoft.com/office/drawing/2014/main" id="{29EE51A4-3B9F-4862-B255-DF01B8C7B48A}"/>
              </a:ext>
            </a:extLst>
          </p:cNvPr>
          <p:cNvSpPr/>
          <p:nvPr/>
        </p:nvSpPr>
        <p:spPr>
          <a:xfrm>
            <a:off x="1755712" y="4478695"/>
            <a:ext cx="744892" cy="895738"/>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2</a:t>
            </a:r>
          </a:p>
        </p:txBody>
      </p:sp>
      <p:sp>
        <p:nvSpPr>
          <p:cNvPr id="8" name="Flowchart: Magnetic Disk 7">
            <a:extLst>
              <a:ext uri="{FF2B5EF4-FFF2-40B4-BE49-F238E27FC236}">
                <a16:creationId xmlns:a16="http://schemas.microsoft.com/office/drawing/2014/main" id="{154F1CAC-2F9E-6F25-3C9A-6A4CB4B6D94C}"/>
              </a:ext>
            </a:extLst>
          </p:cNvPr>
          <p:cNvSpPr/>
          <p:nvPr/>
        </p:nvSpPr>
        <p:spPr>
          <a:xfrm>
            <a:off x="2771971" y="4068147"/>
            <a:ext cx="988266" cy="1306286"/>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4</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Flowchart: Magnetic Disk 8">
            <a:extLst>
              <a:ext uri="{FF2B5EF4-FFF2-40B4-BE49-F238E27FC236}">
                <a16:creationId xmlns:a16="http://schemas.microsoft.com/office/drawing/2014/main" id="{51CE304E-2FB1-2336-D227-06AE6475D728}"/>
              </a:ext>
            </a:extLst>
          </p:cNvPr>
          <p:cNvSpPr/>
          <p:nvPr/>
        </p:nvSpPr>
        <p:spPr>
          <a:xfrm>
            <a:off x="4031604" y="3429000"/>
            <a:ext cx="1492118" cy="1945433"/>
          </a:xfrm>
          <a:prstGeom prst="flowChartMagneticDisk">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0000"/>
                </a:solidFill>
                <a:latin typeface="Times New Roman" panose="02020603050405020304" pitchFamily="18" charset="0"/>
                <a:cs typeface="Times New Roman" panose="02020603050405020304" pitchFamily="18" charset="0"/>
              </a:rPr>
              <a:t>8</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Flowchart: Magnetic Disk 9">
            <a:extLst>
              <a:ext uri="{FF2B5EF4-FFF2-40B4-BE49-F238E27FC236}">
                <a16:creationId xmlns:a16="http://schemas.microsoft.com/office/drawing/2014/main" id="{3069EE14-C9C3-3230-57A9-FA1DD413B9DF}"/>
              </a:ext>
            </a:extLst>
          </p:cNvPr>
          <p:cNvSpPr/>
          <p:nvPr/>
        </p:nvSpPr>
        <p:spPr>
          <a:xfrm>
            <a:off x="7629722" y="1690688"/>
            <a:ext cx="3296425" cy="3928188"/>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tx1"/>
                </a:solidFill>
                <a:latin typeface="Times New Roman" panose="02020603050405020304" pitchFamily="18" charset="0"/>
                <a:cs typeface="Times New Roman" panose="02020603050405020304" pitchFamily="18" charset="0"/>
              </a:rPr>
              <a:t>2</a:t>
            </a:r>
            <a:r>
              <a:rPr lang="el-GR" sz="8800" baseline="30000" dirty="0">
                <a:solidFill>
                  <a:schemeClr val="tx1"/>
                </a:solidFill>
                <a:latin typeface="Times New Roman" panose="02020603050405020304" pitchFamily="18" charset="0"/>
                <a:cs typeface="Times New Roman" panose="02020603050405020304" pitchFamily="18" charset="0"/>
              </a:rPr>
              <a:t>λ</a:t>
            </a:r>
            <a:endParaRPr lang="en-US" sz="8800" baseline="30000"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D4015FE-16E9-FFD6-3E3A-C7B4953D0BE8}"/>
              </a:ext>
            </a:extLst>
          </p:cNvPr>
          <p:cNvSpPr txBox="1"/>
          <p:nvPr/>
        </p:nvSpPr>
        <p:spPr>
          <a:xfrm>
            <a:off x="6411687" y="4387955"/>
            <a:ext cx="1396481" cy="1077218"/>
          </a:xfrm>
          <a:prstGeom prst="rect">
            <a:avLst/>
          </a:prstGeom>
          <a:noFill/>
        </p:spPr>
        <p:txBody>
          <a:bodyPr wrap="square" rtlCol="0">
            <a:spAutoFit/>
          </a:bodyPr>
          <a:lstStyle/>
          <a:p>
            <a:r>
              <a:rPr lang="en-US" sz="3200" dirty="0"/>
              <a:t>…</a:t>
            </a:r>
          </a:p>
          <a:p>
            <a:endParaRPr lang="en-US" sz="3200" dirty="0"/>
          </a:p>
        </p:txBody>
      </p:sp>
    </p:spTree>
    <p:extLst>
      <p:ext uri="{BB962C8B-B14F-4D97-AF65-F5344CB8AC3E}">
        <p14:creationId xmlns:p14="http://schemas.microsoft.com/office/powerpoint/2010/main" val="186204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5357-8D1F-7750-1188-1D07A1E7BA7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FE701E8-D41B-8A14-9F54-0CB13587C430}"/>
              </a:ext>
            </a:extLst>
          </p:cNvPr>
          <p:cNvSpPr>
            <a:spLocks noGrp="1"/>
          </p:cNvSpPr>
          <p:nvPr>
            <p:ph idx="1"/>
          </p:nvPr>
        </p:nvSpPr>
        <p:spPr/>
        <p:txBody>
          <a:bodyPr/>
          <a:lstStyle/>
          <a:p>
            <a:r>
              <a:rPr lang="en-US" dirty="0"/>
              <a:t>Results:</a:t>
            </a:r>
          </a:p>
          <a:p>
            <a:pPr lvl="1"/>
            <a:r>
              <a:rPr lang="en-US" dirty="0"/>
              <a:t>Introduce dynamic bounded-collusion functional encryption</a:t>
            </a:r>
          </a:p>
          <a:p>
            <a:pPr lvl="1"/>
            <a:r>
              <a:rPr lang="en-US" dirty="0"/>
              <a:t>Build dynamic FE for P/poly from IBE</a:t>
            </a:r>
          </a:p>
          <a:p>
            <a:r>
              <a:rPr lang="en-US" dirty="0"/>
              <a:t>Open questions:</a:t>
            </a:r>
          </a:p>
          <a:p>
            <a:pPr lvl="1"/>
            <a:r>
              <a:rPr lang="en-US" dirty="0"/>
              <a:t>Transforming any static FE schemes to dynamic</a:t>
            </a:r>
          </a:p>
          <a:p>
            <a:pPr lvl="2"/>
            <a:r>
              <a:rPr lang="en-US" dirty="0"/>
              <a:t>Upcoming work (on </a:t>
            </a:r>
            <a:r>
              <a:rPr lang="en-US" dirty="0" err="1"/>
              <a:t>eprint</a:t>
            </a:r>
            <a:r>
              <a:rPr lang="en-US" dirty="0"/>
              <a:t>)- static to tagged FE generically</a:t>
            </a:r>
          </a:p>
          <a:p>
            <a:pPr lvl="1"/>
            <a:r>
              <a:rPr lang="en-US" dirty="0"/>
              <a:t>Any further gap to close?</a:t>
            </a:r>
          </a:p>
          <a:p>
            <a:pPr lvl="2"/>
            <a:r>
              <a:rPr lang="en-US" dirty="0"/>
              <a:t>Additive dependence on collusion bound ala [AR17]?</a:t>
            </a:r>
          </a:p>
          <a:p>
            <a:pPr lvl="1"/>
            <a:endParaRPr lang="en-US" dirty="0"/>
          </a:p>
        </p:txBody>
      </p:sp>
    </p:spTree>
    <p:extLst>
      <p:ext uri="{BB962C8B-B14F-4D97-AF65-F5344CB8AC3E}">
        <p14:creationId xmlns:p14="http://schemas.microsoft.com/office/powerpoint/2010/main" val="265771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23AA-4F59-0F3B-7058-1E0949D5002B}"/>
              </a:ext>
            </a:extLst>
          </p:cNvPr>
          <p:cNvSpPr>
            <a:spLocks noGrp="1"/>
          </p:cNvSpPr>
          <p:nvPr>
            <p:ph type="title"/>
          </p:nvPr>
        </p:nvSpPr>
        <p:spPr>
          <a:xfrm>
            <a:off x="838200" y="2766218"/>
            <a:ext cx="10515600" cy="1325563"/>
          </a:xfrm>
        </p:spPr>
        <p:txBody>
          <a:bodyPr/>
          <a:lstStyle/>
          <a:p>
            <a:pPr algn="ctr"/>
            <a:r>
              <a:rPr lang="en-US" dirty="0"/>
              <a:t>The End :)</a:t>
            </a:r>
          </a:p>
        </p:txBody>
      </p:sp>
    </p:spTree>
    <p:extLst>
      <p:ext uri="{BB962C8B-B14F-4D97-AF65-F5344CB8AC3E}">
        <p14:creationId xmlns:p14="http://schemas.microsoft.com/office/powerpoint/2010/main" val="336277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2AF6-58CC-14AF-2941-2FFDBF1984D8}"/>
              </a:ext>
            </a:extLst>
          </p:cNvPr>
          <p:cNvSpPr>
            <a:spLocks noGrp="1"/>
          </p:cNvSpPr>
          <p:nvPr>
            <p:ph type="title"/>
          </p:nvPr>
        </p:nvSpPr>
        <p:spPr>
          <a:xfrm>
            <a:off x="838200" y="219516"/>
            <a:ext cx="10515600" cy="1325563"/>
          </a:xfrm>
        </p:spPr>
        <p:txBody>
          <a:bodyPr/>
          <a:lstStyle/>
          <a:p>
            <a:r>
              <a:rPr lang="en-US" dirty="0"/>
              <a:t>Functional Encryption</a:t>
            </a:r>
          </a:p>
        </p:txBody>
      </p:sp>
      <p:pic>
        <p:nvPicPr>
          <p:cNvPr id="4" name="Picture 3" descr="Icon&#10;&#10;Description automatically generated">
            <a:extLst>
              <a:ext uri="{FF2B5EF4-FFF2-40B4-BE49-F238E27FC236}">
                <a16:creationId xmlns:a16="http://schemas.microsoft.com/office/drawing/2014/main" id="{7D05B38D-B901-66D6-57AE-BCF50622C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342" y="3647302"/>
            <a:ext cx="846912" cy="914400"/>
          </a:xfrm>
          <a:prstGeom prst="rect">
            <a:avLst/>
          </a:prstGeom>
        </p:spPr>
      </p:pic>
      <p:pic>
        <p:nvPicPr>
          <p:cNvPr id="5" name="Picture 4" descr="Icon&#10;&#10;Description automatically generated">
            <a:extLst>
              <a:ext uri="{FF2B5EF4-FFF2-40B4-BE49-F238E27FC236}">
                <a16:creationId xmlns:a16="http://schemas.microsoft.com/office/drawing/2014/main" id="{DA146EB9-71B2-184E-26B5-93B1B4B57E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8340" y="3542584"/>
            <a:ext cx="1019118" cy="1019118"/>
          </a:xfrm>
          <a:prstGeom prst="rect">
            <a:avLst/>
          </a:prstGeom>
        </p:spPr>
      </p:pic>
      <p:grpSp>
        <p:nvGrpSpPr>
          <p:cNvPr id="16" name="Group 15">
            <a:extLst>
              <a:ext uri="{FF2B5EF4-FFF2-40B4-BE49-F238E27FC236}">
                <a16:creationId xmlns:a16="http://schemas.microsoft.com/office/drawing/2014/main" id="{1A98A99B-80A0-B5A1-0874-EE5154C78368}"/>
              </a:ext>
            </a:extLst>
          </p:cNvPr>
          <p:cNvGrpSpPr/>
          <p:nvPr/>
        </p:nvGrpSpPr>
        <p:grpSpPr>
          <a:xfrm>
            <a:off x="4053480" y="3063307"/>
            <a:ext cx="1019119" cy="1283732"/>
            <a:chOff x="9341906" y="2721382"/>
            <a:chExt cx="557784" cy="748141"/>
          </a:xfrm>
        </p:grpSpPr>
        <p:grpSp>
          <p:nvGrpSpPr>
            <p:cNvPr id="7" name="Group 6">
              <a:extLst>
                <a:ext uri="{FF2B5EF4-FFF2-40B4-BE49-F238E27FC236}">
                  <a16:creationId xmlns:a16="http://schemas.microsoft.com/office/drawing/2014/main" id="{11A72430-587E-8A6A-2D75-08A4E3301106}"/>
                </a:ext>
              </a:extLst>
            </p:cNvPr>
            <p:cNvGrpSpPr/>
            <p:nvPr/>
          </p:nvGrpSpPr>
          <p:grpSpPr>
            <a:xfrm>
              <a:off x="9341906" y="2721382"/>
              <a:ext cx="557784" cy="748141"/>
              <a:chOff x="1051461" y="4597374"/>
              <a:chExt cx="562502" cy="748141"/>
            </a:xfrm>
          </p:grpSpPr>
          <p:pic>
            <p:nvPicPr>
              <p:cNvPr id="8" name="Picture 7">
                <a:extLst>
                  <a:ext uri="{FF2B5EF4-FFF2-40B4-BE49-F238E27FC236}">
                    <a16:creationId xmlns:a16="http://schemas.microsoft.com/office/drawing/2014/main" id="{CD5F3CFB-9B2A-01D2-69C2-83BE01FC1DE5}"/>
                  </a:ext>
                </a:extLst>
              </p:cNvPr>
              <p:cNvPicPr>
                <a:picLocks noChangeAspect="1"/>
              </p:cNvPicPr>
              <p:nvPr/>
            </p:nvPicPr>
            <p:blipFill rotWithShape="1">
              <a:blip r:embed="rId5">
                <a:extLst>
                  <a:ext uri="{28A0092B-C50C-407E-A947-70E740481C1C}">
                    <a14:useLocalDpi xmlns:a14="http://schemas.microsoft.com/office/drawing/2010/main" val="0"/>
                  </a:ext>
                </a:extLst>
              </a:blip>
              <a:srcRect l="172" r="172"/>
              <a:stretch/>
            </p:blipFill>
            <p:spPr>
              <a:xfrm>
                <a:off x="1051461" y="4597374"/>
                <a:ext cx="562502" cy="748141"/>
              </a:xfrm>
              <a:prstGeom prst="rect">
                <a:avLst/>
              </a:prstGeom>
            </p:spPr>
          </p:pic>
          <p:sp>
            <p:nvSpPr>
              <p:cNvPr id="9" name="TextBox 8">
                <a:extLst>
                  <a:ext uri="{FF2B5EF4-FFF2-40B4-BE49-F238E27FC236}">
                    <a16:creationId xmlns:a16="http://schemas.microsoft.com/office/drawing/2014/main" id="{2A3ABDAF-B4F5-8DFB-5252-1C9D0B76F943}"/>
                  </a:ext>
                </a:extLst>
              </p:cNvPr>
              <p:cNvSpPr txBox="1"/>
              <p:nvPr/>
            </p:nvSpPr>
            <p:spPr>
              <a:xfrm>
                <a:off x="1069662" y="4799670"/>
                <a:ext cx="514168" cy="276999"/>
              </a:xfrm>
              <a:prstGeom prst="rect">
                <a:avLst/>
              </a:prstGeom>
              <a:noFill/>
            </p:spPr>
            <p:txBody>
              <a:bodyPr wrap="square" rtlCol="0">
                <a:spAutoFit/>
              </a:bodyPr>
              <a:lstStyle/>
              <a:p>
                <a:pPr algn="ctr"/>
                <a:endParaRPr lang="en-US" sz="1800" baseline="-25000" dirty="0">
                  <a:solidFill>
                    <a:schemeClr val="tx1"/>
                  </a:solidFill>
                  <a:latin typeface="Times New Roman" panose="02020603050405020304" pitchFamily="18" charset="0"/>
                  <a:cs typeface="Times New Roman" panose="02020603050405020304" pitchFamily="18" charset="0"/>
                </a:endParaRPr>
              </a:p>
            </p:txBody>
          </p:sp>
        </p:grpSp>
        <p:pic>
          <p:nvPicPr>
            <p:cNvPr id="13" name="Graphic 12" descr="Lock">
              <a:extLst>
                <a:ext uri="{FF2B5EF4-FFF2-40B4-BE49-F238E27FC236}">
                  <a16:creationId xmlns:a16="http://schemas.microsoft.com/office/drawing/2014/main" id="{D6F0E76C-EA4A-B2F1-5846-34F5968741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70221" y="2902861"/>
              <a:ext cx="462108" cy="493759"/>
            </a:xfrm>
            <a:prstGeom prst="rect">
              <a:avLst/>
            </a:prstGeom>
          </p:spPr>
        </p:pic>
      </p:grpSp>
      <p:cxnSp>
        <p:nvCxnSpPr>
          <p:cNvPr id="14" name="Straight Arrow Connector 13">
            <a:extLst>
              <a:ext uri="{FF2B5EF4-FFF2-40B4-BE49-F238E27FC236}">
                <a16:creationId xmlns:a16="http://schemas.microsoft.com/office/drawing/2014/main" id="{9DB22961-B0F7-04E9-38F2-977A7FDD88CD}"/>
              </a:ext>
            </a:extLst>
          </p:cNvPr>
          <p:cNvCxnSpPr>
            <a:cxnSpLocks/>
          </p:cNvCxnSpPr>
          <p:nvPr/>
        </p:nvCxnSpPr>
        <p:spPr>
          <a:xfrm flipH="1">
            <a:off x="2832368" y="2201858"/>
            <a:ext cx="2659422" cy="9693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73F497E3-1D2D-9E45-047E-73ED700EDF65}"/>
              </a:ext>
            </a:extLst>
          </p:cNvPr>
          <p:cNvSpPr txBox="1"/>
          <p:nvPr/>
        </p:nvSpPr>
        <p:spPr>
          <a:xfrm>
            <a:off x="5148731" y="1807670"/>
            <a:ext cx="846912" cy="369332"/>
          </a:xfrm>
          <a:prstGeom prst="rect">
            <a:avLst/>
          </a:prstGeom>
          <a:noFill/>
        </p:spPr>
        <p:txBody>
          <a:bodyPr wrap="square" rtlCol="0">
            <a:spAutoFit/>
          </a:bodyPr>
          <a:lstStyle/>
          <a:p>
            <a:r>
              <a:rPr lang="en-US" dirty="0"/>
              <a:t>Setup</a:t>
            </a:r>
          </a:p>
        </p:txBody>
      </p:sp>
      <p:cxnSp>
        <p:nvCxnSpPr>
          <p:cNvPr id="27" name="Straight Arrow Connector 26">
            <a:extLst>
              <a:ext uri="{FF2B5EF4-FFF2-40B4-BE49-F238E27FC236}">
                <a16:creationId xmlns:a16="http://schemas.microsoft.com/office/drawing/2014/main" id="{DD81304B-7FB9-C9F3-87C0-7C39FFBC74FF}"/>
              </a:ext>
            </a:extLst>
          </p:cNvPr>
          <p:cNvCxnSpPr>
            <a:cxnSpLocks/>
          </p:cNvCxnSpPr>
          <p:nvPr/>
        </p:nvCxnSpPr>
        <p:spPr>
          <a:xfrm>
            <a:off x="5491790" y="2191865"/>
            <a:ext cx="3027059" cy="103703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31" name="Group 30">
            <a:extLst>
              <a:ext uri="{FF2B5EF4-FFF2-40B4-BE49-F238E27FC236}">
                <a16:creationId xmlns:a16="http://schemas.microsoft.com/office/drawing/2014/main" id="{73914A28-3F5F-D0F2-A83E-D2467DFDAC61}"/>
              </a:ext>
            </a:extLst>
          </p:cNvPr>
          <p:cNvGrpSpPr/>
          <p:nvPr/>
        </p:nvGrpSpPr>
        <p:grpSpPr>
          <a:xfrm>
            <a:off x="5824064" y="2738352"/>
            <a:ext cx="1326771" cy="1326771"/>
            <a:chOff x="7350697" y="1639089"/>
            <a:chExt cx="1326771" cy="1326771"/>
          </a:xfrm>
        </p:grpSpPr>
        <p:pic>
          <p:nvPicPr>
            <p:cNvPr id="32" name="Graphic 31" descr="Key outline">
              <a:extLst>
                <a:ext uri="{FF2B5EF4-FFF2-40B4-BE49-F238E27FC236}">
                  <a16:creationId xmlns:a16="http://schemas.microsoft.com/office/drawing/2014/main" id="{58A85FD9-C0EB-6E1E-6BD7-8237858EC3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50697" y="1639089"/>
              <a:ext cx="1326771" cy="1326771"/>
            </a:xfrm>
            <a:prstGeom prst="rect">
              <a:avLst/>
            </a:prstGeom>
          </p:spPr>
        </p:pic>
        <p:sp>
          <p:nvSpPr>
            <p:cNvPr id="33" name="TextBox 32">
              <a:extLst>
                <a:ext uri="{FF2B5EF4-FFF2-40B4-BE49-F238E27FC236}">
                  <a16:creationId xmlns:a16="http://schemas.microsoft.com/office/drawing/2014/main" id="{C9D6698B-960F-E1B7-E85F-BBE934396E76}"/>
                </a:ext>
              </a:extLst>
            </p:cNvPr>
            <p:cNvSpPr txBox="1"/>
            <p:nvPr/>
          </p:nvSpPr>
          <p:spPr>
            <a:xfrm>
              <a:off x="7603673" y="2117809"/>
              <a:ext cx="55774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endParaRPr lang="en-US" i="1" baseline="-25000" dirty="0">
                <a:latin typeface="Times New Roman" panose="02020603050405020304" pitchFamily="18" charset="0"/>
                <a:cs typeface="Times New Roman" panose="02020603050405020304" pitchFamily="18" charset="0"/>
              </a:endParaRPr>
            </a:p>
          </p:txBody>
        </p:sp>
      </p:grpSp>
      <p:pic>
        <p:nvPicPr>
          <p:cNvPr id="34" name="Picture 10">
            <a:extLst>
              <a:ext uri="{FF2B5EF4-FFF2-40B4-BE49-F238E27FC236}">
                <a16:creationId xmlns:a16="http://schemas.microsoft.com/office/drawing/2014/main" id="{5A07AF55-DD62-4E49-AC0F-7770E7F17C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1551" y="5678372"/>
            <a:ext cx="3535947" cy="27975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1950C01B-8AFD-5955-5B12-E07FE804F30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2431"/>
          <a:stretch/>
        </p:blipFill>
        <p:spPr bwMode="auto">
          <a:xfrm>
            <a:off x="2208668" y="3228901"/>
            <a:ext cx="1568499" cy="2410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7B9121CA-57C7-1384-012D-0B30092EC46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27617"/>
          <a:stretch/>
        </p:blipFill>
        <p:spPr bwMode="auto">
          <a:xfrm>
            <a:off x="7606903" y="3228901"/>
            <a:ext cx="1550432" cy="24702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EB58922A-188A-C71E-411F-73B1CF18743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71315" r="14900"/>
          <a:stretch/>
        </p:blipFill>
        <p:spPr bwMode="auto">
          <a:xfrm flipH="1">
            <a:off x="7216675" y="3222976"/>
            <a:ext cx="295275" cy="247020"/>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Arrow Connector 36">
            <a:extLst>
              <a:ext uri="{FF2B5EF4-FFF2-40B4-BE49-F238E27FC236}">
                <a16:creationId xmlns:a16="http://schemas.microsoft.com/office/drawing/2014/main" id="{36920552-C3F8-0657-6107-4BDADEBFF3FB}"/>
              </a:ext>
            </a:extLst>
          </p:cNvPr>
          <p:cNvCxnSpPr>
            <a:cxnSpLocks/>
            <a:stCxn id="8" idx="2"/>
          </p:cNvCxnSpPr>
          <p:nvPr/>
        </p:nvCxnSpPr>
        <p:spPr>
          <a:xfrm>
            <a:off x="4563040" y="4347039"/>
            <a:ext cx="1924410" cy="127834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80FBBD4F-D09E-7092-C88F-C803D956BE50}"/>
              </a:ext>
            </a:extLst>
          </p:cNvPr>
          <p:cNvCxnSpPr>
            <a:cxnSpLocks/>
            <a:stCxn id="32" idx="2"/>
          </p:cNvCxnSpPr>
          <p:nvPr/>
        </p:nvCxnSpPr>
        <p:spPr>
          <a:xfrm>
            <a:off x="6487450" y="4065123"/>
            <a:ext cx="0" cy="156026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261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5D77-BE1F-4ED3-B230-E5B70F820F9C}"/>
              </a:ext>
            </a:extLst>
          </p:cNvPr>
          <p:cNvSpPr>
            <a:spLocks noGrp="1"/>
          </p:cNvSpPr>
          <p:nvPr>
            <p:ph type="title"/>
          </p:nvPr>
        </p:nvSpPr>
        <p:spPr/>
        <p:txBody>
          <a:bodyPr/>
          <a:lstStyle/>
          <a:p>
            <a:r>
              <a:rPr lang="en-US" dirty="0"/>
              <a:t>Simulation Security</a:t>
            </a:r>
          </a:p>
        </p:txBody>
      </p:sp>
      <p:pic>
        <p:nvPicPr>
          <p:cNvPr id="7" name="Content Placeholder 6" descr="Robot outline">
            <a:extLst>
              <a:ext uri="{FF2B5EF4-FFF2-40B4-BE49-F238E27FC236}">
                <a16:creationId xmlns:a16="http://schemas.microsoft.com/office/drawing/2014/main" id="{6202BE62-154F-41E0-3428-4F02C58BDA08}"/>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6245" y="3573501"/>
            <a:ext cx="1710473" cy="1710473"/>
          </a:xfrm>
        </p:spPr>
      </p:pic>
      <p:pic>
        <p:nvPicPr>
          <p:cNvPr id="4" name="Picture 3" descr="Icon&#10;&#10;Description automatically generated">
            <a:extLst>
              <a:ext uri="{FF2B5EF4-FFF2-40B4-BE49-F238E27FC236}">
                <a16:creationId xmlns:a16="http://schemas.microsoft.com/office/drawing/2014/main" id="{6D22F0FA-520E-21B5-8239-DCF241AE0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8904" y="1674908"/>
            <a:ext cx="846912" cy="914400"/>
          </a:xfrm>
          <a:prstGeom prst="rect">
            <a:avLst/>
          </a:prstGeom>
        </p:spPr>
      </p:pic>
      <p:pic>
        <p:nvPicPr>
          <p:cNvPr id="5" name="Picture 4" descr="Icon&#10;&#10;Description automatically generated">
            <a:extLst>
              <a:ext uri="{FF2B5EF4-FFF2-40B4-BE49-F238E27FC236}">
                <a16:creationId xmlns:a16="http://schemas.microsoft.com/office/drawing/2014/main" id="{DB706842-38D3-CC84-DCE9-6B98E96DC1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2398" y="1622549"/>
            <a:ext cx="1019118" cy="1019118"/>
          </a:xfrm>
          <a:prstGeom prst="rect">
            <a:avLst/>
          </a:prstGeom>
        </p:spPr>
      </p:pic>
      <p:grpSp>
        <p:nvGrpSpPr>
          <p:cNvPr id="9" name="Group 8">
            <a:extLst>
              <a:ext uri="{FF2B5EF4-FFF2-40B4-BE49-F238E27FC236}">
                <a16:creationId xmlns:a16="http://schemas.microsoft.com/office/drawing/2014/main" id="{DEEE57AB-188B-1C7C-744F-E721CDA59F6A}"/>
              </a:ext>
            </a:extLst>
          </p:cNvPr>
          <p:cNvGrpSpPr/>
          <p:nvPr/>
        </p:nvGrpSpPr>
        <p:grpSpPr>
          <a:xfrm>
            <a:off x="2537807" y="3074170"/>
            <a:ext cx="1019119" cy="1283732"/>
            <a:chOff x="9341906" y="2721382"/>
            <a:chExt cx="557784" cy="748141"/>
          </a:xfrm>
        </p:grpSpPr>
        <p:grpSp>
          <p:nvGrpSpPr>
            <p:cNvPr id="10" name="Group 9">
              <a:extLst>
                <a:ext uri="{FF2B5EF4-FFF2-40B4-BE49-F238E27FC236}">
                  <a16:creationId xmlns:a16="http://schemas.microsoft.com/office/drawing/2014/main" id="{17971E7D-BA6F-095C-BD4E-3865D014662A}"/>
                </a:ext>
              </a:extLst>
            </p:cNvPr>
            <p:cNvGrpSpPr/>
            <p:nvPr/>
          </p:nvGrpSpPr>
          <p:grpSpPr>
            <a:xfrm>
              <a:off x="9341906" y="2721382"/>
              <a:ext cx="557784" cy="748141"/>
              <a:chOff x="1051461" y="4597374"/>
              <a:chExt cx="562502" cy="748141"/>
            </a:xfrm>
          </p:grpSpPr>
          <p:pic>
            <p:nvPicPr>
              <p:cNvPr id="12" name="Picture 11">
                <a:extLst>
                  <a:ext uri="{FF2B5EF4-FFF2-40B4-BE49-F238E27FC236}">
                    <a16:creationId xmlns:a16="http://schemas.microsoft.com/office/drawing/2014/main" id="{7E10B597-AFC6-FA98-543E-2DB0ABB576C0}"/>
                  </a:ext>
                </a:extLst>
              </p:cNvPr>
              <p:cNvPicPr>
                <a:picLocks noChangeAspect="1"/>
              </p:cNvPicPr>
              <p:nvPr/>
            </p:nvPicPr>
            <p:blipFill rotWithShape="1">
              <a:blip r:embed="rId7">
                <a:extLst>
                  <a:ext uri="{28A0092B-C50C-407E-A947-70E740481C1C}">
                    <a14:useLocalDpi xmlns:a14="http://schemas.microsoft.com/office/drawing/2010/main" val="0"/>
                  </a:ext>
                </a:extLst>
              </a:blip>
              <a:srcRect l="172" r="172"/>
              <a:stretch/>
            </p:blipFill>
            <p:spPr>
              <a:xfrm>
                <a:off x="1051461" y="4597374"/>
                <a:ext cx="562502" cy="748141"/>
              </a:xfrm>
              <a:prstGeom prst="rect">
                <a:avLst/>
              </a:prstGeom>
            </p:spPr>
          </p:pic>
          <p:sp>
            <p:nvSpPr>
              <p:cNvPr id="13" name="TextBox 12">
                <a:extLst>
                  <a:ext uri="{FF2B5EF4-FFF2-40B4-BE49-F238E27FC236}">
                    <a16:creationId xmlns:a16="http://schemas.microsoft.com/office/drawing/2014/main" id="{BC474F05-EC14-DB26-D02F-E4DD2E665234}"/>
                  </a:ext>
                </a:extLst>
              </p:cNvPr>
              <p:cNvSpPr txBox="1"/>
              <p:nvPr/>
            </p:nvSpPr>
            <p:spPr>
              <a:xfrm>
                <a:off x="1069662" y="4799670"/>
                <a:ext cx="514168" cy="276999"/>
              </a:xfrm>
              <a:prstGeom prst="rect">
                <a:avLst/>
              </a:prstGeom>
              <a:noFill/>
            </p:spPr>
            <p:txBody>
              <a:bodyPr wrap="square" rtlCol="0">
                <a:spAutoFit/>
              </a:bodyPr>
              <a:lstStyle/>
              <a:p>
                <a:pPr algn="ctr"/>
                <a:endParaRPr lang="en-US" sz="1800" baseline="-25000" dirty="0">
                  <a:solidFill>
                    <a:schemeClr val="tx1"/>
                  </a:solidFill>
                  <a:latin typeface="Times New Roman" panose="02020603050405020304" pitchFamily="18" charset="0"/>
                  <a:cs typeface="Times New Roman" panose="02020603050405020304" pitchFamily="18" charset="0"/>
                </a:endParaRPr>
              </a:p>
            </p:txBody>
          </p:sp>
        </p:grpSp>
        <p:pic>
          <p:nvPicPr>
            <p:cNvPr id="11" name="Graphic 10" descr="Lock">
              <a:extLst>
                <a:ext uri="{FF2B5EF4-FFF2-40B4-BE49-F238E27FC236}">
                  <a16:creationId xmlns:a16="http://schemas.microsoft.com/office/drawing/2014/main" id="{86624BB7-2BC9-55F9-E2F6-E4626175DA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70221" y="2902861"/>
              <a:ext cx="462108" cy="493759"/>
            </a:xfrm>
            <a:prstGeom prst="rect">
              <a:avLst/>
            </a:prstGeom>
          </p:spPr>
        </p:pic>
      </p:grpSp>
      <p:grpSp>
        <p:nvGrpSpPr>
          <p:cNvPr id="14" name="Group 13">
            <a:extLst>
              <a:ext uri="{FF2B5EF4-FFF2-40B4-BE49-F238E27FC236}">
                <a16:creationId xmlns:a16="http://schemas.microsoft.com/office/drawing/2014/main" id="{384AD101-C280-40DE-D755-EC538014282D}"/>
              </a:ext>
            </a:extLst>
          </p:cNvPr>
          <p:cNvGrpSpPr/>
          <p:nvPr/>
        </p:nvGrpSpPr>
        <p:grpSpPr>
          <a:xfrm>
            <a:off x="4276860" y="2102229"/>
            <a:ext cx="1326771" cy="1326771"/>
            <a:chOff x="7350697" y="1639089"/>
            <a:chExt cx="1326771" cy="1326771"/>
          </a:xfrm>
        </p:grpSpPr>
        <p:pic>
          <p:nvPicPr>
            <p:cNvPr id="15" name="Graphic 14" descr="Key outline">
              <a:extLst>
                <a:ext uri="{FF2B5EF4-FFF2-40B4-BE49-F238E27FC236}">
                  <a16:creationId xmlns:a16="http://schemas.microsoft.com/office/drawing/2014/main" id="{9502BA36-9350-30B6-E77C-5E0900C109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50697" y="1639089"/>
              <a:ext cx="1326771" cy="1326771"/>
            </a:xfrm>
            <a:prstGeom prst="rect">
              <a:avLst/>
            </a:prstGeom>
          </p:spPr>
        </p:pic>
        <p:sp>
          <p:nvSpPr>
            <p:cNvPr id="16" name="TextBox 15">
              <a:extLst>
                <a:ext uri="{FF2B5EF4-FFF2-40B4-BE49-F238E27FC236}">
                  <a16:creationId xmlns:a16="http://schemas.microsoft.com/office/drawing/2014/main" id="{9D4C036C-7D0F-E909-AF18-52CE9357D33D}"/>
                </a:ext>
              </a:extLst>
            </p:cNvPr>
            <p:cNvSpPr txBox="1"/>
            <p:nvPr/>
          </p:nvSpPr>
          <p:spPr>
            <a:xfrm>
              <a:off x="7603673" y="2117809"/>
              <a:ext cx="55774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1</a:t>
              </a:r>
            </a:p>
          </p:txBody>
        </p:sp>
      </p:grpSp>
      <p:grpSp>
        <p:nvGrpSpPr>
          <p:cNvPr id="17" name="Group 16">
            <a:extLst>
              <a:ext uri="{FF2B5EF4-FFF2-40B4-BE49-F238E27FC236}">
                <a16:creationId xmlns:a16="http://schemas.microsoft.com/office/drawing/2014/main" id="{CC62B1F7-D439-EA8F-988C-2CAF7DD67247}"/>
              </a:ext>
            </a:extLst>
          </p:cNvPr>
          <p:cNvGrpSpPr/>
          <p:nvPr/>
        </p:nvGrpSpPr>
        <p:grpSpPr>
          <a:xfrm>
            <a:off x="4276860" y="3104712"/>
            <a:ext cx="1326771" cy="1326771"/>
            <a:chOff x="7350697" y="1639089"/>
            <a:chExt cx="1326771" cy="1326771"/>
          </a:xfrm>
        </p:grpSpPr>
        <p:pic>
          <p:nvPicPr>
            <p:cNvPr id="18" name="Graphic 17" descr="Key outline">
              <a:extLst>
                <a:ext uri="{FF2B5EF4-FFF2-40B4-BE49-F238E27FC236}">
                  <a16:creationId xmlns:a16="http://schemas.microsoft.com/office/drawing/2014/main" id="{002A32D1-B002-A93E-2A67-E798C1F7086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50697" y="1639089"/>
              <a:ext cx="1326771" cy="1326771"/>
            </a:xfrm>
            <a:prstGeom prst="rect">
              <a:avLst/>
            </a:prstGeom>
          </p:spPr>
        </p:pic>
        <p:sp>
          <p:nvSpPr>
            <p:cNvPr id="19" name="TextBox 18">
              <a:extLst>
                <a:ext uri="{FF2B5EF4-FFF2-40B4-BE49-F238E27FC236}">
                  <a16:creationId xmlns:a16="http://schemas.microsoft.com/office/drawing/2014/main" id="{0364B400-9A1B-4597-3B1E-671968393D53}"/>
                </a:ext>
              </a:extLst>
            </p:cNvPr>
            <p:cNvSpPr txBox="1"/>
            <p:nvPr/>
          </p:nvSpPr>
          <p:spPr>
            <a:xfrm>
              <a:off x="7603673" y="2117809"/>
              <a:ext cx="55774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2</a:t>
              </a:r>
            </a:p>
          </p:txBody>
        </p:sp>
      </p:grpSp>
      <p:grpSp>
        <p:nvGrpSpPr>
          <p:cNvPr id="20" name="Group 19">
            <a:extLst>
              <a:ext uri="{FF2B5EF4-FFF2-40B4-BE49-F238E27FC236}">
                <a16:creationId xmlns:a16="http://schemas.microsoft.com/office/drawing/2014/main" id="{264B29AF-8E14-5CE9-8A9B-1F754CD8C2DA}"/>
              </a:ext>
            </a:extLst>
          </p:cNvPr>
          <p:cNvGrpSpPr/>
          <p:nvPr/>
        </p:nvGrpSpPr>
        <p:grpSpPr>
          <a:xfrm>
            <a:off x="4266700" y="4071471"/>
            <a:ext cx="1326771" cy="1326771"/>
            <a:chOff x="7350697" y="1639089"/>
            <a:chExt cx="1326771" cy="1326771"/>
          </a:xfrm>
        </p:grpSpPr>
        <p:pic>
          <p:nvPicPr>
            <p:cNvPr id="21" name="Graphic 20" descr="Key outline">
              <a:extLst>
                <a:ext uri="{FF2B5EF4-FFF2-40B4-BE49-F238E27FC236}">
                  <a16:creationId xmlns:a16="http://schemas.microsoft.com/office/drawing/2014/main" id="{AFB925F6-7C5D-F946-70CF-DB881AF7EE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50697" y="1639089"/>
              <a:ext cx="1326771" cy="1326771"/>
            </a:xfrm>
            <a:prstGeom prst="rect">
              <a:avLst/>
            </a:prstGeom>
          </p:spPr>
        </p:pic>
        <p:sp>
          <p:nvSpPr>
            <p:cNvPr id="22" name="TextBox 21">
              <a:extLst>
                <a:ext uri="{FF2B5EF4-FFF2-40B4-BE49-F238E27FC236}">
                  <a16:creationId xmlns:a16="http://schemas.microsoft.com/office/drawing/2014/main" id="{8D45136C-B880-2142-3AD4-D27303C88791}"/>
                </a:ext>
              </a:extLst>
            </p:cNvPr>
            <p:cNvSpPr txBox="1"/>
            <p:nvPr/>
          </p:nvSpPr>
          <p:spPr>
            <a:xfrm>
              <a:off x="7603673" y="2117809"/>
              <a:ext cx="55774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3</a:t>
              </a:r>
            </a:p>
          </p:txBody>
        </p:sp>
      </p:grpSp>
      <p:sp>
        <p:nvSpPr>
          <p:cNvPr id="31" name="TextBox 30">
            <a:extLst>
              <a:ext uri="{FF2B5EF4-FFF2-40B4-BE49-F238E27FC236}">
                <a16:creationId xmlns:a16="http://schemas.microsoft.com/office/drawing/2014/main" id="{C751FCA5-7026-E01C-F410-C43D27C54405}"/>
              </a:ext>
            </a:extLst>
          </p:cNvPr>
          <p:cNvSpPr txBox="1"/>
          <p:nvPr/>
        </p:nvSpPr>
        <p:spPr>
          <a:xfrm>
            <a:off x="7890960" y="2802958"/>
            <a:ext cx="278539"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m</a:t>
            </a:r>
          </a:p>
        </p:txBody>
      </p:sp>
      <p:sp>
        <p:nvSpPr>
          <p:cNvPr id="32" name="TextBox 31">
            <a:extLst>
              <a:ext uri="{FF2B5EF4-FFF2-40B4-BE49-F238E27FC236}">
                <a16:creationId xmlns:a16="http://schemas.microsoft.com/office/drawing/2014/main" id="{94E58148-0262-194E-71D1-5D3DA5E914D5}"/>
              </a:ext>
            </a:extLst>
          </p:cNvPr>
          <p:cNvSpPr txBox="1"/>
          <p:nvPr/>
        </p:nvSpPr>
        <p:spPr>
          <a:xfrm>
            <a:off x="9129241" y="5297059"/>
            <a:ext cx="1984621"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(m), f</a:t>
            </a:r>
            <a:r>
              <a:rPr lang="en-US" i="1" baseline="-25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(m), f</a:t>
            </a:r>
            <a:r>
              <a:rPr lang="en-US" i="1" baseline="-25000" dirty="0">
                <a:latin typeface="Times New Roman" panose="02020603050405020304" pitchFamily="18" charset="0"/>
                <a:cs typeface="Times New Roman" panose="02020603050405020304" pitchFamily="18" charset="0"/>
              </a:rPr>
              <a:t>3</a:t>
            </a:r>
            <a:r>
              <a:rPr lang="en-US" i="1" dirty="0">
                <a:latin typeface="Times New Roman" panose="02020603050405020304" pitchFamily="18" charset="0"/>
                <a:cs typeface="Times New Roman" panose="02020603050405020304" pitchFamily="18" charset="0"/>
              </a:rPr>
              <a:t>(m)</a:t>
            </a:r>
          </a:p>
        </p:txBody>
      </p:sp>
      <p:sp>
        <p:nvSpPr>
          <p:cNvPr id="34" name="TextBox 33">
            <a:extLst>
              <a:ext uri="{FF2B5EF4-FFF2-40B4-BE49-F238E27FC236}">
                <a16:creationId xmlns:a16="http://schemas.microsoft.com/office/drawing/2014/main" id="{08C300F1-68FD-4308-65F6-1CEC26163D58}"/>
              </a:ext>
            </a:extLst>
          </p:cNvPr>
          <p:cNvSpPr txBox="1"/>
          <p:nvPr/>
        </p:nvSpPr>
        <p:spPr>
          <a:xfrm>
            <a:off x="8316744" y="2802958"/>
            <a:ext cx="914400" cy="369332"/>
          </a:xfrm>
          <a:prstGeom prst="rect">
            <a:avLst/>
          </a:prstGeom>
          <a:noFill/>
        </p:spPr>
        <p:txBody>
          <a:bodyPr wrap="square" rtlCol="0">
            <a:spAutoFit/>
          </a:bodyPr>
          <a:lstStyle/>
          <a:p>
            <a:r>
              <a:rPr lang="en-US" dirty="0"/>
              <a:t>mpk</a:t>
            </a:r>
          </a:p>
        </p:txBody>
      </p:sp>
      <p:sp>
        <p:nvSpPr>
          <p:cNvPr id="35" name="TextBox 34">
            <a:extLst>
              <a:ext uri="{FF2B5EF4-FFF2-40B4-BE49-F238E27FC236}">
                <a16:creationId xmlns:a16="http://schemas.microsoft.com/office/drawing/2014/main" id="{56E5A580-4854-4246-4389-9B12A9C7CD1C}"/>
              </a:ext>
            </a:extLst>
          </p:cNvPr>
          <p:cNvSpPr txBox="1"/>
          <p:nvPr/>
        </p:nvSpPr>
        <p:spPr>
          <a:xfrm>
            <a:off x="10199462" y="2803519"/>
            <a:ext cx="914400" cy="369332"/>
          </a:xfrm>
          <a:prstGeom prst="rect">
            <a:avLst/>
          </a:prstGeom>
          <a:noFill/>
        </p:spPr>
        <p:txBody>
          <a:bodyPr wrap="square" rtlCol="0">
            <a:spAutoFit/>
          </a:bodyPr>
          <a:lstStyle/>
          <a:p>
            <a:r>
              <a:rPr lang="en-US" dirty="0"/>
              <a:t>msk</a:t>
            </a:r>
          </a:p>
        </p:txBody>
      </p:sp>
      <p:sp>
        <p:nvSpPr>
          <p:cNvPr id="36" name="TextBox 35">
            <a:extLst>
              <a:ext uri="{FF2B5EF4-FFF2-40B4-BE49-F238E27FC236}">
                <a16:creationId xmlns:a16="http://schemas.microsoft.com/office/drawing/2014/main" id="{D4B4DF7B-F886-05C2-CC25-E26FB0AB9C81}"/>
              </a:ext>
            </a:extLst>
          </p:cNvPr>
          <p:cNvSpPr txBox="1"/>
          <p:nvPr/>
        </p:nvSpPr>
        <p:spPr>
          <a:xfrm>
            <a:off x="9317734" y="2803520"/>
            <a:ext cx="91440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f</a:t>
            </a:r>
            <a:r>
              <a:rPr lang="en-US" i="1" baseline="-25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f</a:t>
            </a:r>
            <a:r>
              <a:rPr lang="en-US" i="1" baseline="-25000" dirty="0">
                <a:latin typeface="Times New Roman" panose="02020603050405020304" pitchFamily="18" charset="0"/>
                <a:cs typeface="Times New Roman" panose="02020603050405020304" pitchFamily="18" charset="0"/>
              </a:rPr>
              <a:t>3</a:t>
            </a:r>
          </a:p>
        </p:txBody>
      </p:sp>
      <p:pic>
        <p:nvPicPr>
          <p:cNvPr id="25" name="Picture 6">
            <a:extLst>
              <a:ext uri="{FF2B5EF4-FFF2-40B4-BE49-F238E27FC236}">
                <a16:creationId xmlns:a16="http://schemas.microsoft.com/office/drawing/2014/main" id="{1AF012B9-78FD-5080-D516-8CCF18B5D92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89166"/>
          <a:stretch/>
        </p:blipFill>
        <p:spPr bwMode="auto">
          <a:xfrm>
            <a:off x="2863063" y="4484635"/>
            <a:ext cx="297266" cy="369332"/>
          </a:xfrm>
          <a:prstGeom prst="rect">
            <a:avLst/>
          </a:prstGeom>
          <a:noFill/>
          <a:extLst>
            <a:ext uri="{909E8E84-426E-40DD-AFC4-6F175D3DCCD1}">
              <a14:hiddenFill xmlns:a14="http://schemas.microsoft.com/office/drawing/2010/main">
                <a:solidFill>
                  <a:srgbClr val="FFFFFF"/>
                </a:solidFill>
              </a14:hiddenFill>
            </a:ext>
          </a:extLst>
        </p:spPr>
      </p:pic>
      <p:sp>
        <p:nvSpPr>
          <p:cNvPr id="3" name="Left Brace 2">
            <a:extLst>
              <a:ext uri="{FF2B5EF4-FFF2-40B4-BE49-F238E27FC236}">
                <a16:creationId xmlns:a16="http://schemas.microsoft.com/office/drawing/2014/main" id="{624599C2-03D5-9B83-F022-13EE3A0E4F8D}"/>
              </a:ext>
            </a:extLst>
          </p:cNvPr>
          <p:cNvSpPr/>
          <p:nvPr/>
        </p:nvSpPr>
        <p:spPr>
          <a:xfrm>
            <a:off x="6654800" y="1968500"/>
            <a:ext cx="677979" cy="3251200"/>
          </a:xfrm>
          <a:prstGeom prst="leftBrace">
            <a:avLst>
              <a:gd name="adj1" fmla="val 4954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DF72537C-BEBF-1A83-7003-0668EC7B1765}"/>
              </a:ext>
            </a:extLst>
          </p:cNvPr>
          <p:cNvCxnSpPr>
            <a:stCxn id="3" idx="1"/>
          </p:cNvCxnSpPr>
          <p:nvPr/>
        </p:nvCxnSpPr>
        <p:spPr>
          <a:xfrm flipH="1" flipV="1">
            <a:off x="6006008" y="3583432"/>
            <a:ext cx="648792" cy="10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98EDF9B6-EF72-8C16-15E1-EC99287234D9}"/>
              </a:ext>
            </a:extLst>
          </p:cNvPr>
          <p:cNvSpPr txBox="1"/>
          <p:nvPr/>
        </p:nvSpPr>
        <p:spPr>
          <a:xfrm>
            <a:off x="7908904" y="5297059"/>
            <a:ext cx="91440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f</a:t>
            </a:r>
            <a:r>
              <a:rPr lang="en-US" i="1" baseline="-25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f</a:t>
            </a:r>
            <a:r>
              <a:rPr lang="en-US" i="1" baseline="-25000" dirty="0">
                <a:latin typeface="Times New Roman" panose="02020603050405020304" pitchFamily="18" charset="0"/>
                <a:cs typeface="Times New Roman" panose="02020603050405020304" pitchFamily="18" charset="0"/>
              </a:rPr>
              <a:t>3</a:t>
            </a:r>
          </a:p>
        </p:txBody>
      </p:sp>
      <p:pic>
        <p:nvPicPr>
          <p:cNvPr id="23" name="Graphic 22" descr="Magnifying glass with solid fill">
            <a:extLst>
              <a:ext uri="{FF2B5EF4-FFF2-40B4-BE49-F238E27FC236}">
                <a16:creationId xmlns:a16="http://schemas.microsoft.com/office/drawing/2014/main" id="{B073C787-EC31-3ECA-6E9F-4446EADA756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25691" y="1639204"/>
            <a:ext cx="914400" cy="914400"/>
          </a:xfrm>
          <a:prstGeom prst="rect">
            <a:avLst/>
          </a:prstGeom>
        </p:spPr>
      </p:pic>
    </p:spTree>
    <p:extLst>
      <p:ext uri="{BB962C8B-B14F-4D97-AF65-F5344CB8AC3E}">
        <p14:creationId xmlns:p14="http://schemas.microsoft.com/office/powerpoint/2010/main" val="85849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EEA0-B8E9-DCE4-19C2-C913ED6795EF}"/>
              </a:ext>
            </a:extLst>
          </p:cNvPr>
          <p:cNvSpPr>
            <a:spLocks noGrp="1"/>
          </p:cNvSpPr>
          <p:nvPr>
            <p:ph type="title"/>
          </p:nvPr>
        </p:nvSpPr>
        <p:spPr/>
        <p:txBody>
          <a:bodyPr>
            <a:normAutofit/>
          </a:bodyPr>
          <a:lstStyle/>
          <a:p>
            <a:r>
              <a:rPr lang="en-US" dirty="0"/>
              <a:t>Bounded Collusion Functional Encryption [SS10, GVW12]</a:t>
            </a:r>
          </a:p>
        </p:txBody>
      </p:sp>
      <p:sp>
        <p:nvSpPr>
          <p:cNvPr id="7" name="Right Brace 6">
            <a:extLst>
              <a:ext uri="{FF2B5EF4-FFF2-40B4-BE49-F238E27FC236}">
                <a16:creationId xmlns:a16="http://schemas.microsoft.com/office/drawing/2014/main" id="{3585B78E-AFEF-F02A-DE60-16665A3F1F98}"/>
              </a:ext>
            </a:extLst>
          </p:cNvPr>
          <p:cNvSpPr/>
          <p:nvPr/>
        </p:nvSpPr>
        <p:spPr>
          <a:xfrm>
            <a:off x="9847421" y="2138628"/>
            <a:ext cx="333375" cy="3011870"/>
          </a:xfrm>
          <a:prstGeom prst="rightBrace">
            <a:avLst>
              <a:gd name="adj1" fmla="val 4751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BC78874C-2D94-964F-8661-8B49C5722A20}"/>
              </a:ext>
            </a:extLst>
          </p:cNvPr>
          <p:cNvSpPr txBox="1"/>
          <p:nvPr/>
        </p:nvSpPr>
        <p:spPr>
          <a:xfrm>
            <a:off x="10327334" y="3494390"/>
            <a:ext cx="914400" cy="646331"/>
          </a:xfrm>
          <a:prstGeom prst="rect">
            <a:avLst/>
          </a:prstGeom>
          <a:noFill/>
        </p:spPr>
        <p:txBody>
          <a:bodyPr wrap="square" rtlCol="0">
            <a:spAutoFit/>
          </a:bodyPr>
          <a:lstStyle/>
          <a:p>
            <a:r>
              <a:rPr lang="en-US" dirty="0"/>
              <a:t>q</a:t>
            </a:r>
          </a:p>
          <a:p>
            <a:endParaRPr lang="en-US" dirty="0"/>
          </a:p>
        </p:txBody>
      </p:sp>
      <p:sp>
        <p:nvSpPr>
          <p:cNvPr id="11" name="TextBox 10">
            <a:extLst>
              <a:ext uri="{FF2B5EF4-FFF2-40B4-BE49-F238E27FC236}">
                <a16:creationId xmlns:a16="http://schemas.microsoft.com/office/drawing/2014/main" id="{FC64746F-2E81-C326-23D4-F8EDCB73EA57}"/>
              </a:ext>
            </a:extLst>
          </p:cNvPr>
          <p:cNvSpPr txBox="1"/>
          <p:nvPr/>
        </p:nvSpPr>
        <p:spPr>
          <a:xfrm>
            <a:off x="8605119" y="4000397"/>
            <a:ext cx="638564" cy="646331"/>
          </a:xfrm>
          <a:prstGeom prst="rect">
            <a:avLst/>
          </a:prstGeom>
          <a:noFill/>
        </p:spPr>
        <p:txBody>
          <a:bodyPr wrap="square" rtlCol="0">
            <a:spAutoFit/>
          </a:bodyPr>
          <a:lstStyle/>
          <a:p>
            <a:r>
              <a:rPr lang="en-US" dirty="0"/>
              <a:t>…</a:t>
            </a:r>
          </a:p>
          <a:p>
            <a:endParaRPr lang="en-US" dirty="0"/>
          </a:p>
        </p:txBody>
      </p:sp>
      <p:sp>
        <p:nvSpPr>
          <p:cNvPr id="12" name="TextBox 11">
            <a:extLst>
              <a:ext uri="{FF2B5EF4-FFF2-40B4-BE49-F238E27FC236}">
                <a16:creationId xmlns:a16="http://schemas.microsoft.com/office/drawing/2014/main" id="{56B88FAF-D807-AB62-1F4C-44100A055C01}"/>
              </a:ext>
            </a:extLst>
          </p:cNvPr>
          <p:cNvSpPr txBox="1"/>
          <p:nvPr/>
        </p:nvSpPr>
        <p:spPr>
          <a:xfrm>
            <a:off x="6587547" y="3216342"/>
            <a:ext cx="914400" cy="369332"/>
          </a:xfrm>
          <a:prstGeom prst="rect">
            <a:avLst/>
          </a:prstGeom>
          <a:noFill/>
        </p:spPr>
        <p:txBody>
          <a:bodyPr wrap="square" rtlCol="0">
            <a:spAutoFit/>
          </a:bodyPr>
          <a:lstStyle/>
          <a:p>
            <a:r>
              <a:rPr lang="en-US" dirty="0"/>
              <a:t>Keygen</a:t>
            </a:r>
          </a:p>
        </p:txBody>
      </p:sp>
      <p:grpSp>
        <p:nvGrpSpPr>
          <p:cNvPr id="9" name="Group 8">
            <a:extLst>
              <a:ext uri="{FF2B5EF4-FFF2-40B4-BE49-F238E27FC236}">
                <a16:creationId xmlns:a16="http://schemas.microsoft.com/office/drawing/2014/main" id="{A3B6AABE-9A81-777D-2826-92112B475BD1}"/>
              </a:ext>
            </a:extLst>
          </p:cNvPr>
          <p:cNvGrpSpPr/>
          <p:nvPr/>
        </p:nvGrpSpPr>
        <p:grpSpPr>
          <a:xfrm>
            <a:off x="8261016" y="1782741"/>
            <a:ext cx="1326771" cy="1326771"/>
            <a:chOff x="7350697" y="1639089"/>
            <a:chExt cx="1326771" cy="1326771"/>
          </a:xfrm>
        </p:grpSpPr>
        <p:pic>
          <p:nvPicPr>
            <p:cNvPr id="8" name="Graphic 7" descr="Key outline">
              <a:extLst>
                <a:ext uri="{FF2B5EF4-FFF2-40B4-BE49-F238E27FC236}">
                  <a16:creationId xmlns:a16="http://schemas.microsoft.com/office/drawing/2014/main" id="{F93A07E3-D2A1-ED44-C89A-911C79F906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0697" y="1639089"/>
              <a:ext cx="1326771" cy="1326771"/>
            </a:xfrm>
            <a:prstGeom prst="rect">
              <a:avLst/>
            </a:prstGeom>
          </p:spPr>
        </p:pic>
        <p:sp>
          <p:nvSpPr>
            <p:cNvPr id="13" name="TextBox 12">
              <a:extLst>
                <a:ext uri="{FF2B5EF4-FFF2-40B4-BE49-F238E27FC236}">
                  <a16:creationId xmlns:a16="http://schemas.microsoft.com/office/drawing/2014/main" id="{53CEF9F3-4B6F-C4EA-2EB9-F2005FA449F2}"/>
                </a:ext>
              </a:extLst>
            </p:cNvPr>
            <p:cNvSpPr txBox="1"/>
            <p:nvPr/>
          </p:nvSpPr>
          <p:spPr>
            <a:xfrm>
              <a:off x="7603673" y="2117809"/>
              <a:ext cx="55774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1</a:t>
              </a:r>
            </a:p>
          </p:txBody>
        </p:sp>
      </p:grpSp>
      <p:grpSp>
        <p:nvGrpSpPr>
          <p:cNvPr id="15" name="Group 14">
            <a:extLst>
              <a:ext uri="{FF2B5EF4-FFF2-40B4-BE49-F238E27FC236}">
                <a16:creationId xmlns:a16="http://schemas.microsoft.com/office/drawing/2014/main" id="{A1298279-0A3A-E7AA-3712-17E79569C879}"/>
              </a:ext>
            </a:extLst>
          </p:cNvPr>
          <p:cNvGrpSpPr/>
          <p:nvPr/>
        </p:nvGrpSpPr>
        <p:grpSpPr>
          <a:xfrm>
            <a:off x="8261016" y="2737622"/>
            <a:ext cx="1326771" cy="1326771"/>
            <a:chOff x="7350697" y="1639089"/>
            <a:chExt cx="1326771" cy="1326771"/>
          </a:xfrm>
        </p:grpSpPr>
        <p:pic>
          <p:nvPicPr>
            <p:cNvPr id="16" name="Graphic 15" descr="Key outline">
              <a:extLst>
                <a:ext uri="{FF2B5EF4-FFF2-40B4-BE49-F238E27FC236}">
                  <a16:creationId xmlns:a16="http://schemas.microsoft.com/office/drawing/2014/main" id="{DE43E08D-AD9F-9084-CA66-E06BD283D3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0697" y="1639089"/>
              <a:ext cx="1326771" cy="1326771"/>
            </a:xfrm>
            <a:prstGeom prst="rect">
              <a:avLst/>
            </a:prstGeom>
          </p:spPr>
        </p:pic>
        <p:sp>
          <p:nvSpPr>
            <p:cNvPr id="17" name="TextBox 16">
              <a:extLst>
                <a:ext uri="{FF2B5EF4-FFF2-40B4-BE49-F238E27FC236}">
                  <a16:creationId xmlns:a16="http://schemas.microsoft.com/office/drawing/2014/main" id="{0B1DC925-D699-A711-42A3-642CDD3B3B0F}"/>
                </a:ext>
              </a:extLst>
            </p:cNvPr>
            <p:cNvSpPr txBox="1"/>
            <p:nvPr/>
          </p:nvSpPr>
          <p:spPr>
            <a:xfrm>
              <a:off x="7603673" y="2117809"/>
              <a:ext cx="55774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2</a:t>
              </a:r>
            </a:p>
          </p:txBody>
        </p:sp>
      </p:grpSp>
      <p:grpSp>
        <p:nvGrpSpPr>
          <p:cNvPr id="21" name="Group 20">
            <a:extLst>
              <a:ext uri="{FF2B5EF4-FFF2-40B4-BE49-F238E27FC236}">
                <a16:creationId xmlns:a16="http://schemas.microsoft.com/office/drawing/2014/main" id="{A91891C6-519E-3B27-CA8D-194D611CDE09}"/>
              </a:ext>
            </a:extLst>
          </p:cNvPr>
          <p:cNvGrpSpPr/>
          <p:nvPr/>
        </p:nvGrpSpPr>
        <p:grpSpPr>
          <a:xfrm>
            <a:off x="8261016" y="4210842"/>
            <a:ext cx="1326771" cy="1326771"/>
            <a:chOff x="7350697" y="1639089"/>
            <a:chExt cx="1326771" cy="1326771"/>
          </a:xfrm>
        </p:grpSpPr>
        <p:pic>
          <p:nvPicPr>
            <p:cNvPr id="22" name="Graphic 21" descr="Key outline">
              <a:extLst>
                <a:ext uri="{FF2B5EF4-FFF2-40B4-BE49-F238E27FC236}">
                  <a16:creationId xmlns:a16="http://schemas.microsoft.com/office/drawing/2014/main" id="{1EF3501E-BECD-42E8-806A-FCEB915049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0697" y="1639089"/>
              <a:ext cx="1326771" cy="1326771"/>
            </a:xfrm>
            <a:prstGeom prst="rect">
              <a:avLst/>
            </a:prstGeom>
          </p:spPr>
        </p:pic>
        <p:sp>
          <p:nvSpPr>
            <p:cNvPr id="23" name="TextBox 22">
              <a:extLst>
                <a:ext uri="{FF2B5EF4-FFF2-40B4-BE49-F238E27FC236}">
                  <a16:creationId xmlns:a16="http://schemas.microsoft.com/office/drawing/2014/main" id="{10D0805D-799F-23AD-21BE-7E488059DB2B}"/>
                </a:ext>
              </a:extLst>
            </p:cNvPr>
            <p:cNvSpPr txBox="1"/>
            <p:nvPr/>
          </p:nvSpPr>
          <p:spPr>
            <a:xfrm>
              <a:off x="7603673" y="2117809"/>
              <a:ext cx="55774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i="1" baseline="-25000" dirty="0">
                  <a:latin typeface="Times New Roman" panose="02020603050405020304" pitchFamily="18" charset="0"/>
                  <a:cs typeface="Times New Roman" panose="02020603050405020304" pitchFamily="18" charset="0"/>
                </a:rPr>
                <a:t>q</a:t>
              </a:r>
            </a:p>
          </p:txBody>
        </p:sp>
      </p:grpSp>
      <p:sp>
        <p:nvSpPr>
          <p:cNvPr id="24" name="Content Placeholder 2">
            <a:extLst>
              <a:ext uri="{FF2B5EF4-FFF2-40B4-BE49-F238E27FC236}">
                <a16:creationId xmlns:a16="http://schemas.microsoft.com/office/drawing/2014/main" id="{AC9D9541-2F3A-7DB3-67C3-FE2EE9E81C1C}"/>
              </a:ext>
            </a:extLst>
          </p:cNvPr>
          <p:cNvSpPr>
            <a:spLocks noGrp="1"/>
          </p:cNvSpPr>
          <p:nvPr>
            <p:ph idx="1"/>
          </p:nvPr>
        </p:nvSpPr>
        <p:spPr>
          <a:xfrm>
            <a:off x="838200" y="1825625"/>
            <a:ext cx="5257800" cy="4351338"/>
          </a:xfrm>
        </p:spPr>
        <p:txBody>
          <a:bodyPr/>
          <a:lstStyle/>
          <a:p>
            <a:r>
              <a:rPr lang="en-US" dirty="0"/>
              <a:t>Specify a maximum number of keys q at setup time</a:t>
            </a:r>
          </a:p>
          <a:p>
            <a:endParaRPr lang="en-US" dirty="0"/>
          </a:p>
          <a:p>
            <a:r>
              <a:rPr lang="en-US" dirty="0"/>
              <a:t>Security only holds for ≤ q keys</a:t>
            </a:r>
          </a:p>
          <a:p>
            <a:endParaRPr lang="en-US" dirty="0"/>
          </a:p>
        </p:txBody>
      </p:sp>
      <p:pic>
        <p:nvPicPr>
          <p:cNvPr id="18" name="Picture 2">
            <a:extLst>
              <a:ext uri="{FF2B5EF4-FFF2-40B4-BE49-F238E27FC236}">
                <a16:creationId xmlns:a16="http://schemas.microsoft.com/office/drawing/2014/main" id="{EA4E9B87-B505-91B4-EA0C-214B64C297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065" y="2717817"/>
            <a:ext cx="1848311" cy="39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94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2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787B-03D6-B6AA-26EA-FF61591ED8A9}"/>
              </a:ext>
            </a:extLst>
          </p:cNvPr>
          <p:cNvSpPr>
            <a:spLocks noGrp="1"/>
          </p:cNvSpPr>
          <p:nvPr>
            <p:ph type="title"/>
          </p:nvPr>
        </p:nvSpPr>
        <p:spPr/>
        <p:txBody>
          <a:bodyPr/>
          <a:lstStyle/>
          <a:p>
            <a:r>
              <a:rPr lang="en-US" dirty="0"/>
              <a:t>Bounded Collusion FE</a:t>
            </a:r>
          </a:p>
        </p:txBody>
      </p:sp>
      <p:sp>
        <p:nvSpPr>
          <p:cNvPr id="3" name="Content Placeholder 2">
            <a:extLst>
              <a:ext uri="{FF2B5EF4-FFF2-40B4-BE49-F238E27FC236}">
                <a16:creationId xmlns:a16="http://schemas.microsoft.com/office/drawing/2014/main" id="{5AC82369-1D12-1387-C8C7-7800F4698A40}"/>
              </a:ext>
            </a:extLst>
          </p:cNvPr>
          <p:cNvSpPr>
            <a:spLocks noGrp="1"/>
          </p:cNvSpPr>
          <p:nvPr>
            <p:ph idx="1"/>
          </p:nvPr>
        </p:nvSpPr>
        <p:spPr>
          <a:xfrm>
            <a:off x="838200" y="1825625"/>
            <a:ext cx="9744307" cy="4351338"/>
          </a:xfrm>
        </p:spPr>
        <p:txBody>
          <a:bodyPr/>
          <a:lstStyle/>
          <a:p>
            <a:pPr>
              <a:lnSpc>
                <a:spcPct val="150000"/>
              </a:lnSpc>
              <a:buClr>
                <a:srgbClr val="00B050"/>
              </a:buClr>
              <a:buFont typeface="Wingdings" panose="05000000000000000000" pitchFamily="2" charset="2"/>
              <a:buChar char="ü"/>
            </a:pPr>
            <a:r>
              <a:rPr lang="en-US" dirty="0"/>
              <a:t>Easier to construct</a:t>
            </a:r>
          </a:p>
          <a:p>
            <a:pPr>
              <a:lnSpc>
                <a:spcPct val="150000"/>
              </a:lnSpc>
              <a:buClr>
                <a:srgbClr val="00B050"/>
              </a:buClr>
              <a:buFont typeface="Wingdings" panose="05000000000000000000" pitchFamily="2" charset="2"/>
              <a:buChar char="ü"/>
            </a:pPr>
            <a:r>
              <a:rPr lang="en-US" dirty="0"/>
              <a:t>Sufficient for many applications</a:t>
            </a:r>
          </a:p>
          <a:p>
            <a:pPr>
              <a:lnSpc>
                <a:spcPct val="150000"/>
              </a:lnSpc>
              <a:buClr>
                <a:srgbClr val="00B050"/>
              </a:buClr>
              <a:buFont typeface="Wingdings" panose="05000000000000000000" pitchFamily="2" charset="2"/>
              <a:buChar char="ü"/>
            </a:pPr>
            <a:r>
              <a:rPr lang="en-US" dirty="0"/>
              <a:t>Prior work [CHK06, GLW12, GKPVZ13, GHRW14, AR17, Agr17, AS17, GKW18, CVW+18, KMUW18, AMY19, GSW21, Wee21, SS10, GVW12, AV19, … ]</a:t>
            </a:r>
          </a:p>
        </p:txBody>
      </p:sp>
    </p:spTree>
    <p:extLst>
      <p:ext uri="{BB962C8B-B14F-4D97-AF65-F5344CB8AC3E}">
        <p14:creationId xmlns:p14="http://schemas.microsoft.com/office/powerpoint/2010/main" val="159962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CA46E-9B82-824A-B568-C482F08A4130}"/>
              </a:ext>
            </a:extLst>
          </p:cNvPr>
          <p:cNvSpPr>
            <a:spLocks noGrp="1"/>
          </p:cNvSpPr>
          <p:nvPr>
            <p:ph type="title"/>
          </p:nvPr>
        </p:nvSpPr>
        <p:spPr/>
        <p:txBody>
          <a:bodyPr/>
          <a:lstStyle/>
          <a:p>
            <a:r>
              <a:rPr lang="en-US" dirty="0"/>
              <a:t>Limitations of Bounded Collusion FE</a:t>
            </a: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F5D9BCF7-0984-414B-8036-C9FA9C54D5F3}"/>
                  </a:ext>
                </a:extLst>
              </p:cNvPr>
              <p:cNvSpPr>
                <a:spLocks noGrp="1"/>
              </p:cNvSpPr>
              <p:nvPr/>
            </p:nvSpPr>
            <p:spPr>
              <a:xfrm>
                <a:off x="223024" y="1690688"/>
                <a:ext cx="102256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457200" lvl="1" indent="0">
                  <a:buNone/>
                </a:pPr>
                <a14:m>
                  <m:oMath xmlns:m="http://schemas.openxmlformats.org/officeDocument/2006/math">
                    <m:r>
                      <a:rPr lang="en-US" i="1" dirty="0">
                        <a:solidFill>
                          <a:srgbClr val="FF0000"/>
                        </a:solidFill>
                        <a:latin typeface="Cambria Math" panose="02040503050406030204" pitchFamily="18" charset="0"/>
                      </a:rPr>
                      <m:t>×</m:t>
                    </m:r>
                  </m:oMath>
                </a14:m>
                <a:r>
                  <a:rPr lang="en-US" dirty="0">
                    <a:solidFill>
                      <a:schemeClr val="accent3">
                        <a:lumMod val="50000"/>
                      </a:schemeClr>
                    </a:solidFill>
                    <a:latin typeface="Helvetica" pitchFamily="2" charset="0"/>
                  </a:rPr>
                  <a:t>   Stuck with </a:t>
                </a:r>
                <a14:m>
                  <m:oMath xmlns:m="http://schemas.openxmlformats.org/officeDocument/2006/math">
                    <m:r>
                      <a:rPr lang="en-US" i="1" dirty="0">
                        <a:solidFill>
                          <a:schemeClr val="accent2"/>
                        </a:solidFill>
                        <a:latin typeface="Cambria Math" panose="02040503050406030204" pitchFamily="18" charset="0"/>
                      </a:rPr>
                      <m:t>𝑄</m:t>
                    </m:r>
                  </m:oMath>
                </a14:m>
                <a:r>
                  <a:rPr lang="en-US" dirty="0">
                    <a:solidFill>
                      <a:schemeClr val="accent3">
                        <a:lumMod val="50000"/>
                      </a:schemeClr>
                    </a:solidFill>
                    <a:latin typeface="Helvetica" pitchFamily="2" charset="0"/>
                  </a:rPr>
                  <a:t> at setup</a:t>
                </a:r>
              </a:p>
              <a:p>
                <a:pPr marL="457200" lvl="1" indent="0">
                  <a:buNone/>
                </a:pPr>
                <a:endParaRPr lang="en-US" dirty="0">
                  <a:solidFill>
                    <a:schemeClr val="accent3">
                      <a:lumMod val="50000"/>
                    </a:schemeClr>
                  </a:solidFill>
                  <a:latin typeface="Helvetica" pitchFamily="2" charset="0"/>
                </a:endParaRPr>
              </a:p>
              <a:p>
                <a:pPr marL="457200" lvl="1" indent="0">
                  <a:buNone/>
                </a:pPr>
                <a14:m>
                  <m:oMath xmlns:m="http://schemas.openxmlformats.org/officeDocument/2006/math">
                    <m:r>
                      <a:rPr lang="en-US" i="1" dirty="0">
                        <a:solidFill>
                          <a:srgbClr val="FF0000"/>
                        </a:solidFill>
                        <a:latin typeface="Cambria Math" panose="02040503050406030204" pitchFamily="18" charset="0"/>
                      </a:rPr>
                      <m:t>×</m:t>
                    </m:r>
                  </m:oMath>
                </a14:m>
                <a:r>
                  <a:rPr lang="en-US" dirty="0">
                    <a:solidFill>
                      <a:schemeClr val="accent3">
                        <a:lumMod val="50000"/>
                      </a:schemeClr>
                    </a:solidFill>
                    <a:latin typeface="Helvetica" pitchFamily="2" charset="0"/>
                  </a:rPr>
                  <a:t>   Security completely broken when </a:t>
                </a:r>
                <a14:m>
                  <m:oMath xmlns:m="http://schemas.openxmlformats.org/officeDocument/2006/math">
                    <m:r>
                      <a:rPr lang="en-US" dirty="0">
                        <a:solidFill>
                          <a:schemeClr val="accent2"/>
                        </a:solidFill>
                        <a:latin typeface="Cambria Math" panose="02040503050406030204" pitchFamily="18" charset="0"/>
                      </a:rPr>
                      <m:t>&gt;</m:t>
                    </m:r>
                    <m:r>
                      <a:rPr lang="en-US" i="1" dirty="0">
                        <a:solidFill>
                          <a:schemeClr val="accent2"/>
                        </a:solidFill>
                        <a:latin typeface="Cambria Math" panose="02040503050406030204" pitchFamily="18" charset="0"/>
                      </a:rPr>
                      <m:t>𝑄</m:t>
                    </m:r>
                  </m:oMath>
                </a14:m>
                <a:r>
                  <a:rPr lang="en-US" dirty="0">
                    <a:solidFill>
                      <a:schemeClr val="accent3">
                        <a:lumMod val="50000"/>
                      </a:schemeClr>
                    </a:solidFill>
                    <a:latin typeface="Helvetica" pitchFamily="2" charset="0"/>
                  </a:rPr>
                  <a:t> keys corrupted</a:t>
                </a:r>
              </a:p>
              <a:p>
                <a:pPr marL="457200" lvl="1" indent="0">
                  <a:buNone/>
                </a:pPr>
                <a:endParaRPr lang="en-US" dirty="0">
                  <a:solidFill>
                    <a:schemeClr val="accent3">
                      <a:lumMod val="50000"/>
                    </a:schemeClr>
                  </a:solidFill>
                  <a:latin typeface="Helvetica" pitchFamily="2" charset="0"/>
                </a:endParaRPr>
              </a:p>
              <a:p>
                <a:pPr marL="457200" lvl="1" indent="0">
                  <a:buNone/>
                </a:pPr>
                <a14:m>
                  <m:oMath xmlns:m="http://schemas.openxmlformats.org/officeDocument/2006/math">
                    <m:r>
                      <a:rPr lang="en-US" i="1" dirty="0">
                        <a:solidFill>
                          <a:srgbClr val="FF0000"/>
                        </a:solidFill>
                        <a:latin typeface="Cambria Math" panose="02040503050406030204" pitchFamily="18" charset="0"/>
                      </a:rPr>
                      <m:t>×</m:t>
                    </m:r>
                  </m:oMath>
                </a14:m>
                <a:r>
                  <a:rPr lang="en-US" dirty="0">
                    <a:solidFill>
                      <a:schemeClr val="accent3">
                        <a:lumMod val="50000"/>
                      </a:schemeClr>
                    </a:solidFill>
                    <a:latin typeface="Helvetica" pitchFamily="2" charset="0"/>
                  </a:rPr>
                  <a:t>   Encryptors need to agree on </a:t>
                </a:r>
                <a14:m>
                  <m:oMath xmlns:m="http://schemas.openxmlformats.org/officeDocument/2006/math">
                    <m:r>
                      <a:rPr lang="en-US" i="1" dirty="0">
                        <a:solidFill>
                          <a:schemeClr val="accent2"/>
                        </a:solidFill>
                        <a:latin typeface="Cambria Math" panose="02040503050406030204" pitchFamily="18" charset="0"/>
                      </a:rPr>
                      <m:t>𝑄</m:t>
                    </m:r>
                  </m:oMath>
                </a14:m>
                <a:endParaRPr lang="en-US" dirty="0">
                  <a:solidFill>
                    <a:schemeClr val="accent3">
                      <a:lumMod val="50000"/>
                    </a:schemeClr>
                  </a:solidFill>
                  <a:latin typeface="Helvetica" pitchFamily="2" charset="0"/>
                </a:endParaRPr>
              </a:p>
              <a:p>
                <a:pPr marL="0" indent="0">
                  <a:buNone/>
                </a:pPr>
                <a:endParaRPr lang="en-US" dirty="0"/>
              </a:p>
            </p:txBody>
          </p:sp>
        </mc:Choice>
        <mc:Fallback>
          <p:sp>
            <p:nvSpPr>
              <p:cNvPr id="4" name="Content Placeholder 2">
                <a:extLst>
                  <a:ext uri="{FF2B5EF4-FFF2-40B4-BE49-F238E27FC236}">
                    <a16:creationId xmlns:a16="http://schemas.microsoft.com/office/drawing/2014/main" id="{F5D9BCF7-0984-414B-8036-C9FA9C54D5F3}"/>
                  </a:ext>
                </a:extLst>
              </p:cNvPr>
              <p:cNvSpPr>
                <a:spLocks noGrp="1" noRot="1" noChangeAspect="1" noMove="1" noResize="1" noEditPoints="1" noAdjustHandles="1" noChangeArrowheads="1" noChangeShapeType="1" noTextEdit="1"/>
              </p:cNvSpPr>
              <p:nvPr/>
            </p:nvSpPr>
            <p:spPr>
              <a:xfrm>
                <a:off x="223024" y="1690688"/>
                <a:ext cx="10225669" cy="435133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02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6345-6591-8D1F-6F7C-238D7E32A8C1}"/>
              </a:ext>
            </a:extLst>
          </p:cNvPr>
          <p:cNvSpPr>
            <a:spLocks noGrp="1"/>
          </p:cNvSpPr>
          <p:nvPr>
            <p:ph type="title"/>
          </p:nvPr>
        </p:nvSpPr>
        <p:spPr/>
        <p:txBody>
          <a:bodyPr/>
          <a:lstStyle/>
          <a:p>
            <a:r>
              <a:rPr lang="en-US" dirty="0"/>
              <a:t>Theoretical Perspective</a:t>
            </a:r>
          </a:p>
        </p:txBody>
      </p:sp>
      <p:sp>
        <p:nvSpPr>
          <p:cNvPr id="3" name="Content Placeholder 2">
            <a:extLst>
              <a:ext uri="{FF2B5EF4-FFF2-40B4-BE49-F238E27FC236}">
                <a16:creationId xmlns:a16="http://schemas.microsoft.com/office/drawing/2014/main" id="{0407A6EE-890F-72F7-8E57-1EC2C73ADDDD}"/>
              </a:ext>
            </a:extLst>
          </p:cNvPr>
          <p:cNvSpPr>
            <a:spLocks noGrp="1"/>
          </p:cNvSpPr>
          <p:nvPr>
            <p:ph idx="1"/>
          </p:nvPr>
        </p:nvSpPr>
        <p:spPr>
          <a:xfrm>
            <a:off x="838200" y="1825625"/>
            <a:ext cx="10515600" cy="4351338"/>
          </a:xfrm>
        </p:spPr>
        <p:txBody>
          <a:bodyPr/>
          <a:lstStyle/>
          <a:p>
            <a:r>
              <a:rPr lang="en-US" dirty="0"/>
              <a:t>Unbounded simulation security is impossible! [O’N10, BSW11]</a:t>
            </a:r>
          </a:p>
          <a:p>
            <a:pPr lvl="1"/>
            <a:r>
              <a:rPr lang="en-US" dirty="0"/>
              <a:t>Intuition – Can’t embed unbounded # of function outputs into ciphertext</a:t>
            </a:r>
          </a:p>
          <a:p>
            <a:pPr lvl="1"/>
            <a:r>
              <a:rPr lang="en-US" dirty="0"/>
              <a:t>Impossible when ciphertext is o(q) for q keys.</a:t>
            </a:r>
          </a:p>
          <a:p>
            <a:pPr lvl="1"/>
            <a:endParaRPr lang="en-US" dirty="0"/>
          </a:p>
          <a:p>
            <a:r>
              <a:rPr lang="en-US" dirty="0"/>
              <a:t>Indistinguishability-based security for FE</a:t>
            </a:r>
          </a:p>
          <a:p>
            <a:pPr lvl="1"/>
            <a:r>
              <a:rPr lang="en-US" dirty="0"/>
              <a:t>Unbounded keys from iO [GGH</a:t>
            </a:r>
            <a:r>
              <a:rPr lang="en-US" baseline="30000" dirty="0"/>
              <a:t>+</a:t>
            </a:r>
            <a:r>
              <a:rPr lang="en-US" dirty="0"/>
              <a:t>13, Waters14]</a:t>
            </a:r>
          </a:p>
          <a:p>
            <a:pPr lvl="1"/>
            <a:r>
              <a:rPr lang="en-US" dirty="0"/>
              <a:t>Ciphertext size O(q</a:t>
            </a:r>
            <a:r>
              <a:rPr lang="en-US" baseline="30000" dirty="0"/>
              <a:t>1-</a:t>
            </a:r>
            <a:r>
              <a:rPr lang="el-GR" baseline="30000" dirty="0"/>
              <a:t>ε</a:t>
            </a:r>
            <a:r>
              <a:rPr lang="en-US" dirty="0"/>
              <a:t>) can be bootstrapped to iO [AJS15, BV15]</a:t>
            </a:r>
          </a:p>
          <a:p>
            <a:endParaRPr lang="en-US" dirty="0"/>
          </a:p>
        </p:txBody>
      </p:sp>
    </p:spTree>
    <p:extLst>
      <p:ext uri="{BB962C8B-B14F-4D97-AF65-F5344CB8AC3E}">
        <p14:creationId xmlns:p14="http://schemas.microsoft.com/office/powerpoint/2010/main" val="248146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6345-6591-8D1F-6F7C-238D7E32A8C1}"/>
              </a:ext>
            </a:extLst>
          </p:cNvPr>
          <p:cNvSpPr>
            <a:spLocks noGrp="1"/>
          </p:cNvSpPr>
          <p:nvPr>
            <p:ph type="title"/>
          </p:nvPr>
        </p:nvSpPr>
        <p:spPr/>
        <p:txBody>
          <a:bodyPr/>
          <a:lstStyle/>
          <a:p>
            <a:r>
              <a:rPr lang="en-US" dirty="0"/>
              <a:t>Theoretical Perspective</a:t>
            </a:r>
          </a:p>
        </p:txBody>
      </p:sp>
      <p:sp>
        <p:nvSpPr>
          <p:cNvPr id="3" name="Content Placeholder 2">
            <a:extLst>
              <a:ext uri="{FF2B5EF4-FFF2-40B4-BE49-F238E27FC236}">
                <a16:creationId xmlns:a16="http://schemas.microsoft.com/office/drawing/2014/main" id="{0407A6EE-890F-72F7-8E57-1EC2C73ADDDD}"/>
              </a:ext>
            </a:extLst>
          </p:cNvPr>
          <p:cNvSpPr>
            <a:spLocks noGrp="1"/>
          </p:cNvSpPr>
          <p:nvPr>
            <p:ph idx="1"/>
          </p:nvPr>
        </p:nvSpPr>
        <p:spPr>
          <a:xfrm>
            <a:off x="838200" y="1825625"/>
            <a:ext cx="10515600" cy="4351338"/>
          </a:xfrm>
        </p:spPr>
        <p:txBody>
          <a:bodyPr/>
          <a:lstStyle/>
          <a:p>
            <a:r>
              <a:rPr lang="en-US" dirty="0"/>
              <a:t>Unbounded simulation security is impossible! [O’N10, BSW11]</a:t>
            </a:r>
          </a:p>
          <a:p>
            <a:pPr lvl="1"/>
            <a:r>
              <a:rPr lang="en-US" dirty="0"/>
              <a:t>Intuition – Can’t embed unbounded # of function outputs into ciphertext</a:t>
            </a:r>
          </a:p>
          <a:p>
            <a:pPr lvl="1"/>
            <a:r>
              <a:rPr lang="en-US" dirty="0"/>
              <a:t>Impossible when </a:t>
            </a:r>
            <a:r>
              <a:rPr lang="en-US" i="1" u="sng" dirty="0"/>
              <a:t>ciphertext</a:t>
            </a:r>
            <a:r>
              <a:rPr lang="en-US" dirty="0"/>
              <a:t> is o(q) for q keys.</a:t>
            </a:r>
          </a:p>
          <a:p>
            <a:pPr lvl="1"/>
            <a:endParaRPr lang="en-US" dirty="0"/>
          </a:p>
          <a:p>
            <a:r>
              <a:rPr lang="en-US" dirty="0"/>
              <a:t>Indistinguishability-based security for FE</a:t>
            </a:r>
          </a:p>
          <a:p>
            <a:pPr lvl="1"/>
            <a:r>
              <a:rPr lang="en-US" dirty="0"/>
              <a:t>Unbounded keys from iO [GGH</a:t>
            </a:r>
            <a:r>
              <a:rPr lang="en-US" baseline="30000" dirty="0"/>
              <a:t>+</a:t>
            </a:r>
            <a:r>
              <a:rPr lang="en-US" dirty="0"/>
              <a:t>13, Waters14]</a:t>
            </a:r>
          </a:p>
          <a:p>
            <a:pPr lvl="1"/>
            <a:r>
              <a:rPr lang="en-US" i="1" u="sng" dirty="0"/>
              <a:t>Ciphertext</a:t>
            </a:r>
            <a:r>
              <a:rPr lang="en-US" dirty="0"/>
              <a:t> size O(q</a:t>
            </a:r>
            <a:r>
              <a:rPr lang="en-US" baseline="30000" dirty="0"/>
              <a:t>1-</a:t>
            </a:r>
            <a:r>
              <a:rPr lang="el-GR" baseline="30000" dirty="0"/>
              <a:t>ε</a:t>
            </a:r>
            <a:r>
              <a:rPr lang="en-US" dirty="0"/>
              <a:t>) can be bootstrapped to iO [AJS15, BV15]</a:t>
            </a:r>
          </a:p>
          <a:p>
            <a:endParaRPr lang="en-US" dirty="0"/>
          </a:p>
        </p:txBody>
      </p:sp>
    </p:spTree>
    <p:extLst>
      <p:ext uri="{BB962C8B-B14F-4D97-AF65-F5344CB8AC3E}">
        <p14:creationId xmlns:p14="http://schemas.microsoft.com/office/powerpoint/2010/main" val="1407814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23931</TotalTime>
  <Words>3574</Words>
  <Application>Microsoft Office PowerPoint</Application>
  <PresentationFormat>Widescreen</PresentationFormat>
  <Paragraphs>305</Paragraphs>
  <Slides>24</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Calibri Light</vt:lpstr>
      <vt:lpstr>Cambria Math</vt:lpstr>
      <vt:lpstr>Helvetica</vt:lpstr>
      <vt:lpstr>Times New Roman</vt:lpstr>
      <vt:lpstr>Wingdings</vt:lpstr>
      <vt:lpstr>Office Theme</vt:lpstr>
      <vt:lpstr>Bitmap Image</vt:lpstr>
      <vt:lpstr>Dynamic Collusion Bounded Functional Encryption from Identity-Based Encryption</vt:lpstr>
      <vt:lpstr>Functional Encryption [SW05, …]</vt:lpstr>
      <vt:lpstr>Functional Encryption</vt:lpstr>
      <vt:lpstr>Simulation Security</vt:lpstr>
      <vt:lpstr>Bounded Collusion Functional Encryption [SS10, GVW12]</vt:lpstr>
      <vt:lpstr>Bounded Collusion FE</vt:lpstr>
      <vt:lpstr>Limitations of Bounded Collusion FE</vt:lpstr>
      <vt:lpstr>Theoretical Perspective</vt:lpstr>
      <vt:lpstr>Theoretical Perspective</vt:lpstr>
      <vt:lpstr>Dynamic Bounded Collusion FE</vt:lpstr>
      <vt:lpstr>Dynamic Bounded Collusion FE</vt:lpstr>
      <vt:lpstr>Results</vt:lpstr>
      <vt:lpstr>Sequence of Transformations</vt:lpstr>
      <vt:lpstr>Tagged (Bounded) Functional Encryption</vt:lpstr>
      <vt:lpstr>IBE to Tagged Functional Encryption</vt:lpstr>
      <vt:lpstr>IBE to Tagged Functional Encryption</vt:lpstr>
      <vt:lpstr>IBE to Tagged Functional Encryption</vt:lpstr>
      <vt:lpstr>IBE to Tagged Functional Encryption</vt:lpstr>
      <vt:lpstr>Tagged FE to Static FE*</vt:lpstr>
      <vt:lpstr>Tagged FE to Static FE*</vt:lpstr>
      <vt:lpstr>Static FE* to Dynamic FE</vt:lpstr>
      <vt:lpstr>Static FE* to Dynamic FE</vt:lpstr>
      <vt:lpstr>Summary</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Collusion Bounded Functional Encryption from Identity-Based Encryption</dc:title>
  <dc:creator>Lu, George C</dc:creator>
  <cp:lastModifiedBy>Lu, George C</cp:lastModifiedBy>
  <cp:revision>193</cp:revision>
  <dcterms:created xsi:type="dcterms:W3CDTF">2022-05-08T22:09:16Z</dcterms:created>
  <dcterms:modified xsi:type="dcterms:W3CDTF">2022-05-29T23:02:18Z</dcterms:modified>
</cp:coreProperties>
</file>