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31b17eb8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231b17eb8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231b17eb8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231b17eb8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31b17eb8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31b17eb8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31b17eb85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31b17eb85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31b17eb8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31b17eb8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31b17eb8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31b17eb8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31b17eb8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31b17eb8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31b17eb8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31b17eb8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31b17eb8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31b17eb8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31b17eb8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31b17eb8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31b17eb8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31b17eb8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31b17eb8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31b17eb8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31b17eb8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31b17eb8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31b17eb8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31b17eb8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jIooM-O1zTY"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 Encryption end-runs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Legal challenges from around the world</a:t>
            </a:r>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Ethiopia and digital authoritarians</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The Zone9 bloggers were arrested in 2014. Here the aim is to protect against free expression and dissent, and in this case under the cover of clandestine tools.</a:t>
            </a:r>
            <a:endParaRPr i="1"/>
          </a:p>
          <a:p>
            <a:pPr indent="0" lvl="0" marL="0" rtl="0" algn="l">
              <a:spcBef>
                <a:spcPts val="1200"/>
              </a:spcBef>
              <a:spcAft>
                <a:spcPts val="0"/>
              </a:spcAft>
              <a:buNone/>
            </a:pPr>
            <a:r>
              <a:rPr lang="en"/>
              <a:t>Make the use of encryption a crime,</a:t>
            </a:r>
            <a:endParaRPr/>
          </a:p>
          <a:p>
            <a:pPr indent="0" lvl="0" marL="0" rtl="0" algn="l">
              <a:spcBef>
                <a:spcPts val="1200"/>
              </a:spcBef>
              <a:spcAft>
                <a:spcPts val="0"/>
              </a:spcAft>
              <a:buNone/>
            </a:pPr>
            <a:r>
              <a:rPr lang="en"/>
              <a:t>Make encryption synonymous with clandestine terrorism and crime.</a:t>
            </a:r>
            <a:endParaRPr/>
          </a:p>
          <a:p>
            <a:pPr indent="0" lvl="0" marL="0" rtl="0" algn="l">
              <a:spcBef>
                <a:spcPts val="1200"/>
              </a:spcBef>
              <a:spcAft>
                <a:spcPts val="0"/>
              </a:spcAft>
              <a:buNone/>
            </a:pPr>
            <a:r>
              <a:rPr lang="en"/>
              <a:t>Government invoked criminal code from 2004, updated in 2016.</a:t>
            </a:r>
            <a:endParaRPr/>
          </a:p>
          <a:p>
            <a:pPr indent="0" lvl="0" marL="0" rtl="0" algn="l">
              <a:spcBef>
                <a:spcPts val="1200"/>
              </a:spcBef>
              <a:spcAft>
                <a:spcPts val="1200"/>
              </a:spcAft>
              <a:buNone/>
            </a:pPr>
            <a:r>
              <a:rPr lang="en"/>
              <a:t>Other countries where regulation simply prohibits implementers rolling out encryption features: </a:t>
            </a:r>
            <a:r>
              <a:rPr lang="en"/>
              <a:t>China, Belarus, Colombia, Egypt, Iran, Kazakhstan, Saudi Arabia, South Africa, Russia, Syria, Turkmenistan, Uganda and</a:t>
            </a:r>
            <a:r>
              <a:rPr lang="en"/>
              <a:t> Pakistan.</a:t>
            </a:r>
            <a:endParaRPr/>
          </a:p>
        </p:txBody>
      </p:sp>
      <p:sp>
        <p:nvSpPr>
          <p:cNvPr id="115" name="Google Shape;11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lt2"/>
                </a:solidFill>
              </a:rPr>
              <a:t>@bullsbears2010 on Twitter.</a:t>
            </a:r>
            <a:endParaRPr>
              <a:solidFill>
                <a:schemeClr val="lt2"/>
              </a:solidFill>
            </a:endParaRPr>
          </a:p>
        </p:txBody>
      </p:sp>
      <p:sp>
        <p:nvSpPr>
          <p:cNvPr id="121" name="Google Shape;121;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Zimbabwe and censors</a:t>
            </a:r>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t>In 2016 with the economy on fire #shutdownzim protesters were threatened by Mugabe that their (newly encrypted) WhatsApp activity was being monitored, followed by a shutdown.</a:t>
            </a:r>
            <a:endParaRPr i="1"/>
          </a:p>
          <a:p>
            <a:pPr indent="0" lvl="0" marL="0" rtl="0" algn="l">
              <a:spcBef>
                <a:spcPts val="1200"/>
              </a:spcBef>
              <a:spcAft>
                <a:spcPts val="0"/>
              </a:spcAft>
              <a:buNone/>
            </a:pPr>
            <a:r>
              <a:rPr lang="en"/>
              <a:t>WA entered the Zimbabwe market in 2014 with credit bundles.</a:t>
            </a:r>
            <a:endParaRPr/>
          </a:p>
          <a:p>
            <a:pPr indent="0" lvl="0" marL="0" rtl="0" algn="l">
              <a:spcBef>
                <a:spcPts val="1200"/>
              </a:spcBef>
              <a:spcAft>
                <a:spcPts val="0"/>
              </a:spcAft>
              <a:buNone/>
            </a:pPr>
            <a:r>
              <a:rPr lang="en"/>
              <a:t>Shutdown affected finance, health and safety, reporting and journalism.</a:t>
            </a:r>
            <a:endParaRPr/>
          </a:p>
          <a:p>
            <a:pPr indent="0" lvl="0" marL="0" rtl="0" algn="l">
              <a:spcBef>
                <a:spcPts val="1200"/>
              </a:spcBef>
              <a:spcAft>
                <a:spcPts val="0"/>
              </a:spcAft>
              <a:buNone/>
            </a:pPr>
            <a:r>
              <a:rPr lang="en"/>
              <a:t>Single-app precarity, public crisis, no data localisation created the perfect storm.</a:t>
            </a:r>
            <a:endParaRPr/>
          </a:p>
          <a:p>
            <a:pPr indent="0" lvl="0" marL="0" rtl="0" algn="l">
              <a:spcBef>
                <a:spcPts val="1200"/>
              </a:spcBef>
              <a:spcAft>
                <a:spcPts val="1200"/>
              </a:spcAft>
              <a:buNone/>
            </a:pPr>
            <a:r>
              <a:rPr lang="en"/>
              <a:t>Other countries shutting down internet/e2ee apps: Russia, Belarus, China, Cuba, Iran, Senegal, Nigeria, Chad, Ethiopia, India, Pakistan, Myanmar, Syria, Jordan.</a:t>
            </a:r>
            <a:endParaRPr/>
          </a:p>
        </p:txBody>
      </p:sp>
      <p:sp>
        <p:nvSpPr>
          <p:cNvPr id="128" name="Google Shape;12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lt2"/>
                </a:solidFill>
              </a:rPr>
              <a:t>Photo by mauro mora on Unsplash.</a:t>
            </a:r>
            <a:endParaRPr>
              <a:solidFill>
                <a:schemeClr val="lt2"/>
              </a:solidFill>
            </a:endParaRPr>
          </a:p>
        </p:txBody>
      </p:sp>
      <p:sp>
        <p:nvSpPr>
          <p:cNvPr id="134" name="Google Shape;13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long view</a:t>
            </a:r>
            <a:endParaRPr/>
          </a:p>
        </p:txBody>
      </p:sp>
      <p:sp>
        <p:nvSpPr>
          <p:cNvPr id="140" name="Google Shape;140;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Risks are:</a:t>
            </a:r>
            <a:endParaRPr/>
          </a:p>
          <a:p>
            <a:pPr indent="-342900" lvl="0" marL="457200" rtl="0" algn="l">
              <a:spcBef>
                <a:spcPts val="1200"/>
              </a:spcBef>
              <a:spcAft>
                <a:spcPts val="0"/>
              </a:spcAft>
              <a:buSzPts val="1800"/>
              <a:buChar char="●"/>
            </a:pPr>
            <a:r>
              <a:rPr lang="en"/>
              <a:t>Copycat regulation.</a:t>
            </a:r>
            <a:endParaRPr/>
          </a:p>
          <a:p>
            <a:pPr indent="-342900" lvl="0" marL="457200" rtl="0" algn="l">
              <a:spcBef>
                <a:spcPts val="0"/>
              </a:spcBef>
              <a:spcAft>
                <a:spcPts val="0"/>
              </a:spcAft>
              <a:buSzPts val="1800"/>
              <a:buChar char="●"/>
            </a:pPr>
            <a:r>
              <a:rPr lang="en"/>
              <a:t>Good (and bad) laws can be undone.</a:t>
            </a:r>
            <a:endParaRPr/>
          </a:p>
          <a:p>
            <a:pPr indent="0" lvl="0" marL="0" rtl="0" algn="l">
              <a:spcBef>
                <a:spcPts val="1200"/>
              </a:spcBef>
              <a:spcAft>
                <a:spcPts val="0"/>
              </a:spcAft>
              <a:buNone/>
            </a:pPr>
            <a:r>
              <a:rPr lang="en"/>
              <a:t>Three strategies:</a:t>
            </a:r>
            <a:endParaRPr/>
          </a:p>
          <a:p>
            <a:pPr indent="-342900" lvl="0" marL="457200" rtl="0" algn="l">
              <a:spcBef>
                <a:spcPts val="1200"/>
              </a:spcBef>
              <a:spcAft>
                <a:spcPts val="0"/>
              </a:spcAft>
              <a:buSzPts val="1800"/>
              <a:buAutoNum type="arabicPeriod"/>
            </a:pPr>
            <a:r>
              <a:rPr lang="en"/>
              <a:t>Contain the privacy vs safety narrative’s sway over policy (direct end run)</a:t>
            </a:r>
            <a:endParaRPr/>
          </a:p>
          <a:p>
            <a:pPr indent="-342900" lvl="0" marL="457200" rtl="0" algn="l">
              <a:spcBef>
                <a:spcPts val="0"/>
              </a:spcBef>
              <a:spcAft>
                <a:spcPts val="0"/>
              </a:spcAft>
              <a:buSzPts val="1800"/>
              <a:buAutoNum type="arabicPeriod"/>
            </a:pPr>
            <a:r>
              <a:rPr lang="en"/>
              <a:t>Cover critical intersections impacting e2ee (policy pivots)</a:t>
            </a:r>
            <a:endParaRPr/>
          </a:p>
          <a:p>
            <a:pPr indent="-342900" lvl="0" marL="457200" rtl="0" algn="l">
              <a:spcBef>
                <a:spcPts val="0"/>
              </a:spcBef>
              <a:spcAft>
                <a:spcPts val="0"/>
              </a:spcAft>
              <a:buSzPts val="1800"/>
              <a:buAutoNum type="arabicPeriod"/>
            </a:pPr>
            <a:r>
              <a:rPr lang="en"/>
              <a:t>Protect civil liberties against </a:t>
            </a:r>
            <a:r>
              <a:rPr lang="en"/>
              <a:t>compelled decryption, client-side scanning</a:t>
            </a:r>
            <a:r>
              <a:rPr lang="en"/>
              <a:t> (direct intrusion)</a:t>
            </a:r>
            <a:endParaRPr/>
          </a:p>
        </p:txBody>
      </p:sp>
      <p:sp>
        <p:nvSpPr>
          <p:cNvPr id="141" name="Google Shape;14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sp>
        <p:nvSpPr>
          <p:cNvPr id="146" name="Google Shape;146;p27"/>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@mallory on Github. | @malloryknodel on Twitter.</a:t>
            </a:r>
            <a:endParaRPr/>
          </a:p>
        </p:txBody>
      </p:sp>
      <p:sp>
        <p:nvSpPr>
          <p:cNvPr id="147" name="Google Shape;14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Encryption policy context</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CDT is in Brussels and Washington DC to watchdog impacts of technology policy on privacy, expression and civic space. We participate in IETF and W3C because policy implications are inherent in fundamental communications protocols.</a:t>
            </a:r>
            <a:endParaRPr/>
          </a:p>
          <a:p>
            <a:pPr indent="0" lvl="0" marL="0" rtl="0" algn="l">
              <a:spcBef>
                <a:spcPts val="1200"/>
              </a:spcBef>
              <a:spcAft>
                <a:spcPts val="0"/>
              </a:spcAft>
              <a:buNone/>
            </a:pPr>
            <a:r>
              <a:rPr lang="en"/>
              <a:t>GEC</a:t>
            </a:r>
            <a:r>
              <a:rPr lang="en"/>
              <a:t> mission is to promote and defend the use of strong encryption around the world, </a:t>
            </a:r>
            <a:r>
              <a:rPr lang="en"/>
              <a:t>steered by CDT, ISOC and GPD</a:t>
            </a:r>
            <a:r>
              <a:rPr lang="en"/>
              <a:t>.</a:t>
            </a:r>
            <a:endParaRPr/>
          </a:p>
          <a:p>
            <a:pPr indent="0" lvl="0" marL="0" rtl="0" algn="l">
              <a:spcBef>
                <a:spcPts val="1200"/>
              </a:spcBef>
              <a:spcAft>
                <a:spcPts val="0"/>
              </a:spcAft>
              <a:buNone/>
            </a:pPr>
            <a:r>
              <a:rPr lang="en" u="sng"/>
              <a:t>Thanks to those of you in the audience who are technical advisors to the GEC.</a:t>
            </a:r>
            <a:endParaRPr u="sng"/>
          </a:p>
          <a:p>
            <a:pPr indent="0" lvl="0" marL="0" rtl="0" algn="l">
              <a:spcBef>
                <a:spcPts val="1200"/>
              </a:spcBef>
              <a:spcAft>
                <a:spcPts val="1200"/>
              </a:spcAft>
              <a:buNone/>
            </a:pPr>
            <a:r>
              <a:rPr lang="en"/>
              <a:t>Global Encryption Day is 21 October.</a:t>
            </a:r>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pic>
        <p:nvPicPr>
          <p:cNvPr descr="Encryption safeguards the personal security of billions of people and the national security of countries around the world.&#10;&#10;However, some governments and organisations are pushing to weaken encryption, which would create a dangerous precedent that compromises the security of billions of people around the world.  &#10; &#10;The Global Encryption Coalition (GEC) was founded in 2020 by the Center for Democracy &amp; Technology, Global Partners Digital and the Internet Society and now has over 200 members.&#10;&#10;Its mission is to promote and defend encryption in key countries and multilateral fora where it is under threat. The GEC also supports efforts by companies to offer encrypted services to their users.&#10;&#10;Join us today! &#10;&#10;Register as a Member: https://bit.ly/3FBVQaP&#10;Pledge to Make the Switch to End-to-End Encryption: https://bit.ly/3uSKgmk&#10;Join us for Global Encryption Day on October 21: https://bit.ly/3oICWJg&#10;&#10;#MakeTheSwitch #encryption #e2ee #GlobalEncryptionDay" id="68" name="Google Shape;68;p15" title="Become a Member of the Global Encryption Coalition">
            <a:hlinkClick r:id="rId3"/>
          </p:cNvPr>
          <p:cNvPicPr preferRelativeResize="0"/>
          <p:nvPr/>
        </p:nvPicPr>
        <p:blipFill>
          <a:blip r:embed="rId4">
            <a:alphaModFix/>
          </a:blip>
          <a:stretch>
            <a:fillRect/>
          </a:stretch>
        </p:blipFill>
        <p:spPr>
          <a:xfrm>
            <a:off x="1167303" y="0"/>
            <a:ext cx="6809372" cy="5143500"/>
          </a:xfrm>
          <a:prstGeom prst="rect">
            <a:avLst/>
          </a:prstGeom>
          <a:noFill/>
          <a:ln>
            <a:noFill/>
          </a:ln>
        </p:spPr>
      </p:pic>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Encryption policy playbook</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Move the goal post</a:t>
            </a:r>
            <a:endParaRPr/>
          </a:p>
          <a:p>
            <a:pPr indent="-317500" lvl="1" marL="914400" rtl="0" algn="l">
              <a:spcBef>
                <a:spcPts val="0"/>
              </a:spcBef>
              <a:spcAft>
                <a:spcPts val="0"/>
              </a:spcAft>
              <a:buSzPts val="1400"/>
              <a:buChar char="○"/>
            </a:pPr>
            <a:r>
              <a:rPr lang="en"/>
              <a:t>Import/export controls</a:t>
            </a:r>
            <a:endParaRPr/>
          </a:p>
          <a:p>
            <a:pPr indent="-317500" lvl="1" marL="914400" rtl="0" algn="l">
              <a:spcBef>
                <a:spcPts val="0"/>
              </a:spcBef>
              <a:spcAft>
                <a:spcPts val="0"/>
              </a:spcAft>
              <a:buSzPts val="1400"/>
              <a:buChar char="○"/>
            </a:pPr>
            <a:r>
              <a:rPr lang="en"/>
              <a:t>Licencing</a:t>
            </a:r>
            <a:endParaRPr/>
          </a:p>
          <a:p>
            <a:pPr indent="-317500" lvl="1" marL="914400" rtl="0" algn="l">
              <a:spcBef>
                <a:spcPts val="0"/>
              </a:spcBef>
              <a:spcAft>
                <a:spcPts val="0"/>
              </a:spcAft>
              <a:buSzPts val="1400"/>
              <a:buChar char="○"/>
            </a:pPr>
            <a:r>
              <a:rPr lang="en"/>
              <a:t>Max/min key length</a:t>
            </a:r>
            <a:endParaRPr/>
          </a:p>
          <a:p>
            <a:pPr indent="-342900" lvl="0" marL="457200" rtl="0" algn="l">
              <a:spcBef>
                <a:spcPts val="0"/>
              </a:spcBef>
              <a:spcAft>
                <a:spcPts val="0"/>
              </a:spcAft>
              <a:buSzPts val="1800"/>
              <a:buChar char="●"/>
            </a:pPr>
            <a:r>
              <a:rPr lang="en"/>
              <a:t>Tackle: </a:t>
            </a:r>
            <a:r>
              <a:rPr lang="en"/>
              <a:t>Compelled decryption</a:t>
            </a:r>
            <a:endParaRPr/>
          </a:p>
          <a:p>
            <a:pPr indent="-342900" lvl="0" marL="457200" rtl="0" algn="l">
              <a:spcBef>
                <a:spcPts val="0"/>
              </a:spcBef>
              <a:spcAft>
                <a:spcPts val="0"/>
              </a:spcAft>
              <a:buSzPts val="1800"/>
              <a:buChar char="●"/>
            </a:pPr>
            <a:r>
              <a:rPr lang="en"/>
              <a:t>End run: </a:t>
            </a:r>
            <a:r>
              <a:rPr lang="en"/>
              <a:t>Lawful intercept</a:t>
            </a:r>
            <a:endParaRPr/>
          </a:p>
        </p:txBody>
      </p:sp>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2" name="Google Shape;82;p17"/>
          <p:cNvPicPr preferRelativeResize="0"/>
          <p:nvPr/>
        </p:nvPicPr>
        <p:blipFill>
          <a:blip r:embed="rId3">
            <a:alphaModFix/>
          </a:blip>
          <a:stretch>
            <a:fillRect/>
          </a:stretch>
        </p:blipFill>
        <p:spPr>
          <a:xfrm>
            <a:off x="1066269" y="0"/>
            <a:ext cx="7011460"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Critical intersections</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Trust and safety</a:t>
            </a:r>
            <a:endParaRPr/>
          </a:p>
          <a:p>
            <a:pPr indent="-304165" lvl="1" marL="914400" rtl="0" algn="l">
              <a:spcBef>
                <a:spcPts val="0"/>
              </a:spcBef>
              <a:spcAft>
                <a:spcPts val="0"/>
              </a:spcAft>
              <a:buClr>
                <a:srgbClr val="990000"/>
              </a:buClr>
              <a:buSzPct val="100000"/>
              <a:buChar char="○"/>
            </a:pPr>
            <a:r>
              <a:rPr lang="en">
                <a:solidFill>
                  <a:srgbClr val="990000"/>
                </a:solidFill>
              </a:rPr>
              <a:t>Terrorism</a:t>
            </a:r>
            <a:endParaRPr>
              <a:solidFill>
                <a:srgbClr val="990000"/>
              </a:solidFill>
            </a:endParaRPr>
          </a:p>
          <a:p>
            <a:pPr indent="-304165" lvl="1" marL="914400" rtl="0" algn="l">
              <a:spcBef>
                <a:spcPts val="0"/>
              </a:spcBef>
              <a:spcAft>
                <a:spcPts val="0"/>
              </a:spcAft>
              <a:buClr>
                <a:srgbClr val="990000"/>
              </a:buClr>
              <a:buSzPct val="100000"/>
              <a:buChar char="○"/>
            </a:pPr>
            <a:r>
              <a:rPr lang="en">
                <a:solidFill>
                  <a:srgbClr val="990000"/>
                </a:solidFill>
              </a:rPr>
              <a:t>Child safety</a:t>
            </a:r>
            <a:endParaRPr>
              <a:solidFill>
                <a:srgbClr val="990000"/>
              </a:solidFill>
            </a:endParaRPr>
          </a:p>
          <a:p>
            <a:pPr indent="-325755" lvl="0" marL="457200" rtl="0" algn="l">
              <a:spcBef>
                <a:spcPts val="0"/>
              </a:spcBef>
              <a:spcAft>
                <a:spcPts val="0"/>
              </a:spcAft>
              <a:buSzPct val="100000"/>
              <a:buChar char="●"/>
            </a:pPr>
            <a:r>
              <a:rPr lang="en"/>
              <a:t>Cybercrime</a:t>
            </a:r>
            <a:endParaRPr/>
          </a:p>
          <a:p>
            <a:pPr indent="-304165" lvl="1" marL="914400" rtl="0" algn="l">
              <a:spcBef>
                <a:spcPts val="0"/>
              </a:spcBef>
              <a:spcAft>
                <a:spcPts val="0"/>
              </a:spcAft>
              <a:buClr>
                <a:srgbClr val="990000"/>
              </a:buClr>
              <a:buSzPct val="100000"/>
              <a:buChar char="○"/>
            </a:pPr>
            <a:r>
              <a:rPr lang="en">
                <a:solidFill>
                  <a:srgbClr val="990000"/>
                </a:solidFill>
              </a:rPr>
              <a:t>Intellectual property law</a:t>
            </a:r>
            <a:endParaRPr>
              <a:solidFill>
                <a:srgbClr val="990000"/>
              </a:solidFill>
            </a:endParaRPr>
          </a:p>
          <a:p>
            <a:pPr indent="-304165" lvl="1" marL="914400" rtl="0" algn="l">
              <a:spcBef>
                <a:spcPts val="0"/>
              </a:spcBef>
              <a:spcAft>
                <a:spcPts val="0"/>
              </a:spcAft>
              <a:buClr>
                <a:srgbClr val="990000"/>
              </a:buClr>
              <a:buSzPct val="100000"/>
              <a:buChar char="○"/>
            </a:pPr>
            <a:r>
              <a:rPr lang="en">
                <a:solidFill>
                  <a:srgbClr val="990000"/>
                </a:solidFill>
              </a:rPr>
              <a:t>Criminal law</a:t>
            </a:r>
            <a:endParaRPr>
              <a:solidFill>
                <a:srgbClr val="990000"/>
              </a:solidFill>
            </a:endParaRPr>
          </a:p>
          <a:p>
            <a:pPr indent="-304165" lvl="1" marL="914400" rtl="0" algn="l">
              <a:spcBef>
                <a:spcPts val="0"/>
              </a:spcBef>
              <a:spcAft>
                <a:spcPts val="0"/>
              </a:spcAft>
              <a:buClr>
                <a:srgbClr val="38761D"/>
              </a:buClr>
              <a:buSzPct val="100000"/>
              <a:buChar char="○"/>
            </a:pPr>
            <a:r>
              <a:rPr lang="en">
                <a:solidFill>
                  <a:srgbClr val="38761D"/>
                </a:solidFill>
              </a:rPr>
              <a:t>D</a:t>
            </a:r>
            <a:r>
              <a:rPr lang="en">
                <a:solidFill>
                  <a:srgbClr val="38761D"/>
                </a:solidFill>
              </a:rPr>
              <a:t>efine encryption</a:t>
            </a:r>
            <a:endParaRPr>
              <a:solidFill>
                <a:srgbClr val="38761D"/>
              </a:solidFill>
            </a:endParaRPr>
          </a:p>
          <a:p>
            <a:pPr indent="-325755" lvl="0" marL="457200" rtl="0" algn="l">
              <a:spcBef>
                <a:spcPts val="0"/>
              </a:spcBef>
              <a:spcAft>
                <a:spcPts val="0"/>
              </a:spcAft>
              <a:buSzPct val="100000"/>
              <a:buChar char="●"/>
            </a:pPr>
            <a:r>
              <a:rPr lang="en"/>
              <a:t>F</a:t>
            </a:r>
            <a:r>
              <a:rPr lang="en"/>
              <a:t>ree expression and association, right to information</a:t>
            </a:r>
            <a:endParaRPr/>
          </a:p>
          <a:p>
            <a:pPr indent="-304165" lvl="1" marL="914400" rtl="0" algn="l">
              <a:spcBef>
                <a:spcPts val="0"/>
              </a:spcBef>
              <a:spcAft>
                <a:spcPts val="0"/>
              </a:spcAft>
              <a:buClr>
                <a:srgbClr val="990000"/>
              </a:buClr>
              <a:buSzPct val="100000"/>
              <a:buChar char="○"/>
            </a:pPr>
            <a:r>
              <a:rPr lang="en">
                <a:solidFill>
                  <a:srgbClr val="990000"/>
                </a:solidFill>
              </a:rPr>
              <a:t>Information security</a:t>
            </a:r>
            <a:endParaRPr>
              <a:solidFill>
                <a:srgbClr val="990000"/>
              </a:solidFill>
            </a:endParaRPr>
          </a:p>
          <a:p>
            <a:pPr indent="-304165" lvl="1" marL="914400" rtl="0" algn="l">
              <a:spcBef>
                <a:spcPts val="0"/>
              </a:spcBef>
              <a:spcAft>
                <a:spcPts val="0"/>
              </a:spcAft>
              <a:buClr>
                <a:srgbClr val="38761D"/>
              </a:buClr>
              <a:buSzPct val="100000"/>
              <a:buChar char="○"/>
            </a:pPr>
            <a:r>
              <a:rPr lang="en">
                <a:solidFill>
                  <a:srgbClr val="38761D"/>
                </a:solidFill>
              </a:rPr>
              <a:t>Constitutional law</a:t>
            </a:r>
            <a:endParaRPr>
              <a:solidFill>
                <a:srgbClr val="38761D"/>
              </a:solidFill>
            </a:endParaRPr>
          </a:p>
          <a:p>
            <a:pPr indent="-304165" lvl="1" marL="914400" rtl="0" algn="l">
              <a:spcBef>
                <a:spcPts val="0"/>
              </a:spcBef>
              <a:spcAft>
                <a:spcPts val="0"/>
              </a:spcAft>
              <a:buClr>
                <a:srgbClr val="38761D"/>
              </a:buClr>
              <a:buSzPct val="100000"/>
              <a:buChar char="○"/>
            </a:pPr>
            <a:r>
              <a:rPr lang="en">
                <a:solidFill>
                  <a:srgbClr val="38761D"/>
                </a:solidFill>
              </a:rPr>
              <a:t>Human rights framework</a:t>
            </a:r>
            <a:endParaRPr>
              <a:solidFill>
                <a:srgbClr val="38761D"/>
              </a:solidFill>
            </a:endParaRPr>
          </a:p>
          <a:p>
            <a:pPr indent="-325755" lvl="0" marL="457200" rtl="0" algn="l">
              <a:spcBef>
                <a:spcPts val="0"/>
              </a:spcBef>
              <a:spcAft>
                <a:spcPts val="0"/>
              </a:spcAft>
              <a:buSzPct val="100000"/>
              <a:buChar char="●"/>
            </a:pPr>
            <a:r>
              <a:rPr lang="en"/>
              <a:t>Privacy, data protection and localisation</a:t>
            </a:r>
            <a:endParaRPr/>
          </a:p>
          <a:p>
            <a:pPr indent="-304165" lvl="1" marL="914400" rtl="0" algn="l">
              <a:spcBef>
                <a:spcPts val="0"/>
              </a:spcBef>
              <a:spcAft>
                <a:spcPts val="0"/>
              </a:spcAft>
              <a:buClr>
                <a:srgbClr val="38761D"/>
              </a:buClr>
              <a:buSzPct val="100000"/>
              <a:buChar char="○"/>
            </a:pPr>
            <a:r>
              <a:rPr lang="en">
                <a:solidFill>
                  <a:srgbClr val="38761D"/>
                </a:solidFill>
              </a:rPr>
              <a:t>Define encryption</a:t>
            </a:r>
            <a:endParaRPr>
              <a:solidFill>
                <a:srgbClr val="38761D"/>
              </a:solidFill>
            </a:endParaRPr>
          </a:p>
          <a:p>
            <a:pPr indent="-304165" lvl="1" marL="914400" rtl="0" algn="l">
              <a:spcBef>
                <a:spcPts val="0"/>
              </a:spcBef>
              <a:spcAft>
                <a:spcPts val="0"/>
              </a:spcAft>
              <a:buClr>
                <a:srgbClr val="38761D"/>
              </a:buClr>
              <a:buSzPct val="100000"/>
              <a:buChar char="○"/>
            </a:pPr>
            <a:r>
              <a:rPr lang="en">
                <a:solidFill>
                  <a:srgbClr val="38761D"/>
                </a:solidFill>
              </a:rPr>
              <a:t>Proportionality requirements</a:t>
            </a:r>
            <a:endParaRPr>
              <a:solidFill>
                <a:srgbClr val="38761D"/>
              </a:solidFill>
            </a:endParaRPr>
          </a:p>
          <a:p>
            <a:pPr indent="-325755" lvl="0" marL="457200" rtl="0" algn="l">
              <a:spcBef>
                <a:spcPts val="0"/>
              </a:spcBef>
              <a:spcAft>
                <a:spcPts val="0"/>
              </a:spcAft>
              <a:buSzPct val="100000"/>
              <a:buChar char="●"/>
            </a:pPr>
            <a:r>
              <a:rPr lang="en"/>
              <a:t>Commerce, antitrust and competition</a:t>
            </a:r>
            <a:endParaRPr>
              <a:solidFill>
                <a:srgbClr val="B45F06"/>
              </a:solidFill>
            </a:endParaRPr>
          </a:p>
          <a:p>
            <a:pPr indent="-304165" lvl="1" marL="914400" rtl="0" algn="l">
              <a:spcBef>
                <a:spcPts val="0"/>
              </a:spcBef>
              <a:spcAft>
                <a:spcPts val="0"/>
              </a:spcAft>
              <a:buClr>
                <a:srgbClr val="B45F06"/>
              </a:buClr>
              <a:buSzPct val="100000"/>
              <a:buChar char="○"/>
            </a:pPr>
            <a:r>
              <a:rPr lang="en">
                <a:solidFill>
                  <a:srgbClr val="B45F06"/>
                </a:solidFill>
              </a:rPr>
              <a:t>Interoperability</a:t>
            </a:r>
            <a:endParaRPr>
              <a:solidFill>
                <a:srgbClr val="B45F06"/>
              </a:solidFill>
            </a:endParaRPr>
          </a:p>
        </p:txBody>
      </p:sp>
      <p:sp>
        <p:nvSpPr>
          <p:cNvPr id="89" name="Google Shape;8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lt2"/>
                </a:solidFill>
              </a:rPr>
              <a:t>Photo by Niloy Biswas on Unsplash.</a:t>
            </a:r>
            <a:endParaRPr>
              <a:solidFill>
                <a:schemeClr val="lt2"/>
              </a:solidFill>
            </a:endParaRPr>
          </a:p>
        </p:txBody>
      </p:sp>
      <p:sp>
        <p:nvSpPr>
          <p:cNvPr id="95" name="Google Shape;9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Bangladesh and law enforcement</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i="1" lang="en"/>
              <a:t>The issue of “crime rings” use of apps has captured civic dialogue where it’s viewed the government is only catching up (and that other governments are far ahead).</a:t>
            </a:r>
            <a:endParaRPr i="1"/>
          </a:p>
          <a:p>
            <a:pPr indent="0" lvl="0" marL="0" rtl="0" algn="l">
              <a:spcBef>
                <a:spcPts val="1200"/>
              </a:spcBef>
              <a:spcAft>
                <a:spcPts val="0"/>
              </a:spcAft>
              <a:buNone/>
            </a:pPr>
            <a:r>
              <a:rPr lang="en"/>
              <a:t>Enhance metadata to track down known content,</a:t>
            </a:r>
            <a:endParaRPr/>
          </a:p>
          <a:p>
            <a:pPr indent="0" lvl="0" marL="0" rtl="0" algn="l">
              <a:spcBef>
                <a:spcPts val="1200"/>
              </a:spcBef>
              <a:spcAft>
                <a:spcPts val="0"/>
              </a:spcAft>
              <a:buNone/>
            </a:pPr>
            <a:r>
              <a:rPr lang="en"/>
              <a:t>Force platform compliance in order to operate in country.</a:t>
            </a:r>
            <a:endParaRPr/>
          </a:p>
          <a:p>
            <a:pPr indent="0" lvl="0" marL="0" rtl="0" algn="l">
              <a:spcBef>
                <a:spcPts val="1200"/>
              </a:spcBef>
              <a:spcAft>
                <a:spcPts val="0"/>
              </a:spcAft>
              <a:buNone/>
            </a:pPr>
            <a:r>
              <a:rPr lang="en"/>
              <a:t>Government passed the 'Regulation for Digital, Social Media and OTT Platforms' last month in 2022.</a:t>
            </a:r>
            <a:endParaRPr/>
          </a:p>
          <a:p>
            <a:pPr indent="0" lvl="0" marL="0" rtl="0" algn="l">
              <a:spcBef>
                <a:spcPts val="1200"/>
              </a:spcBef>
              <a:spcAft>
                <a:spcPts val="0"/>
              </a:spcAft>
              <a:buNone/>
            </a:pPr>
            <a:r>
              <a:rPr lang="en"/>
              <a:t>Other countries where traceability requirements have appeared in regulations: India 2021, Brazil (ongoing).</a:t>
            </a:r>
            <a:endParaRPr/>
          </a:p>
          <a:p>
            <a:pPr indent="0" lvl="0" marL="0" rtl="0" algn="l">
              <a:spcBef>
                <a:spcPts val="1200"/>
              </a:spcBef>
              <a:spcAft>
                <a:spcPts val="1200"/>
              </a:spcAft>
              <a:buNone/>
            </a:pPr>
            <a:r>
              <a:rPr lang="en"/>
              <a:t>Other countries proposing LEA compliance features through regulation: Australia (2018); Belgium (defeated 2021), UK, EU, US (ongoing).</a:t>
            </a:r>
            <a:endParaRPr/>
          </a:p>
        </p:txBody>
      </p:sp>
      <p:sp>
        <p:nvSpPr>
          <p:cNvPr id="102" name="Google Shape;10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2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solidFill>
                  <a:schemeClr val="lt2"/>
                </a:solidFill>
              </a:rPr>
              <a:t>Photo by Endalk Chala on Global Voices.</a:t>
            </a:r>
            <a:endParaRPr>
              <a:solidFill>
                <a:schemeClr val="lt2"/>
              </a:solidFill>
            </a:endParaRPr>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