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942" r:id="rId1"/>
  </p:sldMasterIdLst>
  <p:notesMasterIdLst>
    <p:notesMasterId r:id="rId81"/>
  </p:notesMasterIdLst>
  <p:sldIdLst>
    <p:sldId id="256" r:id="rId2"/>
    <p:sldId id="282" r:id="rId3"/>
    <p:sldId id="283" r:id="rId4"/>
    <p:sldId id="277" r:id="rId5"/>
    <p:sldId id="313" r:id="rId6"/>
    <p:sldId id="314" r:id="rId7"/>
    <p:sldId id="315" r:id="rId8"/>
    <p:sldId id="316" r:id="rId9"/>
    <p:sldId id="317" r:id="rId10"/>
    <p:sldId id="322" r:id="rId11"/>
    <p:sldId id="321" r:id="rId12"/>
    <p:sldId id="320" r:id="rId13"/>
    <p:sldId id="319" r:id="rId14"/>
    <p:sldId id="318" r:id="rId15"/>
    <p:sldId id="308" r:id="rId16"/>
    <p:sldId id="325" r:id="rId17"/>
    <p:sldId id="309" r:id="rId18"/>
    <p:sldId id="324" r:id="rId19"/>
    <p:sldId id="323" r:id="rId20"/>
    <p:sldId id="259" r:id="rId21"/>
    <p:sldId id="326" r:id="rId22"/>
    <p:sldId id="290" r:id="rId23"/>
    <p:sldId id="291" r:id="rId24"/>
    <p:sldId id="289" r:id="rId25"/>
    <p:sldId id="294" r:id="rId26"/>
    <p:sldId id="295" r:id="rId27"/>
    <p:sldId id="327" r:id="rId28"/>
    <p:sldId id="329" r:id="rId29"/>
    <p:sldId id="271" r:id="rId30"/>
    <p:sldId id="328" r:id="rId31"/>
    <p:sldId id="331" r:id="rId32"/>
    <p:sldId id="333" r:id="rId33"/>
    <p:sldId id="332" r:id="rId34"/>
    <p:sldId id="311" r:id="rId35"/>
    <p:sldId id="330" r:id="rId36"/>
    <p:sldId id="336" r:id="rId37"/>
    <p:sldId id="312" r:id="rId38"/>
    <p:sldId id="335" r:id="rId39"/>
    <p:sldId id="334" r:id="rId40"/>
    <p:sldId id="299" r:id="rId41"/>
    <p:sldId id="264" r:id="rId42"/>
    <p:sldId id="300" r:id="rId43"/>
    <p:sldId id="274" r:id="rId44"/>
    <p:sldId id="302" r:id="rId45"/>
    <p:sldId id="339" r:id="rId46"/>
    <p:sldId id="338" r:id="rId47"/>
    <p:sldId id="337" r:id="rId48"/>
    <p:sldId id="344" r:id="rId49"/>
    <p:sldId id="345" r:id="rId50"/>
    <p:sldId id="343" r:id="rId51"/>
    <p:sldId id="342" r:id="rId52"/>
    <p:sldId id="306" r:id="rId53"/>
    <p:sldId id="341" r:id="rId54"/>
    <p:sldId id="340" r:id="rId55"/>
    <p:sldId id="349" r:id="rId56"/>
    <p:sldId id="352" r:id="rId57"/>
    <p:sldId id="351" r:id="rId58"/>
    <p:sldId id="350" r:id="rId59"/>
    <p:sldId id="348" r:id="rId60"/>
    <p:sldId id="305" r:id="rId61"/>
    <p:sldId id="347" r:id="rId62"/>
    <p:sldId id="346" r:id="rId63"/>
    <p:sldId id="356" r:id="rId64"/>
    <p:sldId id="359" r:id="rId65"/>
    <p:sldId id="358" r:id="rId66"/>
    <p:sldId id="357" r:id="rId67"/>
    <p:sldId id="355" r:id="rId68"/>
    <p:sldId id="269" r:id="rId69"/>
    <p:sldId id="354" r:id="rId70"/>
    <p:sldId id="353" r:id="rId71"/>
    <p:sldId id="362" r:id="rId72"/>
    <p:sldId id="366" r:id="rId73"/>
    <p:sldId id="365" r:id="rId74"/>
    <p:sldId id="364" r:id="rId75"/>
    <p:sldId id="363" r:id="rId76"/>
    <p:sldId id="360" r:id="rId77"/>
    <p:sldId id="361" r:id="rId78"/>
    <p:sldId id="270" r:id="rId79"/>
    <p:sldId id="272" r:id="rId8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40000"/>
    <a:srgbClr val="F2C2A8"/>
    <a:srgbClr val="E9B683"/>
    <a:srgbClr val="9DBF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01" autoAdjust="0"/>
    <p:restoredTop sz="90578" autoAdjust="0"/>
  </p:normalViewPr>
  <p:slideViewPr>
    <p:cSldViewPr snapToGrid="0">
      <p:cViewPr>
        <p:scale>
          <a:sx n="69" d="100"/>
          <a:sy n="69" d="100"/>
        </p:scale>
        <p:origin x="720"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5A10A6-7C85-49E2-8CBD-EC6A29C3DBFD}" type="datetimeFigureOut">
              <a:rPr lang="en-US" smtClean="0"/>
              <a:t>3/21/2022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8A190C-5E48-4D69-A95B-4B0EEC078B32}" type="slidenum">
              <a:rPr lang="en-US" smtClean="0"/>
              <a:t>‹#›</a:t>
            </a:fld>
            <a:endParaRPr lang="en-US"/>
          </a:p>
        </p:txBody>
      </p:sp>
    </p:spTree>
    <p:extLst>
      <p:ext uri="{BB962C8B-B14F-4D97-AF65-F5344CB8AC3E}">
        <p14:creationId xmlns:p14="http://schemas.microsoft.com/office/powerpoint/2010/main" val="1653988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my name is Hannah Davis and today I am here to talk about how to give tight security bounds for the TLS 1.3 handshake protocol, and why it’s critical to this security that the first byte of the encoded length of the legacy session ID of a </a:t>
            </a:r>
            <a:r>
              <a:rPr lang="en-US" dirty="0" err="1"/>
              <a:t>ClientHello</a:t>
            </a:r>
            <a:r>
              <a:rPr lang="en-US" dirty="0"/>
              <a:t> message never equals the hexadecimal integers 36 or 5c. This is based on work by Denis </a:t>
            </a:r>
            <a:r>
              <a:rPr lang="en-US" dirty="0" err="1"/>
              <a:t>Diemert</a:t>
            </a:r>
            <a:r>
              <a:rPr lang="en-US" dirty="0"/>
              <a:t>, Felix Gunther, and Tibor Jager.</a:t>
            </a:r>
          </a:p>
        </p:txBody>
      </p:sp>
      <p:sp>
        <p:nvSpPr>
          <p:cNvPr id="4" name="Slide Number Placeholder 3"/>
          <p:cNvSpPr>
            <a:spLocks noGrp="1"/>
          </p:cNvSpPr>
          <p:nvPr>
            <p:ph type="sldNum" sz="quarter" idx="5"/>
          </p:nvPr>
        </p:nvSpPr>
        <p:spPr/>
        <p:txBody>
          <a:bodyPr/>
          <a:lstStyle/>
          <a:p>
            <a:fld id="{858A190C-5E48-4D69-A95B-4B0EEC078B32}" type="slidenum">
              <a:rPr lang="en-US" smtClean="0"/>
              <a:t>1</a:t>
            </a:fld>
            <a:endParaRPr lang="en-US"/>
          </a:p>
        </p:txBody>
      </p:sp>
    </p:spTree>
    <p:extLst>
      <p:ext uri="{BB962C8B-B14F-4D97-AF65-F5344CB8AC3E}">
        <p14:creationId xmlns:p14="http://schemas.microsoft.com/office/powerpoint/2010/main" val="3505765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theorem bounds the probability that of an attacker trying to break the handshake by a function of its resources: runtime and the number of honest sessions and users it can interact with, and by the individual security of each of its components. </a:t>
            </a:r>
          </a:p>
          <a:p>
            <a:r>
              <a:rPr lang="en-US" dirty="0"/>
              <a:t>A theorem like this, where the multipliers are polynomial functions, means that we can make the probability of a break as small as we like, provided we’re willing to pick sufficiently secure parameters. &lt;&gt;</a:t>
            </a:r>
          </a:p>
        </p:txBody>
      </p:sp>
      <p:sp>
        <p:nvSpPr>
          <p:cNvPr id="4" name="Slide Number Placeholder 3"/>
          <p:cNvSpPr>
            <a:spLocks noGrp="1"/>
          </p:cNvSpPr>
          <p:nvPr>
            <p:ph type="sldNum" sz="quarter" idx="5"/>
          </p:nvPr>
        </p:nvSpPr>
        <p:spPr/>
        <p:txBody>
          <a:bodyPr/>
          <a:lstStyle/>
          <a:p>
            <a:fld id="{858A190C-5E48-4D69-A95B-4B0EEC078B32}" type="slidenum">
              <a:rPr lang="en-US" smtClean="0"/>
              <a:t>10</a:t>
            </a:fld>
            <a:endParaRPr lang="en-US"/>
          </a:p>
        </p:txBody>
      </p:sp>
    </p:spTree>
    <p:extLst>
      <p:ext uri="{BB962C8B-B14F-4D97-AF65-F5344CB8AC3E}">
        <p14:creationId xmlns:p14="http://schemas.microsoft.com/office/powerpoint/2010/main" val="3695976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theorem bounds the probability that of an attacker trying to break the handshake by a function of its resources: runtime and the number of honest sessions and users it can interact with, and by the individual security of each of its components. </a:t>
            </a:r>
          </a:p>
          <a:p>
            <a:r>
              <a:rPr lang="en-US" dirty="0"/>
              <a:t>A theorem like this, where the multipliers are polynomial functions, means that we can make the probability of a break as small as we like, provided we’re willing to pick sufficiently secure parameters. &lt;&gt;</a:t>
            </a:r>
          </a:p>
        </p:txBody>
      </p:sp>
      <p:sp>
        <p:nvSpPr>
          <p:cNvPr id="4" name="Slide Number Placeholder 3"/>
          <p:cNvSpPr>
            <a:spLocks noGrp="1"/>
          </p:cNvSpPr>
          <p:nvPr>
            <p:ph type="sldNum" sz="quarter" idx="5"/>
          </p:nvPr>
        </p:nvSpPr>
        <p:spPr/>
        <p:txBody>
          <a:bodyPr/>
          <a:lstStyle/>
          <a:p>
            <a:fld id="{858A190C-5E48-4D69-A95B-4B0EEC078B32}" type="slidenum">
              <a:rPr lang="en-US" smtClean="0"/>
              <a:t>11</a:t>
            </a:fld>
            <a:endParaRPr lang="en-US"/>
          </a:p>
        </p:txBody>
      </p:sp>
    </p:spTree>
    <p:extLst>
      <p:ext uri="{BB962C8B-B14F-4D97-AF65-F5344CB8AC3E}">
        <p14:creationId xmlns:p14="http://schemas.microsoft.com/office/powerpoint/2010/main" val="397624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theorem bounds the probability that of an attacker trying to break the handshake by a function of its resources: runtime and the number of honest sessions and users it can interact with, and by the individual security of each of its components. </a:t>
            </a:r>
          </a:p>
          <a:p>
            <a:r>
              <a:rPr lang="en-US" dirty="0"/>
              <a:t>A theorem like this, where the multipliers are polynomial functions, means that we can make the probability of a break as small as we like, provided we’re willing to pick sufficiently secure parameters. &lt;&gt;</a:t>
            </a:r>
          </a:p>
        </p:txBody>
      </p:sp>
      <p:sp>
        <p:nvSpPr>
          <p:cNvPr id="4" name="Slide Number Placeholder 3"/>
          <p:cNvSpPr>
            <a:spLocks noGrp="1"/>
          </p:cNvSpPr>
          <p:nvPr>
            <p:ph type="sldNum" sz="quarter" idx="5"/>
          </p:nvPr>
        </p:nvSpPr>
        <p:spPr/>
        <p:txBody>
          <a:bodyPr/>
          <a:lstStyle/>
          <a:p>
            <a:fld id="{858A190C-5E48-4D69-A95B-4B0EEC078B32}" type="slidenum">
              <a:rPr lang="en-US" smtClean="0"/>
              <a:t>12</a:t>
            </a:fld>
            <a:endParaRPr lang="en-US"/>
          </a:p>
        </p:txBody>
      </p:sp>
    </p:spTree>
    <p:extLst>
      <p:ext uri="{BB962C8B-B14F-4D97-AF65-F5344CB8AC3E}">
        <p14:creationId xmlns:p14="http://schemas.microsoft.com/office/powerpoint/2010/main" val="3849875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theorem bounds the probability that of an attacker trying to break the handshake by a function of its resources: runtime and the number of honest sessions and users it can interact with, and by the individual security of each of its components. </a:t>
            </a:r>
          </a:p>
          <a:p>
            <a:r>
              <a:rPr lang="en-US" dirty="0"/>
              <a:t>A theorem like this, where the multipliers are polynomial functions, means that we can make the probability of a break as small as we like, provided we’re willing to pick sufficiently secure parameters. &lt;&gt;</a:t>
            </a:r>
          </a:p>
        </p:txBody>
      </p:sp>
      <p:sp>
        <p:nvSpPr>
          <p:cNvPr id="4" name="Slide Number Placeholder 3"/>
          <p:cNvSpPr>
            <a:spLocks noGrp="1"/>
          </p:cNvSpPr>
          <p:nvPr>
            <p:ph type="sldNum" sz="quarter" idx="5"/>
          </p:nvPr>
        </p:nvSpPr>
        <p:spPr/>
        <p:txBody>
          <a:bodyPr/>
          <a:lstStyle/>
          <a:p>
            <a:fld id="{858A190C-5E48-4D69-A95B-4B0EEC078B32}" type="slidenum">
              <a:rPr lang="en-US" smtClean="0"/>
              <a:t>13</a:t>
            </a:fld>
            <a:endParaRPr lang="en-US"/>
          </a:p>
        </p:txBody>
      </p:sp>
    </p:spTree>
    <p:extLst>
      <p:ext uri="{BB962C8B-B14F-4D97-AF65-F5344CB8AC3E}">
        <p14:creationId xmlns:p14="http://schemas.microsoft.com/office/powerpoint/2010/main" val="1002836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theorem bounds the probability that of an attacker trying to break the handshake by a function of its resources: runtime and the number of honest sessions and users it can interact with, and by the individual security of each of its components. </a:t>
            </a:r>
          </a:p>
          <a:p>
            <a:r>
              <a:rPr lang="en-US" dirty="0"/>
              <a:t>A theorem like this, where the multipliers are polynomial functions, means that we can make the probability of a break as small as we like, provided we’re willing to pick sufficiently secure parameters. &lt;&gt;</a:t>
            </a:r>
          </a:p>
        </p:txBody>
      </p:sp>
      <p:sp>
        <p:nvSpPr>
          <p:cNvPr id="4" name="Slide Number Placeholder 3"/>
          <p:cNvSpPr>
            <a:spLocks noGrp="1"/>
          </p:cNvSpPr>
          <p:nvPr>
            <p:ph type="sldNum" sz="quarter" idx="5"/>
          </p:nvPr>
        </p:nvSpPr>
        <p:spPr/>
        <p:txBody>
          <a:bodyPr/>
          <a:lstStyle/>
          <a:p>
            <a:fld id="{858A190C-5E48-4D69-A95B-4B0EEC078B32}" type="slidenum">
              <a:rPr lang="en-US" smtClean="0"/>
              <a:t>14</a:t>
            </a:fld>
            <a:endParaRPr lang="en-US"/>
          </a:p>
        </p:txBody>
      </p:sp>
    </p:spTree>
    <p:extLst>
      <p:ext uri="{BB962C8B-B14F-4D97-AF65-F5344CB8AC3E}">
        <p14:creationId xmlns:p14="http://schemas.microsoft.com/office/powerpoint/2010/main" val="2177304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theorem bounds the probability that of an attacker trying to break the handshake by a function of its resources: runtime and the number of honest sessions and users it can interact with, and by the individual security of each of its components. </a:t>
            </a:r>
          </a:p>
          <a:p>
            <a:r>
              <a:rPr lang="en-US" dirty="0"/>
              <a:t>A theorem like this, where the multipliers are polynomial functions, means that we can make the probability of a break as small as we like, provided we’re willing to pick sufficiently secure parameters. &lt;&gt;</a:t>
            </a:r>
          </a:p>
        </p:txBody>
      </p:sp>
      <p:sp>
        <p:nvSpPr>
          <p:cNvPr id="4" name="Slide Number Placeholder 3"/>
          <p:cNvSpPr>
            <a:spLocks noGrp="1"/>
          </p:cNvSpPr>
          <p:nvPr>
            <p:ph type="sldNum" sz="quarter" idx="5"/>
          </p:nvPr>
        </p:nvSpPr>
        <p:spPr/>
        <p:txBody>
          <a:bodyPr/>
          <a:lstStyle/>
          <a:p>
            <a:fld id="{858A190C-5E48-4D69-A95B-4B0EEC078B32}" type="slidenum">
              <a:rPr lang="en-US" smtClean="0"/>
              <a:t>15</a:t>
            </a:fld>
            <a:endParaRPr lang="en-US"/>
          </a:p>
        </p:txBody>
      </p:sp>
    </p:spTree>
    <p:extLst>
      <p:ext uri="{BB962C8B-B14F-4D97-AF65-F5344CB8AC3E}">
        <p14:creationId xmlns:p14="http://schemas.microsoft.com/office/powerpoint/2010/main" val="2041512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demonstrate this approach for just one parameter; the Diffie-Hellman group, by plotting the size of the group against the security level that the Dowling bound guarantees for the resulting handshake. We can see that against either a large or small adversary, we can always guarantee more security by using a larger group. Scaling up will hurt efficiency, of course, but there are also bigger problems. </a:t>
            </a:r>
          </a:p>
          <a:p>
            <a:endParaRPr lang="en-US" dirty="0"/>
          </a:p>
        </p:txBody>
      </p:sp>
      <p:sp>
        <p:nvSpPr>
          <p:cNvPr id="4" name="Slide Number Placeholder 3"/>
          <p:cNvSpPr>
            <a:spLocks noGrp="1"/>
          </p:cNvSpPr>
          <p:nvPr>
            <p:ph type="sldNum" sz="quarter" idx="5"/>
          </p:nvPr>
        </p:nvSpPr>
        <p:spPr/>
        <p:txBody>
          <a:bodyPr/>
          <a:lstStyle/>
          <a:p>
            <a:fld id="{858A190C-5E48-4D69-A95B-4B0EEC078B32}" type="slidenum">
              <a:rPr lang="en-US" smtClean="0"/>
              <a:t>16</a:t>
            </a:fld>
            <a:endParaRPr lang="en-US"/>
          </a:p>
        </p:txBody>
      </p:sp>
    </p:spTree>
    <p:extLst>
      <p:ext uri="{BB962C8B-B14F-4D97-AF65-F5344CB8AC3E}">
        <p14:creationId xmlns:p14="http://schemas.microsoft.com/office/powerpoint/2010/main" val="1068295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demonstrate this approach for just one parameter; the Diffie-Hellman group, by plotting the size of the group against the security level that the Dowling bound guarantees for the resulting handshake. We can see that against either a large or small adversary, we can always guarantee more security by using a larger group. Scaling up will hurt efficiency, of course, but there are also bigger problems. </a:t>
            </a:r>
          </a:p>
          <a:p>
            <a:endParaRPr lang="en-US" dirty="0"/>
          </a:p>
        </p:txBody>
      </p:sp>
      <p:sp>
        <p:nvSpPr>
          <p:cNvPr id="4" name="Slide Number Placeholder 3"/>
          <p:cNvSpPr>
            <a:spLocks noGrp="1"/>
          </p:cNvSpPr>
          <p:nvPr>
            <p:ph type="sldNum" sz="quarter" idx="5"/>
          </p:nvPr>
        </p:nvSpPr>
        <p:spPr/>
        <p:txBody>
          <a:bodyPr/>
          <a:lstStyle/>
          <a:p>
            <a:fld id="{858A190C-5E48-4D69-A95B-4B0EEC078B32}" type="slidenum">
              <a:rPr lang="en-US" smtClean="0"/>
              <a:t>17</a:t>
            </a:fld>
            <a:endParaRPr lang="en-US"/>
          </a:p>
        </p:txBody>
      </p:sp>
    </p:spTree>
    <p:extLst>
      <p:ext uri="{BB962C8B-B14F-4D97-AF65-F5344CB8AC3E}">
        <p14:creationId xmlns:p14="http://schemas.microsoft.com/office/powerpoint/2010/main" val="3334032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demonstrate this approach for just one parameter; the Diffie-Hellman group, by plotting the size of the group against the security level that the Dowling bound guarantees for the resulting handshake. We can see that against either a large or small adversary, we can always guarantee more security by using a larger group. Scaling up will hurt efficiency, of course, but there are also bigger problems. </a:t>
            </a:r>
          </a:p>
          <a:p>
            <a:endParaRPr lang="en-US" dirty="0"/>
          </a:p>
        </p:txBody>
      </p:sp>
      <p:sp>
        <p:nvSpPr>
          <p:cNvPr id="4" name="Slide Number Placeholder 3"/>
          <p:cNvSpPr>
            <a:spLocks noGrp="1"/>
          </p:cNvSpPr>
          <p:nvPr>
            <p:ph type="sldNum" sz="quarter" idx="5"/>
          </p:nvPr>
        </p:nvSpPr>
        <p:spPr/>
        <p:txBody>
          <a:bodyPr/>
          <a:lstStyle/>
          <a:p>
            <a:fld id="{858A190C-5E48-4D69-A95B-4B0EEC078B32}" type="slidenum">
              <a:rPr lang="en-US" smtClean="0"/>
              <a:t>18</a:t>
            </a:fld>
            <a:endParaRPr lang="en-US"/>
          </a:p>
        </p:txBody>
      </p:sp>
    </p:spTree>
    <p:extLst>
      <p:ext uri="{BB962C8B-B14F-4D97-AF65-F5344CB8AC3E}">
        <p14:creationId xmlns:p14="http://schemas.microsoft.com/office/powerpoint/2010/main" val="3649599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demonstrate this approach for just one parameter; the Diffie-Hellman group, by plotting the size of the group against the security level that the Dowling bound guarantees for the resulting handshake. We can see that against either a large or small adversary, we can always guarantee more security by using a larger group. Scaling up will hurt efficiency, of course, but there are also bigger problems. </a:t>
            </a:r>
          </a:p>
          <a:p>
            <a:endParaRPr lang="en-US" dirty="0"/>
          </a:p>
        </p:txBody>
      </p:sp>
      <p:sp>
        <p:nvSpPr>
          <p:cNvPr id="4" name="Slide Number Placeholder 3"/>
          <p:cNvSpPr>
            <a:spLocks noGrp="1"/>
          </p:cNvSpPr>
          <p:nvPr>
            <p:ph type="sldNum" sz="quarter" idx="5"/>
          </p:nvPr>
        </p:nvSpPr>
        <p:spPr/>
        <p:txBody>
          <a:bodyPr/>
          <a:lstStyle/>
          <a:p>
            <a:fld id="{858A190C-5E48-4D69-A95B-4B0EEC078B32}" type="slidenum">
              <a:rPr lang="en-US" smtClean="0"/>
              <a:t>19</a:t>
            </a:fld>
            <a:endParaRPr lang="en-US"/>
          </a:p>
        </p:txBody>
      </p:sp>
    </p:spTree>
    <p:extLst>
      <p:ext uri="{BB962C8B-B14F-4D97-AF65-F5344CB8AC3E}">
        <p14:creationId xmlns:p14="http://schemas.microsoft.com/office/powerpoint/2010/main" val="3973133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Since its release in 2018, TLS 1.3 has seen widespread adoption; last year it became the most preferred version across the top one million servers. </a:t>
            </a:r>
          </a:p>
        </p:txBody>
      </p:sp>
      <p:sp>
        <p:nvSpPr>
          <p:cNvPr id="4" name="Slide Number Placeholder 3"/>
          <p:cNvSpPr>
            <a:spLocks noGrp="1"/>
          </p:cNvSpPr>
          <p:nvPr>
            <p:ph type="sldNum" sz="quarter" idx="5"/>
          </p:nvPr>
        </p:nvSpPr>
        <p:spPr/>
        <p:txBody>
          <a:bodyPr/>
          <a:lstStyle/>
          <a:p>
            <a:fld id="{858A190C-5E48-4D69-A95B-4B0EEC078B32}" type="slidenum">
              <a:rPr lang="en-US" smtClean="0"/>
              <a:t>2</a:t>
            </a:fld>
            <a:endParaRPr lang="en-US"/>
          </a:p>
        </p:txBody>
      </p:sp>
    </p:spTree>
    <p:extLst>
      <p:ext uri="{BB962C8B-B14F-4D97-AF65-F5344CB8AC3E}">
        <p14:creationId xmlns:p14="http://schemas.microsoft.com/office/powerpoint/2010/main" val="23464367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we are restricted by the standard to only a few reasonable configurations, we decided to evaluate the prior bounds at precisely these points, starting with our 128-bit secure example from a few slides before.  We start with a weak We would hope, then, that the resulting instantiation of TLS 1.3 would guarantee 128 bit security for its session keys as well. Unfortunately, this isn’t the case. As we consider more powerful attackers, including those with nation-state-scaled resources, we see that the concrete security guarantees become entirely vacuous. For a powerful attacker, the theorem can only say that the probability of breaking this handshake is 1 or less. </a:t>
            </a:r>
          </a:p>
          <a:p>
            <a:endParaRPr lang="en-US" dirty="0"/>
          </a:p>
          <a:p>
            <a:endParaRPr lang="en-US" dirty="0"/>
          </a:p>
        </p:txBody>
      </p:sp>
      <p:sp>
        <p:nvSpPr>
          <p:cNvPr id="4" name="Slide Number Placeholder 3"/>
          <p:cNvSpPr>
            <a:spLocks noGrp="1"/>
          </p:cNvSpPr>
          <p:nvPr>
            <p:ph type="sldNum" sz="quarter" idx="5"/>
          </p:nvPr>
        </p:nvSpPr>
        <p:spPr/>
        <p:txBody>
          <a:bodyPr/>
          <a:lstStyle/>
          <a:p>
            <a:fld id="{858A190C-5E48-4D69-A95B-4B0EEC078B32}" type="slidenum">
              <a:rPr lang="en-US" smtClean="0"/>
              <a:t>20</a:t>
            </a:fld>
            <a:endParaRPr lang="en-US"/>
          </a:p>
        </p:txBody>
      </p:sp>
    </p:spTree>
    <p:extLst>
      <p:ext uri="{BB962C8B-B14F-4D97-AF65-F5344CB8AC3E}">
        <p14:creationId xmlns:p14="http://schemas.microsoft.com/office/powerpoint/2010/main" val="2280664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we are restricted by the standard to only a few reasonable configurations, we decided to evaluate the prior bounds at precisely these points, starting with our 128-bit secure example from a few slides before.  We can start with our relatively weak adversary, plug in the numbers, and get out a bound on the advantage. To understand the result, we need a target security level. Since all of our components have 128-bit security, and the resulting session keys will be compatible with AES128, we’ll target 128-bit security as well, which translates, for runtime of 2^60 operations, into a target advantage of at most 2^-68. we see that the Dowling bound falls just short of guaranteeing this. </a:t>
            </a:r>
          </a:p>
          <a:p>
            <a:endParaRPr lang="en-US" dirty="0"/>
          </a:p>
        </p:txBody>
      </p:sp>
      <p:sp>
        <p:nvSpPr>
          <p:cNvPr id="4" name="Slide Number Placeholder 3"/>
          <p:cNvSpPr>
            <a:spLocks noGrp="1"/>
          </p:cNvSpPr>
          <p:nvPr>
            <p:ph type="sldNum" sz="quarter" idx="5"/>
          </p:nvPr>
        </p:nvSpPr>
        <p:spPr/>
        <p:txBody>
          <a:bodyPr/>
          <a:lstStyle/>
          <a:p>
            <a:fld id="{858A190C-5E48-4D69-A95B-4B0EEC078B32}" type="slidenum">
              <a:rPr lang="en-US" smtClean="0"/>
              <a:t>21</a:t>
            </a:fld>
            <a:endParaRPr lang="en-US"/>
          </a:p>
        </p:txBody>
      </p:sp>
    </p:spTree>
    <p:extLst>
      <p:ext uri="{BB962C8B-B14F-4D97-AF65-F5344CB8AC3E}">
        <p14:creationId xmlns:p14="http://schemas.microsoft.com/office/powerpoint/2010/main" val="626973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we are restricted by the standard to only a few reasonable configurations, we decided to evaluate the prior bounds at precisely these points, starting with our 128-bit secure example from a few slides before.  We can start with our relatively weak adversary, plug in the numbers, and get out a bound on the advantage. To understand the result, we need a target security level. Since all of our components have 128-bit security, and the resulting session keys will be compatible with AES128, we’ll target 128-bit security as well, which translates, for runtime of 2^60 operations, into a target advantage of at most 2^-68. we see that the Dowling bound falls just short of guaranteeing this. </a:t>
            </a:r>
          </a:p>
          <a:p>
            <a:endParaRPr lang="en-US" dirty="0"/>
          </a:p>
        </p:txBody>
      </p:sp>
      <p:sp>
        <p:nvSpPr>
          <p:cNvPr id="4" name="Slide Number Placeholder 3"/>
          <p:cNvSpPr>
            <a:spLocks noGrp="1"/>
          </p:cNvSpPr>
          <p:nvPr>
            <p:ph type="sldNum" sz="quarter" idx="5"/>
          </p:nvPr>
        </p:nvSpPr>
        <p:spPr/>
        <p:txBody>
          <a:bodyPr/>
          <a:lstStyle/>
          <a:p>
            <a:fld id="{858A190C-5E48-4D69-A95B-4B0EEC078B32}" type="slidenum">
              <a:rPr lang="en-US" smtClean="0"/>
              <a:t>22</a:t>
            </a:fld>
            <a:endParaRPr lang="en-US"/>
          </a:p>
        </p:txBody>
      </p:sp>
    </p:spTree>
    <p:extLst>
      <p:ext uri="{BB962C8B-B14F-4D97-AF65-F5344CB8AC3E}">
        <p14:creationId xmlns:p14="http://schemas.microsoft.com/office/powerpoint/2010/main" val="3320530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8A190C-5E48-4D69-A95B-4B0EEC078B32}" type="slidenum">
              <a:rPr lang="en-US" smtClean="0"/>
              <a:t>23</a:t>
            </a:fld>
            <a:endParaRPr lang="en-US"/>
          </a:p>
        </p:txBody>
      </p:sp>
    </p:spTree>
    <p:extLst>
      <p:ext uri="{BB962C8B-B14F-4D97-AF65-F5344CB8AC3E}">
        <p14:creationId xmlns:p14="http://schemas.microsoft.com/office/powerpoint/2010/main" val="10747604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powerful attacker, the theorem can only say that the probability of breaking this handshake is 1 or less. </a:t>
            </a:r>
          </a:p>
          <a:p>
            <a:endParaRPr lang="en-US" dirty="0"/>
          </a:p>
          <a:p>
            <a:endParaRPr lang="en-US" dirty="0"/>
          </a:p>
        </p:txBody>
      </p:sp>
      <p:sp>
        <p:nvSpPr>
          <p:cNvPr id="4" name="Slide Number Placeholder 3"/>
          <p:cNvSpPr>
            <a:spLocks noGrp="1"/>
          </p:cNvSpPr>
          <p:nvPr>
            <p:ph type="sldNum" sz="quarter" idx="5"/>
          </p:nvPr>
        </p:nvSpPr>
        <p:spPr/>
        <p:txBody>
          <a:bodyPr/>
          <a:lstStyle/>
          <a:p>
            <a:fld id="{858A190C-5E48-4D69-A95B-4B0EEC078B32}" type="slidenum">
              <a:rPr lang="en-US" smtClean="0"/>
              <a:t>24</a:t>
            </a:fld>
            <a:endParaRPr lang="en-US"/>
          </a:p>
        </p:txBody>
      </p:sp>
    </p:spTree>
    <p:extLst>
      <p:ext uri="{BB962C8B-B14F-4D97-AF65-F5344CB8AC3E}">
        <p14:creationId xmlns:p14="http://schemas.microsoft.com/office/powerpoint/2010/main" val="10166875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reason the theorem is not giving us the guarantees we want is that it is not tight, meaning the functions of the adversary’s resources are not constant. The S^2 term means that the reduction to the Diffie Hellman assumption is quadratic in the number of total TLS 1.3 handshake sessions, which is in the billions per day.</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58A190C-5E48-4D69-A95B-4B0EEC078B32}" type="slidenum">
              <a:rPr lang="en-US" smtClean="0"/>
              <a:t>25</a:t>
            </a:fld>
            <a:endParaRPr lang="en-US"/>
          </a:p>
        </p:txBody>
      </p:sp>
    </p:spTree>
    <p:extLst>
      <p:ext uri="{BB962C8B-B14F-4D97-AF65-F5344CB8AC3E}">
        <p14:creationId xmlns:p14="http://schemas.microsoft.com/office/powerpoint/2010/main" val="16095737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reason the theorem is not giving us the guarantees we want is that it is not tight, meaning the functions of the adversary’s resources are not constant. The S^2 term means that the reduction to the Diffie Hellman assumption is quadratic in the number of total TLS 1.3 handshake sessions, which is in the billions per day.</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58A190C-5E48-4D69-A95B-4B0EEC078B32}" type="slidenum">
              <a:rPr lang="en-US" smtClean="0"/>
              <a:t>26</a:t>
            </a:fld>
            <a:endParaRPr lang="en-US"/>
          </a:p>
        </p:txBody>
      </p:sp>
    </p:spTree>
    <p:extLst>
      <p:ext uri="{BB962C8B-B14F-4D97-AF65-F5344CB8AC3E}">
        <p14:creationId xmlns:p14="http://schemas.microsoft.com/office/powerpoint/2010/main" val="9053114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main contribution, we gave bounds for all three modes that reduce this loss to a constant, and thus we’re able to achieve the desired guarantees of 128-bit security for the standardized parameter set. </a:t>
            </a:r>
          </a:p>
          <a:p>
            <a:endParaRPr lang="en-US" dirty="0"/>
          </a:p>
          <a:p>
            <a:endParaRPr lang="en-US" dirty="0"/>
          </a:p>
        </p:txBody>
      </p:sp>
      <p:sp>
        <p:nvSpPr>
          <p:cNvPr id="4" name="Slide Number Placeholder 3"/>
          <p:cNvSpPr>
            <a:spLocks noGrp="1"/>
          </p:cNvSpPr>
          <p:nvPr>
            <p:ph type="sldNum" sz="quarter" idx="5"/>
          </p:nvPr>
        </p:nvSpPr>
        <p:spPr/>
        <p:txBody>
          <a:bodyPr/>
          <a:lstStyle/>
          <a:p>
            <a:fld id="{858A190C-5E48-4D69-A95B-4B0EEC078B32}" type="slidenum">
              <a:rPr lang="en-US" smtClean="0"/>
              <a:t>27</a:t>
            </a:fld>
            <a:endParaRPr lang="en-US"/>
          </a:p>
        </p:txBody>
      </p:sp>
    </p:spTree>
    <p:extLst>
      <p:ext uri="{BB962C8B-B14F-4D97-AF65-F5344CB8AC3E}">
        <p14:creationId xmlns:p14="http://schemas.microsoft.com/office/powerpoint/2010/main" val="14068904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tighter bounds achieve this sort of improvement across all three modes of the TLS 1.3 handshake, and all of the standardized elliptic curves. We performed these evaluations for all the elliptic curve groups and </a:t>
            </a:r>
            <a:r>
              <a:rPr lang="en-US" dirty="0" err="1"/>
              <a:t>ciphersuites</a:t>
            </a:r>
            <a:r>
              <a:rPr lang="en-US" dirty="0"/>
              <a:t> in the TLS 1.3 specification.</a:t>
            </a:r>
          </a:p>
          <a:p>
            <a:r>
              <a:rPr lang="en-US" dirty="0"/>
              <a:t>Wider variety of adversaries</a:t>
            </a:r>
          </a:p>
          <a:p>
            <a:r>
              <a:rPr lang="en-US" dirty="0"/>
              <a:t>Minimum and maximum bit improvement over all adversaries/suites for each of 3 papers/modes</a:t>
            </a:r>
          </a:p>
          <a:p>
            <a:r>
              <a:rPr lang="en-US" dirty="0"/>
              <a:t>Higher-security standardized curves (secp521) do grant more security under previous bounds, but still do not meet target levels for most of the adversaries we considered. Our bounds do.</a:t>
            </a:r>
          </a:p>
          <a:p>
            <a:endParaRPr lang="en-US" dirty="0"/>
          </a:p>
          <a:p>
            <a:r>
              <a:rPr lang="en-US" dirty="0"/>
              <a:t>Foreshadow: no results for psk-SHA384</a:t>
            </a:r>
          </a:p>
          <a:p>
            <a:endParaRPr lang="en-US" dirty="0"/>
          </a:p>
        </p:txBody>
      </p:sp>
      <p:sp>
        <p:nvSpPr>
          <p:cNvPr id="4" name="Slide Number Placeholder 3"/>
          <p:cNvSpPr>
            <a:spLocks noGrp="1"/>
          </p:cNvSpPr>
          <p:nvPr>
            <p:ph type="sldNum" sz="quarter" idx="5"/>
          </p:nvPr>
        </p:nvSpPr>
        <p:spPr/>
        <p:txBody>
          <a:bodyPr/>
          <a:lstStyle/>
          <a:p>
            <a:fld id="{858A190C-5E48-4D69-A95B-4B0EEC078B32}" type="slidenum">
              <a:rPr lang="en-US" smtClean="0"/>
              <a:t>28</a:t>
            </a:fld>
            <a:endParaRPr lang="en-US"/>
          </a:p>
        </p:txBody>
      </p:sp>
    </p:spTree>
    <p:extLst>
      <p:ext uri="{BB962C8B-B14F-4D97-AF65-F5344CB8AC3E}">
        <p14:creationId xmlns:p14="http://schemas.microsoft.com/office/powerpoint/2010/main" val="26159942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tighter bounds achieve this sort of improvement across all three modes of the TLS 1.3 handshake, and all of the standardized elliptic curves. We performed these evaluations for all the elliptic curve groups and </a:t>
            </a:r>
            <a:r>
              <a:rPr lang="en-US" dirty="0" err="1"/>
              <a:t>ciphersuites</a:t>
            </a:r>
            <a:r>
              <a:rPr lang="en-US" dirty="0"/>
              <a:t> in the TLS 1.3 specification.</a:t>
            </a:r>
          </a:p>
          <a:p>
            <a:r>
              <a:rPr lang="en-US" dirty="0"/>
              <a:t>Wider variety of adversaries</a:t>
            </a:r>
          </a:p>
          <a:p>
            <a:r>
              <a:rPr lang="en-US" dirty="0"/>
              <a:t>Minimum and maximum bit improvement over all adversaries/suites for each of 3 papers/modes</a:t>
            </a:r>
          </a:p>
          <a:p>
            <a:r>
              <a:rPr lang="en-US" dirty="0"/>
              <a:t>Higher-security standardized curves (secp521) do grant more security under previous bounds, but still do not meet target levels for most of the adversaries we considered. Our bounds do.</a:t>
            </a:r>
          </a:p>
          <a:p>
            <a:endParaRPr lang="en-US" dirty="0"/>
          </a:p>
          <a:p>
            <a:r>
              <a:rPr lang="en-US" dirty="0"/>
              <a:t>Foreshadow: no results for psk-SHA384</a:t>
            </a:r>
          </a:p>
          <a:p>
            <a:endParaRPr lang="en-US" dirty="0"/>
          </a:p>
        </p:txBody>
      </p:sp>
      <p:sp>
        <p:nvSpPr>
          <p:cNvPr id="4" name="Slide Number Placeholder 3"/>
          <p:cNvSpPr>
            <a:spLocks noGrp="1"/>
          </p:cNvSpPr>
          <p:nvPr>
            <p:ph type="sldNum" sz="quarter" idx="5"/>
          </p:nvPr>
        </p:nvSpPr>
        <p:spPr/>
        <p:txBody>
          <a:bodyPr/>
          <a:lstStyle/>
          <a:p>
            <a:fld id="{858A190C-5E48-4D69-A95B-4B0EEC078B32}" type="slidenum">
              <a:rPr lang="en-US" smtClean="0"/>
              <a:t>29</a:t>
            </a:fld>
            <a:endParaRPr lang="en-US"/>
          </a:p>
        </p:txBody>
      </p:sp>
    </p:spTree>
    <p:extLst>
      <p:ext uri="{BB962C8B-B14F-4D97-AF65-F5344CB8AC3E}">
        <p14:creationId xmlns:p14="http://schemas.microsoft.com/office/powerpoint/2010/main" val="2023196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TLS 1.3 handshake usually refers to the full handshake, which uses public-key certificates for authentication, but there are also two other variants that we will discuss. Pre-shared key mode uses symmetric keys that the client and server already share to leverage a more efficient handshake with early application data. It’s mainly used for session resumption and low-power devices. It’s also possible to extend the pre-shared key handshake with an extra Diffie-</a:t>
            </a:r>
            <a:r>
              <a:rPr lang="en-US" dirty="0" err="1"/>
              <a:t>hellman</a:t>
            </a:r>
            <a:r>
              <a:rPr lang="en-US" dirty="0"/>
              <a:t> key exchange to add forward secrecy. </a:t>
            </a:r>
          </a:p>
        </p:txBody>
      </p:sp>
      <p:sp>
        <p:nvSpPr>
          <p:cNvPr id="4" name="Slide Number Placeholder 3"/>
          <p:cNvSpPr>
            <a:spLocks noGrp="1"/>
          </p:cNvSpPr>
          <p:nvPr>
            <p:ph type="sldNum" sz="quarter" idx="5"/>
          </p:nvPr>
        </p:nvSpPr>
        <p:spPr/>
        <p:txBody>
          <a:bodyPr/>
          <a:lstStyle/>
          <a:p>
            <a:fld id="{858A190C-5E48-4D69-A95B-4B0EEC078B32}" type="slidenum">
              <a:rPr lang="en-US" smtClean="0"/>
              <a:t>3</a:t>
            </a:fld>
            <a:endParaRPr lang="en-US"/>
          </a:p>
        </p:txBody>
      </p:sp>
    </p:spTree>
    <p:extLst>
      <p:ext uri="{BB962C8B-B14F-4D97-AF65-F5344CB8AC3E}">
        <p14:creationId xmlns:p14="http://schemas.microsoft.com/office/powerpoint/2010/main" val="15072313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tighter bounds achieve this sort of improvement across all three modes of the TLS 1.3 handshake, and all of the standardized elliptic curves. We performed these evaluations for all the elliptic curve groups and </a:t>
            </a:r>
            <a:r>
              <a:rPr lang="en-US" dirty="0" err="1"/>
              <a:t>ciphersuites</a:t>
            </a:r>
            <a:r>
              <a:rPr lang="en-US" dirty="0"/>
              <a:t> in the TLS 1.3 specification.</a:t>
            </a:r>
          </a:p>
          <a:p>
            <a:r>
              <a:rPr lang="en-US" dirty="0"/>
              <a:t>Wider variety of adversaries</a:t>
            </a:r>
          </a:p>
          <a:p>
            <a:r>
              <a:rPr lang="en-US" dirty="0"/>
              <a:t>Minimum and maximum bit improvement over all adversaries/suites for each of 3 papers/modes</a:t>
            </a:r>
          </a:p>
          <a:p>
            <a:r>
              <a:rPr lang="en-US" dirty="0"/>
              <a:t>Higher-security standardized curves (secp521) do grant more security under previous bounds, but still do not meet target levels for most of the adversaries we considered. Our bounds do.</a:t>
            </a:r>
          </a:p>
          <a:p>
            <a:endParaRPr lang="en-US" dirty="0"/>
          </a:p>
          <a:p>
            <a:r>
              <a:rPr lang="en-US" dirty="0"/>
              <a:t>Foreshadow: no results for psk-SHA384</a:t>
            </a:r>
          </a:p>
          <a:p>
            <a:endParaRPr lang="en-US" dirty="0"/>
          </a:p>
        </p:txBody>
      </p:sp>
      <p:sp>
        <p:nvSpPr>
          <p:cNvPr id="4" name="Slide Number Placeholder 3"/>
          <p:cNvSpPr>
            <a:spLocks noGrp="1"/>
          </p:cNvSpPr>
          <p:nvPr>
            <p:ph type="sldNum" sz="quarter" idx="5"/>
          </p:nvPr>
        </p:nvSpPr>
        <p:spPr/>
        <p:txBody>
          <a:bodyPr/>
          <a:lstStyle/>
          <a:p>
            <a:fld id="{858A190C-5E48-4D69-A95B-4B0EEC078B32}" type="slidenum">
              <a:rPr lang="en-US" smtClean="0"/>
              <a:t>30</a:t>
            </a:fld>
            <a:endParaRPr lang="en-US"/>
          </a:p>
        </p:txBody>
      </p:sp>
    </p:spTree>
    <p:extLst>
      <p:ext uri="{BB962C8B-B14F-4D97-AF65-F5344CB8AC3E}">
        <p14:creationId xmlns:p14="http://schemas.microsoft.com/office/powerpoint/2010/main" val="17883678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The biggest hurdle in achieving our tighter bounds was improving the reduction to the Diffie-Hellman problem. Let’s recall the Decisional Diffie-Hellman problem. In this problem we have a prime order group, G. A Diffie-Hellman instance consists of two “shares”, which are random elements of the group whose exponents, a and b, are secret. The problem is to distinguish the group element </a:t>
            </a:r>
            <a:r>
              <a:rPr lang="en-US" dirty="0" err="1"/>
              <a:t>g^ab</a:t>
            </a:r>
            <a:r>
              <a:rPr lang="en-US" dirty="0"/>
              <a:t>, which we call the “Diffie-Hellman” secret, from a random value. </a:t>
            </a:r>
          </a:p>
          <a:p>
            <a:pPr marL="0" indent="0">
              <a:buNone/>
            </a:pPr>
            <a:r>
              <a:rPr lang="en-US" dirty="0"/>
              <a:t>To build a key exchange around this problem, the client and server sample and exchange two Diffie-Hellman shares, then extract a session key from both shares and the secret using a key derivation function. </a:t>
            </a:r>
          </a:p>
          <a:p>
            <a:pPr marL="0" indent="0">
              <a:buNone/>
            </a:pPr>
            <a:r>
              <a:rPr lang="en-US" dirty="0"/>
              <a:t>&lt;&gt;</a:t>
            </a:r>
          </a:p>
          <a:p>
            <a:pPr marL="0" indent="0">
              <a:buNone/>
            </a:pPr>
            <a:r>
              <a:rPr lang="en-US" dirty="0"/>
              <a:t>The problem, for a reduction, is that in a game based security model, an attacker will expect to see many Diffie-Hellman sessions occurring simultaneously, but a reduction must simulate this using only a single Decisional Diffie-Hellman instance. This causes something called the Commitment Problem, and historically the only way to solve it was to randomly choose one client and one server session to contain the challenge shares. This is where the quadratic factor of sessions comes in. </a:t>
            </a:r>
          </a:p>
          <a:p>
            <a:pPr marL="0" indent="0">
              <a:buNone/>
            </a:pPr>
            <a:endParaRPr lang="en-US" dirty="0"/>
          </a:p>
          <a:p>
            <a:pPr marL="0" indent="0">
              <a:buNone/>
            </a:pPr>
            <a:r>
              <a:rPr lang="en-US" dirty="0"/>
              <a:t>In CRYPTO 2019, however, </a:t>
            </a:r>
          </a:p>
          <a:p>
            <a:pPr marL="0" indent="0">
              <a:buNone/>
            </a:pPr>
            <a:endParaRPr lang="en-US" dirty="0"/>
          </a:p>
          <a:p>
            <a:pPr marL="0" indent="0">
              <a:buNone/>
            </a:pPr>
            <a:r>
              <a:rPr lang="en-US" dirty="0"/>
              <a:t> with We’ve mentioned several times that the TLS 1.3 key exchange uses elliptic curve Diffie-Hellman groups as one of its parameters. Two of the three modes base their security on a variant of the Diffie-Hellman problem. In a Diffie-Hellman-based key exchange, the client and server sample and exchange ephemeral Diffie-Hellman share. They then derive their key from both shares and the Diffie-Hellman secret using a key derivation function.</a:t>
            </a:r>
          </a:p>
          <a:p>
            <a:pPr marL="0" indent="0">
              <a:buNone/>
            </a:pPr>
            <a:endParaRPr lang="en-US" dirty="0"/>
          </a:p>
          <a:p>
            <a:pPr marL="0" indent="0">
              <a:buNone/>
            </a:pPr>
            <a:r>
              <a:rPr lang="en-US" dirty="0"/>
              <a:t>All proofs for Diffie-Hellman-based key exchange protocols, including TLS, face a problem called the Commitment problem. In a key exchange model, the adversary expects to see many sessions executing the protocol at once. A reduction to the Diffie-Hellman problem must find a way to simulate all of these sessions using only a single challenge pair. The classical way to do this is to pick one client session and one server session at random, and embed the challenge pair in these two sessions. Then if the adversary successfully attacks that session, the reduction can extract the Diffie-Hellman secret. This is where the quadratic loss in the number of sessions comes from in the Dowling bound: one factor of S to pick a client, and one to pick a server. </a:t>
            </a:r>
          </a:p>
          <a:p>
            <a:pPr marL="0" indent="0">
              <a:buNone/>
            </a:pPr>
            <a:endParaRPr lang="en-US" dirty="0"/>
          </a:p>
          <a:p>
            <a:pPr marL="0" indent="0">
              <a:buNone/>
            </a:pPr>
            <a:endParaRPr lang="en-US" dirty="0"/>
          </a:p>
          <a:p>
            <a:pPr marL="0" indent="0">
              <a:buNone/>
            </a:pPr>
            <a:r>
              <a:rPr lang="en-US" dirty="0"/>
              <a:t>The great obstacle to achieving tight bounds for TLS 1.3 was a hurdle called the Commitment Problem, which </a:t>
            </a:r>
            <a:r>
              <a:rPr lang="en-US" dirty="0" err="1"/>
              <a:t>i</a:t>
            </a:r>
            <a:r>
              <a:rPr lang="en-US" dirty="0"/>
              <a:t>. We’ll try to briefly explain, using a simplified version of the handshake protocol as an example.</a:t>
            </a:r>
          </a:p>
          <a:p>
            <a:pPr marL="0" indent="0">
              <a:buNone/>
            </a:pPr>
            <a:r>
              <a:rPr lang="en-US" dirty="0"/>
              <a:t> </a:t>
            </a:r>
          </a:p>
          <a:p>
            <a:pPr marL="0" indent="0">
              <a:buNone/>
            </a:pPr>
            <a:r>
              <a:rPr lang="en-US" dirty="0"/>
              <a:t>A basic DH key exchange -&gt; SIGMA -&gt; TLS 1.3</a:t>
            </a:r>
          </a:p>
          <a:p>
            <a:pPr marL="0" indent="0">
              <a:buNone/>
            </a:pPr>
            <a:r>
              <a:rPr lang="en-US" dirty="0"/>
              <a:t>	We need the key derivation function to be a programmable random oracle!</a:t>
            </a:r>
          </a:p>
          <a:p>
            <a:pPr marL="0" indent="0">
              <a:buNone/>
            </a:pPr>
            <a:endParaRPr lang="en-US" dirty="0"/>
          </a:p>
          <a:p>
            <a:pPr marL="0" indent="0">
              <a:buNone/>
            </a:pPr>
            <a:r>
              <a:rPr lang="en-US" dirty="0"/>
              <a:t>But this is the key derivation function of TLS 1.3. It is not a single programmable random oracle.</a:t>
            </a:r>
          </a:p>
          <a:p>
            <a:pPr marL="0" indent="0">
              <a:buNone/>
            </a:pPr>
            <a:endParaRPr lang="en-US" dirty="0"/>
          </a:p>
          <a:p>
            <a:pPr marL="0" indent="0">
              <a:buNone/>
            </a:pPr>
            <a:r>
              <a:rPr lang="en-US" dirty="0"/>
              <a:t>So we need to make choices about how to fit the random oracles in to the key schedule.  </a:t>
            </a:r>
          </a:p>
          <a:p>
            <a:endParaRPr lang="en-US" dirty="0"/>
          </a:p>
        </p:txBody>
      </p:sp>
      <p:sp>
        <p:nvSpPr>
          <p:cNvPr id="4" name="Slide Number Placeholder 3"/>
          <p:cNvSpPr>
            <a:spLocks noGrp="1"/>
          </p:cNvSpPr>
          <p:nvPr>
            <p:ph type="sldNum" sz="quarter" idx="5"/>
          </p:nvPr>
        </p:nvSpPr>
        <p:spPr/>
        <p:txBody>
          <a:bodyPr/>
          <a:lstStyle/>
          <a:p>
            <a:fld id="{858A190C-5E48-4D69-A95B-4B0EEC078B32}" type="slidenum">
              <a:rPr lang="en-US" smtClean="0"/>
              <a:t>31</a:t>
            </a:fld>
            <a:endParaRPr lang="en-US"/>
          </a:p>
        </p:txBody>
      </p:sp>
    </p:spTree>
    <p:extLst>
      <p:ext uri="{BB962C8B-B14F-4D97-AF65-F5344CB8AC3E}">
        <p14:creationId xmlns:p14="http://schemas.microsoft.com/office/powerpoint/2010/main" val="34073311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The biggest hurdle in achieving our tighter bounds was improving the reduction to the Diffie-Hellman problem. Let’s recall the Decisional Diffie-Hellman problem. In this problem we have a prime order group, G. A Diffie-Hellman instance consists of two “shares”, which are random elements of the group whose exponents, a and b, are secret. The problem is to distinguish the group element </a:t>
            </a:r>
            <a:r>
              <a:rPr lang="en-US" dirty="0" err="1"/>
              <a:t>g^ab</a:t>
            </a:r>
            <a:r>
              <a:rPr lang="en-US" dirty="0"/>
              <a:t>, which we call the “Diffie-Hellman” secret, from a random value. </a:t>
            </a:r>
          </a:p>
          <a:p>
            <a:pPr marL="0" indent="0">
              <a:buNone/>
            </a:pPr>
            <a:r>
              <a:rPr lang="en-US" dirty="0"/>
              <a:t>To build a key exchange around this problem, the client and server sample and exchange two Diffie-Hellman shares, then extract a session key from both shares and the secret using a key derivation function. </a:t>
            </a:r>
          </a:p>
          <a:p>
            <a:pPr marL="0" indent="0">
              <a:buNone/>
            </a:pPr>
            <a:r>
              <a:rPr lang="en-US" dirty="0"/>
              <a:t>&lt;&gt;</a:t>
            </a:r>
          </a:p>
          <a:p>
            <a:pPr marL="0" indent="0">
              <a:buNone/>
            </a:pPr>
            <a:r>
              <a:rPr lang="en-US" dirty="0"/>
              <a:t>The problem, for a reduction, is that in a game based security model, an attacker will expect to see many Diffie-Hellman sessions occurring simultaneously, but a reduction must simulate this using only a single Decisional Diffie-Hellman instance. This causes something called the Commitment Problem, and historically the only way to solve it was to randomly choose one client and one server session to contain the challenge shares. This is where the quadratic factor of sessions comes in. </a:t>
            </a:r>
          </a:p>
          <a:p>
            <a:pPr marL="0" indent="0">
              <a:buNone/>
            </a:pPr>
            <a:endParaRPr lang="en-US" dirty="0"/>
          </a:p>
          <a:p>
            <a:pPr marL="0" indent="0">
              <a:buNone/>
            </a:pPr>
            <a:r>
              <a:rPr lang="en-US" dirty="0"/>
              <a:t>In CRYPTO 2019, however, </a:t>
            </a:r>
          </a:p>
          <a:p>
            <a:pPr marL="0" indent="0">
              <a:buNone/>
            </a:pPr>
            <a:endParaRPr lang="en-US" dirty="0"/>
          </a:p>
          <a:p>
            <a:pPr marL="0" indent="0">
              <a:buNone/>
            </a:pPr>
            <a:r>
              <a:rPr lang="en-US" dirty="0"/>
              <a:t> with We’ve mentioned several times that the TLS 1.3 key exchange uses elliptic curve Diffie-Hellman groups as one of its parameters. Two of the three modes base their security on a variant of the Diffie-Hellman problem. In a Diffie-Hellman-based key exchange, the client and server sample and exchange ephemeral Diffie-Hellman share. They then derive their key from both shares and the Diffie-Hellman secret using a key derivation function.</a:t>
            </a:r>
          </a:p>
          <a:p>
            <a:pPr marL="0" indent="0">
              <a:buNone/>
            </a:pPr>
            <a:endParaRPr lang="en-US" dirty="0"/>
          </a:p>
          <a:p>
            <a:pPr marL="0" indent="0">
              <a:buNone/>
            </a:pPr>
            <a:r>
              <a:rPr lang="en-US" dirty="0"/>
              <a:t>All proofs for Diffie-Hellman-based key exchange protocols, including TLS, face a problem called the Commitment problem. In a key exchange model, the adversary expects to see many sessions executing the protocol at once. A reduction to the Diffie-Hellman problem must find a way to simulate all of these sessions using only a single challenge pair. The classical way to do this is to pick one client session and one server session at random, and embed the challenge pair in these two sessions. Then if the adversary successfully attacks that session, the reduction can extract the Diffie-Hellman secret. This is where the quadratic loss in the number of sessions comes from in the Dowling bound: one factor of S to pick a client, and one to pick a server. </a:t>
            </a:r>
          </a:p>
          <a:p>
            <a:pPr marL="0" indent="0">
              <a:buNone/>
            </a:pPr>
            <a:endParaRPr lang="en-US" dirty="0"/>
          </a:p>
          <a:p>
            <a:pPr marL="0" indent="0">
              <a:buNone/>
            </a:pPr>
            <a:endParaRPr lang="en-US" dirty="0"/>
          </a:p>
          <a:p>
            <a:pPr marL="0" indent="0">
              <a:buNone/>
            </a:pPr>
            <a:r>
              <a:rPr lang="en-US" dirty="0"/>
              <a:t>The great obstacle to achieving tight bounds for TLS 1.3 was a hurdle called the Commitment Problem, which </a:t>
            </a:r>
            <a:r>
              <a:rPr lang="en-US" dirty="0" err="1"/>
              <a:t>i</a:t>
            </a:r>
            <a:r>
              <a:rPr lang="en-US" dirty="0"/>
              <a:t>. We’ll try to briefly explain, using a simplified version of the handshake protocol as an example.</a:t>
            </a:r>
          </a:p>
          <a:p>
            <a:pPr marL="0" indent="0">
              <a:buNone/>
            </a:pPr>
            <a:r>
              <a:rPr lang="en-US" dirty="0"/>
              <a:t> </a:t>
            </a:r>
          </a:p>
          <a:p>
            <a:pPr marL="0" indent="0">
              <a:buNone/>
            </a:pPr>
            <a:r>
              <a:rPr lang="en-US" dirty="0"/>
              <a:t>A basic DH key exchange -&gt; SIGMA -&gt; TLS 1.3</a:t>
            </a:r>
          </a:p>
          <a:p>
            <a:pPr marL="0" indent="0">
              <a:buNone/>
            </a:pPr>
            <a:r>
              <a:rPr lang="en-US" dirty="0"/>
              <a:t>	We need the key derivation function to be a programmable random oracle!</a:t>
            </a:r>
          </a:p>
          <a:p>
            <a:pPr marL="0" indent="0">
              <a:buNone/>
            </a:pPr>
            <a:endParaRPr lang="en-US" dirty="0"/>
          </a:p>
          <a:p>
            <a:pPr marL="0" indent="0">
              <a:buNone/>
            </a:pPr>
            <a:r>
              <a:rPr lang="en-US" dirty="0"/>
              <a:t>But this is the key derivation function of TLS 1.3. It is not a single programmable random oracle.</a:t>
            </a:r>
          </a:p>
          <a:p>
            <a:pPr marL="0" indent="0">
              <a:buNone/>
            </a:pPr>
            <a:endParaRPr lang="en-US" dirty="0"/>
          </a:p>
          <a:p>
            <a:pPr marL="0" indent="0">
              <a:buNone/>
            </a:pPr>
            <a:r>
              <a:rPr lang="en-US" dirty="0"/>
              <a:t>So we need to make choices about how to fit the random oracles in to the key schedule.  </a:t>
            </a:r>
          </a:p>
          <a:p>
            <a:endParaRPr lang="en-US" dirty="0"/>
          </a:p>
        </p:txBody>
      </p:sp>
      <p:sp>
        <p:nvSpPr>
          <p:cNvPr id="4" name="Slide Number Placeholder 3"/>
          <p:cNvSpPr>
            <a:spLocks noGrp="1"/>
          </p:cNvSpPr>
          <p:nvPr>
            <p:ph type="sldNum" sz="quarter" idx="5"/>
          </p:nvPr>
        </p:nvSpPr>
        <p:spPr/>
        <p:txBody>
          <a:bodyPr/>
          <a:lstStyle/>
          <a:p>
            <a:fld id="{858A190C-5E48-4D69-A95B-4B0EEC078B32}" type="slidenum">
              <a:rPr lang="en-US" smtClean="0"/>
              <a:t>32</a:t>
            </a:fld>
            <a:endParaRPr lang="en-US"/>
          </a:p>
        </p:txBody>
      </p:sp>
    </p:spTree>
    <p:extLst>
      <p:ext uri="{BB962C8B-B14F-4D97-AF65-F5344CB8AC3E}">
        <p14:creationId xmlns:p14="http://schemas.microsoft.com/office/powerpoint/2010/main" val="11397288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The biggest hurdle in achieving our tighter bounds was improving the reduction to the Diffie-Hellman problem. Let’s recall the Decisional Diffie-Hellman problem. In this problem we have a prime order group, G. A Diffie-Hellman instance consists of two “shares”, which are random elements of the group whose exponents, a and b, are secret. The problem is to distinguish the group element </a:t>
            </a:r>
            <a:r>
              <a:rPr lang="en-US" dirty="0" err="1"/>
              <a:t>g^ab</a:t>
            </a:r>
            <a:r>
              <a:rPr lang="en-US" dirty="0"/>
              <a:t>, which we call the “Diffie-Hellman” secret, from a random value. </a:t>
            </a:r>
          </a:p>
          <a:p>
            <a:pPr marL="0" indent="0">
              <a:buNone/>
            </a:pPr>
            <a:r>
              <a:rPr lang="en-US" dirty="0"/>
              <a:t>To build a key exchange around this problem, the client and server sample and exchange two Diffie-Hellman shares, then extract a session key from both shares and the secret using a key derivation function. </a:t>
            </a:r>
          </a:p>
          <a:p>
            <a:pPr marL="0" indent="0">
              <a:buNone/>
            </a:pPr>
            <a:r>
              <a:rPr lang="en-US" dirty="0"/>
              <a:t>&lt;&gt;</a:t>
            </a:r>
          </a:p>
          <a:p>
            <a:pPr marL="0" indent="0">
              <a:buNone/>
            </a:pPr>
            <a:r>
              <a:rPr lang="en-US" dirty="0"/>
              <a:t>The problem, for a reduction, is that in a game based security model, an attacker will expect to see many Diffie-Hellman sessions occurring simultaneously, but a reduction must simulate this using only a single Decisional Diffie-Hellman instance. This causes something called the Commitment Problem, and historically the only way to solve it was to randomly choose one client and one server session to contain the challenge shares. This is where the quadratic factor of sessions comes in. </a:t>
            </a:r>
          </a:p>
          <a:p>
            <a:pPr marL="0" indent="0">
              <a:buNone/>
            </a:pPr>
            <a:endParaRPr lang="en-US" dirty="0"/>
          </a:p>
          <a:p>
            <a:pPr marL="0" indent="0">
              <a:buNone/>
            </a:pPr>
            <a:r>
              <a:rPr lang="en-US" dirty="0"/>
              <a:t>In CRYPTO 2019, however, </a:t>
            </a:r>
          </a:p>
          <a:p>
            <a:pPr marL="0" indent="0">
              <a:buNone/>
            </a:pPr>
            <a:endParaRPr lang="en-US" dirty="0"/>
          </a:p>
          <a:p>
            <a:pPr marL="0" indent="0">
              <a:buNone/>
            </a:pPr>
            <a:r>
              <a:rPr lang="en-US" dirty="0"/>
              <a:t> with We’ve mentioned several times that the TLS 1.3 key exchange uses elliptic curve Diffie-Hellman groups as one of its parameters. Two of the three modes base their security on a variant of the Diffie-Hellman problem. In a Diffie-Hellman-based key exchange, the client and server sample and exchange ephemeral Diffie-Hellman share. They then derive their key from both shares and the Diffie-Hellman secret using a key derivation function.</a:t>
            </a:r>
          </a:p>
          <a:p>
            <a:pPr marL="0" indent="0">
              <a:buNone/>
            </a:pPr>
            <a:endParaRPr lang="en-US" dirty="0"/>
          </a:p>
          <a:p>
            <a:pPr marL="0" indent="0">
              <a:buNone/>
            </a:pPr>
            <a:r>
              <a:rPr lang="en-US" dirty="0"/>
              <a:t>All proofs for Diffie-Hellman-based key exchange protocols, including TLS, face a problem called the Commitment problem. In a key exchange model, the adversary expects to see many sessions executing the protocol at once. A reduction to the Diffie-Hellman problem must find a way to simulate all of these sessions using only a single challenge pair. The classical way to do this is to pick one client session and one server session at random, and embed the challenge pair in these two sessions. Then if the adversary successfully attacks that session, the reduction can extract the Diffie-Hellman secret. This is where the quadratic loss in the number of sessions comes from in the Dowling bound: one factor of S to pick a client, and one to pick a server. </a:t>
            </a:r>
          </a:p>
          <a:p>
            <a:pPr marL="0" indent="0">
              <a:buNone/>
            </a:pPr>
            <a:endParaRPr lang="en-US" dirty="0"/>
          </a:p>
          <a:p>
            <a:pPr marL="0" indent="0">
              <a:buNone/>
            </a:pPr>
            <a:endParaRPr lang="en-US" dirty="0"/>
          </a:p>
          <a:p>
            <a:pPr marL="0" indent="0">
              <a:buNone/>
            </a:pPr>
            <a:r>
              <a:rPr lang="en-US" dirty="0"/>
              <a:t>The great obstacle to achieving tight bounds for TLS 1.3 was a hurdle called the Commitment Problem, which </a:t>
            </a:r>
            <a:r>
              <a:rPr lang="en-US" dirty="0" err="1"/>
              <a:t>i</a:t>
            </a:r>
            <a:r>
              <a:rPr lang="en-US" dirty="0"/>
              <a:t>. We’ll try to briefly explain, using a simplified version of the handshake protocol as an example.</a:t>
            </a:r>
          </a:p>
          <a:p>
            <a:pPr marL="0" indent="0">
              <a:buNone/>
            </a:pPr>
            <a:r>
              <a:rPr lang="en-US" dirty="0"/>
              <a:t> </a:t>
            </a:r>
          </a:p>
          <a:p>
            <a:pPr marL="0" indent="0">
              <a:buNone/>
            </a:pPr>
            <a:r>
              <a:rPr lang="en-US" dirty="0"/>
              <a:t>A basic DH key exchange -&gt; SIGMA -&gt; TLS 1.3</a:t>
            </a:r>
          </a:p>
          <a:p>
            <a:pPr marL="0" indent="0">
              <a:buNone/>
            </a:pPr>
            <a:r>
              <a:rPr lang="en-US" dirty="0"/>
              <a:t>	We need the key derivation function to be a programmable random oracle!</a:t>
            </a:r>
          </a:p>
          <a:p>
            <a:pPr marL="0" indent="0">
              <a:buNone/>
            </a:pPr>
            <a:endParaRPr lang="en-US" dirty="0"/>
          </a:p>
          <a:p>
            <a:pPr marL="0" indent="0">
              <a:buNone/>
            </a:pPr>
            <a:r>
              <a:rPr lang="en-US" dirty="0"/>
              <a:t>But this is the key derivation function of TLS 1.3. It is not a single programmable random oracle.</a:t>
            </a:r>
          </a:p>
          <a:p>
            <a:pPr marL="0" indent="0">
              <a:buNone/>
            </a:pPr>
            <a:endParaRPr lang="en-US" dirty="0"/>
          </a:p>
          <a:p>
            <a:pPr marL="0" indent="0">
              <a:buNone/>
            </a:pPr>
            <a:r>
              <a:rPr lang="en-US" dirty="0"/>
              <a:t>So we need to make choices about how to fit the random oracles in to the key schedule.  </a:t>
            </a:r>
          </a:p>
          <a:p>
            <a:endParaRPr lang="en-US" dirty="0"/>
          </a:p>
        </p:txBody>
      </p:sp>
      <p:sp>
        <p:nvSpPr>
          <p:cNvPr id="4" name="Slide Number Placeholder 3"/>
          <p:cNvSpPr>
            <a:spLocks noGrp="1"/>
          </p:cNvSpPr>
          <p:nvPr>
            <p:ph type="sldNum" sz="quarter" idx="5"/>
          </p:nvPr>
        </p:nvSpPr>
        <p:spPr/>
        <p:txBody>
          <a:bodyPr/>
          <a:lstStyle/>
          <a:p>
            <a:fld id="{858A190C-5E48-4D69-A95B-4B0EEC078B32}" type="slidenum">
              <a:rPr lang="en-US" smtClean="0"/>
              <a:t>33</a:t>
            </a:fld>
            <a:endParaRPr lang="en-US"/>
          </a:p>
        </p:txBody>
      </p:sp>
    </p:spTree>
    <p:extLst>
      <p:ext uri="{BB962C8B-B14F-4D97-AF65-F5344CB8AC3E}">
        <p14:creationId xmlns:p14="http://schemas.microsoft.com/office/powerpoint/2010/main" val="34514171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The biggest hurdle in achieving our tighter bounds was improving the reduction to the Diffie-Hellman problem. Let’s recall the Decisional Diffie-Hellman problem. In this problem we have a prime order group, G. A Diffie-Hellman instance consists of two “shares”, which are random elements of the group whose exponents, a and b, are secret. The problem is to distinguish the group element </a:t>
            </a:r>
            <a:r>
              <a:rPr lang="en-US" dirty="0" err="1"/>
              <a:t>g^ab</a:t>
            </a:r>
            <a:r>
              <a:rPr lang="en-US" dirty="0"/>
              <a:t>, which we call the “Diffie-Hellman” secret, from a random value. </a:t>
            </a:r>
          </a:p>
          <a:p>
            <a:pPr marL="0" indent="0">
              <a:buNone/>
            </a:pPr>
            <a:r>
              <a:rPr lang="en-US" dirty="0"/>
              <a:t>To build a key exchange around this problem, the client and server sample and exchange two Diffie-Hellman shares, then extract a session key from both shares and the secret using a key derivation function. </a:t>
            </a:r>
          </a:p>
          <a:p>
            <a:pPr marL="0" indent="0">
              <a:buNone/>
            </a:pPr>
            <a:r>
              <a:rPr lang="en-US" dirty="0"/>
              <a:t>&lt;&gt;</a:t>
            </a:r>
          </a:p>
          <a:p>
            <a:pPr marL="0" indent="0">
              <a:buNone/>
            </a:pPr>
            <a:r>
              <a:rPr lang="en-US" dirty="0"/>
              <a:t>The problem, for a reduction, is that in a game based security model, an attacker will expect to see many Diffie-Hellman sessions occurring simultaneously, but a reduction must simulate this using only a single Decisional Diffie-Hellman instance. This causes something called the Commitment Problem, and historically the only way to solve it was to randomly choose one client and one server session to contain the challenge shares. This is where the quadratic factor of sessions comes in. </a:t>
            </a:r>
          </a:p>
          <a:p>
            <a:pPr marL="0" indent="0">
              <a:buNone/>
            </a:pPr>
            <a:endParaRPr lang="en-US" dirty="0"/>
          </a:p>
          <a:p>
            <a:pPr marL="0" indent="0">
              <a:buNone/>
            </a:pPr>
            <a:r>
              <a:rPr lang="en-US" dirty="0"/>
              <a:t>In CRYPTO 2019, however, </a:t>
            </a:r>
          </a:p>
          <a:p>
            <a:pPr marL="0" indent="0">
              <a:buNone/>
            </a:pPr>
            <a:endParaRPr lang="en-US" dirty="0"/>
          </a:p>
          <a:p>
            <a:pPr marL="0" indent="0">
              <a:buNone/>
            </a:pPr>
            <a:r>
              <a:rPr lang="en-US" dirty="0"/>
              <a:t> with We’ve mentioned several times that the TLS 1.3 key exchange uses elliptic curve Diffie-Hellman groups as one of its parameters. Two of the three modes base their security on a variant of the Diffie-Hellman problem. In a Diffie-Hellman-based key exchange, the client and server sample and exchange ephemeral Diffie-Hellman share. They then derive their key from both shares and the Diffie-Hellman secret using a key derivation function.</a:t>
            </a:r>
          </a:p>
          <a:p>
            <a:pPr marL="0" indent="0">
              <a:buNone/>
            </a:pPr>
            <a:endParaRPr lang="en-US" dirty="0"/>
          </a:p>
          <a:p>
            <a:pPr marL="0" indent="0">
              <a:buNone/>
            </a:pPr>
            <a:r>
              <a:rPr lang="en-US" dirty="0"/>
              <a:t>All proofs for Diffie-Hellman-based key exchange protocols, including TLS, face a problem called the Commitment problem. In a key exchange model, the adversary expects to see many sessions executing the protocol at once. A reduction to the Diffie-Hellman problem must find a way to simulate all of these sessions using only a single challenge pair. The classical way to do this is to pick one client session and one server session at random, and embed the challenge pair in these two sessions. Then if the adversary successfully attacks that session, the reduction can extract the Diffie-Hellman secret. This is where the quadratic loss in the number of sessions comes from in the Dowling bound: one factor of S to pick a client, and one to pick a server. </a:t>
            </a:r>
          </a:p>
          <a:p>
            <a:pPr marL="0" indent="0">
              <a:buNone/>
            </a:pPr>
            <a:endParaRPr lang="en-US" dirty="0"/>
          </a:p>
          <a:p>
            <a:pPr marL="0" indent="0">
              <a:buNone/>
            </a:pPr>
            <a:endParaRPr lang="en-US" dirty="0"/>
          </a:p>
          <a:p>
            <a:pPr marL="0" indent="0">
              <a:buNone/>
            </a:pPr>
            <a:r>
              <a:rPr lang="en-US" dirty="0"/>
              <a:t>The great obstacle to achieving tight bounds for TLS 1.3 was a hurdle called the Commitment Problem, which </a:t>
            </a:r>
            <a:r>
              <a:rPr lang="en-US" dirty="0" err="1"/>
              <a:t>i</a:t>
            </a:r>
            <a:r>
              <a:rPr lang="en-US" dirty="0"/>
              <a:t>. We’ll try to briefly explain, using a simplified version of the handshake protocol as an example.</a:t>
            </a:r>
          </a:p>
          <a:p>
            <a:pPr marL="0" indent="0">
              <a:buNone/>
            </a:pPr>
            <a:r>
              <a:rPr lang="en-US" dirty="0"/>
              <a:t> </a:t>
            </a:r>
          </a:p>
          <a:p>
            <a:pPr marL="0" indent="0">
              <a:buNone/>
            </a:pPr>
            <a:r>
              <a:rPr lang="en-US" dirty="0"/>
              <a:t>A basic DH key exchange -&gt; SIGMA -&gt; TLS 1.3</a:t>
            </a:r>
          </a:p>
          <a:p>
            <a:pPr marL="0" indent="0">
              <a:buNone/>
            </a:pPr>
            <a:r>
              <a:rPr lang="en-US" dirty="0"/>
              <a:t>	We need the key derivation function to be a programmable random oracle!</a:t>
            </a:r>
          </a:p>
          <a:p>
            <a:pPr marL="0" indent="0">
              <a:buNone/>
            </a:pPr>
            <a:endParaRPr lang="en-US" dirty="0"/>
          </a:p>
          <a:p>
            <a:pPr marL="0" indent="0">
              <a:buNone/>
            </a:pPr>
            <a:r>
              <a:rPr lang="en-US" dirty="0"/>
              <a:t>But this is the key derivation function of TLS 1.3. It is not a single programmable random oracle.</a:t>
            </a:r>
          </a:p>
          <a:p>
            <a:pPr marL="0" indent="0">
              <a:buNone/>
            </a:pPr>
            <a:endParaRPr lang="en-US" dirty="0"/>
          </a:p>
          <a:p>
            <a:pPr marL="0" indent="0">
              <a:buNone/>
            </a:pPr>
            <a:r>
              <a:rPr lang="en-US" dirty="0"/>
              <a:t>So we need to make choices about how to fit the random oracles in to the key schedule.  </a:t>
            </a:r>
          </a:p>
          <a:p>
            <a:endParaRPr lang="en-US" dirty="0"/>
          </a:p>
        </p:txBody>
      </p:sp>
      <p:sp>
        <p:nvSpPr>
          <p:cNvPr id="4" name="Slide Number Placeholder 3"/>
          <p:cNvSpPr>
            <a:spLocks noGrp="1"/>
          </p:cNvSpPr>
          <p:nvPr>
            <p:ph type="sldNum" sz="quarter" idx="5"/>
          </p:nvPr>
        </p:nvSpPr>
        <p:spPr/>
        <p:txBody>
          <a:bodyPr/>
          <a:lstStyle/>
          <a:p>
            <a:fld id="{858A190C-5E48-4D69-A95B-4B0EEC078B32}" type="slidenum">
              <a:rPr lang="en-US" smtClean="0"/>
              <a:t>34</a:t>
            </a:fld>
            <a:endParaRPr lang="en-US"/>
          </a:p>
        </p:txBody>
      </p:sp>
    </p:spTree>
    <p:extLst>
      <p:ext uri="{BB962C8B-B14F-4D97-AF65-F5344CB8AC3E}">
        <p14:creationId xmlns:p14="http://schemas.microsoft.com/office/powerpoint/2010/main" val="39022669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The biggest hurdle in achieving our tighter bounds was improving the reduction to the Diffie-Hellman problem. Let’s recall the Decisional Diffie-Hellman problem. In this problem we have a prime order group, G. A Diffie-Hellman instance consists of two “shares”, which are random elements of the group whose exponents, a and b, are secret. The problem is to distinguish the group element </a:t>
            </a:r>
            <a:r>
              <a:rPr lang="en-US" dirty="0" err="1"/>
              <a:t>g^ab</a:t>
            </a:r>
            <a:r>
              <a:rPr lang="en-US" dirty="0"/>
              <a:t>, which we call the “Diffie-Hellman” secret, from a random value. </a:t>
            </a:r>
          </a:p>
          <a:p>
            <a:pPr marL="0" indent="0">
              <a:buNone/>
            </a:pPr>
            <a:r>
              <a:rPr lang="en-US" dirty="0"/>
              <a:t>To build a key exchange around this problem, the client and server sample and exchange two Diffie-Hellman shares, then extract a session key from both shares and the secret using a key derivation function. </a:t>
            </a:r>
          </a:p>
          <a:p>
            <a:pPr marL="0" indent="0">
              <a:buNone/>
            </a:pPr>
            <a:r>
              <a:rPr lang="en-US" dirty="0"/>
              <a:t>&lt;&gt;</a:t>
            </a:r>
          </a:p>
          <a:p>
            <a:pPr marL="0" indent="0">
              <a:buNone/>
            </a:pPr>
            <a:r>
              <a:rPr lang="en-US" dirty="0"/>
              <a:t>The problem, for a reduction, is that in a game based security model, an attacker will expect to see many Diffie-Hellman sessions occurring simultaneously, but a reduction must simulate this using only a single Decisional Diffie-Hellman instance. This causes something called the Commitment Problem, and historically the only way to solve it was to randomly choose one client and one server session to contain the challenge shares. This is where the quadratic factor of sessions comes in. </a:t>
            </a:r>
          </a:p>
          <a:p>
            <a:pPr marL="0" indent="0">
              <a:buNone/>
            </a:pPr>
            <a:endParaRPr lang="en-US" dirty="0"/>
          </a:p>
          <a:p>
            <a:pPr marL="0" indent="0">
              <a:buNone/>
            </a:pPr>
            <a:r>
              <a:rPr lang="en-US" dirty="0"/>
              <a:t>In CRYPTO 2019, however, </a:t>
            </a:r>
          </a:p>
          <a:p>
            <a:pPr marL="0" indent="0">
              <a:buNone/>
            </a:pPr>
            <a:endParaRPr lang="en-US" dirty="0"/>
          </a:p>
          <a:p>
            <a:pPr marL="0" indent="0">
              <a:buNone/>
            </a:pPr>
            <a:r>
              <a:rPr lang="en-US" dirty="0"/>
              <a:t> with We’ve mentioned several times that the TLS 1.3 key exchange uses elliptic curve Diffie-Hellman groups as one of its parameters. Two of the three modes base their security on a variant of the Diffie-Hellman problem. In a Diffie-Hellman-based key exchange, the client and server sample and exchange ephemeral Diffie-Hellman share. They then derive their key from both shares and the Diffie-Hellman secret using a key derivation function.</a:t>
            </a:r>
          </a:p>
          <a:p>
            <a:pPr marL="0" indent="0">
              <a:buNone/>
            </a:pPr>
            <a:endParaRPr lang="en-US" dirty="0"/>
          </a:p>
          <a:p>
            <a:pPr marL="0" indent="0">
              <a:buNone/>
            </a:pPr>
            <a:r>
              <a:rPr lang="en-US" dirty="0"/>
              <a:t>All proofs for Diffie-Hellman-based key exchange protocols, including TLS, face a problem called the Commitment problem. In a key exchange model, the adversary expects to see many sessions executing the protocol at once. A reduction to the Diffie-Hellman problem must find a way to simulate all of these sessions using only a single challenge pair. The classical way to do this is to pick one client session and one server session at random, and embed the challenge pair in these two sessions. Then if the adversary successfully attacks that session, the reduction can extract the Diffie-Hellman secret. This is where the quadratic loss in the number of sessions comes from in the Dowling bound: one factor of S to pick a client, and one to pick a server. </a:t>
            </a:r>
          </a:p>
          <a:p>
            <a:pPr marL="0" indent="0">
              <a:buNone/>
            </a:pPr>
            <a:endParaRPr lang="en-US" dirty="0"/>
          </a:p>
          <a:p>
            <a:pPr marL="0" indent="0">
              <a:buNone/>
            </a:pPr>
            <a:endParaRPr lang="en-US" dirty="0"/>
          </a:p>
          <a:p>
            <a:pPr marL="0" indent="0">
              <a:buNone/>
            </a:pPr>
            <a:r>
              <a:rPr lang="en-US" dirty="0"/>
              <a:t>The great obstacle to achieving tight bounds for TLS 1.3 was a hurdle called the Commitment Problem, which </a:t>
            </a:r>
            <a:r>
              <a:rPr lang="en-US" dirty="0" err="1"/>
              <a:t>i</a:t>
            </a:r>
            <a:r>
              <a:rPr lang="en-US" dirty="0"/>
              <a:t>. We’ll try to briefly explain, using a simplified version of the handshake protocol as an example.</a:t>
            </a:r>
          </a:p>
          <a:p>
            <a:pPr marL="0" indent="0">
              <a:buNone/>
            </a:pPr>
            <a:r>
              <a:rPr lang="en-US" dirty="0"/>
              <a:t> </a:t>
            </a:r>
          </a:p>
          <a:p>
            <a:pPr marL="0" indent="0">
              <a:buNone/>
            </a:pPr>
            <a:r>
              <a:rPr lang="en-US" dirty="0"/>
              <a:t>A basic DH key exchange -&gt; SIGMA -&gt; TLS 1.3</a:t>
            </a:r>
          </a:p>
          <a:p>
            <a:pPr marL="0" indent="0">
              <a:buNone/>
            </a:pPr>
            <a:r>
              <a:rPr lang="en-US" dirty="0"/>
              <a:t>	We need the key derivation function to be a programmable random oracle!</a:t>
            </a:r>
          </a:p>
          <a:p>
            <a:pPr marL="0" indent="0">
              <a:buNone/>
            </a:pPr>
            <a:endParaRPr lang="en-US" dirty="0"/>
          </a:p>
          <a:p>
            <a:pPr marL="0" indent="0">
              <a:buNone/>
            </a:pPr>
            <a:r>
              <a:rPr lang="en-US" dirty="0"/>
              <a:t>But this is the key derivation function of TLS 1.3. It is not a single programmable random oracle.</a:t>
            </a:r>
          </a:p>
          <a:p>
            <a:pPr marL="0" indent="0">
              <a:buNone/>
            </a:pPr>
            <a:endParaRPr lang="en-US" dirty="0"/>
          </a:p>
          <a:p>
            <a:pPr marL="0" indent="0">
              <a:buNone/>
            </a:pPr>
            <a:r>
              <a:rPr lang="en-US" dirty="0"/>
              <a:t>So we need to make choices about how to fit the random oracles in to the key schedule.  </a:t>
            </a:r>
          </a:p>
          <a:p>
            <a:endParaRPr lang="en-US" dirty="0"/>
          </a:p>
        </p:txBody>
      </p:sp>
      <p:sp>
        <p:nvSpPr>
          <p:cNvPr id="4" name="Slide Number Placeholder 3"/>
          <p:cNvSpPr>
            <a:spLocks noGrp="1"/>
          </p:cNvSpPr>
          <p:nvPr>
            <p:ph type="sldNum" sz="quarter" idx="5"/>
          </p:nvPr>
        </p:nvSpPr>
        <p:spPr/>
        <p:txBody>
          <a:bodyPr/>
          <a:lstStyle/>
          <a:p>
            <a:fld id="{858A190C-5E48-4D69-A95B-4B0EEC078B32}" type="slidenum">
              <a:rPr lang="en-US" smtClean="0"/>
              <a:t>35</a:t>
            </a:fld>
            <a:endParaRPr lang="en-US"/>
          </a:p>
        </p:txBody>
      </p:sp>
    </p:spTree>
    <p:extLst>
      <p:ext uri="{BB962C8B-B14F-4D97-AF65-F5344CB8AC3E}">
        <p14:creationId xmlns:p14="http://schemas.microsoft.com/office/powerpoint/2010/main" val="3761191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In CRYPTO 2019, however, Cohn-Gordon et al developed a solution for the commitment problem, for some specially designed Diffie-Hellman key exchange protocols with three critical properties.</a:t>
            </a:r>
          </a:p>
        </p:txBody>
      </p:sp>
      <p:sp>
        <p:nvSpPr>
          <p:cNvPr id="4" name="Slide Number Placeholder 3"/>
          <p:cNvSpPr>
            <a:spLocks noGrp="1"/>
          </p:cNvSpPr>
          <p:nvPr>
            <p:ph type="sldNum" sz="quarter" idx="5"/>
          </p:nvPr>
        </p:nvSpPr>
        <p:spPr/>
        <p:txBody>
          <a:bodyPr/>
          <a:lstStyle/>
          <a:p>
            <a:fld id="{858A190C-5E48-4D69-A95B-4B0EEC078B32}" type="slidenum">
              <a:rPr lang="en-US" smtClean="0"/>
              <a:t>36</a:t>
            </a:fld>
            <a:endParaRPr lang="en-US"/>
          </a:p>
        </p:txBody>
      </p:sp>
    </p:spTree>
    <p:extLst>
      <p:ext uri="{BB962C8B-B14F-4D97-AF65-F5344CB8AC3E}">
        <p14:creationId xmlns:p14="http://schemas.microsoft.com/office/powerpoint/2010/main" val="39791498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In CRYPTO 2019, however, Cohn-Gordon et al developed a solution for the commitment problem, for some specially designed Diffie-Hellman key exchange protocols with three critical properties.</a:t>
            </a:r>
          </a:p>
        </p:txBody>
      </p:sp>
      <p:sp>
        <p:nvSpPr>
          <p:cNvPr id="4" name="Slide Number Placeholder 3"/>
          <p:cNvSpPr>
            <a:spLocks noGrp="1"/>
          </p:cNvSpPr>
          <p:nvPr>
            <p:ph type="sldNum" sz="quarter" idx="5"/>
          </p:nvPr>
        </p:nvSpPr>
        <p:spPr/>
        <p:txBody>
          <a:bodyPr/>
          <a:lstStyle/>
          <a:p>
            <a:fld id="{858A190C-5E48-4D69-A95B-4B0EEC078B32}" type="slidenum">
              <a:rPr lang="en-US" smtClean="0"/>
              <a:t>37</a:t>
            </a:fld>
            <a:endParaRPr lang="en-US"/>
          </a:p>
        </p:txBody>
      </p:sp>
    </p:spTree>
    <p:extLst>
      <p:ext uri="{BB962C8B-B14F-4D97-AF65-F5344CB8AC3E}">
        <p14:creationId xmlns:p14="http://schemas.microsoft.com/office/powerpoint/2010/main" val="25003342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In CRYPTO 2019, however, Cohn-Gordon et al developed a solution for the commitment problem, for some specially designed Diffie-Hellman key exchange protocols with three critical properties.</a:t>
            </a:r>
          </a:p>
        </p:txBody>
      </p:sp>
      <p:sp>
        <p:nvSpPr>
          <p:cNvPr id="4" name="Slide Number Placeholder 3"/>
          <p:cNvSpPr>
            <a:spLocks noGrp="1"/>
          </p:cNvSpPr>
          <p:nvPr>
            <p:ph type="sldNum" sz="quarter" idx="5"/>
          </p:nvPr>
        </p:nvSpPr>
        <p:spPr/>
        <p:txBody>
          <a:bodyPr/>
          <a:lstStyle/>
          <a:p>
            <a:fld id="{858A190C-5E48-4D69-A95B-4B0EEC078B32}" type="slidenum">
              <a:rPr lang="en-US" smtClean="0"/>
              <a:t>38</a:t>
            </a:fld>
            <a:endParaRPr lang="en-US"/>
          </a:p>
        </p:txBody>
      </p:sp>
    </p:spTree>
    <p:extLst>
      <p:ext uri="{BB962C8B-B14F-4D97-AF65-F5344CB8AC3E}">
        <p14:creationId xmlns:p14="http://schemas.microsoft.com/office/powerpoint/2010/main" val="35031951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In CRYPTO 2019, however, Cohn-Gordon et al developed a solution for the commitment problem, for some specially designed Diffie-Hellman key exchange protocols with three critical properties.</a:t>
            </a:r>
          </a:p>
        </p:txBody>
      </p:sp>
      <p:sp>
        <p:nvSpPr>
          <p:cNvPr id="4" name="Slide Number Placeholder 3"/>
          <p:cNvSpPr>
            <a:spLocks noGrp="1"/>
          </p:cNvSpPr>
          <p:nvPr>
            <p:ph type="sldNum" sz="quarter" idx="5"/>
          </p:nvPr>
        </p:nvSpPr>
        <p:spPr/>
        <p:txBody>
          <a:bodyPr/>
          <a:lstStyle/>
          <a:p>
            <a:fld id="{858A190C-5E48-4D69-A95B-4B0EEC078B32}" type="slidenum">
              <a:rPr lang="en-US" smtClean="0"/>
              <a:t>39</a:t>
            </a:fld>
            <a:endParaRPr lang="en-US"/>
          </a:p>
        </p:txBody>
      </p:sp>
    </p:spTree>
    <p:extLst>
      <p:ext uri="{BB962C8B-B14F-4D97-AF65-F5344CB8AC3E}">
        <p14:creationId xmlns:p14="http://schemas.microsoft.com/office/powerpoint/2010/main" val="1219283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prove security for a complex protocol like the TLS 1.3 handshake, we break it down into its building blocks. For the full handshake, those include a Diffie-Hellman group, a cryptographic hash function, and a digital signature scheme. In practice, there are several choices for each of these, as part of the standardized </a:t>
            </a:r>
            <a:r>
              <a:rPr lang="en-US" dirty="0" err="1"/>
              <a:t>ciphersuites</a:t>
            </a:r>
            <a:r>
              <a:rPr lang="en-US" dirty="0"/>
              <a:t> and other configuration options. The security of the handshake as a whole depends on the security of its parameters, which can guarantee different levels of security and efficiency. </a:t>
            </a:r>
          </a:p>
          <a:p>
            <a:r>
              <a:rPr lang="en-US" dirty="0"/>
              <a:t>&lt;&gt;</a:t>
            </a:r>
          </a:p>
          <a:p>
            <a:r>
              <a:rPr lang="en-US" dirty="0"/>
              <a:t>Dowling et al. capture that in this theorem. </a:t>
            </a:r>
          </a:p>
        </p:txBody>
      </p:sp>
      <p:sp>
        <p:nvSpPr>
          <p:cNvPr id="4" name="Slide Number Placeholder 3"/>
          <p:cNvSpPr>
            <a:spLocks noGrp="1"/>
          </p:cNvSpPr>
          <p:nvPr>
            <p:ph type="sldNum" sz="quarter" idx="5"/>
          </p:nvPr>
        </p:nvSpPr>
        <p:spPr/>
        <p:txBody>
          <a:bodyPr/>
          <a:lstStyle/>
          <a:p>
            <a:fld id="{858A190C-5E48-4D69-A95B-4B0EEC078B32}" type="slidenum">
              <a:rPr lang="en-US" smtClean="0"/>
              <a:t>4</a:t>
            </a:fld>
            <a:endParaRPr lang="en-US"/>
          </a:p>
        </p:txBody>
      </p:sp>
    </p:spTree>
    <p:extLst>
      <p:ext uri="{BB962C8B-B14F-4D97-AF65-F5344CB8AC3E}">
        <p14:creationId xmlns:p14="http://schemas.microsoft.com/office/powerpoint/2010/main" val="15588790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858A190C-5E48-4D69-A95B-4B0EEC078B32}" type="slidenum">
              <a:rPr lang="en-US" smtClean="0"/>
              <a:t>40</a:t>
            </a:fld>
            <a:endParaRPr lang="en-US"/>
          </a:p>
        </p:txBody>
      </p:sp>
    </p:spTree>
    <p:extLst>
      <p:ext uri="{BB962C8B-B14F-4D97-AF65-F5344CB8AC3E}">
        <p14:creationId xmlns:p14="http://schemas.microsoft.com/office/powerpoint/2010/main" val="30947054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 mention changing assumptions, eyebrows go up, and for good reason. Changing the security assumption on the underlying group has the potential to cancel out any tightness improvements in the reduction. We address this concern from two angles. </a:t>
            </a:r>
          </a:p>
        </p:txBody>
      </p:sp>
      <p:sp>
        <p:nvSpPr>
          <p:cNvPr id="4" name="Slide Number Placeholder 3"/>
          <p:cNvSpPr>
            <a:spLocks noGrp="1"/>
          </p:cNvSpPr>
          <p:nvPr>
            <p:ph type="sldNum" sz="quarter" idx="5"/>
          </p:nvPr>
        </p:nvSpPr>
        <p:spPr/>
        <p:txBody>
          <a:bodyPr/>
          <a:lstStyle/>
          <a:p>
            <a:fld id="{858A190C-5E48-4D69-A95B-4B0EEC078B32}" type="slidenum">
              <a:rPr lang="en-US" smtClean="0"/>
              <a:t>41</a:t>
            </a:fld>
            <a:endParaRPr lang="en-US"/>
          </a:p>
        </p:txBody>
      </p:sp>
    </p:spTree>
    <p:extLst>
      <p:ext uri="{BB962C8B-B14F-4D97-AF65-F5344CB8AC3E}">
        <p14:creationId xmlns:p14="http://schemas.microsoft.com/office/powerpoint/2010/main" val="19475878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give the first direct comparison of the Decisional Diffie-Hellman and the Strong Diffie Hellman problems in the Generic Group Model, and we prove that the two problems are equally hard, up to a constant factor. </a:t>
            </a:r>
          </a:p>
          <a:p>
            <a:r>
              <a:rPr lang="en-US" dirty="0"/>
              <a:t>This is enough to let us prove tight bounds for the SIGMA key exchange protocol, which originally relied on the DDH assumption and satisfies all the other conditions of the Cohn-Gordon technique.</a:t>
            </a:r>
          </a:p>
          <a:p>
            <a:r>
              <a:rPr lang="en-US" dirty="0"/>
              <a:t>Of course, the Generic Group Model is an abstract model, and while it covers the best known attacks on elliptic curve groups, it is an additional assumption that not everyone wants to trust.</a:t>
            </a:r>
          </a:p>
          <a:p>
            <a:endParaRPr lang="en-US" dirty="0"/>
          </a:p>
          <a:p>
            <a:r>
              <a:rPr lang="en-US" dirty="0"/>
              <a:t>Luckily, the TLS 1.3 handshake protocol actually already relies on the Strong Diffie-Hellman assumption. The Dowling theorem reduces to the PRF-ODH security of the underlying group, and the only known way to instantiate PRF-ODH is in the random oracle mode, from Strong Diffie-Hellman. So we can directly compare our bounds to the prior work, without having to worry about comparing assumptions in the GGM or otherwise.  </a:t>
            </a:r>
          </a:p>
          <a:p>
            <a:endParaRPr lang="en-US" dirty="0"/>
          </a:p>
        </p:txBody>
      </p:sp>
      <p:sp>
        <p:nvSpPr>
          <p:cNvPr id="4" name="Slide Number Placeholder 3"/>
          <p:cNvSpPr>
            <a:spLocks noGrp="1"/>
          </p:cNvSpPr>
          <p:nvPr>
            <p:ph type="sldNum" sz="quarter" idx="5"/>
          </p:nvPr>
        </p:nvSpPr>
        <p:spPr/>
        <p:txBody>
          <a:bodyPr/>
          <a:lstStyle/>
          <a:p>
            <a:fld id="{858A190C-5E48-4D69-A95B-4B0EEC078B32}" type="slidenum">
              <a:rPr lang="en-US" smtClean="0"/>
              <a:t>42</a:t>
            </a:fld>
            <a:endParaRPr lang="en-US"/>
          </a:p>
        </p:txBody>
      </p:sp>
    </p:spTree>
    <p:extLst>
      <p:ext uri="{BB962C8B-B14F-4D97-AF65-F5344CB8AC3E}">
        <p14:creationId xmlns:p14="http://schemas.microsoft.com/office/powerpoint/2010/main" val="27815344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come back to our three requirements to apply the Cohn-Gordon technique. It asks that the key derivation function be a single, programmable random oracle, whose inputs include both Diffie-Hellman shares and the secret. </a:t>
            </a:r>
          </a:p>
          <a:p>
            <a:r>
              <a:rPr lang="en-US" dirty="0"/>
              <a:t>The TLS 1.3 handshake, on the other hand, uses a complex key schedule to derive many keys, and the shares and secret are input separately.</a:t>
            </a:r>
          </a:p>
          <a:p>
            <a:r>
              <a:rPr lang="en-US" dirty="0"/>
              <a:t> </a:t>
            </a:r>
          </a:p>
          <a:p>
            <a:endParaRPr lang="en-US" dirty="0"/>
          </a:p>
        </p:txBody>
      </p:sp>
      <p:sp>
        <p:nvSpPr>
          <p:cNvPr id="4" name="Slide Number Placeholder 3"/>
          <p:cNvSpPr>
            <a:spLocks noGrp="1"/>
          </p:cNvSpPr>
          <p:nvPr>
            <p:ph type="sldNum" sz="quarter" idx="5"/>
          </p:nvPr>
        </p:nvSpPr>
        <p:spPr/>
        <p:txBody>
          <a:bodyPr/>
          <a:lstStyle/>
          <a:p>
            <a:fld id="{858A190C-5E48-4D69-A95B-4B0EEC078B32}" type="slidenum">
              <a:rPr lang="en-US" smtClean="0"/>
              <a:t>43</a:t>
            </a:fld>
            <a:endParaRPr lang="en-US"/>
          </a:p>
        </p:txBody>
      </p:sp>
    </p:spTree>
    <p:extLst>
      <p:ext uri="{BB962C8B-B14F-4D97-AF65-F5344CB8AC3E}">
        <p14:creationId xmlns:p14="http://schemas.microsoft.com/office/powerpoint/2010/main" val="6051345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come back to our three requirements to apply the Cohn-Gordon technique. It asks that the key derivation function be a single, programmable random oracle, whose inputs include both Diffie-Hellman shares and the secret. </a:t>
            </a:r>
          </a:p>
          <a:p>
            <a:r>
              <a:rPr lang="en-US" dirty="0"/>
              <a:t>The TLS 1.3 handshake, on the other hand, uses a complex key schedule to derive many keys, and the shares and secret are input separately.</a:t>
            </a:r>
          </a:p>
          <a:p>
            <a:r>
              <a:rPr lang="en-US" dirty="0"/>
              <a:t> </a:t>
            </a:r>
          </a:p>
          <a:p>
            <a:endParaRPr lang="en-US" dirty="0"/>
          </a:p>
        </p:txBody>
      </p:sp>
      <p:sp>
        <p:nvSpPr>
          <p:cNvPr id="4" name="Slide Number Placeholder 3"/>
          <p:cNvSpPr>
            <a:spLocks noGrp="1"/>
          </p:cNvSpPr>
          <p:nvPr>
            <p:ph type="sldNum" sz="quarter" idx="5"/>
          </p:nvPr>
        </p:nvSpPr>
        <p:spPr/>
        <p:txBody>
          <a:bodyPr/>
          <a:lstStyle/>
          <a:p>
            <a:fld id="{858A190C-5E48-4D69-A95B-4B0EEC078B32}" type="slidenum">
              <a:rPr lang="en-US" smtClean="0"/>
              <a:t>44</a:t>
            </a:fld>
            <a:endParaRPr lang="en-US"/>
          </a:p>
        </p:txBody>
      </p:sp>
    </p:spTree>
    <p:extLst>
      <p:ext uri="{BB962C8B-B14F-4D97-AF65-F5344CB8AC3E}">
        <p14:creationId xmlns:p14="http://schemas.microsoft.com/office/powerpoint/2010/main" val="30625148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come back to our three requirements to apply the Cohn-Gordon technique. It asks that the key derivation function be a single, programmable random oracle, whose inputs include both Diffie-Hellman shares and the secret. </a:t>
            </a:r>
          </a:p>
          <a:p>
            <a:r>
              <a:rPr lang="en-US" dirty="0"/>
              <a:t>The TLS 1.3 handshake, on the other hand, uses a complex key schedule to derive many keys, and the shares and secret are input separately.</a:t>
            </a:r>
          </a:p>
          <a:p>
            <a:r>
              <a:rPr lang="en-US" dirty="0"/>
              <a:t> </a:t>
            </a:r>
          </a:p>
          <a:p>
            <a:endParaRPr lang="en-US" dirty="0"/>
          </a:p>
        </p:txBody>
      </p:sp>
      <p:sp>
        <p:nvSpPr>
          <p:cNvPr id="4" name="Slide Number Placeholder 3"/>
          <p:cNvSpPr>
            <a:spLocks noGrp="1"/>
          </p:cNvSpPr>
          <p:nvPr>
            <p:ph type="sldNum" sz="quarter" idx="5"/>
          </p:nvPr>
        </p:nvSpPr>
        <p:spPr/>
        <p:txBody>
          <a:bodyPr/>
          <a:lstStyle/>
          <a:p>
            <a:fld id="{858A190C-5E48-4D69-A95B-4B0EEC078B32}" type="slidenum">
              <a:rPr lang="en-US" smtClean="0"/>
              <a:t>45</a:t>
            </a:fld>
            <a:endParaRPr lang="en-US"/>
          </a:p>
        </p:txBody>
      </p:sp>
    </p:spTree>
    <p:extLst>
      <p:ext uri="{BB962C8B-B14F-4D97-AF65-F5344CB8AC3E}">
        <p14:creationId xmlns:p14="http://schemas.microsoft.com/office/powerpoint/2010/main" val="38734196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come back to our three requirements to apply the Cohn-Gordon technique. It asks that the key derivation function be a single, programmable random oracle, whose inputs include both Diffie-Hellman shares and the secret. </a:t>
            </a:r>
          </a:p>
          <a:p>
            <a:r>
              <a:rPr lang="en-US" dirty="0"/>
              <a:t>The TLS 1.3 handshake, on the other hand, uses a complex key schedule to derive many keys, and the shares and secret are input separately.</a:t>
            </a:r>
          </a:p>
          <a:p>
            <a:r>
              <a:rPr lang="en-US" dirty="0"/>
              <a:t> </a:t>
            </a:r>
          </a:p>
          <a:p>
            <a:endParaRPr lang="en-US" dirty="0"/>
          </a:p>
        </p:txBody>
      </p:sp>
      <p:sp>
        <p:nvSpPr>
          <p:cNvPr id="4" name="Slide Number Placeholder 3"/>
          <p:cNvSpPr>
            <a:spLocks noGrp="1"/>
          </p:cNvSpPr>
          <p:nvPr>
            <p:ph type="sldNum" sz="quarter" idx="5"/>
          </p:nvPr>
        </p:nvSpPr>
        <p:spPr/>
        <p:txBody>
          <a:bodyPr/>
          <a:lstStyle/>
          <a:p>
            <a:fld id="{858A190C-5E48-4D69-A95B-4B0EEC078B32}" type="slidenum">
              <a:rPr lang="en-US" smtClean="0"/>
              <a:t>46</a:t>
            </a:fld>
            <a:endParaRPr lang="en-US"/>
          </a:p>
        </p:txBody>
      </p:sp>
    </p:spTree>
    <p:extLst>
      <p:ext uri="{BB962C8B-B14F-4D97-AF65-F5344CB8AC3E}">
        <p14:creationId xmlns:p14="http://schemas.microsoft.com/office/powerpoint/2010/main" val="4298225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come back to our three requirements to apply the Cohn-Gordon technique. It asks that the key derivation function be a single, programmable random oracle, whose inputs include both Diffie-Hellman shares and the secret. </a:t>
            </a:r>
          </a:p>
          <a:p>
            <a:r>
              <a:rPr lang="en-US" dirty="0"/>
              <a:t>The TLS 1.3 handshake, on the other hand, uses a complex key schedule to derive many keys, and the shares and secret are input separately.</a:t>
            </a:r>
          </a:p>
          <a:p>
            <a:r>
              <a:rPr lang="en-US" dirty="0"/>
              <a:t> </a:t>
            </a:r>
          </a:p>
          <a:p>
            <a:endParaRPr lang="en-US" dirty="0"/>
          </a:p>
        </p:txBody>
      </p:sp>
      <p:sp>
        <p:nvSpPr>
          <p:cNvPr id="4" name="Slide Number Placeholder 3"/>
          <p:cNvSpPr>
            <a:spLocks noGrp="1"/>
          </p:cNvSpPr>
          <p:nvPr>
            <p:ph type="sldNum" sz="quarter" idx="5"/>
          </p:nvPr>
        </p:nvSpPr>
        <p:spPr/>
        <p:txBody>
          <a:bodyPr/>
          <a:lstStyle/>
          <a:p>
            <a:fld id="{858A190C-5E48-4D69-A95B-4B0EEC078B32}" type="slidenum">
              <a:rPr lang="en-US" smtClean="0"/>
              <a:t>47</a:t>
            </a:fld>
            <a:endParaRPr lang="en-US"/>
          </a:p>
        </p:txBody>
      </p:sp>
    </p:spTree>
    <p:extLst>
      <p:ext uri="{BB962C8B-B14F-4D97-AF65-F5344CB8AC3E}">
        <p14:creationId xmlns:p14="http://schemas.microsoft.com/office/powerpoint/2010/main" val="31591812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come back to our three requirements to apply the Cohn-Gordon technique. It asks that the key derivation function be a single, programmable random oracle, whose inputs include both Diffie-Hellman shares and the secret. </a:t>
            </a:r>
          </a:p>
          <a:p>
            <a:r>
              <a:rPr lang="en-US" dirty="0"/>
              <a:t>The TLS 1.3 handshake, on the other hand, uses a complex key schedule to derive many keys, and the shares and secret are input separately.</a:t>
            </a:r>
          </a:p>
          <a:p>
            <a:r>
              <a:rPr lang="en-US" dirty="0"/>
              <a:t> </a:t>
            </a:r>
          </a:p>
          <a:p>
            <a:endParaRPr lang="en-US" dirty="0"/>
          </a:p>
        </p:txBody>
      </p:sp>
      <p:sp>
        <p:nvSpPr>
          <p:cNvPr id="4" name="Slide Number Placeholder 3"/>
          <p:cNvSpPr>
            <a:spLocks noGrp="1"/>
          </p:cNvSpPr>
          <p:nvPr>
            <p:ph type="sldNum" sz="quarter" idx="5"/>
          </p:nvPr>
        </p:nvSpPr>
        <p:spPr/>
        <p:txBody>
          <a:bodyPr/>
          <a:lstStyle/>
          <a:p>
            <a:fld id="{858A190C-5E48-4D69-A95B-4B0EEC078B32}" type="slidenum">
              <a:rPr lang="en-US" smtClean="0"/>
              <a:t>48</a:t>
            </a:fld>
            <a:endParaRPr lang="en-US"/>
          </a:p>
        </p:txBody>
      </p:sp>
    </p:spTree>
    <p:extLst>
      <p:ext uri="{BB962C8B-B14F-4D97-AF65-F5344CB8AC3E}">
        <p14:creationId xmlns:p14="http://schemas.microsoft.com/office/powerpoint/2010/main" val="23025427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come back to our three requirements to apply the Cohn-Gordon technique. It asks that the key derivation function be a single, programmable random oracle, whose inputs include both Diffie-Hellman shares and the secret. </a:t>
            </a:r>
          </a:p>
          <a:p>
            <a:r>
              <a:rPr lang="en-US" dirty="0"/>
              <a:t>The TLS 1.3 handshake, on the other hand, uses a complex key schedule to derive many keys, and the shares and secret are input separately.</a:t>
            </a:r>
          </a:p>
          <a:p>
            <a:r>
              <a:rPr lang="en-US" dirty="0"/>
              <a:t> </a:t>
            </a:r>
          </a:p>
          <a:p>
            <a:endParaRPr lang="en-US" dirty="0"/>
          </a:p>
        </p:txBody>
      </p:sp>
      <p:sp>
        <p:nvSpPr>
          <p:cNvPr id="4" name="Slide Number Placeholder 3"/>
          <p:cNvSpPr>
            <a:spLocks noGrp="1"/>
          </p:cNvSpPr>
          <p:nvPr>
            <p:ph type="sldNum" sz="quarter" idx="5"/>
          </p:nvPr>
        </p:nvSpPr>
        <p:spPr/>
        <p:txBody>
          <a:bodyPr/>
          <a:lstStyle/>
          <a:p>
            <a:fld id="{858A190C-5E48-4D69-A95B-4B0EEC078B32}" type="slidenum">
              <a:rPr lang="en-US" smtClean="0"/>
              <a:t>49</a:t>
            </a:fld>
            <a:endParaRPr lang="en-US"/>
          </a:p>
        </p:txBody>
      </p:sp>
    </p:spTree>
    <p:extLst>
      <p:ext uri="{BB962C8B-B14F-4D97-AF65-F5344CB8AC3E}">
        <p14:creationId xmlns:p14="http://schemas.microsoft.com/office/powerpoint/2010/main" val="3935411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prove security for a complex protocol like the TLS 1.3 handshake, we break it down into its building blocks. For the full handshake, those include a Diffie-Hellman group, a cryptographic hash function, and a digital signature scheme. In practice, there are several choices for each of these, as part of the standardized </a:t>
            </a:r>
            <a:r>
              <a:rPr lang="en-US" dirty="0" err="1"/>
              <a:t>ciphersuites</a:t>
            </a:r>
            <a:r>
              <a:rPr lang="en-US" dirty="0"/>
              <a:t> and other configuration options. The security of the handshake as a whole depends on the security of its parameters, which can guarantee different levels of security and efficiency. </a:t>
            </a:r>
          </a:p>
          <a:p>
            <a:r>
              <a:rPr lang="en-US" dirty="0"/>
              <a:t>&lt;&gt;</a:t>
            </a:r>
          </a:p>
          <a:p>
            <a:r>
              <a:rPr lang="en-US" dirty="0"/>
              <a:t>Dowling et al. capture that in this theorem. </a:t>
            </a:r>
          </a:p>
        </p:txBody>
      </p:sp>
      <p:sp>
        <p:nvSpPr>
          <p:cNvPr id="4" name="Slide Number Placeholder 3"/>
          <p:cNvSpPr>
            <a:spLocks noGrp="1"/>
          </p:cNvSpPr>
          <p:nvPr>
            <p:ph type="sldNum" sz="quarter" idx="5"/>
          </p:nvPr>
        </p:nvSpPr>
        <p:spPr/>
        <p:txBody>
          <a:bodyPr/>
          <a:lstStyle/>
          <a:p>
            <a:fld id="{858A190C-5E48-4D69-A95B-4B0EEC078B32}" type="slidenum">
              <a:rPr lang="en-US" smtClean="0"/>
              <a:t>5</a:t>
            </a:fld>
            <a:endParaRPr lang="en-US"/>
          </a:p>
        </p:txBody>
      </p:sp>
    </p:spTree>
    <p:extLst>
      <p:ext uri="{BB962C8B-B14F-4D97-AF65-F5344CB8AC3E}">
        <p14:creationId xmlns:p14="http://schemas.microsoft.com/office/powerpoint/2010/main" val="26003567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come back to our three requirements to apply the Cohn-Gordon technique. It asks that the key derivation function be a single, programmable random oracle, whose inputs include both Diffie-Hellman shares and the secret. </a:t>
            </a:r>
          </a:p>
          <a:p>
            <a:r>
              <a:rPr lang="en-US" dirty="0"/>
              <a:t>The TLS 1.3 handshake, on the other hand, uses a complex key schedule to derive many keys, and the shares and secret are input separately.</a:t>
            </a:r>
          </a:p>
          <a:p>
            <a:r>
              <a:rPr lang="en-US" dirty="0"/>
              <a:t> </a:t>
            </a:r>
          </a:p>
          <a:p>
            <a:endParaRPr lang="en-US" dirty="0"/>
          </a:p>
        </p:txBody>
      </p:sp>
      <p:sp>
        <p:nvSpPr>
          <p:cNvPr id="4" name="Slide Number Placeholder 3"/>
          <p:cNvSpPr>
            <a:spLocks noGrp="1"/>
          </p:cNvSpPr>
          <p:nvPr>
            <p:ph type="sldNum" sz="quarter" idx="5"/>
          </p:nvPr>
        </p:nvSpPr>
        <p:spPr/>
        <p:txBody>
          <a:bodyPr/>
          <a:lstStyle/>
          <a:p>
            <a:fld id="{858A190C-5E48-4D69-A95B-4B0EEC078B32}" type="slidenum">
              <a:rPr lang="en-US" smtClean="0"/>
              <a:t>50</a:t>
            </a:fld>
            <a:endParaRPr lang="en-US"/>
          </a:p>
        </p:txBody>
      </p:sp>
    </p:spTree>
    <p:extLst>
      <p:ext uri="{BB962C8B-B14F-4D97-AF65-F5344CB8AC3E}">
        <p14:creationId xmlns:p14="http://schemas.microsoft.com/office/powerpoint/2010/main" val="64919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come back to our three requirements to apply the Cohn-Gordon technique. It asks that the key derivation function be a single, programmable random oracle, whose inputs include both Diffie-Hellman shares and the secret. </a:t>
            </a:r>
          </a:p>
          <a:p>
            <a:r>
              <a:rPr lang="en-US" dirty="0"/>
              <a:t>The TLS 1.3 handshake, on the other hand, uses a complex key schedule to derive many keys, and the shares and secret are input separately.</a:t>
            </a:r>
          </a:p>
          <a:p>
            <a:r>
              <a:rPr lang="en-US" dirty="0"/>
              <a:t> </a:t>
            </a:r>
          </a:p>
          <a:p>
            <a:endParaRPr lang="en-US" dirty="0"/>
          </a:p>
        </p:txBody>
      </p:sp>
      <p:sp>
        <p:nvSpPr>
          <p:cNvPr id="4" name="Slide Number Placeholder 3"/>
          <p:cNvSpPr>
            <a:spLocks noGrp="1"/>
          </p:cNvSpPr>
          <p:nvPr>
            <p:ph type="sldNum" sz="quarter" idx="5"/>
          </p:nvPr>
        </p:nvSpPr>
        <p:spPr/>
        <p:txBody>
          <a:bodyPr/>
          <a:lstStyle/>
          <a:p>
            <a:fld id="{858A190C-5E48-4D69-A95B-4B0EEC078B32}" type="slidenum">
              <a:rPr lang="en-US" smtClean="0"/>
              <a:t>51</a:t>
            </a:fld>
            <a:endParaRPr lang="en-US"/>
          </a:p>
        </p:txBody>
      </p:sp>
    </p:spTree>
    <p:extLst>
      <p:ext uri="{BB962C8B-B14F-4D97-AF65-F5344CB8AC3E}">
        <p14:creationId xmlns:p14="http://schemas.microsoft.com/office/powerpoint/2010/main" val="12441609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come back to our three requirements to apply the Cohn-Gordon technique. It asks that the key derivation function be a single, programmable random oracle, whose inputs include both Diffie-Hellman shares and the secret. </a:t>
            </a:r>
          </a:p>
          <a:p>
            <a:r>
              <a:rPr lang="en-US" dirty="0"/>
              <a:t>The TLS 1.3 handshake, on the other hand, uses a complex key schedule to derive many keys, and the shares and secret are input separately.</a:t>
            </a:r>
          </a:p>
          <a:p>
            <a:r>
              <a:rPr lang="en-US" dirty="0"/>
              <a:t> </a:t>
            </a:r>
          </a:p>
          <a:p>
            <a:endParaRPr lang="en-US" dirty="0"/>
          </a:p>
        </p:txBody>
      </p:sp>
      <p:sp>
        <p:nvSpPr>
          <p:cNvPr id="4" name="Slide Number Placeholder 3"/>
          <p:cNvSpPr>
            <a:spLocks noGrp="1"/>
          </p:cNvSpPr>
          <p:nvPr>
            <p:ph type="sldNum" sz="quarter" idx="5"/>
          </p:nvPr>
        </p:nvSpPr>
        <p:spPr/>
        <p:txBody>
          <a:bodyPr/>
          <a:lstStyle/>
          <a:p>
            <a:fld id="{858A190C-5E48-4D69-A95B-4B0EEC078B32}" type="slidenum">
              <a:rPr lang="en-US" smtClean="0"/>
              <a:t>52</a:t>
            </a:fld>
            <a:endParaRPr lang="en-US"/>
          </a:p>
        </p:txBody>
      </p:sp>
    </p:spTree>
    <p:extLst>
      <p:ext uri="{BB962C8B-B14F-4D97-AF65-F5344CB8AC3E}">
        <p14:creationId xmlns:p14="http://schemas.microsoft.com/office/powerpoint/2010/main" val="26357856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come back to our three requirements to apply the Cohn-Gordon technique. It asks that the key derivation function be a single, programmable random oracle, whose inputs include both Diffie-Hellman shares and the secret. </a:t>
            </a:r>
          </a:p>
          <a:p>
            <a:r>
              <a:rPr lang="en-US" dirty="0"/>
              <a:t>The TLS 1.3 handshake, on the other hand, uses a complex key schedule to derive many keys, and the shares and secret are input separately.</a:t>
            </a:r>
          </a:p>
          <a:p>
            <a:r>
              <a:rPr lang="en-US" dirty="0"/>
              <a:t> </a:t>
            </a:r>
          </a:p>
          <a:p>
            <a:endParaRPr lang="en-US" dirty="0"/>
          </a:p>
        </p:txBody>
      </p:sp>
      <p:sp>
        <p:nvSpPr>
          <p:cNvPr id="4" name="Slide Number Placeholder 3"/>
          <p:cNvSpPr>
            <a:spLocks noGrp="1"/>
          </p:cNvSpPr>
          <p:nvPr>
            <p:ph type="sldNum" sz="quarter" idx="5"/>
          </p:nvPr>
        </p:nvSpPr>
        <p:spPr/>
        <p:txBody>
          <a:bodyPr/>
          <a:lstStyle/>
          <a:p>
            <a:fld id="{858A190C-5E48-4D69-A95B-4B0EEC078B32}" type="slidenum">
              <a:rPr lang="en-US" smtClean="0"/>
              <a:t>53</a:t>
            </a:fld>
            <a:endParaRPr lang="en-US"/>
          </a:p>
        </p:txBody>
      </p:sp>
    </p:spTree>
    <p:extLst>
      <p:ext uri="{BB962C8B-B14F-4D97-AF65-F5344CB8AC3E}">
        <p14:creationId xmlns:p14="http://schemas.microsoft.com/office/powerpoint/2010/main" val="15043617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come back to our three requirements to apply the Cohn-Gordon technique. It asks that the key derivation function be a single, programmable random oracle, whose inputs include both Diffie-Hellman shares and the secret. </a:t>
            </a:r>
          </a:p>
          <a:p>
            <a:r>
              <a:rPr lang="en-US" dirty="0"/>
              <a:t>The TLS 1.3 handshake, on the other hand, uses a complex key schedule to derive many keys, and the shares and secret are input separately.</a:t>
            </a:r>
          </a:p>
          <a:p>
            <a:r>
              <a:rPr lang="en-US" dirty="0"/>
              <a:t> </a:t>
            </a:r>
          </a:p>
          <a:p>
            <a:endParaRPr lang="en-US" dirty="0"/>
          </a:p>
        </p:txBody>
      </p:sp>
      <p:sp>
        <p:nvSpPr>
          <p:cNvPr id="4" name="Slide Number Placeholder 3"/>
          <p:cNvSpPr>
            <a:spLocks noGrp="1"/>
          </p:cNvSpPr>
          <p:nvPr>
            <p:ph type="sldNum" sz="quarter" idx="5"/>
          </p:nvPr>
        </p:nvSpPr>
        <p:spPr/>
        <p:txBody>
          <a:bodyPr/>
          <a:lstStyle/>
          <a:p>
            <a:fld id="{858A190C-5E48-4D69-A95B-4B0EEC078B32}" type="slidenum">
              <a:rPr lang="en-US" smtClean="0"/>
              <a:t>54</a:t>
            </a:fld>
            <a:endParaRPr lang="en-US"/>
          </a:p>
        </p:txBody>
      </p:sp>
    </p:spTree>
    <p:extLst>
      <p:ext uri="{BB962C8B-B14F-4D97-AF65-F5344CB8AC3E}">
        <p14:creationId xmlns:p14="http://schemas.microsoft.com/office/powerpoint/2010/main" val="34557589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858A190C-5E48-4D69-A95B-4B0EEC078B32}" type="slidenum">
              <a:rPr lang="en-US" smtClean="0"/>
              <a:t>55</a:t>
            </a:fld>
            <a:endParaRPr lang="en-US"/>
          </a:p>
        </p:txBody>
      </p:sp>
    </p:spTree>
    <p:extLst>
      <p:ext uri="{BB962C8B-B14F-4D97-AF65-F5344CB8AC3E}">
        <p14:creationId xmlns:p14="http://schemas.microsoft.com/office/powerpoint/2010/main" val="2415309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858A190C-5E48-4D69-A95B-4B0EEC078B32}" type="slidenum">
              <a:rPr lang="en-US" smtClean="0"/>
              <a:t>56</a:t>
            </a:fld>
            <a:endParaRPr lang="en-US"/>
          </a:p>
        </p:txBody>
      </p:sp>
    </p:spTree>
    <p:extLst>
      <p:ext uri="{BB962C8B-B14F-4D97-AF65-F5344CB8AC3E}">
        <p14:creationId xmlns:p14="http://schemas.microsoft.com/office/powerpoint/2010/main" val="18784142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858A190C-5E48-4D69-A95B-4B0EEC078B32}" type="slidenum">
              <a:rPr lang="en-US" smtClean="0"/>
              <a:t>57</a:t>
            </a:fld>
            <a:endParaRPr lang="en-US"/>
          </a:p>
        </p:txBody>
      </p:sp>
    </p:spTree>
    <p:extLst>
      <p:ext uri="{BB962C8B-B14F-4D97-AF65-F5344CB8AC3E}">
        <p14:creationId xmlns:p14="http://schemas.microsoft.com/office/powerpoint/2010/main" val="36092136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858A190C-5E48-4D69-A95B-4B0EEC078B32}" type="slidenum">
              <a:rPr lang="en-US" smtClean="0"/>
              <a:t>58</a:t>
            </a:fld>
            <a:endParaRPr lang="en-US"/>
          </a:p>
        </p:txBody>
      </p:sp>
    </p:spTree>
    <p:extLst>
      <p:ext uri="{BB962C8B-B14F-4D97-AF65-F5344CB8AC3E}">
        <p14:creationId xmlns:p14="http://schemas.microsoft.com/office/powerpoint/2010/main" val="94080186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858A190C-5E48-4D69-A95B-4B0EEC078B32}" type="slidenum">
              <a:rPr lang="en-US" smtClean="0"/>
              <a:t>59</a:t>
            </a:fld>
            <a:endParaRPr lang="en-US"/>
          </a:p>
        </p:txBody>
      </p:sp>
    </p:spTree>
    <p:extLst>
      <p:ext uri="{BB962C8B-B14F-4D97-AF65-F5344CB8AC3E}">
        <p14:creationId xmlns:p14="http://schemas.microsoft.com/office/powerpoint/2010/main" val="3418273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prove security for a complex protocol like the TLS 1.3 handshake, we break it down into its building blocks. For the full handshake, those include a Diffie-Hellman group, a cryptographic hash function, and a digital signature scheme. In practice, there are several choices for each of these, as part of the standardized </a:t>
            </a:r>
            <a:r>
              <a:rPr lang="en-US" dirty="0" err="1"/>
              <a:t>ciphersuites</a:t>
            </a:r>
            <a:r>
              <a:rPr lang="en-US" dirty="0"/>
              <a:t> and other configuration options. The security of the handshake as a whole depends on the security of its parameters, which can guarantee different levels of security and efficiency. </a:t>
            </a:r>
          </a:p>
          <a:p>
            <a:r>
              <a:rPr lang="en-US" dirty="0"/>
              <a:t>&lt;&gt;</a:t>
            </a:r>
          </a:p>
          <a:p>
            <a:r>
              <a:rPr lang="en-US" dirty="0"/>
              <a:t>Dowling et al. capture that in this theorem. </a:t>
            </a:r>
          </a:p>
        </p:txBody>
      </p:sp>
      <p:sp>
        <p:nvSpPr>
          <p:cNvPr id="4" name="Slide Number Placeholder 3"/>
          <p:cNvSpPr>
            <a:spLocks noGrp="1"/>
          </p:cNvSpPr>
          <p:nvPr>
            <p:ph type="sldNum" sz="quarter" idx="5"/>
          </p:nvPr>
        </p:nvSpPr>
        <p:spPr/>
        <p:txBody>
          <a:bodyPr/>
          <a:lstStyle/>
          <a:p>
            <a:fld id="{858A190C-5E48-4D69-A95B-4B0EEC078B32}" type="slidenum">
              <a:rPr lang="en-US" smtClean="0"/>
              <a:t>6</a:t>
            </a:fld>
            <a:endParaRPr lang="en-US"/>
          </a:p>
        </p:txBody>
      </p:sp>
    </p:spTree>
    <p:extLst>
      <p:ext uri="{BB962C8B-B14F-4D97-AF65-F5344CB8AC3E}">
        <p14:creationId xmlns:p14="http://schemas.microsoft.com/office/powerpoint/2010/main" val="18269903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858A190C-5E48-4D69-A95B-4B0EEC078B32}" type="slidenum">
              <a:rPr lang="en-US" smtClean="0"/>
              <a:t>60</a:t>
            </a:fld>
            <a:endParaRPr lang="en-US"/>
          </a:p>
        </p:txBody>
      </p:sp>
    </p:spTree>
    <p:extLst>
      <p:ext uri="{BB962C8B-B14F-4D97-AF65-F5344CB8AC3E}">
        <p14:creationId xmlns:p14="http://schemas.microsoft.com/office/powerpoint/2010/main" val="32087225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858A190C-5E48-4D69-A95B-4B0EEC078B32}" type="slidenum">
              <a:rPr lang="en-US" smtClean="0"/>
              <a:t>61</a:t>
            </a:fld>
            <a:endParaRPr lang="en-US"/>
          </a:p>
        </p:txBody>
      </p:sp>
    </p:spTree>
    <p:extLst>
      <p:ext uri="{BB962C8B-B14F-4D97-AF65-F5344CB8AC3E}">
        <p14:creationId xmlns:p14="http://schemas.microsoft.com/office/powerpoint/2010/main" val="278312712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858A190C-5E48-4D69-A95B-4B0EEC078B32}" type="slidenum">
              <a:rPr lang="en-US" smtClean="0"/>
              <a:t>62</a:t>
            </a:fld>
            <a:endParaRPr lang="en-US"/>
          </a:p>
        </p:txBody>
      </p:sp>
    </p:spTree>
    <p:extLst>
      <p:ext uri="{BB962C8B-B14F-4D97-AF65-F5344CB8AC3E}">
        <p14:creationId xmlns:p14="http://schemas.microsoft.com/office/powerpoint/2010/main" val="23778368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the same multiple-random-oracle construction, but justify it formally in the </a:t>
            </a:r>
            <a:r>
              <a:rPr lang="en-US" dirty="0" err="1"/>
              <a:t>indifferentiability</a:t>
            </a:r>
            <a:r>
              <a:rPr lang="en-US" dirty="0"/>
              <a:t> framework</a:t>
            </a:r>
          </a:p>
          <a:p>
            <a:r>
              <a:rPr lang="en-US" dirty="0"/>
              <a:t>What this means is that our bounds assume only that SHA256/SHA384 is an RO, not HMAC/HKDF, or any higher part of the key schedule.</a:t>
            </a:r>
          </a:p>
          <a:p>
            <a:r>
              <a:rPr lang="en-US" dirty="0"/>
              <a:t>3 step approach to split 1 RO into 12:</a:t>
            </a:r>
          </a:p>
          <a:p>
            <a:pPr lvl="1"/>
            <a:r>
              <a:rPr lang="en-US" dirty="0"/>
              <a:t>Step 1: Abstract a separation between hashed transcripts and everything else</a:t>
            </a:r>
          </a:p>
          <a:p>
            <a:pPr lvl="1"/>
            <a:r>
              <a:rPr lang="en-US" dirty="0"/>
              <a:t>Step 2: Abstract HMAC as a random oracle</a:t>
            </a:r>
          </a:p>
          <a:p>
            <a:pPr lvl="1"/>
            <a:r>
              <a:rPr lang="en-US" dirty="0"/>
              <a:t>Step 3: Abstract a separation between each path through the key schedule.</a:t>
            </a:r>
          </a:p>
          <a:p>
            <a:endParaRPr lang="en-US" dirty="0"/>
          </a:p>
        </p:txBody>
      </p:sp>
      <p:sp>
        <p:nvSpPr>
          <p:cNvPr id="4" name="Slide Number Placeholder 3"/>
          <p:cNvSpPr>
            <a:spLocks noGrp="1"/>
          </p:cNvSpPr>
          <p:nvPr>
            <p:ph type="sldNum" sz="quarter" idx="5"/>
          </p:nvPr>
        </p:nvSpPr>
        <p:spPr/>
        <p:txBody>
          <a:bodyPr/>
          <a:lstStyle/>
          <a:p>
            <a:fld id="{858A190C-5E48-4D69-A95B-4B0EEC078B32}" type="slidenum">
              <a:rPr lang="en-US" smtClean="0"/>
              <a:t>63</a:t>
            </a:fld>
            <a:endParaRPr lang="en-US"/>
          </a:p>
        </p:txBody>
      </p:sp>
    </p:spTree>
    <p:extLst>
      <p:ext uri="{BB962C8B-B14F-4D97-AF65-F5344CB8AC3E}">
        <p14:creationId xmlns:p14="http://schemas.microsoft.com/office/powerpoint/2010/main" val="11324078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the same multiple-random-oracle construction, but justify it formally in the </a:t>
            </a:r>
            <a:r>
              <a:rPr lang="en-US" dirty="0" err="1"/>
              <a:t>indifferentiability</a:t>
            </a:r>
            <a:r>
              <a:rPr lang="en-US" dirty="0"/>
              <a:t> framework</a:t>
            </a:r>
          </a:p>
          <a:p>
            <a:r>
              <a:rPr lang="en-US" dirty="0"/>
              <a:t>What this means is that our bounds assume only that SHA256/SHA384 is an RO, not HMAC/HKDF, or any higher part of the key schedule.</a:t>
            </a:r>
          </a:p>
          <a:p>
            <a:r>
              <a:rPr lang="en-US" dirty="0"/>
              <a:t>3 step approach to split 1 RO into 12:</a:t>
            </a:r>
          </a:p>
          <a:p>
            <a:pPr lvl="1"/>
            <a:r>
              <a:rPr lang="en-US" dirty="0"/>
              <a:t>Step 1: Abstract a separation between hashed transcripts and everything else</a:t>
            </a:r>
          </a:p>
          <a:p>
            <a:pPr lvl="1"/>
            <a:r>
              <a:rPr lang="en-US" dirty="0"/>
              <a:t>Step 2: Abstract HMAC as a random oracle</a:t>
            </a:r>
          </a:p>
          <a:p>
            <a:pPr lvl="1"/>
            <a:r>
              <a:rPr lang="en-US" dirty="0"/>
              <a:t>Step 3: Abstract a separation between each path through the key schedule.</a:t>
            </a:r>
          </a:p>
          <a:p>
            <a:endParaRPr lang="en-US" dirty="0"/>
          </a:p>
        </p:txBody>
      </p:sp>
      <p:sp>
        <p:nvSpPr>
          <p:cNvPr id="4" name="Slide Number Placeholder 3"/>
          <p:cNvSpPr>
            <a:spLocks noGrp="1"/>
          </p:cNvSpPr>
          <p:nvPr>
            <p:ph type="sldNum" sz="quarter" idx="5"/>
          </p:nvPr>
        </p:nvSpPr>
        <p:spPr/>
        <p:txBody>
          <a:bodyPr/>
          <a:lstStyle/>
          <a:p>
            <a:fld id="{858A190C-5E48-4D69-A95B-4B0EEC078B32}" type="slidenum">
              <a:rPr lang="en-US" smtClean="0"/>
              <a:t>64</a:t>
            </a:fld>
            <a:endParaRPr lang="en-US"/>
          </a:p>
        </p:txBody>
      </p:sp>
    </p:spTree>
    <p:extLst>
      <p:ext uri="{BB962C8B-B14F-4D97-AF65-F5344CB8AC3E}">
        <p14:creationId xmlns:p14="http://schemas.microsoft.com/office/powerpoint/2010/main" val="69646906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the same multiple-random-oracle construction, but justify it formally in the </a:t>
            </a:r>
            <a:r>
              <a:rPr lang="en-US" dirty="0" err="1"/>
              <a:t>indifferentiability</a:t>
            </a:r>
            <a:r>
              <a:rPr lang="en-US" dirty="0"/>
              <a:t> framework</a:t>
            </a:r>
          </a:p>
          <a:p>
            <a:r>
              <a:rPr lang="en-US" dirty="0"/>
              <a:t>What this means is that our bounds assume only that SHA256/SHA384 is an RO, not HMAC/HKDF, or any higher part of the key schedule.</a:t>
            </a:r>
          </a:p>
          <a:p>
            <a:r>
              <a:rPr lang="en-US" dirty="0"/>
              <a:t>3 step approach to split 1 RO into 12:</a:t>
            </a:r>
          </a:p>
          <a:p>
            <a:pPr lvl="1"/>
            <a:r>
              <a:rPr lang="en-US" dirty="0"/>
              <a:t>Step 1: Abstract a separation between hashed transcripts and everything else</a:t>
            </a:r>
          </a:p>
          <a:p>
            <a:pPr lvl="1"/>
            <a:r>
              <a:rPr lang="en-US" dirty="0"/>
              <a:t>Step 2: Abstract HMAC as a random oracle</a:t>
            </a:r>
          </a:p>
          <a:p>
            <a:pPr lvl="1"/>
            <a:r>
              <a:rPr lang="en-US" dirty="0"/>
              <a:t>Step 3: Abstract a separation between each path through the key schedule.</a:t>
            </a:r>
          </a:p>
          <a:p>
            <a:endParaRPr lang="en-US" dirty="0"/>
          </a:p>
        </p:txBody>
      </p:sp>
      <p:sp>
        <p:nvSpPr>
          <p:cNvPr id="4" name="Slide Number Placeholder 3"/>
          <p:cNvSpPr>
            <a:spLocks noGrp="1"/>
          </p:cNvSpPr>
          <p:nvPr>
            <p:ph type="sldNum" sz="quarter" idx="5"/>
          </p:nvPr>
        </p:nvSpPr>
        <p:spPr/>
        <p:txBody>
          <a:bodyPr/>
          <a:lstStyle/>
          <a:p>
            <a:fld id="{858A190C-5E48-4D69-A95B-4B0EEC078B32}" type="slidenum">
              <a:rPr lang="en-US" smtClean="0"/>
              <a:t>65</a:t>
            </a:fld>
            <a:endParaRPr lang="en-US"/>
          </a:p>
        </p:txBody>
      </p:sp>
    </p:spTree>
    <p:extLst>
      <p:ext uri="{BB962C8B-B14F-4D97-AF65-F5344CB8AC3E}">
        <p14:creationId xmlns:p14="http://schemas.microsoft.com/office/powerpoint/2010/main" val="196287648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the same multiple-random-oracle construction, but justify it formally in the </a:t>
            </a:r>
            <a:r>
              <a:rPr lang="en-US" dirty="0" err="1"/>
              <a:t>indifferentiability</a:t>
            </a:r>
            <a:r>
              <a:rPr lang="en-US" dirty="0"/>
              <a:t> framework</a:t>
            </a:r>
          </a:p>
          <a:p>
            <a:r>
              <a:rPr lang="en-US" dirty="0"/>
              <a:t>What this means is that our bounds assume only that SHA256/SHA384 is an RO, not HMAC/HKDF, or any higher part of the key schedule.</a:t>
            </a:r>
          </a:p>
          <a:p>
            <a:r>
              <a:rPr lang="en-US" dirty="0"/>
              <a:t>3 step approach to split 1 RO into 12:</a:t>
            </a:r>
          </a:p>
          <a:p>
            <a:pPr lvl="1"/>
            <a:r>
              <a:rPr lang="en-US" dirty="0"/>
              <a:t>Step 1: Abstract a separation between hashed transcripts and everything else</a:t>
            </a:r>
          </a:p>
          <a:p>
            <a:pPr lvl="1"/>
            <a:r>
              <a:rPr lang="en-US" dirty="0"/>
              <a:t>Step 2: Abstract HMAC as a random oracle</a:t>
            </a:r>
          </a:p>
          <a:p>
            <a:pPr lvl="1"/>
            <a:r>
              <a:rPr lang="en-US" dirty="0"/>
              <a:t>Step 3: Abstract a separation between each path through the key schedule.</a:t>
            </a:r>
          </a:p>
          <a:p>
            <a:endParaRPr lang="en-US" dirty="0"/>
          </a:p>
        </p:txBody>
      </p:sp>
      <p:sp>
        <p:nvSpPr>
          <p:cNvPr id="4" name="Slide Number Placeholder 3"/>
          <p:cNvSpPr>
            <a:spLocks noGrp="1"/>
          </p:cNvSpPr>
          <p:nvPr>
            <p:ph type="sldNum" sz="quarter" idx="5"/>
          </p:nvPr>
        </p:nvSpPr>
        <p:spPr/>
        <p:txBody>
          <a:bodyPr/>
          <a:lstStyle/>
          <a:p>
            <a:fld id="{858A190C-5E48-4D69-A95B-4B0EEC078B32}" type="slidenum">
              <a:rPr lang="en-US" smtClean="0"/>
              <a:t>66</a:t>
            </a:fld>
            <a:endParaRPr lang="en-US"/>
          </a:p>
        </p:txBody>
      </p:sp>
    </p:spTree>
    <p:extLst>
      <p:ext uri="{BB962C8B-B14F-4D97-AF65-F5344CB8AC3E}">
        <p14:creationId xmlns:p14="http://schemas.microsoft.com/office/powerpoint/2010/main" val="40535365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the same multiple-random-oracle construction, but justify it formally in the </a:t>
            </a:r>
            <a:r>
              <a:rPr lang="en-US" dirty="0" err="1"/>
              <a:t>indifferentiability</a:t>
            </a:r>
            <a:r>
              <a:rPr lang="en-US" dirty="0"/>
              <a:t> framework</a:t>
            </a:r>
          </a:p>
          <a:p>
            <a:r>
              <a:rPr lang="en-US" dirty="0"/>
              <a:t>What this means is that our bounds assume only that SHA256/SHA384 is an RO, not HMAC/HKDF, or any higher part of the key schedule.</a:t>
            </a:r>
          </a:p>
          <a:p>
            <a:r>
              <a:rPr lang="en-US" dirty="0"/>
              <a:t>3 step approach to split 1 RO into 12:</a:t>
            </a:r>
          </a:p>
          <a:p>
            <a:pPr lvl="1"/>
            <a:r>
              <a:rPr lang="en-US" dirty="0"/>
              <a:t>Step 1: Abstract a separation between hashed transcripts and everything else</a:t>
            </a:r>
          </a:p>
          <a:p>
            <a:pPr lvl="1"/>
            <a:r>
              <a:rPr lang="en-US" dirty="0"/>
              <a:t>Step 2: Abstract HMAC as a random oracle</a:t>
            </a:r>
          </a:p>
          <a:p>
            <a:pPr lvl="1"/>
            <a:r>
              <a:rPr lang="en-US" dirty="0"/>
              <a:t>Step 3: Abstract a separation between each path through the key schedule.</a:t>
            </a:r>
          </a:p>
          <a:p>
            <a:endParaRPr lang="en-US" dirty="0"/>
          </a:p>
        </p:txBody>
      </p:sp>
      <p:sp>
        <p:nvSpPr>
          <p:cNvPr id="4" name="Slide Number Placeholder 3"/>
          <p:cNvSpPr>
            <a:spLocks noGrp="1"/>
          </p:cNvSpPr>
          <p:nvPr>
            <p:ph type="sldNum" sz="quarter" idx="5"/>
          </p:nvPr>
        </p:nvSpPr>
        <p:spPr/>
        <p:txBody>
          <a:bodyPr/>
          <a:lstStyle/>
          <a:p>
            <a:fld id="{858A190C-5E48-4D69-A95B-4B0EEC078B32}" type="slidenum">
              <a:rPr lang="en-US" smtClean="0"/>
              <a:t>67</a:t>
            </a:fld>
            <a:endParaRPr lang="en-US"/>
          </a:p>
        </p:txBody>
      </p:sp>
    </p:spTree>
    <p:extLst>
      <p:ext uri="{BB962C8B-B14F-4D97-AF65-F5344CB8AC3E}">
        <p14:creationId xmlns:p14="http://schemas.microsoft.com/office/powerpoint/2010/main" val="245562068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the same multiple-random-oracle construction, but justify it formally in the </a:t>
            </a:r>
            <a:r>
              <a:rPr lang="en-US" dirty="0" err="1"/>
              <a:t>indifferentiability</a:t>
            </a:r>
            <a:r>
              <a:rPr lang="en-US" dirty="0"/>
              <a:t> framework</a:t>
            </a:r>
          </a:p>
          <a:p>
            <a:r>
              <a:rPr lang="en-US" dirty="0"/>
              <a:t>What this means is that our bounds assume only that SHA256/SHA384 is an RO, not HMAC/HKDF, or any higher part of the key schedule.</a:t>
            </a:r>
          </a:p>
          <a:p>
            <a:r>
              <a:rPr lang="en-US" dirty="0"/>
              <a:t>3 step approach to split 1 RO into 12:</a:t>
            </a:r>
          </a:p>
          <a:p>
            <a:pPr lvl="1"/>
            <a:r>
              <a:rPr lang="en-US" dirty="0"/>
              <a:t>Step 1: Abstract a separation between hashed transcripts and everything else</a:t>
            </a:r>
          </a:p>
          <a:p>
            <a:pPr lvl="1"/>
            <a:r>
              <a:rPr lang="en-US" dirty="0"/>
              <a:t>Step 2: Abstract HMAC as a random oracle</a:t>
            </a:r>
          </a:p>
          <a:p>
            <a:pPr lvl="1"/>
            <a:r>
              <a:rPr lang="en-US" dirty="0"/>
              <a:t>Step 3: Abstract a separation between each path through the key schedule.</a:t>
            </a:r>
          </a:p>
          <a:p>
            <a:endParaRPr lang="en-US" dirty="0"/>
          </a:p>
        </p:txBody>
      </p:sp>
      <p:sp>
        <p:nvSpPr>
          <p:cNvPr id="4" name="Slide Number Placeholder 3"/>
          <p:cNvSpPr>
            <a:spLocks noGrp="1"/>
          </p:cNvSpPr>
          <p:nvPr>
            <p:ph type="sldNum" sz="quarter" idx="5"/>
          </p:nvPr>
        </p:nvSpPr>
        <p:spPr/>
        <p:txBody>
          <a:bodyPr/>
          <a:lstStyle/>
          <a:p>
            <a:fld id="{858A190C-5E48-4D69-A95B-4B0EEC078B32}" type="slidenum">
              <a:rPr lang="en-US" smtClean="0"/>
              <a:t>68</a:t>
            </a:fld>
            <a:endParaRPr lang="en-US"/>
          </a:p>
        </p:txBody>
      </p:sp>
    </p:spTree>
    <p:extLst>
      <p:ext uri="{BB962C8B-B14F-4D97-AF65-F5344CB8AC3E}">
        <p14:creationId xmlns:p14="http://schemas.microsoft.com/office/powerpoint/2010/main" val="46429150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the same multiple-random-oracle construction, but justify it formally in the </a:t>
            </a:r>
            <a:r>
              <a:rPr lang="en-US" dirty="0" err="1"/>
              <a:t>indifferentiability</a:t>
            </a:r>
            <a:r>
              <a:rPr lang="en-US" dirty="0"/>
              <a:t> framework</a:t>
            </a:r>
          </a:p>
          <a:p>
            <a:r>
              <a:rPr lang="en-US" dirty="0"/>
              <a:t>What this means is that our bounds assume only that SHA256/SHA384 is an RO, not HMAC/HKDF, or any higher part of the key schedule.</a:t>
            </a:r>
          </a:p>
          <a:p>
            <a:r>
              <a:rPr lang="en-US" dirty="0"/>
              <a:t>3 step approach to split 1 RO into 12:</a:t>
            </a:r>
          </a:p>
          <a:p>
            <a:pPr lvl="1"/>
            <a:r>
              <a:rPr lang="en-US" dirty="0"/>
              <a:t>Step 1: Abstract a separation between hashed transcripts and everything else</a:t>
            </a:r>
          </a:p>
          <a:p>
            <a:pPr lvl="1"/>
            <a:r>
              <a:rPr lang="en-US" dirty="0"/>
              <a:t>Step 2: Abstract HMAC as a random oracle</a:t>
            </a:r>
          </a:p>
          <a:p>
            <a:pPr lvl="1"/>
            <a:r>
              <a:rPr lang="en-US" dirty="0"/>
              <a:t>Step 3: Abstract a separation between each path through the key schedule.</a:t>
            </a:r>
          </a:p>
          <a:p>
            <a:endParaRPr lang="en-US" dirty="0"/>
          </a:p>
        </p:txBody>
      </p:sp>
      <p:sp>
        <p:nvSpPr>
          <p:cNvPr id="4" name="Slide Number Placeholder 3"/>
          <p:cNvSpPr>
            <a:spLocks noGrp="1"/>
          </p:cNvSpPr>
          <p:nvPr>
            <p:ph type="sldNum" sz="quarter" idx="5"/>
          </p:nvPr>
        </p:nvSpPr>
        <p:spPr/>
        <p:txBody>
          <a:bodyPr/>
          <a:lstStyle/>
          <a:p>
            <a:fld id="{858A190C-5E48-4D69-A95B-4B0EEC078B32}" type="slidenum">
              <a:rPr lang="en-US" smtClean="0"/>
              <a:t>69</a:t>
            </a:fld>
            <a:endParaRPr lang="en-US"/>
          </a:p>
        </p:txBody>
      </p:sp>
    </p:spTree>
    <p:extLst>
      <p:ext uri="{BB962C8B-B14F-4D97-AF65-F5344CB8AC3E}">
        <p14:creationId xmlns:p14="http://schemas.microsoft.com/office/powerpoint/2010/main" val="2405831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prove security for a complex protocol like the TLS 1.3 handshake, we break it down into its building blocks. For the full handshake, those include a Diffie-Hellman group, a cryptographic hash function, and a digital signature scheme. In practice, there are several choices for each of these, as part of the standardized </a:t>
            </a:r>
            <a:r>
              <a:rPr lang="en-US" dirty="0" err="1"/>
              <a:t>ciphersuites</a:t>
            </a:r>
            <a:r>
              <a:rPr lang="en-US" dirty="0"/>
              <a:t> and other configuration options. The security of the handshake as a whole depends on the security of its parameters, which can guarantee different levels of security and efficiency. </a:t>
            </a:r>
          </a:p>
          <a:p>
            <a:r>
              <a:rPr lang="en-US" dirty="0"/>
              <a:t>&lt;&gt;</a:t>
            </a:r>
          </a:p>
          <a:p>
            <a:r>
              <a:rPr lang="en-US" dirty="0"/>
              <a:t>Dowling et al. capture that in this theorem. </a:t>
            </a:r>
          </a:p>
        </p:txBody>
      </p:sp>
      <p:sp>
        <p:nvSpPr>
          <p:cNvPr id="4" name="Slide Number Placeholder 3"/>
          <p:cNvSpPr>
            <a:spLocks noGrp="1"/>
          </p:cNvSpPr>
          <p:nvPr>
            <p:ph type="sldNum" sz="quarter" idx="5"/>
          </p:nvPr>
        </p:nvSpPr>
        <p:spPr/>
        <p:txBody>
          <a:bodyPr/>
          <a:lstStyle/>
          <a:p>
            <a:fld id="{858A190C-5E48-4D69-A95B-4B0EEC078B32}" type="slidenum">
              <a:rPr lang="en-US" smtClean="0"/>
              <a:t>7</a:t>
            </a:fld>
            <a:endParaRPr lang="en-US"/>
          </a:p>
        </p:txBody>
      </p:sp>
    </p:spTree>
    <p:extLst>
      <p:ext uri="{BB962C8B-B14F-4D97-AF65-F5344CB8AC3E}">
        <p14:creationId xmlns:p14="http://schemas.microsoft.com/office/powerpoint/2010/main" val="178061778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the same multiple-random-oracle construction, but justify it formally in the </a:t>
            </a:r>
            <a:r>
              <a:rPr lang="en-US" dirty="0" err="1"/>
              <a:t>indifferentiability</a:t>
            </a:r>
            <a:r>
              <a:rPr lang="en-US" dirty="0"/>
              <a:t> framework</a:t>
            </a:r>
          </a:p>
          <a:p>
            <a:r>
              <a:rPr lang="en-US" dirty="0"/>
              <a:t>What this means is that our bounds assume only that SHA256/SHA384 is an RO, not HMAC/HKDF, or any higher part of the key schedule.</a:t>
            </a:r>
          </a:p>
          <a:p>
            <a:r>
              <a:rPr lang="en-US" dirty="0"/>
              <a:t>3 step approach to split 1 RO into 12:</a:t>
            </a:r>
          </a:p>
          <a:p>
            <a:pPr lvl="1"/>
            <a:r>
              <a:rPr lang="en-US" dirty="0"/>
              <a:t>Step 1: Abstract a separation between hashed transcripts and everything else</a:t>
            </a:r>
          </a:p>
          <a:p>
            <a:pPr lvl="1"/>
            <a:r>
              <a:rPr lang="en-US" dirty="0"/>
              <a:t>Step 2: Abstract HMAC as a random oracle</a:t>
            </a:r>
          </a:p>
          <a:p>
            <a:pPr lvl="1"/>
            <a:r>
              <a:rPr lang="en-US" dirty="0"/>
              <a:t>Step 3: Abstract a separation between each path through the key schedule.</a:t>
            </a:r>
          </a:p>
          <a:p>
            <a:endParaRPr lang="en-US" dirty="0"/>
          </a:p>
        </p:txBody>
      </p:sp>
      <p:sp>
        <p:nvSpPr>
          <p:cNvPr id="4" name="Slide Number Placeholder 3"/>
          <p:cNvSpPr>
            <a:spLocks noGrp="1"/>
          </p:cNvSpPr>
          <p:nvPr>
            <p:ph type="sldNum" sz="quarter" idx="5"/>
          </p:nvPr>
        </p:nvSpPr>
        <p:spPr/>
        <p:txBody>
          <a:bodyPr/>
          <a:lstStyle/>
          <a:p>
            <a:fld id="{858A190C-5E48-4D69-A95B-4B0EEC078B32}" type="slidenum">
              <a:rPr lang="en-US" smtClean="0"/>
              <a:t>70</a:t>
            </a:fld>
            <a:endParaRPr lang="en-US"/>
          </a:p>
        </p:txBody>
      </p:sp>
    </p:spTree>
    <p:extLst>
      <p:ext uri="{BB962C8B-B14F-4D97-AF65-F5344CB8AC3E}">
        <p14:creationId xmlns:p14="http://schemas.microsoft.com/office/powerpoint/2010/main" val="203331249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abstract a separation between two uses of the hash function, we must have a clear way to distinguish which input is for which use</a:t>
            </a:r>
          </a:p>
          <a:p>
            <a:r>
              <a:rPr lang="en-US" dirty="0"/>
              <a:t>Is a particular input a transcript, a MAC, or part of the key schedule?</a:t>
            </a:r>
          </a:p>
          <a:p>
            <a:r>
              <a:rPr lang="en-US" dirty="0"/>
              <a:t>Good practice says that hash function inputs should have distinct labels</a:t>
            </a:r>
          </a:p>
          <a:p>
            <a:pPr lvl="1"/>
            <a:r>
              <a:rPr lang="en-US" dirty="0"/>
              <a:t>And TLS does this! </a:t>
            </a:r>
          </a:p>
          <a:p>
            <a:pPr lvl="1"/>
            <a:r>
              <a:rPr lang="en-US" dirty="0"/>
              <a:t>But only in the key schedule, not for MACs or when hashing transcripts</a:t>
            </a:r>
          </a:p>
          <a:p>
            <a:r>
              <a:rPr lang="en-US" dirty="0"/>
              <a:t>We can also distinguish by formatting:</a:t>
            </a:r>
          </a:p>
          <a:p>
            <a:pPr lvl="1"/>
            <a:r>
              <a:rPr lang="en-US" dirty="0"/>
              <a:t>In TLS 1.3, HMAC keys are always padded with at least 32 bytes of 0s; these keys are then </a:t>
            </a:r>
            <a:r>
              <a:rPr lang="en-US" dirty="0" err="1"/>
              <a:t>XOR’d</a:t>
            </a:r>
            <a:r>
              <a:rPr lang="en-US" dirty="0"/>
              <a:t> with 0x36363636… or 0x5c5c5c…</a:t>
            </a:r>
          </a:p>
          <a:p>
            <a:pPr lvl="1"/>
            <a:r>
              <a:rPr lang="en-US" dirty="0"/>
              <a:t>We can use the prescribed formatting of a </a:t>
            </a:r>
            <a:r>
              <a:rPr lang="en-US" dirty="0" err="1"/>
              <a:t>ClientHello</a:t>
            </a:r>
            <a:r>
              <a:rPr lang="en-US" dirty="0"/>
              <a:t> message (which starts every transcript) to rule out 32 bytes of 0x363636… in the appropriate positions…</a:t>
            </a:r>
          </a:p>
          <a:p>
            <a:pPr lvl="2"/>
            <a:r>
              <a:rPr lang="en-US" dirty="0"/>
              <a:t>…except in PSK-only mode when the hash function used is SHA-384.</a:t>
            </a:r>
          </a:p>
          <a:p>
            <a:endParaRPr lang="en-US" dirty="0"/>
          </a:p>
        </p:txBody>
      </p:sp>
      <p:sp>
        <p:nvSpPr>
          <p:cNvPr id="4" name="Slide Number Placeholder 3"/>
          <p:cNvSpPr>
            <a:spLocks noGrp="1"/>
          </p:cNvSpPr>
          <p:nvPr>
            <p:ph type="sldNum" sz="quarter" idx="5"/>
          </p:nvPr>
        </p:nvSpPr>
        <p:spPr/>
        <p:txBody>
          <a:bodyPr/>
          <a:lstStyle/>
          <a:p>
            <a:fld id="{858A190C-5E48-4D69-A95B-4B0EEC078B32}" type="slidenum">
              <a:rPr lang="en-US" smtClean="0"/>
              <a:t>71</a:t>
            </a:fld>
            <a:endParaRPr lang="en-US"/>
          </a:p>
        </p:txBody>
      </p:sp>
    </p:spTree>
    <p:extLst>
      <p:ext uri="{BB962C8B-B14F-4D97-AF65-F5344CB8AC3E}">
        <p14:creationId xmlns:p14="http://schemas.microsoft.com/office/powerpoint/2010/main" val="325921118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abstract a separation between two uses of the hash function, we must have a clear way to distinguish which input is for which use</a:t>
            </a:r>
          </a:p>
          <a:p>
            <a:r>
              <a:rPr lang="en-US" dirty="0"/>
              <a:t>Is a particular input a transcript, a MAC, or part of the key schedule?</a:t>
            </a:r>
          </a:p>
          <a:p>
            <a:r>
              <a:rPr lang="en-US" dirty="0"/>
              <a:t>Good practice says that hash function inputs should have distinct labels</a:t>
            </a:r>
          </a:p>
          <a:p>
            <a:pPr lvl="1"/>
            <a:r>
              <a:rPr lang="en-US" dirty="0"/>
              <a:t>And TLS does this! </a:t>
            </a:r>
          </a:p>
          <a:p>
            <a:pPr lvl="1"/>
            <a:r>
              <a:rPr lang="en-US" dirty="0"/>
              <a:t>But only in the key schedule, not for MACs or when hashing transcripts</a:t>
            </a:r>
          </a:p>
          <a:p>
            <a:r>
              <a:rPr lang="en-US" dirty="0"/>
              <a:t>We can also distinguish by formatting:</a:t>
            </a:r>
          </a:p>
          <a:p>
            <a:pPr lvl="1"/>
            <a:r>
              <a:rPr lang="en-US" dirty="0"/>
              <a:t>In TLS 1.3, HMAC keys are always padded with at least 32 bytes of 0s; these keys are then </a:t>
            </a:r>
            <a:r>
              <a:rPr lang="en-US" dirty="0" err="1"/>
              <a:t>XOR’d</a:t>
            </a:r>
            <a:r>
              <a:rPr lang="en-US" dirty="0"/>
              <a:t> with 0x36363636… or 0x5c5c5c…</a:t>
            </a:r>
          </a:p>
          <a:p>
            <a:pPr lvl="1"/>
            <a:r>
              <a:rPr lang="en-US" dirty="0"/>
              <a:t>We can use the prescribed formatting of a </a:t>
            </a:r>
            <a:r>
              <a:rPr lang="en-US" dirty="0" err="1"/>
              <a:t>ClientHello</a:t>
            </a:r>
            <a:r>
              <a:rPr lang="en-US" dirty="0"/>
              <a:t> message (which starts every transcript) to rule out 32 bytes of 0x363636… in the appropriate positions…</a:t>
            </a:r>
          </a:p>
          <a:p>
            <a:pPr lvl="2"/>
            <a:r>
              <a:rPr lang="en-US" dirty="0"/>
              <a:t>…except in PSK-only mode when the hash function used is SHA-384.</a:t>
            </a:r>
          </a:p>
          <a:p>
            <a:endParaRPr lang="en-US" dirty="0"/>
          </a:p>
        </p:txBody>
      </p:sp>
      <p:sp>
        <p:nvSpPr>
          <p:cNvPr id="4" name="Slide Number Placeholder 3"/>
          <p:cNvSpPr>
            <a:spLocks noGrp="1"/>
          </p:cNvSpPr>
          <p:nvPr>
            <p:ph type="sldNum" sz="quarter" idx="5"/>
          </p:nvPr>
        </p:nvSpPr>
        <p:spPr/>
        <p:txBody>
          <a:bodyPr/>
          <a:lstStyle/>
          <a:p>
            <a:fld id="{858A190C-5E48-4D69-A95B-4B0EEC078B32}" type="slidenum">
              <a:rPr lang="en-US" smtClean="0"/>
              <a:t>72</a:t>
            </a:fld>
            <a:endParaRPr lang="en-US"/>
          </a:p>
        </p:txBody>
      </p:sp>
    </p:spTree>
    <p:extLst>
      <p:ext uri="{BB962C8B-B14F-4D97-AF65-F5344CB8AC3E}">
        <p14:creationId xmlns:p14="http://schemas.microsoft.com/office/powerpoint/2010/main" val="29822160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abstract a separation between two uses of the hash function, we must have a clear way to distinguish which input is for which use</a:t>
            </a:r>
          </a:p>
          <a:p>
            <a:r>
              <a:rPr lang="en-US" dirty="0"/>
              <a:t>Is a particular input a transcript, a MAC, or part of the key schedule?</a:t>
            </a:r>
          </a:p>
          <a:p>
            <a:r>
              <a:rPr lang="en-US" dirty="0"/>
              <a:t>Good practice says that hash function inputs should have distinct labels</a:t>
            </a:r>
          </a:p>
          <a:p>
            <a:pPr lvl="1"/>
            <a:r>
              <a:rPr lang="en-US" dirty="0"/>
              <a:t>And TLS does this! </a:t>
            </a:r>
          </a:p>
          <a:p>
            <a:pPr lvl="1"/>
            <a:r>
              <a:rPr lang="en-US" dirty="0"/>
              <a:t>But only in the key schedule, not for MACs or when hashing transcripts</a:t>
            </a:r>
          </a:p>
          <a:p>
            <a:r>
              <a:rPr lang="en-US" dirty="0"/>
              <a:t>We can also distinguish by formatting:</a:t>
            </a:r>
          </a:p>
          <a:p>
            <a:pPr lvl="1"/>
            <a:r>
              <a:rPr lang="en-US" dirty="0"/>
              <a:t>In TLS 1.3, HMAC keys are always padded with at least 32 bytes of 0s; these keys are then </a:t>
            </a:r>
            <a:r>
              <a:rPr lang="en-US" dirty="0" err="1"/>
              <a:t>XOR’d</a:t>
            </a:r>
            <a:r>
              <a:rPr lang="en-US" dirty="0"/>
              <a:t> with 0x36363636… or 0x5c5c5c…</a:t>
            </a:r>
          </a:p>
          <a:p>
            <a:pPr lvl="1"/>
            <a:r>
              <a:rPr lang="en-US" dirty="0"/>
              <a:t>We can use the prescribed formatting of a </a:t>
            </a:r>
            <a:r>
              <a:rPr lang="en-US" dirty="0" err="1"/>
              <a:t>ClientHello</a:t>
            </a:r>
            <a:r>
              <a:rPr lang="en-US" dirty="0"/>
              <a:t> message (which starts every transcript) to rule out 32 bytes of 0x363636… in the appropriate positions…</a:t>
            </a:r>
          </a:p>
          <a:p>
            <a:pPr lvl="2"/>
            <a:r>
              <a:rPr lang="en-US" dirty="0"/>
              <a:t>…except in PSK-only mode when the hash function used is SHA-384.</a:t>
            </a:r>
          </a:p>
          <a:p>
            <a:endParaRPr lang="en-US" dirty="0"/>
          </a:p>
        </p:txBody>
      </p:sp>
      <p:sp>
        <p:nvSpPr>
          <p:cNvPr id="4" name="Slide Number Placeholder 3"/>
          <p:cNvSpPr>
            <a:spLocks noGrp="1"/>
          </p:cNvSpPr>
          <p:nvPr>
            <p:ph type="sldNum" sz="quarter" idx="5"/>
          </p:nvPr>
        </p:nvSpPr>
        <p:spPr/>
        <p:txBody>
          <a:bodyPr/>
          <a:lstStyle/>
          <a:p>
            <a:fld id="{858A190C-5E48-4D69-A95B-4B0EEC078B32}" type="slidenum">
              <a:rPr lang="en-US" smtClean="0"/>
              <a:t>73</a:t>
            </a:fld>
            <a:endParaRPr lang="en-US"/>
          </a:p>
        </p:txBody>
      </p:sp>
    </p:spTree>
    <p:extLst>
      <p:ext uri="{BB962C8B-B14F-4D97-AF65-F5344CB8AC3E}">
        <p14:creationId xmlns:p14="http://schemas.microsoft.com/office/powerpoint/2010/main" val="28292974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abstract a separation between two uses of the hash function, we must have a clear way to distinguish which input is for which use</a:t>
            </a:r>
          </a:p>
          <a:p>
            <a:r>
              <a:rPr lang="en-US" dirty="0"/>
              <a:t>Is a particular input a transcript, a MAC, or part of the key schedule?</a:t>
            </a:r>
          </a:p>
          <a:p>
            <a:r>
              <a:rPr lang="en-US" dirty="0"/>
              <a:t>Good practice says that hash function inputs should have distinct labels</a:t>
            </a:r>
          </a:p>
          <a:p>
            <a:pPr lvl="1"/>
            <a:r>
              <a:rPr lang="en-US" dirty="0"/>
              <a:t>And TLS does this! </a:t>
            </a:r>
          </a:p>
          <a:p>
            <a:pPr lvl="1"/>
            <a:r>
              <a:rPr lang="en-US" dirty="0"/>
              <a:t>But only in the key schedule, not for MACs or when hashing transcripts</a:t>
            </a:r>
          </a:p>
          <a:p>
            <a:r>
              <a:rPr lang="en-US" dirty="0"/>
              <a:t>We can also distinguish by formatting:</a:t>
            </a:r>
          </a:p>
          <a:p>
            <a:pPr lvl="1"/>
            <a:r>
              <a:rPr lang="en-US" dirty="0"/>
              <a:t>In TLS 1.3, HMAC keys are always padded with at least 32 bytes of 0s; these keys are then </a:t>
            </a:r>
            <a:r>
              <a:rPr lang="en-US" dirty="0" err="1"/>
              <a:t>XOR’d</a:t>
            </a:r>
            <a:r>
              <a:rPr lang="en-US" dirty="0"/>
              <a:t> with 0x36363636… or 0x5c5c5c…</a:t>
            </a:r>
          </a:p>
          <a:p>
            <a:pPr lvl="1"/>
            <a:r>
              <a:rPr lang="en-US" dirty="0"/>
              <a:t>We can use the prescribed formatting of a </a:t>
            </a:r>
            <a:r>
              <a:rPr lang="en-US" dirty="0" err="1"/>
              <a:t>ClientHello</a:t>
            </a:r>
            <a:r>
              <a:rPr lang="en-US" dirty="0"/>
              <a:t> message (which starts every transcript) to rule out 32 bytes of 0x363636… in the appropriate positions…</a:t>
            </a:r>
          </a:p>
          <a:p>
            <a:pPr lvl="2"/>
            <a:r>
              <a:rPr lang="en-US" dirty="0"/>
              <a:t>…except in PSK-only mode when the hash function used is SHA-384.</a:t>
            </a:r>
          </a:p>
          <a:p>
            <a:endParaRPr lang="en-US" dirty="0"/>
          </a:p>
        </p:txBody>
      </p:sp>
      <p:sp>
        <p:nvSpPr>
          <p:cNvPr id="4" name="Slide Number Placeholder 3"/>
          <p:cNvSpPr>
            <a:spLocks noGrp="1"/>
          </p:cNvSpPr>
          <p:nvPr>
            <p:ph type="sldNum" sz="quarter" idx="5"/>
          </p:nvPr>
        </p:nvSpPr>
        <p:spPr/>
        <p:txBody>
          <a:bodyPr/>
          <a:lstStyle/>
          <a:p>
            <a:fld id="{858A190C-5E48-4D69-A95B-4B0EEC078B32}" type="slidenum">
              <a:rPr lang="en-US" smtClean="0"/>
              <a:t>74</a:t>
            </a:fld>
            <a:endParaRPr lang="en-US"/>
          </a:p>
        </p:txBody>
      </p:sp>
    </p:spTree>
    <p:extLst>
      <p:ext uri="{BB962C8B-B14F-4D97-AF65-F5344CB8AC3E}">
        <p14:creationId xmlns:p14="http://schemas.microsoft.com/office/powerpoint/2010/main" val="326454652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abstract a separation between two uses of the hash function, we must have a clear way to distinguish which input is for which use</a:t>
            </a:r>
          </a:p>
          <a:p>
            <a:r>
              <a:rPr lang="en-US" dirty="0"/>
              <a:t>Is a particular input a transcript, a MAC, or part of the key schedule?</a:t>
            </a:r>
          </a:p>
          <a:p>
            <a:r>
              <a:rPr lang="en-US" dirty="0"/>
              <a:t>Good practice says that hash function inputs should have distinct labels</a:t>
            </a:r>
          </a:p>
          <a:p>
            <a:pPr lvl="1"/>
            <a:r>
              <a:rPr lang="en-US" dirty="0"/>
              <a:t>And TLS does this! </a:t>
            </a:r>
          </a:p>
          <a:p>
            <a:pPr lvl="1"/>
            <a:r>
              <a:rPr lang="en-US" dirty="0"/>
              <a:t>But only in the key schedule, not for MACs or when hashing transcripts</a:t>
            </a:r>
          </a:p>
          <a:p>
            <a:r>
              <a:rPr lang="en-US" dirty="0"/>
              <a:t>We can also distinguish by formatting:</a:t>
            </a:r>
          </a:p>
          <a:p>
            <a:pPr lvl="1"/>
            <a:r>
              <a:rPr lang="en-US" dirty="0"/>
              <a:t>In TLS 1.3, HMAC keys are always padded with at least 32 bytes of 0s; these keys are then </a:t>
            </a:r>
            <a:r>
              <a:rPr lang="en-US" dirty="0" err="1"/>
              <a:t>XOR’d</a:t>
            </a:r>
            <a:r>
              <a:rPr lang="en-US" dirty="0"/>
              <a:t> with 0x36363636… or 0x5c5c5c…</a:t>
            </a:r>
          </a:p>
          <a:p>
            <a:pPr lvl="1"/>
            <a:r>
              <a:rPr lang="en-US" dirty="0"/>
              <a:t>We can use the prescribed formatting of a </a:t>
            </a:r>
            <a:r>
              <a:rPr lang="en-US" dirty="0" err="1"/>
              <a:t>ClientHello</a:t>
            </a:r>
            <a:r>
              <a:rPr lang="en-US" dirty="0"/>
              <a:t> message (which starts every transcript) to rule out 32 bytes of 0x363636… in the appropriate positions…</a:t>
            </a:r>
          </a:p>
          <a:p>
            <a:pPr lvl="2"/>
            <a:r>
              <a:rPr lang="en-US" dirty="0"/>
              <a:t>…except in PSK-only mode when the hash function used is SHA-384.</a:t>
            </a:r>
          </a:p>
          <a:p>
            <a:endParaRPr lang="en-US" dirty="0"/>
          </a:p>
        </p:txBody>
      </p:sp>
      <p:sp>
        <p:nvSpPr>
          <p:cNvPr id="4" name="Slide Number Placeholder 3"/>
          <p:cNvSpPr>
            <a:spLocks noGrp="1"/>
          </p:cNvSpPr>
          <p:nvPr>
            <p:ph type="sldNum" sz="quarter" idx="5"/>
          </p:nvPr>
        </p:nvSpPr>
        <p:spPr/>
        <p:txBody>
          <a:bodyPr/>
          <a:lstStyle/>
          <a:p>
            <a:fld id="{858A190C-5E48-4D69-A95B-4B0EEC078B32}" type="slidenum">
              <a:rPr lang="en-US" smtClean="0"/>
              <a:t>75</a:t>
            </a:fld>
            <a:endParaRPr lang="en-US"/>
          </a:p>
        </p:txBody>
      </p:sp>
    </p:spTree>
    <p:extLst>
      <p:ext uri="{BB962C8B-B14F-4D97-AF65-F5344CB8AC3E}">
        <p14:creationId xmlns:p14="http://schemas.microsoft.com/office/powerpoint/2010/main" val="283787359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abstract a separation between two uses of the hash function, we must have a clear way to distinguish which input is for which use</a:t>
            </a:r>
          </a:p>
          <a:p>
            <a:r>
              <a:rPr lang="en-US" dirty="0"/>
              <a:t>Is a particular input a transcript, a MAC, or part of the key schedule?</a:t>
            </a:r>
          </a:p>
          <a:p>
            <a:r>
              <a:rPr lang="en-US" dirty="0"/>
              <a:t>Good practice says that hash function inputs should have distinct labels</a:t>
            </a:r>
          </a:p>
          <a:p>
            <a:pPr lvl="1"/>
            <a:r>
              <a:rPr lang="en-US" dirty="0"/>
              <a:t>And TLS does this! </a:t>
            </a:r>
          </a:p>
          <a:p>
            <a:pPr lvl="1"/>
            <a:r>
              <a:rPr lang="en-US" dirty="0"/>
              <a:t>But only in the key schedule, not for MACs or when hashing transcripts</a:t>
            </a:r>
          </a:p>
          <a:p>
            <a:r>
              <a:rPr lang="en-US" dirty="0"/>
              <a:t>We can also distinguish by formatting:</a:t>
            </a:r>
          </a:p>
          <a:p>
            <a:pPr lvl="1"/>
            <a:r>
              <a:rPr lang="en-US" dirty="0"/>
              <a:t>In TLS 1.3, HMAC keys are always padded with at least 32 bytes of 0s; these keys are then </a:t>
            </a:r>
            <a:r>
              <a:rPr lang="en-US" dirty="0" err="1"/>
              <a:t>XOR’d</a:t>
            </a:r>
            <a:r>
              <a:rPr lang="en-US" dirty="0"/>
              <a:t> with 0x36363636… or 0x5c5c5c…</a:t>
            </a:r>
          </a:p>
          <a:p>
            <a:pPr lvl="1"/>
            <a:r>
              <a:rPr lang="en-US" dirty="0"/>
              <a:t>We can use the prescribed formatting of a </a:t>
            </a:r>
            <a:r>
              <a:rPr lang="en-US" dirty="0" err="1"/>
              <a:t>ClientHello</a:t>
            </a:r>
            <a:r>
              <a:rPr lang="en-US" dirty="0"/>
              <a:t> message (which starts every transcript) to rule out 32 bytes of 0x363636… in the appropriate positions…</a:t>
            </a:r>
          </a:p>
          <a:p>
            <a:pPr lvl="2"/>
            <a:r>
              <a:rPr lang="en-US" dirty="0"/>
              <a:t>…except in PSK-only mode when the hash function used is SHA-384.</a:t>
            </a:r>
          </a:p>
          <a:p>
            <a:endParaRPr lang="en-US" dirty="0"/>
          </a:p>
        </p:txBody>
      </p:sp>
      <p:sp>
        <p:nvSpPr>
          <p:cNvPr id="4" name="Slide Number Placeholder 3"/>
          <p:cNvSpPr>
            <a:spLocks noGrp="1"/>
          </p:cNvSpPr>
          <p:nvPr>
            <p:ph type="sldNum" sz="quarter" idx="5"/>
          </p:nvPr>
        </p:nvSpPr>
        <p:spPr/>
        <p:txBody>
          <a:bodyPr/>
          <a:lstStyle/>
          <a:p>
            <a:fld id="{858A190C-5E48-4D69-A95B-4B0EEC078B32}" type="slidenum">
              <a:rPr lang="en-US" smtClean="0"/>
              <a:t>76</a:t>
            </a:fld>
            <a:endParaRPr lang="en-US"/>
          </a:p>
        </p:txBody>
      </p:sp>
    </p:spTree>
    <p:extLst>
      <p:ext uri="{BB962C8B-B14F-4D97-AF65-F5344CB8AC3E}">
        <p14:creationId xmlns:p14="http://schemas.microsoft.com/office/powerpoint/2010/main" val="314990802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abstract a separation between two uses of the hash function, we must have a clear way to distinguish which input is for which use</a:t>
            </a:r>
          </a:p>
          <a:p>
            <a:r>
              <a:rPr lang="en-US" dirty="0"/>
              <a:t>Is a particular input a transcript, a MAC, or part of the key schedule?</a:t>
            </a:r>
          </a:p>
          <a:p>
            <a:r>
              <a:rPr lang="en-US" dirty="0"/>
              <a:t>Good practice says that hash function inputs should have distinct labels</a:t>
            </a:r>
          </a:p>
          <a:p>
            <a:pPr lvl="1"/>
            <a:r>
              <a:rPr lang="en-US" dirty="0"/>
              <a:t>And TLS does this! </a:t>
            </a:r>
          </a:p>
          <a:p>
            <a:pPr lvl="1"/>
            <a:r>
              <a:rPr lang="en-US" dirty="0"/>
              <a:t>But only in the key schedule, not for MACs or when hashing transcripts</a:t>
            </a:r>
          </a:p>
          <a:p>
            <a:r>
              <a:rPr lang="en-US" dirty="0"/>
              <a:t>We can also distinguish by formatting:</a:t>
            </a:r>
          </a:p>
          <a:p>
            <a:pPr lvl="1"/>
            <a:r>
              <a:rPr lang="en-US" dirty="0"/>
              <a:t>In TLS 1.3, HMAC keys are always padded with at least 32 bytes of 0s; these keys are then </a:t>
            </a:r>
            <a:r>
              <a:rPr lang="en-US" dirty="0" err="1"/>
              <a:t>XOR’d</a:t>
            </a:r>
            <a:r>
              <a:rPr lang="en-US" dirty="0"/>
              <a:t> with 0x36363636… or 0x5c5c5c…</a:t>
            </a:r>
          </a:p>
          <a:p>
            <a:pPr lvl="1"/>
            <a:r>
              <a:rPr lang="en-US" dirty="0"/>
              <a:t>We can use the prescribed formatting of a </a:t>
            </a:r>
            <a:r>
              <a:rPr lang="en-US" dirty="0" err="1"/>
              <a:t>ClientHello</a:t>
            </a:r>
            <a:r>
              <a:rPr lang="en-US" dirty="0"/>
              <a:t> message (which starts every transcript) to rule out 32 bytes of 0x363636… in the appropriate positions…</a:t>
            </a:r>
          </a:p>
          <a:p>
            <a:pPr lvl="2"/>
            <a:r>
              <a:rPr lang="en-US" dirty="0"/>
              <a:t>…except in PSK-only mode when the hash function used is SHA-384.</a:t>
            </a:r>
          </a:p>
          <a:p>
            <a:endParaRPr lang="en-US" dirty="0"/>
          </a:p>
        </p:txBody>
      </p:sp>
      <p:sp>
        <p:nvSpPr>
          <p:cNvPr id="4" name="Slide Number Placeholder 3"/>
          <p:cNvSpPr>
            <a:spLocks noGrp="1"/>
          </p:cNvSpPr>
          <p:nvPr>
            <p:ph type="sldNum" sz="quarter" idx="5"/>
          </p:nvPr>
        </p:nvSpPr>
        <p:spPr/>
        <p:txBody>
          <a:bodyPr/>
          <a:lstStyle/>
          <a:p>
            <a:fld id="{858A190C-5E48-4D69-A95B-4B0EEC078B32}" type="slidenum">
              <a:rPr lang="en-US" smtClean="0"/>
              <a:t>77</a:t>
            </a:fld>
            <a:endParaRPr lang="en-US"/>
          </a:p>
        </p:txBody>
      </p:sp>
    </p:spTree>
    <p:extLst>
      <p:ext uri="{BB962C8B-B14F-4D97-AF65-F5344CB8AC3E}">
        <p14:creationId xmlns:p14="http://schemas.microsoft.com/office/powerpoint/2010/main" val="79596593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abstract a separation between two uses of the hash function, we must have a clear way to distinguish which input is for which use</a:t>
            </a:r>
          </a:p>
          <a:p>
            <a:r>
              <a:rPr lang="en-US" dirty="0"/>
              <a:t>Is a particular input a transcript, a MAC, or part of the key schedule?</a:t>
            </a:r>
          </a:p>
          <a:p>
            <a:r>
              <a:rPr lang="en-US" dirty="0"/>
              <a:t>Good practice says that hash function inputs should have distinct labels</a:t>
            </a:r>
          </a:p>
          <a:p>
            <a:pPr lvl="1"/>
            <a:r>
              <a:rPr lang="en-US" dirty="0"/>
              <a:t>And TLS does this! </a:t>
            </a:r>
          </a:p>
          <a:p>
            <a:pPr lvl="1"/>
            <a:r>
              <a:rPr lang="en-US" dirty="0"/>
              <a:t>But only in the key schedule, not for MACs or when hashing transcripts</a:t>
            </a:r>
          </a:p>
          <a:p>
            <a:r>
              <a:rPr lang="en-US" dirty="0"/>
              <a:t>We can also distinguish by formatting:</a:t>
            </a:r>
          </a:p>
          <a:p>
            <a:pPr lvl="1"/>
            <a:r>
              <a:rPr lang="en-US" dirty="0"/>
              <a:t>In TLS 1.3, HMAC keys are always padded with at least 32 bytes of 0s; these keys are then </a:t>
            </a:r>
            <a:r>
              <a:rPr lang="en-US" dirty="0" err="1"/>
              <a:t>XOR’d</a:t>
            </a:r>
            <a:r>
              <a:rPr lang="en-US" dirty="0"/>
              <a:t> with 0x36363636… or 0x5c5c5c…</a:t>
            </a:r>
          </a:p>
          <a:p>
            <a:pPr lvl="1"/>
            <a:r>
              <a:rPr lang="en-US" dirty="0"/>
              <a:t>We can use the prescribed formatting of a </a:t>
            </a:r>
            <a:r>
              <a:rPr lang="en-US" dirty="0" err="1"/>
              <a:t>ClientHello</a:t>
            </a:r>
            <a:r>
              <a:rPr lang="en-US" dirty="0"/>
              <a:t> message (which starts every transcript) to rule out 32 bytes of 0x363636… in the appropriate positions…</a:t>
            </a:r>
          </a:p>
          <a:p>
            <a:pPr lvl="2"/>
            <a:r>
              <a:rPr lang="en-US" dirty="0"/>
              <a:t>…except in PSK-only mode when the hash function used is SHA-384.</a:t>
            </a:r>
          </a:p>
          <a:p>
            <a:endParaRPr lang="en-US" dirty="0"/>
          </a:p>
        </p:txBody>
      </p:sp>
      <p:sp>
        <p:nvSpPr>
          <p:cNvPr id="4" name="Slide Number Placeholder 3"/>
          <p:cNvSpPr>
            <a:spLocks noGrp="1"/>
          </p:cNvSpPr>
          <p:nvPr>
            <p:ph type="sldNum" sz="quarter" idx="5"/>
          </p:nvPr>
        </p:nvSpPr>
        <p:spPr/>
        <p:txBody>
          <a:bodyPr/>
          <a:lstStyle/>
          <a:p>
            <a:fld id="{858A190C-5E48-4D69-A95B-4B0EEC078B32}" type="slidenum">
              <a:rPr lang="en-US" smtClean="0"/>
              <a:t>78</a:t>
            </a:fld>
            <a:endParaRPr lang="en-US"/>
          </a:p>
        </p:txBody>
      </p:sp>
    </p:spTree>
    <p:extLst>
      <p:ext uri="{BB962C8B-B14F-4D97-AF65-F5344CB8AC3E}">
        <p14:creationId xmlns:p14="http://schemas.microsoft.com/office/powerpoint/2010/main" val="323044802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 bounds for TLS 1.3 target only asymptotic security, and cannot guarantee 128 bits of security for session keys when 128-bit keys are used.</a:t>
            </a:r>
          </a:p>
          <a:p>
            <a:r>
              <a:rPr lang="en-US" dirty="0"/>
              <a:t>We give tighter bounds that validate the use of all standardized elliptic curves at their target security levels for TLS 1.3’s 1-RTT and PSK/PSK-ECDHE modes of operation.</a:t>
            </a:r>
          </a:p>
          <a:p>
            <a:r>
              <a:rPr lang="en-US" dirty="0"/>
              <a:t>Our bounds for the pre-shared key modes make minimal assumptions by modeling only the hash function as a random oracle; this is an improvement over prior models (including our own for the 1-RTT modes) which model correlated uses of the hash function as independent. </a:t>
            </a:r>
          </a:p>
          <a:p>
            <a:r>
              <a:rPr lang="en-US" dirty="0"/>
              <a:t>This approach breaks down for PSK-SHA356 mode due to a lack of domain separation in TLS 1.3 between the transcript hashing and the key schedule.</a:t>
            </a:r>
          </a:p>
          <a:p>
            <a:endParaRPr lang="en-US" dirty="0"/>
          </a:p>
        </p:txBody>
      </p:sp>
      <p:sp>
        <p:nvSpPr>
          <p:cNvPr id="4" name="Slide Number Placeholder 3"/>
          <p:cNvSpPr>
            <a:spLocks noGrp="1"/>
          </p:cNvSpPr>
          <p:nvPr>
            <p:ph type="sldNum" sz="quarter" idx="5"/>
          </p:nvPr>
        </p:nvSpPr>
        <p:spPr/>
        <p:txBody>
          <a:bodyPr/>
          <a:lstStyle/>
          <a:p>
            <a:fld id="{858A190C-5E48-4D69-A95B-4B0EEC078B32}" type="slidenum">
              <a:rPr lang="en-US" smtClean="0"/>
              <a:t>79</a:t>
            </a:fld>
            <a:endParaRPr lang="en-US"/>
          </a:p>
        </p:txBody>
      </p:sp>
    </p:spTree>
    <p:extLst>
      <p:ext uri="{BB962C8B-B14F-4D97-AF65-F5344CB8AC3E}">
        <p14:creationId xmlns:p14="http://schemas.microsoft.com/office/powerpoint/2010/main" val="743229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prove security for a complex protocol like the TLS 1.3 handshake, we break it down into its building blocks. For the full handshake, those include a Diffie-Hellman group, a cryptographic hash function, and a digital signature scheme. In practice, there are several choices for each of these, as part of the standardized </a:t>
            </a:r>
            <a:r>
              <a:rPr lang="en-US" dirty="0" err="1"/>
              <a:t>ciphersuites</a:t>
            </a:r>
            <a:r>
              <a:rPr lang="en-US" dirty="0"/>
              <a:t> and other configuration options. The security of the handshake as a whole depends on the security of its parameters, which can guarantee different levels of security and efficiency. </a:t>
            </a:r>
          </a:p>
          <a:p>
            <a:r>
              <a:rPr lang="en-US" dirty="0"/>
              <a:t>&lt;&gt;</a:t>
            </a:r>
          </a:p>
          <a:p>
            <a:r>
              <a:rPr lang="en-US" dirty="0"/>
              <a:t>Dowling et al. capture that in this theorem. </a:t>
            </a:r>
          </a:p>
        </p:txBody>
      </p:sp>
      <p:sp>
        <p:nvSpPr>
          <p:cNvPr id="4" name="Slide Number Placeholder 3"/>
          <p:cNvSpPr>
            <a:spLocks noGrp="1"/>
          </p:cNvSpPr>
          <p:nvPr>
            <p:ph type="sldNum" sz="quarter" idx="5"/>
          </p:nvPr>
        </p:nvSpPr>
        <p:spPr/>
        <p:txBody>
          <a:bodyPr/>
          <a:lstStyle/>
          <a:p>
            <a:fld id="{858A190C-5E48-4D69-A95B-4B0EEC078B32}" type="slidenum">
              <a:rPr lang="en-US" smtClean="0"/>
              <a:t>8</a:t>
            </a:fld>
            <a:endParaRPr lang="en-US"/>
          </a:p>
        </p:txBody>
      </p:sp>
    </p:spTree>
    <p:extLst>
      <p:ext uri="{BB962C8B-B14F-4D97-AF65-F5344CB8AC3E}">
        <p14:creationId xmlns:p14="http://schemas.microsoft.com/office/powerpoint/2010/main" val="1751417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theorem bounds the probability that of an attacker trying to break the handshake by a function of its resources: runtime and the number of honest sessions and users it can interact with, and by the individual security of each of its components. </a:t>
            </a:r>
          </a:p>
          <a:p>
            <a:r>
              <a:rPr lang="en-US" dirty="0"/>
              <a:t>A theorem like this, where the multipliers are polynomial functions, means that we can make the probability of a break as small as we like, provided we’re willing to pick sufficiently secure parameters. &lt;&gt;</a:t>
            </a:r>
          </a:p>
        </p:txBody>
      </p:sp>
      <p:sp>
        <p:nvSpPr>
          <p:cNvPr id="4" name="Slide Number Placeholder 3"/>
          <p:cNvSpPr>
            <a:spLocks noGrp="1"/>
          </p:cNvSpPr>
          <p:nvPr>
            <p:ph type="sldNum" sz="quarter" idx="5"/>
          </p:nvPr>
        </p:nvSpPr>
        <p:spPr/>
        <p:txBody>
          <a:bodyPr/>
          <a:lstStyle/>
          <a:p>
            <a:fld id="{858A190C-5E48-4D69-A95B-4B0EEC078B32}" type="slidenum">
              <a:rPr lang="en-US" smtClean="0"/>
              <a:t>9</a:t>
            </a:fld>
            <a:endParaRPr lang="en-US"/>
          </a:p>
        </p:txBody>
      </p:sp>
    </p:spTree>
    <p:extLst>
      <p:ext uri="{BB962C8B-B14F-4D97-AF65-F5344CB8AC3E}">
        <p14:creationId xmlns:p14="http://schemas.microsoft.com/office/powerpoint/2010/main" val="3468805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481329-B5A5-4883-8E84-7CCDBF7803D7}" type="datetime1">
              <a:rPr lang="en-US" smtClean="0"/>
              <a:t>4/13/2022</a:t>
            </a:fld>
            <a:endParaRPr lang="en-US" dirty="0"/>
          </a:p>
        </p:txBody>
      </p:sp>
      <p:sp>
        <p:nvSpPr>
          <p:cNvPr id="5" name="Footer Placeholder 4"/>
          <p:cNvSpPr>
            <a:spLocks noGrp="1"/>
          </p:cNvSpPr>
          <p:nvPr>
            <p:ph type="ftr" sz="quarter" idx="11"/>
          </p:nvPr>
        </p:nvSpPr>
        <p:spPr/>
        <p:txBody>
          <a:bodyPr/>
          <a:lstStyle/>
          <a:p>
            <a:r>
              <a:rPr lang="en-US"/>
              <a:t>Justifying Standard Parameters in the TLS 1.3 Handshake: Davis, Diemert, Günther, &amp; Jager</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1324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819AE4-BF8C-473F-8175-2E88FDCB1377}" type="datetime1">
              <a:rPr lang="en-US" smtClean="0"/>
              <a:t>4/13/2022</a:t>
            </a:fld>
            <a:endParaRPr lang="en-US" dirty="0"/>
          </a:p>
        </p:txBody>
      </p:sp>
      <p:sp>
        <p:nvSpPr>
          <p:cNvPr id="5" name="Footer Placeholder 4"/>
          <p:cNvSpPr>
            <a:spLocks noGrp="1"/>
          </p:cNvSpPr>
          <p:nvPr>
            <p:ph type="ftr" sz="quarter" idx="11"/>
          </p:nvPr>
        </p:nvSpPr>
        <p:spPr/>
        <p:txBody>
          <a:bodyPr/>
          <a:lstStyle/>
          <a:p>
            <a:r>
              <a:rPr lang="en-US"/>
              <a:t>Justifying Standard Parameters in the TLS 1.3 Handshake: Davis, Diemert, Günther, &amp; Jager</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40168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7BBD8C-E629-41E7-94A6-16326ECDBED6}" type="datetime1">
              <a:rPr lang="en-US" smtClean="0"/>
              <a:t>4/13/2022</a:t>
            </a:fld>
            <a:endParaRPr lang="en-US" dirty="0"/>
          </a:p>
        </p:txBody>
      </p:sp>
      <p:sp>
        <p:nvSpPr>
          <p:cNvPr id="5" name="Footer Placeholder 4"/>
          <p:cNvSpPr>
            <a:spLocks noGrp="1"/>
          </p:cNvSpPr>
          <p:nvPr>
            <p:ph type="ftr" sz="quarter" idx="11"/>
          </p:nvPr>
        </p:nvSpPr>
        <p:spPr/>
        <p:txBody>
          <a:bodyPr/>
          <a:lstStyle/>
          <a:p>
            <a:r>
              <a:rPr lang="en-US"/>
              <a:t>Justifying Standard Parameters in the TLS 1.3 Handshake: Davis, Diemert, Günther, &amp; Jager</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43731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7ADCFA-9FDC-460C-ADE3-C00D1879C2EE}" type="datetime1">
              <a:rPr lang="en-US" smtClean="0"/>
              <a:t>4/13/2022</a:t>
            </a:fld>
            <a:endParaRPr lang="en-US" dirty="0"/>
          </a:p>
        </p:txBody>
      </p:sp>
      <p:sp>
        <p:nvSpPr>
          <p:cNvPr id="5" name="Footer Placeholder 4"/>
          <p:cNvSpPr>
            <a:spLocks noGrp="1"/>
          </p:cNvSpPr>
          <p:nvPr>
            <p:ph type="ftr" sz="quarter" idx="11"/>
          </p:nvPr>
        </p:nvSpPr>
        <p:spPr/>
        <p:txBody>
          <a:bodyPr/>
          <a:lstStyle/>
          <a:p>
            <a:r>
              <a:rPr lang="en-US"/>
              <a:t>Justifying Standard Parameters in the TLS 1.3 Handshake: Davis, Diemert, Günther, &amp; Jager</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31246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B34BC9-C72F-4683-87D3-EED28717C6A4}" type="datetime1">
              <a:rPr lang="en-US" smtClean="0"/>
              <a:t>4/13/2022</a:t>
            </a:fld>
            <a:endParaRPr lang="en-US" dirty="0"/>
          </a:p>
        </p:txBody>
      </p:sp>
      <p:sp>
        <p:nvSpPr>
          <p:cNvPr id="5" name="Footer Placeholder 4"/>
          <p:cNvSpPr>
            <a:spLocks noGrp="1"/>
          </p:cNvSpPr>
          <p:nvPr>
            <p:ph type="ftr" sz="quarter" idx="11"/>
          </p:nvPr>
        </p:nvSpPr>
        <p:spPr/>
        <p:txBody>
          <a:bodyPr/>
          <a:lstStyle/>
          <a:p>
            <a:r>
              <a:rPr lang="en-US"/>
              <a:t>Justifying Standard Parameters in the TLS 1.3 Handshake: Davis, Diemert, Günther, &amp; Jager</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219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72B1C5-50C0-4537-B54B-9924C7F068B9}" type="datetime1">
              <a:rPr lang="en-US" smtClean="0"/>
              <a:t>4/13/2022</a:t>
            </a:fld>
            <a:endParaRPr lang="en-US" dirty="0"/>
          </a:p>
        </p:txBody>
      </p:sp>
      <p:sp>
        <p:nvSpPr>
          <p:cNvPr id="6" name="Footer Placeholder 5"/>
          <p:cNvSpPr>
            <a:spLocks noGrp="1"/>
          </p:cNvSpPr>
          <p:nvPr>
            <p:ph type="ftr" sz="quarter" idx="11"/>
          </p:nvPr>
        </p:nvSpPr>
        <p:spPr/>
        <p:txBody>
          <a:bodyPr/>
          <a:lstStyle/>
          <a:p>
            <a:r>
              <a:rPr lang="en-US"/>
              <a:t>Justifying Standard Parameters in the TLS 1.3 Handshake: Davis, Diemert, Günther, &amp; Jager</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50549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EB781D-E6E7-4193-A044-D8C129266E32}" type="datetime1">
              <a:rPr lang="en-US" smtClean="0"/>
              <a:t>4/13/2022</a:t>
            </a:fld>
            <a:endParaRPr lang="en-US" dirty="0"/>
          </a:p>
        </p:txBody>
      </p:sp>
      <p:sp>
        <p:nvSpPr>
          <p:cNvPr id="8" name="Footer Placeholder 7"/>
          <p:cNvSpPr>
            <a:spLocks noGrp="1"/>
          </p:cNvSpPr>
          <p:nvPr>
            <p:ph type="ftr" sz="quarter" idx="11"/>
          </p:nvPr>
        </p:nvSpPr>
        <p:spPr/>
        <p:txBody>
          <a:bodyPr/>
          <a:lstStyle/>
          <a:p>
            <a:r>
              <a:rPr lang="en-US"/>
              <a:t>Justifying Standard Parameters in the TLS 1.3 Handshake: Davis, Diemert, Günther, &amp; Jager</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91191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D4294B-45B7-4C21-8716-12B795F947E7}" type="datetime1">
              <a:rPr lang="en-US" smtClean="0"/>
              <a:t>4/13/2022</a:t>
            </a:fld>
            <a:endParaRPr lang="en-US" dirty="0"/>
          </a:p>
        </p:txBody>
      </p:sp>
      <p:sp>
        <p:nvSpPr>
          <p:cNvPr id="4" name="Footer Placeholder 3"/>
          <p:cNvSpPr>
            <a:spLocks noGrp="1"/>
          </p:cNvSpPr>
          <p:nvPr>
            <p:ph type="ftr" sz="quarter" idx="11"/>
          </p:nvPr>
        </p:nvSpPr>
        <p:spPr/>
        <p:txBody>
          <a:bodyPr/>
          <a:lstStyle/>
          <a:p>
            <a:r>
              <a:rPr lang="en-US"/>
              <a:t>Justifying Standard Parameters in the TLS 1.3 Handshake: Davis, Diemert, Günther, &amp; Jager</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81588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0BA7C55-ACC3-42FC-995F-1A863C9CEBF7}" type="datetime1">
              <a:rPr lang="en-US" smtClean="0"/>
              <a:t>4/13/2022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Justifying Standard Parameters in the TLS 1.3 Handshake: Davis, Diemert, Günther, &amp; Jager</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93670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F7271A5-C977-4798-93C6-9AE96A138B68}" type="datetime1">
              <a:rPr lang="en-US" smtClean="0"/>
              <a:t>4/13/2022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Justifying Standard Parameters in the TLS 1.3 Handshake: Davis, Diemert, Günther, &amp; Jager</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85949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A00C7B-EC6E-40B7-B76E-9ECB2DB1D49E}" type="datetime1">
              <a:rPr lang="en-US" smtClean="0"/>
              <a:t>4/13/2022</a:t>
            </a:fld>
            <a:endParaRPr lang="en-US" dirty="0"/>
          </a:p>
        </p:txBody>
      </p:sp>
      <p:sp>
        <p:nvSpPr>
          <p:cNvPr id="6" name="Footer Placeholder 5"/>
          <p:cNvSpPr>
            <a:spLocks noGrp="1"/>
          </p:cNvSpPr>
          <p:nvPr>
            <p:ph type="ftr" sz="quarter" idx="11"/>
          </p:nvPr>
        </p:nvSpPr>
        <p:spPr/>
        <p:txBody>
          <a:bodyPr/>
          <a:lstStyle/>
          <a:p>
            <a:r>
              <a:rPr lang="en-US"/>
              <a:t>Justifying Standard Parameters in the TLS 1.3 Handshake: Davis, Diemert, Günther, &amp; Jager</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14138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F681C81-164E-4BC2-8187-64D31E0517D7}" type="datetime1">
              <a:rPr lang="en-US" smtClean="0"/>
              <a:t>4/13/2022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Justifying Standard Parameters in the TLS 1.3 Handshake: Davis, Diemert, Günther, &amp; Jager</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7778338"/>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4.png"/><Relationship Id="rId9"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0.PNG"/><Relationship Id="rId9"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5.png"/><Relationship Id="rId7"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0.PNG"/><Relationship Id="rId10" Type="http://schemas.openxmlformats.org/officeDocument/2006/relationships/image" Target="../media/image2.PNG"/><Relationship Id="rId4" Type="http://schemas.openxmlformats.org/officeDocument/2006/relationships/image" Target="../media/image16.png"/><Relationship Id="rId9"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6.png"/><Relationship Id="rId7"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0.PNG"/><Relationship Id="rId10" Type="http://schemas.openxmlformats.org/officeDocument/2006/relationships/image" Target="../media/image2.PNG"/><Relationship Id="rId4" Type="http://schemas.openxmlformats.org/officeDocument/2006/relationships/image" Target="../media/image17.png"/><Relationship Id="rId9"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8.png"/><Relationship Id="rId7"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0.PNG"/><Relationship Id="rId9"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4.png"/><Relationship Id="rId7"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6.png"/><Relationship Id="rId10" Type="http://schemas.openxmlformats.org/officeDocument/2006/relationships/image" Target="../media/image19.png"/><Relationship Id="rId4" Type="http://schemas.openxmlformats.org/officeDocument/2006/relationships/image" Target="../media/image20.png"/><Relationship Id="rId9"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D2527-6122-4F23-B5DE-91F6DDE22221}"/>
              </a:ext>
            </a:extLst>
          </p:cNvPr>
          <p:cNvSpPr>
            <a:spLocks noGrp="1"/>
          </p:cNvSpPr>
          <p:nvPr>
            <p:ph type="ctrTitle"/>
          </p:nvPr>
        </p:nvSpPr>
        <p:spPr>
          <a:xfrm>
            <a:off x="667512" y="510864"/>
            <a:ext cx="8825658" cy="1568734"/>
          </a:xfrm>
        </p:spPr>
        <p:txBody>
          <a:bodyPr/>
          <a:lstStyle/>
          <a:p>
            <a:r>
              <a:rPr lang="en-US" sz="3600" b="0" i="0" u="none" strike="noStrike" baseline="0" dirty="0"/>
              <a:t>Justifying Standard Parameters in the TLS 1.3 Handshake</a:t>
            </a:r>
            <a:endParaRPr lang="en-US" sz="19900" dirty="0"/>
          </a:p>
        </p:txBody>
      </p:sp>
      <p:sp>
        <p:nvSpPr>
          <p:cNvPr id="3" name="Subtitle 2">
            <a:extLst>
              <a:ext uri="{FF2B5EF4-FFF2-40B4-BE49-F238E27FC236}">
                <a16:creationId xmlns:a16="http://schemas.microsoft.com/office/drawing/2014/main" id="{EB87C73E-13CC-478E-8317-B8DC762C217B}"/>
              </a:ext>
            </a:extLst>
          </p:cNvPr>
          <p:cNvSpPr>
            <a:spLocks noGrp="1"/>
          </p:cNvSpPr>
          <p:nvPr>
            <p:ph type="subTitle" idx="1"/>
          </p:nvPr>
        </p:nvSpPr>
        <p:spPr>
          <a:xfrm>
            <a:off x="667512" y="3543481"/>
            <a:ext cx="10030080" cy="986561"/>
          </a:xfrm>
        </p:spPr>
        <p:txBody>
          <a:bodyPr>
            <a:normAutofit/>
          </a:bodyPr>
          <a:lstStyle/>
          <a:p>
            <a:r>
              <a:rPr lang="en-US" sz="2400" b="0" i="0" u="none" strike="noStrike" baseline="0" dirty="0">
                <a:latin typeface="+mn-lt"/>
              </a:rPr>
              <a:t>Tighter and More Realistic Security Proofs for the TLS 1.3 1-RTT and PSK Modes</a:t>
            </a:r>
            <a:endParaRPr lang="en-US" sz="2400" dirty="0">
              <a:latin typeface="+mn-lt"/>
            </a:endParaRPr>
          </a:p>
        </p:txBody>
      </p:sp>
      <p:sp>
        <p:nvSpPr>
          <p:cNvPr id="4" name="TextBox 3">
            <a:extLst>
              <a:ext uri="{FF2B5EF4-FFF2-40B4-BE49-F238E27FC236}">
                <a16:creationId xmlns:a16="http://schemas.microsoft.com/office/drawing/2014/main" id="{30BA9FE4-CC03-400C-8468-E8C78DBF3C3F}"/>
              </a:ext>
            </a:extLst>
          </p:cNvPr>
          <p:cNvSpPr txBox="1"/>
          <p:nvPr/>
        </p:nvSpPr>
        <p:spPr>
          <a:xfrm>
            <a:off x="667512" y="4530042"/>
            <a:ext cx="7080785" cy="369332"/>
          </a:xfrm>
          <a:prstGeom prst="rect">
            <a:avLst/>
          </a:prstGeom>
          <a:noFill/>
        </p:spPr>
        <p:txBody>
          <a:bodyPr wrap="none" rtlCol="0">
            <a:spAutoFit/>
          </a:bodyPr>
          <a:lstStyle/>
          <a:p>
            <a:r>
              <a:rPr lang="en-US" b="1" dirty="0"/>
              <a:t>Hannah Davis</a:t>
            </a:r>
            <a:r>
              <a:rPr lang="en-US" b="1" baseline="30000" dirty="0"/>
              <a:t>1</a:t>
            </a:r>
            <a:r>
              <a:rPr lang="en-US" b="1" dirty="0"/>
              <a:t>	</a:t>
            </a:r>
            <a:r>
              <a:rPr lang="en-US" dirty="0"/>
              <a:t>Denis Diemert</a:t>
            </a:r>
            <a:r>
              <a:rPr lang="en-US" baseline="30000" dirty="0"/>
              <a:t>2</a:t>
            </a:r>
            <a:r>
              <a:rPr lang="en-US" dirty="0"/>
              <a:t>	Felix Günther</a:t>
            </a:r>
            <a:r>
              <a:rPr lang="en-US" baseline="30000" dirty="0"/>
              <a:t>3</a:t>
            </a:r>
            <a:r>
              <a:rPr lang="en-US" dirty="0"/>
              <a:t>		Tibor Jager</a:t>
            </a:r>
            <a:r>
              <a:rPr lang="en-US" baseline="30000" dirty="0"/>
              <a:t>2</a:t>
            </a:r>
            <a:endParaRPr lang="en-US" b="1" baseline="30000" dirty="0"/>
          </a:p>
        </p:txBody>
      </p:sp>
      <p:sp>
        <p:nvSpPr>
          <p:cNvPr id="6" name="TextBox 5">
            <a:extLst>
              <a:ext uri="{FF2B5EF4-FFF2-40B4-BE49-F238E27FC236}">
                <a16:creationId xmlns:a16="http://schemas.microsoft.com/office/drawing/2014/main" id="{B251F0BA-88F5-4FA6-9AD7-7C40B869D3C9}"/>
              </a:ext>
            </a:extLst>
          </p:cNvPr>
          <p:cNvSpPr txBox="1"/>
          <p:nvPr/>
        </p:nvSpPr>
        <p:spPr>
          <a:xfrm>
            <a:off x="790113" y="5902999"/>
            <a:ext cx="8922058" cy="369332"/>
          </a:xfrm>
          <a:prstGeom prst="rect">
            <a:avLst/>
          </a:prstGeom>
          <a:noFill/>
        </p:spPr>
        <p:txBody>
          <a:bodyPr wrap="square">
            <a:spAutoFit/>
          </a:bodyPr>
          <a:lstStyle/>
          <a:p>
            <a:r>
              <a:rPr lang="en-US" b="0" i="0" u="none" strike="noStrike" baseline="30000" dirty="0">
                <a:latin typeface="CMR8"/>
              </a:rPr>
              <a:t>1</a:t>
            </a:r>
            <a:r>
              <a:rPr lang="en-US" b="0" i="0" u="none" strike="noStrike" baseline="0" dirty="0">
                <a:latin typeface="CMR8"/>
              </a:rPr>
              <a:t>University of California San Diego 	</a:t>
            </a:r>
            <a:r>
              <a:rPr lang="en-US" b="0" i="0" u="none" strike="noStrike" baseline="30000" dirty="0">
                <a:latin typeface="CMR6"/>
              </a:rPr>
              <a:t>2</a:t>
            </a:r>
            <a:r>
              <a:rPr lang="en-US" b="0" i="0" u="none" strike="noStrike" baseline="0" dirty="0">
                <a:latin typeface="CMR8"/>
              </a:rPr>
              <a:t>University of Wuppertal 	</a:t>
            </a:r>
            <a:r>
              <a:rPr lang="en-US" baseline="30000" dirty="0">
                <a:latin typeface="CMR6"/>
              </a:rPr>
              <a:t>3</a:t>
            </a:r>
            <a:r>
              <a:rPr lang="en-US" b="0" i="0" u="none" strike="noStrike" baseline="0" dirty="0">
                <a:latin typeface="CMR8"/>
              </a:rPr>
              <a:t>ETH Zürich</a:t>
            </a:r>
            <a:endParaRPr lang="en-US" dirty="0"/>
          </a:p>
        </p:txBody>
      </p:sp>
      <p:sp>
        <p:nvSpPr>
          <p:cNvPr id="5" name="Rectangle 4">
            <a:extLst>
              <a:ext uri="{FF2B5EF4-FFF2-40B4-BE49-F238E27FC236}">
                <a16:creationId xmlns:a16="http://schemas.microsoft.com/office/drawing/2014/main" id="{2F086D2E-CDBD-4765-BB5D-E594D30F2EC0}"/>
              </a:ext>
            </a:extLst>
          </p:cNvPr>
          <p:cNvSpPr/>
          <p:nvPr/>
        </p:nvSpPr>
        <p:spPr>
          <a:xfrm>
            <a:off x="-142875" y="742950"/>
            <a:ext cx="9215438" cy="1427574"/>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0783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C517357E-FB5D-429A-82F1-FABED7B153C6}"/>
              </a:ext>
            </a:extLst>
          </p:cNvPr>
          <p:cNvSpPr txBox="1"/>
          <p:nvPr/>
        </p:nvSpPr>
        <p:spPr>
          <a:xfrm>
            <a:off x="34365" y="1521697"/>
            <a:ext cx="2250488" cy="461665"/>
          </a:xfrm>
          <a:prstGeom prst="rect">
            <a:avLst/>
          </a:prstGeom>
          <a:noFill/>
        </p:spPr>
        <p:txBody>
          <a:bodyPr wrap="none" rtlCol="0">
            <a:spAutoFit/>
          </a:bodyPr>
          <a:lstStyle/>
          <a:p>
            <a:r>
              <a:rPr lang="en-US" sz="2400" b="1" dirty="0"/>
              <a:t>Theorem </a:t>
            </a:r>
            <a:r>
              <a:rPr lang="en-US" sz="1600" dirty="0"/>
              <a:t>[DFGS21]</a:t>
            </a:r>
            <a:r>
              <a:rPr lang="en-US" sz="2400" b="1" dirty="0"/>
              <a:t>:</a:t>
            </a:r>
          </a:p>
        </p:txBody>
      </p:sp>
      <p:sp>
        <p:nvSpPr>
          <p:cNvPr id="118" name="Title 1">
            <a:extLst>
              <a:ext uri="{FF2B5EF4-FFF2-40B4-BE49-F238E27FC236}">
                <a16:creationId xmlns:a16="http://schemas.microsoft.com/office/drawing/2014/main" id="{151B39F9-6096-4FF6-A9C4-61278784A608}"/>
              </a:ext>
            </a:extLst>
          </p:cNvPr>
          <p:cNvSpPr txBox="1">
            <a:spLocks/>
          </p:cNvSpPr>
          <p:nvPr/>
        </p:nvSpPr>
        <p:spPr>
          <a:xfrm>
            <a:off x="-185744" y="210481"/>
            <a:ext cx="6793635" cy="923925"/>
          </a:xfrm>
          <a:prstGeom prst="rect">
            <a:avLst/>
          </a:prstGeom>
          <a:ln w="38100">
            <a:solidFill>
              <a:schemeClr val="tx1"/>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 Security Bounds for TLS 1.3</a:t>
            </a:r>
          </a:p>
        </p:txBody>
      </p:sp>
      <p:sp>
        <p:nvSpPr>
          <p:cNvPr id="53" name="Rectangle 52">
            <a:extLst>
              <a:ext uri="{FF2B5EF4-FFF2-40B4-BE49-F238E27FC236}">
                <a16:creationId xmlns:a16="http://schemas.microsoft.com/office/drawing/2014/main" id="{22AC9A13-A14A-44D5-B134-4B62F7AAF1D3}"/>
              </a:ext>
            </a:extLst>
          </p:cNvPr>
          <p:cNvSpPr/>
          <p:nvPr/>
        </p:nvSpPr>
        <p:spPr>
          <a:xfrm>
            <a:off x="430993" y="2121687"/>
            <a:ext cx="7202466" cy="23991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B35B671A-CE15-4391-8FA7-9AECA8C9D942}"/>
              </a:ext>
            </a:extLst>
          </p:cNvPr>
          <p:cNvSpPr txBox="1"/>
          <p:nvPr/>
        </p:nvSpPr>
        <p:spPr>
          <a:xfrm>
            <a:off x="877815" y="2406693"/>
            <a:ext cx="2239383" cy="400110"/>
          </a:xfrm>
          <a:prstGeom prst="rect">
            <a:avLst/>
          </a:prstGeom>
          <a:noFill/>
        </p:spPr>
        <p:txBody>
          <a:bodyPr wrap="square" rtlCol="0">
            <a:spAutoFit/>
          </a:bodyPr>
          <a:lstStyle/>
          <a:p>
            <a:r>
              <a:rPr lang="en-US" sz="2000" i="1" dirty="0"/>
              <a:t>Given an adversary </a:t>
            </a:r>
          </a:p>
        </p:txBody>
      </p:sp>
      <p:sp>
        <p:nvSpPr>
          <p:cNvPr id="57" name="TextBox 56">
            <a:extLst>
              <a:ext uri="{FF2B5EF4-FFF2-40B4-BE49-F238E27FC236}">
                <a16:creationId xmlns:a16="http://schemas.microsoft.com/office/drawing/2014/main" id="{7535A1BD-7CD4-4047-A90D-EB5A10CC5E28}"/>
              </a:ext>
            </a:extLst>
          </p:cNvPr>
          <p:cNvSpPr txBox="1"/>
          <p:nvPr/>
        </p:nvSpPr>
        <p:spPr>
          <a:xfrm>
            <a:off x="2987118" y="2364146"/>
            <a:ext cx="426645" cy="523220"/>
          </a:xfrm>
          <a:prstGeom prst="rect">
            <a:avLst/>
          </a:prstGeom>
          <a:noFill/>
        </p:spPr>
        <p:txBody>
          <a:bodyPr wrap="square" rtlCol="0">
            <a:spAutoFit/>
          </a:bodyPr>
          <a:lstStyle/>
          <a:p>
            <a:r>
              <a:rPr lang="en-US" sz="2800" b="1" dirty="0">
                <a:solidFill>
                  <a:srgbClr val="C00000"/>
                </a:solidFill>
              </a:rPr>
              <a:t>A</a:t>
            </a:r>
          </a:p>
        </p:txBody>
      </p:sp>
      <p:sp>
        <p:nvSpPr>
          <p:cNvPr id="58" name="TextBox 57">
            <a:extLst>
              <a:ext uri="{FF2B5EF4-FFF2-40B4-BE49-F238E27FC236}">
                <a16:creationId xmlns:a16="http://schemas.microsoft.com/office/drawing/2014/main" id="{9459AFC1-5C64-44CC-A089-7BDCECF39879}"/>
              </a:ext>
            </a:extLst>
          </p:cNvPr>
          <p:cNvSpPr txBox="1"/>
          <p:nvPr/>
        </p:nvSpPr>
        <p:spPr>
          <a:xfrm>
            <a:off x="1089604" y="3139260"/>
            <a:ext cx="2303836" cy="400110"/>
          </a:xfrm>
          <a:prstGeom prst="rect">
            <a:avLst/>
          </a:prstGeom>
          <a:noFill/>
        </p:spPr>
        <p:txBody>
          <a:bodyPr wrap="none" rtlCol="0">
            <a:spAutoFit/>
          </a:bodyPr>
          <a:lstStyle/>
          <a:p>
            <a:r>
              <a:rPr lang="en-US" sz="2000" i="1" dirty="0"/>
              <a:t>with some resources</a:t>
            </a:r>
            <a:endParaRPr lang="en-US" sz="2000" b="1" dirty="0"/>
          </a:p>
        </p:txBody>
      </p:sp>
      <p:pic>
        <p:nvPicPr>
          <p:cNvPr id="67" name="Picture 66" descr="Chart&#10;&#10;Description automatically generated">
            <a:extLst>
              <a:ext uri="{FF2B5EF4-FFF2-40B4-BE49-F238E27FC236}">
                <a16:creationId xmlns:a16="http://schemas.microsoft.com/office/drawing/2014/main" id="{65EB3360-AF44-4E3D-BEFF-154EE4A45A15}"/>
              </a:ext>
            </a:extLst>
          </p:cNvPr>
          <p:cNvPicPr>
            <a:picLocks noChangeAspect="1"/>
          </p:cNvPicPr>
          <p:nvPr/>
        </p:nvPicPr>
        <p:blipFill>
          <a:blip r:embed="rId3"/>
          <a:stretch>
            <a:fillRect/>
          </a:stretch>
        </p:blipFill>
        <p:spPr>
          <a:xfrm flipH="1">
            <a:off x="3413763" y="2099385"/>
            <a:ext cx="840298" cy="840298"/>
          </a:xfrm>
          <a:prstGeom prst="rect">
            <a:avLst/>
          </a:prstGeom>
        </p:spPr>
      </p:pic>
      <p:pic>
        <p:nvPicPr>
          <p:cNvPr id="70" name="Picture 69" descr="A picture containing chart&#10;&#10;Description automatically generated">
            <a:extLst>
              <a:ext uri="{FF2B5EF4-FFF2-40B4-BE49-F238E27FC236}">
                <a16:creationId xmlns:a16="http://schemas.microsoft.com/office/drawing/2014/main" id="{FDCE84AB-9FE9-44AC-AB5B-D9ED236F47FB}"/>
              </a:ext>
            </a:extLst>
          </p:cNvPr>
          <p:cNvPicPr>
            <a:picLocks noChangeAspect="1"/>
          </p:cNvPicPr>
          <p:nvPr/>
        </p:nvPicPr>
        <p:blipFill>
          <a:blip r:embed="rId4"/>
          <a:stretch>
            <a:fillRect/>
          </a:stretch>
        </p:blipFill>
        <p:spPr>
          <a:xfrm>
            <a:off x="3546825" y="3090758"/>
            <a:ext cx="457173" cy="457173"/>
          </a:xfrm>
          <a:prstGeom prst="rect">
            <a:avLst/>
          </a:prstGeom>
        </p:spPr>
      </p:pic>
      <p:sp>
        <p:nvSpPr>
          <p:cNvPr id="105" name="TextBox 104">
            <a:extLst>
              <a:ext uri="{FF2B5EF4-FFF2-40B4-BE49-F238E27FC236}">
                <a16:creationId xmlns:a16="http://schemas.microsoft.com/office/drawing/2014/main" id="{9045C96D-25E4-48D9-9B06-7A1038789F12}"/>
              </a:ext>
            </a:extLst>
          </p:cNvPr>
          <p:cNvSpPr txBox="1"/>
          <p:nvPr/>
        </p:nvSpPr>
        <p:spPr>
          <a:xfrm>
            <a:off x="419679" y="4740714"/>
            <a:ext cx="9294107" cy="461665"/>
          </a:xfrm>
          <a:prstGeom prst="rect">
            <a:avLst/>
          </a:prstGeom>
          <a:solidFill>
            <a:schemeClr val="bg1">
              <a:lumMod val="95000"/>
            </a:schemeClr>
          </a:solidFill>
        </p:spPr>
        <p:txBody>
          <a:bodyPr wrap="square" rtlCol="0">
            <a:spAutoFit/>
          </a:bodyPr>
          <a:lstStyle/>
          <a:p>
            <a:r>
              <a:rPr lang="en-US" sz="2400" dirty="0"/>
              <a:t> Adv(</a:t>
            </a:r>
            <a:r>
              <a:rPr lang="en-US" sz="2400" b="1" dirty="0">
                <a:solidFill>
                  <a:srgbClr val="C00000"/>
                </a:solidFill>
              </a:rPr>
              <a:t>A</a:t>
            </a:r>
            <a:r>
              <a:rPr lang="en-US" sz="2400" dirty="0"/>
              <a:t>, </a:t>
            </a:r>
            <a:r>
              <a:rPr lang="en-US" sz="2400" b="1" dirty="0"/>
              <a:t>TLS 1.3</a:t>
            </a:r>
            <a:r>
              <a:rPr lang="en-US" sz="2400" dirty="0"/>
              <a:t>) ≤  </a:t>
            </a:r>
            <a:r>
              <a:rPr lang="en-US" sz="2400" b="1" dirty="0"/>
              <a:t>S</a:t>
            </a:r>
            <a:r>
              <a:rPr lang="en-US" sz="2400" b="1" baseline="30000" dirty="0"/>
              <a:t>2</a:t>
            </a:r>
            <a:r>
              <a:rPr lang="en-US" sz="2400" b="1" dirty="0"/>
              <a:t> *</a:t>
            </a:r>
            <a:r>
              <a:rPr lang="en-US" sz="2400" dirty="0"/>
              <a:t>Adv(</a:t>
            </a:r>
            <a:r>
              <a:rPr lang="en-US" sz="2400" b="1" dirty="0">
                <a:solidFill>
                  <a:srgbClr val="C00000"/>
                </a:solidFill>
              </a:rPr>
              <a:t>B</a:t>
            </a:r>
            <a:r>
              <a:rPr lang="en-US" sz="2400" b="1" baseline="-25000" dirty="0">
                <a:solidFill>
                  <a:srgbClr val="C00000"/>
                </a:solidFill>
              </a:rPr>
              <a:t>1</a:t>
            </a:r>
            <a:r>
              <a:rPr lang="en-US" sz="2400" dirty="0"/>
              <a:t>, </a:t>
            </a:r>
            <a:r>
              <a:rPr lang="en-US" sz="2400" b="1" dirty="0">
                <a:solidFill>
                  <a:schemeClr val="accent6"/>
                </a:solidFill>
              </a:rPr>
              <a:t>G</a:t>
            </a:r>
            <a:r>
              <a:rPr lang="en-US" sz="2400" b="1" dirty="0"/>
              <a:t>) </a:t>
            </a:r>
            <a:r>
              <a:rPr lang="en-US" sz="2400" dirty="0"/>
              <a:t>+ 6</a:t>
            </a:r>
            <a:r>
              <a:rPr lang="en-US" sz="2400" b="1" dirty="0"/>
              <a:t>S * </a:t>
            </a:r>
            <a:r>
              <a:rPr lang="en-US" sz="2400" dirty="0"/>
              <a:t>Adv(</a:t>
            </a:r>
            <a:r>
              <a:rPr lang="en-US" sz="2400" b="1" dirty="0">
                <a:solidFill>
                  <a:srgbClr val="C00000"/>
                </a:solidFill>
              </a:rPr>
              <a:t>B</a:t>
            </a:r>
            <a:r>
              <a:rPr lang="en-US" sz="2400" b="1" baseline="-25000" dirty="0">
                <a:solidFill>
                  <a:srgbClr val="C00000"/>
                </a:solidFill>
              </a:rPr>
              <a:t>2</a:t>
            </a:r>
            <a:r>
              <a:rPr lang="en-US" sz="2400" b="1" dirty="0"/>
              <a:t>,</a:t>
            </a:r>
            <a:r>
              <a:rPr lang="en-US" sz="2400" dirty="0"/>
              <a:t> </a:t>
            </a:r>
            <a:r>
              <a:rPr lang="en-US" sz="2400" b="1" dirty="0">
                <a:solidFill>
                  <a:schemeClr val="accent1">
                    <a:lumMod val="75000"/>
                  </a:schemeClr>
                </a:solidFill>
              </a:rPr>
              <a:t>H</a:t>
            </a:r>
            <a:r>
              <a:rPr lang="en-US" sz="2400" dirty="0"/>
              <a:t>) + </a:t>
            </a:r>
            <a:r>
              <a:rPr lang="en-US" sz="2400" b="1" dirty="0"/>
              <a:t>S </a:t>
            </a:r>
            <a:r>
              <a:rPr lang="en-US" sz="2400" dirty="0"/>
              <a:t>* </a:t>
            </a:r>
            <a:r>
              <a:rPr lang="en-US" sz="2400" b="1" dirty="0"/>
              <a:t>U </a:t>
            </a:r>
            <a:r>
              <a:rPr lang="en-US" sz="2400" dirty="0"/>
              <a:t>* Adv(</a:t>
            </a:r>
            <a:r>
              <a:rPr lang="en-US" sz="2400" b="1" dirty="0">
                <a:solidFill>
                  <a:srgbClr val="C00000"/>
                </a:solidFill>
              </a:rPr>
              <a:t>B</a:t>
            </a:r>
            <a:r>
              <a:rPr lang="en-US" sz="2400" b="1" baseline="-25000" dirty="0">
                <a:solidFill>
                  <a:srgbClr val="C00000"/>
                </a:solidFill>
              </a:rPr>
              <a:t>3</a:t>
            </a:r>
            <a:r>
              <a:rPr lang="en-US" sz="2400" b="1" dirty="0"/>
              <a:t>,</a:t>
            </a:r>
            <a:r>
              <a:rPr lang="en-US" sz="2400" dirty="0"/>
              <a:t> </a:t>
            </a:r>
            <a:r>
              <a:rPr lang="en-US" sz="2400" b="1" dirty="0">
                <a:solidFill>
                  <a:schemeClr val="accent2"/>
                </a:solidFill>
              </a:rPr>
              <a:t>S</a:t>
            </a:r>
            <a:r>
              <a:rPr lang="en-US" sz="2400" dirty="0"/>
              <a:t>) +…</a:t>
            </a:r>
            <a:endParaRPr lang="en-US" sz="2400" dirty="0">
              <a:solidFill>
                <a:schemeClr val="accent3"/>
              </a:solidFill>
            </a:endParaRPr>
          </a:p>
        </p:txBody>
      </p:sp>
      <p:sp>
        <p:nvSpPr>
          <p:cNvPr id="108" name="Rectangle 107">
            <a:extLst>
              <a:ext uri="{FF2B5EF4-FFF2-40B4-BE49-F238E27FC236}">
                <a16:creationId xmlns:a16="http://schemas.microsoft.com/office/drawing/2014/main" id="{4E534395-BD7A-4E49-B146-942662A0C2A2}"/>
              </a:ext>
            </a:extLst>
          </p:cNvPr>
          <p:cNvSpPr/>
          <p:nvPr/>
        </p:nvSpPr>
        <p:spPr>
          <a:xfrm>
            <a:off x="7806043" y="2597499"/>
            <a:ext cx="1517168" cy="1586541"/>
          </a:xfrm>
          <a:prstGeom prst="rect">
            <a:avLst/>
          </a:prstGeom>
          <a:solidFill>
            <a:schemeClr val="accent2">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09" name="TextBox 108">
            <a:extLst>
              <a:ext uri="{FF2B5EF4-FFF2-40B4-BE49-F238E27FC236}">
                <a16:creationId xmlns:a16="http://schemas.microsoft.com/office/drawing/2014/main" id="{F30A37A7-9E73-4202-B9AA-868146779E21}"/>
              </a:ext>
            </a:extLst>
          </p:cNvPr>
          <p:cNvSpPr txBox="1"/>
          <p:nvPr/>
        </p:nvSpPr>
        <p:spPr>
          <a:xfrm>
            <a:off x="7993201" y="2684445"/>
            <a:ext cx="1095606" cy="408623"/>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b="1" dirty="0">
                <a:solidFill>
                  <a:schemeClr val="tx1"/>
                </a:solidFill>
              </a:rPr>
              <a:t> </a:t>
            </a:r>
            <a:r>
              <a:rPr lang="en-US" b="1" dirty="0">
                <a:solidFill>
                  <a:schemeClr val="tx1"/>
                </a:solidFill>
                <a:latin typeface="Courier New" panose="02070309020205020404" pitchFamily="49" charset="0"/>
                <a:cs typeface="Courier New" panose="02070309020205020404" pitchFamily="49" charset="0"/>
              </a:rPr>
              <a:t>x25519</a:t>
            </a:r>
          </a:p>
        </p:txBody>
      </p:sp>
      <p:sp>
        <p:nvSpPr>
          <p:cNvPr id="119" name="TextBox 118">
            <a:extLst>
              <a:ext uri="{FF2B5EF4-FFF2-40B4-BE49-F238E27FC236}">
                <a16:creationId xmlns:a16="http://schemas.microsoft.com/office/drawing/2014/main" id="{D0D2AC4A-354C-4EC2-8411-B4402B074DBC}"/>
              </a:ext>
            </a:extLst>
          </p:cNvPr>
          <p:cNvSpPr txBox="1"/>
          <p:nvPr/>
        </p:nvSpPr>
        <p:spPr>
          <a:xfrm>
            <a:off x="7959044" y="3166782"/>
            <a:ext cx="1183030" cy="408623"/>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b="1" dirty="0">
                <a:solidFill>
                  <a:schemeClr val="tx1"/>
                </a:solidFill>
                <a:latin typeface="Courier New" panose="02070309020205020404" pitchFamily="49" charset="0"/>
                <a:cs typeface="Courier New" panose="02070309020205020404" pitchFamily="49" charset="0"/>
              </a:rPr>
              <a:t>ed25519</a:t>
            </a:r>
          </a:p>
        </p:txBody>
      </p:sp>
      <p:sp>
        <p:nvSpPr>
          <p:cNvPr id="120" name="TextBox 119">
            <a:extLst>
              <a:ext uri="{FF2B5EF4-FFF2-40B4-BE49-F238E27FC236}">
                <a16:creationId xmlns:a16="http://schemas.microsoft.com/office/drawing/2014/main" id="{521BD03C-E01C-4A80-93E2-349A370CD55F}"/>
              </a:ext>
            </a:extLst>
          </p:cNvPr>
          <p:cNvSpPr txBox="1"/>
          <p:nvPr/>
        </p:nvSpPr>
        <p:spPr>
          <a:xfrm>
            <a:off x="7951395" y="3669676"/>
            <a:ext cx="1183030" cy="408623"/>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b="1" dirty="0">
                <a:solidFill>
                  <a:schemeClr val="tx1"/>
                </a:solidFill>
                <a:latin typeface="Courier New" panose="02070309020205020404" pitchFamily="49" charset="0"/>
                <a:cs typeface="Courier New" panose="02070309020205020404" pitchFamily="49" charset="0"/>
              </a:rPr>
              <a:t>SHA-256</a:t>
            </a:r>
          </a:p>
        </p:txBody>
      </p:sp>
      <p:sp>
        <p:nvSpPr>
          <p:cNvPr id="121" name="TextBox 120">
            <a:extLst>
              <a:ext uri="{FF2B5EF4-FFF2-40B4-BE49-F238E27FC236}">
                <a16:creationId xmlns:a16="http://schemas.microsoft.com/office/drawing/2014/main" id="{37C77F46-653E-4BF7-B216-9F7F70F54E86}"/>
              </a:ext>
            </a:extLst>
          </p:cNvPr>
          <p:cNvSpPr txBox="1"/>
          <p:nvPr/>
        </p:nvSpPr>
        <p:spPr>
          <a:xfrm>
            <a:off x="10837764" y="3171987"/>
            <a:ext cx="476412" cy="523220"/>
          </a:xfrm>
          <a:prstGeom prst="rect">
            <a:avLst/>
          </a:prstGeom>
          <a:noFill/>
        </p:spPr>
        <p:txBody>
          <a:bodyPr wrap="square" rtlCol="0">
            <a:spAutoFit/>
          </a:bodyPr>
          <a:lstStyle/>
          <a:p>
            <a:r>
              <a:rPr lang="en-US" sz="2800" b="1" dirty="0">
                <a:solidFill>
                  <a:schemeClr val="accent3"/>
                </a:solidFill>
              </a:rPr>
              <a:t>G</a:t>
            </a:r>
          </a:p>
        </p:txBody>
      </p:sp>
      <p:sp>
        <p:nvSpPr>
          <p:cNvPr id="123" name="TextBox 122">
            <a:extLst>
              <a:ext uri="{FF2B5EF4-FFF2-40B4-BE49-F238E27FC236}">
                <a16:creationId xmlns:a16="http://schemas.microsoft.com/office/drawing/2014/main" id="{DC046DFC-0417-4C97-9873-6D4BA4AC0DF4}"/>
              </a:ext>
            </a:extLst>
          </p:cNvPr>
          <p:cNvSpPr txBox="1"/>
          <p:nvPr/>
        </p:nvSpPr>
        <p:spPr>
          <a:xfrm>
            <a:off x="7799973" y="1865901"/>
            <a:ext cx="1523238" cy="646331"/>
          </a:xfrm>
          <a:prstGeom prst="rect">
            <a:avLst/>
          </a:prstGeom>
          <a:noFill/>
        </p:spPr>
        <p:txBody>
          <a:bodyPr wrap="square" rtlCol="0">
            <a:spAutoFit/>
          </a:bodyPr>
          <a:lstStyle/>
          <a:p>
            <a:r>
              <a:rPr lang="en-US" b="1" dirty="0"/>
              <a:t>128-bit </a:t>
            </a:r>
          </a:p>
          <a:p>
            <a:r>
              <a:rPr lang="en-US" b="1" dirty="0"/>
              <a:t>configuration:</a:t>
            </a:r>
          </a:p>
        </p:txBody>
      </p:sp>
      <p:sp>
        <p:nvSpPr>
          <p:cNvPr id="124" name="Rectangle 123">
            <a:extLst>
              <a:ext uri="{FF2B5EF4-FFF2-40B4-BE49-F238E27FC236}">
                <a16:creationId xmlns:a16="http://schemas.microsoft.com/office/drawing/2014/main" id="{17415786-C252-400F-AFD4-B6844587CC00}"/>
              </a:ext>
            </a:extLst>
          </p:cNvPr>
          <p:cNvSpPr/>
          <p:nvPr/>
        </p:nvSpPr>
        <p:spPr>
          <a:xfrm>
            <a:off x="9484906" y="2588455"/>
            <a:ext cx="2581763" cy="1594720"/>
          </a:xfrm>
          <a:prstGeom prst="rect">
            <a:avLst/>
          </a:prstGeom>
          <a:solidFill>
            <a:schemeClr val="accent2">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5" name="TextBox 124">
            <a:extLst>
              <a:ext uri="{FF2B5EF4-FFF2-40B4-BE49-F238E27FC236}">
                <a16:creationId xmlns:a16="http://schemas.microsoft.com/office/drawing/2014/main" id="{44F646A2-7865-4BA8-A2F5-EE48957882AE}"/>
              </a:ext>
            </a:extLst>
          </p:cNvPr>
          <p:cNvSpPr txBox="1"/>
          <p:nvPr/>
        </p:nvSpPr>
        <p:spPr>
          <a:xfrm>
            <a:off x="9659328" y="2669667"/>
            <a:ext cx="1452961" cy="408623"/>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b="1" dirty="0">
                <a:solidFill>
                  <a:schemeClr val="tx1"/>
                </a:solidFill>
                <a:latin typeface="Courier New" panose="02070309020205020404" pitchFamily="49" charset="0"/>
                <a:cs typeface="Courier New" panose="02070309020205020404" pitchFamily="49" charset="0"/>
              </a:rPr>
              <a:t>secp384r1</a:t>
            </a:r>
          </a:p>
        </p:txBody>
      </p:sp>
      <p:sp>
        <p:nvSpPr>
          <p:cNvPr id="126" name="TextBox 125">
            <a:extLst>
              <a:ext uri="{FF2B5EF4-FFF2-40B4-BE49-F238E27FC236}">
                <a16:creationId xmlns:a16="http://schemas.microsoft.com/office/drawing/2014/main" id="{8C02325D-A7CB-47A9-8052-AF4B908C0DC7}"/>
              </a:ext>
            </a:extLst>
          </p:cNvPr>
          <p:cNvSpPr txBox="1"/>
          <p:nvPr/>
        </p:nvSpPr>
        <p:spPr>
          <a:xfrm>
            <a:off x="9659328" y="3166782"/>
            <a:ext cx="2274324" cy="408623"/>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b="1" dirty="0">
                <a:solidFill>
                  <a:schemeClr val="tx1"/>
                </a:solidFill>
                <a:latin typeface="Courier New" panose="02070309020205020404" pitchFamily="49" charset="0"/>
                <a:cs typeface="Courier New" panose="02070309020205020404" pitchFamily="49" charset="0"/>
              </a:rPr>
              <a:t>ECDSA_secp384r1</a:t>
            </a:r>
          </a:p>
        </p:txBody>
      </p:sp>
      <p:sp>
        <p:nvSpPr>
          <p:cNvPr id="127" name="TextBox 126">
            <a:extLst>
              <a:ext uri="{FF2B5EF4-FFF2-40B4-BE49-F238E27FC236}">
                <a16:creationId xmlns:a16="http://schemas.microsoft.com/office/drawing/2014/main" id="{DC4E383D-8B13-42CD-8A50-9F717CC88FC8}"/>
              </a:ext>
            </a:extLst>
          </p:cNvPr>
          <p:cNvSpPr txBox="1"/>
          <p:nvPr/>
        </p:nvSpPr>
        <p:spPr>
          <a:xfrm>
            <a:off x="9690370" y="3655516"/>
            <a:ext cx="1183030" cy="408623"/>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b="1" dirty="0">
                <a:solidFill>
                  <a:schemeClr val="tx1"/>
                </a:solidFill>
                <a:latin typeface="Courier New" panose="02070309020205020404" pitchFamily="49" charset="0"/>
                <a:cs typeface="Courier New" panose="02070309020205020404" pitchFamily="49" charset="0"/>
              </a:rPr>
              <a:t>SHA-384</a:t>
            </a:r>
          </a:p>
        </p:txBody>
      </p:sp>
      <p:sp>
        <p:nvSpPr>
          <p:cNvPr id="128" name="TextBox 127">
            <a:extLst>
              <a:ext uri="{FF2B5EF4-FFF2-40B4-BE49-F238E27FC236}">
                <a16:creationId xmlns:a16="http://schemas.microsoft.com/office/drawing/2014/main" id="{720B3961-7F61-4CF4-95EB-1BF21DF77BD3}"/>
              </a:ext>
            </a:extLst>
          </p:cNvPr>
          <p:cNvSpPr txBox="1"/>
          <p:nvPr/>
        </p:nvSpPr>
        <p:spPr>
          <a:xfrm>
            <a:off x="9484906" y="1812529"/>
            <a:ext cx="1523238" cy="646331"/>
          </a:xfrm>
          <a:prstGeom prst="rect">
            <a:avLst/>
          </a:prstGeom>
          <a:noFill/>
        </p:spPr>
        <p:txBody>
          <a:bodyPr wrap="square" rtlCol="0">
            <a:spAutoFit/>
          </a:bodyPr>
          <a:lstStyle/>
          <a:p>
            <a:r>
              <a:rPr lang="en-US" b="1" dirty="0"/>
              <a:t>192-bit</a:t>
            </a:r>
          </a:p>
          <a:p>
            <a:r>
              <a:rPr lang="en-US" b="1" dirty="0"/>
              <a:t>configuration:</a:t>
            </a:r>
          </a:p>
        </p:txBody>
      </p:sp>
      <p:sp>
        <p:nvSpPr>
          <p:cNvPr id="2" name="TextBox 1">
            <a:extLst>
              <a:ext uri="{FF2B5EF4-FFF2-40B4-BE49-F238E27FC236}">
                <a16:creationId xmlns:a16="http://schemas.microsoft.com/office/drawing/2014/main" id="{6664C331-6964-4C12-A6EA-B923E7AECD2B}"/>
              </a:ext>
            </a:extLst>
          </p:cNvPr>
          <p:cNvSpPr txBox="1"/>
          <p:nvPr/>
        </p:nvSpPr>
        <p:spPr>
          <a:xfrm>
            <a:off x="3200440" y="3066484"/>
            <a:ext cx="466666" cy="461665"/>
          </a:xfrm>
          <a:prstGeom prst="rect">
            <a:avLst/>
          </a:prstGeom>
          <a:noFill/>
        </p:spPr>
        <p:txBody>
          <a:bodyPr wrap="none" rtlCol="0">
            <a:spAutoFit/>
          </a:bodyPr>
          <a:lstStyle/>
          <a:p>
            <a:r>
              <a:rPr lang="en-US" sz="2000" i="1" dirty="0"/>
              <a:t> </a:t>
            </a:r>
            <a:r>
              <a:rPr lang="en-US" sz="2400" b="1" dirty="0"/>
              <a:t>T:</a:t>
            </a:r>
            <a:endParaRPr lang="en-US" sz="2400" dirty="0"/>
          </a:p>
        </p:txBody>
      </p:sp>
      <p:sp>
        <p:nvSpPr>
          <p:cNvPr id="3" name="Footer Placeholder 2">
            <a:extLst>
              <a:ext uri="{FF2B5EF4-FFF2-40B4-BE49-F238E27FC236}">
                <a16:creationId xmlns:a16="http://schemas.microsoft.com/office/drawing/2014/main" id="{43A9ADB6-1450-46F0-B38A-B9273C30D4D1}"/>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459868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C517357E-FB5D-429A-82F1-FABED7B153C6}"/>
              </a:ext>
            </a:extLst>
          </p:cNvPr>
          <p:cNvSpPr txBox="1"/>
          <p:nvPr/>
        </p:nvSpPr>
        <p:spPr>
          <a:xfrm>
            <a:off x="34365" y="1521697"/>
            <a:ext cx="2250488" cy="461665"/>
          </a:xfrm>
          <a:prstGeom prst="rect">
            <a:avLst/>
          </a:prstGeom>
          <a:noFill/>
        </p:spPr>
        <p:txBody>
          <a:bodyPr wrap="none" rtlCol="0">
            <a:spAutoFit/>
          </a:bodyPr>
          <a:lstStyle/>
          <a:p>
            <a:r>
              <a:rPr lang="en-US" sz="2400" b="1" dirty="0"/>
              <a:t>Theorem </a:t>
            </a:r>
            <a:r>
              <a:rPr lang="en-US" sz="1600" dirty="0"/>
              <a:t>[DFGS21]</a:t>
            </a:r>
            <a:r>
              <a:rPr lang="en-US" sz="2400" b="1" dirty="0"/>
              <a:t>:</a:t>
            </a:r>
          </a:p>
        </p:txBody>
      </p:sp>
      <p:sp>
        <p:nvSpPr>
          <p:cNvPr id="118" name="Title 1">
            <a:extLst>
              <a:ext uri="{FF2B5EF4-FFF2-40B4-BE49-F238E27FC236}">
                <a16:creationId xmlns:a16="http://schemas.microsoft.com/office/drawing/2014/main" id="{151B39F9-6096-4FF6-A9C4-61278784A608}"/>
              </a:ext>
            </a:extLst>
          </p:cNvPr>
          <p:cNvSpPr txBox="1">
            <a:spLocks/>
          </p:cNvSpPr>
          <p:nvPr/>
        </p:nvSpPr>
        <p:spPr>
          <a:xfrm>
            <a:off x="-185744" y="210481"/>
            <a:ext cx="6793635" cy="923925"/>
          </a:xfrm>
          <a:prstGeom prst="rect">
            <a:avLst/>
          </a:prstGeom>
          <a:ln w="38100">
            <a:solidFill>
              <a:schemeClr val="tx1"/>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 Security Bounds for TLS 1.3</a:t>
            </a:r>
          </a:p>
        </p:txBody>
      </p:sp>
      <p:sp>
        <p:nvSpPr>
          <p:cNvPr id="53" name="Rectangle 52">
            <a:extLst>
              <a:ext uri="{FF2B5EF4-FFF2-40B4-BE49-F238E27FC236}">
                <a16:creationId xmlns:a16="http://schemas.microsoft.com/office/drawing/2014/main" id="{22AC9A13-A14A-44D5-B134-4B62F7AAF1D3}"/>
              </a:ext>
            </a:extLst>
          </p:cNvPr>
          <p:cNvSpPr/>
          <p:nvPr/>
        </p:nvSpPr>
        <p:spPr>
          <a:xfrm>
            <a:off x="430993" y="2121687"/>
            <a:ext cx="7202466" cy="23991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B35B671A-CE15-4391-8FA7-9AECA8C9D942}"/>
              </a:ext>
            </a:extLst>
          </p:cNvPr>
          <p:cNvSpPr txBox="1"/>
          <p:nvPr/>
        </p:nvSpPr>
        <p:spPr>
          <a:xfrm>
            <a:off x="877815" y="2406693"/>
            <a:ext cx="2239383" cy="400110"/>
          </a:xfrm>
          <a:prstGeom prst="rect">
            <a:avLst/>
          </a:prstGeom>
          <a:noFill/>
        </p:spPr>
        <p:txBody>
          <a:bodyPr wrap="square" rtlCol="0">
            <a:spAutoFit/>
          </a:bodyPr>
          <a:lstStyle/>
          <a:p>
            <a:r>
              <a:rPr lang="en-US" sz="2000" i="1" dirty="0"/>
              <a:t>Given an adversary </a:t>
            </a:r>
          </a:p>
        </p:txBody>
      </p:sp>
      <p:sp>
        <p:nvSpPr>
          <p:cNvPr id="57" name="TextBox 56">
            <a:extLst>
              <a:ext uri="{FF2B5EF4-FFF2-40B4-BE49-F238E27FC236}">
                <a16:creationId xmlns:a16="http://schemas.microsoft.com/office/drawing/2014/main" id="{7535A1BD-7CD4-4047-A90D-EB5A10CC5E28}"/>
              </a:ext>
            </a:extLst>
          </p:cNvPr>
          <p:cNvSpPr txBox="1"/>
          <p:nvPr/>
        </p:nvSpPr>
        <p:spPr>
          <a:xfrm>
            <a:off x="2987118" y="2364146"/>
            <a:ext cx="426645" cy="523220"/>
          </a:xfrm>
          <a:prstGeom prst="rect">
            <a:avLst/>
          </a:prstGeom>
          <a:noFill/>
        </p:spPr>
        <p:txBody>
          <a:bodyPr wrap="square" rtlCol="0">
            <a:spAutoFit/>
          </a:bodyPr>
          <a:lstStyle/>
          <a:p>
            <a:r>
              <a:rPr lang="en-US" sz="2800" b="1" dirty="0">
                <a:solidFill>
                  <a:srgbClr val="C00000"/>
                </a:solidFill>
              </a:rPr>
              <a:t>A</a:t>
            </a:r>
          </a:p>
        </p:txBody>
      </p:sp>
      <p:sp>
        <p:nvSpPr>
          <p:cNvPr id="58" name="TextBox 57">
            <a:extLst>
              <a:ext uri="{FF2B5EF4-FFF2-40B4-BE49-F238E27FC236}">
                <a16:creationId xmlns:a16="http://schemas.microsoft.com/office/drawing/2014/main" id="{9459AFC1-5C64-44CC-A089-7BDCECF39879}"/>
              </a:ext>
            </a:extLst>
          </p:cNvPr>
          <p:cNvSpPr txBox="1"/>
          <p:nvPr/>
        </p:nvSpPr>
        <p:spPr>
          <a:xfrm>
            <a:off x="1089604" y="3139260"/>
            <a:ext cx="2303836" cy="400110"/>
          </a:xfrm>
          <a:prstGeom prst="rect">
            <a:avLst/>
          </a:prstGeom>
          <a:noFill/>
        </p:spPr>
        <p:txBody>
          <a:bodyPr wrap="none" rtlCol="0">
            <a:spAutoFit/>
          </a:bodyPr>
          <a:lstStyle/>
          <a:p>
            <a:r>
              <a:rPr lang="en-US" sz="2000" i="1" dirty="0"/>
              <a:t>with some resources</a:t>
            </a:r>
            <a:endParaRPr lang="en-US" sz="2000" b="1" dirty="0"/>
          </a:p>
        </p:txBody>
      </p:sp>
      <p:pic>
        <p:nvPicPr>
          <p:cNvPr id="67" name="Picture 66" descr="Chart&#10;&#10;Description automatically generated">
            <a:extLst>
              <a:ext uri="{FF2B5EF4-FFF2-40B4-BE49-F238E27FC236}">
                <a16:creationId xmlns:a16="http://schemas.microsoft.com/office/drawing/2014/main" id="{65EB3360-AF44-4E3D-BEFF-154EE4A45A15}"/>
              </a:ext>
            </a:extLst>
          </p:cNvPr>
          <p:cNvPicPr>
            <a:picLocks noChangeAspect="1"/>
          </p:cNvPicPr>
          <p:nvPr/>
        </p:nvPicPr>
        <p:blipFill>
          <a:blip r:embed="rId3"/>
          <a:stretch>
            <a:fillRect/>
          </a:stretch>
        </p:blipFill>
        <p:spPr>
          <a:xfrm flipH="1">
            <a:off x="3413763" y="2099385"/>
            <a:ext cx="840298" cy="840298"/>
          </a:xfrm>
          <a:prstGeom prst="rect">
            <a:avLst/>
          </a:prstGeom>
        </p:spPr>
      </p:pic>
      <p:pic>
        <p:nvPicPr>
          <p:cNvPr id="68" name="Picture 67" descr="Chart&#10;&#10;Description automatically generated with medium confidence">
            <a:extLst>
              <a:ext uri="{FF2B5EF4-FFF2-40B4-BE49-F238E27FC236}">
                <a16:creationId xmlns:a16="http://schemas.microsoft.com/office/drawing/2014/main" id="{BF2E62FB-96AA-436F-88A1-A8596E18AA1B}"/>
              </a:ext>
            </a:extLst>
          </p:cNvPr>
          <p:cNvPicPr>
            <a:picLocks noChangeAspect="1"/>
          </p:cNvPicPr>
          <p:nvPr/>
        </p:nvPicPr>
        <p:blipFill>
          <a:blip r:embed="rId4"/>
          <a:stretch>
            <a:fillRect/>
          </a:stretch>
        </p:blipFill>
        <p:spPr>
          <a:xfrm flipH="1">
            <a:off x="4401126" y="2972677"/>
            <a:ext cx="616413" cy="616413"/>
          </a:xfrm>
          <a:prstGeom prst="rect">
            <a:avLst/>
          </a:prstGeom>
        </p:spPr>
      </p:pic>
      <p:pic>
        <p:nvPicPr>
          <p:cNvPr id="70" name="Picture 69" descr="A picture containing chart&#10;&#10;Description automatically generated">
            <a:extLst>
              <a:ext uri="{FF2B5EF4-FFF2-40B4-BE49-F238E27FC236}">
                <a16:creationId xmlns:a16="http://schemas.microsoft.com/office/drawing/2014/main" id="{FDCE84AB-9FE9-44AC-AB5B-D9ED236F47FB}"/>
              </a:ext>
            </a:extLst>
          </p:cNvPr>
          <p:cNvPicPr>
            <a:picLocks noChangeAspect="1"/>
          </p:cNvPicPr>
          <p:nvPr/>
        </p:nvPicPr>
        <p:blipFill>
          <a:blip r:embed="rId5"/>
          <a:stretch>
            <a:fillRect/>
          </a:stretch>
        </p:blipFill>
        <p:spPr>
          <a:xfrm>
            <a:off x="3546825" y="3090758"/>
            <a:ext cx="457173" cy="457173"/>
          </a:xfrm>
          <a:prstGeom prst="rect">
            <a:avLst/>
          </a:prstGeom>
        </p:spPr>
      </p:pic>
      <p:sp>
        <p:nvSpPr>
          <p:cNvPr id="105" name="TextBox 104">
            <a:extLst>
              <a:ext uri="{FF2B5EF4-FFF2-40B4-BE49-F238E27FC236}">
                <a16:creationId xmlns:a16="http://schemas.microsoft.com/office/drawing/2014/main" id="{9045C96D-25E4-48D9-9B06-7A1038789F12}"/>
              </a:ext>
            </a:extLst>
          </p:cNvPr>
          <p:cNvSpPr txBox="1"/>
          <p:nvPr/>
        </p:nvSpPr>
        <p:spPr>
          <a:xfrm>
            <a:off x="419679" y="4740714"/>
            <a:ext cx="9294107" cy="461665"/>
          </a:xfrm>
          <a:prstGeom prst="rect">
            <a:avLst/>
          </a:prstGeom>
          <a:solidFill>
            <a:schemeClr val="bg1">
              <a:lumMod val="95000"/>
            </a:schemeClr>
          </a:solidFill>
        </p:spPr>
        <p:txBody>
          <a:bodyPr wrap="square" rtlCol="0">
            <a:spAutoFit/>
          </a:bodyPr>
          <a:lstStyle/>
          <a:p>
            <a:r>
              <a:rPr lang="en-US" sz="2400" dirty="0"/>
              <a:t> Adv(</a:t>
            </a:r>
            <a:r>
              <a:rPr lang="en-US" sz="2400" b="1" dirty="0">
                <a:solidFill>
                  <a:srgbClr val="C00000"/>
                </a:solidFill>
              </a:rPr>
              <a:t>A</a:t>
            </a:r>
            <a:r>
              <a:rPr lang="en-US" sz="2400" dirty="0"/>
              <a:t>, </a:t>
            </a:r>
            <a:r>
              <a:rPr lang="en-US" sz="2400" b="1" dirty="0"/>
              <a:t>TLS 1.3</a:t>
            </a:r>
            <a:r>
              <a:rPr lang="en-US" sz="2400" dirty="0"/>
              <a:t>) ≤  </a:t>
            </a:r>
            <a:r>
              <a:rPr lang="en-US" sz="2400" b="1" dirty="0"/>
              <a:t>S</a:t>
            </a:r>
            <a:r>
              <a:rPr lang="en-US" sz="2400" b="1" baseline="30000" dirty="0"/>
              <a:t>2</a:t>
            </a:r>
            <a:r>
              <a:rPr lang="en-US" sz="2400" b="1" dirty="0"/>
              <a:t> *</a:t>
            </a:r>
            <a:r>
              <a:rPr lang="en-US" sz="2400" dirty="0"/>
              <a:t>Adv(</a:t>
            </a:r>
            <a:r>
              <a:rPr lang="en-US" sz="2400" b="1" dirty="0">
                <a:solidFill>
                  <a:srgbClr val="C00000"/>
                </a:solidFill>
              </a:rPr>
              <a:t>B</a:t>
            </a:r>
            <a:r>
              <a:rPr lang="en-US" sz="2400" b="1" baseline="-25000" dirty="0">
                <a:solidFill>
                  <a:srgbClr val="C00000"/>
                </a:solidFill>
              </a:rPr>
              <a:t>1</a:t>
            </a:r>
            <a:r>
              <a:rPr lang="en-US" sz="2400" dirty="0"/>
              <a:t>, </a:t>
            </a:r>
            <a:r>
              <a:rPr lang="en-US" sz="2400" b="1" dirty="0">
                <a:solidFill>
                  <a:schemeClr val="accent6"/>
                </a:solidFill>
              </a:rPr>
              <a:t>G</a:t>
            </a:r>
            <a:r>
              <a:rPr lang="en-US" sz="2400" b="1" dirty="0"/>
              <a:t>) </a:t>
            </a:r>
            <a:r>
              <a:rPr lang="en-US" sz="2400" dirty="0"/>
              <a:t>+ 6</a:t>
            </a:r>
            <a:r>
              <a:rPr lang="en-US" sz="2400" b="1" dirty="0"/>
              <a:t>S * </a:t>
            </a:r>
            <a:r>
              <a:rPr lang="en-US" sz="2400" dirty="0"/>
              <a:t>Adv(</a:t>
            </a:r>
            <a:r>
              <a:rPr lang="en-US" sz="2400" b="1" dirty="0">
                <a:solidFill>
                  <a:srgbClr val="C00000"/>
                </a:solidFill>
              </a:rPr>
              <a:t>B</a:t>
            </a:r>
            <a:r>
              <a:rPr lang="en-US" sz="2400" b="1" baseline="-25000" dirty="0">
                <a:solidFill>
                  <a:srgbClr val="C00000"/>
                </a:solidFill>
              </a:rPr>
              <a:t>2</a:t>
            </a:r>
            <a:r>
              <a:rPr lang="en-US" sz="2400" b="1" dirty="0"/>
              <a:t>,</a:t>
            </a:r>
            <a:r>
              <a:rPr lang="en-US" sz="2400" dirty="0"/>
              <a:t> </a:t>
            </a:r>
            <a:r>
              <a:rPr lang="en-US" sz="2400" b="1" dirty="0">
                <a:solidFill>
                  <a:schemeClr val="accent1">
                    <a:lumMod val="75000"/>
                  </a:schemeClr>
                </a:solidFill>
              </a:rPr>
              <a:t>H</a:t>
            </a:r>
            <a:r>
              <a:rPr lang="en-US" sz="2400" dirty="0"/>
              <a:t>) + </a:t>
            </a:r>
            <a:r>
              <a:rPr lang="en-US" sz="2400" b="1" dirty="0"/>
              <a:t>S </a:t>
            </a:r>
            <a:r>
              <a:rPr lang="en-US" sz="2400" dirty="0"/>
              <a:t>* </a:t>
            </a:r>
            <a:r>
              <a:rPr lang="en-US" sz="2400" b="1" dirty="0"/>
              <a:t>U </a:t>
            </a:r>
            <a:r>
              <a:rPr lang="en-US" sz="2400" dirty="0"/>
              <a:t>* Adv(</a:t>
            </a:r>
            <a:r>
              <a:rPr lang="en-US" sz="2400" b="1" dirty="0">
                <a:solidFill>
                  <a:srgbClr val="C00000"/>
                </a:solidFill>
              </a:rPr>
              <a:t>B</a:t>
            </a:r>
            <a:r>
              <a:rPr lang="en-US" sz="2400" b="1" baseline="-25000" dirty="0">
                <a:solidFill>
                  <a:srgbClr val="C00000"/>
                </a:solidFill>
              </a:rPr>
              <a:t>3</a:t>
            </a:r>
            <a:r>
              <a:rPr lang="en-US" sz="2400" b="1" dirty="0"/>
              <a:t>,</a:t>
            </a:r>
            <a:r>
              <a:rPr lang="en-US" sz="2400" dirty="0"/>
              <a:t> </a:t>
            </a:r>
            <a:r>
              <a:rPr lang="en-US" sz="2400" b="1" dirty="0">
                <a:solidFill>
                  <a:schemeClr val="accent2"/>
                </a:solidFill>
              </a:rPr>
              <a:t>S</a:t>
            </a:r>
            <a:r>
              <a:rPr lang="en-US" sz="2400" dirty="0"/>
              <a:t>) +…</a:t>
            </a:r>
            <a:endParaRPr lang="en-US" sz="2400" dirty="0">
              <a:solidFill>
                <a:schemeClr val="accent3"/>
              </a:solidFill>
            </a:endParaRPr>
          </a:p>
        </p:txBody>
      </p:sp>
      <p:sp>
        <p:nvSpPr>
          <p:cNvPr id="108" name="Rectangle 107">
            <a:extLst>
              <a:ext uri="{FF2B5EF4-FFF2-40B4-BE49-F238E27FC236}">
                <a16:creationId xmlns:a16="http://schemas.microsoft.com/office/drawing/2014/main" id="{4E534395-BD7A-4E49-B146-942662A0C2A2}"/>
              </a:ext>
            </a:extLst>
          </p:cNvPr>
          <p:cNvSpPr/>
          <p:nvPr/>
        </p:nvSpPr>
        <p:spPr>
          <a:xfrm>
            <a:off x="7806043" y="2597499"/>
            <a:ext cx="1517168" cy="1586541"/>
          </a:xfrm>
          <a:prstGeom prst="rect">
            <a:avLst/>
          </a:prstGeom>
          <a:solidFill>
            <a:schemeClr val="accent2">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09" name="TextBox 108">
            <a:extLst>
              <a:ext uri="{FF2B5EF4-FFF2-40B4-BE49-F238E27FC236}">
                <a16:creationId xmlns:a16="http://schemas.microsoft.com/office/drawing/2014/main" id="{F30A37A7-9E73-4202-B9AA-868146779E21}"/>
              </a:ext>
            </a:extLst>
          </p:cNvPr>
          <p:cNvSpPr txBox="1"/>
          <p:nvPr/>
        </p:nvSpPr>
        <p:spPr>
          <a:xfrm>
            <a:off x="7993201" y="2684445"/>
            <a:ext cx="1095606" cy="408623"/>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b="1" dirty="0">
                <a:solidFill>
                  <a:schemeClr val="tx1"/>
                </a:solidFill>
              </a:rPr>
              <a:t> </a:t>
            </a:r>
            <a:r>
              <a:rPr lang="en-US" b="1" dirty="0">
                <a:solidFill>
                  <a:schemeClr val="tx1"/>
                </a:solidFill>
                <a:latin typeface="Courier New" panose="02070309020205020404" pitchFamily="49" charset="0"/>
                <a:cs typeface="Courier New" panose="02070309020205020404" pitchFamily="49" charset="0"/>
              </a:rPr>
              <a:t>x25519</a:t>
            </a:r>
          </a:p>
        </p:txBody>
      </p:sp>
      <p:sp>
        <p:nvSpPr>
          <p:cNvPr id="119" name="TextBox 118">
            <a:extLst>
              <a:ext uri="{FF2B5EF4-FFF2-40B4-BE49-F238E27FC236}">
                <a16:creationId xmlns:a16="http://schemas.microsoft.com/office/drawing/2014/main" id="{D0D2AC4A-354C-4EC2-8411-B4402B074DBC}"/>
              </a:ext>
            </a:extLst>
          </p:cNvPr>
          <p:cNvSpPr txBox="1"/>
          <p:nvPr/>
        </p:nvSpPr>
        <p:spPr>
          <a:xfrm>
            <a:off x="7959044" y="3166782"/>
            <a:ext cx="1183030" cy="408623"/>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b="1" dirty="0">
                <a:solidFill>
                  <a:schemeClr val="tx1"/>
                </a:solidFill>
                <a:latin typeface="Courier New" panose="02070309020205020404" pitchFamily="49" charset="0"/>
                <a:cs typeface="Courier New" panose="02070309020205020404" pitchFamily="49" charset="0"/>
              </a:rPr>
              <a:t>ed25519</a:t>
            </a:r>
          </a:p>
        </p:txBody>
      </p:sp>
      <p:sp>
        <p:nvSpPr>
          <p:cNvPr id="120" name="TextBox 119">
            <a:extLst>
              <a:ext uri="{FF2B5EF4-FFF2-40B4-BE49-F238E27FC236}">
                <a16:creationId xmlns:a16="http://schemas.microsoft.com/office/drawing/2014/main" id="{521BD03C-E01C-4A80-93E2-349A370CD55F}"/>
              </a:ext>
            </a:extLst>
          </p:cNvPr>
          <p:cNvSpPr txBox="1"/>
          <p:nvPr/>
        </p:nvSpPr>
        <p:spPr>
          <a:xfrm>
            <a:off x="7951395" y="3669676"/>
            <a:ext cx="1183030" cy="408623"/>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b="1" dirty="0">
                <a:solidFill>
                  <a:schemeClr val="tx1"/>
                </a:solidFill>
                <a:latin typeface="Courier New" panose="02070309020205020404" pitchFamily="49" charset="0"/>
                <a:cs typeface="Courier New" panose="02070309020205020404" pitchFamily="49" charset="0"/>
              </a:rPr>
              <a:t>SHA-256</a:t>
            </a:r>
          </a:p>
        </p:txBody>
      </p:sp>
      <p:sp>
        <p:nvSpPr>
          <p:cNvPr id="121" name="TextBox 120">
            <a:extLst>
              <a:ext uri="{FF2B5EF4-FFF2-40B4-BE49-F238E27FC236}">
                <a16:creationId xmlns:a16="http://schemas.microsoft.com/office/drawing/2014/main" id="{37C77F46-653E-4BF7-B216-9F7F70F54E86}"/>
              </a:ext>
            </a:extLst>
          </p:cNvPr>
          <p:cNvSpPr txBox="1"/>
          <p:nvPr/>
        </p:nvSpPr>
        <p:spPr>
          <a:xfrm>
            <a:off x="10837764" y="3171987"/>
            <a:ext cx="476412" cy="523220"/>
          </a:xfrm>
          <a:prstGeom prst="rect">
            <a:avLst/>
          </a:prstGeom>
          <a:noFill/>
        </p:spPr>
        <p:txBody>
          <a:bodyPr wrap="square" rtlCol="0">
            <a:spAutoFit/>
          </a:bodyPr>
          <a:lstStyle/>
          <a:p>
            <a:r>
              <a:rPr lang="en-US" sz="2800" b="1" dirty="0">
                <a:solidFill>
                  <a:schemeClr val="accent3"/>
                </a:solidFill>
              </a:rPr>
              <a:t>G</a:t>
            </a:r>
          </a:p>
        </p:txBody>
      </p:sp>
      <p:sp>
        <p:nvSpPr>
          <p:cNvPr id="123" name="TextBox 122">
            <a:extLst>
              <a:ext uri="{FF2B5EF4-FFF2-40B4-BE49-F238E27FC236}">
                <a16:creationId xmlns:a16="http://schemas.microsoft.com/office/drawing/2014/main" id="{DC046DFC-0417-4C97-9873-6D4BA4AC0DF4}"/>
              </a:ext>
            </a:extLst>
          </p:cNvPr>
          <p:cNvSpPr txBox="1"/>
          <p:nvPr/>
        </p:nvSpPr>
        <p:spPr>
          <a:xfrm>
            <a:off x="7799973" y="1865901"/>
            <a:ext cx="1523238" cy="646331"/>
          </a:xfrm>
          <a:prstGeom prst="rect">
            <a:avLst/>
          </a:prstGeom>
          <a:noFill/>
        </p:spPr>
        <p:txBody>
          <a:bodyPr wrap="square" rtlCol="0">
            <a:spAutoFit/>
          </a:bodyPr>
          <a:lstStyle/>
          <a:p>
            <a:r>
              <a:rPr lang="en-US" b="1" dirty="0"/>
              <a:t>128-bit </a:t>
            </a:r>
          </a:p>
          <a:p>
            <a:r>
              <a:rPr lang="en-US" b="1" dirty="0"/>
              <a:t>configuration:</a:t>
            </a:r>
          </a:p>
        </p:txBody>
      </p:sp>
      <p:sp>
        <p:nvSpPr>
          <p:cNvPr id="124" name="Rectangle 123">
            <a:extLst>
              <a:ext uri="{FF2B5EF4-FFF2-40B4-BE49-F238E27FC236}">
                <a16:creationId xmlns:a16="http://schemas.microsoft.com/office/drawing/2014/main" id="{17415786-C252-400F-AFD4-B6844587CC00}"/>
              </a:ext>
            </a:extLst>
          </p:cNvPr>
          <p:cNvSpPr/>
          <p:nvPr/>
        </p:nvSpPr>
        <p:spPr>
          <a:xfrm>
            <a:off x="9484906" y="2588455"/>
            <a:ext cx="2581763" cy="1594720"/>
          </a:xfrm>
          <a:prstGeom prst="rect">
            <a:avLst/>
          </a:prstGeom>
          <a:solidFill>
            <a:schemeClr val="accent2">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5" name="TextBox 124">
            <a:extLst>
              <a:ext uri="{FF2B5EF4-FFF2-40B4-BE49-F238E27FC236}">
                <a16:creationId xmlns:a16="http://schemas.microsoft.com/office/drawing/2014/main" id="{44F646A2-7865-4BA8-A2F5-EE48957882AE}"/>
              </a:ext>
            </a:extLst>
          </p:cNvPr>
          <p:cNvSpPr txBox="1"/>
          <p:nvPr/>
        </p:nvSpPr>
        <p:spPr>
          <a:xfrm>
            <a:off x="9659328" y="2669667"/>
            <a:ext cx="1452961" cy="408623"/>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b="1" dirty="0">
                <a:solidFill>
                  <a:schemeClr val="tx1"/>
                </a:solidFill>
                <a:latin typeface="Courier New" panose="02070309020205020404" pitchFamily="49" charset="0"/>
                <a:cs typeface="Courier New" panose="02070309020205020404" pitchFamily="49" charset="0"/>
              </a:rPr>
              <a:t>secp384r1</a:t>
            </a:r>
          </a:p>
        </p:txBody>
      </p:sp>
      <p:sp>
        <p:nvSpPr>
          <p:cNvPr id="126" name="TextBox 125">
            <a:extLst>
              <a:ext uri="{FF2B5EF4-FFF2-40B4-BE49-F238E27FC236}">
                <a16:creationId xmlns:a16="http://schemas.microsoft.com/office/drawing/2014/main" id="{8C02325D-A7CB-47A9-8052-AF4B908C0DC7}"/>
              </a:ext>
            </a:extLst>
          </p:cNvPr>
          <p:cNvSpPr txBox="1"/>
          <p:nvPr/>
        </p:nvSpPr>
        <p:spPr>
          <a:xfrm>
            <a:off x="9659328" y="3166782"/>
            <a:ext cx="2274324" cy="408623"/>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b="1" dirty="0">
                <a:solidFill>
                  <a:schemeClr val="tx1"/>
                </a:solidFill>
                <a:latin typeface="Courier New" panose="02070309020205020404" pitchFamily="49" charset="0"/>
                <a:cs typeface="Courier New" panose="02070309020205020404" pitchFamily="49" charset="0"/>
              </a:rPr>
              <a:t>ECDSA_secp384r1</a:t>
            </a:r>
          </a:p>
        </p:txBody>
      </p:sp>
      <p:sp>
        <p:nvSpPr>
          <p:cNvPr id="127" name="TextBox 126">
            <a:extLst>
              <a:ext uri="{FF2B5EF4-FFF2-40B4-BE49-F238E27FC236}">
                <a16:creationId xmlns:a16="http://schemas.microsoft.com/office/drawing/2014/main" id="{DC4E383D-8B13-42CD-8A50-9F717CC88FC8}"/>
              </a:ext>
            </a:extLst>
          </p:cNvPr>
          <p:cNvSpPr txBox="1"/>
          <p:nvPr/>
        </p:nvSpPr>
        <p:spPr>
          <a:xfrm>
            <a:off x="9690370" y="3655516"/>
            <a:ext cx="1183030" cy="408623"/>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b="1" dirty="0">
                <a:solidFill>
                  <a:schemeClr val="tx1"/>
                </a:solidFill>
                <a:latin typeface="Courier New" panose="02070309020205020404" pitchFamily="49" charset="0"/>
                <a:cs typeface="Courier New" panose="02070309020205020404" pitchFamily="49" charset="0"/>
              </a:rPr>
              <a:t>SHA-384</a:t>
            </a:r>
          </a:p>
        </p:txBody>
      </p:sp>
      <p:sp>
        <p:nvSpPr>
          <p:cNvPr id="128" name="TextBox 127">
            <a:extLst>
              <a:ext uri="{FF2B5EF4-FFF2-40B4-BE49-F238E27FC236}">
                <a16:creationId xmlns:a16="http://schemas.microsoft.com/office/drawing/2014/main" id="{720B3961-7F61-4CF4-95EB-1BF21DF77BD3}"/>
              </a:ext>
            </a:extLst>
          </p:cNvPr>
          <p:cNvSpPr txBox="1"/>
          <p:nvPr/>
        </p:nvSpPr>
        <p:spPr>
          <a:xfrm>
            <a:off x="9484906" y="1812529"/>
            <a:ext cx="1523238" cy="646331"/>
          </a:xfrm>
          <a:prstGeom prst="rect">
            <a:avLst/>
          </a:prstGeom>
          <a:noFill/>
        </p:spPr>
        <p:txBody>
          <a:bodyPr wrap="square" rtlCol="0">
            <a:spAutoFit/>
          </a:bodyPr>
          <a:lstStyle/>
          <a:p>
            <a:r>
              <a:rPr lang="en-US" b="1" dirty="0"/>
              <a:t>192-bit</a:t>
            </a:r>
          </a:p>
          <a:p>
            <a:r>
              <a:rPr lang="en-US" b="1" dirty="0"/>
              <a:t>configuration:</a:t>
            </a:r>
          </a:p>
        </p:txBody>
      </p:sp>
      <p:sp>
        <p:nvSpPr>
          <p:cNvPr id="2" name="TextBox 1">
            <a:extLst>
              <a:ext uri="{FF2B5EF4-FFF2-40B4-BE49-F238E27FC236}">
                <a16:creationId xmlns:a16="http://schemas.microsoft.com/office/drawing/2014/main" id="{6664C331-6964-4C12-A6EA-B923E7AECD2B}"/>
              </a:ext>
            </a:extLst>
          </p:cNvPr>
          <p:cNvSpPr txBox="1"/>
          <p:nvPr/>
        </p:nvSpPr>
        <p:spPr>
          <a:xfrm>
            <a:off x="3200440" y="3066484"/>
            <a:ext cx="466666" cy="461665"/>
          </a:xfrm>
          <a:prstGeom prst="rect">
            <a:avLst/>
          </a:prstGeom>
          <a:noFill/>
        </p:spPr>
        <p:txBody>
          <a:bodyPr wrap="none" rtlCol="0">
            <a:spAutoFit/>
          </a:bodyPr>
          <a:lstStyle/>
          <a:p>
            <a:r>
              <a:rPr lang="en-US" sz="2000" i="1" dirty="0"/>
              <a:t> </a:t>
            </a:r>
            <a:r>
              <a:rPr lang="en-US" sz="2400" b="1" dirty="0"/>
              <a:t>T:</a:t>
            </a:r>
            <a:endParaRPr lang="en-US" sz="2400" dirty="0"/>
          </a:p>
        </p:txBody>
      </p:sp>
      <p:sp>
        <p:nvSpPr>
          <p:cNvPr id="54" name="TextBox 53">
            <a:extLst>
              <a:ext uri="{FF2B5EF4-FFF2-40B4-BE49-F238E27FC236}">
                <a16:creationId xmlns:a16="http://schemas.microsoft.com/office/drawing/2014/main" id="{7A44F9FC-9025-4D79-80E8-4D7678C2899E}"/>
              </a:ext>
            </a:extLst>
          </p:cNvPr>
          <p:cNvSpPr txBox="1"/>
          <p:nvPr/>
        </p:nvSpPr>
        <p:spPr>
          <a:xfrm>
            <a:off x="4032664" y="3053158"/>
            <a:ext cx="473206" cy="461665"/>
          </a:xfrm>
          <a:prstGeom prst="rect">
            <a:avLst/>
          </a:prstGeom>
          <a:noFill/>
        </p:spPr>
        <p:txBody>
          <a:bodyPr wrap="none" rtlCol="0">
            <a:spAutoFit/>
          </a:bodyPr>
          <a:lstStyle/>
          <a:p>
            <a:r>
              <a:rPr lang="en-US" sz="2000" i="1" dirty="0"/>
              <a:t> </a:t>
            </a:r>
            <a:r>
              <a:rPr lang="en-US" sz="2400" b="1" dirty="0"/>
              <a:t>S:</a:t>
            </a:r>
            <a:endParaRPr lang="en-US" sz="2400" dirty="0"/>
          </a:p>
        </p:txBody>
      </p:sp>
      <p:sp>
        <p:nvSpPr>
          <p:cNvPr id="3" name="Footer Placeholder 2">
            <a:extLst>
              <a:ext uri="{FF2B5EF4-FFF2-40B4-BE49-F238E27FC236}">
                <a16:creationId xmlns:a16="http://schemas.microsoft.com/office/drawing/2014/main" id="{43A9ADB6-1450-46F0-B38A-B9273C30D4D1}"/>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3046998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C517357E-FB5D-429A-82F1-FABED7B153C6}"/>
              </a:ext>
            </a:extLst>
          </p:cNvPr>
          <p:cNvSpPr txBox="1"/>
          <p:nvPr/>
        </p:nvSpPr>
        <p:spPr>
          <a:xfrm>
            <a:off x="34365" y="1521697"/>
            <a:ext cx="2250488" cy="461665"/>
          </a:xfrm>
          <a:prstGeom prst="rect">
            <a:avLst/>
          </a:prstGeom>
          <a:noFill/>
        </p:spPr>
        <p:txBody>
          <a:bodyPr wrap="none" rtlCol="0">
            <a:spAutoFit/>
          </a:bodyPr>
          <a:lstStyle/>
          <a:p>
            <a:r>
              <a:rPr lang="en-US" sz="2400" b="1" dirty="0"/>
              <a:t>Theorem </a:t>
            </a:r>
            <a:r>
              <a:rPr lang="en-US" sz="1600" dirty="0"/>
              <a:t>[DFGS21]</a:t>
            </a:r>
            <a:r>
              <a:rPr lang="en-US" sz="2400" b="1" dirty="0"/>
              <a:t>:</a:t>
            </a:r>
          </a:p>
        </p:txBody>
      </p:sp>
      <p:sp>
        <p:nvSpPr>
          <p:cNvPr id="118" name="Title 1">
            <a:extLst>
              <a:ext uri="{FF2B5EF4-FFF2-40B4-BE49-F238E27FC236}">
                <a16:creationId xmlns:a16="http://schemas.microsoft.com/office/drawing/2014/main" id="{151B39F9-6096-4FF6-A9C4-61278784A608}"/>
              </a:ext>
            </a:extLst>
          </p:cNvPr>
          <p:cNvSpPr txBox="1">
            <a:spLocks/>
          </p:cNvSpPr>
          <p:nvPr/>
        </p:nvSpPr>
        <p:spPr>
          <a:xfrm>
            <a:off x="-185744" y="210481"/>
            <a:ext cx="6793635" cy="923925"/>
          </a:xfrm>
          <a:prstGeom prst="rect">
            <a:avLst/>
          </a:prstGeom>
          <a:ln w="38100">
            <a:solidFill>
              <a:schemeClr val="tx1"/>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 Security Bounds for TLS 1.3</a:t>
            </a:r>
          </a:p>
        </p:txBody>
      </p:sp>
      <p:sp>
        <p:nvSpPr>
          <p:cNvPr id="53" name="Rectangle 52">
            <a:extLst>
              <a:ext uri="{FF2B5EF4-FFF2-40B4-BE49-F238E27FC236}">
                <a16:creationId xmlns:a16="http://schemas.microsoft.com/office/drawing/2014/main" id="{22AC9A13-A14A-44D5-B134-4B62F7AAF1D3}"/>
              </a:ext>
            </a:extLst>
          </p:cNvPr>
          <p:cNvSpPr/>
          <p:nvPr/>
        </p:nvSpPr>
        <p:spPr>
          <a:xfrm>
            <a:off x="430993" y="2121687"/>
            <a:ext cx="7202466" cy="23991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B35B671A-CE15-4391-8FA7-9AECA8C9D942}"/>
              </a:ext>
            </a:extLst>
          </p:cNvPr>
          <p:cNvSpPr txBox="1"/>
          <p:nvPr/>
        </p:nvSpPr>
        <p:spPr>
          <a:xfrm>
            <a:off x="877815" y="2406693"/>
            <a:ext cx="2239383" cy="400110"/>
          </a:xfrm>
          <a:prstGeom prst="rect">
            <a:avLst/>
          </a:prstGeom>
          <a:noFill/>
        </p:spPr>
        <p:txBody>
          <a:bodyPr wrap="square" rtlCol="0">
            <a:spAutoFit/>
          </a:bodyPr>
          <a:lstStyle/>
          <a:p>
            <a:r>
              <a:rPr lang="en-US" sz="2000" i="1" dirty="0"/>
              <a:t>Given an adversary </a:t>
            </a:r>
          </a:p>
        </p:txBody>
      </p:sp>
      <p:sp>
        <p:nvSpPr>
          <p:cNvPr id="57" name="TextBox 56">
            <a:extLst>
              <a:ext uri="{FF2B5EF4-FFF2-40B4-BE49-F238E27FC236}">
                <a16:creationId xmlns:a16="http://schemas.microsoft.com/office/drawing/2014/main" id="{7535A1BD-7CD4-4047-A90D-EB5A10CC5E28}"/>
              </a:ext>
            </a:extLst>
          </p:cNvPr>
          <p:cNvSpPr txBox="1"/>
          <p:nvPr/>
        </p:nvSpPr>
        <p:spPr>
          <a:xfrm>
            <a:off x="2987118" y="2364146"/>
            <a:ext cx="426645" cy="523220"/>
          </a:xfrm>
          <a:prstGeom prst="rect">
            <a:avLst/>
          </a:prstGeom>
          <a:noFill/>
        </p:spPr>
        <p:txBody>
          <a:bodyPr wrap="square" rtlCol="0">
            <a:spAutoFit/>
          </a:bodyPr>
          <a:lstStyle/>
          <a:p>
            <a:r>
              <a:rPr lang="en-US" sz="2800" b="1" dirty="0">
                <a:solidFill>
                  <a:srgbClr val="C00000"/>
                </a:solidFill>
              </a:rPr>
              <a:t>A</a:t>
            </a:r>
          </a:p>
        </p:txBody>
      </p:sp>
      <p:sp>
        <p:nvSpPr>
          <p:cNvPr id="58" name="TextBox 57">
            <a:extLst>
              <a:ext uri="{FF2B5EF4-FFF2-40B4-BE49-F238E27FC236}">
                <a16:creationId xmlns:a16="http://schemas.microsoft.com/office/drawing/2014/main" id="{9459AFC1-5C64-44CC-A089-7BDCECF39879}"/>
              </a:ext>
            </a:extLst>
          </p:cNvPr>
          <p:cNvSpPr txBox="1"/>
          <p:nvPr/>
        </p:nvSpPr>
        <p:spPr>
          <a:xfrm>
            <a:off x="1089604" y="3139260"/>
            <a:ext cx="2303836" cy="400110"/>
          </a:xfrm>
          <a:prstGeom prst="rect">
            <a:avLst/>
          </a:prstGeom>
          <a:noFill/>
        </p:spPr>
        <p:txBody>
          <a:bodyPr wrap="none" rtlCol="0">
            <a:spAutoFit/>
          </a:bodyPr>
          <a:lstStyle/>
          <a:p>
            <a:r>
              <a:rPr lang="en-US" sz="2000" i="1" dirty="0"/>
              <a:t>with some resources</a:t>
            </a:r>
            <a:endParaRPr lang="en-US" sz="2000" b="1" dirty="0"/>
          </a:p>
        </p:txBody>
      </p:sp>
      <p:pic>
        <p:nvPicPr>
          <p:cNvPr id="67" name="Picture 66" descr="Chart&#10;&#10;Description automatically generated">
            <a:extLst>
              <a:ext uri="{FF2B5EF4-FFF2-40B4-BE49-F238E27FC236}">
                <a16:creationId xmlns:a16="http://schemas.microsoft.com/office/drawing/2014/main" id="{65EB3360-AF44-4E3D-BEFF-154EE4A45A15}"/>
              </a:ext>
            </a:extLst>
          </p:cNvPr>
          <p:cNvPicPr>
            <a:picLocks noChangeAspect="1"/>
          </p:cNvPicPr>
          <p:nvPr/>
        </p:nvPicPr>
        <p:blipFill>
          <a:blip r:embed="rId3"/>
          <a:stretch>
            <a:fillRect/>
          </a:stretch>
        </p:blipFill>
        <p:spPr>
          <a:xfrm flipH="1">
            <a:off x="3413763" y="2099385"/>
            <a:ext cx="840298" cy="840298"/>
          </a:xfrm>
          <a:prstGeom prst="rect">
            <a:avLst/>
          </a:prstGeom>
        </p:spPr>
      </p:pic>
      <p:pic>
        <p:nvPicPr>
          <p:cNvPr id="68" name="Picture 67" descr="Chart&#10;&#10;Description automatically generated with medium confidence">
            <a:extLst>
              <a:ext uri="{FF2B5EF4-FFF2-40B4-BE49-F238E27FC236}">
                <a16:creationId xmlns:a16="http://schemas.microsoft.com/office/drawing/2014/main" id="{BF2E62FB-96AA-436F-88A1-A8596E18AA1B}"/>
              </a:ext>
            </a:extLst>
          </p:cNvPr>
          <p:cNvPicPr>
            <a:picLocks noChangeAspect="1"/>
          </p:cNvPicPr>
          <p:nvPr/>
        </p:nvPicPr>
        <p:blipFill>
          <a:blip r:embed="rId4"/>
          <a:stretch>
            <a:fillRect/>
          </a:stretch>
        </p:blipFill>
        <p:spPr>
          <a:xfrm flipH="1">
            <a:off x="4401126" y="2972677"/>
            <a:ext cx="616413" cy="616413"/>
          </a:xfrm>
          <a:prstGeom prst="rect">
            <a:avLst/>
          </a:prstGeom>
        </p:spPr>
      </p:pic>
      <p:pic>
        <p:nvPicPr>
          <p:cNvPr id="70" name="Picture 69" descr="A picture containing chart&#10;&#10;Description automatically generated">
            <a:extLst>
              <a:ext uri="{FF2B5EF4-FFF2-40B4-BE49-F238E27FC236}">
                <a16:creationId xmlns:a16="http://schemas.microsoft.com/office/drawing/2014/main" id="{FDCE84AB-9FE9-44AC-AB5B-D9ED236F47FB}"/>
              </a:ext>
            </a:extLst>
          </p:cNvPr>
          <p:cNvPicPr>
            <a:picLocks noChangeAspect="1"/>
          </p:cNvPicPr>
          <p:nvPr/>
        </p:nvPicPr>
        <p:blipFill>
          <a:blip r:embed="rId5"/>
          <a:stretch>
            <a:fillRect/>
          </a:stretch>
        </p:blipFill>
        <p:spPr>
          <a:xfrm>
            <a:off x="3546825" y="3090758"/>
            <a:ext cx="457173" cy="457173"/>
          </a:xfrm>
          <a:prstGeom prst="rect">
            <a:avLst/>
          </a:prstGeom>
        </p:spPr>
      </p:pic>
      <p:pic>
        <p:nvPicPr>
          <p:cNvPr id="71" name="Picture 70" descr="A picture containing LEGO, toy&#10;&#10;Description automatically generated">
            <a:extLst>
              <a:ext uri="{FF2B5EF4-FFF2-40B4-BE49-F238E27FC236}">
                <a16:creationId xmlns:a16="http://schemas.microsoft.com/office/drawing/2014/main" id="{7EC2E75C-1CC4-44F3-A458-A996FDB48EE2}"/>
              </a:ext>
            </a:extLst>
          </p:cNvPr>
          <p:cNvPicPr>
            <a:picLocks noChangeAspect="1"/>
          </p:cNvPicPr>
          <p:nvPr/>
        </p:nvPicPr>
        <p:blipFill>
          <a:blip r:embed="rId6"/>
          <a:stretch>
            <a:fillRect/>
          </a:stretch>
        </p:blipFill>
        <p:spPr>
          <a:xfrm flipH="1">
            <a:off x="5414667" y="2958595"/>
            <a:ext cx="554343" cy="554343"/>
          </a:xfrm>
          <a:prstGeom prst="rect">
            <a:avLst/>
          </a:prstGeom>
        </p:spPr>
      </p:pic>
      <p:pic>
        <p:nvPicPr>
          <p:cNvPr id="72" name="Picture 71" descr="Chart&#10;&#10;Description automatically generated">
            <a:extLst>
              <a:ext uri="{FF2B5EF4-FFF2-40B4-BE49-F238E27FC236}">
                <a16:creationId xmlns:a16="http://schemas.microsoft.com/office/drawing/2014/main" id="{517C7FFE-A3A5-457B-BCA3-6E2353E1219E}"/>
              </a:ext>
            </a:extLst>
          </p:cNvPr>
          <p:cNvPicPr>
            <a:picLocks noChangeAspect="1"/>
          </p:cNvPicPr>
          <p:nvPr/>
        </p:nvPicPr>
        <p:blipFill>
          <a:blip r:embed="rId7"/>
          <a:stretch>
            <a:fillRect/>
          </a:stretch>
        </p:blipFill>
        <p:spPr>
          <a:xfrm>
            <a:off x="6057278" y="2945337"/>
            <a:ext cx="554343" cy="554343"/>
          </a:xfrm>
          <a:prstGeom prst="rect">
            <a:avLst/>
          </a:prstGeom>
        </p:spPr>
      </p:pic>
      <p:pic>
        <p:nvPicPr>
          <p:cNvPr id="73" name="Picture 72" descr="A picture containing text, toy, vector graphics&#10;&#10;Description automatically generated">
            <a:extLst>
              <a:ext uri="{FF2B5EF4-FFF2-40B4-BE49-F238E27FC236}">
                <a16:creationId xmlns:a16="http://schemas.microsoft.com/office/drawing/2014/main" id="{03984BB7-E788-4DB8-AABC-A6A540378B04}"/>
              </a:ext>
            </a:extLst>
          </p:cNvPr>
          <p:cNvPicPr>
            <a:picLocks noChangeAspect="1"/>
          </p:cNvPicPr>
          <p:nvPr/>
        </p:nvPicPr>
        <p:blipFill>
          <a:blip r:embed="rId8"/>
          <a:stretch>
            <a:fillRect/>
          </a:stretch>
        </p:blipFill>
        <p:spPr>
          <a:xfrm flipH="1">
            <a:off x="5702015" y="2945336"/>
            <a:ext cx="554344" cy="554344"/>
          </a:xfrm>
          <a:prstGeom prst="rect">
            <a:avLst/>
          </a:prstGeom>
        </p:spPr>
      </p:pic>
      <p:sp>
        <p:nvSpPr>
          <p:cNvPr id="105" name="TextBox 104">
            <a:extLst>
              <a:ext uri="{FF2B5EF4-FFF2-40B4-BE49-F238E27FC236}">
                <a16:creationId xmlns:a16="http://schemas.microsoft.com/office/drawing/2014/main" id="{9045C96D-25E4-48D9-9B06-7A1038789F12}"/>
              </a:ext>
            </a:extLst>
          </p:cNvPr>
          <p:cNvSpPr txBox="1"/>
          <p:nvPr/>
        </p:nvSpPr>
        <p:spPr>
          <a:xfrm>
            <a:off x="419679" y="4740714"/>
            <a:ext cx="9294107" cy="461665"/>
          </a:xfrm>
          <a:prstGeom prst="rect">
            <a:avLst/>
          </a:prstGeom>
          <a:solidFill>
            <a:schemeClr val="bg1">
              <a:lumMod val="95000"/>
            </a:schemeClr>
          </a:solidFill>
        </p:spPr>
        <p:txBody>
          <a:bodyPr wrap="square" rtlCol="0">
            <a:spAutoFit/>
          </a:bodyPr>
          <a:lstStyle/>
          <a:p>
            <a:r>
              <a:rPr lang="en-US" sz="2400" dirty="0"/>
              <a:t> Adv(</a:t>
            </a:r>
            <a:r>
              <a:rPr lang="en-US" sz="2400" b="1" dirty="0">
                <a:solidFill>
                  <a:srgbClr val="C00000"/>
                </a:solidFill>
              </a:rPr>
              <a:t>A</a:t>
            </a:r>
            <a:r>
              <a:rPr lang="en-US" sz="2400" dirty="0"/>
              <a:t>, </a:t>
            </a:r>
            <a:r>
              <a:rPr lang="en-US" sz="2400" b="1" dirty="0"/>
              <a:t>TLS 1.3</a:t>
            </a:r>
            <a:r>
              <a:rPr lang="en-US" sz="2400" dirty="0"/>
              <a:t>) ≤  </a:t>
            </a:r>
            <a:r>
              <a:rPr lang="en-US" sz="2400" b="1" dirty="0"/>
              <a:t>S</a:t>
            </a:r>
            <a:r>
              <a:rPr lang="en-US" sz="2400" b="1" baseline="30000" dirty="0"/>
              <a:t>2</a:t>
            </a:r>
            <a:r>
              <a:rPr lang="en-US" sz="2400" b="1" dirty="0"/>
              <a:t> *</a:t>
            </a:r>
            <a:r>
              <a:rPr lang="en-US" sz="2400" dirty="0"/>
              <a:t>Adv(</a:t>
            </a:r>
            <a:r>
              <a:rPr lang="en-US" sz="2400" b="1" dirty="0">
                <a:solidFill>
                  <a:srgbClr val="C00000"/>
                </a:solidFill>
              </a:rPr>
              <a:t>B</a:t>
            </a:r>
            <a:r>
              <a:rPr lang="en-US" sz="2400" b="1" baseline="-25000" dirty="0">
                <a:solidFill>
                  <a:srgbClr val="C00000"/>
                </a:solidFill>
              </a:rPr>
              <a:t>1</a:t>
            </a:r>
            <a:r>
              <a:rPr lang="en-US" sz="2400" dirty="0"/>
              <a:t>, </a:t>
            </a:r>
            <a:r>
              <a:rPr lang="en-US" sz="2400" b="1" dirty="0">
                <a:solidFill>
                  <a:schemeClr val="accent6"/>
                </a:solidFill>
              </a:rPr>
              <a:t>G</a:t>
            </a:r>
            <a:r>
              <a:rPr lang="en-US" sz="2400" b="1" dirty="0"/>
              <a:t>) </a:t>
            </a:r>
            <a:r>
              <a:rPr lang="en-US" sz="2400" dirty="0"/>
              <a:t>+ 6</a:t>
            </a:r>
            <a:r>
              <a:rPr lang="en-US" sz="2400" b="1" dirty="0"/>
              <a:t>S * </a:t>
            </a:r>
            <a:r>
              <a:rPr lang="en-US" sz="2400" dirty="0"/>
              <a:t>Adv(</a:t>
            </a:r>
            <a:r>
              <a:rPr lang="en-US" sz="2400" b="1" dirty="0">
                <a:solidFill>
                  <a:srgbClr val="C00000"/>
                </a:solidFill>
              </a:rPr>
              <a:t>B</a:t>
            </a:r>
            <a:r>
              <a:rPr lang="en-US" sz="2400" b="1" baseline="-25000" dirty="0">
                <a:solidFill>
                  <a:srgbClr val="C00000"/>
                </a:solidFill>
              </a:rPr>
              <a:t>2</a:t>
            </a:r>
            <a:r>
              <a:rPr lang="en-US" sz="2400" b="1" dirty="0"/>
              <a:t>,</a:t>
            </a:r>
            <a:r>
              <a:rPr lang="en-US" sz="2400" dirty="0"/>
              <a:t> </a:t>
            </a:r>
            <a:r>
              <a:rPr lang="en-US" sz="2400" b="1" dirty="0">
                <a:solidFill>
                  <a:schemeClr val="accent1">
                    <a:lumMod val="75000"/>
                  </a:schemeClr>
                </a:solidFill>
              </a:rPr>
              <a:t>H</a:t>
            </a:r>
            <a:r>
              <a:rPr lang="en-US" sz="2400" dirty="0"/>
              <a:t>) + </a:t>
            </a:r>
            <a:r>
              <a:rPr lang="en-US" sz="2400" b="1" dirty="0"/>
              <a:t>S </a:t>
            </a:r>
            <a:r>
              <a:rPr lang="en-US" sz="2400" dirty="0"/>
              <a:t>* </a:t>
            </a:r>
            <a:r>
              <a:rPr lang="en-US" sz="2400" b="1" dirty="0"/>
              <a:t>U </a:t>
            </a:r>
            <a:r>
              <a:rPr lang="en-US" sz="2400" dirty="0"/>
              <a:t>* Adv(</a:t>
            </a:r>
            <a:r>
              <a:rPr lang="en-US" sz="2400" b="1" dirty="0">
                <a:solidFill>
                  <a:srgbClr val="C00000"/>
                </a:solidFill>
              </a:rPr>
              <a:t>B</a:t>
            </a:r>
            <a:r>
              <a:rPr lang="en-US" sz="2400" b="1" baseline="-25000" dirty="0">
                <a:solidFill>
                  <a:srgbClr val="C00000"/>
                </a:solidFill>
              </a:rPr>
              <a:t>3</a:t>
            </a:r>
            <a:r>
              <a:rPr lang="en-US" sz="2400" b="1" dirty="0"/>
              <a:t>,</a:t>
            </a:r>
            <a:r>
              <a:rPr lang="en-US" sz="2400" dirty="0"/>
              <a:t> </a:t>
            </a:r>
            <a:r>
              <a:rPr lang="en-US" sz="2400" b="1" dirty="0">
                <a:solidFill>
                  <a:schemeClr val="accent2"/>
                </a:solidFill>
              </a:rPr>
              <a:t>S</a:t>
            </a:r>
            <a:r>
              <a:rPr lang="en-US" sz="2400" dirty="0"/>
              <a:t>) +…</a:t>
            </a:r>
            <a:endParaRPr lang="en-US" sz="2400" dirty="0">
              <a:solidFill>
                <a:schemeClr val="accent3"/>
              </a:solidFill>
            </a:endParaRPr>
          </a:p>
        </p:txBody>
      </p:sp>
      <p:sp>
        <p:nvSpPr>
          <p:cNvPr id="108" name="Rectangle 107">
            <a:extLst>
              <a:ext uri="{FF2B5EF4-FFF2-40B4-BE49-F238E27FC236}">
                <a16:creationId xmlns:a16="http://schemas.microsoft.com/office/drawing/2014/main" id="{4E534395-BD7A-4E49-B146-942662A0C2A2}"/>
              </a:ext>
            </a:extLst>
          </p:cNvPr>
          <p:cNvSpPr/>
          <p:nvPr/>
        </p:nvSpPr>
        <p:spPr>
          <a:xfrm>
            <a:off x="7806043" y="2597499"/>
            <a:ext cx="1517168" cy="1586541"/>
          </a:xfrm>
          <a:prstGeom prst="rect">
            <a:avLst/>
          </a:prstGeom>
          <a:solidFill>
            <a:schemeClr val="accent2">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09" name="TextBox 108">
            <a:extLst>
              <a:ext uri="{FF2B5EF4-FFF2-40B4-BE49-F238E27FC236}">
                <a16:creationId xmlns:a16="http://schemas.microsoft.com/office/drawing/2014/main" id="{F30A37A7-9E73-4202-B9AA-868146779E21}"/>
              </a:ext>
            </a:extLst>
          </p:cNvPr>
          <p:cNvSpPr txBox="1"/>
          <p:nvPr/>
        </p:nvSpPr>
        <p:spPr>
          <a:xfrm>
            <a:off x="7993201" y="2684445"/>
            <a:ext cx="1095606" cy="408623"/>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b="1" dirty="0">
                <a:solidFill>
                  <a:schemeClr val="tx1"/>
                </a:solidFill>
              </a:rPr>
              <a:t> </a:t>
            </a:r>
            <a:r>
              <a:rPr lang="en-US" b="1" dirty="0">
                <a:solidFill>
                  <a:schemeClr val="tx1"/>
                </a:solidFill>
                <a:latin typeface="Courier New" panose="02070309020205020404" pitchFamily="49" charset="0"/>
                <a:cs typeface="Courier New" panose="02070309020205020404" pitchFamily="49" charset="0"/>
              </a:rPr>
              <a:t>x25519</a:t>
            </a:r>
          </a:p>
        </p:txBody>
      </p:sp>
      <p:sp>
        <p:nvSpPr>
          <p:cNvPr id="119" name="TextBox 118">
            <a:extLst>
              <a:ext uri="{FF2B5EF4-FFF2-40B4-BE49-F238E27FC236}">
                <a16:creationId xmlns:a16="http://schemas.microsoft.com/office/drawing/2014/main" id="{D0D2AC4A-354C-4EC2-8411-B4402B074DBC}"/>
              </a:ext>
            </a:extLst>
          </p:cNvPr>
          <p:cNvSpPr txBox="1"/>
          <p:nvPr/>
        </p:nvSpPr>
        <p:spPr>
          <a:xfrm>
            <a:off x="7959044" y="3166782"/>
            <a:ext cx="1183030" cy="408623"/>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b="1" dirty="0">
                <a:solidFill>
                  <a:schemeClr val="tx1"/>
                </a:solidFill>
                <a:latin typeface="Courier New" panose="02070309020205020404" pitchFamily="49" charset="0"/>
                <a:cs typeface="Courier New" panose="02070309020205020404" pitchFamily="49" charset="0"/>
              </a:rPr>
              <a:t>ed25519</a:t>
            </a:r>
          </a:p>
        </p:txBody>
      </p:sp>
      <p:sp>
        <p:nvSpPr>
          <p:cNvPr id="120" name="TextBox 119">
            <a:extLst>
              <a:ext uri="{FF2B5EF4-FFF2-40B4-BE49-F238E27FC236}">
                <a16:creationId xmlns:a16="http://schemas.microsoft.com/office/drawing/2014/main" id="{521BD03C-E01C-4A80-93E2-349A370CD55F}"/>
              </a:ext>
            </a:extLst>
          </p:cNvPr>
          <p:cNvSpPr txBox="1"/>
          <p:nvPr/>
        </p:nvSpPr>
        <p:spPr>
          <a:xfrm>
            <a:off x="7951395" y="3669676"/>
            <a:ext cx="1183030" cy="408623"/>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b="1" dirty="0">
                <a:solidFill>
                  <a:schemeClr val="tx1"/>
                </a:solidFill>
                <a:latin typeface="Courier New" panose="02070309020205020404" pitchFamily="49" charset="0"/>
                <a:cs typeface="Courier New" panose="02070309020205020404" pitchFamily="49" charset="0"/>
              </a:rPr>
              <a:t>SHA-256</a:t>
            </a:r>
          </a:p>
        </p:txBody>
      </p:sp>
      <p:sp>
        <p:nvSpPr>
          <p:cNvPr id="121" name="TextBox 120">
            <a:extLst>
              <a:ext uri="{FF2B5EF4-FFF2-40B4-BE49-F238E27FC236}">
                <a16:creationId xmlns:a16="http://schemas.microsoft.com/office/drawing/2014/main" id="{37C77F46-653E-4BF7-B216-9F7F70F54E86}"/>
              </a:ext>
            </a:extLst>
          </p:cNvPr>
          <p:cNvSpPr txBox="1"/>
          <p:nvPr/>
        </p:nvSpPr>
        <p:spPr>
          <a:xfrm>
            <a:off x="10837764" y="3171987"/>
            <a:ext cx="476412" cy="523220"/>
          </a:xfrm>
          <a:prstGeom prst="rect">
            <a:avLst/>
          </a:prstGeom>
          <a:noFill/>
        </p:spPr>
        <p:txBody>
          <a:bodyPr wrap="square" rtlCol="0">
            <a:spAutoFit/>
          </a:bodyPr>
          <a:lstStyle/>
          <a:p>
            <a:r>
              <a:rPr lang="en-US" sz="2800" b="1" dirty="0">
                <a:solidFill>
                  <a:schemeClr val="accent3"/>
                </a:solidFill>
              </a:rPr>
              <a:t>G</a:t>
            </a:r>
          </a:p>
        </p:txBody>
      </p:sp>
      <p:sp>
        <p:nvSpPr>
          <p:cNvPr id="123" name="TextBox 122">
            <a:extLst>
              <a:ext uri="{FF2B5EF4-FFF2-40B4-BE49-F238E27FC236}">
                <a16:creationId xmlns:a16="http://schemas.microsoft.com/office/drawing/2014/main" id="{DC046DFC-0417-4C97-9873-6D4BA4AC0DF4}"/>
              </a:ext>
            </a:extLst>
          </p:cNvPr>
          <p:cNvSpPr txBox="1"/>
          <p:nvPr/>
        </p:nvSpPr>
        <p:spPr>
          <a:xfrm>
            <a:off x="7799973" y="1865901"/>
            <a:ext cx="1523238" cy="646331"/>
          </a:xfrm>
          <a:prstGeom prst="rect">
            <a:avLst/>
          </a:prstGeom>
          <a:noFill/>
        </p:spPr>
        <p:txBody>
          <a:bodyPr wrap="square" rtlCol="0">
            <a:spAutoFit/>
          </a:bodyPr>
          <a:lstStyle/>
          <a:p>
            <a:r>
              <a:rPr lang="en-US" b="1" dirty="0"/>
              <a:t>128-bit </a:t>
            </a:r>
          </a:p>
          <a:p>
            <a:r>
              <a:rPr lang="en-US" b="1" dirty="0"/>
              <a:t>configuration:</a:t>
            </a:r>
          </a:p>
        </p:txBody>
      </p:sp>
      <p:sp>
        <p:nvSpPr>
          <p:cNvPr id="124" name="Rectangle 123">
            <a:extLst>
              <a:ext uri="{FF2B5EF4-FFF2-40B4-BE49-F238E27FC236}">
                <a16:creationId xmlns:a16="http://schemas.microsoft.com/office/drawing/2014/main" id="{17415786-C252-400F-AFD4-B6844587CC00}"/>
              </a:ext>
            </a:extLst>
          </p:cNvPr>
          <p:cNvSpPr/>
          <p:nvPr/>
        </p:nvSpPr>
        <p:spPr>
          <a:xfrm>
            <a:off x="9484906" y="2588455"/>
            <a:ext cx="2581763" cy="1594720"/>
          </a:xfrm>
          <a:prstGeom prst="rect">
            <a:avLst/>
          </a:prstGeom>
          <a:solidFill>
            <a:schemeClr val="accent2">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5" name="TextBox 124">
            <a:extLst>
              <a:ext uri="{FF2B5EF4-FFF2-40B4-BE49-F238E27FC236}">
                <a16:creationId xmlns:a16="http://schemas.microsoft.com/office/drawing/2014/main" id="{44F646A2-7865-4BA8-A2F5-EE48957882AE}"/>
              </a:ext>
            </a:extLst>
          </p:cNvPr>
          <p:cNvSpPr txBox="1"/>
          <p:nvPr/>
        </p:nvSpPr>
        <p:spPr>
          <a:xfrm>
            <a:off x="9659328" y="2669667"/>
            <a:ext cx="1452961" cy="408623"/>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b="1" dirty="0">
                <a:solidFill>
                  <a:schemeClr val="tx1"/>
                </a:solidFill>
                <a:latin typeface="Courier New" panose="02070309020205020404" pitchFamily="49" charset="0"/>
                <a:cs typeface="Courier New" panose="02070309020205020404" pitchFamily="49" charset="0"/>
              </a:rPr>
              <a:t>secp384r1</a:t>
            </a:r>
          </a:p>
        </p:txBody>
      </p:sp>
      <p:sp>
        <p:nvSpPr>
          <p:cNvPr id="126" name="TextBox 125">
            <a:extLst>
              <a:ext uri="{FF2B5EF4-FFF2-40B4-BE49-F238E27FC236}">
                <a16:creationId xmlns:a16="http://schemas.microsoft.com/office/drawing/2014/main" id="{8C02325D-A7CB-47A9-8052-AF4B908C0DC7}"/>
              </a:ext>
            </a:extLst>
          </p:cNvPr>
          <p:cNvSpPr txBox="1"/>
          <p:nvPr/>
        </p:nvSpPr>
        <p:spPr>
          <a:xfrm>
            <a:off x="9659328" y="3166782"/>
            <a:ext cx="2274324" cy="408623"/>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b="1" dirty="0">
                <a:solidFill>
                  <a:schemeClr val="tx1"/>
                </a:solidFill>
                <a:latin typeface="Courier New" panose="02070309020205020404" pitchFamily="49" charset="0"/>
                <a:cs typeface="Courier New" panose="02070309020205020404" pitchFamily="49" charset="0"/>
              </a:rPr>
              <a:t>ECDSA_secp384r1</a:t>
            </a:r>
          </a:p>
        </p:txBody>
      </p:sp>
      <p:sp>
        <p:nvSpPr>
          <p:cNvPr id="127" name="TextBox 126">
            <a:extLst>
              <a:ext uri="{FF2B5EF4-FFF2-40B4-BE49-F238E27FC236}">
                <a16:creationId xmlns:a16="http://schemas.microsoft.com/office/drawing/2014/main" id="{DC4E383D-8B13-42CD-8A50-9F717CC88FC8}"/>
              </a:ext>
            </a:extLst>
          </p:cNvPr>
          <p:cNvSpPr txBox="1"/>
          <p:nvPr/>
        </p:nvSpPr>
        <p:spPr>
          <a:xfrm>
            <a:off x="9690370" y="3655516"/>
            <a:ext cx="1183030" cy="408623"/>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b="1" dirty="0">
                <a:solidFill>
                  <a:schemeClr val="tx1"/>
                </a:solidFill>
                <a:latin typeface="Courier New" panose="02070309020205020404" pitchFamily="49" charset="0"/>
                <a:cs typeface="Courier New" panose="02070309020205020404" pitchFamily="49" charset="0"/>
              </a:rPr>
              <a:t>SHA-384</a:t>
            </a:r>
          </a:p>
        </p:txBody>
      </p:sp>
      <p:sp>
        <p:nvSpPr>
          <p:cNvPr id="128" name="TextBox 127">
            <a:extLst>
              <a:ext uri="{FF2B5EF4-FFF2-40B4-BE49-F238E27FC236}">
                <a16:creationId xmlns:a16="http://schemas.microsoft.com/office/drawing/2014/main" id="{720B3961-7F61-4CF4-95EB-1BF21DF77BD3}"/>
              </a:ext>
            </a:extLst>
          </p:cNvPr>
          <p:cNvSpPr txBox="1"/>
          <p:nvPr/>
        </p:nvSpPr>
        <p:spPr>
          <a:xfrm>
            <a:off x="9484906" y="1812529"/>
            <a:ext cx="1523238" cy="646331"/>
          </a:xfrm>
          <a:prstGeom prst="rect">
            <a:avLst/>
          </a:prstGeom>
          <a:noFill/>
        </p:spPr>
        <p:txBody>
          <a:bodyPr wrap="square" rtlCol="0">
            <a:spAutoFit/>
          </a:bodyPr>
          <a:lstStyle/>
          <a:p>
            <a:r>
              <a:rPr lang="en-US" b="1" dirty="0"/>
              <a:t>192-bit</a:t>
            </a:r>
          </a:p>
          <a:p>
            <a:r>
              <a:rPr lang="en-US" b="1" dirty="0"/>
              <a:t>configuration:</a:t>
            </a:r>
          </a:p>
        </p:txBody>
      </p:sp>
      <p:sp>
        <p:nvSpPr>
          <p:cNvPr id="2" name="TextBox 1">
            <a:extLst>
              <a:ext uri="{FF2B5EF4-FFF2-40B4-BE49-F238E27FC236}">
                <a16:creationId xmlns:a16="http://schemas.microsoft.com/office/drawing/2014/main" id="{6664C331-6964-4C12-A6EA-B923E7AECD2B}"/>
              </a:ext>
            </a:extLst>
          </p:cNvPr>
          <p:cNvSpPr txBox="1"/>
          <p:nvPr/>
        </p:nvSpPr>
        <p:spPr>
          <a:xfrm>
            <a:off x="3200440" y="3066484"/>
            <a:ext cx="466666" cy="461665"/>
          </a:xfrm>
          <a:prstGeom prst="rect">
            <a:avLst/>
          </a:prstGeom>
          <a:noFill/>
        </p:spPr>
        <p:txBody>
          <a:bodyPr wrap="none" rtlCol="0">
            <a:spAutoFit/>
          </a:bodyPr>
          <a:lstStyle/>
          <a:p>
            <a:r>
              <a:rPr lang="en-US" sz="2000" i="1" dirty="0"/>
              <a:t> </a:t>
            </a:r>
            <a:r>
              <a:rPr lang="en-US" sz="2400" b="1" dirty="0"/>
              <a:t>T:</a:t>
            </a:r>
            <a:endParaRPr lang="en-US" sz="2400" dirty="0"/>
          </a:p>
        </p:txBody>
      </p:sp>
      <p:sp>
        <p:nvSpPr>
          <p:cNvPr id="54" name="TextBox 53">
            <a:extLst>
              <a:ext uri="{FF2B5EF4-FFF2-40B4-BE49-F238E27FC236}">
                <a16:creationId xmlns:a16="http://schemas.microsoft.com/office/drawing/2014/main" id="{7A44F9FC-9025-4D79-80E8-4D7678C2899E}"/>
              </a:ext>
            </a:extLst>
          </p:cNvPr>
          <p:cNvSpPr txBox="1"/>
          <p:nvPr/>
        </p:nvSpPr>
        <p:spPr>
          <a:xfrm>
            <a:off x="4032664" y="3053158"/>
            <a:ext cx="473206" cy="461665"/>
          </a:xfrm>
          <a:prstGeom prst="rect">
            <a:avLst/>
          </a:prstGeom>
          <a:noFill/>
        </p:spPr>
        <p:txBody>
          <a:bodyPr wrap="none" rtlCol="0">
            <a:spAutoFit/>
          </a:bodyPr>
          <a:lstStyle/>
          <a:p>
            <a:r>
              <a:rPr lang="en-US" sz="2000" i="1" dirty="0"/>
              <a:t> </a:t>
            </a:r>
            <a:r>
              <a:rPr lang="en-US" sz="2400" b="1" dirty="0"/>
              <a:t>S:</a:t>
            </a:r>
            <a:endParaRPr lang="en-US" sz="2400" dirty="0"/>
          </a:p>
        </p:txBody>
      </p:sp>
      <p:sp>
        <p:nvSpPr>
          <p:cNvPr id="55" name="TextBox 54">
            <a:extLst>
              <a:ext uri="{FF2B5EF4-FFF2-40B4-BE49-F238E27FC236}">
                <a16:creationId xmlns:a16="http://schemas.microsoft.com/office/drawing/2014/main" id="{D52EF962-403F-4EA9-AC74-65FE83D4DD9A}"/>
              </a:ext>
            </a:extLst>
          </p:cNvPr>
          <p:cNvSpPr txBox="1"/>
          <p:nvPr/>
        </p:nvSpPr>
        <p:spPr>
          <a:xfrm>
            <a:off x="5048317" y="3050050"/>
            <a:ext cx="527709" cy="461665"/>
          </a:xfrm>
          <a:prstGeom prst="rect">
            <a:avLst/>
          </a:prstGeom>
          <a:noFill/>
        </p:spPr>
        <p:txBody>
          <a:bodyPr wrap="none" rtlCol="0">
            <a:spAutoFit/>
          </a:bodyPr>
          <a:lstStyle/>
          <a:p>
            <a:r>
              <a:rPr lang="en-US" sz="2000" i="1" dirty="0"/>
              <a:t> </a:t>
            </a:r>
            <a:r>
              <a:rPr lang="en-US" sz="2400" b="1" dirty="0"/>
              <a:t>U:</a:t>
            </a:r>
            <a:endParaRPr lang="en-US" sz="2400" dirty="0"/>
          </a:p>
        </p:txBody>
      </p:sp>
      <p:sp>
        <p:nvSpPr>
          <p:cNvPr id="3" name="Footer Placeholder 2">
            <a:extLst>
              <a:ext uri="{FF2B5EF4-FFF2-40B4-BE49-F238E27FC236}">
                <a16:creationId xmlns:a16="http://schemas.microsoft.com/office/drawing/2014/main" id="{43A9ADB6-1450-46F0-B38A-B9273C30D4D1}"/>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1714140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C517357E-FB5D-429A-82F1-FABED7B153C6}"/>
              </a:ext>
            </a:extLst>
          </p:cNvPr>
          <p:cNvSpPr txBox="1"/>
          <p:nvPr/>
        </p:nvSpPr>
        <p:spPr>
          <a:xfrm>
            <a:off x="34365" y="1521697"/>
            <a:ext cx="2250488" cy="461665"/>
          </a:xfrm>
          <a:prstGeom prst="rect">
            <a:avLst/>
          </a:prstGeom>
          <a:noFill/>
        </p:spPr>
        <p:txBody>
          <a:bodyPr wrap="none" rtlCol="0">
            <a:spAutoFit/>
          </a:bodyPr>
          <a:lstStyle/>
          <a:p>
            <a:r>
              <a:rPr lang="en-US" sz="2400" b="1" dirty="0"/>
              <a:t>Theorem </a:t>
            </a:r>
            <a:r>
              <a:rPr lang="en-US" sz="1600" dirty="0"/>
              <a:t>[DFGS21]</a:t>
            </a:r>
            <a:r>
              <a:rPr lang="en-US" sz="2400" b="1" dirty="0"/>
              <a:t>:</a:t>
            </a:r>
          </a:p>
        </p:txBody>
      </p:sp>
      <p:sp>
        <p:nvSpPr>
          <p:cNvPr id="118" name="Title 1">
            <a:extLst>
              <a:ext uri="{FF2B5EF4-FFF2-40B4-BE49-F238E27FC236}">
                <a16:creationId xmlns:a16="http://schemas.microsoft.com/office/drawing/2014/main" id="{151B39F9-6096-4FF6-A9C4-61278784A608}"/>
              </a:ext>
            </a:extLst>
          </p:cNvPr>
          <p:cNvSpPr txBox="1">
            <a:spLocks/>
          </p:cNvSpPr>
          <p:nvPr/>
        </p:nvSpPr>
        <p:spPr>
          <a:xfrm>
            <a:off x="-185744" y="210481"/>
            <a:ext cx="6793635" cy="923925"/>
          </a:xfrm>
          <a:prstGeom prst="rect">
            <a:avLst/>
          </a:prstGeom>
          <a:ln w="38100">
            <a:solidFill>
              <a:schemeClr val="tx1"/>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 Security Bounds for TLS 1.3</a:t>
            </a:r>
          </a:p>
        </p:txBody>
      </p:sp>
      <p:sp>
        <p:nvSpPr>
          <p:cNvPr id="53" name="Rectangle 52">
            <a:extLst>
              <a:ext uri="{FF2B5EF4-FFF2-40B4-BE49-F238E27FC236}">
                <a16:creationId xmlns:a16="http://schemas.microsoft.com/office/drawing/2014/main" id="{22AC9A13-A14A-44D5-B134-4B62F7AAF1D3}"/>
              </a:ext>
            </a:extLst>
          </p:cNvPr>
          <p:cNvSpPr/>
          <p:nvPr/>
        </p:nvSpPr>
        <p:spPr>
          <a:xfrm>
            <a:off x="430993" y="2121687"/>
            <a:ext cx="7202466" cy="23991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B35B671A-CE15-4391-8FA7-9AECA8C9D942}"/>
              </a:ext>
            </a:extLst>
          </p:cNvPr>
          <p:cNvSpPr txBox="1"/>
          <p:nvPr/>
        </p:nvSpPr>
        <p:spPr>
          <a:xfrm>
            <a:off x="877815" y="2406693"/>
            <a:ext cx="2239383" cy="400110"/>
          </a:xfrm>
          <a:prstGeom prst="rect">
            <a:avLst/>
          </a:prstGeom>
          <a:noFill/>
        </p:spPr>
        <p:txBody>
          <a:bodyPr wrap="square" rtlCol="0">
            <a:spAutoFit/>
          </a:bodyPr>
          <a:lstStyle/>
          <a:p>
            <a:r>
              <a:rPr lang="en-US" sz="2000" i="1" dirty="0"/>
              <a:t>Given an adversary </a:t>
            </a:r>
          </a:p>
        </p:txBody>
      </p:sp>
      <p:sp>
        <p:nvSpPr>
          <p:cNvPr id="57" name="TextBox 56">
            <a:extLst>
              <a:ext uri="{FF2B5EF4-FFF2-40B4-BE49-F238E27FC236}">
                <a16:creationId xmlns:a16="http://schemas.microsoft.com/office/drawing/2014/main" id="{7535A1BD-7CD4-4047-A90D-EB5A10CC5E28}"/>
              </a:ext>
            </a:extLst>
          </p:cNvPr>
          <p:cNvSpPr txBox="1"/>
          <p:nvPr/>
        </p:nvSpPr>
        <p:spPr>
          <a:xfrm>
            <a:off x="2987118" y="2364146"/>
            <a:ext cx="426645" cy="523220"/>
          </a:xfrm>
          <a:prstGeom prst="rect">
            <a:avLst/>
          </a:prstGeom>
          <a:noFill/>
        </p:spPr>
        <p:txBody>
          <a:bodyPr wrap="square" rtlCol="0">
            <a:spAutoFit/>
          </a:bodyPr>
          <a:lstStyle/>
          <a:p>
            <a:r>
              <a:rPr lang="en-US" sz="2800" b="1" dirty="0">
                <a:solidFill>
                  <a:srgbClr val="C00000"/>
                </a:solidFill>
              </a:rPr>
              <a:t>A</a:t>
            </a:r>
          </a:p>
        </p:txBody>
      </p:sp>
      <p:sp>
        <p:nvSpPr>
          <p:cNvPr id="58" name="TextBox 57">
            <a:extLst>
              <a:ext uri="{FF2B5EF4-FFF2-40B4-BE49-F238E27FC236}">
                <a16:creationId xmlns:a16="http://schemas.microsoft.com/office/drawing/2014/main" id="{9459AFC1-5C64-44CC-A089-7BDCECF39879}"/>
              </a:ext>
            </a:extLst>
          </p:cNvPr>
          <p:cNvSpPr txBox="1"/>
          <p:nvPr/>
        </p:nvSpPr>
        <p:spPr>
          <a:xfrm>
            <a:off x="1089604" y="3139260"/>
            <a:ext cx="2303836" cy="400110"/>
          </a:xfrm>
          <a:prstGeom prst="rect">
            <a:avLst/>
          </a:prstGeom>
          <a:noFill/>
        </p:spPr>
        <p:txBody>
          <a:bodyPr wrap="none" rtlCol="0">
            <a:spAutoFit/>
          </a:bodyPr>
          <a:lstStyle/>
          <a:p>
            <a:r>
              <a:rPr lang="en-US" sz="2000" i="1" dirty="0"/>
              <a:t>with some resources</a:t>
            </a:r>
            <a:endParaRPr lang="en-US" sz="2000" b="1" dirty="0"/>
          </a:p>
        </p:txBody>
      </p:sp>
      <p:sp>
        <p:nvSpPr>
          <p:cNvPr id="59" name="TextBox 58">
            <a:extLst>
              <a:ext uri="{FF2B5EF4-FFF2-40B4-BE49-F238E27FC236}">
                <a16:creationId xmlns:a16="http://schemas.microsoft.com/office/drawing/2014/main" id="{C416A06D-7873-492F-95C8-4BC7AC73D1F1}"/>
              </a:ext>
            </a:extLst>
          </p:cNvPr>
          <p:cNvSpPr txBox="1"/>
          <p:nvPr/>
        </p:nvSpPr>
        <p:spPr>
          <a:xfrm>
            <a:off x="557819" y="3829310"/>
            <a:ext cx="2302169" cy="400110"/>
          </a:xfrm>
          <a:prstGeom prst="rect">
            <a:avLst/>
          </a:prstGeom>
          <a:noFill/>
        </p:spPr>
        <p:txBody>
          <a:bodyPr wrap="none" rtlCol="0">
            <a:spAutoFit/>
          </a:bodyPr>
          <a:lstStyle/>
          <a:p>
            <a:r>
              <a:rPr lang="en-US" sz="2000" i="1" dirty="0"/>
              <a:t>The probability that </a:t>
            </a:r>
          </a:p>
        </p:txBody>
      </p:sp>
      <p:sp>
        <p:nvSpPr>
          <p:cNvPr id="60" name="TextBox 59">
            <a:extLst>
              <a:ext uri="{FF2B5EF4-FFF2-40B4-BE49-F238E27FC236}">
                <a16:creationId xmlns:a16="http://schemas.microsoft.com/office/drawing/2014/main" id="{A8C9EFD0-89A5-4501-AB75-FA2A2A06EEDC}"/>
              </a:ext>
            </a:extLst>
          </p:cNvPr>
          <p:cNvSpPr txBox="1"/>
          <p:nvPr/>
        </p:nvSpPr>
        <p:spPr>
          <a:xfrm>
            <a:off x="2964320" y="3821612"/>
            <a:ext cx="4623382" cy="400110"/>
          </a:xfrm>
          <a:prstGeom prst="rect">
            <a:avLst/>
          </a:prstGeom>
          <a:noFill/>
        </p:spPr>
        <p:txBody>
          <a:bodyPr wrap="none" rtlCol="0">
            <a:spAutoFit/>
          </a:bodyPr>
          <a:lstStyle/>
          <a:p>
            <a:r>
              <a:rPr lang="en-US" sz="2000" i="1" dirty="0"/>
              <a:t>can break the security of                              is</a:t>
            </a:r>
          </a:p>
        </p:txBody>
      </p:sp>
      <p:sp>
        <p:nvSpPr>
          <p:cNvPr id="61" name="TextBox 60">
            <a:extLst>
              <a:ext uri="{FF2B5EF4-FFF2-40B4-BE49-F238E27FC236}">
                <a16:creationId xmlns:a16="http://schemas.microsoft.com/office/drawing/2014/main" id="{B6A1208B-0A1F-4200-BF3C-67064C0D01B9}"/>
              </a:ext>
            </a:extLst>
          </p:cNvPr>
          <p:cNvSpPr txBox="1"/>
          <p:nvPr/>
        </p:nvSpPr>
        <p:spPr>
          <a:xfrm>
            <a:off x="2694083" y="3797506"/>
            <a:ext cx="370614" cy="461665"/>
          </a:xfrm>
          <a:prstGeom prst="rect">
            <a:avLst/>
          </a:prstGeom>
          <a:noFill/>
        </p:spPr>
        <p:txBody>
          <a:bodyPr wrap="none" rtlCol="0">
            <a:spAutoFit/>
          </a:bodyPr>
          <a:lstStyle/>
          <a:p>
            <a:r>
              <a:rPr lang="en-US" sz="2400" b="1" dirty="0">
                <a:solidFill>
                  <a:srgbClr val="C00000"/>
                </a:solidFill>
              </a:rPr>
              <a:t>A</a:t>
            </a:r>
            <a:endParaRPr lang="en-US" sz="2000" b="1" dirty="0">
              <a:solidFill>
                <a:srgbClr val="C00000"/>
              </a:solidFill>
            </a:endParaRPr>
          </a:p>
        </p:txBody>
      </p:sp>
      <p:sp>
        <p:nvSpPr>
          <p:cNvPr id="62" name="TextBox 61">
            <a:extLst>
              <a:ext uri="{FF2B5EF4-FFF2-40B4-BE49-F238E27FC236}">
                <a16:creationId xmlns:a16="http://schemas.microsoft.com/office/drawing/2014/main" id="{1DDB974A-34DA-48F8-9147-53ED3CD5DCE8}"/>
              </a:ext>
            </a:extLst>
          </p:cNvPr>
          <p:cNvSpPr txBox="1"/>
          <p:nvPr/>
        </p:nvSpPr>
        <p:spPr>
          <a:xfrm>
            <a:off x="5599172" y="3821612"/>
            <a:ext cx="1731564" cy="400110"/>
          </a:xfrm>
          <a:prstGeom prst="rect">
            <a:avLst/>
          </a:prstGeom>
          <a:noFill/>
        </p:spPr>
        <p:txBody>
          <a:bodyPr wrap="none" rtlCol="0">
            <a:spAutoFit/>
          </a:bodyPr>
          <a:lstStyle/>
          <a:p>
            <a:r>
              <a:rPr lang="en-US" sz="2000" b="1" dirty="0"/>
              <a:t>TLS 1.3 [</a:t>
            </a:r>
            <a:r>
              <a:rPr lang="en-US" sz="2000" b="1" dirty="0">
                <a:solidFill>
                  <a:schemeClr val="accent6"/>
                </a:solidFill>
              </a:rPr>
              <a:t>G</a:t>
            </a:r>
            <a:r>
              <a:rPr lang="en-US" sz="2000" b="1" dirty="0"/>
              <a:t>,</a:t>
            </a:r>
            <a:r>
              <a:rPr lang="en-US" sz="2000" b="1" dirty="0">
                <a:solidFill>
                  <a:schemeClr val="accent1">
                    <a:lumMod val="75000"/>
                  </a:schemeClr>
                </a:solidFill>
              </a:rPr>
              <a:t>H</a:t>
            </a:r>
            <a:r>
              <a:rPr lang="en-US" sz="2000" b="1" dirty="0"/>
              <a:t>,</a:t>
            </a:r>
            <a:r>
              <a:rPr lang="en-US" sz="2000" b="1" dirty="0">
                <a:solidFill>
                  <a:schemeClr val="accent2"/>
                </a:solidFill>
              </a:rPr>
              <a:t>S</a:t>
            </a:r>
            <a:r>
              <a:rPr lang="en-US" sz="2000" b="1" dirty="0"/>
              <a:t>]</a:t>
            </a:r>
          </a:p>
        </p:txBody>
      </p:sp>
      <p:pic>
        <p:nvPicPr>
          <p:cNvPr id="67" name="Picture 66" descr="Chart&#10;&#10;Description automatically generated">
            <a:extLst>
              <a:ext uri="{FF2B5EF4-FFF2-40B4-BE49-F238E27FC236}">
                <a16:creationId xmlns:a16="http://schemas.microsoft.com/office/drawing/2014/main" id="{65EB3360-AF44-4E3D-BEFF-154EE4A45A15}"/>
              </a:ext>
            </a:extLst>
          </p:cNvPr>
          <p:cNvPicPr>
            <a:picLocks noChangeAspect="1"/>
          </p:cNvPicPr>
          <p:nvPr/>
        </p:nvPicPr>
        <p:blipFill>
          <a:blip r:embed="rId3"/>
          <a:stretch>
            <a:fillRect/>
          </a:stretch>
        </p:blipFill>
        <p:spPr>
          <a:xfrm flipH="1">
            <a:off x="3413763" y="2099385"/>
            <a:ext cx="840298" cy="840298"/>
          </a:xfrm>
          <a:prstGeom prst="rect">
            <a:avLst/>
          </a:prstGeom>
        </p:spPr>
      </p:pic>
      <p:pic>
        <p:nvPicPr>
          <p:cNvPr id="68" name="Picture 67" descr="Chart&#10;&#10;Description automatically generated with medium confidence">
            <a:extLst>
              <a:ext uri="{FF2B5EF4-FFF2-40B4-BE49-F238E27FC236}">
                <a16:creationId xmlns:a16="http://schemas.microsoft.com/office/drawing/2014/main" id="{BF2E62FB-96AA-436F-88A1-A8596E18AA1B}"/>
              </a:ext>
            </a:extLst>
          </p:cNvPr>
          <p:cNvPicPr>
            <a:picLocks noChangeAspect="1"/>
          </p:cNvPicPr>
          <p:nvPr/>
        </p:nvPicPr>
        <p:blipFill>
          <a:blip r:embed="rId4"/>
          <a:stretch>
            <a:fillRect/>
          </a:stretch>
        </p:blipFill>
        <p:spPr>
          <a:xfrm flipH="1">
            <a:off x="4401126" y="2972677"/>
            <a:ext cx="616413" cy="616413"/>
          </a:xfrm>
          <a:prstGeom prst="rect">
            <a:avLst/>
          </a:prstGeom>
        </p:spPr>
      </p:pic>
      <p:pic>
        <p:nvPicPr>
          <p:cNvPr id="70" name="Picture 69" descr="A picture containing chart&#10;&#10;Description automatically generated">
            <a:extLst>
              <a:ext uri="{FF2B5EF4-FFF2-40B4-BE49-F238E27FC236}">
                <a16:creationId xmlns:a16="http://schemas.microsoft.com/office/drawing/2014/main" id="{FDCE84AB-9FE9-44AC-AB5B-D9ED236F47FB}"/>
              </a:ext>
            </a:extLst>
          </p:cNvPr>
          <p:cNvPicPr>
            <a:picLocks noChangeAspect="1"/>
          </p:cNvPicPr>
          <p:nvPr/>
        </p:nvPicPr>
        <p:blipFill>
          <a:blip r:embed="rId5"/>
          <a:stretch>
            <a:fillRect/>
          </a:stretch>
        </p:blipFill>
        <p:spPr>
          <a:xfrm>
            <a:off x="3546825" y="3090758"/>
            <a:ext cx="457173" cy="457173"/>
          </a:xfrm>
          <a:prstGeom prst="rect">
            <a:avLst/>
          </a:prstGeom>
        </p:spPr>
      </p:pic>
      <p:pic>
        <p:nvPicPr>
          <p:cNvPr id="71" name="Picture 70" descr="A picture containing LEGO, toy&#10;&#10;Description automatically generated">
            <a:extLst>
              <a:ext uri="{FF2B5EF4-FFF2-40B4-BE49-F238E27FC236}">
                <a16:creationId xmlns:a16="http://schemas.microsoft.com/office/drawing/2014/main" id="{7EC2E75C-1CC4-44F3-A458-A996FDB48EE2}"/>
              </a:ext>
            </a:extLst>
          </p:cNvPr>
          <p:cNvPicPr>
            <a:picLocks noChangeAspect="1"/>
          </p:cNvPicPr>
          <p:nvPr/>
        </p:nvPicPr>
        <p:blipFill>
          <a:blip r:embed="rId6"/>
          <a:stretch>
            <a:fillRect/>
          </a:stretch>
        </p:blipFill>
        <p:spPr>
          <a:xfrm flipH="1">
            <a:off x="5414667" y="2958595"/>
            <a:ext cx="554343" cy="554343"/>
          </a:xfrm>
          <a:prstGeom prst="rect">
            <a:avLst/>
          </a:prstGeom>
        </p:spPr>
      </p:pic>
      <p:pic>
        <p:nvPicPr>
          <p:cNvPr id="72" name="Picture 71" descr="Chart&#10;&#10;Description automatically generated">
            <a:extLst>
              <a:ext uri="{FF2B5EF4-FFF2-40B4-BE49-F238E27FC236}">
                <a16:creationId xmlns:a16="http://schemas.microsoft.com/office/drawing/2014/main" id="{517C7FFE-A3A5-457B-BCA3-6E2353E1219E}"/>
              </a:ext>
            </a:extLst>
          </p:cNvPr>
          <p:cNvPicPr>
            <a:picLocks noChangeAspect="1"/>
          </p:cNvPicPr>
          <p:nvPr/>
        </p:nvPicPr>
        <p:blipFill>
          <a:blip r:embed="rId7"/>
          <a:stretch>
            <a:fillRect/>
          </a:stretch>
        </p:blipFill>
        <p:spPr>
          <a:xfrm>
            <a:off x="6057278" y="2945337"/>
            <a:ext cx="554343" cy="554343"/>
          </a:xfrm>
          <a:prstGeom prst="rect">
            <a:avLst/>
          </a:prstGeom>
        </p:spPr>
      </p:pic>
      <p:pic>
        <p:nvPicPr>
          <p:cNvPr id="73" name="Picture 72" descr="A picture containing text, toy, vector graphics&#10;&#10;Description automatically generated">
            <a:extLst>
              <a:ext uri="{FF2B5EF4-FFF2-40B4-BE49-F238E27FC236}">
                <a16:creationId xmlns:a16="http://schemas.microsoft.com/office/drawing/2014/main" id="{03984BB7-E788-4DB8-AABC-A6A540378B04}"/>
              </a:ext>
            </a:extLst>
          </p:cNvPr>
          <p:cNvPicPr>
            <a:picLocks noChangeAspect="1"/>
          </p:cNvPicPr>
          <p:nvPr/>
        </p:nvPicPr>
        <p:blipFill>
          <a:blip r:embed="rId8"/>
          <a:stretch>
            <a:fillRect/>
          </a:stretch>
        </p:blipFill>
        <p:spPr>
          <a:xfrm flipH="1">
            <a:off x="5702015" y="2945336"/>
            <a:ext cx="554344" cy="554344"/>
          </a:xfrm>
          <a:prstGeom prst="rect">
            <a:avLst/>
          </a:prstGeom>
        </p:spPr>
      </p:pic>
      <p:sp>
        <p:nvSpPr>
          <p:cNvPr id="105" name="TextBox 104">
            <a:extLst>
              <a:ext uri="{FF2B5EF4-FFF2-40B4-BE49-F238E27FC236}">
                <a16:creationId xmlns:a16="http://schemas.microsoft.com/office/drawing/2014/main" id="{9045C96D-25E4-48D9-9B06-7A1038789F12}"/>
              </a:ext>
            </a:extLst>
          </p:cNvPr>
          <p:cNvSpPr txBox="1"/>
          <p:nvPr/>
        </p:nvSpPr>
        <p:spPr>
          <a:xfrm>
            <a:off x="419679" y="4740714"/>
            <a:ext cx="9294107" cy="461665"/>
          </a:xfrm>
          <a:prstGeom prst="rect">
            <a:avLst/>
          </a:prstGeom>
          <a:solidFill>
            <a:schemeClr val="bg1">
              <a:lumMod val="95000"/>
            </a:schemeClr>
          </a:solidFill>
        </p:spPr>
        <p:txBody>
          <a:bodyPr wrap="square" rtlCol="0">
            <a:spAutoFit/>
          </a:bodyPr>
          <a:lstStyle/>
          <a:p>
            <a:r>
              <a:rPr lang="en-US" sz="2400" dirty="0"/>
              <a:t> Adv(</a:t>
            </a:r>
            <a:r>
              <a:rPr lang="en-US" sz="2400" b="1" dirty="0">
                <a:solidFill>
                  <a:srgbClr val="C00000"/>
                </a:solidFill>
              </a:rPr>
              <a:t>A</a:t>
            </a:r>
            <a:r>
              <a:rPr lang="en-US" sz="2400" dirty="0"/>
              <a:t>, </a:t>
            </a:r>
            <a:r>
              <a:rPr lang="en-US" sz="2400" b="1" dirty="0"/>
              <a:t>TLS 1.3</a:t>
            </a:r>
            <a:r>
              <a:rPr lang="en-US" sz="2400" dirty="0"/>
              <a:t>) ≤  </a:t>
            </a:r>
            <a:r>
              <a:rPr lang="en-US" sz="2400" b="1" dirty="0"/>
              <a:t>S</a:t>
            </a:r>
            <a:r>
              <a:rPr lang="en-US" sz="2400" b="1" baseline="30000" dirty="0"/>
              <a:t>2</a:t>
            </a:r>
            <a:r>
              <a:rPr lang="en-US" sz="2400" b="1" dirty="0"/>
              <a:t> *</a:t>
            </a:r>
            <a:r>
              <a:rPr lang="en-US" sz="2400" dirty="0"/>
              <a:t>Adv(</a:t>
            </a:r>
            <a:r>
              <a:rPr lang="en-US" sz="2400" b="1" dirty="0">
                <a:solidFill>
                  <a:srgbClr val="C00000"/>
                </a:solidFill>
              </a:rPr>
              <a:t>B</a:t>
            </a:r>
            <a:r>
              <a:rPr lang="en-US" sz="2400" b="1" baseline="-25000" dirty="0">
                <a:solidFill>
                  <a:srgbClr val="C00000"/>
                </a:solidFill>
              </a:rPr>
              <a:t>1</a:t>
            </a:r>
            <a:r>
              <a:rPr lang="en-US" sz="2400" dirty="0"/>
              <a:t>, </a:t>
            </a:r>
            <a:r>
              <a:rPr lang="en-US" sz="2400" b="1" dirty="0">
                <a:solidFill>
                  <a:schemeClr val="accent6"/>
                </a:solidFill>
              </a:rPr>
              <a:t>G</a:t>
            </a:r>
            <a:r>
              <a:rPr lang="en-US" sz="2400" b="1" dirty="0"/>
              <a:t>) </a:t>
            </a:r>
            <a:r>
              <a:rPr lang="en-US" sz="2400" dirty="0"/>
              <a:t>+ 6</a:t>
            </a:r>
            <a:r>
              <a:rPr lang="en-US" sz="2400" b="1" dirty="0"/>
              <a:t>S * </a:t>
            </a:r>
            <a:r>
              <a:rPr lang="en-US" sz="2400" dirty="0"/>
              <a:t>Adv(</a:t>
            </a:r>
            <a:r>
              <a:rPr lang="en-US" sz="2400" b="1" dirty="0">
                <a:solidFill>
                  <a:srgbClr val="C00000"/>
                </a:solidFill>
              </a:rPr>
              <a:t>B</a:t>
            </a:r>
            <a:r>
              <a:rPr lang="en-US" sz="2400" b="1" baseline="-25000" dirty="0">
                <a:solidFill>
                  <a:srgbClr val="C00000"/>
                </a:solidFill>
              </a:rPr>
              <a:t>2</a:t>
            </a:r>
            <a:r>
              <a:rPr lang="en-US" sz="2400" b="1" dirty="0"/>
              <a:t>,</a:t>
            </a:r>
            <a:r>
              <a:rPr lang="en-US" sz="2400" dirty="0"/>
              <a:t> </a:t>
            </a:r>
            <a:r>
              <a:rPr lang="en-US" sz="2400" b="1" dirty="0">
                <a:solidFill>
                  <a:schemeClr val="accent1">
                    <a:lumMod val="75000"/>
                  </a:schemeClr>
                </a:solidFill>
              </a:rPr>
              <a:t>H</a:t>
            </a:r>
            <a:r>
              <a:rPr lang="en-US" sz="2400" dirty="0"/>
              <a:t>) + </a:t>
            </a:r>
            <a:r>
              <a:rPr lang="en-US" sz="2400" b="1" dirty="0"/>
              <a:t>S </a:t>
            </a:r>
            <a:r>
              <a:rPr lang="en-US" sz="2400" dirty="0"/>
              <a:t>* </a:t>
            </a:r>
            <a:r>
              <a:rPr lang="en-US" sz="2400" b="1" dirty="0"/>
              <a:t>U </a:t>
            </a:r>
            <a:r>
              <a:rPr lang="en-US" sz="2400" dirty="0"/>
              <a:t>* Adv(</a:t>
            </a:r>
            <a:r>
              <a:rPr lang="en-US" sz="2400" b="1" dirty="0">
                <a:solidFill>
                  <a:srgbClr val="C00000"/>
                </a:solidFill>
              </a:rPr>
              <a:t>B</a:t>
            </a:r>
            <a:r>
              <a:rPr lang="en-US" sz="2400" b="1" baseline="-25000" dirty="0">
                <a:solidFill>
                  <a:srgbClr val="C00000"/>
                </a:solidFill>
              </a:rPr>
              <a:t>3</a:t>
            </a:r>
            <a:r>
              <a:rPr lang="en-US" sz="2400" b="1" dirty="0"/>
              <a:t>,</a:t>
            </a:r>
            <a:r>
              <a:rPr lang="en-US" sz="2400" dirty="0"/>
              <a:t> </a:t>
            </a:r>
            <a:r>
              <a:rPr lang="en-US" sz="2400" b="1" dirty="0">
                <a:solidFill>
                  <a:schemeClr val="accent2"/>
                </a:solidFill>
              </a:rPr>
              <a:t>S</a:t>
            </a:r>
            <a:r>
              <a:rPr lang="en-US" sz="2400" dirty="0"/>
              <a:t>) +…</a:t>
            </a:r>
            <a:endParaRPr lang="en-US" sz="2400" dirty="0">
              <a:solidFill>
                <a:schemeClr val="accent3"/>
              </a:solidFill>
            </a:endParaRPr>
          </a:p>
        </p:txBody>
      </p:sp>
      <p:sp>
        <p:nvSpPr>
          <p:cNvPr id="108" name="Rectangle 107">
            <a:extLst>
              <a:ext uri="{FF2B5EF4-FFF2-40B4-BE49-F238E27FC236}">
                <a16:creationId xmlns:a16="http://schemas.microsoft.com/office/drawing/2014/main" id="{4E534395-BD7A-4E49-B146-942662A0C2A2}"/>
              </a:ext>
            </a:extLst>
          </p:cNvPr>
          <p:cNvSpPr/>
          <p:nvPr/>
        </p:nvSpPr>
        <p:spPr>
          <a:xfrm>
            <a:off x="7806043" y="2597499"/>
            <a:ext cx="1517168" cy="1586541"/>
          </a:xfrm>
          <a:prstGeom prst="rect">
            <a:avLst/>
          </a:prstGeom>
          <a:solidFill>
            <a:schemeClr val="accent2">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09" name="TextBox 108">
            <a:extLst>
              <a:ext uri="{FF2B5EF4-FFF2-40B4-BE49-F238E27FC236}">
                <a16:creationId xmlns:a16="http://schemas.microsoft.com/office/drawing/2014/main" id="{F30A37A7-9E73-4202-B9AA-868146779E21}"/>
              </a:ext>
            </a:extLst>
          </p:cNvPr>
          <p:cNvSpPr txBox="1"/>
          <p:nvPr/>
        </p:nvSpPr>
        <p:spPr>
          <a:xfrm>
            <a:off x="7993201" y="2684445"/>
            <a:ext cx="1095606" cy="408623"/>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b="1" dirty="0">
                <a:solidFill>
                  <a:schemeClr val="tx1"/>
                </a:solidFill>
              </a:rPr>
              <a:t> </a:t>
            </a:r>
            <a:r>
              <a:rPr lang="en-US" b="1" dirty="0">
                <a:solidFill>
                  <a:schemeClr val="tx1"/>
                </a:solidFill>
                <a:latin typeface="Courier New" panose="02070309020205020404" pitchFamily="49" charset="0"/>
                <a:cs typeface="Courier New" panose="02070309020205020404" pitchFamily="49" charset="0"/>
              </a:rPr>
              <a:t>x25519</a:t>
            </a:r>
          </a:p>
        </p:txBody>
      </p:sp>
      <p:sp>
        <p:nvSpPr>
          <p:cNvPr id="119" name="TextBox 118">
            <a:extLst>
              <a:ext uri="{FF2B5EF4-FFF2-40B4-BE49-F238E27FC236}">
                <a16:creationId xmlns:a16="http://schemas.microsoft.com/office/drawing/2014/main" id="{D0D2AC4A-354C-4EC2-8411-B4402B074DBC}"/>
              </a:ext>
            </a:extLst>
          </p:cNvPr>
          <p:cNvSpPr txBox="1"/>
          <p:nvPr/>
        </p:nvSpPr>
        <p:spPr>
          <a:xfrm>
            <a:off x="7959044" y="3166782"/>
            <a:ext cx="1183030" cy="408623"/>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b="1" dirty="0">
                <a:solidFill>
                  <a:schemeClr val="tx1"/>
                </a:solidFill>
                <a:latin typeface="Courier New" panose="02070309020205020404" pitchFamily="49" charset="0"/>
                <a:cs typeface="Courier New" panose="02070309020205020404" pitchFamily="49" charset="0"/>
              </a:rPr>
              <a:t>ed25519</a:t>
            </a:r>
          </a:p>
        </p:txBody>
      </p:sp>
      <p:sp>
        <p:nvSpPr>
          <p:cNvPr id="120" name="TextBox 119">
            <a:extLst>
              <a:ext uri="{FF2B5EF4-FFF2-40B4-BE49-F238E27FC236}">
                <a16:creationId xmlns:a16="http://schemas.microsoft.com/office/drawing/2014/main" id="{521BD03C-E01C-4A80-93E2-349A370CD55F}"/>
              </a:ext>
            </a:extLst>
          </p:cNvPr>
          <p:cNvSpPr txBox="1"/>
          <p:nvPr/>
        </p:nvSpPr>
        <p:spPr>
          <a:xfrm>
            <a:off x="7951395" y="3669676"/>
            <a:ext cx="1183030" cy="408623"/>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b="1" dirty="0">
                <a:solidFill>
                  <a:schemeClr val="tx1"/>
                </a:solidFill>
                <a:latin typeface="Courier New" panose="02070309020205020404" pitchFamily="49" charset="0"/>
                <a:cs typeface="Courier New" panose="02070309020205020404" pitchFamily="49" charset="0"/>
              </a:rPr>
              <a:t>SHA-256</a:t>
            </a:r>
          </a:p>
        </p:txBody>
      </p:sp>
      <p:sp>
        <p:nvSpPr>
          <p:cNvPr id="121" name="TextBox 120">
            <a:extLst>
              <a:ext uri="{FF2B5EF4-FFF2-40B4-BE49-F238E27FC236}">
                <a16:creationId xmlns:a16="http://schemas.microsoft.com/office/drawing/2014/main" id="{37C77F46-653E-4BF7-B216-9F7F70F54E86}"/>
              </a:ext>
            </a:extLst>
          </p:cNvPr>
          <p:cNvSpPr txBox="1"/>
          <p:nvPr/>
        </p:nvSpPr>
        <p:spPr>
          <a:xfrm>
            <a:off x="10837764" y="3171987"/>
            <a:ext cx="476412" cy="523220"/>
          </a:xfrm>
          <a:prstGeom prst="rect">
            <a:avLst/>
          </a:prstGeom>
          <a:noFill/>
        </p:spPr>
        <p:txBody>
          <a:bodyPr wrap="square" rtlCol="0">
            <a:spAutoFit/>
          </a:bodyPr>
          <a:lstStyle/>
          <a:p>
            <a:r>
              <a:rPr lang="en-US" sz="2800" b="1" dirty="0">
                <a:solidFill>
                  <a:schemeClr val="accent3"/>
                </a:solidFill>
              </a:rPr>
              <a:t>G</a:t>
            </a:r>
          </a:p>
        </p:txBody>
      </p:sp>
      <p:sp>
        <p:nvSpPr>
          <p:cNvPr id="123" name="TextBox 122">
            <a:extLst>
              <a:ext uri="{FF2B5EF4-FFF2-40B4-BE49-F238E27FC236}">
                <a16:creationId xmlns:a16="http://schemas.microsoft.com/office/drawing/2014/main" id="{DC046DFC-0417-4C97-9873-6D4BA4AC0DF4}"/>
              </a:ext>
            </a:extLst>
          </p:cNvPr>
          <p:cNvSpPr txBox="1"/>
          <p:nvPr/>
        </p:nvSpPr>
        <p:spPr>
          <a:xfrm>
            <a:off x="7799973" y="1865901"/>
            <a:ext cx="1523238" cy="646331"/>
          </a:xfrm>
          <a:prstGeom prst="rect">
            <a:avLst/>
          </a:prstGeom>
          <a:noFill/>
        </p:spPr>
        <p:txBody>
          <a:bodyPr wrap="square" rtlCol="0">
            <a:spAutoFit/>
          </a:bodyPr>
          <a:lstStyle/>
          <a:p>
            <a:r>
              <a:rPr lang="en-US" b="1" dirty="0"/>
              <a:t>128-bit </a:t>
            </a:r>
          </a:p>
          <a:p>
            <a:r>
              <a:rPr lang="en-US" b="1" dirty="0"/>
              <a:t>configuration:</a:t>
            </a:r>
          </a:p>
        </p:txBody>
      </p:sp>
      <p:sp>
        <p:nvSpPr>
          <p:cNvPr id="124" name="Rectangle 123">
            <a:extLst>
              <a:ext uri="{FF2B5EF4-FFF2-40B4-BE49-F238E27FC236}">
                <a16:creationId xmlns:a16="http://schemas.microsoft.com/office/drawing/2014/main" id="{17415786-C252-400F-AFD4-B6844587CC00}"/>
              </a:ext>
            </a:extLst>
          </p:cNvPr>
          <p:cNvSpPr/>
          <p:nvPr/>
        </p:nvSpPr>
        <p:spPr>
          <a:xfrm>
            <a:off x="9484906" y="2588455"/>
            <a:ext cx="2581763" cy="1594720"/>
          </a:xfrm>
          <a:prstGeom prst="rect">
            <a:avLst/>
          </a:prstGeom>
          <a:solidFill>
            <a:schemeClr val="accent2">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5" name="TextBox 124">
            <a:extLst>
              <a:ext uri="{FF2B5EF4-FFF2-40B4-BE49-F238E27FC236}">
                <a16:creationId xmlns:a16="http://schemas.microsoft.com/office/drawing/2014/main" id="{44F646A2-7865-4BA8-A2F5-EE48957882AE}"/>
              </a:ext>
            </a:extLst>
          </p:cNvPr>
          <p:cNvSpPr txBox="1"/>
          <p:nvPr/>
        </p:nvSpPr>
        <p:spPr>
          <a:xfrm>
            <a:off x="9659328" y="2669667"/>
            <a:ext cx="1452961" cy="408623"/>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b="1" dirty="0">
                <a:solidFill>
                  <a:schemeClr val="tx1"/>
                </a:solidFill>
                <a:latin typeface="Courier New" panose="02070309020205020404" pitchFamily="49" charset="0"/>
                <a:cs typeface="Courier New" panose="02070309020205020404" pitchFamily="49" charset="0"/>
              </a:rPr>
              <a:t>secp384r1</a:t>
            </a:r>
          </a:p>
        </p:txBody>
      </p:sp>
      <p:sp>
        <p:nvSpPr>
          <p:cNvPr id="126" name="TextBox 125">
            <a:extLst>
              <a:ext uri="{FF2B5EF4-FFF2-40B4-BE49-F238E27FC236}">
                <a16:creationId xmlns:a16="http://schemas.microsoft.com/office/drawing/2014/main" id="{8C02325D-A7CB-47A9-8052-AF4B908C0DC7}"/>
              </a:ext>
            </a:extLst>
          </p:cNvPr>
          <p:cNvSpPr txBox="1"/>
          <p:nvPr/>
        </p:nvSpPr>
        <p:spPr>
          <a:xfrm>
            <a:off x="9659328" y="3166782"/>
            <a:ext cx="2274324" cy="408623"/>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b="1" dirty="0">
                <a:solidFill>
                  <a:schemeClr val="tx1"/>
                </a:solidFill>
                <a:latin typeface="Courier New" panose="02070309020205020404" pitchFamily="49" charset="0"/>
                <a:cs typeface="Courier New" panose="02070309020205020404" pitchFamily="49" charset="0"/>
              </a:rPr>
              <a:t>ECDSA_secp384r1</a:t>
            </a:r>
          </a:p>
        </p:txBody>
      </p:sp>
      <p:sp>
        <p:nvSpPr>
          <p:cNvPr id="127" name="TextBox 126">
            <a:extLst>
              <a:ext uri="{FF2B5EF4-FFF2-40B4-BE49-F238E27FC236}">
                <a16:creationId xmlns:a16="http://schemas.microsoft.com/office/drawing/2014/main" id="{DC4E383D-8B13-42CD-8A50-9F717CC88FC8}"/>
              </a:ext>
            </a:extLst>
          </p:cNvPr>
          <p:cNvSpPr txBox="1"/>
          <p:nvPr/>
        </p:nvSpPr>
        <p:spPr>
          <a:xfrm>
            <a:off x="9690370" y="3655516"/>
            <a:ext cx="1183030" cy="408623"/>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b="1" dirty="0">
                <a:solidFill>
                  <a:schemeClr val="tx1"/>
                </a:solidFill>
                <a:latin typeface="Courier New" panose="02070309020205020404" pitchFamily="49" charset="0"/>
                <a:cs typeface="Courier New" panose="02070309020205020404" pitchFamily="49" charset="0"/>
              </a:rPr>
              <a:t>SHA-384</a:t>
            </a:r>
          </a:p>
        </p:txBody>
      </p:sp>
      <p:sp>
        <p:nvSpPr>
          <p:cNvPr id="128" name="TextBox 127">
            <a:extLst>
              <a:ext uri="{FF2B5EF4-FFF2-40B4-BE49-F238E27FC236}">
                <a16:creationId xmlns:a16="http://schemas.microsoft.com/office/drawing/2014/main" id="{720B3961-7F61-4CF4-95EB-1BF21DF77BD3}"/>
              </a:ext>
            </a:extLst>
          </p:cNvPr>
          <p:cNvSpPr txBox="1"/>
          <p:nvPr/>
        </p:nvSpPr>
        <p:spPr>
          <a:xfrm>
            <a:off x="9484906" y="1812529"/>
            <a:ext cx="1523238" cy="646331"/>
          </a:xfrm>
          <a:prstGeom prst="rect">
            <a:avLst/>
          </a:prstGeom>
          <a:noFill/>
        </p:spPr>
        <p:txBody>
          <a:bodyPr wrap="square" rtlCol="0">
            <a:spAutoFit/>
          </a:bodyPr>
          <a:lstStyle/>
          <a:p>
            <a:r>
              <a:rPr lang="en-US" b="1" dirty="0"/>
              <a:t>192-bit</a:t>
            </a:r>
          </a:p>
          <a:p>
            <a:r>
              <a:rPr lang="en-US" b="1" dirty="0"/>
              <a:t>configuration:</a:t>
            </a:r>
          </a:p>
        </p:txBody>
      </p:sp>
      <p:sp>
        <p:nvSpPr>
          <p:cNvPr id="2" name="TextBox 1">
            <a:extLst>
              <a:ext uri="{FF2B5EF4-FFF2-40B4-BE49-F238E27FC236}">
                <a16:creationId xmlns:a16="http://schemas.microsoft.com/office/drawing/2014/main" id="{6664C331-6964-4C12-A6EA-B923E7AECD2B}"/>
              </a:ext>
            </a:extLst>
          </p:cNvPr>
          <p:cNvSpPr txBox="1"/>
          <p:nvPr/>
        </p:nvSpPr>
        <p:spPr>
          <a:xfrm>
            <a:off x="3200440" y="3066484"/>
            <a:ext cx="466666" cy="461665"/>
          </a:xfrm>
          <a:prstGeom prst="rect">
            <a:avLst/>
          </a:prstGeom>
          <a:noFill/>
        </p:spPr>
        <p:txBody>
          <a:bodyPr wrap="none" rtlCol="0">
            <a:spAutoFit/>
          </a:bodyPr>
          <a:lstStyle/>
          <a:p>
            <a:r>
              <a:rPr lang="en-US" sz="2000" i="1" dirty="0"/>
              <a:t> </a:t>
            </a:r>
            <a:r>
              <a:rPr lang="en-US" sz="2400" b="1" dirty="0"/>
              <a:t>T:</a:t>
            </a:r>
            <a:endParaRPr lang="en-US" sz="2400" dirty="0"/>
          </a:p>
        </p:txBody>
      </p:sp>
      <p:sp>
        <p:nvSpPr>
          <p:cNvPr id="54" name="TextBox 53">
            <a:extLst>
              <a:ext uri="{FF2B5EF4-FFF2-40B4-BE49-F238E27FC236}">
                <a16:creationId xmlns:a16="http://schemas.microsoft.com/office/drawing/2014/main" id="{7A44F9FC-9025-4D79-80E8-4D7678C2899E}"/>
              </a:ext>
            </a:extLst>
          </p:cNvPr>
          <p:cNvSpPr txBox="1"/>
          <p:nvPr/>
        </p:nvSpPr>
        <p:spPr>
          <a:xfrm>
            <a:off x="4032664" y="3053158"/>
            <a:ext cx="473206" cy="461665"/>
          </a:xfrm>
          <a:prstGeom prst="rect">
            <a:avLst/>
          </a:prstGeom>
          <a:noFill/>
        </p:spPr>
        <p:txBody>
          <a:bodyPr wrap="none" rtlCol="0">
            <a:spAutoFit/>
          </a:bodyPr>
          <a:lstStyle/>
          <a:p>
            <a:r>
              <a:rPr lang="en-US" sz="2000" i="1" dirty="0"/>
              <a:t> </a:t>
            </a:r>
            <a:r>
              <a:rPr lang="en-US" sz="2400" b="1" dirty="0"/>
              <a:t>S:</a:t>
            </a:r>
            <a:endParaRPr lang="en-US" sz="2400" dirty="0"/>
          </a:p>
        </p:txBody>
      </p:sp>
      <p:sp>
        <p:nvSpPr>
          <p:cNvPr id="55" name="TextBox 54">
            <a:extLst>
              <a:ext uri="{FF2B5EF4-FFF2-40B4-BE49-F238E27FC236}">
                <a16:creationId xmlns:a16="http://schemas.microsoft.com/office/drawing/2014/main" id="{D52EF962-403F-4EA9-AC74-65FE83D4DD9A}"/>
              </a:ext>
            </a:extLst>
          </p:cNvPr>
          <p:cNvSpPr txBox="1"/>
          <p:nvPr/>
        </p:nvSpPr>
        <p:spPr>
          <a:xfrm>
            <a:off x="5048317" y="3050050"/>
            <a:ext cx="527709" cy="461665"/>
          </a:xfrm>
          <a:prstGeom prst="rect">
            <a:avLst/>
          </a:prstGeom>
          <a:noFill/>
        </p:spPr>
        <p:txBody>
          <a:bodyPr wrap="none" rtlCol="0">
            <a:spAutoFit/>
          </a:bodyPr>
          <a:lstStyle/>
          <a:p>
            <a:r>
              <a:rPr lang="en-US" sz="2000" i="1" dirty="0"/>
              <a:t> </a:t>
            </a:r>
            <a:r>
              <a:rPr lang="en-US" sz="2400" b="1" dirty="0"/>
              <a:t>U:</a:t>
            </a:r>
            <a:endParaRPr lang="en-US" sz="2400" dirty="0"/>
          </a:p>
        </p:txBody>
      </p:sp>
      <p:sp>
        <p:nvSpPr>
          <p:cNvPr id="3" name="Footer Placeholder 2">
            <a:extLst>
              <a:ext uri="{FF2B5EF4-FFF2-40B4-BE49-F238E27FC236}">
                <a16:creationId xmlns:a16="http://schemas.microsoft.com/office/drawing/2014/main" id="{43A9ADB6-1450-46F0-B38A-B9273C30D4D1}"/>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11670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C517357E-FB5D-429A-82F1-FABED7B153C6}"/>
              </a:ext>
            </a:extLst>
          </p:cNvPr>
          <p:cNvSpPr txBox="1"/>
          <p:nvPr/>
        </p:nvSpPr>
        <p:spPr>
          <a:xfrm>
            <a:off x="34365" y="1521697"/>
            <a:ext cx="2250488" cy="461665"/>
          </a:xfrm>
          <a:prstGeom prst="rect">
            <a:avLst/>
          </a:prstGeom>
          <a:noFill/>
        </p:spPr>
        <p:txBody>
          <a:bodyPr wrap="none" rtlCol="0">
            <a:spAutoFit/>
          </a:bodyPr>
          <a:lstStyle/>
          <a:p>
            <a:r>
              <a:rPr lang="en-US" sz="2400" b="1" dirty="0"/>
              <a:t>Theorem </a:t>
            </a:r>
            <a:r>
              <a:rPr lang="en-US" sz="1600" dirty="0"/>
              <a:t>[DFGS21]</a:t>
            </a:r>
            <a:r>
              <a:rPr lang="en-US" sz="2400" b="1" dirty="0"/>
              <a:t>:</a:t>
            </a:r>
          </a:p>
        </p:txBody>
      </p:sp>
      <p:sp>
        <p:nvSpPr>
          <p:cNvPr id="118" name="Title 1">
            <a:extLst>
              <a:ext uri="{FF2B5EF4-FFF2-40B4-BE49-F238E27FC236}">
                <a16:creationId xmlns:a16="http://schemas.microsoft.com/office/drawing/2014/main" id="{151B39F9-6096-4FF6-A9C4-61278784A608}"/>
              </a:ext>
            </a:extLst>
          </p:cNvPr>
          <p:cNvSpPr txBox="1">
            <a:spLocks/>
          </p:cNvSpPr>
          <p:nvPr/>
        </p:nvSpPr>
        <p:spPr>
          <a:xfrm>
            <a:off x="-185744" y="210481"/>
            <a:ext cx="6793635" cy="923925"/>
          </a:xfrm>
          <a:prstGeom prst="rect">
            <a:avLst/>
          </a:prstGeom>
          <a:ln w="38100">
            <a:solidFill>
              <a:schemeClr val="tx1"/>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 Security Bounds for TLS 1.3</a:t>
            </a:r>
          </a:p>
        </p:txBody>
      </p:sp>
      <p:sp>
        <p:nvSpPr>
          <p:cNvPr id="53" name="Rectangle 52">
            <a:extLst>
              <a:ext uri="{FF2B5EF4-FFF2-40B4-BE49-F238E27FC236}">
                <a16:creationId xmlns:a16="http://schemas.microsoft.com/office/drawing/2014/main" id="{22AC9A13-A14A-44D5-B134-4B62F7AAF1D3}"/>
              </a:ext>
            </a:extLst>
          </p:cNvPr>
          <p:cNvSpPr/>
          <p:nvPr/>
        </p:nvSpPr>
        <p:spPr>
          <a:xfrm>
            <a:off x="430993" y="2121687"/>
            <a:ext cx="7202466" cy="23991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B35B671A-CE15-4391-8FA7-9AECA8C9D942}"/>
              </a:ext>
            </a:extLst>
          </p:cNvPr>
          <p:cNvSpPr txBox="1"/>
          <p:nvPr/>
        </p:nvSpPr>
        <p:spPr>
          <a:xfrm>
            <a:off x="877815" y="2406693"/>
            <a:ext cx="2239383" cy="400110"/>
          </a:xfrm>
          <a:prstGeom prst="rect">
            <a:avLst/>
          </a:prstGeom>
          <a:noFill/>
        </p:spPr>
        <p:txBody>
          <a:bodyPr wrap="square" rtlCol="0">
            <a:spAutoFit/>
          </a:bodyPr>
          <a:lstStyle/>
          <a:p>
            <a:r>
              <a:rPr lang="en-US" sz="2000" i="1" dirty="0"/>
              <a:t>Given an adversary </a:t>
            </a:r>
          </a:p>
        </p:txBody>
      </p:sp>
      <p:sp>
        <p:nvSpPr>
          <p:cNvPr id="57" name="TextBox 56">
            <a:extLst>
              <a:ext uri="{FF2B5EF4-FFF2-40B4-BE49-F238E27FC236}">
                <a16:creationId xmlns:a16="http://schemas.microsoft.com/office/drawing/2014/main" id="{7535A1BD-7CD4-4047-A90D-EB5A10CC5E28}"/>
              </a:ext>
            </a:extLst>
          </p:cNvPr>
          <p:cNvSpPr txBox="1"/>
          <p:nvPr/>
        </p:nvSpPr>
        <p:spPr>
          <a:xfrm>
            <a:off x="2987118" y="2364146"/>
            <a:ext cx="426645" cy="523220"/>
          </a:xfrm>
          <a:prstGeom prst="rect">
            <a:avLst/>
          </a:prstGeom>
          <a:noFill/>
        </p:spPr>
        <p:txBody>
          <a:bodyPr wrap="square" rtlCol="0">
            <a:spAutoFit/>
          </a:bodyPr>
          <a:lstStyle/>
          <a:p>
            <a:r>
              <a:rPr lang="en-US" sz="2800" b="1" dirty="0">
                <a:solidFill>
                  <a:srgbClr val="C00000"/>
                </a:solidFill>
              </a:rPr>
              <a:t>A</a:t>
            </a:r>
          </a:p>
        </p:txBody>
      </p:sp>
      <p:sp>
        <p:nvSpPr>
          <p:cNvPr id="58" name="TextBox 57">
            <a:extLst>
              <a:ext uri="{FF2B5EF4-FFF2-40B4-BE49-F238E27FC236}">
                <a16:creationId xmlns:a16="http://schemas.microsoft.com/office/drawing/2014/main" id="{9459AFC1-5C64-44CC-A089-7BDCECF39879}"/>
              </a:ext>
            </a:extLst>
          </p:cNvPr>
          <p:cNvSpPr txBox="1"/>
          <p:nvPr/>
        </p:nvSpPr>
        <p:spPr>
          <a:xfrm>
            <a:off x="1089604" y="3139260"/>
            <a:ext cx="2303836" cy="400110"/>
          </a:xfrm>
          <a:prstGeom prst="rect">
            <a:avLst/>
          </a:prstGeom>
          <a:noFill/>
        </p:spPr>
        <p:txBody>
          <a:bodyPr wrap="none" rtlCol="0">
            <a:spAutoFit/>
          </a:bodyPr>
          <a:lstStyle/>
          <a:p>
            <a:r>
              <a:rPr lang="en-US" sz="2000" i="1" dirty="0"/>
              <a:t>with some resources</a:t>
            </a:r>
            <a:endParaRPr lang="en-US" sz="2000" b="1" dirty="0"/>
          </a:p>
        </p:txBody>
      </p:sp>
      <p:sp>
        <p:nvSpPr>
          <p:cNvPr id="59" name="TextBox 58">
            <a:extLst>
              <a:ext uri="{FF2B5EF4-FFF2-40B4-BE49-F238E27FC236}">
                <a16:creationId xmlns:a16="http://schemas.microsoft.com/office/drawing/2014/main" id="{C416A06D-7873-492F-95C8-4BC7AC73D1F1}"/>
              </a:ext>
            </a:extLst>
          </p:cNvPr>
          <p:cNvSpPr txBox="1"/>
          <p:nvPr/>
        </p:nvSpPr>
        <p:spPr>
          <a:xfrm>
            <a:off x="557819" y="3829310"/>
            <a:ext cx="2302169" cy="400110"/>
          </a:xfrm>
          <a:prstGeom prst="rect">
            <a:avLst/>
          </a:prstGeom>
          <a:noFill/>
        </p:spPr>
        <p:txBody>
          <a:bodyPr wrap="none" rtlCol="0">
            <a:spAutoFit/>
          </a:bodyPr>
          <a:lstStyle/>
          <a:p>
            <a:r>
              <a:rPr lang="en-US" sz="2000" i="1" dirty="0"/>
              <a:t>The probability that </a:t>
            </a:r>
          </a:p>
        </p:txBody>
      </p:sp>
      <p:sp>
        <p:nvSpPr>
          <p:cNvPr id="60" name="TextBox 59">
            <a:extLst>
              <a:ext uri="{FF2B5EF4-FFF2-40B4-BE49-F238E27FC236}">
                <a16:creationId xmlns:a16="http://schemas.microsoft.com/office/drawing/2014/main" id="{A8C9EFD0-89A5-4501-AB75-FA2A2A06EEDC}"/>
              </a:ext>
            </a:extLst>
          </p:cNvPr>
          <p:cNvSpPr txBox="1"/>
          <p:nvPr/>
        </p:nvSpPr>
        <p:spPr>
          <a:xfrm>
            <a:off x="2964320" y="3821612"/>
            <a:ext cx="4623382" cy="400110"/>
          </a:xfrm>
          <a:prstGeom prst="rect">
            <a:avLst/>
          </a:prstGeom>
          <a:noFill/>
        </p:spPr>
        <p:txBody>
          <a:bodyPr wrap="none" rtlCol="0">
            <a:spAutoFit/>
          </a:bodyPr>
          <a:lstStyle/>
          <a:p>
            <a:r>
              <a:rPr lang="en-US" sz="2000" i="1" dirty="0"/>
              <a:t>can break the security of                              is</a:t>
            </a:r>
          </a:p>
        </p:txBody>
      </p:sp>
      <p:sp>
        <p:nvSpPr>
          <p:cNvPr id="61" name="TextBox 60">
            <a:extLst>
              <a:ext uri="{FF2B5EF4-FFF2-40B4-BE49-F238E27FC236}">
                <a16:creationId xmlns:a16="http://schemas.microsoft.com/office/drawing/2014/main" id="{B6A1208B-0A1F-4200-BF3C-67064C0D01B9}"/>
              </a:ext>
            </a:extLst>
          </p:cNvPr>
          <p:cNvSpPr txBox="1"/>
          <p:nvPr/>
        </p:nvSpPr>
        <p:spPr>
          <a:xfrm>
            <a:off x="2694083" y="3797506"/>
            <a:ext cx="370614" cy="461665"/>
          </a:xfrm>
          <a:prstGeom prst="rect">
            <a:avLst/>
          </a:prstGeom>
          <a:noFill/>
        </p:spPr>
        <p:txBody>
          <a:bodyPr wrap="none" rtlCol="0">
            <a:spAutoFit/>
          </a:bodyPr>
          <a:lstStyle/>
          <a:p>
            <a:r>
              <a:rPr lang="en-US" sz="2400" b="1" dirty="0">
                <a:solidFill>
                  <a:srgbClr val="C00000"/>
                </a:solidFill>
              </a:rPr>
              <a:t>A</a:t>
            </a:r>
            <a:endParaRPr lang="en-US" sz="2000" b="1" dirty="0">
              <a:solidFill>
                <a:srgbClr val="C00000"/>
              </a:solidFill>
            </a:endParaRPr>
          </a:p>
        </p:txBody>
      </p:sp>
      <p:sp>
        <p:nvSpPr>
          <p:cNvPr id="62" name="TextBox 61">
            <a:extLst>
              <a:ext uri="{FF2B5EF4-FFF2-40B4-BE49-F238E27FC236}">
                <a16:creationId xmlns:a16="http://schemas.microsoft.com/office/drawing/2014/main" id="{1DDB974A-34DA-48F8-9147-53ED3CD5DCE8}"/>
              </a:ext>
            </a:extLst>
          </p:cNvPr>
          <p:cNvSpPr txBox="1"/>
          <p:nvPr/>
        </p:nvSpPr>
        <p:spPr>
          <a:xfrm>
            <a:off x="5599172" y="3821612"/>
            <a:ext cx="1731564" cy="400110"/>
          </a:xfrm>
          <a:prstGeom prst="rect">
            <a:avLst/>
          </a:prstGeom>
          <a:noFill/>
        </p:spPr>
        <p:txBody>
          <a:bodyPr wrap="none" rtlCol="0">
            <a:spAutoFit/>
          </a:bodyPr>
          <a:lstStyle/>
          <a:p>
            <a:r>
              <a:rPr lang="en-US" sz="2000" b="1" dirty="0"/>
              <a:t>TLS 1.3 [</a:t>
            </a:r>
            <a:r>
              <a:rPr lang="en-US" sz="2000" b="1" dirty="0">
                <a:solidFill>
                  <a:schemeClr val="accent6"/>
                </a:solidFill>
              </a:rPr>
              <a:t>G</a:t>
            </a:r>
            <a:r>
              <a:rPr lang="en-US" sz="2000" b="1" dirty="0"/>
              <a:t>,</a:t>
            </a:r>
            <a:r>
              <a:rPr lang="en-US" sz="2000" b="1" dirty="0">
                <a:solidFill>
                  <a:schemeClr val="accent1">
                    <a:lumMod val="75000"/>
                  </a:schemeClr>
                </a:solidFill>
              </a:rPr>
              <a:t>H</a:t>
            </a:r>
            <a:r>
              <a:rPr lang="en-US" sz="2000" b="1" dirty="0"/>
              <a:t>,</a:t>
            </a:r>
            <a:r>
              <a:rPr lang="en-US" sz="2000" b="1" dirty="0">
                <a:solidFill>
                  <a:schemeClr val="accent2"/>
                </a:solidFill>
              </a:rPr>
              <a:t>S</a:t>
            </a:r>
            <a:r>
              <a:rPr lang="en-US" sz="2000" b="1" dirty="0"/>
              <a:t>]</a:t>
            </a:r>
          </a:p>
        </p:txBody>
      </p:sp>
      <p:pic>
        <p:nvPicPr>
          <p:cNvPr id="67" name="Picture 66" descr="Chart&#10;&#10;Description automatically generated">
            <a:extLst>
              <a:ext uri="{FF2B5EF4-FFF2-40B4-BE49-F238E27FC236}">
                <a16:creationId xmlns:a16="http://schemas.microsoft.com/office/drawing/2014/main" id="{65EB3360-AF44-4E3D-BEFF-154EE4A45A15}"/>
              </a:ext>
            </a:extLst>
          </p:cNvPr>
          <p:cNvPicPr>
            <a:picLocks noChangeAspect="1"/>
          </p:cNvPicPr>
          <p:nvPr/>
        </p:nvPicPr>
        <p:blipFill>
          <a:blip r:embed="rId3"/>
          <a:stretch>
            <a:fillRect/>
          </a:stretch>
        </p:blipFill>
        <p:spPr>
          <a:xfrm flipH="1">
            <a:off x="3413763" y="2099385"/>
            <a:ext cx="840298" cy="840298"/>
          </a:xfrm>
          <a:prstGeom prst="rect">
            <a:avLst/>
          </a:prstGeom>
        </p:spPr>
      </p:pic>
      <p:pic>
        <p:nvPicPr>
          <p:cNvPr id="68" name="Picture 67" descr="Chart&#10;&#10;Description automatically generated with medium confidence">
            <a:extLst>
              <a:ext uri="{FF2B5EF4-FFF2-40B4-BE49-F238E27FC236}">
                <a16:creationId xmlns:a16="http://schemas.microsoft.com/office/drawing/2014/main" id="{BF2E62FB-96AA-436F-88A1-A8596E18AA1B}"/>
              </a:ext>
            </a:extLst>
          </p:cNvPr>
          <p:cNvPicPr>
            <a:picLocks noChangeAspect="1"/>
          </p:cNvPicPr>
          <p:nvPr/>
        </p:nvPicPr>
        <p:blipFill>
          <a:blip r:embed="rId4"/>
          <a:stretch>
            <a:fillRect/>
          </a:stretch>
        </p:blipFill>
        <p:spPr>
          <a:xfrm flipH="1">
            <a:off x="4401126" y="2972677"/>
            <a:ext cx="616413" cy="616413"/>
          </a:xfrm>
          <a:prstGeom prst="rect">
            <a:avLst/>
          </a:prstGeom>
        </p:spPr>
      </p:pic>
      <p:pic>
        <p:nvPicPr>
          <p:cNvPr id="70" name="Picture 69" descr="A picture containing chart&#10;&#10;Description automatically generated">
            <a:extLst>
              <a:ext uri="{FF2B5EF4-FFF2-40B4-BE49-F238E27FC236}">
                <a16:creationId xmlns:a16="http://schemas.microsoft.com/office/drawing/2014/main" id="{FDCE84AB-9FE9-44AC-AB5B-D9ED236F47FB}"/>
              </a:ext>
            </a:extLst>
          </p:cNvPr>
          <p:cNvPicPr>
            <a:picLocks noChangeAspect="1"/>
          </p:cNvPicPr>
          <p:nvPr/>
        </p:nvPicPr>
        <p:blipFill>
          <a:blip r:embed="rId5"/>
          <a:stretch>
            <a:fillRect/>
          </a:stretch>
        </p:blipFill>
        <p:spPr>
          <a:xfrm>
            <a:off x="3546825" y="3090758"/>
            <a:ext cx="457173" cy="457173"/>
          </a:xfrm>
          <a:prstGeom prst="rect">
            <a:avLst/>
          </a:prstGeom>
        </p:spPr>
      </p:pic>
      <p:pic>
        <p:nvPicPr>
          <p:cNvPr id="71" name="Picture 70" descr="A picture containing LEGO, toy&#10;&#10;Description automatically generated">
            <a:extLst>
              <a:ext uri="{FF2B5EF4-FFF2-40B4-BE49-F238E27FC236}">
                <a16:creationId xmlns:a16="http://schemas.microsoft.com/office/drawing/2014/main" id="{7EC2E75C-1CC4-44F3-A458-A996FDB48EE2}"/>
              </a:ext>
            </a:extLst>
          </p:cNvPr>
          <p:cNvPicPr>
            <a:picLocks noChangeAspect="1"/>
          </p:cNvPicPr>
          <p:nvPr/>
        </p:nvPicPr>
        <p:blipFill>
          <a:blip r:embed="rId6"/>
          <a:stretch>
            <a:fillRect/>
          </a:stretch>
        </p:blipFill>
        <p:spPr>
          <a:xfrm flipH="1">
            <a:off x="5414667" y="2958595"/>
            <a:ext cx="554343" cy="554343"/>
          </a:xfrm>
          <a:prstGeom prst="rect">
            <a:avLst/>
          </a:prstGeom>
        </p:spPr>
      </p:pic>
      <p:pic>
        <p:nvPicPr>
          <p:cNvPr id="72" name="Picture 71" descr="Chart&#10;&#10;Description automatically generated">
            <a:extLst>
              <a:ext uri="{FF2B5EF4-FFF2-40B4-BE49-F238E27FC236}">
                <a16:creationId xmlns:a16="http://schemas.microsoft.com/office/drawing/2014/main" id="{517C7FFE-A3A5-457B-BCA3-6E2353E1219E}"/>
              </a:ext>
            </a:extLst>
          </p:cNvPr>
          <p:cNvPicPr>
            <a:picLocks noChangeAspect="1"/>
          </p:cNvPicPr>
          <p:nvPr/>
        </p:nvPicPr>
        <p:blipFill>
          <a:blip r:embed="rId7"/>
          <a:stretch>
            <a:fillRect/>
          </a:stretch>
        </p:blipFill>
        <p:spPr>
          <a:xfrm>
            <a:off x="6057278" y="2945337"/>
            <a:ext cx="554343" cy="554343"/>
          </a:xfrm>
          <a:prstGeom prst="rect">
            <a:avLst/>
          </a:prstGeom>
        </p:spPr>
      </p:pic>
      <p:pic>
        <p:nvPicPr>
          <p:cNvPr id="73" name="Picture 72" descr="A picture containing text, toy, vector graphics&#10;&#10;Description automatically generated">
            <a:extLst>
              <a:ext uri="{FF2B5EF4-FFF2-40B4-BE49-F238E27FC236}">
                <a16:creationId xmlns:a16="http://schemas.microsoft.com/office/drawing/2014/main" id="{03984BB7-E788-4DB8-AABC-A6A540378B04}"/>
              </a:ext>
            </a:extLst>
          </p:cNvPr>
          <p:cNvPicPr>
            <a:picLocks noChangeAspect="1"/>
          </p:cNvPicPr>
          <p:nvPr/>
        </p:nvPicPr>
        <p:blipFill>
          <a:blip r:embed="rId8"/>
          <a:stretch>
            <a:fillRect/>
          </a:stretch>
        </p:blipFill>
        <p:spPr>
          <a:xfrm flipH="1">
            <a:off x="5702015" y="2945336"/>
            <a:ext cx="554344" cy="554344"/>
          </a:xfrm>
          <a:prstGeom prst="rect">
            <a:avLst/>
          </a:prstGeom>
        </p:spPr>
      </p:pic>
      <p:sp>
        <p:nvSpPr>
          <p:cNvPr id="105" name="TextBox 104">
            <a:extLst>
              <a:ext uri="{FF2B5EF4-FFF2-40B4-BE49-F238E27FC236}">
                <a16:creationId xmlns:a16="http://schemas.microsoft.com/office/drawing/2014/main" id="{9045C96D-25E4-48D9-9B06-7A1038789F12}"/>
              </a:ext>
            </a:extLst>
          </p:cNvPr>
          <p:cNvSpPr txBox="1"/>
          <p:nvPr/>
        </p:nvSpPr>
        <p:spPr>
          <a:xfrm>
            <a:off x="419679" y="4740714"/>
            <a:ext cx="9294107" cy="461665"/>
          </a:xfrm>
          <a:prstGeom prst="rect">
            <a:avLst/>
          </a:prstGeom>
          <a:solidFill>
            <a:schemeClr val="bg1">
              <a:lumMod val="95000"/>
            </a:schemeClr>
          </a:solidFill>
        </p:spPr>
        <p:txBody>
          <a:bodyPr wrap="square" rtlCol="0">
            <a:spAutoFit/>
          </a:bodyPr>
          <a:lstStyle/>
          <a:p>
            <a:r>
              <a:rPr lang="en-US" sz="2400" dirty="0"/>
              <a:t> Adv(</a:t>
            </a:r>
            <a:r>
              <a:rPr lang="en-US" sz="2400" b="1" dirty="0">
                <a:solidFill>
                  <a:srgbClr val="C00000"/>
                </a:solidFill>
              </a:rPr>
              <a:t>A</a:t>
            </a:r>
            <a:r>
              <a:rPr lang="en-US" sz="2400" dirty="0"/>
              <a:t>, </a:t>
            </a:r>
            <a:r>
              <a:rPr lang="en-US" sz="2400" b="1" dirty="0"/>
              <a:t>TLS 1.3</a:t>
            </a:r>
            <a:r>
              <a:rPr lang="en-US" sz="2400" dirty="0"/>
              <a:t>) ≤  </a:t>
            </a:r>
            <a:r>
              <a:rPr lang="en-US" sz="2400" b="1" dirty="0"/>
              <a:t>S</a:t>
            </a:r>
            <a:r>
              <a:rPr lang="en-US" sz="2400" b="1" baseline="30000" dirty="0"/>
              <a:t>2</a:t>
            </a:r>
            <a:r>
              <a:rPr lang="en-US" sz="2400" b="1" dirty="0"/>
              <a:t> *</a:t>
            </a:r>
            <a:r>
              <a:rPr lang="en-US" sz="2400" dirty="0"/>
              <a:t>Adv(</a:t>
            </a:r>
            <a:r>
              <a:rPr lang="en-US" sz="2400" b="1" dirty="0">
                <a:solidFill>
                  <a:srgbClr val="C00000"/>
                </a:solidFill>
              </a:rPr>
              <a:t>B</a:t>
            </a:r>
            <a:r>
              <a:rPr lang="en-US" sz="2400" b="1" baseline="-25000" dirty="0">
                <a:solidFill>
                  <a:srgbClr val="C00000"/>
                </a:solidFill>
              </a:rPr>
              <a:t>1</a:t>
            </a:r>
            <a:r>
              <a:rPr lang="en-US" sz="2400" dirty="0"/>
              <a:t>, </a:t>
            </a:r>
            <a:r>
              <a:rPr lang="en-US" sz="2400" b="1" dirty="0">
                <a:solidFill>
                  <a:schemeClr val="accent6"/>
                </a:solidFill>
              </a:rPr>
              <a:t>G</a:t>
            </a:r>
            <a:r>
              <a:rPr lang="en-US" sz="2400" b="1" dirty="0"/>
              <a:t>) </a:t>
            </a:r>
            <a:r>
              <a:rPr lang="en-US" sz="2400" dirty="0"/>
              <a:t>+ 6</a:t>
            </a:r>
            <a:r>
              <a:rPr lang="en-US" sz="2400" b="1" dirty="0"/>
              <a:t>S * </a:t>
            </a:r>
            <a:r>
              <a:rPr lang="en-US" sz="2400" dirty="0"/>
              <a:t>Adv(</a:t>
            </a:r>
            <a:r>
              <a:rPr lang="en-US" sz="2400" b="1" dirty="0">
                <a:solidFill>
                  <a:srgbClr val="C00000"/>
                </a:solidFill>
              </a:rPr>
              <a:t>B</a:t>
            </a:r>
            <a:r>
              <a:rPr lang="en-US" sz="2400" b="1" baseline="-25000" dirty="0">
                <a:solidFill>
                  <a:srgbClr val="C00000"/>
                </a:solidFill>
              </a:rPr>
              <a:t>2</a:t>
            </a:r>
            <a:r>
              <a:rPr lang="en-US" sz="2400" b="1" dirty="0"/>
              <a:t>,</a:t>
            </a:r>
            <a:r>
              <a:rPr lang="en-US" sz="2400" dirty="0"/>
              <a:t> </a:t>
            </a:r>
            <a:r>
              <a:rPr lang="en-US" sz="2400" b="1" dirty="0">
                <a:solidFill>
                  <a:schemeClr val="accent1">
                    <a:lumMod val="75000"/>
                  </a:schemeClr>
                </a:solidFill>
              </a:rPr>
              <a:t>H</a:t>
            </a:r>
            <a:r>
              <a:rPr lang="en-US" sz="2400" dirty="0"/>
              <a:t>) + </a:t>
            </a:r>
            <a:r>
              <a:rPr lang="en-US" sz="2400" b="1" dirty="0"/>
              <a:t>S </a:t>
            </a:r>
            <a:r>
              <a:rPr lang="en-US" sz="2400" dirty="0"/>
              <a:t>* </a:t>
            </a:r>
            <a:r>
              <a:rPr lang="en-US" sz="2400" b="1" dirty="0"/>
              <a:t>U </a:t>
            </a:r>
            <a:r>
              <a:rPr lang="en-US" sz="2400" dirty="0"/>
              <a:t>* Adv(</a:t>
            </a:r>
            <a:r>
              <a:rPr lang="en-US" sz="2400" b="1" dirty="0">
                <a:solidFill>
                  <a:srgbClr val="C00000"/>
                </a:solidFill>
              </a:rPr>
              <a:t>B</a:t>
            </a:r>
            <a:r>
              <a:rPr lang="en-US" sz="2400" b="1" baseline="-25000" dirty="0">
                <a:solidFill>
                  <a:srgbClr val="C00000"/>
                </a:solidFill>
              </a:rPr>
              <a:t>3</a:t>
            </a:r>
            <a:r>
              <a:rPr lang="en-US" sz="2400" b="1" dirty="0"/>
              <a:t>,</a:t>
            </a:r>
            <a:r>
              <a:rPr lang="en-US" sz="2400" dirty="0"/>
              <a:t> </a:t>
            </a:r>
            <a:r>
              <a:rPr lang="en-US" sz="2400" b="1" dirty="0">
                <a:solidFill>
                  <a:schemeClr val="accent2"/>
                </a:solidFill>
              </a:rPr>
              <a:t>S</a:t>
            </a:r>
            <a:r>
              <a:rPr lang="en-US" sz="2400" dirty="0"/>
              <a:t>) +…</a:t>
            </a:r>
            <a:endParaRPr lang="en-US" sz="2400" dirty="0">
              <a:solidFill>
                <a:schemeClr val="accent3"/>
              </a:solidFill>
            </a:endParaRPr>
          </a:p>
        </p:txBody>
      </p:sp>
      <p:sp>
        <p:nvSpPr>
          <p:cNvPr id="106" name="TextBox 105">
            <a:extLst>
              <a:ext uri="{FF2B5EF4-FFF2-40B4-BE49-F238E27FC236}">
                <a16:creationId xmlns:a16="http://schemas.microsoft.com/office/drawing/2014/main" id="{E7BD3D1C-B7CF-462C-847D-255CC7F01282}"/>
              </a:ext>
            </a:extLst>
          </p:cNvPr>
          <p:cNvSpPr txBox="1"/>
          <p:nvPr/>
        </p:nvSpPr>
        <p:spPr>
          <a:xfrm>
            <a:off x="3632544" y="5495842"/>
            <a:ext cx="3564245" cy="369332"/>
          </a:xfrm>
          <a:prstGeom prst="rect">
            <a:avLst/>
          </a:prstGeom>
          <a:noFill/>
        </p:spPr>
        <p:txBody>
          <a:bodyPr wrap="none" rtlCol="0">
            <a:spAutoFit/>
          </a:bodyPr>
          <a:lstStyle/>
          <a:p>
            <a:r>
              <a:rPr lang="en-US" dirty="0"/>
              <a:t>Security of the Diffie-Hellman group</a:t>
            </a:r>
          </a:p>
        </p:txBody>
      </p:sp>
      <p:cxnSp>
        <p:nvCxnSpPr>
          <p:cNvPr id="107" name="Straight Arrow Connector 106">
            <a:extLst>
              <a:ext uri="{FF2B5EF4-FFF2-40B4-BE49-F238E27FC236}">
                <a16:creationId xmlns:a16="http://schemas.microsoft.com/office/drawing/2014/main" id="{1EA26159-B82D-4C84-8E99-10F5CA401E43}"/>
              </a:ext>
            </a:extLst>
          </p:cNvPr>
          <p:cNvCxnSpPr>
            <a:cxnSpLocks/>
          </p:cNvCxnSpPr>
          <p:nvPr/>
        </p:nvCxnSpPr>
        <p:spPr>
          <a:xfrm>
            <a:off x="3775411" y="5156127"/>
            <a:ext cx="359709" cy="3397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8" name="Rectangle 107">
            <a:extLst>
              <a:ext uri="{FF2B5EF4-FFF2-40B4-BE49-F238E27FC236}">
                <a16:creationId xmlns:a16="http://schemas.microsoft.com/office/drawing/2014/main" id="{4E534395-BD7A-4E49-B146-942662A0C2A2}"/>
              </a:ext>
            </a:extLst>
          </p:cNvPr>
          <p:cNvSpPr/>
          <p:nvPr/>
        </p:nvSpPr>
        <p:spPr>
          <a:xfrm>
            <a:off x="7806043" y="2597499"/>
            <a:ext cx="1517168" cy="1586541"/>
          </a:xfrm>
          <a:prstGeom prst="rect">
            <a:avLst/>
          </a:prstGeom>
          <a:solidFill>
            <a:schemeClr val="accent2">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09" name="TextBox 108">
            <a:extLst>
              <a:ext uri="{FF2B5EF4-FFF2-40B4-BE49-F238E27FC236}">
                <a16:creationId xmlns:a16="http://schemas.microsoft.com/office/drawing/2014/main" id="{F30A37A7-9E73-4202-B9AA-868146779E21}"/>
              </a:ext>
            </a:extLst>
          </p:cNvPr>
          <p:cNvSpPr txBox="1"/>
          <p:nvPr/>
        </p:nvSpPr>
        <p:spPr>
          <a:xfrm>
            <a:off x="7993201" y="2684445"/>
            <a:ext cx="1095606" cy="408623"/>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b="1" dirty="0">
                <a:solidFill>
                  <a:schemeClr val="tx1"/>
                </a:solidFill>
              </a:rPr>
              <a:t> </a:t>
            </a:r>
            <a:r>
              <a:rPr lang="en-US" b="1" dirty="0">
                <a:solidFill>
                  <a:schemeClr val="tx1"/>
                </a:solidFill>
                <a:latin typeface="Courier New" panose="02070309020205020404" pitchFamily="49" charset="0"/>
                <a:cs typeface="Courier New" panose="02070309020205020404" pitchFamily="49" charset="0"/>
              </a:rPr>
              <a:t>x25519</a:t>
            </a:r>
          </a:p>
        </p:txBody>
      </p:sp>
      <p:sp>
        <p:nvSpPr>
          <p:cNvPr id="119" name="TextBox 118">
            <a:extLst>
              <a:ext uri="{FF2B5EF4-FFF2-40B4-BE49-F238E27FC236}">
                <a16:creationId xmlns:a16="http://schemas.microsoft.com/office/drawing/2014/main" id="{D0D2AC4A-354C-4EC2-8411-B4402B074DBC}"/>
              </a:ext>
            </a:extLst>
          </p:cNvPr>
          <p:cNvSpPr txBox="1"/>
          <p:nvPr/>
        </p:nvSpPr>
        <p:spPr>
          <a:xfrm>
            <a:off x="7959044" y="3166782"/>
            <a:ext cx="1183030" cy="408623"/>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b="1" dirty="0">
                <a:solidFill>
                  <a:schemeClr val="tx1"/>
                </a:solidFill>
                <a:latin typeface="Courier New" panose="02070309020205020404" pitchFamily="49" charset="0"/>
                <a:cs typeface="Courier New" panose="02070309020205020404" pitchFamily="49" charset="0"/>
              </a:rPr>
              <a:t>ed25519</a:t>
            </a:r>
          </a:p>
        </p:txBody>
      </p:sp>
      <p:sp>
        <p:nvSpPr>
          <p:cNvPr id="120" name="TextBox 119">
            <a:extLst>
              <a:ext uri="{FF2B5EF4-FFF2-40B4-BE49-F238E27FC236}">
                <a16:creationId xmlns:a16="http://schemas.microsoft.com/office/drawing/2014/main" id="{521BD03C-E01C-4A80-93E2-349A370CD55F}"/>
              </a:ext>
            </a:extLst>
          </p:cNvPr>
          <p:cNvSpPr txBox="1"/>
          <p:nvPr/>
        </p:nvSpPr>
        <p:spPr>
          <a:xfrm>
            <a:off x="7951395" y="3669676"/>
            <a:ext cx="1183030" cy="408623"/>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b="1" dirty="0">
                <a:solidFill>
                  <a:schemeClr val="tx1"/>
                </a:solidFill>
                <a:latin typeface="Courier New" panose="02070309020205020404" pitchFamily="49" charset="0"/>
                <a:cs typeface="Courier New" panose="02070309020205020404" pitchFamily="49" charset="0"/>
              </a:rPr>
              <a:t>SHA-256</a:t>
            </a:r>
          </a:p>
        </p:txBody>
      </p:sp>
      <p:sp>
        <p:nvSpPr>
          <p:cNvPr id="121" name="TextBox 120">
            <a:extLst>
              <a:ext uri="{FF2B5EF4-FFF2-40B4-BE49-F238E27FC236}">
                <a16:creationId xmlns:a16="http://schemas.microsoft.com/office/drawing/2014/main" id="{37C77F46-653E-4BF7-B216-9F7F70F54E86}"/>
              </a:ext>
            </a:extLst>
          </p:cNvPr>
          <p:cNvSpPr txBox="1"/>
          <p:nvPr/>
        </p:nvSpPr>
        <p:spPr>
          <a:xfrm>
            <a:off x="10837764" y="3171987"/>
            <a:ext cx="476412" cy="523220"/>
          </a:xfrm>
          <a:prstGeom prst="rect">
            <a:avLst/>
          </a:prstGeom>
          <a:noFill/>
        </p:spPr>
        <p:txBody>
          <a:bodyPr wrap="square" rtlCol="0">
            <a:spAutoFit/>
          </a:bodyPr>
          <a:lstStyle/>
          <a:p>
            <a:r>
              <a:rPr lang="en-US" sz="2800" b="1" dirty="0">
                <a:solidFill>
                  <a:schemeClr val="accent3"/>
                </a:solidFill>
              </a:rPr>
              <a:t>G</a:t>
            </a:r>
          </a:p>
        </p:txBody>
      </p:sp>
      <p:sp>
        <p:nvSpPr>
          <p:cNvPr id="123" name="TextBox 122">
            <a:extLst>
              <a:ext uri="{FF2B5EF4-FFF2-40B4-BE49-F238E27FC236}">
                <a16:creationId xmlns:a16="http://schemas.microsoft.com/office/drawing/2014/main" id="{DC046DFC-0417-4C97-9873-6D4BA4AC0DF4}"/>
              </a:ext>
            </a:extLst>
          </p:cNvPr>
          <p:cNvSpPr txBox="1"/>
          <p:nvPr/>
        </p:nvSpPr>
        <p:spPr>
          <a:xfrm>
            <a:off x="7799973" y="1865901"/>
            <a:ext cx="1523238" cy="646331"/>
          </a:xfrm>
          <a:prstGeom prst="rect">
            <a:avLst/>
          </a:prstGeom>
          <a:noFill/>
        </p:spPr>
        <p:txBody>
          <a:bodyPr wrap="square" rtlCol="0">
            <a:spAutoFit/>
          </a:bodyPr>
          <a:lstStyle/>
          <a:p>
            <a:r>
              <a:rPr lang="en-US" b="1" dirty="0"/>
              <a:t>128-bit </a:t>
            </a:r>
          </a:p>
          <a:p>
            <a:r>
              <a:rPr lang="en-US" b="1" dirty="0"/>
              <a:t>configuration:</a:t>
            </a:r>
          </a:p>
        </p:txBody>
      </p:sp>
      <p:sp>
        <p:nvSpPr>
          <p:cNvPr id="124" name="Rectangle 123">
            <a:extLst>
              <a:ext uri="{FF2B5EF4-FFF2-40B4-BE49-F238E27FC236}">
                <a16:creationId xmlns:a16="http://schemas.microsoft.com/office/drawing/2014/main" id="{17415786-C252-400F-AFD4-B6844587CC00}"/>
              </a:ext>
            </a:extLst>
          </p:cNvPr>
          <p:cNvSpPr/>
          <p:nvPr/>
        </p:nvSpPr>
        <p:spPr>
          <a:xfrm>
            <a:off x="9484906" y="2588455"/>
            <a:ext cx="2581763" cy="1594720"/>
          </a:xfrm>
          <a:prstGeom prst="rect">
            <a:avLst/>
          </a:prstGeom>
          <a:solidFill>
            <a:schemeClr val="accent2">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5" name="TextBox 124">
            <a:extLst>
              <a:ext uri="{FF2B5EF4-FFF2-40B4-BE49-F238E27FC236}">
                <a16:creationId xmlns:a16="http://schemas.microsoft.com/office/drawing/2014/main" id="{44F646A2-7865-4BA8-A2F5-EE48957882AE}"/>
              </a:ext>
            </a:extLst>
          </p:cNvPr>
          <p:cNvSpPr txBox="1"/>
          <p:nvPr/>
        </p:nvSpPr>
        <p:spPr>
          <a:xfrm>
            <a:off x="9659328" y="2669667"/>
            <a:ext cx="1452961" cy="408623"/>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b="1" dirty="0">
                <a:solidFill>
                  <a:schemeClr val="tx1"/>
                </a:solidFill>
                <a:latin typeface="Courier New" panose="02070309020205020404" pitchFamily="49" charset="0"/>
                <a:cs typeface="Courier New" panose="02070309020205020404" pitchFamily="49" charset="0"/>
              </a:rPr>
              <a:t>secp384r1</a:t>
            </a:r>
          </a:p>
        </p:txBody>
      </p:sp>
      <p:sp>
        <p:nvSpPr>
          <p:cNvPr id="126" name="TextBox 125">
            <a:extLst>
              <a:ext uri="{FF2B5EF4-FFF2-40B4-BE49-F238E27FC236}">
                <a16:creationId xmlns:a16="http://schemas.microsoft.com/office/drawing/2014/main" id="{8C02325D-A7CB-47A9-8052-AF4B908C0DC7}"/>
              </a:ext>
            </a:extLst>
          </p:cNvPr>
          <p:cNvSpPr txBox="1"/>
          <p:nvPr/>
        </p:nvSpPr>
        <p:spPr>
          <a:xfrm>
            <a:off x="9659328" y="3166782"/>
            <a:ext cx="2274324" cy="408623"/>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b="1" dirty="0">
                <a:solidFill>
                  <a:schemeClr val="tx1"/>
                </a:solidFill>
                <a:latin typeface="Courier New" panose="02070309020205020404" pitchFamily="49" charset="0"/>
                <a:cs typeface="Courier New" panose="02070309020205020404" pitchFamily="49" charset="0"/>
              </a:rPr>
              <a:t>ECDSA_secp384r1</a:t>
            </a:r>
          </a:p>
        </p:txBody>
      </p:sp>
      <p:sp>
        <p:nvSpPr>
          <p:cNvPr id="127" name="TextBox 126">
            <a:extLst>
              <a:ext uri="{FF2B5EF4-FFF2-40B4-BE49-F238E27FC236}">
                <a16:creationId xmlns:a16="http://schemas.microsoft.com/office/drawing/2014/main" id="{DC4E383D-8B13-42CD-8A50-9F717CC88FC8}"/>
              </a:ext>
            </a:extLst>
          </p:cNvPr>
          <p:cNvSpPr txBox="1"/>
          <p:nvPr/>
        </p:nvSpPr>
        <p:spPr>
          <a:xfrm>
            <a:off x="9690370" y="3655516"/>
            <a:ext cx="1183030" cy="408623"/>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b="1" dirty="0">
                <a:solidFill>
                  <a:schemeClr val="tx1"/>
                </a:solidFill>
                <a:latin typeface="Courier New" panose="02070309020205020404" pitchFamily="49" charset="0"/>
                <a:cs typeface="Courier New" panose="02070309020205020404" pitchFamily="49" charset="0"/>
              </a:rPr>
              <a:t>SHA-384</a:t>
            </a:r>
          </a:p>
        </p:txBody>
      </p:sp>
      <p:sp>
        <p:nvSpPr>
          <p:cNvPr id="128" name="TextBox 127">
            <a:extLst>
              <a:ext uri="{FF2B5EF4-FFF2-40B4-BE49-F238E27FC236}">
                <a16:creationId xmlns:a16="http://schemas.microsoft.com/office/drawing/2014/main" id="{720B3961-7F61-4CF4-95EB-1BF21DF77BD3}"/>
              </a:ext>
            </a:extLst>
          </p:cNvPr>
          <p:cNvSpPr txBox="1"/>
          <p:nvPr/>
        </p:nvSpPr>
        <p:spPr>
          <a:xfrm>
            <a:off x="9484906" y="1812529"/>
            <a:ext cx="1523238" cy="646331"/>
          </a:xfrm>
          <a:prstGeom prst="rect">
            <a:avLst/>
          </a:prstGeom>
          <a:noFill/>
        </p:spPr>
        <p:txBody>
          <a:bodyPr wrap="square" rtlCol="0">
            <a:spAutoFit/>
          </a:bodyPr>
          <a:lstStyle/>
          <a:p>
            <a:r>
              <a:rPr lang="en-US" b="1" dirty="0"/>
              <a:t>192-bit</a:t>
            </a:r>
          </a:p>
          <a:p>
            <a:r>
              <a:rPr lang="en-US" b="1" dirty="0"/>
              <a:t>configuration:</a:t>
            </a:r>
          </a:p>
        </p:txBody>
      </p:sp>
      <p:sp>
        <p:nvSpPr>
          <p:cNvPr id="2" name="TextBox 1">
            <a:extLst>
              <a:ext uri="{FF2B5EF4-FFF2-40B4-BE49-F238E27FC236}">
                <a16:creationId xmlns:a16="http://schemas.microsoft.com/office/drawing/2014/main" id="{6664C331-6964-4C12-A6EA-B923E7AECD2B}"/>
              </a:ext>
            </a:extLst>
          </p:cNvPr>
          <p:cNvSpPr txBox="1"/>
          <p:nvPr/>
        </p:nvSpPr>
        <p:spPr>
          <a:xfrm>
            <a:off x="3200440" y="3066484"/>
            <a:ext cx="466666" cy="461665"/>
          </a:xfrm>
          <a:prstGeom prst="rect">
            <a:avLst/>
          </a:prstGeom>
          <a:noFill/>
        </p:spPr>
        <p:txBody>
          <a:bodyPr wrap="none" rtlCol="0">
            <a:spAutoFit/>
          </a:bodyPr>
          <a:lstStyle/>
          <a:p>
            <a:r>
              <a:rPr lang="en-US" sz="2000" i="1" dirty="0"/>
              <a:t> </a:t>
            </a:r>
            <a:r>
              <a:rPr lang="en-US" sz="2400" b="1" dirty="0"/>
              <a:t>T:</a:t>
            </a:r>
            <a:endParaRPr lang="en-US" sz="2400" dirty="0"/>
          </a:p>
        </p:txBody>
      </p:sp>
      <p:sp>
        <p:nvSpPr>
          <p:cNvPr id="54" name="TextBox 53">
            <a:extLst>
              <a:ext uri="{FF2B5EF4-FFF2-40B4-BE49-F238E27FC236}">
                <a16:creationId xmlns:a16="http://schemas.microsoft.com/office/drawing/2014/main" id="{7A44F9FC-9025-4D79-80E8-4D7678C2899E}"/>
              </a:ext>
            </a:extLst>
          </p:cNvPr>
          <p:cNvSpPr txBox="1"/>
          <p:nvPr/>
        </p:nvSpPr>
        <p:spPr>
          <a:xfrm>
            <a:off x="4032664" y="3053158"/>
            <a:ext cx="473206" cy="461665"/>
          </a:xfrm>
          <a:prstGeom prst="rect">
            <a:avLst/>
          </a:prstGeom>
          <a:noFill/>
        </p:spPr>
        <p:txBody>
          <a:bodyPr wrap="none" rtlCol="0">
            <a:spAutoFit/>
          </a:bodyPr>
          <a:lstStyle/>
          <a:p>
            <a:r>
              <a:rPr lang="en-US" sz="2000" i="1" dirty="0"/>
              <a:t> </a:t>
            </a:r>
            <a:r>
              <a:rPr lang="en-US" sz="2400" b="1" dirty="0"/>
              <a:t>S:</a:t>
            </a:r>
            <a:endParaRPr lang="en-US" sz="2400" dirty="0"/>
          </a:p>
        </p:txBody>
      </p:sp>
      <p:sp>
        <p:nvSpPr>
          <p:cNvPr id="55" name="TextBox 54">
            <a:extLst>
              <a:ext uri="{FF2B5EF4-FFF2-40B4-BE49-F238E27FC236}">
                <a16:creationId xmlns:a16="http://schemas.microsoft.com/office/drawing/2014/main" id="{D52EF962-403F-4EA9-AC74-65FE83D4DD9A}"/>
              </a:ext>
            </a:extLst>
          </p:cNvPr>
          <p:cNvSpPr txBox="1"/>
          <p:nvPr/>
        </p:nvSpPr>
        <p:spPr>
          <a:xfrm>
            <a:off x="5048317" y="3050050"/>
            <a:ext cx="527709" cy="461665"/>
          </a:xfrm>
          <a:prstGeom prst="rect">
            <a:avLst/>
          </a:prstGeom>
          <a:noFill/>
        </p:spPr>
        <p:txBody>
          <a:bodyPr wrap="none" rtlCol="0">
            <a:spAutoFit/>
          </a:bodyPr>
          <a:lstStyle/>
          <a:p>
            <a:r>
              <a:rPr lang="en-US" sz="2000" i="1" dirty="0"/>
              <a:t> </a:t>
            </a:r>
            <a:r>
              <a:rPr lang="en-US" sz="2400" b="1" dirty="0"/>
              <a:t>U:</a:t>
            </a:r>
            <a:endParaRPr lang="en-US" sz="2400" dirty="0"/>
          </a:p>
        </p:txBody>
      </p:sp>
      <p:sp>
        <p:nvSpPr>
          <p:cNvPr id="3" name="Footer Placeholder 2">
            <a:extLst>
              <a:ext uri="{FF2B5EF4-FFF2-40B4-BE49-F238E27FC236}">
                <a16:creationId xmlns:a16="http://schemas.microsoft.com/office/drawing/2014/main" id="{43A9ADB6-1450-46F0-B38A-B9273C30D4D1}"/>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3109720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C517357E-FB5D-429A-82F1-FABED7B153C6}"/>
              </a:ext>
            </a:extLst>
          </p:cNvPr>
          <p:cNvSpPr txBox="1"/>
          <p:nvPr/>
        </p:nvSpPr>
        <p:spPr>
          <a:xfrm>
            <a:off x="34365" y="1521697"/>
            <a:ext cx="2250488" cy="461665"/>
          </a:xfrm>
          <a:prstGeom prst="rect">
            <a:avLst/>
          </a:prstGeom>
          <a:noFill/>
        </p:spPr>
        <p:txBody>
          <a:bodyPr wrap="none" rtlCol="0">
            <a:spAutoFit/>
          </a:bodyPr>
          <a:lstStyle/>
          <a:p>
            <a:r>
              <a:rPr lang="en-US" sz="2400" b="1" dirty="0"/>
              <a:t>Theorem </a:t>
            </a:r>
            <a:r>
              <a:rPr lang="en-US" sz="1600" dirty="0"/>
              <a:t>[DFGS21]</a:t>
            </a:r>
            <a:r>
              <a:rPr lang="en-US" sz="2400" b="1" dirty="0"/>
              <a:t>:</a:t>
            </a:r>
          </a:p>
        </p:txBody>
      </p:sp>
      <p:sp>
        <p:nvSpPr>
          <p:cNvPr id="118" name="Title 1">
            <a:extLst>
              <a:ext uri="{FF2B5EF4-FFF2-40B4-BE49-F238E27FC236}">
                <a16:creationId xmlns:a16="http://schemas.microsoft.com/office/drawing/2014/main" id="{151B39F9-6096-4FF6-A9C4-61278784A608}"/>
              </a:ext>
            </a:extLst>
          </p:cNvPr>
          <p:cNvSpPr txBox="1">
            <a:spLocks/>
          </p:cNvSpPr>
          <p:nvPr/>
        </p:nvSpPr>
        <p:spPr>
          <a:xfrm>
            <a:off x="-185744" y="210481"/>
            <a:ext cx="6793635" cy="923925"/>
          </a:xfrm>
          <a:prstGeom prst="rect">
            <a:avLst/>
          </a:prstGeom>
          <a:ln w="38100">
            <a:solidFill>
              <a:schemeClr val="tx1"/>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 Security Bounds for TLS 1.3</a:t>
            </a:r>
          </a:p>
        </p:txBody>
      </p:sp>
      <p:sp>
        <p:nvSpPr>
          <p:cNvPr id="53" name="Rectangle 52">
            <a:extLst>
              <a:ext uri="{FF2B5EF4-FFF2-40B4-BE49-F238E27FC236}">
                <a16:creationId xmlns:a16="http://schemas.microsoft.com/office/drawing/2014/main" id="{22AC9A13-A14A-44D5-B134-4B62F7AAF1D3}"/>
              </a:ext>
            </a:extLst>
          </p:cNvPr>
          <p:cNvSpPr/>
          <p:nvPr/>
        </p:nvSpPr>
        <p:spPr>
          <a:xfrm>
            <a:off x="430993" y="2121687"/>
            <a:ext cx="7202466" cy="23991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B35B671A-CE15-4391-8FA7-9AECA8C9D942}"/>
              </a:ext>
            </a:extLst>
          </p:cNvPr>
          <p:cNvSpPr txBox="1"/>
          <p:nvPr/>
        </p:nvSpPr>
        <p:spPr>
          <a:xfrm>
            <a:off x="877815" y="2406693"/>
            <a:ext cx="2239383" cy="400110"/>
          </a:xfrm>
          <a:prstGeom prst="rect">
            <a:avLst/>
          </a:prstGeom>
          <a:noFill/>
        </p:spPr>
        <p:txBody>
          <a:bodyPr wrap="square" rtlCol="0">
            <a:spAutoFit/>
          </a:bodyPr>
          <a:lstStyle/>
          <a:p>
            <a:r>
              <a:rPr lang="en-US" sz="2000" i="1" dirty="0"/>
              <a:t>Given an adversary </a:t>
            </a:r>
          </a:p>
        </p:txBody>
      </p:sp>
      <p:sp>
        <p:nvSpPr>
          <p:cNvPr id="57" name="TextBox 56">
            <a:extLst>
              <a:ext uri="{FF2B5EF4-FFF2-40B4-BE49-F238E27FC236}">
                <a16:creationId xmlns:a16="http://schemas.microsoft.com/office/drawing/2014/main" id="{7535A1BD-7CD4-4047-A90D-EB5A10CC5E28}"/>
              </a:ext>
            </a:extLst>
          </p:cNvPr>
          <p:cNvSpPr txBox="1"/>
          <p:nvPr/>
        </p:nvSpPr>
        <p:spPr>
          <a:xfrm>
            <a:off x="2987118" y="2364146"/>
            <a:ext cx="426645" cy="523220"/>
          </a:xfrm>
          <a:prstGeom prst="rect">
            <a:avLst/>
          </a:prstGeom>
          <a:noFill/>
        </p:spPr>
        <p:txBody>
          <a:bodyPr wrap="square" rtlCol="0">
            <a:spAutoFit/>
          </a:bodyPr>
          <a:lstStyle/>
          <a:p>
            <a:r>
              <a:rPr lang="en-US" sz="2800" b="1" dirty="0">
                <a:solidFill>
                  <a:srgbClr val="C00000"/>
                </a:solidFill>
              </a:rPr>
              <a:t>A</a:t>
            </a:r>
          </a:p>
        </p:txBody>
      </p:sp>
      <p:sp>
        <p:nvSpPr>
          <p:cNvPr id="58" name="TextBox 57">
            <a:extLst>
              <a:ext uri="{FF2B5EF4-FFF2-40B4-BE49-F238E27FC236}">
                <a16:creationId xmlns:a16="http://schemas.microsoft.com/office/drawing/2014/main" id="{9459AFC1-5C64-44CC-A089-7BDCECF39879}"/>
              </a:ext>
            </a:extLst>
          </p:cNvPr>
          <p:cNvSpPr txBox="1"/>
          <p:nvPr/>
        </p:nvSpPr>
        <p:spPr>
          <a:xfrm>
            <a:off x="1089604" y="3139260"/>
            <a:ext cx="2303836" cy="400110"/>
          </a:xfrm>
          <a:prstGeom prst="rect">
            <a:avLst/>
          </a:prstGeom>
          <a:noFill/>
        </p:spPr>
        <p:txBody>
          <a:bodyPr wrap="none" rtlCol="0">
            <a:spAutoFit/>
          </a:bodyPr>
          <a:lstStyle/>
          <a:p>
            <a:r>
              <a:rPr lang="en-US" sz="2000" i="1" dirty="0"/>
              <a:t>with some resources</a:t>
            </a:r>
            <a:endParaRPr lang="en-US" sz="2000" b="1" dirty="0"/>
          </a:p>
        </p:txBody>
      </p:sp>
      <p:sp>
        <p:nvSpPr>
          <p:cNvPr id="59" name="TextBox 58">
            <a:extLst>
              <a:ext uri="{FF2B5EF4-FFF2-40B4-BE49-F238E27FC236}">
                <a16:creationId xmlns:a16="http://schemas.microsoft.com/office/drawing/2014/main" id="{C416A06D-7873-492F-95C8-4BC7AC73D1F1}"/>
              </a:ext>
            </a:extLst>
          </p:cNvPr>
          <p:cNvSpPr txBox="1"/>
          <p:nvPr/>
        </p:nvSpPr>
        <p:spPr>
          <a:xfrm>
            <a:off x="557819" y="3829310"/>
            <a:ext cx="2302169" cy="400110"/>
          </a:xfrm>
          <a:prstGeom prst="rect">
            <a:avLst/>
          </a:prstGeom>
          <a:noFill/>
        </p:spPr>
        <p:txBody>
          <a:bodyPr wrap="none" rtlCol="0">
            <a:spAutoFit/>
          </a:bodyPr>
          <a:lstStyle/>
          <a:p>
            <a:r>
              <a:rPr lang="en-US" sz="2000" i="1" dirty="0"/>
              <a:t>The probability that </a:t>
            </a:r>
          </a:p>
        </p:txBody>
      </p:sp>
      <p:sp>
        <p:nvSpPr>
          <p:cNvPr id="60" name="TextBox 59">
            <a:extLst>
              <a:ext uri="{FF2B5EF4-FFF2-40B4-BE49-F238E27FC236}">
                <a16:creationId xmlns:a16="http://schemas.microsoft.com/office/drawing/2014/main" id="{A8C9EFD0-89A5-4501-AB75-FA2A2A06EEDC}"/>
              </a:ext>
            </a:extLst>
          </p:cNvPr>
          <p:cNvSpPr txBox="1"/>
          <p:nvPr/>
        </p:nvSpPr>
        <p:spPr>
          <a:xfrm>
            <a:off x="2964320" y="3821612"/>
            <a:ext cx="4623382" cy="400110"/>
          </a:xfrm>
          <a:prstGeom prst="rect">
            <a:avLst/>
          </a:prstGeom>
          <a:noFill/>
        </p:spPr>
        <p:txBody>
          <a:bodyPr wrap="none" rtlCol="0">
            <a:spAutoFit/>
          </a:bodyPr>
          <a:lstStyle/>
          <a:p>
            <a:r>
              <a:rPr lang="en-US" sz="2000" i="1" dirty="0"/>
              <a:t>can break the security of                              is</a:t>
            </a:r>
          </a:p>
        </p:txBody>
      </p:sp>
      <p:sp>
        <p:nvSpPr>
          <p:cNvPr id="61" name="TextBox 60">
            <a:extLst>
              <a:ext uri="{FF2B5EF4-FFF2-40B4-BE49-F238E27FC236}">
                <a16:creationId xmlns:a16="http://schemas.microsoft.com/office/drawing/2014/main" id="{B6A1208B-0A1F-4200-BF3C-67064C0D01B9}"/>
              </a:ext>
            </a:extLst>
          </p:cNvPr>
          <p:cNvSpPr txBox="1"/>
          <p:nvPr/>
        </p:nvSpPr>
        <p:spPr>
          <a:xfrm>
            <a:off x="2694083" y="3797506"/>
            <a:ext cx="370614" cy="461665"/>
          </a:xfrm>
          <a:prstGeom prst="rect">
            <a:avLst/>
          </a:prstGeom>
          <a:noFill/>
        </p:spPr>
        <p:txBody>
          <a:bodyPr wrap="none" rtlCol="0">
            <a:spAutoFit/>
          </a:bodyPr>
          <a:lstStyle/>
          <a:p>
            <a:r>
              <a:rPr lang="en-US" sz="2400" b="1" dirty="0">
                <a:solidFill>
                  <a:srgbClr val="C00000"/>
                </a:solidFill>
              </a:rPr>
              <a:t>A</a:t>
            </a:r>
            <a:endParaRPr lang="en-US" sz="2000" b="1" dirty="0">
              <a:solidFill>
                <a:srgbClr val="C00000"/>
              </a:solidFill>
            </a:endParaRPr>
          </a:p>
        </p:txBody>
      </p:sp>
      <p:sp>
        <p:nvSpPr>
          <p:cNvPr id="62" name="TextBox 61">
            <a:extLst>
              <a:ext uri="{FF2B5EF4-FFF2-40B4-BE49-F238E27FC236}">
                <a16:creationId xmlns:a16="http://schemas.microsoft.com/office/drawing/2014/main" id="{1DDB974A-34DA-48F8-9147-53ED3CD5DCE8}"/>
              </a:ext>
            </a:extLst>
          </p:cNvPr>
          <p:cNvSpPr txBox="1"/>
          <p:nvPr/>
        </p:nvSpPr>
        <p:spPr>
          <a:xfrm>
            <a:off x="5599172" y="3821612"/>
            <a:ext cx="1731564" cy="400110"/>
          </a:xfrm>
          <a:prstGeom prst="rect">
            <a:avLst/>
          </a:prstGeom>
          <a:noFill/>
        </p:spPr>
        <p:txBody>
          <a:bodyPr wrap="none" rtlCol="0">
            <a:spAutoFit/>
          </a:bodyPr>
          <a:lstStyle/>
          <a:p>
            <a:r>
              <a:rPr lang="en-US" sz="2000" b="1" dirty="0"/>
              <a:t>TLS 1.3 [</a:t>
            </a:r>
            <a:r>
              <a:rPr lang="en-US" sz="2000" b="1" dirty="0">
                <a:solidFill>
                  <a:schemeClr val="accent6"/>
                </a:solidFill>
              </a:rPr>
              <a:t>G</a:t>
            </a:r>
            <a:r>
              <a:rPr lang="en-US" sz="2000" b="1" dirty="0"/>
              <a:t>,</a:t>
            </a:r>
            <a:r>
              <a:rPr lang="en-US" sz="2000" b="1" dirty="0">
                <a:solidFill>
                  <a:schemeClr val="accent1">
                    <a:lumMod val="75000"/>
                  </a:schemeClr>
                </a:solidFill>
              </a:rPr>
              <a:t>H</a:t>
            </a:r>
            <a:r>
              <a:rPr lang="en-US" sz="2000" b="1" dirty="0"/>
              <a:t>,</a:t>
            </a:r>
            <a:r>
              <a:rPr lang="en-US" sz="2000" b="1" dirty="0">
                <a:solidFill>
                  <a:schemeClr val="accent2"/>
                </a:solidFill>
              </a:rPr>
              <a:t>S</a:t>
            </a:r>
            <a:r>
              <a:rPr lang="en-US" sz="2000" b="1" dirty="0"/>
              <a:t>]</a:t>
            </a:r>
          </a:p>
        </p:txBody>
      </p:sp>
      <p:pic>
        <p:nvPicPr>
          <p:cNvPr id="67" name="Picture 66" descr="Chart&#10;&#10;Description automatically generated">
            <a:extLst>
              <a:ext uri="{FF2B5EF4-FFF2-40B4-BE49-F238E27FC236}">
                <a16:creationId xmlns:a16="http://schemas.microsoft.com/office/drawing/2014/main" id="{65EB3360-AF44-4E3D-BEFF-154EE4A45A15}"/>
              </a:ext>
            </a:extLst>
          </p:cNvPr>
          <p:cNvPicPr>
            <a:picLocks noChangeAspect="1"/>
          </p:cNvPicPr>
          <p:nvPr/>
        </p:nvPicPr>
        <p:blipFill>
          <a:blip r:embed="rId3"/>
          <a:stretch>
            <a:fillRect/>
          </a:stretch>
        </p:blipFill>
        <p:spPr>
          <a:xfrm flipH="1">
            <a:off x="3413763" y="2099385"/>
            <a:ext cx="840298" cy="840298"/>
          </a:xfrm>
          <a:prstGeom prst="rect">
            <a:avLst/>
          </a:prstGeom>
        </p:spPr>
      </p:pic>
      <p:pic>
        <p:nvPicPr>
          <p:cNvPr id="68" name="Picture 67" descr="Chart&#10;&#10;Description automatically generated with medium confidence">
            <a:extLst>
              <a:ext uri="{FF2B5EF4-FFF2-40B4-BE49-F238E27FC236}">
                <a16:creationId xmlns:a16="http://schemas.microsoft.com/office/drawing/2014/main" id="{BF2E62FB-96AA-436F-88A1-A8596E18AA1B}"/>
              </a:ext>
            </a:extLst>
          </p:cNvPr>
          <p:cNvPicPr>
            <a:picLocks noChangeAspect="1"/>
          </p:cNvPicPr>
          <p:nvPr/>
        </p:nvPicPr>
        <p:blipFill>
          <a:blip r:embed="rId4"/>
          <a:stretch>
            <a:fillRect/>
          </a:stretch>
        </p:blipFill>
        <p:spPr>
          <a:xfrm flipH="1">
            <a:off x="4401126" y="2972677"/>
            <a:ext cx="616413" cy="616413"/>
          </a:xfrm>
          <a:prstGeom prst="rect">
            <a:avLst/>
          </a:prstGeom>
        </p:spPr>
      </p:pic>
      <p:pic>
        <p:nvPicPr>
          <p:cNvPr id="70" name="Picture 69" descr="A picture containing chart&#10;&#10;Description automatically generated">
            <a:extLst>
              <a:ext uri="{FF2B5EF4-FFF2-40B4-BE49-F238E27FC236}">
                <a16:creationId xmlns:a16="http://schemas.microsoft.com/office/drawing/2014/main" id="{FDCE84AB-9FE9-44AC-AB5B-D9ED236F47FB}"/>
              </a:ext>
            </a:extLst>
          </p:cNvPr>
          <p:cNvPicPr>
            <a:picLocks noChangeAspect="1"/>
          </p:cNvPicPr>
          <p:nvPr/>
        </p:nvPicPr>
        <p:blipFill>
          <a:blip r:embed="rId5"/>
          <a:stretch>
            <a:fillRect/>
          </a:stretch>
        </p:blipFill>
        <p:spPr>
          <a:xfrm>
            <a:off x="3546825" y="3090758"/>
            <a:ext cx="457173" cy="457173"/>
          </a:xfrm>
          <a:prstGeom prst="rect">
            <a:avLst/>
          </a:prstGeom>
        </p:spPr>
      </p:pic>
      <p:pic>
        <p:nvPicPr>
          <p:cNvPr id="71" name="Picture 70" descr="A picture containing LEGO, toy&#10;&#10;Description automatically generated">
            <a:extLst>
              <a:ext uri="{FF2B5EF4-FFF2-40B4-BE49-F238E27FC236}">
                <a16:creationId xmlns:a16="http://schemas.microsoft.com/office/drawing/2014/main" id="{7EC2E75C-1CC4-44F3-A458-A996FDB48EE2}"/>
              </a:ext>
            </a:extLst>
          </p:cNvPr>
          <p:cNvPicPr>
            <a:picLocks noChangeAspect="1"/>
          </p:cNvPicPr>
          <p:nvPr/>
        </p:nvPicPr>
        <p:blipFill>
          <a:blip r:embed="rId6"/>
          <a:stretch>
            <a:fillRect/>
          </a:stretch>
        </p:blipFill>
        <p:spPr>
          <a:xfrm flipH="1">
            <a:off x="5414667" y="2958595"/>
            <a:ext cx="554343" cy="554343"/>
          </a:xfrm>
          <a:prstGeom prst="rect">
            <a:avLst/>
          </a:prstGeom>
        </p:spPr>
      </p:pic>
      <p:pic>
        <p:nvPicPr>
          <p:cNvPr id="72" name="Picture 71" descr="Chart&#10;&#10;Description automatically generated">
            <a:extLst>
              <a:ext uri="{FF2B5EF4-FFF2-40B4-BE49-F238E27FC236}">
                <a16:creationId xmlns:a16="http://schemas.microsoft.com/office/drawing/2014/main" id="{517C7FFE-A3A5-457B-BCA3-6E2353E1219E}"/>
              </a:ext>
            </a:extLst>
          </p:cNvPr>
          <p:cNvPicPr>
            <a:picLocks noChangeAspect="1"/>
          </p:cNvPicPr>
          <p:nvPr/>
        </p:nvPicPr>
        <p:blipFill>
          <a:blip r:embed="rId7"/>
          <a:stretch>
            <a:fillRect/>
          </a:stretch>
        </p:blipFill>
        <p:spPr>
          <a:xfrm>
            <a:off x="6057278" y="2945337"/>
            <a:ext cx="554343" cy="554343"/>
          </a:xfrm>
          <a:prstGeom prst="rect">
            <a:avLst/>
          </a:prstGeom>
        </p:spPr>
      </p:pic>
      <p:pic>
        <p:nvPicPr>
          <p:cNvPr id="73" name="Picture 72" descr="A picture containing text, toy, vector graphics&#10;&#10;Description automatically generated">
            <a:extLst>
              <a:ext uri="{FF2B5EF4-FFF2-40B4-BE49-F238E27FC236}">
                <a16:creationId xmlns:a16="http://schemas.microsoft.com/office/drawing/2014/main" id="{03984BB7-E788-4DB8-AABC-A6A540378B04}"/>
              </a:ext>
            </a:extLst>
          </p:cNvPr>
          <p:cNvPicPr>
            <a:picLocks noChangeAspect="1"/>
          </p:cNvPicPr>
          <p:nvPr/>
        </p:nvPicPr>
        <p:blipFill>
          <a:blip r:embed="rId8"/>
          <a:stretch>
            <a:fillRect/>
          </a:stretch>
        </p:blipFill>
        <p:spPr>
          <a:xfrm flipH="1">
            <a:off x="5702015" y="2945336"/>
            <a:ext cx="554344" cy="554344"/>
          </a:xfrm>
          <a:prstGeom prst="rect">
            <a:avLst/>
          </a:prstGeom>
        </p:spPr>
      </p:pic>
      <p:sp>
        <p:nvSpPr>
          <p:cNvPr id="91" name="TextBox 90">
            <a:extLst>
              <a:ext uri="{FF2B5EF4-FFF2-40B4-BE49-F238E27FC236}">
                <a16:creationId xmlns:a16="http://schemas.microsoft.com/office/drawing/2014/main" id="{64C314A2-CC0E-4B97-B5E9-969F7EDCD81A}"/>
              </a:ext>
            </a:extLst>
          </p:cNvPr>
          <p:cNvSpPr txBox="1"/>
          <p:nvPr/>
        </p:nvSpPr>
        <p:spPr>
          <a:xfrm>
            <a:off x="1551836" y="5438279"/>
            <a:ext cx="1071127" cy="369332"/>
          </a:xfrm>
          <a:prstGeom prst="rect">
            <a:avLst/>
          </a:prstGeom>
          <a:noFill/>
        </p:spPr>
        <p:txBody>
          <a:bodyPr wrap="none" rtlCol="0">
            <a:spAutoFit/>
          </a:bodyPr>
          <a:lstStyle/>
          <a:p>
            <a:r>
              <a:rPr lang="en-US" dirty="0"/>
              <a:t>#sessions</a:t>
            </a:r>
          </a:p>
        </p:txBody>
      </p:sp>
      <p:cxnSp>
        <p:nvCxnSpPr>
          <p:cNvPr id="103" name="Straight Arrow Connector 102">
            <a:extLst>
              <a:ext uri="{FF2B5EF4-FFF2-40B4-BE49-F238E27FC236}">
                <a16:creationId xmlns:a16="http://schemas.microsoft.com/office/drawing/2014/main" id="{54BD4A68-214C-44D4-9F86-BBB45CBAE534}"/>
              </a:ext>
            </a:extLst>
          </p:cNvPr>
          <p:cNvCxnSpPr>
            <a:cxnSpLocks/>
          </p:cNvCxnSpPr>
          <p:nvPr/>
        </p:nvCxnSpPr>
        <p:spPr>
          <a:xfrm flipH="1">
            <a:off x="2582217" y="5161280"/>
            <a:ext cx="310983" cy="5384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4" name="Picture 103" descr="Chart&#10;&#10;Description automatically generated with medium confidence">
            <a:extLst>
              <a:ext uri="{FF2B5EF4-FFF2-40B4-BE49-F238E27FC236}">
                <a16:creationId xmlns:a16="http://schemas.microsoft.com/office/drawing/2014/main" id="{65AAD3DF-9277-41BC-87EC-140147135476}"/>
              </a:ext>
            </a:extLst>
          </p:cNvPr>
          <p:cNvPicPr>
            <a:picLocks noChangeAspect="1"/>
          </p:cNvPicPr>
          <p:nvPr/>
        </p:nvPicPr>
        <p:blipFill>
          <a:blip r:embed="rId4"/>
          <a:stretch>
            <a:fillRect/>
          </a:stretch>
        </p:blipFill>
        <p:spPr>
          <a:xfrm flipH="1">
            <a:off x="2213733" y="5591454"/>
            <a:ext cx="616413" cy="616413"/>
          </a:xfrm>
          <a:prstGeom prst="rect">
            <a:avLst/>
          </a:prstGeom>
        </p:spPr>
      </p:pic>
      <p:sp>
        <p:nvSpPr>
          <p:cNvPr id="105" name="TextBox 104">
            <a:extLst>
              <a:ext uri="{FF2B5EF4-FFF2-40B4-BE49-F238E27FC236}">
                <a16:creationId xmlns:a16="http://schemas.microsoft.com/office/drawing/2014/main" id="{9045C96D-25E4-48D9-9B06-7A1038789F12}"/>
              </a:ext>
            </a:extLst>
          </p:cNvPr>
          <p:cNvSpPr txBox="1"/>
          <p:nvPr/>
        </p:nvSpPr>
        <p:spPr>
          <a:xfrm>
            <a:off x="419679" y="4740714"/>
            <a:ext cx="9294107" cy="461665"/>
          </a:xfrm>
          <a:prstGeom prst="rect">
            <a:avLst/>
          </a:prstGeom>
          <a:solidFill>
            <a:schemeClr val="bg1">
              <a:lumMod val="95000"/>
            </a:schemeClr>
          </a:solidFill>
        </p:spPr>
        <p:txBody>
          <a:bodyPr wrap="square" rtlCol="0">
            <a:spAutoFit/>
          </a:bodyPr>
          <a:lstStyle/>
          <a:p>
            <a:r>
              <a:rPr lang="en-US" sz="2400" dirty="0"/>
              <a:t> Adv(</a:t>
            </a:r>
            <a:r>
              <a:rPr lang="en-US" sz="2400" b="1" dirty="0">
                <a:solidFill>
                  <a:srgbClr val="C00000"/>
                </a:solidFill>
              </a:rPr>
              <a:t>A</a:t>
            </a:r>
            <a:r>
              <a:rPr lang="en-US" sz="2400" dirty="0"/>
              <a:t>, </a:t>
            </a:r>
            <a:r>
              <a:rPr lang="en-US" sz="2400" b="1" dirty="0"/>
              <a:t>TLS 1.3</a:t>
            </a:r>
            <a:r>
              <a:rPr lang="en-US" sz="2400" dirty="0"/>
              <a:t>) ≤  </a:t>
            </a:r>
            <a:r>
              <a:rPr lang="en-US" sz="2400" b="1" dirty="0"/>
              <a:t>S</a:t>
            </a:r>
            <a:r>
              <a:rPr lang="en-US" sz="2400" b="1" baseline="30000" dirty="0"/>
              <a:t>2</a:t>
            </a:r>
            <a:r>
              <a:rPr lang="en-US" sz="2400" b="1" dirty="0"/>
              <a:t> *</a:t>
            </a:r>
            <a:r>
              <a:rPr lang="en-US" sz="2400" dirty="0"/>
              <a:t>Adv(</a:t>
            </a:r>
            <a:r>
              <a:rPr lang="en-US" sz="2400" b="1" dirty="0">
                <a:solidFill>
                  <a:srgbClr val="C00000"/>
                </a:solidFill>
              </a:rPr>
              <a:t>B</a:t>
            </a:r>
            <a:r>
              <a:rPr lang="en-US" sz="2400" b="1" baseline="-25000" dirty="0">
                <a:solidFill>
                  <a:srgbClr val="C00000"/>
                </a:solidFill>
              </a:rPr>
              <a:t>1</a:t>
            </a:r>
            <a:r>
              <a:rPr lang="en-US" sz="2400" dirty="0"/>
              <a:t>, </a:t>
            </a:r>
            <a:r>
              <a:rPr lang="en-US" sz="2400" b="1" dirty="0">
                <a:solidFill>
                  <a:schemeClr val="accent6"/>
                </a:solidFill>
              </a:rPr>
              <a:t>G</a:t>
            </a:r>
            <a:r>
              <a:rPr lang="en-US" sz="2400" b="1" dirty="0"/>
              <a:t>) </a:t>
            </a:r>
            <a:r>
              <a:rPr lang="en-US" sz="2400" dirty="0"/>
              <a:t>+ 6</a:t>
            </a:r>
            <a:r>
              <a:rPr lang="en-US" sz="2400" b="1" dirty="0"/>
              <a:t>S * </a:t>
            </a:r>
            <a:r>
              <a:rPr lang="en-US" sz="2400" dirty="0"/>
              <a:t>Adv(</a:t>
            </a:r>
            <a:r>
              <a:rPr lang="en-US" sz="2400" b="1" dirty="0">
                <a:solidFill>
                  <a:srgbClr val="C00000"/>
                </a:solidFill>
              </a:rPr>
              <a:t>B</a:t>
            </a:r>
            <a:r>
              <a:rPr lang="en-US" sz="2400" b="1" baseline="-25000" dirty="0">
                <a:solidFill>
                  <a:srgbClr val="C00000"/>
                </a:solidFill>
              </a:rPr>
              <a:t>2</a:t>
            </a:r>
            <a:r>
              <a:rPr lang="en-US" sz="2400" b="1" dirty="0"/>
              <a:t>,</a:t>
            </a:r>
            <a:r>
              <a:rPr lang="en-US" sz="2400" dirty="0"/>
              <a:t> </a:t>
            </a:r>
            <a:r>
              <a:rPr lang="en-US" sz="2400" b="1" dirty="0">
                <a:solidFill>
                  <a:schemeClr val="accent1">
                    <a:lumMod val="75000"/>
                  </a:schemeClr>
                </a:solidFill>
              </a:rPr>
              <a:t>H</a:t>
            </a:r>
            <a:r>
              <a:rPr lang="en-US" sz="2400" dirty="0"/>
              <a:t>) + </a:t>
            </a:r>
            <a:r>
              <a:rPr lang="en-US" sz="2400" b="1" dirty="0"/>
              <a:t>S </a:t>
            </a:r>
            <a:r>
              <a:rPr lang="en-US" sz="2400" dirty="0"/>
              <a:t>* </a:t>
            </a:r>
            <a:r>
              <a:rPr lang="en-US" sz="2400" b="1" dirty="0"/>
              <a:t>U </a:t>
            </a:r>
            <a:r>
              <a:rPr lang="en-US" sz="2400" dirty="0"/>
              <a:t>* Adv(</a:t>
            </a:r>
            <a:r>
              <a:rPr lang="en-US" sz="2400" b="1" dirty="0">
                <a:solidFill>
                  <a:srgbClr val="C00000"/>
                </a:solidFill>
              </a:rPr>
              <a:t>B</a:t>
            </a:r>
            <a:r>
              <a:rPr lang="en-US" sz="2400" b="1" baseline="-25000" dirty="0">
                <a:solidFill>
                  <a:srgbClr val="C00000"/>
                </a:solidFill>
              </a:rPr>
              <a:t>3</a:t>
            </a:r>
            <a:r>
              <a:rPr lang="en-US" sz="2400" b="1" dirty="0"/>
              <a:t>,</a:t>
            </a:r>
            <a:r>
              <a:rPr lang="en-US" sz="2400" dirty="0"/>
              <a:t> </a:t>
            </a:r>
            <a:r>
              <a:rPr lang="en-US" sz="2400" b="1" dirty="0">
                <a:solidFill>
                  <a:schemeClr val="accent2"/>
                </a:solidFill>
              </a:rPr>
              <a:t>S</a:t>
            </a:r>
            <a:r>
              <a:rPr lang="en-US" sz="2400" dirty="0"/>
              <a:t>) +…</a:t>
            </a:r>
            <a:endParaRPr lang="en-US" sz="2400" dirty="0">
              <a:solidFill>
                <a:schemeClr val="accent3"/>
              </a:solidFill>
            </a:endParaRPr>
          </a:p>
        </p:txBody>
      </p:sp>
      <p:sp>
        <p:nvSpPr>
          <p:cNvPr id="106" name="TextBox 105">
            <a:extLst>
              <a:ext uri="{FF2B5EF4-FFF2-40B4-BE49-F238E27FC236}">
                <a16:creationId xmlns:a16="http://schemas.microsoft.com/office/drawing/2014/main" id="{E7BD3D1C-B7CF-462C-847D-255CC7F01282}"/>
              </a:ext>
            </a:extLst>
          </p:cNvPr>
          <p:cNvSpPr txBox="1"/>
          <p:nvPr/>
        </p:nvSpPr>
        <p:spPr>
          <a:xfrm>
            <a:off x="3632544" y="5495842"/>
            <a:ext cx="3564245" cy="369332"/>
          </a:xfrm>
          <a:prstGeom prst="rect">
            <a:avLst/>
          </a:prstGeom>
          <a:noFill/>
        </p:spPr>
        <p:txBody>
          <a:bodyPr wrap="none" rtlCol="0">
            <a:spAutoFit/>
          </a:bodyPr>
          <a:lstStyle/>
          <a:p>
            <a:r>
              <a:rPr lang="en-US" dirty="0"/>
              <a:t>Security of the Diffie-Hellman group</a:t>
            </a:r>
          </a:p>
        </p:txBody>
      </p:sp>
      <p:cxnSp>
        <p:nvCxnSpPr>
          <p:cNvPr id="107" name="Straight Arrow Connector 106">
            <a:extLst>
              <a:ext uri="{FF2B5EF4-FFF2-40B4-BE49-F238E27FC236}">
                <a16:creationId xmlns:a16="http://schemas.microsoft.com/office/drawing/2014/main" id="{1EA26159-B82D-4C84-8E99-10F5CA401E43}"/>
              </a:ext>
            </a:extLst>
          </p:cNvPr>
          <p:cNvCxnSpPr>
            <a:cxnSpLocks/>
          </p:cNvCxnSpPr>
          <p:nvPr/>
        </p:nvCxnSpPr>
        <p:spPr>
          <a:xfrm>
            <a:off x="3775411" y="5156127"/>
            <a:ext cx="359709" cy="3397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8" name="Rectangle 107">
            <a:extLst>
              <a:ext uri="{FF2B5EF4-FFF2-40B4-BE49-F238E27FC236}">
                <a16:creationId xmlns:a16="http://schemas.microsoft.com/office/drawing/2014/main" id="{4E534395-BD7A-4E49-B146-942662A0C2A2}"/>
              </a:ext>
            </a:extLst>
          </p:cNvPr>
          <p:cNvSpPr/>
          <p:nvPr/>
        </p:nvSpPr>
        <p:spPr>
          <a:xfrm>
            <a:off x="7806043" y="2597499"/>
            <a:ext cx="1517168" cy="1586541"/>
          </a:xfrm>
          <a:prstGeom prst="rect">
            <a:avLst/>
          </a:prstGeom>
          <a:solidFill>
            <a:schemeClr val="accent2">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09" name="TextBox 108">
            <a:extLst>
              <a:ext uri="{FF2B5EF4-FFF2-40B4-BE49-F238E27FC236}">
                <a16:creationId xmlns:a16="http://schemas.microsoft.com/office/drawing/2014/main" id="{F30A37A7-9E73-4202-B9AA-868146779E21}"/>
              </a:ext>
            </a:extLst>
          </p:cNvPr>
          <p:cNvSpPr txBox="1"/>
          <p:nvPr/>
        </p:nvSpPr>
        <p:spPr>
          <a:xfrm>
            <a:off x="7993201" y="2684445"/>
            <a:ext cx="1095606" cy="408623"/>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b="1" dirty="0">
                <a:solidFill>
                  <a:schemeClr val="tx1"/>
                </a:solidFill>
              </a:rPr>
              <a:t> </a:t>
            </a:r>
            <a:r>
              <a:rPr lang="en-US" b="1" dirty="0">
                <a:solidFill>
                  <a:schemeClr val="tx1"/>
                </a:solidFill>
                <a:latin typeface="Courier New" panose="02070309020205020404" pitchFamily="49" charset="0"/>
                <a:cs typeface="Courier New" panose="02070309020205020404" pitchFamily="49" charset="0"/>
              </a:rPr>
              <a:t>x25519</a:t>
            </a:r>
          </a:p>
        </p:txBody>
      </p:sp>
      <p:sp>
        <p:nvSpPr>
          <p:cNvPr id="119" name="TextBox 118">
            <a:extLst>
              <a:ext uri="{FF2B5EF4-FFF2-40B4-BE49-F238E27FC236}">
                <a16:creationId xmlns:a16="http://schemas.microsoft.com/office/drawing/2014/main" id="{D0D2AC4A-354C-4EC2-8411-B4402B074DBC}"/>
              </a:ext>
            </a:extLst>
          </p:cNvPr>
          <p:cNvSpPr txBox="1"/>
          <p:nvPr/>
        </p:nvSpPr>
        <p:spPr>
          <a:xfrm>
            <a:off x="7959044" y="3166782"/>
            <a:ext cx="1183030" cy="408623"/>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b="1" dirty="0">
                <a:solidFill>
                  <a:schemeClr val="tx1"/>
                </a:solidFill>
                <a:latin typeface="Courier New" panose="02070309020205020404" pitchFamily="49" charset="0"/>
                <a:cs typeface="Courier New" panose="02070309020205020404" pitchFamily="49" charset="0"/>
              </a:rPr>
              <a:t>ed25519</a:t>
            </a:r>
          </a:p>
        </p:txBody>
      </p:sp>
      <p:sp>
        <p:nvSpPr>
          <p:cNvPr id="120" name="TextBox 119">
            <a:extLst>
              <a:ext uri="{FF2B5EF4-FFF2-40B4-BE49-F238E27FC236}">
                <a16:creationId xmlns:a16="http://schemas.microsoft.com/office/drawing/2014/main" id="{521BD03C-E01C-4A80-93E2-349A370CD55F}"/>
              </a:ext>
            </a:extLst>
          </p:cNvPr>
          <p:cNvSpPr txBox="1"/>
          <p:nvPr/>
        </p:nvSpPr>
        <p:spPr>
          <a:xfrm>
            <a:off x="7951395" y="3669676"/>
            <a:ext cx="1183030" cy="408623"/>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b="1" dirty="0">
                <a:solidFill>
                  <a:schemeClr val="tx1"/>
                </a:solidFill>
                <a:latin typeface="Courier New" panose="02070309020205020404" pitchFamily="49" charset="0"/>
                <a:cs typeface="Courier New" panose="02070309020205020404" pitchFamily="49" charset="0"/>
              </a:rPr>
              <a:t>SHA-256</a:t>
            </a:r>
          </a:p>
        </p:txBody>
      </p:sp>
      <p:sp>
        <p:nvSpPr>
          <p:cNvPr id="121" name="TextBox 120">
            <a:extLst>
              <a:ext uri="{FF2B5EF4-FFF2-40B4-BE49-F238E27FC236}">
                <a16:creationId xmlns:a16="http://schemas.microsoft.com/office/drawing/2014/main" id="{37C77F46-653E-4BF7-B216-9F7F70F54E86}"/>
              </a:ext>
            </a:extLst>
          </p:cNvPr>
          <p:cNvSpPr txBox="1"/>
          <p:nvPr/>
        </p:nvSpPr>
        <p:spPr>
          <a:xfrm>
            <a:off x="10837764" y="3171987"/>
            <a:ext cx="476412" cy="523220"/>
          </a:xfrm>
          <a:prstGeom prst="rect">
            <a:avLst/>
          </a:prstGeom>
          <a:noFill/>
        </p:spPr>
        <p:txBody>
          <a:bodyPr wrap="square" rtlCol="0">
            <a:spAutoFit/>
          </a:bodyPr>
          <a:lstStyle/>
          <a:p>
            <a:r>
              <a:rPr lang="en-US" sz="2800" b="1" dirty="0">
                <a:solidFill>
                  <a:schemeClr val="accent3"/>
                </a:solidFill>
              </a:rPr>
              <a:t>G</a:t>
            </a:r>
          </a:p>
        </p:txBody>
      </p:sp>
      <p:sp>
        <p:nvSpPr>
          <p:cNvPr id="123" name="TextBox 122">
            <a:extLst>
              <a:ext uri="{FF2B5EF4-FFF2-40B4-BE49-F238E27FC236}">
                <a16:creationId xmlns:a16="http://schemas.microsoft.com/office/drawing/2014/main" id="{DC046DFC-0417-4C97-9873-6D4BA4AC0DF4}"/>
              </a:ext>
            </a:extLst>
          </p:cNvPr>
          <p:cNvSpPr txBox="1"/>
          <p:nvPr/>
        </p:nvSpPr>
        <p:spPr>
          <a:xfrm>
            <a:off x="7799973" y="1865901"/>
            <a:ext cx="1523238" cy="646331"/>
          </a:xfrm>
          <a:prstGeom prst="rect">
            <a:avLst/>
          </a:prstGeom>
          <a:noFill/>
        </p:spPr>
        <p:txBody>
          <a:bodyPr wrap="square" rtlCol="0">
            <a:spAutoFit/>
          </a:bodyPr>
          <a:lstStyle/>
          <a:p>
            <a:r>
              <a:rPr lang="en-US" b="1" dirty="0"/>
              <a:t>128-bit </a:t>
            </a:r>
          </a:p>
          <a:p>
            <a:r>
              <a:rPr lang="en-US" b="1" dirty="0"/>
              <a:t>configuration:</a:t>
            </a:r>
          </a:p>
        </p:txBody>
      </p:sp>
      <p:sp>
        <p:nvSpPr>
          <p:cNvPr id="124" name="Rectangle 123">
            <a:extLst>
              <a:ext uri="{FF2B5EF4-FFF2-40B4-BE49-F238E27FC236}">
                <a16:creationId xmlns:a16="http://schemas.microsoft.com/office/drawing/2014/main" id="{17415786-C252-400F-AFD4-B6844587CC00}"/>
              </a:ext>
            </a:extLst>
          </p:cNvPr>
          <p:cNvSpPr/>
          <p:nvPr/>
        </p:nvSpPr>
        <p:spPr>
          <a:xfrm>
            <a:off x="9484906" y="2588455"/>
            <a:ext cx="2581763" cy="1594720"/>
          </a:xfrm>
          <a:prstGeom prst="rect">
            <a:avLst/>
          </a:prstGeom>
          <a:solidFill>
            <a:schemeClr val="accent2">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5" name="TextBox 124">
            <a:extLst>
              <a:ext uri="{FF2B5EF4-FFF2-40B4-BE49-F238E27FC236}">
                <a16:creationId xmlns:a16="http://schemas.microsoft.com/office/drawing/2014/main" id="{44F646A2-7865-4BA8-A2F5-EE48957882AE}"/>
              </a:ext>
            </a:extLst>
          </p:cNvPr>
          <p:cNvSpPr txBox="1"/>
          <p:nvPr/>
        </p:nvSpPr>
        <p:spPr>
          <a:xfrm>
            <a:off x="9659328" y="2669667"/>
            <a:ext cx="1452961" cy="408623"/>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b="1" dirty="0">
                <a:solidFill>
                  <a:schemeClr val="tx1"/>
                </a:solidFill>
                <a:latin typeface="Courier New" panose="02070309020205020404" pitchFamily="49" charset="0"/>
                <a:cs typeface="Courier New" panose="02070309020205020404" pitchFamily="49" charset="0"/>
              </a:rPr>
              <a:t>secp384r1</a:t>
            </a:r>
          </a:p>
        </p:txBody>
      </p:sp>
      <p:sp>
        <p:nvSpPr>
          <p:cNvPr id="126" name="TextBox 125">
            <a:extLst>
              <a:ext uri="{FF2B5EF4-FFF2-40B4-BE49-F238E27FC236}">
                <a16:creationId xmlns:a16="http://schemas.microsoft.com/office/drawing/2014/main" id="{8C02325D-A7CB-47A9-8052-AF4B908C0DC7}"/>
              </a:ext>
            </a:extLst>
          </p:cNvPr>
          <p:cNvSpPr txBox="1"/>
          <p:nvPr/>
        </p:nvSpPr>
        <p:spPr>
          <a:xfrm>
            <a:off x="9659328" y="3166782"/>
            <a:ext cx="2274324" cy="408623"/>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b="1" dirty="0">
                <a:solidFill>
                  <a:schemeClr val="tx1"/>
                </a:solidFill>
                <a:latin typeface="Courier New" panose="02070309020205020404" pitchFamily="49" charset="0"/>
                <a:cs typeface="Courier New" panose="02070309020205020404" pitchFamily="49" charset="0"/>
              </a:rPr>
              <a:t>ECDSA_secp384r1</a:t>
            </a:r>
          </a:p>
        </p:txBody>
      </p:sp>
      <p:sp>
        <p:nvSpPr>
          <p:cNvPr id="127" name="TextBox 126">
            <a:extLst>
              <a:ext uri="{FF2B5EF4-FFF2-40B4-BE49-F238E27FC236}">
                <a16:creationId xmlns:a16="http://schemas.microsoft.com/office/drawing/2014/main" id="{DC4E383D-8B13-42CD-8A50-9F717CC88FC8}"/>
              </a:ext>
            </a:extLst>
          </p:cNvPr>
          <p:cNvSpPr txBox="1"/>
          <p:nvPr/>
        </p:nvSpPr>
        <p:spPr>
          <a:xfrm>
            <a:off x="9690370" y="3655516"/>
            <a:ext cx="1183030" cy="408623"/>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b="1" dirty="0">
                <a:solidFill>
                  <a:schemeClr val="tx1"/>
                </a:solidFill>
                <a:latin typeface="Courier New" panose="02070309020205020404" pitchFamily="49" charset="0"/>
                <a:cs typeface="Courier New" panose="02070309020205020404" pitchFamily="49" charset="0"/>
              </a:rPr>
              <a:t>SHA-384</a:t>
            </a:r>
          </a:p>
        </p:txBody>
      </p:sp>
      <p:sp>
        <p:nvSpPr>
          <p:cNvPr id="128" name="TextBox 127">
            <a:extLst>
              <a:ext uri="{FF2B5EF4-FFF2-40B4-BE49-F238E27FC236}">
                <a16:creationId xmlns:a16="http://schemas.microsoft.com/office/drawing/2014/main" id="{720B3961-7F61-4CF4-95EB-1BF21DF77BD3}"/>
              </a:ext>
            </a:extLst>
          </p:cNvPr>
          <p:cNvSpPr txBox="1"/>
          <p:nvPr/>
        </p:nvSpPr>
        <p:spPr>
          <a:xfrm>
            <a:off x="9484906" y="1812529"/>
            <a:ext cx="1523238" cy="646331"/>
          </a:xfrm>
          <a:prstGeom prst="rect">
            <a:avLst/>
          </a:prstGeom>
          <a:noFill/>
        </p:spPr>
        <p:txBody>
          <a:bodyPr wrap="square" rtlCol="0">
            <a:spAutoFit/>
          </a:bodyPr>
          <a:lstStyle/>
          <a:p>
            <a:r>
              <a:rPr lang="en-US" b="1" dirty="0"/>
              <a:t>192-bit</a:t>
            </a:r>
          </a:p>
          <a:p>
            <a:r>
              <a:rPr lang="en-US" b="1" dirty="0"/>
              <a:t>configuration:</a:t>
            </a:r>
          </a:p>
        </p:txBody>
      </p:sp>
      <p:sp>
        <p:nvSpPr>
          <p:cNvPr id="2" name="TextBox 1">
            <a:extLst>
              <a:ext uri="{FF2B5EF4-FFF2-40B4-BE49-F238E27FC236}">
                <a16:creationId xmlns:a16="http://schemas.microsoft.com/office/drawing/2014/main" id="{6664C331-6964-4C12-A6EA-B923E7AECD2B}"/>
              </a:ext>
            </a:extLst>
          </p:cNvPr>
          <p:cNvSpPr txBox="1"/>
          <p:nvPr/>
        </p:nvSpPr>
        <p:spPr>
          <a:xfrm>
            <a:off x="3200440" y="3066484"/>
            <a:ext cx="466666" cy="461665"/>
          </a:xfrm>
          <a:prstGeom prst="rect">
            <a:avLst/>
          </a:prstGeom>
          <a:noFill/>
        </p:spPr>
        <p:txBody>
          <a:bodyPr wrap="none" rtlCol="0">
            <a:spAutoFit/>
          </a:bodyPr>
          <a:lstStyle/>
          <a:p>
            <a:r>
              <a:rPr lang="en-US" sz="2000" i="1" dirty="0"/>
              <a:t> </a:t>
            </a:r>
            <a:r>
              <a:rPr lang="en-US" sz="2400" b="1" dirty="0"/>
              <a:t>T:</a:t>
            </a:r>
            <a:endParaRPr lang="en-US" sz="2400" dirty="0"/>
          </a:p>
        </p:txBody>
      </p:sp>
      <p:sp>
        <p:nvSpPr>
          <p:cNvPr id="54" name="TextBox 53">
            <a:extLst>
              <a:ext uri="{FF2B5EF4-FFF2-40B4-BE49-F238E27FC236}">
                <a16:creationId xmlns:a16="http://schemas.microsoft.com/office/drawing/2014/main" id="{7A44F9FC-9025-4D79-80E8-4D7678C2899E}"/>
              </a:ext>
            </a:extLst>
          </p:cNvPr>
          <p:cNvSpPr txBox="1"/>
          <p:nvPr/>
        </p:nvSpPr>
        <p:spPr>
          <a:xfrm>
            <a:off x="4032664" y="3053158"/>
            <a:ext cx="473206" cy="461665"/>
          </a:xfrm>
          <a:prstGeom prst="rect">
            <a:avLst/>
          </a:prstGeom>
          <a:noFill/>
        </p:spPr>
        <p:txBody>
          <a:bodyPr wrap="none" rtlCol="0">
            <a:spAutoFit/>
          </a:bodyPr>
          <a:lstStyle/>
          <a:p>
            <a:r>
              <a:rPr lang="en-US" sz="2000" i="1" dirty="0"/>
              <a:t> </a:t>
            </a:r>
            <a:r>
              <a:rPr lang="en-US" sz="2400" b="1" dirty="0"/>
              <a:t>S:</a:t>
            </a:r>
            <a:endParaRPr lang="en-US" sz="2400" dirty="0"/>
          </a:p>
        </p:txBody>
      </p:sp>
      <p:sp>
        <p:nvSpPr>
          <p:cNvPr id="55" name="TextBox 54">
            <a:extLst>
              <a:ext uri="{FF2B5EF4-FFF2-40B4-BE49-F238E27FC236}">
                <a16:creationId xmlns:a16="http://schemas.microsoft.com/office/drawing/2014/main" id="{D52EF962-403F-4EA9-AC74-65FE83D4DD9A}"/>
              </a:ext>
            </a:extLst>
          </p:cNvPr>
          <p:cNvSpPr txBox="1"/>
          <p:nvPr/>
        </p:nvSpPr>
        <p:spPr>
          <a:xfrm>
            <a:off x="5048317" y="3050050"/>
            <a:ext cx="527709" cy="461665"/>
          </a:xfrm>
          <a:prstGeom prst="rect">
            <a:avLst/>
          </a:prstGeom>
          <a:noFill/>
        </p:spPr>
        <p:txBody>
          <a:bodyPr wrap="none" rtlCol="0">
            <a:spAutoFit/>
          </a:bodyPr>
          <a:lstStyle/>
          <a:p>
            <a:r>
              <a:rPr lang="en-US" sz="2000" i="1" dirty="0"/>
              <a:t> </a:t>
            </a:r>
            <a:r>
              <a:rPr lang="en-US" sz="2400" b="1" dirty="0"/>
              <a:t>U:</a:t>
            </a:r>
            <a:endParaRPr lang="en-US" sz="2400" dirty="0"/>
          </a:p>
        </p:txBody>
      </p:sp>
      <p:sp>
        <p:nvSpPr>
          <p:cNvPr id="3" name="Footer Placeholder 2">
            <a:extLst>
              <a:ext uri="{FF2B5EF4-FFF2-40B4-BE49-F238E27FC236}">
                <a16:creationId xmlns:a16="http://schemas.microsoft.com/office/drawing/2014/main" id="{43A9ADB6-1450-46F0-B38A-B9273C30D4D1}"/>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3074266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itle 1">
            <a:extLst>
              <a:ext uri="{FF2B5EF4-FFF2-40B4-BE49-F238E27FC236}">
                <a16:creationId xmlns:a16="http://schemas.microsoft.com/office/drawing/2014/main" id="{151B39F9-6096-4FF6-A9C4-61278784A608}"/>
              </a:ext>
            </a:extLst>
          </p:cNvPr>
          <p:cNvSpPr txBox="1">
            <a:spLocks/>
          </p:cNvSpPr>
          <p:nvPr/>
        </p:nvSpPr>
        <p:spPr>
          <a:xfrm>
            <a:off x="-185744" y="210481"/>
            <a:ext cx="6793635" cy="923925"/>
          </a:xfrm>
          <a:prstGeom prst="rect">
            <a:avLst/>
          </a:prstGeom>
          <a:ln w="38100">
            <a:solidFill>
              <a:schemeClr val="tx1"/>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 Security Bounds for TLS 1.3</a:t>
            </a:r>
          </a:p>
        </p:txBody>
      </p:sp>
      <p:sp>
        <p:nvSpPr>
          <p:cNvPr id="105" name="TextBox 104">
            <a:extLst>
              <a:ext uri="{FF2B5EF4-FFF2-40B4-BE49-F238E27FC236}">
                <a16:creationId xmlns:a16="http://schemas.microsoft.com/office/drawing/2014/main" id="{9045C96D-25E4-48D9-9B06-7A1038789F12}"/>
              </a:ext>
            </a:extLst>
          </p:cNvPr>
          <p:cNvSpPr txBox="1"/>
          <p:nvPr/>
        </p:nvSpPr>
        <p:spPr>
          <a:xfrm>
            <a:off x="218957" y="1320190"/>
            <a:ext cx="9294107" cy="461665"/>
          </a:xfrm>
          <a:prstGeom prst="rect">
            <a:avLst/>
          </a:prstGeom>
          <a:solidFill>
            <a:schemeClr val="bg1">
              <a:lumMod val="95000"/>
            </a:schemeClr>
          </a:solidFill>
        </p:spPr>
        <p:txBody>
          <a:bodyPr wrap="square" rtlCol="0">
            <a:spAutoFit/>
          </a:bodyPr>
          <a:lstStyle/>
          <a:p>
            <a:r>
              <a:rPr lang="en-US" sz="2400" dirty="0"/>
              <a:t> Adv(</a:t>
            </a:r>
            <a:r>
              <a:rPr lang="en-US" sz="2400" b="1" dirty="0">
                <a:solidFill>
                  <a:srgbClr val="C00000"/>
                </a:solidFill>
              </a:rPr>
              <a:t>A</a:t>
            </a:r>
            <a:r>
              <a:rPr lang="en-US" sz="2400" dirty="0"/>
              <a:t>, </a:t>
            </a:r>
            <a:r>
              <a:rPr lang="en-US" sz="2400" b="1" dirty="0"/>
              <a:t>TLS 1.3</a:t>
            </a:r>
            <a:r>
              <a:rPr lang="en-US" sz="2400" dirty="0"/>
              <a:t>) ≤  </a:t>
            </a:r>
            <a:r>
              <a:rPr lang="en-US" sz="2400" b="1" dirty="0"/>
              <a:t>S</a:t>
            </a:r>
            <a:r>
              <a:rPr lang="en-US" sz="2400" b="1" baseline="30000" dirty="0"/>
              <a:t>2</a:t>
            </a:r>
            <a:r>
              <a:rPr lang="en-US" sz="2400" b="1" dirty="0"/>
              <a:t> *</a:t>
            </a:r>
            <a:r>
              <a:rPr lang="en-US" sz="2400" dirty="0"/>
              <a:t>Adv(</a:t>
            </a:r>
            <a:r>
              <a:rPr lang="en-US" sz="2400" b="1" dirty="0">
                <a:solidFill>
                  <a:srgbClr val="C00000"/>
                </a:solidFill>
              </a:rPr>
              <a:t>B</a:t>
            </a:r>
            <a:r>
              <a:rPr lang="en-US" sz="2400" b="1" baseline="-25000" dirty="0">
                <a:solidFill>
                  <a:srgbClr val="C00000"/>
                </a:solidFill>
              </a:rPr>
              <a:t>1</a:t>
            </a:r>
            <a:r>
              <a:rPr lang="en-US" sz="2400" dirty="0"/>
              <a:t>, </a:t>
            </a:r>
            <a:r>
              <a:rPr lang="en-US" sz="2400" b="1" dirty="0">
                <a:solidFill>
                  <a:schemeClr val="accent6"/>
                </a:solidFill>
              </a:rPr>
              <a:t>G</a:t>
            </a:r>
            <a:r>
              <a:rPr lang="en-US" sz="2400" b="1" dirty="0"/>
              <a:t>) </a:t>
            </a:r>
            <a:r>
              <a:rPr lang="en-US" sz="2400" dirty="0"/>
              <a:t>+ 6</a:t>
            </a:r>
            <a:r>
              <a:rPr lang="en-US" sz="2400" b="1" dirty="0"/>
              <a:t>S * </a:t>
            </a:r>
            <a:r>
              <a:rPr lang="en-US" sz="2400" dirty="0"/>
              <a:t>Adv(</a:t>
            </a:r>
            <a:r>
              <a:rPr lang="en-US" sz="2400" b="1" dirty="0">
                <a:solidFill>
                  <a:srgbClr val="C00000"/>
                </a:solidFill>
              </a:rPr>
              <a:t>B</a:t>
            </a:r>
            <a:r>
              <a:rPr lang="en-US" sz="2400" b="1" baseline="-25000" dirty="0">
                <a:solidFill>
                  <a:srgbClr val="C00000"/>
                </a:solidFill>
              </a:rPr>
              <a:t>2</a:t>
            </a:r>
            <a:r>
              <a:rPr lang="en-US" sz="2400" b="1" dirty="0"/>
              <a:t>,</a:t>
            </a:r>
            <a:r>
              <a:rPr lang="en-US" sz="2400" dirty="0"/>
              <a:t> </a:t>
            </a:r>
            <a:r>
              <a:rPr lang="en-US" sz="2400" b="1" dirty="0">
                <a:solidFill>
                  <a:schemeClr val="accent1">
                    <a:lumMod val="75000"/>
                  </a:schemeClr>
                </a:solidFill>
              </a:rPr>
              <a:t>H</a:t>
            </a:r>
            <a:r>
              <a:rPr lang="en-US" sz="2400" dirty="0"/>
              <a:t>) + </a:t>
            </a:r>
            <a:r>
              <a:rPr lang="en-US" sz="2400" b="1" dirty="0"/>
              <a:t>S </a:t>
            </a:r>
            <a:r>
              <a:rPr lang="en-US" sz="2400" dirty="0"/>
              <a:t>* </a:t>
            </a:r>
            <a:r>
              <a:rPr lang="en-US" sz="2400" b="1" dirty="0"/>
              <a:t>U </a:t>
            </a:r>
            <a:r>
              <a:rPr lang="en-US" sz="2400" dirty="0"/>
              <a:t>* Adv(</a:t>
            </a:r>
            <a:r>
              <a:rPr lang="en-US" sz="2400" b="1" dirty="0">
                <a:solidFill>
                  <a:srgbClr val="C00000"/>
                </a:solidFill>
              </a:rPr>
              <a:t>B</a:t>
            </a:r>
            <a:r>
              <a:rPr lang="en-US" sz="2400" b="1" baseline="-25000" dirty="0">
                <a:solidFill>
                  <a:srgbClr val="C00000"/>
                </a:solidFill>
              </a:rPr>
              <a:t>3</a:t>
            </a:r>
            <a:r>
              <a:rPr lang="en-US" sz="2400" b="1" dirty="0"/>
              <a:t>,</a:t>
            </a:r>
            <a:r>
              <a:rPr lang="en-US" sz="2400" dirty="0"/>
              <a:t> </a:t>
            </a:r>
            <a:r>
              <a:rPr lang="en-US" sz="2400" b="1" dirty="0">
                <a:solidFill>
                  <a:schemeClr val="accent2"/>
                </a:solidFill>
              </a:rPr>
              <a:t>S</a:t>
            </a:r>
            <a:r>
              <a:rPr lang="en-US" sz="2400" dirty="0"/>
              <a:t>) +…</a:t>
            </a:r>
            <a:endParaRPr lang="en-US" sz="2400" dirty="0">
              <a:solidFill>
                <a:schemeClr val="accent3"/>
              </a:solidFill>
            </a:endParaRPr>
          </a:p>
        </p:txBody>
      </p:sp>
      <p:sp>
        <p:nvSpPr>
          <p:cNvPr id="44" name="Rectangle 43">
            <a:extLst>
              <a:ext uri="{FF2B5EF4-FFF2-40B4-BE49-F238E27FC236}">
                <a16:creationId xmlns:a16="http://schemas.microsoft.com/office/drawing/2014/main" id="{6F829216-FF3B-475C-9315-8C301319CEAC}"/>
              </a:ext>
            </a:extLst>
          </p:cNvPr>
          <p:cNvSpPr/>
          <p:nvPr/>
        </p:nvSpPr>
        <p:spPr>
          <a:xfrm>
            <a:off x="2438391" y="3202491"/>
            <a:ext cx="5040503" cy="247419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48" name="Picture 47">
            <a:extLst>
              <a:ext uri="{FF2B5EF4-FFF2-40B4-BE49-F238E27FC236}">
                <a16:creationId xmlns:a16="http://schemas.microsoft.com/office/drawing/2014/main" id="{D4182383-E151-4112-B6E7-485656470D13}"/>
              </a:ext>
            </a:extLst>
          </p:cNvPr>
          <p:cNvPicPr>
            <a:picLocks noChangeAspect="1"/>
          </p:cNvPicPr>
          <p:nvPr/>
        </p:nvPicPr>
        <p:blipFill>
          <a:blip r:embed="rId3"/>
          <a:stretch>
            <a:fillRect/>
          </a:stretch>
        </p:blipFill>
        <p:spPr>
          <a:xfrm>
            <a:off x="2539398" y="3493638"/>
            <a:ext cx="4831199" cy="2079516"/>
          </a:xfrm>
          <a:prstGeom prst="rect">
            <a:avLst/>
          </a:prstGeom>
        </p:spPr>
      </p:pic>
      <p:sp>
        <p:nvSpPr>
          <p:cNvPr id="49" name="TextBox 48">
            <a:extLst>
              <a:ext uri="{FF2B5EF4-FFF2-40B4-BE49-F238E27FC236}">
                <a16:creationId xmlns:a16="http://schemas.microsoft.com/office/drawing/2014/main" id="{EF2AEA1D-7BA9-42A7-9DB2-0E7509893A4E}"/>
              </a:ext>
            </a:extLst>
          </p:cNvPr>
          <p:cNvSpPr txBox="1"/>
          <p:nvPr/>
        </p:nvSpPr>
        <p:spPr>
          <a:xfrm>
            <a:off x="3663821" y="3202491"/>
            <a:ext cx="1796967" cy="369332"/>
          </a:xfrm>
          <a:prstGeom prst="rect">
            <a:avLst/>
          </a:prstGeom>
          <a:noFill/>
        </p:spPr>
        <p:txBody>
          <a:bodyPr wrap="none" rtlCol="0">
            <a:spAutoFit/>
          </a:bodyPr>
          <a:lstStyle/>
          <a:p>
            <a:r>
              <a:rPr lang="en-US" b="1" dirty="0"/>
              <a:t>Strong adversary</a:t>
            </a:r>
          </a:p>
        </p:txBody>
      </p:sp>
      <p:pic>
        <p:nvPicPr>
          <p:cNvPr id="50" name="Picture 49" descr="Chart&#10;&#10;Description automatically generated">
            <a:extLst>
              <a:ext uri="{FF2B5EF4-FFF2-40B4-BE49-F238E27FC236}">
                <a16:creationId xmlns:a16="http://schemas.microsoft.com/office/drawing/2014/main" id="{C4F75B51-FC94-498F-A093-43B1138096EF}"/>
              </a:ext>
            </a:extLst>
          </p:cNvPr>
          <p:cNvPicPr>
            <a:picLocks noChangeAspect="1"/>
          </p:cNvPicPr>
          <p:nvPr/>
        </p:nvPicPr>
        <p:blipFill>
          <a:blip r:embed="rId4"/>
          <a:stretch>
            <a:fillRect/>
          </a:stretch>
        </p:blipFill>
        <p:spPr>
          <a:xfrm flipH="1">
            <a:off x="5473094" y="3012512"/>
            <a:ext cx="642266" cy="642266"/>
          </a:xfrm>
          <a:prstGeom prst="rect">
            <a:avLst/>
          </a:prstGeom>
        </p:spPr>
      </p:pic>
      <p:sp>
        <p:nvSpPr>
          <p:cNvPr id="2" name="Rectangle 1">
            <a:extLst>
              <a:ext uri="{FF2B5EF4-FFF2-40B4-BE49-F238E27FC236}">
                <a16:creationId xmlns:a16="http://schemas.microsoft.com/office/drawing/2014/main" id="{60BAE7FD-19B6-4E9E-9A13-0F042A77B4C6}"/>
              </a:ext>
            </a:extLst>
          </p:cNvPr>
          <p:cNvSpPr/>
          <p:nvPr/>
        </p:nvSpPr>
        <p:spPr>
          <a:xfrm>
            <a:off x="2552638" y="1213847"/>
            <a:ext cx="1859280" cy="684726"/>
          </a:xfrm>
          <a:prstGeom prst="rect">
            <a:avLst/>
          </a:prstGeom>
          <a:solidFill>
            <a:srgbClr val="F2C2A8">
              <a:alpha val="50196"/>
            </a:srgb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E77C14C1-A3B5-4B6D-A527-95483BB5B64D}"/>
              </a:ext>
            </a:extLst>
          </p:cNvPr>
          <p:cNvCxnSpPr>
            <a:cxnSpLocks/>
          </p:cNvCxnSpPr>
          <p:nvPr/>
        </p:nvCxnSpPr>
        <p:spPr>
          <a:xfrm flipV="1">
            <a:off x="351569" y="1837265"/>
            <a:ext cx="2086822" cy="1"/>
          </a:xfrm>
          <a:prstGeom prst="line">
            <a:avLst/>
          </a:prstGeom>
          <a:ln w="28575"/>
        </p:spPr>
        <p:style>
          <a:lnRef idx="1">
            <a:schemeClr val="dk1"/>
          </a:lnRef>
          <a:fillRef idx="0">
            <a:schemeClr val="dk1"/>
          </a:fillRef>
          <a:effectRef idx="0">
            <a:schemeClr val="dk1"/>
          </a:effectRef>
          <a:fontRef idx="minor">
            <a:schemeClr val="tx1"/>
          </a:fontRef>
        </p:style>
      </p:cxnSp>
      <p:sp>
        <p:nvSpPr>
          <p:cNvPr id="92" name="Rectangle 91">
            <a:extLst>
              <a:ext uri="{FF2B5EF4-FFF2-40B4-BE49-F238E27FC236}">
                <a16:creationId xmlns:a16="http://schemas.microsoft.com/office/drawing/2014/main" id="{BE473E88-B2A1-4FB1-8276-355DE898BCE6}"/>
              </a:ext>
            </a:extLst>
          </p:cNvPr>
          <p:cNvSpPr/>
          <p:nvPr/>
        </p:nvSpPr>
        <p:spPr>
          <a:xfrm>
            <a:off x="218957" y="1971887"/>
            <a:ext cx="8982809" cy="4217744"/>
          </a:xfrm>
          <a:prstGeom prst="rect">
            <a:avLst/>
          </a:prstGeom>
          <a:solidFill>
            <a:srgbClr val="F2C2A8"/>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93" name="Picture 92">
            <a:extLst>
              <a:ext uri="{FF2B5EF4-FFF2-40B4-BE49-F238E27FC236}">
                <a16:creationId xmlns:a16="http://schemas.microsoft.com/office/drawing/2014/main" id="{8B9E4557-BFAB-480B-AAB4-AD8BBAAD245B}"/>
              </a:ext>
            </a:extLst>
          </p:cNvPr>
          <p:cNvPicPr>
            <a:picLocks noChangeAspect="1"/>
          </p:cNvPicPr>
          <p:nvPr/>
        </p:nvPicPr>
        <p:blipFill>
          <a:blip r:embed="rId3"/>
          <a:stretch>
            <a:fillRect/>
          </a:stretch>
        </p:blipFill>
        <p:spPr>
          <a:xfrm>
            <a:off x="360218" y="2275975"/>
            <a:ext cx="8609736" cy="3705930"/>
          </a:xfrm>
          <a:prstGeom prst="rect">
            <a:avLst/>
          </a:prstGeom>
        </p:spPr>
      </p:pic>
      <p:sp>
        <p:nvSpPr>
          <p:cNvPr id="7" name="Footer Placeholder 6">
            <a:extLst>
              <a:ext uri="{FF2B5EF4-FFF2-40B4-BE49-F238E27FC236}">
                <a16:creationId xmlns:a16="http://schemas.microsoft.com/office/drawing/2014/main" id="{F08913EA-7828-41C7-AB34-9CC2AA177371}"/>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3236548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itle 1">
            <a:extLst>
              <a:ext uri="{FF2B5EF4-FFF2-40B4-BE49-F238E27FC236}">
                <a16:creationId xmlns:a16="http://schemas.microsoft.com/office/drawing/2014/main" id="{151B39F9-6096-4FF6-A9C4-61278784A608}"/>
              </a:ext>
            </a:extLst>
          </p:cNvPr>
          <p:cNvSpPr txBox="1">
            <a:spLocks/>
          </p:cNvSpPr>
          <p:nvPr/>
        </p:nvSpPr>
        <p:spPr>
          <a:xfrm>
            <a:off x="-185744" y="210481"/>
            <a:ext cx="6793635" cy="923925"/>
          </a:xfrm>
          <a:prstGeom prst="rect">
            <a:avLst/>
          </a:prstGeom>
          <a:ln w="38100">
            <a:solidFill>
              <a:schemeClr val="tx1"/>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 Security Bounds for TLS 1.3</a:t>
            </a:r>
          </a:p>
        </p:txBody>
      </p:sp>
      <p:sp>
        <p:nvSpPr>
          <p:cNvPr id="105" name="TextBox 104">
            <a:extLst>
              <a:ext uri="{FF2B5EF4-FFF2-40B4-BE49-F238E27FC236}">
                <a16:creationId xmlns:a16="http://schemas.microsoft.com/office/drawing/2014/main" id="{9045C96D-25E4-48D9-9B06-7A1038789F12}"/>
              </a:ext>
            </a:extLst>
          </p:cNvPr>
          <p:cNvSpPr txBox="1"/>
          <p:nvPr/>
        </p:nvSpPr>
        <p:spPr>
          <a:xfrm>
            <a:off x="218957" y="1320190"/>
            <a:ext cx="9294107" cy="461665"/>
          </a:xfrm>
          <a:prstGeom prst="rect">
            <a:avLst/>
          </a:prstGeom>
          <a:solidFill>
            <a:schemeClr val="bg1">
              <a:lumMod val="95000"/>
            </a:schemeClr>
          </a:solidFill>
        </p:spPr>
        <p:txBody>
          <a:bodyPr wrap="square" rtlCol="0">
            <a:spAutoFit/>
          </a:bodyPr>
          <a:lstStyle/>
          <a:p>
            <a:r>
              <a:rPr lang="en-US" sz="2400" dirty="0"/>
              <a:t> Adv(</a:t>
            </a:r>
            <a:r>
              <a:rPr lang="en-US" sz="2400" b="1" dirty="0">
                <a:solidFill>
                  <a:srgbClr val="C00000"/>
                </a:solidFill>
              </a:rPr>
              <a:t>A</a:t>
            </a:r>
            <a:r>
              <a:rPr lang="en-US" sz="2400" dirty="0"/>
              <a:t>, </a:t>
            </a:r>
            <a:r>
              <a:rPr lang="en-US" sz="2400" b="1" dirty="0"/>
              <a:t>TLS 1.3</a:t>
            </a:r>
            <a:r>
              <a:rPr lang="en-US" sz="2400" dirty="0"/>
              <a:t>) ≤  </a:t>
            </a:r>
            <a:r>
              <a:rPr lang="en-US" sz="2400" b="1" dirty="0"/>
              <a:t>S</a:t>
            </a:r>
            <a:r>
              <a:rPr lang="en-US" sz="2400" b="1" baseline="30000" dirty="0"/>
              <a:t>2</a:t>
            </a:r>
            <a:r>
              <a:rPr lang="en-US" sz="2400" b="1" dirty="0"/>
              <a:t> *</a:t>
            </a:r>
            <a:r>
              <a:rPr lang="en-US" sz="2400" dirty="0"/>
              <a:t>Adv(</a:t>
            </a:r>
            <a:r>
              <a:rPr lang="en-US" sz="2400" b="1" dirty="0">
                <a:solidFill>
                  <a:srgbClr val="C00000"/>
                </a:solidFill>
              </a:rPr>
              <a:t>B</a:t>
            </a:r>
            <a:r>
              <a:rPr lang="en-US" sz="2400" b="1" baseline="-25000" dirty="0">
                <a:solidFill>
                  <a:srgbClr val="C00000"/>
                </a:solidFill>
              </a:rPr>
              <a:t>1</a:t>
            </a:r>
            <a:r>
              <a:rPr lang="en-US" sz="2400" dirty="0"/>
              <a:t>, </a:t>
            </a:r>
            <a:r>
              <a:rPr lang="en-US" sz="2400" b="1" dirty="0">
                <a:solidFill>
                  <a:schemeClr val="accent6"/>
                </a:solidFill>
              </a:rPr>
              <a:t>G</a:t>
            </a:r>
            <a:r>
              <a:rPr lang="en-US" sz="2400" b="1" dirty="0"/>
              <a:t>) </a:t>
            </a:r>
            <a:r>
              <a:rPr lang="en-US" sz="2400" dirty="0"/>
              <a:t>+ 6</a:t>
            </a:r>
            <a:r>
              <a:rPr lang="en-US" sz="2400" b="1" dirty="0"/>
              <a:t>S * </a:t>
            </a:r>
            <a:r>
              <a:rPr lang="en-US" sz="2400" dirty="0"/>
              <a:t>Adv(</a:t>
            </a:r>
            <a:r>
              <a:rPr lang="en-US" sz="2400" b="1" dirty="0">
                <a:solidFill>
                  <a:srgbClr val="C00000"/>
                </a:solidFill>
              </a:rPr>
              <a:t>B</a:t>
            </a:r>
            <a:r>
              <a:rPr lang="en-US" sz="2400" b="1" baseline="-25000" dirty="0">
                <a:solidFill>
                  <a:srgbClr val="C00000"/>
                </a:solidFill>
              </a:rPr>
              <a:t>2</a:t>
            </a:r>
            <a:r>
              <a:rPr lang="en-US" sz="2400" b="1" dirty="0"/>
              <a:t>,</a:t>
            </a:r>
            <a:r>
              <a:rPr lang="en-US" sz="2400" dirty="0"/>
              <a:t> </a:t>
            </a:r>
            <a:r>
              <a:rPr lang="en-US" sz="2400" b="1" dirty="0">
                <a:solidFill>
                  <a:schemeClr val="accent1">
                    <a:lumMod val="75000"/>
                  </a:schemeClr>
                </a:solidFill>
              </a:rPr>
              <a:t>H</a:t>
            </a:r>
            <a:r>
              <a:rPr lang="en-US" sz="2400" dirty="0"/>
              <a:t>) + </a:t>
            </a:r>
            <a:r>
              <a:rPr lang="en-US" sz="2400" b="1" dirty="0"/>
              <a:t>S </a:t>
            </a:r>
            <a:r>
              <a:rPr lang="en-US" sz="2400" dirty="0"/>
              <a:t>* </a:t>
            </a:r>
            <a:r>
              <a:rPr lang="en-US" sz="2400" b="1" dirty="0"/>
              <a:t>U </a:t>
            </a:r>
            <a:r>
              <a:rPr lang="en-US" sz="2400" dirty="0"/>
              <a:t>* Adv(</a:t>
            </a:r>
            <a:r>
              <a:rPr lang="en-US" sz="2400" b="1" dirty="0">
                <a:solidFill>
                  <a:srgbClr val="C00000"/>
                </a:solidFill>
              </a:rPr>
              <a:t>B</a:t>
            </a:r>
            <a:r>
              <a:rPr lang="en-US" sz="2400" b="1" baseline="-25000" dirty="0">
                <a:solidFill>
                  <a:srgbClr val="C00000"/>
                </a:solidFill>
              </a:rPr>
              <a:t>3</a:t>
            </a:r>
            <a:r>
              <a:rPr lang="en-US" sz="2400" b="1" dirty="0"/>
              <a:t>,</a:t>
            </a:r>
            <a:r>
              <a:rPr lang="en-US" sz="2400" dirty="0"/>
              <a:t> </a:t>
            </a:r>
            <a:r>
              <a:rPr lang="en-US" sz="2400" b="1" dirty="0">
                <a:solidFill>
                  <a:schemeClr val="accent2"/>
                </a:solidFill>
              </a:rPr>
              <a:t>S</a:t>
            </a:r>
            <a:r>
              <a:rPr lang="en-US" sz="2400" dirty="0"/>
              <a:t>) +…</a:t>
            </a:r>
            <a:endParaRPr lang="en-US" sz="2400" dirty="0">
              <a:solidFill>
                <a:schemeClr val="accent3"/>
              </a:solidFill>
            </a:endParaRPr>
          </a:p>
        </p:txBody>
      </p:sp>
      <p:sp>
        <p:nvSpPr>
          <p:cNvPr id="44" name="Rectangle 43">
            <a:extLst>
              <a:ext uri="{FF2B5EF4-FFF2-40B4-BE49-F238E27FC236}">
                <a16:creationId xmlns:a16="http://schemas.microsoft.com/office/drawing/2014/main" id="{6F829216-FF3B-475C-9315-8C301319CEAC}"/>
              </a:ext>
            </a:extLst>
          </p:cNvPr>
          <p:cNvSpPr/>
          <p:nvPr/>
        </p:nvSpPr>
        <p:spPr>
          <a:xfrm>
            <a:off x="2438391" y="3202491"/>
            <a:ext cx="5040503" cy="247419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48" name="Picture 47">
            <a:extLst>
              <a:ext uri="{FF2B5EF4-FFF2-40B4-BE49-F238E27FC236}">
                <a16:creationId xmlns:a16="http://schemas.microsoft.com/office/drawing/2014/main" id="{D4182383-E151-4112-B6E7-485656470D13}"/>
              </a:ext>
            </a:extLst>
          </p:cNvPr>
          <p:cNvPicPr>
            <a:picLocks noChangeAspect="1"/>
          </p:cNvPicPr>
          <p:nvPr/>
        </p:nvPicPr>
        <p:blipFill>
          <a:blip r:embed="rId3"/>
          <a:stretch>
            <a:fillRect/>
          </a:stretch>
        </p:blipFill>
        <p:spPr>
          <a:xfrm>
            <a:off x="2539398" y="3493638"/>
            <a:ext cx="4831199" cy="2079516"/>
          </a:xfrm>
          <a:prstGeom prst="rect">
            <a:avLst/>
          </a:prstGeom>
        </p:spPr>
      </p:pic>
      <p:sp>
        <p:nvSpPr>
          <p:cNvPr id="49" name="TextBox 48">
            <a:extLst>
              <a:ext uri="{FF2B5EF4-FFF2-40B4-BE49-F238E27FC236}">
                <a16:creationId xmlns:a16="http://schemas.microsoft.com/office/drawing/2014/main" id="{EF2AEA1D-7BA9-42A7-9DB2-0E7509893A4E}"/>
              </a:ext>
            </a:extLst>
          </p:cNvPr>
          <p:cNvSpPr txBox="1"/>
          <p:nvPr/>
        </p:nvSpPr>
        <p:spPr>
          <a:xfrm>
            <a:off x="3663821" y="3202491"/>
            <a:ext cx="1796967" cy="369332"/>
          </a:xfrm>
          <a:prstGeom prst="rect">
            <a:avLst/>
          </a:prstGeom>
          <a:noFill/>
        </p:spPr>
        <p:txBody>
          <a:bodyPr wrap="none" rtlCol="0">
            <a:spAutoFit/>
          </a:bodyPr>
          <a:lstStyle/>
          <a:p>
            <a:r>
              <a:rPr lang="en-US" b="1" dirty="0"/>
              <a:t>Strong adversary</a:t>
            </a:r>
          </a:p>
        </p:txBody>
      </p:sp>
      <p:pic>
        <p:nvPicPr>
          <p:cNvPr id="50" name="Picture 49" descr="Chart&#10;&#10;Description automatically generated">
            <a:extLst>
              <a:ext uri="{FF2B5EF4-FFF2-40B4-BE49-F238E27FC236}">
                <a16:creationId xmlns:a16="http://schemas.microsoft.com/office/drawing/2014/main" id="{C4F75B51-FC94-498F-A093-43B1138096EF}"/>
              </a:ext>
            </a:extLst>
          </p:cNvPr>
          <p:cNvPicPr>
            <a:picLocks noChangeAspect="1"/>
          </p:cNvPicPr>
          <p:nvPr/>
        </p:nvPicPr>
        <p:blipFill>
          <a:blip r:embed="rId4"/>
          <a:stretch>
            <a:fillRect/>
          </a:stretch>
        </p:blipFill>
        <p:spPr>
          <a:xfrm flipH="1">
            <a:off x="5473094" y="3012512"/>
            <a:ext cx="642266" cy="642266"/>
          </a:xfrm>
          <a:prstGeom prst="rect">
            <a:avLst/>
          </a:prstGeom>
        </p:spPr>
      </p:pic>
      <p:sp>
        <p:nvSpPr>
          <p:cNvPr id="2" name="Rectangle 1">
            <a:extLst>
              <a:ext uri="{FF2B5EF4-FFF2-40B4-BE49-F238E27FC236}">
                <a16:creationId xmlns:a16="http://schemas.microsoft.com/office/drawing/2014/main" id="{60BAE7FD-19B6-4E9E-9A13-0F042A77B4C6}"/>
              </a:ext>
            </a:extLst>
          </p:cNvPr>
          <p:cNvSpPr/>
          <p:nvPr/>
        </p:nvSpPr>
        <p:spPr>
          <a:xfrm>
            <a:off x="2552638" y="1213847"/>
            <a:ext cx="1859280" cy="684726"/>
          </a:xfrm>
          <a:prstGeom prst="rect">
            <a:avLst/>
          </a:prstGeom>
          <a:solidFill>
            <a:srgbClr val="F2C2A8">
              <a:alpha val="50196"/>
            </a:srgb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E77C14C1-A3B5-4B6D-A527-95483BB5B64D}"/>
              </a:ext>
            </a:extLst>
          </p:cNvPr>
          <p:cNvCxnSpPr>
            <a:cxnSpLocks/>
          </p:cNvCxnSpPr>
          <p:nvPr/>
        </p:nvCxnSpPr>
        <p:spPr>
          <a:xfrm flipV="1">
            <a:off x="351569" y="1837265"/>
            <a:ext cx="2086822" cy="1"/>
          </a:xfrm>
          <a:prstGeom prst="line">
            <a:avLst/>
          </a:prstGeom>
          <a:ln w="28575"/>
        </p:spPr>
        <p:style>
          <a:lnRef idx="1">
            <a:schemeClr val="dk1"/>
          </a:lnRef>
          <a:fillRef idx="0">
            <a:schemeClr val="dk1"/>
          </a:fillRef>
          <a:effectRef idx="0">
            <a:schemeClr val="dk1"/>
          </a:effectRef>
          <a:fontRef idx="minor">
            <a:schemeClr val="tx1"/>
          </a:fontRef>
        </p:style>
      </p:cxnSp>
      <p:sp>
        <p:nvSpPr>
          <p:cNvPr id="92" name="Rectangle 91">
            <a:extLst>
              <a:ext uri="{FF2B5EF4-FFF2-40B4-BE49-F238E27FC236}">
                <a16:creationId xmlns:a16="http://schemas.microsoft.com/office/drawing/2014/main" id="{BE473E88-B2A1-4FB1-8276-355DE898BCE6}"/>
              </a:ext>
            </a:extLst>
          </p:cNvPr>
          <p:cNvSpPr/>
          <p:nvPr/>
        </p:nvSpPr>
        <p:spPr>
          <a:xfrm>
            <a:off x="218957" y="1971887"/>
            <a:ext cx="8982809" cy="4217744"/>
          </a:xfrm>
          <a:prstGeom prst="rect">
            <a:avLst/>
          </a:prstGeom>
          <a:solidFill>
            <a:srgbClr val="F2C2A8"/>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93" name="Picture 92">
            <a:extLst>
              <a:ext uri="{FF2B5EF4-FFF2-40B4-BE49-F238E27FC236}">
                <a16:creationId xmlns:a16="http://schemas.microsoft.com/office/drawing/2014/main" id="{8B9E4557-BFAB-480B-AAB4-AD8BBAAD245B}"/>
              </a:ext>
            </a:extLst>
          </p:cNvPr>
          <p:cNvPicPr>
            <a:picLocks noChangeAspect="1"/>
          </p:cNvPicPr>
          <p:nvPr/>
        </p:nvPicPr>
        <p:blipFill>
          <a:blip r:embed="rId3"/>
          <a:stretch>
            <a:fillRect/>
          </a:stretch>
        </p:blipFill>
        <p:spPr>
          <a:xfrm>
            <a:off x="360218" y="2275975"/>
            <a:ext cx="8609736" cy="3705930"/>
          </a:xfrm>
          <a:prstGeom prst="rect">
            <a:avLst/>
          </a:prstGeom>
        </p:spPr>
      </p:pic>
      <p:sp>
        <p:nvSpPr>
          <p:cNvPr id="94" name="Rectangle: Rounded Corners 93">
            <a:extLst>
              <a:ext uri="{FF2B5EF4-FFF2-40B4-BE49-F238E27FC236}">
                <a16:creationId xmlns:a16="http://schemas.microsoft.com/office/drawing/2014/main" id="{392602BC-BBA4-4433-A83D-467ED8D0393E}"/>
              </a:ext>
            </a:extLst>
          </p:cNvPr>
          <p:cNvSpPr/>
          <p:nvPr/>
        </p:nvSpPr>
        <p:spPr>
          <a:xfrm>
            <a:off x="9544014" y="2785341"/>
            <a:ext cx="2401161" cy="1287317"/>
          </a:xfrm>
          <a:prstGeom prst="roundRect">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solidFill>
                  <a:schemeClr val="tx1"/>
                </a:solidFill>
              </a:rPr>
              <a:t>Only standardized parameters matter in practice!</a:t>
            </a:r>
          </a:p>
        </p:txBody>
      </p:sp>
      <p:sp>
        <p:nvSpPr>
          <p:cNvPr id="95" name="Rectangle: Rounded Corners 94">
            <a:extLst>
              <a:ext uri="{FF2B5EF4-FFF2-40B4-BE49-F238E27FC236}">
                <a16:creationId xmlns:a16="http://schemas.microsoft.com/office/drawing/2014/main" id="{3260C8F9-21FD-4694-B378-75F417F7B9C3}"/>
              </a:ext>
            </a:extLst>
          </p:cNvPr>
          <p:cNvSpPr/>
          <p:nvPr/>
        </p:nvSpPr>
        <p:spPr>
          <a:xfrm>
            <a:off x="9680987" y="3928342"/>
            <a:ext cx="1063608" cy="92209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 elliptic curve groups</a:t>
            </a:r>
          </a:p>
        </p:txBody>
      </p:sp>
      <p:sp>
        <p:nvSpPr>
          <p:cNvPr id="96" name="Rectangle: Rounded Corners 95">
            <a:extLst>
              <a:ext uri="{FF2B5EF4-FFF2-40B4-BE49-F238E27FC236}">
                <a16:creationId xmlns:a16="http://schemas.microsoft.com/office/drawing/2014/main" id="{E8C28E2A-22F3-4BF6-9B9E-CAB06ECBBB65}"/>
              </a:ext>
            </a:extLst>
          </p:cNvPr>
          <p:cNvSpPr/>
          <p:nvPr/>
        </p:nvSpPr>
        <p:spPr>
          <a:xfrm>
            <a:off x="10805367" y="3928342"/>
            <a:ext cx="1063608" cy="92209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 finite field groups</a:t>
            </a:r>
          </a:p>
        </p:txBody>
      </p:sp>
      <p:sp>
        <p:nvSpPr>
          <p:cNvPr id="7" name="Footer Placeholder 6">
            <a:extLst>
              <a:ext uri="{FF2B5EF4-FFF2-40B4-BE49-F238E27FC236}">
                <a16:creationId xmlns:a16="http://schemas.microsoft.com/office/drawing/2014/main" id="{F08913EA-7828-41C7-AB34-9CC2AA177371}"/>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1538471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itle 1">
            <a:extLst>
              <a:ext uri="{FF2B5EF4-FFF2-40B4-BE49-F238E27FC236}">
                <a16:creationId xmlns:a16="http://schemas.microsoft.com/office/drawing/2014/main" id="{151B39F9-6096-4FF6-A9C4-61278784A608}"/>
              </a:ext>
            </a:extLst>
          </p:cNvPr>
          <p:cNvSpPr txBox="1">
            <a:spLocks/>
          </p:cNvSpPr>
          <p:nvPr/>
        </p:nvSpPr>
        <p:spPr>
          <a:xfrm>
            <a:off x="-185744" y="210481"/>
            <a:ext cx="6793635" cy="923925"/>
          </a:xfrm>
          <a:prstGeom prst="rect">
            <a:avLst/>
          </a:prstGeom>
          <a:ln w="38100">
            <a:solidFill>
              <a:schemeClr val="tx1"/>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 Security Bounds for TLS 1.3</a:t>
            </a:r>
          </a:p>
        </p:txBody>
      </p:sp>
      <p:sp>
        <p:nvSpPr>
          <p:cNvPr id="105" name="TextBox 104">
            <a:extLst>
              <a:ext uri="{FF2B5EF4-FFF2-40B4-BE49-F238E27FC236}">
                <a16:creationId xmlns:a16="http://schemas.microsoft.com/office/drawing/2014/main" id="{9045C96D-25E4-48D9-9B06-7A1038789F12}"/>
              </a:ext>
            </a:extLst>
          </p:cNvPr>
          <p:cNvSpPr txBox="1"/>
          <p:nvPr/>
        </p:nvSpPr>
        <p:spPr>
          <a:xfrm>
            <a:off x="218957" y="1320190"/>
            <a:ext cx="9294107" cy="461665"/>
          </a:xfrm>
          <a:prstGeom prst="rect">
            <a:avLst/>
          </a:prstGeom>
          <a:solidFill>
            <a:schemeClr val="bg1">
              <a:lumMod val="95000"/>
            </a:schemeClr>
          </a:solidFill>
        </p:spPr>
        <p:txBody>
          <a:bodyPr wrap="square" rtlCol="0">
            <a:spAutoFit/>
          </a:bodyPr>
          <a:lstStyle/>
          <a:p>
            <a:r>
              <a:rPr lang="en-US" sz="2400" dirty="0"/>
              <a:t> Adv(</a:t>
            </a:r>
            <a:r>
              <a:rPr lang="en-US" sz="2400" b="1" dirty="0">
                <a:solidFill>
                  <a:srgbClr val="C00000"/>
                </a:solidFill>
              </a:rPr>
              <a:t>A</a:t>
            </a:r>
            <a:r>
              <a:rPr lang="en-US" sz="2400" dirty="0"/>
              <a:t>, </a:t>
            </a:r>
            <a:r>
              <a:rPr lang="en-US" sz="2400" b="1" dirty="0"/>
              <a:t>TLS 1.3</a:t>
            </a:r>
            <a:r>
              <a:rPr lang="en-US" sz="2400" dirty="0"/>
              <a:t>) ≤  </a:t>
            </a:r>
            <a:r>
              <a:rPr lang="en-US" sz="2400" b="1" dirty="0"/>
              <a:t>S</a:t>
            </a:r>
            <a:r>
              <a:rPr lang="en-US" sz="2400" b="1" baseline="30000" dirty="0"/>
              <a:t>2</a:t>
            </a:r>
            <a:r>
              <a:rPr lang="en-US" sz="2400" b="1" dirty="0"/>
              <a:t> *</a:t>
            </a:r>
            <a:r>
              <a:rPr lang="en-US" sz="2400" dirty="0"/>
              <a:t>Adv(</a:t>
            </a:r>
            <a:r>
              <a:rPr lang="en-US" sz="2400" b="1" dirty="0">
                <a:solidFill>
                  <a:srgbClr val="C00000"/>
                </a:solidFill>
              </a:rPr>
              <a:t>B</a:t>
            </a:r>
            <a:r>
              <a:rPr lang="en-US" sz="2400" b="1" baseline="-25000" dirty="0">
                <a:solidFill>
                  <a:srgbClr val="C00000"/>
                </a:solidFill>
              </a:rPr>
              <a:t>1</a:t>
            </a:r>
            <a:r>
              <a:rPr lang="en-US" sz="2400" dirty="0"/>
              <a:t>, </a:t>
            </a:r>
            <a:r>
              <a:rPr lang="en-US" sz="2400" b="1" dirty="0">
                <a:solidFill>
                  <a:schemeClr val="accent6"/>
                </a:solidFill>
              </a:rPr>
              <a:t>G</a:t>
            </a:r>
            <a:r>
              <a:rPr lang="en-US" sz="2400" b="1" dirty="0"/>
              <a:t>) </a:t>
            </a:r>
            <a:r>
              <a:rPr lang="en-US" sz="2400" dirty="0"/>
              <a:t>+ 6</a:t>
            </a:r>
            <a:r>
              <a:rPr lang="en-US" sz="2400" b="1" dirty="0"/>
              <a:t>S * </a:t>
            </a:r>
            <a:r>
              <a:rPr lang="en-US" sz="2400" dirty="0"/>
              <a:t>Adv(</a:t>
            </a:r>
            <a:r>
              <a:rPr lang="en-US" sz="2400" b="1" dirty="0">
                <a:solidFill>
                  <a:srgbClr val="C00000"/>
                </a:solidFill>
              </a:rPr>
              <a:t>B</a:t>
            </a:r>
            <a:r>
              <a:rPr lang="en-US" sz="2400" b="1" baseline="-25000" dirty="0">
                <a:solidFill>
                  <a:srgbClr val="C00000"/>
                </a:solidFill>
              </a:rPr>
              <a:t>2</a:t>
            </a:r>
            <a:r>
              <a:rPr lang="en-US" sz="2400" b="1" dirty="0"/>
              <a:t>,</a:t>
            </a:r>
            <a:r>
              <a:rPr lang="en-US" sz="2400" dirty="0"/>
              <a:t> </a:t>
            </a:r>
            <a:r>
              <a:rPr lang="en-US" sz="2400" b="1" dirty="0">
                <a:solidFill>
                  <a:schemeClr val="accent1">
                    <a:lumMod val="75000"/>
                  </a:schemeClr>
                </a:solidFill>
              </a:rPr>
              <a:t>H</a:t>
            </a:r>
            <a:r>
              <a:rPr lang="en-US" sz="2400" dirty="0"/>
              <a:t>) + </a:t>
            </a:r>
            <a:r>
              <a:rPr lang="en-US" sz="2400" b="1" dirty="0"/>
              <a:t>S </a:t>
            </a:r>
            <a:r>
              <a:rPr lang="en-US" sz="2400" dirty="0"/>
              <a:t>* </a:t>
            </a:r>
            <a:r>
              <a:rPr lang="en-US" sz="2400" b="1" dirty="0"/>
              <a:t>U </a:t>
            </a:r>
            <a:r>
              <a:rPr lang="en-US" sz="2400" dirty="0"/>
              <a:t>* Adv(</a:t>
            </a:r>
            <a:r>
              <a:rPr lang="en-US" sz="2400" b="1" dirty="0">
                <a:solidFill>
                  <a:srgbClr val="C00000"/>
                </a:solidFill>
              </a:rPr>
              <a:t>B</a:t>
            </a:r>
            <a:r>
              <a:rPr lang="en-US" sz="2400" b="1" baseline="-25000" dirty="0">
                <a:solidFill>
                  <a:srgbClr val="C00000"/>
                </a:solidFill>
              </a:rPr>
              <a:t>3</a:t>
            </a:r>
            <a:r>
              <a:rPr lang="en-US" sz="2400" b="1" dirty="0"/>
              <a:t>,</a:t>
            </a:r>
            <a:r>
              <a:rPr lang="en-US" sz="2400" dirty="0"/>
              <a:t> </a:t>
            </a:r>
            <a:r>
              <a:rPr lang="en-US" sz="2400" b="1" dirty="0">
                <a:solidFill>
                  <a:schemeClr val="accent2"/>
                </a:solidFill>
              </a:rPr>
              <a:t>S</a:t>
            </a:r>
            <a:r>
              <a:rPr lang="en-US" sz="2400" dirty="0"/>
              <a:t>) +…</a:t>
            </a:r>
            <a:endParaRPr lang="en-US" sz="2400" dirty="0">
              <a:solidFill>
                <a:schemeClr val="accent3"/>
              </a:solidFill>
            </a:endParaRPr>
          </a:p>
        </p:txBody>
      </p:sp>
      <p:sp>
        <p:nvSpPr>
          <p:cNvPr id="44" name="Rectangle 43">
            <a:extLst>
              <a:ext uri="{FF2B5EF4-FFF2-40B4-BE49-F238E27FC236}">
                <a16:creationId xmlns:a16="http://schemas.microsoft.com/office/drawing/2014/main" id="{6F829216-FF3B-475C-9315-8C301319CEAC}"/>
              </a:ext>
            </a:extLst>
          </p:cNvPr>
          <p:cNvSpPr/>
          <p:nvPr/>
        </p:nvSpPr>
        <p:spPr>
          <a:xfrm>
            <a:off x="2438391" y="3202491"/>
            <a:ext cx="5040503" cy="247419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48" name="Picture 47">
            <a:extLst>
              <a:ext uri="{FF2B5EF4-FFF2-40B4-BE49-F238E27FC236}">
                <a16:creationId xmlns:a16="http://schemas.microsoft.com/office/drawing/2014/main" id="{D4182383-E151-4112-B6E7-485656470D13}"/>
              </a:ext>
            </a:extLst>
          </p:cNvPr>
          <p:cNvPicPr>
            <a:picLocks noChangeAspect="1"/>
          </p:cNvPicPr>
          <p:nvPr/>
        </p:nvPicPr>
        <p:blipFill>
          <a:blip r:embed="rId3"/>
          <a:stretch>
            <a:fillRect/>
          </a:stretch>
        </p:blipFill>
        <p:spPr>
          <a:xfrm>
            <a:off x="2539398" y="3493638"/>
            <a:ext cx="4831199" cy="2079516"/>
          </a:xfrm>
          <a:prstGeom prst="rect">
            <a:avLst/>
          </a:prstGeom>
        </p:spPr>
      </p:pic>
      <p:sp>
        <p:nvSpPr>
          <p:cNvPr id="49" name="TextBox 48">
            <a:extLst>
              <a:ext uri="{FF2B5EF4-FFF2-40B4-BE49-F238E27FC236}">
                <a16:creationId xmlns:a16="http://schemas.microsoft.com/office/drawing/2014/main" id="{EF2AEA1D-7BA9-42A7-9DB2-0E7509893A4E}"/>
              </a:ext>
            </a:extLst>
          </p:cNvPr>
          <p:cNvSpPr txBox="1"/>
          <p:nvPr/>
        </p:nvSpPr>
        <p:spPr>
          <a:xfrm>
            <a:off x="3663821" y="3202491"/>
            <a:ext cx="1796967" cy="369332"/>
          </a:xfrm>
          <a:prstGeom prst="rect">
            <a:avLst/>
          </a:prstGeom>
          <a:noFill/>
        </p:spPr>
        <p:txBody>
          <a:bodyPr wrap="none" rtlCol="0">
            <a:spAutoFit/>
          </a:bodyPr>
          <a:lstStyle/>
          <a:p>
            <a:r>
              <a:rPr lang="en-US" b="1" dirty="0"/>
              <a:t>Strong adversary</a:t>
            </a:r>
          </a:p>
        </p:txBody>
      </p:sp>
      <p:pic>
        <p:nvPicPr>
          <p:cNvPr id="50" name="Picture 49" descr="Chart&#10;&#10;Description automatically generated">
            <a:extLst>
              <a:ext uri="{FF2B5EF4-FFF2-40B4-BE49-F238E27FC236}">
                <a16:creationId xmlns:a16="http://schemas.microsoft.com/office/drawing/2014/main" id="{C4F75B51-FC94-498F-A093-43B1138096EF}"/>
              </a:ext>
            </a:extLst>
          </p:cNvPr>
          <p:cNvPicPr>
            <a:picLocks noChangeAspect="1"/>
          </p:cNvPicPr>
          <p:nvPr/>
        </p:nvPicPr>
        <p:blipFill>
          <a:blip r:embed="rId4"/>
          <a:stretch>
            <a:fillRect/>
          </a:stretch>
        </p:blipFill>
        <p:spPr>
          <a:xfrm flipH="1">
            <a:off x="5473094" y="3012512"/>
            <a:ext cx="642266" cy="642266"/>
          </a:xfrm>
          <a:prstGeom prst="rect">
            <a:avLst/>
          </a:prstGeom>
        </p:spPr>
      </p:pic>
      <p:sp>
        <p:nvSpPr>
          <p:cNvPr id="2" name="Rectangle 1">
            <a:extLst>
              <a:ext uri="{FF2B5EF4-FFF2-40B4-BE49-F238E27FC236}">
                <a16:creationId xmlns:a16="http://schemas.microsoft.com/office/drawing/2014/main" id="{60BAE7FD-19B6-4E9E-9A13-0F042A77B4C6}"/>
              </a:ext>
            </a:extLst>
          </p:cNvPr>
          <p:cNvSpPr/>
          <p:nvPr/>
        </p:nvSpPr>
        <p:spPr>
          <a:xfrm>
            <a:off x="2552638" y="1213847"/>
            <a:ext cx="1859280" cy="684726"/>
          </a:xfrm>
          <a:prstGeom prst="rect">
            <a:avLst/>
          </a:prstGeom>
          <a:solidFill>
            <a:srgbClr val="F2C2A8">
              <a:alpha val="50196"/>
            </a:srgb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E77C14C1-A3B5-4B6D-A527-95483BB5B64D}"/>
              </a:ext>
            </a:extLst>
          </p:cNvPr>
          <p:cNvCxnSpPr>
            <a:cxnSpLocks/>
          </p:cNvCxnSpPr>
          <p:nvPr/>
        </p:nvCxnSpPr>
        <p:spPr>
          <a:xfrm flipV="1">
            <a:off x="351569" y="1837265"/>
            <a:ext cx="2086822" cy="1"/>
          </a:xfrm>
          <a:prstGeom prst="line">
            <a:avLst/>
          </a:prstGeom>
          <a:ln w="28575"/>
        </p:spPr>
        <p:style>
          <a:lnRef idx="1">
            <a:schemeClr val="dk1"/>
          </a:lnRef>
          <a:fillRef idx="0">
            <a:schemeClr val="dk1"/>
          </a:fillRef>
          <a:effectRef idx="0">
            <a:schemeClr val="dk1"/>
          </a:effectRef>
          <a:fontRef idx="minor">
            <a:schemeClr val="tx1"/>
          </a:fontRef>
        </p:style>
      </p:cxnSp>
      <p:sp>
        <p:nvSpPr>
          <p:cNvPr id="92" name="Rectangle 91">
            <a:extLst>
              <a:ext uri="{FF2B5EF4-FFF2-40B4-BE49-F238E27FC236}">
                <a16:creationId xmlns:a16="http://schemas.microsoft.com/office/drawing/2014/main" id="{BE473E88-B2A1-4FB1-8276-355DE898BCE6}"/>
              </a:ext>
            </a:extLst>
          </p:cNvPr>
          <p:cNvSpPr/>
          <p:nvPr/>
        </p:nvSpPr>
        <p:spPr>
          <a:xfrm>
            <a:off x="218957" y="1971887"/>
            <a:ext cx="8982809" cy="4217744"/>
          </a:xfrm>
          <a:prstGeom prst="rect">
            <a:avLst/>
          </a:prstGeom>
          <a:solidFill>
            <a:srgbClr val="F2C2A8"/>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93" name="Picture 92">
            <a:extLst>
              <a:ext uri="{FF2B5EF4-FFF2-40B4-BE49-F238E27FC236}">
                <a16:creationId xmlns:a16="http://schemas.microsoft.com/office/drawing/2014/main" id="{8B9E4557-BFAB-480B-AAB4-AD8BBAAD245B}"/>
              </a:ext>
            </a:extLst>
          </p:cNvPr>
          <p:cNvPicPr>
            <a:picLocks noChangeAspect="1"/>
          </p:cNvPicPr>
          <p:nvPr/>
        </p:nvPicPr>
        <p:blipFill>
          <a:blip r:embed="rId3"/>
          <a:stretch>
            <a:fillRect/>
          </a:stretch>
        </p:blipFill>
        <p:spPr>
          <a:xfrm>
            <a:off x="360218" y="2275975"/>
            <a:ext cx="8609736" cy="3705930"/>
          </a:xfrm>
          <a:prstGeom prst="rect">
            <a:avLst/>
          </a:prstGeom>
        </p:spPr>
      </p:pic>
      <p:sp>
        <p:nvSpPr>
          <p:cNvPr id="94" name="Rectangle: Rounded Corners 93">
            <a:extLst>
              <a:ext uri="{FF2B5EF4-FFF2-40B4-BE49-F238E27FC236}">
                <a16:creationId xmlns:a16="http://schemas.microsoft.com/office/drawing/2014/main" id="{392602BC-BBA4-4433-A83D-467ED8D0393E}"/>
              </a:ext>
            </a:extLst>
          </p:cNvPr>
          <p:cNvSpPr/>
          <p:nvPr/>
        </p:nvSpPr>
        <p:spPr>
          <a:xfrm>
            <a:off x="9544014" y="2785341"/>
            <a:ext cx="2401161" cy="1287317"/>
          </a:xfrm>
          <a:prstGeom prst="roundRect">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solidFill>
                  <a:schemeClr val="tx1"/>
                </a:solidFill>
              </a:rPr>
              <a:t>Only standardized parameters matter in practice!</a:t>
            </a:r>
          </a:p>
        </p:txBody>
      </p:sp>
      <p:sp>
        <p:nvSpPr>
          <p:cNvPr id="95" name="Rectangle: Rounded Corners 94">
            <a:extLst>
              <a:ext uri="{FF2B5EF4-FFF2-40B4-BE49-F238E27FC236}">
                <a16:creationId xmlns:a16="http://schemas.microsoft.com/office/drawing/2014/main" id="{3260C8F9-21FD-4694-B378-75F417F7B9C3}"/>
              </a:ext>
            </a:extLst>
          </p:cNvPr>
          <p:cNvSpPr/>
          <p:nvPr/>
        </p:nvSpPr>
        <p:spPr>
          <a:xfrm>
            <a:off x="9680987" y="3928342"/>
            <a:ext cx="1063608" cy="92209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 elliptic curve groups</a:t>
            </a:r>
          </a:p>
        </p:txBody>
      </p:sp>
      <p:sp>
        <p:nvSpPr>
          <p:cNvPr id="96" name="Rectangle: Rounded Corners 95">
            <a:extLst>
              <a:ext uri="{FF2B5EF4-FFF2-40B4-BE49-F238E27FC236}">
                <a16:creationId xmlns:a16="http://schemas.microsoft.com/office/drawing/2014/main" id="{E8C28E2A-22F3-4BF6-9B9E-CAB06ECBBB65}"/>
              </a:ext>
            </a:extLst>
          </p:cNvPr>
          <p:cNvSpPr/>
          <p:nvPr/>
        </p:nvSpPr>
        <p:spPr>
          <a:xfrm>
            <a:off x="10805367" y="3928342"/>
            <a:ext cx="1063608" cy="92209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 finite field groups</a:t>
            </a:r>
          </a:p>
        </p:txBody>
      </p:sp>
      <p:cxnSp>
        <p:nvCxnSpPr>
          <p:cNvPr id="132" name="Straight Arrow Connector 131">
            <a:extLst>
              <a:ext uri="{FF2B5EF4-FFF2-40B4-BE49-F238E27FC236}">
                <a16:creationId xmlns:a16="http://schemas.microsoft.com/office/drawing/2014/main" id="{94BD4877-4BC8-49AF-986F-96D2540149A8}"/>
              </a:ext>
            </a:extLst>
          </p:cNvPr>
          <p:cNvCxnSpPr>
            <a:cxnSpLocks/>
          </p:cNvCxnSpPr>
          <p:nvPr/>
        </p:nvCxnSpPr>
        <p:spPr>
          <a:xfrm>
            <a:off x="3927633" y="4131555"/>
            <a:ext cx="0" cy="4704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86834A2F-90A9-4D1E-AAD6-D776D3E38804}"/>
              </a:ext>
            </a:extLst>
          </p:cNvPr>
          <p:cNvSpPr txBox="1"/>
          <p:nvPr/>
        </p:nvSpPr>
        <p:spPr>
          <a:xfrm>
            <a:off x="3214938" y="3500976"/>
            <a:ext cx="1425390" cy="646331"/>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dirty="0">
                <a:solidFill>
                  <a:schemeClr val="tx1"/>
                </a:solidFill>
                <a:latin typeface="Courier New" panose="02070309020205020404" pitchFamily="49" charset="0"/>
                <a:cs typeface="Courier New" panose="02070309020205020404" pitchFamily="49" charset="0"/>
              </a:rPr>
              <a:t>secp256r1</a:t>
            </a:r>
          </a:p>
          <a:p>
            <a:r>
              <a:rPr lang="en-US" dirty="0">
                <a:solidFill>
                  <a:schemeClr val="tx1"/>
                </a:solidFill>
                <a:latin typeface="Courier New" panose="02070309020205020404" pitchFamily="49" charset="0"/>
                <a:cs typeface="Courier New" panose="02070309020205020404" pitchFamily="49" charset="0"/>
              </a:rPr>
              <a:t>x25519</a:t>
            </a:r>
          </a:p>
        </p:txBody>
      </p:sp>
      <p:cxnSp>
        <p:nvCxnSpPr>
          <p:cNvPr id="134" name="Straight Arrow Connector 133">
            <a:extLst>
              <a:ext uri="{FF2B5EF4-FFF2-40B4-BE49-F238E27FC236}">
                <a16:creationId xmlns:a16="http://schemas.microsoft.com/office/drawing/2014/main" id="{C019AF6C-B3EC-45AD-871E-8499071A867B}"/>
              </a:ext>
            </a:extLst>
          </p:cNvPr>
          <p:cNvCxnSpPr>
            <a:cxnSpLocks/>
          </p:cNvCxnSpPr>
          <p:nvPr/>
        </p:nvCxnSpPr>
        <p:spPr>
          <a:xfrm flipV="1">
            <a:off x="5783573" y="3953863"/>
            <a:ext cx="0" cy="5135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428D69DA-3E07-481B-9069-969BD7FAD738}"/>
              </a:ext>
            </a:extLst>
          </p:cNvPr>
          <p:cNvSpPr txBox="1"/>
          <p:nvPr/>
        </p:nvSpPr>
        <p:spPr>
          <a:xfrm>
            <a:off x="5200114" y="4467429"/>
            <a:ext cx="1425390" cy="369332"/>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dirty="0">
                <a:solidFill>
                  <a:schemeClr val="tx1"/>
                </a:solidFill>
                <a:latin typeface="Courier New" panose="02070309020205020404" pitchFamily="49" charset="0"/>
                <a:cs typeface="Courier New" panose="02070309020205020404" pitchFamily="49" charset="0"/>
              </a:rPr>
              <a:t>secp384r1</a:t>
            </a:r>
          </a:p>
        </p:txBody>
      </p:sp>
      <p:cxnSp>
        <p:nvCxnSpPr>
          <p:cNvPr id="136" name="Straight Arrow Connector 135">
            <a:extLst>
              <a:ext uri="{FF2B5EF4-FFF2-40B4-BE49-F238E27FC236}">
                <a16:creationId xmlns:a16="http://schemas.microsoft.com/office/drawing/2014/main" id="{579F1D52-D690-45A8-A0DA-30A3E23D4D99}"/>
              </a:ext>
            </a:extLst>
          </p:cNvPr>
          <p:cNvCxnSpPr>
            <a:cxnSpLocks/>
          </p:cNvCxnSpPr>
          <p:nvPr/>
        </p:nvCxnSpPr>
        <p:spPr>
          <a:xfrm flipV="1">
            <a:off x="6625504" y="3697080"/>
            <a:ext cx="0" cy="5135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7" name="TextBox 136">
            <a:extLst>
              <a:ext uri="{FF2B5EF4-FFF2-40B4-BE49-F238E27FC236}">
                <a16:creationId xmlns:a16="http://schemas.microsoft.com/office/drawing/2014/main" id="{2BF6C59D-3EAF-43F8-A43B-9EC0D2DE857F}"/>
              </a:ext>
            </a:extLst>
          </p:cNvPr>
          <p:cNvSpPr txBox="1"/>
          <p:nvPr/>
        </p:nvSpPr>
        <p:spPr>
          <a:xfrm>
            <a:off x="6244928" y="4031534"/>
            <a:ext cx="736099" cy="369332"/>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dirty="0">
                <a:solidFill>
                  <a:schemeClr val="tx1"/>
                </a:solidFill>
                <a:latin typeface="Courier New" panose="02070309020205020404" pitchFamily="49" charset="0"/>
                <a:cs typeface="Courier New" panose="02070309020205020404" pitchFamily="49" charset="0"/>
              </a:rPr>
              <a:t>x448</a:t>
            </a:r>
          </a:p>
        </p:txBody>
      </p:sp>
      <p:cxnSp>
        <p:nvCxnSpPr>
          <p:cNvPr id="138" name="Straight Arrow Connector 137">
            <a:extLst>
              <a:ext uri="{FF2B5EF4-FFF2-40B4-BE49-F238E27FC236}">
                <a16:creationId xmlns:a16="http://schemas.microsoft.com/office/drawing/2014/main" id="{46383B23-CE15-4322-A587-C0A409ABD205}"/>
              </a:ext>
            </a:extLst>
          </p:cNvPr>
          <p:cNvCxnSpPr>
            <a:cxnSpLocks/>
          </p:cNvCxnSpPr>
          <p:nvPr/>
        </p:nvCxnSpPr>
        <p:spPr>
          <a:xfrm flipV="1">
            <a:off x="7708495" y="3327748"/>
            <a:ext cx="0" cy="5135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9" name="TextBox 138">
            <a:extLst>
              <a:ext uri="{FF2B5EF4-FFF2-40B4-BE49-F238E27FC236}">
                <a16:creationId xmlns:a16="http://schemas.microsoft.com/office/drawing/2014/main" id="{B0B605C3-1CC6-4D5E-A044-817212DD8DAE}"/>
              </a:ext>
            </a:extLst>
          </p:cNvPr>
          <p:cNvSpPr txBox="1"/>
          <p:nvPr/>
        </p:nvSpPr>
        <p:spPr>
          <a:xfrm>
            <a:off x="7125036" y="3841314"/>
            <a:ext cx="1425390" cy="369332"/>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dirty="0">
                <a:solidFill>
                  <a:schemeClr val="tx1"/>
                </a:solidFill>
                <a:latin typeface="Courier New" panose="02070309020205020404" pitchFamily="49" charset="0"/>
                <a:cs typeface="Courier New" panose="02070309020205020404" pitchFamily="49" charset="0"/>
              </a:rPr>
              <a:t>secp521r1</a:t>
            </a:r>
          </a:p>
        </p:txBody>
      </p:sp>
      <p:sp>
        <p:nvSpPr>
          <p:cNvPr id="7" name="Footer Placeholder 6">
            <a:extLst>
              <a:ext uri="{FF2B5EF4-FFF2-40B4-BE49-F238E27FC236}">
                <a16:creationId xmlns:a16="http://schemas.microsoft.com/office/drawing/2014/main" id="{F08913EA-7828-41C7-AB34-9CC2AA177371}"/>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2256707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itle 1">
            <a:extLst>
              <a:ext uri="{FF2B5EF4-FFF2-40B4-BE49-F238E27FC236}">
                <a16:creationId xmlns:a16="http://schemas.microsoft.com/office/drawing/2014/main" id="{151B39F9-6096-4FF6-A9C4-61278784A608}"/>
              </a:ext>
            </a:extLst>
          </p:cNvPr>
          <p:cNvSpPr txBox="1">
            <a:spLocks/>
          </p:cNvSpPr>
          <p:nvPr/>
        </p:nvSpPr>
        <p:spPr>
          <a:xfrm>
            <a:off x="-185744" y="210481"/>
            <a:ext cx="6793635" cy="923925"/>
          </a:xfrm>
          <a:prstGeom prst="rect">
            <a:avLst/>
          </a:prstGeom>
          <a:ln w="38100">
            <a:solidFill>
              <a:schemeClr val="tx1"/>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 Security Bounds for TLS 1.3</a:t>
            </a:r>
          </a:p>
        </p:txBody>
      </p:sp>
      <p:sp>
        <p:nvSpPr>
          <p:cNvPr id="105" name="TextBox 104">
            <a:extLst>
              <a:ext uri="{FF2B5EF4-FFF2-40B4-BE49-F238E27FC236}">
                <a16:creationId xmlns:a16="http://schemas.microsoft.com/office/drawing/2014/main" id="{9045C96D-25E4-48D9-9B06-7A1038789F12}"/>
              </a:ext>
            </a:extLst>
          </p:cNvPr>
          <p:cNvSpPr txBox="1"/>
          <p:nvPr/>
        </p:nvSpPr>
        <p:spPr>
          <a:xfrm>
            <a:off x="218957" y="1320190"/>
            <a:ext cx="9294107" cy="461665"/>
          </a:xfrm>
          <a:prstGeom prst="rect">
            <a:avLst/>
          </a:prstGeom>
          <a:solidFill>
            <a:schemeClr val="bg1">
              <a:lumMod val="95000"/>
            </a:schemeClr>
          </a:solidFill>
        </p:spPr>
        <p:txBody>
          <a:bodyPr wrap="square" rtlCol="0">
            <a:spAutoFit/>
          </a:bodyPr>
          <a:lstStyle/>
          <a:p>
            <a:r>
              <a:rPr lang="en-US" sz="2400" dirty="0"/>
              <a:t> Adv(</a:t>
            </a:r>
            <a:r>
              <a:rPr lang="en-US" sz="2400" b="1" dirty="0">
                <a:solidFill>
                  <a:srgbClr val="C00000"/>
                </a:solidFill>
              </a:rPr>
              <a:t>A</a:t>
            </a:r>
            <a:r>
              <a:rPr lang="en-US" sz="2400" dirty="0"/>
              <a:t>, </a:t>
            </a:r>
            <a:r>
              <a:rPr lang="en-US" sz="2400" b="1" dirty="0"/>
              <a:t>TLS 1.3</a:t>
            </a:r>
            <a:r>
              <a:rPr lang="en-US" sz="2400" dirty="0"/>
              <a:t>) ≤  </a:t>
            </a:r>
            <a:r>
              <a:rPr lang="en-US" sz="2400" b="1" dirty="0"/>
              <a:t>S</a:t>
            </a:r>
            <a:r>
              <a:rPr lang="en-US" sz="2400" b="1" baseline="30000" dirty="0"/>
              <a:t>2</a:t>
            </a:r>
            <a:r>
              <a:rPr lang="en-US" sz="2400" b="1" dirty="0"/>
              <a:t> *</a:t>
            </a:r>
            <a:r>
              <a:rPr lang="en-US" sz="2400" dirty="0"/>
              <a:t>Adv(</a:t>
            </a:r>
            <a:r>
              <a:rPr lang="en-US" sz="2400" b="1" dirty="0">
                <a:solidFill>
                  <a:srgbClr val="C00000"/>
                </a:solidFill>
              </a:rPr>
              <a:t>B</a:t>
            </a:r>
            <a:r>
              <a:rPr lang="en-US" sz="2400" b="1" baseline="-25000" dirty="0">
                <a:solidFill>
                  <a:srgbClr val="C00000"/>
                </a:solidFill>
              </a:rPr>
              <a:t>1</a:t>
            </a:r>
            <a:r>
              <a:rPr lang="en-US" sz="2400" dirty="0"/>
              <a:t>, </a:t>
            </a:r>
            <a:r>
              <a:rPr lang="en-US" sz="2400" b="1" dirty="0">
                <a:solidFill>
                  <a:schemeClr val="accent6"/>
                </a:solidFill>
              </a:rPr>
              <a:t>G</a:t>
            </a:r>
            <a:r>
              <a:rPr lang="en-US" sz="2400" b="1" dirty="0"/>
              <a:t>) </a:t>
            </a:r>
            <a:r>
              <a:rPr lang="en-US" sz="2400" dirty="0"/>
              <a:t>+ 6</a:t>
            </a:r>
            <a:r>
              <a:rPr lang="en-US" sz="2400" b="1" dirty="0"/>
              <a:t>S * </a:t>
            </a:r>
            <a:r>
              <a:rPr lang="en-US" sz="2400" dirty="0"/>
              <a:t>Adv(</a:t>
            </a:r>
            <a:r>
              <a:rPr lang="en-US" sz="2400" b="1" dirty="0">
                <a:solidFill>
                  <a:srgbClr val="C00000"/>
                </a:solidFill>
              </a:rPr>
              <a:t>B</a:t>
            </a:r>
            <a:r>
              <a:rPr lang="en-US" sz="2400" b="1" baseline="-25000" dirty="0">
                <a:solidFill>
                  <a:srgbClr val="C00000"/>
                </a:solidFill>
              </a:rPr>
              <a:t>2</a:t>
            </a:r>
            <a:r>
              <a:rPr lang="en-US" sz="2400" b="1" dirty="0"/>
              <a:t>,</a:t>
            </a:r>
            <a:r>
              <a:rPr lang="en-US" sz="2400" dirty="0"/>
              <a:t> </a:t>
            </a:r>
            <a:r>
              <a:rPr lang="en-US" sz="2400" b="1" dirty="0">
                <a:solidFill>
                  <a:schemeClr val="accent1">
                    <a:lumMod val="75000"/>
                  </a:schemeClr>
                </a:solidFill>
              </a:rPr>
              <a:t>H</a:t>
            </a:r>
            <a:r>
              <a:rPr lang="en-US" sz="2400" dirty="0"/>
              <a:t>) + </a:t>
            </a:r>
            <a:r>
              <a:rPr lang="en-US" sz="2400" b="1" dirty="0"/>
              <a:t>S </a:t>
            </a:r>
            <a:r>
              <a:rPr lang="en-US" sz="2400" dirty="0"/>
              <a:t>* </a:t>
            </a:r>
            <a:r>
              <a:rPr lang="en-US" sz="2400" b="1" dirty="0"/>
              <a:t>U </a:t>
            </a:r>
            <a:r>
              <a:rPr lang="en-US" sz="2400" dirty="0"/>
              <a:t>* Adv(</a:t>
            </a:r>
            <a:r>
              <a:rPr lang="en-US" sz="2400" b="1" dirty="0">
                <a:solidFill>
                  <a:srgbClr val="C00000"/>
                </a:solidFill>
              </a:rPr>
              <a:t>B</a:t>
            </a:r>
            <a:r>
              <a:rPr lang="en-US" sz="2400" b="1" baseline="-25000" dirty="0">
                <a:solidFill>
                  <a:srgbClr val="C00000"/>
                </a:solidFill>
              </a:rPr>
              <a:t>3</a:t>
            </a:r>
            <a:r>
              <a:rPr lang="en-US" sz="2400" b="1" dirty="0"/>
              <a:t>,</a:t>
            </a:r>
            <a:r>
              <a:rPr lang="en-US" sz="2400" dirty="0"/>
              <a:t> </a:t>
            </a:r>
            <a:r>
              <a:rPr lang="en-US" sz="2400" b="1" dirty="0">
                <a:solidFill>
                  <a:schemeClr val="accent2"/>
                </a:solidFill>
              </a:rPr>
              <a:t>S</a:t>
            </a:r>
            <a:r>
              <a:rPr lang="en-US" sz="2400" dirty="0"/>
              <a:t>) +…</a:t>
            </a:r>
            <a:endParaRPr lang="en-US" sz="2400" dirty="0">
              <a:solidFill>
                <a:schemeClr val="accent3"/>
              </a:solidFill>
            </a:endParaRPr>
          </a:p>
        </p:txBody>
      </p:sp>
      <p:sp>
        <p:nvSpPr>
          <p:cNvPr id="44" name="Rectangle 43">
            <a:extLst>
              <a:ext uri="{FF2B5EF4-FFF2-40B4-BE49-F238E27FC236}">
                <a16:creationId xmlns:a16="http://schemas.microsoft.com/office/drawing/2014/main" id="{6F829216-FF3B-475C-9315-8C301319CEAC}"/>
              </a:ext>
            </a:extLst>
          </p:cNvPr>
          <p:cNvSpPr/>
          <p:nvPr/>
        </p:nvSpPr>
        <p:spPr>
          <a:xfrm>
            <a:off x="2438391" y="3202491"/>
            <a:ext cx="5040503" cy="247419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48" name="Picture 47">
            <a:extLst>
              <a:ext uri="{FF2B5EF4-FFF2-40B4-BE49-F238E27FC236}">
                <a16:creationId xmlns:a16="http://schemas.microsoft.com/office/drawing/2014/main" id="{D4182383-E151-4112-B6E7-485656470D13}"/>
              </a:ext>
            </a:extLst>
          </p:cNvPr>
          <p:cNvPicPr>
            <a:picLocks noChangeAspect="1"/>
          </p:cNvPicPr>
          <p:nvPr/>
        </p:nvPicPr>
        <p:blipFill>
          <a:blip r:embed="rId3"/>
          <a:stretch>
            <a:fillRect/>
          </a:stretch>
        </p:blipFill>
        <p:spPr>
          <a:xfrm>
            <a:off x="2539398" y="3493638"/>
            <a:ext cx="4831199" cy="2079516"/>
          </a:xfrm>
          <a:prstGeom prst="rect">
            <a:avLst/>
          </a:prstGeom>
        </p:spPr>
      </p:pic>
      <p:sp>
        <p:nvSpPr>
          <p:cNvPr id="49" name="TextBox 48">
            <a:extLst>
              <a:ext uri="{FF2B5EF4-FFF2-40B4-BE49-F238E27FC236}">
                <a16:creationId xmlns:a16="http://schemas.microsoft.com/office/drawing/2014/main" id="{EF2AEA1D-7BA9-42A7-9DB2-0E7509893A4E}"/>
              </a:ext>
            </a:extLst>
          </p:cNvPr>
          <p:cNvSpPr txBox="1"/>
          <p:nvPr/>
        </p:nvSpPr>
        <p:spPr>
          <a:xfrm>
            <a:off x="3663821" y="3202491"/>
            <a:ext cx="1796967" cy="369332"/>
          </a:xfrm>
          <a:prstGeom prst="rect">
            <a:avLst/>
          </a:prstGeom>
          <a:noFill/>
        </p:spPr>
        <p:txBody>
          <a:bodyPr wrap="none" rtlCol="0">
            <a:spAutoFit/>
          </a:bodyPr>
          <a:lstStyle/>
          <a:p>
            <a:r>
              <a:rPr lang="en-US" b="1" dirty="0"/>
              <a:t>Strong adversary</a:t>
            </a:r>
          </a:p>
        </p:txBody>
      </p:sp>
      <p:pic>
        <p:nvPicPr>
          <p:cNvPr id="50" name="Picture 49" descr="Chart&#10;&#10;Description automatically generated">
            <a:extLst>
              <a:ext uri="{FF2B5EF4-FFF2-40B4-BE49-F238E27FC236}">
                <a16:creationId xmlns:a16="http://schemas.microsoft.com/office/drawing/2014/main" id="{C4F75B51-FC94-498F-A093-43B1138096EF}"/>
              </a:ext>
            </a:extLst>
          </p:cNvPr>
          <p:cNvPicPr>
            <a:picLocks noChangeAspect="1"/>
          </p:cNvPicPr>
          <p:nvPr/>
        </p:nvPicPr>
        <p:blipFill>
          <a:blip r:embed="rId4"/>
          <a:stretch>
            <a:fillRect/>
          </a:stretch>
        </p:blipFill>
        <p:spPr>
          <a:xfrm flipH="1">
            <a:off x="5473094" y="3012512"/>
            <a:ext cx="642266" cy="642266"/>
          </a:xfrm>
          <a:prstGeom prst="rect">
            <a:avLst/>
          </a:prstGeom>
        </p:spPr>
      </p:pic>
      <p:sp>
        <p:nvSpPr>
          <p:cNvPr id="2" name="Rectangle 1">
            <a:extLst>
              <a:ext uri="{FF2B5EF4-FFF2-40B4-BE49-F238E27FC236}">
                <a16:creationId xmlns:a16="http://schemas.microsoft.com/office/drawing/2014/main" id="{60BAE7FD-19B6-4E9E-9A13-0F042A77B4C6}"/>
              </a:ext>
            </a:extLst>
          </p:cNvPr>
          <p:cNvSpPr/>
          <p:nvPr/>
        </p:nvSpPr>
        <p:spPr>
          <a:xfrm>
            <a:off x="2552638" y="1213847"/>
            <a:ext cx="1859280" cy="684726"/>
          </a:xfrm>
          <a:prstGeom prst="rect">
            <a:avLst/>
          </a:prstGeom>
          <a:solidFill>
            <a:srgbClr val="F2C2A8">
              <a:alpha val="50196"/>
            </a:srgb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E77C14C1-A3B5-4B6D-A527-95483BB5B64D}"/>
              </a:ext>
            </a:extLst>
          </p:cNvPr>
          <p:cNvCxnSpPr>
            <a:cxnSpLocks/>
          </p:cNvCxnSpPr>
          <p:nvPr/>
        </p:nvCxnSpPr>
        <p:spPr>
          <a:xfrm flipV="1">
            <a:off x="351569" y="1837265"/>
            <a:ext cx="2086822" cy="1"/>
          </a:xfrm>
          <a:prstGeom prst="line">
            <a:avLst/>
          </a:prstGeom>
          <a:ln w="28575"/>
        </p:spPr>
        <p:style>
          <a:lnRef idx="1">
            <a:schemeClr val="dk1"/>
          </a:lnRef>
          <a:fillRef idx="0">
            <a:schemeClr val="dk1"/>
          </a:fillRef>
          <a:effectRef idx="0">
            <a:schemeClr val="dk1"/>
          </a:effectRef>
          <a:fontRef idx="minor">
            <a:schemeClr val="tx1"/>
          </a:fontRef>
        </p:style>
      </p:cxnSp>
      <p:sp>
        <p:nvSpPr>
          <p:cNvPr id="92" name="Rectangle 91">
            <a:extLst>
              <a:ext uri="{FF2B5EF4-FFF2-40B4-BE49-F238E27FC236}">
                <a16:creationId xmlns:a16="http://schemas.microsoft.com/office/drawing/2014/main" id="{BE473E88-B2A1-4FB1-8276-355DE898BCE6}"/>
              </a:ext>
            </a:extLst>
          </p:cNvPr>
          <p:cNvSpPr/>
          <p:nvPr/>
        </p:nvSpPr>
        <p:spPr>
          <a:xfrm>
            <a:off x="218957" y="1971887"/>
            <a:ext cx="8982809" cy="4217744"/>
          </a:xfrm>
          <a:prstGeom prst="rect">
            <a:avLst/>
          </a:prstGeom>
          <a:solidFill>
            <a:srgbClr val="F2C2A8"/>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93" name="Picture 92">
            <a:extLst>
              <a:ext uri="{FF2B5EF4-FFF2-40B4-BE49-F238E27FC236}">
                <a16:creationId xmlns:a16="http://schemas.microsoft.com/office/drawing/2014/main" id="{8B9E4557-BFAB-480B-AAB4-AD8BBAAD245B}"/>
              </a:ext>
            </a:extLst>
          </p:cNvPr>
          <p:cNvPicPr>
            <a:picLocks noChangeAspect="1"/>
          </p:cNvPicPr>
          <p:nvPr/>
        </p:nvPicPr>
        <p:blipFill>
          <a:blip r:embed="rId3"/>
          <a:stretch>
            <a:fillRect/>
          </a:stretch>
        </p:blipFill>
        <p:spPr>
          <a:xfrm>
            <a:off x="360218" y="2275975"/>
            <a:ext cx="8609736" cy="3705930"/>
          </a:xfrm>
          <a:prstGeom prst="rect">
            <a:avLst/>
          </a:prstGeom>
        </p:spPr>
      </p:pic>
      <p:sp>
        <p:nvSpPr>
          <p:cNvPr id="94" name="Rectangle: Rounded Corners 93">
            <a:extLst>
              <a:ext uri="{FF2B5EF4-FFF2-40B4-BE49-F238E27FC236}">
                <a16:creationId xmlns:a16="http://schemas.microsoft.com/office/drawing/2014/main" id="{392602BC-BBA4-4433-A83D-467ED8D0393E}"/>
              </a:ext>
            </a:extLst>
          </p:cNvPr>
          <p:cNvSpPr/>
          <p:nvPr/>
        </p:nvSpPr>
        <p:spPr>
          <a:xfrm>
            <a:off x="9544014" y="2785341"/>
            <a:ext cx="2401161" cy="1287317"/>
          </a:xfrm>
          <a:prstGeom prst="roundRect">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solidFill>
                  <a:schemeClr val="tx1"/>
                </a:solidFill>
              </a:rPr>
              <a:t>Only standardized parameters matter in practice!</a:t>
            </a:r>
          </a:p>
        </p:txBody>
      </p:sp>
      <p:sp>
        <p:nvSpPr>
          <p:cNvPr id="95" name="Rectangle: Rounded Corners 94">
            <a:extLst>
              <a:ext uri="{FF2B5EF4-FFF2-40B4-BE49-F238E27FC236}">
                <a16:creationId xmlns:a16="http://schemas.microsoft.com/office/drawing/2014/main" id="{3260C8F9-21FD-4694-B378-75F417F7B9C3}"/>
              </a:ext>
            </a:extLst>
          </p:cNvPr>
          <p:cNvSpPr/>
          <p:nvPr/>
        </p:nvSpPr>
        <p:spPr>
          <a:xfrm>
            <a:off x="9680987" y="3928342"/>
            <a:ext cx="1063608" cy="92209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 elliptic curve groups</a:t>
            </a:r>
          </a:p>
        </p:txBody>
      </p:sp>
      <p:sp>
        <p:nvSpPr>
          <p:cNvPr id="96" name="Rectangle: Rounded Corners 95">
            <a:extLst>
              <a:ext uri="{FF2B5EF4-FFF2-40B4-BE49-F238E27FC236}">
                <a16:creationId xmlns:a16="http://schemas.microsoft.com/office/drawing/2014/main" id="{E8C28E2A-22F3-4BF6-9B9E-CAB06ECBBB65}"/>
              </a:ext>
            </a:extLst>
          </p:cNvPr>
          <p:cNvSpPr/>
          <p:nvPr/>
        </p:nvSpPr>
        <p:spPr>
          <a:xfrm>
            <a:off x="10805367" y="3928342"/>
            <a:ext cx="1063608" cy="92209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 finite field groups</a:t>
            </a:r>
          </a:p>
        </p:txBody>
      </p:sp>
      <p:cxnSp>
        <p:nvCxnSpPr>
          <p:cNvPr id="132" name="Straight Arrow Connector 131">
            <a:extLst>
              <a:ext uri="{FF2B5EF4-FFF2-40B4-BE49-F238E27FC236}">
                <a16:creationId xmlns:a16="http://schemas.microsoft.com/office/drawing/2014/main" id="{94BD4877-4BC8-49AF-986F-96D2540149A8}"/>
              </a:ext>
            </a:extLst>
          </p:cNvPr>
          <p:cNvCxnSpPr>
            <a:cxnSpLocks/>
          </p:cNvCxnSpPr>
          <p:nvPr/>
        </p:nvCxnSpPr>
        <p:spPr>
          <a:xfrm>
            <a:off x="3927633" y="4131555"/>
            <a:ext cx="0" cy="4704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86834A2F-90A9-4D1E-AAD6-D776D3E38804}"/>
              </a:ext>
            </a:extLst>
          </p:cNvPr>
          <p:cNvSpPr txBox="1"/>
          <p:nvPr/>
        </p:nvSpPr>
        <p:spPr>
          <a:xfrm>
            <a:off x="3214938" y="3500976"/>
            <a:ext cx="1425390" cy="646331"/>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dirty="0">
                <a:solidFill>
                  <a:schemeClr val="tx1"/>
                </a:solidFill>
                <a:latin typeface="Courier New" panose="02070309020205020404" pitchFamily="49" charset="0"/>
                <a:cs typeface="Courier New" panose="02070309020205020404" pitchFamily="49" charset="0"/>
              </a:rPr>
              <a:t>secp256r1</a:t>
            </a:r>
          </a:p>
          <a:p>
            <a:r>
              <a:rPr lang="en-US" dirty="0">
                <a:solidFill>
                  <a:schemeClr val="tx1"/>
                </a:solidFill>
                <a:latin typeface="Courier New" panose="02070309020205020404" pitchFamily="49" charset="0"/>
                <a:cs typeface="Courier New" panose="02070309020205020404" pitchFamily="49" charset="0"/>
              </a:rPr>
              <a:t>x25519</a:t>
            </a:r>
          </a:p>
        </p:txBody>
      </p:sp>
      <p:cxnSp>
        <p:nvCxnSpPr>
          <p:cNvPr id="134" name="Straight Arrow Connector 133">
            <a:extLst>
              <a:ext uri="{FF2B5EF4-FFF2-40B4-BE49-F238E27FC236}">
                <a16:creationId xmlns:a16="http://schemas.microsoft.com/office/drawing/2014/main" id="{C019AF6C-B3EC-45AD-871E-8499071A867B}"/>
              </a:ext>
            </a:extLst>
          </p:cNvPr>
          <p:cNvCxnSpPr>
            <a:cxnSpLocks/>
          </p:cNvCxnSpPr>
          <p:nvPr/>
        </p:nvCxnSpPr>
        <p:spPr>
          <a:xfrm flipV="1">
            <a:off x="5783573" y="3953863"/>
            <a:ext cx="0" cy="5135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428D69DA-3E07-481B-9069-969BD7FAD738}"/>
              </a:ext>
            </a:extLst>
          </p:cNvPr>
          <p:cNvSpPr txBox="1"/>
          <p:nvPr/>
        </p:nvSpPr>
        <p:spPr>
          <a:xfrm>
            <a:off x="5200114" y="4467429"/>
            <a:ext cx="1425390" cy="369332"/>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dirty="0">
                <a:solidFill>
                  <a:schemeClr val="tx1"/>
                </a:solidFill>
                <a:latin typeface="Courier New" panose="02070309020205020404" pitchFamily="49" charset="0"/>
                <a:cs typeface="Courier New" panose="02070309020205020404" pitchFamily="49" charset="0"/>
              </a:rPr>
              <a:t>secp384r1</a:t>
            </a:r>
          </a:p>
        </p:txBody>
      </p:sp>
      <p:cxnSp>
        <p:nvCxnSpPr>
          <p:cNvPr id="136" name="Straight Arrow Connector 135">
            <a:extLst>
              <a:ext uri="{FF2B5EF4-FFF2-40B4-BE49-F238E27FC236}">
                <a16:creationId xmlns:a16="http://schemas.microsoft.com/office/drawing/2014/main" id="{579F1D52-D690-45A8-A0DA-30A3E23D4D99}"/>
              </a:ext>
            </a:extLst>
          </p:cNvPr>
          <p:cNvCxnSpPr>
            <a:cxnSpLocks/>
          </p:cNvCxnSpPr>
          <p:nvPr/>
        </p:nvCxnSpPr>
        <p:spPr>
          <a:xfrm flipV="1">
            <a:off x="6625504" y="3697080"/>
            <a:ext cx="0" cy="5135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7" name="TextBox 136">
            <a:extLst>
              <a:ext uri="{FF2B5EF4-FFF2-40B4-BE49-F238E27FC236}">
                <a16:creationId xmlns:a16="http://schemas.microsoft.com/office/drawing/2014/main" id="{2BF6C59D-3EAF-43F8-A43B-9EC0D2DE857F}"/>
              </a:ext>
            </a:extLst>
          </p:cNvPr>
          <p:cNvSpPr txBox="1"/>
          <p:nvPr/>
        </p:nvSpPr>
        <p:spPr>
          <a:xfrm>
            <a:off x="6244928" y="4031534"/>
            <a:ext cx="736099" cy="369332"/>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dirty="0">
                <a:solidFill>
                  <a:schemeClr val="tx1"/>
                </a:solidFill>
                <a:latin typeface="Courier New" panose="02070309020205020404" pitchFamily="49" charset="0"/>
                <a:cs typeface="Courier New" panose="02070309020205020404" pitchFamily="49" charset="0"/>
              </a:rPr>
              <a:t>x448</a:t>
            </a:r>
          </a:p>
        </p:txBody>
      </p:sp>
      <p:cxnSp>
        <p:nvCxnSpPr>
          <p:cNvPr id="138" name="Straight Arrow Connector 137">
            <a:extLst>
              <a:ext uri="{FF2B5EF4-FFF2-40B4-BE49-F238E27FC236}">
                <a16:creationId xmlns:a16="http://schemas.microsoft.com/office/drawing/2014/main" id="{46383B23-CE15-4322-A587-C0A409ABD205}"/>
              </a:ext>
            </a:extLst>
          </p:cNvPr>
          <p:cNvCxnSpPr>
            <a:cxnSpLocks/>
          </p:cNvCxnSpPr>
          <p:nvPr/>
        </p:nvCxnSpPr>
        <p:spPr>
          <a:xfrm flipV="1">
            <a:off x="7708495" y="3327748"/>
            <a:ext cx="0" cy="5135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9" name="TextBox 138">
            <a:extLst>
              <a:ext uri="{FF2B5EF4-FFF2-40B4-BE49-F238E27FC236}">
                <a16:creationId xmlns:a16="http://schemas.microsoft.com/office/drawing/2014/main" id="{B0B605C3-1CC6-4D5E-A044-817212DD8DAE}"/>
              </a:ext>
            </a:extLst>
          </p:cNvPr>
          <p:cNvSpPr txBox="1"/>
          <p:nvPr/>
        </p:nvSpPr>
        <p:spPr>
          <a:xfrm>
            <a:off x="7125036" y="3841314"/>
            <a:ext cx="1425390" cy="369332"/>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dirty="0">
                <a:solidFill>
                  <a:schemeClr val="tx1"/>
                </a:solidFill>
                <a:latin typeface="Courier New" panose="02070309020205020404" pitchFamily="49" charset="0"/>
                <a:cs typeface="Courier New" panose="02070309020205020404" pitchFamily="49" charset="0"/>
              </a:rPr>
              <a:t>secp521r1</a:t>
            </a:r>
          </a:p>
        </p:txBody>
      </p:sp>
      <p:sp>
        <p:nvSpPr>
          <p:cNvPr id="140" name="Explosion: 14 Points 139">
            <a:extLst>
              <a:ext uri="{FF2B5EF4-FFF2-40B4-BE49-F238E27FC236}">
                <a16:creationId xmlns:a16="http://schemas.microsoft.com/office/drawing/2014/main" id="{4973E889-77B9-46D1-826E-1A4A00FE4875}"/>
              </a:ext>
            </a:extLst>
          </p:cNvPr>
          <p:cNvSpPr/>
          <p:nvPr/>
        </p:nvSpPr>
        <p:spPr>
          <a:xfrm>
            <a:off x="438984" y="4366773"/>
            <a:ext cx="3118982" cy="2452660"/>
          </a:xfrm>
          <a:prstGeom prst="irregularSeal2">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a:solidFill>
                  <a:schemeClr val="tx1"/>
                </a:solidFill>
              </a:rPr>
              <a:t>90% of all TLS 1.3 handshakes use 128-bit curves.</a:t>
            </a:r>
          </a:p>
        </p:txBody>
      </p:sp>
      <p:sp>
        <p:nvSpPr>
          <p:cNvPr id="141" name="Oval 140">
            <a:extLst>
              <a:ext uri="{FF2B5EF4-FFF2-40B4-BE49-F238E27FC236}">
                <a16:creationId xmlns:a16="http://schemas.microsoft.com/office/drawing/2014/main" id="{A0EB9222-6621-4652-B16A-30E06A59DCFE}"/>
              </a:ext>
            </a:extLst>
          </p:cNvPr>
          <p:cNvSpPr/>
          <p:nvPr/>
        </p:nvSpPr>
        <p:spPr>
          <a:xfrm>
            <a:off x="3757165" y="4428942"/>
            <a:ext cx="336644" cy="37773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F08913EA-7828-41C7-AB34-9CC2AA177371}"/>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2459585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55C98C2-0D60-48E5-AEE8-4D9E1D3EE977}"/>
              </a:ext>
            </a:extLst>
          </p:cNvPr>
          <p:cNvSpPr/>
          <p:nvPr/>
        </p:nvSpPr>
        <p:spPr>
          <a:xfrm>
            <a:off x="1105617" y="1291768"/>
            <a:ext cx="3776087" cy="14207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30FDC69-5EC1-4CF6-9DC3-37A408AE090A}"/>
              </a:ext>
            </a:extLst>
          </p:cNvPr>
          <p:cNvSpPr txBox="1"/>
          <p:nvPr/>
        </p:nvSpPr>
        <p:spPr>
          <a:xfrm>
            <a:off x="1152378" y="2218566"/>
            <a:ext cx="753732" cy="369332"/>
          </a:xfrm>
          <a:prstGeom prst="rect">
            <a:avLst/>
          </a:prstGeom>
          <a:noFill/>
        </p:spPr>
        <p:txBody>
          <a:bodyPr wrap="none" rtlCol="0">
            <a:spAutoFit/>
          </a:bodyPr>
          <a:lstStyle/>
          <a:p>
            <a:r>
              <a:rPr lang="en-US" dirty="0"/>
              <a:t>Client</a:t>
            </a:r>
          </a:p>
        </p:txBody>
      </p:sp>
      <p:sp>
        <p:nvSpPr>
          <p:cNvPr id="9" name="TextBox 8">
            <a:extLst>
              <a:ext uri="{FF2B5EF4-FFF2-40B4-BE49-F238E27FC236}">
                <a16:creationId xmlns:a16="http://schemas.microsoft.com/office/drawing/2014/main" id="{0279086E-0CC9-41F2-AAC5-1E7280F7CA77}"/>
              </a:ext>
            </a:extLst>
          </p:cNvPr>
          <p:cNvSpPr txBox="1"/>
          <p:nvPr/>
        </p:nvSpPr>
        <p:spPr>
          <a:xfrm>
            <a:off x="5804015" y="1721971"/>
            <a:ext cx="4752455" cy="369332"/>
          </a:xfrm>
          <a:prstGeom prst="rect">
            <a:avLst/>
          </a:prstGeom>
          <a:noFill/>
        </p:spPr>
        <p:txBody>
          <a:bodyPr wrap="none" rtlCol="0">
            <a:spAutoFit/>
          </a:bodyPr>
          <a:lstStyle/>
          <a:p>
            <a:r>
              <a:rPr lang="en-US" b="1" u="sng" dirty="0"/>
              <a:t>HTTPS adoption statistics in Chrome: 2015-2022</a:t>
            </a:r>
          </a:p>
        </p:txBody>
      </p:sp>
      <p:pic>
        <p:nvPicPr>
          <p:cNvPr id="12" name="Picture 11" descr="Logo&#10;&#10;Description automatically generated">
            <a:extLst>
              <a:ext uri="{FF2B5EF4-FFF2-40B4-BE49-F238E27FC236}">
                <a16:creationId xmlns:a16="http://schemas.microsoft.com/office/drawing/2014/main" id="{20CBB9DE-A40D-4C52-ABE4-8F76B6DF14AC}"/>
              </a:ext>
            </a:extLst>
          </p:cNvPr>
          <p:cNvPicPr>
            <a:picLocks noChangeAspect="1"/>
          </p:cNvPicPr>
          <p:nvPr/>
        </p:nvPicPr>
        <p:blipFill>
          <a:blip r:embed="rId3"/>
          <a:stretch>
            <a:fillRect/>
          </a:stretch>
        </p:blipFill>
        <p:spPr>
          <a:xfrm>
            <a:off x="1122621" y="302405"/>
            <a:ext cx="3476205" cy="746841"/>
          </a:xfrm>
          <a:prstGeom prst="rect">
            <a:avLst/>
          </a:prstGeom>
        </p:spPr>
      </p:pic>
      <p:sp>
        <p:nvSpPr>
          <p:cNvPr id="15" name="TextBox 14">
            <a:extLst>
              <a:ext uri="{FF2B5EF4-FFF2-40B4-BE49-F238E27FC236}">
                <a16:creationId xmlns:a16="http://schemas.microsoft.com/office/drawing/2014/main" id="{EB61A01E-BBD0-4834-8D2B-391E5B3EB68A}"/>
              </a:ext>
            </a:extLst>
          </p:cNvPr>
          <p:cNvSpPr txBox="1"/>
          <p:nvPr/>
        </p:nvSpPr>
        <p:spPr>
          <a:xfrm>
            <a:off x="8783770" y="4961269"/>
            <a:ext cx="3078984" cy="276999"/>
          </a:xfrm>
          <a:prstGeom prst="rect">
            <a:avLst/>
          </a:prstGeom>
          <a:noFill/>
        </p:spPr>
        <p:txBody>
          <a:bodyPr wrap="none" rtlCol="0">
            <a:spAutoFit/>
          </a:bodyPr>
          <a:lstStyle/>
          <a:p>
            <a:r>
              <a:rPr lang="en-US" sz="1200" dirty="0"/>
              <a:t>[ Google Chrome Transparency Report, Jan 22]</a:t>
            </a:r>
          </a:p>
        </p:txBody>
      </p:sp>
      <p:pic>
        <p:nvPicPr>
          <p:cNvPr id="16" name="Picture 15" descr="A picture containing text, toy, vector graphics&#10;&#10;Description automatically generated">
            <a:extLst>
              <a:ext uri="{FF2B5EF4-FFF2-40B4-BE49-F238E27FC236}">
                <a16:creationId xmlns:a16="http://schemas.microsoft.com/office/drawing/2014/main" id="{5DBA4002-4923-4CB3-BA46-91B3F3A7A145}"/>
              </a:ext>
            </a:extLst>
          </p:cNvPr>
          <p:cNvPicPr>
            <a:picLocks noChangeAspect="1"/>
          </p:cNvPicPr>
          <p:nvPr/>
        </p:nvPicPr>
        <p:blipFill>
          <a:blip r:embed="rId4"/>
          <a:stretch>
            <a:fillRect/>
          </a:stretch>
        </p:blipFill>
        <p:spPr>
          <a:xfrm flipH="1">
            <a:off x="3992264" y="1222182"/>
            <a:ext cx="1037986" cy="1037986"/>
          </a:xfrm>
          <a:prstGeom prst="rect">
            <a:avLst/>
          </a:prstGeom>
        </p:spPr>
      </p:pic>
      <p:sp>
        <p:nvSpPr>
          <p:cNvPr id="17" name="TextBox 16">
            <a:extLst>
              <a:ext uri="{FF2B5EF4-FFF2-40B4-BE49-F238E27FC236}">
                <a16:creationId xmlns:a16="http://schemas.microsoft.com/office/drawing/2014/main" id="{F914EE2A-D26C-4946-86A8-D799FB079153}"/>
              </a:ext>
            </a:extLst>
          </p:cNvPr>
          <p:cNvSpPr txBox="1"/>
          <p:nvPr/>
        </p:nvSpPr>
        <p:spPr>
          <a:xfrm>
            <a:off x="4142638" y="2222610"/>
            <a:ext cx="797654" cy="369332"/>
          </a:xfrm>
          <a:prstGeom prst="rect">
            <a:avLst/>
          </a:prstGeom>
          <a:noFill/>
        </p:spPr>
        <p:txBody>
          <a:bodyPr wrap="none" rtlCol="0">
            <a:spAutoFit/>
          </a:bodyPr>
          <a:lstStyle/>
          <a:p>
            <a:r>
              <a:rPr lang="en-US" dirty="0"/>
              <a:t>Server</a:t>
            </a:r>
          </a:p>
        </p:txBody>
      </p:sp>
      <p:pic>
        <p:nvPicPr>
          <p:cNvPr id="19" name="Picture 18" descr="Chart&#10;&#10;Description automatically generated">
            <a:extLst>
              <a:ext uri="{FF2B5EF4-FFF2-40B4-BE49-F238E27FC236}">
                <a16:creationId xmlns:a16="http://schemas.microsoft.com/office/drawing/2014/main" id="{EDB904A3-825A-44F8-9AFA-02BAA7BF4F82}"/>
              </a:ext>
            </a:extLst>
          </p:cNvPr>
          <p:cNvPicPr>
            <a:picLocks noChangeAspect="1"/>
          </p:cNvPicPr>
          <p:nvPr/>
        </p:nvPicPr>
        <p:blipFill>
          <a:blip r:embed="rId5"/>
          <a:stretch>
            <a:fillRect/>
          </a:stretch>
        </p:blipFill>
        <p:spPr>
          <a:xfrm>
            <a:off x="1002127" y="1219629"/>
            <a:ext cx="1037986" cy="1037986"/>
          </a:xfrm>
          <a:prstGeom prst="rect">
            <a:avLst/>
          </a:prstGeom>
        </p:spPr>
      </p:pic>
      <p:sp>
        <p:nvSpPr>
          <p:cNvPr id="23" name="Rectangle: Rounded Corners 22">
            <a:extLst>
              <a:ext uri="{FF2B5EF4-FFF2-40B4-BE49-F238E27FC236}">
                <a16:creationId xmlns:a16="http://schemas.microsoft.com/office/drawing/2014/main" id="{0F73F950-4152-46A3-952E-15A6999919F7}"/>
              </a:ext>
            </a:extLst>
          </p:cNvPr>
          <p:cNvSpPr/>
          <p:nvPr/>
        </p:nvSpPr>
        <p:spPr>
          <a:xfrm>
            <a:off x="413885" y="2762388"/>
            <a:ext cx="5029200" cy="54748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An </a:t>
            </a:r>
            <a:r>
              <a:rPr lang="en-US" b="1" dirty="0">
                <a:solidFill>
                  <a:sysClr val="windowText" lastClr="000000"/>
                </a:solidFill>
              </a:rPr>
              <a:t>authenticated key exchange</a:t>
            </a:r>
            <a:r>
              <a:rPr lang="en-US" dirty="0">
                <a:solidFill>
                  <a:sysClr val="windowText" lastClr="000000"/>
                </a:solidFill>
              </a:rPr>
              <a:t> protocol</a:t>
            </a:r>
          </a:p>
        </p:txBody>
      </p:sp>
      <p:sp>
        <p:nvSpPr>
          <p:cNvPr id="4" name="TextBox 3">
            <a:extLst>
              <a:ext uri="{FF2B5EF4-FFF2-40B4-BE49-F238E27FC236}">
                <a16:creationId xmlns:a16="http://schemas.microsoft.com/office/drawing/2014/main" id="{87A0A35E-8941-4D2C-8483-73C0FAED24DE}"/>
              </a:ext>
            </a:extLst>
          </p:cNvPr>
          <p:cNvSpPr txBox="1"/>
          <p:nvPr/>
        </p:nvSpPr>
        <p:spPr>
          <a:xfrm>
            <a:off x="6212650" y="5628363"/>
            <a:ext cx="5575694" cy="408623"/>
          </a:xfrm>
          <a:prstGeom prst="roundRect">
            <a:avLst/>
          </a:prstGeom>
          <a:solidFill>
            <a:schemeClr val="accent2">
              <a:lumMod val="20000"/>
              <a:lumOff val="80000"/>
            </a:schemeClr>
          </a:solidFill>
        </p:spPr>
        <p:txBody>
          <a:bodyPr wrap="none" rtlCol="0">
            <a:spAutoFit/>
          </a:bodyPr>
          <a:lstStyle/>
          <a:p>
            <a:r>
              <a:rPr lang="en-US" b="1" dirty="0"/>
              <a:t>63% of top 1M servers prefer TLS version 1.3 </a:t>
            </a:r>
            <a:r>
              <a:rPr lang="en-US" sz="1200" dirty="0"/>
              <a:t>[F5 Labs, Oct 21]</a:t>
            </a:r>
            <a:r>
              <a:rPr lang="en-US" b="1" dirty="0"/>
              <a:t> </a:t>
            </a:r>
          </a:p>
        </p:txBody>
      </p:sp>
      <p:pic>
        <p:nvPicPr>
          <p:cNvPr id="7" name="Picture 6">
            <a:extLst>
              <a:ext uri="{FF2B5EF4-FFF2-40B4-BE49-F238E27FC236}">
                <a16:creationId xmlns:a16="http://schemas.microsoft.com/office/drawing/2014/main" id="{2E7A5D9B-B240-4DD6-8395-48243EB64321}"/>
              </a:ext>
            </a:extLst>
          </p:cNvPr>
          <p:cNvPicPr>
            <a:picLocks noChangeAspect="1"/>
          </p:cNvPicPr>
          <p:nvPr/>
        </p:nvPicPr>
        <p:blipFill>
          <a:blip r:embed="rId6"/>
          <a:stretch>
            <a:fillRect/>
          </a:stretch>
        </p:blipFill>
        <p:spPr>
          <a:xfrm>
            <a:off x="5855919" y="2058431"/>
            <a:ext cx="6006835" cy="2886346"/>
          </a:xfrm>
          <a:prstGeom prst="rect">
            <a:avLst/>
          </a:prstGeom>
        </p:spPr>
      </p:pic>
      <p:cxnSp>
        <p:nvCxnSpPr>
          <p:cNvPr id="28" name="Straight Arrow Connector 27">
            <a:extLst>
              <a:ext uri="{FF2B5EF4-FFF2-40B4-BE49-F238E27FC236}">
                <a16:creationId xmlns:a16="http://schemas.microsoft.com/office/drawing/2014/main" id="{2D7AFF8C-B80C-40D5-B010-BAAE873DEEAB}"/>
              </a:ext>
            </a:extLst>
          </p:cNvPr>
          <p:cNvCxnSpPr>
            <a:cxnSpLocks/>
          </p:cNvCxnSpPr>
          <p:nvPr/>
        </p:nvCxnSpPr>
        <p:spPr>
          <a:xfrm flipH="1" flipV="1">
            <a:off x="2364135" y="1730872"/>
            <a:ext cx="760737"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607A206-8D77-443A-AEEE-DE68EC359DA0}"/>
              </a:ext>
            </a:extLst>
          </p:cNvPr>
          <p:cNvCxnSpPr>
            <a:cxnSpLocks/>
          </p:cNvCxnSpPr>
          <p:nvPr/>
        </p:nvCxnSpPr>
        <p:spPr>
          <a:xfrm>
            <a:off x="2582390" y="1724388"/>
            <a:ext cx="1084964"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33" name="Picture 32" descr="A picture containing chart&#10;&#10;Description automatically generated">
            <a:extLst>
              <a:ext uri="{FF2B5EF4-FFF2-40B4-BE49-F238E27FC236}">
                <a16:creationId xmlns:a16="http://schemas.microsoft.com/office/drawing/2014/main" id="{7D6646AE-B669-4B04-A6A3-100B7487DEBD}"/>
              </a:ext>
            </a:extLst>
          </p:cNvPr>
          <p:cNvPicPr>
            <a:picLocks noChangeAspect="1"/>
          </p:cNvPicPr>
          <p:nvPr/>
        </p:nvPicPr>
        <p:blipFill>
          <a:blip r:embed="rId7"/>
          <a:stretch>
            <a:fillRect/>
          </a:stretch>
        </p:blipFill>
        <p:spPr>
          <a:xfrm>
            <a:off x="2742444" y="2195858"/>
            <a:ext cx="547488" cy="547488"/>
          </a:xfrm>
          <a:prstGeom prst="rect">
            <a:avLst/>
          </a:prstGeom>
        </p:spPr>
      </p:pic>
      <p:cxnSp>
        <p:nvCxnSpPr>
          <p:cNvPr id="40" name="Straight Arrow Connector 39">
            <a:extLst>
              <a:ext uri="{FF2B5EF4-FFF2-40B4-BE49-F238E27FC236}">
                <a16:creationId xmlns:a16="http://schemas.microsoft.com/office/drawing/2014/main" id="{2992302A-04C4-4825-9643-7479F75FD216}"/>
              </a:ext>
            </a:extLst>
          </p:cNvPr>
          <p:cNvCxnSpPr>
            <a:cxnSpLocks/>
            <a:endCxn id="33" idx="0"/>
          </p:cNvCxnSpPr>
          <p:nvPr/>
        </p:nvCxnSpPr>
        <p:spPr>
          <a:xfrm>
            <a:off x="3016188" y="1738622"/>
            <a:ext cx="0" cy="45723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2" name="Title 1">
            <a:extLst>
              <a:ext uri="{FF2B5EF4-FFF2-40B4-BE49-F238E27FC236}">
                <a16:creationId xmlns:a16="http://schemas.microsoft.com/office/drawing/2014/main" id="{26FB9D8D-8E99-48AA-B3EE-342B7DD2B8AA}"/>
              </a:ext>
            </a:extLst>
          </p:cNvPr>
          <p:cNvSpPr txBox="1">
            <a:spLocks/>
          </p:cNvSpPr>
          <p:nvPr/>
        </p:nvSpPr>
        <p:spPr>
          <a:xfrm>
            <a:off x="-185744" y="210481"/>
            <a:ext cx="9886957" cy="923925"/>
          </a:xfrm>
          <a:prstGeom prst="rect">
            <a:avLst/>
          </a:prstGeom>
          <a:ln w="38100">
            <a:solidFill>
              <a:schemeClr val="tx1"/>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 The				  Handshake Protocol</a:t>
            </a:r>
          </a:p>
        </p:txBody>
      </p:sp>
      <p:sp>
        <p:nvSpPr>
          <p:cNvPr id="6" name="Footer Placeholder 5">
            <a:extLst>
              <a:ext uri="{FF2B5EF4-FFF2-40B4-BE49-F238E27FC236}">
                <a16:creationId xmlns:a16="http://schemas.microsoft.com/office/drawing/2014/main" id="{17927080-EDCD-4BF0-8789-1DD66DFF4E95}"/>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1855466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FD70D12A-EDA9-47D1-8EB8-6B0BFE7263B5}"/>
              </a:ext>
            </a:extLst>
          </p:cNvPr>
          <p:cNvSpPr/>
          <p:nvPr/>
        </p:nvSpPr>
        <p:spPr>
          <a:xfrm>
            <a:off x="4052454" y="2959857"/>
            <a:ext cx="7699135" cy="329717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1EF3A12-404F-43AA-9F6F-2A07B4004F4C}"/>
              </a:ext>
            </a:extLst>
          </p:cNvPr>
          <p:cNvSpPr txBox="1"/>
          <p:nvPr/>
        </p:nvSpPr>
        <p:spPr>
          <a:xfrm>
            <a:off x="1207142" y="5393611"/>
            <a:ext cx="530915" cy="369332"/>
          </a:xfrm>
          <a:prstGeom prst="rect">
            <a:avLst/>
          </a:prstGeom>
          <a:noFill/>
        </p:spPr>
        <p:txBody>
          <a:bodyPr wrap="none" rtlCol="0">
            <a:spAutoFit/>
          </a:bodyPr>
          <a:lstStyle/>
          <a:p>
            <a:r>
              <a:rPr lang="en-US" dirty="0"/>
              <a:t>128</a:t>
            </a:r>
          </a:p>
        </p:txBody>
      </p:sp>
      <p:sp>
        <p:nvSpPr>
          <p:cNvPr id="10" name="TextBox 9">
            <a:extLst>
              <a:ext uri="{FF2B5EF4-FFF2-40B4-BE49-F238E27FC236}">
                <a16:creationId xmlns:a16="http://schemas.microsoft.com/office/drawing/2014/main" id="{29C42A0D-8AC8-4F77-8B94-744011C978E6}"/>
              </a:ext>
            </a:extLst>
          </p:cNvPr>
          <p:cNvSpPr txBox="1"/>
          <p:nvPr/>
        </p:nvSpPr>
        <p:spPr>
          <a:xfrm>
            <a:off x="1007048" y="5456012"/>
            <a:ext cx="971741" cy="523220"/>
          </a:xfrm>
          <a:prstGeom prst="rect">
            <a:avLst/>
          </a:prstGeom>
          <a:noFill/>
        </p:spPr>
        <p:txBody>
          <a:bodyPr wrap="none" rtlCol="0">
            <a:spAutoFit/>
          </a:bodyPr>
          <a:lstStyle/>
          <a:p>
            <a:r>
              <a:rPr lang="en-US" sz="2800" dirty="0"/>
              <a:t>2    =</a:t>
            </a:r>
          </a:p>
        </p:txBody>
      </p:sp>
      <p:sp>
        <p:nvSpPr>
          <p:cNvPr id="11" name="TextBox 10">
            <a:extLst>
              <a:ext uri="{FF2B5EF4-FFF2-40B4-BE49-F238E27FC236}">
                <a16:creationId xmlns:a16="http://schemas.microsoft.com/office/drawing/2014/main" id="{CCFBD1B6-3270-4620-AEAB-066B766C72A9}"/>
              </a:ext>
            </a:extLst>
          </p:cNvPr>
          <p:cNvSpPr txBox="1"/>
          <p:nvPr/>
        </p:nvSpPr>
        <p:spPr>
          <a:xfrm>
            <a:off x="1938151" y="5398157"/>
            <a:ext cx="1752467" cy="400110"/>
          </a:xfrm>
          <a:prstGeom prst="rect">
            <a:avLst/>
          </a:prstGeom>
          <a:noFill/>
        </p:spPr>
        <p:txBody>
          <a:bodyPr wrap="none" rtlCol="0">
            <a:spAutoFit/>
          </a:bodyPr>
          <a:lstStyle/>
          <a:p>
            <a:r>
              <a:rPr lang="en-US" sz="2000" u="sng" dirty="0"/>
              <a:t>Max Runtime  </a:t>
            </a:r>
          </a:p>
        </p:txBody>
      </p:sp>
      <p:sp>
        <p:nvSpPr>
          <p:cNvPr id="12" name="TextBox 11">
            <a:extLst>
              <a:ext uri="{FF2B5EF4-FFF2-40B4-BE49-F238E27FC236}">
                <a16:creationId xmlns:a16="http://schemas.microsoft.com/office/drawing/2014/main" id="{0296DC45-F945-4DA7-81C3-643860168478}"/>
              </a:ext>
            </a:extLst>
          </p:cNvPr>
          <p:cNvSpPr txBox="1"/>
          <p:nvPr/>
        </p:nvSpPr>
        <p:spPr>
          <a:xfrm>
            <a:off x="1976623" y="5627191"/>
            <a:ext cx="1797928" cy="400110"/>
          </a:xfrm>
          <a:prstGeom prst="rect">
            <a:avLst/>
          </a:prstGeom>
          <a:noFill/>
        </p:spPr>
        <p:txBody>
          <a:bodyPr wrap="none" rtlCol="0">
            <a:spAutoFit/>
          </a:bodyPr>
          <a:lstStyle/>
          <a:p>
            <a:r>
              <a:rPr lang="en-US" sz="2000" dirty="0"/>
              <a:t>Max Advantage</a:t>
            </a:r>
          </a:p>
        </p:txBody>
      </p:sp>
      <p:pic>
        <p:nvPicPr>
          <p:cNvPr id="13" name="Picture 12" descr="A picture containing chart&#10;&#10;Description automatically generated">
            <a:extLst>
              <a:ext uri="{FF2B5EF4-FFF2-40B4-BE49-F238E27FC236}">
                <a16:creationId xmlns:a16="http://schemas.microsoft.com/office/drawing/2014/main" id="{2A6B38C4-B1AA-44A0-B7FF-B4562EDBFA42}"/>
              </a:ext>
            </a:extLst>
          </p:cNvPr>
          <p:cNvPicPr>
            <a:picLocks noChangeAspect="1"/>
          </p:cNvPicPr>
          <p:nvPr/>
        </p:nvPicPr>
        <p:blipFill>
          <a:blip r:embed="rId3"/>
          <a:stretch>
            <a:fillRect/>
          </a:stretch>
        </p:blipFill>
        <p:spPr>
          <a:xfrm>
            <a:off x="1927276" y="4388958"/>
            <a:ext cx="405319" cy="405319"/>
          </a:xfrm>
          <a:prstGeom prst="rect">
            <a:avLst/>
          </a:prstGeom>
        </p:spPr>
      </p:pic>
      <p:pic>
        <p:nvPicPr>
          <p:cNvPr id="14" name="Picture 13">
            <a:extLst>
              <a:ext uri="{FF2B5EF4-FFF2-40B4-BE49-F238E27FC236}">
                <a16:creationId xmlns:a16="http://schemas.microsoft.com/office/drawing/2014/main" id="{FFEBA969-551F-47E6-ADDD-D4EEFEAE69BD}"/>
              </a:ext>
            </a:extLst>
          </p:cNvPr>
          <p:cNvPicPr>
            <a:picLocks noChangeAspect="1"/>
          </p:cNvPicPr>
          <p:nvPr/>
        </p:nvPicPr>
        <p:blipFill rotWithShape="1">
          <a:blip r:embed="rId4"/>
          <a:srcRect t="6164"/>
          <a:stretch/>
        </p:blipFill>
        <p:spPr>
          <a:xfrm>
            <a:off x="4209685" y="3049766"/>
            <a:ext cx="7334188" cy="3119292"/>
          </a:xfrm>
          <a:prstGeom prst="rect">
            <a:avLst/>
          </a:prstGeom>
        </p:spPr>
      </p:pic>
      <p:sp>
        <p:nvSpPr>
          <p:cNvPr id="19" name="TextBox 18">
            <a:extLst>
              <a:ext uri="{FF2B5EF4-FFF2-40B4-BE49-F238E27FC236}">
                <a16:creationId xmlns:a16="http://schemas.microsoft.com/office/drawing/2014/main" id="{41A8756C-EF8D-45B6-AA5C-EC74B37873CB}"/>
              </a:ext>
            </a:extLst>
          </p:cNvPr>
          <p:cNvSpPr txBox="1"/>
          <p:nvPr/>
        </p:nvSpPr>
        <p:spPr>
          <a:xfrm>
            <a:off x="5492056" y="2590525"/>
            <a:ext cx="5009961" cy="369332"/>
          </a:xfrm>
          <a:prstGeom prst="rect">
            <a:avLst/>
          </a:prstGeom>
          <a:noFill/>
        </p:spPr>
        <p:txBody>
          <a:bodyPr wrap="none" rtlCol="0">
            <a:spAutoFit/>
          </a:bodyPr>
          <a:lstStyle/>
          <a:p>
            <a:r>
              <a:rPr lang="en-US" u="sng" dirty="0"/>
              <a:t>Probability that           breaks the security of  </a:t>
            </a:r>
            <a:r>
              <a:rPr lang="en-US" b="1" u="sng" dirty="0"/>
              <a:t>TLS 1.3</a:t>
            </a:r>
            <a:endParaRPr lang="en-US" u="sng" dirty="0"/>
          </a:p>
        </p:txBody>
      </p:sp>
      <p:pic>
        <p:nvPicPr>
          <p:cNvPr id="20" name="Picture 19" descr="Chart&#10;&#10;Description automatically generated">
            <a:extLst>
              <a:ext uri="{FF2B5EF4-FFF2-40B4-BE49-F238E27FC236}">
                <a16:creationId xmlns:a16="http://schemas.microsoft.com/office/drawing/2014/main" id="{960111C0-B9AA-403C-B722-A20DAB1AB04B}"/>
              </a:ext>
            </a:extLst>
          </p:cNvPr>
          <p:cNvPicPr>
            <a:picLocks noChangeAspect="1"/>
          </p:cNvPicPr>
          <p:nvPr/>
        </p:nvPicPr>
        <p:blipFill>
          <a:blip r:embed="rId5"/>
          <a:stretch>
            <a:fillRect/>
          </a:stretch>
        </p:blipFill>
        <p:spPr>
          <a:xfrm flipH="1">
            <a:off x="7113880" y="2422078"/>
            <a:ext cx="461053" cy="461053"/>
          </a:xfrm>
          <a:prstGeom prst="rect">
            <a:avLst/>
          </a:prstGeom>
        </p:spPr>
      </p:pic>
      <p:sp>
        <p:nvSpPr>
          <p:cNvPr id="30" name="TextBox 29">
            <a:extLst>
              <a:ext uri="{FF2B5EF4-FFF2-40B4-BE49-F238E27FC236}">
                <a16:creationId xmlns:a16="http://schemas.microsoft.com/office/drawing/2014/main" id="{AE23FD3A-1879-47FC-AC97-696228EBC1FF}"/>
              </a:ext>
            </a:extLst>
          </p:cNvPr>
          <p:cNvSpPr txBox="1"/>
          <p:nvPr/>
        </p:nvSpPr>
        <p:spPr>
          <a:xfrm>
            <a:off x="545540" y="4392625"/>
            <a:ext cx="1401346" cy="923330"/>
          </a:xfrm>
          <a:prstGeom prst="rect">
            <a:avLst/>
          </a:prstGeom>
          <a:noFill/>
        </p:spPr>
        <p:txBody>
          <a:bodyPr wrap="none" rtlCol="0">
            <a:spAutoFit/>
          </a:bodyPr>
          <a:lstStyle/>
          <a:p>
            <a:r>
              <a:rPr lang="en-US" b="1" dirty="0"/>
              <a:t>T</a:t>
            </a:r>
            <a:r>
              <a:rPr lang="en-US" dirty="0"/>
              <a:t> = Runtime</a:t>
            </a:r>
          </a:p>
          <a:p>
            <a:r>
              <a:rPr lang="en-US" b="1" dirty="0"/>
              <a:t>U</a:t>
            </a:r>
            <a:r>
              <a:rPr lang="en-US" dirty="0"/>
              <a:t> = Users</a:t>
            </a:r>
          </a:p>
          <a:p>
            <a:r>
              <a:rPr lang="en-US" b="1" dirty="0"/>
              <a:t>S</a:t>
            </a:r>
            <a:r>
              <a:rPr lang="en-US" dirty="0"/>
              <a:t> = Sessions</a:t>
            </a:r>
          </a:p>
        </p:txBody>
      </p:sp>
      <p:pic>
        <p:nvPicPr>
          <p:cNvPr id="31" name="Picture 30" descr="Chart&#10;&#10;Description automatically generated with medium confidence">
            <a:extLst>
              <a:ext uri="{FF2B5EF4-FFF2-40B4-BE49-F238E27FC236}">
                <a16:creationId xmlns:a16="http://schemas.microsoft.com/office/drawing/2014/main" id="{CCFE4E65-613C-430C-92B8-FA128A23E7D3}"/>
              </a:ext>
            </a:extLst>
          </p:cNvPr>
          <p:cNvPicPr>
            <a:picLocks noChangeAspect="1"/>
          </p:cNvPicPr>
          <p:nvPr/>
        </p:nvPicPr>
        <p:blipFill>
          <a:blip r:embed="rId6"/>
          <a:stretch>
            <a:fillRect/>
          </a:stretch>
        </p:blipFill>
        <p:spPr>
          <a:xfrm flipH="1">
            <a:off x="1889120" y="4942065"/>
            <a:ext cx="528654" cy="528654"/>
          </a:xfrm>
          <a:prstGeom prst="rect">
            <a:avLst/>
          </a:prstGeom>
        </p:spPr>
      </p:pic>
      <p:pic>
        <p:nvPicPr>
          <p:cNvPr id="32" name="Picture 31" descr="A picture containing LEGO, toy&#10;&#10;Description automatically generated">
            <a:extLst>
              <a:ext uri="{FF2B5EF4-FFF2-40B4-BE49-F238E27FC236}">
                <a16:creationId xmlns:a16="http://schemas.microsoft.com/office/drawing/2014/main" id="{370E3A0E-4227-4CB7-93AA-47DD59A4BB55}"/>
              </a:ext>
            </a:extLst>
          </p:cNvPr>
          <p:cNvPicPr>
            <a:picLocks noChangeAspect="1"/>
          </p:cNvPicPr>
          <p:nvPr/>
        </p:nvPicPr>
        <p:blipFill>
          <a:blip r:embed="rId7"/>
          <a:stretch>
            <a:fillRect/>
          </a:stretch>
        </p:blipFill>
        <p:spPr>
          <a:xfrm flipH="1">
            <a:off x="2230984" y="4553647"/>
            <a:ext cx="554343" cy="554343"/>
          </a:xfrm>
          <a:prstGeom prst="rect">
            <a:avLst/>
          </a:prstGeom>
        </p:spPr>
      </p:pic>
      <p:pic>
        <p:nvPicPr>
          <p:cNvPr id="33" name="Picture 32" descr="Chart&#10;&#10;Description automatically generated">
            <a:extLst>
              <a:ext uri="{FF2B5EF4-FFF2-40B4-BE49-F238E27FC236}">
                <a16:creationId xmlns:a16="http://schemas.microsoft.com/office/drawing/2014/main" id="{9F7D6B90-3C1D-407C-BFFB-D51EE8A48F57}"/>
              </a:ext>
            </a:extLst>
          </p:cNvPr>
          <p:cNvPicPr>
            <a:picLocks noChangeAspect="1"/>
          </p:cNvPicPr>
          <p:nvPr/>
        </p:nvPicPr>
        <p:blipFill>
          <a:blip r:embed="rId8"/>
          <a:stretch>
            <a:fillRect/>
          </a:stretch>
        </p:blipFill>
        <p:spPr>
          <a:xfrm>
            <a:off x="2700269" y="4504535"/>
            <a:ext cx="590197" cy="590197"/>
          </a:xfrm>
          <a:prstGeom prst="rect">
            <a:avLst/>
          </a:prstGeom>
        </p:spPr>
      </p:pic>
      <p:pic>
        <p:nvPicPr>
          <p:cNvPr id="34" name="Picture 33" descr="A picture containing text, toy, vector graphics&#10;&#10;Description automatically generated">
            <a:extLst>
              <a:ext uri="{FF2B5EF4-FFF2-40B4-BE49-F238E27FC236}">
                <a16:creationId xmlns:a16="http://schemas.microsoft.com/office/drawing/2014/main" id="{0A0C2ABF-1AB2-4D95-A156-183F19487F36}"/>
              </a:ext>
            </a:extLst>
          </p:cNvPr>
          <p:cNvPicPr>
            <a:picLocks noChangeAspect="1"/>
          </p:cNvPicPr>
          <p:nvPr/>
        </p:nvPicPr>
        <p:blipFill>
          <a:blip r:embed="rId9"/>
          <a:stretch>
            <a:fillRect/>
          </a:stretch>
        </p:blipFill>
        <p:spPr>
          <a:xfrm flipH="1">
            <a:off x="2482480" y="4504535"/>
            <a:ext cx="590197" cy="590197"/>
          </a:xfrm>
          <a:prstGeom prst="rect">
            <a:avLst/>
          </a:prstGeom>
        </p:spPr>
      </p:pic>
      <p:sp>
        <p:nvSpPr>
          <p:cNvPr id="46" name="TextBox 45">
            <a:extLst>
              <a:ext uri="{FF2B5EF4-FFF2-40B4-BE49-F238E27FC236}">
                <a16:creationId xmlns:a16="http://schemas.microsoft.com/office/drawing/2014/main" id="{6BFEB464-65F3-499B-9E67-407BDCF22216}"/>
              </a:ext>
            </a:extLst>
          </p:cNvPr>
          <p:cNvSpPr txBox="1"/>
          <p:nvPr/>
        </p:nvSpPr>
        <p:spPr>
          <a:xfrm>
            <a:off x="496258" y="2245740"/>
            <a:ext cx="2257413" cy="369332"/>
          </a:xfrm>
          <a:prstGeom prst="rect">
            <a:avLst/>
          </a:prstGeom>
          <a:noFill/>
        </p:spPr>
        <p:txBody>
          <a:bodyPr wrap="none" rtlCol="0">
            <a:spAutoFit/>
          </a:bodyPr>
          <a:lstStyle/>
          <a:p>
            <a:r>
              <a:rPr lang="en-US" b="1" dirty="0"/>
              <a:t>128-bit configuration:</a:t>
            </a:r>
          </a:p>
        </p:txBody>
      </p:sp>
      <p:sp>
        <p:nvSpPr>
          <p:cNvPr id="47" name="TextBox 46">
            <a:extLst>
              <a:ext uri="{FF2B5EF4-FFF2-40B4-BE49-F238E27FC236}">
                <a16:creationId xmlns:a16="http://schemas.microsoft.com/office/drawing/2014/main" id="{BC4B36A4-BD53-4833-9861-DBE9BDE16EF7}"/>
              </a:ext>
            </a:extLst>
          </p:cNvPr>
          <p:cNvSpPr txBox="1"/>
          <p:nvPr/>
        </p:nvSpPr>
        <p:spPr>
          <a:xfrm>
            <a:off x="248938" y="1324903"/>
            <a:ext cx="2565446" cy="523220"/>
          </a:xfrm>
          <a:prstGeom prst="rect">
            <a:avLst/>
          </a:prstGeom>
          <a:noFill/>
        </p:spPr>
        <p:txBody>
          <a:bodyPr wrap="none" rtlCol="0">
            <a:spAutoFit/>
          </a:bodyPr>
          <a:lstStyle/>
          <a:p>
            <a:r>
              <a:rPr lang="en-US" sz="2800" b="1" dirty="0"/>
              <a:t>Theorem </a:t>
            </a:r>
            <a:r>
              <a:rPr lang="en-US" dirty="0"/>
              <a:t>[DFGS21]</a:t>
            </a:r>
            <a:r>
              <a:rPr lang="en-US" sz="2800" b="1" dirty="0"/>
              <a:t>:</a:t>
            </a:r>
          </a:p>
        </p:txBody>
      </p:sp>
      <p:sp>
        <p:nvSpPr>
          <p:cNvPr id="48" name="TextBox 47">
            <a:extLst>
              <a:ext uri="{FF2B5EF4-FFF2-40B4-BE49-F238E27FC236}">
                <a16:creationId xmlns:a16="http://schemas.microsoft.com/office/drawing/2014/main" id="{B36B3482-EFB2-4B44-AFC7-7E1F7BFFE770}"/>
              </a:ext>
            </a:extLst>
          </p:cNvPr>
          <p:cNvSpPr txBox="1"/>
          <p:nvPr/>
        </p:nvSpPr>
        <p:spPr>
          <a:xfrm>
            <a:off x="2868962" y="1408159"/>
            <a:ext cx="9294107" cy="461665"/>
          </a:xfrm>
          <a:prstGeom prst="rect">
            <a:avLst/>
          </a:prstGeom>
          <a:solidFill>
            <a:schemeClr val="bg1">
              <a:lumMod val="95000"/>
            </a:schemeClr>
          </a:solidFill>
        </p:spPr>
        <p:txBody>
          <a:bodyPr wrap="square" rtlCol="0">
            <a:spAutoFit/>
          </a:bodyPr>
          <a:lstStyle/>
          <a:p>
            <a:r>
              <a:rPr lang="en-US" sz="2400" dirty="0"/>
              <a:t> Adv(</a:t>
            </a:r>
            <a:r>
              <a:rPr lang="en-US" sz="2400" b="1" dirty="0">
                <a:solidFill>
                  <a:srgbClr val="C00000"/>
                </a:solidFill>
              </a:rPr>
              <a:t>A</a:t>
            </a:r>
            <a:r>
              <a:rPr lang="en-US" sz="2400" dirty="0"/>
              <a:t>, </a:t>
            </a:r>
            <a:r>
              <a:rPr lang="en-US" sz="2400" b="1" dirty="0"/>
              <a:t>TLS 1.3</a:t>
            </a:r>
            <a:r>
              <a:rPr lang="en-US" sz="2400" dirty="0"/>
              <a:t>) ≤  </a:t>
            </a:r>
            <a:r>
              <a:rPr lang="en-US" sz="2400" b="1" dirty="0"/>
              <a:t>S</a:t>
            </a:r>
            <a:r>
              <a:rPr lang="en-US" sz="2400" b="1" baseline="30000" dirty="0"/>
              <a:t>2</a:t>
            </a:r>
            <a:r>
              <a:rPr lang="en-US" sz="2400" b="1" dirty="0"/>
              <a:t> *</a:t>
            </a:r>
            <a:r>
              <a:rPr lang="en-US" sz="2400" dirty="0"/>
              <a:t>Adv(</a:t>
            </a:r>
            <a:r>
              <a:rPr lang="en-US" sz="2400" b="1" dirty="0">
                <a:solidFill>
                  <a:srgbClr val="C00000"/>
                </a:solidFill>
              </a:rPr>
              <a:t>B</a:t>
            </a:r>
            <a:r>
              <a:rPr lang="en-US" sz="2400" b="1" baseline="-25000" dirty="0">
                <a:solidFill>
                  <a:srgbClr val="C00000"/>
                </a:solidFill>
              </a:rPr>
              <a:t>1</a:t>
            </a:r>
            <a:r>
              <a:rPr lang="en-US" sz="2400" dirty="0"/>
              <a:t>, </a:t>
            </a:r>
            <a:r>
              <a:rPr lang="en-US" sz="2400" b="1" dirty="0">
                <a:solidFill>
                  <a:schemeClr val="accent6"/>
                </a:solidFill>
              </a:rPr>
              <a:t>G</a:t>
            </a:r>
            <a:r>
              <a:rPr lang="en-US" sz="2400" b="1" dirty="0"/>
              <a:t>) </a:t>
            </a:r>
            <a:r>
              <a:rPr lang="en-US" sz="2400" dirty="0"/>
              <a:t>+ 6</a:t>
            </a:r>
            <a:r>
              <a:rPr lang="en-US" sz="2400" b="1" dirty="0"/>
              <a:t>S * </a:t>
            </a:r>
            <a:r>
              <a:rPr lang="en-US" sz="2400" dirty="0"/>
              <a:t>Adv(</a:t>
            </a:r>
            <a:r>
              <a:rPr lang="en-US" sz="2400" b="1" dirty="0">
                <a:solidFill>
                  <a:srgbClr val="C00000"/>
                </a:solidFill>
              </a:rPr>
              <a:t>B</a:t>
            </a:r>
            <a:r>
              <a:rPr lang="en-US" sz="2400" b="1" baseline="-25000" dirty="0">
                <a:solidFill>
                  <a:srgbClr val="C00000"/>
                </a:solidFill>
              </a:rPr>
              <a:t>2</a:t>
            </a:r>
            <a:r>
              <a:rPr lang="en-US" sz="2400" b="1" dirty="0"/>
              <a:t>,</a:t>
            </a:r>
            <a:r>
              <a:rPr lang="en-US" sz="2400" dirty="0"/>
              <a:t> </a:t>
            </a:r>
            <a:r>
              <a:rPr lang="en-US" sz="2400" b="1" dirty="0">
                <a:solidFill>
                  <a:schemeClr val="accent1">
                    <a:lumMod val="75000"/>
                  </a:schemeClr>
                </a:solidFill>
              </a:rPr>
              <a:t>H</a:t>
            </a:r>
            <a:r>
              <a:rPr lang="en-US" sz="2400" dirty="0"/>
              <a:t>) + </a:t>
            </a:r>
            <a:r>
              <a:rPr lang="en-US" sz="2400" b="1" dirty="0"/>
              <a:t>S </a:t>
            </a:r>
            <a:r>
              <a:rPr lang="en-US" sz="2400" dirty="0"/>
              <a:t>* </a:t>
            </a:r>
            <a:r>
              <a:rPr lang="en-US" sz="2400" b="1" dirty="0"/>
              <a:t>U </a:t>
            </a:r>
            <a:r>
              <a:rPr lang="en-US" sz="2400" dirty="0"/>
              <a:t>* Adv(</a:t>
            </a:r>
            <a:r>
              <a:rPr lang="en-US" sz="2400" b="1" dirty="0">
                <a:solidFill>
                  <a:srgbClr val="C00000"/>
                </a:solidFill>
              </a:rPr>
              <a:t>B</a:t>
            </a:r>
            <a:r>
              <a:rPr lang="en-US" sz="2400" b="1" baseline="-25000" dirty="0">
                <a:solidFill>
                  <a:srgbClr val="C00000"/>
                </a:solidFill>
              </a:rPr>
              <a:t>3</a:t>
            </a:r>
            <a:r>
              <a:rPr lang="en-US" sz="2400" b="1" dirty="0"/>
              <a:t>,</a:t>
            </a:r>
            <a:r>
              <a:rPr lang="en-US" sz="2400" dirty="0"/>
              <a:t> </a:t>
            </a:r>
            <a:r>
              <a:rPr lang="en-US" sz="2400" b="1" dirty="0">
                <a:solidFill>
                  <a:schemeClr val="accent2"/>
                </a:solidFill>
              </a:rPr>
              <a:t>S</a:t>
            </a:r>
            <a:r>
              <a:rPr lang="en-US" sz="2400" dirty="0"/>
              <a:t>) +…</a:t>
            </a:r>
            <a:endParaRPr lang="en-US" sz="2400" dirty="0">
              <a:solidFill>
                <a:schemeClr val="accent3"/>
              </a:solidFill>
            </a:endParaRPr>
          </a:p>
        </p:txBody>
      </p:sp>
      <p:sp>
        <p:nvSpPr>
          <p:cNvPr id="50" name="Rectangle 49">
            <a:extLst>
              <a:ext uri="{FF2B5EF4-FFF2-40B4-BE49-F238E27FC236}">
                <a16:creationId xmlns:a16="http://schemas.microsoft.com/office/drawing/2014/main" id="{491423CE-00C6-498B-9B85-3C756F6D488A}"/>
              </a:ext>
            </a:extLst>
          </p:cNvPr>
          <p:cNvSpPr/>
          <p:nvPr/>
        </p:nvSpPr>
        <p:spPr>
          <a:xfrm>
            <a:off x="648127" y="2654629"/>
            <a:ext cx="1517168" cy="1586541"/>
          </a:xfrm>
          <a:prstGeom prst="rect">
            <a:avLst/>
          </a:prstGeom>
          <a:solidFill>
            <a:schemeClr val="accent2">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B28EF8B8-ED19-4D6B-909F-C86B088B3967}"/>
              </a:ext>
            </a:extLst>
          </p:cNvPr>
          <p:cNvSpPr txBox="1"/>
          <p:nvPr/>
        </p:nvSpPr>
        <p:spPr>
          <a:xfrm>
            <a:off x="835285" y="2741575"/>
            <a:ext cx="1095606" cy="408623"/>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b="1" dirty="0">
                <a:solidFill>
                  <a:schemeClr val="tx1"/>
                </a:solidFill>
              </a:rPr>
              <a:t> </a:t>
            </a:r>
            <a:r>
              <a:rPr lang="en-US" b="1" dirty="0">
                <a:solidFill>
                  <a:schemeClr val="tx1"/>
                </a:solidFill>
                <a:latin typeface="Courier New" panose="02070309020205020404" pitchFamily="49" charset="0"/>
                <a:cs typeface="Courier New" panose="02070309020205020404" pitchFamily="49" charset="0"/>
              </a:rPr>
              <a:t>x25519</a:t>
            </a:r>
          </a:p>
        </p:txBody>
      </p:sp>
      <p:sp>
        <p:nvSpPr>
          <p:cNvPr id="52" name="TextBox 51">
            <a:extLst>
              <a:ext uri="{FF2B5EF4-FFF2-40B4-BE49-F238E27FC236}">
                <a16:creationId xmlns:a16="http://schemas.microsoft.com/office/drawing/2014/main" id="{D92A6D63-0910-4B3E-B045-AAF0A565D430}"/>
              </a:ext>
            </a:extLst>
          </p:cNvPr>
          <p:cNvSpPr txBox="1"/>
          <p:nvPr/>
        </p:nvSpPr>
        <p:spPr>
          <a:xfrm>
            <a:off x="801128" y="3223912"/>
            <a:ext cx="1183030" cy="408623"/>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b="1" dirty="0">
                <a:solidFill>
                  <a:schemeClr val="tx1"/>
                </a:solidFill>
                <a:latin typeface="Courier New" panose="02070309020205020404" pitchFamily="49" charset="0"/>
                <a:cs typeface="Courier New" panose="02070309020205020404" pitchFamily="49" charset="0"/>
              </a:rPr>
              <a:t>ed25519</a:t>
            </a:r>
          </a:p>
        </p:txBody>
      </p:sp>
      <p:sp>
        <p:nvSpPr>
          <p:cNvPr id="53" name="TextBox 52">
            <a:extLst>
              <a:ext uri="{FF2B5EF4-FFF2-40B4-BE49-F238E27FC236}">
                <a16:creationId xmlns:a16="http://schemas.microsoft.com/office/drawing/2014/main" id="{1DADD5A3-5C53-4AD1-AA58-D38E9A0D511F}"/>
              </a:ext>
            </a:extLst>
          </p:cNvPr>
          <p:cNvSpPr txBox="1"/>
          <p:nvPr/>
        </p:nvSpPr>
        <p:spPr>
          <a:xfrm>
            <a:off x="793479" y="3726806"/>
            <a:ext cx="1183030" cy="408623"/>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b="1" dirty="0">
                <a:solidFill>
                  <a:schemeClr val="tx1"/>
                </a:solidFill>
                <a:latin typeface="Courier New" panose="02070309020205020404" pitchFamily="49" charset="0"/>
                <a:cs typeface="Courier New" panose="02070309020205020404" pitchFamily="49" charset="0"/>
              </a:rPr>
              <a:t>SHA-256</a:t>
            </a:r>
          </a:p>
        </p:txBody>
      </p:sp>
      <p:sp>
        <p:nvSpPr>
          <p:cNvPr id="54" name="Title 1">
            <a:extLst>
              <a:ext uri="{FF2B5EF4-FFF2-40B4-BE49-F238E27FC236}">
                <a16:creationId xmlns:a16="http://schemas.microsoft.com/office/drawing/2014/main" id="{50611D15-6101-4DB2-87AF-ABBE9D187F8A}"/>
              </a:ext>
            </a:extLst>
          </p:cNvPr>
          <p:cNvSpPr txBox="1">
            <a:spLocks/>
          </p:cNvSpPr>
          <p:nvPr/>
        </p:nvSpPr>
        <p:spPr>
          <a:xfrm>
            <a:off x="-185743" y="210481"/>
            <a:ext cx="5855024" cy="923925"/>
          </a:xfrm>
          <a:prstGeom prst="rect">
            <a:avLst/>
          </a:prstGeom>
          <a:ln w="38100">
            <a:solidFill>
              <a:schemeClr val="tx1"/>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  A Concrete Evaluation</a:t>
            </a:r>
          </a:p>
        </p:txBody>
      </p:sp>
      <p:sp>
        <p:nvSpPr>
          <p:cNvPr id="55" name="Footer Placeholder 54">
            <a:extLst>
              <a:ext uri="{FF2B5EF4-FFF2-40B4-BE49-F238E27FC236}">
                <a16:creationId xmlns:a16="http://schemas.microsoft.com/office/drawing/2014/main" id="{1C2CFADB-2CD8-49A7-86B2-ADD8456D822D}"/>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674443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1FF696-96DE-4409-A377-F49A7C9AE9A7}"/>
              </a:ext>
            </a:extLst>
          </p:cNvPr>
          <p:cNvSpPr/>
          <p:nvPr/>
        </p:nvSpPr>
        <p:spPr>
          <a:xfrm>
            <a:off x="4052454" y="2960759"/>
            <a:ext cx="7699135" cy="329717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7B3AEE6-F67B-4156-A649-C13D2B66E569}"/>
              </a:ext>
            </a:extLst>
          </p:cNvPr>
          <p:cNvPicPr>
            <a:picLocks noChangeAspect="1"/>
          </p:cNvPicPr>
          <p:nvPr/>
        </p:nvPicPr>
        <p:blipFill>
          <a:blip r:embed="rId3"/>
          <a:stretch>
            <a:fillRect/>
          </a:stretch>
        </p:blipFill>
        <p:spPr>
          <a:xfrm>
            <a:off x="4169226" y="3054318"/>
            <a:ext cx="7296151" cy="3011934"/>
          </a:xfrm>
          <a:prstGeom prst="rect">
            <a:avLst/>
          </a:prstGeom>
        </p:spPr>
      </p:pic>
      <p:sp>
        <p:nvSpPr>
          <p:cNvPr id="6" name="TextBox 5">
            <a:extLst>
              <a:ext uri="{FF2B5EF4-FFF2-40B4-BE49-F238E27FC236}">
                <a16:creationId xmlns:a16="http://schemas.microsoft.com/office/drawing/2014/main" id="{51EF3A12-404F-43AA-9F6F-2A07B4004F4C}"/>
              </a:ext>
            </a:extLst>
          </p:cNvPr>
          <p:cNvSpPr txBox="1"/>
          <p:nvPr/>
        </p:nvSpPr>
        <p:spPr>
          <a:xfrm>
            <a:off x="1207142" y="5394513"/>
            <a:ext cx="530915" cy="369332"/>
          </a:xfrm>
          <a:prstGeom prst="rect">
            <a:avLst/>
          </a:prstGeom>
          <a:noFill/>
        </p:spPr>
        <p:txBody>
          <a:bodyPr wrap="none" rtlCol="0">
            <a:spAutoFit/>
          </a:bodyPr>
          <a:lstStyle/>
          <a:p>
            <a:r>
              <a:rPr lang="en-US" dirty="0"/>
              <a:t>128</a:t>
            </a:r>
          </a:p>
        </p:txBody>
      </p:sp>
      <p:sp>
        <p:nvSpPr>
          <p:cNvPr id="10" name="TextBox 9">
            <a:extLst>
              <a:ext uri="{FF2B5EF4-FFF2-40B4-BE49-F238E27FC236}">
                <a16:creationId xmlns:a16="http://schemas.microsoft.com/office/drawing/2014/main" id="{29C42A0D-8AC8-4F77-8B94-744011C978E6}"/>
              </a:ext>
            </a:extLst>
          </p:cNvPr>
          <p:cNvSpPr txBox="1"/>
          <p:nvPr/>
        </p:nvSpPr>
        <p:spPr>
          <a:xfrm>
            <a:off x="1007048" y="5456914"/>
            <a:ext cx="971741" cy="523220"/>
          </a:xfrm>
          <a:prstGeom prst="rect">
            <a:avLst/>
          </a:prstGeom>
          <a:noFill/>
        </p:spPr>
        <p:txBody>
          <a:bodyPr wrap="none" rtlCol="0">
            <a:spAutoFit/>
          </a:bodyPr>
          <a:lstStyle/>
          <a:p>
            <a:r>
              <a:rPr lang="en-US" sz="2800" dirty="0"/>
              <a:t>2    =</a:t>
            </a:r>
          </a:p>
        </p:txBody>
      </p:sp>
      <p:sp>
        <p:nvSpPr>
          <p:cNvPr id="11" name="TextBox 10">
            <a:extLst>
              <a:ext uri="{FF2B5EF4-FFF2-40B4-BE49-F238E27FC236}">
                <a16:creationId xmlns:a16="http://schemas.microsoft.com/office/drawing/2014/main" id="{CCFBD1B6-3270-4620-AEAB-066B766C72A9}"/>
              </a:ext>
            </a:extLst>
          </p:cNvPr>
          <p:cNvSpPr txBox="1"/>
          <p:nvPr/>
        </p:nvSpPr>
        <p:spPr>
          <a:xfrm>
            <a:off x="1938151" y="5399059"/>
            <a:ext cx="1694759" cy="400110"/>
          </a:xfrm>
          <a:prstGeom prst="rect">
            <a:avLst/>
          </a:prstGeom>
          <a:noFill/>
        </p:spPr>
        <p:txBody>
          <a:bodyPr wrap="none" rtlCol="0">
            <a:spAutoFit/>
          </a:bodyPr>
          <a:lstStyle/>
          <a:p>
            <a:r>
              <a:rPr lang="en-US" sz="2000" u="sng" dirty="0"/>
              <a:t>Max Runtime  </a:t>
            </a:r>
          </a:p>
        </p:txBody>
      </p:sp>
      <p:sp>
        <p:nvSpPr>
          <p:cNvPr id="12" name="TextBox 11">
            <a:extLst>
              <a:ext uri="{FF2B5EF4-FFF2-40B4-BE49-F238E27FC236}">
                <a16:creationId xmlns:a16="http://schemas.microsoft.com/office/drawing/2014/main" id="{0296DC45-F945-4DA7-81C3-643860168478}"/>
              </a:ext>
            </a:extLst>
          </p:cNvPr>
          <p:cNvSpPr txBox="1"/>
          <p:nvPr/>
        </p:nvSpPr>
        <p:spPr>
          <a:xfrm>
            <a:off x="1976623" y="5628093"/>
            <a:ext cx="1797928" cy="400110"/>
          </a:xfrm>
          <a:prstGeom prst="rect">
            <a:avLst/>
          </a:prstGeom>
          <a:noFill/>
        </p:spPr>
        <p:txBody>
          <a:bodyPr wrap="none" rtlCol="0">
            <a:spAutoFit/>
          </a:bodyPr>
          <a:lstStyle/>
          <a:p>
            <a:r>
              <a:rPr lang="en-US" sz="2000" dirty="0"/>
              <a:t>Max Advantage</a:t>
            </a:r>
          </a:p>
        </p:txBody>
      </p:sp>
      <p:pic>
        <p:nvPicPr>
          <p:cNvPr id="13" name="Picture 12" descr="A picture containing chart&#10;&#10;Description automatically generated">
            <a:extLst>
              <a:ext uri="{FF2B5EF4-FFF2-40B4-BE49-F238E27FC236}">
                <a16:creationId xmlns:a16="http://schemas.microsoft.com/office/drawing/2014/main" id="{2A6B38C4-B1AA-44A0-B7FF-B4562EDBFA42}"/>
              </a:ext>
            </a:extLst>
          </p:cNvPr>
          <p:cNvPicPr>
            <a:picLocks noChangeAspect="1"/>
          </p:cNvPicPr>
          <p:nvPr/>
        </p:nvPicPr>
        <p:blipFill>
          <a:blip r:embed="rId4"/>
          <a:stretch>
            <a:fillRect/>
          </a:stretch>
        </p:blipFill>
        <p:spPr>
          <a:xfrm>
            <a:off x="1927276" y="4389860"/>
            <a:ext cx="405319" cy="405319"/>
          </a:xfrm>
          <a:prstGeom prst="rect">
            <a:avLst/>
          </a:prstGeom>
        </p:spPr>
      </p:pic>
      <p:sp>
        <p:nvSpPr>
          <p:cNvPr id="19" name="TextBox 18">
            <a:extLst>
              <a:ext uri="{FF2B5EF4-FFF2-40B4-BE49-F238E27FC236}">
                <a16:creationId xmlns:a16="http://schemas.microsoft.com/office/drawing/2014/main" id="{41A8756C-EF8D-45B6-AA5C-EC74B37873CB}"/>
              </a:ext>
            </a:extLst>
          </p:cNvPr>
          <p:cNvSpPr txBox="1"/>
          <p:nvPr/>
        </p:nvSpPr>
        <p:spPr>
          <a:xfrm>
            <a:off x="5492056" y="2591427"/>
            <a:ext cx="5009961" cy="369332"/>
          </a:xfrm>
          <a:prstGeom prst="rect">
            <a:avLst/>
          </a:prstGeom>
          <a:noFill/>
        </p:spPr>
        <p:txBody>
          <a:bodyPr wrap="none" rtlCol="0">
            <a:spAutoFit/>
          </a:bodyPr>
          <a:lstStyle/>
          <a:p>
            <a:r>
              <a:rPr lang="en-US" u="sng" dirty="0"/>
              <a:t>Probability that           breaks the security of  </a:t>
            </a:r>
            <a:r>
              <a:rPr lang="en-US" b="1" u="sng" dirty="0"/>
              <a:t>TLS 1.3</a:t>
            </a:r>
            <a:endParaRPr lang="en-US" u="sng" dirty="0"/>
          </a:p>
        </p:txBody>
      </p:sp>
      <p:pic>
        <p:nvPicPr>
          <p:cNvPr id="20" name="Picture 19" descr="Chart&#10;&#10;Description automatically generated">
            <a:extLst>
              <a:ext uri="{FF2B5EF4-FFF2-40B4-BE49-F238E27FC236}">
                <a16:creationId xmlns:a16="http://schemas.microsoft.com/office/drawing/2014/main" id="{960111C0-B9AA-403C-B722-A20DAB1AB04B}"/>
              </a:ext>
            </a:extLst>
          </p:cNvPr>
          <p:cNvPicPr>
            <a:picLocks noChangeAspect="1"/>
          </p:cNvPicPr>
          <p:nvPr/>
        </p:nvPicPr>
        <p:blipFill>
          <a:blip r:embed="rId5"/>
          <a:stretch>
            <a:fillRect/>
          </a:stretch>
        </p:blipFill>
        <p:spPr>
          <a:xfrm flipH="1">
            <a:off x="7113880" y="2422980"/>
            <a:ext cx="461053" cy="461053"/>
          </a:xfrm>
          <a:prstGeom prst="rect">
            <a:avLst/>
          </a:prstGeom>
        </p:spPr>
      </p:pic>
      <p:sp>
        <p:nvSpPr>
          <p:cNvPr id="30" name="TextBox 29">
            <a:extLst>
              <a:ext uri="{FF2B5EF4-FFF2-40B4-BE49-F238E27FC236}">
                <a16:creationId xmlns:a16="http://schemas.microsoft.com/office/drawing/2014/main" id="{AE23FD3A-1879-47FC-AC97-696228EBC1FF}"/>
              </a:ext>
            </a:extLst>
          </p:cNvPr>
          <p:cNvSpPr txBox="1"/>
          <p:nvPr/>
        </p:nvSpPr>
        <p:spPr>
          <a:xfrm>
            <a:off x="545540" y="4393527"/>
            <a:ext cx="1401346" cy="923330"/>
          </a:xfrm>
          <a:prstGeom prst="rect">
            <a:avLst/>
          </a:prstGeom>
          <a:noFill/>
        </p:spPr>
        <p:txBody>
          <a:bodyPr wrap="none" rtlCol="0">
            <a:spAutoFit/>
          </a:bodyPr>
          <a:lstStyle/>
          <a:p>
            <a:r>
              <a:rPr lang="en-US" b="1" dirty="0"/>
              <a:t>T</a:t>
            </a:r>
            <a:r>
              <a:rPr lang="en-US" dirty="0"/>
              <a:t> = Runtime</a:t>
            </a:r>
          </a:p>
          <a:p>
            <a:r>
              <a:rPr lang="en-US" b="1" dirty="0"/>
              <a:t>U</a:t>
            </a:r>
            <a:r>
              <a:rPr lang="en-US" dirty="0"/>
              <a:t> = Users</a:t>
            </a:r>
          </a:p>
          <a:p>
            <a:r>
              <a:rPr lang="en-US" b="1" dirty="0"/>
              <a:t>S</a:t>
            </a:r>
            <a:r>
              <a:rPr lang="en-US" dirty="0"/>
              <a:t> = Sessions</a:t>
            </a:r>
          </a:p>
        </p:txBody>
      </p:sp>
      <p:pic>
        <p:nvPicPr>
          <p:cNvPr id="31" name="Picture 30" descr="Chart&#10;&#10;Description automatically generated with medium confidence">
            <a:extLst>
              <a:ext uri="{FF2B5EF4-FFF2-40B4-BE49-F238E27FC236}">
                <a16:creationId xmlns:a16="http://schemas.microsoft.com/office/drawing/2014/main" id="{CCFE4E65-613C-430C-92B8-FA128A23E7D3}"/>
              </a:ext>
            </a:extLst>
          </p:cNvPr>
          <p:cNvPicPr>
            <a:picLocks noChangeAspect="1"/>
          </p:cNvPicPr>
          <p:nvPr/>
        </p:nvPicPr>
        <p:blipFill>
          <a:blip r:embed="rId6"/>
          <a:stretch>
            <a:fillRect/>
          </a:stretch>
        </p:blipFill>
        <p:spPr>
          <a:xfrm flipH="1">
            <a:off x="1889120" y="4942967"/>
            <a:ext cx="528654" cy="528654"/>
          </a:xfrm>
          <a:prstGeom prst="rect">
            <a:avLst/>
          </a:prstGeom>
        </p:spPr>
      </p:pic>
      <p:pic>
        <p:nvPicPr>
          <p:cNvPr id="32" name="Picture 31" descr="A picture containing LEGO, toy&#10;&#10;Description automatically generated">
            <a:extLst>
              <a:ext uri="{FF2B5EF4-FFF2-40B4-BE49-F238E27FC236}">
                <a16:creationId xmlns:a16="http://schemas.microsoft.com/office/drawing/2014/main" id="{370E3A0E-4227-4CB7-93AA-47DD59A4BB55}"/>
              </a:ext>
            </a:extLst>
          </p:cNvPr>
          <p:cNvPicPr>
            <a:picLocks noChangeAspect="1"/>
          </p:cNvPicPr>
          <p:nvPr/>
        </p:nvPicPr>
        <p:blipFill>
          <a:blip r:embed="rId7"/>
          <a:stretch>
            <a:fillRect/>
          </a:stretch>
        </p:blipFill>
        <p:spPr>
          <a:xfrm flipH="1">
            <a:off x="2230984" y="4554549"/>
            <a:ext cx="554343" cy="554343"/>
          </a:xfrm>
          <a:prstGeom prst="rect">
            <a:avLst/>
          </a:prstGeom>
        </p:spPr>
      </p:pic>
      <p:pic>
        <p:nvPicPr>
          <p:cNvPr id="33" name="Picture 32" descr="Chart&#10;&#10;Description automatically generated">
            <a:extLst>
              <a:ext uri="{FF2B5EF4-FFF2-40B4-BE49-F238E27FC236}">
                <a16:creationId xmlns:a16="http://schemas.microsoft.com/office/drawing/2014/main" id="{9F7D6B90-3C1D-407C-BFFB-D51EE8A48F57}"/>
              </a:ext>
            </a:extLst>
          </p:cNvPr>
          <p:cNvPicPr>
            <a:picLocks noChangeAspect="1"/>
          </p:cNvPicPr>
          <p:nvPr/>
        </p:nvPicPr>
        <p:blipFill>
          <a:blip r:embed="rId8"/>
          <a:stretch>
            <a:fillRect/>
          </a:stretch>
        </p:blipFill>
        <p:spPr>
          <a:xfrm>
            <a:off x="2700269" y="4505437"/>
            <a:ext cx="590197" cy="590197"/>
          </a:xfrm>
          <a:prstGeom prst="rect">
            <a:avLst/>
          </a:prstGeom>
        </p:spPr>
      </p:pic>
      <p:pic>
        <p:nvPicPr>
          <p:cNvPr id="34" name="Picture 33" descr="A picture containing text, toy, vector graphics&#10;&#10;Description automatically generated">
            <a:extLst>
              <a:ext uri="{FF2B5EF4-FFF2-40B4-BE49-F238E27FC236}">
                <a16:creationId xmlns:a16="http://schemas.microsoft.com/office/drawing/2014/main" id="{0A0C2ABF-1AB2-4D95-A156-183F19487F36}"/>
              </a:ext>
            </a:extLst>
          </p:cNvPr>
          <p:cNvPicPr>
            <a:picLocks noChangeAspect="1"/>
          </p:cNvPicPr>
          <p:nvPr/>
        </p:nvPicPr>
        <p:blipFill>
          <a:blip r:embed="rId9"/>
          <a:stretch>
            <a:fillRect/>
          </a:stretch>
        </p:blipFill>
        <p:spPr>
          <a:xfrm flipH="1">
            <a:off x="2482480" y="4505437"/>
            <a:ext cx="590197" cy="590197"/>
          </a:xfrm>
          <a:prstGeom prst="rect">
            <a:avLst/>
          </a:prstGeom>
        </p:spPr>
      </p:pic>
      <p:sp>
        <p:nvSpPr>
          <p:cNvPr id="48" name="TextBox 47">
            <a:extLst>
              <a:ext uri="{FF2B5EF4-FFF2-40B4-BE49-F238E27FC236}">
                <a16:creationId xmlns:a16="http://schemas.microsoft.com/office/drawing/2014/main" id="{B36B3482-EFB2-4B44-AFC7-7E1F7BFFE770}"/>
              </a:ext>
            </a:extLst>
          </p:cNvPr>
          <p:cNvSpPr txBox="1"/>
          <p:nvPr/>
        </p:nvSpPr>
        <p:spPr>
          <a:xfrm>
            <a:off x="2868962" y="1409061"/>
            <a:ext cx="9294107" cy="461665"/>
          </a:xfrm>
          <a:prstGeom prst="rect">
            <a:avLst/>
          </a:prstGeom>
          <a:solidFill>
            <a:schemeClr val="bg1">
              <a:lumMod val="95000"/>
            </a:schemeClr>
          </a:solidFill>
        </p:spPr>
        <p:txBody>
          <a:bodyPr wrap="square" rtlCol="0">
            <a:spAutoFit/>
          </a:bodyPr>
          <a:lstStyle/>
          <a:p>
            <a:r>
              <a:rPr lang="en-US" sz="2400" dirty="0"/>
              <a:t> Adv(</a:t>
            </a:r>
            <a:r>
              <a:rPr lang="en-US" sz="2400" b="1" dirty="0">
                <a:solidFill>
                  <a:srgbClr val="C00000"/>
                </a:solidFill>
              </a:rPr>
              <a:t>A</a:t>
            </a:r>
            <a:r>
              <a:rPr lang="en-US" sz="2400" dirty="0"/>
              <a:t>, </a:t>
            </a:r>
            <a:r>
              <a:rPr lang="en-US" sz="2400" b="1" dirty="0"/>
              <a:t>TLS 1.3</a:t>
            </a:r>
            <a:r>
              <a:rPr lang="en-US" sz="2400" dirty="0"/>
              <a:t>) ≤  </a:t>
            </a:r>
            <a:r>
              <a:rPr lang="en-US" sz="2400" b="1" dirty="0"/>
              <a:t>S</a:t>
            </a:r>
            <a:r>
              <a:rPr lang="en-US" sz="2400" b="1" baseline="30000" dirty="0"/>
              <a:t>2</a:t>
            </a:r>
            <a:r>
              <a:rPr lang="en-US" sz="2400" b="1" dirty="0"/>
              <a:t> *</a:t>
            </a:r>
            <a:r>
              <a:rPr lang="en-US" sz="2400" dirty="0"/>
              <a:t>Adv(</a:t>
            </a:r>
            <a:r>
              <a:rPr lang="en-US" sz="2400" b="1" dirty="0">
                <a:solidFill>
                  <a:srgbClr val="C00000"/>
                </a:solidFill>
              </a:rPr>
              <a:t>B</a:t>
            </a:r>
            <a:r>
              <a:rPr lang="en-US" sz="2400" b="1" baseline="-25000" dirty="0">
                <a:solidFill>
                  <a:srgbClr val="C00000"/>
                </a:solidFill>
              </a:rPr>
              <a:t>1</a:t>
            </a:r>
            <a:r>
              <a:rPr lang="en-US" sz="2400" dirty="0"/>
              <a:t>, </a:t>
            </a:r>
            <a:r>
              <a:rPr lang="en-US" sz="2400" b="1" dirty="0">
                <a:solidFill>
                  <a:schemeClr val="accent6"/>
                </a:solidFill>
              </a:rPr>
              <a:t>G</a:t>
            </a:r>
            <a:r>
              <a:rPr lang="en-US" sz="2400" b="1" dirty="0"/>
              <a:t>) </a:t>
            </a:r>
            <a:r>
              <a:rPr lang="en-US" sz="2400" dirty="0"/>
              <a:t>+ 6</a:t>
            </a:r>
            <a:r>
              <a:rPr lang="en-US" sz="2400" b="1" dirty="0"/>
              <a:t>S * </a:t>
            </a:r>
            <a:r>
              <a:rPr lang="en-US" sz="2400" dirty="0"/>
              <a:t>Adv(</a:t>
            </a:r>
            <a:r>
              <a:rPr lang="en-US" sz="2400" b="1" dirty="0">
                <a:solidFill>
                  <a:srgbClr val="C00000"/>
                </a:solidFill>
              </a:rPr>
              <a:t>B</a:t>
            </a:r>
            <a:r>
              <a:rPr lang="en-US" sz="2400" b="1" baseline="-25000" dirty="0">
                <a:solidFill>
                  <a:srgbClr val="C00000"/>
                </a:solidFill>
              </a:rPr>
              <a:t>2</a:t>
            </a:r>
            <a:r>
              <a:rPr lang="en-US" sz="2400" b="1" dirty="0"/>
              <a:t>,</a:t>
            </a:r>
            <a:r>
              <a:rPr lang="en-US" sz="2400" dirty="0"/>
              <a:t> </a:t>
            </a:r>
            <a:r>
              <a:rPr lang="en-US" sz="2400" b="1" dirty="0">
                <a:solidFill>
                  <a:schemeClr val="accent1">
                    <a:lumMod val="75000"/>
                  </a:schemeClr>
                </a:solidFill>
              </a:rPr>
              <a:t>H</a:t>
            </a:r>
            <a:r>
              <a:rPr lang="en-US" sz="2400" dirty="0"/>
              <a:t>) + </a:t>
            </a:r>
            <a:r>
              <a:rPr lang="en-US" sz="2400" b="1" dirty="0"/>
              <a:t>S </a:t>
            </a:r>
            <a:r>
              <a:rPr lang="en-US" sz="2400" dirty="0"/>
              <a:t>* </a:t>
            </a:r>
            <a:r>
              <a:rPr lang="en-US" sz="2400" b="1" dirty="0"/>
              <a:t>U </a:t>
            </a:r>
            <a:r>
              <a:rPr lang="en-US" sz="2400" dirty="0"/>
              <a:t>* Adv(</a:t>
            </a:r>
            <a:r>
              <a:rPr lang="en-US" sz="2400" b="1" dirty="0">
                <a:solidFill>
                  <a:srgbClr val="C00000"/>
                </a:solidFill>
              </a:rPr>
              <a:t>B</a:t>
            </a:r>
            <a:r>
              <a:rPr lang="en-US" sz="2400" b="1" baseline="-25000" dirty="0">
                <a:solidFill>
                  <a:srgbClr val="C00000"/>
                </a:solidFill>
              </a:rPr>
              <a:t>3</a:t>
            </a:r>
            <a:r>
              <a:rPr lang="en-US" sz="2400" b="1" dirty="0"/>
              <a:t>,</a:t>
            </a:r>
            <a:r>
              <a:rPr lang="en-US" sz="2400" dirty="0"/>
              <a:t> </a:t>
            </a:r>
            <a:r>
              <a:rPr lang="en-US" sz="2400" b="1" dirty="0">
                <a:solidFill>
                  <a:schemeClr val="accent2"/>
                </a:solidFill>
              </a:rPr>
              <a:t>S</a:t>
            </a:r>
            <a:r>
              <a:rPr lang="en-US" sz="2400" dirty="0"/>
              <a:t>) +…</a:t>
            </a:r>
            <a:endParaRPr lang="en-US" sz="2400" dirty="0">
              <a:solidFill>
                <a:schemeClr val="accent3"/>
              </a:solidFill>
            </a:endParaRPr>
          </a:p>
        </p:txBody>
      </p:sp>
      <p:sp>
        <p:nvSpPr>
          <p:cNvPr id="37" name="TextBox 36">
            <a:extLst>
              <a:ext uri="{FF2B5EF4-FFF2-40B4-BE49-F238E27FC236}">
                <a16:creationId xmlns:a16="http://schemas.microsoft.com/office/drawing/2014/main" id="{AE43C643-A18F-4036-937F-6DFB196D7F45}"/>
              </a:ext>
            </a:extLst>
          </p:cNvPr>
          <p:cNvSpPr txBox="1"/>
          <p:nvPr/>
        </p:nvSpPr>
        <p:spPr>
          <a:xfrm>
            <a:off x="496258" y="2246642"/>
            <a:ext cx="2257413" cy="369332"/>
          </a:xfrm>
          <a:prstGeom prst="rect">
            <a:avLst/>
          </a:prstGeom>
          <a:noFill/>
        </p:spPr>
        <p:txBody>
          <a:bodyPr wrap="none" rtlCol="0">
            <a:spAutoFit/>
          </a:bodyPr>
          <a:lstStyle/>
          <a:p>
            <a:r>
              <a:rPr lang="en-US" b="1" dirty="0"/>
              <a:t>128-bit configuration:</a:t>
            </a:r>
          </a:p>
        </p:txBody>
      </p:sp>
      <p:sp>
        <p:nvSpPr>
          <p:cNvPr id="38" name="Rectangle 37">
            <a:extLst>
              <a:ext uri="{FF2B5EF4-FFF2-40B4-BE49-F238E27FC236}">
                <a16:creationId xmlns:a16="http://schemas.microsoft.com/office/drawing/2014/main" id="{179628E9-8775-489A-B72A-2010CF84F63D}"/>
              </a:ext>
            </a:extLst>
          </p:cNvPr>
          <p:cNvSpPr/>
          <p:nvPr/>
        </p:nvSpPr>
        <p:spPr>
          <a:xfrm>
            <a:off x="648127" y="2655531"/>
            <a:ext cx="1517168" cy="1586541"/>
          </a:xfrm>
          <a:prstGeom prst="rect">
            <a:avLst/>
          </a:prstGeom>
          <a:solidFill>
            <a:schemeClr val="accent2">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4AA513E4-F41B-4C1D-B3E8-A6D08A4E2C82}"/>
              </a:ext>
            </a:extLst>
          </p:cNvPr>
          <p:cNvSpPr txBox="1"/>
          <p:nvPr/>
        </p:nvSpPr>
        <p:spPr>
          <a:xfrm>
            <a:off x="835285" y="2742477"/>
            <a:ext cx="1095606" cy="408623"/>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b="1" dirty="0">
                <a:solidFill>
                  <a:schemeClr val="tx1"/>
                </a:solidFill>
              </a:rPr>
              <a:t> </a:t>
            </a:r>
            <a:r>
              <a:rPr lang="en-US" b="1" dirty="0">
                <a:solidFill>
                  <a:schemeClr val="tx1"/>
                </a:solidFill>
                <a:latin typeface="Courier New" panose="02070309020205020404" pitchFamily="49" charset="0"/>
                <a:cs typeface="Courier New" panose="02070309020205020404" pitchFamily="49" charset="0"/>
              </a:rPr>
              <a:t>x25519</a:t>
            </a:r>
          </a:p>
        </p:txBody>
      </p:sp>
      <p:sp>
        <p:nvSpPr>
          <p:cNvPr id="50" name="TextBox 49">
            <a:extLst>
              <a:ext uri="{FF2B5EF4-FFF2-40B4-BE49-F238E27FC236}">
                <a16:creationId xmlns:a16="http://schemas.microsoft.com/office/drawing/2014/main" id="{FBADAF4E-82E3-4185-8B92-08ECC23CB355}"/>
              </a:ext>
            </a:extLst>
          </p:cNvPr>
          <p:cNvSpPr txBox="1"/>
          <p:nvPr/>
        </p:nvSpPr>
        <p:spPr>
          <a:xfrm>
            <a:off x="801128" y="3224814"/>
            <a:ext cx="1183030" cy="408623"/>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b="1" dirty="0">
                <a:solidFill>
                  <a:schemeClr val="tx1"/>
                </a:solidFill>
                <a:latin typeface="Courier New" panose="02070309020205020404" pitchFamily="49" charset="0"/>
                <a:cs typeface="Courier New" panose="02070309020205020404" pitchFamily="49" charset="0"/>
              </a:rPr>
              <a:t>ed25519</a:t>
            </a:r>
          </a:p>
        </p:txBody>
      </p:sp>
      <p:sp>
        <p:nvSpPr>
          <p:cNvPr id="51" name="TextBox 50">
            <a:extLst>
              <a:ext uri="{FF2B5EF4-FFF2-40B4-BE49-F238E27FC236}">
                <a16:creationId xmlns:a16="http://schemas.microsoft.com/office/drawing/2014/main" id="{552B20F3-B0A2-4586-A3BF-43AA2D6A373D}"/>
              </a:ext>
            </a:extLst>
          </p:cNvPr>
          <p:cNvSpPr txBox="1"/>
          <p:nvPr/>
        </p:nvSpPr>
        <p:spPr>
          <a:xfrm>
            <a:off x="793479" y="3727708"/>
            <a:ext cx="1183030" cy="408623"/>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b="1" dirty="0">
                <a:solidFill>
                  <a:schemeClr val="tx1"/>
                </a:solidFill>
                <a:latin typeface="Courier New" panose="02070309020205020404" pitchFamily="49" charset="0"/>
                <a:cs typeface="Courier New" panose="02070309020205020404" pitchFamily="49" charset="0"/>
              </a:rPr>
              <a:t>SHA-256</a:t>
            </a:r>
          </a:p>
        </p:txBody>
      </p:sp>
      <p:sp>
        <p:nvSpPr>
          <p:cNvPr id="54" name="TextBox 53">
            <a:extLst>
              <a:ext uri="{FF2B5EF4-FFF2-40B4-BE49-F238E27FC236}">
                <a16:creationId xmlns:a16="http://schemas.microsoft.com/office/drawing/2014/main" id="{BF0C5703-F817-4910-9787-260195AD1339}"/>
              </a:ext>
            </a:extLst>
          </p:cNvPr>
          <p:cNvSpPr txBox="1"/>
          <p:nvPr/>
        </p:nvSpPr>
        <p:spPr>
          <a:xfrm>
            <a:off x="248938" y="1324903"/>
            <a:ext cx="2565446" cy="523220"/>
          </a:xfrm>
          <a:prstGeom prst="rect">
            <a:avLst/>
          </a:prstGeom>
          <a:noFill/>
        </p:spPr>
        <p:txBody>
          <a:bodyPr wrap="none" rtlCol="0">
            <a:spAutoFit/>
          </a:bodyPr>
          <a:lstStyle/>
          <a:p>
            <a:r>
              <a:rPr lang="en-US" sz="2800" b="1" dirty="0"/>
              <a:t>Theorem </a:t>
            </a:r>
            <a:r>
              <a:rPr lang="en-US" dirty="0"/>
              <a:t>[DFGS21]</a:t>
            </a:r>
            <a:r>
              <a:rPr lang="en-US" sz="2800" b="1" dirty="0"/>
              <a:t>:</a:t>
            </a:r>
          </a:p>
        </p:txBody>
      </p:sp>
      <p:sp>
        <p:nvSpPr>
          <p:cNvPr id="55" name="Title 1">
            <a:extLst>
              <a:ext uri="{FF2B5EF4-FFF2-40B4-BE49-F238E27FC236}">
                <a16:creationId xmlns:a16="http://schemas.microsoft.com/office/drawing/2014/main" id="{0F76B1DA-12C3-434F-8D95-B15F133E6BE7}"/>
              </a:ext>
            </a:extLst>
          </p:cNvPr>
          <p:cNvSpPr txBox="1">
            <a:spLocks/>
          </p:cNvSpPr>
          <p:nvPr/>
        </p:nvSpPr>
        <p:spPr>
          <a:xfrm>
            <a:off x="-185743" y="210481"/>
            <a:ext cx="5855024" cy="923925"/>
          </a:xfrm>
          <a:prstGeom prst="rect">
            <a:avLst/>
          </a:prstGeom>
          <a:ln w="38100">
            <a:solidFill>
              <a:schemeClr val="tx1"/>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  A Concrete Evaluation</a:t>
            </a:r>
          </a:p>
        </p:txBody>
      </p:sp>
      <p:sp>
        <p:nvSpPr>
          <p:cNvPr id="4" name="Footer Placeholder 3">
            <a:extLst>
              <a:ext uri="{FF2B5EF4-FFF2-40B4-BE49-F238E27FC236}">
                <a16:creationId xmlns:a16="http://schemas.microsoft.com/office/drawing/2014/main" id="{F42E5A68-DEDE-4256-9E0E-D9215C505ECF}"/>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3776519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1FF696-96DE-4409-A377-F49A7C9AE9A7}"/>
              </a:ext>
            </a:extLst>
          </p:cNvPr>
          <p:cNvSpPr/>
          <p:nvPr/>
        </p:nvSpPr>
        <p:spPr>
          <a:xfrm>
            <a:off x="4052454" y="2960759"/>
            <a:ext cx="7699135" cy="329717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7B3AEE6-F67B-4156-A649-C13D2B66E569}"/>
              </a:ext>
            </a:extLst>
          </p:cNvPr>
          <p:cNvPicPr>
            <a:picLocks noChangeAspect="1"/>
          </p:cNvPicPr>
          <p:nvPr/>
        </p:nvPicPr>
        <p:blipFill>
          <a:blip r:embed="rId3"/>
          <a:stretch>
            <a:fillRect/>
          </a:stretch>
        </p:blipFill>
        <p:spPr>
          <a:xfrm>
            <a:off x="4169226" y="3054318"/>
            <a:ext cx="7296151" cy="3011934"/>
          </a:xfrm>
          <a:prstGeom prst="rect">
            <a:avLst/>
          </a:prstGeom>
        </p:spPr>
      </p:pic>
      <p:pic>
        <p:nvPicPr>
          <p:cNvPr id="16" name="Picture 15">
            <a:extLst>
              <a:ext uri="{FF2B5EF4-FFF2-40B4-BE49-F238E27FC236}">
                <a16:creationId xmlns:a16="http://schemas.microsoft.com/office/drawing/2014/main" id="{C4BC9342-199E-4E7D-B4EF-EAB28B4A6BD9}"/>
              </a:ext>
            </a:extLst>
          </p:cNvPr>
          <p:cNvPicPr>
            <a:picLocks noChangeAspect="1"/>
          </p:cNvPicPr>
          <p:nvPr/>
        </p:nvPicPr>
        <p:blipFill rotWithShape="1">
          <a:blip r:embed="rId4"/>
          <a:srcRect l="2671" t="3020"/>
          <a:stretch/>
        </p:blipFill>
        <p:spPr>
          <a:xfrm>
            <a:off x="4227379" y="3032516"/>
            <a:ext cx="7286662" cy="3140690"/>
          </a:xfrm>
          <a:prstGeom prst="rect">
            <a:avLst/>
          </a:prstGeom>
        </p:spPr>
      </p:pic>
      <p:sp>
        <p:nvSpPr>
          <p:cNvPr id="6" name="TextBox 5">
            <a:extLst>
              <a:ext uri="{FF2B5EF4-FFF2-40B4-BE49-F238E27FC236}">
                <a16:creationId xmlns:a16="http://schemas.microsoft.com/office/drawing/2014/main" id="{51EF3A12-404F-43AA-9F6F-2A07B4004F4C}"/>
              </a:ext>
            </a:extLst>
          </p:cNvPr>
          <p:cNvSpPr txBox="1"/>
          <p:nvPr/>
        </p:nvSpPr>
        <p:spPr>
          <a:xfrm>
            <a:off x="1207142" y="5394513"/>
            <a:ext cx="530915" cy="369332"/>
          </a:xfrm>
          <a:prstGeom prst="rect">
            <a:avLst/>
          </a:prstGeom>
          <a:noFill/>
        </p:spPr>
        <p:txBody>
          <a:bodyPr wrap="none" rtlCol="0">
            <a:spAutoFit/>
          </a:bodyPr>
          <a:lstStyle/>
          <a:p>
            <a:r>
              <a:rPr lang="en-US" dirty="0"/>
              <a:t>128</a:t>
            </a:r>
          </a:p>
        </p:txBody>
      </p:sp>
      <p:sp>
        <p:nvSpPr>
          <p:cNvPr id="10" name="TextBox 9">
            <a:extLst>
              <a:ext uri="{FF2B5EF4-FFF2-40B4-BE49-F238E27FC236}">
                <a16:creationId xmlns:a16="http://schemas.microsoft.com/office/drawing/2014/main" id="{29C42A0D-8AC8-4F77-8B94-744011C978E6}"/>
              </a:ext>
            </a:extLst>
          </p:cNvPr>
          <p:cNvSpPr txBox="1"/>
          <p:nvPr/>
        </p:nvSpPr>
        <p:spPr>
          <a:xfrm>
            <a:off x="1007048" y="5456914"/>
            <a:ext cx="971741" cy="523220"/>
          </a:xfrm>
          <a:prstGeom prst="rect">
            <a:avLst/>
          </a:prstGeom>
          <a:noFill/>
        </p:spPr>
        <p:txBody>
          <a:bodyPr wrap="none" rtlCol="0">
            <a:spAutoFit/>
          </a:bodyPr>
          <a:lstStyle/>
          <a:p>
            <a:r>
              <a:rPr lang="en-US" sz="2800" dirty="0"/>
              <a:t>2    =</a:t>
            </a:r>
          </a:p>
        </p:txBody>
      </p:sp>
      <p:sp>
        <p:nvSpPr>
          <p:cNvPr id="11" name="TextBox 10">
            <a:extLst>
              <a:ext uri="{FF2B5EF4-FFF2-40B4-BE49-F238E27FC236}">
                <a16:creationId xmlns:a16="http://schemas.microsoft.com/office/drawing/2014/main" id="{CCFBD1B6-3270-4620-AEAB-066B766C72A9}"/>
              </a:ext>
            </a:extLst>
          </p:cNvPr>
          <p:cNvSpPr txBox="1"/>
          <p:nvPr/>
        </p:nvSpPr>
        <p:spPr>
          <a:xfrm>
            <a:off x="1938151" y="5399059"/>
            <a:ext cx="1694759" cy="400110"/>
          </a:xfrm>
          <a:prstGeom prst="rect">
            <a:avLst/>
          </a:prstGeom>
          <a:noFill/>
        </p:spPr>
        <p:txBody>
          <a:bodyPr wrap="none" rtlCol="0">
            <a:spAutoFit/>
          </a:bodyPr>
          <a:lstStyle/>
          <a:p>
            <a:r>
              <a:rPr lang="en-US" sz="2000" u="sng" dirty="0"/>
              <a:t>Max Runtime  </a:t>
            </a:r>
          </a:p>
        </p:txBody>
      </p:sp>
      <p:sp>
        <p:nvSpPr>
          <p:cNvPr id="12" name="TextBox 11">
            <a:extLst>
              <a:ext uri="{FF2B5EF4-FFF2-40B4-BE49-F238E27FC236}">
                <a16:creationId xmlns:a16="http://schemas.microsoft.com/office/drawing/2014/main" id="{0296DC45-F945-4DA7-81C3-643860168478}"/>
              </a:ext>
            </a:extLst>
          </p:cNvPr>
          <p:cNvSpPr txBox="1"/>
          <p:nvPr/>
        </p:nvSpPr>
        <p:spPr>
          <a:xfrm>
            <a:off x="1976623" y="5628093"/>
            <a:ext cx="1797928" cy="400110"/>
          </a:xfrm>
          <a:prstGeom prst="rect">
            <a:avLst/>
          </a:prstGeom>
          <a:noFill/>
        </p:spPr>
        <p:txBody>
          <a:bodyPr wrap="none" rtlCol="0">
            <a:spAutoFit/>
          </a:bodyPr>
          <a:lstStyle/>
          <a:p>
            <a:r>
              <a:rPr lang="en-US" sz="2000" dirty="0"/>
              <a:t>Max Advantage</a:t>
            </a:r>
          </a:p>
        </p:txBody>
      </p:sp>
      <p:pic>
        <p:nvPicPr>
          <p:cNvPr id="13" name="Picture 12" descr="A picture containing chart&#10;&#10;Description automatically generated">
            <a:extLst>
              <a:ext uri="{FF2B5EF4-FFF2-40B4-BE49-F238E27FC236}">
                <a16:creationId xmlns:a16="http://schemas.microsoft.com/office/drawing/2014/main" id="{2A6B38C4-B1AA-44A0-B7FF-B4562EDBFA42}"/>
              </a:ext>
            </a:extLst>
          </p:cNvPr>
          <p:cNvPicPr>
            <a:picLocks noChangeAspect="1"/>
          </p:cNvPicPr>
          <p:nvPr/>
        </p:nvPicPr>
        <p:blipFill>
          <a:blip r:embed="rId5"/>
          <a:stretch>
            <a:fillRect/>
          </a:stretch>
        </p:blipFill>
        <p:spPr>
          <a:xfrm>
            <a:off x="1927276" y="4389860"/>
            <a:ext cx="405319" cy="405319"/>
          </a:xfrm>
          <a:prstGeom prst="rect">
            <a:avLst/>
          </a:prstGeom>
        </p:spPr>
      </p:pic>
      <p:sp>
        <p:nvSpPr>
          <p:cNvPr id="19" name="TextBox 18">
            <a:extLst>
              <a:ext uri="{FF2B5EF4-FFF2-40B4-BE49-F238E27FC236}">
                <a16:creationId xmlns:a16="http://schemas.microsoft.com/office/drawing/2014/main" id="{41A8756C-EF8D-45B6-AA5C-EC74B37873CB}"/>
              </a:ext>
            </a:extLst>
          </p:cNvPr>
          <p:cNvSpPr txBox="1"/>
          <p:nvPr/>
        </p:nvSpPr>
        <p:spPr>
          <a:xfrm>
            <a:off x="5492056" y="2591427"/>
            <a:ext cx="5009961" cy="369332"/>
          </a:xfrm>
          <a:prstGeom prst="rect">
            <a:avLst/>
          </a:prstGeom>
          <a:noFill/>
        </p:spPr>
        <p:txBody>
          <a:bodyPr wrap="none" rtlCol="0">
            <a:spAutoFit/>
          </a:bodyPr>
          <a:lstStyle/>
          <a:p>
            <a:r>
              <a:rPr lang="en-US" u="sng" dirty="0"/>
              <a:t>Probability that           breaks the security of  </a:t>
            </a:r>
            <a:r>
              <a:rPr lang="en-US" b="1" u="sng" dirty="0"/>
              <a:t>TLS 1.3</a:t>
            </a:r>
            <a:endParaRPr lang="en-US" u="sng" dirty="0"/>
          </a:p>
        </p:txBody>
      </p:sp>
      <p:pic>
        <p:nvPicPr>
          <p:cNvPr id="20" name="Picture 19" descr="Chart&#10;&#10;Description automatically generated">
            <a:extLst>
              <a:ext uri="{FF2B5EF4-FFF2-40B4-BE49-F238E27FC236}">
                <a16:creationId xmlns:a16="http://schemas.microsoft.com/office/drawing/2014/main" id="{960111C0-B9AA-403C-B722-A20DAB1AB04B}"/>
              </a:ext>
            </a:extLst>
          </p:cNvPr>
          <p:cNvPicPr>
            <a:picLocks noChangeAspect="1"/>
          </p:cNvPicPr>
          <p:nvPr/>
        </p:nvPicPr>
        <p:blipFill>
          <a:blip r:embed="rId6"/>
          <a:stretch>
            <a:fillRect/>
          </a:stretch>
        </p:blipFill>
        <p:spPr>
          <a:xfrm flipH="1">
            <a:off x="7113880" y="2422980"/>
            <a:ext cx="461053" cy="461053"/>
          </a:xfrm>
          <a:prstGeom prst="rect">
            <a:avLst/>
          </a:prstGeom>
        </p:spPr>
      </p:pic>
      <p:sp>
        <p:nvSpPr>
          <p:cNvPr id="30" name="TextBox 29">
            <a:extLst>
              <a:ext uri="{FF2B5EF4-FFF2-40B4-BE49-F238E27FC236}">
                <a16:creationId xmlns:a16="http://schemas.microsoft.com/office/drawing/2014/main" id="{AE23FD3A-1879-47FC-AC97-696228EBC1FF}"/>
              </a:ext>
            </a:extLst>
          </p:cNvPr>
          <p:cNvSpPr txBox="1"/>
          <p:nvPr/>
        </p:nvSpPr>
        <p:spPr>
          <a:xfrm>
            <a:off x="545540" y="4393527"/>
            <a:ext cx="1401346" cy="923330"/>
          </a:xfrm>
          <a:prstGeom prst="rect">
            <a:avLst/>
          </a:prstGeom>
          <a:noFill/>
        </p:spPr>
        <p:txBody>
          <a:bodyPr wrap="none" rtlCol="0">
            <a:spAutoFit/>
          </a:bodyPr>
          <a:lstStyle/>
          <a:p>
            <a:r>
              <a:rPr lang="en-US" b="1" dirty="0"/>
              <a:t>T</a:t>
            </a:r>
            <a:r>
              <a:rPr lang="en-US" dirty="0"/>
              <a:t> = Runtime</a:t>
            </a:r>
          </a:p>
          <a:p>
            <a:r>
              <a:rPr lang="en-US" b="1" dirty="0"/>
              <a:t>U</a:t>
            </a:r>
            <a:r>
              <a:rPr lang="en-US" dirty="0"/>
              <a:t> = Users</a:t>
            </a:r>
          </a:p>
          <a:p>
            <a:r>
              <a:rPr lang="en-US" b="1" dirty="0"/>
              <a:t>S</a:t>
            </a:r>
            <a:r>
              <a:rPr lang="en-US" dirty="0"/>
              <a:t> = Sessions</a:t>
            </a:r>
          </a:p>
        </p:txBody>
      </p:sp>
      <p:pic>
        <p:nvPicPr>
          <p:cNvPr id="31" name="Picture 30" descr="Chart&#10;&#10;Description automatically generated with medium confidence">
            <a:extLst>
              <a:ext uri="{FF2B5EF4-FFF2-40B4-BE49-F238E27FC236}">
                <a16:creationId xmlns:a16="http://schemas.microsoft.com/office/drawing/2014/main" id="{CCFE4E65-613C-430C-92B8-FA128A23E7D3}"/>
              </a:ext>
            </a:extLst>
          </p:cNvPr>
          <p:cNvPicPr>
            <a:picLocks noChangeAspect="1"/>
          </p:cNvPicPr>
          <p:nvPr/>
        </p:nvPicPr>
        <p:blipFill>
          <a:blip r:embed="rId7"/>
          <a:stretch>
            <a:fillRect/>
          </a:stretch>
        </p:blipFill>
        <p:spPr>
          <a:xfrm flipH="1">
            <a:off x="1889120" y="4942967"/>
            <a:ext cx="528654" cy="528654"/>
          </a:xfrm>
          <a:prstGeom prst="rect">
            <a:avLst/>
          </a:prstGeom>
        </p:spPr>
      </p:pic>
      <p:pic>
        <p:nvPicPr>
          <p:cNvPr id="32" name="Picture 31" descr="A picture containing LEGO, toy&#10;&#10;Description automatically generated">
            <a:extLst>
              <a:ext uri="{FF2B5EF4-FFF2-40B4-BE49-F238E27FC236}">
                <a16:creationId xmlns:a16="http://schemas.microsoft.com/office/drawing/2014/main" id="{370E3A0E-4227-4CB7-93AA-47DD59A4BB55}"/>
              </a:ext>
            </a:extLst>
          </p:cNvPr>
          <p:cNvPicPr>
            <a:picLocks noChangeAspect="1"/>
          </p:cNvPicPr>
          <p:nvPr/>
        </p:nvPicPr>
        <p:blipFill>
          <a:blip r:embed="rId8"/>
          <a:stretch>
            <a:fillRect/>
          </a:stretch>
        </p:blipFill>
        <p:spPr>
          <a:xfrm flipH="1">
            <a:off x="2230984" y="4554549"/>
            <a:ext cx="554343" cy="554343"/>
          </a:xfrm>
          <a:prstGeom prst="rect">
            <a:avLst/>
          </a:prstGeom>
        </p:spPr>
      </p:pic>
      <p:pic>
        <p:nvPicPr>
          <p:cNvPr id="33" name="Picture 32" descr="Chart&#10;&#10;Description automatically generated">
            <a:extLst>
              <a:ext uri="{FF2B5EF4-FFF2-40B4-BE49-F238E27FC236}">
                <a16:creationId xmlns:a16="http://schemas.microsoft.com/office/drawing/2014/main" id="{9F7D6B90-3C1D-407C-BFFB-D51EE8A48F57}"/>
              </a:ext>
            </a:extLst>
          </p:cNvPr>
          <p:cNvPicPr>
            <a:picLocks noChangeAspect="1"/>
          </p:cNvPicPr>
          <p:nvPr/>
        </p:nvPicPr>
        <p:blipFill>
          <a:blip r:embed="rId9"/>
          <a:stretch>
            <a:fillRect/>
          </a:stretch>
        </p:blipFill>
        <p:spPr>
          <a:xfrm>
            <a:off x="2700269" y="4505437"/>
            <a:ext cx="590197" cy="590197"/>
          </a:xfrm>
          <a:prstGeom prst="rect">
            <a:avLst/>
          </a:prstGeom>
        </p:spPr>
      </p:pic>
      <p:pic>
        <p:nvPicPr>
          <p:cNvPr id="34" name="Picture 33" descr="A picture containing text, toy, vector graphics&#10;&#10;Description automatically generated">
            <a:extLst>
              <a:ext uri="{FF2B5EF4-FFF2-40B4-BE49-F238E27FC236}">
                <a16:creationId xmlns:a16="http://schemas.microsoft.com/office/drawing/2014/main" id="{0A0C2ABF-1AB2-4D95-A156-183F19487F36}"/>
              </a:ext>
            </a:extLst>
          </p:cNvPr>
          <p:cNvPicPr>
            <a:picLocks noChangeAspect="1"/>
          </p:cNvPicPr>
          <p:nvPr/>
        </p:nvPicPr>
        <p:blipFill>
          <a:blip r:embed="rId10"/>
          <a:stretch>
            <a:fillRect/>
          </a:stretch>
        </p:blipFill>
        <p:spPr>
          <a:xfrm flipH="1">
            <a:off x="2482480" y="4505437"/>
            <a:ext cx="590197" cy="590197"/>
          </a:xfrm>
          <a:prstGeom prst="rect">
            <a:avLst/>
          </a:prstGeom>
        </p:spPr>
      </p:pic>
      <p:sp>
        <p:nvSpPr>
          <p:cNvPr id="48" name="TextBox 47">
            <a:extLst>
              <a:ext uri="{FF2B5EF4-FFF2-40B4-BE49-F238E27FC236}">
                <a16:creationId xmlns:a16="http://schemas.microsoft.com/office/drawing/2014/main" id="{B36B3482-EFB2-4B44-AFC7-7E1F7BFFE770}"/>
              </a:ext>
            </a:extLst>
          </p:cNvPr>
          <p:cNvSpPr txBox="1"/>
          <p:nvPr/>
        </p:nvSpPr>
        <p:spPr>
          <a:xfrm>
            <a:off x="2868962" y="1409061"/>
            <a:ext cx="9294107" cy="461665"/>
          </a:xfrm>
          <a:prstGeom prst="rect">
            <a:avLst/>
          </a:prstGeom>
          <a:solidFill>
            <a:schemeClr val="bg1">
              <a:lumMod val="95000"/>
            </a:schemeClr>
          </a:solidFill>
        </p:spPr>
        <p:txBody>
          <a:bodyPr wrap="square" rtlCol="0">
            <a:spAutoFit/>
          </a:bodyPr>
          <a:lstStyle/>
          <a:p>
            <a:r>
              <a:rPr lang="en-US" sz="2400" dirty="0"/>
              <a:t> Adv(</a:t>
            </a:r>
            <a:r>
              <a:rPr lang="en-US" sz="2400" b="1" dirty="0">
                <a:solidFill>
                  <a:srgbClr val="C00000"/>
                </a:solidFill>
              </a:rPr>
              <a:t>A</a:t>
            </a:r>
            <a:r>
              <a:rPr lang="en-US" sz="2400" dirty="0"/>
              <a:t>, </a:t>
            </a:r>
            <a:r>
              <a:rPr lang="en-US" sz="2400" b="1" dirty="0"/>
              <a:t>TLS 1.3</a:t>
            </a:r>
            <a:r>
              <a:rPr lang="en-US" sz="2400" dirty="0"/>
              <a:t>) ≤  </a:t>
            </a:r>
            <a:r>
              <a:rPr lang="en-US" sz="2400" b="1" dirty="0"/>
              <a:t>S</a:t>
            </a:r>
            <a:r>
              <a:rPr lang="en-US" sz="2400" b="1" baseline="30000" dirty="0"/>
              <a:t>2</a:t>
            </a:r>
            <a:r>
              <a:rPr lang="en-US" sz="2400" b="1" dirty="0"/>
              <a:t> *</a:t>
            </a:r>
            <a:r>
              <a:rPr lang="en-US" sz="2400" dirty="0"/>
              <a:t>Adv(</a:t>
            </a:r>
            <a:r>
              <a:rPr lang="en-US" sz="2400" b="1" dirty="0">
                <a:solidFill>
                  <a:srgbClr val="C00000"/>
                </a:solidFill>
              </a:rPr>
              <a:t>B</a:t>
            </a:r>
            <a:r>
              <a:rPr lang="en-US" sz="2400" b="1" baseline="-25000" dirty="0">
                <a:solidFill>
                  <a:srgbClr val="C00000"/>
                </a:solidFill>
              </a:rPr>
              <a:t>1</a:t>
            </a:r>
            <a:r>
              <a:rPr lang="en-US" sz="2400" dirty="0"/>
              <a:t>, </a:t>
            </a:r>
            <a:r>
              <a:rPr lang="en-US" sz="2400" b="1" dirty="0">
                <a:solidFill>
                  <a:schemeClr val="accent6"/>
                </a:solidFill>
              </a:rPr>
              <a:t>G</a:t>
            </a:r>
            <a:r>
              <a:rPr lang="en-US" sz="2400" b="1" dirty="0"/>
              <a:t>) </a:t>
            </a:r>
            <a:r>
              <a:rPr lang="en-US" sz="2400" dirty="0"/>
              <a:t>+ 6</a:t>
            </a:r>
            <a:r>
              <a:rPr lang="en-US" sz="2400" b="1" dirty="0"/>
              <a:t>S * </a:t>
            </a:r>
            <a:r>
              <a:rPr lang="en-US" sz="2400" dirty="0"/>
              <a:t>Adv(</a:t>
            </a:r>
            <a:r>
              <a:rPr lang="en-US" sz="2400" b="1" dirty="0">
                <a:solidFill>
                  <a:srgbClr val="C00000"/>
                </a:solidFill>
              </a:rPr>
              <a:t>B</a:t>
            </a:r>
            <a:r>
              <a:rPr lang="en-US" sz="2400" b="1" baseline="-25000" dirty="0">
                <a:solidFill>
                  <a:srgbClr val="C00000"/>
                </a:solidFill>
              </a:rPr>
              <a:t>2</a:t>
            </a:r>
            <a:r>
              <a:rPr lang="en-US" sz="2400" b="1" dirty="0"/>
              <a:t>,</a:t>
            </a:r>
            <a:r>
              <a:rPr lang="en-US" sz="2400" dirty="0"/>
              <a:t> </a:t>
            </a:r>
            <a:r>
              <a:rPr lang="en-US" sz="2400" b="1" dirty="0">
                <a:solidFill>
                  <a:schemeClr val="accent1">
                    <a:lumMod val="75000"/>
                  </a:schemeClr>
                </a:solidFill>
              </a:rPr>
              <a:t>H</a:t>
            </a:r>
            <a:r>
              <a:rPr lang="en-US" sz="2400" dirty="0"/>
              <a:t>) + </a:t>
            </a:r>
            <a:r>
              <a:rPr lang="en-US" sz="2400" b="1" dirty="0"/>
              <a:t>S </a:t>
            </a:r>
            <a:r>
              <a:rPr lang="en-US" sz="2400" dirty="0"/>
              <a:t>* </a:t>
            </a:r>
            <a:r>
              <a:rPr lang="en-US" sz="2400" b="1" dirty="0"/>
              <a:t>U </a:t>
            </a:r>
            <a:r>
              <a:rPr lang="en-US" sz="2400" dirty="0"/>
              <a:t>* Adv(</a:t>
            </a:r>
            <a:r>
              <a:rPr lang="en-US" sz="2400" b="1" dirty="0">
                <a:solidFill>
                  <a:srgbClr val="C00000"/>
                </a:solidFill>
              </a:rPr>
              <a:t>B</a:t>
            </a:r>
            <a:r>
              <a:rPr lang="en-US" sz="2400" b="1" baseline="-25000" dirty="0">
                <a:solidFill>
                  <a:srgbClr val="C00000"/>
                </a:solidFill>
              </a:rPr>
              <a:t>3</a:t>
            </a:r>
            <a:r>
              <a:rPr lang="en-US" sz="2400" b="1" dirty="0"/>
              <a:t>,</a:t>
            </a:r>
            <a:r>
              <a:rPr lang="en-US" sz="2400" dirty="0"/>
              <a:t> </a:t>
            </a:r>
            <a:r>
              <a:rPr lang="en-US" sz="2400" b="1" dirty="0">
                <a:solidFill>
                  <a:schemeClr val="accent2"/>
                </a:solidFill>
              </a:rPr>
              <a:t>S</a:t>
            </a:r>
            <a:r>
              <a:rPr lang="en-US" sz="2400" dirty="0"/>
              <a:t>) +…</a:t>
            </a:r>
            <a:endParaRPr lang="en-US" sz="2400" dirty="0">
              <a:solidFill>
                <a:schemeClr val="accent3"/>
              </a:solidFill>
            </a:endParaRPr>
          </a:p>
        </p:txBody>
      </p:sp>
      <p:sp>
        <p:nvSpPr>
          <p:cNvPr id="37" name="TextBox 36">
            <a:extLst>
              <a:ext uri="{FF2B5EF4-FFF2-40B4-BE49-F238E27FC236}">
                <a16:creationId xmlns:a16="http://schemas.microsoft.com/office/drawing/2014/main" id="{AE43C643-A18F-4036-937F-6DFB196D7F45}"/>
              </a:ext>
            </a:extLst>
          </p:cNvPr>
          <p:cNvSpPr txBox="1"/>
          <p:nvPr/>
        </p:nvSpPr>
        <p:spPr>
          <a:xfrm>
            <a:off x="496258" y="2246642"/>
            <a:ext cx="2257413" cy="369332"/>
          </a:xfrm>
          <a:prstGeom prst="rect">
            <a:avLst/>
          </a:prstGeom>
          <a:noFill/>
        </p:spPr>
        <p:txBody>
          <a:bodyPr wrap="none" rtlCol="0">
            <a:spAutoFit/>
          </a:bodyPr>
          <a:lstStyle/>
          <a:p>
            <a:r>
              <a:rPr lang="en-US" b="1" dirty="0"/>
              <a:t>128-bit configuration:</a:t>
            </a:r>
          </a:p>
        </p:txBody>
      </p:sp>
      <p:sp>
        <p:nvSpPr>
          <p:cNvPr id="38" name="Rectangle 37">
            <a:extLst>
              <a:ext uri="{FF2B5EF4-FFF2-40B4-BE49-F238E27FC236}">
                <a16:creationId xmlns:a16="http://schemas.microsoft.com/office/drawing/2014/main" id="{179628E9-8775-489A-B72A-2010CF84F63D}"/>
              </a:ext>
            </a:extLst>
          </p:cNvPr>
          <p:cNvSpPr/>
          <p:nvPr/>
        </p:nvSpPr>
        <p:spPr>
          <a:xfrm>
            <a:off x="648127" y="2655531"/>
            <a:ext cx="1517168" cy="1586541"/>
          </a:xfrm>
          <a:prstGeom prst="rect">
            <a:avLst/>
          </a:prstGeom>
          <a:solidFill>
            <a:schemeClr val="accent2">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4AA513E4-F41B-4C1D-B3E8-A6D08A4E2C82}"/>
              </a:ext>
            </a:extLst>
          </p:cNvPr>
          <p:cNvSpPr txBox="1"/>
          <p:nvPr/>
        </p:nvSpPr>
        <p:spPr>
          <a:xfrm>
            <a:off x="835285" y="2742477"/>
            <a:ext cx="1095606" cy="408623"/>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b="1" dirty="0">
                <a:solidFill>
                  <a:schemeClr val="tx1"/>
                </a:solidFill>
              </a:rPr>
              <a:t> </a:t>
            </a:r>
            <a:r>
              <a:rPr lang="en-US" b="1" dirty="0">
                <a:solidFill>
                  <a:schemeClr val="tx1"/>
                </a:solidFill>
                <a:latin typeface="Courier New" panose="02070309020205020404" pitchFamily="49" charset="0"/>
                <a:cs typeface="Courier New" panose="02070309020205020404" pitchFamily="49" charset="0"/>
              </a:rPr>
              <a:t>x25519</a:t>
            </a:r>
          </a:p>
        </p:txBody>
      </p:sp>
      <p:sp>
        <p:nvSpPr>
          <p:cNvPr id="50" name="TextBox 49">
            <a:extLst>
              <a:ext uri="{FF2B5EF4-FFF2-40B4-BE49-F238E27FC236}">
                <a16:creationId xmlns:a16="http://schemas.microsoft.com/office/drawing/2014/main" id="{FBADAF4E-82E3-4185-8B92-08ECC23CB355}"/>
              </a:ext>
            </a:extLst>
          </p:cNvPr>
          <p:cNvSpPr txBox="1"/>
          <p:nvPr/>
        </p:nvSpPr>
        <p:spPr>
          <a:xfrm>
            <a:off x="801128" y="3224814"/>
            <a:ext cx="1183030" cy="408623"/>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b="1" dirty="0">
                <a:solidFill>
                  <a:schemeClr val="tx1"/>
                </a:solidFill>
                <a:latin typeface="Courier New" panose="02070309020205020404" pitchFamily="49" charset="0"/>
                <a:cs typeface="Courier New" panose="02070309020205020404" pitchFamily="49" charset="0"/>
              </a:rPr>
              <a:t>ed25519</a:t>
            </a:r>
          </a:p>
        </p:txBody>
      </p:sp>
      <p:sp>
        <p:nvSpPr>
          <p:cNvPr id="51" name="TextBox 50">
            <a:extLst>
              <a:ext uri="{FF2B5EF4-FFF2-40B4-BE49-F238E27FC236}">
                <a16:creationId xmlns:a16="http://schemas.microsoft.com/office/drawing/2014/main" id="{552B20F3-B0A2-4586-A3BF-43AA2D6A373D}"/>
              </a:ext>
            </a:extLst>
          </p:cNvPr>
          <p:cNvSpPr txBox="1"/>
          <p:nvPr/>
        </p:nvSpPr>
        <p:spPr>
          <a:xfrm>
            <a:off x="793479" y="3727708"/>
            <a:ext cx="1183030" cy="408623"/>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b="1" dirty="0">
                <a:solidFill>
                  <a:schemeClr val="tx1"/>
                </a:solidFill>
                <a:latin typeface="Courier New" panose="02070309020205020404" pitchFamily="49" charset="0"/>
                <a:cs typeface="Courier New" panose="02070309020205020404" pitchFamily="49" charset="0"/>
              </a:rPr>
              <a:t>SHA-256</a:t>
            </a:r>
          </a:p>
        </p:txBody>
      </p:sp>
      <p:sp>
        <p:nvSpPr>
          <p:cNvPr id="54" name="TextBox 53">
            <a:extLst>
              <a:ext uri="{FF2B5EF4-FFF2-40B4-BE49-F238E27FC236}">
                <a16:creationId xmlns:a16="http://schemas.microsoft.com/office/drawing/2014/main" id="{BF0C5703-F817-4910-9787-260195AD1339}"/>
              </a:ext>
            </a:extLst>
          </p:cNvPr>
          <p:cNvSpPr txBox="1"/>
          <p:nvPr/>
        </p:nvSpPr>
        <p:spPr>
          <a:xfrm>
            <a:off x="248938" y="1324903"/>
            <a:ext cx="2565446" cy="523220"/>
          </a:xfrm>
          <a:prstGeom prst="rect">
            <a:avLst/>
          </a:prstGeom>
          <a:noFill/>
        </p:spPr>
        <p:txBody>
          <a:bodyPr wrap="none" rtlCol="0">
            <a:spAutoFit/>
          </a:bodyPr>
          <a:lstStyle/>
          <a:p>
            <a:r>
              <a:rPr lang="en-US" sz="2800" b="1" dirty="0"/>
              <a:t>Theorem </a:t>
            </a:r>
            <a:r>
              <a:rPr lang="en-US" dirty="0"/>
              <a:t>[DFGS21]</a:t>
            </a:r>
            <a:r>
              <a:rPr lang="en-US" sz="2800" b="1" dirty="0"/>
              <a:t>:</a:t>
            </a:r>
          </a:p>
        </p:txBody>
      </p:sp>
      <p:sp>
        <p:nvSpPr>
          <p:cNvPr id="55" name="Title 1">
            <a:extLst>
              <a:ext uri="{FF2B5EF4-FFF2-40B4-BE49-F238E27FC236}">
                <a16:creationId xmlns:a16="http://schemas.microsoft.com/office/drawing/2014/main" id="{0F76B1DA-12C3-434F-8D95-B15F133E6BE7}"/>
              </a:ext>
            </a:extLst>
          </p:cNvPr>
          <p:cNvSpPr txBox="1">
            <a:spLocks/>
          </p:cNvSpPr>
          <p:nvPr/>
        </p:nvSpPr>
        <p:spPr>
          <a:xfrm>
            <a:off x="-185743" y="210481"/>
            <a:ext cx="5855024" cy="923925"/>
          </a:xfrm>
          <a:prstGeom prst="rect">
            <a:avLst/>
          </a:prstGeom>
          <a:ln w="38100">
            <a:solidFill>
              <a:schemeClr val="tx1"/>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  A Concrete Evaluation</a:t>
            </a:r>
          </a:p>
        </p:txBody>
      </p:sp>
      <p:sp>
        <p:nvSpPr>
          <p:cNvPr id="4" name="Footer Placeholder 3">
            <a:extLst>
              <a:ext uri="{FF2B5EF4-FFF2-40B4-BE49-F238E27FC236}">
                <a16:creationId xmlns:a16="http://schemas.microsoft.com/office/drawing/2014/main" id="{F42E5A68-DEDE-4256-9E0E-D9215C505ECF}"/>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724637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350D5578-7816-42FB-8171-D9543EB040EC}"/>
              </a:ext>
            </a:extLst>
          </p:cNvPr>
          <p:cNvSpPr/>
          <p:nvPr/>
        </p:nvSpPr>
        <p:spPr>
          <a:xfrm>
            <a:off x="4052454" y="2960759"/>
            <a:ext cx="7699135" cy="329717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C4BC9342-199E-4E7D-B4EF-EAB28B4A6BD9}"/>
              </a:ext>
            </a:extLst>
          </p:cNvPr>
          <p:cNvPicPr>
            <a:picLocks noChangeAspect="1"/>
          </p:cNvPicPr>
          <p:nvPr/>
        </p:nvPicPr>
        <p:blipFill rotWithShape="1">
          <a:blip r:embed="rId3"/>
          <a:srcRect l="2671" t="3020"/>
          <a:stretch/>
        </p:blipFill>
        <p:spPr>
          <a:xfrm>
            <a:off x="4218139" y="3025200"/>
            <a:ext cx="7286662" cy="3140690"/>
          </a:xfrm>
          <a:prstGeom prst="rect">
            <a:avLst/>
          </a:prstGeom>
        </p:spPr>
      </p:pic>
      <p:pic>
        <p:nvPicPr>
          <p:cNvPr id="3" name="Picture 2">
            <a:extLst>
              <a:ext uri="{FF2B5EF4-FFF2-40B4-BE49-F238E27FC236}">
                <a16:creationId xmlns:a16="http://schemas.microsoft.com/office/drawing/2014/main" id="{FC841E1B-9255-4326-96D6-075E92BA27FE}"/>
              </a:ext>
            </a:extLst>
          </p:cNvPr>
          <p:cNvPicPr>
            <a:picLocks noChangeAspect="1"/>
          </p:cNvPicPr>
          <p:nvPr/>
        </p:nvPicPr>
        <p:blipFill rotWithShape="1">
          <a:blip r:embed="rId4"/>
          <a:srcRect l="2281"/>
          <a:stretch/>
        </p:blipFill>
        <p:spPr>
          <a:xfrm>
            <a:off x="4205841" y="3067313"/>
            <a:ext cx="7265757" cy="3050412"/>
          </a:xfrm>
          <a:prstGeom prst="rect">
            <a:avLst/>
          </a:prstGeom>
        </p:spPr>
      </p:pic>
      <p:sp>
        <p:nvSpPr>
          <p:cNvPr id="6" name="TextBox 5">
            <a:extLst>
              <a:ext uri="{FF2B5EF4-FFF2-40B4-BE49-F238E27FC236}">
                <a16:creationId xmlns:a16="http://schemas.microsoft.com/office/drawing/2014/main" id="{51EF3A12-404F-43AA-9F6F-2A07B4004F4C}"/>
              </a:ext>
            </a:extLst>
          </p:cNvPr>
          <p:cNvSpPr txBox="1"/>
          <p:nvPr/>
        </p:nvSpPr>
        <p:spPr>
          <a:xfrm>
            <a:off x="1207142" y="5394513"/>
            <a:ext cx="530915" cy="369332"/>
          </a:xfrm>
          <a:prstGeom prst="rect">
            <a:avLst/>
          </a:prstGeom>
          <a:noFill/>
        </p:spPr>
        <p:txBody>
          <a:bodyPr wrap="none" rtlCol="0">
            <a:spAutoFit/>
          </a:bodyPr>
          <a:lstStyle/>
          <a:p>
            <a:r>
              <a:rPr lang="en-US" dirty="0"/>
              <a:t>128</a:t>
            </a:r>
          </a:p>
        </p:txBody>
      </p:sp>
      <p:sp>
        <p:nvSpPr>
          <p:cNvPr id="10" name="TextBox 9">
            <a:extLst>
              <a:ext uri="{FF2B5EF4-FFF2-40B4-BE49-F238E27FC236}">
                <a16:creationId xmlns:a16="http://schemas.microsoft.com/office/drawing/2014/main" id="{29C42A0D-8AC8-4F77-8B94-744011C978E6}"/>
              </a:ext>
            </a:extLst>
          </p:cNvPr>
          <p:cNvSpPr txBox="1"/>
          <p:nvPr/>
        </p:nvSpPr>
        <p:spPr>
          <a:xfrm>
            <a:off x="1007048" y="5456914"/>
            <a:ext cx="971741" cy="523220"/>
          </a:xfrm>
          <a:prstGeom prst="rect">
            <a:avLst/>
          </a:prstGeom>
          <a:noFill/>
        </p:spPr>
        <p:txBody>
          <a:bodyPr wrap="none" rtlCol="0">
            <a:spAutoFit/>
          </a:bodyPr>
          <a:lstStyle/>
          <a:p>
            <a:r>
              <a:rPr lang="en-US" sz="2800" dirty="0"/>
              <a:t>2    =</a:t>
            </a:r>
          </a:p>
        </p:txBody>
      </p:sp>
      <p:sp>
        <p:nvSpPr>
          <p:cNvPr id="11" name="TextBox 10">
            <a:extLst>
              <a:ext uri="{FF2B5EF4-FFF2-40B4-BE49-F238E27FC236}">
                <a16:creationId xmlns:a16="http://schemas.microsoft.com/office/drawing/2014/main" id="{CCFBD1B6-3270-4620-AEAB-066B766C72A9}"/>
              </a:ext>
            </a:extLst>
          </p:cNvPr>
          <p:cNvSpPr txBox="1"/>
          <p:nvPr/>
        </p:nvSpPr>
        <p:spPr>
          <a:xfrm>
            <a:off x="1938151" y="5399059"/>
            <a:ext cx="1694759" cy="400110"/>
          </a:xfrm>
          <a:prstGeom prst="rect">
            <a:avLst/>
          </a:prstGeom>
          <a:noFill/>
        </p:spPr>
        <p:txBody>
          <a:bodyPr wrap="none" rtlCol="0">
            <a:spAutoFit/>
          </a:bodyPr>
          <a:lstStyle/>
          <a:p>
            <a:r>
              <a:rPr lang="en-US" sz="2000" u="sng" dirty="0"/>
              <a:t>Max Runtime  </a:t>
            </a:r>
          </a:p>
        </p:txBody>
      </p:sp>
      <p:sp>
        <p:nvSpPr>
          <p:cNvPr id="12" name="TextBox 11">
            <a:extLst>
              <a:ext uri="{FF2B5EF4-FFF2-40B4-BE49-F238E27FC236}">
                <a16:creationId xmlns:a16="http://schemas.microsoft.com/office/drawing/2014/main" id="{0296DC45-F945-4DA7-81C3-643860168478}"/>
              </a:ext>
            </a:extLst>
          </p:cNvPr>
          <p:cNvSpPr txBox="1"/>
          <p:nvPr/>
        </p:nvSpPr>
        <p:spPr>
          <a:xfrm>
            <a:off x="1976623" y="5628093"/>
            <a:ext cx="1797928" cy="400110"/>
          </a:xfrm>
          <a:prstGeom prst="rect">
            <a:avLst/>
          </a:prstGeom>
          <a:noFill/>
        </p:spPr>
        <p:txBody>
          <a:bodyPr wrap="none" rtlCol="0">
            <a:spAutoFit/>
          </a:bodyPr>
          <a:lstStyle/>
          <a:p>
            <a:r>
              <a:rPr lang="en-US" sz="2000" dirty="0"/>
              <a:t>Max Advantage</a:t>
            </a:r>
          </a:p>
        </p:txBody>
      </p:sp>
      <p:pic>
        <p:nvPicPr>
          <p:cNvPr id="13" name="Picture 12" descr="A picture containing chart&#10;&#10;Description automatically generated">
            <a:extLst>
              <a:ext uri="{FF2B5EF4-FFF2-40B4-BE49-F238E27FC236}">
                <a16:creationId xmlns:a16="http://schemas.microsoft.com/office/drawing/2014/main" id="{2A6B38C4-B1AA-44A0-B7FF-B4562EDBFA42}"/>
              </a:ext>
            </a:extLst>
          </p:cNvPr>
          <p:cNvPicPr>
            <a:picLocks noChangeAspect="1"/>
          </p:cNvPicPr>
          <p:nvPr/>
        </p:nvPicPr>
        <p:blipFill>
          <a:blip r:embed="rId5"/>
          <a:stretch>
            <a:fillRect/>
          </a:stretch>
        </p:blipFill>
        <p:spPr>
          <a:xfrm>
            <a:off x="1927276" y="4389860"/>
            <a:ext cx="405319" cy="405319"/>
          </a:xfrm>
          <a:prstGeom prst="rect">
            <a:avLst/>
          </a:prstGeom>
        </p:spPr>
      </p:pic>
      <p:sp>
        <p:nvSpPr>
          <p:cNvPr id="19" name="TextBox 18">
            <a:extLst>
              <a:ext uri="{FF2B5EF4-FFF2-40B4-BE49-F238E27FC236}">
                <a16:creationId xmlns:a16="http://schemas.microsoft.com/office/drawing/2014/main" id="{41A8756C-EF8D-45B6-AA5C-EC74B37873CB}"/>
              </a:ext>
            </a:extLst>
          </p:cNvPr>
          <p:cNvSpPr txBox="1"/>
          <p:nvPr/>
        </p:nvSpPr>
        <p:spPr>
          <a:xfrm>
            <a:off x="5492056" y="2591427"/>
            <a:ext cx="5009961" cy="369332"/>
          </a:xfrm>
          <a:prstGeom prst="rect">
            <a:avLst/>
          </a:prstGeom>
          <a:noFill/>
        </p:spPr>
        <p:txBody>
          <a:bodyPr wrap="none" rtlCol="0">
            <a:spAutoFit/>
          </a:bodyPr>
          <a:lstStyle/>
          <a:p>
            <a:r>
              <a:rPr lang="en-US" u="sng" dirty="0"/>
              <a:t>Probability that           breaks the security of  </a:t>
            </a:r>
            <a:r>
              <a:rPr lang="en-US" b="1" u="sng" dirty="0"/>
              <a:t>TLS 1.3</a:t>
            </a:r>
            <a:endParaRPr lang="en-US" u="sng" dirty="0"/>
          </a:p>
        </p:txBody>
      </p:sp>
      <p:pic>
        <p:nvPicPr>
          <p:cNvPr id="20" name="Picture 19" descr="Chart&#10;&#10;Description automatically generated">
            <a:extLst>
              <a:ext uri="{FF2B5EF4-FFF2-40B4-BE49-F238E27FC236}">
                <a16:creationId xmlns:a16="http://schemas.microsoft.com/office/drawing/2014/main" id="{960111C0-B9AA-403C-B722-A20DAB1AB04B}"/>
              </a:ext>
            </a:extLst>
          </p:cNvPr>
          <p:cNvPicPr>
            <a:picLocks noChangeAspect="1"/>
          </p:cNvPicPr>
          <p:nvPr/>
        </p:nvPicPr>
        <p:blipFill>
          <a:blip r:embed="rId6"/>
          <a:stretch>
            <a:fillRect/>
          </a:stretch>
        </p:blipFill>
        <p:spPr>
          <a:xfrm flipH="1">
            <a:off x="7113880" y="2422980"/>
            <a:ext cx="461053" cy="461053"/>
          </a:xfrm>
          <a:prstGeom prst="rect">
            <a:avLst/>
          </a:prstGeom>
        </p:spPr>
      </p:pic>
      <p:sp>
        <p:nvSpPr>
          <p:cNvPr id="30" name="TextBox 29">
            <a:extLst>
              <a:ext uri="{FF2B5EF4-FFF2-40B4-BE49-F238E27FC236}">
                <a16:creationId xmlns:a16="http://schemas.microsoft.com/office/drawing/2014/main" id="{AE23FD3A-1879-47FC-AC97-696228EBC1FF}"/>
              </a:ext>
            </a:extLst>
          </p:cNvPr>
          <p:cNvSpPr txBox="1"/>
          <p:nvPr/>
        </p:nvSpPr>
        <p:spPr>
          <a:xfrm>
            <a:off x="545540" y="4393527"/>
            <a:ext cx="1401346" cy="923330"/>
          </a:xfrm>
          <a:prstGeom prst="rect">
            <a:avLst/>
          </a:prstGeom>
          <a:noFill/>
        </p:spPr>
        <p:txBody>
          <a:bodyPr wrap="none" rtlCol="0">
            <a:spAutoFit/>
          </a:bodyPr>
          <a:lstStyle/>
          <a:p>
            <a:r>
              <a:rPr lang="en-US" b="1" dirty="0"/>
              <a:t>T</a:t>
            </a:r>
            <a:r>
              <a:rPr lang="en-US" dirty="0"/>
              <a:t> = Runtime</a:t>
            </a:r>
          </a:p>
          <a:p>
            <a:r>
              <a:rPr lang="en-US" b="1" dirty="0"/>
              <a:t>U</a:t>
            </a:r>
            <a:r>
              <a:rPr lang="en-US" dirty="0"/>
              <a:t> = Users</a:t>
            </a:r>
          </a:p>
          <a:p>
            <a:r>
              <a:rPr lang="en-US" b="1" dirty="0"/>
              <a:t>S</a:t>
            </a:r>
            <a:r>
              <a:rPr lang="en-US" dirty="0"/>
              <a:t> = Sessions</a:t>
            </a:r>
          </a:p>
        </p:txBody>
      </p:sp>
      <p:pic>
        <p:nvPicPr>
          <p:cNvPr id="31" name="Picture 30" descr="Chart&#10;&#10;Description automatically generated with medium confidence">
            <a:extLst>
              <a:ext uri="{FF2B5EF4-FFF2-40B4-BE49-F238E27FC236}">
                <a16:creationId xmlns:a16="http://schemas.microsoft.com/office/drawing/2014/main" id="{CCFE4E65-613C-430C-92B8-FA128A23E7D3}"/>
              </a:ext>
            </a:extLst>
          </p:cNvPr>
          <p:cNvPicPr>
            <a:picLocks noChangeAspect="1"/>
          </p:cNvPicPr>
          <p:nvPr/>
        </p:nvPicPr>
        <p:blipFill>
          <a:blip r:embed="rId7"/>
          <a:stretch>
            <a:fillRect/>
          </a:stretch>
        </p:blipFill>
        <p:spPr>
          <a:xfrm flipH="1">
            <a:off x="1889120" y="4942967"/>
            <a:ext cx="528654" cy="528654"/>
          </a:xfrm>
          <a:prstGeom prst="rect">
            <a:avLst/>
          </a:prstGeom>
        </p:spPr>
      </p:pic>
      <p:pic>
        <p:nvPicPr>
          <p:cNvPr id="32" name="Picture 31" descr="A picture containing LEGO, toy&#10;&#10;Description automatically generated">
            <a:extLst>
              <a:ext uri="{FF2B5EF4-FFF2-40B4-BE49-F238E27FC236}">
                <a16:creationId xmlns:a16="http://schemas.microsoft.com/office/drawing/2014/main" id="{370E3A0E-4227-4CB7-93AA-47DD59A4BB55}"/>
              </a:ext>
            </a:extLst>
          </p:cNvPr>
          <p:cNvPicPr>
            <a:picLocks noChangeAspect="1"/>
          </p:cNvPicPr>
          <p:nvPr/>
        </p:nvPicPr>
        <p:blipFill>
          <a:blip r:embed="rId8"/>
          <a:stretch>
            <a:fillRect/>
          </a:stretch>
        </p:blipFill>
        <p:spPr>
          <a:xfrm flipH="1">
            <a:off x="2230984" y="4554549"/>
            <a:ext cx="554343" cy="554343"/>
          </a:xfrm>
          <a:prstGeom prst="rect">
            <a:avLst/>
          </a:prstGeom>
        </p:spPr>
      </p:pic>
      <p:pic>
        <p:nvPicPr>
          <p:cNvPr id="33" name="Picture 32" descr="Chart&#10;&#10;Description automatically generated">
            <a:extLst>
              <a:ext uri="{FF2B5EF4-FFF2-40B4-BE49-F238E27FC236}">
                <a16:creationId xmlns:a16="http://schemas.microsoft.com/office/drawing/2014/main" id="{9F7D6B90-3C1D-407C-BFFB-D51EE8A48F57}"/>
              </a:ext>
            </a:extLst>
          </p:cNvPr>
          <p:cNvPicPr>
            <a:picLocks noChangeAspect="1"/>
          </p:cNvPicPr>
          <p:nvPr/>
        </p:nvPicPr>
        <p:blipFill>
          <a:blip r:embed="rId9"/>
          <a:stretch>
            <a:fillRect/>
          </a:stretch>
        </p:blipFill>
        <p:spPr>
          <a:xfrm>
            <a:off x="2700269" y="4505437"/>
            <a:ext cx="590197" cy="590197"/>
          </a:xfrm>
          <a:prstGeom prst="rect">
            <a:avLst/>
          </a:prstGeom>
        </p:spPr>
      </p:pic>
      <p:pic>
        <p:nvPicPr>
          <p:cNvPr id="34" name="Picture 33" descr="A picture containing text, toy, vector graphics&#10;&#10;Description automatically generated">
            <a:extLst>
              <a:ext uri="{FF2B5EF4-FFF2-40B4-BE49-F238E27FC236}">
                <a16:creationId xmlns:a16="http://schemas.microsoft.com/office/drawing/2014/main" id="{0A0C2ABF-1AB2-4D95-A156-183F19487F36}"/>
              </a:ext>
            </a:extLst>
          </p:cNvPr>
          <p:cNvPicPr>
            <a:picLocks noChangeAspect="1"/>
          </p:cNvPicPr>
          <p:nvPr/>
        </p:nvPicPr>
        <p:blipFill>
          <a:blip r:embed="rId10"/>
          <a:stretch>
            <a:fillRect/>
          </a:stretch>
        </p:blipFill>
        <p:spPr>
          <a:xfrm flipH="1">
            <a:off x="2482480" y="4505437"/>
            <a:ext cx="590197" cy="590197"/>
          </a:xfrm>
          <a:prstGeom prst="rect">
            <a:avLst/>
          </a:prstGeom>
        </p:spPr>
      </p:pic>
      <p:sp>
        <p:nvSpPr>
          <p:cNvPr id="48" name="TextBox 47">
            <a:extLst>
              <a:ext uri="{FF2B5EF4-FFF2-40B4-BE49-F238E27FC236}">
                <a16:creationId xmlns:a16="http://schemas.microsoft.com/office/drawing/2014/main" id="{B36B3482-EFB2-4B44-AFC7-7E1F7BFFE770}"/>
              </a:ext>
            </a:extLst>
          </p:cNvPr>
          <p:cNvSpPr txBox="1"/>
          <p:nvPr/>
        </p:nvSpPr>
        <p:spPr>
          <a:xfrm>
            <a:off x="2868962" y="1409061"/>
            <a:ext cx="9294107" cy="461665"/>
          </a:xfrm>
          <a:prstGeom prst="rect">
            <a:avLst/>
          </a:prstGeom>
          <a:solidFill>
            <a:schemeClr val="bg1">
              <a:lumMod val="95000"/>
            </a:schemeClr>
          </a:solidFill>
        </p:spPr>
        <p:txBody>
          <a:bodyPr wrap="square" rtlCol="0">
            <a:spAutoFit/>
          </a:bodyPr>
          <a:lstStyle/>
          <a:p>
            <a:r>
              <a:rPr lang="en-US" sz="2400" dirty="0"/>
              <a:t> Adv(</a:t>
            </a:r>
            <a:r>
              <a:rPr lang="en-US" sz="2400" b="1" dirty="0">
                <a:solidFill>
                  <a:srgbClr val="C00000"/>
                </a:solidFill>
              </a:rPr>
              <a:t>A</a:t>
            </a:r>
            <a:r>
              <a:rPr lang="en-US" sz="2400" dirty="0"/>
              <a:t>, </a:t>
            </a:r>
            <a:r>
              <a:rPr lang="en-US" sz="2400" b="1" dirty="0"/>
              <a:t>TLS 1.3</a:t>
            </a:r>
            <a:r>
              <a:rPr lang="en-US" sz="2400" dirty="0"/>
              <a:t>) ≤  </a:t>
            </a:r>
            <a:r>
              <a:rPr lang="en-US" sz="2400" b="1" dirty="0"/>
              <a:t>S</a:t>
            </a:r>
            <a:r>
              <a:rPr lang="en-US" sz="2400" b="1" baseline="30000" dirty="0"/>
              <a:t>2</a:t>
            </a:r>
            <a:r>
              <a:rPr lang="en-US" sz="2400" b="1" dirty="0"/>
              <a:t> *</a:t>
            </a:r>
            <a:r>
              <a:rPr lang="en-US" sz="2400" dirty="0"/>
              <a:t>Adv(</a:t>
            </a:r>
            <a:r>
              <a:rPr lang="en-US" sz="2400" b="1" dirty="0">
                <a:solidFill>
                  <a:srgbClr val="C00000"/>
                </a:solidFill>
              </a:rPr>
              <a:t>B</a:t>
            </a:r>
            <a:r>
              <a:rPr lang="en-US" sz="2400" b="1" baseline="-25000" dirty="0">
                <a:solidFill>
                  <a:srgbClr val="C00000"/>
                </a:solidFill>
              </a:rPr>
              <a:t>1</a:t>
            </a:r>
            <a:r>
              <a:rPr lang="en-US" sz="2400" dirty="0"/>
              <a:t>, </a:t>
            </a:r>
            <a:r>
              <a:rPr lang="en-US" sz="2400" b="1" dirty="0">
                <a:solidFill>
                  <a:schemeClr val="accent6"/>
                </a:solidFill>
              </a:rPr>
              <a:t>G</a:t>
            </a:r>
            <a:r>
              <a:rPr lang="en-US" sz="2400" b="1" dirty="0"/>
              <a:t>) </a:t>
            </a:r>
            <a:r>
              <a:rPr lang="en-US" sz="2400" dirty="0"/>
              <a:t>+ 6</a:t>
            </a:r>
            <a:r>
              <a:rPr lang="en-US" sz="2400" b="1" dirty="0"/>
              <a:t>S * </a:t>
            </a:r>
            <a:r>
              <a:rPr lang="en-US" sz="2400" dirty="0"/>
              <a:t>Adv(</a:t>
            </a:r>
            <a:r>
              <a:rPr lang="en-US" sz="2400" b="1" dirty="0">
                <a:solidFill>
                  <a:srgbClr val="C00000"/>
                </a:solidFill>
              </a:rPr>
              <a:t>B</a:t>
            </a:r>
            <a:r>
              <a:rPr lang="en-US" sz="2400" b="1" baseline="-25000" dirty="0">
                <a:solidFill>
                  <a:srgbClr val="C00000"/>
                </a:solidFill>
              </a:rPr>
              <a:t>2</a:t>
            </a:r>
            <a:r>
              <a:rPr lang="en-US" sz="2400" b="1" dirty="0"/>
              <a:t>,</a:t>
            </a:r>
            <a:r>
              <a:rPr lang="en-US" sz="2400" dirty="0"/>
              <a:t> </a:t>
            </a:r>
            <a:r>
              <a:rPr lang="en-US" sz="2400" b="1" dirty="0">
                <a:solidFill>
                  <a:schemeClr val="accent1">
                    <a:lumMod val="75000"/>
                  </a:schemeClr>
                </a:solidFill>
              </a:rPr>
              <a:t>H</a:t>
            </a:r>
            <a:r>
              <a:rPr lang="en-US" sz="2400" dirty="0"/>
              <a:t>) + </a:t>
            </a:r>
            <a:r>
              <a:rPr lang="en-US" sz="2400" b="1" dirty="0"/>
              <a:t>S </a:t>
            </a:r>
            <a:r>
              <a:rPr lang="en-US" sz="2400" dirty="0"/>
              <a:t>* </a:t>
            </a:r>
            <a:r>
              <a:rPr lang="en-US" sz="2400" b="1" dirty="0"/>
              <a:t>U </a:t>
            </a:r>
            <a:r>
              <a:rPr lang="en-US" sz="2400" dirty="0"/>
              <a:t>* Adv(</a:t>
            </a:r>
            <a:r>
              <a:rPr lang="en-US" sz="2400" b="1" dirty="0">
                <a:solidFill>
                  <a:srgbClr val="C00000"/>
                </a:solidFill>
              </a:rPr>
              <a:t>B</a:t>
            </a:r>
            <a:r>
              <a:rPr lang="en-US" sz="2400" b="1" baseline="-25000" dirty="0">
                <a:solidFill>
                  <a:srgbClr val="C00000"/>
                </a:solidFill>
              </a:rPr>
              <a:t>3</a:t>
            </a:r>
            <a:r>
              <a:rPr lang="en-US" sz="2400" b="1" dirty="0"/>
              <a:t>,</a:t>
            </a:r>
            <a:r>
              <a:rPr lang="en-US" sz="2400" dirty="0"/>
              <a:t> </a:t>
            </a:r>
            <a:r>
              <a:rPr lang="en-US" sz="2400" b="1" dirty="0">
                <a:solidFill>
                  <a:schemeClr val="accent2"/>
                </a:solidFill>
              </a:rPr>
              <a:t>S</a:t>
            </a:r>
            <a:r>
              <a:rPr lang="en-US" sz="2400" dirty="0"/>
              <a:t>) +…</a:t>
            </a:r>
            <a:endParaRPr lang="en-US" sz="2400" dirty="0">
              <a:solidFill>
                <a:schemeClr val="accent3"/>
              </a:solidFill>
            </a:endParaRPr>
          </a:p>
        </p:txBody>
      </p:sp>
      <p:sp>
        <p:nvSpPr>
          <p:cNvPr id="37" name="TextBox 36">
            <a:extLst>
              <a:ext uri="{FF2B5EF4-FFF2-40B4-BE49-F238E27FC236}">
                <a16:creationId xmlns:a16="http://schemas.microsoft.com/office/drawing/2014/main" id="{B75C905F-C064-4CBE-945E-7CB5E2A869EA}"/>
              </a:ext>
            </a:extLst>
          </p:cNvPr>
          <p:cNvSpPr txBox="1"/>
          <p:nvPr/>
        </p:nvSpPr>
        <p:spPr>
          <a:xfrm>
            <a:off x="496258" y="2246642"/>
            <a:ext cx="2257413" cy="369332"/>
          </a:xfrm>
          <a:prstGeom prst="rect">
            <a:avLst/>
          </a:prstGeom>
          <a:noFill/>
        </p:spPr>
        <p:txBody>
          <a:bodyPr wrap="none" rtlCol="0">
            <a:spAutoFit/>
          </a:bodyPr>
          <a:lstStyle/>
          <a:p>
            <a:r>
              <a:rPr lang="en-US" b="1" dirty="0"/>
              <a:t>128-bit configuration:</a:t>
            </a:r>
          </a:p>
        </p:txBody>
      </p:sp>
      <p:sp>
        <p:nvSpPr>
          <p:cNvPr id="38" name="Rectangle 37">
            <a:extLst>
              <a:ext uri="{FF2B5EF4-FFF2-40B4-BE49-F238E27FC236}">
                <a16:creationId xmlns:a16="http://schemas.microsoft.com/office/drawing/2014/main" id="{782A4376-38CA-4C30-B998-51B263FE2FCD}"/>
              </a:ext>
            </a:extLst>
          </p:cNvPr>
          <p:cNvSpPr/>
          <p:nvPr/>
        </p:nvSpPr>
        <p:spPr>
          <a:xfrm>
            <a:off x="648127" y="2655531"/>
            <a:ext cx="1517168" cy="1586541"/>
          </a:xfrm>
          <a:prstGeom prst="rect">
            <a:avLst/>
          </a:prstGeom>
          <a:solidFill>
            <a:schemeClr val="accent2">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9ED6A6C-70EC-4B70-9F95-B03A86A9BD24}"/>
              </a:ext>
            </a:extLst>
          </p:cNvPr>
          <p:cNvSpPr txBox="1"/>
          <p:nvPr/>
        </p:nvSpPr>
        <p:spPr>
          <a:xfrm>
            <a:off x="835285" y="2742477"/>
            <a:ext cx="1095606" cy="408623"/>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b="1" dirty="0">
                <a:solidFill>
                  <a:schemeClr val="tx1"/>
                </a:solidFill>
              </a:rPr>
              <a:t> </a:t>
            </a:r>
            <a:r>
              <a:rPr lang="en-US" b="1" dirty="0">
                <a:solidFill>
                  <a:schemeClr val="tx1"/>
                </a:solidFill>
                <a:latin typeface="Courier New" panose="02070309020205020404" pitchFamily="49" charset="0"/>
                <a:cs typeface="Courier New" panose="02070309020205020404" pitchFamily="49" charset="0"/>
              </a:rPr>
              <a:t>x25519</a:t>
            </a:r>
          </a:p>
        </p:txBody>
      </p:sp>
      <p:sp>
        <p:nvSpPr>
          <p:cNvPr id="50" name="TextBox 49">
            <a:extLst>
              <a:ext uri="{FF2B5EF4-FFF2-40B4-BE49-F238E27FC236}">
                <a16:creationId xmlns:a16="http://schemas.microsoft.com/office/drawing/2014/main" id="{33A498F7-8969-4CBF-8F9B-4D51160B429D}"/>
              </a:ext>
            </a:extLst>
          </p:cNvPr>
          <p:cNvSpPr txBox="1"/>
          <p:nvPr/>
        </p:nvSpPr>
        <p:spPr>
          <a:xfrm>
            <a:off x="801128" y="3224814"/>
            <a:ext cx="1183030" cy="408623"/>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b="1" dirty="0">
                <a:solidFill>
                  <a:schemeClr val="tx1"/>
                </a:solidFill>
                <a:latin typeface="Courier New" panose="02070309020205020404" pitchFamily="49" charset="0"/>
                <a:cs typeface="Courier New" panose="02070309020205020404" pitchFamily="49" charset="0"/>
              </a:rPr>
              <a:t>ed25519</a:t>
            </a:r>
          </a:p>
        </p:txBody>
      </p:sp>
      <p:sp>
        <p:nvSpPr>
          <p:cNvPr id="51" name="TextBox 50">
            <a:extLst>
              <a:ext uri="{FF2B5EF4-FFF2-40B4-BE49-F238E27FC236}">
                <a16:creationId xmlns:a16="http://schemas.microsoft.com/office/drawing/2014/main" id="{246F45C5-AE83-4D86-9D05-F2C62D0F2BE4}"/>
              </a:ext>
            </a:extLst>
          </p:cNvPr>
          <p:cNvSpPr txBox="1"/>
          <p:nvPr/>
        </p:nvSpPr>
        <p:spPr>
          <a:xfrm>
            <a:off x="793479" y="3727708"/>
            <a:ext cx="1183030" cy="408623"/>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b="1" dirty="0">
                <a:solidFill>
                  <a:schemeClr val="tx1"/>
                </a:solidFill>
                <a:latin typeface="Courier New" panose="02070309020205020404" pitchFamily="49" charset="0"/>
                <a:cs typeface="Courier New" panose="02070309020205020404" pitchFamily="49" charset="0"/>
              </a:rPr>
              <a:t>SHA-256</a:t>
            </a:r>
          </a:p>
        </p:txBody>
      </p:sp>
      <p:sp>
        <p:nvSpPr>
          <p:cNvPr id="52" name="TextBox 51">
            <a:extLst>
              <a:ext uri="{FF2B5EF4-FFF2-40B4-BE49-F238E27FC236}">
                <a16:creationId xmlns:a16="http://schemas.microsoft.com/office/drawing/2014/main" id="{C496E39A-AA98-43FA-B0A9-8DAD36F98251}"/>
              </a:ext>
            </a:extLst>
          </p:cNvPr>
          <p:cNvSpPr txBox="1"/>
          <p:nvPr/>
        </p:nvSpPr>
        <p:spPr>
          <a:xfrm>
            <a:off x="248938" y="1324903"/>
            <a:ext cx="2565446" cy="523220"/>
          </a:xfrm>
          <a:prstGeom prst="rect">
            <a:avLst/>
          </a:prstGeom>
          <a:noFill/>
        </p:spPr>
        <p:txBody>
          <a:bodyPr wrap="none" rtlCol="0">
            <a:spAutoFit/>
          </a:bodyPr>
          <a:lstStyle/>
          <a:p>
            <a:r>
              <a:rPr lang="en-US" sz="2800" b="1" dirty="0"/>
              <a:t>Theorem </a:t>
            </a:r>
            <a:r>
              <a:rPr lang="en-US" dirty="0"/>
              <a:t>[DFGS21]</a:t>
            </a:r>
            <a:r>
              <a:rPr lang="en-US" sz="2800" b="1" dirty="0"/>
              <a:t>:</a:t>
            </a:r>
          </a:p>
        </p:txBody>
      </p:sp>
      <p:sp>
        <p:nvSpPr>
          <p:cNvPr id="53" name="Title 1">
            <a:extLst>
              <a:ext uri="{FF2B5EF4-FFF2-40B4-BE49-F238E27FC236}">
                <a16:creationId xmlns:a16="http://schemas.microsoft.com/office/drawing/2014/main" id="{EAE2201E-B9B4-4E4A-818E-FE648ABAD631}"/>
              </a:ext>
            </a:extLst>
          </p:cNvPr>
          <p:cNvSpPr txBox="1">
            <a:spLocks/>
          </p:cNvSpPr>
          <p:nvPr/>
        </p:nvSpPr>
        <p:spPr>
          <a:xfrm>
            <a:off x="-185743" y="210481"/>
            <a:ext cx="5855024" cy="923925"/>
          </a:xfrm>
          <a:prstGeom prst="rect">
            <a:avLst/>
          </a:prstGeom>
          <a:ln w="38100">
            <a:solidFill>
              <a:schemeClr val="tx1"/>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  A Concrete Evaluation</a:t>
            </a:r>
          </a:p>
        </p:txBody>
      </p:sp>
      <p:sp>
        <p:nvSpPr>
          <p:cNvPr id="4" name="Footer Placeholder 3">
            <a:extLst>
              <a:ext uri="{FF2B5EF4-FFF2-40B4-BE49-F238E27FC236}">
                <a16:creationId xmlns:a16="http://schemas.microsoft.com/office/drawing/2014/main" id="{DCA8F4E3-A200-43A2-AC9E-08B4A1D3006D}"/>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2817387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E1248596-4A9D-4936-AED8-FE7CD3D1B445}"/>
              </a:ext>
            </a:extLst>
          </p:cNvPr>
          <p:cNvSpPr/>
          <p:nvPr/>
        </p:nvSpPr>
        <p:spPr>
          <a:xfrm>
            <a:off x="4052454" y="2959861"/>
            <a:ext cx="7699135" cy="329717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56EAF7E-05A4-4966-AAE6-6A5BB767F2B1}"/>
              </a:ext>
            </a:extLst>
          </p:cNvPr>
          <p:cNvPicPr>
            <a:picLocks noChangeAspect="1"/>
          </p:cNvPicPr>
          <p:nvPr/>
        </p:nvPicPr>
        <p:blipFill rotWithShape="1">
          <a:blip r:embed="rId3"/>
          <a:srcRect l="2158" t="3304" b="-1"/>
          <a:stretch/>
        </p:blipFill>
        <p:spPr>
          <a:xfrm>
            <a:off x="4242911" y="3036588"/>
            <a:ext cx="7224168" cy="3092136"/>
          </a:xfrm>
          <a:prstGeom prst="rect">
            <a:avLst/>
          </a:prstGeom>
        </p:spPr>
      </p:pic>
      <p:sp>
        <p:nvSpPr>
          <p:cNvPr id="6" name="TextBox 5">
            <a:extLst>
              <a:ext uri="{FF2B5EF4-FFF2-40B4-BE49-F238E27FC236}">
                <a16:creationId xmlns:a16="http://schemas.microsoft.com/office/drawing/2014/main" id="{51EF3A12-404F-43AA-9F6F-2A07B4004F4C}"/>
              </a:ext>
            </a:extLst>
          </p:cNvPr>
          <p:cNvSpPr txBox="1"/>
          <p:nvPr/>
        </p:nvSpPr>
        <p:spPr>
          <a:xfrm>
            <a:off x="1207142" y="5393615"/>
            <a:ext cx="530915" cy="369332"/>
          </a:xfrm>
          <a:prstGeom prst="rect">
            <a:avLst/>
          </a:prstGeom>
          <a:noFill/>
        </p:spPr>
        <p:txBody>
          <a:bodyPr wrap="none" rtlCol="0">
            <a:spAutoFit/>
          </a:bodyPr>
          <a:lstStyle/>
          <a:p>
            <a:r>
              <a:rPr lang="en-US" dirty="0"/>
              <a:t>128</a:t>
            </a:r>
          </a:p>
        </p:txBody>
      </p:sp>
      <p:sp>
        <p:nvSpPr>
          <p:cNvPr id="10" name="TextBox 9">
            <a:extLst>
              <a:ext uri="{FF2B5EF4-FFF2-40B4-BE49-F238E27FC236}">
                <a16:creationId xmlns:a16="http://schemas.microsoft.com/office/drawing/2014/main" id="{29C42A0D-8AC8-4F77-8B94-744011C978E6}"/>
              </a:ext>
            </a:extLst>
          </p:cNvPr>
          <p:cNvSpPr txBox="1"/>
          <p:nvPr/>
        </p:nvSpPr>
        <p:spPr>
          <a:xfrm>
            <a:off x="1007048" y="5456016"/>
            <a:ext cx="971741" cy="523220"/>
          </a:xfrm>
          <a:prstGeom prst="rect">
            <a:avLst/>
          </a:prstGeom>
          <a:noFill/>
        </p:spPr>
        <p:txBody>
          <a:bodyPr wrap="none" rtlCol="0">
            <a:spAutoFit/>
          </a:bodyPr>
          <a:lstStyle/>
          <a:p>
            <a:r>
              <a:rPr lang="en-US" sz="2800" dirty="0"/>
              <a:t>2    =</a:t>
            </a:r>
          </a:p>
        </p:txBody>
      </p:sp>
      <p:sp>
        <p:nvSpPr>
          <p:cNvPr id="11" name="TextBox 10">
            <a:extLst>
              <a:ext uri="{FF2B5EF4-FFF2-40B4-BE49-F238E27FC236}">
                <a16:creationId xmlns:a16="http://schemas.microsoft.com/office/drawing/2014/main" id="{CCFBD1B6-3270-4620-AEAB-066B766C72A9}"/>
              </a:ext>
            </a:extLst>
          </p:cNvPr>
          <p:cNvSpPr txBox="1"/>
          <p:nvPr/>
        </p:nvSpPr>
        <p:spPr>
          <a:xfrm>
            <a:off x="1938151" y="5398161"/>
            <a:ext cx="1694759" cy="400110"/>
          </a:xfrm>
          <a:prstGeom prst="rect">
            <a:avLst/>
          </a:prstGeom>
          <a:noFill/>
        </p:spPr>
        <p:txBody>
          <a:bodyPr wrap="none" rtlCol="0">
            <a:spAutoFit/>
          </a:bodyPr>
          <a:lstStyle/>
          <a:p>
            <a:r>
              <a:rPr lang="en-US" sz="2000" u="sng" dirty="0"/>
              <a:t>Max Runtime  </a:t>
            </a:r>
          </a:p>
        </p:txBody>
      </p:sp>
      <p:sp>
        <p:nvSpPr>
          <p:cNvPr id="12" name="TextBox 11">
            <a:extLst>
              <a:ext uri="{FF2B5EF4-FFF2-40B4-BE49-F238E27FC236}">
                <a16:creationId xmlns:a16="http://schemas.microsoft.com/office/drawing/2014/main" id="{0296DC45-F945-4DA7-81C3-643860168478}"/>
              </a:ext>
            </a:extLst>
          </p:cNvPr>
          <p:cNvSpPr txBox="1"/>
          <p:nvPr/>
        </p:nvSpPr>
        <p:spPr>
          <a:xfrm>
            <a:off x="1976623" y="5627195"/>
            <a:ext cx="1797928" cy="400110"/>
          </a:xfrm>
          <a:prstGeom prst="rect">
            <a:avLst/>
          </a:prstGeom>
          <a:noFill/>
        </p:spPr>
        <p:txBody>
          <a:bodyPr wrap="none" rtlCol="0">
            <a:spAutoFit/>
          </a:bodyPr>
          <a:lstStyle/>
          <a:p>
            <a:r>
              <a:rPr lang="en-US" sz="2000" dirty="0"/>
              <a:t>Max Advantage</a:t>
            </a:r>
          </a:p>
        </p:txBody>
      </p:sp>
      <p:pic>
        <p:nvPicPr>
          <p:cNvPr id="13" name="Picture 12" descr="A picture containing chart&#10;&#10;Description automatically generated">
            <a:extLst>
              <a:ext uri="{FF2B5EF4-FFF2-40B4-BE49-F238E27FC236}">
                <a16:creationId xmlns:a16="http://schemas.microsoft.com/office/drawing/2014/main" id="{2A6B38C4-B1AA-44A0-B7FF-B4562EDBFA42}"/>
              </a:ext>
            </a:extLst>
          </p:cNvPr>
          <p:cNvPicPr>
            <a:picLocks noChangeAspect="1"/>
          </p:cNvPicPr>
          <p:nvPr/>
        </p:nvPicPr>
        <p:blipFill>
          <a:blip r:embed="rId4"/>
          <a:stretch>
            <a:fillRect/>
          </a:stretch>
        </p:blipFill>
        <p:spPr>
          <a:xfrm>
            <a:off x="1927276" y="4388962"/>
            <a:ext cx="405319" cy="405319"/>
          </a:xfrm>
          <a:prstGeom prst="rect">
            <a:avLst/>
          </a:prstGeom>
        </p:spPr>
      </p:pic>
      <p:sp>
        <p:nvSpPr>
          <p:cNvPr id="19" name="TextBox 18">
            <a:extLst>
              <a:ext uri="{FF2B5EF4-FFF2-40B4-BE49-F238E27FC236}">
                <a16:creationId xmlns:a16="http://schemas.microsoft.com/office/drawing/2014/main" id="{41A8756C-EF8D-45B6-AA5C-EC74B37873CB}"/>
              </a:ext>
            </a:extLst>
          </p:cNvPr>
          <p:cNvSpPr txBox="1"/>
          <p:nvPr/>
        </p:nvSpPr>
        <p:spPr>
          <a:xfrm>
            <a:off x="5492056" y="2590529"/>
            <a:ext cx="5009961" cy="369332"/>
          </a:xfrm>
          <a:prstGeom prst="rect">
            <a:avLst/>
          </a:prstGeom>
          <a:noFill/>
        </p:spPr>
        <p:txBody>
          <a:bodyPr wrap="none" rtlCol="0">
            <a:spAutoFit/>
          </a:bodyPr>
          <a:lstStyle/>
          <a:p>
            <a:r>
              <a:rPr lang="en-US" u="sng" dirty="0"/>
              <a:t>Probability that           breaks the security of  </a:t>
            </a:r>
            <a:r>
              <a:rPr lang="en-US" b="1" u="sng" dirty="0"/>
              <a:t>TLS 1.3</a:t>
            </a:r>
            <a:endParaRPr lang="en-US" u="sng" dirty="0"/>
          </a:p>
        </p:txBody>
      </p:sp>
      <p:pic>
        <p:nvPicPr>
          <p:cNvPr id="20" name="Picture 19" descr="Chart&#10;&#10;Description automatically generated">
            <a:extLst>
              <a:ext uri="{FF2B5EF4-FFF2-40B4-BE49-F238E27FC236}">
                <a16:creationId xmlns:a16="http://schemas.microsoft.com/office/drawing/2014/main" id="{960111C0-B9AA-403C-B722-A20DAB1AB04B}"/>
              </a:ext>
            </a:extLst>
          </p:cNvPr>
          <p:cNvPicPr>
            <a:picLocks noChangeAspect="1"/>
          </p:cNvPicPr>
          <p:nvPr/>
        </p:nvPicPr>
        <p:blipFill>
          <a:blip r:embed="rId5"/>
          <a:stretch>
            <a:fillRect/>
          </a:stretch>
        </p:blipFill>
        <p:spPr>
          <a:xfrm flipH="1">
            <a:off x="7113880" y="2422082"/>
            <a:ext cx="461053" cy="461053"/>
          </a:xfrm>
          <a:prstGeom prst="rect">
            <a:avLst/>
          </a:prstGeom>
        </p:spPr>
      </p:pic>
      <p:sp>
        <p:nvSpPr>
          <p:cNvPr id="30" name="TextBox 29">
            <a:extLst>
              <a:ext uri="{FF2B5EF4-FFF2-40B4-BE49-F238E27FC236}">
                <a16:creationId xmlns:a16="http://schemas.microsoft.com/office/drawing/2014/main" id="{AE23FD3A-1879-47FC-AC97-696228EBC1FF}"/>
              </a:ext>
            </a:extLst>
          </p:cNvPr>
          <p:cNvSpPr txBox="1"/>
          <p:nvPr/>
        </p:nvSpPr>
        <p:spPr>
          <a:xfrm>
            <a:off x="545540" y="4392629"/>
            <a:ext cx="1401346" cy="923330"/>
          </a:xfrm>
          <a:prstGeom prst="rect">
            <a:avLst/>
          </a:prstGeom>
          <a:noFill/>
        </p:spPr>
        <p:txBody>
          <a:bodyPr wrap="none" rtlCol="0">
            <a:spAutoFit/>
          </a:bodyPr>
          <a:lstStyle/>
          <a:p>
            <a:r>
              <a:rPr lang="en-US" b="1" dirty="0"/>
              <a:t>T</a:t>
            </a:r>
            <a:r>
              <a:rPr lang="en-US" dirty="0"/>
              <a:t> = Runtime</a:t>
            </a:r>
          </a:p>
          <a:p>
            <a:r>
              <a:rPr lang="en-US" b="1" dirty="0"/>
              <a:t>U</a:t>
            </a:r>
            <a:r>
              <a:rPr lang="en-US" dirty="0"/>
              <a:t> = Users</a:t>
            </a:r>
          </a:p>
          <a:p>
            <a:r>
              <a:rPr lang="en-US" b="1" dirty="0"/>
              <a:t>S</a:t>
            </a:r>
            <a:r>
              <a:rPr lang="en-US" dirty="0"/>
              <a:t> = Sessions</a:t>
            </a:r>
          </a:p>
        </p:txBody>
      </p:sp>
      <p:pic>
        <p:nvPicPr>
          <p:cNvPr id="31" name="Picture 30" descr="Chart&#10;&#10;Description automatically generated with medium confidence">
            <a:extLst>
              <a:ext uri="{FF2B5EF4-FFF2-40B4-BE49-F238E27FC236}">
                <a16:creationId xmlns:a16="http://schemas.microsoft.com/office/drawing/2014/main" id="{CCFE4E65-613C-430C-92B8-FA128A23E7D3}"/>
              </a:ext>
            </a:extLst>
          </p:cNvPr>
          <p:cNvPicPr>
            <a:picLocks noChangeAspect="1"/>
          </p:cNvPicPr>
          <p:nvPr/>
        </p:nvPicPr>
        <p:blipFill>
          <a:blip r:embed="rId6"/>
          <a:stretch>
            <a:fillRect/>
          </a:stretch>
        </p:blipFill>
        <p:spPr>
          <a:xfrm flipH="1">
            <a:off x="1889120" y="4942069"/>
            <a:ext cx="528654" cy="528654"/>
          </a:xfrm>
          <a:prstGeom prst="rect">
            <a:avLst/>
          </a:prstGeom>
        </p:spPr>
      </p:pic>
      <p:pic>
        <p:nvPicPr>
          <p:cNvPr id="32" name="Picture 31" descr="A picture containing LEGO, toy&#10;&#10;Description automatically generated">
            <a:extLst>
              <a:ext uri="{FF2B5EF4-FFF2-40B4-BE49-F238E27FC236}">
                <a16:creationId xmlns:a16="http://schemas.microsoft.com/office/drawing/2014/main" id="{370E3A0E-4227-4CB7-93AA-47DD59A4BB55}"/>
              </a:ext>
            </a:extLst>
          </p:cNvPr>
          <p:cNvPicPr>
            <a:picLocks noChangeAspect="1"/>
          </p:cNvPicPr>
          <p:nvPr/>
        </p:nvPicPr>
        <p:blipFill>
          <a:blip r:embed="rId7"/>
          <a:stretch>
            <a:fillRect/>
          </a:stretch>
        </p:blipFill>
        <p:spPr>
          <a:xfrm flipH="1">
            <a:off x="2230984" y="4553651"/>
            <a:ext cx="554343" cy="554343"/>
          </a:xfrm>
          <a:prstGeom prst="rect">
            <a:avLst/>
          </a:prstGeom>
        </p:spPr>
      </p:pic>
      <p:pic>
        <p:nvPicPr>
          <p:cNvPr id="33" name="Picture 32" descr="Chart&#10;&#10;Description automatically generated">
            <a:extLst>
              <a:ext uri="{FF2B5EF4-FFF2-40B4-BE49-F238E27FC236}">
                <a16:creationId xmlns:a16="http://schemas.microsoft.com/office/drawing/2014/main" id="{9F7D6B90-3C1D-407C-BFFB-D51EE8A48F57}"/>
              </a:ext>
            </a:extLst>
          </p:cNvPr>
          <p:cNvPicPr>
            <a:picLocks noChangeAspect="1"/>
          </p:cNvPicPr>
          <p:nvPr/>
        </p:nvPicPr>
        <p:blipFill>
          <a:blip r:embed="rId8"/>
          <a:stretch>
            <a:fillRect/>
          </a:stretch>
        </p:blipFill>
        <p:spPr>
          <a:xfrm>
            <a:off x="2700269" y="4504539"/>
            <a:ext cx="590197" cy="590197"/>
          </a:xfrm>
          <a:prstGeom prst="rect">
            <a:avLst/>
          </a:prstGeom>
        </p:spPr>
      </p:pic>
      <p:pic>
        <p:nvPicPr>
          <p:cNvPr id="34" name="Picture 33" descr="A picture containing text, toy, vector graphics&#10;&#10;Description automatically generated">
            <a:extLst>
              <a:ext uri="{FF2B5EF4-FFF2-40B4-BE49-F238E27FC236}">
                <a16:creationId xmlns:a16="http://schemas.microsoft.com/office/drawing/2014/main" id="{0A0C2ABF-1AB2-4D95-A156-183F19487F36}"/>
              </a:ext>
            </a:extLst>
          </p:cNvPr>
          <p:cNvPicPr>
            <a:picLocks noChangeAspect="1"/>
          </p:cNvPicPr>
          <p:nvPr/>
        </p:nvPicPr>
        <p:blipFill>
          <a:blip r:embed="rId9"/>
          <a:stretch>
            <a:fillRect/>
          </a:stretch>
        </p:blipFill>
        <p:spPr>
          <a:xfrm flipH="1">
            <a:off x="2482480" y="4504539"/>
            <a:ext cx="590197" cy="590197"/>
          </a:xfrm>
          <a:prstGeom prst="rect">
            <a:avLst/>
          </a:prstGeom>
        </p:spPr>
      </p:pic>
      <p:sp>
        <p:nvSpPr>
          <p:cNvPr id="48" name="TextBox 47">
            <a:extLst>
              <a:ext uri="{FF2B5EF4-FFF2-40B4-BE49-F238E27FC236}">
                <a16:creationId xmlns:a16="http://schemas.microsoft.com/office/drawing/2014/main" id="{B36B3482-EFB2-4B44-AFC7-7E1F7BFFE770}"/>
              </a:ext>
            </a:extLst>
          </p:cNvPr>
          <p:cNvSpPr txBox="1"/>
          <p:nvPr/>
        </p:nvSpPr>
        <p:spPr>
          <a:xfrm>
            <a:off x="2868962" y="1408163"/>
            <a:ext cx="9294107" cy="461665"/>
          </a:xfrm>
          <a:prstGeom prst="rect">
            <a:avLst/>
          </a:prstGeom>
          <a:solidFill>
            <a:schemeClr val="bg1">
              <a:lumMod val="95000"/>
            </a:schemeClr>
          </a:solidFill>
        </p:spPr>
        <p:txBody>
          <a:bodyPr wrap="square" rtlCol="0">
            <a:spAutoFit/>
          </a:bodyPr>
          <a:lstStyle/>
          <a:p>
            <a:r>
              <a:rPr lang="en-US" sz="2400" dirty="0"/>
              <a:t> Adv(</a:t>
            </a:r>
            <a:r>
              <a:rPr lang="en-US" sz="2400" b="1" dirty="0">
                <a:solidFill>
                  <a:srgbClr val="C00000"/>
                </a:solidFill>
              </a:rPr>
              <a:t>A</a:t>
            </a:r>
            <a:r>
              <a:rPr lang="en-US" sz="2400" dirty="0"/>
              <a:t>, </a:t>
            </a:r>
            <a:r>
              <a:rPr lang="en-US" sz="2400" b="1" dirty="0"/>
              <a:t>TLS 1.3</a:t>
            </a:r>
            <a:r>
              <a:rPr lang="en-US" sz="2400" dirty="0"/>
              <a:t>) ≤  </a:t>
            </a:r>
            <a:r>
              <a:rPr lang="en-US" sz="2400" b="1" dirty="0"/>
              <a:t>S</a:t>
            </a:r>
            <a:r>
              <a:rPr lang="en-US" sz="2400" b="1" baseline="30000" dirty="0"/>
              <a:t>2</a:t>
            </a:r>
            <a:r>
              <a:rPr lang="en-US" sz="2400" b="1" dirty="0"/>
              <a:t> *</a:t>
            </a:r>
            <a:r>
              <a:rPr lang="en-US" sz="2400" dirty="0"/>
              <a:t>Adv(</a:t>
            </a:r>
            <a:r>
              <a:rPr lang="en-US" sz="2400" b="1" dirty="0">
                <a:solidFill>
                  <a:srgbClr val="C00000"/>
                </a:solidFill>
              </a:rPr>
              <a:t>B</a:t>
            </a:r>
            <a:r>
              <a:rPr lang="en-US" sz="2400" b="1" baseline="-25000" dirty="0">
                <a:solidFill>
                  <a:srgbClr val="C00000"/>
                </a:solidFill>
              </a:rPr>
              <a:t>1</a:t>
            </a:r>
            <a:r>
              <a:rPr lang="en-US" sz="2400" dirty="0"/>
              <a:t>, </a:t>
            </a:r>
            <a:r>
              <a:rPr lang="en-US" sz="2400" b="1" dirty="0">
                <a:solidFill>
                  <a:schemeClr val="accent6"/>
                </a:solidFill>
              </a:rPr>
              <a:t>G</a:t>
            </a:r>
            <a:r>
              <a:rPr lang="en-US" sz="2400" b="1" dirty="0"/>
              <a:t>) </a:t>
            </a:r>
            <a:r>
              <a:rPr lang="en-US" sz="2400" dirty="0"/>
              <a:t>+ 6</a:t>
            </a:r>
            <a:r>
              <a:rPr lang="en-US" sz="2400" b="1" dirty="0"/>
              <a:t>S * </a:t>
            </a:r>
            <a:r>
              <a:rPr lang="en-US" sz="2400" dirty="0"/>
              <a:t>Adv(</a:t>
            </a:r>
            <a:r>
              <a:rPr lang="en-US" sz="2400" b="1" dirty="0">
                <a:solidFill>
                  <a:srgbClr val="C00000"/>
                </a:solidFill>
              </a:rPr>
              <a:t>B</a:t>
            </a:r>
            <a:r>
              <a:rPr lang="en-US" sz="2400" b="1" baseline="-25000" dirty="0">
                <a:solidFill>
                  <a:srgbClr val="C00000"/>
                </a:solidFill>
              </a:rPr>
              <a:t>2</a:t>
            </a:r>
            <a:r>
              <a:rPr lang="en-US" sz="2400" b="1" dirty="0"/>
              <a:t>,</a:t>
            </a:r>
            <a:r>
              <a:rPr lang="en-US" sz="2400" dirty="0"/>
              <a:t> </a:t>
            </a:r>
            <a:r>
              <a:rPr lang="en-US" sz="2400" b="1" dirty="0">
                <a:solidFill>
                  <a:schemeClr val="accent1">
                    <a:lumMod val="75000"/>
                  </a:schemeClr>
                </a:solidFill>
              </a:rPr>
              <a:t>H</a:t>
            </a:r>
            <a:r>
              <a:rPr lang="en-US" sz="2400" dirty="0"/>
              <a:t>) + </a:t>
            </a:r>
            <a:r>
              <a:rPr lang="en-US" sz="2400" b="1" dirty="0"/>
              <a:t>S </a:t>
            </a:r>
            <a:r>
              <a:rPr lang="en-US" sz="2400" dirty="0"/>
              <a:t>* </a:t>
            </a:r>
            <a:r>
              <a:rPr lang="en-US" sz="2400" b="1" dirty="0"/>
              <a:t>U </a:t>
            </a:r>
            <a:r>
              <a:rPr lang="en-US" sz="2400" dirty="0"/>
              <a:t>* Adv(</a:t>
            </a:r>
            <a:r>
              <a:rPr lang="en-US" sz="2400" b="1" dirty="0">
                <a:solidFill>
                  <a:srgbClr val="C00000"/>
                </a:solidFill>
              </a:rPr>
              <a:t>B</a:t>
            </a:r>
            <a:r>
              <a:rPr lang="en-US" sz="2400" b="1" baseline="-25000" dirty="0">
                <a:solidFill>
                  <a:srgbClr val="C00000"/>
                </a:solidFill>
              </a:rPr>
              <a:t>3</a:t>
            </a:r>
            <a:r>
              <a:rPr lang="en-US" sz="2400" b="1" dirty="0"/>
              <a:t>,</a:t>
            </a:r>
            <a:r>
              <a:rPr lang="en-US" sz="2400" dirty="0"/>
              <a:t> </a:t>
            </a:r>
            <a:r>
              <a:rPr lang="en-US" sz="2400" b="1" dirty="0">
                <a:solidFill>
                  <a:schemeClr val="accent2"/>
                </a:solidFill>
              </a:rPr>
              <a:t>S</a:t>
            </a:r>
            <a:r>
              <a:rPr lang="en-US" sz="2400" dirty="0"/>
              <a:t>) +…</a:t>
            </a:r>
            <a:endParaRPr lang="en-US" sz="2400" dirty="0">
              <a:solidFill>
                <a:schemeClr val="accent3"/>
              </a:solidFill>
            </a:endParaRPr>
          </a:p>
        </p:txBody>
      </p:sp>
      <p:sp>
        <p:nvSpPr>
          <p:cNvPr id="59" name="TextBox 58">
            <a:extLst>
              <a:ext uri="{FF2B5EF4-FFF2-40B4-BE49-F238E27FC236}">
                <a16:creationId xmlns:a16="http://schemas.microsoft.com/office/drawing/2014/main" id="{6CAF22E0-3C7B-4CBA-A370-09DC32896249}"/>
              </a:ext>
            </a:extLst>
          </p:cNvPr>
          <p:cNvSpPr txBox="1"/>
          <p:nvPr/>
        </p:nvSpPr>
        <p:spPr>
          <a:xfrm>
            <a:off x="496258" y="2245744"/>
            <a:ext cx="2257413" cy="369332"/>
          </a:xfrm>
          <a:prstGeom prst="rect">
            <a:avLst/>
          </a:prstGeom>
          <a:noFill/>
        </p:spPr>
        <p:txBody>
          <a:bodyPr wrap="none" rtlCol="0">
            <a:spAutoFit/>
          </a:bodyPr>
          <a:lstStyle/>
          <a:p>
            <a:r>
              <a:rPr lang="en-US" b="1" dirty="0"/>
              <a:t>128-bit configuration:</a:t>
            </a:r>
          </a:p>
        </p:txBody>
      </p:sp>
      <p:sp>
        <p:nvSpPr>
          <p:cNvPr id="60" name="Rectangle 59">
            <a:extLst>
              <a:ext uri="{FF2B5EF4-FFF2-40B4-BE49-F238E27FC236}">
                <a16:creationId xmlns:a16="http://schemas.microsoft.com/office/drawing/2014/main" id="{13C14A10-0A1B-48F3-B2EE-C52F7ACC6327}"/>
              </a:ext>
            </a:extLst>
          </p:cNvPr>
          <p:cNvSpPr/>
          <p:nvPr/>
        </p:nvSpPr>
        <p:spPr>
          <a:xfrm>
            <a:off x="648127" y="2654633"/>
            <a:ext cx="1517168" cy="1586541"/>
          </a:xfrm>
          <a:prstGeom prst="rect">
            <a:avLst/>
          </a:prstGeom>
          <a:solidFill>
            <a:schemeClr val="accent2">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D7E20C1D-60D1-4960-A024-75DDD16BBC06}"/>
              </a:ext>
            </a:extLst>
          </p:cNvPr>
          <p:cNvSpPr txBox="1"/>
          <p:nvPr/>
        </p:nvSpPr>
        <p:spPr>
          <a:xfrm>
            <a:off x="835285" y="2741579"/>
            <a:ext cx="1095606" cy="408623"/>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b="1" dirty="0">
                <a:solidFill>
                  <a:schemeClr val="tx1"/>
                </a:solidFill>
              </a:rPr>
              <a:t> </a:t>
            </a:r>
            <a:r>
              <a:rPr lang="en-US" b="1" dirty="0">
                <a:solidFill>
                  <a:schemeClr val="tx1"/>
                </a:solidFill>
                <a:latin typeface="Courier New" panose="02070309020205020404" pitchFamily="49" charset="0"/>
                <a:cs typeface="Courier New" panose="02070309020205020404" pitchFamily="49" charset="0"/>
              </a:rPr>
              <a:t>x25519</a:t>
            </a:r>
          </a:p>
        </p:txBody>
      </p:sp>
      <p:sp>
        <p:nvSpPr>
          <p:cNvPr id="62" name="TextBox 61">
            <a:extLst>
              <a:ext uri="{FF2B5EF4-FFF2-40B4-BE49-F238E27FC236}">
                <a16:creationId xmlns:a16="http://schemas.microsoft.com/office/drawing/2014/main" id="{F64EED41-0BAD-42CE-BBBA-CB733364FB6B}"/>
              </a:ext>
            </a:extLst>
          </p:cNvPr>
          <p:cNvSpPr txBox="1"/>
          <p:nvPr/>
        </p:nvSpPr>
        <p:spPr>
          <a:xfrm>
            <a:off x="801128" y="3223916"/>
            <a:ext cx="1183030" cy="408623"/>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b="1" dirty="0">
                <a:solidFill>
                  <a:schemeClr val="tx1"/>
                </a:solidFill>
                <a:latin typeface="Courier New" panose="02070309020205020404" pitchFamily="49" charset="0"/>
                <a:cs typeface="Courier New" panose="02070309020205020404" pitchFamily="49" charset="0"/>
              </a:rPr>
              <a:t>ed25519</a:t>
            </a:r>
          </a:p>
        </p:txBody>
      </p:sp>
      <p:sp>
        <p:nvSpPr>
          <p:cNvPr id="63" name="TextBox 62">
            <a:extLst>
              <a:ext uri="{FF2B5EF4-FFF2-40B4-BE49-F238E27FC236}">
                <a16:creationId xmlns:a16="http://schemas.microsoft.com/office/drawing/2014/main" id="{BC051EE4-B81D-4AC4-967D-1E8E0BAD0807}"/>
              </a:ext>
            </a:extLst>
          </p:cNvPr>
          <p:cNvSpPr txBox="1"/>
          <p:nvPr/>
        </p:nvSpPr>
        <p:spPr>
          <a:xfrm>
            <a:off x="793479" y="3726810"/>
            <a:ext cx="1183030" cy="408623"/>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b="1" dirty="0">
                <a:solidFill>
                  <a:schemeClr val="tx1"/>
                </a:solidFill>
                <a:latin typeface="Courier New" panose="02070309020205020404" pitchFamily="49" charset="0"/>
                <a:cs typeface="Courier New" panose="02070309020205020404" pitchFamily="49" charset="0"/>
              </a:rPr>
              <a:t>SHA-256</a:t>
            </a:r>
          </a:p>
        </p:txBody>
      </p:sp>
      <p:sp>
        <p:nvSpPr>
          <p:cNvPr id="64" name="TextBox 63">
            <a:extLst>
              <a:ext uri="{FF2B5EF4-FFF2-40B4-BE49-F238E27FC236}">
                <a16:creationId xmlns:a16="http://schemas.microsoft.com/office/drawing/2014/main" id="{6F0E7036-DD50-46CC-8A6C-5895818FD301}"/>
              </a:ext>
            </a:extLst>
          </p:cNvPr>
          <p:cNvSpPr txBox="1"/>
          <p:nvPr/>
        </p:nvSpPr>
        <p:spPr>
          <a:xfrm>
            <a:off x="248938" y="1324903"/>
            <a:ext cx="2565446" cy="523220"/>
          </a:xfrm>
          <a:prstGeom prst="rect">
            <a:avLst/>
          </a:prstGeom>
          <a:noFill/>
        </p:spPr>
        <p:txBody>
          <a:bodyPr wrap="none" rtlCol="0">
            <a:spAutoFit/>
          </a:bodyPr>
          <a:lstStyle/>
          <a:p>
            <a:r>
              <a:rPr lang="en-US" sz="2800" b="1" dirty="0"/>
              <a:t>Theorem </a:t>
            </a:r>
            <a:r>
              <a:rPr lang="en-US" dirty="0"/>
              <a:t>[DFGS21]</a:t>
            </a:r>
            <a:r>
              <a:rPr lang="en-US" sz="2800" b="1" dirty="0"/>
              <a:t>:</a:t>
            </a:r>
          </a:p>
        </p:txBody>
      </p:sp>
      <p:sp>
        <p:nvSpPr>
          <p:cNvPr id="65" name="Title 1">
            <a:extLst>
              <a:ext uri="{FF2B5EF4-FFF2-40B4-BE49-F238E27FC236}">
                <a16:creationId xmlns:a16="http://schemas.microsoft.com/office/drawing/2014/main" id="{5A4245F5-E04A-4A12-82CE-FD1660DE93B3}"/>
              </a:ext>
            </a:extLst>
          </p:cNvPr>
          <p:cNvSpPr txBox="1">
            <a:spLocks/>
          </p:cNvSpPr>
          <p:nvPr/>
        </p:nvSpPr>
        <p:spPr>
          <a:xfrm>
            <a:off x="-185743" y="210481"/>
            <a:ext cx="5855024" cy="923925"/>
          </a:xfrm>
          <a:prstGeom prst="rect">
            <a:avLst/>
          </a:prstGeom>
          <a:ln w="38100">
            <a:solidFill>
              <a:schemeClr val="tx1"/>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  A Concrete Evaluation</a:t>
            </a:r>
          </a:p>
        </p:txBody>
      </p:sp>
      <p:sp>
        <p:nvSpPr>
          <p:cNvPr id="4" name="Footer Placeholder 3">
            <a:extLst>
              <a:ext uri="{FF2B5EF4-FFF2-40B4-BE49-F238E27FC236}">
                <a16:creationId xmlns:a16="http://schemas.microsoft.com/office/drawing/2014/main" id="{A98DBC52-4DE1-41EA-ACF0-EF6A13691EA0}"/>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1709705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94873234-AF24-4620-9D9D-49A0C2B148C6}"/>
              </a:ext>
            </a:extLst>
          </p:cNvPr>
          <p:cNvSpPr/>
          <p:nvPr/>
        </p:nvSpPr>
        <p:spPr>
          <a:xfrm>
            <a:off x="4052454" y="2959864"/>
            <a:ext cx="7699135" cy="329717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1A8756C-EF8D-45B6-AA5C-EC74B37873CB}"/>
              </a:ext>
            </a:extLst>
          </p:cNvPr>
          <p:cNvSpPr txBox="1"/>
          <p:nvPr/>
        </p:nvSpPr>
        <p:spPr>
          <a:xfrm>
            <a:off x="5492056" y="2590532"/>
            <a:ext cx="5009961" cy="369332"/>
          </a:xfrm>
          <a:prstGeom prst="rect">
            <a:avLst/>
          </a:prstGeom>
          <a:noFill/>
        </p:spPr>
        <p:txBody>
          <a:bodyPr wrap="none" rtlCol="0">
            <a:spAutoFit/>
          </a:bodyPr>
          <a:lstStyle/>
          <a:p>
            <a:r>
              <a:rPr lang="en-US" u="sng" dirty="0"/>
              <a:t>Probability that           breaks the security of  </a:t>
            </a:r>
            <a:r>
              <a:rPr lang="en-US" b="1" u="sng" dirty="0"/>
              <a:t>TLS 1.3</a:t>
            </a:r>
            <a:endParaRPr lang="en-US" u="sng" dirty="0"/>
          </a:p>
        </p:txBody>
      </p:sp>
      <p:pic>
        <p:nvPicPr>
          <p:cNvPr id="20" name="Picture 19" descr="Chart&#10;&#10;Description automatically generated">
            <a:extLst>
              <a:ext uri="{FF2B5EF4-FFF2-40B4-BE49-F238E27FC236}">
                <a16:creationId xmlns:a16="http://schemas.microsoft.com/office/drawing/2014/main" id="{960111C0-B9AA-403C-B722-A20DAB1AB04B}"/>
              </a:ext>
            </a:extLst>
          </p:cNvPr>
          <p:cNvPicPr>
            <a:picLocks noChangeAspect="1"/>
          </p:cNvPicPr>
          <p:nvPr/>
        </p:nvPicPr>
        <p:blipFill>
          <a:blip r:embed="rId3"/>
          <a:stretch>
            <a:fillRect/>
          </a:stretch>
        </p:blipFill>
        <p:spPr>
          <a:xfrm flipH="1">
            <a:off x="7113880" y="2422085"/>
            <a:ext cx="461053" cy="461053"/>
          </a:xfrm>
          <a:prstGeom prst="rect">
            <a:avLst/>
          </a:prstGeom>
        </p:spPr>
      </p:pic>
      <p:sp>
        <p:nvSpPr>
          <p:cNvPr id="48" name="TextBox 47">
            <a:extLst>
              <a:ext uri="{FF2B5EF4-FFF2-40B4-BE49-F238E27FC236}">
                <a16:creationId xmlns:a16="http://schemas.microsoft.com/office/drawing/2014/main" id="{B36B3482-EFB2-4B44-AFC7-7E1F7BFFE770}"/>
              </a:ext>
            </a:extLst>
          </p:cNvPr>
          <p:cNvSpPr txBox="1"/>
          <p:nvPr/>
        </p:nvSpPr>
        <p:spPr>
          <a:xfrm>
            <a:off x="2868962" y="1408166"/>
            <a:ext cx="9294107" cy="461665"/>
          </a:xfrm>
          <a:prstGeom prst="rect">
            <a:avLst/>
          </a:prstGeom>
          <a:solidFill>
            <a:schemeClr val="bg1">
              <a:lumMod val="95000"/>
            </a:schemeClr>
          </a:solidFill>
        </p:spPr>
        <p:txBody>
          <a:bodyPr wrap="square" rtlCol="0">
            <a:spAutoFit/>
          </a:bodyPr>
          <a:lstStyle/>
          <a:p>
            <a:r>
              <a:rPr lang="en-US" sz="2400" dirty="0"/>
              <a:t> Adv(</a:t>
            </a:r>
            <a:r>
              <a:rPr lang="en-US" sz="2400" b="1" dirty="0">
                <a:solidFill>
                  <a:srgbClr val="C00000"/>
                </a:solidFill>
              </a:rPr>
              <a:t>A</a:t>
            </a:r>
            <a:r>
              <a:rPr lang="en-US" sz="2400" dirty="0"/>
              <a:t>, </a:t>
            </a:r>
            <a:r>
              <a:rPr lang="en-US" sz="2400" b="1" dirty="0"/>
              <a:t>TLS 1.3</a:t>
            </a:r>
            <a:r>
              <a:rPr lang="en-US" sz="2400" dirty="0"/>
              <a:t>) ≤  </a:t>
            </a:r>
            <a:r>
              <a:rPr lang="en-US" sz="2400" b="1" dirty="0"/>
              <a:t>S</a:t>
            </a:r>
            <a:r>
              <a:rPr lang="en-US" sz="2400" b="1" baseline="30000" dirty="0"/>
              <a:t>2</a:t>
            </a:r>
            <a:r>
              <a:rPr lang="en-US" sz="2400" b="1" dirty="0"/>
              <a:t> *</a:t>
            </a:r>
            <a:r>
              <a:rPr lang="en-US" sz="2400" dirty="0"/>
              <a:t>Adv(</a:t>
            </a:r>
            <a:r>
              <a:rPr lang="en-US" sz="2400" b="1" dirty="0">
                <a:solidFill>
                  <a:srgbClr val="C00000"/>
                </a:solidFill>
              </a:rPr>
              <a:t>B</a:t>
            </a:r>
            <a:r>
              <a:rPr lang="en-US" sz="2400" b="1" baseline="-25000" dirty="0">
                <a:solidFill>
                  <a:srgbClr val="C00000"/>
                </a:solidFill>
              </a:rPr>
              <a:t>1</a:t>
            </a:r>
            <a:r>
              <a:rPr lang="en-US" sz="2400" dirty="0"/>
              <a:t>, </a:t>
            </a:r>
            <a:r>
              <a:rPr lang="en-US" sz="2400" b="1" dirty="0">
                <a:solidFill>
                  <a:schemeClr val="accent6"/>
                </a:solidFill>
              </a:rPr>
              <a:t>G</a:t>
            </a:r>
            <a:r>
              <a:rPr lang="en-US" sz="2400" b="1" dirty="0"/>
              <a:t>) </a:t>
            </a:r>
            <a:r>
              <a:rPr lang="en-US" sz="2400" dirty="0"/>
              <a:t>+ 6</a:t>
            </a:r>
            <a:r>
              <a:rPr lang="en-US" sz="2400" b="1" dirty="0"/>
              <a:t>S * </a:t>
            </a:r>
            <a:r>
              <a:rPr lang="en-US" sz="2400" dirty="0"/>
              <a:t>Adv(</a:t>
            </a:r>
            <a:r>
              <a:rPr lang="en-US" sz="2400" b="1" dirty="0">
                <a:solidFill>
                  <a:srgbClr val="C00000"/>
                </a:solidFill>
              </a:rPr>
              <a:t>B</a:t>
            </a:r>
            <a:r>
              <a:rPr lang="en-US" sz="2400" b="1" baseline="-25000" dirty="0">
                <a:solidFill>
                  <a:srgbClr val="C00000"/>
                </a:solidFill>
              </a:rPr>
              <a:t>2</a:t>
            </a:r>
            <a:r>
              <a:rPr lang="en-US" sz="2400" b="1" dirty="0"/>
              <a:t>,</a:t>
            </a:r>
            <a:r>
              <a:rPr lang="en-US" sz="2400" dirty="0"/>
              <a:t> </a:t>
            </a:r>
            <a:r>
              <a:rPr lang="en-US" sz="2400" b="1" dirty="0">
                <a:solidFill>
                  <a:schemeClr val="accent1">
                    <a:lumMod val="75000"/>
                  </a:schemeClr>
                </a:solidFill>
              </a:rPr>
              <a:t>H</a:t>
            </a:r>
            <a:r>
              <a:rPr lang="en-US" sz="2400" dirty="0"/>
              <a:t>) + </a:t>
            </a:r>
            <a:r>
              <a:rPr lang="en-US" sz="2400" b="1" dirty="0"/>
              <a:t>S </a:t>
            </a:r>
            <a:r>
              <a:rPr lang="en-US" sz="2400" dirty="0"/>
              <a:t>* </a:t>
            </a:r>
            <a:r>
              <a:rPr lang="en-US" sz="2400" b="1" dirty="0"/>
              <a:t>U </a:t>
            </a:r>
            <a:r>
              <a:rPr lang="en-US" sz="2400" dirty="0"/>
              <a:t>* Adv(</a:t>
            </a:r>
            <a:r>
              <a:rPr lang="en-US" sz="2400" b="1" dirty="0">
                <a:solidFill>
                  <a:srgbClr val="C00000"/>
                </a:solidFill>
              </a:rPr>
              <a:t>B</a:t>
            </a:r>
            <a:r>
              <a:rPr lang="en-US" sz="2400" b="1" baseline="-25000" dirty="0">
                <a:solidFill>
                  <a:srgbClr val="C00000"/>
                </a:solidFill>
              </a:rPr>
              <a:t>3</a:t>
            </a:r>
            <a:r>
              <a:rPr lang="en-US" sz="2400" b="1" dirty="0"/>
              <a:t>,</a:t>
            </a:r>
            <a:r>
              <a:rPr lang="en-US" sz="2400" dirty="0"/>
              <a:t> </a:t>
            </a:r>
            <a:r>
              <a:rPr lang="en-US" sz="2400" b="1" dirty="0">
                <a:solidFill>
                  <a:schemeClr val="accent2"/>
                </a:solidFill>
              </a:rPr>
              <a:t>S</a:t>
            </a:r>
            <a:r>
              <a:rPr lang="en-US" sz="2400" dirty="0"/>
              <a:t>) +…</a:t>
            </a:r>
            <a:endParaRPr lang="en-US" sz="2400" dirty="0">
              <a:solidFill>
                <a:schemeClr val="accent3"/>
              </a:solidFill>
            </a:endParaRPr>
          </a:p>
        </p:txBody>
      </p:sp>
      <p:sp>
        <p:nvSpPr>
          <p:cNvPr id="36" name="Oval 35">
            <a:extLst>
              <a:ext uri="{FF2B5EF4-FFF2-40B4-BE49-F238E27FC236}">
                <a16:creationId xmlns:a16="http://schemas.microsoft.com/office/drawing/2014/main" id="{CABAE94A-7D4B-4034-967D-35F7048AB255}"/>
              </a:ext>
            </a:extLst>
          </p:cNvPr>
          <p:cNvSpPr/>
          <p:nvPr/>
        </p:nvSpPr>
        <p:spPr>
          <a:xfrm>
            <a:off x="5173664" y="1428491"/>
            <a:ext cx="372658" cy="399994"/>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a:extLst>
              <a:ext uri="{FF2B5EF4-FFF2-40B4-BE49-F238E27FC236}">
                <a16:creationId xmlns:a16="http://schemas.microsoft.com/office/drawing/2014/main" id="{B3AE6E6E-6DAC-42B2-A745-6D5A26B2EC7C}"/>
              </a:ext>
            </a:extLst>
          </p:cNvPr>
          <p:cNvCxnSpPr>
            <a:cxnSpLocks/>
            <a:endCxn id="36" idx="4"/>
          </p:cNvCxnSpPr>
          <p:nvPr/>
        </p:nvCxnSpPr>
        <p:spPr>
          <a:xfrm flipV="1">
            <a:off x="3432132" y="1828485"/>
            <a:ext cx="1927861" cy="762048"/>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A2DB7A-E8EC-4D43-8448-4B63C384BB1A}"/>
              </a:ext>
            </a:extLst>
          </p:cNvPr>
          <p:cNvSpPr txBox="1"/>
          <p:nvPr/>
        </p:nvSpPr>
        <p:spPr>
          <a:xfrm>
            <a:off x="283242" y="2157829"/>
            <a:ext cx="3587499" cy="715089"/>
          </a:xfrm>
          <a:prstGeom prst="round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a:t>The reduction to the Diffie-Hellman</a:t>
            </a:r>
          </a:p>
          <a:p>
            <a:r>
              <a:rPr lang="en-US" dirty="0"/>
              <a:t>group is not </a:t>
            </a:r>
            <a:r>
              <a:rPr lang="en-US" b="1" dirty="0"/>
              <a:t>tight</a:t>
            </a:r>
            <a:r>
              <a:rPr lang="en-US" dirty="0"/>
              <a:t>. </a:t>
            </a:r>
            <a:endParaRPr lang="en-US" b="1" dirty="0"/>
          </a:p>
        </p:txBody>
      </p:sp>
      <p:pic>
        <p:nvPicPr>
          <p:cNvPr id="50" name="Picture 49">
            <a:extLst>
              <a:ext uri="{FF2B5EF4-FFF2-40B4-BE49-F238E27FC236}">
                <a16:creationId xmlns:a16="http://schemas.microsoft.com/office/drawing/2014/main" id="{AE0B6B85-F4A1-485B-B73A-633693D25291}"/>
              </a:ext>
            </a:extLst>
          </p:cNvPr>
          <p:cNvPicPr>
            <a:picLocks noChangeAspect="1"/>
          </p:cNvPicPr>
          <p:nvPr/>
        </p:nvPicPr>
        <p:blipFill rotWithShape="1">
          <a:blip r:embed="rId4"/>
          <a:srcRect l="2158" t="3304" b="-1"/>
          <a:stretch/>
        </p:blipFill>
        <p:spPr>
          <a:xfrm>
            <a:off x="4242911" y="3036591"/>
            <a:ext cx="7224168" cy="3092136"/>
          </a:xfrm>
          <a:prstGeom prst="rect">
            <a:avLst/>
          </a:prstGeom>
        </p:spPr>
      </p:pic>
      <p:sp>
        <p:nvSpPr>
          <p:cNvPr id="51" name="TextBox 50">
            <a:extLst>
              <a:ext uri="{FF2B5EF4-FFF2-40B4-BE49-F238E27FC236}">
                <a16:creationId xmlns:a16="http://schemas.microsoft.com/office/drawing/2014/main" id="{81DCE078-3811-42D6-85BF-96C16709F953}"/>
              </a:ext>
            </a:extLst>
          </p:cNvPr>
          <p:cNvSpPr txBox="1"/>
          <p:nvPr/>
        </p:nvSpPr>
        <p:spPr>
          <a:xfrm>
            <a:off x="248938" y="1324903"/>
            <a:ext cx="2565446" cy="523220"/>
          </a:xfrm>
          <a:prstGeom prst="rect">
            <a:avLst/>
          </a:prstGeom>
          <a:noFill/>
        </p:spPr>
        <p:txBody>
          <a:bodyPr wrap="none" rtlCol="0">
            <a:spAutoFit/>
          </a:bodyPr>
          <a:lstStyle/>
          <a:p>
            <a:r>
              <a:rPr lang="en-US" sz="2800" b="1" dirty="0"/>
              <a:t>Theorem </a:t>
            </a:r>
            <a:r>
              <a:rPr lang="en-US" dirty="0"/>
              <a:t>[DFGS21]</a:t>
            </a:r>
            <a:r>
              <a:rPr lang="en-US" sz="2800" b="1" dirty="0"/>
              <a:t>:</a:t>
            </a:r>
          </a:p>
        </p:txBody>
      </p:sp>
      <p:sp>
        <p:nvSpPr>
          <p:cNvPr id="52" name="Title 1">
            <a:extLst>
              <a:ext uri="{FF2B5EF4-FFF2-40B4-BE49-F238E27FC236}">
                <a16:creationId xmlns:a16="http://schemas.microsoft.com/office/drawing/2014/main" id="{89B67DD8-9084-4EEA-A308-7D94308B8E13}"/>
              </a:ext>
            </a:extLst>
          </p:cNvPr>
          <p:cNvSpPr txBox="1">
            <a:spLocks/>
          </p:cNvSpPr>
          <p:nvPr/>
        </p:nvSpPr>
        <p:spPr>
          <a:xfrm>
            <a:off x="-185744" y="210481"/>
            <a:ext cx="6556063" cy="923925"/>
          </a:xfrm>
          <a:prstGeom prst="rect">
            <a:avLst/>
          </a:prstGeom>
          <a:ln w="38100">
            <a:solidFill>
              <a:schemeClr val="tx1"/>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  The Benefits of Tightness</a:t>
            </a:r>
          </a:p>
        </p:txBody>
      </p:sp>
      <p:sp>
        <p:nvSpPr>
          <p:cNvPr id="8" name="Footer Placeholder 7">
            <a:extLst>
              <a:ext uri="{FF2B5EF4-FFF2-40B4-BE49-F238E27FC236}">
                <a16:creationId xmlns:a16="http://schemas.microsoft.com/office/drawing/2014/main" id="{D8FEDEC1-3150-44D1-BA65-C667935D24EB}"/>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4069819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D17B4391-06D0-4855-B17B-BED05BF9D7F2}"/>
              </a:ext>
            </a:extLst>
          </p:cNvPr>
          <p:cNvSpPr/>
          <p:nvPr/>
        </p:nvSpPr>
        <p:spPr>
          <a:xfrm>
            <a:off x="4052454" y="2970919"/>
            <a:ext cx="7699135" cy="329717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9FB419D3-8B7E-4749-9847-D182F67347FE}"/>
              </a:ext>
            </a:extLst>
          </p:cNvPr>
          <p:cNvPicPr>
            <a:picLocks noChangeAspect="1"/>
          </p:cNvPicPr>
          <p:nvPr/>
        </p:nvPicPr>
        <p:blipFill rotWithShape="1">
          <a:blip r:embed="rId3"/>
          <a:srcRect t="3068"/>
          <a:stretch/>
        </p:blipFill>
        <p:spPr>
          <a:xfrm>
            <a:off x="4200991" y="3040254"/>
            <a:ext cx="7334251" cy="3103905"/>
          </a:xfrm>
          <a:prstGeom prst="rect">
            <a:avLst/>
          </a:prstGeom>
        </p:spPr>
      </p:pic>
      <p:sp>
        <p:nvSpPr>
          <p:cNvPr id="19" name="TextBox 18">
            <a:extLst>
              <a:ext uri="{FF2B5EF4-FFF2-40B4-BE49-F238E27FC236}">
                <a16:creationId xmlns:a16="http://schemas.microsoft.com/office/drawing/2014/main" id="{41A8756C-EF8D-45B6-AA5C-EC74B37873CB}"/>
              </a:ext>
            </a:extLst>
          </p:cNvPr>
          <p:cNvSpPr txBox="1"/>
          <p:nvPr/>
        </p:nvSpPr>
        <p:spPr>
          <a:xfrm>
            <a:off x="5492056" y="2601587"/>
            <a:ext cx="5009961" cy="369332"/>
          </a:xfrm>
          <a:prstGeom prst="rect">
            <a:avLst/>
          </a:prstGeom>
          <a:noFill/>
        </p:spPr>
        <p:txBody>
          <a:bodyPr wrap="none" rtlCol="0">
            <a:spAutoFit/>
          </a:bodyPr>
          <a:lstStyle/>
          <a:p>
            <a:r>
              <a:rPr lang="en-US" u="sng" dirty="0"/>
              <a:t>Probability that           breaks the security of  </a:t>
            </a:r>
            <a:r>
              <a:rPr lang="en-US" b="1" u="sng" dirty="0"/>
              <a:t>TLS 1.3</a:t>
            </a:r>
            <a:endParaRPr lang="en-US" u="sng" dirty="0"/>
          </a:p>
        </p:txBody>
      </p:sp>
      <p:pic>
        <p:nvPicPr>
          <p:cNvPr id="20" name="Picture 19" descr="Chart&#10;&#10;Description automatically generated">
            <a:extLst>
              <a:ext uri="{FF2B5EF4-FFF2-40B4-BE49-F238E27FC236}">
                <a16:creationId xmlns:a16="http://schemas.microsoft.com/office/drawing/2014/main" id="{960111C0-B9AA-403C-B722-A20DAB1AB04B}"/>
              </a:ext>
            </a:extLst>
          </p:cNvPr>
          <p:cNvPicPr>
            <a:picLocks noChangeAspect="1"/>
          </p:cNvPicPr>
          <p:nvPr/>
        </p:nvPicPr>
        <p:blipFill>
          <a:blip r:embed="rId4"/>
          <a:stretch>
            <a:fillRect/>
          </a:stretch>
        </p:blipFill>
        <p:spPr>
          <a:xfrm flipH="1">
            <a:off x="7113880" y="2433140"/>
            <a:ext cx="461053" cy="461053"/>
          </a:xfrm>
          <a:prstGeom prst="rect">
            <a:avLst/>
          </a:prstGeom>
        </p:spPr>
      </p:pic>
      <p:sp>
        <p:nvSpPr>
          <p:cNvPr id="48" name="TextBox 47">
            <a:extLst>
              <a:ext uri="{FF2B5EF4-FFF2-40B4-BE49-F238E27FC236}">
                <a16:creationId xmlns:a16="http://schemas.microsoft.com/office/drawing/2014/main" id="{B36B3482-EFB2-4B44-AFC7-7E1F7BFFE770}"/>
              </a:ext>
            </a:extLst>
          </p:cNvPr>
          <p:cNvSpPr txBox="1"/>
          <p:nvPr/>
        </p:nvSpPr>
        <p:spPr>
          <a:xfrm>
            <a:off x="2868962" y="1419221"/>
            <a:ext cx="9294107" cy="461665"/>
          </a:xfrm>
          <a:prstGeom prst="rect">
            <a:avLst/>
          </a:prstGeom>
          <a:solidFill>
            <a:schemeClr val="bg1">
              <a:lumMod val="95000"/>
            </a:schemeClr>
          </a:solidFill>
        </p:spPr>
        <p:txBody>
          <a:bodyPr wrap="square" rtlCol="0">
            <a:spAutoFit/>
          </a:bodyPr>
          <a:lstStyle/>
          <a:p>
            <a:r>
              <a:rPr lang="en-US" sz="2400" dirty="0"/>
              <a:t> Adv(</a:t>
            </a:r>
            <a:r>
              <a:rPr lang="en-US" sz="2400" b="1" dirty="0">
                <a:solidFill>
                  <a:srgbClr val="C00000"/>
                </a:solidFill>
              </a:rPr>
              <a:t>A</a:t>
            </a:r>
            <a:r>
              <a:rPr lang="en-US" sz="2400" dirty="0"/>
              <a:t>, </a:t>
            </a:r>
            <a:r>
              <a:rPr lang="en-US" sz="2400" b="1" dirty="0"/>
              <a:t>TLS 1.3</a:t>
            </a:r>
            <a:r>
              <a:rPr lang="en-US" sz="2400" dirty="0"/>
              <a:t>) ≤  </a:t>
            </a:r>
            <a:r>
              <a:rPr lang="en-US" sz="2400" b="1" dirty="0"/>
              <a:t>S</a:t>
            </a:r>
            <a:r>
              <a:rPr lang="en-US" sz="2400" b="1" baseline="30000" dirty="0"/>
              <a:t>2</a:t>
            </a:r>
            <a:r>
              <a:rPr lang="en-US" sz="2400" b="1" dirty="0"/>
              <a:t> *</a:t>
            </a:r>
            <a:r>
              <a:rPr lang="en-US" sz="2400" dirty="0"/>
              <a:t>Adv(</a:t>
            </a:r>
            <a:r>
              <a:rPr lang="en-US" sz="2400" b="1" dirty="0">
                <a:solidFill>
                  <a:srgbClr val="C00000"/>
                </a:solidFill>
              </a:rPr>
              <a:t>B</a:t>
            </a:r>
            <a:r>
              <a:rPr lang="en-US" sz="2400" b="1" baseline="-25000" dirty="0">
                <a:solidFill>
                  <a:srgbClr val="C00000"/>
                </a:solidFill>
              </a:rPr>
              <a:t>1</a:t>
            </a:r>
            <a:r>
              <a:rPr lang="en-US" sz="2400" dirty="0"/>
              <a:t>, </a:t>
            </a:r>
            <a:r>
              <a:rPr lang="en-US" sz="2400" b="1" dirty="0">
                <a:solidFill>
                  <a:schemeClr val="accent6"/>
                </a:solidFill>
              </a:rPr>
              <a:t>G</a:t>
            </a:r>
            <a:r>
              <a:rPr lang="en-US" sz="2400" b="1" dirty="0"/>
              <a:t>) </a:t>
            </a:r>
            <a:r>
              <a:rPr lang="en-US" sz="2400" dirty="0"/>
              <a:t>+ 6</a:t>
            </a:r>
            <a:r>
              <a:rPr lang="en-US" sz="2400" b="1" dirty="0"/>
              <a:t>S * </a:t>
            </a:r>
            <a:r>
              <a:rPr lang="en-US" sz="2400" dirty="0"/>
              <a:t>Adv(</a:t>
            </a:r>
            <a:r>
              <a:rPr lang="en-US" sz="2400" b="1" dirty="0">
                <a:solidFill>
                  <a:srgbClr val="C00000"/>
                </a:solidFill>
              </a:rPr>
              <a:t>B</a:t>
            </a:r>
            <a:r>
              <a:rPr lang="en-US" sz="2400" b="1" baseline="-25000" dirty="0">
                <a:solidFill>
                  <a:srgbClr val="C00000"/>
                </a:solidFill>
              </a:rPr>
              <a:t>2</a:t>
            </a:r>
            <a:r>
              <a:rPr lang="en-US" sz="2400" b="1" dirty="0"/>
              <a:t>,</a:t>
            </a:r>
            <a:r>
              <a:rPr lang="en-US" sz="2400" dirty="0"/>
              <a:t> </a:t>
            </a:r>
            <a:r>
              <a:rPr lang="en-US" sz="2400" b="1" dirty="0">
                <a:solidFill>
                  <a:schemeClr val="accent1">
                    <a:lumMod val="75000"/>
                  </a:schemeClr>
                </a:solidFill>
              </a:rPr>
              <a:t>H</a:t>
            </a:r>
            <a:r>
              <a:rPr lang="en-US" sz="2400" dirty="0"/>
              <a:t>) + </a:t>
            </a:r>
            <a:r>
              <a:rPr lang="en-US" sz="2400" b="1" dirty="0"/>
              <a:t>S </a:t>
            </a:r>
            <a:r>
              <a:rPr lang="en-US" sz="2400" dirty="0"/>
              <a:t>* </a:t>
            </a:r>
            <a:r>
              <a:rPr lang="en-US" sz="2400" b="1" dirty="0"/>
              <a:t>U </a:t>
            </a:r>
            <a:r>
              <a:rPr lang="en-US" sz="2400" dirty="0"/>
              <a:t>* Adv(</a:t>
            </a:r>
            <a:r>
              <a:rPr lang="en-US" sz="2400" b="1" dirty="0">
                <a:solidFill>
                  <a:srgbClr val="C00000"/>
                </a:solidFill>
              </a:rPr>
              <a:t>B</a:t>
            </a:r>
            <a:r>
              <a:rPr lang="en-US" sz="2400" b="1" baseline="-25000" dirty="0">
                <a:solidFill>
                  <a:srgbClr val="C00000"/>
                </a:solidFill>
              </a:rPr>
              <a:t>3</a:t>
            </a:r>
            <a:r>
              <a:rPr lang="en-US" sz="2400" b="1" dirty="0"/>
              <a:t>,</a:t>
            </a:r>
            <a:r>
              <a:rPr lang="en-US" sz="2400" dirty="0"/>
              <a:t> </a:t>
            </a:r>
            <a:r>
              <a:rPr lang="en-US" sz="2400" b="1" dirty="0">
                <a:solidFill>
                  <a:schemeClr val="accent2"/>
                </a:solidFill>
              </a:rPr>
              <a:t>S</a:t>
            </a:r>
            <a:r>
              <a:rPr lang="en-US" sz="2400" dirty="0"/>
              <a:t>) +…</a:t>
            </a:r>
            <a:endParaRPr lang="en-US" sz="2400" dirty="0">
              <a:solidFill>
                <a:schemeClr val="accent3"/>
              </a:solidFill>
            </a:endParaRPr>
          </a:p>
        </p:txBody>
      </p:sp>
      <p:sp>
        <p:nvSpPr>
          <p:cNvPr id="25" name="TextBox 24">
            <a:extLst>
              <a:ext uri="{FF2B5EF4-FFF2-40B4-BE49-F238E27FC236}">
                <a16:creationId xmlns:a16="http://schemas.microsoft.com/office/drawing/2014/main" id="{57F47961-01B8-437D-B95D-FC167D5DF29F}"/>
              </a:ext>
            </a:extLst>
          </p:cNvPr>
          <p:cNvSpPr txBox="1"/>
          <p:nvPr/>
        </p:nvSpPr>
        <p:spPr>
          <a:xfrm>
            <a:off x="283242" y="1963083"/>
            <a:ext cx="2666564" cy="523220"/>
          </a:xfrm>
          <a:prstGeom prst="rect">
            <a:avLst/>
          </a:prstGeom>
          <a:noFill/>
        </p:spPr>
        <p:txBody>
          <a:bodyPr wrap="none" rtlCol="0">
            <a:spAutoFit/>
          </a:bodyPr>
          <a:lstStyle/>
          <a:p>
            <a:r>
              <a:rPr lang="en-US" sz="2800" b="1" dirty="0"/>
              <a:t>Theorem </a:t>
            </a:r>
            <a:r>
              <a:rPr lang="en-US" sz="1400" dirty="0"/>
              <a:t>[DG21][DJ21]</a:t>
            </a:r>
            <a:r>
              <a:rPr lang="en-US" sz="2800" b="1" dirty="0"/>
              <a:t>:</a:t>
            </a:r>
            <a:endParaRPr lang="en-US" sz="2000" b="1" dirty="0"/>
          </a:p>
        </p:txBody>
      </p:sp>
      <p:sp>
        <p:nvSpPr>
          <p:cNvPr id="26" name="TextBox 25">
            <a:extLst>
              <a:ext uri="{FF2B5EF4-FFF2-40B4-BE49-F238E27FC236}">
                <a16:creationId xmlns:a16="http://schemas.microsoft.com/office/drawing/2014/main" id="{9AEB32E6-C611-4C92-8707-CEA9282AD903}"/>
              </a:ext>
            </a:extLst>
          </p:cNvPr>
          <p:cNvSpPr txBox="1"/>
          <p:nvPr/>
        </p:nvSpPr>
        <p:spPr>
          <a:xfrm>
            <a:off x="2848688" y="1993861"/>
            <a:ext cx="9294107" cy="461665"/>
          </a:xfrm>
          <a:prstGeom prst="rect">
            <a:avLst/>
          </a:prstGeom>
          <a:solidFill>
            <a:schemeClr val="accent3">
              <a:lumMod val="40000"/>
              <a:lumOff val="60000"/>
            </a:schemeClr>
          </a:solidFill>
        </p:spPr>
        <p:txBody>
          <a:bodyPr wrap="square" rtlCol="0">
            <a:spAutoFit/>
          </a:bodyPr>
          <a:lstStyle/>
          <a:p>
            <a:r>
              <a:rPr lang="en-US" sz="2400" dirty="0"/>
              <a:t> Adv(</a:t>
            </a:r>
            <a:r>
              <a:rPr lang="en-US" sz="2400" b="1" dirty="0">
                <a:solidFill>
                  <a:srgbClr val="C00000"/>
                </a:solidFill>
              </a:rPr>
              <a:t>A</a:t>
            </a:r>
            <a:r>
              <a:rPr lang="en-US" sz="2400" dirty="0"/>
              <a:t>, </a:t>
            </a:r>
            <a:r>
              <a:rPr lang="en-US" sz="2400" b="1" dirty="0"/>
              <a:t>TLS 1.3</a:t>
            </a:r>
            <a:r>
              <a:rPr lang="en-US" sz="2400" dirty="0"/>
              <a:t>) ≤  </a:t>
            </a:r>
            <a:r>
              <a:rPr lang="en-US" sz="2400" b="1" dirty="0"/>
              <a:t>4 * </a:t>
            </a:r>
            <a:r>
              <a:rPr lang="en-US" sz="2400" dirty="0"/>
              <a:t>Adv(</a:t>
            </a:r>
            <a:r>
              <a:rPr lang="en-US" sz="2400" b="1" dirty="0">
                <a:solidFill>
                  <a:srgbClr val="C00000"/>
                </a:solidFill>
              </a:rPr>
              <a:t>B</a:t>
            </a:r>
            <a:r>
              <a:rPr lang="en-US" sz="2400" b="1" baseline="-25000" dirty="0">
                <a:solidFill>
                  <a:srgbClr val="C00000"/>
                </a:solidFill>
              </a:rPr>
              <a:t>1</a:t>
            </a:r>
            <a:r>
              <a:rPr lang="en-US" sz="2400" dirty="0"/>
              <a:t>, </a:t>
            </a:r>
            <a:r>
              <a:rPr lang="en-US" sz="2400" b="1" dirty="0">
                <a:solidFill>
                  <a:schemeClr val="accent6"/>
                </a:solidFill>
              </a:rPr>
              <a:t>G</a:t>
            </a:r>
            <a:r>
              <a:rPr lang="en-US" sz="2400" b="1" dirty="0"/>
              <a:t>) </a:t>
            </a:r>
            <a:r>
              <a:rPr lang="en-US" sz="2400" dirty="0"/>
              <a:t>+ 4 </a:t>
            </a:r>
            <a:r>
              <a:rPr lang="en-US" sz="2400" b="1" dirty="0"/>
              <a:t>* </a:t>
            </a:r>
            <a:r>
              <a:rPr lang="en-US" sz="2400" dirty="0"/>
              <a:t>Adv(</a:t>
            </a:r>
            <a:r>
              <a:rPr lang="en-US" sz="2400" b="1" dirty="0">
                <a:solidFill>
                  <a:srgbClr val="C00000"/>
                </a:solidFill>
              </a:rPr>
              <a:t>B</a:t>
            </a:r>
            <a:r>
              <a:rPr lang="en-US" sz="2400" b="1" baseline="-25000" dirty="0">
                <a:solidFill>
                  <a:srgbClr val="C00000"/>
                </a:solidFill>
              </a:rPr>
              <a:t>2</a:t>
            </a:r>
            <a:r>
              <a:rPr lang="en-US" sz="2400" b="1" dirty="0"/>
              <a:t>,</a:t>
            </a:r>
            <a:r>
              <a:rPr lang="en-US" sz="2400" dirty="0"/>
              <a:t> </a:t>
            </a:r>
            <a:r>
              <a:rPr lang="en-US" sz="2400" b="1" dirty="0">
                <a:solidFill>
                  <a:schemeClr val="accent1">
                    <a:lumMod val="75000"/>
                  </a:schemeClr>
                </a:solidFill>
              </a:rPr>
              <a:t>H</a:t>
            </a:r>
            <a:r>
              <a:rPr lang="en-US" sz="2400" dirty="0"/>
              <a:t>) + </a:t>
            </a:r>
            <a:r>
              <a:rPr lang="en-US" sz="2400" b="1" dirty="0"/>
              <a:t>U </a:t>
            </a:r>
            <a:r>
              <a:rPr lang="en-US" sz="2400" dirty="0"/>
              <a:t>* Adv(</a:t>
            </a:r>
            <a:r>
              <a:rPr lang="en-US" sz="2400" b="1" dirty="0">
                <a:solidFill>
                  <a:srgbClr val="C00000"/>
                </a:solidFill>
              </a:rPr>
              <a:t>B</a:t>
            </a:r>
            <a:r>
              <a:rPr lang="en-US" sz="2400" b="1" baseline="-25000" dirty="0">
                <a:solidFill>
                  <a:srgbClr val="C00000"/>
                </a:solidFill>
              </a:rPr>
              <a:t>3</a:t>
            </a:r>
            <a:r>
              <a:rPr lang="en-US" sz="2400" b="1" dirty="0"/>
              <a:t>,</a:t>
            </a:r>
            <a:r>
              <a:rPr lang="en-US" sz="2400" dirty="0"/>
              <a:t> </a:t>
            </a:r>
            <a:r>
              <a:rPr lang="en-US" sz="2400" b="1" dirty="0">
                <a:solidFill>
                  <a:schemeClr val="accent2"/>
                </a:solidFill>
              </a:rPr>
              <a:t>S</a:t>
            </a:r>
            <a:r>
              <a:rPr lang="en-US" sz="2400" dirty="0"/>
              <a:t>) +…</a:t>
            </a:r>
            <a:endParaRPr lang="en-US" sz="2400" dirty="0">
              <a:solidFill>
                <a:schemeClr val="accent3"/>
              </a:solidFill>
            </a:endParaRPr>
          </a:p>
        </p:txBody>
      </p:sp>
      <p:sp>
        <p:nvSpPr>
          <p:cNvPr id="31" name="TextBox 30">
            <a:extLst>
              <a:ext uri="{FF2B5EF4-FFF2-40B4-BE49-F238E27FC236}">
                <a16:creationId xmlns:a16="http://schemas.microsoft.com/office/drawing/2014/main" id="{018A1CF6-2153-4FFB-B465-776C9EFC05BF}"/>
              </a:ext>
            </a:extLst>
          </p:cNvPr>
          <p:cNvSpPr txBox="1"/>
          <p:nvPr/>
        </p:nvSpPr>
        <p:spPr>
          <a:xfrm>
            <a:off x="248938" y="1324903"/>
            <a:ext cx="2565446" cy="523220"/>
          </a:xfrm>
          <a:prstGeom prst="rect">
            <a:avLst/>
          </a:prstGeom>
          <a:noFill/>
        </p:spPr>
        <p:txBody>
          <a:bodyPr wrap="none" rtlCol="0">
            <a:spAutoFit/>
          </a:bodyPr>
          <a:lstStyle/>
          <a:p>
            <a:r>
              <a:rPr lang="en-US" sz="2800" b="1" dirty="0"/>
              <a:t>Theorem </a:t>
            </a:r>
            <a:r>
              <a:rPr lang="en-US" dirty="0"/>
              <a:t>[DFGS21]</a:t>
            </a:r>
            <a:r>
              <a:rPr lang="en-US" sz="2800" b="1" dirty="0"/>
              <a:t>:</a:t>
            </a:r>
          </a:p>
        </p:txBody>
      </p:sp>
      <p:sp>
        <p:nvSpPr>
          <p:cNvPr id="32" name="Title 1">
            <a:extLst>
              <a:ext uri="{FF2B5EF4-FFF2-40B4-BE49-F238E27FC236}">
                <a16:creationId xmlns:a16="http://schemas.microsoft.com/office/drawing/2014/main" id="{A5D48074-9F17-4A42-B499-83FA7BA1ED86}"/>
              </a:ext>
            </a:extLst>
          </p:cNvPr>
          <p:cNvSpPr txBox="1">
            <a:spLocks/>
          </p:cNvSpPr>
          <p:nvPr/>
        </p:nvSpPr>
        <p:spPr>
          <a:xfrm>
            <a:off x="-185744" y="210481"/>
            <a:ext cx="6556063" cy="923925"/>
          </a:xfrm>
          <a:prstGeom prst="rect">
            <a:avLst/>
          </a:prstGeom>
          <a:ln w="38100">
            <a:solidFill>
              <a:schemeClr val="tx1"/>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  The Benefits of Tightness</a:t>
            </a:r>
          </a:p>
        </p:txBody>
      </p:sp>
      <p:sp>
        <p:nvSpPr>
          <p:cNvPr id="33" name="TextBox 32">
            <a:extLst>
              <a:ext uri="{FF2B5EF4-FFF2-40B4-BE49-F238E27FC236}">
                <a16:creationId xmlns:a16="http://schemas.microsoft.com/office/drawing/2014/main" id="{8F611098-F6BC-4C87-8FA3-A00160021D02}"/>
              </a:ext>
            </a:extLst>
          </p:cNvPr>
          <p:cNvSpPr txBox="1"/>
          <p:nvPr/>
        </p:nvSpPr>
        <p:spPr>
          <a:xfrm>
            <a:off x="534910" y="4109676"/>
            <a:ext cx="2257413" cy="369332"/>
          </a:xfrm>
          <a:prstGeom prst="rect">
            <a:avLst/>
          </a:prstGeom>
          <a:noFill/>
        </p:spPr>
        <p:txBody>
          <a:bodyPr wrap="none" rtlCol="0">
            <a:spAutoFit/>
          </a:bodyPr>
          <a:lstStyle/>
          <a:p>
            <a:r>
              <a:rPr lang="en-US" b="1" dirty="0"/>
              <a:t>128-bit configuration:</a:t>
            </a:r>
          </a:p>
        </p:txBody>
      </p:sp>
      <p:sp>
        <p:nvSpPr>
          <p:cNvPr id="34" name="Rectangle 33">
            <a:extLst>
              <a:ext uri="{FF2B5EF4-FFF2-40B4-BE49-F238E27FC236}">
                <a16:creationId xmlns:a16="http://schemas.microsoft.com/office/drawing/2014/main" id="{0B4D3C61-EE50-40C7-88D3-7B16AC3D9481}"/>
              </a:ext>
            </a:extLst>
          </p:cNvPr>
          <p:cNvSpPr/>
          <p:nvPr/>
        </p:nvSpPr>
        <p:spPr>
          <a:xfrm>
            <a:off x="686779" y="4518565"/>
            <a:ext cx="1517168" cy="1586541"/>
          </a:xfrm>
          <a:prstGeom prst="rect">
            <a:avLst/>
          </a:prstGeom>
          <a:solidFill>
            <a:schemeClr val="accent2">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5D3C9DA2-CCF2-4C8E-819F-E130C4AC7B22}"/>
              </a:ext>
            </a:extLst>
          </p:cNvPr>
          <p:cNvSpPr txBox="1"/>
          <p:nvPr/>
        </p:nvSpPr>
        <p:spPr>
          <a:xfrm>
            <a:off x="873937" y="4605511"/>
            <a:ext cx="1095606" cy="408623"/>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b="1" dirty="0">
                <a:solidFill>
                  <a:schemeClr val="tx1"/>
                </a:solidFill>
              </a:rPr>
              <a:t> </a:t>
            </a:r>
            <a:r>
              <a:rPr lang="en-US" b="1" dirty="0">
                <a:solidFill>
                  <a:schemeClr val="tx1"/>
                </a:solidFill>
                <a:latin typeface="Courier New" panose="02070309020205020404" pitchFamily="49" charset="0"/>
                <a:cs typeface="Courier New" panose="02070309020205020404" pitchFamily="49" charset="0"/>
              </a:rPr>
              <a:t>x25519</a:t>
            </a:r>
          </a:p>
        </p:txBody>
      </p:sp>
      <p:sp>
        <p:nvSpPr>
          <p:cNvPr id="39" name="TextBox 38">
            <a:extLst>
              <a:ext uri="{FF2B5EF4-FFF2-40B4-BE49-F238E27FC236}">
                <a16:creationId xmlns:a16="http://schemas.microsoft.com/office/drawing/2014/main" id="{07FEE5BC-4D00-4BA9-A4BC-EF037C8DE022}"/>
              </a:ext>
            </a:extLst>
          </p:cNvPr>
          <p:cNvSpPr txBox="1"/>
          <p:nvPr/>
        </p:nvSpPr>
        <p:spPr>
          <a:xfrm>
            <a:off x="839780" y="5087848"/>
            <a:ext cx="1183030" cy="408623"/>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b="1" dirty="0">
                <a:solidFill>
                  <a:schemeClr val="tx1"/>
                </a:solidFill>
                <a:latin typeface="Courier New" panose="02070309020205020404" pitchFamily="49" charset="0"/>
                <a:cs typeface="Courier New" panose="02070309020205020404" pitchFamily="49" charset="0"/>
              </a:rPr>
              <a:t>ed25519</a:t>
            </a:r>
          </a:p>
        </p:txBody>
      </p:sp>
      <p:sp>
        <p:nvSpPr>
          <p:cNvPr id="40" name="TextBox 39">
            <a:extLst>
              <a:ext uri="{FF2B5EF4-FFF2-40B4-BE49-F238E27FC236}">
                <a16:creationId xmlns:a16="http://schemas.microsoft.com/office/drawing/2014/main" id="{AFC3F51B-3A2E-4DB1-8E62-B5D2EC6AF761}"/>
              </a:ext>
            </a:extLst>
          </p:cNvPr>
          <p:cNvSpPr txBox="1"/>
          <p:nvPr/>
        </p:nvSpPr>
        <p:spPr>
          <a:xfrm>
            <a:off x="832131" y="5590742"/>
            <a:ext cx="1183030" cy="408623"/>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b="1" dirty="0">
                <a:solidFill>
                  <a:schemeClr val="tx1"/>
                </a:solidFill>
                <a:latin typeface="Courier New" panose="02070309020205020404" pitchFamily="49" charset="0"/>
                <a:cs typeface="Courier New" panose="02070309020205020404" pitchFamily="49" charset="0"/>
              </a:rPr>
              <a:t>SHA-256</a:t>
            </a:r>
          </a:p>
        </p:txBody>
      </p:sp>
      <p:sp>
        <p:nvSpPr>
          <p:cNvPr id="2" name="Footer Placeholder 1">
            <a:extLst>
              <a:ext uri="{FF2B5EF4-FFF2-40B4-BE49-F238E27FC236}">
                <a16:creationId xmlns:a16="http://schemas.microsoft.com/office/drawing/2014/main" id="{D748A8D0-0FF1-4605-8957-953E939F7B88}"/>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3186315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D4BE556-ACD3-4DC3-9501-5945617AD403}"/>
              </a:ext>
            </a:extLst>
          </p:cNvPr>
          <p:cNvSpPr txBox="1"/>
          <p:nvPr/>
        </p:nvSpPr>
        <p:spPr>
          <a:xfrm>
            <a:off x="7669096" y="4258248"/>
            <a:ext cx="1362040" cy="369332"/>
          </a:xfrm>
          <a:prstGeom prst="rect">
            <a:avLst/>
          </a:prstGeom>
          <a:noFill/>
        </p:spPr>
        <p:txBody>
          <a:bodyPr wrap="none" rtlCol="0">
            <a:spAutoFit/>
          </a:bodyPr>
          <a:lstStyle/>
          <a:p>
            <a:r>
              <a:rPr lang="en-US" dirty="0"/>
              <a:t>Empty graph</a:t>
            </a:r>
          </a:p>
        </p:txBody>
      </p:sp>
      <p:pic>
        <p:nvPicPr>
          <p:cNvPr id="14" name="Picture 13">
            <a:extLst>
              <a:ext uri="{FF2B5EF4-FFF2-40B4-BE49-F238E27FC236}">
                <a16:creationId xmlns:a16="http://schemas.microsoft.com/office/drawing/2014/main" id="{FFEBA969-551F-47E6-ADDD-D4EEFEAE69BD}"/>
              </a:ext>
            </a:extLst>
          </p:cNvPr>
          <p:cNvPicPr>
            <a:picLocks noChangeAspect="1"/>
          </p:cNvPicPr>
          <p:nvPr/>
        </p:nvPicPr>
        <p:blipFill rotWithShape="1">
          <a:blip r:embed="rId3"/>
          <a:srcRect t="3516"/>
          <a:stretch/>
        </p:blipFill>
        <p:spPr>
          <a:xfrm>
            <a:off x="4209623" y="2972806"/>
            <a:ext cx="7334250" cy="3207340"/>
          </a:xfrm>
          <a:prstGeom prst="rect">
            <a:avLst/>
          </a:prstGeom>
        </p:spPr>
      </p:pic>
      <p:pic>
        <p:nvPicPr>
          <p:cNvPr id="15" name="Picture 14">
            <a:extLst>
              <a:ext uri="{FF2B5EF4-FFF2-40B4-BE49-F238E27FC236}">
                <a16:creationId xmlns:a16="http://schemas.microsoft.com/office/drawing/2014/main" id="{BD564C34-80F6-4E8A-BFEF-06769576D765}"/>
              </a:ext>
            </a:extLst>
          </p:cNvPr>
          <p:cNvPicPr>
            <a:picLocks noChangeAspect="1"/>
          </p:cNvPicPr>
          <p:nvPr/>
        </p:nvPicPr>
        <p:blipFill rotWithShape="1">
          <a:blip r:embed="rId4"/>
          <a:srcRect t="942" r="22" b="3276"/>
          <a:stretch/>
        </p:blipFill>
        <p:spPr>
          <a:xfrm>
            <a:off x="4212433" y="2972806"/>
            <a:ext cx="7296150" cy="3193084"/>
          </a:xfrm>
          <a:prstGeom prst="rect">
            <a:avLst/>
          </a:prstGeom>
        </p:spPr>
      </p:pic>
      <p:pic>
        <p:nvPicPr>
          <p:cNvPr id="16" name="Picture 15">
            <a:extLst>
              <a:ext uri="{FF2B5EF4-FFF2-40B4-BE49-F238E27FC236}">
                <a16:creationId xmlns:a16="http://schemas.microsoft.com/office/drawing/2014/main" id="{C4BC9342-199E-4E7D-B4EF-EAB28B4A6BD9}"/>
              </a:ext>
            </a:extLst>
          </p:cNvPr>
          <p:cNvPicPr>
            <a:picLocks noChangeAspect="1"/>
          </p:cNvPicPr>
          <p:nvPr/>
        </p:nvPicPr>
        <p:blipFill rotWithShape="1">
          <a:blip r:embed="rId5"/>
          <a:srcRect l="2671" t="3020"/>
          <a:stretch/>
        </p:blipFill>
        <p:spPr>
          <a:xfrm>
            <a:off x="4218139" y="3035360"/>
            <a:ext cx="7286662" cy="3140690"/>
          </a:xfrm>
          <a:prstGeom prst="rect">
            <a:avLst/>
          </a:prstGeom>
        </p:spPr>
      </p:pic>
      <p:pic>
        <p:nvPicPr>
          <p:cNvPr id="17" name="Picture 16">
            <a:extLst>
              <a:ext uri="{FF2B5EF4-FFF2-40B4-BE49-F238E27FC236}">
                <a16:creationId xmlns:a16="http://schemas.microsoft.com/office/drawing/2014/main" id="{4E9F8CD2-14F3-4114-923A-962EBA17AAC0}"/>
              </a:ext>
            </a:extLst>
          </p:cNvPr>
          <p:cNvPicPr>
            <a:picLocks noChangeAspect="1"/>
          </p:cNvPicPr>
          <p:nvPr/>
        </p:nvPicPr>
        <p:blipFill rotWithShape="1">
          <a:blip r:embed="rId6"/>
          <a:srcRect l="944" t="7304" r="1" b="1861"/>
          <a:stretch/>
        </p:blipFill>
        <p:spPr>
          <a:xfrm>
            <a:off x="4228299" y="3025199"/>
            <a:ext cx="7274456" cy="3140691"/>
          </a:xfrm>
          <a:prstGeom prst="rect">
            <a:avLst/>
          </a:prstGeom>
        </p:spPr>
      </p:pic>
      <p:pic>
        <p:nvPicPr>
          <p:cNvPr id="18" name="Picture 17">
            <a:extLst>
              <a:ext uri="{FF2B5EF4-FFF2-40B4-BE49-F238E27FC236}">
                <a16:creationId xmlns:a16="http://schemas.microsoft.com/office/drawing/2014/main" id="{F5F0F7BB-1DB0-4626-AD04-AFAC9DEBC619}"/>
              </a:ext>
            </a:extLst>
          </p:cNvPr>
          <p:cNvPicPr>
            <a:picLocks noChangeAspect="1"/>
          </p:cNvPicPr>
          <p:nvPr/>
        </p:nvPicPr>
        <p:blipFill rotWithShape="1">
          <a:blip r:embed="rId7"/>
          <a:srcRect t="82"/>
          <a:stretch/>
        </p:blipFill>
        <p:spPr>
          <a:xfrm>
            <a:off x="4211267" y="3028843"/>
            <a:ext cx="7286625" cy="3140690"/>
          </a:xfrm>
          <a:prstGeom prst="rect">
            <a:avLst/>
          </a:prstGeom>
        </p:spPr>
      </p:pic>
      <p:sp>
        <p:nvSpPr>
          <p:cNvPr id="19" name="TextBox 18">
            <a:extLst>
              <a:ext uri="{FF2B5EF4-FFF2-40B4-BE49-F238E27FC236}">
                <a16:creationId xmlns:a16="http://schemas.microsoft.com/office/drawing/2014/main" id="{41A8756C-EF8D-45B6-AA5C-EC74B37873CB}"/>
              </a:ext>
            </a:extLst>
          </p:cNvPr>
          <p:cNvSpPr txBox="1"/>
          <p:nvPr/>
        </p:nvSpPr>
        <p:spPr>
          <a:xfrm>
            <a:off x="5492056" y="2601587"/>
            <a:ext cx="5009961" cy="369332"/>
          </a:xfrm>
          <a:prstGeom prst="rect">
            <a:avLst/>
          </a:prstGeom>
          <a:noFill/>
        </p:spPr>
        <p:txBody>
          <a:bodyPr wrap="none" rtlCol="0">
            <a:spAutoFit/>
          </a:bodyPr>
          <a:lstStyle/>
          <a:p>
            <a:r>
              <a:rPr lang="en-US" u="sng" dirty="0"/>
              <a:t>Probability that           breaks the security of  </a:t>
            </a:r>
            <a:r>
              <a:rPr lang="en-US" b="1" u="sng" dirty="0"/>
              <a:t>TLS 1.3</a:t>
            </a:r>
            <a:endParaRPr lang="en-US" u="sng" dirty="0"/>
          </a:p>
        </p:txBody>
      </p:sp>
      <p:pic>
        <p:nvPicPr>
          <p:cNvPr id="20" name="Picture 19" descr="Chart&#10;&#10;Description automatically generated">
            <a:extLst>
              <a:ext uri="{FF2B5EF4-FFF2-40B4-BE49-F238E27FC236}">
                <a16:creationId xmlns:a16="http://schemas.microsoft.com/office/drawing/2014/main" id="{960111C0-B9AA-403C-B722-A20DAB1AB04B}"/>
              </a:ext>
            </a:extLst>
          </p:cNvPr>
          <p:cNvPicPr>
            <a:picLocks noChangeAspect="1"/>
          </p:cNvPicPr>
          <p:nvPr/>
        </p:nvPicPr>
        <p:blipFill>
          <a:blip r:embed="rId8"/>
          <a:stretch>
            <a:fillRect/>
          </a:stretch>
        </p:blipFill>
        <p:spPr>
          <a:xfrm flipH="1">
            <a:off x="7113880" y="2433140"/>
            <a:ext cx="461053" cy="461053"/>
          </a:xfrm>
          <a:prstGeom prst="rect">
            <a:avLst/>
          </a:prstGeom>
        </p:spPr>
      </p:pic>
      <p:sp>
        <p:nvSpPr>
          <p:cNvPr id="48" name="TextBox 47">
            <a:extLst>
              <a:ext uri="{FF2B5EF4-FFF2-40B4-BE49-F238E27FC236}">
                <a16:creationId xmlns:a16="http://schemas.microsoft.com/office/drawing/2014/main" id="{B36B3482-EFB2-4B44-AFC7-7E1F7BFFE770}"/>
              </a:ext>
            </a:extLst>
          </p:cNvPr>
          <p:cNvSpPr txBox="1"/>
          <p:nvPr/>
        </p:nvSpPr>
        <p:spPr>
          <a:xfrm>
            <a:off x="2868962" y="1419221"/>
            <a:ext cx="9294107" cy="461665"/>
          </a:xfrm>
          <a:prstGeom prst="rect">
            <a:avLst/>
          </a:prstGeom>
          <a:solidFill>
            <a:schemeClr val="bg1">
              <a:lumMod val="95000"/>
            </a:schemeClr>
          </a:solidFill>
        </p:spPr>
        <p:txBody>
          <a:bodyPr wrap="square" rtlCol="0">
            <a:spAutoFit/>
          </a:bodyPr>
          <a:lstStyle/>
          <a:p>
            <a:r>
              <a:rPr lang="en-US" sz="2400" dirty="0"/>
              <a:t> Adv(</a:t>
            </a:r>
            <a:r>
              <a:rPr lang="en-US" sz="2400" b="1" dirty="0">
                <a:solidFill>
                  <a:srgbClr val="C00000"/>
                </a:solidFill>
              </a:rPr>
              <a:t>A</a:t>
            </a:r>
            <a:r>
              <a:rPr lang="en-US" sz="2400" dirty="0"/>
              <a:t>, </a:t>
            </a:r>
            <a:r>
              <a:rPr lang="en-US" sz="2400" b="1" dirty="0"/>
              <a:t>TLS 1.3</a:t>
            </a:r>
            <a:r>
              <a:rPr lang="en-US" sz="2400" dirty="0"/>
              <a:t>) ≤  </a:t>
            </a:r>
            <a:r>
              <a:rPr lang="en-US" sz="2400" b="1" dirty="0"/>
              <a:t>S</a:t>
            </a:r>
            <a:r>
              <a:rPr lang="en-US" sz="2400" b="1" baseline="30000" dirty="0"/>
              <a:t>2</a:t>
            </a:r>
            <a:r>
              <a:rPr lang="en-US" sz="2400" b="1" dirty="0"/>
              <a:t> *</a:t>
            </a:r>
            <a:r>
              <a:rPr lang="en-US" sz="2400" dirty="0"/>
              <a:t>Adv(</a:t>
            </a:r>
            <a:r>
              <a:rPr lang="en-US" sz="2400" b="1" dirty="0">
                <a:solidFill>
                  <a:srgbClr val="C00000"/>
                </a:solidFill>
              </a:rPr>
              <a:t>B</a:t>
            </a:r>
            <a:r>
              <a:rPr lang="en-US" sz="2400" b="1" baseline="-25000" dirty="0">
                <a:solidFill>
                  <a:srgbClr val="C00000"/>
                </a:solidFill>
              </a:rPr>
              <a:t>1</a:t>
            </a:r>
            <a:r>
              <a:rPr lang="en-US" sz="2400" dirty="0"/>
              <a:t>, </a:t>
            </a:r>
            <a:r>
              <a:rPr lang="en-US" sz="2400" b="1" dirty="0">
                <a:solidFill>
                  <a:schemeClr val="accent6"/>
                </a:solidFill>
              </a:rPr>
              <a:t>G</a:t>
            </a:r>
            <a:r>
              <a:rPr lang="en-US" sz="2400" b="1" dirty="0"/>
              <a:t>) </a:t>
            </a:r>
            <a:r>
              <a:rPr lang="en-US" sz="2400" dirty="0"/>
              <a:t>+ 6</a:t>
            </a:r>
            <a:r>
              <a:rPr lang="en-US" sz="2400" b="1" dirty="0"/>
              <a:t>S * </a:t>
            </a:r>
            <a:r>
              <a:rPr lang="en-US" sz="2400" dirty="0"/>
              <a:t>Adv(</a:t>
            </a:r>
            <a:r>
              <a:rPr lang="en-US" sz="2400" b="1" dirty="0">
                <a:solidFill>
                  <a:srgbClr val="C00000"/>
                </a:solidFill>
              </a:rPr>
              <a:t>B</a:t>
            </a:r>
            <a:r>
              <a:rPr lang="en-US" sz="2400" b="1" baseline="-25000" dirty="0">
                <a:solidFill>
                  <a:srgbClr val="C00000"/>
                </a:solidFill>
              </a:rPr>
              <a:t>2</a:t>
            </a:r>
            <a:r>
              <a:rPr lang="en-US" sz="2400" b="1" dirty="0"/>
              <a:t>,</a:t>
            </a:r>
            <a:r>
              <a:rPr lang="en-US" sz="2400" dirty="0"/>
              <a:t> </a:t>
            </a:r>
            <a:r>
              <a:rPr lang="en-US" sz="2400" b="1" dirty="0">
                <a:solidFill>
                  <a:schemeClr val="accent1">
                    <a:lumMod val="75000"/>
                  </a:schemeClr>
                </a:solidFill>
              </a:rPr>
              <a:t>H</a:t>
            </a:r>
            <a:r>
              <a:rPr lang="en-US" sz="2400" dirty="0"/>
              <a:t>) + </a:t>
            </a:r>
            <a:r>
              <a:rPr lang="en-US" sz="2400" b="1" dirty="0"/>
              <a:t>S </a:t>
            </a:r>
            <a:r>
              <a:rPr lang="en-US" sz="2400" dirty="0"/>
              <a:t>* </a:t>
            </a:r>
            <a:r>
              <a:rPr lang="en-US" sz="2400" b="1" dirty="0"/>
              <a:t>U </a:t>
            </a:r>
            <a:r>
              <a:rPr lang="en-US" sz="2400" dirty="0"/>
              <a:t>* Adv(</a:t>
            </a:r>
            <a:r>
              <a:rPr lang="en-US" sz="2400" b="1" dirty="0">
                <a:solidFill>
                  <a:srgbClr val="C00000"/>
                </a:solidFill>
              </a:rPr>
              <a:t>B</a:t>
            </a:r>
            <a:r>
              <a:rPr lang="en-US" sz="2400" b="1" baseline="-25000" dirty="0">
                <a:solidFill>
                  <a:srgbClr val="C00000"/>
                </a:solidFill>
              </a:rPr>
              <a:t>3</a:t>
            </a:r>
            <a:r>
              <a:rPr lang="en-US" sz="2400" b="1" dirty="0"/>
              <a:t>,</a:t>
            </a:r>
            <a:r>
              <a:rPr lang="en-US" sz="2400" dirty="0"/>
              <a:t> </a:t>
            </a:r>
            <a:r>
              <a:rPr lang="en-US" sz="2400" b="1" dirty="0">
                <a:solidFill>
                  <a:schemeClr val="accent2"/>
                </a:solidFill>
              </a:rPr>
              <a:t>S</a:t>
            </a:r>
            <a:r>
              <a:rPr lang="en-US" sz="2400" dirty="0"/>
              <a:t>) +…</a:t>
            </a:r>
            <a:endParaRPr lang="en-US" sz="2400" dirty="0">
              <a:solidFill>
                <a:schemeClr val="accent3"/>
              </a:solidFill>
            </a:endParaRPr>
          </a:p>
        </p:txBody>
      </p:sp>
      <p:sp>
        <p:nvSpPr>
          <p:cNvPr id="25" name="TextBox 24">
            <a:extLst>
              <a:ext uri="{FF2B5EF4-FFF2-40B4-BE49-F238E27FC236}">
                <a16:creationId xmlns:a16="http://schemas.microsoft.com/office/drawing/2014/main" id="{57F47961-01B8-437D-B95D-FC167D5DF29F}"/>
              </a:ext>
            </a:extLst>
          </p:cNvPr>
          <p:cNvSpPr txBox="1"/>
          <p:nvPr/>
        </p:nvSpPr>
        <p:spPr>
          <a:xfrm>
            <a:off x="283242" y="1963083"/>
            <a:ext cx="2666564" cy="523220"/>
          </a:xfrm>
          <a:prstGeom prst="rect">
            <a:avLst/>
          </a:prstGeom>
          <a:noFill/>
        </p:spPr>
        <p:txBody>
          <a:bodyPr wrap="none" rtlCol="0">
            <a:spAutoFit/>
          </a:bodyPr>
          <a:lstStyle/>
          <a:p>
            <a:r>
              <a:rPr lang="en-US" sz="2800" b="1" dirty="0"/>
              <a:t>Theorem </a:t>
            </a:r>
            <a:r>
              <a:rPr lang="en-US" sz="1400" dirty="0"/>
              <a:t>[DG21][DJ21]</a:t>
            </a:r>
            <a:r>
              <a:rPr lang="en-US" sz="2800" b="1" dirty="0"/>
              <a:t>:</a:t>
            </a:r>
            <a:endParaRPr lang="en-US" sz="2000" b="1" dirty="0"/>
          </a:p>
        </p:txBody>
      </p:sp>
      <p:sp>
        <p:nvSpPr>
          <p:cNvPr id="26" name="TextBox 25">
            <a:extLst>
              <a:ext uri="{FF2B5EF4-FFF2-40B4-BE49-F238E27FC236}">
                <a16:creationId xmlns:a16="http://schemas.microsoft.com/office/drawing/2014/main" id="{9AEB32E6-C611-4C92-8707-CEA9282AD903}"/>
              </a:ext>
            </a:extLst>
          </p:cNvPr>
          <p:cNvSpPr txBox="1"/>
          <p:nvPr/>
        </p:nvSpPr>
        <p:spPr>
          <a:xfrm>
            <a:off x="2848688" y="1993861"/>
            <a:ext cx="9294107" cy="461665"/>
          </a:xfrm>
          <a:prstGeom prst="rect">
            <a:avLst/>
          </a:prstGeom>
          <a:solidFill>
            <a:schemeClr val="accent3">
              <a:lumMod val="40000"/>
              <a:lumOff val="60000"/>
            </a:schemeClr>
          </a:solidFill>
        </p:spPr>
        <p:txBody>
          <a:bodyPr wrap="square" rtlCol="0">
            <a:spAutoFit/>
          </a:bodyPr>
          <a:lstStyle/>
          <a:p>
            <a:r>
              <a:rPr lang="en-US" sz="2400" dirty="0"/>
              <a:t> Adv(</a:t>
            </a:r>
            <a:r>
              <a:rPr lang="en-US" sz="2400" b="1" dirty="0">
                <a:solidFill>
                  <a:srgbClr val="C00000"/>
                </a:solidFill>
              </a:rPr>
              <a:t>A</a:t>
            </a:r>
            <a:r>
              <a:rPr lang="en-US" sz="2400" dirty="0"/>
              <a:t>, </a:t>
            </a:r>
            <a:r>
              <a:rPr lang="en-US" sz="2400" b="1" dirty="0"/>
              <a:t>TLS 1.3</a:t>
            </a:r>
            <a:r>
              <a:rPr lang="en-US" sz="2400" dirty="0"/>
              <a:t>) ≤  </a:t>
            </a:r>
            <a:r>
              <a:rPr lang="en-US" sz="2400" b="1" dirty="0"/>
              <a:t>4 * </a:t>
            </a:r>
            <a:r>
              <a:rPr lang="en-US" sz="2400" dirty="0"/>
              <a:t>Adv(</a:t>
            </a:r>
            <a:r>
              <a:rPr lang="en-US" sz="2400" b="1" dirty="0">
                <a:solidFill>
                  <a:srgbClr val="C00000"/>
                </a:solidFill>
              </a:rPr>
              <a:t>B</a:t>
            </a:r>
            <a:r>
              <a:rPr lang="en-US" sz="2400" b="1" baseline="-25000" dirty="0">
                <a:solidFill>
                  <a:srgbClr val="C00000"/>
                </a:solidFill>
              </a:rPr>
              <a:t>1</a:t>
            </a:r>
            <a:r>
              <a:rPr lang="en-US" sz="2400" dirty="0"/>
              <a:t>, </a:t>
            </a:r>
            <a:r>
              <a:rPr lang="en-US" sz="2400" b="1" dirty="0">
                <a:solidFill>
                  <a:schemeClr val="accent6"/>
                </a:solidFill>
              </a:rPr>
              <a:t>G</a:t>
            </a:r>
            <a:r>
              <a:rPr lang="en-US" sz="2400" b="1" dirty="0"/>
              <a:t>) </a:t>
            </a:r>
            <a:r>
              <a:rPr lang="en-US" sz="2400" dirty="0"/>
              <a:t>+ 4 </a:t>
            </a:r>
            <a:r>
              <a:rPr lang="en-US" sz="2400" b="1" dirty="0"/>
              <a:t>* </a:t>
            </a:r>
            <a:r>
              <a:rPr lang="en-US" sz="2400" dirty="0"/>
              <a:t>Adv(</a:t>
            </a:r>
            <a:r>
              <a:rPr lang="en-US" sz="2400" b="1" dirty="0">
                <a:solidFill>
                  <a:srgbClr val="C00000"/>
                </a:solidFill>
              </a:rPr>
              <a:t>B</a:t>
            </a:r>
            <a:r>
              <a:rPr lang="en-US" sz="2400" b="1" baseline="-25000" dirty="0">
                <a:solidFill>
                  <a:srgbClr val="C00000"/>
                </a:solidFill>
              </a:rPr>
              <a:t>2</a:t>
            </a:r>
            <a:r>
              <a:rPr lang="en-US" sz="2400" b="1" dirty="0"/>
              <a:t>,</a:t>
            </a:r>
            <a:r>
              <a:rPr lang="en-US" sz="2400" dirty="0"/>
              <a:t> </a:t>
            </a:r>
            <a:r>
              <a:rPr lang="en-US" sz="2400" b="1" dirty="0">
                <a:solidFill>
                  <a:schemeClr val="accent1">
                    <a:lumMod val="75000"/>
                  </a:schemeClr>
                </a:solidFill>
              </a:rPr>
              <a:t>H</a:t>
            </a:r>
            <a:r>
              <a:rPr lang="en-US" sz="2400" dirty="0"/>
              <a:t>) + </a:t>
            </a:r>
            <a:r>
              <a:rPr lang="en-US" sz="2400" b="1" dirty="0"/>
              <a:t>U </a:t>
            </a:r>
            <a:r>
              <a:rPr lang="en-US" sz="2400" dirty="0"/>
              <a:t>* Adv(</a:t>
            </a:r>
            <a:r>
              <a:rPr lang="en-US" sz="2400" b="1" dirty="0">
                <a:solidFill>
                  <a:srgbClr val="C00000"/>
                </a:solidFill>
              </a:rPr>
              <a:t>B</a:t>
            </a:r>
            <a:r>
              <a:rPr lang="en-US" sz="2400" b="1" baseline="-25000" dirty="0">
                <a:solidFill>
                  <a:srgbClr val="C00000"/>
                </a:solidFill>
              </a:rPr>
              <a:t>3</a:t>
            </a:r>
            <a:r>
              <a:rPr lang="en-US" sz="2400" b="1" dirty="0"/>
              <a:t>,</a:t>
            </a:r>
            <a:r>
              <a:rPr lang="en-US" sz="2400" dirty="0"/>
              <a:t> </a:t>
            </a:r>
            <a:r>
              <a:rPr lang="en-US" sz="2400" b="1" dirty="0">
                <a:solidFill>
                  <a:schemeClr val="accent2"/>
                </a:solidFill>
              </a:rPr>
              <a:t>S</a:t>
            </a:r>
            <a:r>
              <a:rPr lang="en-US" sz="2400" dirty="0"/>
              <a:t>) +…</a:t>
            </a:r>
            <a:endParaRPr lang="en-US" sz="2400" dirty="0">
              <a:solidFill>
                <a:schemeClr val="accent3"/>
              </a:solidFill>
            </a:endParaRPr>
          </a:p>
        </p:txBody>
      </p:sp>
      <p:sp>
        <p:nvSpPr>
          <p:cNvPr id="21" name="Oval 20">
            <a:extLst>
              <a:ext uri="{FF2B5EF4-FFF2-40B4-BE49-F238E27FC236}">
                <a16:creationId xmlns:a16="http://schemas.microsoft.com/office/drawing/2014/main" id="{2CA90A53-296B-4770-9F14-F6592A2EB04C}"/>
              </a:ext>
            </a:extLst>
          </p:cNvPr>
          <p:cNvSpPr/>
          <p:nvPr/>
        </p:nvSpPr>
        <p:spPr>
          <a:xfrm>
            <a:off x="5173664" y="1439546"/>
            <a:ext cx="372658" cy="399994"/>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9D868BB0-F5E3-44AC-988E-D2EC23DA7FFB}"/>
              </a:ext>
            </a:extLst>
          </p:cNvPr>
          <p:cNvCxnSpPr>
            <a:cxnSpLocks/>
            <a:endCxn id="21" idx="4"/>
          </p:cNvCxnSpPr>
          <p:nvPr/>
        </p:nvCxnSpPr>
        <p:spPr>
          <a:xfrm flipV="1">
            <a:off x="3306871" y="1839540"/>
            <a:ext cx="2053122" cy="113138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CBA0F842-7EB9-4FBB-AADC-2FD358FB7B8D}"/>
              </a:ext>
            </a:extLst>
          </p:cNvPr>
          <p:cNvSpPr/>
          <p:nvPr/>
        </p:nvSpPr>
        <p:spPr>
          <a:xfrm>
            <a:off x="5142594" y="2033146"/>
            <a:ext cx="372658" cy="399994"/>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AFF03011-DBC1-4313-AB2A-86137A0F6676}"/>
              </a:ext>
            </a:extLst>
          </p:cNvPr>
          <p:cNvCxnSpPr>
            <a:cxnSpLocks/>
            <a:endCxn id="23" idx="3"/>
          </p:cNvCxnSpPr>
          <p:nvPr/>
        </p:nvCxnSpPr>
        <p:spPr>
          <a:xfrm flipV="1">
            <a:off x="3334385" y="2374562"/>
            <a:ext cx="1862784" cy="598243"/>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93EAC000-D3A0-4F55-8B2E-40EB0AE5710F}"/>
              </a:ext>
            </a:extLst>
          </p:cNvPr>
          <p:cNvSpPr txBox="1"/>
          <p:nvPr/>
        </p:nvSpPr>
        <p:spPr>
          <a:xfrm>
            <a:off x="694108" y="2695572"/>
            <a:ext cx="2601205" cy="715089"/>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Our bounds are </a:t>
            </a:r>
            <a:r>
              <a:rPr lang="en-US" b="1" dirty="0"/>
              <a:t>tighter</a:t>
            </a:r>
            <a:endParaRPr lang="en-US" dirty="0"/>
          </a:p>
          <a:p>
            <a:r>
              <a:rPr lang="en-US" dirty="0"/>
              <a:t>than prior results. </a:t>
            </a:r>
            <a:endParaRPr lang="en-US" b="1" dirty="0"/>
          </a:p>
        </p:txBody>
      </p:sp>
      <p:pic>
        <p:nvPicPr>
          <p:cNvPr id="30" name="Picture 29">
            <a:extLst>
              <a:ext uri="{FF2B5EF4-FFF2-40B4-BE49-F238E27FC236}">
                <a16:creationId xmlns:a16="http://schemas.microsoft.com/office/drawing/2014/main" id="{72DFA31C-08ED-468F-8C2F-BBDC1689A5DC}"/>
              </a:ext>
            </a:extLst>
          </p:cNvPr>
          <p:cNvPicPr>
            <a:picLocks noChangeAspect="1"/>
          </p:cNvPicPr>
          <p:nvPr/>
        </p:nvPicPr>
        <p:blipFill rotWithShape="1">
          <a:blip r:embed="rId9"/>
          <a:srcRect l="2158"/>
          <a:stretch/>
        </p:blipFill>
        <p:spPr>
          <a:xfrm>
            <a:off x="4185759" y="2942004"/>
            <a:ext cx="7224168" cy="3197777"/>
          </a:xfrm>
          <a:prstGeom prst="rect">
            <a:avLst/>
          </a:prstGeom>
        </p:spPr>
      </p:pic>
      <p:sp>
        <p:nvSpPr>
          <p:cNvPr id="31" name="Rectangle 30">
            <a:extLst>
              <a:ext uri="{FF2B5EF4-FFF2-40B4-BE49-F238E27FC236}">
                <a16:creationId xmlns:a16="http://schemas.microsoft.com/office/drawing/2014/main" id="{EA0F6F87-7DAF-4BD0-BA67-742E1A548E23}"/>
              </a:ext>
            </a:extLst>
          </p:cNvPr>
          <p:cNvSpPr/>
          <p:nvPr/>
        </p:nvSpPr>
        <p:spPr>
          <a:xfrm>
            <a:off x="4052454" y="2970919"/>
            <a:ext cx="7699135" cy="329717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380FF436-358F-4BA2-9EB4-66730D5B4715}"/>
              </a:ext>
            </a:extLst>
          </p:cNvPr>
          <p:cNvPicPr>
            <a:picLocks noChangeAspect="1"/>
          </p:cNvPicPr>
          <p:nvPr/>
        </p:nvPicPr>
        <p:blipFill rotWithShape="1">
          <a:blip r:embed="rId10"/>
          <a:srcRect t="3068"/>
          <a:stretch/>
        </p:blipFill>
        <p:spPr>
          <a:xfrm>
            <a:off x="4200991" y="3040254"/>
            <a:ext cx="7334251" cy="3103905"/>
          </a:xfrm>
          <a:prstGeom prst="rect">
            <a:avLst/>
          </a:prstGeom>
        </p:spPr>
      </p:pic>
      <p:sp>
        <p:nvSpPr>
          <p:cNvPr id="33" name="TextBox 32">
            <a:extLst>
              <a:ext uri="{FF2B5EF4-FFF2-40B4-BE49-F238E27FC236}">
                <a16:creationId xmlns:a16="http://schemas.microsoft.com/office/drawing/2014/main" id="{1A04BD61-DBA1-4176-B98D-C6DA2DA2C381}"/>
              </a:ext>
            </a:extLst>
          </p:cNvPr>
          <p:cNvSpPr txBox="1"/>
          <p:nvPr/>
        </p:nvSpPr>
        <p:spPr>
          <a:xfrm>
            <a:off x="248938" y="1324903"/>
            <a:ext cx="2565446" cy="523220"/>
          </a:xfrm>
          <a:prstGeom prst="rect">
            <a:avLst/>
          </a:prstGeom>
          <a:noFill/>
        </p:spPr>
        <p:txBody>
          <a:bodyPr wrap="none" rtlCol="0">
            <a:spAutoFit/>
          </a:bodyPr>
          <a:lstStyle/>
          <a:p>
            <a:r>
              <a:rPr lang="en-US" sz="2800" b="1" dirty="0"/>
              <a:t>Theorem </a:t>
            </a:r>
            <a:r>
              <a:rPr lang="en-US" dirty="0"/>
              <a:t>[DFGS21]</a:t>
            </a:r>
            <a:r>
              <a:rPr lang="en-US" sz="2800" b="1" dirty="0"/>
              <a:t>:</a:t>
            </a:r>
          </a:p>
        </p:txBody>
      </p:sp>
      <p:sp>
        <p:nvSpPr>
          <p:cNvPr id="34" name="Title 1">
            <a:extLst>
              <a:ext uri="{FF2B5EF4-FFF2-40B4-BE49-F238E27FC236}">
                <a16:creationId xmlns:a16="http://schemas.microsoft.com/office/drawing/2014/main" id="{3C65137A-F970-4F74-A352-0D51DB074750}"/>
              </a:ext>
            </a:extLst>
          </p:cNvPr>
          <p:cNvSpPr txBox="1">
            <a:spLocks/>
          </p:cNvSpPr>
          <p:nvPr/>
        </p:nvSpPr>
        <p:spPr>
          <a:xfrm>
            <a:off x="-185744" y="210481"/>
            <a:ext cx="6556063" cy="923925"/>
          </a:xfrm>
          <a:prstGeom prst="rect">
            <a:avLst/>
          </a:prstGeom>
          <a:ln w="38100">
            <a:solidFill>
              <a:schemeClr val="tx1"/>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  The Benefits of Tightness</a:t>
            </a:r>
          </a:p>
        </p:txBody>
      </p:sp>
      <p:sp>
        <p:nvSpPr>
          <p:cNvPr id="36" name="TextBox 35">
            <a:extLst>
              <a:ext uri="{FF2B5EF4-FFF2-40B4-BE49-F238E27FC236}">
                <a16:creationId xmlns:a16="http://schemas.microsoft.com/office/drawing/2014/main" id="{7360B764-6096-4502-9E91-91DB5CB10E96}"/>
              </a:ext>
            </a:extLst>
          </p:cNvPr>
          <p:cNvSpPr txBox="1"/>
          <p:nvPr/>
        </p:nvSpPr>
        <p:spPr>
          <a:xfrm>
            <a:off x="534910" y="4109676"/>
            <a:ext cx="2257413" cy="369332"/>
          </a:xfrm>
          <a:prstGeom prst="rect">
            <a:avLst/>
          </a:prstGeom>
          <a:noFill/>
        </p:spPr>
        <p:txBody>
          <a:bodyPr wrap="none" rtlCol="0">
            <a:spAutoFit/>
          </a:bodyPr>
          <a:lstStyle/>
          <a:p>
            <a:r>
              <a:rPr lang="en-US" b="1" dirty="0"/>
              <a:t>128-bit configuration:</a:t>
            </a:r>
          </a:p>
        </p:txBody>
      </p:sp>
      <p:sp>
        <p:nvSpPr>
          <p:cNvPr id="37" name="Rectangle 36">
            <a:extLst>
              <a:ext uri="{FF2B5EF4-FFF2-40B4-BE49-F238E27FC236}">
                <a16:creationId xmlns:a16="http://schemas.microsoft.com/office/drawing/2014/main" id="{47388CE7-A328-4B58-AD97-DA7A267448F5}"/>
              </a:ext>
            </a:extLst>
          </p:cNvPr>
          <p:cNvSpPr/>
          <p:nvPr/>
        </p:nvSpPr>
        <p:spPr>
          <a:xfrm>
            <a:off x="686779" y="4518565"/>
            <a:ext cx="1517168" cy="1586541"/>
          </a:xfrm>
          <a:prstGeom prst="rect">
            <a:avLst/>
          </a:prstGeom>
          <a:solidFill>
            <a:schemeClr val="accent2">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ED08D46D-F530-43DF-9567-997B4DCE76C3}"/>
              </a:ext>
            </a:extLst>
          </p:cNvPr>
          <p:cNvSpPr txBox="1"/>
          <p:nvPr/>
        </p:nvSpPr>
        <p:spPr>
          <a:xfrm>
            <a:off x="873937" y="4605511"/>
            <a:ext cx="1095606" cy="408623"/>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b="1" dirty="0">
                <a:solidFill>
                  <a:schemeClr val="tx1"/>
                </a:solidFill>
              </a:rPr>
              <a:t> </a:t>
            </a:r>
            <a:r>
              <a:rPr lang="en-US" b="1" dirty="0">
                <a:solidFill>
                  <a:schemeClr val="tx1"/>
                </a:solidFill>
                <a:latin typeface="Courier New" panose="02070309020205020404" pitchFamily="49" charset="0"/>
                <a:cs typeface="Courier New" panose="02070309020205020404" pitchFamily="49" charset="0"/>
              </a:rPr>
              <a:t>x25519</a:t>
            </a:r>
          </a:p>
        </p:txBody>
      </p:sp>
      <p:sp>
        <p:nvSpPr>
          <p:cNvPr id="39" name="TextBox 38">
            <a:extLst>
              <a:ext uri="{FF2B5EF4-FFF2-40B4-BE49-F238E27FC236}">
                <a16:creationId xmlns:a16="http://schemas.microsoft.com/office/drawing/2014/main" id="{A6572E3F-BEAA-4C6A-9F7B-09C062A557F8}"/>
              </a:ext>
            </a:extLst>
          </p:cNvPr>
          <p:cNvSpPr txBox="1"/>
          <p:nvPr/>
        </p:nvSpPr>
        <p:spPr>
          <a:xfrm>
            <a:off x="839780" y="5087848"/>
            <a:ext cx="1183030" cy="408623"/>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b="1" dirty="0">
                <a:solidFill>
                  <a:schemeClr val="tx1"/>
                </a:solidFill>
                <a:latin typeface="Courier New" panose="02070309020205020404" pitchFamily="49" charset="0"/>
                <a:cs typeface="Courier New" panose="02070309020205020404" pitchFamily="49" charset="0"/>
              </a:rPr>
              <a:t>ed25519</a:t>
            </a:r>
          </a:p>
        </p:txBody>
      </p:sp>
      <p:sp>
        <p:nvSpPr>
          <p:cNvPr id="40" name="TextBox 39">
            <a:extLst>
              <a:ext uri="{FF2B5EF4-FFF2-40B4-BE49-F238E27FC236}">
                <a16:creationId xmlns:a16="http://schemas.microsoft.com/office/drawing/2014/main" id="{50620CAD-AD18-4FF0-8796-ED4BDD8F1B99}"/>
              </a:ext>
            </a:extLst>
          </p:cNvPr>
          <p:cNvSpPr txBox="1"/>
          <p:nvPr/>
        </p:nvSpPr>
        <p:spPr>
          <a:xfrm>
            <a:off x="832131" y="5590742"/>
            <a:ext cx="1183030" cy="408623"/>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b="1" dirty="0">
                <a:solidFill>
                  <a:schemeClr val="tx1"/>
                </a:solidFill>
                <a:latin typeface="Courier New" panose="02070309020205020404" pitchFamily="49" charset="0"/>
                <a:cs typeface="Courier New" panose="02070309020205020404" pitchFamily="49" charset="0"/>
              </a:rPr>
              <a:t>SHA-256</a:t>
            </a:r>
          </a:p>
        </p:txBody>
      </p:sp>
      <p:sp>
        <p:nvSpPr>
          <p:cNvPr id="8" name="Footer Placeholder 7">
            <a:extLst>
              <a:ext uri="{FF2B5EF4-FFF2-40B4-BE49-F238E27FC236}">
                <a16:creationId xmlns:a16="http://schemas.microsoft.com/office/drawing/2014/main" id="{CD0102EA-B952-495F-9C22-70CC753164F5}"/>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1497787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83F15BA6-BAAA-409F-8487-8E1C92156F48}"/>
              </a:ext>
            </a:extLst>
          </p:cNvPr>
          <p:cNvSpPr txBox="1"/>
          <p:nvPr/>
        </p:nvSpPr>
        <p:spPr>
          <a:xfrm>
            <a:off x="1962414" y="1664335"/>
            <a:ext cx="1149674" cy="369332"/>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 ECDSA</a:t>
            </a:r>
          </a:p>
        </p:txBody>
      </p:sp>
      <p:sp>
        <p:nvSpPr>
          <p:cNvPr id="107" name="TextBox 106">
            <a:extLst>
              <a:ext uri="{FF2B5EF4-FFF2-40B4-BE49-F238E27FC236}">
                <a16:creationId xmlns:a16="http://schemas.microsoft.com/office/drawing/2014/main" id="{DC74646E-166E-4B7B-8258-2C38EDC2AC82}"/>
              </a:ext>
            </a:extLst>
          </p:cNvPr>
          <p:cNvSpPr txBox="1"/>
          <p:nvPr/>
        </p:nvSpPr>
        <p:spPr>
          <a:xfrm>
            <a:off x="-16238" y="-19441"/>
            <a:ext cx="3877985" cy="369332"/>
          </a:xfrm>
          <a:prstGeom prst="rect">
            <a:avLst/>
          </a:prstGeom>
          <a:noFill/>
        </p:spPr>
        <p:txBody>
          <a:bodyPr wrap="none" rtlCol="0">
            <a:spAutoFit/>
          </a:bodyPr>
          <a:lstStyle/>
          <a:p>
            <a:r>
              <a:rPr lang="en-US" b="1" dirty="0"/>
              <a:t>Full Handshake (1-RTT) configurations:</a:t>
            </a:r>
          </a:p>
        </p:txBody>
      </p:sp>
      <p:pic>
        <p:nvPicPr>
          <p:cNvPr id="109" name="Picture 108">
            <a:extLst>
              <a:ext uri="{FF2B5EF4-FFF2-40B4-BE49-F238E27FC236}">
                <a16:creationId xmlns:a16="http://schemas.microsoft.com/office/drawing/2014/main" id="{A0F7AF55-71AE-4D8A-AE10-3750226EF692}"/>
              </a:ext>
            </a:extLst>
          </p:cNvPr>
          <p:cNvPicPr>
            <a:picLocks noChangeAspect="1"/>
          </p:cNvPicPr>
          <p:nvPr/>
        </p:nvPicPr>
        <p:blipFill>
          <a:blip r:embed="rId3"/>
          <a:stretch>
            <a:fillRect/>
          </a:stretch>
        </p:blipFill>
        <p:spPr>
          <a:xfrm>
            <a:off x="261704" y="696633"/>
            <a:ext cx="4010030" cy="1593357"/>
          </a:xfrm>
          <a:prstGeom prst="rect">
            <a:avLst/>
          </a:prstGeom>
          <a:ln w="38100">
            <a:solidFill>
              <a:schemeClr val="tx1"/>
            </a:solidFill>
          </a:ln>
        </p:spPr>
      </p:pic>
      <p:pic>
        <p:nvPicPr>
          <p:cNvPr id="111" name="Picture 110">
            <a:extLst>
              <a:ext uri="{FF2B5EF4-FFF2-40B4-BE49-F238E27FC236}">
                <a16:creationId xmlns:a16="http://schemas.microsoft.com/office/drawing/2014/main" id="{5014253C-673C-4223-82EC-3A7838662F62}"/>
              </a:ext>
            </a:extLst>
          </p:cNvPr>
          <p:cNvPicPr>
            <a:picLocks noChangeAspect="1"/>
          </p:cNvPicPr>
          <p:nvPr/>
        </p:nvPicPr>
        <p:blipFill>
          <a:blip r:embed="rId4"/>
          <a:stretch>
            <a:fillRect/>
          </a:stretch>
        </p:blipFill>
        <p:spPr>
          <a:xfrm>
            <a:off x="244440" y="2730454"/>
            <a:ext cx="4027294" cy="1547128"/>
          </a:xfrm>
          <a:prstGeom prst="rect">
            <a:avLst/>
          </a:prstGeom>
          <a:ln w="38100">
            <a:solidFill>
              <a:schemeClr val="tx1"/>
            </a:solidFill>
          </a:ln>
        </p:spPr>
      </p:pic>
      <p:pic>
        <p:nvPicPr>
          <p:cNvPr id="113" name="Picture 112">
            <a:extLst>
              <a:ext uri="{FF2B5EF4-FFF2-40B4-BE49-F238E27FC236}">
                <a16:creationId xmlns:a16="http://schemas.microsoft.com/office/drawing/2014/main" id="{226AB54A-2245-49B3-AE59-C1A6F3BCFA09}"/>
              </a:ext>
            </a:extLst>
          </p:cNvPr>
          <p:cNvPicPr>
            <a:picLocks noChangeAspect="1"/>
          </p:cNvPicPr>
          <p:nvPr/>
        </p:nvPicPr>
        <p:blipFill>
          <a:blip r:embed="rId5"/>
          <a:stretch>
            <a:fillRect/>
          </a:stretch>
        </p:blipFill>
        <p:spPr>
          <a:xfrm>
            <a:off x="261704" y="4687778"/>
            <a:ext cx="4010030" cy="1547400"/>
          </a:xfrm>
          <a:prstGeom prst="rect">
            <a:avLst/>
          </a:prstGeom>
          <a:ln w="38100">
            <a:solidFill>
              <a:schemeClr val="tx1"/>
            </a:solidFill>
          </a:ln>
        </p:spPr>
      </p:pic>
      <p:sp>
        <p:nvSpPr>
          <p:cNvPr id="124" name="TextBox 123">
            <a:extLst>
              <a:ext uri="{FF2B5EF4-FFF2-40B4-BE49-F238E27FC236}">
                <a16:creationId xmlns:a16="http://schemas.microsoft.com/office/drawing/2014/main" id="{F4EF0B3D-ACFE-40DB-8ECD-582883FC0AE2}"/>
              </a:ext>
            </a:extLst>
          </p:cNvPr>
          <p:cNvSpPr txBox="1"/>
          <p:nvPr/>
        </p:nvSpPr>
        <p:spPr>
          <a:xfrm>
            <a:off x="261704" y="385638"/>
            <a:ext cx="1268868" cy="340519"/>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1400" b="1" dirty="0">
                <a:solidFill>
                  <a:schemeClr val="tx1"/>
                </a:solidFill>
                <a:latin typeface="Courier New" panose="02070309020205020404" pitchFamily="49" charset="0"/>
                <a:cs typeface="Courier New" panose="02070309020205020404" pitchFamily="49" charset="0"/>
              </a:rPr>
              <a:t>secp384r1</a:t>
            </a:r>
          </a:p>
        </p:txBody>
      </p:sp>
      <p:sp>
        <p:nvSpPr>
          <p:cNvPr id="125" name="TextBox 124">
            <a:extLst>
              <a:ext uri="{FF2B5EF4-FFF2-40B4-BE49-F238E27FC236}">
                <a16:creationId xmlns:a16="http://schemas.microsoft.com/office/drawing/2014/main" id="{7847A871-7F43-414F-973B-7E0EB3B45D0B}"/>
              </a:ext>
            </a:extLst>
          </p:cNvPr>
          <p:cNvSpPr txBox="1"/>
          <p:nvPr/>
        </p:nvSpPr>
        <p:spPr>
          <a:xfrm>
            <a:off x="1530572" y="391751"/>
            <a:ext cx="1835626" cy="340519"/>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b="1" dirty="0">
                <a:solidFill>
                  <a:schemeClr val="tx1"/>
                </a:solidFill>
                <a:latin typeface="Courier New" panose="02070309020205020404" pitchFamily="49" charset="0"/>
                <a:cs typeface="Courier New" panose="02070309020205020404" pitchFamily="49" charset="0"/>
              </a:rPr>
              <a:t>ECDSA_secp384r1</a:t>
            </a:r>
          </a:p>
        </p:txBody>
      </p:sp>
      <p:sp>
        <p:nvSpPr>
          <p:cNvPr id="126" name="TextBox 125">
            <a:extLst>
              <a:ext uri="{FF2B5EF4-FFF2-40B4-BE49-F238E27FC236}">
                <a16:creationId xmlns:a16="http://schemas.microsoft.com/office/drawing/2014/main" id="{DEA45E29-F07E-46C2-86B1-290EBE0FAD36}"/>
              </a:ext>
            </a:extLst>
          </p:cNvPr>
          <p:cNvSpPr txBox="1"/>
          <p:nvPr/>
        </p:nvSpPr>
        <p:spPr>
          <a:xfrm>
            <a:off x="3356412" y="385638"/>
            <a:ext cx="1002539" cy="340519"/>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400" b="1" dirty="0">
                <a:solidFill>
                  <a:schemeClr val="tx1"/>
                </a:solidFill>
                <a:latin typeface="Courier New" panose="02070309020205020404" pitchFamily="49" charset="0"/>
                <a:cs typeface="Courier New" panose="02070309020205020404" pitchFamily="49" charset="0"/>
              </a:rPr>
              <a:t>SHA-384</a:t>
            </a:r>
          </a:p>
        </p:txBody>
      </p:sp>
      <p:sp>
        <p:nvSpPr>
          <p:cNvPr id="136" name="TextBox 135">
            <a:extLst>
              <a:ext uri="{FF2B5EF4-FFF2-40B4-BE49-F238E27FC236}">
                <a16:creationId xmlns:a16="http://schemas.microsoft.com/office/drawing/2014/main" id="{0C299F9B-1602-431E-9263-532AE8E50ADA}"/>
              </a:ext>
            </a:extLst>
          </p:cNvPr>
          <p:cNvSpPr txBox="1"/>
          <p:nvPr/>
        </p:nvSpPr>
        <p:spPr>
          <a:xfrm>
            <a:off x="224727" y="2369489"/>
            <a:ext cx="1268868" cy="340519"/>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1400" b="1" dirty="0">
                <a:solidFill>
                  <a:schemeClr val="tx1"/>
                </a:solidFill>
                <a:latin typeface="Courier New" panose="02070309020205020404" pitchFamily="49" charset="0"/>
                <a:cs typeface="Courier New" panose="02070309020205020404" pitchFamily="49" charset="0"/>
              </a:rPr>
              <a:t>x448	</a:t>
            </a:r>
          </a:p>
        </p:txBody>
      </p:sp>
      <p:sp>
        <p:nvSpPr>
          <p:cNvPr id="137" name="TextBox 136">
            <a:extLst>
              <a:ext uri="{FF2B5EF4-FFF2-40B4-BE49-F238E27FC236}">
                <a16:creationId xmlns:a16="http://schemas.microsoft.com/office/drawing/2014/main" id="{30742A8A-8315-4962-B57E-3210744D011A}"/>
              </a:ext>
            </a:extLst>
          </p:cNvPr>
          <p:cNvSpPr txBox="1"/>
          <p:nvPr/>
        </p:nvSpPr>
        <p:spPr>
          <a:xfrm>
            <a:off x="1493595" y="2375602"/>
            <a:ext cx="1835626" cy="340519"/>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400" b="1" dirty="0">
                <a:solidFill>
                  <a:schemeClr val="tx1"/>
                </a:solidFill>
                <a:latin typeface="Courier New" panose="02070309020205020404" pitchFamily="49" charset="0"/>
                <a:cs typeface="Courier New" panose="02070309020205020404" pitchFamily="49" charset="0"/>
              </a:rPr>
              <a:t>ed448</a:t>
            </a:r>
          </a:p>
        </p:txBody>
      </p:sp>
      <p:sp>
        <p:nvSpPr>
          <p:cNvPr id="138" name="TextBox 137">
            <a:extLst>
              <a:ext uri="{FF2B5EF4-FFF2-40B4-BE49-F238E27FC236}">
                <a16:creationId xmlns:a16="http://schemas.microsoft.com/office/drawing/2014/main" id="{5846A7DC-1C5D-4D7A-91D4-64B8CCDCD5D8}"/>
              </a:ext>
            </a:extLst>
          </p:cNvPr>
          <p:cNvSpPr txBox="1"/>
          <p:nvPr/>
        </p:nvSpPr>
        <p:spPr>
          <a:xfrm>
            <a:off x="3319435" y="2369489"/>
            <a:ext cx="1002539" cy="340519"/>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400" b="1" dirty="0">
                <a:solidFill>
                  <a:schemeClr val="tx1"/>
                </a:solidFill>
                <a:latin typeface="Courier New" panose="02070309020205020404" pitchFamily="49" charset="0"/>
                <a:cs typeface="Courier New" panose="02070309020205020404" pitchFamily="49" charset="0"/>
              </a:rPr>
              <a:t>SHA-384</a:t>
            </a:r>
          </a:p>
        </p:txBody>
      </p:sp>
      <p:sp>
        <p:nvSpPr>
          <p:cNvPr id="139" name="TextBox 138">
            <a:extLst>
              <a:ext uri="{FF2B5EF4-FFF2-40B4-BE49-F238E27FC236}">
                <a16:creationId xmlns:a16="http://schemas.microsoft.com/office/drawing/2014/main" id="{ECE7BDBD-4753-4895-A973-2152A213CC42}"/>
              </a:ext>
            </a:extLst>
          </p:cNvPr>
          <p:cNvSpPr txBox="1"/>
          <p:nvPr/>
        </p:nvSpPr>
        <p:spPr>
          <a:xfrm>
            <a:off x="224727" y="4347259"/>
            <a:ext cx="1268868" cy="340519"/>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1400" b="1" dirty="0">
                <a:solidFill>
                  <a:schemeClr val="tx1"/>
                </a:solidFill>
                <a:latin typeface="Courier New" panose="02070309020205020404" pitchFamily="49" charset="0"/>
                <a:cs typeface="Courier New" panose="02070309020205020404" pitchFamily="49" charset="0"/>
              </a:rPr>
              <a:t>secp384r1</a:t>
            </a:r>
          </a:p>
        </p:txBody>
      </p:sp>
      <p:sp>
        <p:nvSpPr>
          <p:cNvPr id="140" name="TextBox 139">
            <a:extLst>
              <a:ext uri="{FF2B5EF4-FFF2-40B4-BE49-F238E27FC236}">
                <a16:creationId xmlns:a16="http://schemas.microsoft.com/office/drawing/2014/main" id="{6A407DFD-271B-4048-8B73-6F48E36D5A0B}"/>
              </a:ext>
            </a:extLst>
          </p:cNvPr>
          <p:cNvSpPr txBox="1"/>
          <p:nvPr/>
        </p:nvSpPr>
        <p:spPr>
          <a:xfrm>
            <a:off x="1493595" y="4353372"/>
            <a:ext cx="1835626" cy="340519"/>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b="1" dirty="0">
                <a:solidFill>
                  <a:schemeClr val="tx1"/>
                </a:solidFill>
                <a:latin typeface="Courier New" panose="02070309020205020404" pitchFamily="49" charset="0"/>
                <a:cs typeface="Courier New" panose="02070309020205020404" pitchFamily="49" charset="0"/>
              </a:rPr>
              <a:t>ECDSA_secp384r1</a:t>
            </a:r>
          </a:p>
        </p:txBody>
      </p:sp>
      <p:sp>
        <p:nvSpPr>
          <p:cNvPr id="141" name="TextBox 140">
            <a:extLst>
              <a:ext uri="{FF2B5EF4-FFF2-40B4-BE49-F238E27FC236}">
                <a16:creationId xmlns:a16="http://schemas.microsoft.com/office/drawing/2014/main" id="{8E828E62-F947-4225-B75E-EE2EBCBFEDB4}"/>
              </a:ext>
            </a:extLst>
          </p:cNvPr>
          <p:cNvSpPr txBox="1"/>
          <p:nvPr/>
        </p:nvSpPr>
        <p:spPr>
          <a:xfrm>
            <a:off x="3319435" y="4347259"/>
            <a:ext cx="1002539" cy="340519"/>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400" b="1" dirty="0">
                <a:solidFill>
                  <a:schemeClr val="tx1"/>
                </a:solidFill>
                <a:latin typeface="Courier New" panose="02070309020205020404" pitchFamily="49" charset="0"/>
                <a:cs typeface="Courier New" panose="02070309020205020404" pitchFamily="49" charset="0"/>
              </a:rPr>
              <a:t>SHA-384</a:t>
            </a:r>
          </a:p>
        </p:txBody>
      </p:sp>
      <p:sp>
        <p:nvSpPr>
          <p:cNvPr id="169" name="Footer Placeholder 168">
            <a:extLst>
              <a:ext uri="{FF2B5EF4-FFF2-40B4-BE49-F238E27FC236}">
                <a16:creationId xmlns:a16="http://schemas.microsoft.com/office/drawing/2014/main" id="{734655CD-937D-4EA7-9ADE-F7E6297262C7}"/>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1474982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83F15BA6-BAAA-409F-8487-8E1C92156F48}"/>
              </a:ext>
            </a:extLst>
          </p:cNvPr>
          <p:cNvSpPr txBox="1"/>
          <p:nvPr/>
        </p:nvSpPr>
        <p:spPr>
          <a:xfrm>
            <a:off x="1962414" y="1664335"/>
            <a:ext cx="1149674" cy="369332"/>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 ECDSA</a:t>
            </a:r>
          </a:p>
        </p:txBody>
      </p:sp>
      <p:sp>
        <p:nvSpPr>
          <p:cNvPr id="107" name="TextBox 106">
            <a:extLst>
              <a:ext uri="{FF2B5EF4-FFF2-40B4-BE49-F238E27FC236}">
                <a16:creationId xmlns:a16="http://schemas.microsoft.com/office/drawing/2014/main" id="{DC74646E-166E-4B7B-8258-2C38EDC2AC82}"/>
              </a:ext>
            </a:extLst>
          </p:cNvPr>
          <p:cNvSpPr txBox="1"/>
          <p:nvPr/>
        </p:nvSpPr>
        <p:spPr>
          <a:xfrm>
            <a:off x="-16238" y="-19441"/>
            <a:ext cx="3877985" cy="369332"/>
          </a:xfrm>
          <a:prstGeom prst="rect">
            <a:avLst/>
          </a:prstGeom>
          <a:noFill/>
        </p:spPr>
        <p:txBody>
          <a:bodyPr wrap="none" rtlCol="0">
            <a:spAutoFit/>
          </a:bodyPr>
          <a:lstStyle/>
          <a:p>
            <a:r>
              <a:rPr lang="en-US" b="1" dirty="0"/>
              <a:t>Full Handshake (1-RTT) configurations:</a:t>
            </a:r>
          </a:p>
        </p:txBody>
      </p:sp>
      <p:pic>
        <p:nvPicPr>
          <p:cNvPr id="109" name="Picture 108">
            <a:extLst>
              <a:ext uri="{FF2B5EF4-FFF2-40B4-BE49-F238E27FC236}">
                <a16:creationId xmlns:a16="http://schemas.microsoft.com/office/drawing/2014/main" id="{A0F7AF55-71AE-4D8A-AE10-3750226EF692}"/>
              </a:ext>
            </a:extLst>
          </p:cNvPr>
          <p:cNvPicPr>
            <a:picLocks noChangeAspect="1"/>
          </p:cNvPicPr>
          <p:nvPr/>
        </p:nvPicPr>
        <p:blipFill>
          <a:blip r:embed="rId3"/>
          <a:stretch>
            <a:fillRect/>
          </a:stretch>
        </p:blipFill>
        <p:spPr>
          <a:xfrm>
            <a:off x="261704" y="696633"/>
            <a:ext cx="4010030" cy="1593357"/>
          </a:xfrm>
          <a:prstGeom prst="rect">
            <a:avLst/>
          </a:prstGeom>
          <a:ln w="38100">
            <a:solidFill>
              <a:schemeClr val="tx1"/>
            </a:solidFill>
          </a:ln>
        </p:spPr>
      </p:pic>
      <p:pic>
        <p:nvPicPr>
          <p:cNvPr id="111" name="Picture 110">
            <a:extLst>
              <a:ext uri="{FF2B5EF4-FFF2-40B4-BE49-F238E27FC236}">
                <a16:creationId xmlns:a16="http://schemas.microsoft.com/office/drawing/2014/main" id="{5014253C-673C-4223-82EC-3A7838662F62}"/>
              </a:ext>
            </a:extLst>
          </p:cNvPr>
          <p:cNvPicPr>
            <a:picLocks noChangeAspect="1"/>
          </p:cNvPicPr>
          <p:nvPr/>
        </p:nvPicPr>
        <p:blipFill>
          <a:blip r:embed="rId4"/>
          <a:stretch>
            <a:fillRect/>
          </a:stretch>
        </p:blipFill>
        <p:spPr>
          <a:xfrm>
            <a:off x="244440" y="2730454"/>
            <a:ext cx="4027294" cy="1547128"/>
          </a:xfrm>
          <a:prstGeom prst="rect">
            <a:avLst/>
          </a:prstGeom>
          <a:ln w="38100">
            <a:solidFill>
              <a:schemeClr val="tx1"/>
            </a:solidFill>
          </a:ln>
        </p:spPr>
      </p:pic>
      <p:pic>
        <p:nvPicPr>
          <p:cNvPr id="113" name="Picture 112">
            <a:extLst>
              <a:ext uri="{FF2B5EF4-FFF2-40B4-BE49-F238E27FC236}">
                <a16:creationId xmlns:a16="http://schemas.microsoft.com/office/drawing/2014/main" id="{226AB54A-2245-49B3-AE59-C1A6F3BCFA09}"/>
              </a:ext>
            </a:extLst>
          </p:cNvPr>
          <p:cNvPicPr>
            <a:picLocks noChangeAspect="1"/>
          </p:cNvPicPr>
          <p:nvPr/>
        </p:nvPicPr>
        <p:blipFill>
          <a:blip r:embed="rId5"/>
          <a:stretch>
            <a:fillRect/>
          </a:stretch>
        </p:blipFill>
        <p:spPr>
          <a:xfrm>
            <a:off x="261704" y="4687778"/>
            <a:ext cx="4010030" cy="1547400"/>
          </a:xfrm>
          <a:prstGeom prst="rect">
            <a:avLst/>
          </a:prstGeom>
          <a:ln w="38100">
            <a:solidFill>
              <a:schemeClr val="tx1"/>
            </a:solidFill>
          </a:ln>
        </p:spPr>
      </p:pic>
      <p:sp>
        <p:nvSpPr>
          <p:cNvPr id="124" name="TextBox 123">
            <a:extLst>
              <a:ext uri="{FF2B5EF4-FFF2-40B4-BE49-F238E27FC236}">
                <a16:creationId xmlns:a16="http://schemas.microsoft.com/office/drawing/2014/main" id="{F4EF0B3D-ACFE-40DB-8ECD-582883FC0AE2}"/>
              </a:ext>
            </a:extLst>
          </p:cNvPr>
          <p:cNvSpPr txBox="1"/>
          <p:nvPr/>
        </p:nvSpPr>
        <p:spPr>
          <a:xfrm>
            <a:off x="261704" y="385638"/>
            <a:ext cx="1268868" cy="340519"/>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1400" b="1" dirty="0">
                <a:solidFill>
                  <a:schemeClr val="tx1"/>
                </a:solidFill>
                <a:latin typeface="Courier New" panose="02070309020205020404" pitchFamily="49" charset="0"/>
                <a:cs typeface="Courier New" panose="02070309020205020404" pitchFamily="49" charset="0"/>
              </a:rPr>
              <a:t>secp384r1</a:t>
            </a:r>
          </a:p>
        </p:txBody>
      </p:sp>
      <p:sp>
        <p:nvSpPr>
          <p:cNvPr id="125" name="TextBox 124">
            <a:extLst>
              <a:ext uri="{FF2B5EF4-FFF2-40B4-BE49-F238E27FC236}">
                <a16:creationId xmlns:a16="http://schemas.microsoft.com/office/drawing/2014/main" id="{7847A871-7F43-414F-973B-7E0EB3B45D0B}"/>
              </a:ext>
            </a:extLst>
          </p:cNvPr>
          <p:cNvSpPr txBox="1"/>
          <p:nvPr/>
        </p:nvSpPr>
        <p:spPr>
          <a:xfrm>
            <a:off x="1530572" y="391751"/>
            <a:ext cx="1835626" cy="340519"/>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b="1" dirty="0">
                <a:solidFill>
                  <a:schemeClr val="tx1"/>
                </a:solidFill>
                <a:latin typeface="Courier New" panose="02070309020205020404" pitchFamily="49" charset="0"/>
                <a:cs typeface="Courier New" panose="02070309020205020404" pitchFamily="49" charset="0"/>
              </a:rPr>
              <a:t>ECDSA_secp384r1</a:t>
            </a:r>
          </a:p>
        </p:txBody>
      </p:sp>
      <p:sp>
        <p:nvSpPr>
          <p:cNvPr id="126" name="TextBox 125">
            <a:extLst>
              <a:ext uri="{FF2B5EF4-FFF2-40B4-BE49-F238E27FC236}">
                <a16:creationId xmlns:a16="http://schemas.microsoft.com/office/drawing/2014/main" id="{DEA45E29-F07E-46C2-86B1-290EBE0FAD36}"/>
              </a:ext>
            </a:extLst>
          </p:cNvPr>
          <p:cNvSpPr txBox="1"/>
          <p:nvPr/>
        </p:nvSpPr>
        <p:spPr>
          <a:xfrm>
            <a:off x="3356412" y="385638"/>
            <a:ext cx="1002539" cy="340519"/>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400" b="1" dirty="0">
                <a:solidFill>
                  <a:schemeClr val="tx1"/>
                </a:solidFill>
                <a:latin typeface="Courier New" panose="02070309020205020404" pitchFamily="49" charset="0"/>
                <a:cs typeface="Courier New" panose="02070309020205020404" pitchFamily="49" charset="0"/>
              </a:rPr>
              <a:t>SHA-384</a:t>
            </a:r>
          </a:p>
        </p:txBody>
      </p:sp>
      <p:sp>
        <p:nvSpPr>
          <p:cNvPr id="136" name="TextBox 135">
            <a:extLst>
              <a:ext uri="{FF2B5EF4-FFF2-40B4-BE49-F238E27FC236}">
                <a16:creationId xmlns:a16="http://schemas.microsoft.com/office/drawing/2014/main" id="{0C299F9B-1602-431E-9263-532AE8E50ADA}"/>
              </a:ext>
            </a:extLst>
          </p:cNvPr>
          <p:cNvSpPr txBox="1"/>
          <p:nvPr/>
        </p:nvSpPr>
        <p:spPr>
          <a:xfrm>
            <a:off x="224727" y="2369489"/>
            <a:ext cx="1268868" cy="340519"/>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1400" b="1" dirty="0">
                <a:solidFill>
                  <a:schemeClr val="tx1"/>
                </a:solidFill>
                <a:latin typeface="Courier New" panose="02070309020205020404" pitchFamily="49" charset="0"/>
                <a:cs typeface="Courier New" panose="02070309020205020404" pitchFamily="49" charset="0"/>
              </a:rPr>
              <a:t>x448	</a:t>
            </a:r>
          </a:p>
        </p:txBody>
      </p:sp>
      <p:sp>
        <p:nvSpPr>
          <p:cNvPr id="137" name="TextBox 136">
            <a:extLst>
              <a:ext uri="{FF2B5EF4-FFF2-40B4-BE49-F238E27FC236}">
                <a16:creationId xmlns:a16="http://schemas.microsoft.com/office/drawing/2014/main" id="{30742A8A-8315-4962-B57E-3210744D011A}"/>
              </a:ext>
            </a:extLst>
          </p:cNvPr>
          <p:cNvSpPr txBox="1"/>
          <p:nvPr/>
        </p:nvSpPr>
        <p:spPr>
          <a:xfrm>
            <a:off x="1493595" y="2375602"/>
            <a:ext cx="1835626" cy="340519"/>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400" b="1" dirty="0">
                <a:solidFill>
                  <a:schemeClr val="tx1"/>
                </a:solidFill>
                <a:latin typeface="Courier New" panose="02070309020205020404" pitchFamily="49" charset="0"/>
                <a:cs typeface="Courier New" panose="02070309020205020404" pitchFamily="49" charset="0"/>
              </a:rPr>
              <a:t>ed448</a:t>
            </a:r>
          </a:p>
        </p:txBody>
      </p:sp>
      <p:sp>
        <p:nvSpPr>
          <p:cNvPr id="138" name="TextBox 137">
            <a:extLst>
              <a:ext uri="{FF2B5EF4-FFF2-40B4-BE49-F238E27FC236}">
                <a16:creationId xmlns:a16="http://schemas.microsoft.com/office/drawing/2014/main" id="{5846A7DC-1C5D-4D7A-91D4-64B8CCDCD5D8}"/>
              </a:ext>
            </a:extLst>
          </p:cNvPr>
          <p:cNvSpPr txBox="1"/>
          <p:nvPr/>
        </p:nvSpPr>
        <p:spPr>
          <a:xfrm>
            <a:off x="3319435" y="2369489"/>
            <a:ext cx="1002539" cy="340519"/>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400" b="1" dirty="0">
                <a:solidFill>
                  <a:schemeClr val="tx1"/>
                </a:solidFill>
                <a:latin typeface="Courier New" panose="02070309020205020404" pitchFamily="49" charset="0"/>
                <a:cs typeface="Courier New" panose="02070309020205020404" pitchFamily="49" charset="0"/>
              </a:rPr>
              <a:t>SHA-384</a:t>
            </a:r>
          </a:p>
        </p:txBody>
      </p:sp>
      <p:sp>
        <p:nvSpPr>
          <p:cNvPr id="139" name="TextBox 138">
            <a:extLst>
              <a:ext uri="{FF2B5EF4-FFF2-40B4-BE49-F238E27FC236}">
                <a16:creationId xmlns:a16="http://schemas.microsoft.com/office/drawing/2014/main" id="{ECE7BDBD-4753-4895-A973-2152A213CC42}"/>
              </a:ext>
            </a:extLst>
          </p:cNvPr>
          <p:cNvSpPr txBox="1"/>
          <p:nvPr/>
        </p:nvSpPr>
        <p:spPr>
          <a:xfrm>
            <a:off x="224727" y="4347259"/>
            <a:ext cx="1268868" cy="340519"/>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1400" b="1" dirty="0">
                <a:solidFill>
                  <a:schemeClr val="tx1"/>
                </a:solidFill>
                <a:latin typeface="Courier New" panose="02070309020205020404" pitchFamily="49" charset="0"/>
                <a:cs typeface="Courier New" panose="02070309020205020404" pitchFamily="49" charset="0"/>
              </a:rPr>
              <a:t>secp384r1</a:t>
            </a:r>
          </a:p>
        </p:txBody>
      </p:sp>
      <p:sp>
        <p:nvSpPr>
          <p:cNvPr id="140" name="TextBox 139">
            <a:extLst>
              <a:ext uri="{FF2B5EF4-FFF2-40B4-BE49-F238E27FC236}">
                <a16:creationId xmlns:a16="http://schemas.microsoft.com/office/drawing/2014/main" id="{6A407DFD-271B-4048-8B73-6F48E36D5A0B}"/>
              </a:ext>
            </a:extLst>
          </p:cNvPr>
          <p:cNvSpPr txBox="1"/>
          <p:nvPr/>
        </p:nvSpPr>
        <p:spPr>
          <a:xfrm>
            <a:off x="1493595" y="4353372"/>
            <a:ext cx="1835626" cy="340519"/>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b="1" dirty="0">
                <a:solidFill>
                  <a:schemeClr val="tx1"/>
                </a:solidFill>
                <a:latin typeface="Courier New" panose="02070309020205020404" pitchFamily="49" charset="0"/>
                <a:cs typeface="Courier New" panose="02070309020205020404" pitchFamily="49" charset="0"/>
              </a:rPr>
              <a:t>ECDSA_secp384r1</a:t>
            </a:r>
          </a:p>
        </p:txBody>
      </p:sp>
      <p:sp>
        <p:nvSpPr>
          <p:cNvPr id="141" name="TextBox 140">
            <a:extLst>
              <a:ext uri="{FF2B5EF4-FFF2-40B4-BE49-F238E27FC236}">
                <a16:creationId xmlns:a16="http://schemas.microsoft.com/office/drawing/2014/main" id="{8E828E62-F947-4225-B75E-EE2EBCBFEDB4}"/>
              </a:ext>
            </a:extLst>
          </p:cNvPr>
          <p:cNvSpPr txBox="1"/>
          <p:nvPr/>
        </p:nvSpPr>
        <p:spPr>
          <a:xfrm>
            <a:off x="3319435" y="4347259"/>
            <a:ext cx="1002539" cy="340519"/>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400" b="1" dirty="0">
                <a:solidFill>
                  <a:schemeClr val="tx1"/>
                </a:solidFill>
                <a:latin typeface="Courier New" panose="02070309020205020404" pitchFamily="49" charset="0"/>
                <a:cs typeface="Courier New" panose="02070309020205020404" pitchFamily="49" charset="0"/>
              </a:rPr>
              <a:t>SHA-384</a:t>
            </a:r>
          </a:p>
        </p:txBody>
      </p:sp>
      <p:sp>
        <p:nvSpPr>
          <p:cNvPr id="146" name="TextBox 145">
            <a:extLst>
              <a:ext uri="{FF2B5EF4-FFF2-40B4-BE49-F238E27FC236}">
                <a16:creationId xmlns:a16="http://schemas.microsoft.com/office/drawing/2014/main" id="{CE5B4F2D-6905-4926-8D5F-811C782DE13B}"/>
              </a:ext>
            </a:extLst>
          </p:cNvPr>
          <p:cNvSpPr txBox="1"/>
          <p:nvPr/>
        </p:nvSpPr>
        <p:spPr>
          <a:xfrm>
            <a:off x="5742137" y="5976276"/>
            <a:ext cx="1425390" cy="369332"/>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b="1" dirty="0">
                <a:solidFill>
                  <a:schemeClr val="tx1"/>
                </a:solidFill>
                <a:latin typeface="Courier New" panose="02070309020205020404" pitchFamily="49" charset="0"/>
                <a:cs typeface="Courier New" panose="02070309020205020404" pitchFamily="49" charset="0"/>
              </a:rPr>
              <a:t>secp384r1</a:t>
            </a:r>
          </a:p>
        </p:txBody>
      </p:sp>
      <p:pic>
        <p:nvPicPr>
          <p:cNvPr id="151" name="Picture 150">
            <a:extLst>
              <a:ext uri="{FF2B5EF4-FFF2-40B4-BE49-F238E27FC236}">
                <a16:creationId xmlns:a16="http://schemas.microsoft.com/office/drawing/2014/main" id="{3F6A3119-E4D3-4285-9B72-74AECF1150D0}"/>
              </a:ext>
            </a:extLst>
          </p:cNvPr>
          <p:cNvPicPr>
            <a:picLocks noChangeAspect="1"/>
          </p:cNvPicPr>
          <p:nvPr/>
        </p:nvPicPr>
        <p:blipFill>
          <a:blip r:embed="rId6"/>
          <a:stretch>
            <a:fillRect/>
          </a:stretch>
        </p:blipFill>
        <p:spPr>
          <a:xfrm>
            <a:off x="4439388" y="724547"/>
            <a:ext cx="4030887" cy="1552532"/>
          </a:xfrm>
          <a:prstGeom prst="rect">
            <a:avLst/>
          </a:prstGeom>
          <a:ln w="38100">
            <a:solidFill>
              <a:schemeClr val="tx1"/>
            </a:solidFill>
          </a:ln>
        </p:spPr>
      </p:pic>
      <p:pic>
        <p:nvPicPr>
          <p:cNvPr id="152" name="Picture 151">
            <a:extLst>
              <a:ext uri="{FF2B5EF4-FFF2-40B4-BE49-F238E27FC236}">
                <a16:creationId xmlns:a16="http://schemas.microsoft.com/office/drawing/2014/main" id="{FCAD9953-21B6-4A0D-A06E-D0F6B732133F}"/>
              </a:ext>
            </a:extLst>
          </p:cNvPr>
          <p:cNvPicPr>
            <a:picLocks noChangeAspect="1"/>
          </p:cNvPicPr>
          <p:nvPr/>
        </p:nvPicPr>
        <p:blipFill>
          <a:blip r:embed="rId7"/>
          <a:stretch>
            <a:fillRect/>
          </a:stretch>
        </p:blipFill>
        <p:spPr>
          <a:xfrm>
            <a:off x="4439388" y="4687778"/>
            <a:ext cx="4010031" cy="1556890"/>
          </a:xfrm>
          <a:prstGeom prst="rect">
            <a:avLst/>
          </a:prstGeom>
          <a:ln w="38100">
            <a:solidFill>
              <a:schemeClr val="tx1"/>
            </a:solidFill>
          </a:ln>
        </p:spPr>
      </p:pic>
      <p:pic>
        <p:nvPicPr>
          <p:cNvPr id="153" name="Picture 152">
            <a:extLst>
              <a:ext uri="{FF2B5EF4-FFF2-40B4-BE49-F238E27FC236}">
                <a16:creationId xmlns:a16="http://schemas.microsoft.com/office/drawing/2014/main" id="{B1103038-5A4B-45CA-98A2-8130F96050C9}"/>
              </a:ext>
            </a:extLst>
          </p:cNvPr>
          <p:cNvPicPr>
            <a:picLocks noChangeAspect="1"/>
          </p:cNvPicPr>
          <p:nvPr/>
        </p:nvPicPr>
        <p:blipFill>
          <a:blip r:embed="rId8"/>
          <a:stretch>
            <a:fillRect/>
          </a:stretch>
        </p:blipFill>
        <p:spPr>
          <a:xfrm>
            <a:off x="4439388" y="2765869"/>
            <a:ext cx="4010031" cy="1555779"/>
          </a:xfrm>
          <a:prstGeom prst="rect">
            <a:avLst/>
          </a:prstGeom>
          <a:ln w="38100">
            <a:solidFill>
              <a:schemeClr val="tx1"/>
            </a:solidFill>
          </a:ln>
        </p:spPr>
      </p:pic>
      <p:sp>
        <p:nvSpPr>
          <p:cNvPr id="154" name="TextBox 153">
            <a:extLst>
              <a:ext uri="{FF2B5EF4-FFF2-40B4-BE49-F238E27FC236}">
                <a16:creationId xmlns:a16="http://schemas.microsoft.com/office/drawing/2014/main" id="{EFCC148C-A758-4366-9CD9-F8094AADDB06}"/>
              </a:ext>
            </a:extLst>
          </p:cNvPr>
          <p:cNvSpPr txBox="1"/>
          <p:nvPr/>
        </p:nvSpPr>
        <p:spPr>
          <a:xfrm>
            <a:off x="4769574" y="380238"/>
            <a:ext cx="1268868" cy="340519"/>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1400" b="1" dirty="0">
                <a:solidFill>
                  <a:schemeClr val="tx1"/>
                </a:solidFill>
                <a:latin typeface="Courier New" panose="02070309020205020404" pitchFamily="49" charset="0"/>
                <a:cs typeface="Courier New" panose="02070309020205020404" pitchFamily="49" charset="0"/>
              </a:rPr>
              <a:t>x25519</a:t>
            </a:r>
          </a:p>
        </p:txBody>
      </p:sp>
      <p:sp>
        <p:nvSpPr>
          <p:cNvPr id="155" name="TextBox 154">
            <a:extLst>
              <a:ext uri="{FF2B5EF4-FFF2-40B4-BE49-F238E27FC236}">
                <a16:creationId xmlns:a16="http://schemas.microsoft.com/office/drawing/2014/main" id="{01AE8819-8335-4BA0-9A64-FB3F1127B43D}"/>
              </a:ext>
            </a:extLst>
          </p:cNvPr>
          <p:cNvSpPr txBox="1"/>
          <p:nvPr/>
        </p:nvSpPr>
        <p:spPr>
          <a:xfrm>
            <a:off x="6038442" y="376448"/>
            <a:ext cx="1002539" cy="340519"/>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400" b="1" dirty="0">
                <a:solidFill>
                  <a:schemeClr val="tx1"/>
                </a:solidFill>
                <a:latin typeface="Courier New" panose="02070309020205020404" pitchFamily="49" charset="0"/>
                <a:cs typeface="Courier New" panose="02070309020205020404" pitchFamily="49" charset="0"/>
              </a:rPr>
              <a:t>SHA-256</a:t>
            </a:r>
          </a:p>
        </p:txBody>
      </p:sp>
      <p:sp>
        <p:nvSpPr>
          <p:cNvPr id="156" name="TextBox 155">
            <a:extLst>
              <a:ext uri="{FF2B5EF4-FFF2-40B4-BE49-F238E27FC236}">
                <a16:creationId xmlns:a16="http://schemas.microsoft.com/office/drawing/2014/main" id="{FE93784B-227F-414F-828B-BF24FF30F16A}"/>
              </a:ext>
            </a:extLst>
          </p:cNvPr>
          <p:cNvSpPr txBox="1"/>
          <p:nvPr/>
        </p:nvSpPr>
        <p:spPr>
          <a:xfrm>
            <a:off x="4769574" y="4378826"/>
            <a:ext cx="1268868" cy="340519"/>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1400" b="1" dirty="0">
                <a:solidFill>
                  <a:schemeClr val="tx1"/>
                </a:solidFill>
                <a:latin typeface="Courier New" panose="02070309020205020404" pitchFamily="49" charset="0"/>
                <a:cs typeface="Courier New" panose="02070309020205020404" pitchFamily="49" charset="0"/>
              </a:rPr>
              <a:t>secp384r1</a:t>
            </a:r>
          </a:p>
        </p:txBody>
      </p:sp>
      <p:sp>
        <p:nvSpPr>
          <p:cNvPr id="157" name="TextBox 156">
            <a:extLst>
              <a:ext uri="{FF2B5EF4-FFF2-40B4-BE49-F238E27FC236}">
                <a16:creationId xmlns:a16="http://schemas.microsoft.com/office/drawing/2014/main" id="{539F3CEC-69DF-459B-83BF-A5F73BE7CD5C}"/>
              </a:ext>
            </a:extLst>
          </p:cNvPr>
          <p:cNvSpPr txBox="1"/>
          <p:nvPr/>
        </p:nvSpPr>
        <p:spPr>
          <a:xfrm>
            <a:off x="6038442" y="4375036"/>
            <a:ext cx="1002539" cy="340519"/>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400" b="1" dirty="0">
                <a:solidFill>
                  <a:schemeClr val="tx1"/>
                </a:solidFill>
                <a:latin typeface="Courier New" panose="02070309020205020404" pitchFamily="49" charset="0"/>
                <a:cs typeface="Courier New" panose="02070309020205020404" pitchFamily="49" charset="0"/>
              </a:rPr>
              <a:t>SHA-384</a:t>
            </a:r>
          </a:p>
        </p:txBody>
      </p:sp>
      <p:sp>
        <p:nvSpPr>
          <p:cNvPr id="158" name="TextBox 157">
            <a:extLst>
              <a:ext uri="{FF2B5EF4-FFF2-40B4-BE49-F238E27FC236}">
                <a16:creationId xmlns:a16="http://schemas.microsoft.com/office/drawing/2014/main" id="{A07A923E-D922-4F96-96ED-4F7A55099A00}"/>
              </a:ext>
            </a:extLst>
          </p:cNvPr>
          <p:cNvSpPr txBox="1"/>
          <p:nvPr/>
        </p:nvSpPr>
        <p:spPr>
          <a:xfrm>
            <a:off x="4769574" y="2425350"/>
            <a:ext cx="1268868" cy="340519"/>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1400" b="1" dirty="0">
                <a:solidFill>
                  <a:schemeClr val="tx1"/>
                </a:solidFill>
                <a:latin typeface="Courier New" panose="02070309020205020404" pitchFamily="49" charset="0"/>
                <a:cs typeface="Courier New" panose="02070309020205020404" pitchFamily="49" charset="0"/>
              </a:rPr>
              <a:t>x448</a:t>
            </a:r>
          </a:p>
        </p:txBody>
      </p:sp>
      <p:sp>
        <p:nvSpPr>
          <p:cNvPr id="159" name="TextBox 158">
            <a:extLst>
              <a:ext uri="{FF2B5EF4-FFF2-40B4-BE49-F238E27FC236}">
                <a16:creationId xmlns:a16="http://schemas.microsoft.com/office/drawing/2014/main" id="{AAC0973A-D638-4B00-A06E-73CDFACEEF4C}"/>
              </a:ext>
            </a:extLst>
          </p:cNvPr>
          <p:cNvSpPr txBox="1"/>
          <p:nvPr/>
        </p:nvSpPr>
        <p:spPr>
          <a:xfrm>
            <a:off x="6038442" y="2421560"/>
            <a:ext cx="1002539" cy="340519"/>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400" b="1" dirty="0">
                <a:solidFill>
                  <a:schemeClr val="tx1"/>
                </a:solidFill>
                <a:latin typeface="Courier New" panose="02070309020205020404" pitchFamily="49" charset="0"/>
                <a:cs typeface="Courier New" panose="02070309020205020404" pitchFamily="49" charset="0"/>
              </a:rPr>
              <a:t>SHA-384</a:t>
            </a:r>
          </a:p>
        </p:txBody>
      </p:sp>
      <p:sp>
        <p:nvSpPr>
          <p:cNvPr id="168" name="TextBox 167">
            <a:extLst>
              <a:ext uri="{FF2B5EF4-FFF2-40B4-BE49-F238E27FC236}">
                <a16:creationId xmlns:a16="http://schemas.microsoft.com/office/drawing/2014/main" id="{D694B75E-DA83-45E6-B231-7F9458C7EB2C}"/>
              </a:ext>
            </a:extLst>
          </p:cNvPr>
          <p:cNvSpPr txBox="1"/>
          <p:nvPr/>
        </p:nvSpPr>
        <p:spPr>
          <a:xfrm>
            <a:off x="4291547" y="-15274"/>
            <a:ext cx="2875980" cy="369332"/>
          </a:xfrm>
          <a:prstGeom prst="rect">
            <a:avLst/>
          </a:prstGeom>
          <a:noFill/>
        </p:spPr>
        <p:txBody>
          <a:bodyPr wrap="none" rtlCol="0">
            <a:spAutoFit/>
          </a:bodyPr>
          <a:lstStyle/>
          <a:p>
            <a:r>
              <a:rPr lang="en-US" b="1" dirty="0"/>
              <a:t>PSK-(EC)DHE configurations:</a:t>
            </a:r>
            <a:endParaRPr lang="en-US" dirty="0"/>
          </a:p>
        </p:txBody>
      </p:sp>
      <p:sp>
        <p:nvSpPr>
          <p:cNvPr id="169" name="Footer Placeholder 168">
            <a:extLst>
              <a:ext uri="{FF2B5EF4-FFF2-40B4-BE49-F238E27FC236}">
                <a16:creationId xmlns:a16="http://schemas.microsoft.com/office/drawing/2014/main" id="{734655CD-937D-4EA7-9ADE-F7E6297262C7}"/>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171275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D69C20B4-D0AA-44EC-90A1-6B64C34D3AB8}"/>
              </a:ext>
            </a:extLst>
          </p:cNvPr>
          <p:cNvSpPr/>
          <p:nvPr/>
        </p:nvSpPr>
        <p:spPr>
          <a:xfrm>
            <a:off x="1105617" y="1291768"/>
            <a:ext cx="3776087" cy="14207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0BB22AE-E318-4633-94E6-1632B48ED9DE}"/>
              </a:ext>
            </a:extLst>
          </p:cNvPr>
          <p:cNvSpPr/>
          <p:nvPr/>
        </p:nvSpPr>
        <p:spPr>
          <a:xfrm>
            <a:off x="5909738" y="1842754"/>
            <a:ext cx="3776087" cy="15770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30FDC69-5EC1-4CF6-9DC3-37A408AE090A}"/>
              </a:ext>
            </a:extLst>
          </p:cNvPr>
          <p:cNvSpPr txBox="1"/>
          <p:nvPr/>
        </p:nvSpPr>
        <p:spPr>
          <a:xfrm>
            <a:off x="1152378" y="2218566"/>
            <a:ext cx="753732" cy="369332"/>
          </a:xfrm>
          <a:prstGeom prst="rect">
            <a:avLst/>
          </a:prstGeom>
          <a:noFill/>
        </p:spPr>
        <p:txBody>
          <a:bodyPr wrap="none" rtlCol="0">
            <a:spAutoFit/>
          </a:bodyPr>
          <a:lstStyle/>
          <a:p>
            <a:r>
              <a:rPr lang="en-US" dirty="0"/>
              <a:t>Client</a:t>
            </a:r>
          </a:p>
        </p:txBody>
      </p:sp>
      <p:pic>
        <p:nvPicPr>
          <p:cNvPr id="12" name="Picture 11" descr="Logo&#10;&#10;Description automatically generated">
            <a:extLst>
              <a:ext uri="{FF2B5EF4-FFF2-40B4-BE49-F238E27FC236}">
                <a16:creationId xmlns:a16="http://schemas.microsoft.com/office/drawing/2014/main" id="{20CBB9DE-A40D-4C52-ABE4-8F76B6DF14AC}"/>
              </a:ext>
            </a:extLst>
          </p:cNvPr>
          <p:cNvPicPr>
            <a:picLocks noChangeAspect="1"/>
          </p:cNvPicPr>
          <p:nvPr/>
        </p:nvPicPr>
        <p:blipFill>
          <a:blip r:embed="rId3"/>
          <a:stretch>
            <a:fillRect/>
          </a:stretch>
        </p:blipFill>
        <p:spPr>
          <a:xfrm>
            <a:off x="1122621" y="302405"/>
            <a:ext cx="3476205" cy="746841"/>
          </a:xfrm>
          <a:prstGeom prst="rect">
            <a:avLst/>
          </a:prstGeom>
        </p:spPr>
      </p:pic>
      <p:pic>
        <p:nvPicPr>
          <p:cNvPr id="16" name="Picture 15" descr="A picture containing text, toy, vector graphics&#10;&#10;Description automatically generated">
            <a:extLst>
              <a:ext uri="{FF2B5EF4-FFF2-40B4-BE49-F238E27FC236}">
                <a16:creationId xmlns:a16="http://schemas.microsoft.com/office/drawing/2014/main" id="{5DBA4002-4923-4CB3-BA46-91B3F3A7A145}"/>
              </a:ext>
            </a:extLst>
          </p:cNvPr>
          <p:cNvPicPr>
            <a:picLocks noChangeAspect="1"/>
          </p:cNvPicPr>
          <p:nvPr/>
        </p:nvPicPr>
        <p:blipFill>
          <a:blip r:embed="rId4"/>
          <a:stretch>
            <a:fillRect/>
          </a:stretch>
        </p:blipFill>
        <p:spPr>
          <a:xfrm flipH="1">
            <a:off x="3992264" y="1222182"/>
            <a:ext cx="1037986" cy="1037986"/>
          </a:xfrm>
          <a:prstGeom prst="rect">
            <a:avLst/>
          </a:prstGeom>
        </p:spPr>
      </p:pic>
      <p:sp>
        <p:nvSpPr>
          <p:cNvPr id="17" name="TextBox 16">
            <a:extLst>
              <a:ext uri="{FF2B5EF4-FFF2-40B4-BE49-F238E27FC236}">
                <a16:creationId xmlns:a16="http://schemas.microsoft.com/office/drawing/2014/main" id="{F914EE2A-D26C-4946-86A8-D799FB079153}"/>
              </a:ext>
            </a:extLst>
          </p:cNvPr>
          <p:cNvSpPr txBox="1"/>
          <p:nvPr/>
        </p:nvSpPr>
        <p:spPr>
          <a:xfrm>
            <a:off x="4142638" y="2222610"/>
            <a:ext cx="797654" cy="369332"/>
          </a:xfrm>
          <a:prstGeom prst="rect">
            <a:avLst/>
          </a:prstGeom>
          <a:noFill/>
        </p:spPr>
        <p:txBody>
          <a:bodyPr wrap="none" rtlCol="0">
            <a:spAutoFit/>
          </a:bodyPr>
          <a:lstStyle/>
          <a:p>
            <a:r>
              <a:rPr lang="en-US" dirty="0"/>
              <a:t>Server</a:t>
            </a:r>
          </a:p>
        </p:txBody>
      </p:sp>
      <p:pic>
        <p:nvPicPr>
          <p:cNvPr id="19" name="Picture 18" descr="Chart&#10;&#10;Description automatically generated">
            <a:extLst>
              <a:ext uri="{FF2B5EF4-FFF2-40B4-BE49-F238E27FC236}">
                <a16:creationId xmlns:a16="http://schemas.microsoft.com/office/drawing/2014/main" id="{EDB904A3-825A-44F8-9AFA-02BAA7BF4F82}"/>
              </a:ext>
            </a:extLst>
          </p:cNvPr>
          <p:cNvPicPr>
            <a:picLocks noChangeAspect="1"/>
          </p:cNvPicPr>
          <p:nvPr/>
        </p:nvPicPr>
        <p:blipFill>
          <a:blip r:embed="rId5"/>
          <a:stretch>
            <a:fillRect/>
          </a:stretch>
        </p:blipFill>
        <p:spPr>
          <a:xfrm>
            <a:off x="1002127" y="1219629"/>
            <a:ext cx="1037986" cy="1037986"/>
          </a:xfrm>
          <a:prstGeom prst="rect">
            <a:avLst/>
          </a:prstGeom>
        </p:spPr>
      </p:pic>
      <p:sp>
        <p:nvSpPr>
          <p:cNvPr id="23" name="Rectangle: Rounded Corners 22">
            <a:extLst>
              <a:ext uri="{FF2B5EF4-FFF2-40B4-BE49-F238E27FC236}">
                <a16:creationId xmlns:a16="http://schemas.microsoft.com/office/drawing/2014/main" id="{0F73F950-4152-46A3-952E-15A6999919F7}"/>
              </a:ext>
            </a:extLst>
          </p:cNvPr>
          <p:cNvSpPr/>
          <p:nvPr/>
        </p:nvSpPr>
        <p:spPr>
          <a:xfrm>
            <a:off x="416636" y="2755359"/>
            <a:ext cx="5029200" cy="54748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An </a:t>
            </a:r>
            <a:r>
              <a:rPr lang="en-US" b="1" dirty="0">
                <a:solidFill>
                  <a:sysClr val="windowText" lastClr="000000"/>
                </a:solidFill>
              </a:rPr>
              <a:t>authenticated key exchange</a:t>
            </a:r>
            <a:r>
              <a:rPr lang="en-US" dirty="0">
                <a:solidFill>
                  <a:sysClr val="windowText" lastClr="000000"/>
                </a:solidFill>
              </a:rPr>
              <a:t> protocol</a:t>
            </a:r>
          </a:p>
        </p:txBody>
      </p:sp>
      <p:sp>
        <p:nvSpPr>
          <p:cNvPr id="6" name="Rectangle: Rounded Corners 5">
            <a:extLst>
              <a:ext uri="{FF2B5EF4-FFF2-40B4-BE49-F238E27FC236}">
                <a16:creationId xmlns:a16="http://schemas.microsoft.com/office/drawing/2014/main" id="{AFCDCC43-D63A-4912-A5DA-AF9A5D9D0EE3}"/>
              </a:ext>
            </a:extLst>
          </p:cNvPr>
          <p:cNvSpPr/>
          <p:nvPr/>
        </p:nvSpPr>
        <p:spPr>
          <a:xfrm>
            <a:off x="5897642" y="1272293"/>
            <a:ext cx="3776087" cy="421067"/>
          </a:xfrm>
          <a:prstGeom prst="roundRect">
            <a:avLst/>
          </a:prstGeom>
          <a:ln w="28575">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tx1"/>
                </a:solidFill>
              </a:rPr>
              <a:t>Full Handshake (1-RTT)</a:t>
            </a:r>
          </a:p>
        </p:txBody>
      </p:sp>
      <p:pic>
        <p:nvPicPr>
          <p:cNvPr id="32" name="Picture 31" descr="Chart&#10;&#10;Description automatically generated">
            <a:extLst>
              <a:ext uri="{FF2B5EF4-FFF2-40B4-BE49-F238E27FC236}">
                <a16:creationId xmlns:a16="http://schemas.microsoft.com/office/drawing/2014/main" id="{58856FD4-D225-4236-9D89-BC66C46CC2BB}"/>
              </a:ext>
            </a:extLst>
          </p:cNvPr>
          <p:cNvPicPr>
            <a:picLocks noChangeAspect="1"/>
          </p:cNvPicPr>
          <p:nvPr/>
        </p:nvPicPr>
        <p:blipFill>
          <a:blip r:embed="rId5"/>
          <a:stretch>
            <a:fillRect/>
          </a:stretch>
        </p:blipFill>
        <p:spPr>
          <a:xfrm>
            <a:off x="5925154" y="1842754"/>
            <a:ext cx="1037986" cy="1037986"/>
          </a:xfrm>
          <a:prstGeom prst="rect">
            <a:avLst/>
          </a:prstGeom>
        </p:spPr>
      </p:pic>
      <p:cxnSp>
        <p:nvCxnSpPr>
          <p:cNvPr id="33" name="Straight Arrow Connector 32">
            <a:extLst>
              <a:ext uri="{FF2B5EF4-FFF2-40B4-BE49-F238E27FC236}">
                <a16:creationId xmlns:a16="http://schemas.microsoft.com/office/drawing/2014/main" id="{492B93E7-53A5-43E9-9601-684162876FBC}"/>
              </a:ext>
            </a:extLst>
          </p:cNvPr>
          <p:cNvCxnSpPr>
            <a:cxnSpLocks/>
          </p:cNvCxnSpPr>
          <p:nvPr/>
        </p:nvCxnSpPr>
        <p:spPr>
          <a:xfrm flipH="1" flipV="1">
            <a:off x="7011934" y="2416982"/>
            <a:ext cx="760737"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9ECD524-96CB-4011-B3DC-5BA7BAAF9D7C}"/>
              </a:ext>
            </a:extLst>
          </p:cNvPr>
          <p:cNvCxnSpPr>
            <a:cxnSpLocks/>
          </p:cNvCxnSpPr>
          <p:nvPr/>
        </p:nvCxnSpPr>
        <p:spPr>
          <a:xfrm>
            <a:off x="7230189" y="2424786"/>
            <a:ext cx="1084964"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14CF5362-9912-4F7F-8CC2-46D7BF8B8075}"/>
              </a:ext>
            </a:extLst>
          </p:cNvPr>
          <p:cNvPicPr>
            <a:picLocks noChangeAspect="1"/>
          </p:cNvPicPr>
          <p:nvPr/>
        </p:nvPicPr>
        <p:blipFill>
          <a:blip r:embed="rId6"/>
          <a:stretch>
            <a:fillRect/>
          </a:stretch>
        </p:blipFill>
        <p:spPr>
          <a:xfrm>
            <a:off x="8501672" y="1912712"/>
            <a:ext cx="1037986" cy="1008540"/>
          </a:xfrm>
          <a:prstGeom prst="rect">
            <a:avLst/>
          </a:prstGeom>
        </p:spPr>
      </p:pic>
      <p:pic>
        <p:nvPicPr>
          <p:cNvPr id="14" name="Picture 13">
            <a:extLst>
              <a:ext uri="{FF2B5EF4-FFF2-40B4-BE49-F238E27FC236}">
                <a16:creationId xmlns:a16="http://schemas.microsoft.com/office/drawing/2014/main" id="{F52C90C6-BDF3-40C3-B58E-36352A3CBA09}"/>
              </a:ext>
            </a:extLst>
          </p:cNvPr>
          <p:cNvPicPr>
            <a:picLocks noChangeAspect="1"/>
          </p:cNvPicPr>
          <p:nvPr/>
        </p:nvPicPr>
        <p:blipFill>
          <a:blip r:embed="rId7"/>
          <a:stretch>
            <a:fillRect/>
          </a:stretch>
        </p:blipFill>
        <p:spPr>
          <a:xfrm>
            <a:off x="7920232" y="2578679"/>
            <a:ext cx="890141" cy="814099"/>
          </a:xfrm>
          <a:prstGeom prst="rect">
            <a:avLst/>
          </a:prstGeom>
        </p:spPr>
      </p:pic>
      <p:sp>
        <p:nvSpPr>
          <p:cNvPr id="43" name="Rectangle 42">
            <a:extLst>
              <a:ext uri="{FF2B5EF4-FFF2-40B4-BE49-F238E27FC236}">
                <a16:creationId xmlns:a16="http://schemas.microsoft.com/office/drawing/2014/main" id="{B4C7ED32-E4E8-470E-8E16-CF15DA033B12}"/>
              </a:ext>
            </a:extLst>
          </p:cNvPr>
          <p:cNvSpPr/>
          <p:nvPr/>
        </p:nvSpPr>
        <p:spPr>
          <a:xfrm>
            <a:off x="1079920" y="4468095"/>
            <a:ext cx="3776087" cy="15770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C136113A-38D6-4978-983A-245C1CB39B9F}"/>
              </a:ext>
            </a:extLst>
          </p:cNvPr>
          <p:cNvSpPr/>
          <p:nvPr/>
        </p:nvSpPr>
        <p:spPr>
          <a:xfrm>
            <a:off x="1082112" y="3897634"/>
            <a:ext cx="3776087" cy="369333"/>
          </a:xfrm>
          <a:prstGeom prst="roundRect">
            <a:avLst/>
          </a:prstGeom>
          <a:ln>
            <a:solidFill>
              <a:schemeClr val="accent3">
                <a:lumMod val="7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b="1" dirty="0">
                <a:solidFill>
                  <a:schemeClr val="tx1"/>
                </a:solidFill>
              </a:rPr>
              <a:t>Pre-Shared Key Mode (0-RTT)</a:t>
            </a:r>
          </a:p>
        </p:txBody>
      </p:sp>
      <p:pic>
        <p:nvPicPr>
          <p:cNvPr id="45" name="Picture 44" descr="Chart&#10;&#10;Description automatically generated">
            <a:extLst>
              <a:ext uri="{FF2B5EF4-FFF2-40B4-BE49-F238E27FC236}">
                <a16:creationId xmlns:a16="http://schemas.microsoft.com/office/drawing/2014/main" id="{52519EE8-E52D-44FC-9BD9-014EF3C8E3B8}"/>
              </a:ext>
            </a:extLst>
          </p:cNvPr>
          <p:cNvPicPr>
            <a:picLocks noChangeAspect="1"/>
          </p:cNvPicPr>
          <p:nvPr/>
        </p:nvPicPr>
        <p:blipFill>
          <a:blip r:embed="rId5"/>
          <a:stretch>
            <a:fillRect/>
          </a:stretch>
        </p:blipFill>
        <p:spPr>
          <a:xfrm>
            <a:off x="1095336" y="4468095"/>
            <a:ext cx="1037986" cy="1037986"/>
          </a:xfrm>
          <a:prstGeom prst="rect">
            <a:avLst/>
          </a:prstGeom>
        </p:spPr>
      </p:pic>
      <p:cxnSp>
        <p:nvCxnSpPr>
          <p:cNvPr id="50" name="Straight Arrow Connector 49">
            <a:extLst>
              <a:ext uri="{FF2B5EF4-FFF2-40B4-BE49-F238E27FC236}">
                <a16:creationId xmlns:a16="http://schemas.microsoft.com/office/drawing/2014/main" id="{6CF90734-E818-4F16-9AB0-F68F9D65DAB3}"/>
              </a:ext>
            </a:extLst>
          </p:cNvPr>
          <p:cNvCxnSpPr>
            <a:cxnSpLocks/>
          </p:cNvCxnSpPr>
          <p:nvPr/>
        </p:nvCxnSpPr>
        <p:spPr>
          <a:xfrm flipH="1" flipV="1">
            <a:off x="2364135" y="1730872"/>
            <a:ext cx="760737"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A07A4E67-37E5-4FFD-8500-6B9C73EC5BFA}"/>
              </a:ext>
            </a:extLst>
          </p:cNvPr>
          <p:cNvCxnSpPr>
            <a:cxnSpLocks/>
          </p:cNvCxnSpPr>
          <p:nvPr/>
        </p:nvCxnSpPr>
        <p:spPr>
          <a:xfrm>
            <a:off x="2582390" y="1724388"/>
            <a:ext cx="1084964"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52" name="Picture 51" descr="A picture containing chart&#10;&#10;Description automatically generated">
            <a:extLst>
              <a:ext uri="{FF2B5EF4-FFF2-40B4-BE49-F238E27FC236}">
                <a16:creationId xmlns:a16="http://schemas.microsoft.com/office/drawing/2014/main" id="{6D9486A0-B966-4A4A-8D49-87011D83781F}"/>
              </a:ext>
            </a:extLst>
          </p:cNvPr>
          <p:cNvPicPr>
            <a:picLocks noChangeAspect="1"/>
          </p:cNvPicPr>
          <p:nvPr/>
        </p:nvPicPr>
        <p:blipFill>
          <a:blip r:embed="rId8"/>
          <a:stretch>
            <a:fillRect/>
          </a:stretch>
        </p:blipFill>
        <p:spPr>
          <a:xfrm>
            <a:off x="2742444" y="2195858"/>
            <a:ext cx="547488" cy="547488"/>
          </a:xfrm>
          <a:prstGeom prst="rect">
            <a:avLst/>
          </a:prstGeom>
        </p:spPr>
      </p:pic>
      <p:cxnSp>
        <p:nvCxnSpPr>
          <p:cNvPr id="53" name="Straight Arrow Connector 52">
            <a:extLst>
              <a:ext uri="{FF2B5EF4-FFF2-40B4-BE49-F238E27FC236}">
                <a16:creationId xmlns:a16="http://schemas.microsoft.com/office/drawing/2014/main" id="{A5F244B6-23F1-49FB-9EF8-A9F661FAF889}"/>
              </a:ext>
            </a:extLst>
          </p:cNvPr>
          <p:cNvCxnSpPr>
            <a:cxnSpLocks/>
            <a:endCxn id="52" idx="0"/>
          </p:cNvCxnSpPr>
          <p:nvPr/>
        </p:nvCxnSpPr>
        <p:spPr>
          <a:xfrm>
            <a:off x="3016188" y="1738622"/>
            <a:ext cx="0" cy="45723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B95AC258-A106-440A-A5E6-0A6FEB2534EA}"/>
              </a:ext>
            </a:extLst>
          </p:cNvPr>
          <p:cNvCxnSpPr>
            <a:cxnSpLocks/>
          </p:cNvCxnSpPr>
          <p:nvPr/>
        </p:nvCxnSpPr>
        <p:spPr>
          <a:xfrm flipH="1" flipV="1">
            <a:off x="2343482" y="5084464"/>
            <a:ext cx="1014251" cy="282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C4A883DC-D444-433B-840F-7E9E8DF21C53}"/>
              </a:ext>
            </a:extLst>
          </p:cNvPr>
          <p:cNvCxnSpPr>
            <a:cxnSpLocks/>
          </p:cNvCxnSpPr>
          <p:nvPr/>
        </p:nvCxnSpPr>
        <p:spPr>
          <a:xfrm>
            <a:off x="2561736" y="4849371"/>
            <a:ext cx="1084964"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60" name="Picture 59" descr="A picture containing chart&#10;&#10;Description automatically generated">
            <a:extLst>
              <a:ext uri="{FF2B5EF4-FFF2-40B4-BE49-F238E27FC236}">
                <a16:creationId xmlns:a16="http://schemas.microsoft.com/office/drawing/2014/main" id="{B3E3217D-3025-4F1B-A003-D4D1DD16CC62}"/>
              </a:ext>
            </a:extLst>
          </p:cNvPr>
          <p:cNvPicPr>
            <a:picLocks noChangeAspect="1"/>
          </p:cNvPicPr>
          <p:nvPr/>
        </p:nvPicPr>
        <p:blipFill>
          <a:blip r:embed="rId8"/>
          <a:stretch>
            <a:fillRect/>
          </a:stretch>
        </p:blipFill>
        <p:spPr>
          <a:xfrm>
            <a:off x="2721790" y="5463721"/>
            <a:ext cx="547488" cy="547488"/>
          </a:xfrm>
          <a:prstGeom prst="rect">
            <a:avLst/>
          </a:prstGeom>
        </p:spPr>
      </p:pic>
      <p:cxnSp>
        <p:nvCxnSpPr>
          <p:cNvPr id="61" name="Straight Arrow Connector 60">
            <a:extLst>
              <a:ext uri="{FF2B5EF4-FFF2-40B4-BE49-F238E27FC236}">
                <a16:creationId xmlns:a16="http://schemas.microsoft.com/office/drawing/2014/main" id="{076A38F0-5B50-4A37-AF78-26DF177D8EF0}"/>
              </a:ext>
            </a:extLst>
          </p:cNvPr>
          <p:cNvCxnSpPr>
            <a:cxnSpLocks/>
            <a:endCxn id="60" idx="0"/>
          </p:cNvCxnSpPr>
          <p:nvPr/>
        </p:nvCxnSpPr>
        <p:spPr>
          <a:xfrm flipH="1">
            <a:off x="2995534" y="5122797"/>
            <a:ext cx="7142" cy="34092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62" name="Picture 61" descr="A picture containing text, toy, vector graphics&#10;&#10;Description automatically generated">
            <a:extLst>
              <a:ext uri="{FF2B5EF4-FFF2-40B4-BE49-F238E27FC236}">
                <a16:creationId xmlns:a16="http://schemas.microsoft.com/office/drawing/2014/main" id="{6C8B228F-8568-490A-91FB-3A9BA720EB40}"/>
              </a:ext>
            </a:extLst>
          </p:cNvPr>
          <p:cNvPicPr>
            <a:picLocks noChangeAspect="1"/>
          </p:cNvPicPr>
          <p:nvPr/>
        </p:nvPicPr>
        <p:blipFill>
          <a:blip r:embed="rId4"/>
          <a:stretch>
            <a:fillRect/>
          </a:stretch>
        </p:blipFill>
        <p:spPr>
          <a:xfrm flipH="1">
            <a:off x="3829502" y="4468095"/>
            <a:ext cx="1037986" cy="1037986"/>
          </a:xfrm>
          <a:prstGeom prst="rect">
            <a:avLst/>
          </a:prstGeom>
        </p:spPr>
      </p:pic>
      <p:pic>
        <p:nvPicPr>
          <p:cNvPr id="63" name="Picture 62" descr="A picture containing clipart&#10;&#10;Description automatically generated">
            <a:extLst>
              <a:ext uri="{FF2B5EF4-FFF2-40B4-BE49-F238E27FC236}">
                <a16:creationId xmlns:a16="http://schemas.microsoft.com/office/drawing/2014/main" id="{4755206E-DC65-4A63-8838-C873DAAB53C5}"/>
              </a:ext>
            </a:extLst>
          </p:cNvPr>
          <p:cNvPicPr>
            <a:picLocks noChangeAspect="1"/>
          </p:cNvPicPr>
          <p:nvPr/>
        </p:nvPicPr>
        <p:blipFill>
          <a:blip r:embed="rId9"/>
          <a:stretch>
            <a:fillRect/>
          </a:stretch>
        </p:blipFill>
        <p:spPr>
          <a:xfrm>
            <a:off x="1079920" y="5147336"/>
            <a:ext cx="547488" cy="547488"/>
          </a:xfrm>
          <a:prstGeom prst="rect">
            <a:avLst/>
          </a:prstGeom>
        </p:spPr>
      </p:pic>
      <p:pic>
        <p:nvPicPr>
          <p:cNvPr id="64" name="Picture 63" descr="A picture containing clipart&#10;&#10;Description automatically generated">
            <a:extLst>
              <a:ext uri="{FF2B5EF4-FFF2-40B4-BE49-F238E27FC236}">
                <a16:creationId xmlns:a16="http://schemas.microsoft.com/office/drawing/2014/main" id="{DEF492E9-DC4A-491E-AED9-9A7B2DF8B8DE}"/>
              </a:ext>
            </a:extLst>
          </p:cNvPr>
          <p:cNvPicPr>
            <a:picLocks noChangeAspect="1"/>
          </p:cNvPicPr>
          <p:nvPr/>
        </p:nvPicPr>
        <p:blipFill>
          <a:blip r:embed="rId9"/>
          <a:stretch>
            <a:fillRect/>
          </a:stretch>
        </p:blipFill>
        <p:spPr>
          <a:xfrm>
            <a:off x="4410292" y="5184574"/>
            <a:ext cx="547488" cy="547488"/>
          </a:xfrm>
          <a:prstGeom prst="rect">
            <a:avLst/>
          </a:prstGeom>
        </p:spPr>
      </p:pic>
      <p:sp>
        <p:nvSpPr>
          <p:cNvPr id="65" name="Rectangle 64">
            <a:extLst>
              <a:ext uri="{FF2B5EF4-FFF2-40B4-BE49-F238E27FC236}">
                <a16:creationId xmlns:a16="http://schemas.microsoft.com/office/drawing/2014/main" id="{25CF31C2-E6FB-43B0-86CA-786317D39541}"/>
              </a:ext>
            </a:extLst>
          </p:cNvPr>
          <p:cNvSpPr/>
          <p:nvPr/>
        </p:nvSpPr>
        <p:spPr>
          <a:xfrm>
            <a:off x="5925154" y="4446596"/>
            <a:ext cx="3776087" cy="15770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75F0C354-F826-40A6-8E22-0F759800BE4A}"/>
              </a:ext>
            </a:extLst>
          </p:cNvPr>
          <p:cNvSpPr/>
          <p:nvPr/>
        </p:nvSpPr>
        <p:spPr>
          <a:xfrm>
            <a:off x="5927346" y="3876135"/>
            <a:ext cx="3776087" cy="410399"/>
          </a:xfrm>
          <a:prstGeom prst="roundRect">
            <a:avLst/>
          </a:prstGeom>
          <a:ln w="28575">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tx1"/>
                </a:solidFill>
              </a:rPr>
              <a:t>PSK-(EC)DHE</a:t>
            </a:r>
          </a:p>
        </p:txBody>
      </p:sp>
      <p:pic>
        <p:nvPicPr>
          <p:cNvPr id="67" name="Picture 66" descr="Chart&#10;&#10;Description automatically generated">
            <a:extLst>
              <a:ext uri="{FF2B5EF4-FFF2-40B4-BE49-F238E27FC236}">
                <a16:creationId xmlns:a16="http://schemas.microsoft.com/office/drawing/2014/main" id="{914FCCAB-6B06-4676-88A1-57317B1B11E1}"/>
              </a:ext>
            </a:extLst>
          </p:cNvPr>
          <p:cNvPicPr>
            <a:picLocks noChangeAspect="1"/>
          </p:cNvPicPr>
          <p:nvPr/>
        </p:nvPicPr>
        <p:blipFill>
          <a:blip r:embed="rId5"/>
          <a:stretch>
            <a:fillRect/>
          </a:stretch>
        </p:blipFill>
        <p:spPr>
          <a:xfrm>
            <a:off x="5940570" y="4446596"/>
            <a:ext cx="1037986" cy="1037986"/>
          </a:xfrm>
          <a:prstGeom prst="rect">
            <a:avLst/>
          </a:prstGeom>
        </p:spPr>
      </p:pic>
      <p:cxnSp>
        <p:nvCxnSpPr>
          <p:cNvPr id="68" name="Straight Arrow Connector 67">
            <a:extLst>
              <a:ext uri="{FF2B5EF4-FFF2-40B4-BE49-F238E27FC236}">
                <a16:creationId xmlns:a16="http://schemas.microsoft.com/office/drawing/2014/main" id="{86C9D858-926C-4780-8AEC-CC137F383FEB}"/>
              </a:ext>
            </a:extLst>
          </p:cNvPr>
          <p:cNvCxnSpPr>
            <a:cxnSpLocks/>
          </p:cNvCxnSpPr>
          <p:nvPr/>
        </p:nvCxnSpPr>
        <p:spPr>
          <a:xfrm flipH="1" flipV="1">
            <a:off x="7188715" y="5105828"/>
            <a:ext cx="760737"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D28D01BA-D1E1-4D9D-99E4-3F757523FCE7}"/>
              </a:ext>
            </a:extLst>
          </p:cNvPr>
          <p:cNvCxnSpPr>
            <a:cxnSpLocks/>
          </p:cNvCxnSpPr>
          <p:nvPr/>
        </p:nvCxnSpPr>
        <p:spPr>
          <a:xfrm>
            <a:off x="7406970" y="5099344"/>
            <a:ext cx="1084964"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70" name="Picture 69" descr="A picture containing chart&#10;&#10;Description automatically generated">
            <a:extLst>
              <a:ext uri="{FF2B5EF4-FFF2-40B4-BE49-F238E27FC236}">
                <a16:creationId xmlns:a16="http://schemas.microsoft.com/office/drawing/2014/main" id="{C1B2A070-B1CC-42B7-ABD8-D7FAF60603D6}"/>
              </a:ext>
            </a:extLst>
          </p:cNvPr>
          <p:cNvPicPr>
            <a:picLocks noChangeAspect="1"/>
          </p:cNvPicPr>
          <p:nvPr/>
        </p:nvPicPr>
        <p:blipFill>
          <a:blip r:embed="rId8"/>
          <a:stretch>
            <a:fillRect/>
          </a:stretch>
        </p:blipFill>
        <p:spPr>
          <a:xfrm>
            <a:off x="7295554" y="5442222"/>
            <a:ext cx="547488" cy="547488"/>
          </a:xfrm>
          <a:prstGeom prst="rect">
            <a:avLst/>
          </a:prstGeom>
        </p:spPr>
      </p:pic>
      <p:cxnSp>
        <p:nvCxnSpPr>
          <p:cNvPr id="71" name="Straight Arrow Connector 70">
            <a:extLst>
              <a:ext uri="{FF2B5EF4-FFF2-40B4-BE49-F238E27FC236}">
                <a16:creationId xmlns:a16="http://schemas.microsoft.com/office/drawing/2014/main" id="{BB47529E-6CC1-4756-813B-BC0B53DAAF28}"/>
              </a:ext>
            </a:extLst>
          </p:cNvPr>
          <p:cNvCxnSpPr>
            <a:cxnSpLocks/>
          </p:cNvCxnSpPr>
          <p:nvPr/>
        </p:nvCxnSpPr>
        <p:spPr>
          <a:xfrm>
            <a:off x="7583584" y="5099344"/>
            <a:ext cx="0" cy="34287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72" name="Picture 71" descr="A picture containing text, toy, vector graphics&#10;&#10;Description automatically generated">
            <a:extLst>
              <a:ext uri="{FF2B5EF4-FFF2-40B4-BE49-F238E27FC236}">
                <a16:creationId xmlns:a16="http://schemas.microsoft.com/office/drawing/2014/main" id="{3031EA72-18D5-4001-A80F-F0FC3B9DA102}"/>
              </a:ext>
            </a:extLst>
          </p:cNvPr>
          <p:cNvPicPr>
            <a:picLocks noChangeAspect="1"/>
          </p:cNvPicPr>
          <p:nvPr/>
        </p:nvPicPr>
        <p:blipFill>
          <a:blip r:embed="rId4"/>
          <a:stretch>
            <a:fillRect/>
          </a:stretch>
        </p:blipFill>
        <p:spPr>
          <a:xfrm flipH="1">
            <a:off x="8674736" y="4446596"/>
            <a:ext cx="1037986" cy="1037986"/>
          </a:xfrm>
          <a:prstGeom prst="rect">
            <a:avLst/>
          </a:prstGeom>
        </p:spPr>
      </p:pic>
      <p:pic>
        <p:nvPicPr>
          <p:cNvPr id="73" name="Picture 72" descr="A picture containing clipart&#10;&#10;Description automatically generated">
            <a:extLst>
              <a:ext uri="{FF2B5EF4-FFF2-40B4-BE49-F238E27FC236}">
                <a16:creationId xmlns:a16="http://schemas.microsoft.com/office/drawing/2014/main" id="{EB24FDC9-4494-446F-9618-02F1FDA46627}"/>
              </a:ext>
            </a:extLst>
          </p:cNvPr>
          <p:cNvPicPr>
            <a:picLocks noChangeAspect="1"/>
          </p:cNvPicPr>
          <p:nvPr/>
        </p:nvPicPr>
        <p:blipFill>
          <a:blip r:embed="rId9"/>
          <a:stretch>
            <a:fillRect/>
          </a:stretch>
        </p:blipFill>
        <p:spPr>
          <a:xfrm>
            <a:off x="5925154" y="5125837"/>
            <a:ext cx="547488" cy="547488"/>
          </a:xfrm>
          <a:prstGeom prst="rect">
            <a:avLst/>
          </a:prstGeom>
        </p:spPr>
      </p:pic>
      <p:pic>
        <p:nvPicPr>
          <p:cNvPr id="74" name="Picture 73" descr="A picture containing clipart&#10;&#10;Description automatically generated">
            <a:extLst>
              <a:ext uri="{FF2B5EF4-FFF2-40B4-BE49-F238E27FC236}">
                <a16:creationId xmlns:a16="http://schemas.microsoft.com/office/drawing/2014/main" id="{74862159-71C2-41B7-8DCE-60846A1318C3}"/>
              </a:ext>
            </a:extLst>
          </p:cNvPr>
          <p:cNvPicPr>
            <a:picLocks noChangeAspect="1"/>
          </p:cNvPicPr>
          <p:nvPr/>
        </p:nvPicPr>
        <p:blipFill>
          <a:blip r:embed="rId9"/>
          <a:stretch>
            <a:fillRect/>
          </a:stretch>
        </p:blipFill>
        <p:spPr>
          <a:xfrm>
            <a:off x="9255526" y="5163075"/>
            <a:ext cx="547488" cy="547488"/>
          </a:xfrm>
          <a:prstGeom prst="rect">
            <a:avLst/>
          </a:prstGeom>
        </p:spPr>
      </p:pic>
      <p:sp>
        <p:nvSpPr>
          <p:cNvPr id="24" name="TextBox 23">
            <a:extLst>
              <a:ext uri="{FF2B5EF4-FFF2-40B4-BE49-F238E27FC236}">
                <a16:creationId xmlns:a16="http://schemas.microsoft.com/office/drawing/2014/main" id="{BC78AE48-A67D-4ED6-BBEA-089E97038143}"/>
              </a:ext>
            </a:extLst>
          </p:cNvPr>
          <p:cNvSpPr txBox="1"/>
          <p:nvPr/>
        </p:nvSpPr>
        <p:spPr>
          <a:xfrm>
            <a:off x="2426997" y="4458246"/>
            <a:ext cx="1108830" cy="369332"/>
          </a:xfrm>
          <a:prstGeom prst="rect">
            <a:avLst/>
          </a:prstGeom>
          <a:noFill/>
        </p:spPr>
        <p:txBody>
          <a:bodyPr wrap="none" rtlCol="0">
            <a:spAutoFit/>
          </a:bodyPr>
          <a:lstStyle/>
          <a:p>
            <a:r>
              <a:rPr lang="en-US" dirty="0"/>
              <a:t>Early data</a:t>
            </a:r>
          </a:p>
        </p:txBody>
      </p:sp>
      <p:cxnSp>
        <p:nvCxnSpPr>
          <p:cNvPr id="75" name="Straight Arrow Connector 74">
            <a:extLst>
              <a:ext uri="{FF2B5EF4-FFF2-40B4-BE49-F238E27FC236}">
                <a16:creationId xmlns:a16="http://schemas.microsoft.com/office/drawing/2014/main" id="{E5452D53-7595-41C6-B5C4-7F6D02C6F099}"/>
              </a:ext>
            </a:extLst>
          </p:cNvPr>
          <p:cNvCxnSpPr>
            <a:cxnSpLocks/>
          </p:cNvCxnSpPr>
          <p:nvPr/>
        </p:nvCxnSpPr>
        <p:spPr>
          <a:xfrm>
            <a:off x="2571256" y="5087499"/>
            <a:ext cx="1084964"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0193D573-6481-414C-A02B-6440702D4892}"/>
              </a:ext>
            </a:extLst>
          </p:cNvPr>
          <p:cNvCxnSpPr>
            <a:cxnSpLocks/>
          </p:cNvCxnSpPr>
          <p:nvPr/>
        </p:nvCxnSpPr>
        <p:spPr>
          <a:xfrm>
            <a:off x="7412502" y="4809093"/>
            <a:ext cx="1084964"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0D48EB0A-2EAA-4780-A9FA-1EA4520C7B6B}"/>
              </a:ext>
            </a:extLst>
          </p:cNvPr>
          <p:cNvSpPr txBox="1"/>
          <p:nvPr/>
        </p:nvSpPr>
        <p:spPr>
          <a:xfrm>
            <a:off x="7277763" y="4450018"/>
            <a:ext cx="1108830" cy="305233"/>
          </a:xfrm>
          <a:prstGeom prst="rect">
            <a:avLst/>
          </a:prstGeom>
          <a:noFill/>
        </p:spPr>
        <p:txBody>
          <a:bodyPr wrap="none" rtlCol="0">
            <a:spAutoFit/>
          </a:bodyPr>
          <a:lstStyle/>
          <a:p>
            <a:r>
              <a:rPr lang="en-US" dirty="0"/>
              <a:t>Early data</a:t>
            </a:r>
          </a:p>
        </p:txBody>
      </p:sp>
      <p:sp>
        <p:nvSpPr>
          <p:cNvPr id="79" name="Rectangle: Rounded Corners 78">
            <a:extLst>
              <a:ext uri="{FF2B5EF4-FFF2-40B4-BE49-F238E27FC236}">
                <a16:creationId xmlns:a16="http://schemas.microsoft.com/office/drawing/2014/main" id="{FF27B48C-750C-4621-B018-326E005ED447}"/>
              </a:ext>
            </a:extLst>
          </p:cNvPr>
          <p:cNvSpPr/>
          <p:nvPr/>
        </p:nvSpPr>
        <p:spPr>
          <a:xfrm>
            <a:off x="7788282" y="5313349"/>
            <a:ext cx="1134458" cy="46508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tx1"/>
                </a:solidFill>
              </a:rPr>
              <a:t>+ forward secrecy</a:t>
            </a:r>
          </a:p>
        </p:txBody>
      </p:sp>
      <p:sp>
        <p:nvSpPr>
          <p:cNvPr id="80" name="Title 1">
            <a:extLst>
              <a:ext uri="{FF2B5EF4-FFF2-40B4-BE49-F238E27FC236}">
                <a16:creationId xmlns:a16="http://schemas.microsoft.com/office/drawing/2014/main" id="{DB47CD8D-36A3-420E-9F89-A9A52C4D1C8E}"/>
              </a:ext>
            </a:extLst>
          </p:cNvPr>
          <p:cNvSpPr txBox="1">
            <a:spLocks/>
          </p:cNvSpPr>
          <p:nvPr/>
        </p:nvSpPr>
        <p:spPr>
          <a:xfrm>
            <a:off x="-185744" y="210481"/>
            <a:ext cx="9886957" cy="923925"/>
          </a:xfrm>
          <a:prstGeom prst="rect">
            <a:avLst/>
          </a:prstGeom>
          <a:ln w="38100">
            <a:solidFill>
              <a:schemeClr val="tx1"/>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 The				  Handshake Protocol</a:t>
            </a:r>
          </a:p>
        </p:txBody>
      </p:sp>
      <p:sp>
        <p:nvSpPr>
          <p:cNvPr id="81" name="Footer Placeholder 80">
            <a:extLst>
              <a:ext uri="{FF2B5EF4-FFF2-40B4-BE49-F238E27FC236}">
                <a16:creationId xmlns:a16="http://schemas.microsoft.com/office/drawing/2014/main" id="{C5B53461-C1CC-4C10-BF16-0749A2055BD2}"/>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2306132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Rectangle 166">
            <a:extLst>
              <a:ext uri="{FF2B5EF4-FFF2-40B4-BE49-F238E27FC236}">
                <a16:creationId xmlns:a16="http://schemas.microsoft.com/office/drawing/2014/main" id="{FF98819E-BFD0-42D4-93DD-34DF50A9CA7D}"/>
              </a:ext>
            </a:extLst>
          </p:cNvPr>
          <p:cNvSpPr/>
          <p:nvPr/>
        </p:nvSpPr>
        <p:spPr>
          <a:xfrm>
            <a:off x="8566834" y="4699767"/>
            <a:ext cx="3575708" cy="141522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rPr>
              <a:t>X</a:t>
            </a:r>
            <a:endParaRPr lang="en-US" sz="2400" b="1" dirty="0">
              <a:solidFill>
                <a:srgbClr val="C00000"/>
              </a:solidFill>
            </a:endParaRPr>
          </a:p>
        </p:txBody>
      </p:sp>
      <p:sp>
        <p:nvSpPr>
          <p:cNvPr id="26" name="TextBox 25">
            <a:extLst>
              <a:ext uri="{FF2B5EF4-FFF2-40B4-BE49-F238E27FC236}">
                <a16:creationId xmlns:a16="http://schemas.microsoft.com/office/drawing/2014/main" id="{83F15BA6-BAAA-409F-8487-8E1C92156F48}"/>
              </a:ext>
            </a:extLst>
          </p:cNvPr>
          <p:cNvSpPr txBox="1"/>
          <p:nvPr/>
        </p:nvSpPr>
        <p:spPr>
          <a:xfrm>
            <a:off x="1962414" y="1664335"/>
            <a:ext cx="1149674" cy="369332"/>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 ECDSA</a:t>
            </a:r>
          </a:p>
        </p:txBody>
      </p:sp>
      <p:sp>
        <p:nvSpPr>
          <p:cNvPr id="107" name="TextBox 106">
            <a:extLst>
              <a:ext uri="{FF2B5EF4-FFF2-40B4-BE49-F238E27FC236}">
                <a16:creationId xmlns:a16="http://schemas.microsoft.com/office/drawing/2014/main" id="{DC74646E-166E-4B7B-8258-2C38EDC2AC82}"/>
              </a:ext>
            </a:extLst>
          </p:cNvPr>
          <p:cNvSpPr txBox="1"/>
          <p:nvPr/>
        </p:nvSpPr>
        <p:spPr>
          <a:xfrm>
            <a:off x="-16238" y="-19441"/>
            <a:ext cx="3877985" cy="369332"/>
          </a:xfrm>
          <a:prstGeom prst="rect">
            <a:avLst/>
          </a:prstGeom>
          <a:noFill/>
        </p:spPr>
        <p:txBody>
          <a:bodyPr wrap="none" rtlCol="0">
            <a:spAutoFit/>
          </a:bodyPr>
          <a:lstStyle/>
          <a:p>
            <a:r>
              <a:rPr lang="en-US" b="1" dirty="0"/>
              <a:t>Full Handshake (1-RTT) configurations:</a:t>
            </a:r>
          </a:p>
        </p:txBody>
      </p:sp>
      <p:pic>
        <p:nvPicPr>
          <p:cNvPr id="109" name="Picture 108">
            <a:extLst>
              <a:ext uri="{FF2B5EF4-FFF2-40B4-BE49-F238E27FC236}">
                <a16:creationId xmlns:a16="http://schemas.microsoft.com/office/drawing/2014/main" id="{A0F7AF55-71AE-4D8A-AE10-3750226EF692}"/>
              </a:ext>
            </a:extLst>
          </p:cNvPr>
          <p:cNvPicPr>
            <a:picLocks noChangeAspect="1"/>
          </p:cNvPicPr>
          <p:nvPr/>
        </p:nvPicPr>
        <p:blipFill>
          <a:blip r:embed="rId3"/>
          <a:stretch>
            <a:fillRect/>
          </a:stretch>
        </p:blipFill>
        <p:spPr>
          <a:xfrm>
            <a:off x="261704" y="696633"/>
            <a:ext cx="4010030" cy="1593357"/>
          </a:xfrm>
          <a:prstGeom prst="rect">
            <a:avLst/>
          </a:prstGeom>
          <a:ln w="38100">
            <a:solidFill>
              <a:schemeClr val="tx1"/>
            </a:solidFill>
          </a:ln>
        </p:spPr>
      </p:pic>
      <p:pic>
        <p:nvPicPr>
          <p:cNvPr id="111" name="Picture 110">
            <a:extLst>
              <a:ext uri="{FF2B5EF4-FFF2-40B4-BE49-F238E27FC236}">
                <a16:creationId xmlns:a16="http://schemas.microsoft.com/office/drawing/2014/main" id="{5014253C-673C-4223-82EC-3A7838662F62}"/>
              </a:ext>
            </a:extLst>
          </p:cNvPr>
          <p:cNvPicPr>
            <a:picLocks noChangeAspect="1"/>
          </p:cNvPicPr>
          <p:nvPr/>
        </p:nvPicPr>
        <p:blipFill>
          <a:blip r:embed="rId4"/>
          <a:stretch>
            <a:fillRect/>
          </a:stretch>
        </p:blipFill>
        <p:spPr>
          <a:xfrm>
            <a:off x="244440" y="2730454"/>
            <a:ext cx="4027294" cy="1547128"/>
          </a:xfrm>
          <a:prstGeom prst="rect">
            <a:avLst/>
          </a:prstGeom>
          <a:ln w="38100">
            <a:solidFill>
              <a:schemeClr val="tx1"/>
            </a:solidFill>
          </a:ln>
        </p:spPr>
      </p:pic>
      <p:pic>
        <p:nvPicPr>
          <p:cNvPr id="113" name="Picture 112">
            <a:extLst>
              <a:ext uri="{FF2B5EF4-FFF2-40B4-BE49-F238E27FC236}">
                <a16:creationId xmlns:a16="http://schemas.microsoft.com/office/drawing/2014/main" id="{226AB54A-2245-49B3-AE59-C1A6F3BCFA09}"/>
              </a:ext>
            </a:extLst>
          </p:cNvPr>
          <p:cNvPicPr>
            <a:picLocks noChangeAspect="1"/>
          </p:cNvPicPr>
          <p:nvPr/>
        </p:nvPicPr>
        <p:blipFill>
          <a:blip r:embed="rId5"/>
          <a:stretch>
            <a:fillRect/>
          </a:stretch>
        </p:blipFill>
        <p:spPr>
          <a:xfrm>
            <a:off x="261704" y="4687778"/>
            <a:ext cx="4010030" cy="1547400"/>
          </a:xfrm>
          <a:prstGeom prst="rect">
            <a:avLst/>
          </a:prstGeom>
          <a:ln w="38100">
            <a:solidFill>
              <a:schemeClr val="tx1"/>
            </a:solidFill>
          </a:ln>
        </p:spPr>
      </p:pic>
      <p:sp>
        <p:nvSpPr>
          <p:cNvPr id="124" name="TextBox 123">
            <a:extLst>
              <a:ext uri="{FF2B5EF4-FFF2-40B4-BE49-F238E27FC236}">
                <a16:creationId xmlns:a16="http://schemas.microsoft.com/office/drawing/2014/main" id="{F4EF0B3D-ACFE-40DB-8ECD-582883FC0AE2}"/>
              </a:ext>
            </a:extLst>
          </p:cNvPr>
          <p:cNvSpPr txBox="1"/>
          <p:nvPr/>
        </p:nvSpPr>
        <p:spPr>
          <a:xfrm>
            <a:off x="261704" y="385638"/>
            <a:ext cx="1268868" cy="340519"/>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1400" b="1" dirty="0">
                <a:solidFill>
                  <a:schemeClr val="tx1"/>
                </a:solidFill>
                <a:latin typeface="Courier New" panose="02070309020205020404" pitchFamily="49" charset="0"/>
                <a:cs typeface="Courier New" panose="02070309020205020404" pitchFamily="49" charset="0"/>
              </a:rPr>
              <a:t>secp384r1</a:t>
            </a:r>
          </a:p>
        </p:txBody>
      </p:sp>
      <p:sp>
        <p:nvSpPr>
          <p:cNvPr id="125" name="TextBox 124">
            <a:extLst>
              <a:ext uri="{FF2B5EF4-FFF2-40B4-BE49-F238E27FC236}">
                <a16:creationId xmlns:a16="http://schemas.microsoft.com/office/drawing/2014/main" id="{7847A871-7F43-414F-973B-7E0EB3B45D0B}"/>
              </a:ext>
            </a:extLst>
          </p:cNvPr>
          <p:cNvSpPr txBox="1"/>
          <p:nvPr/>
        </p:nvSpPr>
        <p:spPr>
          <a:xfrm>
            <a:off x="1530572" y="391751"/>
            <a:ext cx="1835626" cy="340519"/>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b="1" dirty="0">
                <a:solidFill>
                  <a:schemeClr val="tx1"/>
                </a:solidFill>
                <a:latin typeface="Courier New" panose="02070309020205020404" pitchFamily="49" charset="0"/>
                <a:cs typeface="Courier New" panose="02070309020205020404" pitchFamily="49" charset="0"/>
              </a:rPr>
              <a:t>ECDSA_secp384r1</a:t>
            </a:r>
          </a:p>
        </p:txBody>
      </p:sp>
      <p:sp>
        <p:nvSpPr>
          <p:cNvPr id="126" name="TextBox 125">
            <a:extLst>
              <a:ext uri="{FF2B5EF4-FFF2-40B4-BE49-F238E27FC236}">
                <a16:creationId xmlns:a16="http://schemas.microsoft.com/office/drawing/2014/main" id="{DEA45E29-F07E-46C2-86B1-290EBE0FAD36}"/>
              </a:ext>
            </a:extLst>
          </p:cNvPr>
          <p:cNvSpPr txBox="1"/>
          <p:nvPr/>
        </p:nvSpPr>
        <p:spPr>
          <a:xfrm>
            <a:off x="3356412" y="385638"/>
            <a:ext cx="1002539" cy="340519"/>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400" b="1" dirty="0">
                <a:solidFill>
                  <a:schemeClr val="tx1"/>
                </a:solidFill>
                <a:latin typeface="Courier New" panose="02070309020205020404" pitchFamily="49" charset="0"/>
                <a:cs typeface="Courier New" panose="02070309020205020404" pitchFamily="49" charset="0"/>
              </a:rPr>
              <a:t>SHA-384</a:t>
            </a:r>
          </a:p>
        </p:txBody>
      </p:sp>
      <p:sp>
        <p:nvSpPr>
          <p:cNvPr id="136" name="TextBox 135">
            <a:extLst>
              <a:ext uri="{FF2B5EF4-FFF2-40B4-BE49-F238E27FC236}">
                <a16:creationId xmlns:a16="http://schemas.microsoft.com/office/drawing/2014/main" id="{0C299F9B-1602-431E-9263-532AE8E50ADA}"/>
              </a:ext>
            </a:extLst>
          </p:cNvPr>
          <p:cNvSpPr txBox="1"/>
          <p:nvPr/>
        </p:nvSpPr>
        <p:spPr>
          <a:xfrm>
            <a:off x="224727" y="2369489"/>
            <a:ext cx="1268868" cy="340519"/>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1400" b="1" dirty="0">
                <a:solidFill>
                  <a:schemeClr val="tx1"/>
                </a:solidFill>
                <a:latin typeface="Courier New" panose="02070309020205020404" pitchFamily="49" charset="0"/>
                <a:cs typeface="Courier New" panose="02070309020205020404" pitchFamily="49" charset="0"/>
              </a:rPr>
              <a:t>x448	</a:t>
            </a:r>
          </a:p>
        </p:txBody>
      </p:sp>
      <p:sp>
        <p:nvSpPr>
          <p:cNvPr id="137" name="TextBox 136">
            <a:extLst>
              <a:ext uri="{FF2B5EF4-FFF2-40B4-BE49-F238E27FC236}">
                <a16:creationId xmlns:a16="http://schemas.microsoft.com/office/drawing/2014/main" id="{30742A8A-8315-4962-B57E-3210744D011A}"/>
              </a:ext>
            </a:extLst>
          </p:cNvPr>
          <p:cNvSpPr txBox="1"/>
          <p:nvPr/>
        </p:nvSpPr>
        <p:spPr>
          <a:xfrm>
            <a:off x="1493595" y="2375602"/>
            <a:ext cx="1835626" cy="340519"/>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400" b="1" dirty="0">
                <a:solidFill>
                  <a:schemeClr val="tx1"/>
                </a:solidFill>
                <a:latin typeface="Courier New" panose="02070309020205020404" pitchFamily="49" charset="0"/>
                <a:cs typeface="Courier New" panose="02070309020205020404" pitchFamily="49" charset="0"/>
              </a:rPr>
              <a:t>ed448</a:t>
            </a:r>
          </a:p>
        </p:txBody>
      </p:sp>
      <p:sp>
        <p:nvSpPr>
          <p:cNvPr id="138" name="TextBox 137">
            <a:extLst>
              <a:ext uri="{FF2B5EF4-FFF2-40B4-BE49-F238E27FC236}">
                <a16:creationId xmlns:a16="http://schemas.microsoft.com/office/drawing/2014/main" id="{5846A7DC-1C5D-4D7A-91D4-64B8CCDCD5D8}"/>
              </a:ext>
            </a:extLst>
          </p:cNvPr>
          <p:cNvSpPr txBox="1"/>
          <p:nvPr/>
        </p:nvSpPr>
        <p:spPr>
          <a:xfrm>
            <a:off x="3319435" y="2369489"/>
            <a:ext cx="1002539" cy="340519"/>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400" b="1" dirty="0">
                <a:solidFill>
                  <a:schemeClr val="tx1"/>
                </a:solidFill>
                <a:latin typeface="Courier New" panose="02070309020205020404" pitchFamily="49" charset="0"/>
                <a:cs typeface="Courier New" panose="02070309020205020404" pitchFamily="49" charset="0"/>
              </a:rPr>
              <a:t>SHA-384</a:t>
            </a:r>
          </a:p>
        </p:txBody>
      </p:sp>
      <p:sp>
        <p:nvSpPr>
          <p:cNvPr id="139" name="TextBox 138">
            <a:extLst>
              <a:ext uri="{FF2B5EF4-FFF2-40B4-BE49-F238E27FC236}">
                <a16:creationId xmlns:a16="http://schemas.microsoft.com/office/drawing/2014/main" id="{ECE7BDBD-4753-4895-A973-2152A213CC42}"/>
              </a:ext>
            </a:extLst>
          </p:cNvPr>
          <p:cNvSpPr txBox="1"/>
          <p:nvPr/>
        </p:nvSpPr>
        <p:spPr>
          <a:xfrm>
            <a:off x="224727" y="4347259"/>
            <a:ext cx="1268868" cy="340519"/>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1400" b="1" dirty="0">
                <a:solidFill>
                  <a:schemeClr val="tx1"/>
                </a:solidFill>
                <a:latin typeface="Courier New" panose="02070309020205020404" pitchFamily="49" charset="0"/>
                <a:cs typeface="Courier New" panose="02070309020205020404" pitchFamily="49" charset="0"/>
              </a:rPr>
              <a:t>secp384r1</a:t>
            </a:r>
          </a:p>
        </p:txBody>
      </p:sp>
      <p:sp>
        <p:nvSpPr>
          <p:cNvPr id="140" name="TextBox 139">
            <a:extLst>
              <a:ext uri="{FF2B5EF4-FFF2-40B4-BE49-F238E27FC236}">
                <a16:creationId xmlns:a16="http://schemas.microsoft.com/office/drawing/2014/main" id="{6A407DFD-271B-4048-8B73-6F48E36D5A0B}"/>
              </a:ext>
            </a:extLst>
          </p:cNvPr>
          <p:cNvSpPr txBox="1"/>
          <p:nvPr/>
        </p:nvSpPr>
        <p:spPr>
          <a:xfrm>
            <a:off x="1493595" y="4353372"/>
            <a:ext cx="1835626" cy="340519"/>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b="1" dirty="0">
                <a:solidFill>
                  <a:schemeClr val="tx1"/>
                </a:solidFill>
                <a:latin typeface="Courier New" panose="02070309020205020404" pitchFamily="49" charset="0"/>
                <a:cs typeface="Courier New" panose="02070309020205020404" pitchFamily="49" charset="0"/>
              </a:rPr>
              <a:t>ECDSA_secp384r1</a:t>
            </a:r>
          </a:p>
        </p:txBody>
      </p:sp>
      <p:sp>
        <p:nvSpPr>
          <p:cNvPr id="141" name="TextBox 140">
            <a:extLst>
              <a:ext uri="{FF2B5EF4-FFF2-40B4-BE49-F238E27FC236}">
                <a16:creationId xmlns:a16="http://schemas.microsoft.com/office/drawing/2014/main" id="{8E828E62-F947-4225-B75E-EE2EBCBFEDB4}"/>
              </a:ext>
            </a:extLst>
          </p:cNvPr>
          <p:cNvSpPr txBox="1"/>
          <p:nvPr/>
        </p:nvSpPr>
        <p:spPr>
          <a:xfrm>
            <a:off x="3319435" y="4347259"/>
            <a:ext cx="1002539" cy="340519"/>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400" b="1" dirty="0">
                <a:solidFill>
                  <a:schemeClr val="tx1"/>
                </a:solidFill>
                <a:latin typeface="Courier New" panose="02070309020205020404" pitchFamily="49" charset="0"/>
                <a:cs typeface="Courier New" panose="02070309020205020404" pitchFamily="49" charset="0"/>
              </a:rPr>
              <a:t>SHA-384</a:t>
            </a:r>
          </a:p>
        </p:txBody>
      </p:sp>
      <p:sp>
        <p:nvSpPr>
          <p:cNvPr id="146" name="TextBox 145">
            <a:extLst>
              <a:ext uri="{FF2B5EF4-FFF2-40B4-BE49-F238E27FC236}">
                <a16:creationId xmlns:a16="http://schemas.microsoft.com/office/drawing/2014/main" id="{CE5B4F2D-6905-4926-8D5F-811C782DE13B}"/>
              </a:ext>
            </a:extLst>
          </p:cNvPr>
          <p:cNvSpPr txBox="1"/>
          <p:nvPr/>
        </p:nvSpPr>
        <p:spPr>
          <a:xfrm>
            <a:off x="5742137" y="5976276"/>
            <a:ext cx="1425390" cy="369332"/>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b="1" dirty="0">
                <a:solidFill>
                  <a:schemeClr val="tx1"/>
                </a:solidFill>
                <a:latin typeface="Courier New" panose="02070309020205020404" pitchFamily="49" charset="0"/>
                <a:cs typeface="Courier New" panose="02070309020205020404" pitchFamily="49" charset="0"/>
              </a:rPr>
              <a:t>secp384r1</a:t>
            </a:r>
          </a:p>
        </p:txBody>
      </p:sp>
      <p:pic>
        <p:nvPicPr>
          <p:cNvPr id="151" name="Picture 150">
            <a:extLst>
              <a:ext uri="{FF2B5EF4-FFF2-40B4-BE49-F238E27FC236}">
                <a16:creationId xmlns:a16="http://schemas.microsoft.com/office/drawing/2014/main" id="{3F6A3119-E4D3-4285-9B72-74AECF1150D0}"/>
              </a:ext>
            </a:extLst>
          </p:cNvPr>
          <p:cNvPicPr>
            <a:picLocks noChangeAspect="1"/>
          </p:cNvPicPr>
          <p:nvPr/>
        </p:nvPicPr>
        <p:blipFill>
          <a:blip r:embed="rId6"/>
          <a:stretch>
            <a:fillRect/>
          </a:stretch>
        </p:blipFill>
        <p:spPr>
          <a:xfrm>
            <a:off x="4439388" y="724547"/>
            <a:ext cx="4030887" cy="1552532"/>
          </a:xfrm>
          <a:prstGeom prst="rect">
            <a:avLst/>
          </a:prstGeom>
          <a:ln w="38100">
            <a:solidFill>
              <a:schemeClr val="tx1"/>
            </a:solidFill>
          </a:ln>
        </p:spPr>
      </p:pic>
      <p:pic>
        <p:nvPicPr>
          <p:cNvPr id="152" name="Picture 151">
            <a:extLst>
              <a:ext uri="{FF2B5EF4-FFF2-40B4-BE49-F238E27FC236}">
                <a16:creationId xmlns:a16="http://schemas.microsoft.com/office/drawing/2014/main" id="{FCAD9953-21B6-4A0D-A06E-D0F6B732133F}"/>
              </a:ext>
            </a:extLst>
          </p:cNvPr>
          <p:cNvPicPr>
            <a:picLocks noChangeAspect="1"/>
          </p:cNvPicPr>
          <p:nvPr/>
        </p:nvPicPr>
        <p:blipFill>
          <a:blip r:embed="rId7"/>
          <a:stretch>
            <a:fillRect/>
          </a:stretch>
        </p:blipFill>
        <p:spPr>
          <a:xfrm>
            <a:off x="4439388" y="4687778"/>
            <a:ext cx="4010031" cy="1556890"/>
          </a:xfrm>
          <a:prstGeom prst="rect">
            <a:avLst/>
          </a:prstGeom>
          <a:ln w="38100">
            <a:solidFill>
              <a:schemeClr val="tx1"/>
            </a:solidFill>
          </a:ln>
        </p:spPr>
      </p:pic>
      <p:pic>
        <p:nvPicPr>
          <p:cNvPr id="153" name="Picture 152">
            <a:extLst>
              <a:ext uri="{FF2B5EF4-FFF2-40B4-BE49-F238E27FC236}">
                <a16:creationId xmlns:a16="http://schemas.microsoft.com/office/drawing/2014/main" id="{B1103038-5A4B-45CA-98A2-8130F96050C9}"/>
              </a:ext>
            </a:extLst>
          </p:cNvPr>
          <p:cNvPicPr>
            <a:picLocks noChangeAspect="1"/>
          </p:cNvPicPr>
          <p:nvPr/>
        </p:nvPicPr>
        <p:blipFill>
          <a:blip r:embed="rId8"/>
          <a:stretch>
            <a:fillRect/>
          </a:stretch>
        </p:blipFill>
        <p:spPr>
          <a:xfrm>
            <a:off x="4439388" y="2765869"/>
            <a:ext cx="4010031" cy="1555779"/>
          </a:xfrm>
          <a:prstGeom prst="rect">
            <a:avLst/>
          </a:prstGeom>
          <a:ln w="38100">
            <a:solidFill>
              <a:schemeClr val="tx1"/>
            </a:solidFill>
          </a:ln>
        </p:spPr>
      </p:pic>
      <p:sp>
        <p:nvSpPr>
          <p:cNvPr id="154" name="TextBox 153">
            <a:extLst>
              <a:ext uri="{FF2B5EF4-FFF2-40B4-BE49-F238E27FC236}">
                <a16:creationId xmlns:a16="http://schemas.microsoft.com/office/drawing/2014/main" id="{EFCC148C-A758-4366-9CD9-F8094AADDB06}"/>
              </a:ext>
            </a:extLst>
          </p:cNvPr>
          <p:cNvSpPr txBox="1"/>
          <p:nvPr/>
        </p:nvSpPr>
        <p:spPr>
          <a:xfrm>
            <a:off x="4769574" y="380238"/>
            <a:ext cx="1268868" cy="340519"/>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1400" b="1" dirty="0">
                <a:solidFill>
                  <a:schemeClr val="tx1"/>
                </a:solidFill>
                <a:latin typeface="Courier New" panose="02070309020205020404" pitchFamily="49" charset="0"/>
                <a:cs typeface="Courier New" panose="02070309020205020404" pitchFamily="49" charset="0"/>
              </a:rPr>
              <a:t>x25519</a:t>
            </a:r>
          </a:p>
        </p:txBody>
      </p:sp>
      <p:sp>
        <p:nvSpPr>
          <p:cNvPr id="155" name="TextBox 154">
            <a:extLst>
              <a:ext uri="{FF2B5EF4-FFF2-40B4-BE49-F238E27FC236}">
                <a16:creationId xmlns:a16="http://schemas.microsoft.com/office/drawing/2014/main" id="{01AE8819-8335-4BA0-9A64-FB3F1127B43D}"/>
              </a:ext>
            </a:extLst>
          </p:cNvPr>
          <p:cNvSpPr txBox="1"/>
          <p:nvPr/>
        </p:nvSpPr>
        <p:spPr>
          <a:xfrm>
            <a:off x="6038442" y="376448"/>
            <a:ext cx="1002539" cy="340519"/>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400" b="1" dirty="0">
                <a:solidFill>
                  <a:schemeClr val="tx1"/>
                </a:solidFill>
                <a:latin typeface="Courier New" panose="02070309020205020404" pitchFamily="49" charset="0"/>
                <a:cs typeface="Courier New" panose="02070309020205020404" pitchFamily="49" charset="0"/>
              </a:rPr>
              <a:t>SHA-256</a:t>
            </a:r>
          </a:p>
        </p:txBody>
      </p:sp>
      <p:sp>
        <p:nvSpPr>
          <p:cNvPr id="156" name="TextBox 155">
            <a:extLst>
              <a:ext uri="{FF2B5EF4-FFF2-40B4-BE49-F238E27FC236}">
                <a16:creationId xmlns:a16="http://schemas.microsoft.com/office/drawing/2014/main" id="{FE93784B-227F-414F-828B-BF24FF30F16A}"/>
              </a:ext>
            </a:extLst>
          </p:cNvPr>
          <p:cNvSpPr txBox="1"/>
          <p:nvPr/>
        </p:nvSpPr>
        <p:spPr>
          <a:xfrm>
            <a:off x="4769574" y="4378826"/>
            <a:ext cx="1268868" cy="340519"/>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1400" b="1" dirty="0">
                <a:solidFill>
                  <a:schemeClr val="tx1"/>
                </a:solidFill>
                <a:latin typeface="Courier New" panose="02070309020205020404" pitchFamily="49" charset="0"/>
                <a:cs typeface="Courier New" panose="02070309020205020404" pitchFamily="49" charset="0"/>
              </a:rPr>
              <a:t>secp384r1</a:t>
            </a:r>
          </a:p>
        </p:txBody>
      </p:sp>
      <p:sp>
        <p:nvSpPr>
          <p:cNvPr id="157" name="TextBox 156">
            <a:extLst>
              <a:ext uri="{FF2B5EF4-FFF2-40B4-BE49-F238E27FC236}">
                <a16:creationId xmlns:a16="http://schemas.microsoft.com/office/drawing/2014/main" id="{539F3CEC-69DF-459B-83BF-A5F73BE7CD5C}"/>
              </a:ext>
            </a:extLst>
          </p:cNvPr>
          <p:cNvSpPr txBox="1"/>
          <p:nvPr/>
        </p:nvSpPr>
        <p:spPr>
          <a:xfrm>
            <a:off x="6038442" y="4375036"/>
            <a:ext cx="1002539" cy="340519"/>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400" b="1" dirty="0">
                <a:solidFill>
                  <a:schemeClr val="tx1"/>
                </a:solidFill>
                <a:latin typeface="Courier New" panose="02070309020205020404" pitchFamily="49" charset="0"/>
                <a:cs typeface="Courier New" panose="02070309020205020404" pitchFamily="49" charset="0"/>
              </a:rPr>
              <a:t>SHA-384</a:t>
            </a:r>
          </a:p>
        </p:txBody>
      </p:sp>
      <p:sp>
        <p:nvSpPr>
          <p:cNvPr id="158" name="TextBox 157">
            <a:extLst>
              <a:ext uri="{FF2B5EF4-FFF2-40B4-BE49-F238E27FC236}">
                <a16:creationId xmlns:a16="http://schemas.microsoft.com/office/drawing/2014/main" id="{A07A923E-D922-4F96-96ED-4F7A55099A00}"/>
              </a:ext>
            </a:extLst>
          </p:cNvPr>
          <p:cNvSpPr txBox="1"/>
          <p:nvPr/>
        </p:nvSpPr>
        <p:spPr>
          <a:xfrm>
            <a:off x="4769574" y="2425350"/>
            <a:ext cx="1268868" cy="340519"/>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1400" b="1" dirty="0">
                <a:solidFill>
                  <a:schemeClr val="tx1"/>
                </a:solidFill>
                <a:latin typeface="Courier New" panose="02070309020205020404" pitchFamily="49" charset="0"/>
                <a:cs typeface="Courier New" panose="02070309020205020404" pitchFamily="49" charset="0"/>
              </a:rPr>
              <a:t>x448</a:t>
            </a:r>
          </a:p>
        </p:txBody>
      </p:sp>
      <p:sp>
        <p:nvSpPr>
          <p:cNvPr id="159" name="TextBox 158">
            <a:extLst>
              <a:ext uri="{FF2B5EF4-FFF2-40B4-BE49-F238E27FC236}">
                <a16:creationId xmlns:a16="http://schemas.microsoft.com/office/drawing/2014/main" id="{AAC0973A-D638-4B00-A06E-73CDFACEEF4C}"/>
              </a:ext>
            </a:extLst>
          </p:cNvPr>
          <p:cNvSpPr txBox="1"/>
          <p:nvPr/>
        </p:nvSpPr>
        <p:spPr>
          <a:xfrm>
            <a:off x="6038442" y="2421560"/>
            <a:ext cx="1002539" cy="340519"/>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400" b="1" dirty="0">
                <a:solidFill>
                  <a:schemeClr val="tx1"/>
                </a:solidFill>
                <a:latin typeface="Courier New" panose="02070309020205020404" pitchFamily="49" charset="0"/>
                <a:cs typeface="Courier New" panose="02070309020205020404" pitchFamily="49" charset="0"/>
              </a:rPr>
              <a:t>SHA-384</a:t>
            </a:r>
          </a:p>
        </p:txBody>
      </p:sp>
      <p:sp>
        <p:nvSpPr>
          <p:cNvPr id="161" name="TextBox 160">
            <a:extLst>
              <a:ext uri="{FF2B5EF4-FFF2-40B4-BE49-F238E27FC236}">
                <a16:creationId xmlns:a16="http://schemas.microsoft.com/office/drawing/2014/main" id="{79349819-FDA7-4825-8269-9E78EE5B2CAE}"/>
              </a:ext>
            </a:extLst>
          </p:cNvPr>
          <p:cNvSpPr txBox="1"/>
          <p:nvPr/>
        </p:nvSpPr>
        <p:spPr>
          <a:xfrm>
            <a:off x="8637929" y="2082874"/>
            <a:ext cx="3118033" cy="369332"/>
          </a:xfrm>
          <a:prstGeom prst="rect">
            <a:avLst/>
          </a:prstGeom>
          <a:noFill/>
        </p:spPr>
        <p:txBody>
          <a:bodyPr wrap="none" rtlCol="0">
            <a:spAutoFit/>
          </a:bodyPr>
          <a:lstStyle/>
          <a:p>
            <a:r>
              <a:rPr lang="en-US" b="1" dirty="0"/>
              <a:t>Pre-Shared Key configurations:</a:t>
            </a:r>
          </a:p>
        </p:txBody>
      </p:sp>
      <p:pic>
        <p:nvPicPr>
          <p:cNvPr id="164" name="Picture 163">
            <a:extLst>
              <a:ext uri="{FF2B5EF4-FFF2-40B4-BE49-F238E27FC236}">
                <a16:creationId xmlns:a16="http://schemas.microsoft.com/office/drawing/2014/main" id="{7B51A00B-ED6F-4D75-AB0C-8D7425A68E0F}"/>
              </a:ext>
            </a:extLst>
          </p:cNvPr>
          <p:cNvPicPr>
            <a:picLocks noChangeAspect="1"/>
          </p:cNvPicPr>
          <p:nvPr/>
        </p:nvPicPr>
        <p:blipFill>
          <a:blip r:embed="rId9"/>
          <a:stretch>
            <a:fillRect/>
          </a:stretch>
        </p:blipFill>
        <p:spPr>
          <a:xfrm>
            <a:off x="8550712" y="2805036"/>
            <a:ext cx="3591830" cy="1415224"/>
          </a:xfrm>
          <a:prstGeom prst="rect">
            <a:avLst/>
          </a:prstGeom>
          <a:ln w="38100">
            <a:solidFill>
              <a:schemeClr val="tx1"/>
            </a:solidFill>
          </a:ln>
        </p:spPr>
      </p:pic>
      <p:sp>
        <p:nvSpPr>
          <p:cNvPr id="165" name="TextBox 164">
            <a:extLst>
              <a:ext uri="{FF2B5EF4-FFF2-40B4-BE49-F238E27FC236}">
                <a16:creationId xmlns:a16="http://schemas.microsoft.com/office/drawing/2014/main" id="{A38A5375-3AC2-404F-BF9C-5D60A914E7D6}"/>
              </a:ext>
            </a:extLst>
          </p:cNvPr>
          <p:cNvSpPr txBox="1"/>
          <p:nvPr/>
        </p:nvSpPr>
        <p:spPr>
          <a:xfrm>
            <a:off x="9833221" y="2495788"/>
            <a:ext cx="1002539" cy="340519"/>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400" b="1" dirty="0">
                <a:solidFill>
                  <a:schemeClr val="tx1"/>
                </a:solidFill>
                <a:latin typeface="Courier New" panose="02070309020205020404" pitchFamily="49" charset="0"/>
                <a:cs typeface="Courier New" panose="02070309020205020404" pitchFamily="49" charset="0"/>
              </a:rPr>
              <a:t>SHA-256</a:t>
            </a:r>
          </a:p>
        </p:txBody>
      </p:sp>
      <p:sp>
        <p:nvSpPr>
          <p:cNvPr id="166" name="TextBox 165">
            <a:extLst>
              <a:ext uri="{FF2B5EF4-FFF2-40B4-BE49-F238E27FC236}">
                <a16:creationId xmlns:a16="http://schemas.microsoft.com/office/drawing/2014/main" id="{53F7F819-81B6-4A0F-8542-ADF0107AE6D7}"/>
              </a:ext>
            </a:extLst>
          </p:cNvPr>
          <p:cNvSpPr txBox="1"/>
          <p:nvPr/>
        </p:nvSpPr>
        <p:spPr>
          <a:xfrm>
            <a:off x="9833220" y="4529508"/>
            <a:ext cx="1002539" cy="340519"/>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400" b="1" dirty="0">
                <a:solidFill>
                  <a:schemeClr val="tx1"/>
                </a:solidFill>
                <a:latin typeface="Courier New" panose="02070309020205020404" pitchFamily="49" charset="0"/>
                <a:cs typeface="Courier New" panose="02070309020205020404" pitchFamily="49" charset="0"/>
              </a:rPr>
              <a:t>SHA-384</a:t>
            </a:r>
          </a:p>
        </p:txBody>
      </p:sp>
      <p:sp>
        <p:nvSpPr>
          <p:cNvPr id="168" name="TextBox 167">
            <a:extLst>
              <a:ext uri="{FF2B5EF4-FFF2-40B4-BE49-F238E27FC236}">
                <a16:creationId xmlns:a16="http://schemas.microsoft.com/office/drawing/2014/main" id="{D694B75E-DA83-45E6-B231-7F9458C7EB2C}"/>
              </a:ext>
            </a:extLst>
          </p:cNvPr>
          <p:cNvSpPr txBox="1"/>
          <p:nvPr/>
        </p:nvSpPr>
        <p:spPr>
          <a:xfrm>
            <a:off x="4291547" y="-15274"/>
            <a:ext cx="2875980" cy="369332"/>
          </a:xfrm>
          <a:prstGeom prst="rect">
            <a:avLst/>
          </a:prstGeom>
          <a:noFill/>
        </p:spPr>
        <p:txBody>
          <a:bodyPr wrap="none" rtlCol="0">
            <a:spAutoFit/>
          </a:bodyPr>
          <a:lstStyle/>
          <a:p>
            <a:r>
              <a:rPr lang="en-US" b="1" dirty="0"/>
              <a:t>PSK-(EC)DHE configurations:</a:t>
            </a:r>
            <a:endParaRPr lang="en-US" dirty="0"/>
          </a:p>
        </p:txBody>
      </p:sp>
      <p:sp>
        <p:nvSpPr>
          <p:cNvPr id="169" name="Footer Placeholder 168">
            <a:extLst>
              <a:ext uri="{FF2B5EF4-FFF2-40B4-BE49-F238E27FC236}">
                <a16:creationId xmlns:a16="http://schemas.microsoft.com/office/drawing/2014/main" id="{734655CD-937D-4EA7-9ADE-F7E6297262C7}"/>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30820403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Rounded Corners 44">
            <a:extLst>
              <a:ext uri="{FF2B5EF4-FFF2-40B4-BE49-F238E27FC236}">
                <a16:creationId xmlns:a16="http://schemas.microsoft.com/office/drawing/2014/main" id="{727F8595-8074-477E-899E-8DA6EFB6811B}"/>
              </a:ext>
            </a:extLst>
          </p:cNvPr>
          <p:cNvSpPr/>
          <p:nvPr/>
        </p:nvSpPr>
        <p:spPr>
          <a:xfrm>
            <a:off x="269070" y="1422998"/>
            <a:ext cx="1932392" cy="103479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46" name="TextBox 45">
            <a:extLst>
              <a:ext uri="{FF2B5EF4-FFF2-40B4-BE49-F238E27FC236}">
                <a16:creationId xmlns:a16="http://schemas.microsoft.com/office/drawing/2014/main" id="{E4E13418-13F4-4B59-B7A6-C57B2EE3E7AA}"/>
              </a:ext>
            </a:extLst>
          </p:cNvPr>
          <p:cNvSpPr txBox="1"/>
          <p:nvPr/>
        </p:nvSpPr>
        <p:spPr>
          <a:xfrm>
            <a:off x="394411" y="1494251"/>
            <a:ext cx="1658808" cy="923330"/>
          </a:xfrm>
          <a:prstGeom prst="rect">
            <a:avLst/>
          </a:prstGeom>
          <a:noFill/>
        </p:spPr>
        <p:txBody>
          <a:bodyPr wrap="square" rtlCol="0">
            <a:spAutoFit/>
          </a:bodyPr>
          <a:lstStyle/>
          <a:p>
            <a:r>
              <a:rPr lang="en-US" b="1" dirty="0"/>
              <a:t>The Decisional Diffie-Hellman Problem</a:t>
            </a:r>
          </a:p>
        </p:txBody>
      </p:sp>
      <p:sp>
        <p:nvSpPr>
          <p:cNvPr id="79" name="Title 1">
            <a:extLst>
              <a:ext uri="{FF2B5EF4-FFF2-40B4-BE49-F238E27FC236}">
                <a16:creationId xmlns:a16="http://schemas.microsoft.com/office/drawing/2014/main" id="{8F74C44E-CBEC-4142-8AEE-B32D1CFAD38B}"/>
              </a:ext>
            </a:extLst>
          </p:cNvPr>
          <p:cNvSpPr txBox="1">
            <a:spLocks/>
          </p:cNvSpPr>
          <p:nvPr/>
        </p:nvSpPr>
        <p:spPr>
          <a:xfrm>
            <a:off x="-185744" y="210481"/>
            <a:ext cx="7369546" cy="923925"/>
          </a:xfrm>
          <a:prstGeom prst="rect">
            <a:avLst/>
          </a:prstGeom>
          <a:ln w="38100">
            <a:solidFill>
              <a:schemeClr val="tx1"/>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solidFill>
                  <a:schemeClr val="tx1"/>
                </a:solidFill>
              </a:rPr>
              <a:t>  Diffie-Hellman Key Exchange</a:t>
            </a:r>
          </a:p>
        </p:txBody>
      </p:sp>
      <p:sp>
        <p:nvSpPr>
          <p:cNvPr id="80" name="Rectangle: Rounded Corners 79">
            <a:extLst>
              <a:ext uri="{FF2B5EF4-FFF2-40B4-BE49-F238E27FC236}">
                <a16:creationId xmlns:a16="http://schemas.microsoft.com/office/drawing/2014/main" id="{6D7CDDA3-5DE6-4EC7-8B25-4C5383807138}"/>
              </a:ext>
            </a:extLst>
          </p:cNvPr>
          <p:cNvSpPr/>
          <p:nvPr/>
        </p:nvSpPr>
        <p:spPr>
          <a:xfrm>
            <a:off x="2956849" y="1422998"/>
            <a:ext cx="639791" cy="4678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a:solidFill>
                  <a:schemeClr val="tx1"/>
                </a:solidFill>
              </a:rPr>
              <a:t>g</a:t>
            </a:r>
            <a:r>
              <a:rPr lang="en-US" b="1" baseline="30000">
                <a:solidFill>
                  <a:schemeClr val="tx1"/>
                </a:solidFill>
              </a:rPr>
              <a:t>a</a:t>
            </a:r>
            <a:endParaRPr lang="en-US">
              <a:solidFill>
                <a:schemeClr val="tx1"/>
              </a:solidFill>
            </a:endParaRPr>
          </a:p>
        </p:txBody>
      </p:sp>
      <p:sp>
        <p:nvSpPr>
          <p:cNvPr id="81" name="Rectangle: Rounded Corners 80">
            <a:extLst>
              <a:ext uri="{FF2B5EF4-FFF2-40B4-BE49-F238E27FC236}">
                <a16:creationId xmlns:a16="http://schemas.microsoft.com/office/drawing/2014/main" id="{4D83C335-3BB1-422F-B7B7-D9E9057FFEE7}"/>
              </a:ext>
            </a:extLst>
          </p:cNvPr>
          <p:cNvSpPr/>
          <p:nvPr/>
        </p:nvSpPr>
        <p:spPr>
          <a:xfrm>
            <a:off x="3750308" y="1436849"/>
            <a:ext cx="639791" cy="4678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err="1">
                <a:solidFill>
                  <a:schemeClr val="tx1"/>
                </a:solidFill>
              </a:rPr>
              <a:t>g</a:t>
            </a:r>
            <a:r>
              <a:rPr lang="en-US" b="1" baseline="30000" dirty="0" err="1">
                <a:solidFill>
                  <a:schemeClr val="tx1"/>
                </a:solidFill>
              </a:rPr>
              <a:t>b</a:t>
            </a:r>
            <a:endParaRPr lang="en-US" dirty="0">
              <a:solidFill>
                <a:schemeClr val="tx1"/>
              </a:solidFill>
            </a:endParaRPr>
          </a:p>
        </p:txBody>
      </p:sp>
      <p:sp>
        <p:nvSpPr>
          <p:cNvPr id="82" name="Rectangle: Rounded Corners 81">
            <a:extLst>
              <a:ext uri="{FF2B5EF4-FFF2-40B4-BE49-F238E27FC236}">
                <a16:creationId xmlns:a16="http://schemas.microsoft.com/office/drawing/2014/main" id="{88D889B5-71C5-41FD-97ED-EEDC34D08944}"/>
              </a:ext>
            </a:extLst>
          </p:cNvPr>
          <p:cNvSpPr/>
          <p:nvPr/>
        </p:nvSpPr>
        <p:spPr>
          <a:xfrm>
            <a:off x="2956849" y="2024899"/>
            <a:ext cx="639791" cy="4678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a:solidFill>
                  <a:schemeClr val="tx1"/>
                </a:solidFill>
              </a:rPr>
              <a:t>g</a:t>
            </a:r>
            <a:r>
              <a:rPr lang="en-US" b="1" baseline="30000">
                <a:solidFill>
                  <a:schemeClr val="tx1"/>
                </a:solidFill>
              </a:rPr>
              <a:t>a</a:t>
            </a:r>
            <a:endParaRPr lang="en-US">
              <a:solidFill>
                <a:schemeClr val="tx1"/>
              </a:solidFill>
            </a:endParaRPr>
          </a:p>
        </p:txBody>
      </p:sp>
      <p:sp>
        <p:nvSpPr>
          <p:cNvPr id="83" name="Rectangle: Rounded Corners 82">
            <a:extLst>
              <a:ext uri="{FF2B5EF4-FFF2-40B4-BE49-F238E27FC236}">
                <a16:creationId xmlns:a16="http://schemas.microsoft.com/office/drawing/2014/main" id="{0AB46A54-0C6E-49D3-AC2C-D626FEC0E55C}"/>
              </a:ext>
            </a:extLst>
          </p:cNvPr>
          <p:cNvSpPr/>
          <p:nvPr/>
        </p:nvSpPr>
        <p:spPr>
          <a:xfrm>
            <a:off x="3750307" y="2032275"/>
            <a:ext cx="639791" cy="4678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err="1">
                <a:solidFill>
                  <a:schemeClr val="tx1"/>
                </a:solidFill>
              </a:rPr>
              <a:t>g</a:t>
            </a:r>
            <a:r>
              <a:rPr lang="en-US" b="1" baseline="30000" dirty="0" err="1">
                <a:solidFill>
                  <a:schemeClr val="tx1"/>
                </a:solidFill>
              </a:rPr>
              <a:t>b</a:t>
            </a:r>
            <a:endParaRPr lang="en-US" dirty="0">
              <a:solidFill>
                <a:schemeClr val="tx1"/>
              </a:solidFill>
            </a:endParaRPr>
          </a:p>
        </p:txBody>
      </p:sp>
      <p:sp>
        <p:nvSpPr>
          <p:cNvPr id="85" name="Rectangle: Rounded Corners 84">
            <a:extLst>
              <a:ext uri="{FF2B5EF4-FFF2-40B4-BE49-F238E27FC236}">
                <a16:creationId xmlns:a16="http://schemas.microsoft.com/office/drawing/2014/main" id="{95D4183B-B1F8-4E89-973F-F25604AC5AE0}"/>
              </a:ext>
            </a:extLst>
          </p:cNvPr>
          <p:cNvSpPr/>
          <p:nvPr/>
        </p:nvSpPr>
        <p:spPr>
          <a:xfrm>
            <a:off x="4568188" y="2056934"/>
            <a:ext cx="639791" cy="46781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solidFill>
                  <a:schemeClr val="tx1"/>
                </a:solidFill>
              </a:rPr>
              <a:t>g</a:t>
            </a:r>
            <a:r>
              <a:rPr lang="en-US" b="1" baseline="30000" dirty="0">
                <a:solidFill>
                  <a:schemeClr val="tx1"/>
                </a:solidFill>
              </a:rPr>
              <a:t>r</a:t>
            </a:r>
            <a:endParaRPr lang="en-US" dirty="0">
              <a:solidFill>
                <a:schemeClr val="tx1"/>
              </a:solidFill>
            </a:endParaRPr>
          </a:p>
        </p:txBody>
      </p:sp>
      <p:sp>
        <p:nvSpPr>
          <p:cNvPr id="86" name="Rectangle: Rounded Corners 85">
            <a:extLst>
              <a:ext uri="{FF2B5EF4-FFF2-40B4-BE49-F238E27FC236}">
                <a16:creationId xmlns:a16="http://schemas.microsoft.com/office/drawing/2014/main" id="{E13C0B5B-9DB0-491B-B5DC-64E1BB2408ED}"/>
              </a:ext>
            </a:extLst>
          </p:cNvPr>
          <p:cNvSpPr/>
          <p:nvPr/>
        </p:nvSpPr>
        <p:spPr>
          <a:xfrm>
            <a:off x="4566092" y="1436849"/>
            <a:ext cx="639791" cy="46781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g</a:t>
            </a:r>
            <a:r>
              <a:rPr lang="en-US" b="1" baseline="30000" dirty="0">
                <a:solidFill>
                  <a:schemeClr val="tx1"/>
                </a:solidFill>
              </a:rPr>
              <a:t>ab</a:t>
            </a:r>
            <a:endParaRPr lang="en-US" dirty="0">
              <a:solidFill>
                <a:schemeClr val="tx1"/>
              </a:solidFill>
            </a:endParaRPr>
          </a:p>
        </p:txBody>
      </p:sp>
      <p:cxnSp>
        <p:nvCxnSpPr>
          <p:cNvPr id="90" name="Connector: Curved 89">
            <a:extLst>
              <a:ext uri="{FF2B5EF4-FFF2-40B4-BE49-F238E27FC236}">
                <a16:creationId xmlns:a16="http://schemas.microsoft.com/office/drawing/2014/main" id="{290B1E25-FAC7-4EAD-8E6E-00CC7A0C8001}"/>
              </a:ext>
            </a:extLst>
          </p:cNvPr>
          <p:cNvCxnSpPr>
            <a:stCxn id="86" idx="3"/>
            <a:endCxn id="85" idx="3"/>
          </p:cNvCxnSpPr>
          <p:nvPr/>
        </p:nvCxnSpPr>
        <p:spPr>
          <a:xfrm>
            <a:off x="5205883" y="1670756"/>
            <a:ext cx="2096" cy="620085"/>
          </a:xfrm>
          <a:prstGeom prst="curvedConnector3">
            <a:avLst>
              <a:gd name="adj1" fmla="val 11006489"/>
            </a:avLst>
          </a:prstGeom>
          <a:ln w="38100">
            <a:headEnd type="triangle"/>
            <a:tailEnd type="triangle"/>
          </a:ln>
        </p:spPr>
        <p:style>
          <a:lnRef idx="1">
            <a:schemeClr val="dk1"/>
          </a:lnRef>
          <a:fillRef idx="0">
            <a:schemeClr val="dk1"/>
          </a:fillRef>
          <a:effectRef idx="0">
            <a:schemeClr val="dk1"/>
          </a:effectRef>
          <a:fontRef idx="minor">
            <a:schemeClr val="tx1"/>
          </a:fontRef>
        </p:style>
      </p:cxnSp>
      <p:sp>
        <p:nvSpPr>
          <p:cNvPr id="91" name="TextBox 90">
            <a:extLst>
              <a:ext uri="{FF2B5EF4-FFF2-40B4-BE49-F238E27FC236}">
                <a16:creationId xmlns:a16="http://schemas.microsoft.com/office/drawing/2014/main" id="{ECFD030F-5797-4757-BA49-6AA786517248}"/>
              </a:ext>
            </a:extLst>
          </p:cNvPr>
          <p:cNvSpPr txBox="1"/>
          <p:nvPr/>
        </p:nvSpPr>
        <p:spPr>
          <a:xfrm>
            <a:off x="5430216" y="1774285"/>
            <a:ext cx="506870" cy="369332"/>
          </a:xfrm>
          <a:prstGeom prst="rect">
            <a:avLst/>
          </a:prstGeom>
          <a:noFill/>
        </p:spPr>
        <p:txBody>
          <a:bodyPr wrap="none" rtlCol="0">
            <a:spAutoFit/>
          </a:bodyPr>
          <a:lstStyle/>
          <a:p>
            <a:r>
              <a:rPr lang="en-US" b="1" dirty="0"/>
              <a:t>???</a:t>
            </a:r>
          </a:p>
        </p:txBody>
      </p:sp>
      <p:sp>
        <p:nvSpPr>
          <p:cNvPr id="2" name="Footer Placeholder 1">
            <a:extLst>
              <a:ext uri="{FF2B5EF4-FFF2-40B4-BE49-F238E27FC236}">
                <a16:creationId xmlns:a16="http://schemas.microsoft.com/office/drawing/2014/main" id="{226BB596-02DA-485B-B4D6-68D8E2A300CD}"/>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28742993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830777F-6D43-4784-B12C-A62969438E9D}"/>
              </a:ext>
            </a:extLst>
          </p:cNvPr>
          <p:cNvSpPr/>
          <p:nvPr/>
        </p:nvSpPr>
        <p:spPr>
          <a:xfrm>
            <a:off x="752219" y="2711392"/>
            <a:ext cx="5872313" cy="2500401"/>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3" name="Straight Arrow Connector 12">
            <a:extLst>
              <a:ext uri="{FF2B5EF4-FFF2-40B4-BE49-F238E27FC236}">
                <a16:creationId xmlns:a16="http://schemas.microsoft.com/office/drawing/2014/main" id="{B4033935-BEBE-4F59-B2DC-1F7E45E744BA}"/>
              </a:ext>
            </a:extLst>
          </p:cNvPr>
          <p:cNvCxnSpPr>
            <a:cxnSpLocks/>
          </p:cNvCxnSpPr>
          <p:nvPr/>
        </p:nvCxnSpPr>
        <p:spPr>
          <a:xfrm>
            <a:off x="2818373" y="3957380"/>
            <a:ext cx="185447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13509F0-B39A-4D4A-9A1A-61E253A4B75A}"/>
              </a:ext>
            </a:extLst>
          </p:cNvPr>
          <p:cNvCxnSpPr>
            <a:cxnSpLocks/>
          </p:cNvCxnSpPr>
          <p:nvPr/>
        </p:nvCxnSpPr>
        <p:spPr>
          <a:xfrm flipH="1">
            <a:off x="2762180" y="4402035"/>
            <a:ext cx="191067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5FFED03-F702-40B0-BA9A-1AC14724DAB1}"/>
              </a:ext>
            </a:extLst>
          </p:cNvPr>
          <p:cNvSpPr txBox="1"/>
          <p:nvPr/>
        </p:nvSpPr>
        <p:spPr>
          <a:xfrm>
            <a:off x="3474956" y="3525950"/>
            <a:ext cx="432122" cy="408623"/>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b="1" dirty="0">
                <a:solidFill>
                  <a:schemeClr val="tx1"/>
                </a:solidFill>
              </a:rPr>
              <a:t>g</a:t>
            </a:r>
            <a:r>
              <a:rPr lang="en-US" b="1" baseline="30000" dirty="0">
                <a:solidFill>
                  <a:schemeClr val="tx1"/>
                </a:solidFill>
              </a:rPr>
              <a:t>a</a:t>
            </a:r>
            <a:endParaRPr lang="en-US" dirty="0">
              <a:solidFill>
                <a:schemeClr val="tx1"/>
              </a:solidFill>
            </a:endParaRPr>
          </a:p>
        </p:txBody>
      </p:sp>
      <p:sp>
        <p:nvSpPr>
          <p:cNvPr id="17" name="TextBox 16">
            <a:extLst>
              <a:ext uri="{FF2B5EF4-FFF2-40B4-BE49-F238E27FC236}">
                <a16:creationId xmlns:a16="http://schemas.microsoft.com/office/drawing/2014/main" id="{04E0678E-7A16-40D4-A833-307DE72E5164}"/>
              </a:ext>
            </a:extLst>
          </p:cNvPr>
          <p:cNvSpPr txBox="1"/>
          <p:nvPr/>
        </p:nvSpPr>
        <p:spPr>
          <a:xfrm>
            <a:off x="1963066" y="4122995"/>
            <a:ext cx="436338" cy="369332"/>
          </a:xfrm>
          <a:prstGeom prst="rect">
            <a:avLst/>
          </a:prstGeom>
          <a:noFill/>
        </p:spPr>
        <p:txBody>
          <a:bodyPr wrap="square" rtlCol="0">
            <a:spAutoFit/>
          </a:bodyPr>
          <a:lstStyle/>
          <a:p>
            <a:r>
              <a:rPr lang="en-US" b="1" dirty="0" err="1"/>
              <a:t>Z</a:t>
            </a:r>
            <a:r>
              <a:rPr lang="en-US" b="1" baseline="-25000" dirty="0" err="1"/>
              <a:t>p</a:t>
            </a:r>
            <a:endParaRPr lang="en-US" b="1" dirty="0"/>
          </a:p>
        </p:txBody>
      </p:sp>
      <p:sp>
        <p:nvSpPr>
          <p:cNvPr id="22" name="TextBox 21">
            <a:extLst>
              <a:ext uri="{FF2B5EF4-FFF2-40B4-BE49-F238E27FC236}">
                <a16:creationId xmlns:a16="http://schemas.microsoft.com/office/drawing/2014/main" id="{05CE0F1B-8F50-48DF-B789-84A1E1008354}"/>
              </a:ext>
            </a:extLst>
          </p:cNvPr>
          <p:cNvSpPr txBox="1"/>
          <p:nvPr/>
        </p:nvSpPr>
        <p:spPr>
          <a:xfrm>
            <a:off x="1221456" y="4678592"/>
            <a:ext cx="1690324" cy="369332"/>
          </a:xfrm>
          <a:prstGeom prst="rect">
            <a:avLst/>
          </a:prstGeom>
          <a:noFill/>
        </p:spPr>
        <p:txBody>
          <a:bodyPr wrap="square" rtlCol="0">
            <a:spAutoFit/>
          </a:bodyPr>
          <a:lstStyle/>
          <a:p>
            <a:r>
              <a:rPr lang="en-US" b="1" dirty="0"/>
              <a:t>KDF</a:t>
            </a:r>
            <a:r>
              <a:rPr lang="en-US" dirty="0"/>
              <a:t>(</a:t>
            </a:r>
            <a:r>
              <a:rPr lang="en-US" b="1" dirty="0"/>
              <a:t>g</a:t>
            </a:r>
            <a:r>
              <a:rPr lang="en-US" b="1" baseline="30000" dirty="0"/>
              <a:t>a</a:t>
            </a:r>
            <a:r>
              <a:rPr lang="en-US" dirty="0"/>
              <a:t> , </a:t>
            </a:r>
            <a:r>
              <a:rPr lang="en-US" b="1" dirty="0" err="1"/>
              <a:t>g</a:t>
            </a:r>
            <a:r>
              <a:rPr lang="en-US" b="1" baseline="30000" dirty="0" err="1"/>
              <a:t>b</a:t>
            </a:r>
            <a:r>
              <a:rPr lang="en-US" dirty="0"/>
              <a:t>, </a:t>
            </a:r>
            <a:r>
              <a:rPr lang="en-US" b="1" dirty="0"/>
              <a:t>g</a:t>
            </a:r>
            <a:r>
              <a:rPr lang="en-US" b="1" baseline="30000" dirty="0"/>
              <a:t>ab</a:t>
            </a:r>
            <a:r>
              <a:rPr lang="en-US" dirty="0"/>
              <a:t>)</a:t>
            </a:r>
          </a:p>
        </p:txBody>
      </p:sp>
      <p:pic>
        <p:nvPicPr>
          <p:cNvPr id="23" name="Picture 22" descr="Chart&#10;&#10;Description automatically generated">
            <a:extLst>
              <a:ext uri="{FF2B5EF4-FFF2-40B4-BE49-F238E27FC236}">
                <a16:creationId xmlns:a16="http://schemas.microsoft.com/office/drawing/2014/main" id="{4FEC66AF-6F25-4B47-86BA-C935CA5FDB1D}"/>
              </a:ext>
            </a:extLst>
          </p:cNvPr>
          <p:cNvPicPr>
            <a:picLocks noChangeAspect="1"/>
          </p:cNvPicPr>
          <p:nvPr/>
        </p:nvPicPr>
        <p:blipFill>
          <a:blip r:embed="rId3"/>
          <a:stretch>
            <a:fillRect/>
          </a:stretch>
        </p:blipFill>
        <p:spPr>
          <a:xfrm>
            <a:off x="1398315" y="3302682"/>
            <a:ext cx="815866" cy="815866"/>
          </a:xfrm>
          <a:prstGeom prst="rect">
            <a:avLst/>
          </a:prstGeom>
        </p:spPr>
      </p:pic>
      <p:sp>
        <p:nvSpPr>
          <p:cNvPr id="24" name="TextBox 23">
            <a:extLst>
              <a:ext uri="{FF2B5EF4-FFF2-40B4-BE49-F238E27FC236}">
                <a16:creationId xmlns:a16="http://schemas.microsoft.com/office/drawing/2014/main" id="{5CB80898-2E1D-498E-9D0E-A0A2D244A893}"/>
              </a:ext>
            </a:extLst>
          </p:cNvPr>
          <p:cNvSpPr txBox="1"/>
          <p:nvPr/>
        </p:nvSpPr>
        <p:spPr>
          <a:xfrm>
            <a:off x="1369788" y="4108830"/>
            <a:ext cx="312906" cy="369332"/>
          </a:xfrm>
          <a:prstGeom prst="rect">
            <a:avLst/>
          </a:prstGeom>
          <a:noFill/>
        </p:spPr>
        <p:txBody>
          <a:bodyPr wrap="square" rtlCol="0">
            <a:spAutoFit/>
          </a:bodyPr>
          <a:lstStyle/>
          <a:p>
            <a:r>
              <a:rPr lang="en-US" b="1" dirty="0"/>
              <a:t>a</a:t>
            </a:r>
          </a:p>
        </p:txBody>
      </p:sp>
      <p:cxnSp>
        <p:nvCxnSpPr>
          <p:cNvPr id="25" name="Straight Arrow Connector 24">
            <a:extLst>
              <a:ext uri="{FF2B5EF4-FFF2-40B4-BE49-F238E27FC236}">
                <a16:creationId xmlns:a16="http://schemas.microsoft.com/office/drawing/2014/main" id="{BF5F3C08-79F9-4ADF-B813-EDBE480A1AB9}"/>
              </a:ext>
            </a:extLst>
          </p:cNvPr>
          <p:cNvCxnSpPr>
            <a:cxnSpLocks/>
          </p:cNvCxnSpPr>
          <p:nvPr/>
        </p:nvCxnSpPr>
        <p:spPr>
          <a:xfrm flipH="1">
            <a:off x="1594207" y="4292907"/>
            <a:ext cx="36885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223DA77-EB3C-432C-91AC-3AC9C23F5142}"/>
              </a:ext>
            </a:extLst>
          </p:cNvPr>
          <p:cNvSpPr txBox="1"/>
          <p:nvPr/>
        </p:nvSpPr>
        <p:spPr>
          <a:xfrm>
            <a:off x="5727266" y="4140080"/>
            <a:ext cx="436338" cy="369332"/>
          </a:xfrm>
          <a:prstGeom prst="rect">
            <a:avLst/>
          </a:prstGeom>
          <a:noFill/>
        </p:spPr>
        <p:txBody>
          <a:bodyPr wrap="square" rtlCol="0">
            <a:spAutoFit/>
          </a:bodyPr>
          <a:lstStyle/>
          <a:p>
            <a:r>
              <a:rPr lang="en-US" b="1" dirty="0" err="1"/>
              <a:t>Z</a:t>
            </a:r>
            <a:r>
              <a:rPr lang="en-US" b="1" baseline="-25000" dirty="0" err="1"/>
              <a:t>p</a:t>
            </a:r>
            <a:endParaRPr lang="en-US" b="1" dirty="0"/>
          </a:p>
        </p:txBody>
      </p:sp>
      <p:sp>
        <p:nvSpPr>
          <p:cNvPr id="27" name="TextBox 26">
            <a:extLst>
              <a:ext uri="{FF2B5EF4-FFF2-40B4-BE49-F238E27FC236}">
                <a16:creationId xmlns:a16="http://schemas.microsoft.com/office/drawing/2014/main" id="{09841F71-3A09-4BCE-888B-2BB8BEFE3891}"/>
              </a:ext>
            </a:extLst>
          </p:cNvPr>
          <p:cNvSpPr txBox="1"/>
          <p:nvPr/>
        </p:nvSpPr>
        <p:spPr>
          <a:xfrm>
            <a:off x="5181773" y="4165399"/>
            <a:ext cx="319318" cy="369332"/>
          </a:xfrm>
          <a:prstGeom prst="rect">
            <a:avLst/>
          </a:prstGeom>
          <a:noFill/>
        </p:spPr>
        <p:txBody>
          <a:bodyPr wrap="square" rtlCol="0">
            <a:spAutoFit/>
          </a:bodyPr>
          <a:lstStyle/>
          <a:p>
            <a:r>
              <a:rPr lang="en-US" b="1" dirty="0"/>
              <a:t>b</a:t>
            </a:r>
          </a:p>
        </p:txBody>
      </p:sp>
      <p:cxnSp>
        <p:nvCxnSpPr>
          <p:cNvPr id="28" name="Straight Arrow Connector 27">
            <a:extLst>
              <a:ext uri="{FF2B5EF4-FFF2-40B4-BE49-F238E27FC236}">
                <a16:creationId xmlns:a16="http://schemas.microsoft.com/office/drawing/2014/main" id="{945A5BA6-45FF-4917-AAE9-9D6CAF950056}"/>
              </a:ext>
            </a:extLst>
          </p:cNvPr>
          <p:cNvCxnSpPr>
            <a:cxnSpLocks/>
          </p:cNvCxnSpPr>
          <p:nvPr/>
        </p:nvCxnSpPr>
        <p:spPr>
          <a:xfrm flipH="1">
            <a:off x="5485856" y="4339498"/>
            <a:ext cx="241410" cy="93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EADFD0F-6986-412D-8AB1-0BB1DBBD94D5}"/>
              </a:ext>
            </a:extLst>
          </p:cNvPr>
          <p:cNvCxnSpPr>
            <a:cxnSpLocks/>
            <a:endCxn id="35" idx="1"/>
          </p:cNvCxnSpPr>
          <p:nvPr/>
        </p:nvCxnSpPr>
        <p:spPr>
          <a:xfrm>
            <a:off x="2758552" y="4890260"/>
            <a:ext cx="67643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ECF5FBC8-67B1-4F6B-AECC-C36078CF5B97}"/>
              </a:ext>
            </a:extLst>
          </p:cNvPr>
          <p:cNvSpPr txBox="1"/>
          <p:nvPr/>
        </p:nvSpPr>
        <p:spPr>
          <a:xfrm>
            <a:off x="4711650" y="4693879"/>
            <a:ext cx="2094425" cy="369332"/>
          </a:xfrm>
          <a:prstGeom prst="rect">
            <a:avLst/>
          </a:prstGeom>
          <a:noFill/>
        </p:spPr>
        <p:txBody>
          <a:bodyPr wrap="square" rtlCol="0">
            <a:spAutoFit/>
          </a:bodyPr>
          <a:lstStyle/>
          <a:p>
            <a:r>
              <a:rPr lang="en-US" b="1" dirty="0"/>
              <a:t>KDF</a:t>
            </a:r>
            <a:r>
              <a:rPr lang="en-US" dirty="0"/>
              <a:t>(</a:t>
            </a:r>
            <a:r>
              <a:rPr lang="en-US" b="1" dirty="0"/>
              <a:t>g</a:t>
            </a:r>
            <a:r>
              <a:rPr lang="en-US" b="1" baseline="30000" dirty="0"/>
              <a:t>a</a:t>
            </a:r>
            <a:r>
              <a:rPr lang="en-US" dirty="0"/>
              <a:t> , </a:t>
            </a:r>
            <a:r>
              <a:rPr lang="en-US" b="1" dirty="0" err="1"/>
              <a:t>g</a:t>
            </a:r>
            <a:r>
              <a:rPr lang="en-US" b="1" baseline="30000" dirty="0" err="1"/>
              <a:t>b</a:t>
            </a:r>
            <a:r>
              <a:rPr lang="en-US" dirty="0"/>
              <a:t>, </a:t>
            </a:r>
            <a:r>
              <a:rPr lang="en-US" b="1" dirty="0"/>
              <a:t>g</a:t>
            </a:r>
            <a:r>
              <a:rPr lang="en-US" b="1" baseline="30000" dirty="0"/>
              <a:t>ab</a:t>
            </a:r>
            <a:r>
              <a:rPr lang="en-US" dirty="0"/>
              <a:t>)</a:t>
            </a:r>
          </a:p>
        </p:txBody>
      </p:sp>
      <p:cxnSp>
        <p:nvCxnSpPr>
          <p:cNvPr id="31" name="Straight Arrow Connector 30">
            <a:extLst>
              <a:ext uri="{FF2B5EF4-FFF2-40B4-BE49-F238E27FC236}">
                <a16:creationId xmlns:a16="http://schemas.microsoft.com/office/drawing/2014/main" id="{8A27E20D-C262-40D2-BEA0-732604F8E6BC}"/>
              </a:ext>
            </a:extLst>
          </p:cNvPr>
          <p:cNvCxnSpPr>
            <a:cxnSpLocks/>
            <a:endCxn id="35" idx="3"/>
          </p:cNvCxnSpPr>
          <p:nvPr/>
        </p:nvCxnSpPr>
        <p:spPr>
          <a:xfrm flipH="1">
            <a:off x="3982479" y="4878545"/>
            <a:ext cx="705990" cy="1171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2" name="Picture 31" descr="A picture containing text, toy, vector graphics&#10;&#10;Description automatically generated">
            <a:extLst>
              <a:ext uri="{FF2B5EF4-FFF2-40B4-BE49-F238E27FC236}">
                <a16:creationId xmlns:a16="http://schemas.microsoft.com/office/drawing/2014/main" id="{AC8B8A88-7B5D-46E8-AF18-03216FAA290F}"/>
              </a:ext>
            </a:extLst>
          </p:cNvPr>
          <p:cNvPicPr>
            <a:picLocks noChangeAspect="1"/>
          </p:cNvPicPr>
          <p:nvPr/>
        </p:nvPicPr>
        <p:blipFill>
          <a:blip r:embed="rId4"/>
          <a:stretch>
            <a:fillRect/>
          </a:stretch>
        </p:blipFill>
        <p:spPr>
          <a:xfrm flipH="1">
            <a:off x="5288431" y="3328454"/>
            <a:ext cx="815867" cy="815867"/>
          </a:xfrm>
          <a:prstGeom prst="rect">
            <a:avLst/>
          </a:prstGeom>
        </p:spPr>
      </p:pic>
      <p:pic>
        <p:nvPicPr>
          <p:cNvPr id="35" name="Picture 34" descr="A picture containing clipart&#10;&#10;Description automatically generated">
            <a:extLst>
              <a:ext uri="{FF2B5EF4-FFF2-40B4-BE49-F238E27FC236}">
                <a16:creationId xmlns:a16="http://schemas.microsoft.com/office/drawing/2014/main" id="{D802474C-6601-4600-BBDD-6ED3949BE380}"/>
              </a:ext>
            </a:extLst>
          </p:cNvPr>
          <p:cNvPicPr>
            <a:picLocks noChangeAspect="1"/>
          </p:cNvPicPr>
          <p:nvPr/>
        </p:nvPicPr>
        <p:blipFill>
          <a:blip r:embed="rId5"/>
          <a:stretch>
            <a:fillRect/>
          </a:stretch>
        </p:blipFill>
        <p:spPr>
          <a:xfrm>
            <a:off x="3434991" y="4616516"/>
            <a:ext cx="547488" cy="547488"/>
          </a:xfrm>
          <a:prstGeom prst="rect">
            <a:avLst/>
          </a:prstGeom>
        </p:spPr>
      </p:pic>
      <p:sp>
        <p:nvSpPr>
          <p:cNvPr id="45" name="Rectangle: Rounded Corners 44">
            <a:extLst>
              <a:ext uri="{FF2B5EF4-FFF2-40B4-BE49-F238E27FC236}">
                <a16:creationId xmlns:a16="http://schemas.microsoft.com/office/drawing/2014/main" id="{727F8595-8074-477E-899E-8DA6EFB6811B}"/>
              </a:ext>
            </a:extLst>
          </p:cNvPr>
          <p:cNvSpPr/>
          <p:nvPr/>
        </p:nvSpPr>
        <p:spPr>
          <a:xfrm>
            <a:off x="269070" y="1422998"/>
            <a:ext cx="1932392" cy="103479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46" name="TextBox 45">
            <a:extLst>
              <a:ext uri="{FF2B5EF4-FFF2-40B4-BE49-F238E27FC236}">
                <a16:creationId xmlns:a16="http://schemas.microsoft.com/office/drawing/2014/main" id="{E4E13418-13F4-4B59-B7A6-C57B2EE3E7AA}"/>
              </a:ext>
            </a:extLst>
          </p:cNvPr>
          <p:cNvSpPr txBox="1"/>
          <p:nvPr/>
        </p:nvSpPr>
        <p:spPr>
          <a:xfrm>
            <a:off x="394411" y="1494251"/>
            <a:ext cx="1658808" cy="923330"/>
          </a:xfrm>
          <a:prstGeom prst="rect">
            <a:avLst/>
          </a:prstGeom>
          <a:noFill/>
        </p:spPr>
        <p:txBody>
          <a:bodyPr wrap="square" rtlCol="0">
            <a:spAutoFit/>
          </a:bodyPr>
          <a:lstStyle/>
          <a:p>
            <a:r>
              <a:rPr lang="en-US" b="1" dirty="0"/>
              <a:t>The Decisional Diffie-Hellman Problem</a:t>
            </a:r>
          </a:p>
        </p:txBody>
      </p:sp>
      <p:sp>
        <p:nvSpPr>
          <p:cNvPr id="79" name="Title 1">
            <a:extLst>
              <a:ext uri="{FF2B5EF4-FFF2-40B4-BE49-F238E27FC236}">
                <a16:creationId xmlns:a16="http://schemas.microsoft.com/office/drawing/2014/main" id="{8F74C44E-CBEC-4142-8AEE-B32D1CFAD38B}"/>
              </a:ext>
            </a:extLst>
          </p:cNvPr>
          <p:cNvSpPr txBox="1">
            <a:spLocks/>
          </p:cNvSpPr>
          <p:nvPr/>
        </p:nvSpPr>
        <p:spPr>
          <a:xfrm>
            <a:off x="-185744" y="210481"/>
            <a:ext cx="7369546" cy="923925"/>
          </a:xfrm>
          <a:prstGeom prst="rect">
            <a:avLst/>
          </a:prstGeom>
          <a:ln w="38100">
            <a:solidFill>
              <a:schemeClr val="tx1"/>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solidFill>
                  <a:schemeClr val="tx1"/>
                </a:solidFill>
              </a:rPr>
              <a:t>  Diffie-Hellman Key Exchange</a:t>
            </a:r>
          </a:p>
        </p:txBody>
      </p:sp>
      <p:sp>
        <p:nvSpPr>
          <p:cNvPr id="80" name="Rectangle: Rounded Corners 79">
            <a:extLst>
              <a:ext uri="{FF2B5EF4-FFF2-40B4-BE49-F238E27FC236}">
                <a16:creationId xmlns:a16="http://schemas.microsoft.com/office/drawing/2014/main" id="{6D7CDDA3-5DE6-4EC7-8B25-4C5383807138}"/>
              </a:ext>
            </a:extLst>
          </p:cNvPr>
          <p:cNvSpPr/>
          <p:nvPr/>
        </p:nvSpPr>
        <p:spPr>
          <a:xfrm>
            <a:off x="2956849" y="1422998"/>
            <a:ext cx="639791" cy="4678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a:solidFill>
                  <a:schemeClr val="tx1"/>
                </a:solidFill>
              </a:rPr>
              <a:t>g</a:t>
            </a:r>
            <a:r>
              <a:rPr lang="en-US" b="1" baseline="30000">
                <a:solidFill>
                  <a:schemeClr val="tx1"/>
                </a:solidFill>
              </a:rPr>
              <a:t>a</a:t>
            </a:r>
            <a:endParaRPr lang="en-US">
              <a:solidFill>
                <a:schemeClr val="tx1"/>
              </a:solidFill>
            </a:endParaRPr>
          </a:p>
        </p:txBody>
      </p:sp>
      <p:sp>
        <p:nvSpPr>
          <p:cNvPr id="81" name="Rectangle: Rounded Corners 80">
            <a:extLst>
              <a:ext uri="{FF2B5EF4-FFF2-40B4-BE49-F238E27FC236}">
                <a16:creationId xmlns:a16="http://schemas.microsoft.com/office/drawing/2014/main" id="{4D83C335-3BB1-422F-B7B7-D9E9057FFEE7}"/>
              </a:ext>
            </a:extLst>
          </p:cNvPr>
          <p:cNvSpPr/>
          <p:nvPr/>
        </p:nvSpPr>
        <p:spPr>
          <a:xfrm>
            <a:off x="3750308" y="1436849"/>
            <a:ext cx="639791" cy="4678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err="1">
                <a:solidFill>
                  <a:schemeClr val="tx1"/>
                </a:solidFill>
              </a:rPr>
              <a:t>g</a:t>
            </a:r>
            <a:r>
              <a:rPr lang="en-US" b="1" baseline="30000" dirty="0" err="1">
                <a:solidFill>
                  <a:schemeClr val="tx1"/>
                </a:solidFill>
              </a:rPr>
              <a:t>b</a:t>
            </a:r>
            <a:endParaRPr lang="en-US" dirty="0">
              <a:solidFill>
                <a:schemeClr val="tx1"/>
              </a:solidFill>
            </a:endParaRPr>
          </a:p>
        </p:txBody>
      </p:sp>
      <p:sp>
        <p:nvSpPr>
          <p:cNvPr id="82" name="Rectangle: Rounded Corners 81">
            <a:extLst>
              <a:ext uri="{FF2B5EF4-FFF2-40B4-BE49-F238E27FC236}">
                <a16:creationId xmlns:a16="http://schemas.microsoft.com/office/drawing/2014/main" id="{88D889B5-71C5-41FD-97ED-EEDC34D08944}"/>
              </a:ext>
            </a:extLst>
          </p:cNvPr>
          <p:cNvSpPr/>
          <p:nvPr/>
        </p:nvSpPr>
        <p:spPr>
          <a:xfrm>
            <a:off x="2956849" y="2024899"/>
            <a:ext cx="639791" cy="4678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a:solidFill>
                  <a:schemeClr val="tx1"/>
                </a:solidFill>
              </a:rPr>
              <a:t>g</a:t>
            </a:r>
            <a:r>
              <a:rPr lang="en-US" b="1" baseline="30000">
                <a:solidFill>
                  <a:schemeClr val="tx1"/>
                </a:solidFill>
              </a:rPr>
              <a:t>a</a:t>
            </a:r>
            <a:endParaRPr lang="en-US">
              <a:solidFill>
                <a:schemeClr val="tx1"/>
              </a:solidFill>
            </a:endParaRPr>
          </a:p>
        </p:txBody>
      </p:sp>
      <p:sp>
        <p:nvSpPr>
          <p:cNvPr id="83" name="Rectangle: Rounded Corners 82">
            <a:extLst>
              <a:ext uri="{FF2B5EF4-FFF2-40B4-BE49-F238E27FC236}">
                <a16:creationId xmlns:a16="http://schemas.microsoft.com/office/drawing/2014/main" id="{0AB46A54-0C6E-49D3-AC2C-D626FEC0E55C}"/>
              </a:ext>
            </a:extLst>
          </p:cNvPr>
          <p:cNvSpPr/>
          <p:nvPr/>
        </p:nvSpPr>
        <p:spPr>
          <a:xfrm>
            <a:off x="3750307" y="2032275"/>
            <a:ext cx="639791" cy="4678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err="1">
                <a:solidFill>
                  <a:schemeClr val="tx1"/>
                </a:solidFill>
              </a:rPr>
              <a:t>g</a:t>
            </a:r>
            <a:r>
              <a:rPr lang="en-US" b="1" baseline="30000" dirty="0" err="1">
                <a:solidFill>
                  <a:schemeClr val="tx1"/>
                </a:solidFill>
              </a:rPr>
              <a:t>b</a:t>
            </a:r>
            <a:endParaRPr lang="en-US" dirty="0">
              <a:solidFill>
                <a:schemeClr val="tx1"/>
              </a:solidFill>
            </a:endParaRPr>
          </a:p>
        </p:txBody>
      </p:sp>
      <p:sp>
        <p:nvSpPr>
          <p:cNvPr id="85" name="Rectangle: Rounded Corners 84">
            <a:extLst>
              <a:ext uri="{FF2B5EF4-FFF2-40B4-BE49-F238E27FC236}">
                <a16:creationId xmlns:a16="http://schemas.microsoft.com/office/drawing/2014/main" id="{95D4183B-B1F8-4E89-973F-F25604AC5AE0}"/>
              </a:ext>
            </a:extLst>
          </p:cNvPr>
          <p:cNvSpPr/>
          <p:nvPr/>
        </p:nvSpPr>
        <p:spPr>
          <a:xfrm>
            <a:off x="4568188" y="2056934"/>
            <a:ext cx="639791" cy="46781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solidFill>
                  <a:schemeClr val="tx1"/>
                </a:solidFill>
              </a:rPr>
              <a:t>g</a:t>
            </a:r>
            <a:r>
              <a:rPr lang="en-US" b="1" baseline="30000" dirty="0">
                <a:solidFill>
                  <a:schemeClr val="tx1"/>
                </a:solidFill>
              </a:rPr>
              <a:t>r</a:t>
            </a:r>
            <a:endParaRPr lang="en-US" dirty="0">
              <a:solidFill>
                <a:schemeClr val="tx1"/>
              </a:solidFill>
            </a:endParaRPr>
          </a:p>
        </p:txBody>
      </p:sp>
      <p:sp>
        <p:nvSpPr>
          <p:cNvPr id="86" name="Rectangle: Rounded Corners 85">
            <a:extLst>
              <a:ext uri="{FF2B5EF4-FFF2-40B4-BE49-F238E27FC236}">
                <a16:creationId xmlns:a16="http://schemas.microsoft.com/office/drawing/2014/main" id="{E13C0B5B-9DB0-491B-B5DC-64E1BB2408ED}"/>
              </a:ext>
            </a:extLst>
          </p:cNvPr>
          <p:cNvSpPr/>
          <p:nvPr/>
        </p:nvSpPr>
        <p:spPr>
          <a:xfrm>
            <a:off x="4566092" y="1436849"/>
            <a:ext cx="639791" cy="46781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g</a:t>
            </a:r>
            <a:r>
              <a:rPr lang="en-US" b="1" baseline="30000" dirty="0">
                <a:solidFill>
                  <a:schemeClr val="tx1"/>
                </a:solidFill>
              </a:rPr>
              <a:t>ab</a:t>
            </a:r>
            <a:endParaRPr lang="en-US" dirty="0">
              <a:solidFill>
                <a:schemeClr val="tx1"/>
              </a:solidFill>
            </a:endParaRPr>
          </a:p>
        </p:txBody>
      </p:sp>
      <p:cxnSp>
        <p:nvCxnSpPr>
          <p:cNvPr id="90" name="Connector: Curved 89">
            <a:extLst>
              <a:ext uri="{FF2B5EF4-FFF2-40B4-BE49-F238E27FC236}">
                <a16:creationId xmlns:a16="http://schemas.microsoft.com/office/drawing/2014/main" id="{290B1E25-FAC7-4EAD-8E6E-00CC7A0C8001}"/>
              </a:ext>
            </a:extLst>
          </p:cNvPr>
          <p:cNvCxnSpPr>
            <a:stCxn id="86" idx="3"/>
            <a:endCxn id="85" idx="3"/>
          </p:cNvCxnSpPr>
          <p:nvPr/>
        </p:nvCxnSpPr>
        <p:spPr>
          <a:xfrm>
            <a:off x="5205883" y="1670756"/>
            <a:ext cx="2096" cy="620085"/>
          </a:xfrm>
          <a:prstGeom prst="curvedConnector3">
            <a:avLst>
              <a:gd name="adj1" fmla="val 11006489"/>
            </a:avLst>
          </a:prstGeom>
          <a:ln w="38100">
            <a:headEnd type="triangle"/>
            <a:tailEnd type="triangle"/>
          </a:ln>
        </p:spPr>
        <p:style>
          <a:lnRef idx="1">
            <a:schemeClr val="dk1"/>
          </a:lnRef>
          <a:fillRef idx="0">
            <a:schemeClr val="dk1"/>
          </a:fillRef>
          <a:effectRef idx="0">
            <a:schemeClr val="dk1"/>
          </a:effectRef>
          <a:fontRef idx="minor">
            <a:schemeClr val="tx1"/>
          </a:fontRef>
        </p:style>
      </p:cxnSp>
      <p:sp>
        <p:nvSpPr>
          <p:cNvPr id="91" name="TextBox 90">
            <a:extLst>
              <a:ext uri="{FF2B5EF4-FFF2-40B4-BE49-F238E27FC236}">
                <a16:creationId xmlns:a16="http://schemas.microsoft.com/office/drawing/2014/main" id="{ECFD030F-5797-4757-BA49-6AA786517248}"/>
              </a:ext>
            </a:extLst>
          </p:cNvPr>
          <p:cNvSpPr txBox="1"/>
          <p:nvPr/>
        </p:nvSpPr>
        <p:spPr>
          <a:xfrm>
            <a:off x="5430216" y="1774285"/>
            <a:ext cx="506870" cy="369332"/>
          </a:xfrm>
          <a:prstGeom prst="rect">
            <a:avLst/>
          </a:prstGeom>
          <a:noFill/>
        </p:spPr>
        <p:txBody>
          <a:bodyPr wrap="none" rtlCol="0">
            <a:spAutoFit/>
          </a:bodyPr>
          <a:lstStyle/>
          <a:p>
            <a:r>
              <a:rPr lang="en-US" b="1" dirty="0"/>
              <a:t>???</a:t>
            </a:r>
          </a:p>
        </p:txBody>
      </p:sp>
      <p:sp>
        <p:nvSpPr>
          <p:cNvPr id="94" name="TextBox 93">
            <a:extLst>
              <a:ext uri="{FF2B5EF4-FFF2-40B4-BE49-F238E27FC236}">
                <a16:creationId xmlns:a16="http://schemas.microsoft.com/office/drawing/2014/main" id="{3807ADFE-393C-4A5D-A5B7-002FDD57D215}"/>
              </a:ext>
            </a:extLst>
          </p:cNvPr>
          <p:cNvSpPr txBox="1"/>
          <p:nvPr/>
        </p:nvSpPr>
        <p:spPr>
          <a:xfrm>
            <a:off x="3474956" y="4052205"/>
            <a:ext cx="432122" cy="408623"/>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b="1" dirty="0" err="1">
                <a:solidFill>
                  <a:schemeClr val="tx1"/>
                </a:solidFill>
              </a:rPr>
              <a:t>g</a:t>
            </a:r>
            <a:r>
              <a:rPr lang="en-US" b="1" baseline="30000" dirty="0" err="1">
                <a:solidFill>
                  <a:schemeClr val="tx1"/>
                </a:solidFill>
              </a:rPr>
              <a:t>b</a:t>
            </a:r>
            <a:endParaRPr lang="en-US" dirty="0">
              <a:solidFill>
                <a:schemeClr val="tx1"/>
              </a:solidFill>
            </a:endParaRPr>
          </a:p>
        </p:txBody>
      </p:sp>
      <p:sp>
        <p:nvSpPr>
          <p:cNvPr id="96" name="TextBox 95">
            <a:extLst>
              <a:ext uri="{FF2B5EF4-FFF2-40B4-BE49-F238E27FC236}">
                <a16:creationId xmlns:a16="http://schemas.microsoft.com/office/drawing/2014/main" id="{39F50D50-6BE4-40F2-AAD1-51CAF0A76E3B}"/>
              </a:ext>
            </a:extLst>
          </p:cNvPr>
          <p:cNvSpPr txBox="1"/>
          <p:nvPr/>
        </p:nvSpPr>
        <p:spPr>
          <a:xfrm>
            <a:off x="2387395" y="2763053"/>
            <a:ext cx="2927148" cy="369332"/>
          </a:xfrm>
          <a:prstGeom prst="rect">
            <a:avLst/>
          </a:prstGeom>
          <a:noFill/>
        </p:spPr>
        <p:txBody>
          <a:bodyPr wrap="none" rtlCol="0">
            <a:spAutoFit/>
          </a:bodyPr>
          <a:lstStyle/>
          <a:p>
            <a:r>
              <a:rPr lang="en-US" u="sng" dirty="0"/>
              <a:t>A simplified DH key exchange</a:t>
            </a:r>
          </a:p>
        </p:txBody>
      </p:sp>
      <p:sp>
        <p:nvSpPr>
          <p:cNvPr id="2" name="Footer Placeholder 1">
            <a:extLst>
              <a:ext uri="{FF2B5EF4-FFF2-40B4-BE49-F238E27FC236}">
                <a16:creationId xmlns:a16="http://schemas.microsoft.com/office/drawing/2014/main" id="{226BB596-02DA-485B-B4D6-68D8E2A300CD}"/>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3205406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830777F-6D43-4784-B12C-A62969438E9D}"/>
              </a:ext>
            </a:extLst>
          </p:cNvPr>
          <p:cNvSpPr/>
          <p:nvPr/>
        </p:nvSpPr>
        <p:spPr>
          <a:xfrm>
            <a:off x="752219" y="2711392"/>
            <a:ext cx="5872313" cy="2500401"/>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3" name="Straight Arrow Connector 12">
            <a:extLst>
              <a:ext uri="{FF2B5EF4-FFF2-40B4-BE49-F238E27FC236}">
                <a16:creationId xmlns:a16="http://schemas.microsoft.com/office/drawing/2014/main" id="{B4033935-BEBE-4F59-B2DC-1F7E45E744BA}"/>
              </a:ext>
            </a:extLst>
          </p:cNvPr>
          <p:cNvCxnSpPr>
            <a:cxnSpLocks/>
          </p:cNvCxnSpPr>
          <p:nvPr/>
        </p:nvCxnSpPr>
        <p:spPr>
          <a:xfrm>
            <a:off x="2818373" y="3957380"/>
            <a:ext cx="185447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13509F0-B39A-4D4A-9A1A-61E253A4B75A}"/>
              </a:ext>
            </a:extLst>
          </p:cNvPr>
          <p:cNvCxnSpPr>
            <a:cxnSpLocks/>
          </p:cNvCxnSpPr>
          <p:nvPr/>
        </p:nvCxnSpPr>
        <p:spPr>
          <a:xfrm flipH="1">
            <a:off x="2762180" y="4402035"/>
            <a:ext cx="191067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5FFED03-F702-40B0-BA9A-1AC14724DAB1}"/>
              </a:ext>
            </a:extLst>
          </p:cNvPr>
          <p:cNvSpPr txBox="1"/>
          <p:nvPr/>
        </p:nvSpPr>
        <p:spPr>
          <a:xfrm>
            <a:off x="3474956" y="3525950"/>
            <a:ext cx="432122" cy="408623"/>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b="1" dirty="0">
                <a:solidFill>
                  <a:schemeClr val="tx1"/>
                </a:solidFill>
              </a:rPr>
              <a:t>g</a:t>
            </a:r>
            <a:r>
              <a:rPr lang="en-US" b="1" baseline="30000" dirty="0">
                <a:solidFill>
                  <a:schemeClr val="tx1"/>
                </a:solidFill>
              </a:rPr>
              <a:t>a</a:t>
            </a:r>
            <a:endParaRPr lang="en-US" dirty="0">
              <a:solidFill>
                <a:schemeClr val="tx1"/>
              </a:solidFill>
            </a:endParaRPr>
          </a:p>
        </p:txBody>
      </p:sp>
      <p:sp>
        <p:nvSpPr>
          <p:cNvPr id="17" name="TextBox 16">
            <a:extLst>
              <a:ext uri="{FF2B5EF4-FFF2-40B4-BE49-F238E27FC236}">
                <a16:creationId xmlns:a16="http://schemas.microsoft.com/office/drawing/2014/main" id="{04E0678E-7A16-40D4-A833-307DE72E5164}"/>
              </a:ext>
            </a:extLst>
          </p:cNvPr>
          <p:cNvSpPr txBox="1"/>
          <p:nvPr/>
        </p:nvSpPr>
        <p:spPr>
          <a:xfrm>
            <a:off x="1963066" y="4122995"/>
            <a:ext cx="436338" cy="369332"/>
          </a:xfrm>
          <a:prstGeom prst="rect">
            <a:avLst/>
          </a:prstGeom>
          <a:noFill/>
        </p:spPr>
        <p:txBody>
          <a:bodyPr wrap="square" rtlCol="0">
            <a:spAutoFit/>
          </a:bodyPr>
          <a:lstStyle/>
          <a:p>
            <a:r>
              <a:rPr lang="en-US" b="1" dirty="0" err="1"/>
              <a:t>Z</a:t>
            </a:r>
            <a:r>
              <a:rPr lang="en-US" b="1" baseline="-25000" dirty="0" err="1"/>
              <a:t>p</a:t>
            </a:r>
            <a:endParaRPr lang="en-US" b="1" dirty="0"/>
          </a:p>
        </p:txBody>
      </p:sp>
      <p:sp>
        <p:nvSpPr>
          <p:cNvPr id="22" name="TextBox 21">
            <a:extLst>
              <a:ext uri="{FF2B5EF4-FFF2-40B4-BE49-F238E27FC236}">
                <a16:creationId xmlns:a16="http://schemas.microsoft.com/office/drawing/2014/main" id="{05CE0F1B-8F50-48DF-B789-84A1E1008354}"/>
              </a:ext>
            </a:extLst>
          </p:cNvPr>
          <p:cNvSpPr txBox="1"/>
          <p:nvPr/>
        </p:nvSpPr>
        <p:spPr>
          <a:xfrm>
            <a:off x="1221456" y="4678592"/>
            <a:ext cx="1690324" cy="369332"/>
          </a:xfrm>
          <a:prstGeom prst="rect">
            <a:avLst/>
          </a:prstGeom>
          <a:noFill/>
        </p:spPr>
        <p:txBody>
          <a:bodyPr wrap="square" rtlCol="0">
            <a:spAutoFit/>
          </a:bodyPr>
          <a:lstStyle/>
          <a:p>
            <a:r>
              <a:rPr lang="en-US" b="1" dirty="0"/>
              <a:t>KDF</a:t>
            </a:r>
            <a:r>
              <a:rPr lang="en-US" dirty="0"/>
              <a:t>(</a:t>
            </a:r>
            <a:r>
              <a:rPr lang="en-US" b="1" dirty="0"/>
              <a:t>g</a:t>
            </a:r>
            <a:r>
              <a:rPr lang="en-US" b="1" baseline="30000" dirty="0"/>
              <a:t>a</a:t>
            </a:r>
            <a:r>
              <a:rPr lang="en-US" dirty="0"/>
              <a:t> , </a:t>
            </a:r>
            <a:r>
              <a:rPr lang="en-US" b="1" dirty="0" err="1"/>
              <a:t>g</a:t>
            </a:r>
            <a:r>
              <a:rPr lang="en-US" b="1" baseline="30000" dirty="0" err="1"/>
              <a:t>b</a:t>
            </a:r>
            <a:r>
              <a:rPr lang="en-US" dirty="0"/>
              <a:t>, </a:t>
            </a:r>
            <a:r>
              <a:rPr lang="en-US" b="1" dirty="0"/>
              <a:t>g</a:t>
            </a:r>
            <a:r>
              <a:rPr lang="en-US" b="1" baseline="30000" dirty="0"/>
              <a:t>ab</a:t>
            </a:r>
            <a:r>
              <a:rPr lang="en-US" dirty="0"/>
              <a:t>)</a:t>
            </a:r>
          </a:p>
        </p:txBody>
      </p:sp>
      <p:pic>
        <p:nvPicPr>
          <p:cNvPr id="23" name="Picture 22" descr="Chart&#10;&#10;Description automatically generated">
            <a:extLst>
              <a:ext uri="{FF2B5EF4-FFF2-40B4-BE49-F238E27FC236}">
                <a16:creationId xmlns:a16="http://schemas.microsoft.com/office/drawing/2014/main" id="{4FEC66AF-6F25-4B47-86BA-C935CA5FDB1D}"/>
              </a:ext>
            </a:extLst>
          </p:cNvPr>
          <p:cNvPicPr>
            <a:picLocks noChangeAspect="1"/>
          </p:cNvPicPr>
          <p:nvPr/>
        </p:nvPicPr>
        <p:blipFill>
          <a:blip r:embed="rId3"/>
          <a:stretch>
            <a:fillRect/>
          </a:stretch>
        </p:blipFill>
        <p:spPr>
          <a:xfrm>
            <a:off x="1398315" y="3302682"/>
            <a:ext cx="815866" cy="815866"/>
          </a:xfrm>
          <a:prstGeom prst="rect">
            <a:avLst/>
          </a:prstGeom>
        </p:spPr>
      </p:pic>
      <p:sp>
        <p:nvSpPr>
          <p:cNvPr id="24" name="TextBox 23">
            <a:extLst>
              <a:ext uri="{FF2B5EF4-FFF2-40B4-BE49-F238E27FC236}">
                <a16:creationId xmlns:a16="http://schemas.microsoft.com/office/drawing/2014/main" id="{5CB80898-2E1D-498E-9D0E-A0A2D244A893}"/>
              </a:ext>
            </a:extLst>
          </p:cNvPr>
          <p:cNvSpPr txBox="1"/>
          <p:nvPr/>
        </p:nvSpPr>
        <p:spPr>
          <a:xfrm>
            <a:off x="1369788" y="4108830"/>
            <a:ext cx="312906" cy="369332"/>
          </a:xfrm>
          <a:prstGeom prst="rect">
            <a:avLst/>
          </a:prstGeom>
          <a:noFill/>
        </p:spPr>
        <p:txBody>
          <a:bodyPr wrap="square" rtlCol="0">
            <a:spAutoFit/>
          </a:bodyPr>
          <a:lstStyle/>
          <a:p>
            <a:r>
              <a:rPr lang="en-US" b="1" dirty="0"/>
              <a:t>a</a:t>
            </a:r>
          </a:p>
        </p:txBody>
      </p:sp>
      <p:cxnSp>
        <p:nvCxnSpPr>
          <p:cNvPr id="25" name="Straight Arrow Connector 24">
            <a:extLst>
              <a:ext uri="{FF2B5EF4-FFF2-40B4-BE49-F238E27FC236}">
                <a16:creationId xmlns:a16="http://schemas.microsoft.com/office/drawing/2014/main" id="{BF5F3C08-79F9-4ADF-B813-EDBE480A1AB9}"/>
              </a:ext>
            </a:extLst>
          </p:cNvPr>
          <p:cNvCxnSpPr>
            <a:cxnSpLocks/>
          </p:cNvCxnSpPr>
          <p:nvPr/>
        </p:nvCxnSpPr>
        <p:spPr>
          <a:xfrm flipH="1">
            <a:off x="1594207" y="4292907"/>
            <a:ext cx="36885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223DA77-EB3C-432C-91AC-3AC9C23F5142}"/>
              </a:ext>
            </a:extLst>
          </p:cNvPr>
          <p:cNvSpPr txBox="1"/>
          <p:nvPr/>
        </p:nvSpPr>
        <p:spPr>
          <a:xfrm>
            <a:off x="5727266" y="4140080"/>
            <a:ext cx="436338" cy="369332"/>
          </a:xfrm>
          <a:prstGeom prst="rect">
            <a:avLst/>
          </a:prstGeom>
          <a:noFill/>
        </p:spPr>
        <p:txBody>
          <a:bodyPr wrap="square" rtlCol="0">
            <a:spAutoFit/>
          </a:bodyPr>
          <a:lstStyle/>
          <a:p>
            <a:r>
              <a:rPr lang="en-US" b="1" dirty="0" err="1"/>
              <a:t>Z</a:t>
            </a:r>
            <a:r>
              <a:rPr lang="en-US" b="1" baseline="-25000" dirty="0" err="1"/>
              <a:t>p</a:t>
            </a:r>
            <a:endParaRPr lang="en-US" b="1" dirty="0"/>
          </a:p>
        </p:txBody>
      </p:sp>
      <p:sp>
        <p:nvSpPr>
          <p:cNvPr id="27" name="TextBox 26">
            <a:extLst>
              <a:ext uri="{FF2B5EF4-FFF2-40B4-BE49-F238E27FC236}">
                <a16:creationId xmlns:a16="http://schemas.microsoft.com/office/drawing/2014/main" id="{09841F71-3A09-4BCE-888B-2BB8BEFE3891}"/>
              </a:ext>
            </a:extLst>
          </p:cNvPr>
          <p:cNvSpPr txBox="1"/>
          <p:nvPr/>
        </p:nvSpPr>
        <p:spPr>
          <a:xfrm>
            <a:off x="5181773" y="4165399"/>
            <a:ext cx="319318" cy="369332"/>
          </a:xfrm>
          <a:prstGeom prst="rect">
            <a:avLst/>
          </a:prstGeom>
          <a:noFill/>
        </p:spPr>
        <p:txBody>
          <a:bodyPr wrap="square" rtlCol="0">
            <a:spAutoFit/>
          </a:bodyPr>
          <a:lstStyle/>
          <a:p>
            <a:r>
              <a:rPr lang="en-US" b="1" dirty="0"/>
              <a:t>b</a:t>
            </a:r>
          </a:p>
        </p:txBody>
      </p:sp>
      <p:cxnSp>
        <p:nvCxnSpPr>
          <p:cNvPr id="28" name="Straight Arrow Connector 27">
            <a:extLst>
              <a:ext uri="{FF2B5EF4-FFF2-40B4-BE49-F238E27FC236}">
                <a16:creationId xmlns:a16="http://schemas.microsoft.com/office/drawing/2014/main" id="{945A5BA6-45FF-4917-AAE9-9D6CAF950056}"/>
              </a:ext>
            </a:extLst>
          </p:cNvPr>
          <p:cNvCxnSpPr>
            <a:cxnSpLocks/>
          </p:cNvCxnSpPr>
          <p:nvPr/>
        </p:nvCxnSpPr>
        <p:spPr>
          <a:xfrm flipH="1">
            <a:off x="5485856" y="4339498"/>
            <a:ext cx="241410" cy="93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EADFD0F-6986-412D-8AB1-0BB1DBBD94D5}"/>
              </a:ext>
            </a:extLst>
          </p:cNvPr>
          <p:cNvCxnSpPr>
            <a:cxnSpLocks/>
            <a:endCxn id="35" idx="1"/>
          </p:cNvCxnSpPr>
          <p:nvPr/>
        </p:nvCxnSpPr>
        <p:spPr>
          <a:xfrm>
            <a:off x="2758552" y="4890260"/>
            <a:ext cx="67643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ECF5FBC8-67B1-4F6B-AECC-C36078CF5B97}"/>
              </a:ext>
            </a:extLst>
          </p:cNvPr>
          <p:cNvSpPr txBox="1"/>
          <p:nvPr/>
        </p:nvSpPr>
        <p:spPr>
          <a:xfrm>
            <a:off x="4711650" y="4693879"/>
            <a:ext cx="2094425" cy="369332"/>
          </a:xfrm>
          <a:prstGeom prst="rect">
            <a:avLst/>
          </a:prstGeom>
          <a:noFill/>
        </p:spPr>
        <p:txBody>
          <a:bodyPr wrap="square" rtlCol="0">
            <a:spAutoFit/>
          </a:bodyPr>
          <a:lstStyle/>
          <a:p>
            <a:r>
              <a:rPr lang="en-US" b="1" dirty="0"/>
              <a:t>KDF</a:t>
            </a:r>
            <a:r>
              <a:rPr lang="en-US" dirty="0"/>
              <a:t>(</a:t>
            </a:r>
            <a:r>
              <a:rPr lang="en-US" b="1" dirty="0"/>
              <a:t>g</a:t>
            </a:r>
            <a:r>
              <a:rPr lang="en-US" b="1" baseline="30000" dirty="0"/>
              <a:t>a</a:t>
            </a:r>
            <a:r>
              <a:rPr lang="en-US" dirty="0"/>
              <a:t> , </a:t>
            </a:r>
            <a:r>
              <a:rPr lang="en-US" b="1" dirty="0" err="1"/>
              <a:t>g</a:t>
            </a:r>
            <a:r>
              <a:rPr lang="en-US" b="1" baseline="30000" dirty="0" err="1"/>
              <a:t>b</a:t>
            </a:r>
            <a:r>
              <a:rPr lang="en-US" dirty="0"/>
              <a:t>, </a:t>
            </a:r>
            <a:r>
              <a:rPr lang="en-US" b="1" dirty="0"/>
              <a:t>g</a:t>
            </a:r>
            <a:r>
              <a:rPr lang="en-US" b="1" baseline="30000" dirty="0"/>
              <a:t>ab</a:t>
            </a:r>
            <a:r>
              <a:rPr lang="en-US" dirty="0"/>
              <a:t>)</a:t>
            </a:r>
          </a:p>
        </p:txBody>
      </p:sp>
      <p:cxnSp>
        <p:nvCxnSpPr>
          <p:cNvPr id="31" name="Straight Arrow Connector 30">
            <a:extLst>
              <a:ext uri="{FF2B5EF4-FFF2-40B4-BE49-F238E27FC236}">
                <a16:creationId xmlns:a16="http://schemas.microsoft.com/office/drawing/2014/main" id="{8A27E20D-C262-40D2-BEA0-732604F8E6BC}"/>
              </a:ext>
            </a:extLst>
          </p:cNvPr>
          <p:cNvCxnSpPr>
            <a:cxnSpLocks/>
            <a:endCxn id="35" idx="3"/>
          </p:cNvCxnSpPr>
          <p:nvPr/>
        </p:nvCxnSpPr>
        <p:spPr>
          <a:xfrm flipH="1">
            <a:off x="3982479" y="4878545"/>
            <a:ext cx="705990" cy="1171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2" name="Picture 31" descr="A picture containing text, toy, vector graphics&#10;&#10;Description automatically generated">
            <a:extLst>
              <a:ext uri="{FF2B5EF4-FFF2-40B4-BE49-F238E27FC236}">
                <a16:creationId xmlns:a16="http://schemas.microsoft.com/office/drawing/2014/main" id="{AC8B8A88-7B5D-46E8-AF18-03216FAA290F}"/>
              </a:ext>
            </a:extLst>
          </p:cNvPr>
          <p:cNvPicPr>
            <a:picLocks noChangeAspect="1"/>
          </p:cNvPicPr>
          <p:nvPr/>
        </p:nvPicPr>
        <p:blipFill>
          <a:blip r:embed="rId4"/>
          <a:stretch>
            <a:fillRect/>
          </a:stretch>
        </p:blipFill>
        <p:spPr>
          <a:xfrm flipH="1">
            <a:off x="5288431" y="3328454"/>
            <a:ext cx="815867" cy="815867"/>
          </a:xfrm>
          <a:prstGeom prst="rect">
            <a:avLst/>
          </a:prstGeom>
        </p:spPr>
      </p:pic>
      <p:pic>
        <p:nvPicPr>
          <p:cNvPr id="35" name="Picture 34" descr="A picture containing clipart&#10;&#10;Description automatically generated">
            <a:extLst>
              <a:ext uri="{FF2B5EF4-FFF2-40B4-BE49-F238E27FC236}">
                <a16:creationId xmlns:a16="http://schemas.microsoft.com/office/drawing/2014/main" id="{D802474C-6601-4600-BBDD-6ED3949BE380}"/>
              </a:ext>
            </a:extLst>
          </p:cNvPr>
          <p:cNvPicPr>
            <a:picLocks noChangeAspect="1"/>
          </p:cNvPicPr>
          <p:nvPr/>
        </p:nvPicPr>
        <p:blipFill>
          <a:blip r:embed="rId5"/>
          <a:stretch>
            <a:fillRect/>
          </a:stretch>
        </p:blipFill>
        <p:spPr>
          <a:xfrm>
            <a:off x="3434991" y="4616516"/>
            <a:ext cx="547488" cy="547488"/>
          </a:xfrm>
          <a:prstGeom prst="rect">
            <a:avLst/>
          </a:prstGeom>
        </p:spPr>
      </p:pic>
      <p:pic>
        <p:nvPicPr>
          <p:cNvPr id="49" name="Picture 48" descr="Chart&#10;&#10;Description automatically generated">
            <a:extLst>
              <a:ext uri="{FF2B5EF4-FFF2-40B4-BE49-F238E27FC236}">
                <a16:creationId xmlns:a16="http://schemas.microsoft.com/office/drawing/2014/main" id="{A1A74B99-7013-4EBE-828D-F0543A17FE3F}"/>
              </a:ext>
            </a:extLst>
          </p:cNvPr>
          <p:cNvPicPr>
            <a:picLocks noChangeAspect="1"/>
          </p:cNvPicPr>
          <p:nvPr/>
        </p:nvPicPr>
        <p:blipFill>
          <a:blip r:embed="rId3"/>
          <a:stretch>
            <a:fillRect/>
          </a:stretch>
        </p:blipFill>
        <p:spPr>
          <a:xfrm>
            <a:off x="7255808" y="2672693"/>
            <a:ext cx="583292" cy="583292"/>
          </a:xfrm>
          <a:prstGeom prst="rect">
            <a:avLst/>
          </a:prstGeom>
        </p:spPr>
      </p:pic>
      <p:pic>
        <p:nvPicPr>
          <p:cNvPr id="50" name="Picture 49" descr="Chart&#10;&#10;Description automatically generated">
            <a:extLst>
              <a:ext uri="{FF2B5EF4-FFF2-40B4-BE49-F238E27FC236}">
                <a16:creationId xmlns:a16="http://schemas.microsoft.com/office/drawing/2014/main" id="{CF52CBBF-1A45-4F54-8323-982FB62EF4AC}"/>
              </a:ext>
            </a:extLst>
          </p:cNvPr>
          <p:cNvPicPr>
            <a:picLocks noChangeAspect="1"/>
          </p:cNvPicPr>
          <p:nvPr/>
        </p:nvPicPr>
        <p:blipFill>
          <a:blip r:embed="rId3"/>
          <a:stretch>
            <a:fillRect/>
          </a:stretch>
        </p:blipFill>
        <p:spPr>
          <a:xfrm>
            <a:off x="9429820" y="4404304"/>
            <a:ext cx="583292" cy="583292"/>
          </a:xfrm>
          <a:prstGeom prst="rect">
            <a:avLst/>
          </a:prstGeom>
        </p:spPr>
      </p:pic>
      <p:pic>
        <p:nvPicPr>
          <p:cNvPr id="51" name="Picture 50" descr="Chart&#10;&#10;Description automatically generated">
            <a:extLst>
              <a:ext uri="{FF2B5EF4-FFF2-40B4-BE49-F238E27FC236}">
                <a16:creationId xmlns:a16="http://schemas.microsoft.com/office/drawing/2014/main" id="{E033B0DF-3033-442D-8B3A-9B0AEFB71671}"/>
              </a:ext>
            </a:extLst>
          </p:cNvPr>
          <p:cNvPicPr>
            <a:picLocks noChangeAspect="1"/>
          </p:cNvPicPr>
          <p:nvPr/>
        </p:nvPicPr>
        <p:blipFill>
          <a:blip r:embed="rId3"/>
          <a:stretch>
            <a:fillRect/>
          </a:stretch>
        </p:blipFill>
        <p:spPr>
          <a:xfrm flipH="1">
            <a:off x="8551555" y="4396758"/>
            <a:ext cx="554342" cy="554342"/>
          </a:xfrm>
          <a:prstGeom prst="rect">
            <a:avLst/>
          </a:prstGeom>
        </p:spPr>
      </p:pic>
      <p:pic>
        <p:nvPicPr>
          <p:cNvPr id="52" name="Picture 51" descr="A picture containing text, toy, vector graphics&#10;&#10;Description automatically generated">
            <a:extLst>
              <a:ext uri="{FF2B5EF4-FFF2-40B4-BE49-F238E27FC236}">
                <a16:creationId xmlns:a16="http://schemas.microsoft.com/office/drawing/2014/main" id="{5A3FD941-DA55-4A7C-B4BC-A17631DC76A3}"/>
              </a:ext>
            </a:extLst>
          </p:cNvPr>
          <p:cNvPicPr>
            <a:picLocks noChangeAspect="1"/>
          </p:cNvPicPr>
          <p:nvPr/>
        </p:nvPicPr>
        <p:blipFill>
          <a:blip r:embed="rId4"/>
          <a:stretch>
            <a:fillRect/>
          </a:stretch>
        </p:blipFill>
        <p:spPr>
          <a:xfrm flipH="1">
            <a:off x="8352205" y="2672693"/>
            <a:ext cx="590197" cy="590197"/>
          </a:xfrm>
          <a:prstGeom prst="rect">
            <a:avLst/>
          </a:prstGeom>
        </p:spPr>
      </p:pic>
      <p:pic>
        <p:nvPicPr>
          <p:cNvPr id="53" name="Picture 52" descr="A picture containing text, toy, vector graphics&#10;&#10;Description automatically generated">
            <a:extLst>
              <a:ext uri="{FF2B5EF4-FFF2-40B4-BE49-F238E27FC236}">
                <a16:creationId xmlns:a16="http://schemas.microsoft.com/office/drawing/2014/main" id="{0701AD14-3B00-4CC2-8F50-48EB41F9FFAF}"/>
              </a:ext>
            </a:extLst>
          </p:cNvPr>
          <p:cNvPicPr>
            <a:picLocks noChangeAspect="1"/>
          </p:cNvPicPr>
          <p:nvPr/>
        </p:nvPicPr>
        <p:blipFill>
          <a:blip r:embed="rId4"/>
          <a:stretch>
            <a:fillRect/>
          </a:stretch>
        </p:blipFill>
        <p:spPr>
          <a:xfrm>
            <a:off x="7290906" y="4396758"/>
            <a:ext cx="590197" cy="590197"/>
          </a:xfrm>
          <a:prstGeom prst="rect">
            <a:avLst/>
          </a:prstGeom>
        </p:spPr>
      </p:pic>
      <p:pic>
        <p:nvPicPr>
          <p:cNvPr id="54" name="Picture 53" descr="A picture containing text, toy, vector graphics&#10;&#10;Description automatically generated">
            <a:extLst>
              <a:ext uri="{FF2B5EF4-FFF2-40B4-BE49-F238E27FC236}">
                <a16:creationId xmlns:a16="http://schemas.microsoft.com/office/drawing/2014/main" id="{0BD1D569-FD22-43E7-8A92-A17BD553E730}"/>
              </a:ext>
            </a:extLst>
          </p:cNvPr>
          <p:cNvPicPr>
            <a:picLocks noChangeAspect="1"/>
          </p:cNvPicPr>
          <p:nvPr/>
        </p:nvPicPr>
        <p:blipFill>
          <a:blip r:embed="rId4"/>
          <a:stretch>
            <a:fillRect/>
          </a:stretch>
        </p:blipFill>
        <p:spPr>
          <a:xfrm flipH="1">
            <a:off x="7818565" y="3592943"/>
            <a:ext cx="590197" cy="590197"/>
          </a:xfrm>
          <a:prstGeom prst="rect">
            <a:avLst/>
          </a:prstGeom>
        </p:spPr>
      </p:pic>
      <p:pic>
        <p:nvPicPr>
          <p:cNvPr id="55" name="Picture 54" descr="A picture containing LEGO, toy&#10;&#10;Description automatically generated">
            <a:extLst>
              <a:ext uri="{FF2B5EF4-FFF2-40B4-BE49-F238E27FC236}">
                <a16:creationId xmlns:a16="http://schemas.microsoft.com/office/drawing/2014/main" id="{3E6E3B88-B1E4-4026-A362-CB706935BF00}"/>
              </a:ext>
            </a:extLst>
          </p:cNvPr>
          <p:cNvPicPr>
            <a:picLocks noChangeAspect="1"/>
          </p:cNvPicPr>
          <p:nvPr/>
        </p:nvPicPr>
        <p:blipFill>
          <a:blip r:embed="rId6"/>
          <a:stretch>
            <a:fillRect/>
          </a:stretch>
        </p:blipFill>
        <p:spPr>
          <a:xfrm>
            <a:off x="6802854" y="3653677"/>
            <a:ext cx="554343" cy="554343"/>
          </a:xfrm>
          <a:prstGeom prst="rect">
            <a:avLst/>
          </a:prstGeom>
        </p:spPr>
      </p:pic>
      <p:pic>
        <p:nvPicPr>
          <p:cNvPr id="56" name="Picture 55" descr="A picture containing LEGO, toy&#10;&#10;Description automatically generated">
            <a:extLst>
              <a:ext uri="{FF2B5EF4-FFF2-40B4-BE49-F238E27FC236}">
                <a16:creationId xmlns:a16="http://schemas.microsoft.com/office/drawing/2014/main" id="{E10EF7F4-F44E-44D1-8DC4-CB9AF7D7C905}"/>
              </a:ext>
            </a:extLst>
          </p:cNvPr>
          <p:cNvPicPr>
            <a:picLocks noChangeAspect="1"/>
          </p:cNvPicPr>
          <p:nvPr/>
        </p:nvPicPr>
        <p:blipFill>
          <a:blip r:embed="rId6"/>
          <a:stretch>
            <a:fillRect/>
          </a:stretch>
        </p:blipFill>
        <p:spPr>
          <a:xfrm flipH="1">
            <a:off x="10542740" y="4376858"/>
            <a:ext cx="583293" cy="583293"/>
          </a:xfrm>
          <a:prstGeom prst="rect">
            <a:avLst/>
          </a:prstGeom>
        </p:spPr>
      </p:pic>
      <p:pic>
        <p:nvPicPr>
          <p:cNvPr id="57" name="Picture 56" descr="A picture containing LEGO, toy&#10;&#10;Description automatically generated">
            <a:extLst>
              <a:ext uri="{FF2B5EF4-FFF2-40B4-BE49-F238E27FC236}">
                <a16:creationId xmlns:a16="http://schemas.microsoft.com/office/drawing/2014/main" id="{85405E55-A7AE-46C6-8984-13437AFCC047}"/>
              </a:ext>
            </a:extLst>
          </p:cNvPr>
          <p:cNvPicPr>
            <a:picLocks noChangeAspect="1"/>
          </p:cNvPicPr>
          <p:nvPr/>
        </p:nvPicPr>
        <p:blipFill>
          <a:blip r:embed="rId6"/>
          <a:stretch>
            <a:fillRect/>
          </a:stretch>
        </p:blipFill>
        <p:spPr>
          <a:xfrm>
            <a:off x="8665230" y="3590522"/>
            <a:ext cx="554343" cy="554343"/>
          </a:xfrm>
          <a:prstGeom prst="rect">
            <a:avLst/>
          </a:prstGeom>
        </p:spPr>
      </p:pic>
      <p:pic>
        <p:nvPicPr>
          <p:cNvPr id="58" name="Picture 57" descr="A picture containing LEGO, toy&#10;&#10;Description automatically generated">
            <a:extLst>
              <a:ext uri="{FF2B5EF4-FFF2-40B4-BE49-F238E27FC236}">
                <a16:creationId xmlns:a16="http://schemas.microsoft.com/office/drawing/2014/main" id="{8A75DBF3-6E60-43FC-A239-1B728DE7BD09}"/>
              </a:ext>
            </a:extLst>
          </p:cNvPr>
          <p:cNvPicPr>
            <a:picLocks noChangeAspect="1"/>
          </p:cNvPicPr>
          <p:nvPr/>
        </p:nvPicPr>
        <p:blipFill>
          <a:blip r:embed="rId6"/>
          <a:stretch>
            <a:fillRect/>
          </a:stretch>
        </p:blipFill>
        <p:spPr>
          <a:xfrm flipH="1">
            <a:off x="9801418" y="3544810"/>
            <a:ext cx="583293" cy="583293"/>
          </a:xfrm>
          <a:prstGeom prst="rect">
            <a:avLst/>
          </a:prstGeom>
        </p:spPr>
      </p:pic>
      <p:sp>
        <p:nvSpPr>
          <p:cNvPr id="59" name="Arrow: Left-Right 58">
            <a:extLst>
              <a:ext uri="{FF2B5EF4-FFF2-40B4-BE49-F238E27FC236}">
                <a16:creationId xmlns:a16="http://schemas.microsoft.com/office/drawing/2014/main" id="{6F911684-131D-47AC-AFA4-DD106B7C0E66}"/>
              </a:ext>
            </a:extLst>
          </p:cNvPr>
          <p:cNvSpPr/>
          <p:nvPr/>
        </p:nvSpPr>
        <p:spPr>
          <a:xfrm>
            <a:off x="9994546" y="4712021"/>
            <a:ext cx="583293" cy="19381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0" name="Picture 59" descr="Chart&#10;&#10;Description automatically generated with medium confidence">
            <a:extLst>
              <a:ext uri="{FF2B5EF4-FFF2-40B4-BE49-F238E27FC236}">
                <a16:creationId xmlns:a16="http://schemas.microsoft.com/office/drawing/2014/main" id="{53A518CA-840B-4F33-8E4D-D80ACC9DFE7F}"/>
              </a:ext>
            </a:extLst>
          </p:cNvPr>
          <p:cNvPicPr>
            <a:picLocks noChangeAspect="1"/>
          </p:cNvPicPr>
          <p:nvPr/>
        </p:nvPicPr>
        <p:blipFill>
          <a:blip r:embed="rId7"/>
          <a:stretch>
            <a:fillRect/>
          </a:stretch>
        </p:blipFill>
        <p:spPr>
          <a:xfrm flipH="1">
            <a:off x="10065982" y="4352176"/>
            <a:ext cx="476758" cy="476758"/>
          </a:xfrm>
          <a:prstGeom prst="rect">
            <a:avLst/>
          </a:prstGeom>
        </p:spPr>
      </p:pic>
      <p:sp>
        <p:nvSpPr>
          <p:cNvPr id="61" name="Arrow: Left-Right 60">
            <a:extLst>
              <a:ext uri="{FF2B5EF4-FFF2-40B4-BE49-F238E27FC236}">
                <a16:creationId xmlns:a16="http://schemas.microsoft.com/office/drawing/2014/main" id="{C7AC11BF-60FB-42CA-98A5-75A3C102FBC1}"/>
              </a:ext>
            </a:extLst>
          </p:cNvPr>
          <p:cNvSpPr/>
          <p:nvPr/>
        </p:nvSpPr>
        <p:spPr>
          <a:xfrm>
            <a:off x="9244084" y="3870253"/>
            <a:ext cx="583293" cy="19381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2" name="Picture 61" descr="Chart&#10;&#10;Description automatically generated with medium confidence">
            <a:extLst>
              <a:ext uri="{FF2B5EF4-FFF2-40B4-BE49-F238E27FC236}">
                <a16:creationId xmlns:a16="http://schemas.microsoft.com/office/drawing/2014/main" id="{2ADD79F7-9906-4FE3-9AE4-904066BF97C2}"/>
              </a:ext>
            </a:extLst>
          </p:cNvPr>
          <p:cNvPicPr>
            <a:picLocks noChangeAspect="1"/>
          </p:cNvPicPr>
          <p:nvPr/>
        </p:nvPicPr>
        <p:blipFill>
          <a:blip r:embed="rId7"/>
          <a:stretch>
            <a:fillRect/>
          </a:stretch>
        </p:blipFill>
        <p:spPr>
          <a:xfrm flipH="1">
            <a:off x="9315520" y="3510408"/>
            <a:ext cx="476758" cy="476758"/>
          </a:xfrm>
          <a:prstGeom prst="rect">
            <a:avLst/>
          </a:prstGeom>
        </p:spPr>
      </p:pic>
      <p:sp>
        <p:nvSpPr>
          <p:cNvPr id="63" name="Arrow: Left-Right 62">
            <a:extLst>
              <a:ext uri="{FF2B5EF4-FFF2-40B4-BE49-F238E27FC236}">
                <a16:creationId xmlns:a16="http://schemas.microsoft.com/office/drawing/2014/main" id="{3D85A4D8-9B45-4EED-913D-273F4C004CFD}"/>
              </a:ext>
            </a:extLst>
          </p:cNvPr>
          <p:cNvSpPr/>
          <p:nvPr/>
        </p:nvSpPr>
        <p:spPr>
          <a:xfrm>
            <a:off x="7916074" y="4726606"/>
            <a:ext cx="583293" cy="19381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4" name="Picture 63" descr="Chart&#10;&#10;Description automatically generated with medium confidence">
            <a:extLst>
              <a:ext uri="{FF2B5EF4-FFF2-40B4-BE49-F238E27FC236}">
                <a16:creationId xmlns:a16="http://schemas.microsoft.com/office/drawing/2014/main" id="{CC8D8DAA-E53D-47D4-A3AB-41F0341E5454}"/>
              </a:ext>
            </a:extLst>
          </p:cNvPr>
          <p:cNvPicPr>
            <a:picLocks noChangeAspect="1"/>
          </p:cNvPicPr>
          <p:nvPr/>
        </p:nvPicPr>
        <p:blipFill>
          <a:blip r:embed="rId7"/>
          <a:stretch>
            <a:fillRect/>
          </a:stretch>
        </p:blipFill>
        <p:spPr>
          <a:xfrm flipH="1">
            <a:off x="7987510" y="4366761"/>
            <a:ext cx="476758" cy="476758"/>
          </a:xfrm>
          <a:prstGeom prst="rect">
            <a:avLst/>
          </a:prstGeom>
        </p:spPr>
      </p:pic>
      <p:sp>
        <p:nvSpPr>
          <p:cNvPr id="65" name="Arrow: Left-Right 64">
            <a:extLst>
              <a:ext uri="{FF2B5EF4-FFF2-40B4-BE49-F238E27FC236}">
                <a16:creationId xmlns:a16="http://schemas.microsoft.com/office/drawing/2014/main" id="{9299C18B-D35C-40D3-93C1-94C79222DBD8}"/>
              </a:ext>
            </a:extLst>
          </p:cNvPr>
          <p:cNvSpPr/>
          <p:nvPr/>
        </p:nvSpPr>
        <p:spPr>
          <a:xfrm>
            <a:off x="7290906" y="3937566"/>
            <a:ext cx="583293" cy="19381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6" name="Picture 65" descr="Chart&#10;&#10;Description automatically generated with medium confidence">
            <a:extLst>
              <a:ext uri="{FF2B5EF4-FFF2-40B4-BE49-F238E27FC236}">
                <a16:creationId xmlns:a16="http://schemas.microsoft.com/office/drawing/2014/main" id="{07AA2C75-EAC9-4D69-90A4-A6C10AE8028E}"/>
              </a:ext>
            </a:extLst>
          </p:cNvPr>
          <p:cNvPicPr>
            <a:picLocks noChangeAspect="1"/>
          </p:cNvPicPr>
          <p:nvPr/>
        </p:nvPicPr>
        <p:blipFill>
          <a:blip r:embed="rId7"/>
          <a:stretch>
            <a:fillRect/>
          </a:stretch>
        </p:blipFill>
        <p:spPr>
          <a:xfrm flipH="1">
            <a:off x="7362342" y="3577721"/>
            <a:ext cx="476758" cy="476758"/>
          </a:xfrm>
          <a:prstGeom prst="rect">
            <a:avLst/>
          </a:prstGeom>
        </p:spPr>
      </p:pic>
      <p:sp>
        <p:nvSpPr>
          <p:cNvPr id="67" name="Arrow: Left-Right 66">
            <a:extLst>
              <a:ext uri="{FF2B5EF4-FFF2-40B4-BE49-F238E27FC236}">
                <a16:creationId xmlns:a16="http://schemas.microsoft.com/office/drawing/2014/main" id="{F4C2B5A1-6BD5-4CB1-9C81-1F60C588E171}"/>
              </a:ext>
            </a:extLst>
          </p:cNvPr>
          <p:cNvSpPr/>
          <p:nvPr/>
        </p:nvSpPr>
        <p:spPr>
          <a:xfrm>
            <a:off x="7767664" y="3052065"/>
            <a:ext cx="583293" cy="19381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8" name="Picture 67" descr="Chart&#10;&#10;Description automatically generated with medium confidence">
            <a:extLst>
              <a:ext uri="{FF2B5EF4-FFF2-40B4-BE49-F238E27FC236}">
                <a16:creationId xmlns:a16="http://schemas.microsoft.com/office/drawing/2014/main" id="{5CB0F64C-8493-47A8-8985-ED5A3E34144A}"/>
              </a:ext>
            </a:extLst>
          </p:cNvPr>
          <p:cNvPicPr>
            <a:picLocks noChangeAspect="1"/>
          </p:cNvPicPr>
          <p:nvPr/>
        </p:nvPicPr>
        <p:blipFill>
          <a:blip r:embed="rId7"/>
          <a:stretch>
            <a:fillRect/>
          </a:stretch>
        </p:blipFill>
        <p:spPr>
          <a:xfrm flipH="1">
            <a:off x="7839100" y="2692220"/>
            <a:ext cx="476758" cy="476758"/>
          </a:xfrm>
          <a:prstGeom prst="rect">
            <a:avLst/>
          </a:prstGeom>
        </p:spPr>
      </p:pic>
      <p:sp>
        <p:nvSpPr>
          <p:cNvPr id="45" name="Rectangle: Rounded Corners 44">
            <a:extLst>
              <a:ext uri="{FF2B5EF4-FFF2-40B4-BE49-F238E27FC236}">
                <a16:creationId xmlns:a16="http://schemas.microsoft.com/office/drawing/2014/main" id="{727F8595-8074-477E-899E-8DA6EFB6811B}"/>
              </a:ext>
            </a:extLst>
          </p:cNvPr>
          <p:cNvSpPr/>
          <p:nvPr/>
        </p:nvSpPr>
        <p:spPr>
          <a:xfrm>
            <a:off x="269070" y="1422998"/>
            <a:ext cx="1932392" cy="103479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46" name="TextBox 45">
            <a:extLst>
              <a:ext uri="{FF2B5EF4-FFF2-40B4-BE49-F238E27FC236}">
                <a16:creationId xmlns:a16="http://schemas.microsoft.com/office/drawing/2014/main" id="{E4E13418-13F4-4B59-B7A6-C57B2EE3E7AA}"/>
              </a:ext>
            </a:extLst>
          </p:cNvPr>
          <p:cNvSpPr txBox="1"/>
          <p:nvPr/>
        </p:nvSpPr>
        <p:spPr>
          <a:xfrm>
            <a:off x="394411" y="1494251"/>
            <a:ext cx="1658808" cy="923330"/>
          </a:xfrm>
          <a:prstGeom prst="rect">
            <a:avLst/>
          </a:prstGeom>
          <a:noFill/>
        </p:spPr>
        <p:txBody>
          <a:bodyPr wrap="square" rtlCol="0">
            <a:spAutoFit/>
          </a:bodyPr>
          <a:lstStyle/>
          <a:p>
            <a:r>
              <a:rPr lang="en-US" b="1" dirty="0"/>
              <a:t>The Decisional Diffie-Hellman Problem</a:t>
            </a:r>
          </a:p>
        </p:txBody>
      </p:sp>
      <p:sp>
        <p:nvSpPr>
          <p:cNvPr id="79" name="Title 1">
            <a:extLst>
              <a:ext uri="{FF2B5EF4-FFF2-40B4-BE49-F238E27FC236}">
                <a16:creationId xmlns:a16="http://schemas.microsoft.com/office/drawing/2014/main" id="{8F74C44E-CBEC-4142-8AEE-B32D1CFAD38B}"/>
              </a:ext>
            </a:extLst>
          </p:cNvPr>
          <p:cNvSpPr txBox="1">
            <a:spLocks/>
          </p:cNvSpPr>
          <p:nvPr/>
        </p:nvSpPr>
        <p:spPr>
          <a:xfrm>
            <a:off x="-185744" y="210481"/>
            <a:ext cx="7369546" cy="923925"/>
          </a:xfrm>
          <a:prstGeom prst="rect">
            <a:avLst/>
          </a:prstGeom>
          <a:ln w="38100">
            <a:solidFill>
              <a:schemeClr val="tx1"/>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solidFill>
                  <a:schemeClr val="tx1"/>
                </a:solidFill>
              </a:rPr>
              <a:t>  Diffie-Hellman Key Exchange</a:t>
            </a:r>
          </a:p>
        </p:txBody>
      </p:sp>
      <p:sp>
        <p:nvSpPr>
          <p:cNvPr id="80" name="Rectangle: Rounded Corners 79">
            <a:extLst>
              <a:ext uri="{FF2B5EF4-FFF2-40B4-BE49-F238E27FC236}">
                <a16:creationId xmlns:a16="http://schemas.microsoft.com/office/drawing/2014/main" id="{6D7CDDA3-5DE6-4EC7-8B25-4C5383807138}"/>
              </a:ext>
            </a:extLst>
          </p:cNvPr>
          <p:cNvSpPr/>
          <p:nvPr/>
        </p:nvSpPr>
        <p:spPr>
          <a:xfrm>
            <a:off x="2956849" y="1422998"/>
            <a:ext cx="639791" cy="4678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a:solidFill>
                  <a:schemeClr val="tx1"/>
                </a:solidFill>
              </a:rPr>
              <a:t>g</a:t>
            </a:r>
            <a:r>
              <a:rPr lang="en-US" b="1" baseline="30000">
                <a:solidFill>
                  <a:schemeClr val="tx1"/>
                </a:solidFill>
              </a:rPr>
              <a:t>a</a:t>
            </a:r>
            <a:endParaRPr lang="en-US">
              <a:solidFill>
                <a:schemeClr val="tx1"/>
              </a:solidFill>
            </a:endParaRPr>
          </a:p>
        </p:txBody>
      </p:sp>
      <p:sp>
        <p:nvSpPr>
          <p:cNvPr id="81" name="Rectangle: Rounded Corners 80">
            <a:extLst>
              <a:ext uri="{FF2B5EF4-FFF2-40B4-BE49-F238E27FC236}">
                <a16:creationId xmlns:a16="http://schemas.microsoft.com/office/drawing/2014/main" id="{4D83C335-3BB1-422F-B7B7-D9E9057FFEE7}"/>
              </a:ext>
            </a:extLst>
          </p:cNvPr>
          <p:cNvSpPr/>
          <p:nvPr/>
        </p:nvSpPr>
        <p:spPr>
          <a:xfrm>
            <a:off x="3750308" y="1436849"/>
            <a:ext cx="639791" cy="4678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err="1">
                <a:solidFill>
                  <a:schemeClr val="tx1"/>
                </a:solidFill>
              </a:rPr>
              <a:t>g</a:t>
            </a:r>
            <a:r>
              <a:rPr lang="en-US" b="1" baseline="30000" dirty="0" err="1">
                <a:solidFill>
                  <a:schemeClr val="tx1"/>
                </a:solidFill>
              </a:rPr>
              <a:t>b</a:t>
            </a:r>
            <a:endParaRPr lang="en-US" dirty="0">
              <a:solidFill>
                <a:schemeClr val="tx1"/>
              </a:solidFill>
            </a:endParaRPr>
          </a:p>
        </p:txBody>
      </p:sp>
      <p:sp>
        <p:nvSpPr>
          <p:cNvPr id="82" name="Rectangle: Rounded Corners 81">
            <a:extLst>
              <a:ext uri="{FF2B5EF4-FFF2-40B4-BE49-F238E27FC236}">
                <a16:creationId xmlns:a16="http://schemas.microsoft.com/office/drawing/2014/main" id="{88D889B5-71C5-41FD-97ED-EEDC34D08944}"/>
              </a:ext>
            </a:extLst>
          </p:cNvPr>
          <p:cNvSpPr/>
          <p:nvPr/>
        </p:nvSpPr>
        <p:spPr>
          <a:xfrm>
            <a:off x="2956849" y="2024899"/>
            <a:ext cx="639791" cy="4678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a:solidFill>
                  <a:schemeClr val="tx1"/>
                </a:solidFill>
              </a:rPr>
              <a:t>g</a:t>
            </a:r>
            <a:r>
              <a:rPr lang="en-US" b="1" baseline="30000">
                <a:solidFill>
                  <a:schemeClr val="tx1"/>
                </a:solidFill>
              </a:rPr>
              <a:t>a</a:t>
            </a:r>
            <a:endParaRPr lang="en-US">
              <a:solidFill>
                <a:schemeClr val="tx1"/>
              </a:solidFill>
            </a:endParaRPr>
          </a:p>
        </p:txBody>
      </p:sp>
      <p:sp>
        <p:nvSpPr>
          <p:cNvPr id="83" name="Rectangle: Rounded Corners 82">
            <a:extLst>
              <a:ext uri="{FF2B5EF4-FFF2-40B4-BE49-F238E27FC236}">
                <a16:creationId xmlns:a16="http://schemas.microsoft.com/office/drawing/2014/main" id="{0AB46A54-0C6E-49D3-AC2C-D626FEC0E55C}"/>
              </a:ext>
            </a:extLst>
          </p:cNvPr>
          <p:cNvSpPr/>
          <p:nvPr/>
        </p:nvSpPr>
        <p:spPr>
          <a:xfrm>
            <a:off x="3750307" y="2032275"/>
            <a:ext cx="639791" cy="4678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err="1">
                <a:solidFill>
                  <a:schemeClr val="tx1"/>
                </a:solidFill>
              </a:rPr>
              <a:t>g</a:t>
            </a:r>
            <a:r>
              <a:rPr lang="en-US" b="1" baseline="30000" dirty="0" err="1">
                <a:solidFill>
                  <a:schemeClr val="tx1"/>
                </a:solidFill>
              </a:rPr>
              <a:t>b</a:t>
            </a:r>
            <a:endParaRPr lang="en-US" dirty="0">
              <a:solidFill>
                <a:schemeClr val="tx1"/>
              </a:solidFill>
            </a:endParaRPr>
          </a:p>
        </p:txBody>
      </p:sp>
      <p:sp>
        <p:nvSpPr>
          <p:cNvPr id="85" name="Rectangle: Rounded Corners 84">
            <a:extLst>
              <a:ext uri="{FF2B5EF4-FFF2-40B4-BE49-F238E27FC236}">
                <a16:creationId xmlns:a16="http://schemas.microsoft.com/office/drawing/2014/main" id="{95D4183B-B1F8-4E89-973F-F25604AC5AE0}"/>
              </a:ext>
            </a:extLst>
          </p:cNvPr>
          <p:cNvSpPr/>
          <p:nvPr/>
        </p:nvSpPr>
        <p:spPr>
          <a:xfrm>
            <a:off x="4568188" y="2056934"/>
            <a:ext cx="639791" cy="46781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solidFill>
                  <a:schemeClr val="tx1"/>
                </a:solidFill>
              </a:rPr>
              <a:t>g</a:t>
            </a:r>
            <a:r>
              <a:rPr lang="en-US" b="1" baseline="30000" dirty="0">
                <a:solidFill>
                  <a:schemeClr val="tx1"/>
                </a:solidFill>
              </a:rPr>
              <a:t>r</a:t>
            </a:r>
            <a:endParaRPr lang="en-US" dirty="0">
              <a:solidFill>
                <a:schemeClr val="tx1"/>
              </a:solidFill>
            </a:endParaRPr>
          </a:p>
        </p:txBody>
      </p:sp>
      <p:sp>
        <p:nvSpPr>
          <p:cNvPr id="86" name="Rectangle: Rounded Corners 85">
            <a:extLst>
              <a:ext uri="{FF2B5EF4-FFF2-40B4-BE49-F238E27FC236}">
                <a16:creationId xmlns:a16="http://schemas.microsoft.com/office/drawing/2014/main" id="{E13C0B5B-9DB0-491B-B5DC-64E1BB2408ED}"/>
              </a:ext>
            </a:extLst>
          </p:cNvPr>
          <p:cNvSpPr/>
          <p:nvPr/>
        </p:nvSpPr>
        <p:spPr>
          <a:xfrm>
            <a:off x="4566092" y="1436849"/>
            <a:ext cx="639791" cy="46781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g</a:t>
            </a:r>
            <a:r>
              <a:rPr lang="en-US" b="1" baseline="30000" dirty="0">
                <a:solidFill>
                  <a:schemeClr val="tx1"/>
                </a:solidFill>
              </a:rPr>
              <a:t>ab</a:t>
            </a:r>
            <a:endParaRPr lang="en-US" dirty="0">
              <a:solidFill>
                <a:schemeClr val="tx1"/>
              </a:solidFill>
            </a:endParaRPr>
          </a:p>
        </p:txBody>
      </p:sp>
      <p:cxnSp>
        <p:nvCxnSpPr>
          <p:cNvPr id="90" name="Connector: Curved 89">
            <a:extLst>
              <a:ext uri="{FF2B5EF4-FFF2-40B4-BE49-F238E27FC236}">
                <a16:creationId xmlns:a16="http://schemas.microsoft.com/office/drawing/2014/main" id="{290B1E25-FAC7-4EAD-8E6E-00CC7A0C8001}"/>
              </a:ext>
            </a:extLst>
          </p:cNvPr>
          <p:cNvCxnSpPr>
            <a:stCxn id="86" idx="3"/>
            <a:endCxn id="85" idx="3"/>
          </p:cNvCxnSpPr>
          <p:nvPr/>
        </p:nvCxnSpPr>
        <p:spPr>
          <a:xfrm>
            <a:off x="5205883" y="1670756"/>
            <a:ext cx="2096" cy="620085"/>
          </a:xfrm>
          <a:prstGeom prst="curvedConnector3">
            <a:avLst>
              <a:gd name="adj1" fmla="val 11006489"/>
            </a:avLst>
          </a:prstGeom>
          <a:ln w="38100">
            <a:headEnd type="triangle"/>
            <a:tailEnd type="triangle"/>
          </a:ln>
        </p:spPr>
        <p:style>
          <a:lnRef idx="1">
            <a:schemeClr val="dk1"/>
          </a:lnRef>
          <a:fillRef idx="0">
            <a:schemeClr val="dk1"/>
          </a:fillRef>
          <a:effectRef idx="0">
            <a:schemeClr val="dk1"/>
          </a:effectRef>
          <a:fontRef idx="minor">
            <a:schemeClr val="tx1"/>
          </a:fontRef>
        </p:style>
      </p:cxnSp>
      <p:sp>
        <p:nvSpPr>
          <p:cNvPr id="91" name="TextBox 90">
            <a:extLst>
              <a:ext uri="{FF2B5EF4-FFF2-40B4-BE49-F238E27FC236}">
                <a16:creationId xmlns:a16="http://schemas.microsoft.com/office/drawing/2014/main" id="{ECFD030F-5797-4757-BA49-6AA786517248}"/>
              </a:ext>
            </a:extLst>
          </p:cNvPr>
          <p:cNvSpPr txBox="1"/>
          <p:nvPr/>
        </p:nvSpPr>
        <p:spPr>
          <a:xfrm>
            <a:off x="5430216" y="1774285"/>
            <a:ext cx="506870" cy="369332"/>
          </a:xfrm>
          <a:prstGeom prst="rect">
            <a:avLst/>
          </a:prstGeom>
          <a:noFill/>
        </p:spPr>
        <p:txBody>
          <a:bodyPr wrap="none" rtlCol="0">
            <a:spAutoFit/>
          </a:bodyPr>
          <a:lstStyle/>
          <a:p>
            <a:r>
              <a:rPr lang="en-US" b="1" dirty="0"/>
              <a:t>???</a:t>
            </a:r>
          </a:p>
        </p:txBody>
      </p:sp>
      <p:sp>
        <p:nvSpPr>
          <p:cNvPr id="94" name="TextBox 93">
            <a:extLst>
              <a:ext uri="{FF2B5EF4-FFF2-40B4-BE49-F238E27FC236}">
                <a16:creationId xmlns:a16="http://schemas.microsoft.com/office/drawing/2014/main" id="{3807ADFE-393C-4A5D-A5B7-002FDD57D215}"/>
              </a:ext>
            </a:extLst>
          </p:cNvPr>
          <p:cNvSpPr txBox="1"/>
          <p:nvPr/>
        </p:nvSpPr>
        <p:spPr>
          <a:xfrm>
            <a:off x="3474956" y="4052205"/>
            <a:ext cx="432122" cy="408623"/>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b="1" dirty="0" err="1">
                <a:solidFill>
                  <a:schemeClr val="tx1"/>
                </a:solidFill>
              </a:rPr>
              <a:t>g</a:t>
            </a:r>
            <a:r>
              <a:rPr lang="en-US" b="1" baseline="30000" dirty="0" err="1">
                <a:solidFill>
                  <a:schemeClr val="tx1"/>
                </a:solidFill>
              </a:rPr>
              <a:t>b</a:t>
            </a:r>
            <a:endParaRPr lang="en-US" dirty="0">
              <a:solidFill>
                <a:schemeClr val="tx1"/>
              </a:solidFill>
            </a:endParaRPr>
          </a:p>
        </p:txBody>
      </p:sp>
      <p:sp>
        <p:nvSpPr>
          <p:cNvPr id="96" name="TextBox 95">
            <a:extLst>
              <a:ext uri="{FF2B5EF4-FFF2-40B4-BE49-F238E27FC236}">
                <a16:creationId xmlns:a16="http://schemas.microsoft.com/office/drawing/2014/main" id="{39F50D50-6BE4-40F2-AAD1-51CAF0A76E3B}"/>
              </a:ext>
            </a:extLst>
          </p:cNvPr>
          <p:cNvSpPr txBox="1"/>
          <p:nvPr/>
        </p:nvSpPr>
        <p:spPr>
          <a:xfrm>
            <a:off x="2387395" y="2763053"/>
            <a:ext cx="2927148" cy="369332"/>
          </a:xfrm>
          <a:prstGeom prst="rect">
            <a:avLst/>
          </a:prstGeom>
          <a:noFill/>
        </p:spPr>
        <p:txBody>
          <a:bodyPr wrap="none" rtlCol="0">
            <a:spAutoFit/>
          </a:bodyPr>
          <a:lstStyle/>
          <a:p>
            <a:r>
              <a:rPr lang="en-US" u="sng" dirty="0"/>
              <a:t>A simplified DH key exchange</a:t>
            </a:r>
          </a:p>
        </p:txBody>
      </p:sp>
      <p:sp>
        <p:nvSpPr>
          <p:cNvPr id="2" name="Footer Placeholder 1">
            <a:extLst>
              <a:ext uri="{FF2B5EF4-FFF2-40B4-BE49-F238E27FC236}">
                <a16:creationId xmlns:a16="http://schemas.microsoft.com/office/drawing/2014/main" id="{226BB596-02DA-485B-B4D6-68D8E2A300CD}"/>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22619474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830777F-6D43-4784-B12C-A62969438E9D}"/>
              </a:ext>
            </a:extLst>
          </p:cNvPr>
          <p:cNvSpPr/>
          <p:nvPr/>
        </p:nvSpPr>
        <p:spPr>
          <a:xfrm>
            <a:off x="752219" y="2711392"/>
            <a:ext cx="5872313" cy="2500401"/>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3" name="Straight Arrow Connector 12">
            <a:extLst>
              <a:ext uri="{FF2B5EF4-FFF2-40B4-BE49-F238E27FC236}">
                <a16:creationId xmlns:a16="http://schemas.microsoft.com/office/drawing/2014/main" id="{B4033935-BEBE-4F59-B2DC-1F7E45E744BA}"/>
              </a:ext>
            </a:extLst>
          </p:cNvPr>
          <p:cNvCxnSpPr>
            <a:cxnSpLocks/>
          </p:cNvCxnSpPr>
          <p:nvPr/>
        </p:nvCxnSpPr>
        <p:spPr>
          <a:xfrm>
            <a:off x="2818373" y="3957380"/>
            <a:ext cx="185447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13509F0-B39A-4D4A-9A1A-61E253A4B75A}"/>
              </a:ext>
            </a:extLst>
          </p:cNvPr>
          <p:cNvCxnSpPr>
            <a:cxnSpLocks/>
          </p:cNvCxnSpPr>
          <p:nvPr/>
        </p:nvCxnSpPr>
        <p:spPr>
          <a:xfrm flipH="1">
            <a:off x="2762180" y="4402035"/>
            <a:ext cx="191067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5FFED03-F702-40B0-BA9A-1AC14724DAB1}"/>
              </a:ext>
            </a:extLst>
          </p:cNvPr>
          <p:cNvSpPr txBox="1"/>
          <p:nvPr/>
        </p:nvSpPr>
        <p:spPr>
          <a:xfrm>
            <a:off x="3474956" y="3525950"/>
            <a:ext cx="432122" cy="408623"/>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b="1" dirty="0">
                <a:solidFill>
                  <a:schemeClr val="tx1"/>
                </a:solidFill>
              </a:rPr>
              <a:t>g</a:t>
            </a:r>
            <a:r>
              <a:rPr lang="en-US" b="1" baseline="30000" dirty="0">
                <a:solidFill>
                  <a:schemeClr val="tx1"/>
                </a:solidFill>
              </a:rPr>
              <a:t>a</a:t>
            </a:r>
            <a:endParaRPr lang="en-US" dirty="0">
              <a:solidFill>
                <a:schemeClr val="tx1"/>
              </a:solidFill>
            </a:endParaRPr>
          </a:p>
        </p:txBody>
      </p:sp>
      <p:sp>
        <p:nvSpPr>
          <p:cNvPr id="17" name="TextBox 16">
            <a:extLst>
              <a:ext uri="{FF2B5EF4-FFF2-40B4-BE49-F238E27FC236}">
                <a16:creationId xmlns:a16="http://schemas.microsoft.com/office/drawing/2014/main" id="{04E0678E-7A16-40D4-A833-307DE72E5164}"/>
              </a:ext>
            </a:extLst>
          </p:cNvPr>
          <p:cNvSpPr txBox="1"/>
          <p:nvPr/>
        </p:nvSpPr>
        <p:spPr>
          <a:xfrm>
            <a:off x="1963066" y="4122995"/>
            <a:ext cx="436338" cy="369332"/>
          </a:xfrm>
          <a:prstGeom prst="rect">
            <a:avLst/>
          </a:prstGeom>
          <a:noFill/>
        </p:spPr>
        <p:txBody>
          <a:bodyPr wrap="square" rtlCol="0">
            <a:spAutoFit/>
          </a:bodyPr>
          <a:lstStyle/>
          <a:p>
            <a:r>
              <a:rPr lang="en-US" b="1" dirty="0" err="1"/>
              <a:t>Z</a:t>
            </a:r>
            <a:r>
              <a:rPr lang="en-US" b="1" baseline="-25000" dirty="0" err="1"/>
              <a:t>p</a:t>
            </a:r>
            <a:endParaRPr lang="en-US" b="1" dirty="0"/>
          </a:p>
        </p:txBody>
      </p:sp>
      <p:sp>
        <p:nvSpPr>
          <p:cNvPr id="22" name="TextBox 21">
            <a:extLst>
              <a:ext uri="{FF2B5EF4-FFF2-40B4-BE49-F238E27FC236}">
                <a16:creationId xmlns:a16="http://schemas.microsoft.com/office/drawing/2014/main" id="{05CE0F1B-8F50-48DF-B789-84A1E1008354}"/>
              </a:ext>
            </a:extLst>
          </p:cNvPr>
          <p:cNvSpPr txBox="1"/>
          <p:nvPr/>
        </p:nvSpPr>
        <p:spPr>
          <a:xfrm>
            <a:off x="1221456" y="4678592"/>
            <a:ext cx="1690324" cy="369332"/>
          </a:xfrm>
          <a:prstGeom prst="rect">
            <a:avLst/>
          </a:prstGeom>
          <a:noFill/>
        </p:spPr>
        <p:txBody>
          <a:bodyPr wrap="square" rtlCol="0">
            <a:spAutoFit/>
          </a:bodyPr>
          <a:lstStyle/>
          <a:p>
            <a:r>
              <a:rPr lang="en-US" b="1" dirty="0"/>
              <a:t>KDF</a:t>
            </a:r>
            <a:r>
              <a:rPr lang="en-US" dirty="0"/>
              <a:t>(</a:t>
            </a:r>
            <a:r>
              <a:rPr lang="en-US" b="1" dirty="0"/>
              <a:t>g</a:t>
            </a:r>
            <a:r>
              <a:rPr lang="en-US" b="1" baseline="30000" dirty="0"/>
              <a:t>a</a:t>
            </a:r>
            <a:r>
              <a:rPr lang="en-US" dirty="0"/>
              <a:t> , </a:t>
            </a:r>
            <a:r>
              <a:rPr lang="en-US" b="1" dirty="0" err="1"/>
              <a:t>g</a:t>
            </a:r>
            <a:r>
              <a:rPr lang="en-US" b="1" baseline="30000" dirty="0" err="1"/>
              <a:t>b</a:t>
            </a:r>
            <a:r>
              <a:rPr lang="en-US" dirty="0"/>
              <a:t>, </a:t>
            </a:r>
            <a:r>
              <a:rPr lang="en-US" b="1" dirty="0"/>
              <a:t>g</a:t>
            </a:r>
            <a:r>
              <a:rPr lang="en-US" b="1" baseline="30000" dirty="0"/>
              <a:t>ab</a:t>
            </a:r>
            <a:r>
              <a:rPr lang="en-US" dirty="0"/>
              <a:t>)</a:t>
            </a:r>
          </a:p>
        </p:txBody>
      </p:sp>
      <p:pic>
        <p:nvPicPr>
          <p:cNvPr id="23" name="Picture 22" descr="Chart&#10;&#10;Description automatically generated">
            <a:extLst>
              <a:ext uri="{FF2B5EF4-FFF2-40B4-BE49-F238E27FC236}">
                <a16:creationId xmlns:a16="http://schemas.microsoft.com/office/drawing/2014/main" id="{4FEC66AF-6F25-4B47-86BA-C935CA5FDB1D}"/>
              </a:ext>
            </a:extLst>
          </p:cNvPr>
          <p:cNvPicPr>
            <a:picLocks noChangeAspect="1"/>
          </p:cNvPicPr>
          <p:nvPr/>
        </p:nvPicPr>
        <p:blipFill>
          <a:blip r:embed="rId3"/>
          <a:stretch>
            <a:fillRect/>
          </a:stretch>
        </p:blipFill>
        <p:spPr>
          <a:xfrm>
            <a:off x="1398315" y="3302682"/>
            <a:ext cx="815866" cy="815866"/>
          </a:xfrm>
          <a:prstGeom prst="rect">
            <a:avLst/>
          </a:prstGeom>
        </p:spPr>
      </p:pic>
      <p:sp>
        <p:nvSpPr>
          <p:cNvPr id="24" name="TextBox 23">
            <a:extLst>
              <a:ext uri="{FF2B5EF4-FFF2-40B4-BE49-F238E27FC236}">
                <a16:creationId xmlns:a16="http://schemas.microsoft.com/office/drawing/2014/main" id="{5CB80898-2E1D-498E-9D0E-A0A2D244A893}"/>
              </a:ext>
            </a:extLst>
          </p:cNvPr>
          <p:cNvSpPr txBox="1"/>
          <p:nvPr/>
        </p:nvSpPr>
        <p:spPr>
          <a:xfrm>
            <a:off x="1369788" y="4108830"/>
            <a:ext cx="312906" cy="369332"/>
          </a:xfrm>
          <a:prstGeom prst="rect">
            <a:avLst/>
          </a:prstGeom>
          <a:noFill/>
        </p:spPr>
        <p:txBody>
          <a:bodyPr wrap="square" rtlCol="0">
            <a:spAutoFit/>
          </a:bodyPr>
          <a:lstStyle/>
          <a:p>
            <a:r>
              <a:rPr lang="en-US" b="1" dirty="0"/>
              <a:t>a</a:t>
            </a:r>
          </a:p>
        </p:txBody>
      </p:sp>
      <p:cxnSp>
        <p:nvCxnSpPr>
          <p:cNvPr id="25" name="Straight Arrow Connector 24">
            <a:extLst>
              <a:ext uri="{FF2B5EF4-FFF2-40B4-BE49-F238E27FC236}">
                <a16:creationId xmlns:a16="http://schemas.microsoft.com/office/drawing/2014/main" id="{BF5F3C08-79F9-4ADF-B813-EDBE480A1AB9}"/>
              </a:ext>
            </a:extLst>
          </p:cNvPr>
          <p:cNvCxnSpPr>
            <a:cxnSpLocks/>
          </p:cNvCxnSpPr>
          <p:nvPr/>
        </p:nvCxnSpPr>
        <p:spPr>
          <a:xfrm flipH="1">
            <a:off x="1594207" y="4292907"/>
            <a:ext cx="36885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223DA77-EB3C-432C-91AC-3AC9C23F5142}"/>
              </a:ext>
            </a:extLst>
          </p:cNvPr>
          <p:cNvSpPr txBox="1"/>
          <p:nvPr/>
        </p:nvSpPr>
        <p:spPr>
          <a:xfrm>
            <a:off x="5727266" y="4140080"/>
            <a:ext cx="436338" cy="369332"/>
          </a:xfrm>
          <a:prstGeom prst="rect">
            <a:avLst/>
          </a:prstGeom>
          <a:noFill/>
        </p:spPr>
        <p:txBody>
          <a:bodyPr wrap="square" rtlCol="0">
            <a:spAutoFit/>
          </a:bodyPr>
          <a:lstStyle/>
          <a:p>
            <a:r>
              <a:rPr lang="en-US" b="1" dirty="0" err="1"/>
              <a:t>Z</a:t>
            </a:r>
            <a:r>
              <a:rPr lang="en-US" b="1" baseline="-25000" dirty="0" err="1"/>
              <a:t>p</a:t>
            </a:r>
            <a:endParaRPr lang="en-US" b="1" dirty="0"/>
          </a:p>
        </p:txBody>
      </p:sp>
      <p:sp>
        <p:nvSpPr>
          <p:cNvPr id="27" name="TextBox 26">
            <a:extLst>
              <a:ext uri="{FF2B5EF4-FFF2-40B4-BE49-F238E27FC236}">
                <a16:creationId xmlns:a16="http://schemas.microsoft.com/office/drawing/2014/main" id="{09841F71-3A09-4BCE-888B-2BB8BEFE3891}"/>
              </a:ext>
            </a:extLst>
          </p:cNvPr>
          <p:cNvSpPr txBox="1"/>
          <p:nvPr/>
        </p:nvSpPr>
        <p:spPr>
          <a:xfrm>
            <a:off x="5181773" y="4165399"/>
            <a:ext cx="319318" cy="369332"/>
          </a:xfrm>
          <a:prstGeom prst="rect">
            <a:avLst/>
          </a:prstGeom>
          <a:noFill/>
        </p:spPr>
        <p:txBody>
          <a:bodyPr wrap="square" rtlCol="0">
            <a:spAutoFit/>
          </a:bodyPr>
          <a:lstStyle/>
          <a:p>
            <a:r>
              <a:rPr lang="en-US" b="1" dirty="0"/>
              <a:t>b</a:t>
            </a:r>
          </a:p>
        </p:txBody>
      </p:sp>
      <p:cxnSp>
        <p:nvCxnSpPr>
          <p:cNvPr id="28" name="Straight Arrow Connector 27">
            <a:extLst>
              <a:ext uri="{FF2B5EF4-FFF2-40B4-BE49-F238E27FC236}">
                <a16:creationId xmlns:a16="http://schemas.microsoft.com/office/drawing/2014/main" id="{945A5BA6-45FF-4917-AAE9-9D6CAF950056}"/>
              </a:ext>
            </a:extLst>
          </p:cNvPr>
          <p:cNvCxnSpPr>
            <a:cxnSpLocks/>
          </p:cNvCxnSpPr>
          <p:nvPr/>
        </p:nvCxnSpPr>
        <p:spPr>
          <a:xfrm flipH="1">
            <a:off x="5485856" y="4339498"/>
            <a:ext cx="241410" cy="93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EADFD0F-6986-412D-8AB1-0BB1DBBD94D5}"/>
              </a:ext>
            </a:extLst>
          </p:cNvPr>
          <p:cNvCxnSpPr>
            <a:cxnSpLocks/>
            <a:endCxn id="35" idx="1"/>
          </p:cNvCxnSpPr>
          <p:nvPr/>
        </p:nvCxnSpPr>
        <p:spPr>
          <a:xfrm>
            <a:off x="2758552" y="4890260"/>
            <a:ext cx="67643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ECF5FBC8-67B1-4F6B-AECC-C36078CF5B97}"/>
              </a:ext>
            </a:extLst>
          </p:cNvPr>
          <p:cNvSpPr txBox="1"/>
          <p:nvPr/>
        </p:nvSpPr>
        <p:spPr>
          <a:xfrm>
            <a:off x="4711650" y="4693879"/>
            <a:ext cx="2094425" cy="369332"/>
          </a:xfrm>
          <a:prstGeom prst="rect">
            <a:avLst/>
          </a:prstGeom>
          <a:noFill/>
        </p:spPr>
        <p:txBody>
          <a:bodyPr wrap="square" rtlCol="0">
            <a:spAutoFit/>
          </a:bodyPr>
          <a:lstStyle/>
          <a:p>
            <a:r>
              <a:rPr lang="en-US" b="1" dirty="0"/>
              <a:t>KDF</a:t>
            </a:r>
            <a:r>
              <a:rPr lang="en-US" dirty="0"/>
              <a:t>(</a:t>
            </a:r>
            <a:r>
              <a:rPr lang="en-US" b="1" dirty="0"/>
              <a:t>g</a:t>
            </a:r>
            <a:r>
              <a:rPr lang="en-US" b="1" baseline="30000" dirty="0"/>
              <a:t>a</a:t>
            </a:r>
            <a:r>
              <a:rPr lang="en-US" dirty="0"/>
              <a:t> , </a:t>
            </a:r>
            <a:r>
              <a:rPr lang="en-US" b="1" dirty="0" err="1"/>
              <a:t>g</a:t>
            </a:r>
            <a:r>
              <a:rPr lang="en-US" b="1" baseline="30000" dirty="0" err="1"/>
              <a:t>b</a:t>
            </a:r>
            <a:r>
              <a:rPr lang="en-US" dirty="0"/>
              <a:t>, </a:t>
            </a:r>
            <a:r>
              <a:rPr lang="en-US" b="1" dirty="0"/>
              <a:t>g</a:t>
            </a:r>
            <a:r>
              <a:rPr lang="en-US" b="1" baseline="30000" dirty="0"/>
              <a:t>ab</a:t>
            </a:r>
            <a:r>
              <a:rPr lang="en-US" dirty="0"/>
              <a:t>)</a:t>
            </a:r>
          </a:p>
        </p:txBody>
      </p:sp>
      <p:cxnSp>
        <p:nvCxnSpPr>
          <p:cNvPr id="31" name="Straight Arrow Connector 30">
            <a:extLst>
              <a:ext uri="{FF2B5EF4-FFF2-40B4-BE49-F238E27FC236}">
                <a16:creationId xmlns:a16="http://schemas.microsoft.com/office/drawing/2014/main" id="{8A27E20D-C262-40D2-BEA0-732604F8E6BC}"/>
              </a:ext>
            </a:extLst>
          </p:cNvPr>
          <p:cNvCxnSpPr>
            <a:cxnSpLocks/>
            <a:endCxn id="35" idx="3"/>
          </p:cNvCxnSpPr>
          <p:nvPr/>
        </p:nvCxnSpPr>
        <p:spPr>
          <a:xfrm flipH="1">
            <a:off x="3982479" y="4878545"/>
            <a:ext cx="705990" cy="1171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2" name="Picture 31" descr="A picture containing text, toy, vector graphics&#10;&#10;Description automatically generated">
            <a:extLst>
              <a:ext uri="{FF2B5EF4-FFF2-40B4-BE49-F238E27FC236}">
                <a16:creationId xmlns:a16="http://schemas.microsoft.com/office/drawing/2014/main" id="{AC8B8A88-7B5D-46E8-AF18-03216FAA290F}"/>
              </a:ext>
            </a:extLst>
          </p:cNvPr>
          <p:cNvPicPr>
            <a:picLocks noChangeAspect="1"/>
          </p:cNvPicPr>
          <p:nvPr/>
        </p:nvPicPr>
        <p:blipFill>
          <a:blip r:embed="rId4"/>
          <a:stretch>
            <a:fillRect/>
          </a:stretch>
        </p:blipFill>
        <p:spPr>
          <a:xfrm flipH="1">
            <a:off x="5288431" y="3328454"/>
            <a:ext cx="815867" cy="815867"/>
          </a:xfrm>
          <a:prstGeom prst="rect">
            <a:avLst/>
          </a:prstGeom>
        </p:spPr>
      </p:pic>
      <p:pic>
        <p:nvPicPr>
          <p:cNvPr id="35" name="Picture 34" descr="A picture containing clipart&#10;&#10;Description automatically generated">
            <a:extLst>
              <a:ext uri="{FF2B5EF4-FFF2-40B4-BE49-F238E27FC236}">
                <a16:creationId xmlns:a16="http://schemas.microsoft.com/office/drawing/2014/main" id="{D802474C-6601-4600-BBDD-6ED3949BE380}"/>
              </a:ext>
            </a:extLst>
          </p:cNvPr>
          <p:cNvPicPr>
            <a:picLocks noChangeAspect="1"/>
          </p:cNvPicPr>
          <p:nvPr/>
        </p:nvPicPr>
        <p:blipFill>
          <a:blip r:embed="rId5"/>
          <a:stretch>
            <a:fillRect/>
          </a:stretch>
        </p:blipFill>
        <p:spPr>
          <a:xfrm>
            <a:off x="3434991" y="4616516"/>
            <a:ext cx="547488" cy="547488"/>
          </a:xfrm>
          <a:prstGeom prst="rect">
            <a:avLst/>
          </a:prstGeom>
        </p:spPr>
      </p:pic>
      <p:pic>
        <p:nvPicPr>
          <p:cNvPr id="49" name="Picture 48" descr="Chart&#10;&#10;Description automatically generated">
            <a:extLst>
              <a:ext uri="{FF2B5EF4-FFF2-40B4-BE49-F238E27FC236}">
                <a16:creationId xmlns:a16="http://schemas.microsoft.com/office/drawing/2014/main" id="{A1A74B99-7013-4EBE-828D-F0543A17FE3F}"/>
              </a:ext>
            </a:extLst>
          </p:cNvPr>
          <p:cNvPicPr>
            <a:picLocks noChangeAspect="1"/>
          </p:cNvPicPr>
          <p:nvPr/>
        </p:nvPicPr>
        <p:blipFill>
          <a:blip r:embed="rId3"/>
          <a:stretch>
            <a:fillRect/>
          </a:stretch>
        </p:blipFill>
        <p:spPr>
          <a:xfrm>
            <a:off x="7255808" y="2672693"/>
            <a:ext cx="583292" cy="583292"/>
          </a:xfrm>
          <a:prstGeom prst="rect">
            <a:avLst/>
          </a:prstGeom>
        </p:spPr>
      </p:pic>
      <p:pic>
        <p:nvPicPr>
          <p:cNvPr id="50" name="Picture 49" descr="Chart&#10;&#10;Description automatically generated">
            <a:extLst>
              <a:ext uri="{FF2B5EF4-FFF2-40B4-BE49-F238E27FC236}">
                <a16:creationId xmlns:a16="http://schemas.microsoft.com/office/drawing/2014/main" id="{CF52CBBF-1A45-4F54-8323-982FB62EF4AC}"/>
              </a:ext>
            </a:extLst>
          </p:cNvPr>
          <p:cNvPicPr>
            <a:picLocks noChangeAspect="1"/>
          </p:cNvPicPr>
          <p:nvPr/>
        </p:nvPicPr>
        <p:blipFill>
          <a:blip r:embed="rId3"/>
          <a:stretch>
            <a:fillRect/>
          </a:stretch>
        </p:blipFill>
        <p:spPr>
          <a:xfrm>
            <a:off x="9429820" y="4404304"/>
            <a:ext cx="583292" cy="583292"/>
          </a:xfrm>
          <a:prstGeom prst="rect">
            <a:avLst/>
          </a:prstGeom>
        </p:spPr>
      </p:pic>
      <p:pic>
        <p:nvPicPr>
          <p:cNvPr id="51" name="Picture 50" descr="Chart&#10;&#10;Description automatically generated">
            <a:extLst>
              <a:ext uri="{FF2B5EF4-FFF2-40B4-BE49-F238E27FC236}">
                <a16:creationId xmlns:a16="http://schemas.microsoft.com/office/drawing/2014/main" id="{E033B0DF-3033-442D-8B3A-9B0AEFB71671}"/>
              </a:ext>
            </a:extLst>
          </p:cNvPr>
          <p:cNvPicPr>
            <a:picLocks noChangeAspect="1"/>
          </p:cNvPicPr>
          <p:nvPr/>
        </p:nvPicPr>
        <p:blipFill>
          <a:blip r:embed="rId3"/>
          <a:stretch>
            <a:fillRect/>
          </a:stretch>
        </p:blipFill>
        <p:spPr>
          <a:xfrm flipH="1">
            <a:off x="8551555" y="4396758"/>
            <a:ext cx="554342" cy="554342"/>
          </a:xfrm>
          <a:prstGeom prst="rect">
            <a:avLst/>
          </a:prstGeom>
        </p:spPr>
      </p:pic>
      <p:pic>
        <p:nvPicPr>
          <p:cNvPr id="52" name="Picture 51" descr="A picture containing text, toy, vector graphics&#10;&#10;Description automatically generated">
            <a:extLst>
              <a:ext uri="{FF2B5EF4-FFF2-40B4-BE49-F238E27FC236}">
                <a16:creationId xmlns:a16="http://schemas.microsoft.com/office/drawing/2014/main" id="{5A3FD941-DA55-4A7C-B4BC-A17631DC76A3}"/>
              </a:ext>
            </a:extLst>
          </p:cNvPr>
          <p:cNvPicPr>
            <a:picLocks noChangeAspect="1"/>
          </p:cNvPicPr>
          <p:nvPr/>
        </p:nvPicPr>
        <p:blipFill>
          <a:blip r:embed="rId4"/>
          <a:stretch>
            <a:fillRect/>
          </a:stretch>
        </p:blipFill>
        <p:spPr>
          <a:xfrm flipH="1">
            <a:off x="8352205" y="2672693"/>
            <a:ext cx="590197" cy="590197"/>
          </a:xfrm>
          <a:prstGeom prst="rect">
            <a:avLst/>
          </a:prstGeom>
        </p:spPr>
      </p:pic>
      <p:pic>
        <p:nvPicPr>
          <p:cNvPr id="53" name="Picture 52" descr="A picture containing text, toy, vector graphics&#10;&#10;Description automatically generated">
            <a:extLst>
              <a:ext uri="{FF2B5EF4-FFF2-40B4-BE49-F238E27FC236}">
                <a16:creationId xmlns:a16="http://schemas.microsoft.com/office/drawing/2014/main" id="{0701AD14-3B00-4CC2-8F50-48EB41F9FFAF}"/>
              </a:ext>
            </a:extLst>
          </p:cNvPr>
          <p:cNvPicPr>
            <a:picLocks noChangeAspect="1"/>
          </p:cNvPicPr>
          <p:nvPr/>
        </p:nvPicPr>
        <p:blipFill>
          <a:blip r:embed="rId4"/>
          <a:stretch>
            <a:fillRect/>
          </a:stretch>
        </p:blipFill>
        <p:spPr>
          <a:xfrm>
            <a:off x="7290906" y="4396758"/>
            <a:ext cx="590197" cy="590197"/>
          </a:xfrm>
          <a:prstGeom prst="rect">
            <a:avLst/>
          </a:prstGeom>
        </p:spPr>
      </p:pic>
      <p:pic>
        <p:nvPicPr>
          <p:cNvPr id="54" name="Picture 53" descr="A picture containing text, toy, vector graphics&#10;&#10;Description automatically generated">
            <a:extLst>
              <a:ext uri="{FF2B5EF4-FFF2-40B4-BE49-F238E27FC236}">
                <a16:creationId xmlns:a16="http://schemas.microsoft.com/office/drawing/2014/main" id="{0BD1D569-FD22-43E7-8A92-A17BD553E730}"/>
              </a:ext>
            </a:extLst>
          </p:cNvPr>
          <p:cNvPicPr>
            <a:picLocks noChangeAspect="1"/>
          </p:cNvPicPr>
          <p:nvPr/>
        </p:nvPicPr>
        <p:blipFill>
          <a:blip r:embed="rId4"/>
          <a:stretch>
            <a:fillRect/>
          </a:stretch>
        </p:blipFill>
        <p:spPr>
          <a:xfrm flipH="1">
            <a:off x="7818565" y="3592943"/>
            <a:ext cx="590197" cy="590197"/>
          </a:xfrm>
          <a:prstGeom prst="rect">
            <a:avLst/>
          </a:prstGeom>
        </p:spPr>
      </p:pic>
      <p:pic>
        <p:nvPicPr>
          <p:cNvPr id="55" name="Picture 54" descr="A picture containing LEGO, toy&#10;&#10;Description automatically generated">
            <a:extLst>
              <a:ext uri="{FF2B5EF4-FFF2-40B4-BE49-F238E27FC236}">
                <a16:creationId xmlns:a16="http://schemas.microsoft.com/office/drawing/2014/main" id="{3E6E3B88-B1E4-4026-A362-CB706935BF00}"/>
              </a:ext>
            </a:extLst>
          </p:cNvPr>
          <p:cNvPicPr>
            <a:picLocks noChangeAspect="1"/>
          </p:cNvPicPr>
          <p:nvPr/>
        </p:nvPicPr>
        <p:blipFill>
          <a:blip r:embed="rId6"/>
          <a:stretch>
            <a:fillRect/>
          </a:stretch>
        </p:blipFill>
        <p:spPr>
          <a:xfrm>
            <a:off x="6802854" y="3653677"/>
            <a:ext cx="554343" cy="554343"/>
          </a:xfrm>
          <a:prstGeom prst="rect">
            <a:avLst/>
          </a:prstGeom>
        </p:spPr>
      </p:pic>
      <p:pic>
        <p:nvPicPr>
          <p:cNvPr id="56" name="Picture 55" descr="A picture containing LEGO, toy&#10;&#10;Description automatically generated">
            <a:extLst>
              <a:ext uri="{FF2B5EF4-FFF2-40B4-BE49-F238E27FC236}">
                <a16:creationId xmlns:a16="http://schemas.microsoft.com/office/drawing/2014/main" id="{E10EF7F4-F44E-44D1-8DC4-CB9AF7D7C905}"/>
              </a:ext>
            </a:extLst>
          </p:cNvPr>
          <p:cNvPicPr>
            <a:picLocks noChangeAspect="1"/>
          </p:cNvPicPr>
          <p:nvPr/>
        </p:nvPicPr>
        <p:blipFill>
          <a:blip r:embed="rId6"/>
          <a:stretch>
            <a:fillRect/>
          </a:stretch>
        </p:blipFill>
        <p:spPr>
          <a:xfrm flipH="1">
            <a:off x="10542740" y="4376858"/>
            <a:ext cx="583293" cy="583293"/>
          </a:xfrm>
          <a:prstGeom prst="rect">
            <a:avLst/>
          </a:prstGeom>
        </p:spPr>
      </p:pic>
      <p:pic>
        <p:nvPicPr>
          <p:cNvPr id="57" name="Picture 56" descr="A picture containing LEGO, toy&#10;&#10;Description automatically generated">
            <a:extLst>
              <a:ext uri="{FF2B5EF4-FFF2-40B4-BE49-F238E27FC236}">
                <a16:creationId xmlns:a16="http://schemas.microsoft.com/office/drawing/2014/main" id="{85405E55-A7AE-46C6-8984-13437AFCC047}"/>
              </a:ext>
            </a:extLst>
          </p:cNvPr>
          <p:cNvPicPr>
            <a:picLocks noChangeAspect="1"/>
          </p:cNvPicPr>
          <p:nvPr/>
        </p:nvPicPr>
        <p:blipFill>
          <a:blip r:embed="rId6"/>
          <a:stretch>
            <a:fillRect/>
          </a:stretch>
        </p:blipFill>
        <p:spPr>
          <a:xfrm>
            <a:off x="8665230" y="3590522"/>
            <a:ext cx="554343" cy="554343"/>
          </a:xfrm>
          <a:prstGeom prst="rect">
            <a:avLst/>
          </a:prstGeom>
        </p:spPr>
      </p:pic>
      <p:pic>
        <p:nvPicPr>
          <p:cNvPr id="58" name="Picture 57" descr="A picture containing LEGO, toy&#10;&#10;Description automatically generated">
            <a:extLst>
              <a:ext uri="{FF2B5EF4-FFF2-40B4-BE49-F238E27FC236}">
                <a16:creationId xmlns:a16="http://schemas.microsoft.com/office/drawing/2014/main" id="{8A75DBF3-6E60-43FC-A239-1B728DE7BD09}"/>
              </a:ext>
            </a:extLst>
          </p:cNvPr>
          <p:cNvPicPr>
            <a:picLocks noChangeAspect="1"/>
          </p:cNvPicPr>
          <p:nvPr/>
        </p:nvPicPr>
        <p:blipFill>
          <a:blip r:embed="rId6"/>
          <a:stretch>
            <a:fillRect/>
          </a:stretch>
        </p:blipFill>
        <p:spPr>
          <a:xfrm flipH="1">
            <a:off x="9801418" y="3544810"/>
            <a:ext cx="583293" cy="583293"/>
          </a:xfrm>
          <a:prstGeom prst="rect">
            <a:avLst/>
          </a:prstGeom>
        </p:spPr>
      </p:pic>
      <p:sp>
        <p:nvSpPr>
          <p:cNvPr id="59" name="Arrow: Left-Right 58">
            <a:extLst>
              <a:ext uri="{FF2B5EF4-FFF2-40B4-BE49-F238E27FC236}">
                <a16:creationId xmlns:a16="http://schemas.microsoft.com/office/drawing/2014/main" id="{6F911684-131D-47AC-AFA4-DD106B7C0E66}"/>
              </a:ext>
            </a:extLst>
          </p:cNvPr>
          <p:cNvSpPr/>
          <p:nvPr/>
        </p:nvSpPr>
        <p:spPr>
          <a:xfrm>
            <a:off x="9994546" y="4712021"/>
            <a:ext cx="583293" cy="19381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0" name="Picture 59" descr="Chart&#10;&#10;Description automatically generated with medium confidence">
            <a:extLst>
              <a:ext uri="{FF2B5EF4-FFF2-40B4-BE49-F238E27FC236}">
                <a16:creationId xmlns:a16="http://schemas.microsoft.com/office/drawing/2014/main" id="{53A518CA-840B-4F33-8E4D-D80ACC9DFE7F}"/>
              </a:ext>
            </a:extLst>
          </p:cNvPr>
          <p:cNvPicPr>
            <a:picLocks noChangeAspect="1"/>
          </p:cNvPicPr>
          <p:nvPr/>
        </p:nvPicPr>
        <p:blipFill>
          <a:blip r:embed="rId7"/>
          <a:stretch>
            <a:fillRect/>
          </a:stretch>
        </p:blipFill>
        <p:spPr>
          <a:xfrm flipH="1">
            <a:off x="10065982" y="4352176"/>
            <a:ext cx="476758" cy="476758"/>
          </a:xfrm>
          <a:prstGeom prst="rect">
            <a:avLst/>
          </a:prstGeom>
        </p:spPr>
      </p:pic>
      <p:sp>
        <p:nvSpPr>
          <p:cNvPr id="61" name="Arrow: Left-Right 60">
            <a:extLst>
              <a:ext uri="{FF2B5EF4-FFF2-40B4-BE49-F238E27FC236}">
                <a16:creationId xmlns:a16="http://schemas.microsoft.com/office/drawing/2014/main" id="{C7AC11BF-60FB-42CA-98A5-75A3C102FBC1}"/>
              </a:ext>
            </a:extLst>
          </p:cNvPr>
          <p:cNvSpPr/>
          <p:nvPr/>
        </p:nvSpPr>
        <p:spPr>
          <a:xfrm>
            <a:off x="9244084" y="3870253"/>
            <a:ext cx="583293" cy="19381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2" name="Picture 61" descr="Chart&#10;&#10;Description automatically generated with medium confidence">
            <a:extLst>
              <a:ext uri="{FF2B5EF4-FFF2-40B4-BE49-F238E27FC236}">
                <a16:creationId xmlns:a16="http://schemas.microsoft.com/office/drawing/2014/main" id="{2ADD79F7-9906-4FE3-9AE4-904066BF97C2}"/>
              </a:ext>
            </a:extLst>
          </p:cNvPr>
          <p:cNvPicPr>
            <a:picLocks noChangeAspect="1"/>
          </p:cNvPicPr>
          <p:nvPr/>
        </p:nvPicPr>
        <p:blipFill>
          <a:blip r:embed="rId7"/>
          <a:stretch>
            <a:fillRect/>
          </a:stretch>
        </p:blipFill>
        <p:spPr>
          <a:xfrm flipH="1">
            <a:off x="9315520" y="3510408"/>
            <a:ext cx="476758" cy="476758"/>
          </a:xfrm>
          <a:prstGeom prst="rect">
            <a:avLst/>
          </a:prstGeom>
        </p:spPr>
      </p:pic>
      <p:sp>
        <p:nvSpPr>
          <p:cNvPr id="63" name="Arrow: Left-Right 62">
            <a:extLst>
              <a:ext uri="{FF2B5EF4-FFF2-40B4-BE49-F238E27FC236}">
                <a16:creationId xmlns:a16="http://schemas.microsoft.com/office/drawing/2014/main" id="{3D85A4D8-9B45-4EED-913D-273F4C004CFD}"/>
              </a:ext>
            </a:extLst>
          </p:cNvPr>
          <p:cNvSpPr/>
          <p:nvPr/>
        </p:nvSpPr>
        <p:spPr>
          <a:xfrm>
            <a:off x="7916074" y="4726606"/>
            <a:ext cx="583293" cy="19381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4" name="Picture 63" descr="Chart&#10;&#10;Description automatically generated with medium confidence">
            <a:extLst>
              <a:ext uri="{FF2B5EF4-FFF2-40B4-BE49-F238E27FC236}">
                <a16:creationId xmlns:a16="http://schemas.microsoft.com/office/drawing/2014/main" id="{CC8D8DAA-E53D-47D4-A3AB-41F0341E5454}"/>
              </a:ext>
            </a:extLst>
          </p:cNvPr>
          <p:cNvPicPr>
            <a:picLocks noChangeAspect="1"/>
          </p:cNvPicPr>
          <p:nvPr/>
        </p:nvPicPr>
        <p:blipFill>
          <a:blip r:embed="rId7"/>
          <a:stretch>
            <a:fillRect/>
          </a:stretch>
        </p:blipFill>
        <p:spPr>
          <a:xfrm flipH="1">
            <a:off x="7987510" y="4366761"/>
            <a:ext cx="476758" cy="476758"/>
          </a:xfrm>
          <a:prstGeom prst="rect">
            <a:avLst/>
          </a:prstGeom>
        </p:spPr>
      </p:pic>
      <p:sp>
        <p:nvSpPr>
          <p:cNvPr id="65" name="Arrow: Left-Right 64">
            <a:extLst>
              <a:ext uri="{FF2B5EF4-FFF2-40B4-BE49-F238E27FC236}">
                <a16:creationId xmlns:a16="http://schemas.microsoft.com/office/drawing/2014/main" id="{9299C18B-D35C-40D3-93C1-94C79222DBD8}"/>
              </a:ext>
            </a:extLst>
          </p:cNvPr>
          <p:cNvSpPr/>
          <p:nvPr/>
        </p:nvSpPr>
        <p:spPr>
          <a:xfrm>
            <a:off x="7290906" y="3937566"/>
            <a:ext cx="583293" cy="19381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6" name="Picture 65" descr="Chart&#10;&#10;Description automatically generated with medium confidence">
            <a:extLst>
              <a:ext uri="{FF2B5EF4-FFF2-40B4-BE49-F238E27FC236}">
                <a16:creationId xmlns:a16="http://schemas.microsoft.com/office/drawing/2014/main" id="{07AA2C75-EAC9-4D69-90A4-A6C10AE8028E}"/>
              </a:ext>
            </a:extLst>
          </p:cNvPr>
          <p:cNvPicPr>
            <a:picLocks noChangeAspect="1"/>
          </p:cNvPicPr>
          <p:nvPr/>
        </p:nvPicPr>
        <p:blipFill>
          <a:blip r:embed="rId7"/>
          <a:stretch>
            <a:fillRect/>
          </a:stretch>
        </p:blipFill>
        <p:spPr>
          <a:xfrm flipH="1">
            <a:off x="7362342" y="3577721"/>
            <a:ext cx="476758" cy="476758"/>
          </a:xfrm>
          <a:prstGeom prst="rect">
            <a:avLst/>
          </a:prstGeom>
        </p:spPr>
      </p:pic>
      <p:sp>
        <p:nvSpPr>
          <p:cNvPr id="67" name="Arrow: Left-Right 66">
            <a:extLst>
              <a:ext uri="{FF2B5EF4-FFF2-40B4-BE49-F238E27FC236}">
                <a16:creationId xmlns:a16="http://schemas.microsoft.com/office/drawing/2014/main" id="{F4C2B5A1-6BD5-4CB1-9C81-1F60C588E171}"/>
              </a:ext>
            </a:extLst>
          </p:cNvPr>
          <p:cNvSpPr/>
          <p:nvPr/>
        </p:nvSpPr>
        <p:spPr>
          <a:xfrm>
            <a:off x="7767664" y="3052065"/>
            <a:ext cx="583293" cy="19381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8" name="Picture 67" descr="Chart&#10;&#10;Description automatically generated with medium confidence">
            <a:extLst>
              <a:ext uri="{FF2B5EF4-FFF2-40B4-BE49-F238E27FC236}">
                <a16:creationId xmlns:a16="http://schemas.microsoft.com/office/drawing/2014/main" id="{5CB0F64C-8493-47A8-8985-ED5A3E34144A}"/>
              </a:ext>
            </a:extLst>
          </p:cNvPr>
          <p:cNvPicPr>
            <a:picLocks noChangeAspect="1"/>
          </p:cNvPicPr>
          <p:nvPr/>
        </p:nvPicPr>
        <p:blipFill>
          <a:blip r:embed="rId7"/>
          <a:stretch>
            <a:fillRect/>
          </a:stretch>
        </p:blipFill>
        <p:spPr>
          <a:xfrm flipH="1">
            <a:off x="7839100" y="2692220"/>
            <a:ext cx="476758" cy="476758"/>
          </a:xfrm>
          <a:prstGeom prst="rect">
            <a:avLst/>
          </a:prstGeom>
        </p:spPr>
      </p:pic>
      <p:sp>
        <p:nvSpPr>
          <p:cNvPr id="45" name="Rectangle: Rounded Corners 44">
            <a:extLst>
              <a:ext uri="{FF2B5EF4-FFF2-40B4-BE49-F238E27FC236}">
                <a16:creationId xmlns:a16="http://schemas.microsoft.com/office/drawing/2014/main" id="{727F8595-8074-477E-899E-8DA6EFB6811B}"/>
              </a:ext>
            </a:extLst>
          </p:cNvPr>
          <p:cNvSpPr/>
          <p:nvPr/>
        </p:nvSpPr>
        <p:spPr>
          <a:xfrm>
            <a:off x="269070" y="1422998"/>
            <a:ext cx="1932392" cy="103479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46" name="TextBox 45">
            <a:extLst>
              <a:ext uri="{FF2B5EF4-FFF2-40B4-BE49-F238E27FC236}">
                <a16:creationId xmlns:a16="http://schemas.microsoft.com/office/drawing/2014/main" id="{E4E13418-13F4-4B59-B7A6-C57B2EE3E7AA}"/>
              </a:ext>
            </a:extLst>
          </p:cNvPr>
          <p:cNvSpPr txBox="1"/>
          <p:nvPr/>
        </p:nvSpPr>
        <p:spPr>
          <a:xfrm>
            <a:off x="394411" y="1494251"/>
            <a:ext cx="1658808" cy="923330"/>
          </a:xfrm>
          <a:prstGeom prst="rect">
            <a:avLst/>
          </a:prstGeom>
          <a:noFill/>
        </p:spPr>
        <p:txBody>
          <a:bodyPr wrap="square" rtlCol="0">
            <a:spAutoFit/>
          </a:bodyPr>
          <a:lstStyle/>
          <a:p>
            <a:r>
              <a:rPr lang="en-US" b="1" dirty="0"/>
              <a:t>The Decisional Diffie-Hellman Problem</a:t>
            </a:r>
          </a:p>
        </p:txBody>
      </p:sp>
      <p:sp>
        <p:nvSpPr>
          <p:cNvPr id="73" name="Rectangle: Rounded Corners 72">
            <a:extLst>
              <a:ext uri="{FF2B5EF4-FFF2-40B4-BE49-F238E27FC236}">
                <a16:creationId xmlns:a16="http://schemas.microsoft.com/office/drawing/2014/main" id="{682C41D0-1786-4A6F-B3DE-214F795D1766}"/>
              </a:ext>
            </a:extLst>
          </p:cNvPr>
          <p:cNvSpPr/>
          <p:nvPr/>
        </p:nvSpPr>
        <p:spPr>
          <a:xfrm>
            <a:off x="752219" y="5375365"/>
            <a:ext cx="4246323" cy="4413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Which sessions should contain </a:t>
            </a:r>
            <a:r>
              <a:rPr lang="en-US" b="1" dirty="0">
                <a:solidFill>
                  <a:schemeClr val="tx1"/>
                </a:solidFill>
              </a:rPr>
              <a:t>g</a:t>
            </a:r>
            <a:r>
              <a:rPr lang="en-US" b="1" baseline="30000" dirty="0">
                <a:solidFill>
                  <a:schemeClr val="tx1"/>
                </a:solidFill>
              </a:rPr>
              <a:t>a</a:t>
            </a:r>
            <a:r>
              <a:rPr lang="en-US" dirty="0">
                <a:solidFill>
                  <a:schemeClr val="tx1"/>
                </a:solidFill>
              </a:rPr>
              <a:t> and </a:t>
            </a:r>
            <a:r>
              <a:rPr lang="en-US" b="1" dirty="0" err="1">
                <a:solidFill>
                  <a:schemeClr val="tx1"/>
                </a:solidFill>
              </a:rPr>
              <a:t>g</a:t>
            </a:r>
            <a:r>
              <a:rPr lang="en-US" b="1" baseline="30000" dirty="0" err="1">
                <a:solidFill>
                  <a:schemeClr val="tx1"/>
                </a:solidFill>
              </a:rPr>
              <a:t>b</a:t>
            </a:r>
            <a:r>
              <a:rPr lang="en-US" b="1" dirty="0">
                <a:solidFill>
                  <a:schemeClr val="tx1"/>
                </a:solidFill>
              </a:rPr>
              <a:t>?</a:t>
            </a:r>
            <a:endParaRPr lang="en-US" dirty="0">
              <a:solidFill>
                <a:schemeClr val="tx1"/>
              </a:solidFill>
            </a:endParaRPr>
          </a:p>
        </p:txBody>
      </p:sp>
      <p:sp>
        <p:nvSpPr>
          <p:cNvPr id="79" name="Title 1">
            <a:extLst>
              <a:ext uri="{FF2B5EF4-FFF2-40B4-BE49-F238E27FC236}">
                <a16:creationId xmlns:a16="http://schemas.microsoft.com/office/drawing/2014/main" id="{8F74C44E-CBEC-4142-8AEE-B32D1CFAD38B}"/>
              </a:ext>
            </a:extLst>
          </p:cNvPr>
          <p:cNvSpPr txBox="1">
            <a:spLocks/>
          </p:cNvSpPr>
          <p:nvPr/>
        </p:nvSpPr>
        <p:spPr>
          <a:xfrm>
            <a:off x="-185744" y="210481"/>
            <a:ext cx="7369546" cy="923925"/>
          </a:xfrm>
          <a:prstGeom prst="rect">
            <a:avLst/>
          </a:prstGeom>
          <a:ln w="38100">
            <a:solidFill>
              <a:schemeClr val="tx1"/>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solidFill>
                  <a:schemeClr val="tx1"/>
                </a:solidFill>
              </a:rPr>
              <a:t>  Diffie-Hellman Key Exchange</a:t>
            </a:r>
          </a:p>
        </p:txBody>
      </p:sp>
      <p:sp>
        <p:nvSpPr>
          <p:cNvPr id="80" name="Rectangle: Rounded Corners 79">
            <a:extLst>
              <a:ext uri="{FF2B5EF4-FFF2-40B4-BE49-F238E27FC236}">
                <a16:creationId xmlns:a16="http://schemas.microsoft.com/office/drawing/2014/main" id="{6D7CDDA3-5DE6-4EC7-8B25-4C5383807138}"/>
              </a:ext>
            </a:extLst>
          </p:cNvPr>
          <p:cNvSpPr/>
          <p:nvPr/>
        </p:nvSpPr>
        <p:spPr>
          <a:xfrm>
            <a:off x="2956849" y="1422998"/>
            <a:ext cx="639791" cy="4678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a:solidFill>
                  <a:schemeClr val="tx1"/>
                </a:solidFill>
              </a:rPr>
              <a:t>g</a:t>
            </a:r>
            <a:r>
              <a:rPr lang="en-US" b="1" baseline="30000">
                <a:solidFill>
                  <a:schemeClr val="tx1"/>
                </a:solidFill>
              </a:rPr>
              <a:t>a</a:t>
            </a:r>
            <a:endParaRPr lang="en-US">
              <a:solidFill>
                <a:schemeClr val="tx1"/>
              </a:solidFill>
            </a:endParaRPr>
          </a:p>
        </p:txBody>
      </p:sp>
      <p:sp>
        <p:nvSpPr>
          <p:cNvPr id="81" name="Rectangle: Rounded Corners 80">
            <a:extLst>
              <a:ext uri="{FF2B5EF4-FFF2-40B4-BE49-F238E27FC236}">
                <a16:creationId xmlns:a16="http://schemas.microsoft.com/office/drawing/2014/main" id="{4D83C335-3BB1-422F-B7B7-D9E9057FFEE7}"/>
              </a:ext>
            </a:extLst>
          </p:cNvPr>
          <p:cNvSpPr/>
          <p:nvPr/>
        </p:nvSpPr>
        <p:spPr>
          <a:xfrm>
            <a:off x="3750308" y="1436849"/>
            <a:ext cx="639791" cy="4678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err="1">
                <a:solidFill>
                  <a:schemeClr val="tx1"/>
                </a:solidFill>
              </a:rPr>
              <a:t>g</a:t>
            </a:r>
            <a:r>
              <a:rPr lang="en-US" b="1" baseline="30000" dirty="0" err="1">
                <a:solidFill>
                  <a:schemeClr val="tx1"/>
                </a:solidFill>
              </a:rPr>
              <a:t>b</a:t>
            </a:r>
            <a:endParaRPr lang="en-US" dirty="0">
              <a:solidFill>
                <a:schemeClr val="tx1"/>
              </a:solidFill>
            </a:endParaRPr>
          </a:p>
        </p:txBody>
      </p:sp>
      <p:sp>
        <p:nvSpPr>
          <p:cNvPr id="82" name="Rectangle: Rounded Corners 81">
            <a:extLst>
              <a:ext uri="{FF2B5EF4-FFF2-40B4-BE49-F238E27FC236}">
                <a16:creationId xmlns:a16="http://schemas.microsoft.com/office/drawing/2014/main" id="{88D889B5-71C5-41FD-97ED-EEDC34D08944}"/>
              </a:ext>
            </a:extLst>
          </p:cNvPr>
          <p:cNvSpPr/>
          <p:nvPr/>
        </p:nvSpPr>
        <p:spPr>
          <a:xfrm>
            <a:off x="2956849" y="2024899"/>
            <a:ext cx="639791" cy="4678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a:solidFill>
                  <a:schemeClr val="tx1"/>
                </a:solidFill>
              </a:rPr>
              <a:t>g</a:t>
            </a:r>
            <a:r>
              <a:rPr lang="en-US" b="1" baseline="30000">
                <a:solidFill>
                  <a:schemeClr val="tx1"/>
                </a:solidFill>
              </a:rPr>
              <a:t>a</a:t>
            </a:r>
            <a:endParaRPr lang="en-US">
              <a:solidFill>
                <a:schemeClr val="tx1"/>
              </a:solidFill>
            </a:endParaRPr>
          </a:p>
        </p:txBody>
      </p:sp>
      <p:sp>
        <p:nvSpPr>
          <p:cNvPr id="83" name="Rectangle: Rounded Corners 82">
            <a:extLst>
              <a:ext uri="{FF2B5EF4-FFF2-40B4-BE49-F238E27FC236}">
                <a16:creationId xmlns:a16="http://schemas.microsoft.com/office/drawing/2014/main" id="{0AB46A54-0C6E-49D3-AC2C-D626FEC0E55C}"/>
              </a:ext>
            </a:extLst>
          </p:cNvPr>
          <p:cNvSpPr/>
          <p:nvPr/>
        </p:nvSpPr>
        <p:spPr>
          <a:xfrm>
            <a:off x="3750307" y="2032275"/>
            <a:ext cx="639791" cy="4678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err="1">
                <a:solidFill>
                  <a:schemeClr val="tx1"/>
                </a:solidFill>
              </a:rPr>
              <a:t>g</a:t>
            </a:r>
            <a:r>
              <a:rPr lang="en-US" b="1" baseline="30000" dirty="0" err="1">
                <a:solidFill>
                  <a:schemeClr val="tx1"/>
                </a:solidFill>
              </a:rPr>
              <a:t>b</a:t>
            </a:r>
            <a:endParaRPr lang="en-US" dirty="0">
              <a:solidFill>
                <a:schemeClr val="tx1"/>
              </a:solidFill>
            </a:endParaRPr>
          </a:p>
        </p:txBody>
      </p:sp>
      <p:sp>
        <p:nvSpPr>
          <p:cNvPr id="85" name="Rectangle: Rounded Corners 84">
            <a:extLst>
              <a:ext uri="{FF2B5EF4-FFF2-40B4-BE49-F238E27FC236}">
                <a16:creationId xmlns:a16="http://schemas.microsoft.com/office/drawing/2014/main" id="{95D4183B-B1F8-4E89-973F-F25604AC5AE0}"/>
              </a:ext>
            </a:extLst>
          </p:cNvPr>
          <p:cNvSpPr/>
          <p:nvPr/>
        </p:nvSpPr>
        <p:spPr>
          <a:xfrm>
            <a:off x="4568188" y="2056934"/>
            <a:ext cx="639791" cy="46781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solidFill>
                  <a:schemeClr val="tx1"/>
                </a:solidFill>
              </a:rPr>
              <a:t>g</a:t>
            </a:r>
            <a:r>
              <a:rPr lang="en-US" b="1" baseline="30000" dirty="0">
                <a:solidFill>
                  <a:schemeClr val="tx1"/>
                </a:solidFill>
              </a:rPr>
              <a:t>r</a:t>
            </a:r>
            <a:endParaRPr lang="en-US" dirty="0">
              <a:solidFill>
                <a:schemeClr val="tx1"/>
              </a:solidFill>
            </a:endParaRPr>
          </a:p>
        </p:txBody>
      </p:sp>
      <p:sp>
        <p:nvSpPr>
          <p:cNvPr id="86" name="Rectangle: Rounded Corners 85">
            <a:extLst>
              <a:ext uri="{FF2B5EF4-FFF2-40B4-BE49-F238E27FC236}">
                <a16:creationId xmlns:a16="http://schemas.microsoft.com/office/drawing/2014/main" id="{E13C0B5B-9DB0-491B-B5DC-64E1BB2408ED}"/>
              </a:ext>
            </a:extLst>
          </p:cNvPr>
          <p:cNvSpPr/>
          <p:nvPr/>
        </p:nvSpPr>
        <p:spPr>
          <a:xfrm>
            <a:off x="4566092" y="1436849"/>
            <a:ext cx="639791" cy="46781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g</a:t>
            </a:r>
            <a:r>
              <a:rPr lang="en-US" b="1" baseline="30000" dirty="0">
                <a:solidFill>
                  <a:schemeClr val="tx1"/>
                </a:solidFill>
              </a:rPr>
              <a:t>ab</a:t>
            </a:r>
            <a:endParaRPr lang="en-US" dirty="0">
              <a:solidFill>
                <a:schemeClr val="tx1"/>
              </a:solidFill>
            </a:endParaRPr>
          </a:p>
        </p:txBody>
      </p:sp>
      <p:cxnSp>
        <p:nvCxnSpPr>
          <p:cNvPr id="90" name="Connector: Curved 89">
            <a:extLst>
              <a:ext uri="{FF2B5EF4-FFF2-40B4-BE49-F238E27FC236}">
                <a16:creationId xmlns:a16="http://schemas.microsoft.com/office/drawing/2014/main" id="{290B1E25-FAC7-4EAD-8E6E-00CC7A0C8001}"/>
              </a:ext>
            </a:extLst>
          </p:cNvPr>
          <p:cNvCxnSpPr>
            <a:stCxn id="86" idx="3"/>
            <a:endCxn id="85" idx="3"/>
          </p:cNvCxnSpPr>
          <p:nvPr/>
        </p:nvCxnSpPr>
        <p:spPr>
          <a:xfrm>
            <a:off x="5205883" y="1670756"/>
            <a:ext cx="2096" cy="620085"/>
          </a:xfrm>
          <a:prstGeom prst="curvedConnector3">
            <a:avLst>
              <a:gd name="adj1" fmla="val 11006489"/>
            </a:avLst>
          </a:prstGeom>
          <a:ln w="38100">
            <a:headEnd type="triangle"/>
            <a:tailEnd type="triangle"/>
          </a:ln>
        </p:spPr>
        <p:style>
          <a:lnRef idx="1">
            <a:schemeClr val="dk1"/>
          </a:lnRef>
          <a:fillRef idx="0">
            <a:schemeClr val="dk1"/>
          </a:fillRef>
          <a:effectRef idx="0">
            <a:schemeClr val="dk1"/>
          </a:effectRef>
          <a:fontRef idx="minor">
            <a:schemeClr val="tx1"/>
          </a:fontRef>
        </p:style>
      </p:cxnSp>
      <p:sp>
        <p:nvSpPr>
          <p:cNvPr id="91" name="TextBox 90">
            <a:extLst>
              <a:ext uri="{FF2B5EF4-FFF2-40B4-BE49-F238E27FC236}">
                <a16:creationId xmlns:a16="http://schemas.microsoft.com/office/drawing/2014/main" id="{ECFD030F-5797-4757-BA49-6AA786517248}"/>
              </a:ext>
            </a:extLst>
          </p:cNvPr>
          <p:cNvSpPr txBox="1"/>
          <p:nvPr/>
        </p:nvSpPr>
        <p:spPr>
          <a:xfrm>
            <a:off x="5430216" y="1774285"/>
            <a:ext cx="506870" cy="369332"/>
          </a:xfrm>
          <a:prstGeom prst="rect">
            <a:avLst/>
          </a:prstGeom>
          <a:noFill/>
        </p:spPr>
        <p:txBody>
          <a:bodyPr wrap="none" rtlCol="0">
            <a:spAutoFit/>
          </a:bodyPr>
          <a:lstStyle/>
          <a:p>
            <a:r>
              <a:rPr lang="en-US" b="1" dirty="0"/>
              <a:t>???</a:t>
            </a:r>
          </a:p>
        </p:txBody>
      </p:sp>
      <p:sp>
        <p:nvSpPr>
          <p:cNvPr id="94" name="TextBox 93">
            <a:extLst>
              <a:ext uri="{FF2B5EF4-FFF2-40B4-BE49-F238E27FC236}">
                <a16:creationId xmlns:a16="http://schemas.microsoft.com/office/drawing/2014/main" id="{3807ADFE-393C-4A5D-A5B7-002FDD57D215}"/>
              </a:ext>
            </a:extLst>
          </p:cNvPr>
          <p:cNvSpPr txBox="1"/>
          <p:nvPr/>
        </p:nvSpPr>
        <p:spPr>
          <a:xfrm>
            <a:off x="3474956" y="4052205"/>
            <a:ext cx="432122" cy="408623"/>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b="1" dirty="0" err="1">
                <a:solidFill>
                  <a:schemeClr val="tx1"/>
                </a:solidFill>
              </a:rPr>
              <a:t>g</a:t>
            </a:r>
            <a:r>
              <a:rPr lang="en-US" b="1" baseline="30000" dirty="0" err="1">
                <a:solidFill>
                  <a:schemeClr val="tx1"/>
                </a:solidFill>
              </a:rPr>
              <a:t>b</a:t>
            </a:r>
            <a:endParaRPr lang="en-US" dirty="0">
              <a:solidFill>
                <a:schemeClr val="tx1"/>
              </a:solidFill>
            </a:endParaRPr>
          </a:p>
        </p:txBody>
      </p:sp>
      <p:sp>
        <p:nvSpPr>
          <p:cNvPr id="96" name="TextBox 95">
            <a:extLst>
              <a:ext uri="{FF2B5EF4-FFF2-40B4-BE49-F238E27FC236}">
                <a16:creationId xmlns:a16="http://schemas.microsoft.com/office/drawing/2014/main" id="{39F50D50-6BE4-40F2-AAD1-51CAF0A76E3B}"/>
              </a:ext>
            </a:extLst>
          </p:cNvPr>
          <p:cNvSpPr txBox="1"/>
          <p:nvPr/>
        </p:nvSpPr>
        <p:spPr>
          <a:xfrm>
            <a:off x="2387395" y="2763053"/>
            <a:ext cx="2927148" cy="369332"/>
          </a:xfrm>
          <a:prstGeom prst="rect">
            <a:avLst/>
          </a:prstGeom>
          <a:noFill/>
        </p:spPr>
        <p:txBody>
          <a:bodyPr wrap="none" rtlCol="0">
            <a:spAutoFit/>
          </a:bodyPr>
          <a:lstStyle/>
          <a:p>
            <a:r>
              <a:rPr lang="en-US" u="sng" dirty="0"/>
              <a:t>A simplified DH key exchange</a:t>
            </a:r>
          </a:p>
        </p:txBody>
      </p:sp>
      <p:sp>
        <p:nvSpPr>
          <p:cNvPr id="2" name="Footer Placeholder 1">
            <a:extLst>
              <a:ext uri="{FF2B5EF4-FFF2-40B4-BE49-F238E27FC236}">
                <a16:creationId xmlns:a16="http://schemas.microsoft.com/office/drawing/2014/main" id="{226BB596-02DA-485B-B4D6-68D8E2A300CD}"/>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8774699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830777F-6D43-4784-B12C-A62969438E9D}"/>
              </a:ext>
            </a:extLst>
          </p:cNvPr>
          <p:cNvSpPr/>
          <p:nvPr/>
        </p:nvSpPr>
        <p:spPr>
          <a:xfrm>
            <a:off x="752219" y="2711392"/>
            <a:ext cx="5872313" cy="2500401"/>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3" name="Straight Arrow Connector 12">
            <a:extLst>
              <a:ext uri="{FF2B5EF4-FFF2-40B4-BE49-F238E27FC236}">
                <a16:creationId xmlns:a16="http://schemas.microsoft.com/office/drawing/2014/main" id="{B4033935-BEBE-4F59-B2DC-1F7E45E744BA}"/>
              </a:ext>
            </a:extLst>
          </p:cNvPr>
          <p:cNvCxnSpPr>
            <a:cxnSpLocks/>
          </p:cNvCxnSpPr>
          <p:nvPr/>
        </p:nvCxnSpPr>
        <p:spPr>
          <a:xfrm>
            <a:off x="2818373" y="3957380"/>
            <a:ext cx="185447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13509F0-B39A-4D4A-9A1A-61E253A4B75A}"/>
              </a:ext>
            </a:extLst>
          </p:cNvPr>
          <p:cNvCxnSpPr>
            <a:cxnSpLocks/>
          </p:cNvCxnSpPr>
          <p:nvPr/>
        </p:nvCxnSpPr>
        <p:spPr>
          <a:xfrm flipH="1">
            <a:off x="2762180" y="4402035"/>
            <a:ext cx="191067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5FFED03-F702-40B0-BA9A-1AC14724DAB1}"/>
              </a:ext>
            </a:extLst>
          </p:cNvPr>
          <p:cNvSpPr txBox="1"/>
          <p:nvPr/>
        </p:nvSpPr>
        <p:spPr>
          <a:xfrm>
            <a:off x="3474956" y="3525950"/>
            <a:ext cx="432122" cy="408623"/>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b="1" dirty="0">
                <a:solidFill>
                  <a:schemeClr val="tx1"/>
                </a:solidFill>
              </a:rPr>
              <a:t>g</a:t>
            </a:r>
            <a:r>
              <a:rPr lang="en-US" b="1" baseline="30000" dirty="0">
                <a:solidFill>
                  <a:schemeClr val="tx1"/>
                </a:solidFill>
              </a:rPr>
              <a:t>a</a:t>
            </a:r>
            <a:endParaRPr lang="en-US" dirty="0">
              <a:solidFill>
                <a:schemeClr val="tx1"/>
              </a:solidFill>
            </a:endParaRPr>
          </a:p>
        </p:txBody>
      </p:sp>
      <p:sp>
        <p:nvSpPr>
          <p:cNvPr id="17" name="TextBox 16">
            <a:extLst>
              <a:ext uri="{FF2B5EF4-FFF2-40B4-BE49-F238E27FC236}">
                <a16:creationId xmlns:a16="http://schemas.microsoft.com/office/drawing/2014/main" id="{04E0678E-7A16-40D4-A833-307DE72E5164}"/>
              </a:ext>
            </a:extLst>
          </p:cNvPr>
          <p:cNvSpPr txBox="1"/>
          <p:nvPr/>
        </p:nvSpPr>
        <p:spPr>
          <a:xfrm>
            <a:off x="1963066" y="4122995"/>
            <a:ext cx="436338" cy="369332"/>
          </a:xfrm>
          <a:prstGeom prst="rect">
            <a:avLst/>
          </a:prstGeom>
          <a:noFill/>
        </p:spPr>
        <p:txBody>
          <a:bodyPr wrap="square" rtlCol="0">
            <a:spAutoFit/>
          </a:bodyPr>
          <a:lstStyle/>
          <a:p>
            <a:r>
              <a:rPr lang="en-US" b="1" dirty="0" err="1"/>
              <a:t>Z</a:t>
            </a:r>
            <a:r>
              <a:rPr lang="en-US" b="1" baseline="-25000" dirty="0" err="1"/>
              <a:t>p</a:t>
            </a:r>
            <a:endParaRPr lang="en-US" b="1" dirty="0"/>
          </a:p>
        </p:txBody>
      </p:sp>
      <p:sp>
        <p:nvSpPr>
          <p:cNvPr id="22" name="TextBox 21">
            <a:extLst>
              <a:ext uri="{FF2B5EF4-FFF2-40B4-BE49-F238E27FC236}">
                <a16:creationId xmlns:a16="http://schemas.microsoft.com/office/drawing/2014/main" id="{05CE0F1B-8F50-48DF-B789-84A1E1008354}"/>
              </a:ext>
            </a:extLst>
          </p:cNvPr>
          <p:cNvSpPr txBox="1"/>
          <p:nvPr/>
        </p:nvSpPr>
        <p:spPr>
          <a:xfrm>
            <a:off x="1221456" y="4678592"/>
            <a:ext cx="1690324" cy="369332"/>
          </a:xfrm>
          <a:prstGeom prst="rect">
            <a:avLst/>
          </a:prstGeom>
          <a:noFill/>
        </p:spPr>
        <p:txBody>
          <a:bodyPr wrap="square" rtlCol="0">
            <a:spAutoFit/>
          </a:bodyPr>
          <a:lstStyle/>
          <a:p>
            <a:r>
              <a:rPr lang="en-US" b="1" dirty="0"/>
              <a:t>KDF</a:t>
            </a:r>
            <a:r>
              <a:rPr lang="en-US" dirty="0"/>
              <a:t>(</a:t>
            </a:r>
            <a:r>
              <a:rPr lang="en-US" b="1" dirty="0"/>
              <a:t>g</a:t>
            </a:r>
            <a:r>
              <a:rPr lang="en-US" b="1" baseline="30000" dirty="0"/>
              <a:t>a</a:t>
            </a:r>
            <a:r>
              <a:rPr lang="en-US" dirty="0"/>
              <a:t> , </a:t>
            </a:r>
            <a:r>
              <a:rPr lang="en-US" b="1" dirty="0" err="1"/>
              <a:t>g</a:t>
            </a:r>
            <a:r>
              <a:rPr lang="en-US" b="1" baseline="30000" dirty="0" err="1"/>
              <a:t>b</a:t>
            </a:r>
            <a:r>
              <a:rPr lang="en-US" dirty="0"/>
              <a:t>, </a:t>
            </a:r>
            <a:r>
              <a:rPr lang="en-US" b="1" dirty="0"/>
              <a:t>g</a:t>
            </a:r>
            <a:r>
              <a:rPr lang="en-US" b="1" baseline="30000" dirty="0"/>
              <a:t>ab</a:t>
            </a:r>
            <a:r>
              <a:rPr lang="en-US" dirty="0"/>
              <a:t>)</a:t>
            </a:r>
          </a:p>
        </p:txBody>
      </p:sp>
      <p:pic>
        <p:nvPicPr>
          <p:cNvPr id="23" name="Picture 22" descr="Chart&#10;&#10;Description automatically generated">
            <a:extLst>
              <a:ext uri="{FF2B5EF4-FFF2-40B4-BE49-F238E27FC236}">
                <a16:creationId xmlns:a16="http://schemas.microsoft.com/office/drawing/2014/main" id="{4FEC66AF-6F25-4B47-86BA-C935CA5FDB1D}"/>
              </a:ext>
            </a:extLst>
          </p:cNvPr>
          <p:cNvPicPr>
            <a:picLocks noChangeAspect="1"/>
          </p:cNvPicPr>
          <p:nvPr/>
        </p:nvPicPr>
        <p:blipFill>
          <a:blip r:embed="rId3"/>
          <a:stretch>
            <a:fillRect/>
          </a:stretch>
        </p:blipFill>
        <p:spPr>
          <a:xfrm>
            <a:off x="1398315" y="3302682"/>
            <a:ext cx="815866" cy="815866"/>
          </a:xfrm>
          <a:prstGeom prst="rect">
            <a:avLst/>
          </a:prstGeom>
        </p:spPr>
      </p:pic>
      <p:sp>
        <p:nvSpPr>
          <p:cNvPr id="24" name="TextBox 23">
            <a:extLst>
              <a:ext uri="{FF2B5EF4-FFF2-40B4-BE49-F238E27FC236}">
                <a16:creationId xmlns:a16="http://schemas.microsoft.com/office/drawing/2014/main" id="{5CB80898-2E1D-498E-9D0E-A0A2D244A893}"/>
              </a:ext>
            </a:extLst>
          </p:cNvPr>
          <p:cNvSpPr txBox="1"/>
          <p:nvPr/>
        </p:nvSpPr>
        <p:spPr>
          <a:xfrm>
            <a:off x="1369788" y="4108830"/>
            <a:ext cx="312906" cy="369332"/>
          </a:xfrm>
          <a:prstGeom prst="rect">
            <a:avLst/>
          </a:prstGeom>
          <a:noFill/>
        </p:spPr>
        <p:txBody>
          <a:bodyPr wrap="square" rtlCol="0">
            <a:spAutoFit/>
          </a:bodyPr>
          <a:lstStyle/>
          <a:p>
            <a:r>
              <a:rPr lang="en-US" b="1" dirty="0"/>
              <a:t>a</a:t>
            </a:r>
          </a:p>
        </p:txBody>
      </p:sp>
      <p:cxnSp>
        <p:nvCxnSpPr>
          <p:cNvPr id="25" name="Straight Arrow Connector 24">
            <a:extLst>
              <a:ext uri="{FF2B5EF4-FFF2-40B4-BE49-F238E27FC236}">
                <a16:creationId xmlns:a16="http://schemas.microsoft.com/office/drawing/2014/main" id="{BF5F3C08-79F9-4ADF-B813-EDBE480A1AB9}"/>
              </a:ext>
            </a:extLst>
          </p:cNvPr>
          <p:cNvCxnSpPr>
            <a:cxnSpLocks/>
          </p:cNvCxnSpPr>
          <p:nvPr/>
        </p:nvCxnSpPr>
        <p:spPr>
          <a:xfrm flipH="1">
            <a:off x="1594207" y="4292907"/>
            <a:ext cx="36885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223DA77-EB3C-432C-91AC-3AC9C23F5142}"/>
              </a:ext>
            </a:extLst>
          </p:cNvPr>
          <p:cNvSpPr txBox="1"/>
          <p:nvPr/>
        </p:nvSpPr>
        <p:spPr>
          <a:xfrm>
            <a:off x="5727266" y="4140080"/>
            <a:ext cx="436338" cy="369332"/>
          </a:xfrm>
          <a:prstGeom prst="rect">
            <a:avLst/>
          </a:prstGeom>
          <a:noFill/>
        </p:spPr>
        <p:txBody>
          <a:bodyPr wrap="square" rtlCol="0">
            <a:spAutoFit/>
          </a:bodyPr>
          <a:lstStyle/>
          <a:p>
            <a:r>
              <a:rPr lang="en-US" b="1" dirty="0" err="1"/>
              <a:t>Z</a:t>
            </a:r>
            <a:r>
              <a:rPr lang="en-US" b="1" baseline="-25000" dirty="0" err="1"/>
              <a:t>p</a:t>
            </a:r>
            <a:endParaRPr lang="en-US" b="1" dirty="0"/>
          </a:p>
        </p:txBody>
      </p:sp>
      <p:sp>
        <p:nvSpPr>
          <p:cNvPr id="27" name="TextBox 26">
            <a:extLst>
              <a:ext uri="{FF2B5EF4-FFF2-40B4-BE49-F238E27FC236}">
                <a16:creationId xmlns:a16="http://schemas.microsoft.com/office/drawing/2014/main" id="{09841F71-3A09-4BCE-888B-2BB8BEFE3891}"/>
              </a:ext>
            </a:extLst>
          </p:cNvPr>
          <p:cNvSpPr txBox="1"/>
          <p:nvPr/>
        </p:nvSpPr>
        <p:spPr>
          <a:xfrm>
            <a:off x="5181773" y="4165399"/>
            <a:ext cx="319318" cy="369332"/>
          </a:xfrm>
          <a:prstGeom prst="rect">
            <a:avLst/>
          </a:prstGeom>
          <a:noFill/>
        </p:spPr>
        <p:txBody>
          <a:bodyPr wrap="square" rtlCol="0">
            <a:spAutoFit/>
          </a:bodyPr>
          <a:lstStyle/>
          <a:p>
            <a:r>
              <a:rPr lang="en-US" b="1" dirty="0"/>
              <a:t>b</a:t>
            </a:r>
          </a:p>
        </p:txBody>
      </p:sp>
      <p:cxnSp>
        <p:nvCxnSpPr>
          <p:cNvPr id="28" name="Straight Arrow Connector 27">
            <a:extLst>
              <a:ext uri="{FF2B5EF4-FFF2-40B4-BE49-F238E27FC236}">
                <a16:creationId xmlns:a16="http://schemas.microsoft.com/office/drawing/2014/main" id="{945A5BA6-45FF-4917-AAE9-9D6CAF950056}"/>
              </a:ext>
            </a:extLst>
          </p:cNvPr>
          <p:cNvCxnSpPr>
            <a:cxnSpLocks/>
          </p:cNvCxnSpPr>
          <p:nvPr/>
        </p:nvCxnSpPr>
        <p:spPr>
          <a:xfrm flipH="1">
            <a:off x="5485856" y="4339498"/>
            <a:ext cx="241410" cy="93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EADFD0F-6986-412D-8AB1-0BB1DBBD94D5}"/>
              </a:ext>
            </a:extLst>
          </p:cNvPr>
          <p:cNvCxnSpPr>
            <a:cxnSpLocks/>
            <a:endCxn id="35" idx="1"/>
          </p:cNvCxnSpPr>
          <p:nvPr/>
        </p:nvCxnSpPr>
        <p:spPr>
          <a:xfrm>
            <a:off x="2758552" y="4890260"/>
            <a:ext cx="67643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ECF5FBC8-67B1-4F6B-AECC-C36078CF5B97}"/>
              </a:ext>
            </a:extLst>
          </p:cNvPr>
          <p:cNvSpPr txBox="1"/>
          <p:nvPr/>
        </p:nvSpPr>
        <p:spPr>
          <a:xfrm>
            <a:off x="4711650" y="4693879"/>
            <a:ext cx="2094425" cy="369332"/>
          </a:xfrm>
          <a:prstGeom prst="rect">
            <a:avLst/>
          </a:prstGeom>
          <a:noFill/>
        </p:spPr>
        <p:txBody>
          <a:bodyPr wrap="square" rtlCol="0">
            <a:spAutoFit/>
          </a:bodyPr>
          <a:lstStyle/>
          <a:p>
            <a:r>
              <a:rPr lang="en-US" b="1" dirty="0"/>
              <a:t>KDF</a:t>
            </a:r>
            <a:r>
              <a:rPr lang="en-US" dirty="0"/>
              <a:t>(</a:t>
            </a:r>
            <a:r>
              <a:rPr lang="en-US" b="1" dirty="0"/>
              <a:t>g</a:t>
            </a:r>
            <a:r>
              <a:rPr lang="en-US" b="1" baseline="30000" dirty="0"/>
              <a:t>a</a:t>
            </a:r>
            <a:r>
              <a:rPr lang="en-US" dirty="0"/>
              <a:t> , </a:t>
            </a:r>
            <a:r>
              <a:rPr lang="en-US" b="1" dirty="0" err="1"/>
              <a:t>g</a:t>
            </a:r>
            <a:r>
              <a:rPr lang="en-US" b="1" baseline="30000" dirty="0" err="1"/>
              <a:t>b</a:t>
            </a:r>
            <a:r>
              <a:rPr lang="en-US" dirty="0"/>
              <a:t>, </a:t>
            </a:r>
            <a:r>
              <a:rPr lang="en-US" b="1" dirty="0"/>
              <a:t>g</a:t>
            </a:r>
            <a:r>
              <a:rPr lang="en-US" b="1" baseline="30000" dirty="0"/>
              <a:t>ab</a:t>
            </a:r>
            <a:r>
              <a:rPr lang="en-US" dirty="0"/>
              <a:t>)</a:t>
            </a:r>
          </a:p>
        </p:txBody>
      </p:sp>
      <p:cxnSp>
        <p:nvCxnSpPr>
          <p:cNvPr id="31" name="Straight Arrow Connector 30">
            <a:extLst>
              <a:ext uri="{FF2B5EF4-FFF2-40B4-BE49-F238E27FC236}">
                <a16:creationId xmlns:a16="http://schemas.microsoft.com/office/drawing/2014/main" id="{8A27E20D-C262-40D2-BEA0-732604F8E6BC}"/>
              </a:ext>
            </a:extLst>
          </p:cNvPr>
          <p:cNvCxnSpPr>
            <a:cxnSpLocks/>
            <a:endCxn id="35" idx="3"/>
          </p:cNvCxnSpPr>
          <p:nvPr/>
        </p:nvCxnSpPr>
        <p:spPr>
          <a:xfrm flipH="1">
            <a:off x="3982479" y="4878545"/>
            <a:ext cx="705990" cy="1171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2" name="Picture 31" descr="A picture containing text, toy, vector graphics&#10;&#10;Description automatically generated">
            <a:extLst>
              <a:ext uri="{FF2B5EF4-FFF2-40B4-BE49-F238E27FC236}">
                <a16:creationId xmlns:a16="http://schemas.microsoft.com/office/drawing/2014/main" id="{AC8B8A88-7B5D-46E8-AF18-03216FAA290F}"/>
              </a:ext>
            </a:extLst>
          </p:cNvPr>
          <p:cNvPicPr>
            <a:picLocks noChangeAspect="1"/>
          </p:cNvPicPr>
          <p:nvPr/>
        </p:nvPicPr>
        <p:blipFill>
          <a:blip r:embed="rId4"/>
          <a:stretch>
            <a:fillRect/>
          </a:stretch>
        </p:blipFill>
        <p:spPr>
          <a:xfrm flipH="1">
            <a:off x="5288431" y="3328454"/>
            <a:ext cx="815867" cy="815867"/>
          </a:xfrm>
          <a:prstGeom prst="rect">
            <a:avLst/>
          </a:prstGeom>
        </p:spPr>
      </p:pic>
      <p:pic>
        <p:nvPicPr>
          <p:cNvPr id="35" name="Picture 34" descr="A picture containing clipart&#10;&#10;Description automatically generated">
            <a:extLst>
              <a:ext uri="{FF2B5EF4-FFF2-40B4-BE49-F238E27FC236}">
                <a16:creationId xmlns:a16="http://schemas.microsoft.com/office/drawing/2014/main" id="{D802474C-6601-4600-BBDD-6ED3949BE380}"/>
              </a:ext>
            </a:extLst>
          </p:cNvPr>
          <p:cNvPicPr>
            <a:picLocks noChangeAspect="1"/>
          </p:cNvPicPr>
          <p:nvPr/>
        </p:nvPicPr>
        <p:blipFill>
          <a:blip r:embed="rId5"/>
          <a:stretch>
            <a:fillRect/>
          </a:stretch>
        </p:blipFill>
        <p:spPr>
          <a:xfrm>
            <a:off x="3434991" y="4616516"/>
            <a:ext cx="547488" cy="547488"/>
          </a:xfrm>
          <a:prstGeom prst="rect">
            <a:avLst/>
          </a:prstGeom>
        </p:spPr>
      </p:pic>
      <p:pic>
        <p:nvPicPr>
          <p:cNvPr id="49" name="Picture 48" descr="Chart&#10;&#10;Description automatically generated">
            <a:extLst>
              <a:ext uri="{FF2B5EF4-FFF2-40B4-BE49-F238E27FC236}">
                <a16:creationId xmlns:a16="http://schemas.microsoft.com/office/drawing/2014/main" id="{A1A74B99-7013-4EBE-828D-F0543A17FE3F}"/>
              </a:ext>
            </a:extLst>
          </p:cNvPr>
          <p:cNvPicPr>
            <a:picLocks noChangeAspect="1"/>
          </p:cNvPicPr>
          <p:nvPr/>
        </p:nvPicPr>
        <p:blipFill>
          <a:blip r:embed="rId3"/>
          <a:stretch>
            <a:fillRect/>
          </a:stretch>
        </p:blipFill>
        <p:spPr>
          <a:xfrm>
            <a:off x="7255808" y="2672693"/>
            <a:ext cx="583292" cy="583292"/>
          </a:xfrm>
          <a:prstGeom prst="rect">
            <a:avLst/>
          </a:prstGeom>
        </p:spPr>
      </p:pic>
      <p:pic>
        <p:nvPicPr>
          <p:cNvPr id="50" name="Picture 49" descr="Chart&#10;&#10;Description automatically generated">
            <a:extLst>
              <a:ext uri="{FF2B5EF4-FFF2-40B4-BE49-F238E27FC236}">
                <a16:creationId xmlns:a16="http://schemas.microsoft.com/office/drawing/2014/main" id="{CF52CBBF-1A45-4F54-8323-982FB62EF4AC}"/>
              </a:ext>
            </a:extLst>
          </p:cNvPr>
          <p:cNvPicPr>
            <a:picLocks noChangeAspect="1"/>
          </p:cNvPicPr>
          <p:nvPr/>
        </p:nvPicPr>
        <p:blipFill>
          <a:blip r:embed="rId3"/>
          <a:stretch>
            <a:fillRect/>
          </a:stretch>
        </p:blipFill>
        <p:spPr>
          <a:xfrm>
            <a:off x="9429820" y="4404304"/>
            <a:ext cx="583292" cy="583292"/>
          </a:xfrm>
          <a:prstGeom prst="rect">
            <a:avLst/>
          </a:prstGeom>
        </p:spPr>
      </p:pic>
      <p:pic>
        <p:nvPicPr>
          <p:cNvPr id="51" name="Picture 50" descr="Chart&#10;&#10;Description automatically generated">
            <a:extLst>
              <a:ext uri="{FF2B5EF4-FFF2-40B4-BE49-F238E27FC236}">
                <a16:creationId xmlns:a16="http://schemas.microsoft.com/office/drawing/2014/main" id="{E033B0DF-3033-442D-8B3A-9B0AEFB71671}"/>
              </a:ext>
            </a:extLst>
          </p:cNvPr>
          <p:cNvPicPr>
            <a:picLocks noChangeAspect="1"/>
          </p:cNvPicPr>
          <p:nvPr/>
        </p:nvPicPr>
        <p:blipFill>
          <a:blip r:embed="rId3"/>
          <a:stretch>
            <a:fillRect/>
          </a:stretch>
        </p:blipFill>
        <p:spPr>
          <a:xfrm flipH="1">
            <a:off x="8551555" y="4396758"/>
            <a:ext cx="554342" cy="554342"/>
          </a:xfrm>
          <a:prstGeom prst="rect">
            <a:avLst/>
          </a:prstGeom>
        </p:spPr>
      </p:pic>
      <p:pic>
        <p:nvPicPr>
          <p:cNvPr id="52" name="Picture 51" descr="A picture containing text, toy, vector graphics&#10;&#10;Description automatically generated">
            <a:extLst>
              <a:ext uri="{FF2B5EF4-FFF2-40B4-BE49-F238E27FC236}">
                <a16:creationId xmlns:a16="http://schemas.microsoft.com/office/drawing/2014/main" id="{5A3FD941-DA55-4A7C-B4BC-A17631DC76A3}"/>
              </a:ext>
            </a:extLst>
          </p:cNvPr>
          <p:cNvPicPr>
            <a:picLocks noChangeAspect="1"/>
          </p:cNvPicPr>
          <p:nvPr/>
        </p:nvPicPr>
        <p:blipFill>
          <a:blip r:embed="rId4"/>
          <a:stretch>
            <a:fillRect/>
          </a:stretch>
        </p:blipFill>
        <p:spPr>
          <a:xfrm flipH="1">
            <a:off x="8352205" y="2672693"/>
            <a:ext cx="590197" cy="590197"/>
          </a:xfrm>
          <a:prstGeom prst="rect">
            <a:avLst/>
          </a:prstGeom>
        </p:spPr>
      </p:pic>
      <p:pic>
        <p:nvPicPr>
          <p:cNvPr id="53" name="Picture 52" descr="A picture containing text, toy, vector graphics&#10;&#10;Description automatically generated">
            <a:extLst>
              <a:ext uri="{FF2B5EF4-FFF2-40B4-BE49-F238E27FC236}">
                <a16:creationId xmlns:a16="http://schemas.microsoft.com/office/drawing/2014/main" id="{0701AD14-3B00-4CC2-8F50-48EB41F9FFAF}"/>
              </a:ext>
            </a:extLst>
          </p:cNvPr>
          <p:cNvPicPr>
            <a:picLocks noChangeAspect="1"/>
          </p:cNvPicPr>
          <p:nvPr/>
        </p:nvPicPr>
        <p:blipFill>
          <a:blip r:embed="rId4"/>
          <a:stretch>
            <a:fillRect/>
          </a:stretch>
        </p:blipFill>
        <p:spPr>
          <a:xfrm>
            <a:off x="7290906" y="4396758"/>
            <a:ext cx="590197" cy="590197"/>
          </a:xfrm>
          <a:prstGeom prst="rect">
            <a:avLst/>
          </a:prstGeom>
        </p:spPr>
      </p:pic>
      <p:pic>
        <p:nvPicPr>
          <p:cNvPr id="54" name="Picture 53" descr="A picture containing text, toy, vector graphics&#10;&#10;Description automatically generated">
            <a:extLst>
              <a:ext uri="{FF2B5EF4-FFF2-40B4-BE49-F238E27FC236}">
                <a16:creationId xmlns:a16="http://schemas.microsoft.com/office/drawing/2014/main" id="{0BD1D569-FD22-43E7-8A92-A17BD553E730}"/>
              </a:ext>
            </a:extLst>
          </p:cNvPr>
          <p:cNvPicPr>
            <a:picLocks noChangeAspect="1"/>
          </p:cNvPicPr>
          <p:nvPr/>
        </p:nvPicPr>
        <p:blipFill>
          <a:blip r:embed="rId4"/>
          <a:stretch>
            <a:fillRect/>
          </a:stretch>
        </p:blipFill>
        <p:spPr>
          <a:xfrm flipH="1">
            <a:off x="7818565" y="3592943"/>
            <a:ext cx="590197" cy="590197"/>
          </a:xfrm>
          <a:prstGeom prst="rect">
            <a:avLst/>
          </a:prstGeom>
        </p:spPr>
      </p:pic>
      <p:pic>
        <p:nvPicPr>
          <p:cNvPr id="55" name="Picture 54" descr="A picture containing LEGO, toy&#10;&#10;Description automatically generated">
            <a:extLst>
              <a:ext uri="{FF2B5EF4-FFF2-40B4-BE49-F238E27FC236}">
                <a16:creationId xmlns:a16="http://schemas.microsoft.com/office/drawing/2014/main" id="{3E6E3B88-B1E4-4026-A362-CB706935BF00}"/>
              </a:ext>
            </a:extLst>
          </p:cNvPr>
          <p:cNvPicPr>
            <a:picLocks noChangeAspect="1"/>
          </p:cNvPicPr>
          <p:nvPr/>
        </p:nvPicPr>
        <p:blipFill>
          <a:blip r:embed="rId6"/>
          <a:stretch>
            <a:fillRect/>
          </a:stretch>
        </p:blipFill>
        <p:spPr>
          <a:xfrm>
            <a:off x="6802854" y="3653677"/>
            <a:ext cx="554343" cy="554343"/>
          </a:xfrm>
          <a:prstGeom prst="rect">
            <a:avLst/>
          </a:prstGeom>
        </p:spPr>
      </p:pic>
      <p:pic>
        <p:nvPicPr>
          <p:cNvPr id="56" name="Picture 55" descr="A picture containing LEGO, toy&#10;&#10;Description automatically generated">
            <a:extLst>
              <a:ext uri="{FF2B5EF4-FFF2-40B4-BE49-F238E27FC236}">
                <a16:creationId xmlns:a16="http://schemas.microsoft.com/office/drawing/2014/main" id="{E10EF7F4-F44E-44D1-8DC4-CB9AF7D7C905}"/>
              </a:ext>
            </a:extLst>
          </p:cNvPr>
          <p:cNvPicPr>
            <a:picLocks noChangeAspect="1"/>
          </p:cNvPicPr>
          <p:nvPr/>
        </p:nvPicPr>
        <p:blipFill>
          <a:blip r:embed="rId6"/>
          <a:stretch>
            <a:fillRect/>
          </a:stretch>
        </p:blipFill>
        <p:spPr>
          <a:xfrm flipH="1">
            <a:off x="10542740" y="4376858"/>
            <a:ext cx="583293" cy="583293"/>
          </a:xfrm>
          <a:prstGeom prst="rect">
            <a:avLst/>
          </a:prstGeom>
        </p:spPr>
      </p:pic>
      <p:pic>
        <p:nvPicPr>
          <p:cNvPr id="57" name="Picture 56" descr="A picture containing LEGO, toy&#10;&#10;Description automatically generated">
            <a:extLst>
              <a:ext uri="{FF2B5EF4-FFF2-40B4-BE49-F238E27FC236}">
                <a16:creationId xmlns:a16="http://schemas.microsoft.com/office/drawing/2014/main" id="{85405E55-A7AE-46C6-8984-13437AFCC047}"/>
              </a:ext>
            </a:extLst>
          </p:cNvPr>
          <p:cNvPicPr>
            <a:picLocks noChangeAspect="1"/>
          </p:cNvPicPr>
          <p:nvPr/>
        </p:nvPicPr>
        <p:blipFill>
          <a:blip r:embed="rId6"/>
          <a:stretch>
            <a:fillRect/>
          </a:stretch>
        </p:blipFill>
        <p:spPr>
          <a:xfrm>
            <a:off x="8665230" y="3590522"/>
            <a:ext cx="554343" cy="554343"/>
          </a:xfrm>
          <a:prstGeom prst="rect">
            <a:avLst/>
          </a:prstGeom>
        </p:spPr>
      </p:pic>
      <p:pic>
        <p:nvPicPr>
          <p:cNvPr id="58" name="Picture 57" descr="A picture containing LEGO, toy&#10;&#10;Description automatically generated">
            <a:extLst>
              <a:ext uri="{FF2B5EF4-FFF2-40B4-BE49-F238E27FC236}">
                <a16:creationId xmlns:a16="http://schemas.microsoft.com/office/drawing/2014/main" id="{8A75DBF3-6E60-43FC-A239-1B728DE7BD09}"/>
              </a:ext>
            </a:extLst>
          </p:cNvPr>
          <p:cNvPicPr>
            <a:picLocks noChangeAspect="1"/>
          </p:cNvPicPr>
          <p:nvPr/>
        </p:nvPicPr>
        <p:blipFill>
          <a:blip r:embed="rId6"/>
          <a:stretch>
            <a:fillRect/>
          </a:stretch>
        </p:blipFill>
        <p:spPr>
          <a:xfrm flipH="1">
            <a:off x="9801418" y="3544810"/>
            <a:ext cx="583293" cy="583293"/>
          </a:xfrm>
          <a:prstGeom prst="rect">
            <a:avLst/>
          </a:prstGeom>
        </p:spPr>
      </p:pic>
      <p:sp>
        <p:nvSpPr>
          <p:cNvPr id="59" name="Arrow: Left-Right 58">
            <a:extLst>
              <a:ext uri="{FF2B5EF4-FFF2-40B4-BE49-F238E27FC236}">
                <a16:creationId xmlns:a16="http://schemas.microsoft.com/office/drawing/2014/main" id="{6F911684-131D-47AC-AFA4-DD106B7C0E66}"/>
              </a:ext>
            </a:extLst>
          </p:cNvPr>
          <p:cNvSpPr/>
          <p:nvPr/>
        </p:nvSpPr>
        <p:spPr>
          <a:xfrm>
            <a:off x="9994546" y="4712021"/>
            <a:ext cx="583293" cy="19381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0" name="Picture 59" descr="Chart&#10;&#10;Description automatically generated with medium confidence">
            <a:extLst>
              <a:ext uri="{FF2B5EF4-FFF2-40B4-BE49-F238E27FC236}">
                <a16:creationId xmlns:a16="http://schemas.microsoft.com/office/drawing/2014/main" id="{53A518CA-840B-4F33-8E4D-D80ACC9DFE7F}"/>
              </a:ext>
            </a:extLst>
          </p:cNvPr>
          <p:cNvPicPr>
            <a:picLocks noChangeAspect="1"/>
          </p:cNvPicPr>
          <p:nvPr/>
        </p:nvPicPr>
        <p:blipFill>
          <a:blip r:embed="rId7"/>
          <a:stretch>
            <a:fillRect/>
          </a:stretch>
        </p:blipFill>
        <p:spPr>
          <a:xfrm flipH="1">
            <a:off x="10065982" y="4352176"/>
            <a:ext cx="476758" cy="476758"/>
          </a:xfrm>
          <a:prstGeom prst="rect">
            <a:avLst/>
          </a:prstGeom>
        </p:spPr>
      </p:pic>
      <p:sp>
        <p:nvSpPr>
          <p:cNvPr id="61" name="Arrow: Left-Right 60">
            <a:extLst>
              <a:ext uri="{FF2B5EF4-FFF2-40B4-BE49-F238E27FC236}">
                <a16:creationId xmlns:a16="http://schemas.microsoft.com/office/drawing/2014/main" id="{C7AC11BF-60FB-42CA-98A5-75A3C102FBC1}"/>
              </a:ext>
            </a:extLst>
          </p:cNvPr>
          <p:cNvSpPr/>
          <p:nvPr/>
        </p:nvSpPr>
        <p:spPr>
          <a:xfrm>
            <a:off x="9244084" y="3870253"/>
            <a:ext cx="583293" cy="19381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2" name="Picture 61" descr="Chart&#10;&#10;Description automatically generated with medium confidence">
            <a:extLst>
              <a:ext uri="{FF2B5EF4-FFF2-40B4-BE49-F238E27FC236}">
                <a16:creationId xmlns:a16="http://schemas.microsoft.com/office/drawing/2014/main" id="{2ADD79F7-9906-4FE3-9AE4-904066BF97C2}"/>
              </a:ext>
            </a:extLst>
          </p:cNvPr>
          <p:cNvPicPr>
            <a:picLocks noChangeAspect="1"/>
          </p:cNvPicPr>
          <p:nvPr/>
        </p:nvPicPr>
        <p:blipFill>
          <a:blip r:embed="rId7"/>
          <a:stretch>
            <a:fillRect/>
          </a:stretch>
        </p:blipFill>
        <p:spPr>
          <a:xfrm flipH="1">
            <a:off x="9315520" y="3510408"/>
            <a:ext cx="476758" cy="476758"/>
          </a:xfrm>
          <a:prstGeom prst="rect">
            <a:avLst/>
          </a:prstGeom>
        </p:spPr>
      </p:pic>
      <p:sp>
        <p:nvSpPr>
          <p:cNvPr id="63" name="Arrow: Left-Right 62">
            <a:extLst>
              <a:ext uri="{FF2B5EF4-FFF2-40B4-BE49-F238E27FC236}">
                <a16:creationId xmlns:a16="http://schemas.microsoft.com/office/drawing/2014/main" id="{3D85A4D8-9B45-4EED-913D-273F4C004CFD}"/>
              </a:ext>
            </a:extLst>
          </p:cNvPr>
          <p:cNvSpPr/>
          <p:nvPr/>
        </p:nvSpPr>
        <p:spPr>
          <a:xfrm>
            <a:off x="7916074" y="4726606"/>
            <a:ext cx="583293" cy="19381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4" name="Picture 63" descr="Chart&#10;&#10;Description automatically generated with medium confidence">
            <a:extLst>
              <a:ext uri="{FF2B5EF4-FFF2-40B4-BE49-F238E27FC236}">
                <a16:creationId xmlns:a16="http://schemas.microsoft.com/office/drawing/2014/main" id="{CC8D8DAA-E53D-47D4-A3AB-41F0341E5454}"/>
              </a:ext>
            </a:extLst>
          </p:cNvPr>
          <p:cNvPicPr>
            <a:picLocks noChangeAspect="1"/>
          </p:cNvPicPr>
          <p:nvPr/>
        </p:nvPicPr>
        <p:blipFill>
          <a:blip r:embed="rId7"/>
          <a:stretch>
            <a:fillRect/>
          </a:stretch>
        </p:blipFill>
        <p:spPr>
          <a:xfrm flipH="1">
            <a:off x="7987510" y="4366761"/>
            <a:ext cx="476758" cy="476758"/>
          </a:xfrm>
          <a:prstGeom prst="rect">
            <a:avLst/>
          </a:prstGeom>
        </p:spPr>
      </p:pic>
      <p:sp>
        <p:nvSpPr>
          <p:cNvPr id="65" name="Arrow: Left-Right 64">
            <a:extLst>
              <a:ext uri="{FF2B5EF4-FFF2-40B4-BE49-F238E27FC236}">
                <a16:creationId xmlns:a16="http://schemas.microsoft.com/office/drawing/2014/main" id="{9299C18B-D35C-40D3-93C1-94C79222DBD8}"/>
              </a:ext>
            </a:extLst>
          </p:cNvPr>
          <p:cNvSpPr/>
          <p:nvPr/>
        </p:nvSpPr>
        <p:spPr>
          <a:xfrm>
            <a:off x="7290906" y="3937566"/>
            <a:ext cx="583293" cy="19381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6" name="Picture 65" descr="Chart&#10;&#10;Description automatically generated with medium confidence">
            <a:extLst>
              <a:ext uri="{FF2B5EF4-FFF2-40B4-BE49-F238E27FC236}">
                <a16:creationId xmlns:a16="http://schemas.microsoft.com/office/drawing/2014/main" id="{07AA2C75-EAC9-4D69-90A4-A6C10AE8028E}"/>
              </a:ext>
            </a:extLst>
          </p:cNvPr>
          <p:cNvPicPr>
            <a:picLocks noChangeAspect="1"/>
          </p:cNvPicPr>
          <p:nvPr/>
        </p:nvPicPr>
        <p:blipFill>
          <a:blip r:embed="rId7"/>
          <a:stretch>
            <a:fillRect/>
          </a:stretch>
        </p:blipFill>
        <p:spPr>
          <a:xfrm flipH="1">
            <a:off x="7362342" y="3577721"/>
            <a:ext cx="476758" cy="476758"/>
          </a:xfrm>
          <a:prstGeom prst="rect">
            <a:avLst/>
          </a:prstGeom>
        </p:spPr>
      </p:pic>
      <p:sp>
        <p:nvSpPr>
          <p:cNvPr id="67" name="Arrow: Left-Right 66">
            <a:extLst>
              <a:ext uri="{FF2B5EF4-FFF2-40B4-BE49-F238E27FC236}">
                <a16:creationId xmlns:a16="http://schemas.microsoft.com/office/drawing/2014/main" id="{F4C2B5A1-6BD5-4CB1-9C81-1F60C588E171}"/>
              </a:ext>
            </a:extLst>
          </p:cNvPr>
          <p:cNvSpPr/>
          <p:nvPr/>
        </p:nvSpPr>
        <p:spPr>
          <a:xfrm>
            <a:off x="7767664" y="3052065"/>
            <a:ext cx="583293" cy="19381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8" name="Picture 67" descr="Chart&#10;&#10;Description automatically generated with medium confidence">
            <a:extLst>
              <a:ext uri="{FF2B5EF4-FFF2-40B4-BE49-F238E27FC236}">
                <a16:creationId xmlns:a16="http://schemas.microsoft.com/office/drawing/2014/main" id="{5CB0F64C-8493-47A8-8985-ED5A3E34144A}"/>
              </a:ext>
            </a:extLst>
          </p:cNvPr>
          <p:cNvPicPr>
            <a:picLocks noChangeAspect="1"/>
          </p:cNvPicPr>
          <p:nvPr/>
        </p:nvPicPr>
        <p:blipFill>
          <a:blip r:embed="rId7"/>
          <a:stretch>
            <a:fillRect/>
          </a:stretch>
        </p:blipFill>
        <p:spPr>
          <a:xfrm flipH="1">
            <a:off x="7839100" y="2692220"/>
            <a:ext cx="476758" cy="476758"/>
          </a:xfrm>
          <a:prstGeom prst="rect">
            <a:avLst/>
          </a:prstGeom>
        </p:spPr>
      </p:pic>
      <p:sp>
        <p:nvSpPr>
          <p:cNvPr id="45" name="Rectangle: Rounded Corners 44">
            <a:extLst>
              <a:ext uri="{FF2B5EF4-FFF2-40B4-BE49-F238E27FC236}">
                <a16:creationId xmlns:a16="http://schemas.microsoft.com/office/drawing/2014/main" id="{727F8595-8074-477E-899E-8DA6EFB6811B}"/>
              </a:ext>
            </a:extLst>
          </p:cNvPr>
          <p:cNvSpPr/>
          <p:nvPr/>
        </p:nvSpPr>
        <p:spPr>
          <a:xfrm>
            <a:off x="269070" y="1422998"/>
            <a:ext cx="1932392" cy="103479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46" name="TextBox 45">
            <a:extLst>
              <a:ext uri="{FF2B5EF4-FFF2-40B4-BE49-F238E27FC236}">
                <a16:creationId xmlns:a16="http://schemas.microsoft.com/office/drawing/2014/main" id="{E4E13418-13F4-4B59-B7A6-C57B2EE3E7AA}"/>
              </a:ext>
            </a:extLst>
          </p:cNvPr>
          <p:cNvSpPr txBox="1"/>
          <p:nvPr/>
        </p:nvSpPr>
        <p:spPr>
          <a:xfrm>
            <a:off x="394411" y="1494251"/>
            <a:ext cx="1658808" cy="923330"/>
          </a:xfrm>
          <a:prstGeom prst="rect">
            <a:avLst/>
          </a:prstGeom>
          <a:noFill/>
        </p:spPr>
        <p:txBody>
          <a:bodyPr wrap="square" rtlCol="0">
            <a:spAutoFit/>
          </a:bodyPr>
          <a:lstStyle/>
          <a:p>
            <a:r>
              <a:rPr lang="en-US" b="1" dirty="0"/>
              <a:t>The Decisional Diffie-Hellman Problem</a:t>
            </a:r>
          </a:p>
        </p:txBody>
      </p:sp>
      <p:sp>
        <p:nvSpPr>
          <p:cNvPr id="73" name="Rectangle: Rounded Corners 72">
            <a:extLst>
              <a:ext uri="{FF2B5EF4-FFF2-40B4-BE49-F238E27FC236}">
                <a16:creationId xmlns:a16="http://schemas.microsoft.com/office/drawing/2014/main" id="{682C41D0-1786-4A6F-B3DE-214F795D1766}"/>
              </a:ext>
            </a:extLst>
          </p:cNvPr>
          <p:cNvSpPr/>
          <p:nvPr/>
        </p:nvSpPr>
        <p:spPr>
          <a:xfrm>
            <a:off x="752219" y="5375365"/>
            <a:ext cx="4246323" cy="4413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Which sessions should contain </a:t>
            </a:r>
            <a:r>
              <a:rPr lang="en-US" b="1" dirty="0">
                <a:solidFill>
                  <a:schemeClr val="tx1"/>
                </a:solidFill>
              </a:rPr>
              <a:t>g</a:t>
            </a:r>
            <a:r>
              <a:rPr lang="en-US" b="1" baseline="30000" dirty="0">
                <a:solidFill>
                  <a:schemeClr val="tx1"/>
                </a:solidFill>
              </a:rPr>
              <a:t>a</a:t>
            </a:r>
            <a:r>
              <a:rPr lang="en-US" dirty="0">
                <a:solidFill>
                  <a:schemeClr val="tx1"/>
                </a:solidFill>
              </a:rPr>
              <a:t> and </a:t>
            </a:r>
            <a:r>
              <a:rPr lang="en-US" b="1" dirty="0" err="1">
                <a:solidFill>
                  <a:schemeClr val="tx1"/>
                </a:solidFill>
              </a:rPr>
              <a:t>g</a:t>
            </a:r>
            <a:r>
              <a:rPr lang="en-US" b="1" baseline="30000" dirty="0" err="1">
                <a:solidFill>
                  <a:schemeClr val="tx1"/>
                </a:solidFill>
              </a:rPr>
              <a:t>b</a:t>
            </a:r>
            <a:r>
              <a:rPr lang="en-US" b="1" dirty="0">
                <a:solidFill>
                  <a:schemeClr val="tx1"/>
                </a:solidFill>
              </a:rPr>
              <a:t>?</a:t>
            </a:r>
            <a:endParaRPr lang="en-US" dirty="0">
              <a:solidFill>
                <a:schemeClr val="tx1"/>
              </a:solidFill>
            </a:endParaRPr>
          </a:p>
        </p:txBody>
      </p:sp>
      <p:cxnSp>
        <p:nvCxnSpPr>
          <p:cNvPr id="39" name="Straight Arrow Connector 38">
            <a:extLst>
              <a:ext uri="{FF2B5EF4-FFF2-40B4-BE49-F238E27FC236}">
                <a16:creationId xmlns:a16="http://schemas.microsoft.com/office/drawing/2014/main" id="{424976A9-4289-4BE8-82D9-D5611525D4CA}"/>
              </a:ext>
            </a:extLst>
          </p:cNvPr>
          <p:cNvCxnSpPr>
            <a:cxnSpLocks/>
            <a:stCxn id="42" idx="1"/>
            <a:endCxn id="43" idx="3"/>
          </p:cNvCxnSpPr>
          <p:nvPr/>
        </p:nvCxnSpPr>
        <p:spPr>
          <a:xfrm flipH="1">
            <a:off x="6996759" y="5853725"/>
            <a:ext cx="876607" cy="2604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2" name="TextBox 41">
            <a:extLst>
              <a:ext uri="{FF2B5EF4-FFF2-40B4-BE49-F238E27FC236}">
                <a16:creationId xmlns:a16="http://schemas.microsoft.com/office/drawing/2014/main" id="{7A610901-8DD6-46C4-9703-7510898EC131}"/>
              </a:ext>
            </a:extLst>
          </p:cNvPr>
          <p:cNvSpPr txBox="1"/>
          <p:nvPr/>
        </p:nvSpPr>
        <p:spPr>
          <a:xfrm>
            <a:off x="7873366" y="5392060"/>
            <a:ext cx="2081917" cy="923330"/>
          </a:xfrm>
          <a:prstGeom prst="rect">
            <a:avLst/>
          </a:prstGeom>
          <a:noFill/>
        </p:spPr>
        <p:txBody>
          <a:bodyPr wrap="none" rtlCol="0">
            <a:spAutoFit/>
          </a:bodyPr>
          <a:lstStyle/>
          <a:p>
            <a:endParaRPr lang="en-US" dirty="0"/>
          </a:p>
          <a:p>
            <a:r>
              <a:rPr lang="en-US" dirty="0"/>
              <a:t>Loss of #sessions^2 </a:t>
            </a:r>
          </a:p>
          <a:p>
            <a:r>
              <a:rPr lang="en-US" dirty="0"/>
              <a:t>For all possible pairs</a:t>
            </a:r>
          </a:p>
        </p:txBody>
      </p:sp>
      <p:sp>
        <p:nvSpPr>
          <p:cNvPr id="43" name="Rectangle: Rounded Corners 42">
            <a:extLst>
              <a:ext uri="{FF2B5EF4-FFF2-40B4-BE49-F238E27FC236}">
                <a16:creationId xmlns:a16="http://schemas.microsoft.com/office/drawing/2014/main" id="{CB4B76AD-8BEC-45A8-936C-15A1721A33E1}"/>
              </a:ext>
            </a:extLst>
          </p:cNvPr>
          <p:cNvSpPr/>
          <p:nvPr/>
        </p:nvSpPr>
        <p:spPr>
          <a:xfrm>
            <a:off x="5111193" y="5921049"/>
            <a:ext cx="1885566" cy="3863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We </a:t>
            </a:r>
            <a:r>
              <a:rPr lang="en-US" b="1" dirty="0">
                <a:solidFill>
                  <a:schemeClr val="tx1"/>
                </a:solidFill>
              </a:rPr>
              <a:t>guess!</a:t>
            </a:r>
            <a:endParaRPr lang="en-US" dirty="0">
              <a:solidFill>
                <a:schemeClr val="tx1"/>
              </a:solidFill>
            </a:endParaRPr>
          </a:p>
        </p:txBody>
      </p:sp>
      <p:pic>
        <p:nvPicPr>
          <p:cNvPr id="76" name="Picture 75" descr="Chart&#10;&#10;Description automatically generated">
            <a:extLst>
              <a:ext uri="{FF2B5EF4-FFF2-40B4-BE49-F238E27FC236}">
                <a16:creationId xmlns:a16="http://schemas.microsoft.com/office/drawing/2014/main" id="{64F8CB6B-05A8-49A4-8877-009F76F65B15}"/>
              </a:ext>
            </a:extLst>
          </p:cNvPr>
          <p:cNvPicPr>
            <a:picLocks noChangeAspect="1"/>
          </p:cNvPicPr>
          <p:nvPr/>
        </p:nvPicPr>
        <p:blipFill>
          <a:blip r:embed="rId3"/>
          <a:stretch>
            <a:fillRect/>
          </a:stretch>
        </p:blipFill>
        <p:spPr>
          <a:xfrm flipH="1">
            <a:off x="10291947" y="5658468"/>
            <a:ext cx="554342" cy="554342"/>
          </a:xfrm>
          <a:prstGeom prst="rect">
            <a:avLst/>
          </a:prstGeom>
        </p:spPr>
      </p:pic>
      <p:pic>
        <p:nvPicPr>
          <p:cNvPr id="77" name="Picture 76" descr="A picture containing text, toy, vector graphics&#10;&#10;Description automatically generated">
            <a:extLst>
              <a:ext uri="{FF2B5EF4-FFF2-40B4-BE49-F238E27FC236}">
                <a16:creationId xmlns:a16="http://schemas.microsoft.com/office/drawing/2014/main" id="{6AB474F9-30BD-4A14-9E92-83C8A657E5CD}"/>
              </a:ext>
            </a:extLst>
          </p:cNvPr>
          <p:cNvPicPr>
            <a:picLocks noChangeAspect="1"/>
          </p:cNvPicPr>
          <p:nvPr/>
        </p:nvPicPr>
        <p:blipFill>
          <a:blip r:embed="rId4"/>
          <a:stretch>
            <a:fillRect/>
          </a:stretch>
        </p:blipFill>
        <p:spPr>
          <a:xfrm>
            <a:off x="9795219" y="5622613"/>
            <a:ext cx="590197" cy="590197"/>
          </a:xfrm>
          <a:prstGeom prst="rect">
            <a:avLst/>
          </a:prstGeom>
        </p:spPr>
      </p:pic>
      <p:sp>
        <p:nvSpPr>
          <p:cNvPr id="79" name="Title 1">
            <a:extLst>
              <a:ext uri="{FF2B5EF4-FFF2-40B4-BE49-F238E27FC236}">
                <a16:creationId xmlns:a16="http://schemas.microsoft.com/office/drawing/2014/main" id="{8F74C44E-CBEC-4142-8AEE-B32D1CFAD38B}"/>
              </a:ext>
            </a:extLst>
          </p:cNvPr>
          <p:cNvSpPr txBox="1">
            <a:spLocks/>
          </p:cNvSpPr>
          <p:nvPr/>
        </p:nvSpPr>
        <p:spPr>
          <a:xfrm>
            <a:off x="-185744" y="210481"/>
            <a:ext cx="7369546" cy="923925"/>
          </a:xfrm>
          <a:prstGeom prst="rect">
            <a:avLst/>
          </a:prstGeom>
          <a:ln w="38100">
            <a:solidFill>
              <a:schemeClr val="tx1"/>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solidFill>
                  <a:schemeClr val="tx1"/>
                </a:solidFill>
              </a:rPr>
              <a:t>  Diffie-Hellman Key Exchange</a:t>
            </a:r>
          </a:p>
        </p:txBody>
      </p:sp>
      <p:sp>
        <p:nvSpPr>
          <p:cNvPr id="80" name="Rectangle: Rounded Corners 79">
            <a:extLst>
              <a:ext uri="{FF2B5EF4-FFF2-40B4-BE49-F238E27FC236}">
                <a16:creationId xmlns:a16="http://schemas.microsoft.com/office/drawing/2014/main" id="{6D7CDDA3-5DE6-4EC7-8B25-4C5383807138}"/>
              </a:ext>
            </a:extLst>
          </p:cNvPr>
          <p:cNvSpPr/>
          <p:nvPr/>
        </p:nvSpPr>
        <p:spPr>
          <a:xfrm>
            <a:off x="2956849" y="1422998"/>
            <a:ext cx="639791" cy="4678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a:solidFill>
                  <a:schemeClr val="tx1"/>
                </a:solidFill>
              </a:rPr>
              <a:t>g</a:t>
            </a:r>
            <a:r>
              <a:rPr lang="en-US" b="1" baseline="30000">
                <a:solidFill>
                  <a:schemeClr val="tx1"/>
                </a:solidFill>
              </a:rPr>
              <a:t>a</a:t>
            </a:r>
            <a:endParaRPr lang="en-US">
              <a:solidFill>
                <a:schemeClr val="tx1"/>
              </a:solidFill>
            </a:endParaRPr>
          </a:p>
        </p:txBody>
      </p:sp>
      <p:sp>
        <p:nvSpPr>
          <p:cNvPr id="81" name="Rectangle: Rounded Corners 80">
            <a:extLst>
              <a:ext uri="{FF2B5EF4-FFF2-40B4-BE49-F238E27FC236}">
                <a16:creationId xmlns:a16="http://schemas.microsoft.com/office/drawing/2014/main" id="{4D83C335-3BB1-422F-B7B7-D9E9057FFEE7}"/>
              </a:ext>
            </a:extLst>
          </p:cNvPr>
          <p:cNvSpPr/>
          <p:nvPr/>
        </p:nvSpPr>
        <p:spPr>
          <a:xfrm>
            <a:off x="3750308" y="1436849"/>
            <a:ext cx="639791" cy="4678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err="1">
                <a:solidFill>
                  <a:schemeClr val="tx1"/>
                </a:solidFill>
              </a:rPr>
              <a:t>g</a:t>
            </a:r>
            <a:r>
              <a:rPr lang="en-US" b="1" baseline="30000" dirty="0" err="1">
                <a:solidFill>
                  <a:schemeClr val="tx1"/>
                </a:solidFill>
              </a:rPr>
              <a:t>b</a:t>
            </a:r>
            <a:endParaRPr lang="en-US" dirty="0">
              <a:solidFill>
                <a:schemeClr val="tx1"/>
              </a:solidFill>
            </a:endParaRPr>
          </a:p>
        </p:txBody>
      </p:sp>
      <p:sp>
        <p:nvSpPr>
          <p:cNvPr id="82" name="Rectangle: Rounded Corners 81">
            <a:extLst>
              <a:ext uri="{FF2B5EF4-FFF2-40B4-BE49-F238E27FC236}">
                <a16:creationId xmlns:a16="http://schemas.microsoft.com/office/drawing/2014/main" id="{88D889B5-71C5-41FD-97ED-EEDC34D08944}"/>
              </a:ext>
            </a:extLst>
          </p:cNvPr>
          <p:cNvSpPr/>
          <p:nvPr/>
        </p:nvSpPr>
        <p:spPr>
          <a:xfrm>
            <a:off x="2956849" y="2024899"/>
            <a:ext cx="639791" cy="4678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a:solidFill>
                  <a:schemeClr val="tx1"/>
                </a:solidFill>
              </a:rPr>
              <a:t>g</a:t>
            </a:r>
            <a:r>
              <a:rPr lang="en-US" b="1" baseline="30000">
                <a:solidFill>
                  <a:schemeClr val="tx1"/>
                </a:solidFill>
              </a:rPr>
              <a:t>a</a:t>
            </a:r>
            <a:endParaRPr lang="en-US">
              <a:solidFill>
                <a:schemeClr val="tx1"/>
              </a:solidFill>
            </a:endParaRPr>
          </a:p>
        </p:txBody>
      </p:sp>
      <p:sp>
        <p:nvSpPr>
          <p:cNvPr id="83" name="Rectangle: Rounded Corners 82">
            <a:extLst>
              <a:ext uri="{FF2B5EF4-FFF2-40B4-BE49-F238E27FC236}">
                <a16:creationId xmlns:a16="http://schemas.microsoft.com/office/drawing/2014/main" id="{0AB46A54-0C6E-49D3-AC2C-D626FEC0E55C}"/>
              </a:ext>
            </a:extLst>
          </p:cNvPr>
          <p:cNvSpPr/>
          <p:nvPr/>
        </p:nvSpPr>
        <p:spPr>
          <a:xfrm>
            <a:off x="3750307" y="2032275"/>
            <a:ext cx="639791" cy="4678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err="1">
                <a:solidFill>
                  <a:schemeClr val="tx1"/>
                </a:solidFill>
              </a:rPr>
              <a:t>g</a:t>
            </a:r>
            <a:r>
              <a:rPr lang="en-US" b="1" baseline="30000" dirty="0" err="1">
                <a:solidFill>
                  <a:schemeClr val="tx1"/>
                </a:solidFill>
              </a:rPr>
              <a:t>b</a:t>
            </a:r>
            <a:endParaRPr lang="en-US" dirty="0">
              <a:solidFill>
                <a:schemeClr val="tx1"/>
              </a:solidFill>
            </a:endParaRPr>
          </a:p>
        </p:txBody>
      </p:sp>
      <p:sp>
        <p:nvSpPr>
          <p:cNvPr id="85" name="Rectangle: Rounded Corners 84">
            <a:extLst>
              <a:ext uri="{FF2B5EF4-FFF2-40B4-BE49-F238E27FC236}">
                <a16:creationId xmlns:a16="http://schemas.microsoft.com/office/drawing/2014/main" id="{95D4183B-B1F8-4E89-973F-F25604AC5AE0}"/>
              </a:ext>
            </a:extLst>
          </p:cNvPr>
          <p:cNvSpPr/>
          <p:nvPr/>
        </p:nvSpPr>
        <p:spPr>
          <a:xfrm>
            <a:off x="4568188" y="2056934"/>
            <a:ext cx="639791" cy="46781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solidFill>
                  <a:schemeClr val="tx1"/>
                </a:solidFill>
              </a:rPr>
              <a:t>g</a:t>
            </a:r>
            <a:r>
              <a:rPr lang="en-US" b="1" baseline="30000" dirty="0">
                <a:solidFill>
                  <a:schemeClr val="tx1"/>
                </a:solidFill>
              </a:rPr>
              <a:t>r</a:t>
            </a:r>
            <a:endParaRPr lang="en-US" dirty="0">
              <a:solidFill>
                <a:schemeClr val="tx1"/>
              </a:solidFill>
            </a:endParaRPr>
          </a:p>
        </p:txBody>
      </p:sp>
      <p:sp>
        <p:nvSpPr>
          <p:cNvPr id="86" name="Rectangle: Rounded Corners 85">
            <a:extLst>
              <a:ext uri="{FF2B5EF4-FFF2-40B4-BE49-F238E27FC236}">
                <a16:creationId xmlns:a16="http://schemas.microsoft.com/office/drawing/2014/main" id="{E13C0B5B-9DB0-491B-B5DC-64E1BB2408ED}"/>
              </a:ext>
            </a:extLst>
          </p:cNvPr>
          <p:cNvSpPr/>
          <p:nvPr/>
        </p:nvSpPr>
        <p:spPr>
          <a:xfrm>
            <a:off x="4566092" y="1436849"/>
            <a:ext cx="639791" cy="46781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g</a:t>
            </a:r>
            <a:r>
              <a:rPr lang="en-US" b="1" baseline="30000" dirty="0">
                <a:solidFill>
                  <a:schemeClr val="tx1"/>
                </a:solidFill>
              </a:rPr>
              <a:t>ab</a:t>
            </a:r>
            <a:endParaRPr lang="en-US" dirty="0">
              <a:solidFill>
                <a:schemeClr val="tx1"/>
              </a:solidFill>
            </a:endParaRPr>
          </a:p>
        </p:txBody>
      </p:sp>
      <p:cxnSp>
        <p:nvCxnSpPr>
          <p:cNvPr id="90" name="Connector: Curved 89">
            <a:extLst>
              <a:ext uri="{FF2B5EF4-FFF2-40B4-BE49-F238E27FC236}">
                <a16:creationId xmlns:a16="http://schemas.microsoft.com/office/drawing/2014/main" id="{290B1E25-FAC7-4EAD-8E6E-00CC7A0C8001}"/>
              </a:ext>
            </a:extLst>
          </p:cNvPr>
          <p:cNvCxnSpPr>
            <a:stCxn id="86" idx="3"/>
            <a:endCxn id="85" idx="3"/>
          </p:cNvCxnSpPr>
          <p:nvPr/>
        </p:nvCxnSpPr>
        <p:spPr>
          <a:xfrm>
            <a:off x="5205883" y="1670756"/>
            <a:ext cx="2096" cy="620085"/>
          </a:xfrm>
          <a:prstGeom prst="curvedConnector3">
            <a:avLst>
              <a:gd name="adj1" fmla="val 11006489"/>
            </a:avLst>
          </a:prstGeom>
          <a:ln w="38100">
            <a:headEnd type="triangle"/>
            <a:tailEnd type="triangle"/>
          </a:ln>
        </p:spPr>
        <p:style>
          <a:lnRef idx="1">
            <a:schemeClr val="dk1"/>
          </a:lnRef>
          <a:fillRef idx="0">
            <a:schemeClr val="dk1"/>
          </a:fillRef>
          <a:effectRef idx="0">
            <a:schemeClr val="dk1"/>
          </a:effectRef>
          <a:fontRef idx="minor">
            <a:schemeClr val="tx1"/>
          </a:fontRef>
        </p:style>
      </p:cxnSp>
      <p:sp>
        <p:nvSpPr>
          <p:cNvPr id="91" name="TextBox 90">
            <a:extLst>
              <a:ext uri="{FF2B5EF4-FFF2-40B4-BE49-F238E27FC236}">
                <a16:creationId xmlns:a16="http://schemas.microsoft.com/office/drawing/2014/main" id="{ECFD030F-5797-4757-BA49-6AA786517248}"/>
              </a:ext>
            </a:extLst>
          </p:cNvPr>
          <p:cNvSpPr txBox="1"/>
          <p:nvPr/>
        </p:nvSpPr>
        <p:spPr>
          <a:xfrm>
            <a:off x="5430216" y="1774285"/>
            <a:ext cx="506870" cy="369332"/>
          </a:xfrm>
          <a:prstGeom prst="rect">
            <a:avLst/>
          </a:prstGeom>
          <a:noFill/>
        </p:spPr>
        <p:txBody>
          <a:bodyPr wrap="none" rtlCol="0">
            <a:spAutoFit/>
          </a:bodyPr>
          <a:lstStyle/>
          <a:p>
            <a:r>
              <a:rPr lang="en-US" b="1" dirty="0"/>
              <a:t>???</a:t>
            </a:r>
          </a:p>
        </p:txBody>
      </p:sp>
      <p:sp>
        <p:nvSpPr>
          <p:cNvPr id="94" name="TextBox 93">
            <a:extLst>
              <a:ext uri="{FF2B5EF4-FFF2-40B4-BE49-F238E27FC236}">
                <a16:creationId xmlns:a16="http://schemas.microsoft.com/office/drawing/2014/main" id="{3807ADFE-393C-4A5D-A5B7-002FDD57D215}"/>
              </a:ext>
            </a:extLst>
          </p:cNvPr>
          <p:cNvSpPr txBox="1"/>
          <p:nvPr/>
        </p:nvSpPr>
        <p:spPr>
          <a:xfrm>
            <a:off x="3474956" y="4052205"/>
            <a:ext cx="432122" cy="408623"/>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b="1" dirty="0" err="1">
                <a:solidFill>
                  <a:schemeClr val="tx1"/>
                </a:solidFill>
              </a:rPr>
              <a:t>g</a:t>
            </a:r>
            <a:r>
              <a:rPr lang="en-US" b="1" baseline="30000" dirty="0" err="1">
                <a:solidFill>
                  <a:schemeClr val="tx1"/>
                </a:solidFill>
              </a:rPr>
              <a:t>b</a:t>
            </a:r>
            <a:endParaRPr lang="en-US" dirty="0">
              <a:solidFill>
                <a:schemeClr val="tx1"/>
              </a:solidFill>
            </a:endParaRPr>
          </a:p>
        </p:txBody>
      </p:sp>
      <p:sp>
        <p:nvSpPr>
          <p:cNvPr id="96" name="TextBox 95">
            <a:extLst>
              <a:ext uri="{FF2B5EF4-FFF2-40B4-BE49-F238E27FC236}">
                <a16:creationId xmlns:a16="http://schemas.microsoft.com/office/drawing/2014/main" id="{39F50D50-6BE4-40F2-AAD1-51CAF0A76E3B}"/>
              </a:ext>
            </a:extLst>
          </p:cNvPr>
          <p:cNvSpPr txBox="1"/>
          <p:nvPr/>
        </p:nvSpPr>
        <p:spPr>
          <a:xfrm>
            <a:off x="2387395" y="2763053"/>
            <a:ext cx="2927148" cy="369332"/>
          </a:xfrm>
          <a:prstGeom prst="rect">
            <a:avLst/>
          </a:prstGeom>
          <a:noFill/>
        </p:spPr>
        <p:txBody>
          <a:bodyPr wrap="none" rtlCol="0">
            <a:spAutoFit/>
          </a:bodyPr>
          <a:lstStyle/>
          <a:p>
            <a:r>
              <a:rPr lang="en-US" u="sng" dirty="0"/>
              <a:t>A simplified DH key exchange</a:t>
            </a:r>
          </a:p>
        </p:txBody>
      </p:sp>
      <p:sp>
        <p:nvSpPr>
          <p:cNvPr id="2" name="Footer Placeholder 1">
            <a:extLst>
              <a:ext uri="{FF2B5EF4-FFF2-40B4-BE49-F238E27FC236}">
                <a16:creationId xmlns:a16="http://schemas.microsoft.com/office/drawing/2014/main" id="{226BB596-02DA-485B-B4D6-68D8E2A300CD}"/>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12369503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830777F-6D43-4784-B12C-A62969438E9D}"/>
              </a:ext>
            </a:extLst>
          </p:cNvPr>
          <p:cNvSpPr/>
          <p:nvPr/>
        </p:nvSpPr>
        <p:spPr>
          <a:xfrm>
            <a:off x="752219" y="2711392"/>
            <a:ext cx="5872313" cy="2500401"/>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3" name="Straight Arrow Connector 12">
            <a:extLst>
              <a:ext uri="{FF2B5EF4-FFF2-40B4-BE49-F238E27FC236}">
                <a16:creationId xmlns:a16="http://schemas.microsoft.com/office/drawing/2014/main" id="{B4033935-BEBE-4F59-B2DC-1F7E45E744BA}"/>
              </a:ext>
            </a:extLst>
          </p:cNvPr>
          <p:cNvCxnSpPr>
            <a:cxnSpLocks/>
          </p:cNvCxnSpPr>
          <p:nvPr/>
        </p:nvCxnSpPr>
        <p:spPr>
          <a:xfrm>
            <a:off x="2818373" y="3957380"/>
            <a:ext cx="185447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13509F0-B39A-4D4A-9A1A-61E253A4B75A}"/>
              </a:ext>
            </a:extLst>
          </p:cNvPr>
          <p:cNvCxnSpPr>
            <a:cxnSpLocks/>
          </p:cNvCxnSpPr>
          <p:nvPr/>
        </p:nvCxnSpPr>
        <p:spPr>
          <a:xfrm flipH="1">
            <a:off x="2762180" y="4402035"/>
            <a:ext cx="191067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5FFED03-F702-40B0-BA9A-1AC14724DAB1}"/>
              </a:ext>
            </a:extLst>
          </p:cNvPr>
          <p:cNvSpPr txBox="1"/>
          <p:nvPr/>
        </p:nvSpPr>
        <p:spPr>
          <a:xfrm>
            <a:off x="3474956" y="3525950"/>
            <a:ext cx="432122" cy="408623"/>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b="1" dirty="0">
                <a:solidFill>
                  <a:schemeClr val="tx1"/>
                </a:solidFill>
              </a:rPr>
              <a:t>g</a:t>
            </a:r>
            <a:r>
              <a:rPr lang="en-US" b="1" baseline="30000" dirty="0">
                <a:solidFill>
                  <a:schemeClr val="tx1"/>
                </a:solidFill>
              </a:rPr>
              <a:t>a</a:t>
            </a:r>
            <a:endParaRPr lang="en-US" dirty="0">
              <a:solidFill>
                <a:schemeClr val="tx1"/>
              </a:solidFill>
            </a:endParaRPr>
          </a:p>
        </p:txBody>
      </p:sp>
      <p:sp>
        <p:nvSpPr>
          <p:cNvPr id="17" name="TextBox 16">
            <a:extLst>
              <a:ext uri="{FF2B5EF4-FFF2-40B4-BE49-F238E27FC236}">
                <a16:creationId xmlns:a16="http://schemas.microsoft.com/office/drawing/2014/main" id="{04E0678E-7A16-40D4-A833-307DE72E5164}"/>
              </a:ext>
            </a:extLst>
          </p:cNvPr>
          <p:cNvSpPr txBox="1"/>
          <p:nvPr/>
        </p:nvSpPr>
        <p:spPr>
          <a:xfrm>
            <a:off x="1963066" y="4122995"/>
            <a:ext cx="436338" cy="369332"/>
          </a:xfrm>
          <a:prstGeom prst="rect">
            <a:avLst/>
          </a:prstGeom>
          <a:noFill/>
        </p:spPr>
        <p:txBody>
          <a:bodyPr wrap="square" rtlCol="0">
            <a:spAutoFit/>
          </a:bodyPr>
          <a:lstStyle/>
          <a:p>
            <a:r>
              <a:rPr lang="en-US" b="1" dirty="0" err="1"/>
              <a:t>Z</a:t>
            </a:r>
            <a:r>
              <a:rPr lang="en-US" b="1" baseline="-25000" dirty="0" err="1"/>
              <a:t>p</a:t>
            </a:r>
            <a:endParaRPr lang="en-US" b="1" dirty="0"/>
          </a:p>
        </p:txBody>
      </p:sp>
      <p:sp>
        <p:nvSpPr>
          <p:cNvPr id="22" name="TextBox 21">
            <a:extLst>
              <a:ext uri="{FF2B5EF4-FFF2-40B4-BE49-F238E27FC236}">
                <a16:creationId xmlns:a16="http://schemas.microsoft.com/office/drawing/2014/main" id="{05CE0F1B-8F50-48DF-B789-84A1E1008354}"/>
              </a:ext>
            </a:extLst>
          </p:cNvPr>
          <p:cNvSpPr txBox="1"/>
          <p:nvPr/>
        </p:nvSpPr>
        <p:spPr>
          <a:xfrm>
            <a:off x="1221456" y="4678592"/>
            <a:ext cx="1690324" cy="369332"/>
          </a:xfrm>
          <a:prstGeom prst="rect">
            <a:avLst/>
          </a:prstGeom>
          <a:noFill/>
        </p:spPr>
        <p:txBody>
          <a:bodyPr wrap="square" rtlCol="0">
            <a:spAutoFit/>
          </a:bodyPr>
          <a:lstStyle/>
          <a:p>
            <a:r>
              <a:rPr lang="en-US" b="1" dirty="0"/>
              <a:t>KDF</a:t>
            </a:r>
            <a:r>
              <a:rPr lang="en-US" dirty="0"/>
              <a:t>(</a:t>
            </a:r>
            <a:r>
              <a:rPr lang="en-US" b="1" dirty="0"/>
              <a:t>g</a:t>
            </a:r>
            <a:r>
              <a:rPr lang="en-US" b="1" baseline="30000" dirty="0"/>
              <a:t>a</a:t>
            </a:r>
            <a:r>
              <a:rPr lang="en-US" dirty="0"/>
              <a:t> , </a:t>
            </a:r>
            <a:r>
              <a:rPr lang="en-US" b="1" dirty="0" err="1"/>
              <a:t>g</a:t>
            </a:r>
            <a:r>
              <a:rPr lang="en-US" b="1" baseline="30000" dirty="0" err="1"/>
              <a:t>b</a:t>
            </a:r>
            <a:r>
              <a:rPr lang="en-US" dirty="0"/>
              <a:t>, </a:t>
            </a:r>
            <a:r>
              <a:rPr lang="en-US" b="1" dirty="0"/>
              <a:t>g</a:t>
            </a:r>
            <a:r>
              <a:rPr lang="en-US" b="1" baseline="30000" dirty="0"/>
              <a:t>ab</a:t>
            </a:r>
            <a:r>
              <a:rPr lang="en-US" dirty="0"/>
              <a:t>)</a:t>
            </a:r>
          </a:p>
        </p:txBody>
      </p:sp>
      <p:pic>
        <p:nvPicPr>
          <p:cNvPr id="23" name="Picture 22" descr="Chart&#10;&#10;Description automatically generated">
            <a:extLst>
              <a:ext uri="{FF2B5EF4-FFF2-40B4-BE49-F238E27FC236}">
                <a16:creationId xmlns:a16="http://schemas.microsoft.com/office/drawing/2014/main" id="{4FEC66AF-6F25-4B47-86BA-C935CA5FDB1D}"/>
              </a:ext>
            </a:extLst>
          </p:cNvPr>
          <p:cNvPicPr>
            <a:picLocks noChangeAspect="1"/>
          </p:cNvPicPr>
          <p:nvPr/>
        </p:nvPicPr>
        <p:blipFill>
          <a:blip r:embed="rId3"/>
          <a:stretch>
            <a:fillRect/>
          </a:stretch>
        </p:blipFill>
        <p:spPr>
          <a:xfrm>
            <a:off x="1398315" y="3302682"/>
            <a:ext cx="815866" cy="815866"/>
          </a:xfrm>
          <a:prstGeom prst="rect">
            <a:avLst/>
          </a:prstGeom>
        </p:spPr>
      </p:pic>
      <p:sp>
        <p:nvSpPr>
          <p:cNvPr id="24" name="TextBox 23">
            <a:extLst>
              <a:ext uri="{FF2B5EF4-FFF2-40B4-BE49-F238E27FC236}">
                <a16:creationId xmlns:a16="http://schemas.microsoft.com/office/drawing/2014/main" id="{5CB80898-2E1D-498E-9D0E-A0A2D244A893}"/>
              </a:ext>
            </a:extLst>
          </p:cNvPr>
          <p:cNvSpPr txBox="1"/>
          <p:nvPr/>
        </p:nvSpPr>
        <p:spPr>
          <a:xfrm>
            <a:off x="1369788" y="4108830"/>
            <a:ext cx="312906" cy="369332"/>
          </a:xfrm>
          <a:prstGeom prst="rect">
            <a:avLst/>
          </a:prstGeom>
          <a:noFill/>
        </p:spPr>
        <p:txBody>
          <a:bodyPr wrap="square" rtlCol="0">
            <a:spAutoFit/>
          </a:bodyPr>
          <a:lstStyle/>
          <a:p>
            <a:r>
              <a:rPr lang="en-US" b="1" dirty="0"/>
              <a:t>a</a:t>
            </a:r>
          </a:p>
        </p:txBody>
      </p:sp>
      <p:cxnSp>
        <p:nvCxnSpPr>
          <p:cNvPr id="25" name="Straight Arrow Connector 24">
            <a:extLst>
              <a:ext uri="{FF2B5EF4-FFF2-40B4-BE49-F238E27FC236}">
                <a16:creationId xmlns:a16="http://schemas.microsoft.com/office/drawing/2014/main" id="{BF5F3C08-79F9-4ADF-B813-EDBE480A1AB9}"/>
              </a:ext>
            </a:extLst>
          </p:cNvPr>
          <p:cNvCxnSpPr>
            <a:cxnSpLocks/>
          </p:cNvCxnSpPr>
          <p:nvPr/>
        </p:nvCxnSpPr>
        <p:spPr>
          <a:xfrm flipH="1">
            <a:off x="1594207" y="4292907"/>
            <a:ext cx="36885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223DA77-EB3C-432C-91AC-3AC9C23F5142}"/>
              </a:ext>
            </a:extLst>
          </p:cNvPr>
          <p:cNvSpPr txBox="1"/>
          <p:nvPr/>
        </p:nvSpPr>
        <p:spPr>
          <a:xfrm>
            <a:off x="5727266" y="4140080"/>
            <a:ext cx="436338" cy="369332"/>
          </a:xfrm>
          <a:prstGeom prst="rect">
            <a:avLst/>
          </a:prstGeom>
          <a:noFill/>
        </p:spPr>
        <p:txBody>
          <a:bodyPr wrap="square" rtlCol="0">
            <a:spAutoFit/>
          </a:bodyPr>
          <a:lstStyle/>
          <a:p>
            <a:r>
              <a:rPr lang="en-US" b="1" dirty="0" err="1"/>
              <a:t>Z</a:t>
            </a:r>
            <a:r>
              <a:rPr lang="en-US" b="1" baseline="-25000" dirty="0" err="1"/>
              <a:t>p</a:t>
            </a:r>
            <a:endParaRPr lang="en-US" b="1" dirty="0"/>
          </a:p>
        </p:txBody>
      </p:sp>
      <p:sp>
        <p:nvSpPr>
          <p:cNvPr id="27" name="TextBox 26">
            <a:extLst>
              <a:ext uri="{FF2B5EF4-FFF2-40B4-BE49-F238E27FC236}">
                <a16:creationId xmlns:a16="http://schemas.microsoft.com/office/drawing/2014/main" id="{09841F71-3A09-4BCE-888B-2BB8BEFE3891}"/>
              </a:ext>
            </a:extLst>
          </p:cNvPr>
          <p:cNvSpPr txBox="1"/>
          <p:nvPr/>
        </p:nvSpPr>
        <p:spPr>
          <a:xfrm>
            <a:off x="5181773" y="4165399"/>
            <a:ext cx="319318" cy="369332"/>
          </a:xfrm>
          <a:prstGeom prst="rect">
            <a:avLst/>
          </a:prstGeom>
          <a:noFill/>
        </p:spPr>
        <p:txBody>
          <a:bodyPr wrap="square" rtlCol="0">
            <a:spAutoFit/>
          </a:bodyPr>
          <a:lstStyle/>
          <a:p>
            <a:r>
              <a:rPr lang="en-US" b="1" dirty="0"/>
              <a:t>b</a:t>
            </a:r>
          </a:p>
        </p:txBody>
      </p:sp>
      <p:cxnSp>
        <p:nvCxnSpPr>
          <p:cNvPr id="28" name="Straight Arrow Connector 27">
            <a:extLst>
              <a:ext uri="{FF2B5EF4-FFF2-40B4-BE49-F238E27FC236}">
                <a16:creationId xmlns:a16="http://schemas.microsoft.com/office/drawing/2014/main" id="{945A5BA6-45FF-4917-AAE9-9D6CAF950056}"/>
              </a:ext>
            </a:extLst>
          </p:cNvPr>
          <p:cNvCxnSpPr>
            <a:cxnSpLocks/>
          </p:cNvCxnSpPr>
          <p:nvPr/>
        </p:nvCxnSpPr>
        <p:spPr>
          <a:xfrm flipH="1">
            <a:off x="5485856" y="4339498"/>
            <a:ext cx="241410" cy="93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EADFD0F-6986-412D-8AB1-0BB1DBBD94D5}"/>
              </a:ext>
            </a:extLst>
          </p:cNvPr>
          <p:cNvCxnSpPr>
            <a:cxnSpLocks/>
            <a:endCxn id="35" idx="1"/>
          </p:cNvCxnSpPr>
          <p:nvPr/>
        </p:nvCxnSpPr>
        <p:spPr>
          <a:xfrm>
            <a:off x="2758552" y="4890260"/>
            <a:ext cx="67643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ECF5FBC8-67B1-4F6B-AECC-C36078CF5B97}"/>
              </a:ext>
            </a:extLst>
          </p:cNvPr>
          <p:cNvSpPr txBox="1"/>
          <p:nvPr/>
        </p:nvSpPr>
        <p:spPr>
          <a:xfrm>
            <a:off x="4711650" y="4693879"/>
            <a:ext cx="2094425" cy="369332"/>
          </a:xfrm>
          <a:prstGeom prst="rect">
            <a:avLst/>
          </a:prstGeom>
          <a:noFill/>
        </p:spPr>
        <p:txBody>
          <a:bodyPr wrap="square" rtlCol="0">
            <a:spAutoFit/>
          </a:bodyPr>
          <a:lstStyle/>
          <a:p>
            <a:r>
              <a:rPr lang="en-US" b="1" dirty="0"/>
              <a:t>KDF</a:t>
            </a:r>
            <a:r>
              <a:rPr lang="en-US" dirty="0"/>
              <a:t>(</a:t>
            </a:r>
            <a:r>
              <a:rPr lang="en-US" b="1" dirty="0"/>
              <a:t>g</a:t>
            </a:r>
            <a:r>
              <a:rPr lang="en-US" b="1" baseline="30000" dirty="0"/>
              <a:t>a</a:t>
            </a:r>
            <a:r>
              <a:rPr lang="en-US" dirty="0"/>
              <a:t> , </a:t>
            </a:r>
            <a:r>
              <a:rPr lang="en-US" b="1" dirty="0" err="1"/>
              <a:t>g</a:t>
            </a:r>
            <a:r>
              <a:rPr lang="en-US" b="1" baseline="30000" dirty="0" err="1"/>
              <a:t>b</a:t>
            </a:r>
            <a:r>
              <a:rPr lang="en-US" dirty="0"/>
              <a:t>, </a:t>
            </a:r>
            <a:r>
              <a:rPr lang="en-US" b="1" dirty="0"/>
              <a:t>g</a:t>
            </a:r>
            <a:r>
              <a:rPr lang="en-US" b="1" baseline="30000" dirty="0"/>
              <a:t>ab</a:t>
            </a:r>
            <a:r>
              <a:rPr lang="en-US" dirty="0"/>
              <a:t>)</a:t>
            </a:r>
          </a:p>
        </p:txBody>
      </p:sp>
      <p:cxnSp>
        <p:nvCxnSpPr>
          <p:cNvPr id="31" name="Straight Arrow Connector 30">
            <a:extLst>
              <a:ext uri="{FF2B5EF4-FFF2-40B4-BE49-F238E27FC236}">
                <a16:creationId xmlns:a16="http://schemas.microsoft.com/office/drawing/2014/main" id="{8A27E20D-C262-40D2-BEA0-732604F8E6BC}"/>
              </a:ext>
            </a:extLst>
          </p:cNvPr>
          <p:cNvCxnSpPr>
            <a:cxnSpLocks/>
            <a:endCxn id="35" idx="3"/>
          </p:cNvCxnSpPr>
          <p:nvPr/>
        </p:nvCxnSpPr>
        <p:spPr>
          <a:xfrm flipH="1">
            <a:off x="3982479" y="4878545"/>
            <a:ext cx="705990" cy="1171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2" name="Picture 31" descr="A picture containing text, toy, vector graphics&#10;&#10;Description automatically generated">
            <a:extLst>
              <a:ext uri="{FF2B5EF4-FFF2-40B4-BE49-F238E27FC236}">
                <a16:creationId xmlns:a16="http://schemas.microsoft.com/office/drawing/2014/main" id="{AC8B8A88-7B5D-46E8-AF18-03216FAA290F}"/>
              </a:ext>
            </a:extLst>
          </p:cNvPr>
          <p:cNvPicPr>
            <a:picLocks noChangeAspect="1"/>
          </p:cNvPicPr>
          <p:nvPr/>
        </p:nvPicPr>
        <p:blipFill>
          <a:blip r:embed="rId4"/>
          <a:stretch>
            <a:fillRect/>
          </a:stretch>
        </p:blipFill>
        <p:spPr>
          <a:xfrm flipH="1">
            <a:off x="5288431" y="3328454"/>
            <a:ext cx="815867" cy="815867"/>
          </a:xfrm>
          <a:prstGeom prst="rect">
            <a:avLst/>
          </a:prstGeom>
        </p:spPr>
      </p:pic>
      <p:pic>
        <p:nvPicPr>
          <p:cNvPr id="35" name="Picture 34" descr="A picture containing clipart&#10;&#10;Description automatically generated">
            <a:extLst>
              <a:ext uri="{FF2B5EF4-FFF2-40B4-BE49-F238E27FC236}">
                <a16:creationId xmlns:a16="http://schemas.microsoft.com/office/drawing/2014/main" id="{D802474C-6601-4600-BBDD-6ED3949BE380}"/>
              </a:ext>
            </a:extLst>
          </p:cNvPr>
          <p:cNvPicPr>
            <a:picLocks noChangeAspect="1"/>
          </p:cNvPicPr>
          <p:nvPr/>
        </p:nvPicPr>
        <p:blipFill>
          <a:blip r:embed="rId5"/>
          <a:stretch>
            <a:fillRect/>
          </a:stretch>
        </p:blipFill>
        <p:spPr>
          <a:xfrm>
            <a:off x="3434991" y="4616516"/>
            <a:ext cx="547488" cy="547488"/>
          </a:xfrm>
          <a:prstGeom prst="rect">
            <a:avLst/>
          </a:prstGeom>
        </p:spPr>
      </p:pic>
      <p:sp>
        <p:nvSpPr>
          <p:cNvPr id="45" name="Rectangle: Rounded Corners 44">
            <a:extLst>
              <a:ext uri="{FF2B5EF4-FFF2-40B4-BE49-F238E27FC236}">
                <a16:creationId xmlns:a16="http://schemas.microsoft.com/office/drawing/2014/main" id="{727F8595-8074-477E-899E-8DA6EFB6811B}"/>
              </a:ext>
            </a:extLst>
          </p:cNvPr>
          <p:cNvSpPr/>
          <p:nvPr/>
        </p:nvSpPr>
        <p:spPr>
          <a:xfrm>
            <a:off x="269070" y="1422998"/>
            <a:ext cx="1932392" cy="103479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46" name="TextBox 45">
            <a:extLst>
              <a:ext uri="{FF2B5EF4-FFF2-40B4-BE49-F238E27FC236}">
                <a16:creationId xmlns:a16="http://schemas.microsoft.com/office/drawing/2014/main" id="{E4E13418-13F4-4B59-B7A6-C57B2EE3E7AA}"/>
              </a:ext>
            </a:extLst>
          </p:cNvPr>
          <p:cNvSpPr txBox="1"/>
          <p:nvPr/>
        </p:nvSpPr>
        <p:spPr>
          <a:xfrm>
            <a:off x="394411" y="1494251"/>
            <a:ext cx="1658808" cy="923330"/>
          </a:xfrm>
          <a:prstGeom prst="rect">
            <a:avLst/>
          </a:prstGeom>
          <a:noFill/>
        </p:spPr>
        <p:txBody>
          <a:bodyPr wrap="square" rtlCol="0">
            <a:spAutoFit/>
          </a:bodyPr>
          <a:lstStyle/>
          <a:p>
            <a:r>
              <a:rPr lang="en-US" b="1" dirty="0"/>
              <a:t>The Decisional Diffie-Hellman Problem</a:t>
            </a:r>
          </a:p>
        </p:txBody>
      </p:sp>
      <p:sp>
        <p:nvSpPr>
          <p:cNvPr id="79" name="Title 1">
            <a:extLst>
              <a:ext uri="{FF2B5EF4-FFF2-40B4-BE49-F238E27FC236}">
                <a16:creationId xmlns:a16="http://schemas.microsoft.com/office/drawing/2014/main" id="{8F74C44E-CBEC-4142-8AEE-B32D1CFAD38B}"/>
              </a:ext>
            </a:extLst>
          </p:cNvPr>
          <p:cNvSpPr txBox="1">
            <a:spLocks/>
          </p:cNvSpPr>
          <p:nvPr/>
        </p:nvSpPr>
        <p:spPr>
          <a:xfrm>
            <a:off x="-185744" y="210481"/>
            <a:ext cx="7369546" cy="923925"/>
          </a:xfrm>
          <a:prstGeom prst="rect">
            <a:avLst/>
          </a:prstGeom>
          <a:ln w="38100">
            <a:solidFill>
              <a:schemeClr val="tx1"/>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solidFill>
                  <a:schemeClr val="tx1"/>
                </a:solidFill>
              </a:rPr>
              <a:t>  Diffie-Hellman Key Exchange</a:t>
            </a:r>
          </a:p>
        </p:txBody>
      </p:sp>
      <p:sp>
        <p:nvSpPr>
          <p:cNvPr id="80" name="Rectangle: Rounded Corners 79">
            <a:extLst>
              <a:ext uri="{FF2B5EF4-FFF2-40B4-BE49-F238E27FC236}">
                <a16:creationId xmlns:a16="http://schemas.microsoft.com/office/drawing/2014/main" id="{6D7CDDA3-5DE6-4EC7-8B25-4C5383807138}"/>
              </a:ext>
            </a:extLst>
          </p:cNvPr>
          <p:cNvSpPr/>
          <p:nvPr/>
        </p:nvSpPr>
        <p:spPr>
          <a:xfrm>
            <a:off x="2956849" y="1422998"/>
            <a:ext cx="639791" cy="4678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a:solidFill>
                  <a:schemeClr val="tx1"/>
                </a:solidFill>
              </a:rPr>
              <a:t>g</a:t>
            </a:r>
            <a:r>
              <a:rPr lang="en-US" b="1" baseline="30000">
                <a:solidFill>
                  <a:schemeClr val="tx1"/>
                </a:solidFill>
              </a:rPr>
              <a:t>a</a:t>
            </a:r>
            <a:endParaRPr lang="en-US">
              <a:solidFill>
                <a:schemeClr val="tx1"/>
              </a:solidFill>
            </a:endParaRPr>
          </a:p>
        </p:txBody>
      </p:sp>
      <p:sp>
        <p:nvSpPr>
          <p:cNvPr id="81" name="Rectangle: Rounded Corners 80">
            <a:extLst>
              <a:ext uri="{FF2B5EF4-FFF2-40B4-BE49-F238E27FC236}">
                <a16:creationId xmlns:a16="http://schemas.microsoft.com/office/drawing/2014/main" id="{4D83C335-3BB1-422F-B7B7-D9E9057FFEE7}"/>
              </a:ext>
            </a:extLst>
          </p:cNvPr>
          <p:cNvSpPr/>
          <p:nvPr/>
        </p:nvSpPr>
        <p:spPr>
          <a:xfrm>
            <a:off x="3750308" y="1436849"/>
            <a:ext cx="639791" cy="4678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err="1">
                <a:solidFill>
                  <a:schemeClr val="tx1"/>
                </a:solidFill>
              </a:rPr>
              <a:t>g</a:t>
            </a:r>
            <a:r>
              <a:rPr lang="en-US" b="1" baseline="30000" dirty="0" err="1">
                <a:solidFill>
                  <a:schemeClr val="tx1"/>
                </a:solidFill>
              </a:rPr>
              <a:t>b</a:t>
            </a:r>
            <a:endParaRPr lang="en-US" dirty="0">
              <a:solidFill>
                <a:schemeClr val="tx1"/>
              </a:solidFill>
            </a:endParaRPr>
          </a:p>
        </p:txBody>
      </p:sp>
      <p:sp>
        <p:nvSpPr>
          <p:cNvPr id="82" name="Rectangle: Rounded Corners 81">
            <a:extLst>
              <a:ext uri="{FF2B5EF4-FFF2-40B4-BE49-F238E27FC236}">
                <a16:creationId xmlns:a16="http://schemas.microsoft.com/office/drawing/2014/main" id="{88D889B5-71C5-41FD-97ED-EEDC34D08944}"/>
              </a:ext>
            </a:extLst>
          </p:cNvPr>
          <p:cNvSpPr/>
          <p:nvPr/>
        </p:nvSpPr>
        <p:spPr>
          <a:xfrm>
            <a:off x="2956849" y="2024899"/>
            <a:ext cx="639791" cy="4678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a:solidFill>
                  <a:schemeClr val="tx1"/>
                </a:solidFill>
              </a:rPr>
              <a:t>g</a:t>
            </a:r>
            <a:r>
              <a:rPr lang="en-US" b="1" baseline="30000">
                <a:solidFill>
                  <a:schemeClr val="tx1"/>
                </a:solidFill>
              </a:rPr>
              <a:t>a</a:t>
            </a:r>
            <a:endParaRPr lang="en-US">
              <a:solidFill>
                <a:schemeClr val="tx1"/>
              </a:solidFill>
            </a:endParaRPr>
          </a:p>
        </p:txBody>
      </p:sp>
      <p:sp>
        <p:nvSpPr>
          <p:cNvPr id="83" name="Rectangle: Rounded Corners 82">
            <a:extLst>
              <a:ext uri="{FF2B5EF4-FFF2-40B4-BE49-F238E27FC236}">
                <a16:creationId xmlns:a16="http://schemas.microsoft.com/office/drawing/2014/main" id="{0AB46A54-0C6E-49D3-AC2C-D626FEC0E55C}"/>
              </a:ext>
            </a:extLst>
          </p:cNvPr>
          <p:cNvSpPr/>
          <p:nvPr/>
        </p:nvSpPr>
        <p:spPr>
          <a:xfrm>
            <a:off x="3750307" y="2032275"/>
            <a:ext cx="639791" cy="4678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err="1">
                <a:solidFill>
                  <a:schemeClr val="tx1"/>
                </a:solidFill>
              </a:rPr>
              <a:t>g</a:t>
            </a:r>
            <a:r>
              <a:rPr lang="en-US" b="1" baseline="30000" dirty="0" err="1">
                <a:solidFill>
                  <a:schemeClr val="tx1"/>
                </a:solidFill>
              </a:rPr>
              <a:t>b</a:t>
            </a:r>
            <a:endParaRPr lang="en-US" dirty="0">
              <a:solidFill>
                <a:schemeClr val="tx1"/>
              </a:solidFill>
            </a:endParaRPr>
          </a:p>
        </p:txBody>
      </p:sp>
      <p:sp>
        <p:nvSpPr>
          <p:cNvPr id="85" name="Rectangle: Rounded Corners 84">
            <a:extLst>
              <a:ext uri="{FF2B5EF4-FFF2-40B4-BE49-F238E27FC236}">
                <a16:creationId xmlns:a16="http://schemas.microsoft.com/office/drawing/2014/main" id="{95D4183B-B1F8-4E89-973F-F25604AC5AE0}"/>
              </a:ext>
            </a:extLst>
          </p:cNvPr>
          <p:cNvSpPr/>
          <p:nvPr/>
        </p:nvSpPr>
        <p:spPr>
          <a:xfrm>
            <a:off x="4568188" y="2056934"/>
            <a:ext cx="639791" cy="46781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solidFill>
                  <a:schemeClr val="tx1"/>
                </a:solidFill>
              </a:rPr>
              <a:t>g</a:t>
            </a:r>
            <a:r>
              <a:rPr lang="en-US" b="1" baseline="30000" dirty="0">
                <a:solidFill>
                  <a:schemeClr val="tx1"/>
                </a:solidFill>
              </a:rPr>
              <a:t>r</a:t>
            </a:r>
            <a:endParaRPr lang="en-US" dirty="0">
              <a:solidFill>
                <a:schemeClr val="tx1"/>
              </a:solidFill>
            </a:endParaRPr>
          </a:p>
        </p:txBody>
      </p:sp>
      <p:sp>
        <p:nvSpPr>
          <p:cNvPr id="86" name="Rectangle: Rounded Corners 85">
            <a:extLst>
              <a:ext uri="{FF2B5EF4-FFF2-40B4-BE49-F238E27FC236}">
                <a16:creationId xmlns:a16="http://schemas.microsoft.com/office/drawing/2014/main" id="{E13C0B5B-9DB0-491B-B5DC-64E1BB2408ED}"/>
              </a:ext>
            </a:extLst>
          </p:cNvPr>
          <p:cNvSpPr/>
          <p:nvPr/>
        </p:nvSpPr>
        <p:spPr>
          <a:xfrm>
            <a:off x="4566092" y="1436849"/>
            <a:ext cx="639791" cy="46781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g</a:t>
            </a:r>
            <a:r>
              <a:rPr lang="en-US" b="1" baseline="30000" dirty="0">
                <a:solidFill>
                  <a:schemeClr val="tx1"/>
                </a:solidFill>
              </a:rPr>
              <a:t>ab</a:t>
            </a:r>
            <a:endParaRPr lang="en-US" dirty="0">
              <a:solidFill>
                <a:schemeClr val="tx1"/>
              </a:solidFill>
            </a:endParaRPr>
          </a:p>
        </p:txBody>
      </p:sp>
      <p:cxnSp>
        <p:nvCxnSpPr>
          <p:cNvPr id="90" name="Connector: Curved 89">
            <a:extLst>
              <a:ext uri="{FF2B5EF4-FFF2-40B4-BE49-F238E27FC236}">
                <a16:creationId xmlns:a16="http://schemas.microsoft.com/office/drawing/2014/main" id="{290B1E25-FAC7-4EAD-8E6E-00CC7A0C8001}"/>
              </a:ext>
            </a:extLst>
          </p:cNvPr>
          <p:cNvCxnSpPr>
            <a:stCxn id="86" idx="3"/>
            <a:endCxn id="85" idx="3"/>
          </p:cNvCxnSpPr>
          <p:nvPr/>
        </p:nvCxnSpPr>
        <p:spPr>
          <a:xfrm>
            <a:off x="5205883" y="1670756"/>
            <a:ext cx="2096" cy="620085"/>
          </a:xfrm>
          <a:prstGeom prst="curvedConnector3">
            <a:avLst>
              <a:gd name="adj1" fmla="val 11006489"/>
            </a:avLst>
          </a:prstGeom>
          <a:ln w="38100">
            <a:headEnd type="triangle"/>
            <a:tailEnd type="triangle"/>
          </a:ln>
        </p:spPr>
        <p:style>
          <a:lnRef idx="1">
            <a:schemeClr val="dk1"/>
          </a:lnRef>
          <a:fillRef idx="0">
            <a:schemeClr val="dk1"/>
          </a:fillRef>
          <a:effectRef idx="0">
            <a:schemeClr val="dk1"/>
          </a:effectRef>
          <a:fontRef idx="minor">
            <a:schemeClr val="tx1"/>
          </a:fontRef>
        </p:style>
      </p:cxnSp>
      <p:sp>
        <p:nvSpPr>
          <p:cNvPr id="91" name="TextBox 90">
            <a:extLst>
              <a:ext uri="{FF2B5EF4-FFF2-40B4-BE49-F238E27FC236}">
                <a16:creationId xmlns:a16="http://schemas.microsoft.com/office/drawing/2014/main" id="{ECFD030F-5797-4757-BA49-6AA786517248}"/>
              </a:ext>
            </a:extLst>
          </p:cNvPr>
          <p:cNvSpPr txBox="1"/>
          <p:nvPr/>
        </p:nvSpPr>
        <p:spPr>
          <a:xfrm>
            <a:off x="5430216" y="1774285"/>
            <a:ext cx="506870" cy="369332"/>
          </a:xfrm>
          <a:prstGeom prst="rect">
            <a:avLst/>
          </a:prstGeom>
          <a:noFill/>
        </p:spPr>
        <p:txBody>
          <a:bodyPr wrap="none" rtlCol="0">
            <a:spAutoFit/>
          </a:bodyPr>
          <a:lstStyle/>
          <a:p>
            <a:r>
              <a:rPr lang="en-US" b="1" dirty="0"/>
              <a:t>???</a:t>
            </a:r>
          </a:p>
        </p:txBody>
      </p:sp>
      <p:sp>
        <p:nvSpPr>
          <p:cNvPr id="94" name="TextBox 93">
            <a:extLst>
              <a:ext uri="{FF2B5EF4-FFF2-40B4-BE49-F238E27FC236}">
                <a16:creationId xmlns:a16="http://schemas.microsoft.com/office/drawing/2014/main" id="{3807ADFE-393C-4A5D-A5B7-002FDD57D215}"/>
              </a:ext>
            </a:extLst>
          </p:cNvPr>
          <p:cNvSpPr txBox="1"/>
          <p:nvPr/>
        </p:nvSpPr>
        <p:spPr>
          <a:xfrm>
            <a:off x="3474956" y="4052205"/>
            <a:ext cx="432122" cy="408623"/>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b="1" dirty="0" err="1">
                <a:solidFill>
                  <a:schemeClr val="tx1"/>
                </a:solidFill>
              </a:rPr>
              <a:t>g</a:t>
            </a:r>
            <a:r>
              <a:rPr lang="en-US" b="1" baseline="30000" dirty="0" err="1">
                <a:solidFill>
                  <a:schemeClr val="tx1"/>
                </a:solidFill>
              </a:rPr>
              <a:t>b</a:t>
            </a:r>
            <a:endParaRPr lang="en-US" dirty="0">
              <a:solidFill>
                <a:schemeClr val="tx1"/>
              </a:solidFill>
            </a:endParaRPr>
          </a:p>
        </p:txBody>
      </p:sp>
      <p:sp>
        <p:nvSpPr>
          <p:cNvPr id="96" name="TextBox 95">
            <a:extLst>
              <a:ext uri="{FF2B5EF4-FFF2-40B4-BE49-F238E27FC236}">
                <a16:creationId xmlns:a16="http://schemas.microsoft.com/office/drawing/2014/main" id="{39F50D50-6BE4-40F2-AAD1-51CAF0A76E3B}"/>
              </a:ext>
            </a:extLst>
          </p:cNvPr>
          <p:cNvSpPr txBox="1"/>
          <p:nvPr/>
        </p:nvSpPr>
        <p:spPr>
          <a:xfrm>
            <a:off x="2387395" y="2763053"/>
            <a:ext cx="2927148" cy="369332"/>
          </a:xfrm>
          <a:prstGeom prst="rect">
            <a:avLst/>
          </a:prstGeom>
          <a:noFill/>
        </p:spPr>
        <p:txBody>
          <a:bodyPr wrap="none" rtlCol="0">
            <a:spAutoFit/>
          </a:bodyPr>
          <a:lstStyle/>
          <a:p>
            <a:r>
              <a:rPr lang="en-US" u="sng" dirty="0"/>
              <a:t>A simplified DH key exchange</a:t>
            </a:r>
          </a:p>
        </p:txBody>
      </p:sp>
      <p:sp>
        <p:nvSpPr>
          <p:cNvPr id="69" name="Rectangle: Rounded Corners 68">
            <a:extLst>
              <a:ext uri="{FF2B5EF4-FFF2-40B4-BE49-F238E27FC236}">
                <a16:creationId xmlns:a16="http://schemas.microsoft.com/office/drawing/2014/main" id="{2D19D640-AB8D-4BF1-B3B7-C019E1BEB80E}"/>
              </a:ext>
            </a:extLst>
          </p:cNvPr>
          <p:cNvSpPr/>
          <p:nvPr/>
        </p:nvSpPr>
        <p:spPr>
          <a:xfrm>
            <a:off x="7064235" y="1641342"/>
            <a:ext cx="4236690" cy="7172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 Cohn-Gordon et al. solution to the Commitment Problem</a:t>
            </a:r>
          </a:p>
        </p:txBody>
      </p:sp>
      <p:sp>
        <p:nvSpPr>
          <p:cNvPr id="70" name="Oval 69">
            <a:extLst>
              <a:ext uri="{FF2B5EF4-FFF2-40B4-BE49-F238E27FC236}">
                <a16:creationId xmlns:a16="http://schemas.microsoft.com/office/drawing/2014/main" id="{59CB7401-2DE8-4FCA-B9BD-7734D6975AAC}"/>
              </a:ext>
            </a:extLst>
          </p:cNvPr>
          <p:cNvSpPr/>
          <p:nvPr/>
        </p:nvSpPr>
        <p:spPr>
          <a:xfrm>
            <a:off x="6764257" y="2793802"/>
            <a:ext cx="299978" cy="3318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71" name="TextBox 70">
            <a:extLst>
              <a:ext uri="{FF2B5EF4-FFF2-40B4-BE49-F238E27FC236}">
                <a16:creationId xmlns:a16="http://schemas.microsoft.com/office/drawing/2014/main" id="{421E0756-2A51-42A8-9808-ECF80D163DA2}"/>
              </a:ext>
            </a:extLst>
          </p:cNvPr>
          <p:cNvSpPr txBox="1"/>
          <p:nvPr/>
        </p:nvSpPr>
        <p:spPr>
          <a:xfrm>
            <a:off x="6730249" y="2397091"/>
            <a:ext cx="1496372" cy="369332"/>
          </a:xfrm>
          <a:prstGeom prst="rect">
            <a:avLst/>
          </a:prstGeom>
          <a:noFill/>
        </p:spPr>
        <p:txBody>
          <a:bodyPr wrap="square" rtlCol="0">
            <a:spAutoFit/>
          </a:bodyPr>
          <a:lstStyle/>
          <a:p>
            <a:r>
              <a:rPr lang="en-US" u="sng" dirty="0"/>
              <a:t>Requirements</a:t>
            </a:r>
          </a:p>
        </p:txBody>
      </p:sp>
      <p:sp>
        <p:nvSpPr>
          <p:cNvPr id="84" name="TextBox 83">
            <a:extLst>
              <a:ext uri="{FF2B5EF4-FFF2-40B4-BE49-F238E27FC236}">
                <a16:creationId xmlns:a16="http://schemas.microsoft.com/office/drawing/2014/main" id="{2B61BAF6-FD1E-4767-958C-F9B8B640691E}"/>
              </a:ext>
            </a:extLst>
          </p:cNvPr>
          <p:cNvSpPr txBox="1"/>
          <p:nvPr/>
        </p:nvSpPr>
        <p:spPr>
          <a:xfrm>
            <a:off x="7183252" y="2763053"/>
            <a:ext cx="3931788" cy="646331"/>
          </a:xfrm>
          <a:prstGeom prst="rect">
            <a:avLst/>
          </a:prstGeom>
          <a:noFill/>
        </p:spPr>
        <p:txBody>
          <a:bodyPr wrap="square" rtlCol="0">
            <a:spAutoFit/>
          </a:bodyPr>
          <a:lstStyle/>
          <a:p>
            <a:r>
              <a:rPr lang="en-US" dirty="0"/>
              <a:t>The underlying assumption is the </a:t>
            </a:r>
            <a:r>
              <a:rPr lang="en-US" b="1" i="1" dirty="0"/>
              <a:t>Strong Diffie-Hellman Problem</a:t>
            </a:r>
            <a:r>
              <a:rPr lang="en-US" i="1" dirty="0"/>
              <a:t>.</a:t>
            </a:r>
            <a:endParaRPr lang="en-US" dirty="0"/>
          </a:p>
        </p:txBody>
      </p:sp>
      <p:sp>
        <p:nvSpPr>
          <p:cNvPr id="5" name="TextBox 4">
            <a:extLst>
              <a:ext uri="{FF2B5EF4-FFF2-40B4-BE49-F238E27FC236}">
                <a16:creationId xmlns:a16="http://schemas.microsoft.com/office/drawing/2014/main" id="{2ED269F5-70DE-49AF-B25C-68A97A77846A}"/>
              </a:ext>
            </a:extLst>
          </p:cNvPr>
          <p:cNvSpPr txBox="1"/>
          <p:nvPr/>
        </p:nvSpPr>
        <p:spPr>
          <a:xfrm>
            <a:off x="10138976" y="2024899"/>
            <a:ext cx="794064" cy="276999"/>
          </a:xfrm>
          <a:prstGeom prst="rect">
            <a:avLst/>
          </a:prstGeom>
          <a:noFill/>
        </p:spPr>
        <p:txBody>
          <a:bodyPr wrap="none" rtlCol="0">
            <a:spAutoFit/>
          </a:bodyPr>
          <a:lstStyle/>
          <a:p>
            <a:r>
              <a:rPr lang="en-US" sz="1200" dirty="0"/>
              <a:t>[CCGJJ19]</a:t>
            </a:r>
          </a:p>
        </p:txBody>
      </p:sp>
      <p:sp>
        <p:nvSpPr>
          <p:cNvPr id="7" name="Footer Placeholder 6">
            <a:extLst>
              <a:ext uri="{FF2B5EF4-FFF2-40B4-BE49-F238E27FC236}">
                <a16:creationId xmlns:a16="http://schemas.microsoft.com/office/drawing/2014/main" id="{BA9AB0CA-8518-4ED5-81D4-AE83DB6AA4A5}"/>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23992141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ectangle: Rounded Corners 109">
            <a:extLst>
              <a:ext uri="{FF2B5EF4-FFF2-40B4-BE49-F238E27FC236}">
                <a16:creationId xmlns:a16="http://schemas.microsoft.com/office/drawing/2014/main" id="{8A9F177E-45BA-4E1D-A270-DCB77A0D02DA}"/>
              </a:ext>
            </a:extLst>
          </p:cNvPr>
          <p:cNvSpPr/>
          <p:nvPr/>
        </p:nvSpPr>
        <p:spPr>
          <a:xfrm>
            <a:off x="10201147" y="4884630"/>
            <a:ext cx="1932392" cy="70931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6" name="Rectangle: Rounded Corners 5">
            <a:extLst>
              <a:ext uri="{FF2B5EF4-FFF2-40B4-BE49-F238E27FC236}">
                <a16:creationId xmlns:a16="http://schemas.microsoft.com/office/drawing/2014/main" id="{A830777F-6D43-4784-B12C-A62969438E9D}"/>
              </a:ext>
            </a:extLst>
          </p:cNvPr>
          <p:cNvSpPr/>
          <p:nvPr/>
        </p:nvSpPr>
        <p:spPr>
          <a:xfrm>
            <a:off x="752219" y="2711392"/>
            <a:ext cx="5872313" cy="2500401"/>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3" name="Straight Arrow Connector 12">
            <a:extLst>
              <a:ext uri="{FF2B5EF4-FFF2-40B4-BE49-F238E27FC236}">
                <a16:creationId xmlns:a16="http://schemas.microsoft.com/office/drawing/2014/main" id="{B4033935-BEBE-4F59-B2DC-1F7E45E744BA}"/>
              </a:ext>
            </a:extLst>
          </p:cNvPr>
          <p:cNvCxnSpPr>
            <a:cxnSpLocks/>
          </p:cNvCxnSpPr>
          <p:nvPr/>
        </p:nvCxnSpPr>
        <p:spPr>
          <a:xfrm>
            <a:off x="2818373" y="3957380"/>
            <a:ext cx="185447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13509F0-B39A-4D4A-9A1A-61E253A4B75A}"/>
              </a:ext>
            </a:extLst>
          </p:cNvPr>
          <p:cNvCxnSpPr>
            <a:cxnSpLocks/>
          </p:cNvCxnSpPr>
          <p:nvPr/>
        </p:nvCxnSpPr>
        <p:spPr>
          <a:xfrm flipH="1">
            <a:off x="2762180" y="4402035"/>
            <a:ext cx="191067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5FFED03-F702-40B0-BA9A-1AC14724DAB1}"/>
              </a:ext>
            </a:extLst>
          </p:cNvPr>
          <p:cNvSpPr txBox="1"/>
          <p:nvPr/>
        </p:nvSpPr>
        <p:spPr>
          <a:xfrm>
            <a:off x="3474956" y="3525950"/>
            <a:ext cx="432122" cy="408623"/>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b="1" dirty="0">
                <a:solidFill>
                  <a:schemeClr val="tx1"/>
                </a:solidFill>
              </a:rPr>
              <a:t>g</a:t>
            </a:r>
            <a:r>
              <a:rPr lang="en-US" b="1" baseline="30000" dirty="0">
                <a:solidFill>
                  <a:schemeClr val="tx1"/>
                </a:solidFill>
              </a:rPr>
              <a:t>a</a:t>
            </a:r>
            <a:endParaRPr lang="en-US" dirty="0">
              <a:solidFill>
                <a:schemeClr val="tx1"/>
              </a:solidFill>
            </a:endParaRPr>
          </a:p>
        </p:txBody>
      </p:sp>
      <p:sp>
        <p:nvSpPr>
          <p:cNvPr id="17" name="TextBox 16">
            <a:extLst>
              <a:ext uri="{FF2B5EF4-FFF2-40B4-BE49-F238E27FC236}">
                <a16:creationId xmlns:a16="http://schemas.microsoft.com/office/drawing/2014/main" id="{04E0678E-7A16-40D4-A833-307DE72E5164}"/>
              </a:ext>
            </a:extLst>
          </p:cNvPr>
          <p:cNvSpPr txBox="1"/>
          <p:nvPr/>
        </p:nvSpPr>
        <p:spPr>
          <a:xfrm>
            <a:off x="1963066" y="4122995"/>
            <a:ext cx="436338" cy="369332"/>
          </a:xfrm>
          <a:prstGeom prst="rect">
            <a:avLst/>
          </a:prstGeom>
          <a:noFill/>
        </p:spPr>
        <p:txBody>
          <a:bodyPr wrap="square" rtlCol="0">
            <a:spAutoFit/>
          </a:bodyPr>
          <a:lstStyle/>
          <a:p>
            <a:r>
              <a:rPr lang="en-US" b="1" dirty="0" err="1"/>
              <a:t>Z</a:t>
            </a:r>
            <a:r>
              <a:rPr lang="en-US" b="1" baseline="-25000" dirty="0" err="1"/>
              <a:t>p</a:t>
            </a:r>
            <a:endParaRPr lang="en-US" b="1" dirty="0"/>
          </a:p>
        </p:txBody>
      </p:sp>
      <p:sp>
        <p:nvSpPr>
          <p:cNvPr id="22" name="TextBox 21">
            <a:extLst>
              <a:ext uri="{FF2B5EF4-FFF2-40B4-BE49-F238E27FC236}">
                <a16:creationId xmlns:a16="http://schemas.microsoft.com/office/drawing/2014/main" id="{05CE0F1B-8F50-48DF-B789-84A1E1008354}"/>
              </a:ext>
            </a:extLst>
          </p:cNvPr>
          <p:cNvSpPr txBox="1"/>
          <p:nvPr/>
        </p:nvSpPr>
        <p:spPr>
          <a:xfrm>
            <a:off x="1221456" y="4678592"/>
            <a:ext cx="1690324" cy="369332"/>
          </a:xfrm>
          <a:prstGeom prst="rect">
            <a:avLst/>
          </a:prstGeom>
          <a:noFill/>
        </p:spPr>
        <p:txBody>
          <a:bodyPr wrap="square" rtlCol="0">
            <a:spAutoFit/>
          </a:bodyPr>
          <a:lstStyle/>
          <a:p>
            <a:r>
              <a:rPr lang="en-US" b="1" dirty="0"/>
              <a:t>KDF</a:t>
            </a:r>
            <a:r>
              <a:rPr lang="en-US" dirty="0"/>
              <a:t>(</a:t>
            </a:r>
            <a:r>
              <a:rPr lang="en-US" b="1" dirty="0"/>
              <a:t>g</a:t>
            </a:r>
            <a:r>
              <a:rPr lang="en-US" b="1" baseline="30000" dirty="0"/>
              <a:t>a</a:t>
            </a:r>
            <a:r>
              <a:rPr lang="en-US" dirty="0"/>
              <a:t> , </a:t>
            </a:r>
            <a:r>
              <a:rPr lang="en-US" b="1" dirty="0" err="1"/>
              <a:t>g</a:t>
            </a:r>
            <a:r>
              <a:rPr lang="en-US" b="1" baseline="30000" dirty="0" err="1"/>
              <a:t>b</a:t>
            </a:r>
            <a:r>
              <a:rPr lang="en-US" dirty="0"/>
              <a:t>, </a:t>
            </a:r>
            <a:r>
              <a:rPr lang="en-US" b="1" dirty="0"/>
              <a:t>g</a:t>
            </a:r>
            <a:r>
              <a:rPr lang="en-US" b="1" baseline="30000" dirty="0"/>
              <a:t>ab</a:t>
            </a:r>
            <a:r>
              <a:rPr lang="en-US" dirty="0"/>
              <a:t>)</a:t>
            </a:r>
          </a:p>
        </p:txBody>
      </p:sp>
      <p:pic>
        <p:nvPicPr>
          <p:cNvPr id="23" name="Picture 22" descr="Chart&#10;&#10;Description automatically generated">
            <a:extLst>
              <a:ext uri="{FF2B5EF4-FFF2-40B4-BE49-F238E27FC236}">
                <a16:creationId xmlns:a16="http://schemas.microsoft.com/office/drawing/2014/main" id="{4FEC66AF-6F25-4B47-86BA-C935CA5FDB1D}"/>
              </a:ext>
            </a:extLst>
          </p:cNvPr>
          <p:cNvPicPr>
            <a:picLocks noChangeAspect="1"/>
          </p:cNvPicPr>
          <p:nvPr/>
        </p:nvPicPr>
        <p:blipFill>
          <a:blip r:embed="rId3"/>
          <a:stretch>
            <a:fillRect/>
          </a:stretch>
        </p:blipFill>
        <p:spPr>
          <a:xfrm>
            <a:off x="1398315" y="3302682"/>
            <a:ext cx="815866" cy="815866"/>
          </a:xfrm>
          <a:prstGeom prst="rect">
            <a:avLst/>
          </a:prstGeom>
        </p:spPr>
      </p:pic>
      <p:sp>
        <p:nvSpPr>
          <p:cNvPr id="24" name="TextBox 23">
            <a:extLst>
              <a:ext uri="{FF2B5EF4-FFF2-40B4-BE49-F238E27FC236}">
                <a16:creationId xmlns:a16="http://schemas.microsoft.com/office/drawing/2014/main" id="{5CB80898-2E1D-498E-9D0E-A0A2D244A893}"/>
              </a:ext>
            </a:extLst>
          </p:cNvPr>
          <p:cNvSpPr txBox="1"/>
          <p:nvPr/>
        </p:nvSpPr>
        <p:spPr>
          <a:xfrm>
            <a:off x="1369788" y="4108830"/>
            <a:ext cx="312906" cy="369332"/>
          </a:xfrm>
          <a:prstGeom prst="rect">
            <a:avLst/>
          </a:prstGeom>
          <a:noFill/>
        </p:spPr>
        <p:txBody>
          <a:bodyPr wrap="square" rtlCol="0">
            <a:spAutoFit/>
          </a:bodyPr>
          <a:lstStyle/>
          <a:p>
            <a:r>
              <a:rPr lang="en-US" b="1" dirty="0"/>
              <a:t>a</a:t>
            </a:r>
          </a:p>
        </p:txBody>
      </p:sp>
      <p:cxnSp>
        <p:nvCxnSpPr>
          <p:cNvPr id="25" name="Straight Arrow Connector 24">
            <a:extLst>
              <a:ext uri="{FF2B5EF4-FFF2-40B4-BE49-F238E27FC236}">
                <a16:creationId xmlns:a16="http://schemas.microsoft.com/office/drawing/2014/main" id="{BF5F3C08-79F9-4ADF-B813-EDBE480A1AB9}"/>
              </a:ext>
            </a:extLst>
          </p:cNvPr>
          <p:cNvCxnSpPr>
            <a:cxnSpLocks/>
          </p:cNvCxnSpPr>
          <p:nvPr/>
        </p:nvCxnSpPr>
        <p:spPr>
          <a:xfrm flipH="1">
            <a:off x="1594207" y="4292907"/>
            <a:ext cx="36885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223DA77-EB3C-432C-91AC-3AC9C23F5142}"/>
              </a:ext>
            </a:extLst>
          </p:cNvPr>
          <p:cNvSpPr txBox="1"/>
          <p:nvPr/>
        </p:nvSpPr>
        <p:spPr>
          <a:xfrm>
            <a:off x="5727266" y="4140080"/>
            <a:ext cx="436338" cy="369332"/>
          </a:xfrm>
          <a:prstGeom prst="rect">
            <a:avLst/>
          </a:prstGeom>
          <a:noFill/>
        </p:spPr>
        <p:txBody>
          <a:bodyPr wrap="square" rtlCol="0">
            <a:spAutoFit/>
          </a:bodyPr>
          <a:lstStyle/>
          <a:p>
            <a:r>
              <a:rPr lang="en-US" b="1" dirty="0" err="1"/>
              <a:t>Z</a:t>
            </a:r>
            <a:r>
              <a:rPr lang="en-US" b="1" baseline="-25000" dirty="0" err="1"/>
              <a:t>p</a:t>
            </a:r>
            <a:endParaRPr lang="en-US" b="1" dirty="0"/>
          </a:p>
        </p:txBody>
      </p:sp>
      <p:sp>
        <p:nvSpPr>
          <p:cNvPr id="27" name="TextBox 26">
            <a:extLst>
              <a:ext uri="{FF2B5EF4-FFF2-40B4-BE49-F238E27FC236}">
                <a16:creationId xmlns:a16="http://schemas.microsoft.com/office/drawing/2014/main" id="{09841F71-3A09-4BCE-888B-2BB8BEFE3891}"/>
              </a:ext>
            </a:extLst>
          </p:cNvPr>
          <p:cNvSpPr txBox="1"/>
          <p:nvPr/>
        </p:nvSpPr>
        <p:spPr>
          <a:xfrm>
            <a:off x="5181773" y="4165399"/>
            <a:ext cx="319318" cy="369332"/>
          </a:xfrm>
          <a:prstGeom prst="rect">
            <a:avLst/>
          </a:prstGeom>
          <a:noFill/>
        </p:spPr>
        <p:txBody>
          <a:bodyPr wrap="square" rtlCol="0">
            <a:spAutoFit/>
          </a:bodyPr>
          <a:lstStyle/>
          <a:p>
            <a:r>
              <a:rPr lang="en-US" b="1" dirty="0"/>
              <a:t>b</a:t>
            </a:r>
          </a:p>
        </p:txBody>
      </p:sp>
      <p:cxnSp>
        <p:nvCxnSpPr>
          <p:cNvPr id="28" name="Straight Arrow Connector 27">
            <a:extLst>
              <a:ext uri="{FF2B5EF4-FFF2-40B4-BE49-F238E27FC236}">
                <a16:creationId xmlns:a16="http://schemas.microsoft.com/office/drawing/2014/main" id="{945A5BA6-45FF-4917-AAE9-9D6CAF950056}"/>
              </a:ext>
            </a:extLst>
          </p:cNvPr>
          <p:cNvCxnSpPr>
            <a:cxnSpLocks/>
          </p:cNvCxnSpPr>
          <p:nvPr/>
        </p:nvCxnSpPr>
        <p:spPr>
          <a:xfrm flipH="1">
            <a:off x="5485856" y="4339498"/>
            <a:ext cx="241410" cy="93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EADFD0F-6986-412D-8AB1-0BB1DBBD94D5}"/>
              </a:ext>
            </a:extLst>
          </p:cNvPr>
          <p:cNvCxnSpPr>
            <a:cxnSpLocks/>
            <a:endCxn id="35" idx="1"/>
          </p:cNvCxnSpPr>
          <p:nvPr/>
        </p:nvCxnSpPr>
        <p:spPr>
          <a:xfrm>
            <a:off x="2758552" y="4890260"/>
            <a:ext cx="67643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ECF5FBC8-67B1-4F6B-AECC-C36078CF5B97}"/>
              </a:ext>
            </a:extLst>
          </p:cNvPr>
          <p:cNvSpPr txBox="1"/>
          <p:nvPr/>
        </p:nvSpPr>
        <p:spPr>
          <a:xfrm>
            <a:off x="4711650" y="4693879"/>
            <a:ext cx="2094425" cy="369332"/>
          </a:xfrm>
          <a:prstGeom prst="rect">
            <a:avLst/>
          </a:prstGeom>
          <a:noFill/>
        </p:spPr>
        <p:txBody>
          <a:bodyPr wrap="square" rtlCol="0">
            <a:spAutoFit/>
          </a:bodyPr>
          <a:lstStyle/>
          <a:p>
            <a:r>
              <a:rPr lang="en-US" b="1" dirty="0"/>
              <a:t>KDF</a:t>
            </a:r>
            <a:r>
              <a:rPr lang="en-US" dirty="0"/>
              <a:t>(</a:t>
            </a:r>
            <a:r>
              <a:rPr lang="en-US" b="1" dirty="0"/>
              <a:t>g</a:t>
            </a:r>
            <a:r>
              <a:rPr lang="en-US" b="1" baseline="30000" dirty="0"/>
              <a:t>a</a:t>
            </a:r>
            <a:r>
              <a:rPr lang="en-US" dirty="0"/>
              <a:t> , </a:t>
            </a:r>
            <a:r>
              <a:rPr lang="en-US" b="1" dirty="0" err="1"/>
              <a:t>g</a:t>
            </a:r>
            <a:r>
              <a:rPr lang="en-US" b="1" baseline="30000" dirty="0" err="1"/>
              <a:t>b</a:t>
            </a:r>
            <a:r>
              <a:rPr lang="en-US" dirty="0"/>
              <a:t>, </a:t>
            </a:r>
            <a:r>
              <a:rPr lang="en-US" b="1" dirty="0"/>
              <a:t>g</a:t>
            </a:r>
            <a:r>
              <a:rPr lang="en-US" b="1" baseline="30000" dirty="0"/>
              <a:t>ab</a:t>
            </a:r>
            <a:r>
              <a:rPr lang="en-US" dirty="0"/>
              <a:t>)</a:t>
            </a:r>
          </a:p>
        </p:txBody>
      </p:sp>
      <p:cxnSp>
        <p:nvCxnSpPr>
          <p:cNvPr id="31" name="Straight Arrow Connector 30">
            <a:extLst>
              <a:ext uri="{FF2B5EF4-FFF2-40B4-BE49-F238E27FC236}">
                <a16:creationId xmlns:a16="http://schemas.microsoft.com/office/drawing/2014/main" id="{8A27E20D-C262-40D2-BEA0-732604F8E6BC}"/>
              </a:ext>
            </a:extLst>
          </p:cNvPr>
          <p:cNvCxnSpPr>
            <a:cxnSpLocks/>
            <a:endCxn id="35" idx="3"/>
          </p:cNvCxnSpPr>
          <p:nvPr/>
        </p:nvCxnSpPr>
        <p:spPr>
          <a:xfrm flipH="1">
            <a:off x="3982479" y="4878545"/>
            <a:ext cx="705990" cy="1171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2" name="Picture 31" descr="A picture containing text, toy, vector graphics&#10;&#10;Description automatically generated">
            <a:extLst>
              <a:ext uri="{FF2B5EF4-FFF2-40B4-BE49-F238E27FC236}">
                <a16:creationId xmlns:a16="http://schemas.microsoft.com/office/drawing/2014/main" id="{AC8B8A88-7B5D-46E8-AF18-03216FAA290F}"/>
              </a:ext>
            </a:extLst>
          </p:cNvPr>
          <p:cNvPicPr>
            <a:picLocks noChangeAspect="1"/>
          </p:cNvPicPr>
          <p:nvPr/>
        </p:nvPicPr>
        <p:blipFill>
          <a:blip r:embed="rId4"/>
          <a:stretch>
            <a:fillRect/>
          </a:stretch>
        </p:blipFill>
        <p:spPr>
          <a:xfrm flipH="1">
            <a:off x="5288431" y="3328454"/>
            <a:ext cx="815867" cy="815867"/>
          </a:xfrm>
          <a:prstGeom prst="rect">
            <a:avLst/>
          </a:prstGeom>
        </p:spPr>
      </p:pic>
      <p:pic>
        <p:nvPicPr>
          <p:cNvPr id="35" name="Picture 34" descr="A picture containing clipart&#10;&#10;Description automatically generated">
            <a:extLst>
              <a:ext uri="{FF2B5EF4-FFF2-40B4-BE49-F238E27FC236}">
                <a16:creationId xmlns:a16="http://schemas.microsoft.com/office/drawing/2014/main" id="{D802474C-6601-4600-BBDD-6ED3949BE380}"/>
              </a:ext>
            </a:extLst>
          </p:cNvPr>
          <p:cNvPicPr>
            <a:picLocks noChangeAspect="1"/>
          </p:cNvPicPr>
          <p:nvPr/>
        </p:nvPicPr>
        <p:blipFill>
          <a:blip r:embed="rId5"/>
          <a:stretch>
            <a:fillRect/>
          </a:stretch>
        </p:blipFill>
        <p:spPr>
          <a:xfrm>
            <a:off x="3434991" y="4616516"/>
            <a:ext cx="547488" cy="547488"/>
          </a:xfrm>
          <a:prstGeom prst="rect">
            <a:avLst/>
          </a:prstGeom>
        </p:spPr>
      </p:pic>
      <p:sp>
        <p:nvSpPr>
          <p:cNvPr id="45" name="Rectangle: Rounded Corners 44">
            <a:extLst>
              <a:ext uri="{FF2B5EF4-FFF2-40B4-BE49-F238E27FC236}">
                <a16:creationId xmlns:a16="http://schemas.microsoft.com/office/drawing/2014/main" id="{727F8595-8074-477E-899E-8DA6EFB6811B}"/>
              </a:ext>
            </a:extLst>
          </p:cNvPr>
          <p:cNvSpPr/>
          <p:nvPr/>
        </p:nvSpPr>
        <p:spPr>
          <a:xfrm>
            <a:off x="269070" y="1422998"/>
            <a:ext cx="1932392" cy="103479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46" name="TextBox 45">
            <a:extLst>
              <a:ext uri="{FF2B5EF4-FFF2-40B4-BE49-F238E27FC236}">
                <a16:creationId xmlns:a16="http://schemas.microsoft.com/office/drawing/2014/main" id="{E4E13418-13F4-4B59-B7A6-C57B2EE3E7AA}"/>
              </a:ext>
            </a:extLst>
          </p:cNvPr>
          <p:cNvSpPr txBox="1"/>
          <p:nvPr/>
        </p:nvSpPr>
        <p:spPr>
          <a:xfrm>
            <a:off x="394411" y="1494251"/>
            <a:ext cx="1658808" cy="923330"/>
          </a:xfrm>
          <a:prstGeom prst="rect">
            <a:avLst/>
          </a:prstGeom>
          <a:noFill/>
        </p:spPr>
        <p:txBody>
          <a:bodyPr wrap="square" rtlCol="0">
            <a:spAutoFit/>
          </a:bodyPr>
          <a:lstStyle/>
          <a:p>
            <a:r>
              <a:rPr lang="en-US" b="1" dirty="0"/>
              <a:t>The Decisional Diffie-Hellman Problem</a:t>
            </a:r>
          </a:p>
        </p:txBody>
      </p:sp>
      <p:sp>
        <p:nvSpPr>
          <p:cNvPr id="79" name="Title 1">
            <a:extLst>
              <a:ext uri="{FF2B5EF4-FFF2-40B4-BE49-F238E27FC236}">
                <a16:creationId xmlns:a16="http://schemas.microsoft.com/office/drawing/2014/main" id="{8F74C44E-CBEC-4142-8AEE-B32D1CFAD38B}"/>
              </a:ext>
            </a:extLst>
          </p:cNvPr>
          <p:cNvSpPr txBox="1">
            <a:spLocks/>
          </p:cNvSpPr>
          <p:nvPr/>
        </p:nvSpPr>
        <p:spPr>
          <a:xfrm>
            <a:off x="-185744" y="210481"/>
            <a:ext cx="7369546" cy="923925"/>
          </a:xfrm>
          <a:prstGeom prst="rect">
            <a:avLst/>
          </a:prstGeom>
          <a:ln w="38100">
            <a:solidFill>
              <a:schemeClr val="tx1"/>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solidFill>
                  <a:schemeClr val="tx1"/>
                </a:solidFill>
              </a:rPr>
              <a:t>  Diffie-Hellman Key Exchange</a:t>
            </a:r>
          </a:p>
        </p:txBody>
      </p:sp>
      <p:sp>
        <p:nvSpPr>
          <p:cNvPr id="80" name="Rectangle: Rounded Corners 79">
            <a:extLst>
              <a:ext uri="{FF2B5EF4-FFF2-40B4-BE49-F238E27FC236}">
                <a16:creationId xmlns:a16="http://schemas.microsoft.com/office/drawing/2014/main" id="{6D7CDDA3-5DE6-4EC7-8B25-4C5383807138}"/>
              </a:ext>
            </a:extLst>
          </p:cNvPr>
          <p:cNvSpPr/>
          <p:nvPr/>
        </p:nvSpPr>
        <p:spPr>
          <a:xfrm>
            <a:off x="2956849" y="1422998"/>
            <a:ext cx="639791" cy="4678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a:solidFill>
                  <a:schemeClr val="tx1"/>
                </a:solidFill>
              </a:rPr>
              <a:t>g</a:t>
            </a:r>
            <a:r>
              <a:rPr lang="en-US" b="1" baseline="30000">
                <a:solidFill>
                  <a:schemeClr val="tx1"/>
                </a:solidFill>
              </a:rPr>
              <a:t>a</a:t>
            </a:r>
            <a:endParaRPr lang="en-US">
              <a:solidFill>
                <a:schemeClr val="tx1"/>
              </a:solidFill>
            </a:endParaRPr>
          </a:p>
        </p:txBody>
      </p:sp>
      <p:sp>
        <p:nvSpPr>
          <p:cNvPr id="81" name="Rectangle: Rounded Corners 80">
            <a:extLst>
              <a:ext uri="{FF2B5EF4-FFF2-40B4-BE49-F238E27FC236}">
                <a16:creationId xmlns:a16="http://schemas.microsoft.com/office/drawing/2014/main" id="{4D83C335-3BB1-422F-B7B7-D9E9057FFEE7}"/>
              </a:ext>
            </a:extLst>
          </p:cNvPr>
          <p:cNvSpPr/>
          <p:nvPr/>
        </p:nvSpPr>
        <p:spPr>
          <a:xfrm>
            <a:off x="3750308" y="1436849"/>
            <a:ext cx="639791" cy="4678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err="1">
                <a:solidFill>
                  <a:schemeClr val="tx1"/>
                </a:solidFill>
              </a:rPr>
              <a:t>g</a:t>
            </a:r>
            <a:r>
              <a:rPr lang="en-US" b="1" baseline="30000" dirty="0" err="1">
                <a:solidFill>
                  <a:schemeClr val="tx1"/>
                </a:solidFill>
              </a:rPr>
              <a:t>b</a:t>
            </a:r>
            <a:endParaRPr lang="en-US" dirty="0">
              <a:solidFill>
                <a:schemeClr val="tx1"/>
              </a:solidFill>
            </a:endParaRPr>
          </a:p>
        </p:txBody>
      </p:sp>
      <p:sp>
        <p:nvSpPr>
          <p:cNvPr id="82" name="Rectangle: Rounded Corners 81">
            <a:extLst>
              <a:ext uri="{FF2B5EF4-FFF2-40B4-BE49-F238E27FC236}">
                <a16:creationId xmlns:a16="http://schemas.microsoft.com/office/drawing/2014/main" id="{88D889B5-71C5-41FD-97ED-EEDC34D08944}"/>
              </a:ext>
            </a:extLst>
          </p:cNvPr>
          <p:cNvSpPr/>
          <p:nvPr/>
        </p:nvSpPr>
        <p:spPr>
          <a:xfrm>
            <a:off x="2956849" y="2024899"/>
            <a:ext cx="639791" cy="4678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a:solidFill>
                  <a:schemeClr val="tx1"/>
                </a:solidFill>
              </a:rPr>
              <a:t>g</a:t>
            </a:r>
            <a:r>
              <a:rPr lang="en-US" b="1" baseline="30000">
                <a:solidFill>
                  <a:schemeClr val="tx1"/>
                </a:solidFill>
              </a:rPr>
              <a:t>a</a:t>
            </a:r>
            <a:endParaRPr lang="en-US">
              <a:solidFill>
                <a:schemeClr val="tx1"/>
              </a:solidFill>
            </a:endParaRPr>
          </a:p>
        </p:txBody>
      </p:sp>
      <p:sp>
        <p:nvSpPr>
          <p:cNvPr id="83" name="Rectangle: Rounded Corners 82">
            <a:extLst>
              <a:ext uri="{FF2B5EF4-FFF2-40B4-BE49-F238E27FC236}">
                <a16:creationId xmlns:a16="http://schemas.microsoft.com/office/drawing/2014/main" id="{0AB46A54-0C6E-49D3-AC2C-D626FEC0E55C}"/>
              </a:ext>
            </a:extLst>
          </p:cNvPr>
          <p:cNvSpPr/>
          <p:nvPr/>
        </p:nvSpPr>
        <p:spPr>
          <a:xfrm>
            <a:off x="3750307" y="2032275"/>
            <a:ext cx="639791" cy="4678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err="1">
                <a:solidFill>
                  <a:schemeClr val="tx1"/>
                </a:solidFill>
              </a:rPr>
              <a:t>g</a:t>
            </a:r>
            <a:r>
              <a:rPr lang="en-US" b="1" baseline="30000" dirty="0" err="1">
                <a:solidFill>
                  <a:schemeClr val="tx1"/>
                </a:solidFill>
              </a:rPr>
              <a:t>b</a:t>
            </a:r>
            <a:endParaRPr lang="en-US" dirty="0">
              <a:solidFill>
                <a:schemeClr val="tx1"/>
              </a:solidFill>
            </a:endParaRPr>
          </a:p>
        </p:txBody>
      </p:sp>
      <p:sp>
        <p:nvSpPr>
          <p:cNvPr id="85" name="Rectangle: Rounded Corners 84">
            <a:extLst>
              <a:ext uri="{FF2B5EF4-FFF2-40B4-BE49-F238E27FC236}">
                <a16:creationId xmlns:a16="http://schemas.microsoft.com/office/drawing/2014/main" id="{95D4183B-B1F8-4E89-973F-F25604AC5AE0}"/>
              </a:ext>
            </a:extLst>
          </p:cNvPr>
          <p:cNvSpPr/>
          <p:nvPr/>
        </p:nvSpPr>
        <p:spPr>
          <a:xfrm>
            <a:off x="4568188" y="2056934"/>
            <a:ext cx="639791" cy="46781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solidFill>
                  <a:schemeClr val="tx1"/>
                </a:solidFill>
              </a:rPr>
              <a:t>g</a:t>
            </a:r>
            <a:r>
              <a:rPr lang="en-US" b="1" baseline="30000" dirty="0">
                <a:solidFill>
                  <a:schemeClr val="tx1"/>
                </a:solidFill>
              </a:rPr>
              <a:t>r</a:t>
            </a:r>
            <a:endParaRPr lang="en-US" dirty="0">
              <a:solidFill>
                <a:schemeClr val="tx1"/>
              </a:solidFill>
            </a:endParaRPr>
          </a:p>
        </p:txBody>
      </p:sp>
      <p:sp>
        <p:nvSpPr>
          <p:cNvPr id="86" name="Rectangle: Rounded Corners 85">
            <a:extLst>
              <a:ext uri="{FF2B5EF4-FFF2-40B4-BE49-F238E27FC236}">
                <a16:creationId xmlns:a16="http://schemas.microsoft.com/office/drawing/2014/main" id="{E13C0B5B-9DB0-491B-B5DC-64E1BB2408ED}"/>
              </a:ext>
            </a:extLst>
          </p:cNvPr>
          <p:cNvSpPr/>
          <p:nvPr/>
        </p:nvSpPr>
        <p:spPr>
          <a:xfrm>
            <a:off x="4566092" y="1436849"/>
            <a:ext cx="639791" cy="46781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g</a:t>
            </a:r>
            <a:r>
              <a:rPr lang="en-US" b="1" baseline="30000" dirty="0">
                <a:solidFill>
                  <a:schemeClr val="tx1"/>
                </a:solidFill>
              </a:rPr>
              <a:t>ab</a:t>
            </a:r>
            <a:endParaRPr lang="en-US" dirty="0">
              <a:solidFill>
                <a:schemeClr val="tx1"/>
              </a:solidFill>
            </a:endParaRPr>
          </a:p>
        </p:txBody>
      </p:sp>
      <p:cxnSp>
        <p:nvCxnSpPr>
          <p:cNvPr id="90" name="Connector: Curved 89">
            <a:extLst>
              <a:ext uri="{FF2B5EF4-FFF2-40B4-BE49-F238E27FC236}">
                <a16:creationId xmlns:a16="http://schemas.microsoft.com/office/drawing/2014/main" id="{290B1E25-FAC7-4EAD-8E6E-00CC7A0C8001}"/>
              </a:ext>
            </a:extLst>
          </p:cNvPr>
          <p:cNvCxnSpPr>
            <a:stCxn id="86" idx="3"/>
            <a:endCxn id="85" idx="3"/>
          </p:cNvCxnSpPr>
          <p:nvPr/>
        </p:nvCxnSpPr>
        <p:spPr>
          <a:xfrm>
            <a:off x="5205883" y="1670756"/>
            <a:ext cx="2096" cy="620085"/>
          </a:xfrm>
          <a:prstGeom prst="curvedConnector3">
            <a:avLst>
              <a:gd name="adj1" fmla="val 11006489"/>
            </a:avLst>
          </a:prstGeom>
          <a:ln w="38100">
            <a:headEnd type="triangle"/>
            <a:tailEnd type="triangle"/>
          </a:ln>
        </p:spPr>
        <p:style>
          <a:lnRef idx="1">
            <a:schemeClr val="dk1"/>
          </a:lnRef>
          <a:fillRef idx="0">
            <a:schemeClr val="dk1"/>
          </a:fillRef>
          <a:effectRef idx="0">
            <a:schemeClr val="dk1"/>
          </a:effectRef>
          <a:fontRef idx="minor">
            <a:schemeClr val="tx1"/>
          </a:fontRef>
        </p:style>
      </p:cxnSp>
      <p:sp>
        <p:nvSpPr>
          <p:cNvPr id="91" name="TextBox 90">
            <a:extLst>
              <a:ext uri="{FF2B5EF4-FFF2-40B4-BE49-F238E27FC236}">
                <a16:creationId xmlns:a16="http://schemas.microsoft.com/office/drawing/2014/main" id="{ECFD030F-5797-4757-BA49-6AA786517248}"/>
              </a:ext>
            </a:extLst>
          </p:cNvPr>
          <p:cNvSpPr txBox="1"/>
          <p:nvPr/>
        </p:nvSpPr>
        <p:spPr>
          <a:xfrm>
            <a:off x="5430216" y="1774285"/>
            <a:ext cx="506870" cy="369332"/>
          </a:xfrm>
          <a:prstGeom prst="rect">
            <a:avLst/>
          </a:prstGeom>
          <a:noFill/>
        </p:spPr>
        <p:txBody>
          <a:bodyPr wrap="none" rtlCol="0">
            <a:spAutoFit/>
          </a:bodyPr>
          <a:lstStyle/>
          <a:p>
            <a:r>
              <a:rPr lang="en-US" b="1" dirty="0"/>
              <a:t>???</a:t>
            </a:r>
          </a:p>
        </p:txBody>
      </p:sp>
      <p:sp>
        <p:nvSpPr>
          <p:cNvPr id="94" name="TextBox 93">
            <a:extLst>
              <a:ext uri="{FF2B5EF4-FFF2-40B4-BE49-F238E27FC236}">
                <a16:creationId xmlns:a16="http://schemas.microsoft.com/office/drawing/2014/main" id="{3807ADFE-393C-4A5D-A5B7-002FDD57D215}"/>
              </a:ext>
            </a:extLst>
          </p:cNvPr>
          <p:cNvSpPr txBox="1"/>
          <p:nvPr/>
        </p:nvSpPr>
        <p:spPr>
          <a:xfrm>
            <a:off x="3474956" y="4052205"/>
            <a:ext cx="432122" cy="408623"/>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b="1" dirty="0" err="1">
                <a:solidFill>
                  <a:schemeClr val="tx1"/>
                </a:solidFill>
              </a:rPr>
              <a:t>g</a:t>
            </a:r>
            <a:r>
              <a:rPr lang="en-US" b="1" baseline="30000" dirty="0" err="1">
                <a:solidFill>
                  <a:schemeClr val="tx1"/>
                </a:solidFill>
              </a:rPr>
              <a:t>b</a:t>
            </a:r>
            <a:endParaRPr lang="en-US" dirty="0">
              <a:solidFill>
                <a:schemeClr val="tx1"/>
              </a:solidFill>
            </a:endParaRPr>
          </a:p>
        </p:txBody>
      </p:sp>
      <p:sp>
        <p:nvSpPr>
          <p:cNvPr id="96" name="TextBox 95">
            <a:extLst>
              <a:ext uri="{FF2B5EF4-FFF2-40B4-BE49-F238E27FC236}">
                <a16:creationId xmlns:a16="http://schemas.microsoft.com/office/drawing/2014/main" id="{39F50D50-6BE4-40F2-AAD1-51CAF0A76E3B}"/>
              </a:ext>
            </a:extLst>
          </p:cNvPr>
          <p:cNvSpPr txBox="1"/>
          <p:nvPr/>
        </p:nvSpPr>
        <p:spPr>
          <a:xfrm>
            <a:off x="2387395" y="2763053"/>
            <a:ext cx="2927148" cy="369332"/>
          </a:xfrm>
          <a:prstGeom prst="rect">
            <a:avLst/>
          </a:prstGeom>
          <a:noFill/>
        </p:spPr>
        <p:txBody>
          <a:bodyPr wrap="none" rtlCol="0">
            <a:spAutoFit/>
          </a:bodyPr>
          <a:lstStyle/>
          <a:p>
            <a:r>
              <a:rPr lang="en-US" u="sng" dirty="0"/>
              <a:t>A simplified DH key exchange</a:t>
            </a:r>
          </a:p>
        </p:txBody>
      </p:sp>
      <p:sp>
        <p:nvSpPr>
          <p:cNvPr id="69" name="Rectangle: Rounded Corners 68">
            <a:extLst>
              <a:ext uri="{FF2B5EF4-FFF2-40B4-BE49-F238E27FC236}">
                <a16:creationId xmlns:a16="http://schemas.microsoft.com/office/drawing/2014/main" id="{2D19D640-AB8D-4BF1-B3B7-C019E1BEB80E}"/>
              </a:ext>
            </a:extLst>
          </p:cNvPr>
          <p:cNvSpPr/>
          <p:nvPr/>
        </p:nvSpPr>
        <p:spPr>
          <a:xfrm>
            <a:off x="7064235" y="1641342"/>
            <a:ext cx="4236690" cy="7172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 Cohn-Gordon et al. solution to the Commitment Problem</a:t>
            </a:r>
          </a:p>
        </p:txBody>
      </p:sp>
      <p:sp>
        <p:nvSpPr>
          <p:cNvPr id="70" name="Oval 69">
            <a:extLst>
              <a:ext uri="{FF2B5EF4-FFF2-40B4-BE49-F238E27FC236}">
                <a16:creationId xmlns:a16="http://schemas.microsoft.com/office/drawing/2014/main" id="{59CB7401-2DE8-4FCA-B9BD-7734D6975AAC}"/>
              </a:ext>
            </a:extLst>
          </p:cNvPr>
          <p:cNvSpPr/>
          <p:nvPr/>
        </p:nvSpPr>
        <p:spPr>
          <a:xfrm>
            <a:off x="6764257" y="2793802"/>
            <a:ext cx="299978" cy="3318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71" name="TextBox 70">
            <a:extLst>
              <a:ext uri="{FF2B5EF4-FFF2-40B4-BE49-F238E27FC236}">
                <a16:creationId xmlns:a16="http://schemas.microsoft.com/office/drawing/2014/main" id="{421E0756-2A51-42A8-9808-ECF80D163DA2}"/>
              </a:ext>
            </a:extLst>
          </p:cNvPr>
          <p:cNvSpPr txBox="1"/>
          <p:nvPr/>
        </p:nvSpPr>
        <p:spPr>
          <a:xfrm>
            <a:off x="6730249" y="2397091"/>
            <a:ext cx="1496372" cy="369332"/>
          </a:xfrm>
          <a:prstGeom prst="rect">
            <a:avLst/>
          </a:prstGeom>
          <a:noFill/>
        </p:spPr>
        <p:txBody>
          <a:bodyPr wrap="square" rtlCol="0">
            <a:spAutoFit/>
          </a:bodyPr>
          <a:lstStyle/>
          <a:p>
            <a:r>
              <a:rPr lang="en-US" u="sng" dirty="0"/>
              <a:t>Requirements</a:t>
            </a:r>
          </a:p>
        </p:txBody>
      </p:sp>
      <p:sp>
        <p:nvSpPr>
          <p:cNvPr id="84" name="TextBox 83">
            <a:extLst>
              <a:ext uri="{FF2B5EF4-FFF2-40B4-BE49-F238E27FC236}">
                <a16:creationId xmlns:a16="http://schemas.microsoft.com/office/drawing/2014/main" id="{2B61BAF6-FD1E-4767-958C-F9B8B640691E}"/>
              </a:ext>
            </a:extLst>
          </p:cNvPr>
          <p:cNvSpPr txBox="1"/>
          <p:nvPr/>
        </p:nvSpPr>
        <p:spPr>
          <a:xfrm>
            <a:off x="7183252" y="2763053"/>
            <a:ext cx="3931788" cy="646331"/>
          </a:xfrm>
          <a:prstGeom prst="rect">
            <a:avLst/>
          </a:prstGeom>
          <a:noFill/>
        </p:spPr>
        <p:txBody>
          <a:bodyPr wrap="square" rtlCol="0">
            <a:spAutoFit/>
          </a:bodyPr>
          <a:lstStyle/>
          <a:p>
            <a:r>
              <a:rPr lang="en-US" dirty="0"/>
              <a:t>The underlying assumption is the </a:t>
            </a:r>
            <a:r>
              <a:rPr lang="en-US" b="1" i="1" dirty="0"/>
              <a:t>Strong Diffie-Hellman Problem</a:t>
            </a:r>
            <a:r>
              <a:rPr lang="en-US" i="1" dirty="0"/>
              <a:t>.</a:t>
            </a:r>
            <a:endParaRPr lang="en-US" dirty="0"/>
          </a:p>
        </p:txBody>
      </p:sp>
      <p:sp>
        <p:nvSpPr>
          <p:cNvPr id="99" name="Rectangle: Rounded Corners 98">
            <a:extLst>
              <a:ext uri="{FF2B5EF4-FFF2-40B4-BE49-F238E27FC236}">
                <a16:creationId xmlns:a16="http://schemas.microsoft.com/office/drawing/2014/main" id="{DEA94404-FEAC-4976-9D06-32F9A76D45D0}"/>
              </a:ext>
            </a:extLst>
          </p:cNvPr>
          <p:cNvSpPr/>
          <p:nvPr/>
        </p:nvSpPr>
        <p:spPr>
          <a:xfrm>
            <a:off x="6561627" y="5159030"/>
            <a:ext cx="1766808" cy="103479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100" name="TextBox 99">
            <a:extLst>
              <a:ext uri="{FF2B5EF4-FFF2-40B4-BE49-F238E27FC236}">
                <a16:creationId xmlns:a16="http://schemas.microsoft.com/office/drawing/2014/main" id="{F67B9F94-253D-42EE-A040-A7BA4595952B}"/>
              </a:ext>
            </a:extLst>
          </p:cNvPr>
          <p:cNvSpPr txBox="1"/>
          <p:nvPr/>
        </p:nvSpPr>
        <p:spPr>
          <a:xfrm>
            <a:off x="6686968" y="5230283"/>
            <a:ext cx="1658808" cy="923330"/>
          </a:xfrm>
          <a:prstGeom prst="rect">
            <a:avLst/>
          </a:prstGeom>
          <a:noFill/>
        </p:spPr>
        <p:txBody>
          <a:bodyPr wrap="square" rtlCol="0">
            <a:spAutoFit/>
          </a:bodyPr>
          <a:lstStyle/>
          <a:p>
            <a:r>
              <a:rPr lang="en-US" b="1" dirty="0"/>
              <a:t>The Strong Diffie-Hellman Problem</a:t>
            </a:r>
          </a:p>
        </p:txBody>
      </p:sp>
      <p:sp>
        <p:nvSpPr>
          <p:cNvPr id="101" name="Rectangle: Rounded Corners 100">
            <a:extLst>
              <a:ext uri="{FF2B5EF4-FFF2-40B4-BE49-F238E27FC236}">
                <a16:creationId xmlns:a16="http://schemas.microsoft.com/office/drawing/2014/main" id="{AC9B0E81-168A-4F37-81B6-E2D93F75DCD4}"/>
              </a:ext>
            </a:extLst>
          </p:cNvPr>
          <p:cNvSpPr/>
          <p:nvPr/>
        </p:nvSpPr>
        <p:spPr>
          <a:xfrm>
            <a:off x="8654881" y="4979847"/>
            <a:ext cx="639791" cy="4678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tx1"/>
                </a:solidFill>
              </a:rPr>
              <a:t>g</a:t>
            </a:r>
            <a:r>
              <a:rPr lang="en-US" b="1" baseline="30000" dirty="0">
                <a:solidFill>
                  <a:schemeClr val="tx1"/>
                </a:solidFill>
              </a:rPr>
              <a:t>a</a:t>
            </a:r>
            <a:endParaRPr lang="en-US" dirty="0">
              <a:solidFill>
                <a:schemeClr val="tx1"/>
              </a:solidFill>
            </a:endParaRPr>
          </a:p>
        </p:txBody>
      </p:sp>
      <p:sp>
        <p:nvSpPr>
          <p:cNvPr id="102" name="Rectangle: Rounded Corners 101">
            <a:extLst>
              <a:ext uri="{FF2B5EF4-FFF2-40B4-BE49-F238E27FC236}">
                <a16:creationId xmlns:a16="http://schemas.microsoft.com/office/drawing/2014/main" id="{0918EB3F-7A4C-4BCA-92C9-DB1DBF50DD2C}"/>
              </a:ext>
            </a:extLst>
          </p:cNvPr>
          <p:cNvSpPr/>
          <p:nvPr/>
        </p:nvSpPr>
        <p:spPr>
          <a:xfrm>
            <a:off x="9428014" y="4979847"/>
            <a:ext cx="639791" cy="4678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err="1">
                <a:solidFill>
                  <a:schemeClr val="tx1"/>
                </a:solidFill>
              </a:rPr>
              <a:t>g</a:t>
            </a:r>
            <a:r>
              <a:rPr lang="en-US" b="1" baseline="30000" dirty="0" err="1">
                <a:solidFill>
                  <a:schemeClr val="tx1"/>
                </a:solidFill>
              </a:rPr>
              <a:t>b</a:t>
            </a:r>
            <a:endParaRPr lang="en-US" dirty="0">
              <a:solidFill>
                <a:schemeClr val="tx1"/>
              </a:solidFill>
            </a:endParaRPr>
          </a:p>
        </p:txBody>
      </p:sp>
      <p:sp>
        <p:nvSpPr>
          <p:cNvPr id="103" name="Rectangle: Rounded Corners 102">
            <a:extLst>
              <a:ext uri="{FF2B5EF4-FFF2-40B4-BE49-F238E27FC236}">
                <a16:creationId xmlns:a16="http://schemas.microsoft.com/office/drawing/2014/main" id="{9D31CDD8-A8E7-4E95-B9E6-41B849C1652B}"/>
              </a:ext>
            </a:extLst>
          </p:cNvPr>
          <p:cNvSpPr/>
          <p:nvPr/>
        </p:nvSpPr>
        <p:spPr>
          <a:xfrm>
            <a:off x="10334489" y="5197947"/>
            <a:ext cx="487391" cy="27157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a:solidFill>
                  <a:schemeClr val="tx1"/>
                </a:solidFill>
              </a:rPr>
              <a:t>g</a:t>
            </a:r>
            <a:r>
              <a:rPr lang="en-US" b="1" baseline="30000">
                <a:solidFill>
                  <a:schemeClr val="tx1"/>
                </a:solidFill>
              </a:rPr>
              <a:t>a</a:t>
            </a:r>
            <a:endParaRPr lang="en-US">
              <a:solidFill>
                <a:schemeClr val="tx1"/>
              </a:solidFill>
            </a:endParaRPr>
          </a:p>
        </p:txBody>
      </p:sp>
      <p:sp>
        <p:nvSpPr>
          <p:cNvPr id="106" name="Rectangle: Rounded Corners 105">
            <a:extLst>
              <a:ext uri="{FF2B5EF4-FFF2-40B4-BE49-F238E27FC236}">
                <a16:creationId xmlns:a16="http://schemas.microsoft.com/office/drawing/2014/main" id="{78575712-F081-413E-B324-B56476E5255E}"/>
              </a:ext>
            </a:extLst>
          </p:cNvPr>
          <p:cNvSpPr/>
          <p:nvPr/>
        </p:nvSpPr>
        <p:spPr>
          <a:xfrm>
            <a:off x="10067805" y="5915495"/>
            <a:ext cx="639791" cy="39943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g</a:t>
            </a:r>
            <a:r>
              <a:rPr lang="en-US" b="1" baseline="30000" dirty="0">
                <a:solidFill>
                  <a:schemeClr val="tx1"/>
                </a:solidFill>
              </a:rPr>
              <a:t>ab</a:t>
            </a:r>
            <a:endParaRPr lang="en-US" dirty="0">
              <a:solidFill>
                <a:schemeClr val="tx1"/>
              </a:solidFill>
            </a:endParaRPr>
          </a:p>
        </p:txBody>
      </p:sp>
      <p:sp>
        <p:nvSpPr>
          <p:cNvPr id="108" name="Rectangle: Rounded Corners 107">
            <a:extLst>
              <a:ext uri="{FF2B5EF4-FFF2-40B4-BE49-F238E27FC236}">
                <a16:creationId xmlns:a16="http://schemas.microsoft.com/office/drawing/2014/main" id="{76085B35-4561-403D-AD43-BB83317A062E}"/>
              </a:ext>
            </a:extLst>
          </p:cNvPr>
          <p:cNvSpPr/>
          <p:nvPr/>
        </p:nvSpPr>
        <p:spPr>
          <a:xfrm>
            <a:off x="11584066" y="5186592"/>
            <a:ext cx="500935" cy="30755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109" name="Rectangle: Rounded Corners 108">
            <a:extLst>
              <a:ext uri="{FF2B5EF4-FFF2-40B4-BE49-F238E27FC236}">
                <a16:creationId xmlns:a16="http://schemas.microsoft.com/office/drawing/2014/main" id="{0E78439C-92CC-4393-8945-92E3C2F02468}"/>
              </a:ext>
            </a:extLst>
          </p:cNvPr>
          <p:cNvSpPr/>
          <p:nvPr/>
        </p:nvSpPr>
        <p:spPr>
          <a:xfrm>
            <a:off x="10923787" y="5204582"/>
            <a:ext cx="487391" cy="27157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chemeClr val="tx1"/>
              </a:solidFill>
            </a:endParaRPr>
          </a:p>
        </p:txBody>
      </p:sp>
      <p:sp>
        <p:nvSpPr>
          <p:cNvPr id="2" name="TextBox 1">
            <a:extLst>
              <a:ext uri="{FF2B5EF4-FFF2-40B4-BE49-F238E27FC236}">
                <a16:creationId xmlns:a16="http://schemas.microsoft.com/office/drawing/2014/main" id="{97765DA5-C3E1-42B8-9205-3B030765062A}"/>
              </a:ext>
            </a:extLst>
          </p:cNvPr>
          <p:cNvSpPr txBox="1"/>
          <p:nvPr/>
        </p:nvSpPr>
        <p:spPr>
          <a:xfrm>
            <a:off x="10860066" y="4856331"/>
            <a:ext cx="947027" cy="369332"/>
          </a:xfrm>
          <a:prstGeom prst="rect">
            <a:avLst/>
          </a:prstGeom>
          <a:noFill/>
        </p:spPr>
        <p:txBody>
          <a:bodyPr wrap="square" rtlCol="0">
            <a:spAutoFit/>
          </a:bodyPr>
          <a:lstStyle/>
          <a:p>
            <a:r>
              <a:rPr lang="en-US" b="1" dirty="0">
                <a:solidFill>
                  <a:schemeClr val="bg1"/>
                </a:solidFill>
              </a:rPr>
              <a:t>DDH</a:t>
            </a:r>
          </a:p>
        </p:txBody>
      </p:sp>
      <p:sp>
        <p:nvSpPr>
          <p:cNvPr id="3" name="Right Brace 2">
            <a:extLst>
              <a:ext uri="{FF2B5EF4-FFF2-40B4-BE49-F238E27FC236}">
                <a16:creationId xmlns:a16="http://schemas.microsoft.com/office/drawing/2014/main" id="{62141C07-78C9-411E-9E7C-3FFEEA88343F}"/>
              </a:ext>
            </a:extLst>
          </p:cNvPr>
          <p:cNvSpPr/>
          <p:nvPr/>
        </p:nvSpPr>
        <p:spPr>
          <a:xfrm rot="5400000">
            <a:off x="10161869" y="3860563"/>
            <a:ext cx="421168" cy="3639093"/>
          </a:xfrm>
          <a:prstGeom prst="rightBrace">
            <a:avLst>
              <a:gd name="adj1" fmla="val 8333"/>
              <a:gd name="adj2" fmla="val 49384"/>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2ED269F5-70DE-49AF-B25C-68A97A77846A}"/>
              </a:ext>
            </a:extLst>
          </p:cNvPr>
          <p:cNvSpPr txBox="1"/>
          <p:nvPr/>
        </p:nvSpPr>
        <p:spPr>
          <a:xfrm>
            <a:off x="10138976" y="2024899"/>
            <a:ext cx="794064" cy="276999"/>
          </a:xfrm>
          <a:prstGeom prst="rect">
            <a:avLst/>
          </a:prstGeom>
          <a:noFill/>
        </p:spPr>
        <p:txBody>
          <a:bodyPr wrap="none" rtlCol="0">
            <a:spAutoFit/>
          </a:bodyPr>
          <a:lstStyle/>
          <a:p>
            <a:r>
              <a:rPr lang="en-US" sz="1200" dirty="0"/>
              <a:t>[CCGJJ19]</a:t>
            </a:r>
          </a:p>
        </p:txBody>
      </p:sp>
      <p:sp>
        <p:nvSpPr>
          <p:cNvPr id="7" name="Footer Placeholder 6">
            <a:extLst>
              <a:ext uri="{FF2B5EF4-FFF2-40B4-BE49-F238E27FC236}">
                <a16:creationId xmlns:a16="http://schemas.microsoft.com/office/drawing/2014/main" id="{BA9AB0CA-8518-4ED5-81D4-AE83DB6AA4A5}"/>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38258222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ectangle: Rounded Corners 109">
            <a:extLst>
              <a:ext uri="{FF2B5EF4-FFF2-40B4-BE49-F238E27FC236}">
                <a16:creationId xmlns:a16="http://schemas.microsoft.com/office/drawing/2014/main" id="{8A9F177E-45BA-4E1D-A270-DCB77A0D02DA}"/>
              </a:ext>
            </a:extLst>
          </p:cNvPr>
          <p:cNvSpPr/>
          <p:nvPr/>
        </p:nvSpPr>
        <p:spPr>
          <a:xfrm>
            <a:off x="10201147" y="4884630"/>
            <a:ext cx="1932392" cy="70931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6" name="Rectangle: Rounded Corners 5">
            <a:extLst>
              <a:ext uri="{FF2B5EF4-FFF2-40B4-BE49-F238E27FC236}">
                <a16:creationId xmlns:a16="http://schemas.microsoft.com/office/drawing/2014/main" id="{A830777F-6D43-4784-B12C-A62969438E9D}"/>
              </a:ext>
            </a:extLst>
          </p:cNvPr>
          <p:cNvSpPr/>
          <p:nvPr/>
        </p:nvSpPr>
        <p:spPr>
          <a:xfrm>
            <a:off x="752219" y="2711392"/>
            <a:ext cx="5872313" cy="2500401"/>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3" name="Straight Arrow Connector 12">
            <a:extLst>
              <a:ext uri="{FF2B5EF4-FFF2-40B4-BE49-F238E27FC236}">
                <a16:creationId xmlns:a16="http://schemas.microsoft.com/office/drawing/2014/main" id="{B4033935-BEBE-4F59-B2DC-1F7E45E744BA}"/>
              </a:ext>
            </a:extLst>
          </p:cNvPr>
          <p:cNvCxnSpPr>
            <a:cxnSpLocks/>
          </p:cNvCxnSpPr>
          <p:nvPr/>
        </p:nvCxnSpPr>
        <p:spPr>
          <a:xfrm>
            <a:off x="2818373" y="3957380"/>
            <a:ext cx="185447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13509F0-B39A-4D4A-9A1A-61E253A4B75A}"/>
              </a:ext>
            </a:extLst>
          </p:cNvPr>
          <p:cNvCxnSpPr>
            <a:cxnSpLocks/>
          </p:cNvCxnSpPr>
          <p:nvPr/>
        </p:nvCxnSpPr>
        <p:spPr>
          <a:xfrm flipH="1">
            <a:off x="2762180" y="4402035"/>
            <a:ext cx="191067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5FFED03-F702-40B0-BA9A-1AC14724DAB1}"/>
              </a:ext>
            </a:extLst>
          </p:cNvPr>
          <p:cNvSpPr txBox="1"/>
          <p:nvPr/>
        </p:nvSpPr>
        <p:spPr>
          <a:xfrm>
            <a:off x="3474956" y="3525950"/>
            <a:ext cx="432122" cy="408623"/>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b="1" dirty="0">
                <a:solidFill>
                  <a:schemeClr val="tx1"/>
                </a:solidFill>
              </a:rPr>
              <a:t>g</a:t>
            </a:r>
            <a:r>
              <a:rPr lang="en-US" b="1" baseline="30000" dirty="0">
                <a:solidFill>
                  <a:schemeClr val="tx1"/>
                </a:solidFill>
              </a:rPr>
              <a:t>a</a:t>
            </a:r>
            <a:endParaRPr lang="en-US" dirty="0">
              <a:solidFill>
                <a:schemeClr val="tx1"/>
              </a:solidFill>
            </a:endParaRPr>
          </a:p>
        </p:txBody>
      </p:sp>
      <p:sp>
        <p:nvSpPr>
          <p:cNvPr id="17" name="TextBox 16">
            <a:extLst>
              <a:ext uri="{FF2B5EF4-FFF2-40B4-BE49-F238E27FC236}">
                <a16:creationId xmlns:a16="http://schemas.microsoft.com/office/drawing/2014/main" id="{04E0678E-7A16-40D4-A833-307DE72E5164}"/>
              </a:ext>
            </a:extLst>
          </p:cNvPr>
          <p:cNvSpPr txBox="1"/>
          <p:nvPr/>
        </p:nvSpPr>
        <p:spPr>
          <a:xfrm>
            <a:off x="1963066" y="4122995"/>
            <a:ext cx="436338" cy="369332"/>
          </a:xfrm>
          <a:prstGeom prst="rect">
            <a:avLst/>
          </a:prstGeom>
          <a:noFill/>
        </p:spPr>
        <p:txBody>
          <a:bodyPr wrap="square" rtlCol="0">
            <a:spAutoFit/>
          </a:bodyPr>
          <a:lstStyle/>
          <a:p>
            <a:r>
              <a:rPr lang="en-US" b="1" dirty="0" err="1"/>
              <a:t>Z</a:t>
            </a:r>
            <a:r>
              <a:rPr lang="en-US" b="1" baseline="-25000" dirty="0" err="1"/>
              <a:t>p</a:t>
            </a:r>
            <a:endParaRPr lang="en-US" b="1" dirty="0"/>
          </a:p>
        </p:txBody>
      </p:sp>
      <p:sp>
        <p:nvSpPr>
          <p:cNvPr id="22" name="TextBox 21">
            <a:extLst>
              <a:ext uri="{FF2B5EF4-FFF2-40B4-BE49-F238E27FC236}">
                <a16:creationId xmlns:a16="http://schemas.microsoft.com/office/drawing/2014/main" id="{05CE0F1B-8F50-48DF-B789-84A1E1008354}"/>
              </a:ext>
            </a:extLst>
          </p:cNvPr>
          <p:cNvSpPr txBox="1"/>
          <p:nvPr/>
        </p:nvSpPr>
        <p:spPr>
          <a:xfrm>
            <a:off x="1221456" y="4678592"/>
            <a:ext cx="1690324" cy="369332"/>
          </a:xfrm>
          <a:prstGeom prst="rect">
            <a:avLst/>
          </a:prstGeom>
          <a:noFill/>
        </p:spPr>
        <p:txBody>
          <a:bodyPr wrap="square" rtlCol="0">
            <a:spAutoFit/>
          </a:bodyPr>
          <a:lstStyle/>
          <a:p>
            <a:r>
              <a:rPr lang="en-US" b="1" dirty="0"/>
              <a:t>KDF</a:t>
            </a:r>
            <a:r>
              <a:rPr lang="en-US" dirty="0"/>
              <a:t>(</a:t>
            </a:r>
            <a:r>
              <a:rPr lang="en-US" b="1" dirty="0"/>
              <a:t>g</a:t>
            </a:r>
            <a:r>
              <a:rPr lang="en-US" b="1" baseline="30000" dirty="0"/>
              <a:t>a</a:t>
            </a:r>
            <a:r>
              <a:rPr lang="en-US" dirty="0"/>
              <a:t> , </a:t>
            </a:r>
            <a:r>
              <a:rPr lang="en-US" b="1" dirty="0" err="1"/>
              <a:t>g</a:t>
            </a:r>
            <a:r>
              <a:rPr lang="en-US" b="1" baseline="30000" dirty="0" err="1"/>
              <a:t>b</a:t>
            </a:r>
            <a:r>
              <a:rPr lang="en-US" dirty="0"/>
              <a:t>, </a:t>
            </a:r>
            <a:r>
              <a:rPr lang="en-US" b="1" dirty="0"/>
              <a:t>g</a:t>
            </a:r>
            <a:r>
              <a:rPr lang="en-US" b="1" baseline="30000" dirty="0"/>
              <a:t>ab</a:t>
            </a:r>
            <a:r>
              <a:rPr lang="en-US" dirty="0"/>
              <a:t>)</a:t>
            </a:r>
          </a:p>
        </p:txBody>
      </p:sp>
      <p:pic>
        <p:nvPicPr>
          <p:cNvPr id="23" name="Picture 22" descr="Chart&#10;&#10;Description automatically generated">
            <a:extLst>
              <a:ext uri="{FF2B5EF4-FFF2-40B4-BE49-F238E27FC236}">
                <a16:creationId xmlns:a16="http://schemas.microsoft.com/office/drawing/2014/main" id="{4FEC66AF-6F25-4B47-86BA-C935CA5FDB1D}"/>
              </a:ext>
            </a:extLst>
          </p:cNvPr>
          <p:cNvPicPr>
            <a:picLocks noChangeAspect="1"/>
          </p:cNvPicPr>
          <p:nvPr/>
        </p:nvPicPr>
        <p:blipFill>
          <a:blip r:embed="rId3"/>
          <a:stretch>
            <a:fillRect/>
          </a:stretch>
        </p:blipFill>
        <p:spPr>
          <a:xfrm>
            <a:off x="1398315" y="3302682"/>
            <a:ext cx="815866" cy="815866"/>
          </a:xfrm>
          <a:prstGeom prst="rect">
            <a:avLst/>
          </a:prstGeom>
        </p:spPr>
      </p:pic>
      <p:sp>
        <p:nvSpPr>
          <p:cNvPr id="24" name="TextBox 23">
            <a:extLst>
              <a:ext uri="{FF2B5EF4-FFF2-40B4-BE49-F238E27FC236}">
                <a16:creationId xmlns:a16="http://schemas.microsoft.com/office/drawing/2014/main" id="{5CB80898-2E1D-498E-9D0E-A0A2D244A893}"/>
              </a:ext>
            </a:extLst>
          </p:cNvPr>
          <p:cNvSpPr txBox="1"/>
          <p:nvPr/>
        </p:nvSpPr>
        <p:spPr>
          <a:xfrm>
            <a:off x="1369788" y="4108830"/>
            <a:ext cx="312906" cy="369332"/>
          </a:xfrm>
          <a:prstGeom prst="rect">
            <a:avLst/>
          </a:prstGeom>
          <a:noFill/>
        </p:spPr>
        <p:txBody>
          <a:bodyPr wrap="square" rtlCol="0">
            <a:spAutoFit/>
          </a:bodyPr>
          <a:lstStyle/>
          <a:p>
            <a:r>
              <a:rPr lang="en-US" b="1" dirty="0"/>
              <a:t>a</a:t>
            </a:r>
          </a:p>
        </p:txBody>
      </p:sp>
      <p:cxnSp>
        <p:nvCxnSpPr>
          <p:cNvPr id="25" name="Straight Arrow Connector 24">
            <a:extLst>
              <a:ext uri="{FF2B5EF4-FFF2-40B4-BE49-F238E27FC236}">
                <a16:creationId xmlns:a16="http://schemas.microsoft.com/office/drawing/2014/main" id="{BF5F3C08-79F9-4ADF-B813-EDBE480A1AB9}"/>
              </a:ext>
            </a:extLst>
          </p:cNvPr>
          <p:cNvCxnSpPr>
            <a:cxnSpLocks/>
          </p:cNvCxnSpPr>
          <p:nvPr/>
        </p:nvCxnSpPr>
        <p:spPr>
          <a:xfrm flipH="1">
            <a:off x="1594207" y="4292907"/>
            <a:ext cx="36885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223DA77-EB3C-432C-91AC-3AC9C23F5142}"/>
              </a:ext>
            </a:extLst>
          </p:cNvPr>
          <p:cNvSpPr txBox="1"/>
          <p:nvPr/>
        </p:nvSpPr>
        <p:spPr>
          <a:xfrm>
            <a:off x="5727266" y="4140080"/>
            <a:ext cx="436338" cy="369332"/>
          </a:xfrm>
          <a:prstGeom prst="rect">
            <a:avLst/>
          </a:prstGeom>
          <a:noFill/>
        </p:spPr>
        <p:txBody>
          <a:bodyPr wrap="square" rtlCol="0">
            <a:spAutoFit/>
          </a:bodyPr>
          <a:lstStyle/>
          <a:p>
            <a:r>
              <a:rPr lang="en-US" b="1" dirty="0" err="1"/>
              <a:t>Z</a:t>
            </a:r>
            <a:r>
              <a:rPr lang="en-US" b="1" baseline="-25000" dirty="0" err="1"/>
              <a:t>p</a:t>
            </a:r>
            <a:endParaRPr lang="en-US" b="1" dirty="0"/>
          </a:p>
        </p:txBody>
      </p:sp>
      <p:sp>
        <p:nvSpPr>
          <p:cNvPr id="27" name="TextBox 26">
            <a:extLst>
              <a:ext uri="{FF2B5EF4-FFF2-40B4-BE49-F238E27FC236}">
                <a16:creationId xmlns:a16="http://schemas.microsoft.com/office/drawing/2014/main" id="{09841F71-3A09-4BCE-888B-2BB8BEFE3891}"/>
              </a:ext>
            </a:extLst>
          </p:cNvPr>
          <p:cNvSpPr txBox="1"/>
          <p:nvPr/>
        </p:nvSpPr>
        <p:spPr>
          <a:xfrm>
            <a:off x="5181773" y="4165399"/>
            <a:ext cx="319318" cy="369332"/>
          </a:xfrm>
          <a:prstGeom prst="rect">
            <a:avLst/>
          </a:prstGeom>
          <a:noFill/>
        </p:spPr>
        <p:txBody>
          <a:bodyPr wrap="square" rtlCol="0">
            <a:spAutoFit/>
          </a:bodyPr>
          <a:lstStyle/>
          <a:p>
            <a:r>
              <a:rPr lang="en-US" b="1" dirty="0"/>
              <a:t>b</a:t>
            </a:r>
          </a:p>
        </p:txBody>
      </p:sp>
      <p:cxnSp>
        <p:nvCxnSpPr>
          <p:cNvPr id="28" name="Straight Arrow Connector 27">
            <a:extLst>
              <a:ext uri="{FF2B5EF4-FFF2-40B4-BE49-F238E27FC236}">
                <a16:creationId xmlns:a16="http://schemas.microsoft.com/office/drawing/2014/main" id="{945A5BA6-45FF-4917-AAE9-9D6CAF950056}"/>
              </a:ext>
            </a:extLst>
          </p:cNvPr>
          <p:cNvCxnSpPr>
            <a:cxnSpLocks/>
          </p:cNvCxnSpPr>
          <p:nvPr/>
        </p:nvCxnSpPr>
        <p:spPr>
          <a:xfrm flipH="1">
            <a:off x="5485856" y="4339498"/>
            <a:ext cx="241410" cy="93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EADFD0F-6986-412D-8AB1-0BB1DBBD94D5}"/>
              </a:ext>
            </a:extLst>
          </p:cNvPr>
          <p:cNvCxnSpPr>
            <a:cxnSpLocks/>
            <a:endCxn id="35" idx="1"/>
          </p:cNvCxnSpPr>
          <p:nvPr/>
        </p:nvCxnSpPr>
        <p:spPr>
          <a:xfrm>
            <a:off x="2758552" y="4890260"/>
            <a:ext cx="67643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ECF5FBC8-67B1-4F6B-AECC-C36078CF5B97}"/>
              </a:ext>
            </a:extLst>
          </p:cNvPr>
          <p:cNvSpPr txBox="1"/>
          <p:nvPr/>
        </p:nvSpPr>
        <p:spPr>
          <a:xfrm>
            <a:off x="4711650" y="4693879"/>
            <a:ext cx="2094425" cy="369332"/>
          </a:xfrm>
          <a:prstGeom prst="rect">
            <a:avLst/>
          </a:prstGeom>
          <a:noFill/>
        </p:spPr>
        <p:txBody>
          <a:bodyPr wrap="square" rtlCol="0">
            <a:spAutoFit/>
          </a:bodyPr>
          <a:lstStyle/>
          <a:p>
            <a:r>
              <a:rPr lang="en-US" b="1" dirty="0"/>
              <a:t>KDF</a:t>
            </a:r>
            <a:r>
              <a:rPr lang="en-US" dirty="0"/>
              <a:t>(</a:t>
            </a:r>
            <a:r>
              <a:rPr lang="en-US" b="1" dirty="0"/>
              <a:t>g</a:t>
            </a:r>
            <a:r>
              <a:rPr lang="en-US" b="1" baseline="30000" dirty="0"/>
              <a:t>a</a:t>
            </a:r>
            <a:r>
              <a:rPr lang="en-US" dirty="0"/>
              <a:t> , </a:t>
            </a:r>
            <a:r>
              <a:rPr lang="en-US" b="1" dirty="0" err="1"/>
              <a:t>g</a:t>
            </a:r>
            <a:r>
              <a:rPr lang="en-US" b="1" baseline="30000" dirty="0" err="1"/>
              <a:t>b</a:t>
            </a:r>
            <a:r>
              <a:rPr lang="en-US" dirty="0"/>
              <a:t>, </a:t>
            </a:r>
            <a:r>
              <a:rPr lang="en-US" b="1" dirty="0"/>
              <a:t>g</a:t>
            </a:r>
            <a:r>
              <a:rPr lang="en-US" b="1" baseline="30000" dirty="0"/>
              <a:t>ab</a:t>
            </a:r>
            <a:r>
              <a:rPr lang="en-US" dirty="0"/>
              <a:t>)</a:t>
            </a:r>
          </a:p>
        </p:txBody>
      </p:sp>
      <p:cxnSp>
        <p:nvCxnSpPr>
          <p:cNvPr id="31" name="Straight Arrow Connector 30">
            <a:extLst>
              <a:ext uri="{FF2B5EF4-FFF2-40B4-BE49-F238E27FC236}">
                <a16:creationId xmlns:a16="http://schemas.microsoft.com/office/drawing/2014/main" id="{8A27E20D-C262-40D2-BEA0-732604F8E6BC}"/>
              </a:ext>
            </a:extLst>
          </p:cNvPr>
          <p:cNvCxnSpPr>
            <a:cxnSpLocks/>
            <a:endCxn id="35" idx="3"/>
          </p:cNvCxnSpPr>
          <p:nvPr/>
        </p:nvCxnSpPr>
        <p:spPr>
          <a:xfrm flipH="1">
            <a:off x="3982479" y="4878545"/>
            <a:ext cx="705990" cy="1171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2" name="Picture 31" descr="A picture containing text, toy, vector graphics&#10;&#10;Description automatically generated">
            <a:extLst>
              <a:ext uri="{FF2B5EF4-FFF2-40B4-BE49-F238E27FC236}">
                <a16:creationId xmlns:a16="http://schemas.microsoft.com/office/drawing/2014/main" id="{AC8B8A88-7B5D-46E8-AF18-03216FAA290F}"/>
              </a:ext>
            </a:extLst>
          </p:cNvPr>
          <p:cNvPicPr>
            <a:picLocks noChangeAspect="1"/>
          </p:cNvPicPr>
          <p:nvPr/>
        </p:nvPicPr>
        <p:blipFill>
          <a:blip r:embed="rId4"/>
          <a:stretch>
            <a:fillRect/>
          </a:stretch>
        </p:blipFill>
        <p:spPr>
          <a:xfrm flipH="1">
            <a:off x="5288431" y="3328454"/>
            <a:ext cx="815867" cy="815867"/>
          </a:xfrm>
          <a:prstGeom prst="rect">
            <a:avLst/>
          </a:prstGeom>
        </p:spPr>
      </p:pic>
      <p:pic>
        <p:nvPicPr>
          <p:cNvPr id="35" name="Picture 34" descr="A picture containing clipart&#10;&#10;Description automatically generated">
            <a:extLst>
              <a:ext uri="{FF2B5EF4-FFF2-40B4-BE49-F238E27FC236}">
                <a16:creationId xmlns:a16="http://schemas.microsoft.com/office/drawing/2014/main" id="{D802474C-6601-4600-BBDD-6ED3949BE380}"/>
              </a:ext>
            </a:extLst>
          </p:cNvPr>
          <p:cNvPicPr>
            <a:picLocks noChangeAspect="1"/>
          </p:cNvPicPr>
          <p:nvPr/>
        </p:nvPicPr>
        <p:blipFill>
          <a:blip r:embed="rId5"/>
          <a:stretch>
            <a:fillRect/>
          </a:stretch>
        </p:blipFill>
        <p:spPr>
          <a:xfrm>
            <a:off x="3434991" y="4616516"/>
            <a:ext cx="547488" cy="547488"/>
          </a:xfrm>
          <a:prstGeom prst="rect">
            <a:avLst/>
          </a:prstGeom>
        </p:spPr>
      </p:pic>
      <p:sp>
        <p:nvSpPr>
          <p:cNvPr id="45" name="Rectangle: Rounded Corners 44">
            <a:extLst>
              <a:ext uri="{FF2B5EF4-FFF2-40B4-BE49-F238E27FC236}">
                <a16:creationId xmlns:a16="http://schemas.microsoft.com/office/drawing/2014/main" id="{727F8595-8074-477E-899E-8DA6EFB6811B}"/>
              </a:ext>
            </a:extLst>
          </p:cNvPr>
          <p:cNvSpPr/>
          <p:nvPr/>
        </p:nvSpPr>
        <p:spPr>
          <a:xfrm>
            <a:off x="269070" y="1422998"/>
            <a:ext cx="1932392" cy="103479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46" name="TextBox 45">
            <a:extLst>
              <a:ext uri="{FF2B5EF4-FFF2-40B4-BE49-F238E27FC236}">
                <a16:creationId xmlns:a16="http://schemas.microsoft.com/office/drawing/2014/main" id="{E4E13418-13F4-4B59-B7A6-C57B2EE3E7AA}"/>
              </a:ext>
            </a:extLst>
          </p:cNvPr>
          <p:cNvSpPr txBox="1"/>
          <p:nvPr/>
        </p:nvSpPr>
        <p:spPr>
          <a:xfrm>
            <a:off x="394411" y="1494251"/>
            <a:ext cx="1658808" cy="923330"/>
          </a:xfrm>
          <a:prstGeom prst="rect">
            <a:avLst/>
          </a:prstGeom>
          <a:noFill/>
        </p:spPr>
        <p:txBody>
          <a:bodyPr wrap="square" rtlCol="0">
            <a:spAutoFit/>
          </a:bodyPr>
          <a:lstStyle/>
          <a:p>
            <a:r>
              <a:rPr lang="en-US" b="1" dirty="0"/>
              <a:t>The Decisional Diffie-Hellman Problem</a:t>
            </a:r>
          </a:p>
        </p:txBody>
      </p:sp>
      <p:sp>
        <p:nvSpPr>
          <p:cNvPr id="79" name="Title 1">
            <a:extLst>
              <a:ext uri="{FF2B5EF4-FFF2-40B4-BE49-F238E27FC236}">
                <a16:creationId xmlns:a16="http://schemas.microsoft.com/office/drawing/2014/main" id="{8F74C44E-CBEC-4142-8AEE-B32D1CFAD38B}"/>
              </a:ext>
            </a:extLst>
          </p:cNvPr>
          <p:cNvSpPr txBox="1">
            <a:spLocks/>
          </p:cNvSpPr>
          <p:nvPr/>
        </p:nvSpPr>
        <p:spPr>
          <a:xfrm>
            <a:off x="-185744" y="210481"/>
            <a:ext cx="7369546" cy="923925"/>
          </a:xfrm>
          <a:prstGeom prst="rect">
            <a:avLst/>
          </a:prstGeom>
          <a:ln w="38100">
            <a:solidFill>
              <a:schemeClr val="tx1"/>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solidFill>
                  <a:schemeClr val="tx1"/>
                </a:solidFill>
              </a:rPr>
              <a:t>  Diffie-Hellman Key Exchange</a:t>
            </a:r>
          </a:p>
        </p:txBody>
      </p:sp>
      <p:sp>
        <p:nvSpPr>
          <p:cNvPr id="80" name="Rectangle: Rounded Corners 79">
            <a:extLst>
              <a:ext uri="{FF2B5EF4-FFF2-40B4-BE49-F238E27FC236}">
                <a16:creationId xmlns:a16="http://schemas.microsoft.com/office/drawing/2014/main" id="{6D7CDDA3-5DE6-4EC7-8B25-4C5383807138}"/>
              </a:ext>
            </a:extLst>
          </p:cNvPr>
          <p:cNvSpPr/>
          <p:nvPr/>
        </p:nvSpPr>
        <p:spPr>
          <a:xfrm>
            <a:off x="2956849" y="1422998"/>
            <a:ext cx="639791" cy="4678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a:solidFill>
                  <a:schemeClr val="tx1"/>
                </a:solidFill>
              </a:rPr>
              <a:t>g</a:t>
            </a:r>
            <a:r>
              <a:rPr lang="en-US" b="1" baseline="30000">
                <a:solidFill>
                  <a:schemeClr val="tx1"/>
                </a:solidFill>
              </a:rPr>
              <a:t>a</a:t>
            </a:r>
            <a:endParaRPr lang="en-US">
              <a:solidFill>
                <a:schemeClr val="tx1"/>
              </a:solidFill>
            </a:endParaRPr>
          </a:p>
        </p:txBody>
      </p:sp>
      <p:sp>
        <p:nvSpPr>
          <p:cNvPr id="81" name="Rectangle: Rounded Corners 80">
            <a:extLst>
              <a:ext uri="{FF2B5EF4-FFF2-40B4-BE49-F238E27FC236}">
                <a16:creationId xmlns:a16="http://schemas.microsoft.com/office/drawing/2014/main" id="{4D83C335-3BB1-422F-B7B7-D9E9057FFEE7}"/>
              </a:ext>
            </a:extLst>
          </p:cNvPr>
          <p:cNvSpPr/>
          <p:nvPr/>
        </p:nvSpPr>
        <p:spPr>
          <a:xfrm>
            <a:off x="3750308" y="1436849"/>
            <a:ext cx="639791" cy="4678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err="1">
                <a:solidFill>
                  <a:schemeClr val="tx1"/>
                </a:solidFill>
              </a:rPr>
              <a:t>g</a:t>
            </a:r>
            <a:r>
              <a:rPr lang="en-US" b="1" baseline="30000" dirty="0" err="1">
                <a:solidFill>
                  <a:schemeClr val="tx1"/>
                </a:solidFill>
              </a:rPr>
              <a:t>b</a:t>
            </a:r>
            <a:endParaRPr lang="en-US" dirty="0">
              <a:solidFill>
                <a:schemeClr val="tx1"/>
              </a:solidFill>
            </a:endParaRPr>
          </a:p>
        </p:txBody>
      </p:sp>
      <p:sp>
        <p:nvSpPr>
          <p:cNvPr id="82" name="Rectangle: Rounded Corners 81">
            <a:extLst>
              <a:ext uri="{FF2B5EF4-FFF2-40B4-BE49-F238E27FC236}">
                <a16:creationId xmlns:a16="http://schemas.microsoft.com/office/drawing/2014/main" id="{88D889B5-71C5-41FD-97ED-EEDC34D08944}"/>
              </a:ext>
            </a:extLst>
          </p:cNvPr>
          <p:cNvSpPr/>
          <p:nvPr/>
        </p:nvSpPr>
        <p:spPr>
          <a:xfrm>
            <a:off x="2956849" y="2024899"/>
            <a:ext cx="639791" cy="4678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a:solidFill>
                  <a:schemeClr val="tx1"/>
                </a:solidFill>
              </a:rPr>
              <a:t>g</a:t>
            </a:r>
            <a:r>
              <a:rPr lang="en-US" b="1" baseline="30000">
                <a:solidFill>
                  <a:schemeClr val="tx1"/>
                </a:solidFill>
              </a:rPr>
              <a:t>a</a:t>
            </a:r>
            <a:endParaRPr lang="en-US">
              <a:solidFill>
                <a:schemeClr val="tx1"/>
              </a:solidFill>
            </a:endParaRPr>
          </a:p>
        </p:txBody>
      </p:sp>
      <p:sp>
        <p:nvSpPr>
          <p:cNvPr id="83" name="Rectangle: Rounded Corners 82">
            <a:extLst>
              <a:ext uri="{FF2B5EF4-FFF2-40B4-BE49-F238E27FC236}">
                <a16:creationId xmlns:a16="http://schemas.microsoft.com/office/drawing/2014/main" id="{0AB46A54-0C6E-49D3-AC2C-D626FEC0E55C}"/>
              </a:ext>
            </a:extLst>
          </p:cNvPr>
          <p:cNvSpPr/>
          <p:nvPr/>
        </p:nvSpPr>
        <p:spPr>
          <a:xfrm>
            <a:off x="3750307" y="2032275"/>
            <a:ext cx="639791" cy="4678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err="1">
                <a:solidFill>
                  <a:schemeClr val="tx1"/>
                </a:solidFill>
              </a:rPr>
              <a:t>g</a:t>
            </a:r>
            <a:r>
              <a:rPr lang="en-US" b="1" baseline="30000" dirty="0" err="1">
                <a:solidFill>
                  <a:schemeClr val="tx1"/>
                </a:solidFill>
              </a:rPr>
              <a:t>b</a:t>
            </a:r>
            <a:endParaRPr lang="en-US" dirty="0">
              <a:solidFill>
                <a:schemeClr val="tx1"/>
              </a:solidFill>
            </a:endParaRPr>
          </a:p>
        </p:txBody>
      </p:sp>
      <p:sp>
        <p:nvSpPr>
          <p:cNvPr id="85" name="Rectangle: Rounded Corners 84">
            <a:extLst>
              <a:ext uri="{FF2B5EF4-FFF2-40B4-BE49-F238E27FC236}">
                <a16:creationId xmlns:a16="http://schemas.microsoft.com/office/drawing/2014/main" id="{95D4183B-B1F8-4E89-973F-F25604AC5AE0}"/>
              </a:ext>
            </a:extLst>
          </p:cNvPr>
          <p:cNvSpPr/>
          <p:nvPr/>
        </p:nvSpPr>
        <p:spPr>
          <a:xfrm>
            <a:off x="4568188" y="2056934"/>
            <a:ext cx="639791" cy="46781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solidFill>
                  <a:schemeClr val="tx1"/>
                </a:solidFill>
              </a:rPr>
              <a:t>g</a:t>
            </a:r>
            <a:r>
              <a:rPr lang="en-US" b="1" baseline="30000" dirty="0">
                <a:solidFill>
                  <a:schemeClr val="tx1"/>
                </a:solidFill>
              </a:rPr>
              <a:t>r</a:t>
            </a:r>
            <a:endParaRPr lang="en-US" dirty="0">
              <a:solidFill>
                <a:schemeClr val="tx1"/>
              </a:solidFill>
            </a:endParaRPr>
          </a:p>
        </p:txBody>
      </p:sp>
      <p:sp>
        <p:nvSpPr>
          <p:cNvPr id="86" name="Rectangle: Rounded Corners 85">
            <a:extLst>
              <a:ext uri="{FF2B5EF4-FFF2-40B4-BE49-F238E27FC236}">
                <a16:creationId xmlns:a16="http://schemas.microsoft.com/office/drawing/2014/main" id="{E13C0B5B-9DB0-491B-B5DC-64E1BB2408ED}"/>
              </a:ext>
            </a:extLst>
          </p:cNvPr>
          <p:cNvSpPr/>
          <p:nvPr/>
        </p:nvSpPr>
        <p:spPr>
          <a:xfrm>
            <a:off x="4566092" y="1436849"/>
            <a:ext cx="639791" cy="46781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g</a:t>
            </a:r>
            <a:r>
              <a:rPr lang="en-US" b="1" baseline="30000" dirty="0">
                <a:solidFill>
                  <a:schemeClr val="tx1"/>
                </a:solidFill>
              </a:rPr>
              <a:t>ab</a:t>
            </a:r>
            <a:endParaRPr lang="en-US" dirty="0">
              <a:solidFill>
                <a:schemeClr val="tx1"/>
              </a:solidFill>
            </a:endParaRPr>
          </a:p>
        </p:txBody>
      </p:sp>
      <p:cxnSp>
        <p:nvCxnSpPr>
          <p:cNvPr id="90" name="Connector: Curved 89">
            <a:extLst>
              <a:ext uri="{FF2B5EF4-FFF2-40B4-BE49-F238E27FC236}">
                <a16:creationId xmlns:a16="http://schemas.microsoft.com/office/drawing/2014/main" id="{290B1E25-FAC7-4EAD-8E6E-00CC7A0C8001}"/>
              </a:ext>
            </a:extLst>
          </p:cNvPr>
          <p:cNvCxnSpPr>
            <a:stCxn id="86" idx="3"/>
            <a:endCxn id="85" idx="3"/>
          </p:cNvCxnSpPr>
          <p:nvPr/>
        </p:nvCxnSpPr>
        <p:spPr>
          <a:xfrm>
            <a:off x="5205883" y="1670756"/>
            <a:ext cx="2096" cy="620085"/>
          </a:xfrm>
          <a:prstGeom prst="curvedConnector3">
            <a:avLst>
              <a:gd name="adj1" fmla="val 11006489"/>
            </a:avLst>
          </a:prstGeom>
          <a:ln w="38100">
            <a:headEnd type="triangle"/>
            <a:tailEnd type="triangle"/>
          </a:ln>
        </p:spPr>
        <p:style>
          <a:lnRef idx="1">
            <a:schemeClr val="dk1"/>
          </a:lnRef>
          <a:fillRef idx="0">
            <a:schemeClr val="dk1"/>
          </a:fillRef>
          <a:effectRef idx="0">
            <a:schemeClr val="dk1"/>
          </a:effectRef>
          <a:fontRef idx="minor">
            <a:schemeClr val="tx1"/>
          </a:fontRef>
        </p:style>
      </p:cxnSp>
      <p:sp>
        <p:nvSpPr>
          <p:cNvPr id="91" name="TextBox 90">
            <a:extLst>
              <a:ext uri="{FF2B5EF4-FFF2-40B4-BE49-F238E27FC236}">
                <a16:creationId xmlns:a16="http://schemas.microsoft.com/office/drawing/2014/main" id="{ECFD030F-5797-4757-BA49-6AA786517248}"/>
              </a:ext>
            </a:extLst>
          </p:cNvPr>
          <p:cNvSpPr txBox="1"/>
          <p:nvPr/>
        </p:nvSpPr>
        <p:spPr>
          <a:xfrm>
            <a:off x="5430216" y="1774285"/>
            <a:ext cx="506870" cy="369332"/>
          </a:xfrm>
          <a:prstGeom prst="rect">
            <a:avLst/>
          </a:prstGeom>
          <a:noFill/>
        </p:spPr>
        <p:txBody>
          <a:bodyPr wrap="none" rtlCol="0">
            <a:spAutoFit/>
          </a:bodyPr>
          <a:lstStyle/>
          <a:p>
            <a:r>
              <a:rPr lang="en-US" b="1" dirty="0"/>
              <a:t>???</a:t>
            </a:r>
          </a:p>
        </p:txBody>
      </p:sp>
      <p:sp>
        <p:nvSpPr>
          <p:cNvPr id="94" name="TextBox 93">
            <a:extLst>
              <a:ext uri="{FF2B5EF4-FFF2-40B4-BE49-F238E27FC236}">
                <a16:creationId xmlns:a16="http://schemas.microsoft.com/office/drawing/2014/main" id="{3807ADFE-393C-4A5D-A5B7-002FDD57D215}"/>
              </a:ext>
            </a:extLst>
          </p:cNvPr>
          <p:cNvSpPr txBox="1"/>
          <p:nvPr/>
        </p:nvSpPr>
        <p:spPr>
          <a:xfrm>
            <a:off x="3474956" y="4052205"/>
            <a:ext cx="432122" cy="408623"/>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b="1" dirty="0" err="1">
                <a:solidFill>
                  <a:schemeClr val="tx1"/>
                </a:solidFill>
              </a:rPr>
              <a:t>g</a:t>
            </a:r>
            <a:r>
              <a:rPr lang="en-US" b="1" baseline="30000" dirty="0" err="1">
                <a:solidFill>
                  <a:schemeClr val="tx1"/>
                </a:solidFill>
              </a:rPr>
              <a:t>b</a:t>
            </a:r>
            <a:endParaRPr lang="en-US" dirty="0">
              <a:solidFill>
                <a:schemeClr val="tx1"/>
              </a:solidFill>
            </a:endParaRPr>
          </a:p>
        </p:txBody>
      </p:sp>
      <p:sp>
        <p:nvSpPr>
          <p:cNvPr id="96" name="TextBox 95">
            <a:extLst>
              <a:ext uri="{FF2B5EF4-FFF2-40B4-BE49-F238E27FC236}">
                <a16:creationId xmlns:a16="http://schemas.microsoft.com/office/drawing/2014/main" id="{39F50D50-6BE4-40F2-AAD1-51CAF0A76E3B}"/>
              </a:ext>
            </a:extLst>
          </p:cNvPr>
          <p:cNvSpPr txBox="1"/>
          <p:nvPr/>
        </p:nvSpPr>
        <p:spPr>
          <a:xfrm>
            <a:off x="2387395" y="2763053"/>
            <a:ext cx="2927148" cy="369332"/>
          </a:xfrm>
          <a:prstGeom prst="rect">
            <a:avLst/>
          </a:prstGeom>
          <a:noFill/>
        </p:spPr>
        <p:txBody>
          <a:bodyPr wrap="none" rtlCol="0">
            <a:spAutoFit/>
          </a:bodyPr>
          <a:lstStyle/>
          <a:p>
            <a:r>
              <a:rPr lang="en-US" u="sng" dirty="0"/>
              <a:t>A simplified DH key exchange</a:t>
            </a:r>
          </a:p>
        </p:txBody>
      </p:sp>
      <p:sp>
        <p:nvSpPr>
          <p:cNvPr id="69" name="Rectangle: Rounded Corners 68">
            <a:extLst>
              <a:ext uri="{FF2B5EF4-FFF2-40B4-BE49-F238E27FC236}">
                <a16:creationId xmlns:a16="http://schemas.microsoft.com/office/drawing/2014/main" id="{2D19D640-AB8D-4BF1-B3B7-C019E1BEB80E}"/>
              </a:ext>
            </a:extLst>
          </p:cNvPr>
          <p:cNvSpPr/>
          <p:nvPr/>
        </p:nvSpPr>
        <p:spPr>
          <a:xfrm>
            <a:off x="7064235" y="1641342"/>
            <a:ext cx="4236690" cy="7172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 Cohn-Gordon et al. solution to the Commitment Problem</a:t>
            </a:r>
          </a:p>
        </p:txBody>
      </p:sp>
      <p:sp>
        <p:nvSpPr>
          <p:cNvPr id="70" name="Oval 69">
            <a:extLst>
              <a:ext uri="{FF2B5EF4-FFF2-40B4-BE49-F238E27FC236}">
                <a16:creationId xmlns:a16="http://schemas.microsoft.com/office/drawing/2014/main" id="{59CB7401-2DE8-4FCA-B9BD-7734D6975AAC}"/>
              </a:ext>
            </a:extLst>
          </p:cNvPr>
          <p:cNvSpPr/>
          <p:nvPr/>
        </p:nvSpPr>
        <p:spPr>
          <a:xfrm>
            <a:off x="6764257" y="2793802"/>
            <a:ext cx="299978" cy="3318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71" name="TextBox 70">
            <a:extLst>
              <a:ext uri="{FF2B5EF4-FFF2-40B4-BE49-F238E27FC236}">
                <a16:creationId xmlns:a16="http://schemas.microsoft.com/office/drawing/2014/main" id="{421E0756-2A51-42A8-9808-ECF80D163DA2}"/>
              </a:ext>
            </a:extLst>
          </p:cNvPr>
          <p:cNvSpPr txBox="1"/>
          <p:nvPr/>
        </p:nvSpPr>
        <p:spPr>
          <a:xfrm>
            <a:off x="6730249" y="2397091"/>
            <a:ext cx="1496372" cy="369332"/>
          </a:xfrm>
          <a:prstGeom prst="rect">
            <a:avLst/>
          </a:prstGeom>
          <a:noFill/>
        </p:spPr>
        <p:txBody>
          <a:bodyPr wrap="square" rtlCol="0">
            <a:spAutoFit/>
          </a:bodyPr>
          <a:lstStyle/>
          <a:p>
            <a:r>
              <a:rPr lang="en-US" u="sng" dirty="0"/>
              <a:t>Requirements</a:t>
            </a:r>
          </a:p>
        </p:txBody>
      </p:sp>
      <p:sp>
        <p:nvSpPr>
          <p:cNvPr id="84" name="TextBox 83">
            <a:extLst>
              <a:ext uri="{FF2B5EF4-FFF2-40B4-BE49-F238E27FC236}">
                <a16:creationId xmlns:a16="http://schemas.microsoft.com/office/drawing/2014/main" id="{2B61BAF6-FD1E-4767-958C-F9B8B640691E}"/>
              </a:ext>
            </a:extLst>
          </p:cNvPr>
          <p:cNvSpPr txBox="1"/>
          <p:nvPr/>
        </p:nvSpPr>
        <p:spPr>
          <a:xfrm>
            <a:off x="7183252" y="2763053"/>
            <a:ext cx="3931788" cy="646331"/>
          </a:xfrm>
          <a:prstGeom prst="rect">
            <a:avLst/>
          </a:prstGeom>
          <a:noFill/>
        </p:spPr>
        <p:txBody>
          <a:bodyPr wrap="square" rtlCol="0">
            <a:spAutoFit/>
          </a:bodyPr>
          <a:lstStyle/>
          <a:p>
            <a:r>
              <a:rPr lang="en-US" dirty="0"/>
              <a:t>The underlying assumption is the </a:t>
            </a:r>
            <a:r>
              <a:rPr lang="en-US" b="1" i="1" dirty="0"/>
              <a:t>Strong Diffie-Hellman Problem</a:t>
            </a:r>
            <a:r>
              <a:rPr lang="en-US" i="1" dirty="0"/>
              <a:t>.</a:t>
            </a:r>
            <a:endParaRPr lang="en-US" dirty="0"/>
          </a:p>
        </p:txBody>
      </p:sp>
      <p:sp>
        <p:nvSpPr>
          <p:cNvPr id="99" name="Rectangle: Rounded Corners 98">
            <a:extLst>
              <a:ext uri="{FF2B5EF4-FFF2-40B4-BE49-F238E27FC236}">
                <a16:creationId xmlns:a16="http://schemas.microsoft.com/office/drawing/2014/main" id="{DEA94404-FEAC-4976-9D06-32F9A76D45D0}"/>
              </a:ext>
            </a:extLst>
          </p:cNvPr>
          <p:cNvSpPr/>
          <p:nvPr/>
        </p:nvSpPr>
        <p:spPr>
          <a:xfrm>
            <a:off x="6561627" y="5159030"/>
            <a:ext cx="1766808" cy="103479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100" name="TextBox 99">
            <a:extLst>
              <a:ext uri="{FF2B5EF4-FFF2-40B4-BE49-F238E27FC236}">
                <a16:creationId xmlns:a16="http://schemas.microsoft.com/office/drawing/2014/main" id="{F67B9F94-253D-42EE-A040-A7BA4595952B}"/>
              </a:ext>
            </a:extLst>
          </p:cNvPr>
          <p:cNvSpPr txBox="1"/>
          <p:nvPr/>
        </p:nvSpPr>
        <p:spPr>
          <a:xfrm>
            <a:off x="6686968" y="5230283"/>
            <a:ext cx="1658808" cy="923330"/>
          </a:xfrm>
          <a:prstGeom prst="rect">
            <a:avLst/>
          </a:prstGeom>
          <a:noFill/>
        </p:spPr>
        <p:txBody>
          <a:bodyPr wrap="square" rtlCol="0">
            <a:spAutoFit/>
          </a:bodyPr>
          <a:lstStyle/>
          <a:p>
            <a:r>
              <a:rPr lang="en-US" b="1" dirty="0"/>
              <a:t>The Strong Diffie-Hellman Problem</a:t>
            </a:r>
          </a:p>
        </p:txBody>
      </p:sp>
      <p:sp>
        <p:nvSpPr>
          <p:cNvPr id="101" name="Rectangle: Rounded Corners 100">
            <a:extLst>
              <a:ext uri="{FF2B5EF4-FFF2-40B4-BE49-F238E27FC236}">
                <a16:creationId xmlns:a16="http://schemas.microsoft.com/office/drawing/2014/main" id="{AC9B0E81-168A-4F37-81B6-E2D93F75DCD4}"/>
              </a:ext>
            </a:extLst>
          </p:cNvPr>
          <p:cNvSpPr/>
          <p:nvPr/>
        </p:nvSpPr>
        <p:spPr>
          <a:xfrm>
            <a:off x="8654881" y="4979847"/>
            <a:ext cx="639791" cy="4678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tx1"/>
                </a:solidFill>
              </a:rPr>
              <a:t>g</a:t>
            </a:r>
            <a:r>
              <a:rPr lang="en-US" b="1" baseline="30000" dirty="0">
                <a:solidFill>
                  <a:schemeClr val="tx1"/>
                </a:solidFill>
              </a:rPr>
              <a:t>a</a:t>
            </a:r>
            <a:endParaRPr lang="en-US" dirty="0">
              <a:solidFill>
                <a:schemeClr val="tx1"/>
              </a:solidFill>
            </a:endParaRPr>
          </a:p>
        </p:txBody>
      </p:sp>
      <p:sp>
        <p:nvSpPr>
          <p:cNvPr id="102" name="Rectangle: Rounded Corners 101">
            <a:extLst>
              <a:ext uri="{FF2B5EF4-FFF2-40B4-BE49-F238E27FC236}">
                <a16:creationId xmlns:a16="http://schemas.microsoft.com/office/drawing/2014/main" id="{0918EB3F-7A4C-4BCA-92C9-DB1DBF50DD2C}"/>
              </a:ext>
            </a:extLst>
          </p:cNvPr>
          <p:cNvSpPr/>
          <p:nvPr/>
        </p:nvSpPr>
        <p:spPr>
          <a:xfrm>
            <a:off x="9428014" y="4979847"/>
            <a:ext cx="639791" cy="4678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err="1">
                <a:solidFill>
                  <a:schemeClr val="tx1"/>
                </a:solidFill>
              </a:rPr>
              <a:t>g</a:t>
            </a:r>
            <a:r>
              <a:rPr lang="en-US" b="1" baseline="30000" dirty="0" err="1">
                <a:solidFill>
                  <a:schemeClr val="tx1"/>
                </a:solidFill>
              </a:rPr>
              <a:t>b</a:t>
            </a:r>
            <a:endParaRPr lang="en-US" dirty="0">
              <a:solidFill>
                <a:schemeClr val="tx1"/>
              </a:solidFill>
            </a:endParaRPr>
          </a:p>
        </p:txBody>
      </p:sp>
      <p:sp>
        <p:nvSpPr>
          <p:cNvPr id="103" name="Rectangle: Rounded Corners 102">
            <a:extLst>
              <a:ext uri="{FF2B5EF4-FFF2-40B4-BE49-F238E27FC236}">
                <a16:creationId xmlns:a16="http://schemas.microsoft.com/office/drawing/2014/main" id="{9D31CDD8-A8E7-4E95-B9E6-41B849C1652B}"/>
              </a:ext>
            </a:extLst>
          </p:cNvPr>
          <p:cNvSpPr/>
          <p:nvPr/>
        </p:nvSpPr>
        <p:spPr>
          <a:xfrm>
            <a:off x="10334489" y="5197947"/>
            <a:ext cx="487391" cy="27157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a:solidFill>
                  <a:schemeClr val="tx1"/>
                </a:solidFill>
              </a:rPr>
              <a:t>g</a:t>
            </a:r>
            <a:r>
              <a:rPr lang="en-US" b="1" baseline="30000">
                <a:solidFill>
                  <a:schemeClr val="tx1"/>
                </a:solidFill>
              </a:rPr>
              <a:t>a</a:t>
            </a:r>
            <a:endParaRPr lang="en-US">
              <a:solidFill>
                <a:schemeClr val="tx1"/>
              </a:solidFill>
            </a:endParaRPr>
          </a:p>
        </p:txBody>
      </p:sp>
      <p:sp>
        <p:nvSpPr>
          <p:cNvPr id="106" name="Rectangle: Rounded Corners 105">
            <a:extLst>
              <a:ext uri="{FF2B5EF4-FFF2-40B4-BE49-F238E27FC236}">
                <a16:creationId xmlns:a16="http://schemas.microsoft.com/office/drawing/2014/main" id="{78575712-F081-413E-B324-B56476E5255E}"/>
              </a:ext>
            </a:extLst>
          </p:cNvPr>
          <p:cNvSpPr/>
          <p:nvPr/>
        </p:nvSpPr>
        <p:spPr>
          <a:xfrm>
            <a:off x="10067805" y="5915495"/>
            <a:ext cx="639791" cy="39943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g</a:t>
            </a:r>
            <a:r>
              <a:rPr lang="en-US" b="1" baseline="30000" dirty="0">
                <a:solidFill>
                  <a:schemeClr val="tx1"/>
                </a:solidFill>
              </a:rPr>
              <a:t>ab</a:t>
            </a:r>
            <a:endParaRPr lang="en-US" dirty="0">
              <a:solidFill>
                <a:schemeClr val="tx1"/>
              </a:solidFill>
            </a:endParaRPr>
          </a:p>
        </p:txBody>
      </p:sp>
      <p:sp>
        <p:nvSpPr>
          <p:cNvPr id="108" name="Rectangle: Rounded Corners 107">
            <a:extLst>
              <a:ext uri="{FF2B5EF4-FFF2-40B4-BE49-F238E27FC236}">
                <a16:creationId xmlns:a16="http://schemas.microsoft.com/office/drawing/2014/main" id="{76085B35-4561-403D-AD43-BB83317A062E}"/>
              </a:ext>
            </a:extLst>
          </p:cNvPr>
          <p:cNvSpPr/>
          <p:nvPr/>
        </p:nvSpPr>
        <p:spPr>
          <a:xfrm>
            <a:off x="11584066" y="5186592"/>
            <a:ext cx="500935" cy="30755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109" name="Rectangle: Rounded Corners 108">
            <a:extLst>
              <a:ext uri="{FF2B5EF4-FFF2-40B4-BE49-F238E27FC236}">
                <a16:creationId xmlns:a16="http://schemas.microsoft.com/office/drawing/2014/main" id="{0E78439C-92CC-4393-8945-92E3C2F02468}"/>
              </a:ext>
            </a:extLst>
          </p:cNvPr>
          <p:cNvSpPr/>
          <p:nvPr/>
        </p:nvSpPr>
        <p:spPr>
          <a:xfrm>
            <a:off x="10923787" y="5204582"/>
            <a:ext cx="487391" cy="27157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chemeClr val="tx1"/>
              </a:solidFill>
            </a:endParaRPr>
          </a:p>
        </p:txBody>
      </p:sp>
      <p:sp>
        <p:nvSpPr>
          <p:cNvPr id="2" name="TextBox 1">
            <a:extLst>
              <a:ext uri="{FF2B5EF4-FFF2-40B4-BE49-F238E27FC236}">
                <a16:creationId xmlns:a16="http://schemas.microsoft.com/office/drawing/2014/main" id="{97765DA5-C3E1-42B8-9205-3B030765062A}"/>
              </a:ext>
            </a:extLst>
          </p:cNvPr>
          <p:cNvSpPr txBox="1"/>
          <p:nvPr/>
        </p:nvSpPr>
        <p:spPr>
          <a:xfrm>
            <a:off x="10860066" y="4856331"/>
            <a:ext cx="947027" cy="369332"/>
          </a:xfrm>
          <a:prstGeom prst="rect">
            <a:avLst/>
          </a:prstGeom>
          <a:noFill/>
        </p:spPr>
        <p:txBody>
          <a:bodyPr wrap="square" rtlCol="0">
            <a:spAutoFit/>
          </a:bodyPr>
          <a:lstStyle/>
          <a:p>
            <a:r>
              <a:rPr lang="en-US" b="1" dirty="0">
                <a:solidFill>
                  <a:schemeClr val="bg1"/>
                </a:solidFill>
              </a:rPr>
              <a:t>DDH</a:t>
            </a:r>
          </a:p>
        </p:txBody>
      </p:sp>
      <p:sp>
        <p:nvSpPr>
          <p:cNvPr id="3" name="Right Brace 2">
            <a:extLst>
              <a:ext uri="{FF2B5EF4-FFF2-40B4-BE49-F238E27FC236}">
                <a16:creationId xmlns:a16="http://schemas.microsoft.com/office/drawing/2014/main" id="{62141C07-78C9-411E-9E7C-3FFEEA88343F}"/>
              </a:ext>
            </a:extLst>
          </p:cNvPr>
          <p:cNvSpPr/>
          <p:nvPr/>
        </p:nvSpPr>
        <p:spPr>
          <a:xfrm rot="5400000">
            <a:off x="10161869" y="3860563"/>
            <a:ext cx="421168" cy="3639093"/>
          </a:xfrm>
          <a:prstGeom prst="rightBrace">
            <a:avLst>
              <a:gd name="adj1" fmla="val 8333"/>
              <a:gd name="adj2" fmla="val 49384"/>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A4981F38-09E2-4134-AFDF-870874EC8619}"/>
              </a:ext>
            </a:extLst>
          </p:cNvPr>
          <p:cNvSpPr txBox="1"/>
          <p:nvPr/>
        </p:nvSpPr>
        <p:spPr>
          <a:xfrm>
            <a:off x="6619488" y="2686854"/>
            <a:ext cx="651140" cy="646331"/>
          </a:xfrm>
          <a:prstGeom prst="rect">
            <a:avLst/>
          </a:prstGeom>
          <a:noFill/>
        </p:spPr>
        <p:txBody>
          <a:bodyPr wrap="none" rtlCol="0">
            <a:spAutoFit/>
          </a:bodyPr>
          <a:lstStyle/>
          <a:p>
            <a:pPr marL="285750" indent="-285750">
              <a:buFont typeface="Wingdings" panose="05000000000000000000" pitchFamily="2" charset="2"/>
              <a:buChar char="ü"/>
            </a:pPr>
            <a:r>
              <a:rPr lang="en-US" sz="3600" dirty="0"/>
              <a:t> </a:t>
            </a:r>
          </a:p>
        </p:txBody>
      </p:sp>
      <p:sp>
        <p:nvSpPr>
          <p:cNvPr id="5" name="TextBox 4">
            <a:extLst>
              <a:ext uri="{FF2B5EF4-FFF2-40B4-BE49-F238E27FC236}">
                <a16:creationId xmlns:a16="http://schemas.microsoft.com/office/drawing/2014/main" id="{2ED269F5-70DE-49AF-B25C-68A97A77846A}"/>
              </a:ext>
            </a:extLst>
          </p:cNvPr>
          <p:cNvSpPr txBox="1"/>
          <p:nvPr/>
        </p:nvSpPr>
        <p:spPr>
          <a:xfrm>
            <a:off x="10138976" y="2024899"/>
            <a:ext cx="794064" cy="276999"/>
          </a:xfrm>
          <a:prstGeom prst="rect">
            <a:avLst/>
          </a:prstGeom>
          <a:noFill/>
        </p:spPr>
        <p:txBody>
          <a:bodyPr wrap="none" rtlCol="0">
            <a:spAutoFit/>
          </a:bodyPr>
          <a:lstStyle/>
          <a:p>
            <a:r>
              <a:rPr lang="en-US" sz="1200" dirty="0"/>
              <a:t>[CCGJJ19]</a:t>
            </a:r>
          </a:p>
        </p:txBody>
      </p:sp>
      <p:sp>
        <p:nvSpPr>
          <p:cNvPr id="7" name="Footer Placeholder 6">
            <a:extLst>
              <a:ext uri="{FF2B5EF4-FFF2-40B4-BE49-F238E27FC236}">
                <a16:creationId xmlns:a16="http://schemas.microsoft.com/office/drawing/2014/main" id="{BA9AB0CA-8518-4ED5-81D4-AE83DB6AA4A5}"/>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33690007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ectangle: Rounded Corners 109">
            <a:extLst>
              <a:ext uri="{FF2B5EF4-FFF2-40B4-BE49-F238E27FC236}">
                <a16:creationId xmlns:a16="http://schemas.microsoft.com/office/drawing/2014/main" id="{8A9F177E-45BA-4E1D-A270-DCB77A0D02DA}"/>
              </a:ext>
            </a:extLst>
          </p:cNvPr>
          <p:cNvSpPr/>
          <p:nvPr/>
        </p:nvSpPr>
        <p:spPr>
          <a:xfrm>
            <a:off x="10201147" y="4884630"/>
            <a:ext cx="1932392" cy="70931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6" name="Rectangle: Rounded Corners 5">
            <a:extLst>
              <a:ext uri="{FF2B5EF4-FFF2-40B4-BE49-F238E27FC236}">
                <a16:creationId xmlns:a16="http://schemas.microsoft.com/office/drawing/2014/main" id="{A830777F-6D43-4784-B12C-A62969438E9D}"/>
              </a:ext>
            </a:extLst>
          </p:cNvPr>
          <p:cNvSpPr/>
          <p:nvPr/>
        </p:nvSpPr>
        <p:spPr>
          <a:xfrm>
            <a:off x="752219" y="2711392"/>
            <a:ext cx="5872313" cy="2500401"/>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3" name="Straight Arrow Connector 12">
            <a:extLst>
              <a:ext uri="{FF2B5EF4-FFF2-40B4-BE49-F238E27FC236}">
                <a16:creationId xmlns:a16="http://schemas.microsoft.com/office/drawing/2014/main" id="{B4033935-BEBE-4F59-B2DC-1F7E45E744BA}"/>
              </a:ext>
            </a:extLst>
          </p:cNvPr>
          <p:cNvCxnSpPr>
            <a:cxnSpLocks/>
          </p:cNvCxnSpPr>
          <p:nvPr/>
        </p:nvCxnSpPr>
        <p:spPr>
          <a:xfrm>
            <a:off x="2818373" y="3957380"/>
            <a:ext cx="185447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13509F0-B39A-4D4A-9A1A-61E253A4B75A}"/>
              </a:ext>
            </a:extLst>
          </p:cNvPr>
          <p:cNvCxnSpPr>
            <a:cxnSpLocks/>
          </p:cNvCxnSpPr>
          <p:nvPr/>
        </p:nvCxnSpPr>
        <p:spPr>
          <a:xfrm flipH="1">
            <a:off x="2762180" y="4402035"/>
            <a:ext cx="191067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5FFED03-F702-40B0-BA9A-1AC14724DAB1}"/>
              </a:ext>
            </a:extLst>
          </p:cNvPr>
          <p:cNvSpPr txBox="1"/>
          <p:nvPr/>
        </p:nvSpPr>
        <p:spPr>
          <a:xfrm>
            <a:off x="3474956" y="3525950"/>
            <a:ext cx="432122" cy="408623"/>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b="1" dirty="0">
                <a:solidFill>
                  <a:schemeClr val="tx1"/>
                </a:solidFill>
              </a:rPr>
              <a:t>g</a:t>
            </a:r>
            <a:r>
              <a:rPr lang="en-US" b="1" baseline="30000" dirty="0">
                <a:solidFill>
                  <a:schemeClr val="tx1"/>
                </a:solidFill>
              </a:rPr>
              <a:t>a</a:t>
            </a:r>
            <a:endParaRPr lang="en-US" dirty="0">
              <a:solidFill>
                <a:schemeClr val="tx1"/>
              </a:solidFill>
            </a:endParaRPr>
          </a:p>
        </p:txBody>
      </p:sp>
      <p:sp>
        <p:nvSpPr>
          <p:cNvPr id="17" name="TextBox 16">
            <a:extLst>
              <a:ext uri="{FF2B5EF4-FFF2-40B4-BE49-F238E27FC236}">
                <a16:creationId xmlns:a16="http://schemas.microsoft.com/office/drawing/2014/main" id="{04E0678E-7A16-40D4-A833-307DE72E5164}"/>
              </a:ext>
            </a:extLst>
          </p:cNvPr>
          <p:cNvSpPr txBox="1"/>
          <p:nvPr/>
        </p:nvSpPr>
        <p:spPr>
          <a:xfrm>
            <a:off x="1963066" y="4122995"/>
            <a:ext cx="436338" cy="369332"/>
          </a:xfrm>
          <a:prstGeom prst="rect">
            <a:avLst/>
          </a:prstGeom>
          <a:noFill/>
        </p:spPr>
        <p:txBody>
          <a:bodyPr wrap="square" rtlCol="0">
            <a:spAutoFit/>
          </a:bodyPr>
          <a:lstStyle/>
          <a:p>
            <a:r>
              <a:rPr lang="en-US" b="1" dirty="0" err="1"/>
              <a:t>Z</a:t>
            </a:r>
            <a:r>
              <a:rPr lang="en-US" b="1" baseline="-25000" dirty="0" err="1"/>
              <a:t>p</a:t>
            </a:r>
            <a:endParaRPr lang="en-US" b="1" dirty="0"/>
          </a:p>
        </p:txBody>
      </p:sp>
      <p:sp>
        <p:nvSpPr>
          <p:cNvPr id="22" name="TextBox 21">
            <a:extLst>
              <a:ext uri="{FF2B5EF4-FFF2-40B4-BE49-F238E27FC236}">
                <a16:creationId xmlns:a16="http://schemas.microsoft.com/office/drawing/2014/main" id="{05CE0F1B-8F50-48DF-B789-84A1E1008354}"/>
              </a:ext>
            </a:extLst>
          </p:cNvPr>
          <p:cNvSpPr txBox="1"/>
          <p:nvPr/>
        </p:nvSpPr>
        <p:spPr>
          <a:xfrm>
            <a:off x="1221456" y="4678592"/>
            <a:ext cx="1690324" cy="369332"/>
          </a:xfrm>
          <a:prstGeom prst="rect">
            <a:avLst/>
          </a:prstGeom>
          <a:noFill/>
        </p:spPr>
        <p:txBody>
          <a:bodyPr wrap="square" rtlCol="0">
            <a:spAutoFit/>
          </a:bodyPr>
          <a:lstStyle/>
          <a:p>
            <a:r>
              <a:rPr lang="en-US" b="1" dirty="0"/>
              <a:t>KDF</a:t>
            </a:r>
            <a:r>
              <a:rPr lang="en-US" dirty="0"/>
              <a:t>(</a:t>
            </a:r>
            <a:r>
              <a:rPr lang="en-US" b="1" dirty="0"/>
              <a:t>g</a:t>
            </a:r>
            <a:r>
              <a:rPr lang="en-US" b="1" baseline="30000" dirty="0"/>
              <a:t>a</a:t>
            </a:r>
            <a:r>
              <a:rPr lang="en-US" dirty="0"/>
              <a:t> , </a:t>
            </a:r>
            <a:r>
              <a:rPr lang="en-US" b="1" dirty="0" err="1"/>
              <a:t>g</a:t>
            </a:r>
            <a:r>
              <a:rPr lang="en-US" b="1" baseline="30000" dirty="0" err="1"/>
              <a:t>b</a:t>
            </a:r>
            <a:r>
              <a:rPr lang="en-US" dirty="0"/>
              <a:t>, </a:t>
            </a:r>
            <a:r>
              <a:rPr lang="en-US" b="1" dirty="0"/>
              <a:t>g</a:t>
            </a:r>
            <a:r>
              <a:rPr lang="en-US" b="1" baseline="30000" dirty="0"/>
              <a:t>ab</a:t>
            </a:r>
            <a:r>
              <a:rPr lang="en-US" dirty="0"/>
              <a:t>)</a:t>
            </a:r>
          </a:p>
        </p:txBody>
      </p:sp>
      <p:pic>
        <p:nvPicPr>
          <p:cNvPr id="23" name="Picture 22" descr="Chart&#10;&#10;Description automatically generated">
            <a:extLst>
              <a:ext uri="{FF2B5EF4-FFF2-40B4-BE49-F238E27FC236}">
                <a16:creationId xmlns:a16="http://schemas.microsoft.com/office/drawing/2014/main" id="{4FEC66AF-6F25-4B47-86BA-C935CA5FDB1D}"/>
              </a:ext>
            </a:extLst>
          </p:cNvPr>
          <p:cNvPicPr>
            <a:picLocks noChangeAspect="1"/>
          </p:cNvPicPr>
          <p:nvPr/>
        </p:nvPicPr>
        <p:blipFill>
          <a:blip r:embed="rId3"/>
          <a:stretch>
            <a:fillRect/>
          </a:stretch>
        </p:blipFill>
        <p:spPr>
          <a:xfrm>
            <a:off x="1398315" y="3302682"/>
            <a:ext cx="815866" cy="815866"/>
          </a:xfrm>
          <a:prstGeom prst="rect">
            <a:avLst/>
          </a:prstGeom>
        </p:spPr>
      </p:pic>
      <p:sp>
        <p:nvSpPr>
          <p:cNvPr id="24" name="TextBox 23">
            <a:extLst>
              <a:ext uri="{FF2B5EF4-FFF2-40B4-BE49-F238E27FC236}">
                <a16:creationId xmlns:a16="http://schemas.microsoft.com/office/drawing/2014/main" id="{5CB80898-2E1D-498E-9D0E-A0A2D244A893}"/>
              </a:ext>
            </a:extLst>
          </p:cNvPr>
          <p:cNvSpPr txBox="1"/>
          <p:nvPr/>
        </p:nvSpPr>
        <p:spPr>
          <a:xfrm>
            <a:off x="1369788" y="4108830"/>
            <a:ext cx="312906" cy="369332"/>
          </a:xfrm>
          <a:prstGeom prst="rect">
            <a:avLst/>
          </a:prstGeom>
          <a:noFill/>
        </p:spPr>
        <p:txBody>
          <a:bodyPr wrap="square" rtlCol="0">
            <a:spAutoFit/>
          </a:bodyPr>
          <a:lstStyle/>
          <a:p>
            <a:r>
              <a:rPr lang="en-US" b="1" dirty="0"/>
              <a:t>a</a:t>
            </a:r>
          </a:p>
        </p:txBody>
      </p:sp>
      <p:cxnSp>
        <p:nvCxnSpPr>
          <p:cNvPr id="25" name="Straight Arrow Connector 24">
            <a:extLst>
              <a:ext uri="{FF2B5EF4-FFF2-40B4-BE49-F238E27FC236}">
                <a16:creationId xmlns:a16="http://schemas.microsoft.com/office/drawing/2014/main" id="{BF5F3C08-79F9-4ADF-B813-EDBE480A1AB9}"/>
              </a:ext>
            </a:extLst>
          </p:cNvPr>
          <p:cNvCxnSpPr>
            <a:cxnSpLocks/>
          </p:cNvCxnSpPr>
          <p:nvPr/>
        </p:nvCxnSpPr>
        <p:spPr>
          <a:xfrm flipH="1">
            <a:off x="1594207" y="4292907"/>
            <a:ext cx="36885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223DA77-EB3C-432C-91AC-3AC9C23F5142}"/>
              </a:ext>
            </a:extLst>
          </p:cNvPr>
          <p:cNvSpPr txBox="1"/>
          <p:nvPr/>
        </p:nvSpPr>
        <p:spPr>
          <a:xfrm>
            <a:off x="5727266" y="4140080"/>
            <a:ext cx="436338" cy="369332"/>
          </a:xfrm>
          <a:prstGeom prst="rect">
            <a:avLst/>
          </a:prstGeom>
          <a:noFill/>
        </p:spPr>
        <p:txBody>
          <a:bodyPr wrap="square" rtlCol="0">
            <a:spAutoFit/>
          </a:bodyPr>
          <a:lstStyle/>
          <a:p>
            <a:r>
              <a:rPr lang="en-US" b="1" dirty="0" err="1"/>
              <a:t>Z</a:t>
            </a:r>
            <a:r>
              <a:rPr lang="en-US" b="1" baseline="-25000" dirty="0" err="1"/>
              <a:t>p</a:t>
            </a:r>
            <a:endParaRPr lang="en-US" b="1" dirty="0"/>
          </a:p>
        </p:txBody>
      </p:sp>
      <p:sp>
        <p:nvSpPr>
          <p:cNvPr id="27" name="TextBox 26">
            <a:extLst>
              <a:ext uri="{FF2B5EF4-FFF2-40B4-BE49-F238E27FC236}">
                <a16:creationId xmlns:a16="http://schemas.microsoft.com/office/drawing/2014/main" id="{09841F71-3A09-4BCE-888B-2BB8BEFE3891}"/>
              </a:ext>
            </a:extLst>
          </p:cNvPr>
          <p:cNvSpPr txBox="1"/>
          <p:nvPr/>
        </p:nvSpPr>
        <p:spPr>
          <a:xfrm>
            <a:off x="5181773" y="4165399"/>
            <a:ext cx="319318" cy="369332"/>
          </a:xfrm>
          <a:prstGeom prst="rect">
            <a:avLst/>
          </a:prstGeom>
          <a:noFill/>
        </p:spPr>
        <p:txBody>
          <a:bodyPr wrap="square" rtlCol="0">
            <a:spAutoFit/>
          </a:bodyPr>
          <a:lstStyle/>
          <a:p>
            <a:r>
              <a:rPr lang="en-US" b="1" dirty="0"/>
              <a:t>b</a:t>
            </a:r>
          </a:p>
        </p:txBody>
      </p:sp>
      <p:cxnSp>
        <p:nvCxnSpPr>
          <p:cNvPr id="28" name="Straight Arrow Connector 27">
            <a:extLst>
              <a:ext uri="{FF2B5EF4-FFF2-40B4-BE49-F238E27FC236}">
                <a16:creationId xmlns:a16="http://schemas.microsoft.com/office/drawing/2014/main" id="{945A5BA6-45FF-4917-AAE9-9D6CAF950056}"/>
              </a:ext>
            </a:extLst>
          </p:cNvPr>
          <p:cNvCxnSpPr>
            <a:cxnSpLocks/>
          </p:cNvCxnSpPr>
          <p:nvPr/>
        </p:nvCxnSpPr>
        <p:spPr>
          <a:xfrm flipH="1">
            <a:off x="5485856" y="4339498"/>
            <a:ext cx="241410" cy="93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EADFD0F-6986-412D-8AB1-0BB1DBBD94D5}"/>
              </a:ext>
            </a:extLst>
          </p:cNvPr>
          <p:cNvCxnSpPr>
            <a:cxnSpLocks/>
            <a:endCxn id="35" idx="1"/>
          </p:cNvCxnSpPr>
          <p:nvPr/>
        </p:nvCxnSpPr>
        <p:spPr>
          <a:xfrm>
            <a:off x="2758552" y="4890260"/>
            <a:ext cx="67643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ECF5FBC8-67B1-4F6B-AECC-C36078CF5B97}"/>
              </a:ext>
            </a:extLst>
          </p:cNvPr>
          <p:cNvSpPr txBox="1"/>
          <p:nvPr/>
        </p:nvSpPr>
        <p:spPr>
          <a:xfrm>
            <a:off x="4711650" y="4693879"/>
            <a:ext cx="2094425" cy="369332"/>
          </a:xfrm>
          <a:prstGeom prst="rect">
            <a:avLst/>
          </a:prstGeom>
          <a:noFill/>
        </p:spPr>
        <p:txBody>
          <a:bodyPr wrap="square" rtlCol="0">
            <a:spAutoFit/>
          </a:bodyPr>
          <a:lstStyle/>
          <a:p>
            <a:r>
              <a:rPr lang="en-US" b="1" dirty="0"/>
              <a:t>KDF</a:t>
            </a:r>
            <a:r>
              <a:rPr lang="en-US" dirty="0"/>
              <a:t>(</a:t>
            </a:r>
            <a:r>
              <a:rPr lang="en-US" b="1" dirty="0"/>
              <a:t>g</a:t>
            </a:r>
            <a:r>
              <a:rPr lang="en-US" b="1" baseline="30000" dirty="0"/>
              <a:t>a</a:t>
            </a:r>
            <a:r>
              <a:rPr lang="en-US" dirty="0"/>
              <a:t> , </a:t>
            </a:r>
            <a:r>
              <a:rPr lang="en-US" b="1" dirty="0" err="1"/>
              <a:t>g</a:t>
            </a:r>
            <a:r>
              <a:rPr lang="en-US" b="1" baseline="30000" dirty="0" err="1"/>
              <a:t>b</a:t>
            </a:r>
            <a:r>
              <a:rPr lang="en-US" dirty="0"/>
              <a:t>, </a:t>
            </a:r>
            <a:r>
              <a:rPr lang="en-US" b="1" dirty="0"/>
              <a:t>g</a:t>
            </a:r>
            <a:r>
              <a:rPr lang="en-US" b="1" baseline="30000" dirty="0"/>
              <a:t>ab</a:t>
            </a:r>
            <a:r>
              <a:rPr lang="en-US" dirty="0"/>
              <a:t>)</a:t>
            </a:r>
          </a:p>
        </p:txBody>
      </p:sp>
      <p:cxnSp>
        <p:nvCxnSpPr>
          <p:cNvPr id="31" name="Straight Arrow Connector 30">
            <a:extLst>
              <a:ext uri="{FF2B5EF4-FFF2-40B4-BE49-F238E27FC236}">
                <a16:creationId xmlns:a16="http://schemas.microsoft.com/office/drawing/2014/main" id="{8A27E20D-C262-40D2-BEA0-732604F8E6BC}"/>
              </a:ext>
            </a:extLst>
          </p:cNvPr>
          <p:cNvCxnSpPr>
            <a:cxnSpLocks/>
            <a:endCxn id="35" idx="3"/>
          </p:cNvCxnSpPr>
          <p:nvPr/>
        </p:nvCxnSpPr>
        <p:spPr>
          <a:xfrm flipH="1">
            <a:off x="3982479" y="4878545"/>
            <a:ext cx="705990" cy="1171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2" name="Picture 31" descr="A picture containing text, toy, vector graphics&#10;&#10;Description automatically generated">
            <a:extLst>
              <a:ext uri="{FF2B5EF4-FFF2-40B4-BE49-F238E27FC236}">
                <a16:creationId xmlns:a16="http://schemas.microsoft.com/office/drawing/2014/main" id="{AC8B8A88-7B5D-46E8-AF18-03216FAA290F}"/>
              </a:ext>
            </a:extLst>
          </p:cNvPr>
          <p:cNvPicPr>
            <a:picLocks noChangeAspect="1"/>
          </p:cNvPicPr>
          <p:nvPr/>
        </p:nvPicPr>
        <p:blipFill>
          <a:blip r:embed="rId4"/>
          <a:stretch>
            <a:fillRect/>
          </a:stretch>
        </p:blipFill>
        <p:spPr>
          <a:xfrm flipH="1">
            <a:off x="5288431" y="3328454"/>
            <a:ext cx="815867" cy="815867"/>
          </a:xfrm>
          <a:prstGeom prst="rect">
            <a:avLst/>
          </a:prstGeom>
        </p:spPr>
      </p:pic>
      <p:pic>
        <p:nvPicPr>
          <p:cNvPr id="35" name="Picture 34" descr="A picture containing clipart&#10;&#10;Description automatically generated">
            <a:extLst>
              <a:ext uri="{FF2B5EF4-FFF2-40B4-BE49-F238E27FC236}">
                <a16:creationId xmlns:a16="http://schemas.microsoft.com/office/drawing/2014/main" id="{D802474C-6601-4600-BBDD-6ED3949BE380}"/>
              </a:ext>
            </a:extLst>
          </p:cNvPr>
          <p:cNvPicPr>
            <a:picLocks noChangeAspect="1"/>
          </p:cNvPicPr>
          <p:nvPr/>
        </p:nvPicPr>
        <p:blipFill>
          <a:blip r:embed="rId5"/>
          <a:stretch>
            <a:fillRect/>
          </a:stretch>
        </p:blipFill>
        <p:spPr>
          <a:xfrm>
            <a:off x="3434991" y="4616516"/>
            <a:ext cx="547488" cy="547488"/>
          </a:xfrm>
          <a:prstGeom prst="rect">
            <a:avLst/>
          </a:prstGeom>
        </p:spPr>
      </p:pic>
      <p:sp>
        <p:nvSpPr>
          <p:cNvPr id="45" name="Rectangle: Rounded Corners 44">
            <a:extLst>
              <a:ext uri="{FF2B5EF4-FFF2-40B4-BE49-F238E27FC236}">
                <a16:creationId xmlns:a16="http://schemas.microsoft.com/office/drawing/2014/main" id="{727F8595-8074-477E-899E-8DA6EFB6811B}"/>
              </a:ext>
            </a:extLst>
          </p:cNvPr>
          <p:cNvSpPr/>
          <p:nvPr/>
        </p:nvSpPr>
        <p:spPr>
          <a:xfrm>
            <a:off x="269070" y="1422998"/>
            <a:ext cx="1932392" cy="103479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46" name="TextBox 45">
            <a:extLst>
              <a:ext uri="{FF2B5EF4-FFF2-40B4-BE49-F238E27FC236}">
                <a16:creationId xmlns:a16="http://schemas.microsoft.com/office/drawing/2014/main" id="{E4E13418-13F4-4B59-B7A6-C57B2EE3E7AA}"/>
              </a:ext>
            </a:extLst>
          </p:cNvPr>
          <p:cNvSpPr txBox="1"/>
          <p:nvPr/>
        </p:nvSpPr>
        <p:spPr>
          <a:xfrm>
            <a:off x="394411" y="1494251"/>
            <a:ext cx="1658808" cy="923330"/>
          </a:xfrm>
          <a:prstGeom prst="rect">
            <a:avLst/>
          </a:prstGeom>
          <a:noFill/>
        </p:spPr>
        <p:txBody>
          <a:bodyPr wrap="square" rtlCol="0">
            <a:spAutoFit/>
          </a:bodyPr>
          <a:lstStyle/>
          <a:p>
            <a:r>
              <a:rPr lang="en-US" b="1" dirty="0"/>
              <a:t>The Decisional Diffie-Hellman Problem</a:t>
            </a:r>
          </a:p>
        </p:txBody>
      </p:sp>
      <p:sp>
        <p:nvSpPr>
          <p:cNvPr id="79" name="Title 1">
            <a:extLst>
              <a:ext uri="{FF2B5EF4-FFF2-40B4-BE49-F238E27FC236}">
                <a16:creationId xmlns:a16="http://schemas.microsoft.com/office/drawing/2014/main" id="{8F74C44E-CBEC-4142-8AEE-B32D1CFAD38B}"/>
              </a:ext>
            </a:extLst>
          </p:cNvPr>
          <p:cNvSpPr txBox="1">
            <a:spLocks/>
          </p:cNvSpPr>
          <p:nvPr/>
        </p:nvSpPr>
        <p:spPr>
          <a:xfrm>
            <a:off x="-185744" y="210481"/>
            <a:ext cx="7369546" cy="923925"/>
          </a:xfrm>
          <a:prstGeom prst="rect">
            <a:avLst/>
          </a:prstGeom>
          <a:ln w="38100">
            <a:solidFill>
              <a:schemeClr val="tx1"/>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solidFill>
                  <a:schemeClr val="tx1"/>
                </a:solidFill>
              </a:rPr>
              <a:t>  Diffie-Hellman Key Exchange</a:t>
            </a:r>
          </a:p>
        </p:txBody>
      </p:sp>
      <p:sp>
        <p:nvSpPr>
          <p:cNvPr id="80" name="Rectangle: Rounded Corners 79">
            <a:extLst>
              <a:ext uri="{FF2B5EF4-FFF2-40B4-BE49-F238E27FC236}">
                <a16:creationId xmlns:a16="http://schemas.microsoft.com/office/drawing/2014/main" id="{6D7CDDA3-5DE6-4EC7-8B25-4C5383807138}"/>
              </a:ext>
            </a:extLst>
          </p:cNvPr>
          <p:cNvSpPr/>
          <p:nvPr/>
        </p:nvSpPr>
        <p:spPr>
          <a:xfrm>
            <a:off x="2956849" y="1422998"/>
            <a:ext cx="639791" cy="4678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a:solidFill>
                  <a:schemeClr val="tx1"/>
                </a:solidFill>
              </a:rPr>
              <a:t>g</a:t>
            </a:r>
            <a:r>
              <a:rPr lang="en-US" b="1" baseline="30000">
                <a:solidFill>
                  <a:schemeClr val="tx1"/>
                </a:solidFill>
              </a:rPr>
              <a:t>a</a:t>
            </a:r>
            <a:endParaRPr lang="en-US">
              <a:solidFill>
                <a:schemeClr val="tx1"/>
              </a:solidFill>
            </a:endParaRPr>
          </a:p>
        </p:txBody>
      </p:sp>
      <p:sp>
        <p:nvSpPr>
          <p:cNvPr id="81" name="Rectangle: Rounded Corners 80">
            <a:extLst>
              <a:ext uri="{FF2B5EF4-FFF2-40B4-BE49-F238E27FC236}">
                <a16:creationId xmlns:a16="http://schemas.microsoft.com/office/drawing/2014/main" id="{4D83C335-3BB1-422F-B7B7-D9E9057FFEE7}"/>
              </a:ext>
            </a:extLst>
          </p:cNvPr>
          <p:cNvSpPr/>
          <p:nvPr/>
        </p:nvSpPr>
        <p:spPr>
          <a:xfrm>
            <a:off x="3750308" y="1436849"/>
            <a:ext cx="639791" cy="4678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err="1">
                <a:solidFill>
                  <a:schemeClr val="tx1"/>
                </a:solidFill>
              </a:rPr>
              <a:t>g</a:t>
            </a:r>
            <a:r>
              <a:rPr lang="en-US" b="1" baseline="30000" dirty="0" err="1">
                <a:solidFill>
                  <a:schemeClr val="tx1"/>
                </a:solidFill>
              </a:rPr>
              <a:t>b</a:t>
            </a:r>
            <a:endParaRPr lang="en-US" dirty="0">
              <a:solidFill>
                <a:schemeClr val="tx1"/>
              </a:solidFill>
            </a:endParaRPr>
          </a:p>
        </p:txBody>
      </p:sp>
      <p:sp>
        <p:nvSpPr>
          <p:cNvPr id="82" name="Rectangle: Rounded Corners 81">
            <a:extLst>
              <a:ext uri="{FF2B5EF4-FFF2-40B4-BE49-F238E27FC236}">
                <a16:creationId xmlns:a16="http://schemas.microsoft.com/office/drawing/2014/main" id="{88D889B5-71C5-41FD-97ED-EEDC34D08944}"/>
              </a:ext>
            </a:extLst>
          </p:cNvPr>
          <p:cNvSpPr/>
          <p:nvPr/>
        </p:nvSpPr>
        <p:spPr>
          <a:xfrm>
            <a:off x="2956849" y="2024899"/>
            <a:ext cx="639791" cy="4678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a:solidFill>
                  <a:schemeClr val="tx1"/>
                </a:solidFill>
              </a:rPr>
              <a:t>g</a:t>
            </a:r>
            <a:r>
              <a:rPr lang="en-US" b="1" baseline="30000">
                <a:solidFill>
                  <a:schemeClr val="tx1"/>
                </a:solidFill>
              </a:rPr>
              <a:t>a</a:t>
            </a:r>
            <a:endParaRPr lang="en-US">
              <a:solidFill>
                <a:schemeClr val="tx1"/>
              </a:solidFill>
            </a:endParaRPr>
          </a:p>
        </p:txBody>
      </p:sp>
      <p:sp>
        <p:nvSpPr>
          <p:cNvPr id="83" name="Rectangle: Rounded Corners 82">
            <a:extLst>
              <a:ext uri="{FF2B5EF4-FFF2-40B4-BE49-F238E27FC236}">
                <a16:creationId xmlns:a16="http://schemas.microsoft.com/office/drawing/2014/main" id="{0AB46A54-0C6E-49D3-AC2C-D626FEC0E55C}"/>
              </a:ext>
            </a:extLst>
          </p:cNvPr>
          <p:cNvSpPr/>
          <p:nvPr/>
        </p:nvSpPr>
        <p:spPr>
          <a:xfrm>
            <a:off x="3750307" y="2032275"/>
            <a:ext cx="639791" cy="4678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err="1">
                <a:solidFill>
                  <a:schemeClr val="tx1"/>
                </a:solidFill>
              </a:rPr>
              <a:t>g</a:t>
            </a:r>
            <a:r>
              <a:rPr lang="en-US" b="1" baseline="30000" dirty="0" err="1">
                <a:solidFill>
                  <a:schemeClr val="tx1"/>
                </a:solidFill>
              </a:rPr>
              <a:t>b</a:t>
            </a:r>
            <a:endParaRPr lang="en-US" dirty="0">
              <a:solidFill>
                <a:schemeClr val="tx1"/>
              </a:solidFill>
            </a:endParaRPr>
          </a:p>
        </p:txBody>
      </p:sp>
      <p:sp>
        <p:nvSpPr>
          <p:cNvPr id="85" name="Rectangle: Rounded Corners 84">
            <a:extLst>
              <a:ext uri="{FF2B5EF4-FFF2-40B4-BE49-F238E27FC236}">
                <a16:creationId xmlns:a16="http://schemas.microsoft.com/office/drawing/2014/main" id="{95D4183B-B1F8-4E89-973F-F25604AC5AE0}"/>
              </a:ext>
            </a:extLst>
          </p:cNvPr>
          <p:cNvSpPr/>
          <p:nvPr/>
        </p:nvSpPr>
        <p:spPr>
          <a:xfrm>
            <a:off x="4568188" y="2056934"/>
            <a:ext cx="639791" cy="46781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solidFill>
                  <a:schemeClr val="tx1"/>
                </a:solidFill>
              </a:rPr>
              <a:t>g</a:t>
            </a:r>
            <a:r>
              <a:rPr lang="en-US" b="1" baseline="30000" dirty="0">
                <a:solidFill>
                  <a:schemeClr val="tx1"/>
                </a:solidFill>
              </a:rPr>
              <a:t>r</a:t>
            </a:r>
            <a:endParaRPr lang="en-US" dirty="0">
              <a:solidFill>
                <a:schemeClr val="tx1"/>
              </a:solidFill>
            </a:endParaRPr>
          </a:p>
        </p:txBody>
      </p:sp>
      <p:sp>
        <p:nvSpPr>
          <p:cNvPr id="86" name="Rectangle: Rounded Corners 85">
            <a:extLst>
              <a:ext uri="{FF2B5EF4-FFF2-40B4-BE49-F238E27FC236}">
                <a16:creationId xmlns:a16="http://schemas.microsoft.com/office/drawing/2014/main" id="{E13C0B5B-9DB0-491B-B5DC-64E1BB2408ED}"/>
              </a:ext>
            </a:extLst>
          </p:cNvPr>
          <p:cNvSpPr/>
          <p:nvPr/>
        </p:nvSpPr>
        <p:spPr>
          <a:xfrm>
            <a:off x="4566092" y="1436849"/>
            <a:ext cx="639791" cy="46781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g</a:t>
            </a:r>
            <a:r>
              <a:rPr lang="en-US" b="1" baseline="30000" dirty="0">
                <a:solidFill>
                  <a:schemeClr val="tx1"/>
                </a:solidFill>
              </a:rPr>
              <a:t>ab</a:t>
            </a:r>
            <a:endParaRPr lang="en-US" dirty="0">
              <a:solidFill>
                <a:schemeClr val="tx1"/>
              </a:solidFill>
            </a:endParaRPr>
          </a:p>
        </p:txBody>
      </p:sp>
      <p:cxnSp>
        <p:nvCxnSpPr>
          <p:cNvPr id="90" name="Connector: Curved 89">
            <a:extLst>
              <a:ext uri="{FF2B5EF4-FFF2-40B4-BE49-F238E27FC236}">
                <a16:creationId xmlns:a16="http://schemas.microsoft.com/office/drawing/2014/main" id="{290B1E25-FAC7-4EAD-8E6E-00CC7A0C8001}"/>
              </a:ext>
            </a:extLst>
          </p:cNvPr>
          <p:cNvCxnSpPr>
            <a:stCxn id="86" idx="3"/>
            <a:endCxn id="85" idx="3"/>
          </p:cNvCxnSpPr>
          <p:nvPr/>
        </p:nvCxnSpPr>
        <p:spPr>
          <a:xfrm>
            <a:off x="5205883" y="1670756"/>
            <a:ext cx="2096" cy="620085"/>
          </a:xfrm>
          <a:prstGeom prst="curvedConnector3">
            <a:avLst>
              <a:gd name="adj1" fmla="val 11006489"/>
            </a:avLst>
          </a:prstGeom>
          <a:ln w="38100">
            <a:headEnd type="triangle"/>
            <a:tailEnd type="triangle"/>
          </a:ln>
        </p:spPr>
        <p:style>
          <a:lnRef idx="1">
            <a:schemeClr val="dk1"/>
          </a:lnRef>
          <a:fillRef idx="0">
            <a:schemeClr val="dk1"/>
          </a:fillRef>
          <a:effectRef idx="0">
            <a:schemeClr val="dk1"/>
          </a:effectRef>
          <a:fontRef idx="minor">
            <a:schemeClr val="tx1"/>
          </a:fontRef>
        </p:style>
      </p:cxnSp>
      <p:sp>
        <p:nvSpPr>
          <p:cNvPr id="91" name="TextBox 90">
            <a:extLst>
              <a:ext uri="{FF2B5EF4-FFF2-40B4-BE49-F238E27FC236}">
                <a16:creationId xmlns:a16="http://schemas.microsoft.com/office/drawing/2014/main" id="{ECFD030F-5797-4757-BA49-6AA786517248}"/>
              </a:ext>
            </a:extLst>
          </p:cNvPr>
          <p:cNvSpPr txBox="1"/>
          <p:nvPr/>
        </p:nvSpPr>
        <p:spPr>
          <a:xfrm>
            <a:off x="5430216" y="1774285"/>
            <a:ext cx="506870" cy="369332"/>
          </a:xfrm>
          <a:prstGeom prst="rect">
            <a:avLst/>
          </a:prstGeom>
          <a:noFill/>
        </p:spPr>
        <p:txBody>
          <a:bodyPr wrap="none" rtlCol="0">
            <a:spAutoFit/>
          </a:bodyPr>
          <a:lstStyle/>
          <a:p>
            <a:r>
              <a:rPr lang="en-US" b="1" dirty="0"/>
              <a:t>???</a:t>
            </a:r>
          </a:p>
        </p:txBody>
      </p:sp>
      <p:sp>
        <p:nvSpPr>
          <p:cNvPr id="94" name="TextBox 93">
            <a:extLst>
              <a:ext uri="{FF2B5EF4-FFF2-40B4-BE49-F238E27FC236}">
                <a16:creationId xmlns:a16="http://schemas.microsoft.com/office/drawing/2014/main" id="{3807ADFE-393C-4A5D-A5B7-002FDD57D215}"/>
              </a:ext>
            </a:extLst>
          </p:cNvPr>
          <p:cNvSpPr txBox="1"/>
          <p:nvPr/>
        </p:nvSpPr>
        <p:spPr>
          <a:xfrm>
            <a:off x="3474956" y="4052205"/>
            <a:ext cx="432122" cy="408623"/>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b="1" dirty="0" err="1">
                <a:solidFill>
                  <a:schemeClr val="tx1"/>
                </a:solidFill>
              </a:rPr>
              <a:t>g</a:t>
            </a:r>
            <a:r>
              <a:rPr lang="en-US" b="1" baseline="30000" dirty="0" err="1">
                <a:solidFill>
                  <a:schemeClr val="tx1"/>
                </a:solidFill>
              </a:rPr>
              <a:t>b</a:t>
            </a:r>
            <a:endParaRPr lang="en-US" dirty="0">
              <a:solidFill>
                <a:schemeClr val="tx1"/>
              </a:solidFill>
            </a:endParaRPr>
          </a:p>
        </p:txBody>
      </p:sp>
      <p:sp>
        <p:nvSpPr>
          <p:cNvPr id="96" name="TextBox 95">
            <a:extLst>
              <a:ext uri="{FF2B5EF4-FFF2-40B4-BE49-F238E27FC236}">
                <a16:creationId xmlns:a16="http://schemas.microsoft.com/office/drawing/2014/main" id="{39F50D50-6BE4-40F2-AAD1-51CAF0A76E3B}"/>
              </a:ext>
            </a:extLst>
          </p:cNvPr>
          <p:cNvSpPr txBox="1"/>
          <p:nvPr/>
        </p:nvSpPr>
        <p:spPr>
          <a:xfrm>
            <a:off x="2387395" y="2763053"/>
            <a:ext cx="2927148" cy="369332"/>
          </a:xfrm>
          <a:prstGeom prst="rect">
            <a:avLst/>
          </a:prstGeom>
          <a:noFill/>
        </p:spPr>
        <p:txBody>
          <a:bodyPr wrap="none" rtlCol="0">
            <a:spAutoFit/>
          </a:bodyPr>
          <a:lstStyle/>
          <a:p>
            <a:r>
              <a:rPr lang="en-US" u="sng" dirty="0"/>
              <a:t>A simplified DH key exchange</a:t>
            </a:r>
          </a:p>
        </p:txBody>
      </p:sp>
      <p:sp>
        <p:nvSpPr>
          <p:cNvPr id="69" name="Rectangle: Rounded Corners 68">
            <a:extLst>
              <a:ext uri="{FF2B5EF4-FFF2-40B4-BE49-F238E27FC236}">
                <a16:creationId xmlns:a16="http://schemas.microsoft.com/office/drawing/2014/main" id="{2D19D640-AB8D-4BF1-B3B7-C019E1BEB80E}"/>
              </a:ext>
            </a:extLst>
          </p:cNvPr>
          <p:cNvSpPr/>
          <p:nvPr/>
        </p:nvSpPr>
        <p:spPr>
          <a:xfrm>
            <a:off x="7064235" y="1641342"/>
            <a:ext cx="4236690" cy="7172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 Cohn-Gordon et al. solution to the Commitment Problem</a:t>
            </a:r>
          </a:p>
        </p:txBody>
      </p:sp>
      <p:sp>
        <p:nvSpPr>
          <p:cNvPr id="70" name="Oval 69">
            <a:extLst>
              <a:ext uri="{FF2B5EF4-FFF2-40B4-BE49-F238E27FC236}">
                <a16:creationId xmlns:a16="http://schemas.microsoft.com/office/drawing/2014/main" id="{59CB7401-2DE8-4FCA-B9BD-7734D6975AAC}"/>
              </a:ext>
            </a:extLst>
          </p:cNvPr>
          <p:cNvSpPr/>
          <p:nvPr/>
        </p:nvSpPr>
        <p:spPr>
          <a:xfrm>
            <a:off x="6764257" y="2793802"/>
            <a:ext cx="299978" cy="3318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71" name="TextBox 70">
            <a:extLst>
              <a:ext uri="{FF2B5EF4-FFF2-40B4-BE49-F238E27FC236}">
                <a16:creationId xmlns:a16="http://schemas.microsoft.com/office/drawing/2014/main" id="{421E0756-2A51-42A8-9808-ECF80D163DA2}"/>
              </a:ext>
            </a:extLst>
          </p:cNvPr>
          <p:cNvSpPr txBox="1"/>
          <p:nvPr/>
        </p:nvSpPr>
        <p:spPr>
          <a:xfrm>
            <a:off x="6730249" y="2397091"/>
            <a:ext cx="1496372" cy="369332"/>
          </a:xfrm>
          <a:prstGeom prst="rect">
            <a:avLst/>
          </a:prstGeom>
          <a:noFill/>
        </p:spPr>
        <p:txBody>
          <a:bodyPr wrap="square" rtlCol="0">
            <a:spAutoFit/>
          </a:bodyPr>
          <a:lstStyle/>
          <a:p>
            <a:r>
              <a:rPr lang="en-US" u="sng" dirty="0"/>
              <a:t>Requirements</a:t>
            </a:r>
          </a:p>
        </p:txBody>
      </p:sp>
      <p:sp>
        <p:nvSpPr>
          <p:cNvPr id="72" name="TextBox 71">
            <a:extLst>
              <a:ext uri="{FF2B5EF4-FFF2-40B4-BE49-F238E27FC236}">
                <a16:creationId xmlns:a16="http://schemas.microsoft.com/office/drawing/2014/main" id="{A1FBDE54-ECD3-444C-AEEA-02E18D027813}"/>
              </a:ext>
            </a:extLst>
          </p:cNvPr>
          <p:cNvSpPr txBox="1"/>
          <p:nvPr/>
        </p:nvSpPr>
        <p:spPr>
          <a:xfrm>
            <a:off x="7187612" y="3500782"/>
            <a:ext cx="4486148" cy="646331"/>
          </a:xfrm>
          <a:prstGeom prst="rect">
            <a:avLst/>
          </a:prstGeom>
          <a:noFill/>
        </p:spPr>
        <p:txBody>
          <a:bodyPr wrap="square" rtlCol="0">
            <a:spAutoFit/>
          </a:bodyPr>
          <a:lstStyle/>
          <a:p>
            <a:r>
              <a:rPr lang="en-US" dirty="0"/>
              <a:t>The Key Derivation Function must be modeled as a </a:t>
            </a:r>
            <a:r>
              <a:rPr lang="en-US" b="1" i="1" dirty="0"/>
              <a:t>programmable random oracle</a:t>
            </a:r>
            <a:r>
              <a:rPr lang="en-US" dirty="0"/>
              <a:t>.</a:t>
            </a:r>
          </a:p>
        </p:txBody>
      </p:sp>
      <p:sp>
        <p:nvSpPr>
          <p:cNvPr id="74" name="Oval 73">
            <a:extLst>
              <a:ext uri="{FF2B5EF4-FFF2-40B4-BE49-F238E27FC236}">
                <a16:creationId xmlns:a16="http://schemas.microsoft.com/office/drawing/2014/main" id="{612F61D3-D50E-4CE7-8E9A-FB9B1C20D37F}"/>
              </a:ext>
            </a:extLst>
          </p:cNvPr>
          <p:cNvSpPr/>
          <p:nvPr/>
        </p:nvSpPr>
        <p:spPr>
          <a:xfrm>
            <a:off x="6764257" y="3521326"/>
            <a:ext cx="299978" cy="3318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75" name="TextBox 74">
            <a:extLst>
              <a:ext uri="{FF2B5EF4-FFF2-40B4-BE49-F238E27FC236}">
                <a16:creationId xmlns:a16="http://schemas.microsoft.com/office/drawing/2014/main" id="{094913A0-A73E-47D9-BACA-C3A5C81CB63B}"/>
              </a:ext>
            </a:extLst>
          </p:cNvPr>
          <p:cNvSpPr txBox="1"/>
          <p:nvPr/>
        </p:nvSpPr>
        <p:spPr>
          <a:xfrm>
            <a:off x="7187613" y="4177506"/>
            <a:ext cx="3927428" cy="646331"/>
          </a:xfrm>
          <a:prstGeom prst="rect">
            <a:avLst/>
          </a:prstGeom>
          <a:noFill/>
        </p:spPr>
        <p:txBody>
          <a:bodyPr wrap="square" rtlCol="0">
            <a:spAutoFit/>
          </a:bodyPr>
          <a:lstStyle/>
          <a:p>
            <a:r>
              <a:rPr lang="en-US" dirty="0"/>
              <a:t>The inputs to the Key Derivation Function must include all of (</a:t>
            </a:r>
            <a:r>
              <a:rPr lang="en-US" b="1" dirty="0"/>
              <a:t>g</a:t>
            </a:r>
            <a:r>
              <a:rPr lang="en-US" b="1" baseline="30000" dirty="0"/>
              <a:t>a</a:t>
            </a:r>
            <a:r>
              <a:rPr lang="en-US" dirty="0"/>
              <a:t> , </a:t>
            </a:r>
            <a:r>
              <a:rPr lang="en-US" b="1" dirty="0" err="1"/>
              <a:t>g</a:t>
            </a:r>
            <a:r>
              <a:rPr lang="en-US" b="1" baseline="30000" dirty="0" err="1"/>
              <a:t>b</a:t>
            </a:r>
            <a:r>
              <a:rPr lang="en-US" dirty="0"/>
              <a:t>, </a:t>
            </a:r>
            <a:r>
              <a:rPr lang="en-US" b="1" dirty="0"/>
              <a:t>g</a:t>
            </a:r>
            <a:r>
              <a:rPr lang="en-US" b="1" baseline="30000" dirty="0"/>
              <a:t>ab</a:t>
            </a:r>
            <a:r>
              <a:rPr lang="en-US" dirty="0"/>
              <a:t>).</a:t>
            </a:r>
          </a:p>
        </p:txBody>
      </p:sp>
      <p:sp>
        <p:nvSpPr>
          <p:cNvPr id="78" name="Oval 77">
            <a:extLst>
              <a:ext uri="{FF2B5EF4-FFF2-40B4-BE49-F238E27FC236}">
                <a16:creationId xmlns:a16="http://schemas.microsoft.com/office/drawing/2014/main" id="{5B20D807-0019-4E4F-B5D3-1A3AA4150C18}"/>
              </a:ext>
            </a:extLst>
          </p:cNvPr>
          <p:cNvSpPr/>
          <p:nvPr/>
        </p:nvSpPr>
        <p:spPr>
          <a:xfrm>
            <a:off x="6775552" y="4222113"/>
            <a:ext cx="299978" cy="3318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84" name="TextBox 83">
            <a:extLst>
              <a:ext uri="{FF2B5EF4-FFF2-40B4-BE49-F238E27FC236}">
                <a16:creationId xmlns:a16="http://schemas.microsoft.com/office/drawing/2014/main" id="{2B61BAF6-FD1E-4767-958C-F9B8B640691E}"/>
              </a:ext>
            </a:extLst>
          </p:cNvPr>
          <p:cNvSpPr txBox="1"/>
          <p:nvPr/>
        </p:nvSpPr>
        <p:spPr>
          <a:xfrm>
            <a:off x="7183252" y="2763053"/>
            <a:ext cx="3931788" cy="646331"/>
          </a:xfrm>
          <a:prstGeom prst="rect">
            <a:avLst/>
          </a:prstGeom>
          <a:noFill/>
        </p:spPr>
        <p:txBody>
          <a:bodyPr wrap="square" rtlCol="0">
            <a:spAutoFit/>
          </a:bodyPr>
          <a:lstStyle/>
          <a:p>
            <a:r>
              <a:rPr lang="en-US" dirty="0"/>
              <a:t>The underlying assumption is the </a:t>
            </a:r>
            <a:r>
              <a:rPr lang="en-US" b="1" i="1" dirty="0"/>
              <a:t>Strong Diffie-Hellman Problem</a:t>
            </a:r>
            <a:r>
              <a:rPr lang="en-US" i="1" dirty="0"/>
              <a:t>.</a:t>
            </a:r>
            <a:endParaRPr lang="en-US" dirty="0"/>
          </a:p>
        </p:txBody>
      </p:sp>
      <p:sp>
        <p:nvSpPr>
          <p:cNvPr id="99" name="Rectangle: Rounded Corners 98">
            <a:extLst>
              <a:ext uri="{FF2B5EF4-FFF2-40B4-BE49-F238E27FC236}">
                <a16:creationId xmlns:a16="http://schemas.microsoft.com/office/drawing/2014/main" id="{DEA94404-FEAC-4976-9D06-32F9A76D45D0}"/>
              </a:ext>
            </a:extLst>
          </p:cNvPr>
          <p:cNvSpPr/>
          <p:nvPr/>
        </p:nvSpPr>
        <p:spPr>
          <a:xfrm>
            <a:off x="6561627" y="5159030"/>
            <a:ext cx="1766808" cy="103479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100" name="TextBox 99">
            <a:extLst>
              <a:ext uri="{FF2B5EF4-FFF2-40B4-BE49-F238E27FC236}">
                <a16:creationId xmlns:a16="http://schemas.microsoft.com/office/drawing/2014/main" id="{F67B9F94-253D-42EE-A040-A7BA4595952B}"/>
              </a:ext>
            </a:extLst>
          </p:cNvPr>
          <p:cNvSpPr txBox="1"/>
          <p:nvPr/>
        </p:nvSpPr>
        <p:spPr>
          <a:xfrm>
            <a:off x="6686968" y="5230283"/>
            <a:ext cx="1658808" cy="923330"/>
          </a:xfrm>
          <a:prstGeom prst="rect">
            <a:avLst/>
          </a:prstGeom>
          <a:noFill/>
        </p:spPr>
        <p:txBody>
          <a:bodyPr wrap="square" rtlCol="0">
            <a:spAutoFit/>
          </a:bodyPr>
          <a:lstStyle/>
          <a:p>
            <a:r>
              <a:rPr lang="en-US" b="1" dirty="0"/>
              <a:t>The Strong Diffie-Hellman Problem</a:t>
            </a:r>
          </a:p>
        </p:txBody>
      </p:sp>
      <p:sp>
        <p:nvSpPr>
          <p:cNvPr id="101" name="Rectangle: Rounded Corners 100">
            <a:extLst>
              <a:ext uri="{FF2B5EF4-FFF2-40B4-BE49-F238E27FC236}">
                <a16:creationId xmlns:a16="http://schemas.microsoft.com/office/drawing/2014/main" id="{AC9B0E81-168A-4F37-81B6-E2D93F75DCD4}"/>
              </a:ext>
            </a:extLst>
          </p:cNvPr>
          <p:cNvSpPr/>
          <p:nvPr/>
        </p:nvSpPr>
        <p:spPr>
          <a:xfrm>
            <a:off x="8654881" y="4979847"/>
            <a:ext cx="639791" cy="4678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tx1"/>
                </a:solidFill>
              </a:rPr>
              <a:t>g</a:t>
            </a:r>
            <a:r>
              <a:rPr lang="en-US" b="1" baseline="30000" dirty="0">
                <a:solidFill>
                  <a:schemeClr val="tx1"/>
                </a:solidFill>
              </a:rPr>
              <a:t>a</a:t>
            </a:r>
            <a:endParaRPr lang="en-US" dirty="0">
              <a:solidFill>
                <a:schemeClr val="tx1"/>
              </a:solidFill>
            </a:endParaRPr>
          </a:p>
        </p:txBody>
      </p:sp>
      <p:sp>
        <p:nvSpPr>
          <p:cNvPr id="102" name="Rectangle: Rounded Corners 101">
            <a:extLst>
              <a:ext uri="{FF2B5EF4-FFF2-40B4-BE49-F238E27FC236}">
                <a16:creationId xmlns:a16="http://schemas.microsoft.com/office/drawing/2014/main" id="{0918EB3F-7A4C-4BCA-92C9-DB1DBF50DD2C}"/>
              </a:ext>
            </a:extLst>
          </p:cNvPr>
          <p:cNvSpPr/>
          <p:nvPr/>
        </p:nvSpPr>
        <p:spPr>
          <a:xfrm>
            <a:off x="9428014" y="4979847"/>
            <a:ext cx="639791" cy="4678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err="1">
                <a:solidFill>
                  <a:schemeClr val="tx1"/>
                </a:solidFill>
              </a:rPr>
              <a:t>g</a:t>
            </a:r>
            <a:r>
              <a:rPr lang="en-US" b="1" baseline="30000" dirty="0" err="1">
                <a:solidFill>
                  <a:schemeClr val="tx1"/>
                </a:solidFill>
              </a:rPr>
              <a:t>b</a:t>
            </a:r>
            <a:endParaRPr lang="en-US" dirty="0">
              <a:solidFill>
                <a:schemeClr val="tx1"/>
              </a:solidFill>
            </a:endParaRPr>
          </a:p>
        </p:txBody>
      </p:sp>
      <p:sp>
        <p:nvSpPr>
          <p:cNvPr id="103" name="Rectangle: Rounded Corners 102">
            <a:extLst>
              <a:ext uri="{FF2B5EF4-FFF2-40B4-BE49-F238E27FC236}">
                <a16:creationId xmlns:a16="http://schemas.microsoft.com/office/drawing/2014/main" id="{9D31CDD8-A8E7-4E95-B9E6-41B849C1652B}"/>
              </a:ext>
            </a:extLst>
          </p:cNvPr>
          <p:cNvSpPr/>
          <p:nvPr/>
        </p:nvSpPr>
        <p:spPr>
          <a:xfrm>
            <a:off x="10334489" y="5197947"/>
            <a:ext cx="487391" cy="27157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a:solidFill>
                  <a:schemeClr val="tx1"/>
                </a:solidFill>
              </a:rPr>
              <a:t>g</a:t>
            </a:r>
            <a:r>
              <a:rPr lang="en-US" b="1" baseline="30000">
                <a:solidFill>
                  <a:schemeClr val="tx1"/>
                </a:solidFill>
              </a:rPr>
              <a:t>a</a:t>
            </a:r>
            <a:endParaRPr lang="en-US">
              <a:solidFill>
                <a:schemeClr val="tx1"/>
              </a:solidFill>
            </a:endParaRPr>
          </a:p>
        </p:txBody>
      </p:sp>
      <p:sp>
        <p:nvSpPr>
          <p:cNvPr id="106" name="Rectangle: Rounded Corners 105">
            <a:extLst>
              <a:ext uri="{FF2B5EF4-FFF2-40B4-BE49-F238E27FC236}">
                <a16:creationId xmlns:a16="http://schemas.microsoft.com/office/drawing/2014/main" id="{78575712-F081-413E-B324-B56476E5255E}"/>
              </a:ext>
            </a:extLst>
          </p:cNvPr>
          <p:cNvSpPr/>
          <p:nvPr/>
        </p:nvSpPr>
        <p:spPr>
          <a:xfrm>
            <a:off x="10067805" y="5915495"/>
            <a:ext cx="639791" cy="39943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g</a:t>
            </a:r>
            <a:r>
              <a:rPr lang="en-US" b="1" baseline="30000" dirty="0">
                <a:solidFill>
                  <a:schemeClr val="tx1"/>
                </a:solidFill>
              </a:rPr>
              <a:t>ab</a:t>
            </a:r>
            <a:endParaRPr lang="en-US" dirty="0">
              <a:solidFill>
                <a:schemeClr val="tx1"/>
              </a:solidFill>
            </a:endParaRPr>
          </a:p>
        </p:txBody>
      </p:sp>
      <p:sp>
        <p:nvSpPr>
          <p:cNvPr id="108" name="Rectangle: Rounded Corners 107">
            <a:extLst>
              <a:ext uri="{FF2B5EF4-FFF2-40B4-BE49-F238E27FC236}">
                <a16:creationId xmlns:a16="http://schemas.microsoft.com/office/drawing/2014/main" id="{76085B35-4561-403D-AD43-BB83317A062E}"/>
              </a:ext>
            </a:extLst>
          </p:cNvPr>
          <p:cNvSpPr/>
          <p:nvPr/>
        </p:nvSpPr>
        <p:spPr>
          <a:xfrm>
            <a:off x="11584066" y="5186592"/>
            <a:ext cx="500935" cy="30755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109" name="Rectangle: Rounded Corners 108">
            <a:extLst>
              <a:ext uri="{FF2B5EF4-FFF2-40B4-BE49-F238E27FC236}">
                <a16:creationId xmlns:a16="http://schemas.microsoft.com/office/drawing/2014/main" id="{0E78439C-92CC-4393-8945-92E3C2F02468}"/>
              </a:ext>
            </a:extLst>
          </p:cNvPr>
          <p:cNvSpPr/>
          <p:nvPr/>
        </p:nvSpPr>
        <p:spPr>
          <a:xfrm>
            <a:off x="10923787" y="5204582"/>
            <a:ext cx="487391" cy="27157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chemeClr val="tx1"/>
              </a:solidFill>
            </a:endParaRPr>
          </a:p>
        </p:txBody>
      </p:sp>
      <p:sp>
        <p:nvSpPr>
          <p:cNvPr id="2" name="TextBox 1">
            <a:extLst>
              <a:ext uri="{FF2B5EF4-FFF2-40B4-BE49-F238E27FC236}">
                <a16:creationId xmlns:a16="http://schemas.microsoft.com/office/drawing/2014/main" id="{97765DA5-C3E1-42B8-9205-3B030765062A}"/>
              </a:ext>
            </a:extLst>
          </p:cNvPr>
          <p:cNvSpPr txBox="1"/>
          <p:nvPr/>
        </p:nvSpPr>
        <p:spPr>
          <a:xfrm>
            <a:off x="10860066" y="4856331"/>
            <a:ext cx="947027" cy="369332"/>
          </a:xfrm>
          <a:prstGeom prst="rect">
            <a:avLst/>
          </a:prstGeom>
          <a:noFill/>
        </p:spPr>
        <p:txBody>
          <a:bodyPr wrap="square" rtlCol="0">
            <a:spAutoFit/>
          </a:bodyPr>
          <a:lstStyle/>
          <a:p>
            <a:r>
              <a:rPr lang="en-US" b="1" dirty="0">
                <a:solidFill>
                  <a:schemeClr val="bg1"/>
                </a:solidFill>
              </a:rPr>
              <a:t>DDH</a:t>
            </a:r>
          </a:p>
        </p:txBody>
      </p:sp>
      <p:sp>
        <p:nvSpPr>
          <p:cNvPr id="3" name="Right Brace 2">
            <a:extLst>
              <a:ext uri="{FF2B5EF4-FFF2-40B4-BE49-F238E27FC236}">
                <a16:creationId xmlns:a16="http://schemas.microsoft.com/office/drawing/2014/main" id="{62141C07-78C9-411E-9E7C-3FFEEA88343F}"/>
              </a:ext>
            </a:extLst>
          </p:cNvPr>
          <p:cNvSpPr/>
          <p:nvPr/>
        </p:nvSpPr>
        <p:spPr>
          <a:xfrm rot="5400000">
            <a:off x="10161869" y="3860563"/>
            <a:ext cx="421168" cy="3639093"/>
          </a:xfrm>
          <a:prstGeom prst="rightBrace">
            <a:avLst>
              <a:gd name="adj1" fmla="val 8333"/>
              <a:gd name="adj2" fmla="val 49384"/>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A4981F38-09E2-4134-AFDF-870874EC8619}"/>
              </a:ext>
            </a:extLst>
          </p:cNvPr>
          <p:cNvSpPr txBox="1"/>
          <p:nvPr/>
        </p:nvSpPr>
        <p:spPr>
          <a:xfrm>
            <a:off x="6619488" y="2686854"/>
            <a:ext cx="651140" cy="646331"/>
          </a:xfrm>
          <a:prstGeom prst="rect">
            <a:avLst/>
          </a:prstGeom>
          <a:noFill/>
        </p:spPr>
        <p:txBody>
          <a:bodyPr wrap="none" rtlCol="0">
            <a:spAutoFit/>
          </a:bodyPr>
          <a:lstStyle/>
          <a:p>
            <a:pPr marL="285750" indent="-285750">
              <a:buFont typeface="Wingdings" panose="05000000000000000000" pitchFamily="2" charset="2"/>
              <a:buChar char="ü"/>
            </a:pPr>
            <a:r>
              <a:rPr lang="en-US" sz="3600" dirty="0"/>
              <a:t> </a:t>
            </a:r>
          </a:p>
        </p:txBody>
      </p:sp>
      <p:sp>
        <p:nvSpPr>
          <p:cNvPr id="5" name="TextBox 4">
            <a:extLst>
              <a:ext uri="{FF2B5EF4-FFF2-40B4-BE49-F238E27FC236}">
                <a16:creationId xmlns:a16="http://schemas.microsoft.com/office/drawing/2014/main" id="{2ED269F5-70DE-49AF-B25C-68A97A77846A}"/>
              </a:ext>
            </a:extLst>
          </p:cNvPr>
          <p:cNvSpPr txBox="1"/>
          <p:nvPr/>
        </p:nvSpPr>
        <p:spPr>
          <a:xfrm>
            <a:off x="10138976" y="2024899"/>
            <a:ext cx="794064" cy="276999"/>
          </a:xfrm>
          <a:prstGeom prst="rect">
            <a:avLst/>
          </a:prstGeom>
          <a:noFill/>
        </p:spPr>
        <p:txBody>
          <a:bodyPr wrap="none" rtlCol="0">
            <a:spAutoFit/>
          </a:bodyPr>
          <a:lstStyle/>
          <a:p>
            <a:r>
              <a:rPr lang="en-US" sz="1200" dirty="0"/>
              <a:t>[CCGJJ19]</a:t>
            </a:r>
          </a:p>
        </p:txBody>
      </p:sp>
      <p:sp>
        <p:nvSpPr>
          <p:cNvPr id="7" name="Footer Placeholder 6">
            <a:extLst>
              <a:ext uri="{FF2B5EF4-FFF2-40B4-BE49-F238E27FC236}">
                <a16:creationId xmlns:a16="http://schemas.microsoft.com/office/drawing/2014/main" id="{BA9AB0CA-8518-4ED5-81D4-AE83DB6AA4A5}"/>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3234823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7E3AC41C-4C17-4B8C-8F3B-942F9684D869}"/>
              </a:ext>
            </a:extLst>
          </p:cNvPr>
          <p:cNvSpPr/>
          <p:nvPr/>
        </p:nvSpPr>
        <p:spPr>
          <a:xfrm>
            <a:off x="462216" y="1644894"/>
            <a:ext cx="2338417" cy="265398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0D76BE64-463C-4611-93C3-B828CB96B232}"/>
              </a:ext>
            </a:extLst>
          </p:cNvPr>
          <p:cNvSpPr/>
          <p:nvPr/>
        </p:nvSpPr>
        <p:spPr>
          <a:xfrm>
            <a:off x="682436" y="1786305"/>
            <a:ext cx="1967023" cy="66985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Diffie-Hellman Group </a:t>
            </a:r>
            <a:r>
              <a:rPr lang="en-US" b="1" dirty="0"/>
              <a:t>G</a:t>
            </a:r>
          </a:p>
        </p:txBody>
      </p:sp>
      <p:sp>
        <p:nvSpPr>
          <p:cNvPr id="16" name="Rectangle: Rounded Corners 15">
            <a:extLst>
              <a:ext uri="{FF2B5EF4-FFF2-40B4-BE49-F238E27FC236}">
                <a16:creationId xmlns:a16="http://schemas.microsoft.com/office/drawing/2014/main" id="{2EB672BD-6304-459D-8D24-27C1E698DC1A}"/>
              </a:ext>
            </a:extLst>
          </p:cNvPr>
          <p:cNvSpPr/>
          <p:nvPr/>
        </p:nvSpPr>
        <p:spPr>
          <a:xfrm>
            <a:off x="618650" y="2623421"/>
            <a:ext cx="2030809" cy="661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Hash Function </a:t>
            </a:r>
            <a:r>
              <a:rPr lang="en-US" b="1" dirty="0"/>
              <a:t>H</a:t>
            </a:r>
            <a:endParaRPr lang="en-US" dirty="0"/>
          </a:p>
        </p:txBody>
      </p:sp>
      <p:sp>
        <p:nvSpPr>
          <p:cNvPr id="17" name="Rectangle: Rounded Corners 16">
            <a:extLst>
              <a:ext uri="{FF2B5EF4-FFF2-40B4-BE49-F238E27FC236}">
                <a16:creationId xmlns:a16="http://schemas.microsoft.com/office/drawing/2014/main" id="{2A249530-E177-4FBA-85CD-3F12603908B9}"/>
              </a:ext>
            </a:extLst>
          </p:cNvPr>
          <p:cNvSpPr/>
          <p:nvPr/>
        </p:nvSpPr>
        <p:spPr>
          <a:xfrm>
            <a:off x="618650" y="3384238"/>
            <a:ext cx="2030809" cy="797441"/>
          </a:xfrm>
          <a:prstGeom prst="roundRect">
            <a:avLst/>
          </a:prstGeom>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Digital Signature Scheme </a:t>
            </a:r>
            <a:r>
              <a:rPr lang="en-US" b="1" dirty="0"/>
              <a:t>S</a:t>
            </a:r>
          </a:p>
        </p:txBody>
      </p:sp>
      <p:sp>
        <p:nvSpPr>
          <p:cNvPr id="29" name="TextBox 28">
            <a:extLst>
              <a:ext uri="{FF2B5EF4-FFF2-40B4-BE49-F238E27FC236}">
                <a16:creationId xmlns:a16="http://schemas.microsoft.com/office/drawing/2014/main" id="{891B3EB5-4CE0-410D-AB8D-38A29A8227D1}"/>
              </a:ext>
            </a:extLst>
          </p:cNvPr>
          <p:cNvSpPr txBox="1"/>
          <p:nvPr/>
        </p:nvSpPr>
        <p:spPr>
          <a:xfrm>
            <a:off x="121200" y="1303304"/>
            <a:ext cx="3278077" cy="400110"/>
          </a:xfrm>
          <a:prstGeom prst="rect">
            <a:avLst/>
          </a:prstGeom>
          <a:noFill/>
        </p:spPr>
        <p:txBody>
          <a:bodyPr wrap="none" rtlCol="0">
            <a:spAutoFit/>
          </a:bodyPr>
          <a:lstStyle/>
          <a:p>
            <a:r>
              <a:rPr lang="en-US" sz="2000" dirty="0"/>
              <a:t>A </a:t>
            </a:r>
            <a:r>
              <a:rPr lang="en-US" sz="2000" b="1" dirty="0">
                <a:solidFill>
                  <a:schemeClr val="accent1">
                    <a:lumMod val="50000"/>
                  </a:schemeClr>
                </a:solidFill>
              </a:rPr>
              <a:t>TLS 1.3 1-RTT </a:t>
            </a:r>
            <a:r>
              <a:rPr lang="en-US" sz="2000" dirty="0"/>
              <a:t>configuration</a:t>
            </a:r>
          </a:p>
        </p:txBody>
      </p:sp>
      <p:sp>
        <p:nvSpPr>
          <p:cNvPr id="118" name="Title 1">
            <a:extLst>
              <a:ext uri="{FF2B5EF4-FFF2-40B4-BE49-F238E27FC236}">
                <a16:creationId xmlns:a16="http://schemas.microsoft.com/office/drawing/2014/main" id="{151B39F9-6096-4FF6-A9C4-61278784A608}"/>
              </a:ext>
            </a:extLst>
          </p:cNvPr>
          <p:cNvSpPr txBox="1">
            <a:spLocks/>
          </p:cNvSpPr>
          <p:nvPr/>
        </p:nvSpPr>
        <p:spPr>
          <a:xfrm>
            <a:off x="-185744" y="210481"/>
            <a:ext cx="6793635" cy="923925"/>
          </a:xfrm>
          <a:prstGeom prst="rect">
            <a:avLst/>
          </a:prstGeom>
          <a:ln w="38100">
            <a:solidFill>
              <a:schemeClr val="tx1"/>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 Security Bounds for TLS 1.3</a:t>
            </a:r>
          </a:p>
        </p:txBody>
      </p:sp>
    </p:spTree>
    <p:extLst>
      <p:ext uri="{BB962C8B-B14F-4D97-AF65-F5344CB8AC3E}">
        <p14:creationId xmlns:p14="http://schemas.microsoft.com/office/powerpoint/2010/main" val="41127650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830777F-6D43-4784-B12C-A62969438E9D}"/>
              </a:ext>
            </a:extLst>
          </p:cNvPr>
          <p:cNvSpPr/>
          <p:nvPr/>
        </p:nvSpPr>
        <p:spPr>
          <a:xfrm>
            <a:off x="2956849" y="1725895"/>
            <a:ext cx="5872313" cy="2500401"/>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786A91-0733-4739-B8B9-673E094E4169}"/>
              </a:ext>
            </a:extLst>
          </p:cNvPr>
          <p:cNvSpPr txBox="1"/>
          <p:nvPr/>
        </p:nvSpPr>
        <p:spPr>
          <a:xfrm>
            <a:off x="3085905" y="3623776"/>
            <a:ext cx="1264671" cy="646331"/>
          </a:xfrm>
          <a:prstGeom prst="rect">
            <a:avLst/>
          </a:prstGeom>
          <a:noFill/>
        </p:spPr>
        <p:txBody>
          <a:bodyPr wrap="square" rtlCol="0">
            <a:spAutoFit/>
          </a:bodyPr>
          <a:lstStyle/>
          <a:p>
            <a:r>
              <a:rPr lang="en-US" dirty="0"/>
              <a:t>Session key</a:t>
            </a:r>
          </a:p>
        </p:txBody>
      </p:sp>
      <p:cxnSp>
        <p:nvCxnSpPr>
          <p:cNvPr id="13" name="Straight Arrow Connector 12">
            <a:extLst>
              <a:ext uri="{FF2B5EF4-FFF2-40B4-BE49-F238E27FC236}">
                <a16:creationId xmlns:a16="http://schemas.microsoft.com/office/drawing/2014/main" id="{B4033935-BEBE-4F59-B2DC-1F7E45E744BA}"/>
              </a:ext>
            </a:extLst>
          </p:cNvPr>
          <p:cNvCxnSpPr>
            <a:cxnSpLocks/>
          </p:cNvCxnSpPr>
          <p:nvPr/>
        </p:nvCxnSpPr>
        <p:spPr>
          <a:xfrm>
            <a:off x="5205883" y="2535003"/>
            <a:ext cx="185447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13509F0-B39A-4D4A-9A1A-61E253A4B75A}"/>
              </a:ext>
            </a:extLst>
          </p:cNvPr>
          <p:cNvCxnSpPr>
            <a:cxnSpLocks/>
          </p:cNvCxnSpPr>
          <p:nvPr/>
        </p:nvCxnSpPr>
        <p:spPr>
          <a:xfrm flipH="1">
            <a:off x="5149690" y="2979658"/>
            <a:ext cx="191067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5FFED03-F702-40B0-BA9A-1AC14724DAB1}"/>
              </a:ext>
            </a:extLst>
          </p:cNvPr>
          <p:cNvSpPr txBox="1"/>
          <p:nvPr/>
        </p:nvSpPr>
        <p:spPr>
          <a:xfrm>
            <a:off x="5862465" y="2103573"/>
            <a:ext cx="533387" cy="369332"/>
          </a:xfrm>
          <a:prstGeom prst="rect">
            <a:avLst/>
          </a:prstGeom>
          <a:noFill/>
        </p:spPr>
        <p:txBody>
          <a:bodyPr wrap="square" rtlCol="0">
            <a:spAutoFit/>
          </a:bodyPr>
          <a:lstStyle/>
          <a:p>
            <a:r>
              <a:rPr lang="en-US" b="1" dirty="0">
                <a:solidFill>
                  <a:schemeClr val="accent3"/>
                </a:solidFill>
              </a:rPr>
              <a:t>g</a:t>
            </a:r>
            <a:r>
              <a:rPr lang="en-US" b="1" baseline="30000" dirty="0"/>
              <a:t>a</a:t>
            </a:r>
            <a:endParaRPr lang="en-US" dirty="0"/>
          </a:p>
        </p:txBody>
      </p:sp>
      <p:sp>
        <p:nvSpPr>
          <p:cNvPr id="16" name="TextBox 15">
            <a:extLst>
              <a:ext uri="{FF2B5EF4-FFF2-40B4-BE49-F238E27FC236}">
                <a16:creationId xmlns:a16="http://schemas.microsoft.com/office/drawing/2014/main" id="{D5962DAD-F75E-4ADF-A011-FA4538D84ECA}"/>
              </a:ext>
            </a:extLst>
          </p:cNvPr>
          <p:cNvSpPr txBox="1"/>
          <p:nvPr/>
        </p:nvSpPr>
        <p:spPr>
          <a:xfrm>
            <a:off x="5813365" y="2622342"/>
            <a:ext cx="481222" cy="369332"/>
          </a:xfrm>
          <a:prstGeom prst="rect">
            <a:avLst/>
          </a:prstGeom>
          <a:noFill/>
        </p:spPr>
        <p:txBody>
          <a:bodyPr wrap="square" rtlCol="0">
            <a:spAutoFit/>
          </a:bodyPr>
          <a:lstStyle/>
          <a:p>
            <a:r>
              <a:rPr lang="en-US" b="1" dirty="0" err="1">
                <a:solidFill>
                  <a:schemeClr val="accent3"/>
                </a:solidFill>
              </a:rPr>
              <a:t>g</a:t>
            </a:r>
            <a:r>
              <a:rPr lang="en-US" b="1" baseline="30000" dirty="0" err="1"/>
              <a:t>b</a:t>
            </a:r>
            <a:r>
              <a:rPr lang="en-US" b="1" baseline="30000" dirty="0"/>
              <a:t> </a:t>
            </a:r>
            <a:endParaRPr lang="en-US" dirty="0"/>
          </a:p>
        </p:txBody>
      </p:sp>
      <p:sp>
        <p:nvSpPr>
          <p:cNvPr id="17" name="TextBox 16">
            <a:extLst>
              <a:ext uri="{FF2B5EF4-FFF2-40B4-BE49-F238E27FC236}">
                <a16:creationId xmlns:a16="http://schemas.microsoft.com/office/drawing/2014/main" id="{04E0678E-7A16-40D4-A833-307DE72E5164}"/>
              </a:ext>
            </a:extLst>
          </p:cNvPr>
          <p:cNvSpPr txBox="1"/>
          <p:nvPr/>
        </p:nvSpPr>
        <p:spPr>
          <a:xfrm>
            <a:off x="4350576" y="2700618"/>
            <a:ext cx="436338" cy="369332"/>
          </a:xfrm>
          <a:prstGeom prst="rect">
            <a:avLst/>
          </a:prstGeom>
          <a:noFill/>
        </p:spPr>
        <p:txBody>
          <a:bodyPr wrap="square" rtlCol="0">
            <a:spAutoFit/>
          </a:bodyPr>
          <a:lstStyle/>
          <a:p>
            <a:r>
              <a:rPr lang="en-US" b="1" dirty="0" err="1"/>
              <a:t>Z</a:t>
            </a:r>
            <a:r>
              <a:rPr lang="en-US" b="1" baseline="-25000" dirty="0" err="1"/>
              <a:t>p</a:t>
            </a:r>
            <a:endParaRPr lang="en-US" b="1" dirty="0">
              <a:solidFill>
                <a:schemeClr val="accent3"/>
              </a:solidFill>
            </a:endParaRPr>
          </a:p>
        </p:txBody>
      </p:sp>
      <p:sp>
        <p:nvSpPr>
          <p:cNvPr id="22" name="TextBox 21">
            <a:extLst>
              <a:ext uri="{FF2B5EF4-FFF2-40B4-BE49-F238E27FC236}">
                <a16:creationId xmlns:a16="http://schemas.microsoft.com/office/drawing/2014/main" id="{05CE0F1B-8F50-48DF-B789-84A1E1008354}"/>
              </a:ext>
            </a:extLst>
          </p:cNvPr>
          <p:cNvSpPr txBox="1"/>
          <p:nvPr/>
        </p:nvSpPr>
        <p:spPr>
          <a:xfrm>
            <a:off x="3455738" y="3283217"/>
            <a:ext cx="1690324" cy="369332"/>
          </a:xfrm>
          <a:prstGeom prst="rect">
            <a:avLst/>
          </a:prstGeom>
          <a:noFill/>
        </p:spPr>
        <p:txBody>
          <a:bodyPr wrap="square" rtlCol="0">
            <a:spAutoFit/>
          </a:bodyPr>
          <a:lstStyle/>
          <a:p>
            <a:r>
              <a:rPr lang="en-US" b="1" dirty="0"/>
              <a:t>KDF</a:t>
            </a:r>
            <a:r>
              <a:rPr lang="en-US" dirty="0"/>
              <a:t>(</a:t>
            </a:r>
            <a:r>
              <a:rPr lang="en-US" b="1" dirty="0">
                <a:solidFill>
                  <a:schemeClr val="accent3"/>
                </a:solidFill>
              </a:rPr>
              <a:t>g</a:t>
            </a:r>
            <a:r>
              <a:rPr lang="en-US" b="1" baseline="30000" dirty="0"/>
              <a:t>a</a:t>
            </a:r>
            <a:r>
              <a:rPr lang="en-US" dirty="0"/>
              <a:t> , </a:t>
            </a:r>
            <a:r>
              <a:rPr lang="en-US" b="1" dirty="0" err="1">
                <a:solidFill>
                  <a:schemeClr val="accent3"/>
                </a:solidFill>
              </a:rPr>
              <a:t>g</a:t>
            </a:r>
            <a:r>
              <a:rPr lang="en-US" b="1" baseline="30000" dirty="0" err="1"/>
              <a:t>b</a:t>
            </a:r>
            <a:r>
              <a:rPr lang="en-US" dirty="0"/>
              <a:t>, </a:t>
            </a:r>
            <a:r>
              <a:rPr lang="en-US" b="1" dirty="0">
                <a:solidFill>
                  <a:schemeClr val="accent3"/>
                </a:solidFill>
              </a:rPr>
              <a:t>g</a:t>
            </a:r>
            <a:r>
              <a:rPr lang="en-US" b="1" baseline="30000" dirty="0"/>
              <a:t>ab</a:t>
            </a:r>
            <a:r>
              <a:rPr lang="en-US" dirty="0"/>
              <a:t>)</a:t>
            </a:r>
          </a:p>
        </p:txBody>
      </p:sp>
      <p:pic>
        <p:nvPicPr>
          <p:cNvPr id="23" name="Picture 22" descr="Chart&#10;&#10;Description automatically generated">
            <a:extLst>
              <a:ext uri="{FF2B5EF4-FFF2-40B4-BE49-F238E27FC236}">
                <a16:creationId xmlns:a16="http://schemas.microsoft.com/office/drawing/2014/main" id="{4FEC66AF-6F25-4B47-86BA-C935CA5FDB1D}"/>
              </a:ext>
            </a:extLst>
          </p:cNvPr>
          <p:cNvPicPr>
            <a:picLocks noChangeAspect="1"/>
          </p:cNvPicPr>
          <p:nvPr/>
        </p:nvPicPr>
        <p:blipFill>
          <a:blip r:embed="rId3"/>
          <a:stretch>
            <a:fillRect/>
          </a:stretch>
        </p:blipFill>
        <p:spPr>
          <a:xfrm>
            <a:off x="3785825" y="1880305"/>
            <a:ext cx="815866" cy="815866"/>
          </a:xfrm>
          <a:prstGeom prst="rect">
            <a:avLst/>
          </a:prstGeom>
        </p:spPr>
      </p:pic>
      <p:sp>
        <p:nvSpPr>
          <p:cNvPr id="24" name="TextBox 23">
            <a:extLst>
              <a:ext uri="{FF2B5EF4-FFF2-40B4-BE49-F238E27FC236}">
                <a16:creationId xmlns:a16="http://schemas.microsoft.com/office/drawing/2014/main" id="{5CB80898-2E1D-498E-9D0E-A0A2D244A893}"/>
              </a:ext>
            </a:extLst>
          </p:cNvPr>
          <p:cNvSpPr txBox="1"/>
          <p:nvPr/>
        </p:nvSpPr>
        <p:spPr>
          <a:xfrm>
            <a:off x="3757298" y="2686453"/>
            <a:ext cx="312906" cy="369332"/>
          </a:xfrm>
          <a:prstGeom prst="rect">
            <a:avLst/>
          </a:prstGeom>
          <a:noFill/>
        </p:spPr>
        <p:txBody>
          <a:bodyPr wrap="square" rtlCol="0">
            <a:spAutoFit/>
          </a:bodyPr>
          <a:lstStyle/>
          <a:p>
            <a:r>
              <a:rPr lang="en-US" b="1" dirty="0"/>
              <a:t>a</a:t>
            </a:r>
          </a:p>
        </p:txBody>
      </p:sp>
      <p:cxnSp>
        <p:nvCxnSpPr>
          <p:cNvPr id="25" name="Straight Arrow Connector 24">
            <a:extLst>
              <a:ext uri="{FF2B5EF4-FFF2-40B4-BE49-F238E27FC236}">
                <a16:creationId xmlns:a16="http://schemas.microsoft.com/office/drawing/2014/main" id="{BF5F3C08-79F9-4ADF-B813-EDBE480A1AB9}"/>
              </a:ext>
            </a:extLst>
          </p:cNvPr>
          <p:cNvCxnSpPr>
            <a:cxnSpLocks/>
          </p:cNvCxnSpPr>
          <p:nvPr/>
        </p:nvCxnSpPr>
        <p:spPr>
          <a:xfrm flipH="1">
            <a:off x="3981717" y="2870530"/>
            <a:ext cx="36885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223DA77-EB3C-432C-91AC-3AC9C23F5142}"/>
              </a:ext>
            </a:extLst>
          </p:cNvPr>
          <p:cNvSpPr txBox="1"/>
          <p:nvPr/>
        </p:nvSpPr>
        <p:spPr>
          <a:xfrm>
            <a:off x="8114776" y="2717703"/>
            <a:ext cx="436338" cy="369332"/>
          </a:xfrm>
          <a:prstGeom prst="rect">
            <a:avLst/>
          </a:prstGeom>
          <a:noFill/>
        </p:spPr>
        <p:txBody>
          <a:bodyPr wrap="square" rtlCol="0">
            <a:spAutoFit/>
          </a:bodyPr>
          <a:lstStyle/>
          <a:p>
            <a:r>
              <a:rPr lang="en-US" b="1" dirty="0" err="1"/>
              <a:t>Z</a:t>
            </a:r>
            <a:r>
              <a:rPr lang="en-US" b="1" baseline="-25000" dirty="0" err="1"/>
              <a:t>p</a:t>
            </a:r>
            <a:endParaRPr lang="en-US" b="1" dirty="0">
              <a:solidFill>
                <a:schemeClr val="accent3"/>
              </a:solidFill>
            </a:endParaRPr>
          </a:p>
        </p:txBody>
      </p:sp>
      <p:sp>
        <p:nvSpPr>
          <p:cNvPr id="27" name="TextBox 26">
            <a:extLst>
              <a:ext uri="{FF2B5EF4-FFF2-40B4-BE49-F238E27FC236}">
                <a16:creationId xmlns:a16="http://schemas.microsoft.com/office/drawing/2014/main" id="{09841F71-3A09-4BCE-888B-2BB8BEFE3891}"/>
              </a:ext>
            </a:extLst>
          </p:cNvPr>
          <p:cNvSpPr txBox="1"/>
          <p:nvPr/>
        </p:nvSpPr>
        <p:spPr>
          <a:xfrm>
            <a:off x="7569283" y="2743022"/>
            <a:ext cx="319318" cy="369332"/>
          </a:xfrm>
          <a:prstGeom prst="rect">
            <a:avLst/>
          </a:prstGeom>
          <a:noFill/>
        </p:spPr>
        <p:txBody>
          <a:bodyPr wrap="square" rtlCol="0">
            <a:spAutoFit/>
          </a:bodyPr>
          <a:lstStyle/>
          <a:p>
            <a:r>
              <a:rPr lang="en-US" b="1" dirty="0"/>
              <a:t>b</a:t>
            </a:r>
          </a:p>
        </p:txBody>
      </p:sp>
      <p:cxnSp>
        <p:nvCxnSpPr>
          <p:cNvPr id="28" name="Straight Arrow Connector 27">
            <a:extLst>
              <a:ext uri="{FF2B5EF4-FFF2-40B4-BE49-F238E27FC236}">
                <a16:creationId xmlns:a16="http://schemas.microsoft.com/office/drawing/2014/main" id="{945A5BA6-45FF-4917-AAE9-9D6CAF950056}"/>
              </a:ext>
            </a:extLst>
          </p:cNvPr>
          <p:cNvCxnSpPr>
            <a:cxnSpLocks/>
          </p:cNvCxnSpPr>
          <p:nvPr/>
        </p:nvCxnSpPr>
        <p:spPr>
          <a:xfrm flipH="1">
            <a:off x="7873366" y="2917121"/>
            <a:ext cx="241410" cy="93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EADFD0F-6986-412D-8AB1-0BB1DBBD94D5}"/>
              </a:ext>
            </a:extLst>
          </p:cNvPr>
          <p:cNvCxnSpPr>
            <a:cxnSpLocks/>
            <a:stCxn id="22" idx="3"/>
            <a:endCxn id="35" idx="1"/>
          </p:cNvCxnSpPr>
          <p:nvPr/>
        </p:nvCxnSpPr>
        <p:spPr>
          <a:xfrm>
            <a:off x="5146062" y="3467883"/>
            <a:ext cx="67643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ECF5FBC8-67B1-4F6B-AECC-C36078CF5B97}"/>
              </a:ext>
            </a:extLst>
          </p:cNvPr>
          <p:cNvSpPr txBox="1"/>
          <p:nvPr/>
        </p:nvSpPr>
        <p:spPr>
          <a:xfrm>
            <a:off x="7075979" y="3271502"/>
            <a:ext cx="2094425" cy="369332"/>
          </a:xfrm>
          <a:prstGeom prst="rect">
            <a:avLst/>
          </a:prstGeom>
          <a:noFill/>
        </p:spPr>
        <p:txBody>
          <a:bodyPr wrap="square" rtlCol="0">
            <a:spAutoFit/>
          </a:bodyPr>
          <a:lstStyle/>
          <a:p>
            <a:r>
              <a:rPr lang="en-US" b="1" dirty="0"/>
              <a:t>KDF</a:t>
            </a:r>
            <a:r>
              <a:rPr lang="en-US" dirty="0"/>
              <a:t>(</a:t>
            </a:r>
            <a:r>
              <a:rPr lang="en-US" b="1" dirty="0">
                <a:solidFill>
                  <a:schemeClr val="accent3"/>
                </a:solidFill>
              </a:rPr>
              <a:t>g</a:t>
            </a:r>
            <a:r>
              <a:rPr lang="en-US" b="1" baseline="30000" dirty="0"/>
              <a:t>a</a:t>
            </a:r>
            <a:r>
              <a:rPr lang="en-US" dirty="0"/>
              <a:t> , </a:t>
            </a:r>
            <a:r>
              <a:rPr lang="en-US" b="1" dirty="0" err="1">
                <a:solidFill>
                  <a:schemeClr val="accent3"/>
                </a:solidFill>
              </a:rPr>
              <a:t>g</a:t>
            </a:r>
            <a:r>
              <a:rPr lang="en-US" b="1" baseline="30000" dirty="0" err="1"/>
              <a:t>b</a:t>
            </a:r>
            <a:r>
              <a:rPr lang="en-US" dirty="0"/>
              <a:t>, </a:t>
            </a:r>
            <a:r>
              <a:rPr lang="en-US" b="1" dirty="0">
                <a:solidFill>
                  <a:schemeClr val="accent3"/>
                </a:solidFill>
              </a:rPr>
              <a:t>g</a:t>
            </a:r>
            <a:r>
              <a:rPr lang="en-US" b="1" baseline="30000" dirty="0"/>
              <a:t>ab</a:t>
            </a:r>
            <a:r>
              <a:rPr lang="en-US" dirty="0"/>
              <a:t>)</a:t>
            </a:r>
          </a:p>
        </p:txBody>
      </p:sp>
      <p:cxnSp>
        <p:nvCxnSpPr>
          <p:cNvPr id="31" name="Straight Arrow Connector 30">
            <a:extLst>
              <a:ext uri="{FF2B5EF4-FFF2-40B4-BE49-F238E27FC236}">
                <a16:creationId xmlns:a16="http://schemas.microsoft.com/office/drawing/2014/main" id="{8A27E20D-C262-40D2-BEA0-732604F8E6BC}"/>
              </a:ext>
            </a:extLst>
          </p:cNvPr>
          <p:cNvCxnSpPr>
            <a:cxnSpLocks/>
            <a:stCxn id="30" idx="1"/>
            <a:endCxn id="35" idx="3"/>
          </p:cNvCxnSpPr>
          <p:nvPr/>
        </p:nvCxnSpPr>
        <p:spPr>
          <a:xfrm flipH="1">
            <a:off x="6369989" y="3456168"/>
            <a:ext cx="705990" cy="1171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2" name="Picture 31" descr="A picture containing text, toy, vector graphics&#10;&#10;Description automatically generated">
            <a:extLst>
              <a:ext uri="{FF2B5EF4-FFF2-40B4-BE49-F238E27FC236}">
                <a16:creationId xmlns:a16="http://schemas.microsoft.com/office/drawing/2014/main" id="{AC8B8A88-7B5D-46E8-AF18-03216FAA290F}"/>
              </a:ext>
            </a:extLst>
          </p:cNvPr>
          <p:cNvPicPr>
            <a:picLocks noChangeAspect="1"/>
          </p:cNvPicPr>
          <p:nvPr/>
        </p:nvPicPr>
        <p:blipFill>
          <a:blip r:embed="rId4"/>
          <a:stretch>
            <a:fillRect/>
          </a:stretch>
        </p:blipFill>
        <p:spPr>
          <a:xfrm flipH="1">
            <a:off x="7675941" y="1906077"/>
            <a:ext cx="815867" cy="815867"/>
          </a:xfrm>
          <a:prstGeom prst="rect">
            <a:avLst/>
          </a:prstGeom>
        </p:spPr>
      </p:pic>
      <p:sp>
        <p:nvSpPr>
          <p:cNvPr id="34" name="TextBox 33">
            <a:extLst>
              <a:ext uri="{FF2B5EF4-FFF2-40B4-BE49-F238E27FC236}">
                <a16:creationId xmlns:a16="http://schemas.microsoft.com/office/drawing/2014/main" id="{BE997DA8-ECC8-43BA-B5CD-44DCAB92B799}"/>
              </a:ext>
            </a:extLst>
          </p:cNvPr>
          <p:cNvSpPr txBox="1"/>
          <p:nvPr/>
        </p:nvSpPr>
        <p:spPr>
          <a:xfrm>
            <a:off x="5496822" y="3704329"/>
            <a:ext cx="1264671" cy="369327"/>
          </a:xfrm>
          <a:prstGeom prst="rect">
            <a:avLst/>
          </a:prstGeom>
          <a:noFill/>
        </p:spPr>
        <p:txBody>
          <a:bodyPr wrap="square" rtlCol="0">
            <a:spAutoFit/>
          </a:bodyPr>
          <a:lstStyle/>
          <a:p>
            <a:r>
              <a:rPr lang="en-US" dirty="0"/>
              <a:t>Session key</a:t>
            </a:r>
          </a:p>
        </p:txBody>
      </p:sp>
      <p:pic>
        <p:nvPicPr>
          <p:cNvPr id="35" name="Picture 34" descr="A picture containing clipart&#10;&#10;Description automatically generated">
            <a:extLst>
              <a:ext uri="{FF2B5EF4-FFF2-40B4-BE49-F238E27FC236}">
                <a16:creationId xmlns:a16="http://schemas.microsoft.com/office/drawing/2014/main" id="{D802474C-6601-4600-BBDD-6ED3949BE380}"/>
              </a:ext>
            </a:extLst>
          </p:cNvPr>
          <p:cNvPicPr>
            <a:picLocks noChangeAspect="1"/>
          </p:cNvPicPr>
          <p:nvPr/>
        </p:nvPicPr>
        <p:blipFill>
          <a:blip r:embed="rId5"/>
          <a:stretch>
            <a:fillRect/>
          </a:stretch>
        </p:blipFill>
        <p:spPr>
          <a:xfrm>
            <a:off x="5822501" y="3194139"/>
            <a:ext cx="547488" cy="547488"/>
          </a:xfrm>
          <a:prstGeom prst="rect">
            <a:avLst/>
          </a:prstGeom>
        </p:spPr>
      </p:pic>
      <p:pic>
        <p:nvPicPr>
          <p:cNvPr id="49" name="Picture 48" descr="Chart&#10;&#10;Description automatically generated">
            <a:extLst>
              <a:ext uri="{FF2B5EF4-FFF2-40B4-BE49-F238E27FC236}">
                <a16:creationId xmlns:a16="http://schemas.microsoft.com/office/drawing/2014/main" id="{A1A74B99-7013-4EBE-828D-F0543A17FE3F}"/>
              </a:ext>
            </a:extLst>
          </p:cNvPr>
          <p:cNvPicPr>
            <a:picLocks noChangeAspect="1"/>
          </p:cNvPicPr>
          <p:nvPr/>
        </p:nvPicPr>
        <p:blipFill>
          <a:blip r:embed="rId3"/>
          <a:stretch>
            <a:fillRect/>
          </a:stretch>
        </p:blipFill>
        <p:spPr>
          <a:xfrm>
            <a:off x="757472" y="1880305"/>
            <a:ext cx="583292" cy="583292"/>
          </a:xfrm>
          <a:prstGeom prst="rect">
            <a:avLst/>
          </a:prstGeom>
        </p:spPr>
      </p:pic>
      <p:pic>
        <p:nvPicPr>
          <p:cNvPr id="50" name="Picture 49" descr="Chart&#10;&#10;Description automatically generated">
            <a:extLst>
              <a:ext uri="{FF2B5EF4-FFF2-40B4-BE49-F238E27FC236}">
                <a16:creationId xmlns:a16="http://schemas.microsoft.com/office/drawing/2014/main" id="{CF52CBBF-1A45-4F54-8323-982FB62EF4AC}"/>
              </a:ext>
            </a:extLst>
          </p:cNvPr>
          <p:cNvPicPr>
            <a:picLocks noChangeAspect="1"/>
          </p:cNvPicPr>
          <p:nvPr/>
        </p:nvPicPr>
        <p:blipFill>
          <a:blip r:embed="rId3"/>
          <a:stretch>
            <a:fillRect/>
          </a:stretch>
        </p:blipFill>
        <p:spPr>
          <a:xfrm>
            <a:off x="9126175" y="3602865"/>
            <a:ext cx="583292" cy="583292"/>
          </a:xfrm>
          <a:prstGeom prst="rect">
            <a:avLst/>
          </a:prstGeom>
        </p:spPr>
      </p:pic>
      <p:pic>
        <p:nvPicPr>
          <p:cNvPr id="51" name="Picture 50" descr="Chart&#10;&#10;Description automatically generated">
            <a:extLst>
              <a:ext uri="{FF2B5EF4-FFF2-40B4-BE49-F238E27FC236}">
                <a16:creationId xmlns:a16="http://schemas.microsoft.com/office/drawing/2014/main" id="{E033B0DF-3033-442D-8B3A-9B0AEFB71671}"/>
              </a:ext>
            </a:extLst>
          </p:cNvPr>
          <p:cNvPicPr>
            <a:picLocks noChangeAspect="1"/>
          </p:cNvPicPr>
          <p:nvPr/>
        </p:nvPicPr>
        <p:blipFill>
          <a:blip r:embed="rId3"/>
          <a:stretch>
            <a:fillRect/>
          </a:stretch>
        </p:blipFill>
        <p:spPr>
          <a:xfrm flipH="1">
            <a:off x="2053219" y="3604370"/>
            <a:ext cx="554342" cy="554342"/>
          </a:xfrm>
          <a:prstGeom prst="rect">
            <a:avLst/>
          </a:prstGeom>
        </p:spPr>
      </p:pic>
      <p:pic>
        <p:nvPicPr>
          <p:cNvPr id="52" name="Picture 51" descr="A picture containing text, toy, vector graphics&#10;&#10;Description automatically generated">
            <a:extLst>
              <a:ext uri="{FF2B5EF4-FFF2-40B4-BE49-F238E27FC236}">
                <a16:creationId xmlns:a16="http://schemas.microsoft.com/office/drawing/2014/main" id="{5A3FD941-DA55-4A7C-B4BC-A17631DC76A3}"/>
              </a:ext>
            </a:extLst>
          </p:cNvPr>
          <p:cNvPicPr>
            <a:picLocks noChangeAspect="1"/>
          </p:cNvPicPr>
          <p:nvPr/>
        </p:nvPicPr>
        <p:blipFill>
          <a:blip r:embed="rId4"/>
          <a:stretch>
            <a:fillRect/>
          </a:stretch>
        </p:blipFill>
        <p:spPr>
          <a:xfrm flipH="1">
            <a:off x="1853869" y="1880305"/>
            <a:ext cx="590197" cy="590197"/>
          </a:xfrm>
          <a:prstGeom prst="rect">
            <a:avLst/>
          </a:prstGeom>
        </p:spPr>
      </p:pic>
      <p:pic>
        <p:nvPicPr>
          <p:cNvPr id="53" name="Picture 52" descr="A picture containing text, toy, vector graphics&#10;&#10;Description automatically generated">
            <a:extLst>
              <a:ext uri="{FF2B5EF4-FFF2-40B4-BE49-F238E27FC236}">
                <a16:creationId xmlns:a16="http://schemas.microsoft.com/office/drawing/2014/main" id="{0701AD14-3B00-4CC2-8F50-48EB41F9FFAF}"/>
              </a:ext>
            </a:extLst>
          </p:cNvPr>
          <p:cNvPicPr>
            <a:picLocks noChangeAspect="1"/>
          </p:cNvPicPr>
          <p:nvPr/>
        </p:nvPicPr>
        <p:blipFill>
          <a:blip r:embed="rId4"/>
          <a:stretch>
            <a:fillRect/>
          </a:stretch>
        </p:blipFill>
        <p:spPr>
          <a:xfrm>
            <a:off x="792570" y="3604370"/>
            <a:ext cx="590197" cy="590197"/>
          </a:xfrm>
          <a:prstGeom prst="rect">
            <a:avLst/>
          </a:prstGeom>
        </p:spPr>
      </p:pic>
      <p:pic>
        <p:nvPicPr>
          <p:cNvPr id="54" name="Picture 53" descr="A picture containing text, toy, vector graphics&#10;&#10;Description automatically generated">
            <a:extLst>
              <a:ext uri="{FF2B5EF4-FFF2-40B4-BE49-F238E27FC236}">
                <a16:creationId xmlns:a16="http://schemas.microsoft.com/office/drawing/2014/main" id="{0BD1D569-FD22-43E7-8A92-A17BD553E730}"/>
              </a:ext>
            </a:extLst>
          </p:cNvPr>
          <p:cNvPicPr>
            <a:picLocks noChangeAspect="1"/>
          </p:cNvPicPr>
          <p:nvPr/>
        </p:nvPicPr>
        <p:blipFill>
          <a:blip r:embed="rId4"/>
          <a:stretch>
            <a:fillRect/>
          </a:stretch>
        </p:blipFill>
        <p:spPr>
          <a:xfrm flipH="1">
            <a:off x="1320229" y="2800555"/>
            <a:ext cx="590197" cy="590197"/>
          </a:xfrm>
          <a:prstGeom prst="rect">
            <a:avLst/>
          </a:prstGeom>
        </p:spPr>
      </p:pic>
      <p:pic>
        <p:nvPicPr>
          <p:cNvPr id="55" name="Picture 54" descr="A picture containing LEGO, toy&#10;&#10;Description automatically generated">
            <a:extLst>
              <a:ext uri="{FF2B5EF4-FFF2-40B4-BE49-F238E27FC236}">
                <a16:creationId xmlns:a16="http://schemas.microsoft.com/office/drawing/2014/main" id="{3E6E3B88-B1E4-4026-A362-CB706935BF00}"/>
              </a:ext>
            </a:extLst>
          </p:cNvPr>
          <p:cNvPicPr>
            <a:picLocks noChangeAspect="1"/>
          </p:cNvPicPr>
          <p:nvPr/>
        </p:nvPicPr>
        <p:blipFill>
          <a:blip r:embed="rId6"/>
          <a:stretch>
            <a:fillRect/>
          </a:stretch>
        </p:blipFill>
        <p:spPr>
          <a:xfrm>
            <a:off x="304518" y="2861289"/>
            <a:ext cx="554343" cy="554343"/>
          </a:xfrm>
          <a:prstGeom prst="rect">
            <a:avLst/>
          </a:prstGeom>
        </p:spPr>
      </p:pic>
      <p:pic>
        <p:nvPicPr>
          <p:cNvPr id="56" name="Picture 55" descr="A picture containing LEGO, toy&#10;&#10;Description automatically generated">
            <a:extLst>
              <a:ext uri="{FF2B5EF4-FFF2-40B4-BE49-F238E27FC236}">
                <a16:creationId xmlns:a16="http://schemas.microsoft.com/office/drawing/2014/main" id="{E10EF7F4-F44E-44D1-8DC4-CB9AF7D7C905}"/>
              </a:ext>
            </a:extLst>
          </p:cNvPr>
          <p:cNvPicPr>
            <a:picLocks noChangeAspect="1"/>
          </p:cNvPicPr>
          <p:nvPr/>
        </p:nvPicPr>
        <p:blipFill>
          <a:blip r:embed="rId6"/>
          <a:stretch>
            <a:fillRect/>
          </a:stretch>
        </p:blipFill>
        <p:spPr>
          <a:xfrm flipH="1">
            <a:off x="10239095" y="3575419"/>
            <a:ext cx="583293" cy="583293"/>
          </a:xfrm>
          <a:prstGeom prst="rect">
            <a:avLst/>
          </a:prstGeom>
        </p:spPr>
      </p:pic>
      <p:pic>
        <p:nvPicPr>
          <p:cNvPr id="57" name="Picture 56" descr="A picture containing LEGO, toy&#10;&#10;Description automatically generated">
            <a:extLst>
              <a:ext uri="{FF2B5EF4-FFF2-40B4-BE49-F238E27FC236}">
                <a16:creationId xmlns:a16="http://schemas.microsoft.com/office/drawing/2014/main" id="{85405E55-A7AE-46C6-8984-13437AFCC047}"/>
              </a:ext>
            </a:extLst>
          </p:cNvPr>
          <p:cNvPicPr>
            <a:picLocks noChangeAspect="1"/>
          </p:cNvPicPr>
          <p:nvPr/>
        </p:nvPicPr>
        <p:blipFill>
          <a:blip r:embed="rId6"/>
          <a:stretch>
            <a:fillRect/>
          </a:stretch>
        </p:blipFill>
        <p:spPr>
          <a:xfrm>
            <a:off x="9164899" y="2331425"/>
            <a:ext cx="554343" cy="554343"/>
          </a:xfrm>
          <a:prstGeom prst="rect">
            <a:avLst/>
          </a:prstGeom>
        </p:spPr>
      </p:pic>
      <p:pic>
        <p:nvPicPr>
          <p:cNvPr id="58" name="Picture 57" descr="A picture containing LEGO, toy&#10;&#10;Description automatically generated">
            <a:extLst>
              <a:ext uri="{FF2B5EF4-FFF2-40B4-BE49-F238E27FC236}">
                <a16:creationId xmlns:a16="http://schemas.microsoft.com/office/drawing/2014/main" id="{8A75DBF3-6E60-43FC-A239-1B728DE7BD09}"/>
              </a:ext>
            </a:extLst>
          </p:cNvPr>
          <p:cNvPicPr>
            <a:picLocks noChangeAspect="1"/>
          </p:cNvPicPr>
          <p:nvPr/>
        </p:nvPicPr>
        <p:blipFill>
          <a:blip r:embed="rId6"/>
          <a:stretch>
            <a:fillRect/>
          </a:stretch>
        </p:blipFill>
        <p:spPr>
          <a:xfrm flipH="1">
            <a:off x="10301087" y="2285713"/>
            <a:ext cx="583293" cy="583293"/>
          </a:xfrm>
          <a:prstGeom prst="rect">
            <a:avLst/>
          </a:prstGeom>
        </p:spPr>
      </p:pic>
      <p:sp>
        <p:nvSpPr>
          <p:cNvPr id="59" name="Arrow: Left-Right 58">
            <a:extLst>
              <a:ext uri="{FF2B5EF4-FFF2-40B4-BE49-F238E27FC236}">
                <a16:creationId xmlns:a16="http://schemas.microsoft.com/office/drawing/2014/main" id="{6F911684-131D-47AC-AFA4-DD106B7C0E66}"/>
              </a:ext>
            </a:extLst>
          </p:cNvPr>
          <p:cNvSpPr/>
          <p:nvPr/>
        </p:nvSpPr>
        <p:spPr>
          <a:xfrm>
            <a:off x="9690901" y="3910582"/>
            <a:ext cx="583293" cy="19381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descr="Chart&#10;&#10;Description automatically generated with medium confidence">
            <a:extLst>
              <a:ext uri="{FF2B5EF4-FFF2-40B4-BE49-F238E27FC236}">
                <a16:creationId xmlns:a16="http://schemas.microsoft.com/office/drawing/2014/main" id="{53A518CA-840B-4F33-8E4D-D80ACC9DFE7F}"/>
              </a:ext>
            </a:extLst>
          </p:cNvPr>
          <p:cNvPicPr>
            <a:picLocks noChangeAspect="1"/>
          </p:cNvPicPr>
          <p:nvPr/>
        </p:nvPicPr>
        <p:blipFill>
          <a:blip r:embed="rId7"/>
          <a:stretch>
            <a:fillRect/>
          </a:stretch>
        </p:blipFill>
        <p:spPr>
          <a:xfrm flipH="1">
            <a:off x="9762337" y="3550737"/>
            <a:ext cx="476758" cy="476758"/>
          </a:xfrm>
          <a:prstGeom prst="rect">
            <a:avLst/>
          </a:prstGeom>
        </p:spPr>
      </p:pic>
      <p:sp>
        <p:nvSpPr>
          <p:cNvPr id="61" name="Arrow: Left-Right 60">
            <a:extLst>
              <a:ext uri="{FF2B5EF4-FFF2-40B4-BE49-F238E27FC236}">
                <a16:creationId xmlns:a16="http://schemas.microsoft.com/office/drawing/2014/main" id="{C7AC11BF-60FB-42CA-98A5-75A3C102FBC1}"/>
              </a:ext>
            </a:extLst>
          </p:cNvPr>
          <p:cNvSpPr/>
          <p:nvPr/>
        </p:nvSpPr>
        <p:spPr>
          <a:xfrm>
            <a:off x="9743753" y="2611156"/>
            <a:ext cx="583293" cy="19381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Chart&#10;&#10;Description automatically generated with medium confidence">
            <a:extLst>
              <a:ext uri="{FF2B5EF4-FFF2-40B4-BE49-F238E27FC236}">
                <a16:creationId xmlns:a16="http://schemas.microsoft.com/office/drawing/2014/main" id="{2ADD79F7-9906-4FE3-9AE4-904066BF97C2}"/>
              </a:ext>
            </a:extLst>
          </p:cNvPr>
          <p:cNvPicPr>
            <a:picLocks noChangeAspect="1"/>
          </p:cNvPicPr>
          <p:nvPr/>
        </p:nvPicPr>
        <p:blipFill>
          <a:blip r:embed="rId7"/>
          <a:stretch>
            <a:fillRect/>
          </a:stretch>
        </p:blipFill>
        <p:spPr>
          <a:xfrm flipH="1">
            <a:off x="9815189" y="2251311"/>
            <a:ext cx="476758" cy="476758"/>
          </a:xfrm>
          <a:prstGeom prst="rect">
            <a:avLst/>
          </a:prstGeom>
        </p:spPr>
      </p:pic>
      <p:sp>
        <p:nvSpPr>
          <p:cNvPr id="63" name="Arrow: Left-Right 62">
            <a:extLst>
              <a:ext uri="{FF2B5EF4-FFF2-40B4-BE49-F238E27FC236}">
                <a16:creationId xmlns:a16="http://schemas.microsoft.com/office/drawing/2014/main" id="{3D85A4D8-9B45-4EED-913D-273F4C004CFD}"/>
              </a:ext>
            </a:extLst>
          </p:cNvPr>
          <p:cNvSpPr/>
          <p:nvPr/>
        </p:nvSpPr>
        <p:spPr>
          <a:xfrm>
            <a:off x="1417738" y="3934218"/>
            <a:ext cx="583293" cy="19381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63" descr="Chart&#10;&#10;Description automatically generated with medium confidence">
            <a:extLst>
              <a:ext uri="{FF2B5EF4-FFF2-40B4-BE49-F238E27FC236}">
                <a16:creationId xmlns:a16="http://schemas.microsoft.com/office/drawing/2014/main" id="{CC8D8DAA-E53D-47D4-A3AB-41F0341E5454}"/>
              </a:ext>
            </a:extLst>
          </p:cNvPr>
          <p:cNvPicPr>
            <a:picLocks noChangeAspect="1"/>
          </p:cNvPicPr>
          <p:nvPr/>
        </p:nvPicPr>
        <p:blipFill>
          <a:blip r:embed="rId7"/>
          <a:stretch>
            <a:fillRect/>
          </a:stretch>
        </p:blipFill>
        <p:spPr>
          <a:xfrm flipH="1">
            <a:off x="1489174" y="3574373"/>
            <a:ext cx="476758" cy="476758"/>
          </a:xfrm>
          <a:prstGeom prst="rect">
            <a:avLst/>
          </a:prstGeom>
        </p:spPr>
      </p:pic>
      <p:sp>
        <p:nvSpPr>
          <p:cNvPr id="65" name="Arrow: Left-Right 64">
            <a:extLst>
              <a:ext uri="{FF2B5EF4-FFF2-40B4-BE49-F238E27FC236}">
                <a16:creationId xmlns:a16="http://schemas.microsoft.com/office/drawing/2014/main" id="{9299C18B-D35C-40D3-93C1-94C79222DBD8}"/>
              </a:ext>
            </a:extLst>
          </p:cNvPr>
          <p:cNvSpPr/>
          <p:nvPr/>
        </p:nvSpPr>
        <p:spPr>
          <a:xfrm>
            <a:off x="792570" y="3145178"/>
            <a:ext cx="583293" cy="19381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65" descr="Chart&#10;&#10;Description automatically generated with medium confidence">
            <a:extLst>
              <a:ext uri="{FF2B5EF4-FFF2-40B4-BE49-F238E27FC236}">
                <a16:creationId xmlns:a16="http://schemas.microsoft.com/office/drawing/2014/main" id="{07AA2C75-EAC9-4D69-90A4-A6C10AE8028E}"/>
              </a:ext>
            </a:extLst>
          </p:cNvPr>
          <p:cNvPicPr>
            <a:picLocks noChangeAspect="1"/>
          </p:cNvPicPr>
          <p:nvPr/>
        </p:nvPicPr>
        <p:blipFill>
          <a:blip r:embed="rId7"/>
          <a:stretch>
            <a:fillRect/>
          </a:stretch>
        </p:blipFill>
        <p:spPr>
          <a:xfrm flipH="1">
            <a:off x="864006" y="2785333"/>
            <a:ext cx="476758" cy="476758"/>
          </a:xfrm>
          <a:prstGeom prst="rect">
            <a:avLst/>
          </a:prstGeom>
        </p:spPr>
      </p:pic>
      <p:sp>
        <p:nvSpPr>
          <p:cNvPr id="67" name="Arrow: Left-Right 66">
            <a:extLst>
              <a:ext uri="{FF2B5EF4-FFF2-40B4-BE49-F238E27FC236}">
                <a16:creationId xmlns:a16="http://schemas.microsoft.com/office/drawing/2014/main" id="{F4C2B5A1-6BD5-4CB1-9C81-1F60C588E171}"/>
              </a:ext>
            </a:extLst>
          </p:cNvPr>
          <p:cNvSpPr/>
          <p:nvPr/>
        </p:nvSpPr>
        <p:spPr>
          <a:xfrm>
            <a:off x="1269328" y="2259677"/>
            <a:ext cx="583293" cy="19381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Picture 67" descr="Chart&#10;&#10;Description automatically generated with medium confidence">
            <a:extLst>
              <a:ext uri="{FF2B5EF4-FFF2-40B4-BE49-F238E27FC236}">
                <a16:creationId xmlns:a16="http://schemas.microsoft.com/office/drawing/2014/main" id="{5CB0F64C-8493-47A8-8985-ED5A3E34144A}"/>
              </a:ext>
            </a:extLst>
          </p:cNvPr>
          <p:cNvPicPr>
            <a:picLocks noChangeAspect="1"/>
          </p:cNvPicPr>
          <p:nvPr/>
        </p:nvPicPr>
        <p:blipFill>
          <a:blip r:embed="rId7"/>
          <a:stretch>
            <a:fillRect/>
          </a:stretch>
        </p:blipFill>
        <p:spPr>
          <a:xfrm flipH="1">
            <a:off x="1340764" y="1899832"/>
            <a:ext cx="476758" cy="476758"/>
          </a:xfrm>
          <a:prstGeom prst="rect">
            <a:avLst/>
          </a:prstGeom>
        </p:spPr>
      </p:pic>
      <p:sp>
        <p:nvSpPr>
          <p:cNvPr id="45" name="Rectangle: Rounded Corners 44">
            <a:extLst>
              <a:ext uri="{FF2B5EF4-FFF2-40B4-BE49-F238E27FC236}">
                <a16:creationId xmlns:a16="http://schemas.microsoft.com/office/drawing/2014/main" id="{727F8595-8074-477E-899E-8DA6EFB6811B}"/>
              </a:ext>
            </a:extLst>
          </p:cNvPr>
          <p:cNvSpPr/>
          <p:nvPr/>
        </p:nvSpPr>
        <p:spPr>
          <a:xfrm>
            <a:off x="178929" y="214607"/>
            <a:ext cx="4081507" cy="65722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accent3"/>
              </a:solidFill>
            </a:endParaRPr>
          </a:p>
        </p:txBody>
      </p:sp>
      <p:sp>
        <p:nvSpPr>
          <p:cNvPr id="46" name="TextBox 45">
            <a:extLst>
              <a:ext uri="{FF2B5EF4-FFF2-40B4-BE49-F238E27FC236}">
                <a16:creationId xmlns:a16="http://schemas.microsoft.com/office/drawing/2014/main" id="{E4E13418-13F4-4B59-B7A6-C57B2EE3E7AA}"/>
              </a:ext>
            </a:extLst>
          </p:cNvPr>
          <p:cNvSpPr txBox="1"/>
          <p:nvPr/>
        </p:nvSpPr>
        <p:spPr>
          <a:xfrm>
            <a:off x="313797" y="369979"/>
            <a:ext cx="3871957" cy="369332"/>
          </a:xfrm>
          <a:prstGeom prst="rect">
            <a:avLst/>
          </a:prstGeom>
          <a:noFill/>
        </p:spPr>
        <p:txBody>
          <a:bodyPr wrap="none" rtlCol="0">
            <a:spAutoFit/>
          </a:bodyPr>
          <a:lstStyle/>
          <a:p>
            <a:r>
              <a:rPr lang="en-US" b="1" dirty="0"/>
              <a:t>The Decisional Diffie-Hellman Problem</a:t>
            </a:r>
          </a:p>
        </p:txBody>
      </p:sp>
      <p:sp>
        <p:nvSpPr>
          <p:cNvPr id="48" name="TextBox 47">
            <a:extLst>
              <a:ext uri="{FF2B5EF4-FFF2-40B4-BE49-F238E27FC236}">
                <a16:creationId xmlns:a16="http://schemas.microsoft.com/office/drawing/2014/main" id="{8239ADE9-55A1-4C21-AFCB-15C4867933F3}"/>
              </a:ext>
            </a:extLst>
          </p:cNvPr>
          <p:cNvSpPr txBox="1"/>
          <p:nvPr/>
        </p:nvSpPr>
        <p:spPr>
          <a:xfrm>
            <a:off x="8034446" y="1191619"/>
            <a:ext cx="4479496" cy="369332"/>
          </a:xfrm>
          <a:prstGeom prst="rect">
            <a:avLst/>
          </a:prstGeom>
          <a:noFill/>
        </p:spPr>
        <p:txBody>
          <a:bodyPr wrap="none" rtlCol="0">
            <a:spAutoFit/>
          </a:bodyPr>
          <a:lstStyle/>
          <a:p>
            <a:r>
              <a:rPr lang="en-US" dirty="0"/>
              <a:t>is a cyclic group with generator </a:t>
            </a:r>
            <a:r>
              <a:rPr lang="en-US" b="1" dirty="0">
                <a:solidFill>
                  <a:schemeClr val="accent3"/>
                </a:solidFill>
              </a:rPr>
              <a:t>g</a:t>
            </a:r>
            <a:r>
              <a:rPr lang="en-US" dirty="0">
                <a:solidFill>
                  <a:schemeClr val="accent3"/>
                </a:solidFill>
              </a:rPr>
              <a:t> </a:t>
            </a:r>
            <a:r>
              <a:rPr lang="en-US" dirty="0"/>
              <a:t>and order </a:t>
            </a:r>
            <a:r>
              <a:rPr lang="en-US" b="1" dirty="0"/>
              <a:t>p</a:t>
            </a:r>
            <a:endParaRPr lang="en-US" b="1" dirty="0">
              <a:solidFill>
                <a:schemeClr val="accent3"/>
              </a:solidFill>
            </a:endParaRPr>
          </a:p>
        </p:txBody>
      </p:sp>
      <p:sp>
        <p:nvSpPr>
          <p:cNvPr id="69" name="TextBox 68">
            <a:extLst>
              <a:ext uri="{FF2B5EF4-FFF2-40B4-BE49-F238E27FC236}">
                <a16:creationId xmlns:a16="http://schemas.microsoft.com/office/drawing/2014/main" id="{5FD4D0B7-6B82-4418-8C06-40A16D13A8A7}"/>
              </a:ext>
            </a:extLst>
          </p:cNvPr>
          <p:cNvSpPr txBox="1"/>
          <p:nvPr/>
        </p:nvSpPr>
        <p:spPr>
          <a:xfrm>
            <a:off x="4377063" y="643272"/>
            <a:ext cx="5378717" cy="369332"/>
          </a:xfrm>
          <a:prstGeom prst="rect">
            <a:avLst/>
          </a:prstGeom>
          <a:noFill/>
        </p:spPr>
        <p:txBody>
          <a:bodyPr wrap="none" rtlCol="0">
            <a:spAutoFit/>
          </a:bodyPr>
          <a:lstStyle/>
          <a:p>
            <a:r>
              <a:rPr lang="en-US" dirty="0"/>
              <a:t>Sample </a:t>
            </a:r>
            <a:r>
              <a:rPr lang="en-US" b="1" dirty="0"/>
              <a:t>a</a:t>
            </a:r>
            <a:r>
              <a:rPr lang="en-US" dirty="0"/>
              <a:t> and</a:t>
            </a:r>
            <a:r>
              <a:rPr lang="en-US" b="1" dirty="0"/>
              <a:t> b</a:t>
            </a:r>
            <a:r>
              <a:rPr lang="en-US" dirty="0"/>
              <a:t> randomly from the set </a:t>
            </a:r>
            <a:r>
              <a:rPr lang="en-US" b="1" dirty="0" err="1"/>
              <a:t>Z</a:t>
            </a:r>
            <a:r>
              <a:rPr lang="en-US" b="1" baseline="-25000" dirty="0" err="1"/>
              <a:t>p</a:t>
            </a:r>
            <a:r>
              <a:rPr lang="en-US" dirty="0"/>
              <a:t> = {1, 2, … </a:t>
            </a:r>
            <a:r>
              <a:rPr lang="en-US" b="1" dirty="0"/>
              <a:t>p</a:t>
            </a:r>
            <a:r>
              <a:rPr lang="en-US" dirty="0"/>
              <a:t>}</a:t>
            </a:r>
          </a:p>
        </p:txBody>
      </p:sp>
      <p:sp>
        <p:nvSpPr>
          <p:cNvPr id="71" name="TextBox 70">
            <a:extLst>
              <a:ext uri="{FF2B5EF4-FFF2-40B4-BE49-F238E27FC236}">
                <a16:creationId xmlns:a16="http://schemas.microsoft.com/office/drawing/2014/main" id="{AABA10C2-5DBA-421E-A2F4-E2D69473D2DF}"/>
              </a:ext>
            </a:extLst>
          </p:cNvPr>
          <p:cNvSpPr txBox="1"/>
          <p:nvPr/>
        </p:nvSpPr>
        <p:spPr>
          <a:xfrm>
            <a:off x="866085" y="1565762"/>
            <a:ext cx="5872313" cy="369332"/>
          </a:xfrm>
          <a:prstGeom prst="rect">
            <a:avLst/>
          </a:prstGeom>
          <a:noFill/>
        </p:spPr>
        <p:txBody>
          <a:bodyPr wrap="none" rtlCol="0">
            <a:spAutoFit/>
          </a:bodyPr>
          <a:lstStyle/>
          <a:p>
            <a:r>
              <a:rPr lang="en-US" dirty="0"/>
              <a:t>Given </a:t>
            </a:r>
            <a:r>
              <a:rPr lang="en-US" b="1" dirty="0">
                <a:solidFill>
                  <a:schemeClr val="accent3"/>
                </a:solidFill>
              </a:rPr>
              <a:t>g</a:t>
            </a:r>
            <a:r>
              <a:rPr lang="en-US" b="1" baseline="30000" dirty="0"/>
              <a:t>a</a:t>
            </a:r>
            <a:r>
              <a:rPr lang="en-US" dirty="0"/>
              <a:t> and</a:t>
            </a:r>
            <a:r>
              <a:rPr lang="en-US" b="1" dirty="0"/>
              <a:t> </a:t>
            </a:r>
            <a:r>
              <a:rPr lang="en-US" b="1" dirty="0" err="1">
                <a:solidFill>
                  <a:schemeClr val="accent3"/>
                </a:solidFill>
              </a:rPr>
              <a:t>g</a:t>
            </a:r>
            <a:r>
              <a:rPr lang="en-US" b="1" baseline="30000" dirty="0" err="1"/>
              <a:t>b</a:t>
            </a:r>
            <a:r>
              <a:rPr lang="en-US" dirty="0"/>
              <a:t>, distinguish </a:t>
            </a:r>
            <a:r>
              <a:rPr lang="en-US" b="1" dirty="0">
                <a:solidFill>
                  <a:schemeClr val="accent3"/>
                </a:solidFill>
              </a:rPr>
              <a:t>g</a:t>
            </a:r>
            <a:r>
              <a:rPr lang="en-US" b="1" baseline="30000" dirty="0"/>
              <a:t>ab</a:t>
            </a:r>
            <a:r>
              <a:rPr lang="en-US" dirty="0"/>
              <a:t> from a random element of </a:t>
            </a:r>
            <a:endParaRPr lang="en-US" b="1" dirty="0"/>
          </a:p>
        </p:txBody>
      </p:sp>
      <p:sp>
        <p:nvSpPr>
          <p:cNvPr id="72" name="TextBox 71">
            <a:extLst>
              <a:ext uri="{FF2B5EF4-FFF2-40B4-BE49-F238E27FC236}">
                <a16:creationId xmlns:a16="http://schemas.microsoft.com/office/drawing/2014/main" id="{3E37C737-5DD0-4171-81D9-E28076C554A3}"/>
              </a:ext>
            </a:extLst>
          </p:cNvPr>
          <p:cNvSpPr txBox="1"/>
          <p:nvPr/>
        </p:nvSpPr>
        <p:spPr>
          <a:xfrm>
            <a:off x="10395742" y="1118405"/>
            <a:ext cx="434734" cy="461665"/>
          </a:xfrm>
          <a:prstGeom prst="rect">
            <a:avLst/>
          </a:prstGeom>
          <a:noFill/>
        </p:spPr>
        <p:txBody>
          <a:bodyPr wrap="none" rtlCol="0">
            <a:spAutoFit/>
          </a:bodyPr>
          <a:lstStyle/>
          <a:p>
            <a:r>
              <a:rPr lang="en-US" sz="2400" b="1" dirty="0">
                <a:solidFill>
                  <a:schemeClr val="accent3"/>
                </a:solidFill>
              </a:rPr>
              <a:t>G</a:t>
            </a:r>
          </a:p>
        </p:txBody>
      </p:sp>
      <p:sp>
        <p:nvSpPr>
          <p:cNvPr id="2" name="Rectangle: Rounded Corners 1">
            <a:extLst>
              <a:ext uri="{FF2B5EF4-FFF2-40B4-BE49-F238E27FC236}">
                <a16:creationId xmlns:a16="http://schemas.microsoft.com/office/drawing/2014/main" id="{5CD87D23-A0F5-496A-9785-9720A673D446}"/>
              </a:ext>
            </a:extLst>
          </p:cNvPr>
          <p:cNvSpPr/>
          <p:nvPr/>
        </p:nvSpPr>
        <p:spPr>
          <a:xfrm>
            <a:off x="2798630" y="4364900"/>
            <a:ext cx="6047742" cy="3207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Cohn-Gordon solution to the Commitment Problem</a:t>
            </a:r>
          </a:p>
        </p:txBody>
      </p:sp>
      <p:sp>
        <p:nvSpPr>
          <p:cNvPr id="5" name="Oval 4">
            <a:extLst>
              <a:ext uri="{FF2B5EF4-FFF2-40B4-BE49-F238E27FC236}">
                <a16:creationId xmlns:a16="http://schemas.microsoft.com/office/drawing/2014/main" id="{92A29E4A-AE00-4B86-88B3-6539F6978552}"/>
              </a:ext>
            </a:extLst>
          </p:cNvPr>
          <p:cNvSpPr/>
          <p:nvPr/>
        </p:nvSpPr>
        <p:spPr>
          <a:xfrm>
            <a:off x="313797" y="4897677"/>
            <a:ext cx="299978" cy="3256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7" name="TextBox 6">
            <a:extLst>
              <a:ext uri="{FF2B5EF4-FFF2-40B4-BE49-F238E27FC236}">
                <a16:creationId xmlns:a16="http://schemas.microsoft.com/office/drawing/2014/main" id="{E00662F3-19FB-4781-AB39-4E347F161E41}"/>
              </a:ext>
            </a:extLst>
          </p:cNvPr>
          <p:cNvSpPr txBox="1"/>
          <p:nvPr/>
        </p:nvSpPr>
        <p:spPr>
          <a:xfrm>
            <a:off x="279789" y="4500965"/>
            <a:ext cx="1496372" cy="369332"/>
          </a:xfrm>
          <a:prstGeom prst="rect">
            <a:avLst/>
          </a:prstGeom>
          <a:noFill/>
        </p:spPr>
        <p:txBody>
          <a:bodyPr wrap="none" rtlCol="0">
            <a:spAutoFit/>
          </a:bodyPr>
          <a:lstStyle/>
          <a:p>
            <a:r>
              <a:rPr lang="en-US" u="sng" dirty="0"/>
              <a:t>Requirements</a:t>
            </a:r>
          </a:p>
        </p:txBody>
      </p:sp>
      <p:sp>
        <p:nvSpPr>
          <p:cNvPr id="8" name="TextBox 7">
            <a:extLst>
              <a:ext uri="{FF2B5EF4-FFF2-40B4-BE49-F238E27FC236}">
                <a16:creationId xmlns:a16="http://schemas.microsoft.com/office/drawing/2014/main" id="{62A05779-5FC4-406D-ABAE-C227FA1BB015}"/>
              </a:ext>
            </a:extLst>
          </p:cNvPr>
          <p:cNvSpPr txBox="1"/>
          <p:nvPr/>
        </p:nvSpPr>
        <p:spPr>
          <a:xfrm>
            <a:off x="737152" y="5330336"/>
            <a:ext cx="7810856" cy="369332"/>
          </a:xfrm>
          <a:prstGeom prst="rect">
            <a:avLst/>
          </a:prstGeom>
          <a:noFill/>
        </p:spPr>
        <p:txBody>
          <a:bodyPr wrap="none" rtlCol="0">
            <a:spAutoFit/>
          </a:bodyPr>
          <a:lstStyle/>
          <a:p>
            <a:r>
              <a:rPr lang="en-US" dirty="0"/>
              <a:t>The Key Derivation Function must be modeled as a </a:t>
            </a:r>
            <a:r>
              <a:rPr lang="en-US" i="1" dirty="0"/>
              <a:t>programmable random oracle</a:t>
            </a:r>
            <a:r>
              <a:rPr lang="en-US" dirty="0"/>
              <a:t>.</a:t>
            </a:r>
          </a:p>
        </p:txBody>
      </p:sp>
      <p:sp>
        <p:nvSpPr>
          <p:cNvPr id="70" name="Oval 69">
            <a:extLst>
              <a:ext uri="{FF2B5EF4-FFF2-40B4-BE49-F238E27FC236}">
                <a16:creationId xmlns:a16="http://schemas.microsoft.com/office/drawing/2014/main" id="{690CEA47-C9F4-4A5B-BB67-5A93B39525BF}"/>
              </a:ext>
            </a:extLst>
          </p:cNvPr>
          <p:cNvSpPr/>
          <p:nvPr/>
        </p:nvSpPr>
        <p:spPr>
          <a:xfrm>
            <a:off x="313797" y="5350881"/>
            <a:ext cx="299978" cy="3256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73" name="TextBox 72">
            <a:extLst>
              <a:ext uri="{FF2B5EF4-FFF2-40B4-BE49-F238E27FC236}">
                <a16:creationId xmlns:a16="http://schemas.microsoft.com/office/drawing/2014/main" id="{8320F32E-E31A-44ED-9EB0-B631A8B74E66}"/>
              </a:ext>
            </a:extLst>
          </p:cNvPr>
          <p:cNvSpPr txBox="1"/>
          <p:nvPr/>
        </p:nvSpPr>
        <p:spPr>
          <a:xfrm>
            <a:off x="737152" y="5783540"/>
            <a:ext cx="7013587" cy="369332"/>
          </a:xfrm>
          <a:prstGeom prst="rect">
            <a:avLst/>
          </a:prstGeom>
          <a:noFill/>
        </p:spPr>
        <p:txBody>
          <a:bodyPr wrap="none" rtlCol="0">
            <a:spAutoFit/>
          </a:bodyPr>
          <a:lstStyle/>
          <a:p>
            <a:r>
              <a:rPr lang="en-US" dirty="0"/>
              <a:t>The inputs to the Key Derivation Function must include all of (</a:t>
            </a:r>
            <a:r>
              <a:rPr lang="en-US" b="1" dirty="0"/>
              <a:t>g</a:t>
            </a:r>
            <a:r>
              <a:rPr lang="en-US" b="1" baseline="30000" dirty="0"/>
              <a:t>a</a:t>
            </a:r>
            <a:r>
              <a:rPr lang="en-US" dirty="0"/>
              <a:t> , </a:t>
            </a:r>
            <a:r>
              <a:rPr lang="en-US" b="1" dirty="0" err="1"/>
              <a:t>g</a:t>
            </a:r>
            <a:r>
              <a:rPr lang="en-US" b="1" baseline="30000" dirty="0" err="1"/>
              <a:t>b</a:t>
            </a:r>
            <a:r>
              <a:rPr lang="en-US" dirty="0"/>
              <a:t>, </a:t>
            </a:r>
            <a:r>
              <a:rPr lang="en-US" b="1" dirty="0"/>
              <a:t>g</a:t>
            </a:r>
            <a:r>
              <a:rPr lang="en-US" b="1" baseline="30000" dirty="0"/>
              <a:t>ab</a:t>
            </a:r>
            <a:r>
              <a:rPr lang="en-US" dirty="0"/>
              <a:t>).</a:t>
            </a:r>
          </a:p>
        </p:txBody>
      </p:sp>
      <p:sp>
        <p:nvSpPr>
          <p:cNvPr id="74" name="Oval 73">
            <a:extLst>
              <a:ext uri="{FF2B5EF4-FFF2-40B4-BE49-F238E27FC236}">
                <a16:creationId xmlns:a16="http://schemas.microsoft.com/office/drawing/2014/main" id="{9EF08BEB-36A6-4C86-97A0-62BE34CC4F7A}"/>
              </a:ext>
            </a:extLst>
          </p:cNvPr>
          <p:cNvSpPr/>
          <p:nvPr/>
        </p:nvSpPr>
        <p:spPr>
          <a:xfrm>
            <a:off x="325092" y="5828148"/>
            <a:ext cx="299978" cy="3256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75" name="TextBox 74">
            <a:extLst>
              <a:ext uri="{FF2B5EF4-FFF2-40B4-BE49-F238E27FC236}">
                <a16:creationId xmlns:a16="http://schemas.microsoft.com/office/drawing/2014/main" id="{A2075133-B2C9-44A4-9555-45C402C55456}"/>
              </a:ext>
            </a:extLst>
          </p:cNvPr>
          <p:cNvSpPr txBox="1"/>
          <p:nvPr/>
        </p:nvSpPr>
        <p:spPr>
          <a:xfrm>
            <a:off x="732792" y="4866927"/>
            <a:ext cx="6344044" cy="369332"/>
          </a:xfrm>
          <a:prstGeom prst="rect">
            <a:avLst/>
          </a:prstGeom>
          <a:noFill/>
        </p:spPr>
        <p:txBody>
          <a:bodyPr wrap="none" rtlCol="0">
            <a:spAutoFit/>
          </a:bodyPr>
          <a:lstStyle/>
          <a:p>
            <a:r>
              <a:rPr lang="en-US" dirty="0"/>
              <a:t>The underlying assumption is the </a:t>
            </a:r>
            <a:r>
              <a:rPr lang="en-US" b="1" i="1" dirty="0"/>
              <a:t>Strong Diffie-Hellman Problem</a:t>
            </a:r>
            <a:r>
              <a:rPr lang="en-US" i="1" dirty="0"/>
              <a:t>.</a:t>
            </a:r>
            <a:endParaRPr lang="en-US" dirty="0"/>
          </a:p>
        </p:txBody>
      </p:sp>
      <p:sp>
        <p:nvSpPr>
          <p:cNvPr id="10" name="TextBox 9">
            <a:extLst>
              <a:ext uri="{FF2B5EF4-FFF2-40B4-BE49-F238E27FC236}">
                <a16:creationId xmlns:a16="http://schemas.microsoft.com/office/drawing/2014/main" id="{64A49C9E-811C-48F8-99D1-C6592376B0A3}"/>
              </a:ext>
            </a:extLst>
          </p:cNvPr>
          <p:cNvSpPr txBox="1"/>
          <p:nvPr/>
        </p:nvSpPr>
        <p:spPr>
          <a:xfrm>
            <a:off x="8969896" y="5135738"/>
            <a:ext cx="2464632" cy="1200329"/>
          </a:xfrm>
          <a:prstGeom prst="rect">
            <a:avLst/>
          </a:prstGeom>
          <a:noFill/>
        </p:spPr>
        <p:txBody>
          <a:bodyPr wrap="square" rtlCol="0">
            <a:spAutoFit/>
          </a:bodyPr>
          <a:lstStyle/>
          <a:p>
            <a:r>
              <a:rPr lang="en-US" dirty="0"/>
              <a:t>Given </a:t>
            </a:r>
            <a:r>
              <a:rPr lang="en-US" b="1" dirty="0">
                <a:solidFill>
                  <a:schemeClr val="accent3"/>
                </a:solidFill>
              </a:rPr>
              <a:t>g</a:t>
            </a:r>
            <a:r>
              <a:rPr lang="en-US" b="1" baseline="30000" dirty="0"/>
              <a:t>a</a:t>
            </a:r>
            <a:r>
              <a:rPr lang="en-US" dirty="0"/>
              <a:t> and</a:t>
            </a:r>
            <a:r>
              <a:rPr lang="en-US" b="1" dirty="0"/>
              <a:t> </a:t>
            </a:r>
            <a:r>
              <a:rPr lang="en-US" b="1" dirty="0" err="1">
                <a:solidFill>
                  <a:schemeClr val="accent3"/>
                </a:solidFill>
              </a:rPr>
              <a:t>g</a:t>
            </a:r>
            <a:r>
              <a:rPr lang="en-US" b="1" baseline="30000" dirty="0" err="1"/>
              <a:t>b</a:t>
            </a:r>
            <a:r>
              <a:rPr lang="en-US" dirty="0"/>
              <a:t>,  and an oracle for DDH(</a:t>
            </a:r>
            <a:r>
              <a:rPr lang="en-US" b="1" dirty="0">
                <a:solidFill>
                  <a:schemeClr val="accent3"/>
                </a:solidFill>
              </a:rPr>
              <a:t>g</a:t>
            </a:r>
            <a:r>
              <a:rPr lang="en-US" b="1" baseline="30000" dirty="0"/>
              <a:t>a</a:t>
            </a:r>
            <a:r>
              <a:rPr lang="en-US" dirty="0"/>
              <a:t>, _), 	    find </a:t>
            </a:r>
            <a:r>
              <a:rPr lang="en-US" b="1" dirty="0">
                <a:solidFill>
                  <a:schemeClr val="accent3"/>
                </a:solidFill>
              </a:rPr>
              <a:t>g</a:t>
            </a:r>
            <a:r>
              <a:rPr lang="en-US" b="1" baseline="30000" dirty="0"/>
              <a:t>ab</a:t>
            </a:r>
            <a:r>
              <a:rPr lang="en-US" dirty="0"/>
              <a:t>. </a:t>
            </a:r>
            <a:endParaRPr lang="en-US" b="1" dirty="0"/>
          </a:p>
          <a:p>
            <a:r>
              <a:rPr lang="en-US" dirty="0"/>
              <a:t> </a:t>
            </a:r>
          </a:p>
        </p:txBody>
      </p:sp>
      <p:sp>
        <p:nvSpPr>
          <p:cNvPr id="11" name="TextBox 10">
            <a:extLst>
              <a:ext uri="{FF2B5EF4-FFF2-40B4-BE49-F238E27FC236}">
                <a16:creationId xmlns:a16="http://schemas.microsoft.com/office/drawing/2014/main" id="{3AA14F56-B16E-40FD-AD38-330298881A03}"/>
              </a:ext>
            </a:extLst>
          </p:cNvPr>
          <p:cNvSpPr txBox="1"/>
          <p:nvPr/>
        </p:nvSpPr>
        <p:spPr>
          <a:xfrm>
            <a:off x="9393370" y="4387340"/>
            <a:ext cx="2251322" cy="369332"/>
          </a:xfrm>
          <a:prstGeom prst="rect">
            <a:avLst/>
          </a:prstGeom>
          <a:noFill/>
        </p:spPr>
        <p:txBody>
          <a:bodyPr wrap="none" rtlCol="0">
            <a:spAutoFit/>
          </a:bodyPr>
          <a:lstStyle/>
          <a:p>
            <a:r>
              <a:rPr lang="en-US" b="1" dirty="0"/>
              <a:t>Strong Diffie-Hellman</a:t>
            </a:r>
          </a:p>
        </p:txBody>
      </p:sp>
      <p:sp>
        <p:nvSpPr>
          <p:cNvPr id="18" name="Rectangle: Rounded Corners 17">
            <a:extLst>
              <a:ext uri="{FF2B5EF4-FFF2-40B4-BE49-F238E27FC236}">
                <a16:creationId xmlns:a16="http://schemas.microsoft.com/office/drawing/2014/main" id="{1D04B4FF-9A1E-4B8E-B6D4-A3E974900E62}"/>
              </a:ext>
            </a:extLst>
          </p:cNvPr>
          <p:cNvSpPr/>
          <p:nvPr/>
        </p:nvSpPr>
        <p:spPr>
          <a:xfrm>
            <a:off x="4877592" y="252390"/>
            <a:ext cx="656582" cy="44791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solidFill>
                  <a:schemeClr val="tx1"/>
                </a:solidFill>
              </a:rPr>
              <a:t>G</a:t>
            </a:r>
          </a:p>
        </p:txBody>
      </p:sp>
      <p:sp>
        <p:nvSpPr>
          <p:cNvPr id="19" name="TextBox 18">
            <a:extLst>
              <a:ext uri="{FF2B5EF4-FFF2-40B4-BE49-F238E27FC236}">
                <a16:creationId xmlns:a16="http://schemas.microsoft.com/office/drawing/2014/main" id="{9A73B499-02DB-4D1A-AE48-5B868AF5CADF}"/>
              </a:ext>
            </a:extLst>
          </p:cNvPr>
          <p:cNvSpPr txBox="1"/>
          <p:nvPr/>
        </p:nvSpPr>
        <p:spPr>
          <a:xfrm>
            <a:off x="5538886" y="291679"/>
            <a:ext cx="2288960" cy="369332"/>
          </a:xfrm>
          <a:prstGeom prst="rect">
            <a:avLst/>
          </a:prstGeom>
          <a:noFill/>
        </p:spPr>
        <p:txBody>
          <a:bodyPr wrap="none" rtlCol="0">
            <a:spAutoFit/>
          </a:bodyPr>
          <a:lstStyle/>
          <a:p>
            <a:r>
              <a:rPr lang="en-US" dirty="0"/>
              <a:t>is a prime-order group</a:t>
            </a:r>
          </a:p>
        </p:txBody>
      </p:sp>
      <p:sp>
        <p:nvSpPr>
          <p:cNvPr id="20" name="Footer Placeholder 19">
            <a:extLst>
              <a:ext uri="{FF2B5EF4-FFF2-40B4-BE49-F238E27FC236}">
                <a16:creationId xmlns:a16="http://schemas.microsoft.com/office/drawing/2014/main" id="{FDBEF11C-771F-471E-B14D-2D7754D94A64}"/>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616542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0.00091 7.40741E-7 L -0.00013 -0.05185 " pathEditMode="relative" rAng="0" ptsTypes="AA">
                                      <p:cBhvr>
                                        <p:cTn id="6" dur="100" fill="hold"/>
                                        <p:tgtEl>
                                          <p:spTgt spid="16"/>
                                        </p:tgtEl>
                                        <p:attrNameLst>
                                          <p:attrName>ppt_x</p:attrName>
                                          <p:attrName>ppt_y</p:attrName>
                                        </p:attrNameLst>
                                      </p:cBhvr>
                                      <p:rCtr x="39" y="-2593"/>
                                    </p:animMotion>
                                  </p:childTnLst>
                                </p:cTn>
                              </p:par>
                              <p:par>
                                <p:cTn id="7" presetID="1" presetClass="entr" presetSubtype="0" fill="hold"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9" grpId="0" animBg="1"/>
      <p:bldP spid="61" grpId="0" animBg="1"/>
      <p:bldP spid="63" grpId="0" animBg="1"/>
      <p:bldP spid="65" grpId="0" animBg="1"/>
      <p:bldP spid="67" grpId="0" animBg="1"/>
      <p:bldP spid="71" grpId="0"/>
      <p:bldP spid="72" grpId="0"/>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Isosceles Triangle 3">
            <a:extLst>
              <a:ext uri="{FF2B5EF4-FFF2-40B4-BE49-F238E27FC236}">
                <a16:creationId xmlns:a16="http://schemas.microsoft.com/office/drawing/2014/main" id="{980FBAEC-BDA8-4363-B514-45DC5B78F43C}"/>
              </a:ext>
            </a:extLst>
          </p:cNvPr>
          <p:cNvSpPr/>
          <p:nvPr/>
        </p:nvSpPr>
        <p:spPr>
          <a:xfrm>
            <a:off x="382208" y="363255"/>
            <a:ext cx="945551" cy="848857"/>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800" dirty="0">
                <a:solidFill>
                  <a:schemeClr val="tx1"/>
                </a:solidFill>
              </a:rPr>
              <a:t>!</a:t>
            </a:r>
          </a:p>
          <a:p>
            <a:pPr algn="ctr"/>
            <a:endParaRPr lang="en-US" dirty="0">
              <a:solidFill>
                <a:schemeClr val="tx1"/>
              </a:solidFill>
            </a:endParaRPr>
          </a:p>
        </p:txBody>
      </p:sp>
      <p:sp>
        <p:nvSpPr>
          <p:cNvPr id="5" name="TextBox 4">
            <a:extLst>
              <a:ext uri="{FF2B5EF4-FFF2-40B4-BE49-F238E27FC236}">
                <a16:creationId xmlns:a16="http://schemas.microsoft.com/office/drawing/2014/main" id="{BB84E9E1-251F-45BA-A4B6-C9E581802A21}"/>
              </a:ext>
            </a:extLst>
          </p:cNvPr>
          <p:cNvSpPr txBox="1"/>
          <p:nvPr/>
        </p:nvSpPr>
        <p:spPr>
          <a:xfrm>
            <a:off x="1532457" y="417137"/>
            <a:ext cx="8661410" cy="461665"/>
          </a:xfrm>
          <a:prstGeom prst="rect">
            <a:avLst/>
          </a:prstGeom>
          <a:noFill/>
        </p:spPr>
        <p:txBody>
          <a:bodyPr wrap="none" rtlCol="0">
            <a:spAutoFit/>
          </a:bodyPr>
          <a:lstStyle/>
          <a:p>
            <a:r>
              <a:rPr lang="en-US" sz="2400" dirty="0"/>
              <a:t>Does changing to the </a:t>
            </a:r>
            <a:r>
              <a:rPr lang="en-US" sz="2400" dirty="0" err="1"/>
              <a:t>StrongDH</a:t>
            </a:r>
            <a:r>
              <a:rPr lang="en-US" sz="2400" dirty="0"/>
              <a:t> assumption hurt our overall results?</a:t>
            </a:r>
          </a:p>
        </p:txBody>
      </p:sp>
      <p:sp>
        <p:nvSpPr>
          <p:cNvPr id="20" name="TextBox 19">
            <a:extLst>
              <a:ext uri="{FF2B5EF4-FFF2-40B4-BE49-F238E27FC236}">
                <a16:creationId xmlns:a16="http://schemas.microsoft.com/office/drawing/2014/main" id="{9E4CA8A8-26C1-4A19-932F-FF26CD03AEBE}"/>
              </a:ext>
            </a:extLst>
          </p:cNvPr>
          <p:cNvSpPr txBox="1"/>
          <p:nvPr/>
        </p:nvSpPr>
        <p:spPr>
          <a:xfrm>
            <a:off x="284758" y="1258742"/>
            <a:ext cx="2565446" cy="523220"/>
          </a:xfrm>
          <a:prstGeom prst="rect">
            <a:avLst/>
          </a:prstGeom>
          <a:noFill/>
        </p:spPr>
        <p:txBody>
          <a:bodyPr wrap="none" rtlCol="0">
            <a:spAutoFit/>
          </a:bodyPr>
          <a:lstStyle/>
          <a:p>
            <a:r>
              <a:rPr lang="en-US" sz="2800" b="1" dirty="0"/>
              <a:t>Theorem </a:t>
            </a:r>
            <a:r>
              <a:rPr lang="en-US" dirty="0"/>
              <a:t>[DFGS21]</a:t>
            </a:r>
            <a:r>
              <a:rPr lang="en-US" sz="2800" b="1" dirty="0"/>
              <a:t>:</a:t>
            </a:r>
          </a:p>
        </p:txBody>
      </p:sp>
      <p:sp>
        <p:nvSpPr>
          <p:cNvPr id="21" name="TextBox 20">
            <a:extLst>
              <a:ext uri="{FF2B5EF4-FFF2-40B4-BE49-F238E27FC236}">
                <a16:creationId xmlns:a16="http://schemas.microsoft.com/office/drawing/2014/main" id="{361E8831-CDE8-46A2-B107-91F819996623}"/>
              </a:ext>
            </a:extLst>
          </p:cNvPr>
          <p:cNvSpPr txBox="1"/>
          <p:nvPr/>
        </p:nvSpPr>
        <p:spPr>
          <a:xfrm>
            <a:off x="2870478" y="1283015"/>
            <a:ext cx="9294107" cy="461665"/>
          </a:xfrm>
          <a:prstGeom prst="rect">
            <a:avLst/>
          </a:prstGeom>
          <a:solidFill>
            <a:schemeClr val="bg1">
              <a:lumMod val="95000"/>
            </a:schemeClr>
          </a:solidFill>
        </p:spPr>
        <p:txBody>
          <a:bodyPr wrap="square" rtlCol="0">
            <a:spAutoFit/>
          </a:bodyPr>
          <a:lstStyle/>
          <a:p>
            <a:r>
              <a:rPr lang="en-US" sz="2400" dirty="0"/>
              <a:t> Adv(</a:t>
            </a:r>
            <a:r>
              <a:rPr lang="en-US" sz="2400" b="1" dirty="0">
                <a:solidFill>
                  <a:srgbClr val="C00000"/>
                </a:solidFill>
              </a:rPr>
              <a:t>A</a:t>
            </a:r>
            <a:r>
              <a:rPr lang="en-US" sz="2400" dirty="0"/>
              <a:t>, </a:t>
            </a:r>
            <a:r>
              <a:rPr lang="en-US" sz="2400" b="1" dirty="0"/>
              <a:t>TLS 1.3</a:t>
            </a:r>
            <a:r>
              <a:rPr lang="en-US" sz="2400" dirty="0"/>
              <a:t>) ≤  </a:t>
            </a:r>
            <a:r>
              <a:rPr lang="en-US" sz="2400" b="1" dirty="0"/>
              <a:t>S</a:t>
            </a:r>
            <a:r>
              <a:rPr lang="en-US" sz="2400" b="1" baseline="30000" dirty="0"/>
              <a:t>2</a:t>
            </a:r>
            <a:r>
              <a:rPr lang="en-US" sz="2400" b="1" dirty="0"/>
              <a:t> *</a:t>
            </a:r>
            <a:r>
              <a:rPr lang="en-US" sz="2400" dirty="0"/>
              <a:t>Adv(</a:t>
            </a:r>
            <a:r>
              <a:rPr lang="en-US" sz="2400" b="1" dirty="0">
                <a:solidFill>
                  <a:srgbClr val="C00000"/>
                </a:solidFill>
              </a:rPr>
              <a:t>B</a:t>
            </a:r>
            <a:r>
              <a:rPr lang="en-US" sz="2400" b="1" baseline="-25000" dirty="0">
                <a:solidFill>
                  <a:srgbClr val="C00000"/>
                </a:solidFill>
              </a:rPr>
              <a:t>1</a:t>
            </a:r>
            <a:r>
              <a:rPr lang="en-US" sz="2400" dirty="0"/>
              <a:t>, </a:t>
            </a:r>
            <a:r>
              <a:rPr lang="en-US" sz="2400" b="1" dirty="0">
                <a:solidFill>
                  <a:schemeClr val="accent6"/>
                </a:solidFill>
              </a:rPr>
              <a:t>G</a:t>
            </a:r>
            <a:r>
              <a:rPr lang="en-US" sz="2400" b="1" dirty="0"/>
              <a:t>) </a:t>
            </a:r>
            <a:r>
              <a:rPr lang="en-US" sz="2400" dirty="0"/>
              <a:t>+ 6</a:t>
            </a:r>
            <a:r>
              <a:rPr lang="en-US" sz="2400" b="1" dirty="0"/>
              <a:t>S * </a:t>
            </a:r>
            <a:r>
              <a:rPr lang="en-US" sz="2400" dirty="0"/>
              <a:t>Adv(</a:t>
            </a:r>
            <a:r>
              <a:rPr lang="en-US" sz="2400" b="1" dirty="0">
                <a:solidFill>
                  <a:srgbClr val="C00000"/>
                </a:solidFill>
              </a:rPr>
              <a:t>B</a:t>
            </a:r>
            <a:r>
              <a:rPr lang="en-US" sz="2400" b="1" baseline="-25000" dirty="0">
                <a:solidFill>
                  <a:srgbClr val="C00000"/>
                </a:solidFill>
              </a:rPr>
              <a:t>2</a:t>
            </a:r>
            <a:r>
              <a:rPr lang="en-US" sz="2400" b="1" dirty="0"/>
              <a:t>,</a:t>
            </a:r>
            <a:r>
              <a:rPr lang="en-US" sz="2400" dirty="0"/>
              <a:t> </a:t>
            </a:r>
            <a:r>
              <a:rPr lang="en-US" sz="2400" b="1" dirty="0">
                <a:solidFill>
                  <a:schemeClr val="accent1">
                    <a:lumMod val="75000"/>
                  </a:schemeClr>
                </a:solidFill>
              </a:rPr>
              <a:t>H</a:t>
            </a:r>
            <a:r>
              <a:rPr lang="en-US" sz="2400" dirty="0"/>
              <a:t>) + </a:t>
            </a:r>
            <a:r>
              <a:rPr lang="en-US" sz="2400" b="1" dirty="0"/>
              <a:t>S </a:t>
            </a:r>
            <a:r>
              <a:rPr lang="en-US" sz="2400" dirty="0"/>
              <a:t>* </a:t>
            </a:r>
            <a:r>
              <a:rPr lang="en-US" sz="2400" b="1" dirty="0"/>
              <a:t>U </a:t>
            </a:r>
            <a:r>
              <a:rPr lang="en-US" sz="2400" dirty="0"/>
              <a:t>* Adv(</a:t>
            </a:r>
            <a:r>
              <a:rPr lang="en-US" sz="2400" b="1" dirty="0">
                <a:solidFill>
                  <a:srgbClr val="C00000"/>
                </a:solidFill>
              </a:rPr>
              <a:t>B</a:t>
            </a:r>
            <a:r>
              <a:rPr lang="en-US" sz="2400" b="1" baseline="-25000" dirty="0">
                <a:solidFill>
                  <a:srgbClr val="C00000"/>
                </a:solidFill>
              </a:rPr>
              <a:t>3</a:t>
            </a:r>
            <a:r>
              <a:rPr lang="en-US" sz="2400" b="1" dirty="0"/>
              <a:t>,</a:t>
            </a:r>
            <a:r>
              <a:rPr lang="en-US" sz="2400" dirty="0"/>
              <a:t> </a:t>
            </a:r>
            <a:r>
              <a:rPr lang="en-US" sz="2400" b="1" dirty="0">
                <a:solidFill>
                  <a:schemeClr val="accent2"/>
                </a:solidFill>
              </a:rPr>
              <a:t>S</a:t>
            </a:r>
            <a:r>
              <a:rPr lang="en-US" sz="2400" dirty="0"/>
              <a:t>) +…</a:t>
            </a:r>
            <a:endParaRPr lang="en-US" sz="2400" dirty="0">
              <a:solidFill>
                <a:schemeClr val="accent3"/>
              </a:solidFill>
            </a:endParaRPr>
          </a:p>
        </p:txBody>
      </p:sp>
      <p:sp>
        <p:nvSpPr>
          <p:cNvPr id="22" name="TextBox 21">
            <a:extLst>
              <a:ext uri="{FF2B5EF4-FFF2-40B4-BE49-F238E27FC236}">
                <a16:creationId xmlns:a16="http://schemas.microsoft.com/office/drawing/2014/main" id="{F3160DF9-64B4-485D-ACEC-6533E37DEC30}"/>
              </a:ext>
            </a:extLst>
          </p:cNvPr>
          <p:cNvSpPr txBox="1"/>
          <p:nvPr/>
        </p:nvSpPr>
        <p:spPr>
          <a:xfrm>
            <a:off x="284758" y="1826877"/>
            <a:ext cx="2666564" cy="523220"/>
          </a:xfrm>
          <a:prstGeom prst="rect">
            <a:avLst/>
          </a:prstGeom>
          <a:noFill/>
        </p:spPr>
        <p:txBody>
          <a:bodyPr wrap="none" rtlCol="0">
            <a:spAutoFit/>
          </a:bodyPr>
          <a:lstStyle/>
          <a:p>
            <a:r>
              <a:rPr lang="en-US" sz="2800" b="1" dirty="0"/>
              <a:t>Theorem </a:t>
            </a:r>
            <a:r>
              <a:rPr lang="en-US" sz="1400" dirty="0"/>
              <a:t>[DG21][DJ21]</a:t>
            </a:r>
            <a:r>
              <a:rPr lang="en-US" sz="2800" b="1" dirty="0"/>
              <a:t>:</a:t>
            </a:r>
            <a:endParaRPr lang="en-US" sz="2000" b="1" dirty="0"/>
          </a:p>
        </p:txBody>
      </p:sp>
      <p:sp>
        <p:nvSpPr>
          <p:cNvPr id="23" name="TextBox 22">
            <a:extLst>
              <a:ext uri="{FF2B5EF4-FFF2-40B4-BE49-F238E27FC236}">
                <a16:creationId xmlns:a16="http://schemas.microsoft.com/office/drawing/2014/main" id="{01B19694-DF3A-4B72-BCC7-19A2219A47AF}"/>
              </a:ext>
            </a:extLst>
          </p:cNvPr>
          <p:cNvSpPr txBox="1"/>
          <p:nvPr/>
        </p:nvSpPr>
        <p:spPr>
          <a:xfrm>
            <a:off x="2850204" y="1857655"/>
            <a:ext cx="9294107" cy="461665"/>
          </a:xfrm>
          <a:prstGeom prst="rect">
            <a:avLst/>
          </a:prstGeom>
          <a:solidFill>
            <a:schemeClr val="accent3">
              <a:lumMod val="40000"/>
              <a:lumOff val="60000"/>
            </a:schemeClr>
          </a:solidFill>
        </p:spPr>
        <p:txBody>
          <a:bodyPr wrap="square" rtlCol="0">
            <a:spAutoFit/>
          </a:bodyPr>
          <a:lstStyle/>
          <a:p>
            <a:r>
              <a:rPr lang="en-US" sz="2400" dirty="0"/>
              <a:t> Adv(</a:t>
            </a:r>
            <a:r>
              <a:rPr lang="en-US" sz="2400" b="1" dirty="0">
                <a:solidFill>
                  <a:srgbClr val="C00000"/>
                </a:solidFill>
              </a:rPr>
              <a:t>A</a:t>
            </a:r>
            <a:r>
              <a:rPr lang="en-US" sz="2400" dirty="0"/>
              <a:t>, </a:t>
            </a:r>
            <a:r>
              <a:rPr lang="en-US" sz="2400" b="1" dirty="0"/>
              <a:t>TLS 1.3</a:t>
            </a:r>
            <a:r>
              <a:rPr lang="en-US" sz="2400" dirty="0"/>
              <a:t>) ≤  </a:t>
            </a:r>
            <a:r>
              <a:rPr lang="en-US" sz="2400" b="1" dirty="0"/>
              <a:t>4 * </a:t>
            </a:r>
            <a:r>
              <a:rPr lang="en-US" sz="2400" dirty="0"/>
              <a:t>Adv(</a:t>
            </a:r>
            <a:r>
              <a:rPr lang="en-US" sz="2400" b="1" dirty="0">
                <a:solidFill>
                  <a:srgbClr val="C00000"/>
                </a:solidFill>
              </a:rPr>
              <a:t>B</a:t>
            </a:r>
            <a:r>
              <a:rPr lang="en-US" sz="2400" b="1" baseline="-25000" dirty="0">
                <a:solidFill>
                  <a:srgbClr val="C00000"/>
                </a:solidFill>
              </a:rPr>
              <a:t>1</a:t>
            </a:r>
            <a:r>
              <a:rPr lang="en-US" sz="2400" dirty="0"/>
              <a:t>, </a:t>
            </a:r>
            <a:r>
              <a:rPr lang="en-US" sz="2400" b="1" dirty="0">
                <a:solidFill>
                  <a:schemeClr val="accent6"/>
                </a:solidFill>
              </a:rPr>
              <a:t>G</a:t>
            </a:r>
            <a:r>
              <a:rPr lang="en-US" sz="2400" b="1" dirty="0"/>
              <a:t>) </a:t>
            </a:r>
            <a:r>
              <a:rPr lang="en-US" sz="2400" dirty="0"/>
              <a:t>+ 4 </a:t>
            </a:r>
            <a:r>
              <a:rPr lang="en-US" sz="2400" b="1" dirty="0"/>
              <a:t>* </a:t>
            </a:r>
            <a:r>
              <a:rPr lang="en-US" sz="2400" dirty="0"/>
              <a:t>Adv(</a:t>
            </a:r>
            <a:r>
              <a:rPr lang="en-US" sz="2400" b="1" dirty="0">
                <a:solidFill>
                  <a:srgbClr val="C00000"/>
                </a:solidFill>
              </a:rPr>
              <a:t>B</a:t>
            </a:r>
            <a:r>
              <a:rPr lang="en-US" sz="2400" b="1" baseline="-25000" dirty="0">
                <a:solidFill>
                  <a:srgbClr val="C00000"/>
                </a:solidFill>
              </a:rPr>
              <a:t>2</a:t>
            </a:r>
            <a:r>
              <a:rPr lang="en-US" sz="2400" b="1" dirty="0"/>
              <a:t>,</a:t>
            </a:r>
            <a:r>
              <a:rPr lang="en-US" sz="2400" dirty="0"/>
              <a:t> </a:t>
            </a:r>
            <a:r>
              <a:rPr lang="en-US" sz="2400" b="1" dirty="0">
                <a:solidFill>
                  <a:schemeClr val="accent1">
                    <a:lumMod val="75000"/>
                  </a:schemeClr>
                </a:solidFill>
              </a:rPr>
              <a:t>H</a:t>
            </a:r>
            <a:r>
              <a:rPr lang="en-US" sz="2400" dirty="0"/>
              <a:t>) + </a:t>
            </a:r>
            <a:r>
              <a:rPr lang="en-US" sz="2400" b="1" dirty="0"/>
              <a:t>U </a:t>
            </a:r>
            <a:r>
              <a:rPr lang="en-US" sz="2400" dirty="0"/>
              <a:t>* Adv(</a:t>
            </a:r>
            <a:r>
              <a:rPr lang="en-US" sz="2400" b="1" dirty="0">
                <a:solidFill>
                  <a:srgbClr val="C00000"/>
                </a:solidFill>
              </a:rPr>
              <a:t>B</a:t>
            </a:r>
            <a:r>
              <a:rPr lang="en-US" sz="2400" b="1" baseline="-25000" dirty="0">
                <a:solidFill>
                  <a:srgbClr val="C00000"/>
                </a:solidFill>
              </a:rPr>
              <a:t>3</a:t>
            </a:r>
            <a:r>
              <a:rPr lang="en-US" sz="2400" b="1" dirty="0"/>
              <a:t>,</a:t>
            </a:r>
            <a:r>
              <a:rPr lang="en-US" sz="2400" dirty="0"/>
              <a:t> </a:t>
            </a:r>
            <a:r>
              <a:rPr lang="en-US" sz="2400" b="1" dirty="0">
                <a:solidFill>
                  <a:schemeClr val="accent2"/>
                </a:solidFill>
              </a:rPr>
              <a:t>S</a:t>
            </a:r>
            <a:r>
              <a:rPr lang="en-US" sz="2400" dirty="0"/>
              <a:t>) +…</a:t>
            </a:r>
            <a:endParaRPr lang="en-US" sz="2400" dirty="0">
              <a:solidFill>
                <a:schemeClr val="accent3"/>
              </a:solidFill>
            </a:endParaRPr>
          </a:p>
        </p:txBody>
      </p:sp>
      <p:sp>
        <p:nvSpPr>
          <p:cNvPr id="24" name="Rectangle: Rounded Corners 23">
            <a:extLst>
              <a:ext uri="{FF2B5EF4-FFF2-40B4-BE49-F238E27FC236}">
                <a16:creationId xmlns:a16="http://schemas.microsoft.com/office/drawing/2014/main" id="{6A2DFE4A-613C-4E9E-B21D-9179EDC8E3FC}"/>
              </a:ext>
            </a:extLst>
          </p:cNvPr>
          <p:cNvSpPr/>
          <p:nvPr/>
        </p:nvSpPr>
        <p:spPr>
          <a:xfrm>
            <a:off x="5163948" y="1255195"/>
            <a:ext cx="428248" cy="1109360"/>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85DA2639-1D00-404A-83BD-B6E01FE08589}"/>
              </a:ext>
            </a:extLst>
          </p:cNvPr>
          <p:cNvSpPr/>
          <p:nvPr/>
        </p:nvSpPr>
        <p:spPr>
          <a:xfrm>
            <a:off x="5649238" y="1276747"/>
            <a:ext cx="1377864" cy="1109360"/>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8">
            <a:extLst>
              <a:ext uri="{FF2B5EF4-FFF2-40B4-BE49-F238E27FC236}">
                <a16:creationId xmlns:a16="http://schemas.microsoft.com/office/drawing/2014/main" id="{940E86BE-A7D1-4075-A03E-EC7D1AD315CD}"/>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64657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Isosceles Triangle 3">
            <a:extLst>
              <a:ext uri="{FF2B5EF4-FFF2-40B4-BE49-F238E27FC236}">
                <a16:creationId xmlns:a16="http://schemas.microsoft.com/office/drawing/2014/main" id="{980FBAEC-BDA8-4363-B514-45DC5B78F43C}"/>
              </a:ext>
            </a:extLst>
          </p:cNvPr>
          <p:cNvSpPr/>
          <p:nvPr/>
        </p:nvSpPr>
        <p:spPr>
          <a:xfrm>
            <a:off x="382208" y="363255"/>
            <a:ext cx="945551" cy="848857"/>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800" dirty="0">
                <a:solidFill>
                  <a:schemeClr val="tx1"/>
                </a:solidFill>
              </a:rPr>
              <a:t>!</a:t>
            </a:r>
          </a:p>
          <a:p>
            <a:pPr algn="ctr"/>
            <a:endParaRPr lang="en-US" dirty="0">
              <a:solidFill>
                <a:schemeClr val="tx1"/>
              </a:solidFill>
            </a:endParaRPr>
          </a:p>
        </p:txBody>
      </p:sp>
      <p:sp>
        <p:nvSpPr>
          <p:cNvPr id="5" name="TextBox 4">
            <a:extLst>
              <a:ext uri="{FF2B5EF4-FFF2-40B4-BE49-F238E27FC236}">
                <a16:creationId xmlns:a16="http://schemas.microsoft.com/office/drawing/2014/main" id="{BB84E9E1-251F-45BA-A4B6-C9E581802A21}"/>
              </a:ext>
            </a:extLst>
          </p:cNvPr>
          <p:cNvSpPr txBox="1"/>
          <p:nvPr/>
        </p:nvSpPr>
        <p:spPr>
          <a:xfrm>
            <a:off x="1532457" y="417137"/>
            <a:ext cx="8661410" cy="461665"/>
          </a:xfrm>
          <a:prstGeom prst="rect">
            <a:avLst/>
          </a:prstGeom>
          <a:noFill/>
        </p:spPr>
        <p:txBody>
          <a:bodyPr wrap="none" rtlCol="0">
            <a:spAutoFit/>
          </a:bodyPr>
          <a:lstStyle/>
          <a:p>
            <a:r>
              <a:rPr lang="en-US" sz="2400" dirty="0"/>
              <a:t>Does changing to the </a:t>
            </a:r>
            <a:r>
              <a:rPr lang="en-US" sz="2400" dirty="0" err="1"/>
              <a:t>StrongDH</a:t>
            </a:r>
            <a:r>
              <a:rPr lang="en-US" sz="2400" dirty="0"/>
              <a:t> assumption hurt our overall results?</a:t>
            </a:r>
          </a:p>
        </p:txBody>
      </p:sp>
      <p:sp>
        <p:nvSpPr>
          <p:cNvPr id="6" name="Speech Bubble: Rectangle with Corners Rounded 5">
            <a:extLst>
              <a:ext uri="{FF2B5EF4-FFF2-40B4-BE49-F238E27FC236}">
                <a16:creationId xmlns:a16="http://schemas.microsoft.com/office/drawing/2014/main" id="{F36912AD-CBB7-4728-901C-423C960C3316}"/>
              </a:ext>
            </a:extLst>
          </p:cNvPr>
          <p:cNvSpPr/>
          <p:nvPr/>
        </p:nvSpPr>
        <p:spPr>
          <a:xfrm>
            <a:off x="5812076" y="1212113"/>
            <a:ext cx="4790867" cy="616688"/>
          </a:xfrm>
          <a:prstGeom prst="wedgeRoundRectCallout">
            <a:avLst>
              <a:gd name="adj1" fmla="val 582"/>
              <a:gd name="adj2" fmla="val -10760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Not in the Generic Group Model!</a:t>
            </a:r>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39F59B21-DE65-4DED-9672-63729E3A3195}"/>
                  </a:ext>
                </a:extLst>
              </p:cNvPr>
              <p:cNvSpPr txBox="1"/>
              <p:nvPr/>
            </p:nvSpPr>
            <p:spPr>
              <a:xfrm>
                <a:off x="1497658" y="2419683"/>
                <a:ext cx="2449645" cy="751488"/>
              </a:xfrm>
              <a:prstGeom prst="rect">
                <a:avLst/>
              </a:prstGeom>
              <a:noFill/>
            </p:spPr>
            <p:txBody>
              <a:bodyPr wrap="none" rtlCol="0">
                <a:spAutoFit/>
              </a:bodyPr>
              <a:lstStyle/>
              <a:p>
                <a:r>
                  <a:rPr lang="en-US" sz="2800" dirty="0"/>
                  <a:t>Adv(</a:t>
                </a:r>
                <a:r>
                  <a:rPr lang="en-US" sz="2800" b="1" dirty="0"/>
                  <a:t>B</a:t>
                </a:r>
                <a:r>
                  <a:rPr lang="en-US" sz="2800" dirty="0"/>
                  <a:t>, </a:t>
                </a:r>
                <a:r>
                  <a:rPr lang="en-US" sz="2800" b="1" dirty="0">
                    <a:solidFill>
                      <a:schemeClr val="accent3"/>
                    </a:solidFill>
                  </a:rPr>
                  <a:t>G</a:t>
                </a:r>
                <a:r>
                  <a:rPr lang="en-US" sz="2800" b="1" dirty="0"/>
                  <a:t>) </a:t>
                </a:r>
                <a:r>
                  <a:rPr lang="en-US" sz="2800" dirty="0"/>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   </m:t>
                        </m:r>
                        <m:r>
                          <a:rPr lang="en-US" sz="2800" b="0" i="1" smtClean="0">
                            <a:latin typeface="Cambria Math" panose="02040503050406030204" pitchFamily="18" charset="0"/>
                          </a:rPr>
                          <m:t>𝑇</m:t>
                        </m:r>
                        <m:r>
                          <a:rPr lang="en-US" sz="2800" b="0" i="1" smtClean="0">
                            <a:latin typeface="Cambria Math" panose="02040503050406030204" pitchFamily="18" charset="0"/>
                          </a:rPr>
                          <m:t> </m:t>
                        </m:r>
                      </m:num>
                      <m:den>
                        <m:r>
                          <a:rPr lang="en-US" sz="2800" b="0" i="1" smtClean="0">
                            <a:latin typeface="Cambria Math" panose="02040503050406030204" pitchFamily="18" charset="0"/>
                          </a:rPr>
                          <m:t>𝑝</m:t>
                        </m:r>
                      </m:den>
                    </m:f>
                  </m:oMath>
                </a14:m>
                <a:r>
                  <a:rPr lang="en-US" sz="2800" b="1" dirty="0"/>
                  <a:t> </a:t>
                </a:r>
                <a:endParaRPr lang="en-US" sz="2800" dirty="0"/>
              </a:p>
            </p:txBody>
          </p:sp>
        </mc:Choice>
        <mc:Fallback>
          <p:sp>
            <p:nvSpPr>
              <p:cNvPr id="13" name="TextBox 12">
                <a:extLst>
                  <a:ext uri="{FF2B5EF4-FFF2-40B4-BE49-F238E27FC236}">
                    <a16:creationId xmlns:a16="http://schemas.microsoft.com/office/drawing/2014/main" id="{39F59B21-DE65-4DED-9672-63729E3A3195}"/>
                  </a:ext>
                </a:extLst>
              </p:cNvPr>
              <p:cNvSpPr txBox="1">
                <a:spLocks noRot="1" noChangeAspect="1" noMove="1" noResize="1" noEditPoints="1" noAdjustHandles="1" noChangeArrowheads="1" noChangeShapeType="1" noTextEdit="1"/>
              </p:cNvSpPr>
              <p:nvPr/>
            </p:nvSpPr>
            <p:spPr>
              <a:xfrm>
                <a:off x="1497658" y="2419683"/>
                <a:ext cx="2449645" cy="751488"/>
              </a:xfrm>
              <a:prstGeom prst="rect">
                <a:avLst/>
              </a:prstGeom>
              <a:blipFill>
                <a:blip r:embed="rId3"/>
                <a:stretch>
                  <a:fillRect l="-5224" b="-487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73F2F438-F20E-4581-AD4B-A15D04EAAC15}"/>
                  </a:ext>
                </a:extLst>
              </p:cNvPr>
              <p:cNvSpPr txBox="1"/>
              <p:nvPr/>
            </p:nvSpPr>
            <p:spPr>
              <a:xfrm>
                <a:off x="6751433" y="2424732"/>
                <a:ext cx="3005887" cy="751488"/>
              </a:xfrm>
              <a:prstGeom prst="rect">
                <a:avLst/>
              </a:prstGeom>
              <a:noFill/>
            </p:spPr>
            <p:txBody>
              <a:bodyPr wrap="none" rtlCol="0">
                <a:spAutoFit/>
              </a:bodyPr>
              <a:lstStyle/>
              <a:p>
                <a:r>
                  <a:rPr lang="en-US" sz="2800" dirty="0"/>
                  <a:t>Adv(</a:t>
                </a:r>
                <a:r>
                  <a:rPr lang="en-US" sz="2800" b="1" dirty="0"/>
                  <a:t>B</a:t>
                </a:r>
                <a:r>
                  <a:rPr lang="en-US" sz="2800" dirty="0"/>
                  <a:t>, </a:t>
                </a:r>
                <a:r>
                  <a:rPr lang="en-US" sz="2800" b="1" dirty="0">
                    <a:solidFill>
                      <a:schemeClr val="accent3"/>
                    </a:solidFill>
                  </a:rPr>
                  <a:t>G</a:t>
                </a:r>
                <a:r>
                  <a:rPr lang="en-US" sz="2800" b="1" dirty="0"/>
                  <a:t>) </a:t>
                </a:r>
                <a:r>
                  <a:rPr lang="en-US" sz="2800" dirty="0"/>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 </m:t>
                        </m:r>
                        <m:r>
                          <a:rPr lang="en-US" sz="2800" b="0" i="1" smtClean="0">
                            <a:solidFill>
                              <a:schemeClr val="tx1"/>
                            </a:solidFill>
                            <a:latin typeface="Cambria Math" panose="02040503050406030204" pitchFamily="18" charset="0"/>
                          </a:rPr>
                          <m:t>     4</m:t>
                        </m:r>
                        <m:r>
                          <a:rPr lang="en-US" sz="2800" b="0" i="1" smtClean="0">
                            <a:solidFill>
                              <a:schemeClr val="tx1"/>
                            </a:solidFill>
                            <a:latin typeface="Cambria Math" panose="02040503050406030204" pitchFamily="18" charset="0"/>
                          </a:rPr>
                          <m:t>𝑇</m:t>
                        </m:r>
                        <m:r>
                          <a:rPr lang="en-US" sz="2800" b="0" i="1" smtClean="0">
                            <a:solidFill>
                              <a:schemeClr val="tx1"/>
                            </a:solidFill>
                            <a:latin typeface="Cambria Math" panose="02040503050406030204" pitchFamily="18" charset="0"/>
                          </a:rPr>
                          <m:t>      </m:t>
                        </m:r>
                      </m:num>
                      <m:den>
                        <m:r>
                          <a:rPr lang="en-US" sz="2800" b="0" i="1" smtClean="0">
                            <a:latin typeface="Cambria Math" panose="02040503050406030204" pitchFamily="18" charset="0"/>
                          </a:rPr>
                          <m:t> </m:t>
                        </m:r>
                        <m:r>
                          <a:rPr lang="en-US" sz="2800" b="0" i="1" smtClean="0">
                            <a:latin typeface="Cambria Math" panose="02040503050406030204" pitchFamily="18" charset="0"/>
                          </a:rPr>
                          <m:t>𝑝</m:t>
                        </m:r>
                      </m:den>
                    </m:f>
                  </m:oMath>
                </a14:m>
                <a:r>
                  <a:rPr lang="en-US" sz="2800" b="1" dirty="0"/>
                  <a:t> </a:t>
                </a:r>
                <a:endParaRPr lang="en-US" sz="2800" dirty="0"/>
              </a:p>
            </p:txBody>
          </p:sp>
        </mc:Choice>
        <mc:Fallback>
          <p:sp>
            <p:nvSpPr>
              <p:cNvPr id="14" name="TextBox 13">
                <a:extLst>
                  <a:ext uri="{FF2B5EF4-FFF2-40B4-BE49-F238E27FC236}">
                    <a16:creationId xmlns:a16="http://schemas.microsoft.com/office/drawing/2014/main" id="{73F2F438-F20E-4581-AD4B-A15D04EAAC15}"/>
                  </a:ext>
                </a:extLst>
              </p:cNvPr>
              <p:cNvSpPr txBox="1">
                <a:spLocks noRot="1" noChangeAspect="1" noMove="1" noResize="1" noEditPoints="1" noAdjustHandles="1" noChangeArrowheads="1" noChangeShapeType="1" noTextEdit="1"/>
              </p:cNvSpPr>
              <p:nvPr/>
            </p:nvSpPr>
            <p:spPr>
              <a:xfrm>
                <a:off x="6751433" y="2424732"/>
                <a:ext cx="3005887" cy="751488"/>
              </a:xfrm>
              <a:prstGeom prst="rect">
                <a:avLst/>
              </a:prstGeom>
              <a:blipFill>
                <a:blip r:embed="rId4"/>
                <a:stretch>
                  <a:fillRect l="-4260" b="-4878"/>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5397A409-4F32-4578-B912-034CB70839A4}"/>
              </a:ext>
            </a:extLst>
          </p:cNvPr>
          <p:cNvSpPr txBox="1"/>
          <p:nvPr/>
        </p:nvSpPr>
        <p:spPr>
          <a:xfrm>
            <a:off x="4184443" y="2818735"/>
            <a:ext cx="1148071" cy="369332"/>
          </a:xfrm>
          <a:prstGeom prst="rect">
            <a:avLst/>
          </a:prstGeom>
          <a:noFill/>
        </p:spPr>
        <p:txBody>
          <a:bodyPr wrap="none" rtlCol="0">
            <a:spAutoFit/>
          </a:bodyPr>
          <a:lstStyle/>
          <a:p>
            <a:r>
              <a:rPr lang="en-US" dirty="0"/>
              <a:t>[Shoup97]</a:t>
            </a:r>
          </a:p>
        </p:txBody>
      </p:sp>
      <p:sp>
        <p:nvSpPr>
          <p:cNvPr id="16" name="TextBox 15">
            <a:extLst>
              <a:ext uri="{FF2B5EF4-FFF2-40B4-BE49-F238E27FC236}">
                <a16:creationId xmlns:a16="http://schemas.microsoft.com/office/drawing/2014/main" id="{632AE345-040A-480C-8CF4-5A195FC6A7E9}"/>
              </a:ext>
            </a:extLst>
          </p:cNvPr>
          <p:cNvSpPr txBox="1"/>
          <p:nvPr/>
        </p:nvSpPr>
        <p:spPr>
          <a:xfrm>
            <a:off x="9591641" y="2828095"/>
            <a:ext cx="994183" cy="369332"/>
          </a:xfrm>
          <a:prstGeom prst="rect">
            <a:avLst/>
          </a:prstGeom>
          <a:noFill/>
        </p:spPr>
        <p:txBody>
          <a:bodyPr wrap="none" rtlCol="0">
            <a:spAutoFit/>
          </a:bodyPr>
          <a:lstStyle/>
          <a:p>
            <a:r>
              <a:rPr lang="en-US" b="1" dirty="0"/>
              <a:t>[DG21]</a:t>
            </a:r>
          </a:p>
        </p:txBody>
      </p:sp>
      <p:sp>
        <p:nvSpPr>
          <p:cNvPr id="19" name="TextBox 18">
            <a:extLst>
              <a:ext uri="{FF2B5EF4-FFF2-40B4-BE49-F238E27FC236}">
                <a16:creationId xmlns:a16="http://schemas.microsoft.com/office/drawing/2014/main" id="{113013CC-ABD7-48D1-8E19-9802AAD3CCC0}"/>
              </a:ext>
            </a:extLst>
          </p:cNvPr>
          <p:cNvSpPr txBox="1"/>
          <p:nvPr/>
        </p:nvSpPr>
        <p:spPr>
          <a:xfrm>
            <a:off x="3598281" y="2313169"/>
            <a:ext cx="382731" cy="369332"/>
          </a:xfrm>
          <a:prstGeom prst="rect">
            <a:avLst/>
          </a:prstGeom>
          <a:noFill/>
        </p:spPr>
        <p:txBody>
          <a:bodyPr wrap="square" rtlCol="0">
            <a:spAutoFit/>
          </a:bodyPr>
          <a:lstStyle/>
          <a:p>
            <a:r>
              <a:rPr lang="en-US" b="1" dirty="0"/>
              <a:t>2</a:t>
            </a:r>
          </a:p>
        </p:txBody>
      </p:sp>
      <p:sp>
        <p:nvSpPr>
          <p:cNvPr id="25" name="TextBox 24">
            <a:extLst>
              <a:ext uri="{FF2B5EF4-FFF2-40B4-BE49-F238E27FC236}">
                <a16:creationId xmlns:a16="http://schemas.microsoft.com/office/drawing/2014/main" id="{D0D9ECE5-1FDC-4133-9BC3-54744466FD81}"/>
              </a:ext>
            </a:extLst>
          </p:cNvPr>
          <p:cNvSpPr txBox="1"/>
          <p:nvPr/>
        </p:nvSpPr>
        <p:spPr>
          <a:xfrm>
            <a:off x="9097265" y="2230501"/>
            <a:ext cx="382731" cy="369332"/>
          </a:xfrm>
          <a:prstGeom prst="rect">
            <a:avLst/>
          </a:prstGeom>
          <a:noFill/>
        </p:spPr>
        <p:txBody>
          <a:bodyPr wrap="square" rtlCol="0">
            <a:spAutoFit/>
          </a:bodyPr>
          <a:lstStyle/>
          <a:p>
            <a:r>
              <a:rPr lang="en-US" b="1" dirty="0"/>
              <a:t>2</a:t>
            </a:r>
          </a:p>
        </p:txBody>
      </p:sp>
      <p:sp>
        <p:nvSpPr>
          <p:cNvPr id="27" name="TextBox 26">
            <a:extLst>
              <a:ext uri="{FF2B5EF4-FFF2-40B4-BE49-F238E27FC236}">
                <a16:creationId xmlns:a16="http://schemas.microsoft.com/office/drawing/2014/main" id="{C7121B2C-55E9-4D03-9C0F-6A0B974900F6}"/>
              </a:ext>
            </a:extLst>
          </p:cNvPr>
          <p:cNvSpPr txBox="1"/>
          <p:nvPr/>
        </p:nvSpPr>
        <p:spPr>
          <a:xfrm>
            <a:off x="1497658" y="1987214"/>
            <a:ext cx="4014788" cy="369332"/>
          </a:xfrm>
          <a:prstGeom prst="rect">
            <a:avLst/>
          </a:prstGeom>
          <a:noFill/>
        </p:spPr>
        <p:txBody>
          <a:bodyPr wrap="square" rtlCol="0">
            <a:spAutoFit/>
          </a:bodyPr>
          <a:lstStyle/>
          <a:p>
            <a:r>
              <a:rPr lang="en-US" b="1" dirty="0"/>
              <a:t>Decisional Diffie-Hellman Problem</a:t>
            </a:r>
          </a:p>
        </p:txBody>
      </p:sp>
      <p:sp>
        <p:nvSpPr>
          <p:cNvPr id="28" name="TextBox 27">
            <a:extLst>
              <a:ext uri="{FF2B5EF4-FFF2-40B4-BE49-F238E27FC236}">
                <a16:creationId xmlns:a16="http://schemas.microsoft.com/office/drawing/2014/main" id="{C5D00185-9C06-4216-877A-F0D882042631}"/>
              </a:ext>
            </a:extLst>
          </p:cNvPr>
          <p:cNvSpPr txBox="1"/>
          <p:nvPr/>
        </p:nvSpPr>
        <p:spPr>
          <a:xfrm>
            <a:off x="6585053" y="2015726"/>
            <a:ext cx="3608814" cy="369332"/>
          </a:xfrm>
          <a:prstGeom prst="rect">
            <a:avLst/>
          </a:prstGeom>
          <a:noFill/>
        </p:spPr>
        <p:txBody>
          <a:bodyPr wrap="square" rtlCol="0">
            <a:spAutoFit/>
          </a:bodyPr>
          <a:lstStyle/>
          <a:p>
            <a:r>
              <a:rPr lang="en-US" b="1" dirty="0"/>
              <a:t>Strong Diffie-Hellman Problem</a:t>
            </a:r>
          </a:p>
        </p:txBody>
      </p:sp>
      <p:sp>
        <p:nvSpPr>
          <p:cNvPr id="31" name="Speech Bubble: Rectangle with Corners Rounded 30">
            <a:extLst>
              <a:ext uri="{FF2B5EF4-FFF2-40B4-BE49-F238E27FC236}">
                <a16:creationId xmlns:a16="http://schemas.microsoft.com/office/drawing/2014/main" id="{878CF26A-F6CA-4841-A2E5-5F3991DF0BCE}"/>
              </a:ext>
            </a:extLst>
          </p:cNvPr>
          <p:cNvSpPr/>
          <p:nvPr/>
        </p:nvSpPr>
        <p:spPr>
          <a:xfrm>
            <a:off x="699927" y="3884767"/>
            <a:ext cx="3780633" cy="616688"/>
          </a:xfrm>
          <a:prstGeom prst="wedgeRoundRectCallout">
            <a:avLst>
              <a:gd name="adj1" fmla="val -54"/>
              <a:gd name="adj2" fmla="val -10019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And not for TLS 1.3!</a:t>
            </a:r>
          </a:p>
        </p:txBody>
      </p:sp>
      <p:sp>
        <p:nvSpPr>
          <p:cNvPr id="32" name="TextBox 31">
            <a:extLst>
              <a:ext uri="{FF2B5EF4-FFF2-40B4-BE49-F238E27FC236}">
                <a16:creationId xmlns:a16="http://schemas.microsoft.com/office/drawing/2014/main" id="{B687BE8D-B75C-48F9-99C5-212D67E6B8BE}"/>
              </a:ext>
            </a:extLst>
          </p:cNvPr>
          <p:cNvSpPr txBox="1"/>
          <p:nvPr/>
        </p:nvSpPr>
        <p:spPr>
          <a:xfrm>
            <a:off x="178078" y="4688080"/>
            <a:ext cx="2565446" cy="523220"/>
          </a:xfrm>
          <a:prstGeom prst="rect">
            <a:avLst/>
          </a:prstGeom>
          <a:noFill/>
        </p:spPr>
        <p:txBody>
          <a:bodyPr wrap="none" rtlCol="0">
            <a:spAutoFit/>
          </a:bodyPr>
          <a:lstStyle/>
          <a:p>
            <a:r>
              <a:rPr lang="en-US" sz="2800" b="1" dirty="0"/>
              <a:t>Theorem </a:t>
            </a:r>
            <a:r>
              <a:rPr lang="en-US" dirty="0"/>
              <a:t>[DFGS21]</a:t>
            </a:r>
            <a:r>
              <a:rPr lang="en-US" sz="2800" b="1" dirty="0"/>
              <a:t>:</a:t>
            </a:r>
          </a:p>
        </p:txBody>
      </p:sp>
      <p:sp>
        <p:nvSpPr>
          <p:cNvPr id="33" name="TextBox 32">
            <a:extLst>
              <a:ext uri="{FF2B5EF4-FFF2-40B4-BE49-F238E27FC236}">
                <a16:creationId xmlns:a16="http://schemas.microsoft.com/office/drawing/2014/main" id="{5500214F-BDE7-48D3-863E-9A3854B4DCBF}"/>
              </a:ext>
            </a:extLst>
          </p:cNvPr>
          <p:cNvSpPr txBox="1"/>
          <p:nvPr/>
        </p:nvSpPr>
        <p:spPr>
          <a:xfrm>
            <a:off x="2763798" y="4712353"/>
            <a:ext cx="9294107" cy="461665"/>
          </a:xfrm>
          <a:prstGeom prst="rect">
            <a:avLst/>
          </a:prstGeom>
          <a:solidFill>
            <a:schemeClr val="bg1">
              <a:lumMod val="95000"/>
            </a:schemeClr>
          </a:solidFill>
        </p:spPr>
        <p:txBody>
          <a:bodyPr wrap="square" rtlCol="0">
            <a:spAutoFit/>
          </a:bodyPr>
          <a:lstStyle/>
          <a:p>
            <a:r>
              <a:rPr lang="en-US" sz="2400" dirty="0"/>
              <a:t> Adv(</a:t>
            </a:r>
            <a:r>
              <a:rPr lang="en-US" sz="2400" b="1" dirty="0">
                <a:solidFill>
                  <a:srgbClr val="C00000"/>
                </a:solidFill>
              </a:rPr>
              <a:t>A</a:t>
            </a:r>
            <a:r>
              <a:rPr lang="en-US" sz="2400" dirty="0"/>
              <a:t>, </a:t>
            </a:r>
            <a:r>
              <a:rPr lang="en-US" sz="2400" b="1" dirty="0"/>
              <a:t>TLS 1.3</a:t>
            </a:r>
            <a:r>
              <a:rPr lang="en-US" sz="2400" dirty="0"/>
              <a:t>) ≤  </a:t>
            </a:r>
            <a:r>
              <a:rPr lang="en-US" sz="2400" b="1" dirty="0"/>
              <a:t>S</a:t>
            </a:r>
            <a:r>
              <a:rPr lang="en-US" sz="2400" b="1" baseline="30000" dirty="0"/>
              <a:t>2</a:t>
            </a:r>
            <a:r>
              <a:rPr lang="en-US" sz="2400" b="1" dirty="0"/>
              <a:t> *</a:t>
            </a:r>
            <a:r>
              <a:rPr lang="en-US" sz="2400" dirty="0"/>
              <a:t>Adv(</a:t>
            </a:r>
            <a:r>
              <a:rPr lang="en-US" sz="2400" b="1" dirty="0">
                <a:solidFill>
                  <a:srgbClr val="C00000"/>
                </a:solidFill>
              </a:rPr>
              <a:t>B</a:t>
            </a:r>
            <a:r>
              <a:rPr lang="en-US" sz="2400" b="1" baseline="-25000" dirty="0">
                <a:solidFill>
                  <a:srgbClr val="C00000"/>
                </a:solidFill>
              </a:rPr>
              <a:t>1</a:t>
            </a:r>
            <a:r>
              <a:rPr lang="en-US" sz="2400" dirty="0"/>
              <a:t>, </a:t>
            </a:r>
            <a:r>
              <a:rPr lang="en-US" sz="2400" b="1" dirty="0">
                <a:solidFill>
                  <a:schemeClr val="accent6"/>
                </a:solidFill>
              </a:rPr>
              <a:t>G</a:t>
            </a:r>
            <a:r>
              <a:rPr lang="en-US" sz="2400" b="1" dirty="0"/>
              <a:t>) </a:t>
            </a:r>
            <a:r>
              <a:rPr lang="en-US" sz="2400" dirty="0"/>
              <a:t>+ 6</a:t>
            </a:r>
            <a:r>
              <a:rPr lang="en-US" sz="2400" b="1" dirty="0"/>
              <a:t>S * </a:t>
            </a:r>
            <a:r>
              <a:rPr lang="en-US" sz="2400" dirty="0"/>
              <a:t>Adv(</a:t>
            </a:r>
            <a:r>
              <a:rPr lang="en-US" sz="2400" b="1" dirty="0">
                <a:solidFill>
                  <a:srgbClr val="C00000"/>
                </a:solidFill>
              </a:rPr>
              <a:t>B</a:t>
            </a:r>
            <a:r>
              <a:rPr lang="en-US" sz="2400" b="1" baseline="-25000" dirty="0">
                <a:solidFill>
                  <a:srgbClr val="C00000"/>
                </a:solidFill>
              </a:rPr>
              <a:t>2</a:t>
            </a:r>
            <a:r>
              <a:rPr lang="en-US" sz="2400" b="1" dirty="0"/>
              <a:t>,</a:t>
            </a:r>
            <a:r>
              <a:rPr lang="en-US" sz="2400" dirty="0"/>
              <a:t> </a:t>
            </a:r>
            <a:r>
              <a:rPr lang="en-US" sz="2400" b="1" dirty="0">
                <a:solidFill>
                  <a:schemeClr val="accent1">
                    <a:lumMod val="75000"/>
                  </a:schemeClr>
                </a:solidFill>
              </a:rPr>
              <a:t>H</a:t>
            </a:r>
            <a:r>
              <a:rPr lang="en-US" sz="2400" dirty="0"/>
              <a:t>) + </a:t>
            </a:r>
            <a:r>
              <a:rPr lang="en-US" sz="2400" b="1" dirty="0"/>
              <a:t>S </a:t>
            </a:r>
            <a:r>
              <a:rPr lang="en-US" sz="2400" dirty="0"/>
              <a:t>* </a:t>
            </a:r>
            <a:r>
              <a:rPr lang="en-US" sz="2400" b="1" dirty="0"/>
              <a:t>U </a:t>
            </a:r>
            <a:r>
              <a:rPr lang="en-US" sz="2400" dirty="0"/>
              <a:t>* Adv(</a:t>
            </a:r>
            <a:r>
              <a:rPr lang="en-US" sz="2400" b="1" dirty="0">
                <a:solidFill>
                  <a:srgbClr val="C00000"/>
                </a:solidFill>
              </a:rPr>
              <a:t>B</a:t>
            </a:r>
            <a:r>
              <a:rPr lang="en-US" sz="2400" b="1" baseline="-25000" dirty="0">
                <a:solidFill>
                  <a:srgbClr val="C00000"/>
                </a:solidFill>
              </a:rPr>
              <a:t>3</a:t>
            </a:r>
            <a:r>
              <a:rPr lang="en-US" sz="2400" b="1" dirty="0"/>
              <a:t>,</a:t>
            </a:r>
            <a:r>
              <a:rPr lang="en-US" sz="2400" dirty="0"/>
              <a:t> </a:t>
            </a:r>
            <a:r>
              <a:rPr lang="en-US" sz="2400" b="1" dirty="0">
                <a:solidFill>
                  <a:schemeClr val="accent2"/>
                </a:solidFill>
              </a:rPr>
              <a:t>S</a:t>
            </a:r>
            <a:r>
              <a:rPr lang="en-US" sz="2400" dirty="0"/>
              <a:t>) +…</a:t>
            </a:r>
            <a:endParaRPr lang="en-US" sz="2400" dirty="0">
              <a:solidFill>
                <a:schemeClr val="accent3"/>
              </a:solidFill>
            </a:endParaRPr>
          </a:p>
        </p:txBody>
      </p:sp>
      <p:sp>
        <p:nvSpPr>
          <p:cNvPr id="35" name="Rectangle: Rounded Corners 34">
            <a:extLst>
              <a:ext uri="{FF2B5EF4-FFF2-40B4-BE49-F238E27FC236}">
                <a16:creationId xmlns:a16="http://schemas.microsoft.com/office/drawing/2014/main" id="{9EE07153-2BA6-48AB-9385-AEFC24FCD0F5}"/>
              </a:ext>
            </a:extLst>
          </p:cNvPr>
          <p:cNvSpPr/>
          <p:nvPr/>
        </p:nvSpPr>
        <p:spPr>
          <a:xfrm>
            <a:off x="5603886" y="4619338"/>
            <a:ext cx="1315074" cy="616688"/>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D5D3FFA2-F34D-4735-8E53-E4F6C3884247}"/>
              </a:ext>
            </a:extLst>
          </p:cNvPr>
          <p:cNvCxnSpPr/>
          <p:nvPr/>
        </p:nvCxnSpPr>
        <p:spPr>
          <a:xfrm flipH="1">
            <a:off x="3017520" y="5142558"/>
            <a:ext cx="2494926" cy="503329"/>
          </a:xfrm>
          <a:prstGeom prst="straightConnector1">
            <a:avLst/>
          </a:prstGeom>
          <a:ln w="28575">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777DBAF2-ED77-47C4-B950-4506025CF7DE}"/>
              </a:ext>
            </a:extLst>
          </p:cNvPr>
          <p:cNvSpPr txBox="1"/>
          <p:nvPr/>
        </p:nvSpPr>
        <p:spPr>
          <a:xfrm>
            <a:off x="1931197" y="5566053"/>
            <a:ext cx="2253246" cy="369332"/>
          </a:xfrm>
          <a:prstGeom prst="rect">
            <a:avLst/>
          </a:prstGeom>
          <a:noFill/>
        </p:spPr>
        <p:txBody>
          <a:bodyPr wrap="none" rtlCol="0">
            <a:spAutoFit/>
          </a:bodyPr>
          <a:lstStyle/>
          <a:p>
            <a:r>
              <a:rPr lang="en-US" b="1" dirty="0"/>
              <a:t>PRF-ODH Assumption</a:t>
            </a:r>
          </a:p>
        </p:txBody>
      </p:sp>
      <p:sp>
        <p:nvSpPr>
          <p:cNvPr id="36" name="TextBox 35">
            <a:extLst>
              <a:ext uri="{FF2B5EF4-FFF2-40B4-BE49-F238E27FC236}">
                <a16:creationId xmlns:a16="http://schemas.microsoft.com/office/drawing/2014/main" id="{A800BF26-995F-406F-BC03-86C321E41960}"/>
              </a:ext>
            </a:extLst>
          </p:cNvPr>
          <p:cNvSpPr txBox="1"/>
          <p:nvPr/>
        </p:nvSpPr>
        <p:spPr>
          <a:xfrm>
            <a:off x="5331726" y="5566053"/>
            <a:ext cx="1806648" cy="369332"/>
          </a:xfrm>
          <a:prstGeom prst="rect">
            <a:avLst/>
          </a:prstGeom>
          <a:noFill/>
        </p:spPr>
        <p:txBody>
          <a:bodyPr wrap="none" rtlCol="0">
            <a:spAutoFit/>
          </a:bodyPr>
          <a:lstStyle/>
          <a:p>
            <a:r>
              <a:rPr lang="en-US" b="1" dirty="0"/>
              <a:t>ROM + </a:t>
            </a:r>
            <a:r>
              <a:rPr lang="en-US" b="1" dirty="0" err="1"/>
              <a:t>StrongDH</a:t>
            </a:r>
            <a:endParaRPr lang="en-US" b="1" dirty="0"/>
          </a:p>
        </p:txBody>
      </p:sp>
      <p:cxnSp>
        <p:nvCxnSpPr>
          <p:cNvPr id="11" name="Straight Arrow Connector 10">
            <a:extLst>
              <a:ext uri="{FF2B5EF4-FFF2-40B4-BE49-F238E27FC236}">
                <a16:creationId xmlns:a16="http://schemas.microsoft.com/office/drawing/2014/main" id="{4066F69E-36DC-4ACA-BFFE-E2B10EA124EE}"/>
              </a:ext>
            </a:extLst>
          </p:cNvPr>
          <p:cNvCxnSpPr>
            <a:cxnSpLocks/>
            <a:stCxn id="9" idx="3"/>
            <a:endCxn id="36" idx="1"/>
          </p:cNvCxnSpPr>
          <p:nvPr/>
        </p:nvCxnSpPr>
        <p:spPr>
          <a:xfrm>
            <a:off x="4184443" y="5750719"/>
            <a:ext cx="1147283"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0" name="Footer Placeholder 39">
            <a:extLst>
              <a:ext uri="{FF2B5EF4-FFF2-40B4-BE49-F238E27FC236}">
                <a16:creationId xmlns:a16="http://schemas.microsoft.com/office/drawing/2014/main" id="{14007445-D54C-4234-9E36-2587527E7EB7}"/>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358719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9" grpId="0"/>
      <p:bldP spid="25" grpId="0"/>
      <p:bldP spid="27" grpId="0"/>
      <p:bldP spid="28" grpId="0"/>
      <p:bldP spid="3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Rectangle 266">
            <a:extLst>
              <a:ext uri="{FF2B5EF4-FFF2-40B4-BE49-F238E27FC236}">
                <a16:creationId xmlns:a16="http://schemas.microsoft.com/office/drawing/2014/main" id="{0F24F257-EF57-43AC-862A-121F5369F869}"/>
              </a:ext>
            </a:extLst>
          </p:cNvPr>
          <p:cNvSpPr/>
          <p:nvPr/>
        </p:nvSpPr>
        <p:spPr>
          <a:xfrm>
            <a:off x="170886" y="1808059"/>
            <a:ext cx="11698514" cy="45601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08D3555-2045-488B-9E81-B42A25C2C6A8}"/>
              </a:ext>
            </a:extLst>
          </p:cNvPr>
          <p:cNvSpPr/>
          <p:nvPr/>
        </p:nvSpPr>
        <p:spPr>
          <a:xfrm>
            <a:off x="3816204" y="1340560"/>
            <a:ext cx="845767" cy="520386"/>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b="1" dirty="0">
                <a:solidFill>
                  <a:schemeClr val="tx1"/>
                </a:solidFill>
              </a:rPr>
              <a:t>g</a:t>
            </a:r>
            <a:r>
              <a:rPr lang="en-US" sz="2800" b="1" baseline="30000" dirty="0">
                <a:solidFill>
                  <a:schemeClr val="tx1"/>
                </a:solidFill>
              </a:rPr>
              <a:t>ab</a:t>
            </a:r>
            <a:endParaRPr lang="en-US" sz="2800" dirty="0">
              <a:solidFill>
                <a:schemeClr val="tx1"/>
              </a:solidFill>
            </a:endParaRPr>
          </a:p>
        </p:txBody>
      </p:sp>
      <p:sp>
        <p:nvSpPr>
          <p:cNvPr id="14" name="Rectangle 13">
            <a:extLst>
              <a:ext uri="{FF2B5EF4-FFF2-40B4-BE49-F238E27FC236}">
                <a16:creationId xmlns:a16="http://schemas.microsoft.com/office/drawing/2014/main" id="{0176C724-8E42-41A7-9168-7A15CC947246}"/>
              </a:ext>
            </a:extLst>
          </p:cNvPr>
          <p:cNvSpPr/>
          <p:nvPr/>
        </p:nvSpPr>
        <p:spPr>
          <a:xfrm>
            <a:off x="5577278" y="2962807"/>
            <a:ext cx="1097674" cy="386433"/>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solidFill>
                  <a:schemeClr val="tx1"/>
                </a:solidFill>
              </a:rPr>
              <a:t>(</a:t>
            </a:r>
            <a:r>
              <a:rPr lang="en-US" sz="2400" b="1" dirty="0">
                <a:solidFill>
                  <a:schemeClr val="tx1"/>
                </a:solidFill>
              </a:rPr>
              <a:t>g</a:t>
            </a:r>
            <a:r>
              <a:rPr lang="en-US" sz="2400" b="1" baseline="30000" dirty="0">
                <a:solidFill>
                  <a:schemeClr val="tx1"/>
                </a:solidFill>
              </a:rPr>
              <a:t>a</a:t>
            </a:r>
            <a:r>
              <a:rPr lang="en-US" sz="2400" dirty="0">
                <a:solidFill>
                  <a:schemeClr val="tx1"/>
                </a:solidFill>
              </a:rPr>
              <a:t> , </a:t>
            </a:r>
            <a:r>
              <a:rPr lang="en-US" sz="2400" b="1" dirty="0" err="1">
                <a:solidFill>
                  <a:schemeClr val="tx1"/>
                </a:solidFill>
              </a:rPr>
              <a:t>g</a:t>
            </a:r>
            <a:r>
              <a:rPr lang="en-US" sz="2400" b="1" baseline="30000" dirty="0" err="1">
                <a:solidFill>
                  <a:schemeClr val="tx1"/>
                </a:solidFill>
              </a:rPr>
              <a:t>b</a:t>
            </a:r>
            <a:r>
              <a:rPr lang="en-US" sz="2400" dirty="0">
                <a:solidFill>
                  <a:schemeClr val="tx1"/>
                </a:solidFill>
              </a:rPr>
              <a:t>)</a:t>
            </a:r>
          </a:p>
        </p:txBody>
      </p:sp>
      <p:sp>
        <p:nvSpPr>
          <p:cNvPr id="2" name="Isosceles Triangle 1">
            <a:extLst>
              <a:ext uri="{FF2B5EF4-FFF2-40B4-BE49-F238E27FC236}">
                <a16:creationId xmlns:a16="http://schemas.microsoft.com/office/drawing/2014/main" id="{A9A81F65-42DE-46CC-A76E-EFCD9C543C14}"/>
              </a:ext>
            </a:extLst>
          </p:cNvPr>
          <p:cNvSpPr/>
          <p:nvPr/>
        </p:nvSpPr>
        <p:spPr>
          <a:xfrm rot="5400000">
            <a:off x="689314" y="2072080"/>
            <a:ext cx="731520" cy="731520"/>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 name="Diamond 4">
            <a:extLst>
              <a:ext uri="{FF2B5EF4-FFF2-40B4-BE49-F238E27FC236}">
                <a16:creationId xmlns:a16="http://schemas.microsoft.com/office/drawing/2014/main" id="{C9DFED4F-0C1B-4A48-8278-39D0B6708408}"/>
              </a:ext>
            </a:extLst>
          </p:cNvPr>
          <p:cNvSpPr/>
          <p:nvPr/>
        </p:nvSpPr>
        <p:spPr>
          <a:xfrm>
            <a:off x="2180831" y="2063703"/>
            <a:ext cx="731520" cy="73152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90725B17-F99F-4523-B0DD-B65357D1B073}"/>
              </a:ext>
            </a:extLst>
          </p:cNvPr>
          <p:cNvCxnSpPr>
            <a:cxnSpLocks/>
            <a:stCxn id="2" idx="0"/>
            <a:endCxn id="5" idx="1"/>
          </p:cNvCxnSpPr>
          <p:nvPr/>
        </p:nvCxnSpPr>
        <p:spPr>
          <a:xfrm flipV="1">
            <a:off x="1420834" y="2429463"/>
            <a:ext cx="759997" cy="8377"/>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97FA88B9-56D5-41EC-8C52-0D0CE1A8BFA1}"/>
              </a:ext>
            </a:extLst>
          </p:cNvPr>
          <p:cNvCxnSpPr>
            <a:cxnSpLocks/>
            <a:stCxn id="5" idx="3"/>
            <a:endCxn id="41" idx="3"/>
          </p:cNvCxnSpPr>
          <p:nvPr/>
        </p:nvCxnSpPr>
        <p:spPr>
          <a:xfrm>
            <a:off x="2912351" y="2429463"/>
            <a:ext cx="960977" cy="8377"/>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1" name="Isosceles Triangle 40">
            <a:extLst>
              <a:ext uri="{FF2B5EF4-FFF2-40B4-BE49-F238E27FC236}">
                <a16:creationId xmlns:a16="http://schemas.microsoft.com/office/drawing/2014/main" id="{C3918588-7C0F-472A-B2AD-A66F6195890B}"/>
              </a:ext>
            </a:extLst>
          </p:cNvPr>
          <p:cNvSpPr/>
          <p:nvPr/>
        </p:nvSpPr>
        <p:spPr>
          <a:xfrm rot="5400000">
            <a:off x="3873328" y="2072080"/>
            <a:ext cx="731520" cy="731520"/>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50" name="Straight Arrow Connector 49">
            <a:extLst>
              <a:ext uri="{FF2B5EF4-FFF2-40B4-BE49-F238E27FC236}">
                <a16:creationId xmlns:a16="http://schemas.microsoft.com/office/drawing/2014/main" id="{08508712-8D85-4CDC-B77E-0911FE490296}"/>
              </a:ext>
            </a:extLst>
          </p:cNvPr>
          <p:cNvCxnSpPr>
            <a:cxnSpLocks/>
            <a:stCxn id="12" idx="2"/>
            <a:endCxn id="41" idx="1"/>
          </p:cNvCxnSpPr>
          <p:nvPr/>
        </p:nvCxnSpPr>
        <p:spPr>
          <a:xfrm>
            <a:off x="4239088" y="1860946"/>
            <a:ext cx="0" cy="394014"/>
          </a:xfrm>
          <a:prstGeom prst="straightConnector1">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56" name="Straight Arrow Connector 55">
            <a:extLst>
              <a:ext uri="{FF2B5EF4-FFF2-40B4-BE49-F238E27FC236}">
                <a16:creationId xmlns:a16="http://schemas.microsoft.com/office/drawing/2014/main" id="{4E17FEF9-18DF-4CAA-A165-D41A418F0E6F}"/>
              </a:ext>
            </a:extLst>
          </p:cNvPr>
          <p:cNvCxnSpPr>
            <a:cxnSpLocks/>
            <a:stCxn id="41" idx="0"/>
            <a:endCxn id="57" idx="1"/>
          </p:cNvCxnSpPr>
          <p:nvPr/>
        </p:nvCxnSpPr>
        <p:spPr>
          <a:xfrm flipV="1">
            <a:off x="4604848" y="2429463"/>
            <a:ext cx="684827" cy="8377"/>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57" name="Diamond 56">
            <a:extLst>
              <a:ext uri="{FF2B5EF4-FFF2-40B4-BE49-F238E27FC236}">
                <a16:creationId xmlns:a16="http://schemas.microsoft.com/office/drawing/2014/main" id="{A48070EF-A5F3-4C92-B710-A27AD881FE0B}"/>
              </a:ext>
            </a:extLst>
          </p:cNvPr>
          <p:cNvSpPr/>
          <p:nvPr/>
        </p:nvSpPr>
        <p:spPr>
          <a:xfrm>
            <a:off x="5289675" y="2063703"/>
            <a:ext cx="731520" cy="73152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8" name="Straight Arrow Connector 57">
            <a:extLst>
              <a:ext uri="{FF2B5EF4-FFF2-40B4-BE49-F238E27FC236}">
                <a16:creationId xmlns:a16="http://schemas.microsoft.com/office/drawing/2014/main" id="{D8662B48-A494-4F84-B61F-94C3ED1BED95}"/>
              </a:ext>
            </a:extLst>
          </p:cNvPr>
          <p:cNvCxnSpPr>
            <a:cxnSpLocks/>
            <a:stCxn id="57" idx="3"/>
            <a:endCxn id="62" idx="3"/>
          </p:cNvCxnSpPr>
          <p:nvPr/>
        </p:nvCxnSpPr>
        <p:spPr>
          <a:xfrm>
            <a:off x="6021195" y="2429463"/>
            <a:ext cx="1050587" cy="1394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62" name="Isosceles Triangle 61">
            <a:extLst>
              <a:ext uri="{FF2B5EF4-FFF2-40B4-BE49-F238E27FC236}">
                <a16:creationId xmlns:a16="http://schemas.microsoft.com/office/drawing/2014/main" id="{13C9A832-70DB-4527-85DC-8671E1EF41AF}"/>
              </a:ext>
            </a:extLst>
          </p:cNvPr>
          <p:cNvSpPr/>
          <p:nvPr/>
        </p:nvSpPr>
        <p:spPr>
          <a:xfrm rot="5400000">
            <a:off x="7071782" y="2077645"/>
            <a:ext cx="731520" cy="731520"/>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66" name="Connector: Elbow 65">
            <a:extLst>
              <a:ext uri="{FF2B5EF4-FFF2-40B4-BE49-F238E27FC236}">
                <a16:creationId xmlns:a16="http://schemas.microsoft.com/office/drawing/2014/main" id="{E5FBE0F6-4889-4C2D-9BC2-974D96D99D40}"/>
              </a:ext>
            </a:extLst>
          </p:cNvPr>
          <p:cNvCxnSpPr>
            <a:cxnSpLocks/>
            <a:stCxn id="62" idx="0"/>
            <a:endCxn id="68" idx="0"/>
          </p:cNvCxnSpPr>
          <p:nvPr/>
        </p:nvCxnSpPr>
        <p:spPr>
          <a:xfrm>
            <a:off x="7803302" y="2443405"/>
            <a:ext cx="675958" cy="1055874"/>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68" name="Diamond 67">
            <a:extLst>
              <a:ext uri="{FF2B5EF4-FFF2-40B4-BE49-F238E27FC236}">
                <a16:creationId xmlns:a16="http://schemas.microsoft.com/office/drawing/2014/main" id="{F532772D-9AFC-40B7-824A-66D97CFC73A7}"/>
              </a:ext>
            </a:extLst>
          </p:cNvPr>
          <p:cNvSpPr/>
          <p:nvPr/>
        </p:nvSpPr>
        <p:spPr>
          <a:xfrm>
            <a:off x="8113500" y="3499279"/>
            <a:ext cx="731520" cy="73152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2" name="Straight Arrow Connector 71">
            <a:extLst>
              <a:ext uri="{FF2B5EF4-FFF2-40B4-BE49-F238E27FC236}">
                <a16:creationId xmlns:a16="http://schemas.microsoft.com/office/drawing/2014/main" id="{98A6C8E9-0B1C-4FFE-ADB3-9B0A0FE196EC}"/>
              </a:ext>
            </a:extLst>
          </p:cNvPr>
          <p:cNvCxnSpPr>
            <a:cxnSpLocks/>
            <a:stCxn id="68" idx="2"/>
          </p:cNvCxnSpPr>
          <p:nvPr/>
        </p:nvCxnSpPr>
        <p:spPr>
          <a:xfrm>
            <a:off x="8479260" y="4230799"/>
            <a:ext cx="0" cy="25964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76" name="Connector: Elbow 75">
            <a:extLst>
              <a:ext uri="{FF2B5EF4-FFF2-40B4-BE49-F238E27FC236}">
                <a16:creationId xmlns:a16="http://schemas.microsoft.com/office/drawing/2014/main" id="{7CABF50F-1057-4251-A5D6-279351F4CEB5}"/>
              </a:ext>
            </a:extLst>
          </p:cNvPr>
          <p:cNvCxnSpPr>
            <a:cxnSpLocks/>
            <a:stCxn id="62" idx="0"/>
            <a:endCxn id="79" idx="0"/>
          </p:cNvCxnSpPr>
          <p:nvPr/>
        </p:nvCxnSpPr>
        <p:spPr>
          <a:xfrm flipH="1">
            <a:off x="7318876" y="2443405"/>
            <a:ext cx="484426" cy="1055874"/>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79" name="Diamond 78">
            <a:extLst>
              <a:ext uri="{FF2B5EF4-FFF2-40B4-BE49-F238E27FC236}">
                <a16:creationId xmlns:a16="http://schemas.microsoft.com/office/drawing/2014/main" id="{213508CA-D48B-41BE-89F1-2E587F65CE56}"/>
              </a:ext>
            </a:extLst>
          </p:cNvPr>
          <p:cNvSpPr/>
          <p:nvPr/>
        </p:nvSpPr>
        <p:spPr>
          <a:xfrm>
            <a:off x="6953116" y="3499279"/>
            <a:ext cx="731520" cy="73152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2" name="Connector: Elbow 81">
            <a:extLst>
              <a:ext uri="{FF2B5EF4-FFF2-40B4-BE49-F238E27FC236}">
                <a16:creationId xmlns:a16="http://schemas.microsoft.com/office/drawing/2014/main" id="{DFADAF6D-5205-40C6-897F-48A45A522178}"/>
              </a:ext>
            </a:extLst>
          </p:cNvPr>
          <p:cNvCxnSpPr>
            <a:cxnSpLocks/>
            <a:stCxn id="62" idx="0"/>
            <a:endCxn id="83" idx="0"/>
          </p:cNvCxnSpPr>
          <p:nvPr/>
        </p:nvCxnSpPr>
        <p:spPr>
          <a:xfrm>
            <a:off x="7803302" y="2443405"/>
            <a:ext cx="2850161" cy="1055874"/>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83" name="Diamond 82">
            <a:extLst>
              <a:ext uri="{FF2B5EF4-FFF2-40B4-BE49-F238E27FC236}">
                <a16:creationId xmlns:a16="http://schemas.microsoft.com/office/drawing/2014/main" id="{3D69CFF3-85C4-42E6-A0EC-07046FD9D5F5}"/>
              </a:ext>
            </a:extLst>
          </p:cNvPr>
          <p:cNvSpPr/>
          <p:nvPr/>
        </p:nvSpPr>
        <p:spPr>
          <a:xfrm>
            <a:off x="10287703" y="3499279"/>
            <a:ext cx="731520" cy="73152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4" name="Connector: Elbow 83">
            <a:extLst>
              <a:ext uri="{FF2B5EF4-FFF2-40B4-BE49-F238E27FC236}">
                <a16:creationId xmlns:a16="http://schemas.microsoft.com/office/drawing/2014/main" id="{9C96FC3B-AF89-4E8C-B88F-42F58AF709BE}"/>
              </a:ext>
            </a:extLst>
          </p:cNvPr>
          <p:cNvCxnSpPr>
            <a:cxnSpLocks/>
            <a:stCxn id="62" idx="0"/>
            <a:endCxn id="85" idx="0"/>
          </p:cNvCxnSpPr>
          <p:nvPr/>
        </p:nvCxnSpPr>
        <p:spPr>
          <a:xfrm>
            <a:off x="7803302" y="2443405"/>
            <a:ext cx="1783299" cy="1055874"/>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85" name="Diamond 84">
            <a:extLst>
              <a:ext uri="{FF2B5EF4-FFF2-40B4-BE49-F238E27FC236}">
                <a16:creationId xmlns:a16="http://schemas.microsoft.com/office/drawing/2014/main" id="{4CEE8902-6F17-4F75-A540-08D57C22C63D}"/>
              </a:ext>
            </a:extLst>
          </p:cNvPr>
          <p:cNvSpPr/>
          <p:nvPr/>
        </p:nvSpPr>
        <p:spPr>
          <a:xfrm>
            <a:off x="9220841" y="3499279"/>
            <a:ext cx="731520" cy="73152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8" name="Straight Arrow Connector 87">
            <a:extLst>
              <a:ext uri="{FF2B5EF4-FFF2-40B4-BE49-F238E27FC236}">
                <a16:creationId xmlns:a16="http://schemas.microsoft.com/office/drawing/2014/main" id="{0259D1C7-8CB8-4D4D-B195-944320AD79E3}"/>
              </a:ext>
            </a:extLst>
          </p:cNvPr>
          <p:cNvCxnSpPr>
            <a:cxnSpLocks/>
            <a:stCxn id="85" idx="2"/>
          </p:cNvCxnSpPr>
          <p:nvPr/>
        </p:nvCxnSpPr>
        <p:spPr>
          <a:xfrm>
            <a:off x="9586601" y="4230799"/>
            <a:ext cx="5699" cy="25964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90" name="Straight Arrow Connector 89">
            <a:extLst>
              <a:ext uri="{FF2B5EF4-FFF2-40B4-BE49-F238E27FC236}">
                <a16:creationId xmlns:a16="http://schemas.microsoft.com/office/drawing/2014/main" id="{D49AF2FD-B714-45A5-B671-3EB4A75DFF01}"/>
              </a:ext>
            </a:extLst>
          </p:cNvPr>
          <p:cNvCxnSpPr>
            <a:cxnSpLocks/>
            <a:stCxn id="79" idx="2"/>
          </p:cNvCxnSpPr>
          <p:nvPr/>
        </p:nvCxnSpPr>
        <p:spPr>
          <a:xfrm>
            <a:off x="7318876" y="4230799"/>
            <a:ext cx="0" cy="23412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92" name="Straight Arrow Connector 91">
            <a:extLst>
              <a:ext uri="{FF2B5EF4-FFF2-40B4-BE49-F238E27FC236}">
                <a16:creationId xmlns:a16="http://schemas.microsoft.com/office/drawing/2014/main" id="{4DED2F17-861F-4942-BD1B-D194BEFA9860}"/>
              </a:ext>
            </a:extLst>
          </p:cNvPr>
          <p:cNvCxnSpPr>
            <a:cxnSpLocks/>
            <a:stCxn id="83" idx="2"/>
          </p:cNvCxnSpPr>
          <p:nvPr/>
        </p:nvCxnSpPr>
        <p:spPr>
          <a:xfrm flipH="1">
            <a:off x="10652652" y="4230799"/>
            <a:ext cx="811" cy="26587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95" name="Diamond 94">
            <a:extLst>
              <a:ext uri="{FF2B5EF4-FFF2-40B4-BE49-F238E27FC236}">
                <a16:creationId xmlns:a16="http://schemas.microsoft.com/office/drawing/2014/main" id="{A7720514-41B4-4DC6-8606-22F3FF3BFB57}"/>
              </a:ext>
            </a:extLst>
          </p:cNvPr>
          <p:cNvSpPr/>
          <p:nvPr/>
        </p:nvSpPr>
        <p:spPr>
          <a:xfrm>
            <a:off x="3523288" y="3499279"/>
            <a:ext cx="731520" cy="73152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6" name="Straight Arrow Connector 95">
            <a:extLst>
              <a:ext uri="{FF2B5EF4-FFF2-40B4-BE49-F238E27FC236}">
                <a16:creationId xmlns:a16="http://schemas.microsoft.com/office/drawing/2014/main" id="{514BB262-43A8-4FB9-8D46-BCCE998F2BDE}"/>
              </a:ext>
            </a:extLst>
          </p:cNvPr>
          <p:cNvCxnSpPr>
            <a:cxnSpLocks/>
            <a:stCxn id="95" idx="2"/>
            <a:endCxn id="225" idx="0"/>
          </p:cNvCxnSpPr>
          <p:nvPr/>
        </p:nvCxnSpPr>
        <p:spPr>
          <a:xfrm flipH="1">
            <a:off x="3874691" y="4230799"/>
            <a:ext cx="14357" cy="33842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97" name="Connector: Elbow 96">
            <a:extLst>
              <a:ext uri="{FF2B5EF4-FFF2-40B4-BE49-F238E27FC236}">
                <a16:creationId xmlns:a16="http://schemas.microsoft.com/office/drawing/2014/main" id="{4118B346-4EF1-44B4-8BA8-F036E5A8FD96}"/>
              </a:ext>
            </a:extLst>
          </p:cNvPr>
          <p:cNvCxnSpPr>
            <a:cxnSpLocks/>
            <a:stCxn id="41" idx="0"/>
            <a:endCxn id="98" idx="0"/>
          </p:cNvCxnSpPr>
          <p:nvPr/>
        </p:nvCxnSpPr>
        <p:spPr>
          <a:xfrm>
            <a:off x="4604848" y="2437840"/>
            <a:ext cx="446303" cy="106143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98" name="Diamond 97">
            <a:extLst>
              <a:ext uri="{FF2B5EF4-FFF2-40B4-BE49-F238E27FC236}">
                <a16:creationId xmlns:a16="http://schemas.microsoft.com/office/drawing/2014/main" id="{0AA19921-32F8-44E6-9402-50EBF5394821}"/>
              </a:ext>
            </a:extLst>
          </p:cNvPr>
          <p:cNvSpPr/>
          <p:nvPr/>
        </p:nvSpPr>
        <p:spPr>
          <a:xfrm>
            <a:off x="4685391" y="3499279"/>
            <a:ext cx="731520" cy="73152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0" name="Straight Arrow Connector 99">
            <a:extLst>
              <a:ext uri="{FF2B5EF4-FFF2-40B4-BE49-F238E27FC236}">
                <a16:creationId xmlns:a16="http://schemas.microsoft.com/office/drawing/2014/main" id="{3C54A971-6451-4A70-A69B-AFDE0DFC7593}"/>
              </a:ext>
            </a:extLst>
          </p:cNvPr>
          <p:cNvCxnSpPr>
            <a:cxnSpLocks/>
            <a:stCxn id="98" idx="2"/>
            <a:endCxn id="230" idx="0"/>
          </p:cNvCxnSpPr>
          <p:nvPr/>
        </p:nvCxnSpPr>
        <p:spPr>
          <a:xfrm flipH="1">
            <a:off x="5043170" y="4230799"/>
            <a:ext cx="7981" cy="33842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01" name="Straight Arrow Connector 100">
            <a:extLst>
              <a:ext uri="{FF2B5EF4-FFF2-40B4-BE49-F238E27FC236}">
                <a16:creationId xmlns:a16="http://schemas.microsoft.com/office/drawing/2014/main" id="{E1329F54-8AF0-4265-9645-D0D973CA6946}"/>
              </a:ext>
            </a:extLst>
          </p:cNvPr>
          <p:cNvCxnSpPr>
            <a:cxnSpLocks/>
            <a:stCxn id="41" idx="0"/>
            <a:endCxn id="95" idx="0"/>
          </p:cNvCxnSpPr>
          <p:nvPr/>
        </p:nvCxnSpPr>
        <p:spPr>
          <a:xfrm flipH="1">
            <a:off x="3889048" y="2437840"/>
            <a:ext cx="715800" cy="106143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13" name="Diamond 112">
            <a:extLst>
              <a:ext uri="{FF2B5EF4-FFF2-40B4-BE49-F238E27FC236}">
                <a16:creationId xmlns:a16="http://schemas.microsoft.com/office/drawing/2014/main" id="{5549703F-C3F1-4097-94FF-28F3F95A3578}"/>
              </a:ext>
            </a:extLst>
          </p:cNvPr>
          <p:cNvSpPr/>
          <p:nvPr/>
        </p:nvSpPr>
        <p:spPr>
          <a:xfrm>
            <a:off x="322600" y="3499279"/>
            <a:ext cx="731520" cy="73152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4" name="Straight Arrow Connector 113">
            <a:extLst>
              <a:ext uri="{FF2B5EF4-FFF2-40B4-BE49-F238E27FC236}">
                <a16:creationId xmlns:a16="http://schemas.microsoft.com/office/drawing/2014/main" id="{5EBBD05A-F998-4D0C-BC98-2DDB6ADCB567}"/>
              </a:ext>
            </a:extLst>
          </p:cNvPr>
          <p:cNvCxnSpPr>
            <a:cxnSpLocks/>
            <a:stCxn id="113" idx="2"/>
            <a:endCxn id="124" idx="0"/>
          </p:cNvCxnSpPr>
          <p:nvPr/>
        </p:nvCxnSpPr>
        <p:spPr>
          <a:xfrm>
            <a:off x="688360" y="4230799"/>
            <a:ext cx="0" cy="203406"/>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16" name="Diamond 115">
            <a:extLst>
              <a:ext uri="{FF2B5EF4-FFF2-40B4-BE49-F238E27FC236}">
                <a16:creationId xmlns:a16="http://schemas.microsoft.com/office/drawing/2014/main" id="{2478F63B-170E-4732-A21D-4F012C543784}"/>
              </a:ext>
            </a:extLst>
          </p:cNvPr>
          <p:cNvSpPr/>
          <p:nvPr/>
        </p:nvSpPr>
        <p:spPr>
          <a:xfrm>
            <a:off x="1144888" y="3499279"/>
            <a:ext cx="731520" cy="73152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8" name="Straight Arrow Connector 117">
            <a:extLst>
              <a:ext uri="{FF2B5EF4-FFF2-40B4-BE49-F238E27FC236}">
                <a16:creationId xmlns:a16="http://schemas.microsoft.com/office/drawing/2014/main" id="{81E65822-4849-4ED5-A7F7-6C477CD82B96}"/>
              </a:ext>
            </a:extLst>
          </p:cNvPr>
          <p:cNvCxnSpPr>
            <a:cxnSpLocks/>
            <a:stCxn id="116" idx="2"/>
          </p:cNvCxnSpPr>
          <p:nvPr/>
        </p:nvCxnSpPr>
        <p:spPr>
          <a:xfrm flipH="1">
            <a:off x="1486588" y="4230799"/>
            <a:ext cx="24060" cy="38743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21" name="Diamond 120">
            <a:extLst>
              <a:ext uri="{FF2B5EF4-FFF2-40B4-BE49-F238E27FC236}">
                <a16:creationId xmlns:a16="http://schemas.microsoft.com/office/drawing/2014/main" id="{1A001CC9-D81F-467C-BF3A-3C3B666F65D4}"/>
              </a:ext>
            </a:extLst>
          </p:cNvPr>
          <p:cNvSpPr/>
          <p:nvPr/>
        </p:nvSpPr>
        <p:spPr>
          <a:xfrm>
            <a:off x="2039020" y="3499279"/>
            <a:ext cx="731520" cy="73152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3" name="Picture 122" descr="A picture containing clipart&#10;&#10;Description automatically generated">
            <a:extLst>
              <a:ext uri="{FF2B5EF4-FFF2-40B4-BE49-F238E27FC236}">
                <a16:creationId xmlns:a16="http://schemas.microsoft.com/office/drawing/2014/main" id="{883307E3-34AA-4DD3-985E-040D439F0F58}"/>
              </a:ext>
            </a:extLst>
          </p:cNvPr>
          <p:cNvPicPr>
            <a:picLocks noChangeAspect="1"/>
          </p:cNvPicPr>
          <p:nvPr/>
        </p:nvPicPr>
        <p:blipFill>
          <a:blip r:embed="rId3"/>
          <a:stretch>
            <a:fillRect/>
          </a:stretch>
        </p:blipFill>
        <p:spPr>
          <a:xfrm>
            <a:off x="414616" y="5377759"/>
            <a:ext cx="547488" cy="547488"/>
          </a:xfrm>
          <a:prstGeom prst="rect">
            <a:avLst/>
          </a:prstGeom>
        </p:spPr>
      </p:pic>
      <p:sp>
        <p:nvSpPr>
          <p:cNvPr id="124" name="Diamond 123">
            <a:extLst>
              <a:ext uri="{FF2B5EF4-FFF2-40B4-BE49-F238E27FC236}">
                <a16:creationId xmlns:a16="http://schemas.microsoft.com/office/drawing/2014/main" id="{45AFC30A-57C1-433D-986E-DCAB92BFCC2D}"/>
              </a:ext>
            </a:extLst>
          </p:cNvPr>
          <p:cNvSpPr/>
          <p:nvPr/>
        </p:nvSpPr>
        <p:spPr>
          <a:xfrm>
            <a:off x="322600" y="4434205"/>
            <a:ext cx="731520" cy="73152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5" name="Straight Arrow Connector 124">
            <a:extLst>
              <a:ext uri="{FF2B5EF4-FFF2-40B4-BE49-F238E27FC236}">
                <a16:creationId xmlns:a16="http://schemas.microsoft.com/office/drawing/2014/main" id="{D17D3DA0-4839-4666-A012-FDCEBAE4DAFB}"/>
              </a:ext>
            </a:extLst>
          </p:cNvPr>
          <p:cNvCxnSpPr>
            <a:cxnSpLocks/>
            <a:stCxn id="124" idx="2"/>
            <a:endCxn id="123" idx="0"/>
          </p:cNvCxnSpPr>
          <p:nvPr/>
        </p:nvCxnSpPr>
        <p:spPr>
          <a:xfrm>
            <a:off x="688360" y="5165725"/>
            <a:ext cx="0" cy="212034"/>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67" name="Connector: Elbow 166">
            <a:extLst>
              <a:ext uri="{FF2B5EF4-FFF2-40B4-BE49-F238E27FC236}">
                <a16:creationId xmlns:a16="http://schemas.microsoft.com/office/drawing/2014/main" id="{9D6301A4-19BE-484F-B50B-D7304377081D}"/>
              </a:ext>
            </a:extLst>
          </p:cNvPr>
          <p:cNvCxnSpPr>
            <a:cxnSpLocks/>
            <a:stCxn id="14" idx="3"/>
            <a:endCxn id="79" idx="0"/>
          </p:cNvCxnSpPr>
          <p:nvPr/>
        </p:nvCxnSpPr>
        <p:spPr>
          <a:xfrm>
            <a:off x="6674952" y="3156024"/>
            <a:ext cx="643924" cy="343255"/>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168" name="Connector: Elbow 167">
            <a:extLst>
              <a:ext uri="{FF2B5EF4-FFF2-40B4-BE49-F238E27FC236}">
                <a16:creationId xmlns:a16="http://schemas.microsoft.com/office/drawing/2014/main" id="{FD3EFE24-D733-47F8-AC2B-922F2D62C8E8}"/>
              </a:ext>
            </a:extLst>
          </p:cNvPr>
          <p:cNvCxnSpPr>
            <a:cxnSpLocks/>
            <a:stCxn id="14" idx="1"/>
            <a:endCxn id="98" idx="0"/>
          </p:cNvCxnSpPr>
          <p:nvPr/>
        </p:nvCxnSpPr>
        <p:spPr>
          <a:xfrm rot="10800000" flipV="1">
            <a:off x="5051152" y="3156023"/>
            <a:ext cx="526127" cy="343255"/>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178" name="Connector: Elbow 177">
            <a:extLst>
              <a:ext uri="{FF2B5EF4-FFF2-40B4-BE49-F238E27FC236}">
                <a16:creationId xmlns:a16="http://schemas.microsoft.com/office/drawing/2014/main" id="{FD46A38C-27CC-4D96-B222-C7A1CBA89CAD}"/>
              </a:ext>
            </a:extLst>
          </p:cNvPr>
          <p:cNvCxnSpPr>
            <a:cxnSpLocks/>
            <a:stCxn id="14" idx="1"/>
            <a:endCxn id="95" idx="0"/>
          </p:cNvCxnSpPr>
          <p:nvPr/>
        </p:nvCxnSpPr>
        <p:spPr>
          <a:xfrm rot="10800000" flipV="1">
            <a:off x="3889048" y="3156023"/>
            <a:ext cx="1688230" cy="343255"/>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181" name="Connector: Elbow 180">
            <a:extLst>
              <a:ext uri="{FF2B5EF4-FFF2-40B4-BE49-F238E27FC236}">
                <a16:creationId xmlns:a16="http://schemas.microsoft.com/office/drawing/2014/main" id="{DC310696-77B7-42D2-A02D-EE6237A45556}"/>
              </a:ext>
            </a:extLst>
          </p:cNvPr>
          <p:cNvCxnSpPr>
            <a:cxnSpLocks/>
            <a:stCxn id="14" idx="3"/>
            <a:endCxn id="68" idx="0"/>
          </p:cNvCxnSpPr>
          <p:nvPr/>
        </p:nvCxnSpPr>
        <p:spPr>
          <a:xfrm>
            <a:off x="6674952" y="3156024"/>
            <a:ext cx="1804308" cy="343255"/>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193" name="Connector: Elbow 192">
            <a:extLst>
              <a:ext uri="{FF2B5EF4-FFF2-40B4-BE49-F238E27FC236}">
                <a16:creationId xmlns:a16="http://schemas.microsoft.com/office/drawing/2014/main" id="{5818EDF5-AD33-46D2-95D4-A75062027143}"/>
              </a:ext>
            </a:extLst>
          </p:cNvPr>
          <p:cNvCxnSpPr>
            <a:cxnSpLocks/>
            <a:stCxn id="14" idx="3"/>
            <a:endCxn id="85" idx="0"/>
          </p:cNvCxnSpPr>
          <p:nvPr/>
        </p:nvCxnSpPr>
        <p:spPr>
          <a:xfrm>
            <a:off x="6674952" y="3156024"/>
            <a:ext cx="2911649" cy="343255"/>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197" name="Connector: Elbow 196">
            <a:extLst>
              <a:ext uri="{FF2B5EF4-FFF2-40B4-BE49-F238E27FC236}">
                <a16:creationId xmlns:a16="http://schemas.microsoft.com/office/drawing/2014/main" id="{6C1B7B37-2204-4ED6-9C87-74129B296445}"/>
              </a:ext>
            </a:extLst>
          </p:cNvPr>
          <p:cNvCxnSpPr>
            <a:cxnSpLocks/>
            <a:stCxn id="14" idx="3"/>
            <a:endCxn id="83" idx="0"/>
          </p:cNvCxnSpPr>
          <p:nvPr/>
        </p:nvCxnSpPr>
        <p:spPr>
          <a:xfrm>
            <a:off x="6674952" y="3156024"/>
            <a:ext cx="3978511" cy="343255"/>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206" name="Straight Arrow Connector 205">
            <a:extLst>
              <a:ext uri="{FF2B5EF4-FFF2-40B4-BE49-F238E27FC236}">
                <a16:creationId xmlns:a16="http://schemas.microsoft.com/office/drawing/2014/main" id="{A5B7BD8D-447C-4AAB-93CE-E261EDC6EB7C}"/>
              </a:ext>
            </a:extLst>
          </p:cNvPr>
          <p:cNvCxnSpPr>
            <a:cxnSpLocks/>
            <a:stCxn id="121" idx="2"/>
          </p:cNvCxnSpPr>
          <p:nvPr/>
        </p:nvCxnSpPr>
        <p:spPr>
          <a:xfrm>
            <a:off x="2404780" y="4230799"/>
            <a:ext cx="2506" cy="37228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225" name="Diamond 224">
            <a:extLst>
              <a:ext uri="{FF2B5EF4-FFF2-40B4-BE49-F238E27FC236}">
                <a16:creationId xmlns:a16="http://schemas.microsoft.com/office/drawing/2014/main" id="{38662A90-66DE-4103-A291-76C3B427986D}"/>
              </a:ext>
            </a:extLst>
          </p:cNvPr>
          <p:cNvSpPr/>
          <p:nvPr/>
        </p:nvSpPr>
        <p:spPr>
          <a:xfrm>
            <a:off x="3508931" y="4569221"/>
            <a:ext cx="731520" cy="73152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6" name="Straight Arrow Connector 225">
            <a:extLst>
              <a:ext uri="{FF2B5EF4-FFF2-40B4-BE49-F238E27FC236}">
                <a16:creationId xmlns:a16="http://schemas.microsoft.com/office/drawing/2014/main" id="{2466BA41-CB9C-4DB8-AB7E-74EA1097431F}"/>
              </a:ext>
            </a:extLst>
          </p:cNvPr>
          <p:cNvCxnSpPr>
            <a:cxnSpLocks/>
          </p:cNvCxnSpPr>
          <p:nvPr/>
        </p:nvCxnSpPr>
        <p:spPr>
          <a:xfrm>
            <a:off x="3874691" y="5300741"/>
            <a:ext cx="0" cy="212034"/>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229" name="Picture 228" descr="A picture containing clipart&#10;&#10;Description automatically generated">
            <a:extLst>
              <a:ext uri="{FF2B5EF4-FFF2-40B4-BE49-F238E27FC236}">
                <a16:creationId xmlns:a16="http://schemas.microsoft.com/office/drawing/2014/main" id="{5EA6F34C-5DCB-4863-A726-81D4F18F9E7F}"/>
              </a:ext>
            </a:extLst>
          </p:cNvPr>
          <p:cNvPicPr>
            <a:picLocks noChangeAspect="1"/>
          </p:cNvPicPr>
          <p:nvPr/>
        </p:nvPicPr>
        <p:blipFill>
          <a:blip r:embed="rId3"/>
          <a:stretch>
            <a:fillRect/>
          </a:stretch>
        </p:blipFill>
        <p:spPr>
          <a:xfrm>
            <a:off x="2877428" y="5525906"/>
            <a:ext cx="547488" cy="547488"/>
          </a:xfrm>
          <a:prstGeom prst="rect">
            <a:avLst/>
          </a:prstGeom>
        </p:spPr>
      </p:pic>
      <p:sp>
        <p:nvSpPr>
          <p:cNvPr id="230" name="Diamond 229">
            <a:extLst>
              <a:ext uri="{FF2B5EF4-FFF2-40B4-BE49-F238E27FC236}">
                <a16:creationId xmlns:a16="http://schemas.microsoft.com/office/drawing/2014/main" id="{43D18137-2256-4805-8000-7CC072AA1E60}"/>
              </a:ext>
            </a:extLst>
          </p:cNvPr>
          <p:cNvSpPr/>
          <p:nvPr/>
        </p:nvSpPr>
        <p:spPr>
          <a:xfrm>
            <a:off x="4677410" y="4569221"/>
            <a:ext cx="731520" cy="73152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1" name="Straight Arrow Connector 230">
            <a:extLst>
              <a:ext uri="{FF2B5EF4-FFF2-40B4-BE49-F238E27FC236}">
                <a16:creationId xmlns:a16="http://schemas.microsoft.com/office/drawing/2014/main" id="{8BE41596-8FB4-43FB-8E31-CA13A9563610}"/>
              </a:ext>
            </a:extLst>
          </p:cNvPr>
          <p:cNvCxnSpPr>
            <a:cxnSpLocks/>
          </p:cNvCxnSpPr>
          <p:nvPr/>
        </p:nvCxnSpPr>
        <p:spPr>
          <a:xfrm>
            <a:off x="5043170" y="5300741"/>
            <a:ext cx="0" cy="212034"/>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32" name="Connector: Elbow 231">
            <a:extLst>
              <a:ext uri="{FF2B5EF4-FFF2-40B4-BE49-F238E27FC236}">
                <a16:creationId xmlns:a16="http://schemas.microsoft.com/office/drawing/2014/main" id="{898C3D78-4271-4F9C-AE6E-B126E966B687}"/>
              </a:ext>
            </a:extLst>
          </p:cNvPr>
          <p:cNvCxnSpPr>
            <a:cxnSpLocks/>
            <a:stCxn id="95" idx="2"/>
            <a:endCxn id="233" idx="0"/>
          </p:cNvCxnSpPr>
          <p:nvPr/>
        </p:nvCxnSpPr>
        <p:spPr>
          <a:xfrm flipH="1">
            <a:off x="3136417" y="4230799"/>
            <a:ext cx="752631" cy="359974"/>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233" name="Diamond 232">
            <a:extLst>
              <a:ext uri="{FF2B5EF4-FFF2-40B4-BE49-F238E27FC236}">
                <a16:creationId xmlns:a16="http://schemas.microsoft.com/office/drawing/2014/main" id="{60129300-B5FC-4E50-BFC0-9B41FF79A95B}"/>
              </a:ext>
            </a:extLst>
          </p:cNvPr>
          <p:cNvSpPr/>
          <p:nvPr/>
        </p:nvSpPr>
        <p:spPr>
          <a:xfrm>
            <a:off x="2770657" y="4590773"/>
            <a:ext cx="731520" cy="73152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5" name="Straight Arrow Connector 234">
            <a:extLst>
              <a:ext uri="{FF2B5EF4-FFF2-40B4-BE49-F238E27FC236}">
                <a16:creationId xmlns:a16="http://schemas.microsoft.com/office/drawing/2014/main" id="{F2828281-CF58-4A6B-A2F5-3930122F70ED}"/>
              </a:ext>
            </a:extLst>
          </p:cNvPr>
          <p:cNvCxnSpPr>
            <a:cxnSpLocks/>
            <a:stCxn id="233" idx="2"/>
            <a:endCxn id="229" idx="0"/>
          </p:cNvCxnSpPr>
          <p:nvPr/>
        </p:nvCxnSpPr>
        <p:spPr>
          <a:xfrm>
            <a:off x="3136417" y="5322293"/>
            <a:ext cx="14755" cy="203613"/>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36" name="Connector: Elbow 235">
            <a:extLst>
              <a:ext uri="{FF2B5EF4-FFF2-40B4-BE49-F238E27FC236}">
                <a16:creationId xmlns:a16="http://schemas.microsoft.com/office/drawing/2014/main" id="{04003B34-1328-4934-B1CC-AEBF309E1CBC}"/>
              </a:ext>
            </a:extLst>
          </p:cNvPr>
          <p:cNvCxnSpPr>
            <a:cxnSpLocks/>
            <a:stCxn id="98" idx="2"/>
            <a:endCxn id="237" idx="0"/>
          </p:cNvCxnSpPr>
          <p:nvPr/>
        </p:nvCxnSpPr>
        <p:spPr>
          <a:xfrm>
            <a:off x="5051151" y="4230799"/>
            <a:ext cx="835103" cy="346404"/>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237" name="Diamond 236">
            <a:extLst>
              <a:ext uri="{FF2B5EF4-FFF2-40B4-BE49-F238E27FC236}">
                <a16:creationId xmlns:a16="http://schemas.microsoft.com/office/drawing/2014/main" id="{310ECE6B-336E-4303-B91F-28725F8C8267}"/>
              </a:ext>
            </a:extLst>
          </p:cNvPr>
          <p:cNvSpPr/>
          <p:nvPr/>
        </p:nvSpPr>
        <p:spPr>
          <a:xfrm>
            <a:off x="5520494" y="4577203"/>
            <a:ext cx="731520" cy="73152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8" name="Picture 237" descr="A picture containing clipart&#10;&#10;Description automatically generated">
            <a:extLst>
              <a:ext uri="{FF2B5EF4-FFF2-40B4-BE49-F238E27FC236}">
                <a16:creationId xmlns:a16="http://schemas.microsoft.com/office/drawing/2014/main" id="{3D02697C-7BED-4A48-857A-4BE7949352A7}"/>
              </a:ext>
            </a:extLst>
          </p:cNvPr>
          <p:cNvPicPr>
            <a:picLocks noChangeAspect="1"/>
          </p:cNvPicPr>
          <p:nvPr/>
        </p:nvPicPr>
        <p:blipFill>
          <a:blip r:embed="rId3"/>
          <a:stretch>
            <a:fillRect/>
          </a:stretch>
        </p:blipFill>
        <p:spPr>
          <a:xfrm>
            <a:off x="5629421" y="5494249"/>
            <a:ext cx="547488" cy="547488"/>
          </a:xfrm>
          <a:prstGeom prst="rect">
            <a:avLst/>
          </a:prstGeom>
        </p:spPr>
      </p:pic>
      <p:cxnSp>
        <p:nvCxnSpPr>
          <p:cNvPr id="239" name="Straight Arrow Connector 238">
            <a:extLst>
              <a:ext uri="{FF2B5EF4-FFF2-40B4-BE49-F238E27FC236}">
                <a16:creationId xmlns:a16="http://schemas.microsoft.com/office/drawing/2014/main" id="{0AE4A688-8283-4498-9B00-83377836C4EF}"/>
              </a:ext>
            </a:extLst>
          </p:cNvPr>
          <p:cNvCxnSpPr>
            <a:cxnSpLocks/>
            <a:stCxn id="237" idx="2"/>
            <a:endCxn id="238" idx="0"/>
          </p:cNvCxnSpPr>
          <p:nvPr/>
        </p:nvCxnSpPr>
        <p:spPr>
          <a:xfrm>
            <a:off x="5886254" y="5308723"/>
            <a:ext cx="16911" cy="185526"/>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243" name="Picture 242" descr="A picture containing chart&#10;&#10;Description automatically generated">
            <a:extLst>
              <a:ext uri="{FF2B5EF4-FFF2-40B4-BE49-F238E27FC236}">
                <a16:creationId xmlns:a16="http://schemas.microsoft.com/office/drawing/2014/main" id="{B960677A-1EFD-4CDD-949F-E2A83CEFCD9C}"/>
              </a:ext>
            </a:extLst>
          </p:cNvPr>
          <p:cNvPicPr>
            <a:picLocks noChangeAspect="1"/>
          </p:cNvPicPr>
          <p:nvPr/>
        </p:nvPicPr>
        <p:blipFill>
          <a:blip r:embed="rId4"/>
          <a:stretch>
            <a:fillRect/>
          </a:stretch>
        </p:blipFill>
        <p:spPr>
          <a:xfrm>
            <a:off x="1187915" y="4567958"/>
            <a:ext cx="547488" cy="547488"/>
          </a:xfrm>
          <a:prstGeom prst="rect">
            <a:avLst/>
          </a:prstGeom>
        </p:spPr>
      </p:pic>
      <p:pic>
        <p:nvPicPr>
          <p:cNvPr id="244" name="Picture 243" descr="A picture containing chart&#10;&#10;Description automatically generated">
            <a:extLst>
              <a:ext uri="{FF2B5EF4-FFF2-40B4-BE49-F238E27FC236}">
                <a16:creationId xmlns:a16="http://schemas.microsoft.com/office/drawing/2014/main" id="{18F64631-0ABB-4D42-8189-4609B9912CA8}"/>
              </a:ext>
            </a:extLst>
          </p:cNvPr>
          <p:cNvPicPr>
            <a:picLocks noChangeAspect="1"/>
          </p:cNvPicPr>
          <p:nvPr/>
        </p:nvPicPr>
        <p:blipFill>
          <a:blip r:embed="rId4"/>
          <a:stretch>
            <a:fillRect/>
          </a:stretch>
        </p:blipFill>
        <p:spPr>
          <a:xfrm>
            <a:off x="2033275" y="4567958"/>
            <a:ext cx="547488" cy="547488"/>
          </a:xfrm>
          <a:prstGeom prst="rect">
            <a:avLst/>
          </a:prstGeom>
        </p:spPr>
      </p:pic>
      <p:pic>
        <p:nvPicPr>
          <p:cNvPr id="245" name="Picture 244" descr="A picture containing chart&#10;&#10;Description automatically generated">
            <a:extLst>
              <a:ext uri="{FF2B5EF4-FFF2-40B4-BE49-F238E27FC236}">
                <a16:creationId xmlns:a16="http://schemas.microsoft.com/office/drawing/2014/main" id="{26EE9D69-52E0-4A01-86BC-634355E92894}"/>
              </a:ext>
            </a:extLst>
          </p:cNvPr>
          <p:cNvPicPr>
            <a:picLocks noChangeAspect="1"/>
          </p:cNvPicPr>
          <p:nvPr/>
        </p:nvPicPr>
        <p:blipFill>
          <a:blip r:embed="rId4"/>
          <a:stretch>
            <a:fillRect/>
          </a:stretch>
        </p:blipFill>
        <p:spPr>
          <a:xfrm>
            <a:off x="3538971" y="5490362"/>
            <a:ext cx="547488" cy="547488"/>
          </a:xfrm>
          <a:prstGeom prst="rect">
            <a:avLst/>
          </a:prstGeom>
        </p:spPr>
      </p:pic>
      <p:pic>
        <p:nvPicPr>
          <p:cNvPr id="246" name="Picture 245" descr="A picture containing chart&#10;&#10;Description automatically generated">
            <a:extLst>
              <a:ext uri="{FF2B5EF4-FFF2-40B4-BE49-F238E27FC236}">
                <a16:creationId xmlns:a16="http://schemas.microsoft.com/office/drawing/2014/main" id="{02E0F47A-354B-40B9-8047-A9AE43A3166B}"/>
              </a:ext>
            </a:extLst>
          </p:cNvPr>
          <p:cNvPicPr>
            <a:picLocks noChangeAspect="1"/>
          </p:cNvPicPr>
          <p:nvPr/>
        </p:nvPicPr>
        <p:blipFill>
          <a:blip r:embed="rId4"/>
          <a:stretch>
            <a:fillRect/>
          </a:stretch>
        </p:blipFill>
        <p:spPr>
          <a:xfrm>
            <a:off x="4807971" y="5490362"/>
            <a:ext cx="547488" cy="547488"/>
          </a:xfrm>
          <a:prstGeom prst="rect">
            <a:avLst/>
          </a:prstGeom>
        </p:spPr>
      </p:pic>
      <p:pic>
        <p:nvPicPr>
          <p:cNvPr id="247" name="Picture 246" descr="A picture containing chart&#10;&#10;Description automatically generated">
            <a:extLst>
              <a:ext uri="{FF2B5EF4-FFF2-40B4-BE49-F238E27FC236}">
                <a16:creationId xmlns:a16="http://schemas.microsoft.com/office/drawing/2014/main" id="{6C798C79-90DC-4EF9-926F-30CAF208C199}"/>
              </a:ext>
            </a:extLst>
          </p:cNvPr>
          <p:cNvPicPr>
            <a:picLocks noChangeAspect="1"/>
          </p:cNvPicPr>
          <p:nvPr/>
        </p:nvPicPr>
        <p:blipFill>
          <a:blip r:embed="rId4"/>
          <a:stretch>
            <a:fillRect/>
          </a:stretch>
        </p:blipFill>
        <p:spPr>
          <a:xfrm>
            <a:off x="7024515" y="4373548"/>
            <a:ext cx="547488" cy="547488"/>
          </a:xfrm>
          <a:prstGeom prst="rect">
            <a:avLst/>
          </a:prstGeom>
        </p:spPr>
      </p:pic>
      <p:pic>
        <p:nvPicPr>
          <p:cNvPr id="248" name="Picture 247" descr="A picture containing chart&#10;&#10;Description automatically generated">
            <a:extLst>
              <a:ext uri="{FF2B5EF4-FFF2-40B4-BE49-F238E27FC236}">
                <a16:creationId xmlns:a16="http://schemas.microsoft.com/office/drawing/2014/main" id="{BB501E68-0E96-4E5B-95DA-1B9F35902167}"/>
              </a:ext>
            </a:extLst>
          </p:cNvPr>
          <p:cNvPicPr>
            <a:picLocks noChangeAspect="1"/>
          </p:cNvPicPr>
          <p:nvPr/>
        </p:nvPicPr>
        <p:blipFill>
          <a:blip r:embed="rId4"/>
          <a:stretch>
            <a:fillRect/>
          </a:stretch>
        </p:blipFill>
        <p:spPr>
          <a:xfrm>
            <a:off x="8181431" y="4372129"/>
            <a:ext cx="547488" cy="547488"/>
          </a:xfrm>
          <a:prstGeom prst="rect">
            <a:avLst/>
          </a:prstGeom>
        </p:spPr>
      </p:pic>
      <p:pic>
        <p:nvPicPr>
          <p:cNvPr id="249" name="Picture 248" descr="A picture containing chart&#10;&#10;Description automatically generated">
            <a:extLst>
              <a:ext uri="{FF2B5EF4-FFF2-40B4-BE49-F238E27FC236}">
                <a16:creationId xmlns:a16="http://schemas.microsoft.com/office/drawing/2014/main" id="{B1CD145D-9F7D-435C-BE34-09274850C4F3}"/>
              </a:ext>
            </a:extLst>
          </p:cNvPr>
          <p:cNvPicPr>
            <a:picLocks noChangeAspect="1"/>
          </p:cNvPicPr>
          <p:nvPr/>
        </p:nvPicPr>
        <p:blipFill>
          <a:blip r:embed="rId4"/>
          <a:stretch>
            <a:fillRect/>
          </a:stretch>
        </p:blipFill>
        <p:spPr>
          <a:xfrm>
            <a:off x="9290863" y="4413171"/>
            <a:ext cx="547488" cy="547488"/>
          </a:xfrm>
          <a:prstGeom prst="rect">
            <a:avLst/>
          </a:prstGeom>
        </p:spPr>
      </p:pic>
      <p:pic>
        <p:nvPicPr>
          <p:cNvPr id="250" name="Picture 249" descr="A picture containing chart&#10;&#10;Description automatically generated">
            <a:extLst>
              <a:ext uri="{FF2B5EF4-FFF2-40B4-BE49-F238E27FC236}">
                <a16:creationId xmlns:a16="http://schemas.microsoft.com/office/drawing/2014/main" id="{69C78686-01A6-4637-8786-0FAA6B2B55C0}"/>
              </a:ext>
            </a:extLst>
          </p:cNvPr>
          <p:cNvPicPr>
            <a:picLocks noChangeAspect="1"/>
          </p:cNvPicPr>
          <p:nvPr/>
        </p:nvPicPr>
        <p:blipFill>
          <a:blip r:embed="rId4"/>
          <a:stretch>
            <a:fillRect/>
          </a:stretch>
        </p:blipFill>
        <p:spPr>
          <a:xfrm>
            <a:off x="10354441" y="4379555"/>
            <a:ext cx="547488" cy="547488"/>
          </a:xfrm>
          <a:prstGeom prst="rect">
            <a:avLst/>
          </a:prstGeom>
        </p:spPr>
      </p:pic>
      <p:sp>
        <p:nvSpPr>
          <p:cNvPr id="268" name="TextBox 267">
            <a:extLst>
              <a:ext uri="{FF2B5EF4-FFF2-40B4-BE49-F238E27FC236}">
                <a16:creationId xmlns:a16="http://schemas.microsoft.com/office/drawing/2014/main" id="{96AAF6EF-AA2C-4508-942E-37C1BD90E216}"/>
              </a:ext>
            </a:extLst>
          </p:cNvPr>
          <p:cNvSpPr txBox="1"/>
          <p:nvPr/>
        </p:nvSpPr>
        <p:spPr>
          <a:xfrm>
            <a:off x="7018785" y="4873810"/>
            <a:ext cx="736099"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CATS</a:t>
            </a:r>
          </a:p>
        </p:txBody>
      </p:sp>
      <p:sp>
        <p:nvSpPr>
          <p:cNvPr id="269" name="TextBox 268">
            <a:extLst>
              <a:ext uri="{FF2B5EF4-FFF2-40B4-BE49-F238E27FC236}">
                <a16:creationId xmlns:a16="http://schemas.microsoft.com/office/drawing/2014/main" id="{B917E530-99F2-4145-85C1-4334C0109A50}"/>
              </a:ext>
            </a:extLst>
          </p:cNvPr>
          <p:cNvSpPr txBox="1"/>
          <p:nvPr/>
        </p:nvSpPr>
        <p:spPr>
          <a:xfrm>
            <a:off x="8079971" y="4873529"/>
            <a:ext cx="736099"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SATS</a:t>
            </a:r>
          </a:p>
        </p:txBody>
      </p:sp>
      <p:sp>
        <p:nvSpPr>
          <p:cNvPr id="270" name="TextBox 269">
            <a:extLst>
              <a:ext uri="{FF2B5EF4-FFF2-40B4-BE49-F238E27FC236}">
                <a16:creationId xmlns:a16="http://schemas.microsoft.com/office/drawing/2014/main" id="{BB73323E-E300-4C3E-8AD2-21D67631F9C4}"/>
              </a:ext>
            </a:extLst>
          </p:cNvPr>
          <p:cNvSpPr txBox="1"/>
          <p:nvPr/>
        </p:nvSpPr>
        <p:spPr>
          <a:xfrm>
            <a:off x="9379601" y="4882010"/>
            <a:ext cx="598241"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EMS</a:t>
            </a:r>
          </a:p>
        </p:txBody>
      </p:sp>
      <p:sp>
        <p:nvSpPr>
          <p:cNvPr id="271" name="TextBox 270">
            <a:extLst>
              <a:ext uri="{FF2B5EF4-FFF2-40B4-BE49-F238E27FC236}">
                <a16:creationId xmlns:a16="http://schemas.microsoft.com/office/drawing/2014/main" id="{94C3E88F-7D60-4DA3-BF56-3BB9E42FC2D1}"/>
              </a:ext>
            </a:extLst>
          </p:cNvPr>
          <p:cNvSpPr txBox="1"/>
          <p:nvPr/>
        </p:nvSpPr>
        <p:spPr>
          <a:xfrm>
            <a:off x="10353636" y="4869981"/>
            <a:ext cx="598241"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RMS</a:t>
            </a:r>
          </a:p>
        </p:txBody>
      </p:sp>
      <p:sp>
        <p:nvSpPr>
          <p:cNvPr id="272" name="Rectangle 271">
            <a:extLst>
              <a:ext uri="{FF2B5EF4-FFF2-40B4-BE49-F238E27FC236}">
                <a16:creationId xmlns:a16="http://schemas.microsoft.com/office/drawing/2014/main" id="{F4708F60-CE51-46F4-8827-F91E1E6691DD}"/>
              </a:ext>
            </a:extLst>
          </p:cNvPr>
          <p:cNvSpPr/>
          <p:nvPr/>
        </p:nvSpPr>
        <p:spPr>
          <a:xfrm>
            <a:off x="6460440" y="5205457"/>
            <a:ext cx="5275639" cy="1137934"/>
          </a:xfrm>
          <a:prstGeom prst="rect">
            <a:avLst/>
          </a:prstGeom>
          <a:solidFill>
            <a:schemeClr val="bg1">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73" name="Isosceles Triangle 272">
            <a:extLst>
              <a:ext uri="{FF2B5EF4-FFF2-40B4-BE49-F238E27FC236}">
                <a16:creationId xmlns:a16="http://schemas.microsoft.com/office/drawing/2014/main" id="{3F453559-50F6-4C98-B073-CFE8C70016CC}"/>
              </a:ext>
            </a:extLst>
          </p:cNvPr>
          <p:cNvSpPr/>
          <p:nvPr/>
        </p:nvSpPr>
        <p:spPr>
          <a:xfrm rot="5400000">
            <a:off x="6608603" y="5295528"/>
            <a:ext cx="521015" cy="446850"/>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74" name="Diamond 273">
            <a:extLst>
              <a:ext uri="{FF2B5EF4-FFF2-40B4-BE49-F238E27FC236}">
                <a16:creationId xmlns:a16="http://schemas.microsoft.com/office/drawing/2014/main" id="{94D438A4-B1DE-4B44-8626-E4A82D03E2EB}"/>
              </a:ext>
            </a:extLst>
          </p:cNvPr>
          <p:cNvSpPr/>
          <p:nvPr/>
        </p:nvSpPr>
        <p:spPr>
          <a:xfrm>
            <a:off x="6640196" y="5707723"/>
            <a:ext cx="547488" cy="571374"/>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5" name="Picture 274" descr="A picture containing chart&#10;&#10;Description automatically generated">
            <a:extLst>
              <a:ext uri="{FF2B5EF4-FFF2-40B4-BE49-F238E27FC236}">
                <a16:creationId xmlns:a16="http://schemas.microsoft.com/office/drawing/2014/main" id="{8529E9E3-6301-447D-BD20-E864450CD2DD}"/>
              </a:ext>
            </a:extLst>
          </p:cNvPr>
          <p:cNvPicPr>
            <a:picLocks noChangeAspect="1"/>
          </p:cNvPicPr>
          <p:nvPr/>
        </p:nvPicPr>
        <p:blipFill>
          <a:blip r:embed="rId4"/>
          <a:stretch>
            <a:fillRect/>
          </a:stretch>
        </p:blipFill>
        <p:spPr>
          <a:xfrm>
            <a:off x="9346493" y="5315682"/>
            <a:ext cx="547488" cy="547488"/>
          </a:xfrm>
          <a:prstGeom prst="rect">
            <a:avLst/>
          </a:prstGeom>
        </p:spPr>
      </p:pic>
      <p:pic>
        <p:nvPicPr>
          <p:cNvPr id="276" name="Picture 275" descr="A picture containing clipart&#10;&#10;Description automatically generated">
            <a:extLst>
              <a:ext uri="{FF2B5EF4-FFF2-40B4-BE49-F238E27FC236}">
                <a16:creationId xmlns:a16="http://schemas.microsoft.com/office/drawing/2014/main" id="{ABD14576-E13E-49CA-8B34-18A9571BFB3D}"/>
              </a:ext>
            </a:extLst>
          </p:cNvPr>
          <p:cNvPicPr>
            <a:picLocks noChangeAspect="1"/>
          </p:cNvPicPr>
          <p:nvPr/>
        </p:nvPicPr>
        <p:blipFill>
          <a:blip r:embed="rId3"/>
          <a:stretch>
            <a:fillRect/>
          </a:stretch>
        </p:blipFill>
        <p:spPr>
          <a:xfrm>
            <a:off x="9315225" y="5879109"/>
            <a:ext cx="547488" cy="547488"/>
          </a:xfrm>
          <a:prstGeom prst="rect">
            <a:avLst/>
          </a:prstGeom>
        </p:spPr>
      </p:pic>
      <p:sp>
        <p:nvSpPr>
          <p:cNvPr id="277" name="TextBox 276">
            <a:extLst>
              <a:ext uri="{FF2B5EF4-FFF2-40B4-BE49-F238E27FC236}">
                <a16:creationId xmlns:a16="http://schemas.microsoft.com/office/drawing/2014/main" id="{5870FDB3-C1C9-4684-BCB0-C8D92D94A640}"/>
              </a:ext>
            </a:extLst>
          </p:cNvPr>
          <p:cNvSpPr txBox="1"/>
          <p:nvPr/>
        </p:nvSpPr>
        <p:spPr>
          <a:xfrm>
            <a:off x="7363733" y="5294207"/>
            <a:ext cx="1838965" cy="369332"/>
          </a:xfrm>
          <a:prstGeom prst="rect">
            <a:avLst/>
          </a:prstGeom>
          <a:noFill/>
        </p:spPr>
        <p:txBody>
          <a:bodyPr wrap="square" rtlCol="0">
            <a:spAutoFit/>
          </a:bodyPr>
          <a:lstStyle/>
          <a:p>
            <a:r>
              <a:rPr lang="en-US" dirty="0" err="1">
                <a:latin typeface="Courier New" panose="02070309020205020404" pitchFamily="49" charset="0"/>
                <a:cs typeface="Courier New" panose="02070309020205020404" pitchFamily="49" charset="0"/>
              </a:rPr>
              <a:t>HKDF.Extract</a:t>
            </a:r>
            <a:endParaRPr lang="en-US" dirty="0">
              <a:latin typeface="Courier New" panose="02070309020205020404" pitchFamily="49" charset="0"/>
              <a:cs typeface="Courier New" panose="02070309020205020404" pitchFamily="49" charset="0"/>
            </a:endParaRPr>
          </a:p>
        </p:txBody>
      </p:sp>
      <p:sp>
        <p:nvSpPr>
          <p:cNvPr id="278" name="TextBox 277">
            <a:extLst>
              <a:ext uri="{FF2B5EF4-FFF2-40B4-BE49-F238E27FC236}">
                <a16:creationId xmlns:a16="http://schemas.microsoft.com/office/drawing/2014/main" id="{A702DD78-B678-4F44-BE88-3E2C0E15FEA4}"/>
              </a:ext>
            </a:extLst>
          </p:cNvPr>
          <p:cNvSpPr txBox="1"/>
          <p:nvPr/>
        </p:nvSpPr>
        <p:spPr>
          <a:xfrm>
            <a:off x="7375295" y="5780004"/>
            <a:ext cx="1701107" cy="646331"/>
          </a:xfrm>
          <a:prstGeom prst="rect">
            <a:avLst/>
          </a:prstGeom>
          <a:noFill/>
        </p:spPr>
        <p:txBody>
          <a:bodyPr wrap="square" rtlCol="0">
            <a:spAutoFit/>
          </a:bodyPr>
          <a:lstStyle/>
          <a:p>
            <a:r>
              <a:rPr lang="en-US" dirty="0" err="1">
                <a:latin typeface="Courier New" panose="02070309020205020404" pitchFamily="49" charset="0"/>
                <a:cs typeface="Courier New" panose="02070309020205020404" pitchFamily="49" charset="0"/>
              </a:rPr>
              <a:t>HKDF.Expand</a:t>
            </a:r>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	+ label</a:t>
            </a:r>
          </a:p>
        </p:txBody>
      </p:sp>
      <p:sp>
        <p:nvSpPr>
          <p:cNvPr id="279" name="TextBox 278">
            <a:extLst>
              <a:ext uri="{FF2B5EF4-FFF2-40B4-BE49-F238E27FC236}">
                <a16:creationId xmlns:a16="http://schemas.microsoft.com/office/drawing/2014/main" id="{4DDBFD2A-68ED-41C2-AFE8-4AA629B491CF}"/>
              </a:ext>
            </a:extLst>
          </p:cNvPr>
          <p:cNvSpPr txBox="1"/>
          <p:nvPr/>
        </p:nvSpPr>
        <p:spPr>
          <a:xfrm>
            <a:off x="9759321" y="5403088"/>
            <a:ext cx="1976823" cy="369332"/>
          </a:xfrm>
          <a:prstGeom prst="rect">
            <a:avLst/>
          </a:prstGeom>
          <a:noFill/>
        </p:spPr>
        <p:txBody>
          <a:bodyPr wrap="square" rtlCol="0">
            <a:spAutoFit/>
          </a:bodyPr>
          <a:lstStyle/>
          <a:p>
            <a:r>
              <a:rPr lang="en-US" dirty="0">
                <a:latin typeface="Courier New" panose="02070309020205020404" pitchFamily="49" charset="0"/>
                <a:cs typeface="Courier New" panose="02070309020205020404" pitchFamily="49" charset="0"/>
              </a:rPr>
              <a:t>“session” key</a:t>
            </a:r>
          </a:p>
        </p:txBody>
      </p:sp>
      <p:sp>
        <p:nvSpPr>
          <p:cNvPr id="280" name="TextBox 279">
            <a:extLst>
              <a:ext uri="{FF2B5EF4-FFF2-40B4-BE49-F238E27FC236}">
                <a16:creationId xmlns:a16="http://schemas.microsoft.com/office/drawing/2014/main" id="{68911045-5E63-4AD4-A2EC-6B72C30C78A9}"/>
              </a:ext>
            </a:extLst>
          </p:cNvPr>
          <p:cNvSpPr txBox="1"/>
          <p:nvPr/>
        </p:nvSpPr>
        <p:spPr>
          <a:xfrm>
            <a:off x="9806397" y="5981819"/>
            <a:ext cx="1838965" cy="369332"/>
          </a:xfrm>
          <a:prstGeom prst="rect">
            <a:avLst/>
          </a:prstGeom>
          <a:noFill/>
        </p:spPr>
        <p:txBody>
          <a:bodyPr wrap="square" rtlCol="0">
            <a:spAutoFit/>
          </a:bodyPr>
          <a:lstStyle/>
          <a:p>
            <a:r>
              <a:rPr lang="en-US" dirty="0">
                <a:latin typeface="Courier New" panose="02070309020205020404" pitchFamily="49" charset="0"/>
                <a:cs typeface="Courier New" panose="02070309020205020404" pitchFamily="49" charset="0"/>
              </a:rPr>
              <a:t>internal key</a:t>
            </a:r>
          </a:p>
        </p:txBody>
      </p:sp>
      <p:cxnSp>
        <p:nvCxnSpPr>
          <p:cNvPr id="288" name="Straight Arrow Connector 287">
            <a:extLst>
              <a:ext uri="{FF2B5EF4-FFF2-40B4-BE49-F238E27FC236}">
                <a16:creationId xmlns:a16="http://schemas.microsoft.com/office/drawing/2014/main" id="{A81804C4-BCCF-4049-B270-B4A069DB68FD}"/>
              </a:ext>
            </a:extLst>
          </p:cNvPr>
          <p:cNvCxnSpPr>
            <a:cxnSpLocks/>
            <a:stCxn id="2" idx="0"/>
            <a:endCxn id="113" idx="0"/>
          </p:cNvCxnSpPr>
          <p:nvPr/>
        </p:nvCxnSpPr>
        <p:spPr>
          <a:xfrm flipH="1">
            <a:off x="688360" y="2437840"/>
            <a:ext cx="732474" cy="106143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92" name="Straight Arrow Connector 291">
            <a:extLst>
              <a:ext uri="{FF2B5EF4-FFF2-40B4-BE49-F238E27FC236}">
                <a16:creationId xmlns:a16="http://schemas.microsoft.com/office/drawing/2014/main" id="{CF607FFB-02EC-415B-B146-72052AA4171D}"/>
              </a:ext>
            </a:extLst>
          </p:cNvPr>
          <p:cNvCxnSpPr>
            <a:cxnSpLocks/>
            <a:endCxn id="116" idx="0"/>
          </p:cNvCxnSpPr>
          <p:nvPr/>
        </p:nvCxnSpPr>
        <p:spPr>
          <a:xfrm>
            <a:off x="1433817" y="2443405"/>
            <a:ext cx="76831" cy="1055874"/>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96" name="Straight Arrow Connector 295">
            <a:extLst>
              <a:ext uri="{FF2B5EF4-FFF2-40B4-BE49-F238E27FC236}">
                <a16:creationId xmlns:a16="http://schemas.microsoft.com/office/drawing/2014/main" id="{1C1DAC96-2E74-4811-833A-01A8658B2A15}"/>
              </a:ext>
            </a:extLst>
          </p:cNvPr>
          <p:cNvCxnSpPr>
            <a:cxnSpLocks/>
            <a:stCxn id="2" idx="0"/>
            <a:endCxn id="121" idx="0"/>
          </p:cNvCxnSpPr>
          <p:nvPr/>
        </p:nvCxnSpPr>
        <p:spPr>
          <a:xfrm>
            <a:off x="1420834" y="2437840"/>
            <a:ext cx="983946" cy="106143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11" name="Title 1">
            <a:extLst>
              <a:ext uri="{FF2B5EF4-FFF2-40B4-BE49-F238E27FC236}">
                <a16:creationId xmlns:a16="http://schemas.microsoft.com/office/drawing/2014/main" id="{BA0C2655-5F8B-48B0-B532-D9FA1209E945}"/>
              </a:ext>
            </a:extLst>
          </p:cNvPr>
          <p:cNvSpPr txBox="1">
            <a:spLocks/>
          </p:cNvSpPr>
          <p:nvPr/>
        </p:nvSpPr>
        <p:spPr>
          <a:xfrm>
            <a:off x="-185744" y="210481"/>
            <a:ext cx="6617024" cy="923925"/>
          </a:xfrm>
          <a:prstGeom prst="rect">
            <a:avLst/>
          </a:prstGeom>
          <a:ln w="38100">
            <a:solidFill>
              <a:schemeClr val="tx1"/>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solidFill>
                  <a:schemeClr val="tx1"/>
                </a:solidFill>
              </a:rPr>
              <a:t>  The TLS 1.3 Key Schedule</a:t>
            </a:r>
          </a:p>
        </p:txBody>
      </p:sp>
      <p:sp>
        <p:nvSpPr>
          <p:cNvPr id="412" name="TextBox 411">
            <a:extLst>
              <a:ext uri="{FF2B5EF4-FFF2-40B4-BE49-F238E27FC236}">
                <a16:creationId xmlns:a16="http://schemas.microsoft.com/office/drawing/2014/main" id="{244EC080-C230-453B-B5CC-6E31D4FAFE55}"/>
              </a:ext>
            </a:extLst>
          </p:cNvPr>
          <p:cNvSpPr txBox="1"/>
          <p:nvPr/>
        </p:nvSpPr>
        <p:spPr>
          <a:xfrm>
            <a:off x="3444665" y="5998866"/>
            <a:ext cx="736099"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CHTK</a:t>
            </a:r>
          </a:p>
        </p:txBody>
      </p:sp>
      <p:sp>
        <p:nvSpPr>
          <p:cNvPr id="413" name="TextBox 412">
            <a:extLst>
              <a:ext uri="{FF2B5EF4-FFF2-40B4-BE49-F238E27FC236}">
                <a16:creationId xmlns:a16="http://schemas.microsoft.com/office/drawing/2014/main" id="{B40B91BE-E602-453F-858B-AD993E26EB69}"/>
              </a:ext>
            </a:extLst>
          </p:cNvPr>
          <p:cNvSpPr txBox="1"/>
          <p:nvPr/>
        </p:nvSpPr>
        <p:spPr>
          <a:xfrm>
            <a:off x="4756341" y="5998866"/>
            <a:ext cx="736099"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SHTK</a:t>
            </a:r>
          </a:p>
        </p:txBody>
      </p:sp>
      <p:sp>
        <p:nvSpPr>
          <p:cNvPr id="414" name="TextBox 413">
            <a:extLst>
              <a:ext uri="{FF2B5EF4-FFF2-40B4-BE49-F238E27FC236}">
                <a16:creationId xmlns:a16="http://schemas.microsoft.com/office/drawing/2014/main" id="{74176017-7ECA-43C3-9F48-9E35C5E09816}"/>
              </a:ext>
            </a:extLst>
          </p:cNvPr>
          <p:cNvSpPr txBox="1"/>
          <p:nvPr/>
        </p:nvSpPr>
        <p:spPr>
          <a:xfrm>
            <a:off x="5544070" y="5998866"/>
            <a:ext cx="598241"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SFK</a:t>
            </a:r>
          </a:p>
        </p:txBody>
      </p:sp>
      <p:sp>
        <p:nvSpPr>
          <p:cNvPr id="415" name="TextBox 414">
            <a:extLst>
              <a:ext uri="{FF2B5EF4-FFF2-40B4-BE49-F238E27FC236}">
                <a16:creationId xmlns:a16="http://schemas.microsoft.com/office/drawing/2014/main" id="{61B750F3-B241-40E2-9B84-B8FDFFF2A57D}"/>
              </a:ext>
            </a:extLst>
          </p:cNvPr>
          <p:cNvSpPr txBox="1"/>
          <p:nvPr/>
        </p:nvSpPr>
        <p:spPr>
          <a:xfrm>
            <a:off x="2778634" y="5992892"/>
            <a:ext cx="598241"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CFK</a:t>
            </a:r>
          </a:p>
        </p:txBody>
      </p:sp>
      <p:sp>
        <p:nvSpPr>
          <p:cNvPr id="416" name="TextBox 415">
            <a:extLst>
              <a:ext uri="{FF2B5EF4-FFF2-40B4-BE49-F238E27FC236}">
                <a16:creationId xmlns:a16="http://schemas.microsoft.com/office/drawing/2014/main" id="{5998CFBE-91DD-44FC-A7FA-BC84F4CE620D}"/>
              </a:ext>
            </a:extLst>
          </p:cNvPr>
          <p:cNvSpPr txBox="1"/>
          <p:nvPr/>
        </p:nvSpPr>
        <p:spPr>
          <a:xfrm>
            <a:off x="1988580" y="5165725"/>
            <a:ext cx="736099"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EEMS</a:t>
            </a:r>
          </a:p>
        </p:txBody>
      </p:sp>
      <p:sp>
        <p:nvSpPr>
          <p:cNvPr id="417" name="TextBox 416">
            <a:extLst>
              <a:ext uri="{FF2B5EF4-FFF2-40B4-BE49-F238E27FC236}">
                <a16:creationId xmlns:a16="http://schemas.microsoft.com/office/drawing/2014/main" id="{271F86B0-5103-4DA3-9071-58F3C3007F8E}"/>
              </a:ext>
            </a:extLst>
          </p:cNvPr>
          <p:cNvSpPr txBox="1"/>
          <p:nvPr/>
        </p:nvSpPr>
        <p:spPr>
          <a:xfrm>
            <a:off x="1114853" y="5165725"/>
            <a:ext cx="598241"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ETS</a:t>
            </a:r>
          </a:p>
        </p:txBody>
      </p:sp>
      <p:sp>
        <p:nvSpPr>
          <p:cNvPr id="418" name="TextBox 417">
            <a:extLst>
              <a:ext uri="{FF2B5EF4-FFF2-40B4-BE49-F238E27FC236}">
                <a16:creationId xmlns:a16="http://schemas.microsoft.com/office/drawing/2014/main" id="{944F47B4-33D0-470D-BDB4-9CBDD902A567}"/>
              </a:ext>
            </a:extLst>
          </p:cNvPr>
          <p:cNvSpPr txBox="1"/>
          <p:nvPr/>
        </p:nvSpPr>
        <p:spPr>
          <a:xfrm>
            <a:off x="414616" y="5915903"/>
            <a:ext cx="598241"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BFK</a:t>
            </a:r>
          </a:p>
        </p:txBody>
      </p:sp>
      <p:sp>
        <p:nvSpPr>
          <p:cNvPr id="419" name="Footer Placeholder 418">
            <a:extLst>
              <a:ext uri="{FF2B5EF4-FFF2-40B4-BE49-F238E27FC236}">
                <a16:creationId xmlns:a16="http://schemas.microsoft.com/office/drawing/2014/main" id="{7C39DCAE-CAFD-4BB5-921A-F62AEC3AFBF5}"/>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39999594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Rectangle 353">
            <a:extLst>
              <a:ext uri="{FF2B5EF4-FFF2-40B4-BE49-F238E27FC236}">
                <a16:creationId xmlns:a16="http://schemas.microsoft.com/office/drawing/2014/main" id="{322E6A28-6F41-4A04-A899-BFC3C7979C84}"/>
              </a:ext>
            </a:extLst>
          </p:cNvPr>
          <p:cNvSpPr/>
          <p:nvPr/>
        </p:nvSpPr>
        <p:spPr>
          <a:xfrm>
            <a:off x="7056086" y="1797552"/>
            <a:ext cx="4543918" cy="1930432"/>
          </a:xfrm>
          <a:prstGeom prst="rect">
            <a:avLst/>
          </a:prstGeom>
          <a:solidFill>
            <a:schemeClr val="bg1">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352" name="Oval 351">
            <a:extLst>
              <a:ext uri="{FF2B5EF4-FFF2-40B4-BE49-F238E27FC236}">
                <a16:creationId xmlns:a16="http://schemas.microsoft.com/office/drawing/2014/main" id="{C1118C52-4EB1-40B9-8FA0-18FFDD39541E}"/>
              </a:ext>
            </a:extLst>
          </p:cNvPr>
          <p:cNvSpPr/>
          <p:nvPr/>
        </p:nvSpPr>
        <p:spPr>
          <a:xfrm>
            <a:off x="7229004" y="1872380"/>
            <a:ext cx="842472" cy="78437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RO1</a:t>
            </a:r>
          </a:p>
        </p:txBody>
      </p:sp>
      <p:sp>
        <p:nvSpPr>
          <p:cNvPr id="353" name="Oval 352">
            <a:extLst>
              <a:ext uri="{FF2B5EF4-FFF2-40B4-BE49-F238E27FC236}">
                <a16:creationId xmlns:a16="http://schemas.microsoft.com/office/drawing/2014/main" id="{6D86AF71-F088-4F71-A81D-D935D7FD63F0}"/>
              </a:ext>
            </a:extLst>
          </p:cNvPr>
          <p:cNvSpPr/>
          <p:nvPr/>
        </p:nvSpPr>
        <p:spPr>
          <a:xfrm>
            <a:off x="7211650" y="2761615"/>
            <a:ext cx="877180" cy="8217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RO2</a:t>
            </a:r>
          </a:p>
        </p:txBody>
      </p:sp>
      <p:sp>
        <p:nvSpPr>
          <p:cNvPr id="170" name="TextBox 169">
            <a:extLst>
              <a:ext uri="{FF2B5EF4-FFF2-40B4-BE49-F238E27FC236}">
                <a16:creationId xmlns:a16="http://schemas.microsoft.com/office/drawing/2014/main" id="{DE1E3435-957A-459D-B27C-FE6DC2D0F9C6}"/>
              </a:ext>
            </a:extLst>
          </p:cNvPr>
          <p:cNvSpPr txBox="1"/>
          <p:nvPr/>
        </p:nvSpPr>
        <p:spPr>
          <a:xfrm>
            <a:off x="8427114" y="2242670"/>
            <a:ext cx="2909113" cy="923330"/>
          </a:xfrm>
          <a:prstGeom prst="rect">
            <a:avLst/>
          </a:prstGeom>
          <a:solidFill>
            <a:schemeClr val="bg1">
              <a:lumMod val="95000"/>
            </a:schemeClr>
          </a:solidFill>
        </p:spPr>
        <p:txBody>
          <a:bodyPr wrap="square" rtlCol="0">
            <a:spAutoFit/>
          </a:bodyPr>
          <a:lstStyle/>
          <a:p>
            <a:r>
              <a:rPr lang="en-US" dirty="0"/>
              <a:t>We model </a:t>
            </a:r>
            <a:r>
              <a:rPr lang="en-US" dirty="0" err="1">
                <a:latin typeface="Courier New" panose="02070309020205020404" pitchFamily="49" charset="0"/>
                <a:cs typeface="Courier New" panose="02070309020205020404" pitchFamily="49" charset="0"/>
              </a:rPr>
              <a:t>HKDF.Extract</a:t>
            </a:r>
            <a:r>
              <a:rPr lang="en-US" dirty="0">
                <a:cs typeface="Courier New" panose="02070309020205020404" pitchFamily="49" charset="0"/>
              </a:rPr>
              <a:t> and </a:t>
            </a:r>
            <a:r>
              <a:rPr lang="en-US" dirty="0" err="1">
                <a:latin typeface="Courier New" panose="02070309020205020404" pitchFamily="49" charset="0"/>
                <a:cs typeface="Courier New" panose="02070309020205020404" pitchFamily="49" charset="0"/>
              </a:rPr>
              <a:t>HKDF.Expand</a:t>
            </a:r>
            <a:r>
              <a:rPr lang="en-US" dirty="0">
                <a:cs typeface="Courier New" panose="02070309020205020404" pitchFamily="49" charset="0"/>
              </a:rPr>
              <a:t> as independent random oracles</a:t>
            </a:r>
            <a:endParaRPr lang="en-US" dirty="0"/>
          </a:p>
        </p:txBody>
      </p:sp>
      <p:sp>
        <p:nvSpPr>
          <p:cNvPr id="374" name="Title 1">
            <a:extLst>
              <a:ext uri="{FF2B5EF4-FFF2-40B4-BE49-F238E27FC236}">
                <a16:creationId xmlns:a16="http://schemas.microsoft.com/office/drawing/2014/main" id="{3283497E-CACC-4B40-9F58-A0782399272C}"/>
              </a:ext>
            </a:extLst>
          </p:cNvPr>
          <p:cNvSpPr txBox="1">
            <a:spLocks/>
          </p:cNvSpPr>
          <p:nvPr/>
        </p:nvSpPr>
        <p:spPr>
          <a:xfrm>
            <a:off x="-185744" y="210481"/>
            <a:ext cx="6617024" cy="923925"/>
          </a:xfrm>
          <a:prstGeom prst="rect">
            <a:avLst/>
          </a:prstGeom>
          <a:ln w="38100">
            <a:solidFill>
              <a:schemeClr val="tx1"/>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solidFill>
                  <a:schemeClr val="tx1"/>
                </a:solidFill>
              </a:rPr>
              <a:t>  The [DG21] Key Schedule</a:t>
            </a:r>
          </a:p>
        </p:txBody>
      </p:sp>
      <p:sp>
        <p:nvSpPr>
          <p:cNvPr id="382" name="Rectangle 381">
            <a:extLst>
              <a:ext uri="{FF2B5EF4-FFF2-40B4-BE49-F238E27FC236}">
                <a16:creationId xmlns:a16="http://schemas.microsoft.com/office/drawing/2014/main" id="{821E59FA-701F-4C11-B9BE-4B9ECDB1A080}"/>
              </a:ext>
            </a:extLst>
          </p:cNvPr>
          <p:cNvSpPr/>
          <p:nvPr/>
        </p:nvSpPr>
        <p:spPr>
          <a:xfrm>
            <a:off x="591996" y="1415310"/>
            <a:ext cx="5863771" cy="31577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3" name="Rectangle 382">
            <a:extLst>
              <a:ext uri="{FF2B5EF4-FFF2-40B4-BE49-F238E27FC236}">
                <a16:creationId xmlns:a16="http://schemas.microsoft.com/office/drawing/2014/main" id="{15B5C8AE-60E3-4891-8A24-A2A7E377F038}"/>
              </a:ext>
            </a:extLst>
          </p:cNvPr>
          <p:cNvSpPr/>
          <p:nvPr/>
        </p:nvSpPr>
        <p:spPr>
          <a:xfrm>
            <a:off x="2599488" y="1448936"/>
            <a:ext cx="423933" cy="28386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b="1" dirty="0">
                <a:solidFill>
                  <a:schemeClr val="tx1"/>
                </a:solidFill>
              </a:rPr>
              <a:t>g</a:t>
            </a:r>
            <a:r>
              <a:rPr lang="en-US" sz="1600" b="1" baseline="30000" dirty="0">
                <a:solidFill>
                  <a:schemeClr val="tx1"/>
                </a:solidFill>
              </a:rPr>
              <a:t>ab</a:t>
            </a:r>
            <a:endParaRPr lang="en-US" sz="1600" dirty="0">
              <a:solidFill>
                <a:schemeClr val="tx1"/>
              </a:solidFill>
            </a:endParaRPr>
          </a:p>
        </p:txBody>
      </p:sp>
      <p:sp>
        <p:nvSpPr>
          <p:cNvPr id="384" name="Rectangle 383">
            <a:extLst>
              <a:ext uri="{FF2B5EF4-FFF2-40B4-BE49-F238E27FC236}">
                <a16:creationId xmlns:a16="http://schemas.microsoft.com/office/drawing/2014/main" id="{54F3B5D5-B5D3-43B7-A355-05DA66B86CFF}"/>
              </a:ext>
            </a:extLst>
          </p:cNvPr>
          <p:cNvSpPr/>
          <p:nvPr/>
        </p:nvSpPr>
        <p:spPr>
          <a:xfrm>
            <a:off x="3469185" y="2366541"/>
            <a:ext cx="786467" cy="37114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chemeClr val="tx1"/>
                </a:solidFill>
              </a:rPr>
              <a:t>(</a:t>
            </a:r>
            <a:r>
              <a:rPr lang="en-US" sz="1600" b="1" dirty="0">
                <a:solidFill>
                  <a:schemeClr val="tx1"/>
                </a:solidFill>
              </a:rPr>
              <a:t>g</a:t>
            </a:r>
            <a:r>
              <a:rPr lang="en-US" sz="1600" b="1" baseline="30000" dirty="0">
                <a:solidFill>
                  <a:schemeClr val="tx1"/>
                </a:solidFill>
              </a:rPr>
              <a:t>a</a:t>
            </a:r>
            <a:r>
              <a:rPr lang="en-US" sz="1600" dirty="0">
                <a:solidFill>
                  <a:schemeClr val="tx1"/>
                </a:solidFill>
              </a:rPr>
              <a:t> , </a:t>
            </a:r>
            <a:r>
              <a:rPr lang="en-US" sz="1600" b="1" dirty="0" err="1">
                <a:solidFill>
                  <a:schemeClr val="tx1"/>
                </a:solidFill>
              </a:rPr>
              <a:t>g</a:t>
            </a:r>
            <a:r>
              <a:rPr lang="en-US" sz="1600" b="1" baseline="30000" dirty="0" err="1">
                <a:solidFill>
                  <a:schemeClr val="tx1"/>
                </a:solidFill>
              </a:rPr>
              <a:t>b</a:t>
            </a:r>
            <a:r>
              <a:rPr lang="en-US" sz="1600" dirty="0">
                <a:solidFill>
                  <a:schemeClr val="tx1"/>
                </a:solidFill>
              </a:rPr>
              <a:t>)</a:t>
            </a:r>
          </a:p>
        </p:txBody>
      </p:sp>
      <p:sp>
        <p:nvSpPr>
          <p:cNvPr id="385" name="Oval 384">
            <a:extLst>
              <a:ext uri="{FF2B5EF4-FFF2-40B4-BE49-F238E27FC236}">
                <a16:creationId xmlns:a16="http://schemas.microsoft.com/office/drawing/2014/main" id="{F65CB455-ACB3-4BA7-851E-257057379C86}"/>
              </a:ext>
            </a:extLst>
          </p:cNvPr>
          <p:cNvSpPr/>
          <p:nvPr/>
        </p:nvSpPr>
        <p:spPr>
          <a:xfrm rot="5400000">
            <a:off x="701822" y="1983157"/>
            <a:ext cx="409660" cy="40784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86" name="Oval 385">
            <a:extLst>
              <a:ext uri="{FF2B5EF4-FFF2-40B4-BE49-F238E27FC236}">
                <a16:creationId xmlns:a16="http://schemas.microsoft.com/office/drawing/2014/main" id="{7DB7354A-FACE-4595-A4A8-D8BB3D902B27}"/>
              </a:ext>
            </a:extLst>
          </p:cNvPr>
          <p:cNvSpPr/>
          <p:nvPr/>
        </p:nvSpPr>
        <p:spPr>
          <a:xfrm>
            <a:off x="1674777" y="1984744"/>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7" name="Straight Arrow Connector 386">
            <a:extLst>
              <a:ext uri="{FF2B5EF4-FFF2-40B4-BE49-F238E27FC236}">
                <a16:creationId xmlns:a16="http://schemas.microsoft.com/office/drawing/2014/main" id="{25E51FBF-4B83-490E-BFAC-642A929716E5}"/>
              </a:ext>
            </a:extLst>
          </p:cNvPr>
          <p:cNvCxnSpPr>
            <a:cxnSpLocks/>
          </p:cNvCxnSpPr>
          <p:nvPr/>
        </p:nvCxnSpPr>
        <p:spPr>
          <a:xfrm>
            <a:off x="1110577" y="2187082"/>
            <a:ext cx="564200" cy="249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88" name="Straight Arrow Connector 387">
            <a:extLst>
              <a:ext uri="{FF2B5EF4-FFF2-40B4-BE49-F238E27FC236}">
                <a16:creationId xmlns:a16="http://schemas.microsoft.com/office/drawing/2014/main" id="{E1F0738F-2686-445F-8BBA-FEDF753DBDDB}"/>
              </a:ext>
            </a:extLst>
          </p:cNvPr>
          <p:cNvCxnSpPr>
            <a:cxnSpLocks/>
          </p:cNvCxnSpPr>
          <p:nvPr/>
        </p:nvCxnSpPr>
        <p:spPr>
          <a:xfrm flipV="1">
            <a:off x="2082626" y="2172342"/>
            <a:ext cx="536446" cy="1723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89" name="Oval 388">
            <a:extLst>
              <a:ext uri="{FF2B5EF4-FFF2-40B4-BE49-F238E27FC236}">
                <a16:creationId xmlns:a16="http://schemas.microsoft.com/office/drawing/2014/main" id="{009270C5-CA06-4CC9-9FA6-B3F662D0AA49}"/>
              </a:ext>
            </a:extLst>
          </p:cNvPr>
          <p:cNvSpPr/>
          <p:nvPr/>
        </p:nvSpPr>
        <p:spPr>
          <a:xfrm rot="5400000">
            <a:off x="2618166" y="1968417"/>
            <a:ext cx="409660" cy="40784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390" name="Straight Arrow Connector 389">
            <a:extLst>
              <a:ext uri="{FF2B5EF4-FFF2-40B4-BE49-F238E27FC236}">
                <a16:creationId xmlns:a16="http://schemas.microsoft.com/office/drawing/2014/main" id="{A78B3287-E0A7-44C1-9A0B-B13E0ADF7B9F}"/>
              </a:ext>
            </a:extLst>
          </p:cNvPr>
          <p:cNvCxnSpPr>
            <a:cxnSpLocks/>
            <a:stCxn id="383" idx="2"/>
          </p:cNvCxnSpPr>
          <p:nvPr/>
        </p:nvCxnSpPr>
        <p:spPr>
          <a:xfrm>
            <a:off x="2811455" y="1732796"/>
            <a:ext cx="11541" cy="337131"/>
          </a:xfrm>
          <a:prstGeom prst="straightConnector1">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391" name="Straight Arrow Connector 390">
            <a:extLst>
              <a:ext uri="{FF2B5EF4-FFF2-40B4-BE49-F238E27FC236}">
                <a16:creationId xmlns:a16="http://schemas.microsoft.com/office/drawing/2014/main" id="{DCDCC35C-3F1C-4231-9DF7-F1B210B0CE9A}"/>
              </a:ext>
            </a:extLst>
          </p:cNvPr>
          <p:cNvCxnSpPr>
            <a:cxnSpLocks/>
          </p:cNvCxnSpPr>
          <p:nvPr/>
        </p:nvCxnSpPr>
        <p:spPr>
          <a:xfrm>
            <a:off x="3026921" y="2172342"/>
            <a:ext cx="637239" cy="8106"/>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92" name="Oval 391">
            <a:extLst>
              <a:ext uri="{FF2B5EF4-FFF2-40B4-BE49-F238E27FC236}">
                <a16:creationId xmlns:a16="http://schemas.microsoft.com/office/drawing/2014/main" id="{1E9277C8-9255-41FF-A073-C6761638D12E}"/>
              </a:ext>
            </a:extLst>
          </p:cNvPr>
          <p:cNvSpPr/>
          <p:nvPr/>
        </p:nvSpPr>
        <p:spPr>
          <a:xfrm>
            <a:off x="3664160" y="1975618"/>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93" name="Straight Arrow Connector 392">
            <a:extLst>
              <a:ext uri="{FF2B5EF4-FFF2-40B4-BE49-F238E27FC236}">
                <a16:creationId xmlns:a16="http://schemas.microsoft.com/office/drawing/2014/main" id="{33EF94F6-09DA-451C-A88C-8973C71B2EF0}"/>
              </a:ext>
            </a:extLst>
          </p:cNvPr>
          <p:cNvCxnSpPr>
            <a:cxnSpLocks/>
          </p:cNvCxnSpPr>
          <p:nvPr/>
        </p:nvCxnSpPr>
        <p:spPr>
          <a:xfrm>
            <a:off x="4072009" y="2180448"/>
            <a:ext cx="501494" cy="756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94" name="Oval 393">
            <a:extLst>
              <a:ext uri="{FF2B5EF4-FFF2-40B4-BE49-F238E27FC236}">
                <a16:creationId xmlns:a16="http://schemas.microsoft.com/office/drawing/2014/main" id="{18A86F94-A984-4F66-A0C4-4800B5C4BB4B}"/>
              </a:ext>
            </a:extLst>
          </p:cNvPr>
          <p:cNvSpPr/>
          <p:nvPr/>
        </p:nvSpPr>
        <p:spPr>
          <a:xfrm rot="5400000">
            <a:off x="4572597" y="1984084"/>
            <a:ext cx="409660" cy="40784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395" name="Connector: Elbow 65">
            <a:extLst>
              <a:ext uri="{FF2B5EF4-FFF2-40B4-BE49-F238E27FC236}">
                <a16:creationId xmlns:a16="http://schemas.microsoft.com/office/drawing/2014/main" id="{668B05F8-5E20-4BE1-8D98-20CAC1618EF0}"/>
              </a:ext>
            </a:extLst>
          </p:cNvPr>
          <p:cNvCxnSpPr>
            <a:cxnSpLocks/>
          </p:cNvCxnSpPr>
          <p:nvPr/>
        </p:nvCxnSpPr>
        <p:spPr>
          <a:xfrm>
            <a:off x="4981352" y="2188009"/>
            <a:ext cx="199354" cy="74841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96" name="Oval 395">
            <a:extLst>
              <a:ext uri="{FF2B5EF4-FFF2-40B4-BE49-F238E27FC236}">
                <a16:creationId xmlns:a16="http://schemas.microsoft.com/office/drawing/2014/main" id="{772052C3-A54A-4D04-9443-84E43C71F0FD}"/>
              </a:ext>
            </a:extLst>
          </p:cNvPr>
          <p:cNvSpPr/>
          <p:nvPr/>
        </p:nvSpPr>
        <p:spPr>
          <a:xfrm>
            <a:off x="4975099" y="2826415"/>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97" name="Straight Arrow Connector 396">
            <a:extLst>
              <a:ext uri="{FF2B5EF4-FFF2-40B4-BE49-F238E27FC236}">
                <a16:creationId xmlns:a16="http://schemas.microsoft.com/office/drawing/2014/main" id="{BC3CC228-3EFE-4C6B-9964-A5A3755C1C57}"/>
              </a:ext>
            </a:extLst>
          </p:cNvPr>
          <p:cNvCxnSpPr>
            <a:cxnSpLocks/>
            <a:stCxn id="460" idx="4"/>
            <a:endCxn id="436" idx="0"/>
          </p:cNvCxnSpPr>
          <p:nvPr/>
        </p:nvCxnSpPr>
        <p:spPr>
          <a:xfrm flipH="1">
            <a:off x="5178981" y="3235783"/>
            <a:ext cx="1864" cy="25283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98" name="Connector: Elbow 75">
            <a:extLst>
              <a:ext uri="{FF2B5EF4-FFF2-40B4-BE49-F238E27FC236}">
                <a16:creationId xmlns:a16="http://schemas.microsoft.com/office/drawing/2014/main" id="{9968B8F6-1819-4F7C-BAD5-30F8051F98C2}"/>
              </a:ext>
            </a:extLst>
          </p:cNvPr>
          <p:cNvCxnSpPr>
            <a:cxnSpLocks/>
          </p:cNvCxnSpPr>
          <p:nvPr/>
        </p:nvCxnSpPr>
        <p:spPr>
          <a:xfrm flipH="1">
            <a:off x="4648079" y="2188009"/>
            <a:ext cx="333273" cy="76062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99" name="Oval 398">
            <a:extLst>
              <a:ext uri="{FF2B5EF4-FFF2-40B4-BE49-F238E27FC236}">
                <a16:creationId xmlns:a16="http://schemas.microsoft.com/office/drawing/2014/main" id="{5718CCE4-804B-40BE-8EC0-54192B1528CD}"/>
              </a:ext>
            </a:extLst>
          </p:cNvPr>
          <p:cNvSpPr/>
          <p:nvPr/>
        </p:nvSpPr>
        <p:spPr>
          <a:xfrm>
            <a:off x="4442472" y="2838625"/>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0" name="Connector: Elbow 81">
            <a:extLst>
              <a:ext uri="{FF2B5EF4-FFF2-40B4-BE49-F238E27FC236}">
                <a16:creationId xmlns:a16="http://schemas.microsoft.com/office/drawing/2014/main" id="{094E2395-B3D7-461A-A1B0-222C5F9B0F6F}"/>
              </a:ext>
            </a:extLst>
          </p:cNvPr>
          <p:cNvCxnSpPr>
            <a:cxnSpLocks/>
          </p:cNvCxnSpPr>
          <p:nvPr/>
        </p:nvCxnSpPr>
        <p:spPr>
          <a:xfrm>
            <a:off x="4981352" y="2188009"/>
            <a:ext cx="1181716" cy="83029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01" name="Oval 400">
            <a:extLst>
              <a:ext uri="{FF2B5EF4-FFF2-40B4-BE49-F238E27FC236}">
                <a16:creationId xmlns:a16="http://schemas.microsoft.com/office/drawing/2014/main" id="{A7313C83-CFF9-41B1-BED1-EFE095533D82}"/>
              </a:ext>
            </a:extLst>
          </p:cNvPr>
          <p:cNvSpPr/>
          <p:nvPr/>
        </p:nvSpPr>
        <p:spPr>
          <a:xfrm>
            <a:off x="5977213" y="2839726"/>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2" name="Connector: Elbow 83">
            <a:extLst>
              <a:ext uri="{FF2B5EF4-FFF2-40B4-BE49-F238E27FC236}">
                <a16:creationId xmlns:a16="http://schemas.microsoft.com/office/drawing/2014/main" id="{72270E7A-4781-4621-A8BD-FCFBE55ACFE5}"/>
              </a:ext>
            </a:extLst>
          </p:cNvPr>
          <p:cNvCxnSpPr>
            <a:cxnSpLocks/>
          </p:cNvCxnSpPr>
          <p:nvPr/>
        </p:nvCxnSpPr>
        <p:spPr>
          <a:xfrm>
            <a:off x="4981352" y="2188009"/>
            <a:ext cx="695807" cy="78169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03" name="Oval 402">
            <a:extLst>
              <a:ext uri="{FF2B5EF4-FFF2-40B4-BE49-F238E27FC236}">
                <a16:creationId xmlns:a16="http://schemas.microsoft.com/office/drawing/2014/main" id="{61021CFA-1A1A-4C1D-9F56-DD567A3AF1DF}"/>
              </a:ext>
            </a:extLst>
          </p:cNvPr>
          <p:cNvSpPr/>
          <p:nvPr/>
        </p:nvSpPr>
        <p:spPr>
          <a:xfrm>
            <a:off x="5470484" y="2838723"/>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4" name="Straight Arrow Connector 403">
            <a:extLst>
              <a:ext uri="{FF2B5EF4-FFF2-40B4-BE49-F238E27FC236}">
                <a16:creationId xmlns:a16="http://schemas.microsoft.com/office/drawing/2014/main" id="{5C257C0E-61D0-47C7-9023-77F59342F13F}"/>
              </a:ext>
            </a:extLst>
          </p:cNvPr>
          <p:cNvCxnSpPr>
            <a:cxnSpLocks/>
            <a:stCxn id="461" idx="4"/>
            <a:endCxn id="447" idx="0"/>
          </p:cNvCxnSpPr>
          <p:nvPr/>
        </p:nvCxnSpPr>
        <p:spPr>
          <a:xfrm>
            <a:off x="5681032" y="3250296"/>
            <a:ext cx="16399" cy="24414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05" name="Straight Arrow Connector 404">
            <a:extLst>
              <a:ext uri="{FF2B5EF4-FFF2-40B4-BE49-F238E27FC236}">
                <a16:creationId xmlns:a16="http://schemas.microsoft.com/office/drawing/2014/main" id="{8F02AAEB-59D7-4A4C-B879-096ABAE0A403}"/>
              </a:ext>
            </a:extLst>
          </p:cNvPr>
          <p:cNvCxnSpPr>
            <a:cxnSpLocks/>
            <a:stCxn id="459" idx="4"/>
          </p:cNvCxnSpPr>
          <p:nvPr/>
        </p:nvCxnSpPr>
        <p:spPr>
          <a:xfrm>
            <a:off x="4648079" y="3247650"/>
            <a:ext cx="8616" cy="246787"/>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06" name="Straight Arrow Connector 405">
            <a:extLst>
              <a:ext uri="{FF2B5EF4-FFF2-40B4-BE49-F238E27FC236}">
                <a16:creationId xmlns:a16="http://schemas.microsoft.com/office/drawing/2014/main" id="{7063C9E7-D400-4648-8128-598B6EA6E716}"/>
              </a:ext>
            </a:extLst>
          </p:cNvPr>
          <p:cNvCxnSpPr>
            <a:cxnSpLocks/>
            <a:stCxn id="463" idx="2"/>
            <a:endCxn id="448" idx="0"/>
          </p:cNvCxnSpPr>
          <p:nvPr/>
        </p:nvCxnSpPr>
        <p:spPr>
          <a:xfrm flipH="1">
            <a:off x="6171013" y="3236437"/>
            <a:ext cx="8794" cy="26235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07" name="Oval 406">
            <a:extLst>
              <a:ext uri="{FF2B5EF4-FFF2-40B4-BE49-F238E27FC236}">
                <a16:creationId xmlns:a16="http://schemas.microsoft.com/office/drawing/2014/main" id="{752DDF13-39E8-4BF0-BB40-B8F2928CAF65}"/>
              </a:ext>
            </a:extLst>
          </p:cNvPr>
          <p:cNvSpPr/>
          <p:nvPr/>
        </p:nvSpPr>
        <p:spPr>
          <a:xfrm>
            <a:off x="2234855" y="2813885"/>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8" name="Straight Arrow Connector 407">
            <a:extLst>
              <a:ext uri="{FF2B5EF4-FFF2-40B4-BE49-F238E27FC236}">
                <a16:creationId xmlns:a16="http://schemas.microsoft.com/office/drawing/2014/main" id="{116B3492-FC1C-482F-9581-03FAEA142898}"/>
              </a:ext>
            </a:extLst>
          </p:cNvPr>
          <p:cNvCxnSpPr>
            <a:cxnSpLocks/>
            <a:stCxn id="407" idx="4"/>
            <a:endCxn id="428" idx="0"/>
          </p:cNvCxnSpPr>
          <p:nvPr/>
        </p:nvCxnSpPr>
        <p:spPr>
          <a:xfrm>
            <a:off x="2438780" y="3223545"/>
            <a:ext cx="260668" cy="152116"/>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09" name="Connector: Elbow 96">
            <a:extLst>
              <a:ext uri="{FF2B5EF4-FFF2-40B4-BE49-F238E27FC236}">
                <a16:creationId xmlns:a16="http://schemas.microsoft.com/office/drawing/2014/main" id="{4AFC6A1F-ECC1-4415-B402-F3D3CBBC7C78}"/>
              </a:ext>
            </a:extLst>
          </p:cNvPr>
          <p:cNvCxnSpPr>
            <a:cxnSpLocks/>
            <a:stCxn id="389" idx="0"/>
            <a:endCxn id="410" idx="0"/>
          </p:cNvCxnSpPr>
          <p:nvPr/>
        </p:nvCxnSpPr>
        <p:spPr>
          <a:xfrm>
            <a:off x="3026921" y="2172342"/>
            <a:ext cx="293271" cy="65973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10" name="Oval 409">
            <a:extLst>
              <a:ext uri="{FF2B5EF4-FFF2-40B4-BE49-F238E27FC236}">
                <a16:creationId xmlns:a16="http://schemas.microsoft.com/office/drawing/2014/main" id="{C2A36FD8-C782-4BA9-B655-95F041460524}"/>
              </a:ext>
            </a:extLst>
          </p:cNvPr>
          <p:cNvSpPr/>
          <p:nvPr/>
        </p:nvSpPr>
        <p:spPr>
          <a:xfrm>
            <a:off x="3116267" y="2832080"/>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1" name="Straight Arrow Connector 410">
            <a:extLst>
              <a:ext uri="{FF2B5EF4-FFF2-40B4-BE49-F238E27FC236}">
                <a16:creationId xmlns:a16="http://schemas.microsoft.com/office/drawing/2014/main" id="{6B9E8E44-878B-4B3C-AE14-4EAA34FEB92D}"/>
              </a:ext>
            </a:extLst>
          </p:cNvPr>
          <p:cNvCxnSpPr>
            <a:cxnSpLocks/>
            <a:stCxn id="410" idx="4"/>
            <a:endCxn id="429" idx="0"/>
          </p:cNvCxnSpPr>
          <p:nvPr/>
        </p:nvCxnSpPr>
        <p:spPr>
          <a:xfrm flipH="1">
            <a:off x="3242766" y="3241740"/>
            <a:ext cx="77426" cy="154773"/>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12" name="Straight Arrow Connector 411">
            <a:extLst>
              <a:ext uri="{FF2B5EF4-FFF2-40B4-BE49-F238E27FC236}">
                <a16:creationId xmlns:a16="http://schemas.microsoft.com/office/drawing/2014/main" id="{88DA54FB-1A2F-41FE-958B-E03740544951}"/>
              </a:ext>
            </a:extLst>
          </p:cNvPr>
          <p:cNvCxnSpPr>
            <a:cxnSpLocks/>
            <a:stCxn id="389" idx="0"/>
            <a:endCxn id="407" idx="0"/>
          </p:cNvCxnSpPr>
          <p:nvPr/>
        </p:nvCxnSpPr>
        <p:spPr>
          <a:xfrm flipH="1">
            <a:off x="2438780" y="2172342"/>
            <a:ext cx="588141" cy="641543"/>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13" name="Oval 412">
            <a:extLst>
              <a:ext uri="{FF2B5EF4-FFF2-40B4-BE49-F238E27FC236}">
                <a16:creationId xmlns:a16="http://schemas.microsoft.com/office/drawing/2014/main" id="{317DCE3F-C4BB-4DC5-8CAD-8D03CB372F18}"/>
              </a:ext>
            </a:extLst>
          </p:cNvPr>
          <p:cNvSpPr/>
          <p:nvPr/>
        </p:nvSpPr>
        <p:spPr>
          <a:xfrm>
            <a:off x="659903" y="2810156"/>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4" name="Straight Arrow Connector 413">
            <a:extLst>
              <a:ext uri="{FF2B5EF4-FFF2-40B4-BE49-F238E27FC236}">
                <a16:creationId xmlns:a16="http://schemas.microsoft.com/office/drawing/2014/main" id="{38179E00-40D8-4C1A-ABAA-5B744C5B385C}"/>
              </a:ext>
            </a:extLst>
          </p:cNvPr>
          <p:cNvCxnSpPr>
            <a:cxnSpLocks/>
          </p:cNvCxnSpPr>
          <p:nvPr/>
        </p:nvCxnSpPr>
        <p:spPr>
          <a:xfrm flipH="1">
            <a:off x="858146" y="3219816"/>
            <a:ext cx="5682" cy="20009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15" name="Oval 414">
            <a:extLst>
              <a:ext uri="{FF2B5EF4-FFF2-40B4-BE49-F238E27FC236}">
                <a16:creationId xmlns:a16="http://schemas.microsoft.com/office/drawing/2014/main" id="{6B107ECE-3BE3-40D7-BE27-B1AD33ADAD01}"/>
              </a:ext>
            </a:extLst>
          </p:cNvPr>
          <p:cNvSpPr/>
          <p:nvPr/>
        </p:nvSpPr>
        <p:spPr>
          <a:xfrm>
            <a:off x="1110892" y="2810156"/>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6" name="Straight Arrow Connector 415">
            <a:extLst>
              <a:ext uri="{FF2B5EF4-FFF2-40B4-BE49-F238E27FC236}">
                <a16:creationId xmlns:a16="http://schemas.microsoft.com/office/drawing/2014/main" id="{EAD420C7-FFE0-4B97-B9C3-EF68AB41A3E4}"/>
              </a:ext>
            </a:extLst>
          </p:cNvPr>
          <p:cNvCxnSpPr>
            <a:cxnSpLocks/>
            <a:stCxn id="415" idx="4"/>
            <a:endCxn id="440" idx="0"/>
          </p:cNvCxnSpPr>
          <p:nvPr/>
        </p:nvCxnSpPr>
        <p:spPr>
          <a:xfrm>
            <a:off x="1314817" y="3219816"/>
            <a:ext cx="11719" cy="26437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17" name="Oval 416">
            <a:extLst>
              <a:ext uri="{FF2B5EF4-FFF2-40B4-BE49-F238E27FC236}">
                <a16:creationId xmlns:a16="http://schemas.microsoft.com/office/drawing/2014/main" id="{C34DFB02-E427-4390-8FCC-37C31AE279BE}"/>
              </a:ext>
            </a:extLst>
          </p:cNvPr>
          <p:cNvSpPr/>
          <p:nvPr/>
        </p:nvSpPr>
        <p:spPr>
          <a:xfrm>
            <a:off x="1563717" y="2816099"/>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8" name="Picture 417" descr="A picture containing clipart&#10;&#10;Description automatically generated">
            <a:extLst>
              <a:ext uri="{FF2B5EF4-FFF2-40B4-BE49-F238E27FC236}">
                <a16:creationId xmlns:a16="http://schemas.microsoft.com/office/drawing/2014/main" id="{3D7879C8-4194-44D0-A75D-DD1629F85932}"/>
              </a:ext>
            </a:extLst>
          </p:cNvPr>
          <p:cNvPicPr>
            <a:picLocks noChangeAspect="1"/>
          </p:cNvPicPr>
          <p:nvPr/>
        </p:nvPicPr>
        <p:blipFill>
          <a:blip r:embed="rId3"/>
          <a:stretch>
            <a:fillRect/>
          </a:stretch>
        </p:blipFill>
        <p:spPr>
          <a:xfrm>
            <a:off x="666331" y="4043541"/>
            <a:ext cx="399029" cy="399029"/>
          </a:xfrm>
          <a:prstGeom prst="rect">
            <a:avLst/>
          </a:prstGeom>
        </p:spPr>
      </p:pic>
      <p:sp>
        <p:nvSpPr>
          <p:cNvPr id="419" name="Oval 418">
            <a:extLst>
              <a:ext uri="{FF2B5EF4-FFF2-40B4-BE49-F238E27FC236}">
                <a16:creationId xmlns:a16="http://schemas.microsoft.com/office/drawing/2014/main" id="{5AC698FE-8E77-4317-861A-1B7102886614}"/>
              </a:ext>
            </a:extLst>
          </p:cNvPr>
          <p:cNvSpPr/>
          <p:nvPr/>
        </p:nvSpPr>
        <p:spPr>
          <a:xfrm>
            <a:off x="654221" y="3419914"/>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20" name="Straight Arrow Connector 419">
            <a:extLst>
              <a:ext uri="{FF2B5EF4-FFF2-40B4-BE49-F238E27FC236}">
                <a16:creationId xmlns:a16="http://schemas.microsoft.com/office/drawing/2014/main" id="{3D1D54CA-98DD-490A-A6F4-40E0D50E928C}"/>
              </a:ext>
            </a:extLst>
          </p:cNvPr>
          <p:cNvCxnSpPr>
            <a:cxnSpLocks/>
            <a:stCxn id="452" idx="4"/>
            <a:endCxn id="418" idx="0"/>
          </p:cNvCxnSpPr>
          <p:nvPr/>
        </p:nvCxnSpPr>
        <p:spPr>
          <a:xfrm>
            <a:off x="862162" y="3834045"/>
            <a:ext cx="3684" cy="209496"/>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21" name="Connector: Elbow 420">
            <a:extLst>
              <a:ext uri="{FF2B5EF4-FFF2-40B4-BE49-F238E27FC236}">
                <a16:creationId xmlns:a16="http://schemas.microsoft.com/office/drawing/2014/main" id="{142CF6FF-FDDD-4E25-94E0-6AC39C8C3F80}"/>
              </a:ext>
            </a:extLst>
          </p:cNvPr>
          <p:cNvCxnSpPr>
            <a:cxnSpLocks/>
            <a:stCxn id="384" idx="3"/>
          </p:cNvCxnSpPr>
          <p:nvPr/>
        </p:nvCxnSpPr>
        <p:spPr>
          <a:xfrm>
            <a:off x="4255652" y="2552114"/>
            <a:ext cx="392427" cy="396517"/>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22" name="Connector: Elbow 421">
            <a:extLst>
              <a:ext uri="{FF2B5EF4-FFF2-40B4-BE49-F238E27FC236}">
                <a16:creationId xmlns:a16="http://schemas.microsoft.com/office/drawing/2014/main" id="{8D12BB69-6599-4B3A-8CBF-C10D3A369D81}"/>
              </a:ext>
            </a:extLst>
          </p:cNvPr>
          <p:cNvCxnSpPr>
            <a:cxnSpLocks/>
            <a:stCxn id="384" idx="1"/>
            <a:endCxn id="410" idx="0"/>
          </p:cNvCxnSpPr>
          <p:nvPr/>
        </p:nvCxnSpPr>
        <p:spPr>
          <a:xfrm rot="10800000" flipV="1">
            <a:off x="3320193" y="2552114"/>
            <a:ext cx="148993" cy="279966"/>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23" name="Connector: Elbow 422">
            <a:extLst>
              <a:ext uri="{FF2B5EF4-FFF2-40B4-BE49-F238E27FC236}">
                <a16:creationId xmlns:a16="http://schemas.microsoft.com/office/drawing/2014/main" id="{31E97480-117A-4E9D-9830-47D8271464CE}"/>
              </a:ext>
            </a:extLst>
          </p:cNvPr>
          <p:cNvCxnSpPr>
            <a:cxnSpLocks/>
            <a:stCxn id="384" idx="1"/>
            <a:endCxn id="407" idx="0"/>
          </p:cNvCxnSpPr>
          <p:nvPr/>
        </p:nvCxnSpPr>
        <p:spPr>
          <a:xfrm rot="10800000" flipV="1">
            <a:off x="2438781" y="2552113"/>
            <a:ext cx="1030405" cy="261771"/>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24" name="Connector: Elbow 423">
            <a:extLst>
              <a:ext uri="{FF2B5EF4-FFF2-40B4-BE49-F238E27FC236}">
                <a16:creationId xmlns:a16="http://schemas.microsoft.com/office/drawing/2014/main" id="{B64C5B23-FE81-46C2-853A-D97BF07495E3}"/>
              </a:ext>
            </a:extLst>
          </p:cNvPr>
          <p:cNvCxnSpPr>
            <a:cxnSpLocks/>
            <a:stCxn id="384" idx="3"/>
          </p:cNvCxnSpPr>
          <p:nvPr/>
        </p:nvCxnSpPr>
        <p:spPr>
          <a:xfrm>
            <a:off x="4255652" y="2552114"/>
            <a:ext cx="925054" cy="384307"/>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25" name="Connector: Elbow 424">
            <a:extLst>
              <a:ext uri="{FF2B5EF4-FFF2-40B4-BE49-F238E27FC236}">
                <a16:creationId xmlns:a16="http://schemas.microsoft.com/office/drawing/2014/main" id="{31A2C7D8-AC3A-4E97-879B-D0F75B71FA31}"/>
              </a:ext>
            </a:extLst>
          </p:cNvPr>
          <p:cNvCxnSpPr>
            <a:cxnSpLocks/>
            <a:stCxn id="384" idx="3"/>
          </p:cNvCxnSpPr>
          <p:nvPr/>
        </p:nvCxnSpPr>
        <p:spPr>
          <a:xfrm>
            <a:off x="4255652" y="2552114"/>
            <a:ext cx="1421507" cy="417594"/>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26" name="Connector: Elbow 425">
            <a:extLst>
              <a:ext uri="{FF2B5EF4-FFF2-40B4-BE49-F238E27FC236}">
                <a16:creationId xmlns:a16="http://schemas.microsoft.com/office/drawing/2014/main" id="{8E503C22-2D74-4AF3-AF1B-36BB5909DC92}"/>
              </a:ext>
            </a:extLst>
          </p:cNvPr>
          <p:cNvCxnSpPr>
            <a:cxnSpLocks/>
            <a:stCxn id="384" idx="3"/>
          </p:cNvCxnSpPr>
          <p:nvPr/>
        </p:nvCxnSpPr>
        <p:spPr>
          <a:xfrm>
            <a:off x="4255652" y="2552114"/>
            <a:ext cx="1907416" cy="466185"/>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27" name="Straight Arrow Connector 426">
            <a:extLst>
              <a:ext uri="{FF2B5EF4-FFF2-40B4-BE49-F238E27FC236}">
                <a16:creationId xmlns:a16="http://schemas.microsoft.com/office/drawing/2014/main" id="{5D86E9F7-F607-457F-A0F3-6313C285EF16}"/>
              </a:ext>
            </a:extLst>
          </p:cNvPr>
          <p:cNvCxnSpPr>
            <a:cxnSpLocks/>
            <a:endCxn id="441" idx="0"/>
          </p:cNvCxnSpPr>
          <p:nvPr/>
        </p:nvCxnSpPr>
        <p:spPr>
          <a:xfrm>
            <a:off x="1767642" y="3225759"/>
            <a:ext cx="12924" cy="26882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28" name="Oval 427">
            <a:extLst>
              <a:ext uri="{FF2B5EF4-FFF2-40B4-BE49-F238E27FC236}">
                <a16:creationId xmlns:a16="http://schemas.microsoft.com/office/drawing/2014/main" id="{5724E4BC-05E8-469F-AE87-65A237D7D23A}"/>
              </a:ext>
            </a:extLst>
          </p:cNvPr>
          <p:cNvSpPr/>
          <p:nvPr/>
        </p:nvSpPr>
        <p:spPr>
          <a:xfrm>
            <a:off x="2495523" y="3375661"/>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29" name="Oval 428">
            <a:extLst>
              <a:ext uri="{FF2B5EF4-FFF2-40B4-BE49-F238E27FC236}">
                <a16:creationId xmlns:a16="http://schemas.microsoft.com/office/drawing/2014/main" id="{571A8A25-4156-4B93-B852-4FF607D201CA}"/>
              </a:ext>
            </a:extLst>
          </p:cNvPr>
          <p:cNvSpPr/>
          <p:nvPr/>
        </p:nvSpPr>
        <p:spPr>
          <a:xfrm>
            <a:off x="3038841" y="3396513"/>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cxnSp>
        <p:nvCxnSpPr>
          <p:cNvPr id="430" name="Connector: Elbow 231">
            <a:extLst>
              <a:ext uri="{FF2B5EF4-FFF2-40B4-BE49-F238E27FC236}">
                <a16:creationId xmlns:a16="http://schemas.microsoft.com/office/drawing/2014/main" id="{793987FA-6ADD-4AFF-AE32-C4E4AE9822DF}"/>
              </a:ext>
            </a:extLst>
          </p:cNvPr>
          <p:cNvCxnSpPr>
            <a:cxnSpLocks/>
            <a:stCxn id="407" idx="4"/>
            <a:endCxn id="431" idx="0"/>
          </p:cNvCxnSpPr>
          <p:nvPr/>
        </p:nvCxnSpPr>
        <p:spPr>
          <a:xfrm flipH="1">
            <a:off x="2242750" y="3223545"/>
            <a:ext cx="196030" cy="16114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31" name="Oval 430">
            <a:extLst>
              <a:ext uri="{FF2B5EF4-FFF2-40B4-BE49-F238E27FC236}">
                <a16:creationId xmlns:a16="http://schemas.microsoft.com/office/drawing/2014/main" id="{368B14AB-35ED-4042-8B5D-EF4F7309AEE8}"/>
              </a:ext>
            </a:extLst>
          </p:cNvPr>
          <p:cNvSpPr/>
          <p:nvPr/>
        </p:nvSpPr>
        <p:spPr>
          <a:xfrm>
            <a:off x="2038825" y="3384686"/>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cxnSp>
        <p:nvCxnSpPr>
          <p:cNvPr id="432" name="Straight Arrow Connector 431">
            <a:extLst>
              <a:ext uri="{FF2B5EF4-FFF2-40B4-BE49-F238E27FC236}">
                <a16:creationId xmlns:a16="http://schemas.microsoft.com/office/drawing/2014/main" id="{38F51F4A-91D2-4D39-86ED-A796B14ACC6A}"/>
              </a:ext>
            </a:extLst>
          </p:cNvPr>
          <p:cNvCxnSpPr>
            <a:cxnSpLocks/>
            <a:stCxn id="431" idx="4"/>
            <a:endCxn id="442" idx="0"/>
          </p:cNvCxnSpPr>
          <p:nvPr/>
        </p:nvCxnSpPr>
        <p:spPr>
          <a:xfrm flipH="1">
            <a:off x="2235208" y="3794346"/>
            <a:ext cx="7542" cy="23296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33" name="Connector: Elbow 235">
            <a:extLst>
              <a:ext uri="{FF2B5EF4-FFF2-40B4-BE49-F238E27FC236}">
                <a16:creationId xmlns:a16="http://schemas.microsoft.com/office/drawing/2014/main" id="{86EFBEE9-5DA4-46F0-9A3A-9E9CA31E290E}"/>
              </a:ext>
            </a:extLst>
          </p:cNvPr>
          <p:cNvCxnSpPr>
            <a:cxnSpLocks/>
            <a:stCxn id="410" idx="4"/>
            <a:endCxn id="434" idx="0"/>
          </p:cNvCxnSpPr>
          <p:nvPr/>
        </p:nvCxnSpPr>
        <p:spPr>
          <a:xfrm>
            <a:off x="3320192" y="3241740"/>
            <a:ext cx="444358" cy="16589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34" name="Oval 433">
            <a:extLst>
              <a:ext uri="{FF2B5EF4-FFF2-40B4-BE49-F238E27FC236}">
                <a16:creationId xmlns:a16="http://schemas.microsoft.com/office/drawing/2014/main" id="{856E4CC0-01C4-4B63-B8AD-E662222425E0}"/>
              </a:ext>
            </a:extLst>
          </p:cNvPr>
          <p:cNvSpPr/>
          <p:nvPr/>
        </p:nvSpPr>
        <p:spPr>
          <a:xfrm>
            <a:off x="3560625" y="3407638"/>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cxnSp>
        <p:nvCxnSpPr>
          <p:cNvPr id="435" name="Straight Arrow Connector 434">
            <a:extLst>
              <a:ext uri="{FF2B5EF4-FFF2-40B4-BE49-F238E27FC236}">
                <a16:creationId xmlns:a16="http://schemas.microsoft.com/office/drawing/2014/main" id="{D692EAD5-8154-4959-9764-54894B6D1939}"/>
              </a:ext>
            </a:extLst>
          </p:cNvPr>
          <p:cNvCxnSpPr>
            <a:cxnSpLocks/>
            <a:stCxn id="434" idx="4"/>
            <a:endCxn id="445" idx="0"/>
          </p:cNvCxnSpPr>
          <p:nvPr/>
        </p:nvCxnSpPr>
        <p:spPr>
          <a:xfrm>
            <a:off x="3764550" y="3817298"/>
            <a:ext cx="15399" cy="18583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436" name="Picture 435" descr="A picture containing chart&#10;&#10;Description automatically generated">
            <a:extLst>
              <a:ext uri="{FF2B5EF4-FFF2-40B4-BE49-F238E27FC236}">
                <a16:creationId xmlns:a16="http://schemas.microsoft.com/office/drawing/2014/main" id="{20884E2E-8E33-4827-B08D-041BF15A90CF}"/>
              </a:ext>
            </a:extLst>
          </p:cNvPr>
          <p:cNvPicPr>
            <a:picLocks noChangeAspect="1"/>
          </p:cNvPicPr>
          <p:nvPr/>
        </p:nvPicPr>
        <p:blipFill>
          <a:blip r:embed="rId4"/>
          <a:stretch>
            <a:fillRect/>
          </a:stretch>
        </p:blipFill>
        <p:spPr>
          <a:xfrm>
            <a:off x="4960129" y="3488621"/>
            <a:ext cx="437704" cy="437704"/>
          </a:xfrm>
          <a:prstGeom prst="rect">
            <a:avLst/>
          </a:prstGeom>
        </p:spPr>
      </p:pic>
      <p:cxnSp>
        <p:nvCxnSpPr>
          <p:cNvPr id="437" name="Straight Arrow Connector 436">
            <a:extLst>
              <a:ext uri="{FF2B5EF4-FFF2-40B4-BE49-F238E27FC236}">
                <a16:creationId xmlns:a16="http://schemas.microsoft.com/office/drawing/2014/main" id="{805ACE32-249A-45FD-938B-AD6047214545}"/>
              </a:ext>
            </a:extLst>
          </p:cNvPr>
          <p:cNvCxnSpPr>
            <a:cxnSpLocks/>
            <a:endCxn id="451" idx="0"/>
          </p:cNvCxnSpPr>
          <p:nvPr/>
        </p:nvCxnSpPr>
        <p:spPr>
          <a:xfrm flipH="1">
            <a:off x="861060" y="2187082"/>
            <a:ext cx="249518" cy="62333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38" name="Straight Arrow Connector 437">
            <a:extLst>
              <a:ext uri="{FF2B5EF4-FFF2-40B4-BE49-F238E27FC236}">
                <a16:creationId xmlns:a16="http://schemas.microsoft.com/office/drawing/2014/main" id="{125743A5-2362-4D87-93D1-CBBEA89DE3F1}"/>
              </a:ext>
            </a:extLst>
          </p:cNvPr>
          <p:cNvCxnSpPr>
            <a:cxnSpLocks/>
            <a:endCxn id="455" idx="0"/>
          </p:cNvCxnSpPr>
          <p:nvPr/>
        </p:nvCxnSpPr>
        <p:spPr>
          <a:xfrm>
            <a:off x="1110577" y="2187082"/>
            <a:ext cx="204324" cy="626046"/>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39" name="Straight Arrow Connector 438">
            <a:extLst>
              <a:ext uri="{FF2B5EF4-FFF2-40B4-BE49-F238E27FC236}">
                <a16:creationId xmlns:a16="http://schemas.microsoft.com/office/drawing/2014/main" id="{4B9DCA92-D642-4F9E-AFDB-341390359A5C}"/>
              </a:ext>
            </a:extLst>
          </p:cNvPr>
          <p:cNvCxnSpPr>
            <a:cxnSpLocks/>
            <a:endCxn id="456" idx="0"/>
          </p:cNvCxnSpPr>
          <p:nvPr/>
        </p:nvCxnSpPr>
        <p:spPr>
          <a:xfrm>
            <a:off x="1110577" y="2187082"/>
            <a:ext cx="656920" cy="62617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440" name="Picture 439" descr="A picture containing clipart&#10;&#10;Description automatically generated">
            <a:extLst>
              <a:ext uri="{FF2B5EF4-FFF2-40B4-BE49-F238E27FC236}">
                <a16:creationId xmlns:a16="http://schemas.microsoft.com/office/drawing/2014/main" id="{176D5232-F0A2-4F0B-A988-CDB5479D3DF4}"/>
              </a:ext>
            </a:extLst>
          </p:cNvPr>
          <p:cNvPicPr>
            <a:picLocks noChangeAspect="1"/>
          </p:cNvPicPr>
          <p:nvPr/>
        </p:nvPicPr>
        <p:blipFill>
          <a:blip r:embed="rId3"/>
          <a:stretch>
            <a:fillRect/>
          </a:stretch>
        </p:blipFill>
        <p:spPr>
          <a:xfrm>
            <a:off x="1137760" y="3484187"/>
            <a:ext cx="377551" cy="377551"/>
          </a:xfrm>
          <a:prstGeom prst="rect">
            <a:avLst/>
          </a:prstGeom>
        </p:spPr>
      </p:pic>
      <p:pic>
        <p:nvPicPr>
          <p:cNvPr id="441" name="Picture 440" descr="A picture containing clipart&#10;&#10;Description automatically generated">
            <a:extLst>
              <a:ext uri="{FF2B5EF4-FFF2-40B4-BE49-F238E27FC236}">
                <a16:creationId xmlns:a16="http://schemas.microsoft.com/office/drawing/2014/main" id="{6A8EB70B-F398-493F-8147-D90205547031}"/>
              </a:ext>
            </a:extLst>
          </p:cNvPr>
          <p:cNvPicPr>
            <a:picLocks noChangeAspect="1"/>
          </p:cNvPicPr>
          <p:nvPr/>
        </p:nvPicPr>
        <p:blipFill>
          <a:blip r:embed="rId3"/>
          <a:stretch>
            <a:fillRect/>
          </a:stretch>
        </p:blipFill>
        <p:spPr>
          <a:xfrm>
            <a:off x="1575736" y="3494580"/>
            <a:ext cx="409660" cy="409660"/>
          </a:xfrm>
          <a:prstGeom prst="rect">
            <a:avLst/>
          </a:prstGeom>
        </p:spPr>
      </p:pic>
      <p:pic>
        <p:nvPicPr>
          <p:cNvPr id="442" name="Picture 441" descr="A picture containing clipart&#10;&#10;Description automatically generated">
            <a:extLst>
              <a:ext uri="{FF2B5EF4-FFF2-40B4-BE49-F238E27FC236}">
                <a16:creationId xmlns:a16="http://schemas.microsoft.com/office/drawing/2014/main" id="{FEDDBD3E-35F0-48FA-9A75-CAD477BB5819}"/>
              </a:ext>
            </a:extLst>
          </p:cNvPr>
          <p:cNvPicPr>
            <a:picLocks noChangeAspect="1"/>
          </p:cNvPicPr>
          <p:nvPr/>
        </p:nvPicPr>
        <p:blipFill>
          <a:blip r:embed="rId3"/>
          <a:stretch>
            <a:fillRect/>
          </a:stretch>
        </p:blipFill>
        <p:spPr>
          <a:xfrm>
            <a:off x="2030378" y="4027308"/>
            <a:ext cx="409660" cy="409660"/>
          </a:xfrm>
          <a:prstGeom prst="rect">
            <a:avLst/>
          </a:prstGeom>
        </p:spPr>
      </p:pic>
      <p:pic>
        <p:nvPicPr>
          <p:cNvPr id="443" name="Picture 442" descr="A picture containing clipart&#10;&#10;Description automatically generated">
            <a:extLst>
              <a:ext uri="{FF2B5EF4-FFF2-40B4-BE49-F238E27FC236}">
                <a16:creationId xmlns:a16="http://schemas.microsoft.com/office/drawing/2014/main" id="{C31A98F3-7E43-4C91-B705-73FEB32788FD}"/>
              </a:ext>
            </a:extLst>
          </p:cNvPr>
          <p:cNvPicPr>
            <a:picLocks noChangeAspect="1"/>
          </p:cNvPicPr>
          <p:nvPr/>
        </p:nvPicPr>
        <p:blipFill>
          <a:blip r:embed="rId3"/>
          <a:stretch>
            <a:fillRect/>
          </a:stretch>
        </p:blipFill>
        <p:spPr>
          <a:xfrm>
            <a:off x="2495365" y="4031438"/>
            <a:ext cx="409660" cy="409660"/>
          </a:xfrm>
          <a:prstGeom prst="rect">
            <a:avLst/>
          </a:prstGeom>
        </p:spPr>
      </p:pic>
      <p:pic>
        <p:nvPicPr>
          <p:cNvPr id="444" name="Picture 443" descr="A picture containing clipart&#10;&#10;Description automatically generated">
            <a:extLst>
              <a:ext uri="{FF2B5EF4-FFF2-40B4-BE49-F238E27FC236}">
                <a16:creationId xmlns:a16="http://schemas.microsoft.com/office/drawing/2014/main" id="{64976653-F017-4910-8436-983C49514B82}"/>
              </a:ext>
            </a:extLst>
          </p:cNvPr>
          <p:cNvPicPr>
            <a:picLocks noChangeAspect="1"/>
          </p:cNvPicPr>
          <p:nvPr/>
        </p:nvPicPr>
        <p:blipFill>
          <a:blip r:embed="rId3"/>
          <a:stretch>
            <a:fillRect/>
          </a:stretch>
        </p:blipFill>
        <p:spPr>
          <a:xfrm>
            <a:off x="3037808" y="4025921"/>
            <a:ext cx="409660" cy="409660"/>
          </a:xfrm>
          <a:prstGeom prst="rect">
            <a:avLst/>
          </a:prstGeom>
        </p:spPr>
      </p:pic>
      <p:pic>
        <p:nvPicPr>
          <p:cNvPr id="445" name="Picture 444" descr="A picture containing clipart&#10;&#10;Description automatically generated">
            <a:extLst>
              <a:ext uri="{FF2B5EF4-FFF2-40B4-BE49-F238E27FC236}">
                <a16:creationId xmlns:a16="http://schemas.microsoft.com/office/drawing/2014/main" id="{1A8FCCC5-E4EE-4B75-8472-8CFF08A840B1}"/>
              </a:ext>
            </a:extLst>
          </p:cNvPr>
          <p:cNvPicPr>
            <a:picLocks noChangeAspect="1"/>
          </p:cNvPicPr>
          <p:nvPr/>
        </p:nvPicPr>
        <p:blipFill>
          <a:blip r:embed="rId3"/>
          <a:stretch>
            <a:fillRect/>
          </a:stretch>
        </p:blipFill>
        <p:spPr>
          <a:xfrm>
            <a:off x="3575119" y="4003130"/>
            <a:ext cx="409660" cy="409660"/>
          </a:xfrm>
          <a:prstGeom prst="rect">
            <a:avLst/>
          </a:prstGeom>
        </p:spPr>
      </p:pic>
      <p:pic>
        <p:nvPicPr>
          <p:cNvPr id="447" name="Picture 446" descr="A picture containing clipart&#10;&#10;Description automatically generated">
            <a:extLst>
              <a:ext uri="{FF2B5EF4-FFF2-40B4-BE49-F238E27FC236}">
                <a16:creationId xmlns:a16="http://schemas.microsoft.com/office/drawing/2014/main" id="{759516AB-917B-42F1-B1A3-3C91B3D24DE3}"/>
              </a:ext>
            </a:extLst>
          </p:cNvPr>
          <p:cNvPicPr>
            <a:picLocks noChangeAspect="1"/>
          </p:cNvPicPr>
          <p:nvPr/>
        </p:nvPicPr>
        <p:blipFill>
          <a:blip r:embed="rId3"/>
          <a:stretch>
            <a:fillRect/>
          </a:stretch>
        </p:blipFill>
        <p:spPr>
          <a:xfrm>
            <a:off x="5492601" y="3494437"/>
            <a:ext cx="409660" cy="409660"/>
          </a:xfrm>
          <a:prstGeom prst="rect">
            <a:avLst/>
          </a:prstGeom>
        </p:spPr>
      </p:pic>
      <p:pic>
        <p:nvPicPr>
          <p:cNvPr id="448" name="Picture 447" descr="A picture containing clipart&#10;&#10;Description automatically generated">
            <a:extLst>
              <a:ext uri="{FF2B5EF4-FFF2-40B4-BE49-F238E27FC236}">
                <a16:creationId xmlns:a16="http://schemas.microsoft.com/office/drawing/2014/main" id="{1B44BAF1-DED5-45CF-ABBE-520D8CF448FF}"/>
              </a:ext>
            </a:extLst>
          </p:cNvPr>
          <p:cNvPicPr>
            <a:picLocks noChangeAspect="1"/>
          </p:cNvPicPr>
          <p:nvPr/>
        </p:nvPicPr>
        <p:blipFill>
          <a:blip r:embed="rId3"/>
          <a:stretch>
            <a:fillRect/>
          </a:stretch>
        </p:blipFill>
        <p:spPr>
          <a:xfrm>
            <a:off x="5966183" y="3498788"/>
            <a:ext cx="409660" cy="409660"/>
          </a:xfrm>
          <a:prstGeom prst="rect">
            <a:avLst/>
          </a:prstGeom>
        </p:spPr>
      </p:pic>
      <p:sp>
        <p:nvSpPr>
          <p:cNvPr id="449" name="Oval 448">
            <a:extLst>
              <a:ext uri="{FF2B5EF4-FFF2-40B4-BE49-F238E27FC236}">
                <a16:creationId xmlns:a16="http://schemas.microsoft.com/office/drawing/2014/main" id="{9F442ADD-3CEB-4AF8-B9DB-C3319917B22D}"/>
              </a:ext>
            </a:extLst>
          </p:cNvPr>
          <p:cNvSpPr/>
          <p:nvPr/>
        </p:nvSpPr>
        <p:spPr>
          <a:xfrm>
            <a:off x="1677185" y="1975019"/>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0" name="Oval 449">
            <a:extLst>
              <a:ext uri="{FF2B5EF4-FFF2-40B4-BE49-F238E27FC236}">
                <a16:creationId xmlns:a16="http://schemas.microsoft.com/office/drawing/2014/main" id="{BE8D8DBC-A9D2-4B64-BA4E-7EDC8E6831BB}"/>
              </a:ext>
            </a:extLst>
          </p:cNvPr>
          <p:cNvSpPr/>
          <p:nvPr/>
        </p:nvSpPr>
        <p:spPr>
          <a:xfrm>
            <a:off x="3670246" y="1975019"/>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1" name="Oval 450">
            <a:extLst>
              <a:ext uri="{FF2B5EF4-FFF2-40B4-BE49-F238E27FC236}">
                <a16:creationId xmlns:a16="http://schemas.microsoft.com/office/drawing/2014/main" id="{16DE08C0-2AFA-4FFB-9F06-30F9DB229EA8}"/>
              </a:ext>
            </a:extLst>
          </p:cNvPr>
          <p:cNvSpPr/>
          <p:nvPr/>
        </p:nvSpPr>
        <p:spPr>
          <a:xfrm>
            <a:off x="657135" y="2810417"/>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452" name="Oval 451">
            <a:extLst>
              <a:ext uri="{FF2B5EF4-FFF2-40B4-BE49-F238E27FC236}">
                <a16:creationId xmlns:a16="http://schemas.microsoft.com/office/drawing/2014/main" id="{38E407E7-B1CA-40E5-A0F4-85011BCB0E04}"/>
              </a:ext>
            </a:extLst>
          </p:cNvPr>
          <p:cNvSpPr/>
          <p:nvPr/>
        </p:nvSpPr>
        <p:spPr>
          <a:xfrm>
            <a:off x="658237" y="3424385"/>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cxnSp>
        <p:nvCxnSpPr>
          <p:cNvPr id="453" name="Straight Arrow Connector 452">
            <a:extLst>
              <a:ext uri="{FF2B5EF4-FFF2-40B4-BE49-F238E27FC236}">
                <a16:creationId xmlns:a16="http://schemas.microsoft.com/office/drawing/2014/main" id="{9C1DBB82-0B1B-43A0-A0B1-4DB59909C60C}"/>
              </a:ext>
            </a:extLst>
          </p:cNvPr>
          <p:cNvCxnSpPr>
            <a:cxnSpLocks/>
            <a:stCxn id="428" idx="4"/>
            <a:endCxn id="443" idx="0"/>
          </p:cNvCxnSpPr>
          <p:nvPr/>
        </p:nvCxnSpPr>
        <p:spPr>
          <a:xfrm>
            <a:off x="2699448" y="3785321"/>
            <a:ext cx="747" cy="246117"/>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54" name="Straight Arrow Connector 453">
            <a:extLst>
              <a:ext uri="{FF2B5EF4-FFF2-40B4-BE49-F238E27FC236}">
                <a16:creationId xmlns:a16="http://schemas.microsoft.com/office/drawing/2014/main" id="{FF7CCF32-1734-4285-B68A-F5CF3A339AEB}"/>
              </a:ext>
            </a:extLst>
          </p:cNvPr>
          <p:cNvCxnSpPr>
            <a:cxnSpLocks/>
            <a:stCxn id="429" idx="4"/>
            <a:endCxn id="444" idx="0"/>
          </p:cNvCxnSpPr>
          <p:nvPr/>
        </p:nvCxnSpPr>
        <p:spPr>
          <a:xfrm flipH="1">
            <a:off x="3242638" y="3806173"/>
            <a:ext cx="128" cy="21974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55" name="Oval 454">
            <a:extLst>
              <a:ext uri="{FF2B5EF4-FFF2-40B4-BE49-F238E27FC236}">
                <a16:creationId xmlns:a16="http://schemas.microsoft.com/office/drawing/2014/main" id="{D09B3572-0423-49CC-BC48-A2A234D22557}"/>
              </a:ext>
            </a:extLst>
          </p:cNvPr>
          <p:cNvSpPr/>
          <p:nvPr/>
        </p:nvSpPr>
        <p:spPr>
          <a:xfrm>
            <a:off x="1110976" y="2813128"/>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56" name="Oval 455">
            <a:extLst>
              <a:ext uri="{FF2B5EF4-FFF2-40B4-BE49-F238E27FC236}">
                <a16:creationId xmlns:a16="http://schemas.microsoft.com/office/drawing/2014/main" id="{E671DB2A-2815-4721-AAE1-E3DCE71A828E}"/>
              </a:ext>
            </a:extLst>
          </p:cNvPr>
          <p:cNvSpPr/>
          <p:nvPr/>
        </p:nvSpPr>
        <p:spPr>
          <a:xfrm>
            <a:off x="1563572" y="2813252"/>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57" name="Oval 456">
            <a:extLst>
              <a:ext uri="{FF2B5EF4-FFF2-40B4-BE49-F238E27FC236}">
                <a16:creationId xmlns:a16="http://schemas.microsoft.com/office/drawing/2014/main" id="{184DE433-241C-4D84-A3E6-C085C2251999}"/>
              </a:ext>
            </a:extLst>
          </p:cNvPr>
          <p:cNvSpPr/>
          <p:nvPr/>
        </p:nvSpPr>
        <p:spPr>
          <a:xfrm>
            <a:off x="2234999" y="2810625"/>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58" name="Oval 457">
            <a:extLst>
              <a:ext uri="{FF2B5EF4-FFF2-40B4-BE49-F238E27FC236}">
                <a16:creationId xmlns:a16="http://schemas.microsoft.com/office/drawing/2014/main" id="{A8B85C9C-D174-42E4-A3F5-14DDA951D629}"/>
              </a:ext>
            </a:extLst>
          </p:cNvPr>
          <p:cNvSpPr/>
          <p:nvPr/>
        </p:nvSpPr>
        <p:spPr>
          <a:xfrm>
            <a:off x="3126949" y="2833830"/>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59" name="Oval 458">
            <a:extLst>
              <a:ext uri="{FF2B5EF4-FFF2-40B4-BE49-F238E27FC236}">
                <a16:creationId xmlns:a16="http://schemas.microsoft.com/office/drawing/2014/main" id="{8BD90342-51C3-4BF1-9512-516AE906CCF9}"/>
              </a:ext>
            </a:extLst>
          </p:cNvPr>
          <p:cNvSpPr/>
          <p:nvPr/>
        </p:nvSpPr>
        <p:spPr>
          <a:xfrm>
            <a:off x="4444154" y="2837990"/>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460" name="Oval 459">
            <a:extLst>
              <a:ext uri="{FF2B5EF4-FFF2-40B4-BE49-F238E27FC236}">
                <a16:creationId xmlns:a16="http://schemas.microsoft.com/office/drawing/2014/main" id="{38BF0564-0DE1-45DA-8042-470C4A82F8C7}"/>
              </a:ext>
            </a:extLst>
          </p:cNvPr>
          <p:cNvSpPr/>
          <p:nvPr/>
        </p:nvSpPr>
        <p:spPr>
          <a:xfrm>
            <a:off x="4976920" y="2826123"/>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461" name="Oval 460">
            <a:extLst>
              <a:ext uri="{FF2B5EF4-FFF2-40B4-BE49-F238E27FC236}">
                <a16:creationId xmlns:a16="http://schemas.microsoft.com/office/drawing/2014/main" id="{114C84AE-341D-4297-8A2A-D6786E99A52A}"/>
              </a:ext>
            </a:extLst>
          </p:cNvPr>
          <p:cNvSpPr/>
          <p:nvPr/>
        </p:nvSpPr>
        <p:spPr>
          <a:xfrm>
            <a:off x="5477107" y="2840636"/>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462" name="Oval 461">
            <a:extLst>
              <a:ext uri="{FF2B5EF4-FFF2-40B4-BE49-F238E27FC236}">
                <a16:creationId xmlns:a16="http://schemas.microsoft.com/office/drawing/2014/main" id="{1F995EFC-A23A-4D57-8B4F-97DDF8213191}"/>
              </a:ext>
            </a:extLst>
          </p:cNvPr>
          <p:cNvSpPr/>
          <p:nvPr/>
        </p:nvSpPr>
        <p:spPr>
          <a:xfrm>
            <a:off x="5970455" y="2848887"/>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3" name="TextBox 462">
            <a:extLst>
              <a:ext uri="{FF2B5EF4-FFF2-40B4-BE49-F238E27FC236}">
                <a16:creationId xmlns:a16="http://schemas.microsoft.com/office/drawing/2014/main" id="{29E1022A-7E46-4801-82C3-FF2EAD1743CA}"/>
              </a:ext>
            </a:extLst>
          </p:cNvPr>
          <p:cNvSpPr txBox="1"/>
          <p:nvPr/>
        </p:nvSpPr>
        <p:spPr>
          <a:xfrm>
            <a:off x="5970455" y="2867105"/>
            <a:ext cx="418704" cy="369332"/>
          </a:xfrm>
          <a:prstGeom prst="rect">
            <a:avLst/>
          </a:prstGeom>
          <a:noFill/>
        </p:spPr>
        <p:txBody>
          <a:bodyPr wrap="none" rtlCol="0">
            <a:spAutoFit/>
          </a:bodyPr>
          <a:lstStyle/>
          <a:p>
            <a:r>
              <a:rPr lang="en-US" dirty="0">
                <a:solidFill>
                  <a:schemeClr val="bg1"/>
                </a:solidFill>
              </a:rPr>
              <a:t>10</a:t>
            </a:r>
          </a:p>
        </p:txBody>
      </p:sp>
      <p:pic>
        <p:nvPicPr>
          <p:cNvPr id="464" name="Picture 463" descr="A picture containing chart&#10;&#10;Description automatically generated">
            <a:extLst>
              <a:ext uri="{FF2B5EF4-FFF2-40B4-BE49-F238E27FC236}">
                <a16:creationId xmlns:a16="http://schemas.microsoft.com/office/drawing/2014/main" id="{978D70C1-00DA-40AC-98C9-215F7073B9F5}"/>
              </a:ext>
            </a:extLst>
          </p:cNvPr>
          <p:cNvPicPr>
            <a:picLocks noChangeAspect="1"/>
          </p:cNvPicPr>
          <p:nvPr/>
        </p:nvPicPr>
        <p:blipFill>
          <a:blip r:embed="rId4"/>
          <a:stretch>
            <a:fillRect/>
          </a:stretch>
        </p:blipFill>
        <p:spPr>
          <a:xfrm>
            <a:off x="4469438" y="3489314"/>
            <a:ext cx="437704" cy="437704"/>
          </a:xfrm>
          <a:prstGeom prst="rect">
            <a:avLst/>
          </a:prstGeom>
        </p:spPr>
      </p:pic>
      <p:sp>
        <p:nvSpPr>
          <p:cNvPr id="468" name="Footer Placeholder 467">
            <a:extLst>
              <a:ext uri="{FF2B5EF4-FFF2-40B4-BE49-F238E27FC236}">
                <a16:creationId xmlns:a16="http://schemas.microsoft.com/office/drawing/2014/main" id="{63684E8A-92BC-43DF-9B01-A7A0DB4CA5C0}"/>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1606866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Rectangle 353">
            <a:extLst>
              <a:ext uri="{FF2B5EF4-FFF2-40B4-BE49-F238E27FC236}">
                <a16:creationId xmlns:a16="http://schemas.microsoft.com/office/drawing/2014/main" id="{322E6A28-6F41-4A04-A899-BFC3C7979C84}"/>
              </a:ext>
            </a:extLst>
          </p:cNvPr>
          <p:cNvSpPr/>
          <p:nvPr/>
        </p:nvSpPr>
        <p:spPr>
          <a:xfrm>
            <a:off x="7056086" y="1797552"/>
            <a:ext cx="4543918" cy="1930432"/>
          </a:xfrm>
          <a:prstGeom prst="rect">
            <a:avLst/>
          </a:prstGeom>
          <a:solidFill>
            <a:schemeClr val="bg1">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352" name="Oval 351">
            <a:extLst>
              <a:ext uri="{FF2B5EF4-FFF2-40B4-BE49-F238E27FC236}">
                <a16:creationId xmlns:a16="http://schemas.microsoft.com/office/drawing/2014/main" id="{C1118C52-4EB1-40B9-8FA0-18FFDD39541E}"/>
              </a:ext>
            </a:extLst>
          </p:cNvPr>
          <p:cNvSpPr/>
          <p:nvPr/>
        </p:nvSpPr>
        <p:spPr>
          <a:xfrm>
            <a:off x="7229004" y="1872380"/>
            <a:ext cx="842472" cy="78437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RO1</a:t>
            </a:r>
          </a:p>
        </p:txBody>
      </p:sp>
      <p:sp>
        <p:nvSpPr>
          <p:cNvPr id="353" name="Oval 352">
            <a:extLst>
              <a:ext uri="{FF2B5EF4-FFF2-40B4-BE49-F238E27FC236}">
                <a16:creationId xmlns:a16="http://schemas.microsoft.com/office/drawing/2014/main" id="{6D86AF71-F088-4F71-A81D-D935D7FD63F0}"/>
              </a:ext>
            </a:extLst>
          </p:cNvPr>
          <p:cNvSpPr/>
          <p:nvPr/>
        </p:nvSpPr>
        <p:spPr>
          <a:xfrm>
            <a:off x="7211650" y="2761615"/>
            <a:ext cx="877180" cy="8217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RO2</a:t>
            </a:r>
          </a:p>
        </p:txBody>
      </p:sp>
      <p:sp>
        <p:nvSpPr>
          <p:cNvPr id="170" name="TextBox 169">
            <a:extLst>
              <a:ext uri="{FF2B5EF4-FFF2-40B4-BE49-F238E27FC236}">
                <a16:creationId xmlns:a16="http://schemas.microsoft.com/office/drawing/2014/main" id="{DE1E3435-957A-459D-B27C-FE6DC2D0F9C6}"/>
              </a:ext>
            </a:extLst>
          </p:cNvPr>
          <p:cNvSpPr txBox="1"/>
          <p:nvPr/>
        </p:nvSpPr>
        <p:spPr>
          <a:xfrm>
            <a:off x="8427114" y="2242670"/>
            <a:ext cx="2909113" cy="923330"/>
          </a:xfrm>
          <a:prstGeom prst="rect">
            <a:avLst/>
          </a:prstGeom>
          <a:solidFill>
            <a:schemeClr val="bg1">
              <a:lumMod val="95000"/>
            </a:schemeClr>
          </a:solidFill>
        </p:spPr>
        <p:txBody>
          <a:bodyPr wrap="square" rtlCol="0">
            <a:spAutoFit/>
          </a:bodyPr>
          <a:lstStyle/>
          <a:p>
            <a:r>
              <a:rPr lang="en-US" dirty="0"/>
              <a:t>We model </a:t>
            </a:r>
            <a:r>
              <a:rPr lang="en-US" dirty="0" err="1">
                <a:latin typeface="Courier New" panose="02070309020205020404" pitchFamily="49" charset="0"/>
                <a:cs typeface="Courier New" panose="02070309020205020404" pitchFamily="49" charset="0"/>
              </a:rPr>
              <a:t>HKDF.Extract</a:t>
            </a:r>
            <a:r>
              <a:rPr lang="en-US" dirty="0">
                <a:cs typeface="Courier New" panose="02070309020205020404" pitchFamily="49" charset="0"/>
              </a:rPr>
              <a:t> and </a:t>
            </a:r>
            <a:r>
              <a:rPr lang="en-US" dirty="0" err="1">
                <a:latin typeface="Courier New" panose="02070309020205020404" pitchFamily="49" charset="0"/>
                <a:cs typeface="Courier New" panose="02070309020205020404" pitchFamily="49" charset="0"/>
              </a:rPr>
              <a:t>HKDF.Expand</a:t>
            </a:r>
            <a:r>
              <a:rPr lang="en-US" dirty="0">
                <a:cs typeface="Courier New" panose="02070309020205020404" pitchFamily="49" charset="0"/>
              </a:rPr>
              <a:t> as independent random oracles</a:t>
            </a:r>
            <a:endParaRPr lang="en-US" dirty="0"/>
          </a:p>
        </p:txBody>
      </p:sp>
      <p:sp>
        <p:nvSpPr>
          <p:cNvPr id="171" name="TextBox 170">
            <a:extLst>
              <a:ext uri="{FF2B5EF4-FFF2-40B4-BE49-F238E27FC236}">
                <a16:creationId xmlns:a16="http://schemas.microsoft.com/office/drawing/2014/main" id="{3C239171-F430-456F-B7BD-6AA311E86A40}"/>
              </a:ext>
            </a:extLst>
          </p:cNvPr>
          <p:cNvSpPr txBox="1"/>
          <p:nvPr/>
        </p:nvSpPr>
        <p:spPr>
          <a:xfrm>
            <a:off x="6770938" y="3866526"/>
            <a:ext cx="5824803" cy="646331"/>
          </a:xfrm>
          <a:prstGeom prst="rect">
            <a:avLst/>
          </a:prstGeom>
          <a:noFill/>
        </p:spPr>
        <p:txBody>
          <a:bodyPr wrap="square" rtlCol="0">
            <a:spAutoFit/>
          </a:bodyPr>
          <a:lstStyle/>
          <a:p>
            <a:pPr marL="285750" indent="-285750">
              <a:buFont typeface="Wingdings" panose="05000000000000000000" pitchFamily="2" charset="2"/>
              <a:buChar char="Ø"/>
            </a:pPr>
            <a:r>
              <a:rPr lang="en-US" dirty="0"/>
              <a:t>Connect </a:t>
            </a:r>
            <a:r>
              <a:rPr lang="en-US" sz="1800" dirty="0">
                <a:solidFill>
                  <a:schemeClr val="tx1"/>
                </a:solidFill>
              </a:rPr>
              <a:t>(</a:t>
            </a:r>
            <a:r>
              <a:rPr lang="en-US" sz="1800" b="1" dirty="0">
                <a:solidFill>
                  <a:schemeClr val="tx1"/>
                </a:solidFill>
              </a:rPr>
              <a:t>g</a:t>
            </a:r>
            <a:r>
              <a:rPr lang="en-US" sz="1800" b="1" baseline="30000" dirty="0">
                <a:solidFill>
                  <a:schemeClr val="tx1"/>
                </a:solidFill>
              </a:rPr>
              <a:t>a</a:t>
            </a:r>
            <a:r>
              <a:rPr lang="en-US" sz="1800" dirty="0">
                <a:solidFill>
                  <a:schemeClr val="tx1"/>
                </a:solidFill>
              </a:rPr>
              <a:t> , </a:t>
            </a:r>
            <a:r>
              <a:rPr lang="en-US" sz="1800" b="1" dirty="0" err="1">
                <a:solidFill>
                  <a:schemeClr val="tx1"/>
                </a:solidFill>
              </a:rPr>
              <a:t>g</a:t>
            </a:r>
            <a:r>
              <a:rPr lang="en-US" sz="1800" b="1" baseline="30000" dirty="0" err="1">
                <a:solidFill>
                  <a:schemeClr val="tx1"/>
                </a:solidFill>
              </a:rPr>
              <a:t>b</a:t>
            </a:r>
            <a:r>
              <a:rPr lang="en-US" sz="1800" dirty="0">
                <a:solidFill>
                  <a:schemeClr val="tx1"/>
                </a:solidFill>
              </a:rPr>
              <a:t>)</a:t>
            </a:r>
            <a:r>
              <a:rPr lang="en-US" dirty="0"/>
              <a:t> with  </a:t>
            </a:r>
            <a:r>
              <a:rPr lang="en-US" sz="1800" b="1" dirty="0">
                <a:solidFill>
                  <a:schemeClr val="tx1"/>
                </a:solidFill>
              </a:rPr>
              <a:t>g</a:t>
            </a:r>
            <a:r>
              <a:rPr lang="en-US" sz="1800" b="1" baseline="30000" dirty="0"/>
              <a:t>ab</a:t>
            </a:r>
            <a:r>
              <a:rPr lang="en-US" dirty="0"/>
              <a:t>  in proof via careful lookups.</a:t>
            </a:r>
          </a:p>
          <a:p>
            <a:pPr marL="285750" indent="-285750">
              <a:buFont typeface="Wingdings" panose="05000000000000000000" pitchFamily="2" charset="2"/>
              <a:buChar char="Ø"/>
            </a:pPr>
            <a:r>
              <a:rPr lang="en-US" dirty="0"/>
              <a:t>Exploit existing domain separation in </a:t>
            </a:r>
            <a:r>
              <a:rPr lang="en-US" dirty="0" err="1">
                <a:latin typeface="Courier New" panose="02070309020205020404" pitchFamily="49" charset="0"/>
                <a:cs typeface="Courier New" panose="02070309020205020404" pitchFamily="49" charset="0"/>
              </a:rPr>
              <a:t>HKDF.Expand</a:t>
            </a:r>
            <a:endParaRPr lang="en-US" dirty="0"/>
          </a:p>
        </p:txBody>
      </p:sp>
      <p:sp>
        <p:nvSpPr>
          <p:cNvPr id="374" name="Title 1">
            <a:extLst>
              <a:ext uri="{FF2B5EF4-FFF2-40B4-BE49-F238E27FC236}">
                <a16:creationId xmlns:a16="http://schemas.microsoft.com/office/drawing/2014/main" id="{3283497E-CACC-4B40-9F58-A0782399272C}"/>
              </a:ext>
            </a:extLst>
          </p:cNvPr>
          <p:cNvSpPr txBox="1">
            <a:spLocks/>
          </p:cNvSpPr>
          <p:nvPr/>
        </p:nvSpPr>
        <p:spPr>
          <a:xfrm>
            <a:off x="-185744" y="210481"/>
            <a:ext cx="6617024" cy="923925"/>
          </a:xfrm>
          <a:prstGeom prst="rect">
            <a:avLst/>
          </a:prstGeom>
          <a:ln w="38100">
            <a:solidFill>
              <a:schemeClr val="tx1"/>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solidFill>
                  <a:schemeClr val="tx1"/>
                </a:solidFill>
              </a:rPr>
              <a:t>  The [DG21] Key Schedule</a:t>
            </a:r>
          </a:p>
        </p:txBody>
      </p:sp>
      <p:sp>
        <p:nvSpPr>
          <p:cNvPr id="382" name="Rectangle 381">
            <a:extLst>
              <a:ext uri="{FF2B5EF4-FFF2-40B4-BE49-F238E27FC236}">
                <a16:creationId xmlns:a16="http://schemas.microsoft.com/office/drawing/2014/main" id="{821E59FA-701F-4C11-B9BE-4B9ECDB1A080}"/>
              </a:ext>
            </a:extLst>
          </p:cNvPr>
          <p:cNvSpPr/>
          <p:nvPr/>
        </p:nvSpPr>
        <p:spPr>
          <a:xfrm>
            <a:off x="591996" y="1415310"/>
            <a:ext cx="5863771" cy="31577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3" name="Rectangle 382">
            <a:extLst>
              <a:ext uri="{FF2B5EF4-FFF2-40B4-BE49-F238E27FC236}">
                <a16:creationId xmlns:a16="http://schemas.microsoft.com/office/drawing/2014/main" id="{15B5C8AE-60E3-4891-8A24-A2A7E377F038}"/>
              </a:ext>
            </a:extLst>
          </p:cNvPr>
          <p:cNvSpPr/>
          <p:nvPr/>
        </p:nvSpPr>
        <p:spPr>
          <a:xfrm>
            <a:off x="2599488" y="1448936"/>
            <a:ext cx="423933" cy="28386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b="1" dirty="0">
                <a:solidFill>
                  <a:schemeClr val="tx1"/>
                </a:solidFill>
              </a:rPr>
              <a:t>g</a:t>
            </a:r>
            <a:r>
              <a:rPr lang="en-US" sz="1600" b="1" baseline="30000" dirty="0">
                <a:solidFill>
                  <a:schemeClr val="tx1"/>
                </a:solidFill>
              </a:rPr>
              <a:t>ab</a:t>
            </a:r>
            <a:endParaRPr lang="en-US" sz="1600" dirty="0">
              <a:solidFill>
                <a:schemeClr val="tx1"/>
              </a:solidFill>
            </a:endParaRPr>
          </a:p>
        </p:txBody>
      </p:sp>
      <p:sp>
        <p:nvSpPr>
          <p:cNvPr id="384" name="Rectangle 383">
            <a:extLst>
              <a:ext uri="{FF2B5EF4-FFF2-40B4-BE49-F238E27FC236}">
                <a16:creationId xmlns:a16="http://schemas.microsoft.com/office/drawing/2014/main" id="{54F3B5D5-B5D3-43B7-A355-05DA66B86CFF}"/>
              </a:ext>
            </a:extLst>
          </p:cNvPr>
          <p:cNvSpPr/>
          <p:nvPr/>
        </p:nvSpPr>
        <p:spPr>
          <a:xfrm>
            <a:off x="3469185" y="2366541"/>
            <a:ext cx="786467" cy="37114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chemeClr val="tx1"/>
                </a:solidFill>
              </a:rPr>
              <a:t>(</a:t>
            </a:r>
            <a:r>
              <a:rPr lang="en-US" sz="1600" b="1" dirty="0">
                <a:solidFill>
                  <a:schemeClr val="tx1"/>
                </a:solidFill>
              </a:rPr>
              <a:t>g</a:t>
            </a:r>
            <a:r>
              <a:rPr lang="en-US" sz="1600" b="1" baseline="30000" dirty="0">
                <a:solidFill>
                  <a:schemeClr val="tx1"/>
                </a:solidFill>
              </a:rPr>
              <a:t>a</a:t>
            </a:r>
            <a:r>
              <a:rPr lang="en-US" sz="1600" dirty="0">
                <a:solidFill>
                  <a:schemeClr val="tx1"/>
                </a:solidFill>
              </a:rPr>
              <a:t> , </a:t>
            </a:r>
            <a:r>
              <a:rPr lang="en-US" sz="1600" b="1" dirty="0" err="1">
                <a:solidFill>
                  <a:schemeClr val="tx1"/>
                </a:solidFill>
              </a:rPr>
              <a:t>g</a:t>
            </a:r>
            <a:r>
              <a:rPr lang="en-US" sz="1600" b="1" baseline="30000" dirty="0" err="1">
                <a:solidFill>
                  <a:schemeClr val="tx1"/>
                </a:solidFill>
              </a:rPr>
              <a:t>b</a:t>
            </a:r>
            <a:r>
              <a:rPr lang="en-US" sz="1600" dirty="0">
                <a:solidFill>
                  <a:schemeClr val="tx1"/>
                </a:solidFill>
              </a:rPr>
              <a:t>)</a:t>
            </a:r>
          </a:p>
        </p:txBody>
      </p:sp>
      <p:sp>
        <p:nvSpPr>
          <p:cNvPr id="385" name="Oval 384">
            <a:extLst>
              <a:ext uri="{FF2B5EF4-FFF2-40B4-BE49-F238E27FC236}">
                <a16:creationId xmlns:a16="http://schemas.microsoft.com/office/drawing/2014/main" id="{F65CB455-ACB3-4BA7-851E-257057379C86}"/>
              </a:ext>
            </a:extLst>
          </p:cNvPr>
          <p:cNvSpPr/>
          <p:nvPr/>
        </p:nvSpPr>
        <p:spPr>
          <a:xfrm rot="5400000">
            <a:off x="701822" y="1983157"/>
            <a:ext cx="409660" cy="40784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86" name="Oval 385">
            <a:extLst>
              <a:ext uri="{FF2B5EF4-FFF2-40B4-BE49-F238E27FC236}">
                <a16:creationId xmlns:a16="http://schemas.microsoft.com/office/drawing/2014/main" id="{7DB7354A-FACE-4595-A4A8-D8BB3D902B27}"/>
              </a:ext>
            </a:extLst>
          </p:cNvPr>
          <p:cNvSpPr/>
          <p:nvPr/>
        </p:nvSpPr>
        <p:spPr>
          <a:xfrm>
            <a:off x="1674777" y="1984744"/>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7" name="Straight Arrow Connector 386">
            <a:extLst>
              <a:ext uri="{FF2B5EF4-FFF2-40B4-BE49-F238E27FC236}">
                <a16:creationId xmlns:a16="http://schemas.microsoft.com/office/drawing/2014/main" id="{25E51FBF-4B83-490E-BFAC-642A929716E5}"/>
              </a:ext>
            </a:extLst>
          </p:cNvPr>
          <p:cNvCxnSpPr>
            <a:cxnSpLocks/>
          </p:cNvCxnSpPr>
          <p:nvPr/>
        </p:nvCxnSpPr>
        <p:spPr>
          <a:xfrm>
            <a:off x="1110577" y="2187082"/>
            <a:ext cx="564200" cy="249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88" name="Straight Arrow Connector 387">
            <a:extLst>
              <a:ext uri="{FF2B5EF4-FFF2-40B4-BE49-F238E27FC236}">
                <a16:creationId xmlns:a16="http://schemas.microsoft.com/office/drawing/2014/main" id="{E1F0738F-2686-445F-8BBA-FEDF753DBDDB}"/>
              </a:ext>
            </a:extLst>
          </p:cNvPr>
          <p:cNvCxnSpPr>
            <a:cxnSpLocks/>
          </p:cNvCxnSpPr>
          <p:nvPr/>
        </p:nvCxnSpPr>
        <p:spPr>
          <a:xfrm flipV="1">
            <a:off x="2082626" y="2172342"/>
            <a:ext cx="536446" cy="1723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89" name="Oval 388">
            <a:extLst>
              <a:ext uri="{FF2B5EF4-FFF2-40B4-BE49-F238E27FC236}">
                <a16:creationId xmlns:a16="http://schemas.microsoft.com/office/drawing/2014/main" id="{009270C5-CA06-4CC9-9FA6-B3F662D0AA49}"/>
              </a:ext>
            </a:extLst>
          </p:cNvPr>
          <p:cNvSpPr/>
          <p:nvPr/>
        </p:nvSpPr>
        <p:spPr>
          <a:xfrm rot="5400000">
            <a:off x="2618166" y="1968417"/>
            <a:ext cx="409660" cy="40784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390" name="Straight Arrow Connector 389">
            <a:extLst>
              <a:ext uri="{FF2B5EF4-FFF2-40B4-BE49-F238E27FC236}">
                <a16:creationId xmlns:a16="http://schemas.microsoft.com/office/drawing/2014/main" id="{A78B3287-E0A7-44C1-9A0B-B13E0ADF7B9F}"/>
              </a:ext>
            </a:extLst>
          </p:cNvPr>
          <p:cNvCxnSpPr>
            <a:cxnSpLocks/>
            <a:stCxn id="383" idx="2"/>
          </p:cNvCxnSpPr>
          <p:nvPr/>
        </p:nvCxnSpPr>
        <p:spPr>
          <a:xfrm>
            <a:off x="2811455" y="1732796"/>
            <a:ext cx="11541" cy="337131"/>
          </a:xfrm>
          <a:prstGeom prst="straightConnector1">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391" name="Straight Arrow Connector 390">
            <a:extLst>
              <a:ext uri="{FF2B5EF4-FFF2-40B4-BE49-F238E27FC236}">
                <a16:creationId xmlns:a16="http://schemas.microsoft.com/office/drawing/2014/main" id="{DCDCC35C-3F1C-4231-9DF7-F1B210B0CE9A}"/>
              </a:ext>
            </a:extLst>
          </p:cNvPr>
          <p:cNvCxnSpPr>
            <a:cxnSpLocks/>
          </p:cNvCxnSpPr>
          <p:nvPr/>
        </p:nvCxnSpPr>
        <p:spPr>
          <a:xfrm>
            <a:off x="3026921" y="2172342"/>
            <a:ext cx="637239" cy="8106"/>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92" name="Oval 391">
            <a:extLst>
              <a:ext uri="{FF2B5EF4-FFF2-40B4-BE49-F238E27FC236}">
                <a16:creationId xmlns:a16="http://schemas.microsoft.com/office/drawing/2014/main" id="{1E9277C8-9255-41FF-A073-C6761638D12E}"/>
              </a:ext>
            </a:extLst>
          </p:cNvPr>
          <p:cNvSpPr/>
          <p:nvPr/>
        </p:nvSpPr>
        <p:spPr>
          <a:xfrm>
            <a:off x="3664160" y="1975618"/>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93" name="Straight Arrow Connector 392">
            <a:extLst>
              <a:ext uri="{FF2B5EF4-FFF2-40B4-BE49-F238E27FC236}">
                <a16:creationId xmlns:a16="http://schemas.microsoft.com/office/drawing/2014/main" id="{33EF94F6-09DA-451C-A88C-8973C71B2EF0}"/>
              </a:ext>
            </a:extLst>
          </p:cNvPr>
          <p:cNvCxnSpPr>
            <a:cxnSpLocks/>
          </p:cNvCxnSpPr>
          <p:nvPr/>
        </p:nvCxnSpPr>
        <p:spPr>
          <a:xfrm>
            <a:off x="4072009" y="2180448"/>
            <a:ext cx="501494" cy="756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94" name="Oval 393">
            <a:extLst>
              <a:ext uri="{FF2B5EF4-FFF2-40B4-BE49-F238E27FC236}">
                <a16:creationId xmlns:a16="http://schemas.microsoft.com/office/drawing/2014/main" id="{18A86F94-A984-4F66-A0C4-4800B5C4BB4B}"/>
              </a:ext>
            </a:extLst>
          </p:cNvPr>
          <p:cNvSpPr/>
          <p:nvPr/>
        </p:nvSpPr>
        <p:spPr>
          <a:xfrm rot="5400000">
            <a:off x="4572597" y="1984084"/>
            <a:ext cx="409660" cy="40784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395" name="Connector: Elbow 65">
            <a:extLst>
              <a:ext uri="{FF2B5EF4-FFF2-40B4-BE49-F238E27FC236}">
                <a16:creationId xmlns:a16="http://schemas.microsoft.com/office/drawing/2014/main" id="{668B05F8-5E20-4BE1-8D98-20CAC1618EF0}"/>
              </a:ext>
            </a:extLst>
          </p:cNvPr>
          <p:cNvCxnSpPr>
            <a:cxnSpLocks/>
          </p:cNvCxnSpPr>
          <p:nvPr/>
        </p:nvCxnSpPr>
        <p:spPr>
          <a:xfrm>
            <a:off x="4981352" y="2188009"/>
            <a:ext cx="199354" cy="74841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96" name="Oval 395">
            <a:extLst>
              <a:ext uri="{FF2B5EF4-FFF2-40B4-BE49-F238E27FC236}">
                <a16:creationId xmlns:a16="http://schemas.microsoft.com/office/drawing/2014/main" id="{772052C3-A54A-4D04-9443-84E43C71F0FD}"/>
              </a:ext>
            </a:extLst>
          </p:cNvPr>
          <p:cNvSpPr/>
          <p:nvPr/>
        </p:nvSpPr>
        <p:spPr>
          <a:xfrm>
            <a:off x="4975099" y="2826415"/>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97" name="Straight Arrow Connector 396">
            <a:extLst>
              <a:ext uri="{FF2B5EF4-FFF2-40B4-BE49-F238E27FC236}">
                <a16:creationId xmlns:a16="http://schemas.microsoft.com/office/drawing/2014/main" id="{BC3CC228-3EFE-4C6B-9964-A5A3755C1C57}"/>
              </a:ext>
            </a:extLst>
          </p:cNvPr>
          <p:cNvCxnSpPr>
            <a:cxnSpLocks/>
            <a:stCxn id="460" idx="4"/>
            <a:endCxn id="436" idx="0"/>
          </p:cNvCxnSpPr>
          <p:nvPr/>
        </p:nvCxnSpPr>
        <p:spPr>
          <a:xfrm flipH="1">
            <a:off x="5178981" y="3235783"/>
            <a:ext cx="1864" cy="25283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98" name="Connector: Elbow 75">
            <a:extLst>
              <a:ext uri="{FF2B5EF4-FFF2-40B4-BE49-F238E27FC236}">
                <a16:creationId xmlns:a16="http://schemas.microsoft.com/office/drawing/2014/main" id="{9968B8F6-1819-4F7C-BAD5-30F8051F98C2}"/>
              </a:ext>
            </a:extLst>
          </p:cNvPr>
          <p:cNvCxnSpPr>
            <a:cxnSpLocks/>
          </p:cNvCxnSpPr>
          <p:nvPr/>
        </p:nvCxnSpPr>
        <p:spPr>
          <a:xfrm flipH="1">
            <a:off x="4648079" y="2188009"/>
            <a:ext cx="333273" cy="76062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99" name="Oval 398">
            <a:extLst>
              <a:ext uri="{FF2B5EF4-FFF2-40B4-BE49-F238E27FC236}">
                <a16:creationId xmlns:a16="http://schemas.microsoft.com/office/drawing/2014/main" id="{5718CCE4-804B-40BE-8EC0-54192B1528CD}"/>
              </a:ext>
            </a:extLst>
          </p:cNvPr>
          <p:cNvSpPr/>
          <p:nvPr/>
        </p:nvSpPr>
        <p:spPr>
          <a:xfrm>
            <a:off x="4442472" y="2838625"/>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0" name="Connector: Elbow 81">
            <a:extLst>
              <a:ext uri="{FF2B5EF4-FFF2-40B4-BE49-F238E27FC236}">
                <a16:creationId xmlns:a16="http://schemas.microsoft.com/office/drawing/2014/main" id="{094E2395-B3D7-461A-A1B0-222C5F9B0F6F}"/>
              </a:ext>
            </a:extLst>
          </p:cNvPr>
          <p:cNvCxnSpPr>
            <a:cxnSpLocks/>
          </p:cNvCxnSpPr>
          <p:nvPr/>
        </p:nvCxnSpPr>
        <p:spPr>
          <a:xfrm>
            <a:off x="4981352" y="2188009"/>
            <a:ext cx="1181716" cy="83029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01" name="Oval 400">
            <a:extLst>
              <a:ext uri="{FF2B5EF4-FFF2-40B4-BE49-F238E27FC236}">
                <a16:creationId xmlns:a16="http://schemas.microsoft.com/office/drawing/2014/main" id="{A7313C83-CFF9-41B1-BED1-EFE095533D82}"/>
              </a:ext>
            </a:extLst>
          </p:cNvPr>
          <p:cNvSpPr/>
          <p:nvPr/>
        </p:nvSpPr>
        <p:spPr>
          <a:xfrm>
            <a:off x="5977213" y="2839726"/>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2" name="Connector: Elbow 83">
            <a:extLst>
              <a:ext uri="{FF2B5EF4-FFF2-40B4-BE49-F238E27FC236}">
                <a16:creationId xmlns:a16="http://schemas.microsoft.com/office/drawing/2014/main" id="{72270E7A-4781-4621-A8BD-FCFBE55ACFE5}"/>
              </a:ext>
            </a:extLst>
          </p:cNvPr>
          <p:cNvCxnSpPr>
            <a:cxnSpLocks/>
          </p:cNvCxnSpPr>
          <p:nvPr/>
        </p:nvCxnSpPr>
        <p:spPr>
          <a:xfrm>
            <a:off x="4981352" y="2188009"/>
            <a:ext cx="695807" cy="78169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03" name="Oval 402">
            <a:extLst>
              <a:ext uri="{FF2B5EF4-FFF2-40B4-BE49-F238E27FC236}">
                <a16:creationId xmlns:a16="http://schemas.microsoft.com/office/drawing/2014/main" id="{61021CFA-1A1A-4C1D-9F56-DD567A3AF1DF}"/>
              </a:ext>
            </a:extLst>
          </p:cNvPr>
          <p:cNvSpPr/>
          <p:nvPr/>
        </p:nvSpPr>
        <p:spPr>
          <a:xfrm>
            <a:off x="5470484" y="2838723"/>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4" name="Straight Arrow Connector 403">
            <a:extLst>
              <a:ext uri="{FF2B5EF4-FFF2-40B4-BE49-F238E27FC236}">
                <a16:creationId xmlns:a16="http://schemas.microsoft.com/office/drawing/2014/main" id="{5C257C0E-61D0-47C7-9023-77F59342F13F}"/>
              </a:ext>
            </a:extLst>
          </p:cNvPr>
          <p:cNvCxnSpPr>
            <a:cxnSpLocks/>
            <a:stCxn id="461" idx="4"/>
            <a:endCxn id="447" idx="0"/>
          </p:cNvCxnSpPr>
          <p:nvPr/>
        </p:nvCxnSpPr>
        <p:spPr>
          <a:xfrm>
            <a:off x="5681032" y="3250296"/>
            <a:ext cx="16399" cy="24414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05" name="Straight Arrow Connector 404">
            <a:extLst>
              <a:ext uri="{FF2B5EF4-FFF2-40B4-BE49-F238E27FC236}">
                <a16:creationId xmlns:a16="http://schemas.microsoft.com/office/drawing/2014/main" id="{8F02AAEB-59D7-4A4C-B879-096ABAE0A403}"/>
              </a:ext>
            </a:extLst>
          </p:cNvPr>
          <p:cNvCxnSpPr>
            <a:cxnSpLocks/>
            <a:stCxn id="459" idx="4"/>
          </p:cNvCxnSpPr>
          <p:nvPr/>
        </p:nvCxnSpPr>
        <p:spPr>
          <a:xfrm>
            <a:off x="4648079" y="3247650"/>
            <a:ext cx="8616" cy="246787"/>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06" name="Straight Arrow Connector 405">
            <a:extLst>
              <a:ext uri="{FF2B5EF4-FFF2-40B4-BE49-F238E27FC236}">
                <a16:creationId xmlns:a16="http://schemas.microsoft.com/office/drawing/2014/main" id="{7063C9E7-D400-4648-8128-598B6EA6E716}"/>
              </a:ext>
            </a:extLst>
          </p:cNvPr>
          <p:cNvCxnSpPr>
            <a:cxnSpLocks/>
            <a:stCxn id="463" idx="2"/>
            <a:endCxn id="448" idx="0"/>
          </p:cNvCxnSpPr>
          <p:nvPr/>
        </p:nvCxnSpPr>
        <p:spPr>
          <a:xfrm flipH="1">
            <a:off x="6171013" y="3236437"/>
            <a:ext cx="8794" cy="26235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07" name="Oval 406">
            <a:extLst>
              <a:ext uri="{FF2B5EF4-FFF2-40B4-BE49-F238E27FC236}">
                <a16:creationId xmlns:a16="http://schemas.microsoft.com/office/drawing/2014/main" id="{752DDF13-39E8-4BF0-BB40-B8F2928CAF65}"/>
              </a:ext>
            </a:extLst>
          </p:cNvPr>
          <p:cNvSpPr/>
          <p:nvPr/>
        </p:nvSpPr>
        <p:spPr>
          <a:xfrm>
            <a:off x="2234855" y="2813885"/>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8" name="Straight Arrow Connector 407">
            <a:extLst>
              <a:ext uri="{FF2B5EF4-FFF2-40B4-BE49-F238E27FC236}">
                <a16:creationId xmlns:a16="http://schemas.microsoft.com/office/drawing/2014/main" id="{116B3492-FC1C-482F-9581-03FAEA142898}"/>
              </a:ext>
            </a:extLst>
          </p:cNvPr>
          <p:cNvCxnSpPr>
            <a:cxnSpLocks/>
            <a:stCxn id="407" idx="4"/>
            <a:endCxn id="428" idx="0"/>
          </p:cNvCxnSpPr>
          <p:nvPr/>
        </p:nvCxnSpPr>
        <p:spPr>
          <a:xfrm>
            <a:off x="2438780" y="3223545"/>
            <a:ext cx="260668" cy="152116"/>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09" name="Connector: Elbow 96">
            <a:extLst>
              <a:ext uri="{FF2B5EF4-FFF2-40B4-BE49-F238E27FC236}">
                <a16:creationId xmlns:a16="http://schemas.microsoft.com/office/drawing/2014/main" id="{4AFC6A1F-ECC1-4415-B402-F3D3CBBC7C78}"/>
              </a:ext>
            </a:extLst>
          </p:cNvPr>
          <p:cNvCxnSpPr>
            <a:cxnSpLocks/>
            <a:stCxn id="389" idx="0"/>
            <a:endCxn id="410" idx="0"/>
          </p:cNvCxnSpPr>
          <p:nvPr/>
        </p:nvCxnSpPr>
        <p:spPr>
          <a:xfrm>
            <a:off x="3026921" y="2172342"/>
            <a:ext cx="293271" cy="65973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10" name="Oval 409">
            <a:extLst>
              <a:ext uri="{FF2B5EF4-FFF2-40B4-BE49-F238E27FC236}">
                <a16:creationId xmlns:a16="http://schemas.microsoft.com/office/drawing/2014/main" id="{C2A36FD8-C782-4BA9-B655-95F041460524}"/>
              </a:ext>
            </a:extLst>
          </p:cNvPr>
          <p:cNvSpPr/>
          <p:nvPr/>
        </p:nvSpPr>
        <p:spPr>
          <a:xfrm>
            <a:off x="3116267" y="2832080"/>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1" name="Straight Arrow Connector 410">
            <a:extLst>
              <a:ext uri="{FF2B5EF4-FFF2-40B4-BE49-F238E27FC236}">
                <a16:creationId xmlns:a16="http://schemas.microsoft.com/office/drawing/2014/main" id="{6B9E8E44-878B-4B3C-AE14-4EAA34FEB92D}"/>
              </a:ext>
            </a:extLst>
          </p:cNvPr>
          <p:cNvCxnSpPr>
            <a:cxnSpLocks/>
            <a:stCxn id="410" idx="4"/>
            <a:endCxn id="429" idx="0"/>
          </p:cNvCxnSpPr>
          <p:nvPr/>
        </p:nvCxnSpPr>
        <p:spPr>
          <a:xfrm flipH="1">
            <a:off x="3242766" y="3241740"/>
            <a:ext cx="77426" cy="154773"/>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12" name="Straight Arrow Connector 411">
            <a:extLst>
              <a:ext uri="{FF2B5EF4-FFF2-40B4-BE49-F238E27FC236}">
                <a16:creationId xmlns:a16="http://schemas.microsoft.com/office/drawing/2014/main" id="{88DA54FB-1A2F-41FE-958B-E03740544951}"/>
              </a:ext>
            </a:extLst>
          </p:cNvPr>
          <p:cNvCxnSpPr>
            <a:cxnSpLocks/>
            <a:stCxn id="389" idx="0"/>
            <a:endCxn id="407" idx="0"/>
          </p:cNvCxnSpPr>
          <p:nvPr/>
        </p:nvCxnSpPr>
        <p:spPr>
          <a:xfrm flipH="1">
            <a:off x="2438780" y="2172342"/>
            <a:ext cx="588141" cy="641543"/>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13" name="Oval 412">
            <a:extLst>
              <a:ext uri="{FF2B5EF4-FFF2-40B4-BE49-F238E27FC236}">
                <a16:creationId xmlns:a16="http://schemas.microsoft.com/office/drawing/2014/main" id="{317DCE3F-C4BB-4DC5-8CAD-8D03CB372F18}"/>
              </a:ext>
            </a:extLst>
          </p:cNvPr>
          <p:cNvSpPr/>
          <p:nvPr/>
        </p:nvSpPr>
        <p:spPr>
          <a:xfrm>
            <a:off x="659903" y="2810156"/>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4" name="Straight Arrow Connector 413">
            <a:extLst>
              <a:ext uri="{FF2B5EF4-FFF2-40B4-BE49-F238E27FC236}">
                <a16:creationId xmlns:a16="http://schemas.microsoft.com/office/drawing/2014/main" id="{38179E00-40D8-4C1A-ABAA-5B744C5B385C}"/>
              </a:ext>
            </a:extLst>
          </p:cNvPr>
          <p:cNvCxnSpPr>
            <a:cxnSpLocks/>
          </p:cNvCxnSpPr>
          <p:nvPr/>
        </p:nvCxnSpPr>
        <p:spPr>
          <a:xfrm flipH="1">
            <a:off x="858146" y="3219816"/>
            <a:ext cx="5682" cy="20009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15" name="Oval 414">
            <a:extLst>
              <a:ext uri="{FF2B5EF4-FFF2-40B4-BE49-F238E27FC236}">
                <a16:creationId xmlns:a16="http://schemas.microsoft.com/office/drawing/2014/main" id="{6B107ECE-3BE3-40D7-BE27-B1AD33ADAD01}"/>
              </a:ext>
            </a:extLst>
          </p:cNvPr>
          <p:cNvSpPr/>
          <p:nvPr/>
        </p:nvSpPr>
        <p:spPr>
          <a:xfrm>
            <a:off x="1110892" y="2810156"/>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6" name="Straight Arrow Connector 415">
            <a:extLst>
              <a:ext uri="{FF2B5EF4-FFF2-40B4-BE49-F238E27FC236}">
                <a16:creationId xmlns:a16="http://schemas.microsoft.com/office/drawing/2014/main" id="{EAD420C7-FFE0-4B97-B9C3-EF68AB41A3E4}"/>
              </a:ext>
            </a:extLst>
          </p:cNvPr>
          <p:cNvCxnSpPr>
            <a:cxnSpLocks/>
            <a:stCxn id="415" idx="4"/>
            <a:endCxn id="440" idx="0"/>
          </p:cNvCxnSpPr>
          <p:nvPr/>
        </p:nvCxnSpPr>
        <p:spPr>
          <a:xfrm>
            <a:off x="1314817" y="3219816"/>
            <a:ext cx="11719" cy="26437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17" name="Oval 416">
            <a:extLst>
              <a:ext uri="{FF2B5EF4-FFF2-40B4-BE49-F238E27FC236}">
                <a16:creationId xmlns:a16="http://schemas.microsoft.com/office/drawing/2014/main" id="{C34DFB02-E427-4390-8FCC-37C31AE279BE}"/>
              </a:ext>
            </a:extLst>
          </p:cNvPr>
          <p:cNvSpPr/>
          <p:nvPr/>
        </p:nvSpPr>
        <p:spPr>
          <a:xfrm>
            <a:off x="1563717" y="2816099"/>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8" name="Picture 417" descr="A picture containing clipart&#10;&#10;Description automatically generated">
            <a:extLst>
              <a:ext uri="{FF2B5EF4-FFF2-40B4-BE49-F238E27FC236}">
                <a16:creationId xmlns:a16="http://schemas.microsoft.com/office/drawing/2014/main" id="{3D7879C8-4194-44D0-A75D-DD1629F85932}"/>
              </a:ext>
            </a:extLst>
          </p:cNvPr>
          <p:cNvPicPr>
            <a:picLocks noChangeAspect="1"/>
          </p:cNvPicPr>
          <p:nvPr/>
        </p:nvPicPr>
        <p:blipFill>
          <a:blip r:embed="rId3"/>
          <a:stretch>
            <a:fillRect/>
          </a:stretch>
        </p:blipFill>
        <p:spPr>
          <a:xfrm>
            <a:off x="666331" y="4043541"/>
            <a:ext cx="399029" cy="399029"/>
          </a:xfrm>
          <a:prstGeom prst="rect">
            <a:avLst/>
          </a:prstGeom>
        </p:spPr>
      </p:pic>
      <p:sp>
        <p:nvSpPr>
          <p:cNvPr id="419" name="Oval 418">
            <a:extLst>
              <a:ext uri="{FF2B5EF4-FFF2-40B4-BE49-F238E27FC236}">
                <a16:creationId xmlns:a16="http://schemas.microsoft.com/office/drawing/2014/main" id="{5AC698FE-8E77-4317-861A-1B7102886614}"/>
              </a:ext>
            </a:extLst>
          </p:cNvPr>
          <p:cNvSpPr/>
          <p:nvPr/>
        </p:nvSpPr>
        <p:spPr>
          <a:xfrm>
            <a:off x="654221" y="3419914"/>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20" name="Straight Arrow Connector 419">
            <a:extLst>
              <a:ext uri="{FF2B5EF4-FFF2-40B4-BE49-F238E27FC236}">
                <a16:creationId xmlns:a16="http://schemas.microsoft.com/office/drawing/2014/main" id="{3D1D54CA-98DD-490A-A6F4-40E0D50E928C}"/>
              </a:ext>
            </a:extLst>
          </p:cNvPr>
          <p:cNvCxnSpPr>
            <a:cxnSpLocks/>
            <a:stCxn id="452" idx="4"/>
            <a:endCxn id="418" idx="0"/>
          </p:cNvCxnSpPr>
          <p:nvPr/>
        </p:nvCxnSpPr>
        <p:spPr>
          <a:xfrm>
            <a:off x="862162" y="3834045"/>
            <a:ext cx="3684" cy="209496"/>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21" name="Connector: Elbow 420">
            <a:extLst>
              <a:ext uri="{FF2B5EF4-FFF2-40B4-BE49-F238E27FC236}">
                <a16:creationId xmlns:a16="http://schemas.microsoft.com/office/drawing/2014/main" id="{142CF6FF-FDDD-4E25-94E0-6AC39C8C3F80}"/>
              </a:ext>
            </a:extLst>
          </p:cNvPr>
          <p:cNvCxnSpPr>
            <a:cxnSpLocks/>
            <a:stCxn id="384" idx="3"/>
          </p:cNvCxnSpPr>
          <p:nvPr/>
        </p:nvCxnSpPr>
        <p:spPr>
          <a:xfrm>
            <a:off x="4255652" y="2552114"/>
            <a:ext cx="392427" cy="396517"/>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22" name="Connector: Elbow 421">
            <a:extLst>
              <a:ext uri="{FF2B5EF4-FFF2-40B4-BE49-F238E27FC236}">
                <a16:creationId xmlns:a16="http://schemas.microsoft.com/office/drawing/2014/main" id="{8D12BB69-6599-4B3A-8CBF-C10D3A369D81}"/>
              </a:ext>
            </a:extLst>
          </p:cNvPr>
          <p:cNvCxnSpPr>
            <a:cxnSpLocks/>
            <a:stCxn id="384" idx="1"/>
            <a:endCxn id="410" idx="0"/>
          </p:cNvCxnSpPr>
          <p:nvPr/>
        </p:nvCxnSpPr>
        <p:spPr>
          <a:xfrm rot="10800000" flipV="1">
            <a:off x="3320193" y="2552114"/>
            <a:ext cx="148993" cy="279966"/>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23" name="Connector: Elbow 422">
            <a:extLst>
              <a:ext uri="{FF2B5EF4-FFF2-40B4-BE49-F238E27FC236}">
                <a16:creationId xmlns:a16="http://schemas.microsoft.com/office/drawing/2014/main" id="{31E97480-117A-4E9D-9830-47D8271464CE}"/>
              </a:ext>
            </a:extLst>
          </p:cNvPr>
          <p:cNvCxnSpPr>
            <a:cxnSpLocks/>
            <a:stCxn id="384" idx="1"/>
            <a:endCxn id="407" idx="0"/>
          </p:cNvCxnSpPr>
          <p:nvPr/>
        </p:nvCxnSpPr>
        <p:spPr>
          <a:xfrm rot="10800000" flipV="1">
            <a:off x="2438781" y="2552113"/>
            <a:ext cx="1030405" cy="261771"/>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24" name="Connector: Elbow 423">
            <a:extLst>
              <a:ext uri="{FF2B5EF4-FFF2-40B4-BE49-F238E27FC236}">
                <a16:creationId xmlns:a16="http://schemas.microsoft.com/office/drawing/2014/main" id="{B64C5B23-FE81-46C2-853A-D97BF07495E3}"/>
              </a:ext>
            </a:extLst>
          </p:cNvPr>
          <p:cNvCxnSpPr>
            <a:cxnSpLocks/>
            <a:stCxn id="384" idx="3"/>
          </p:cNvCxnSpPr>
          <p:nvPr/>
        </p:nvCxnSpPr>
        <p:spPr>
          <a:xfrm>
            <a:off x="4255652" y="2552114"/>
            <a:ext cx="925054" cy="384307"/>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25" name="Connector: Elbow 424">
            <a:extLst>
              <a:ext uri="{FF2B5EF4-FFF2-40B4-BE49-F238E27FC236}">
                <a16:creationId xmlns:a16="http://schemas.microsoft.com/office/drawing/2014/main" id="{31A2C7D8-AC3A-4E97-879B-D0F75B71FA31}"/>
              </a:ext>
            </a:extLst>
          </p:cNvPr>
          <p:cNvCxnSpPr>
            <a:cxnSpLocks/>
            <a:stCxn id="384" idx="3"/>
          </p:cNvCxnSpPr>
          <p:nvPr/>
        </p:nvCxnSpPr>
        <p:spPr>
          <a:xfrm>
            <a:off x="4255652" y="2552114"/>
            <a:ext cx="1421507" cy="417594"/>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26" name="Connector: Elbow 425">
            <a:extLst>
              <a:ext uri="{FF2B5EF4-FFF2-40B4-BE49-F238E27FC236}">
                <a16:creationId xmlns:a16="http://schemas.microsoft.com/office/drawing/2014/main" id="{8E503C22-2D74-4AF3-AF1B-36BB5909DC92}"/>
              </a:ext>
            </a:extLst>
          </p:cNvPr>
          <p:cNvCxnSpPr>
            <a:cxnSpLocks/>
            <a:stCxn id="384" idx="3"/>
          </p:cNvCxnSpPr>
          <p:nvPr/>
        </p:nvCxnSpPr>
        <p:spPr>
          <a:xfrm>
            <a:off x="4255652" y="2552114"/>
            <a:ext cx="1907416" cy="466185"/>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27" name="Straight Arrow Connector 426">
            <a:extLst>
              <a:ext uri="{FF2B5EF4-FFF2-40B4-BE49-F238E27FC236}">
                <a16:creationId xmlns:a16="http://schemas.microsoft.com/office/drawing/2014/main" id="{5D86E9F7-F607-457F-A0F3-6313C285EF16}"/>
              </a:ext>
            </a:extLst>
          </p:cNvPr>
          <p:cNvCxnSpPr>
            <a:cxnSpLocks/>
            <a:endCxn id="441" idx="0"/>
          </p:cNvCxnSpPr>
          <p:nvPr/>
        </p:nvCxnSpPr>
        <p:spPr>
          <a:xfrm>
            <a:off x="1767642" y="3225759"/>
            <a:ext cx="12924" cy="26882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28" name="Oval 427">
            <a:extLst>
              <a:ext uri="{FF2B5EF4-FFF2-40B4-BE49-F238E27FC236}">
                <a16:creationId xmlns:a16="http://schemas.microsoft.com/office/drawing/2014/main" id="{5724E4BC-05E8-469F-AE87-65A237D7D23A}"/>
              </a:ext>
            </a:extLst>
          </p:cNvPr>
          <p:cNvSpPr/>
          <p:nvPr/>
        </p:nvSpPr>
        <p:spPr>
          <a:xfrm>
            <a:off x="2495523" y="3375661"/>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29" name="Oval 428">
            <a:extLst>
              <a:ext uri="{FF2B5EF4-FFF2-40B4-BE49-F238E27FC236}">
                <a16:creationId xmlns:a16="http://schemas.microsoft.com/office/drawing/2014/main" id="{571A8A25-4156-4B93-B852-4FF607D201CA}"/>
              </a:ext>
            </a:extLst>
          </p:cNvPr>
          <p:cNvSpPr/>
          <p:nvPr/>
        </p:nvSpPr>
        <p:spPr>
          <a:xfrm>
            <a:off x="3038841" y="3396513"/>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cxnSp>
        <p:nvCxnSpPr>
          <p:cNvPr id="430" name="Connector: Elbow 231">
            <a:extLst>
              <a:ext uri="{FF2B5EF4-FFF2-40B4-BE49-F238E27FC236}">
                <a16:creationId xmlns:a16="http://schemas.microsoft.com/office/drawing/2014/main" id="{793987FA-6ADD-4AFF-AE32-C4E4AE9822DF}"/>
              </a:ext>
            </a:extLst>
          </p:cNvPr>
          <p:cNvCxnSpPr>
            <a:cxnSpLocks/>
            <a:stCxn id="407" idx="4"/>
            <a:endCxn id="431" idx="0"/>
          </p:cNvCxnSpPr>
          <p:nvPr/>
        </p:nvCxnSpPr>
        <p:spPr>
          <a:xfrm flipH="1">
            <a:off x="2242750" y="3223545"/>
            <a:ext cx="196030" cy="16114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31" name="Oval 430">
            <a:extLst>
              <a:ext uri="{FF2B5EF4-FFF2-40B4-BE49-F238E27FC236}">
                <a16:creationId xmlns:a16="http://schemas.microsoft.com/office/drawing/2014/main" id="{368B14AB-35ED-4042-8B5D-EF4F7309AEE8}"/>
              </a:ext>
            </a:extLst>
          </p:cNvPr>
          <p:cNvSpPr/>
          <p:nvPr/>
        </p:nvSpPr>
        <p:spPr>
          <a:xfrm>
            <a:off x="2038825" y="3384686"/>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cxnSp>
        <p:nvCxnSpPr>
          <p:cNvPr id="432" name="Straight Arrow Connector 431">
            <a:extLst>
              <a:ext uri="{FF2B5EF4-FFF2-40B4-BE49-F238E27FC236}">
                <a16:creationId xmlns:a16="http://schemas.microsoft.com/office/drawing/2014/main" id="{38F51F4A-91D2-4D39-86ED-A796B14ACC6A}"/>
              </a:ext>
            </a:extLst>
          </p:cNvPr>
          <p:cNvCxnSpPr>
            <a:cxnSpLocks/>
            <a:stCxn id="431" idx="4"/>
            <a:endCxn id="442" idx="0"/>
          </p:cNvCxnSpPr>
          <p:nvPr/>
        </p:nvCxnSpPr>
        <p:spPr>
          <a:xfrm flipH="1">
            <a:off x="2235208" y="3794346"/>
            <a:ext cx="7542" cy="23296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33" name="Connector: Elbow 235">
            <a:extLst>
              <a:ext uri="{FF2B5EF4-FFF2-40B4-BE49-F238E27FC236}">
                <a16:creationId xmlns:a16="http://schemas.microsoft.com/office/drawing/2014/main" id="{86EFBEE9-5DA4-46F0-9A3A-9E9CA31E290E}"/>
              </a:ext>
            </a:extLst>
          </p:cNvPr>
          <p:cNvCxnSpPr>
            <a:cxnSpLocks/>
            <a:stCxn id="410" idx="4"/>
            <a:endCxn id="434" idx="0"/>
          </p:cNvCxnSpPr>
          <p:nvPr/>
        </p:nvCxnSpPr>
        <p:spPr>
          <a:xfrm>
            <a:off x="3320192" y="3241740"/>
            <a:ext cx="444358" cy="16589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34" name="Oval 433">
            <a:extLst>
              <a:ext uri="{FF2B5EF4-FFF2-40B4-BE49-F238E27FC236}">
                <a16:creationId xmlns:a16="http://schemas.microsoft.com/office/drawing/2014/main" id="{856E4CC0-01C4-4B63-B8AD-E662222425E0}"/>
              </a:ext>
            </a:extLst>
          </p:cNvPr>
          <p:cNvSpPr/>
          <p:nvPr/>
        </p:nvSpPr>
        <p:spPr>
          <a:xfrm>
            <a:off x="3560625" y="3407638"/>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cxnSp>
        <p:nvCxnSpPr>
          <p:cNvPr id="435" name="Straight Arrow Connector 434">
            <a:extLst>
              <a:ext uri="{FF2B5EF4-FFF2-40B4-BE49-F238E27FC236}">
                <a16:creationId xmlns:a16="http://schemas.microsoft.com/office/drawing/2014/main" id="{D692EAD5-8154-4959-9764-54894B6D1939}"/>
              </a:ext>
            </a:extLst>
          </p:cNvPr>
          <p:cNvCxnSpPr>
            <a:cxnSpLocks/>
            <a:stCxn id="434" idx="4"/>
            <a:endCxn id="445" idx="0"/>
          </p:cNvCxnSpPr>
          <p:nvPr/>
        </p:nvCxnSpPr>
        <p:spPr>
          <a:xfrm>
            <a:off x="3764550" y="3817298"/>
            <a:ext cx="15399" cy="18583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436" name="Picture 435" descr="A picture containing chart&#10;&#10;Description automatically generated">
            <a:extLst>
              <a:ext uri="{FF2B5EF4-FFF2-40B4-BE49-F238E27FC236}">
                <a16:creationId xmlns:a16="http://schemas.microsoft.com/office/drawing/2014/main" id="{20884E2E-8E33-4827-B08D-041BF15A90CF}"/>
              </a:ext>
            </a:extLst>
          </p:cNvPr>
          <p:cNvPicPr>
            <a:picLocks noChangeAspect="1"/>
          </p:cNvPicPr>
          <p:nvPr/>
        </p:nvPicPr>
        <p:blipFill>
          <a:blip r:embed="rId4"/>
          <a:stretch>
            <a:fillRect/>
          </a:stretch>
        </p:blipFill>
        <p:spPr>
          <a:xfrm>
            <a:off x="4960129" y="3488621"/>
            <a:ext cx="437704" cy="437704"/>
          </a:xfrm>
          <a:prstGeom prst="rect">
            <a:avLst/>
          </a:prstGeom>
        </p:spPr>
      </p:pic>
      <p:cxnSp>
        <p:nvCxnSpPr>
          <p:cNvPr id="437" name="Straight Arrow Connector 436">
            <a:extLst>
              <a:ext uri="{FF2B5EF4-FFF2-40B4-BE49-F238E27FC236}">
                <a16:creationId xmlns:a16="http://schemas.microsoft.com/office/drawing/2014/main" id="{805ACE32-249A-45FD-938B-AD6047214545}"/>
              </a:ext>
            </a:extLst>
          </p:cNvPr>
          <p:cNvCxnSpPr>
            <a:cxnSpLocks/>
            <a:endCxn id="451" idx="0"/>
          </p:cNvCxnSpPr>
          <p:nvPr/>
        </p:nvCxnSpPr>
        <p:spPr>
          <a:xfrm flipH="1">
            <a:off x="861060" y="2187082"/>
            <a:ext cx="249518" cy="62333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38" name="Straight Arrow Connector 437">
            <a:extLst>
              <a:ext uri="{FF2B5EF4-FFF2-40B4-BE49-F238E27FC236}">
                <a16:creationId xmlns:a16="http://schemas.microsoft.com/office/drawing/2014/main" id="{125743A5-2362-4D87-93D1-CBBEA89DE3F1}"/>
              </a:ext>
            </a:extLst>
          </p:cNvPr>
          <p:cNvCxnSpPr>
            <a:cxnSpLocks/>
            <a:endCxn id="455" idx="0"/>
          </p:cNvCxnSpPr>
          <p:nvPr/>
        </p:nvCxnSpPr>
        <p:spPr>
          <a:xfrm>
            <a:off x="1110577" y="2187082"/>
            <a:ext cx="204324" cy="626046"/>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39" name="Straight Arrow Connector 438">
            <a:extLst>
              <a:ext uri="{FF2B5EF4-FFF2-40B4-BE49-F238E27FC236}">
                <a16:creationId xmlns:a16="http://schemas.microsoft.com/office/drawing/2014/main" id="{4B9DCA92-D642-4F9E-AFDB-341390359A5C}"/>
              </a:ext>
            </a:extLst>
          </p:cNvPr>
          <p:cNvCxnSpPr>
            <a:cxnSpLocks/>
            <a:endCxn id="456" idx="0"/>
          </p:cNvCxnSpPr>
          <p:nvPr/>
        </p:nvCxnSpPr>
        <p:spPr>
          <a:xfrm>
            <a:off x="1110577" y="2187082"/>
            <a:ext cx="656920" cy="62617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440" name="Picture 439" descr="A picture containing clipart&#10;&#10;Description automatically generated">
            <a:extLst>
              <a:ext uri="{FF2B5EF4-FFF2-40B4-BE49-F238E27FC236}">
                <a16:creationId xmlns:a16="http://schemas.microsoft.com/office/drawing/2014/main" id="{176D5232-F0A2-4F0B-A988-CDB5479D3DF4}"/>
              </a:ext>
            </a:extLst>
          </p:cNvPr>
          <p:cNvPicPr>
            <a:picLocks noChangeAspect="1"/>
          </p:cNvPicPr>
          <p:nvPr/>
        </p:nvPicPr>
        <p:blipFill>
          <a:blip r:embed="rId3"/>
          <a:stretch>
            <a:fillRect/>
          </a:stretch>
        </p:blipFill>
        <p:spPr>
          <a:xfrm>
            <a:off x="1137760" y="3484187"/>
            <a:ext cx="377551" cy="377551"/>
          </a:xfrm>
          <a:prstGeom prst="rect">
            <a:avLst/>
          </a:prstGeom>
        </p:spPr>
      </p:pic>
      <p:pic>
        <p:nvPicPr>
          <p:cNvPr id="441" name="Picture 440" descr="A picture containing clipart&#10;&#10;Description automatically generated">
            <a:extLst>
              <a:ext uri="{FF2B5EF4-FFF2-40B4-BE49-F238E27FC236}">
                <a16:creationId xmlns:a16="http://schemas.microsoft.com/office/drawing/2014/main" id="{6A8EB70B-F398-493F-8147-D90205547031}"/>
              </a:ext>
            </a:extLst>
          </p:cNvPr>
          <p:cNvPicPr>
            <a:picLocks noChangeAspect="1"/>
          </p:cNvPicPr>
          <p:nvPr/>
        </p:nvPicPr>
        <p:blipFill>
          <a:blip r:embed="rId3"/>
          <a:stretch>
            <a:fillRect/>
          </a:stretch>
        </p:blipFill>
        <p:spPr>
          <a:xfrm>
            <a:off x="1575736" y="3494580"/>
            <a:ext cx="409660" cy="409660"/>
          </a:xfrm>
          <a:prstGeom prst="rect">
            <a:avLst/>
          </a:prstGeom>
        </p:spPr>
      </p:pic>
      <p:pic>
        <p:nvPicPr>
          <p:cNvPr id="442" name="Picture 441" descr="A picture containing clipart&#10;&#10;Description automatically generated">
            <a:extLst>
              <a:ext uri="{FF2B5EF4-FFF2-40B4-BE49-F238E27FC236}">
                <a16:creationId xmlns:a16="http://schemas.microsoft.com/office/drawing/2014/main" id="{FEDDBD3E-35F0-48FA-9A75-CAD477BB5819}"/>
              </a:ext>
            </a:extLst>
          </p:cNvPr>
          <p:cNvPicPr>
            <a:picLocks noChangeAspect="1"/>
          </p:cNvPicPr>
          <p:nvPr/>
        </p:nvPicPr>
        <p:blipFill>
          <a:blip r:embed="rId3"/>
          <a:stretch>
            <a:fillRect/>
          </a:stretch>
        </p:blipFill>
        <p:spPr>
          <a:xfrm>
            <a:off x="2030378" y="4027308"/>
            <a:ext cx="409660" cy="409660"/>
          </a:xfrm>
          <a:prstGeom prst="rect">
            <a:avLst/>
          </a:prstGeom>
        </p:spPr>
      </p:pic>
      <p:pic>
        <p:nvPicPr>
          <p:cNvPr id="443" name="Picture 442" descr="A picture containing clipart&#10;&#10;Description automatically generated">
            <a:extLst>
              <a:ext uri="{FF2B5EF4-FFF2-40B4-BE49-F238E27FC236}">
                <a16:creationId xmlns:a16="http://schemas.microsoft.com/office/drawing/2014/main" id="{C31A98F3-7E43-4C91-B705-73FEB32788FD}"/>
              </a:ext>
            </a:extLst>
          </p:cNvPr>
          <p:cNvPicPr>
            <a:picLocks noChangeAspect="1"/>
          </p:cNvPicPr>
          <p:nvPr/>
        </p:nvPicPr>
        <p:blipFill>
          <a:blip r:embed="rId3"/>
          <a:stretch>
            <a:fillRect/>
          </a:stretch>
        </p:blipFill>
        <p:spPr>
          <a:xfrm>
            <a:off x="2495365" y="4031438"/>
            <a:ext cx="409660" cy="409660"/>
          </a:xfrm>
          <a:prstGeom prst="rect">
            <a:avLst/>
          </a:prstGeom>
        </p:spPr>
      </p:pic>
      <p:pic>
        <p:nvPicPr>
          <p:cNvPr id="444" name="Picture 443" descr="A picture containing clipart&#10;&#10;Description automatically generated">
            <a:extLst>
              <a:ext uri="{FF2B5EF4-FFF2-40B4-BE49-F238E27FC236}">
                <a16:creationId xmlns:a16="http://schemas.microsoft.com/office/drawing/2014/main" id="{64976653-F017-4910-8436-983C49514B82}"/>
              </a:ext>
            </a:extLst>
          </p:cNvPr>
          <p:cNvPicPr>
            <a:picLocks noChangeAspect="1"/>
          </p:cNvPicPr>
          <p:nvPr/>
        </p:nvPicPr>
        <p:blipFill>
          <a:blip r:embed="rId3"/>
          <a:stretch>
            <a:fillRect/>
          </a:stretch>
        </p:blipFill>
        <p:spPr>
          <a:xfrm>
            <a:off x="3037808" y="4025921"/>
            <a:ext cx="409660" cy="409660"/>
          </a:xfrm>
          <a:prstGeom prst="rect">
            <a:avLst/>
          </a:prstGeom>
        </p:spPr>
      </p:pic>
      <p:pic>
        <p:nvPicPr>
          <p:cNvPr id="445" name="Picture 444" descr="A picture containing clipart&#10;&#10;Description automatically generated">
            <a:extLst>
              <a:ext uri="{FF2B5EF4-FFF2-40B4-BE49-F238E27FC236}">
                <a16:creationId xmlns:a16="http://schemas.microsoft.com/office/drawing/2014/main" id="{1A8FCCC5-E4EE-4B75-8472-8CFF08A840B1}"/>
              </a:ext>
            </a:extLst>
          </p:cNvPr>
          <p:cNvPicPr>
            <a:picLocks noChangeAspect="1"/>
          </p:cNvPicPr>
          <p:nvPr/>
        </p:nvPicPr>
        <p:blipFill>
          <a:blip r:embed="rId3"/>
          <a:stretch>
            <a:fillRect/>
          </a:stretch>
        </p:blipFill>
        <p:spPr>
          <a:xfrm>
            <a:off x="3575119" y="4003130"/>
            <a:ext cx="409660" cy="409660"/>
          </a:xfrm>
          <a:prstGeom prst="rect">
            <a:avLst/>
          </a:prstGeom>
        </p:spPr>
      </p:pic>
      <p:pic>
        <p:nvPicPr>
          <p:cNvPr id="447" name="Picture 446" descr="A picture containing clipart&#10;&#10;Description automatically generated">
            <a:extLst>
              <a:ext uri="{FF2B5EF4-FFF2-40B4-BE49-F238E27FC236}">
                <a16:creationId xmlns:a16="http://schemas.microsoft.com/office/drawing/2014/main" id="{759516AB-917B-42F1-B1A3-3C91B3D24DE3}"/>
              </a:ext>
            </a:extLst>
          </p:cNvPr>
          <p:cNvPicPr>
            <a:picLocks noChangeAspect="1"/>
          </p:cNvPicPr>
          <p:nvPr/>
        </p:nvPicPr>
        <p:blipFill>
          <a:blip r:embed="rId3"/>
          <a:stretch>
            <a:fillRect/>
          </a:stretch>
        </p:blipFill>
        <p:spPr>
          <a:xfrm>
            <a:off x="5492601" y="3494437"/>
            <a:ext cx="409660" cy="409660"/>
          </a:xfrm>
          <a:prstGeom prst="rect">
            <a:avLst/>
          </a:prstGeom>
        </p:spPr>
      </p:pic>
      <p:pic>
        <p:nvPicPr>
          <p:cNvPr id="448" name="Picture 447" descr="A picture containing clipart&#10;&#10;Description automatically generated">
            <a:extLst>
              <a:ext uri="{FF2B5EF4-FFF2-40B4-BE49-F238E27FC236}">
                <a16:creationId xmlns:a16="http://schemas.microsoft.com/office/drawing/2014/main" id="{1B44BAF1-DED5-45CF-ABBE-520D8CF448FF}"/>
              </a:ext>
            </a:extLst>
          </p:cNvPr>
          <p:cNvPicPr>
            <a:picLocks noChangeAspect="1"/>
          </p:cNvPicPr>
          <p:nvPr/>
        </p:nvPicPr>
        <p:blipFill>
          <a:blip r:embed="rId3"/>
          <a:stretch>
            <a:fillRect/>
          </a:stretch>
        </p:blipFill>
        <p:spPr>
          <a:xfrm>
            <a:off x="5966183" y="3498788"/>
            <a:ext cx="409660" cy="409660"/>
          </a:xfrm>
          <a:prstGeom prst="rect">
            <a:avLst/>
          </a:prstGeom>
        </p:spPr>
      </p:pic>
      <p:sp>
        <p:nvSpPr>
          <p:cNvPr id="449" name="Oval 448">
            <a:extLst>
              <a:ext uri="{FF2B5EF4-FFF2-40B4-BE49-F238E27FC236}">
                <a16:creationId xmlns:a16="http://schemas.microsoft.com/office/drawing/2014/main" id="{9F442ADD-3CEB-4AF8-B9DB-C3319917B22D}"/>
              </a:ext>
            </a:extLst>
          </p:cNvPr>
          <p:cNvSpPr/>
          <p:nvPr/>
        </p:nvSpPr>
        <p:spPr>
          <a:xfrm>
            <a:off x="1677185" y="1975019"/>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0" name="Oval 449">
            <a:extLst>
              <a:ext uri="{FF2B5EF4-FFF2-40B4-BE49-F238E27FC236}">
                <a16:creationId xmlns:a16="http://schemas.microsoft.com/office/drawing/2014/main" id="{BE8D8DBC-A9D2-4B64-BA4E-7EDC8E6831BB}"/>
              </a:ext>
            </a:extLst>
          </p:cNvPr>
          <p:cNvSpPr/>
          <p:nvPr/>
        </p:nvSpPr>
        <p:spPr>
          <a:xfrm>
            <a:off x="3670246" y="1975019"/>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1" name="Oval 450">
            <a:extLst>
              <a:ext uri="{FF2B5EF4-FFF2-40B4-BE49-F238E27FC236}">
                <a16:creationId xmlns:a16="http://schemas.microsoft.com/office/drawing/2014/main" id="{16DE08C0-2AFA-4FFB-9F06-30F9DB229EA8}"/>
              </a:ext>
            </a:extLst>
          </p:cNvPr>
          <p:cNvSpPr/>
          <p:nvPr/>
        </p:nvSpPr>
        <p:spPr>
          <a:xfrm>
            <a:off x="657135" y="2810417"/>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452" name="Oval 451">
            <a:extLst>
              <a:ext uri="{FF2B5EF4-FFF2-40B4-BE49-F238E27FC236}">
                <a16:creationId xmlns:a16="http://schemas.microsoft.com/office/drawing/2014/main" id="{38E407E7-B1CA-40E5-A0F4-85011BCB0E04}"/>
              </a:ext>
            </a:extLst>
          </p:cNvPr>
          <p:cNvSpPr/>
          <p:nvPr/>
        </p:nvSpPr>
        <p:spPr>
          <a:xfrm>
            <a:off x="658237" y="3424385"/>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cxnSp>
        <p:nvCxnSpPr>
          <p:cNvPr id="453" name="Straight Arrow Connector 452">
            <a:extLst>
              <a:ext uri="{FF2B5EF4-FFF2-40B4-BE49-F238E27FC236}">
                <a16:creationId xmlns:a16="http://schemas.microsoft.com/office/drawing/2014/main" id="{9C1DBB82-0B1B-43A0-A0B1-4DB59909C60C}"/>
              </a:ext>
            </a:extLst>
          </p:cNvPr>
          <p:cNvCxnSpPr>
            <a:cxnSpLocks/>
            <a:stCxn id="428" idx="4"/>
            <a:endCxn id="443" idx="0"/>
          </p:cNvCxnSpPr>
          <p:nvPr/>
        </p:nvCxnSpPr>
        <p:spPr>
          <a:xfrm>
            <a:off x="2699448" y="3785321"/>
            <a:ext cx="747" cy="246117"/>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54" name="Straight Arrow Connector 453">
            <a:extLst>
              <a:ext uri="{FF2B5EF4-FFF2-40B4-BE49-F238E27FC236}">
                <a16:creationId xmlns:a16="http://schemas.microsoft.com/office/drawing/2014/main" id="{FF7CCF32-1734-4285-B68A-F5CF3A339AEB}"/>
              </a:ext>
            </a:extLst>
          </p:cNvPr>
          <p:cNvCxnSpPr>
            <a:cxnSpLocks/>
            <a:stCxn id="429" idx="4"/>
            <a:endCxn id="444" idx="0"/>
          </p:cNvCxnSpPr>
          <p:nvPr/>
        </p:nvCxnSpPr>
        <p:spPr>
          <a:xfrm flipH="1">
            <a:off x="3242638" y="3806173"/>
            <a:ext cx="128" cy="21974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55" name="Oval 454">
            <a:extLst>
              <a:ext uri="{FF2B5EF4-FFF2-40B4-BE49-F238E27FC236}">
                <a16:creationId xmlns:a16="http://schemas.microsoft.com/office/drawing/2014/main" id="{D09B3572-0423-49CC-BC48-A2A234D22557}"/>
              </a:ext>
            </a:extLst>
          </p:cNvPr>
          <p:cNvSpPr/>
          <p:nvPr/>
        </p:nvSpPr>
        <p:spPr>
          <a:xfrm>
            <a:off x="1110976" y="2813128"/>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56" name="Oval 455">
            <a:extLst>
              <a:ext uri="{FF2B5EF4-FFF2-40B4-BE49-F238E27FC236}">
                <a16:creationId xmlns:a16="http://schemas.microsoft.com/office/drawing/2014/main" id="{E671DB2A-2815-4721-AAE1-E3DCE71A828E}"/>
              </a:ext>
            </a:extLst>
          </p:cNvPr>
          <p:cNvSpPr/>
          <p:nvPr/>
        </p:nvSpPr>
        <p:spPr>
          <a:xfrm>
            <a:off x="1563572" y="2813252"/>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57" name="Oval 456">
            <a:extLst>
              <a:ext uri="{FF2B5EF4-FFF2-40B4-BE49-F238E27FC236}">
                <a16:creationId xmlns:a16="http://schemas.microsoft.com/office/drawing/2014/main" id="{184DE433-241C-4D84-A3E6-C085C2251999}"/>
              </a:ext>
            </a:extLst>
          </p:cNvPr>
          <p:cNvSpPr/>
          <p:nvPr/>
        </p:nvSpPr>
        <p:spPr>
          <a:xfrm>
            <a:off x="2234999" y="2810625"/>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58" name="Oval 457">
            <a:extLst>
              <a:ext uri="{FF2B5EF4-FFF2-40B4-BE49-F238E27FC236}">
                <a16:creationId xmlns:a16="http://schemas.microsoft.com/office/drawing/2014/main" id="{A8B85C9C-D174-42E4-A3F5-14DDA951D629}"/>
              </a:ext>
            </a:extLst>
          </p:cNvPr>
          <p:cNvSpPr/>
          <p:nvPr/>
        </p:nvSpPr>
        <p:spPr>
          <a:xfrm>
            <a:off x="3126949" y="2833830"/>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59" name="Oval 458">
            <a:extLst>
              <a:ext uri="{FF2B5EF4-FFF2-40B4-BE49-F238E27FC236}">
                <a16:creationId xmlns:a16="http://schemas.microsoft.com/office/drawing/2014/main" id="{8BD90342-51C3-4BF1-9512-516AE906CCF9}"/>
              </a:ext>
            </a:extLst>
          </p:cNvPr>
          <p:cNvSpPr/>
          <p:nvPr/>
        </p:nvSpPr>
        <p:spPr>
          <a:xfrm>
            <a:off x="4444154" y="2837990"/>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460" name="Oval 459">
            <a:extLst>
              <a:ext uri="{FF2B5EF4-FFF2-40B4-BE49-F238E27FC236}">
                <a16:creationId xmlns:a16="http://schemas.microsoft.com/office/drawing/2014/main" id="{38BF0564-0DE1-45DA-8042-470C4A82F8C7}"/>
              </a:ext>
            </a:extLst>
          </p:cNvPr>
          <p:cNvSpPr/>
          <p:nvPr/>
        </p:nvSpPr>
        <p:spPr>
          <a:xfrm>
            <a:off x="4976920" y="2826123"/>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461" name="Oval 460">
            <a:extLst>
              <a:ext uri="{FF2B5EF4-FFF2-40B4-BE49-F238E27FC236}">
                <a16:creationId xmlns:a16="http://schemas.microsoft.com/office/drawing/2014/main" id="{114C84AE-341D-4297-8A2A-D6786E99A52A}"/>
              </a:ext>
            </a:extLst>
          </p:cNvPr>
          <p:cNvSpPr/>
          <p:nvPr/>
        </p:nvSpPr>
        <p:spPr>
          <a:xfrm>
            <a:off x="5477107" y="2840636"/>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462" name="Oval 461">
            <a:extLst>
              <a:ext uri="{FF2B5EF4-FFF2-40B4-BE49-F238E27FC236}">
                <a16:creationId xmlns:a16="http://schemas.microsoft.com/office/drawing/2014/main" id="{1F995EFC-A23A-4D57-8B4F-97DDF8213191}"/>
              </a:ext>
            </a:extLst>
          </p:cNvPr>
          <p:cNvSpPr/>
          <p:nvPr/>
        </p:nvSpPr>
        <p:spPr>
          <a:xfrm>
            <a:off x="5970455" y="2848887"/>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3" name="TextBox 462">
            <a:extLst>
              <a:ext uri="{FF2B5EF4-FFF2-40B4-BE49-F238E27FC236}">
                <a16:creationId xmlns:a16="http://schemas.microsoft.com/office/drawing/2014/main" id="{29E1022A-7E46-4801-82C3-FF2EAD1743CA}"/>
              </a:ext>
            </a:extLst>
          </p:cNvPr>
          <p:cNvSpPr txBox="1"/>
          <p:nvPr/>
        </p:nvSpPr>
        <p:spPr>
          <a:xfrm>
            <a:off x="5970455" y="2867105"/>
            <a:ext cx="418704" cy="369332"/>
          </a:xfrm>
          <a:prstGeom prst="rect">
            <a:avLst/>
          </a:prstGeom>
          <a:noFill/>
        </p:spPr>
        <p:txBody>
          <a:bodyPr wrap="none" rtlCol="0">
            <a:spAutoFit/>
          </a:bodyPr>
          <a:lstStyle/>
          <a:p>
            <a:r>
              <a:rPr lang="en-US" dirty="0">
                <a:solidFill>
                  <a:schemeClr val="bg1"/>
                </a:solidFill>
              </a:rPr>
              <a:t>10</a:t>
            </a:r>
          </a:p>
        </p:txBody>
      </p:sp>
      <p:pic>
        <p:nvPicPr>
          <p:cNvPr id="464" name="Picture 463" descr="A picture containing chart&#10;&#10;Description automatically generated">
            <a:extLst>
              <a:ext uri="{FF2B5EF4-FFF2-40B4-BE49-F238E27FC236}">
                <a16:creationId xmlns:a16="http://schemas.microsoft.com/office/drawing/2014/main" id="{978D70C1-00DA-40AC-98C9-215F7073B9F5}"/>
              </a:ext>
            </a:extLst>
          </p:cNvPr>
          <p:cNvPicPr>
            <a:picLocks noChangeAspect="1"/>
          </p:cNvPicPr>
          <p:nvPr/>
        </p:nvPicPr>
        <p:blipFill>
          <a:blip r:embed="rId4"/>
          <a:stretch>
            <a:fillRect/>
          </a:stretch>
        </p:blipFill>
        <p:spPr>
          <a:xfrm>
            <a:off x="4469438" y="3489314"/>
            <a:ext cx="437704" cy="437704"/>
          </a:xfrm>
          <a:prstGeom prst="rect">
            <a:avLst/>
          </a:prstGeom>
        </p:spPr>
      </p:pic>
      <p:sp>
        <p:nvSpPr>
          <p:cNvPr id="468" name="Footer Placeholder 467">
            <a:extLst>
              <a:ext uri="{FF2B5EF4-FFF2-40B4-BE49-F238E27FC236}">
                <a16:creationId xmlns:a16="http://schemas.microsoft.com/office/drawing/2014/main" id="{63684E8A-92BC-43DF-9B01-A7A0DB4CA5C0}"/>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36221094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Rectangle 353">
            <a:extLst>
              <a:ext uri="{FF2B5EF4-FFF2-40B4-BE49-F238E27FC236}">
                <a16:creationId xmlns:a16="http://schemas.microsoft.com/office/drawing/2014/main" id="{322E6A28-6F41-4A04-A899-BFC3C7979C84}"/>
              </a:ext>
            </a:extLst>
          </p:cNvPr>
          <p:cNvSpPr/>
          <p:nvPr/>
        </p:nvSpPr>
        <p:spPr>
          <a:xfrm>
            <a:off x="7056086" y="1797552"/>
            <a:ext cx="4543918" cy="1930432"/>
          </a:xfrm>
          <a:prstGeom prst="rect">
            <a:avLst/>
          </a:prstGeom>
          <a:solidFill>
            <a:schemeClr val="bg1">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352" name="Oval 351">
            <a:extLst>
              <a:ext uri="{FF2B5EF4-FFF2-40B4-BE49-F238E27FC236}">
                <a16:creationId xmlns:a16="http://schemas.microsoft.com/office/drawing/2014/main" id="{C1118C52-4EB1-40B9-8FA0-18FFDD39541E}"/>
              </a:ext>
            </a:extLst>
          </p:cNvPr>
          <p:cNvSpPr/>
          <p:nvPr/>
        </p:nvSpPr>
        <p:spPr>
          <a:xfrm>
            <a:off x="7229004" y="1872380"/>
            <a:ext cx="842472" cy="78437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RO1</a:t>
            </a:r>
          </a:p>
        </p:txBody>
      </p:sp>
      <p:sp>
        <p:nvSpPr>
          <p:cNvPr id="353" name="Oval 352">
            <a:extLst>
              <a:ext uri="{FF2B5EF4-FFF2-40B4-BE49-F238E27FC236}">
                <a16:creationId xmlns:a16="http://schemas.microsoft.com/office/drawing/2014/main" id="{6D86AF71-F088-4F71-A81D-D935D7FD63F0}"/>
              </a:ext>
            </a:extLst>
          </p:cNvPr>
          <p:cNvSpPr/>
          <p:nvPr/>
        </p:nvSpPr>
        <p:spPr>
          <a:xfrm>
            <a:off x="7211650" y="2761615"/>
            <a:ext cx="877180" cy="8217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RO2</a:t>
            </a:r>
          </a:p>
        </p:txBody>
      </p:sp>
      <p:sp>
        <p:nvSpPr>
          <p:cNvPr id="170" name="TextBox 169">
            <a:extLst>
              <a:ext uri="{FF2B5EF4-FFF2-40B4-BE49-F238E27FC236}">
                <a16:creationId xmlns:a16="http://schemas.microsoft.com/office/drawing/2014/main" id="{DE1E3435-957A-459D-B27C-FE6DC2D0F9C6}"/>
              </a:ext>
            </a:extLst>
          </p:cNvPr>
          <p:cNvSpPr txBox="1"/>
          <p:nvPr/>
        </p:nvSpPr>
        <p:spPr>
          <a:xfrm>
            <a:off x="8427114" y="2242670"/>
            <a:ext cx="2909113" cy="923330"/>
          </a:xfrm>
          <a:prstGeom prst="rect">
            <a:avLst/>
          </a:prstGeom>
          <a:solidFill>
            <a:schemeClr val="bg1">
              <a:lumMod val="95000"/>
            </a:schemeClr>
          </a:solidFill>
        </p:spPr>
        <p:txBody>
          <a:bodyPr wrap="square" rtlCol="0">
            <a:spAutoFit/>
          </a:bodyPr>
          <a:lstStyle/>
          <a:p>
            <a:r>
              <a:rPr lang="en-US" dirty="0"/>
              <a:t>We model </a:t>
            </a:r>
            <a:r>
              <a:rPr lang="en-US" dirty="0" err="1">
                <a:latin typeface="Courier New" panose="02070309020205020404" pitchFamily="49" charset="0"/>
                <a:cs typeface="Courier New" panose="02070309020205020404" pitchFamily="49" charset="0"/>
              </a:rPr>
              <a:t>HKDF.Extract</a:t>
            </a:r>
            <a:r>
              <a:rPr lang="en-US" dirty="0">
                <a:cs typeface="Courier New" panose="02070309020205020404" pitchFamily="49" charset="0"/>
              </a:rPr>
              <a:t> and </a:t>
            </a:r>
            <a:r>
              <a:rPr lang="en-US" dirty="0" err="1">
                <a:latin typeface="Courier New" panose="02070309020205020404" pitchFamily="49" charset="0"/>
                <a:cs typeface="Courier New" panose="02070309020205020404" pitchFamily="49" charset="0"/>
              </a:rPr>
              <a:t>HKDF.Expand</a:t>
            </a:r>
            <a:r>
              <a:rPr lang="en-US" dirty="0">
                <a:cs typeface="Courier New" panose="02070309020205020404" pitchFamily="49" charset="0"/>
              </a:rPr>
              <a:t> as independent random oracles</a:t>
            </a:r>
            <a:endParaRPr lang="en-US" dirty="0"/>
          </a:p>
        </p:txBody>
      </p:sp>
      <p:sp>
        <p:nvSpPr>
          <p:cNvPr id="171" name="TextBox 170">
            <a:extLst>
              <a:ext uri="{FF2B5EF4-FFF2-40B4-BE49-F238E27FC236}">
                <a16:creationId xmlns:a16="http://schemas.microsoft.com/office/drawing/2014/main" id="{3C239171-F430-456F-B7BD-6AA311E86A40}"/>
              </a:ext>
            </a:extLst>
          </p:cNvPr>
          <p:cNvSpPr txBox="1"/>
          <p:nvPr/>
        </p:nvSpPr>
        <p:spPr>
          <a:xfrm>
            <a:off x="6770938" y="3866526"/>
            <a:ext cx="5824803" cy="646331"/>
          </a:xfrm>
          <a:prstGeom prst="rect">
            <a:avLst/>
          </a:prstGeom>
          <a:noFill/>
        </p:spPr>
        <p:txBody>
          <a:bodyPr wrap="square" rtlCol="0">
            <a:spAutoFit/>
          </a:bodyPr>
          <a:lstStyle/>
          <a:p>
            <a:pPr marL="285750" indent="-285750">
              <a:buFont typeface="Wingdings" panose="05000000000000000000" pitchFamily="2" charset="2"/>
              <a:buChar char="Ø"/>
            </a:pPr>
            <a:r>
              <a:rPr lang="en-US" dirty="0"/>
              <a:t>Connect </a:t>
            </a:r>
            <a:r>
              <a:rPr lang="en-US" sz="1800" dirty="0">
                <a:solidFill>
                  <a:schemeClr val="tx1"/>
                </a:solidFill>
              </a:rPr>
              <a:t>(</a:t>
            </a:r>
            <a:r>
              <a:rPr lang="en-US" sz="1800" b="1" dirty="0">
                <a:solidFill>
                  <a:schemeClr val="tx1"/>
                </a:solidFill>
              </a:rPr>
              <a:t>g</a:t>
            </a:r>
            <a:r>
              <a:rPr lang="en-US" sz="1800" b="1" baseline="30000" dirty="0">
                <a:solidFill>
                  <a:schemeClr val="tx1"/>
                </a:solidFill>
              </a:rPr>
              <a:t>a</a:t>
            </a:r>
            <a:r>
              <a:rPr lang="en-US" sz="1800" dirty="0">
                <a:solidFill>
                  <a:schemeClr val="tx1"/>
                </a:solidFill>
              </a:rPr>
              <a:t> , </a:t>
            </a:r>
            <a:r>
              <a:rPr lang="en-US" sz="1800" b="1" dirty="0" err="1">
                <a:solidFill>
                  <a:schemeClr val="tx1"/>
                </a:solidFill>
              </a:rPr>
              <a:t>g</a:t>
            </a:r>
            <a:r>
              <a:rPr lang="en-US" sz="1800" b="1" baseline="30000" dirty="0" err="1">
                <a:solidFill>
                  <a:schemeClr val="tx1"/>
                </a:solidFill>
              </a:rPr>
              <a:t>b</a:t>
            </a:r>
            <a:r>
              <a:rPr lang="en-US" sz="1800" dirty="0">
                <a:solidFill>
                  <a:schemeClr val="tx1"/>
                </a:solidFill>
              </a:rPr>
              <a:t>)</a:t>
            </a:r>
            <a:r>
              <a:rPr lang="en-US" dirty="0"/>
              <a:t> with  </a:t>
            </a:r>
            <a:r>
              <a:rPr lang="en-US" sz="1800" b="1" dirty="0">
                <a:solidFill>
                  <a:schemeClr val="tx1"/>
                </a:solidFill>
              </a:rPr>
              <a:t>g</a:t>
            </a:r>
            <a:r>
              <a:rPr lang="en-US" sz="1800" b="1" baseline="30000" dirty="0"/>
              <a:t>ab</a:t>
            </a:r>
            <a:r>
              <a:rPr lang="en-US" dirty="0"/>
              <a:t>  in proof via careful lookups.</a:t>
            </a:r>
          </a:p>
          <a:p>
            <a:pPr marL="285750" indent="-285750">
              <a:buFont typeface="Wingdings" panose="05000000000000000000" pitchFamily="2" charset="2"/>
              <a:buChar char="Ø"/>
            </a:pPr>
            <a:r>
              <a:rPr lang="en-US" dirty="0"/>
              <a:t>Exploit existing domain separation in </a:t>
            </a:r>
            <a:r>
              <a:rPr lang="en-US" dirty="0" err="1">
                <a:latin typeface="Courier New" panose="02070309020205020404" pitchFamily="49" charset="0"/>
                <a:cs typeface="Courier New" panose="02070309020205020404" pitchFamily="49" charset="0"/>
              </a:rPr>
              <a:t>HKDF.Expand</a:t>
            </a:r>
            <a:endParaRPr lang="en-US" dirty="0"/>
          </a:p>
        </p:txBody>
      </p:sp>
      <p:sp>
        <p:nvSpPr>
          <p:cNvPr id="355" name="Isosceles Triangle 354">
            <a:extLst>
              <a:ext uri="{FF2B5EF4-FFF2-40B4-BE49-F238E27FC236}">
                <a16:creationId xmlns:a16="http://schemas.microsoft.com/office/drawing/2014/main" id="{4015AF1A-D05C-4557-9187-00B1DACC43F3}"/>
              </a:ext>
            </a:extLst>
          </p:cNvPr>
          <p:cNvSpPr/>
          <p:nvPr/>
        </p:nvSpPr>
        <p:spPr>
          <a:xfrm>
            <a:off x="188575" y="4665032"/>
            <a:ext cx="945551" cy="848857"/>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800" dirty="0">
                <a:solidFill>
                  <a:schemeClr val="tx1"/>
                </a:solidFill>
              </a:rPr>
              <a:t>!</a:t>
            </a:r>
          </a:p>
          <a:p>
            <a:pPr algn="ctr"/>
            <a:endParaRPr lang="en-US" dirty="0">
              <a:solidFill>
                <a:schemeClr val="tx1"/>
              </a:solidFill>
            </a:endParaRPr>
          </a:p>
        </p:txBody>
      </p:sp>
      <p:sp>
        <p:nvSpPr>
          <p:cNvPr id="356" name="TextBox 355">
            <a:extLst>
              <a:ext uri="{FF2B5EF4-FFF2-40B4-BE49-F238E27FC236}">
                <a16:creationId xmlns:a16="http://schemas.microsoft.com/office/drawing/2014/main" id="{477F048E-79F5-4CC1-91B6-19586501B627}"/>
              </a:ext>
            </a:extLst>
          </p:cNvPr>
          <p:cNvSpPr txBox="1"/>
          <p:nvPr/>
        </p:nvSpPr>
        <p:spPr>
          <a:xfrm>
            <a:off x="1229220" y="4855653"/>
            <a:ext cx="9079389" cy="459431"/>
          </a:xfrm>
          <a:prstGeom prst="rect">
            <a:avLst/>
          </a:prstGeom>
          <a:solidFill>
            <a:schemeClr val="bg1">
              <a:lumMod val="95000"/>
            </a:schemeClr>
          </a:solidFill>
        </p:spPr>
        <p:txBody>
          <a:bodyPr wrap="square" rtlCol="0">
            <a:spAutoFit/>
          </a:bodyPr>
          <a:lstStyle/>
          <a:p>
            <a:r>
              <a:rPr lang="en-US" sz="2400" dirty="0" err="1">
                <a:latin typeface="Courier New" panose="02070309020205020404" pitchFamily="49" charset="0"/>
                <a:cs typeface="Courier New" panose="02070309020205020404" pitchFamily="49" charset="0"/>
              </a:rPr>
              <a:t>HKDF.Extract</a:t>
            </a:r>
            <a:r>
              <a:rPr lang="en-US" sz="2400" dirty="0">
                <a:cs typeface="Courier New" panose="02070309020205020404" pitchFamily="49" charset="0"/>
              </a:rPr>
              <a:t> and </a:t>
            </a:r>
            <a:r>
              <a:rPr lang="en-US" sz="2400" dirty="0" err="1">
                <a:latin typeface="Courier New" panose="02070309020205020404" pitchFamily="49" charset="0"/>
                <a:cs typeface="Courier New" panose="02070309020205020404" pitchFamily="49" charset="0"/>
              </a:rPr>
              <a:t>HKDF.Expand</a:t>
            </a:r>
            <a:r>
              <a:rPr lang="en-US" sz="2400" dirty="0">
                <a:cs typeface="Courier New" panose="02070309020205020404" pitchFamily="49" charset="0"/>
              </a:rPr>
              <a:t> are not independent functions!</a:t>
            </a:r>
            <a:endParaRPr lang="en-US" sz="2400" dirty="0"/>
          </a:p>
        </p:txBody>
      </p:sp>
      <p:sp>
        <p:nvSpPr>
          <p:cNvPr id="374" name="Title 1">
            <a:extLst>
              <a:ext uri="{FF2B5EF4-FFF2-40B4-BE49-F238E27FC236}">
                <a16:creationId xmlns:a16="http://schemas.microsoft.com/office/drawing/2014/main" id="{3283497E-CACC-4B40-9F58-A0782399272C}"/>
              </a:ext>
            </a:extLst>
          </p:cNvPr>
          <p:cNvSpPr txBox="1">
            <a:spLocks/>
          </p:cNvSpPr>
          <p:nvPr/>
        </p:nvSpPr>
        <p:spPr>
          <a:xfrm>
            <a:off x="-185744" y="210481"/>
            <a:ext cx="6617024" cy="923925"/>
          </a:xfrm>
          <a:prstGeom prst="rect">
            <a:avLst/>
          </a:prstGeom>
          <a:ln w="38100">
            <a:solidFill>
              <a:schemeClr val="tx1"/>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solidFill>
                  <a:schemeClr val="tx1"/>
                </a:solidFill>
              </a:rPr>
              <a:t>  The [DG21] Key Schedule</a:t>
            </a:r>
          </a:p>
        </p:txBody>
      </p:sp>
      <p:sp>
        <p:nvSpPr>
          <p:cNvPr id="382" name="Rectangle 381">
            <a:extLst>
              <a:ext uri="{FF2B5EF4-FFF2-40B4-BE49-F238E27FC236}">
                <a16:creationId xmlns:a16="http://schemas.microsoft.com/office/drawing/2014/main" id="{821E59FA-701F-4C11-B9BE-4B9ECDB1A080}"/>
              </a:ext>
            </a:extLst>
          </p:cNvPr>
          <p:cNvSpPr/>
          <p:nvPr/>
        </p:nvSpPr>
        <p:spPr>
          <a:xfrm>
            <a:off x="591996" y="1415310"/>
            <a:ext cx="5863771" cy="31577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3" name="Rectangle 382">
            <a:extLst>
              <a:ext uri="{FF2B5EF4-FFF2-40B4-BE49-F238E27FC236}">
                <a16:creationId xmlns:a16="http://schemas.microsoft.com/office/drawing/2014/main" id="{15B5C8AE-60E3-4891-8A24-A2A7E377F038}"/>
              </a:ext>
            </a:extLst>
          </p:cNvPr>
          <p:cNvSpPr/>
          <p:nvPr/>
        </p:nvSpPr>
        <p:spPr>
          <a:xfrm>
            <a:off x="2599488" y="1448936"/>
            <a:ext cx="423933" cy="28386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b="1" dirty="0">
                <a:solidFill>
                  <a:schemeClr val="tx1"/>
                </a:solidFill>
              </a:rPr>
              <a:t>g</a:t>
            </a:r>
            <a:r>
              <a:rPr lang="en-US" sz="1600" b="1" baseline="30000" dirty="0">
                <a:solidFill>
                  <a:schemeClr val="tx1"/>
                </a:solidFill>
              </a:rPr>
              <a:t>ab</a:t>
            </a:r>
            <a:endParaRPr lang="en-US" sz="1600" dirty="0">
              <a:solidFill>
                <a:schemeClr val="tx1"/>
              </a:solidFill>
            </a:endParaRPr>
          </a:p>
        </p:txBody>
      </p:sp>
      <p:sp>
        <p:nvSpPr>
          <p:cNvPr id="384" name="Rectangle 383">
            <a:extLst>
              <a:ext uri="{FF2B5EF4-FFF2-40B4-BE49-F238E27FC236}">
                <a16:creationId xmlns:a16="http://schemas.microsoft.com/office/drawing/2014/main" id="{54F3B5D5-B5D3-43B7-A355-05DA66B86CFF}"/>
              </a:ext>
            </a:extLst>
          </p:cNvPr>
          <p:cNvSpPr/>
          <p:nvPr/>
        </p:nvSpPr>
        <p:spPr>
          <a:xfrm>
            <a:off x="3469185" y="2366541"/>
            <a:ext cx="786467" cy="37114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chemeClr val="tx1"/>
                </a:solidFill>
              </a:rPr>
              <a:t>(</a:t>
            </a:r>
            <a:r>
              <a:rPr lang="en-US" sz="1600" b="1" dirty="0">
                <a:solidFill>
                  <a:schemeClr val="tx1"/>
                </a:solidFill>
              </a:rPr>
              <a:t>g</a:t>
            </a:r>
            <a:r>
              <a:rPr lang="en-US" sz="1600" b="1" baseline="30000" dirty="0">
                <a:solidFill>
                  <a:schemeClr val="tx1"/>
                </a:solidFill>
              </a:rPr>
              <a:t>a</a:t>
            </a:r>
            <a:r>
              <a:rPr lang="en-US" sz="1600" dirty="0">
                <a:solidFill>
                  <a:schemeClr val="tx1"/>
                </a:solidFill>
              </a:rPr>
              <a:t> , </a:t>
            </a:r>
            <a:r>
              <a:rPr lang="en-US" sz="1600" b="1" dirty="0" err="1">
                <a:solidFill>
                  <a:schemeClr val="tx1"/>
                </a:solidFill>
              </a:rPr>
              <a:t>g</a:t>
            </a:r>
            <a:r>
              <a:rPr lang="en-US" sz="1600" b="1" baseline="30000" dirty="0" err="1">
                <a:solidFill>
                  <a:schemeClr val="tx1"/>
                </a:solidFill>
              </a:rPr>
              <a:t>b</a:t>
            </a:r>
            <a:r>
              <a:rPr lang="en-US" sz="1600" dirty="0">
                <a:solidFill>
                  <a:schemeClr val="tx1"/>
                </a:solidFill>
              </a:rPr>
              <a:t>)</a:t>
            </a:r>
          </a:p>
        </p:txBody>
      </p:sp>
      <p:sp>
        <p:nvSpPr>
          <p:cNvPr id="385" name="Oval 384">
            <a:extLst>
              <a:ext uri="{FF2B5EF4-FFF2-40B4-BE49-F238E27FC236}">
                <a16:creationId xmlns:a16="http://schemas.microsoft.com/office/drawing/2014/main" id="{F65CB455-ACB3-4BA7-851E-257057379C86}"/>
              </a:ext>
            </a:extLst>
          </p:cNvPr>
          <p:cNvSpPr/>
          <p:nvPr/>
        </p:nvSpPr>
        <p:spPr>
          <a:xfrm rot="5400000">
            <a:off x="701822" y="1983157"/>
            <a:ext cx="409660" cy="40784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86" name="Oval 385">
            <a:extLst>
              <a:ext uri="{FF2B5EF4-FFF2-40B4-BE49-F238E27FC236}">
                <a16:creationId xmlns:a16="http://schemas.microsoft.com/office/drawing/2014/main" id="{7DB7354A-FACE-4595-A4A8-D8BB3D902B27}"/>
              </a:ext>
            </a:extLst>
          </p:cNvPr>
          <p:cNvSpPr/>
          <p:nvPr/>
        </p:nvSpPr>
        <p:spPr>
          <a:xfrm>
            <a:off x="1674777" y="1984744"/>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7" name="Straight Arrow Connector 386">
            <a:extLst>
              <a:ext uri="{FF2B5EF4-FFF2-40B4-BE49-F238E27FC236}">
                <a16:creationId xmlns:a16="http://schemas.microsoft.com/office/drawing/2014/main" id="{25E51FBF-4B83-490E-BFAC-642A929716E5}"/>
              </a:ext>
            </a:extLst>
          </p:cNvPr>
          <p:cNvCxnSpPr>
            <a:cxnSpLocks/>
          </p:cNvCxnSpPr>
          <p:nvPr/>
        </p:nvCxnSpPr>
        <p:spPr>
          <a:xfrm>
            <a:off x="1110577" y="2187082"/>
            <a:ext cx="564200" cy="249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88" name="Straight Arrow Connector 387">
            <a:extLst>
              <a:ext uri="{FF2B5EF4-FFF2-40B4-BE49-F238E27FC236}">
                <a16:creationId xmlns:a16="http://schemas.microsoft.com/office/drawing/2014/main" id="{E1F0738F-2686-445F-8BBA-FEDF753DBDDB}"/>
              </a:ext>
            </a:extLst>
          </p:cNvPr>
          <p:cNvCxnSpPr>
            <a:cxnSpLocks/>
          </p:cNvCxnSpPr>
          <p:nvPr/>
        </p:nvCxnSpPr>
        <p:spPr>
          <a:xfrm flipV="1">
            <a:off x="2082626" y="2172342"/>
            <a:ext cx="536446" cy="1723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89" name="Oval 388">
            <a:extLst>
              <a:ext uri="{FF2B5EF4-FFF2-40B4-BE49-F238E27FC236}">
                <a16:creationId xmlns:a16="http://schemas.microsoft.com/office/drawing/2014/main" id="{009270C5-CA06-4CC9-9FA6-B3F662D0AA49}"/>
              </a:ext>
            </a:extLst>
          </p:cNvPr>
          <p:cNvSpPr/>
          <p:nvPr/>
        </p:nvSpPr>
        <p:spPr>
          <a:xfrm rot="5400000">
            <a:off x="2618166" y="1968417"/>
            <a:ext cx="409660" cy="40784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390" name="Straight Arrow Connector 389">
            <a:extLst>
              <a:ext uri="{FF2B5EF4-FFF2-40B4-BE49-F238E27FC236}">
                <a16:creationId xmlns:a16="http://schemas.microsoft.com/office/drawing/2014/main" id="{A78B3287-E0A7-44C1-9A0B-B13E0ADF7B9F}"/>
              </a:ext>
            </a:extLst>
          </p:cNvPr>
          <p:cNvCxnSpPr>
            <a:cxnSpLocks/>
            <a:stCxn id="383" idx="2"/>
          </p:cNvCxnSpPr>
          <p:nvPr/>
        </p:nvCxnSpPr>
        <p:spPr>
          <a:xfrm>
            <a:off x="2811455" y="1732796"/>
            <a:ext cx="11541" cy="337131"/>
          </a:xfrm>
          <a:prstGeom prst="straightConnector1">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391" name="Straight Arrow Connector 390">
            <a:extLst>
              <a:ext uri="{FF2B5EF4-FFF2-40B4-BE49-F238E27FC236}">
                <a16:creationId xmlns:a16="http://schemas.microsoft.com/office/drawing/2014/main" id="{DCDCC35C-3F1C-4231-9DF7-F1B210B0CE9A}"/>
              </a:ext>
            </a:extLst>
          </p:cNvPr>
          <p:cNvCxnSpPr>
            <a:cxnSpLocks/>
          </p:cNvCxnSpPr>
          <p:nvPr/>
        </p:nvCxnSpPr>
        <p:spPr>
          <a:xfrm>
            <a:off x="3026921" y="2172342"/>
            <a:ext cx="637239" cy="8106"/>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92" name="Oval 391">
            <a:extLst>
              <a:ext uri="{FF2B5EF4-FFF2-40B4-BE49-F238E27FC236}">
                <a16:creationId xmlns:a16="http://schemas.microsoft.com/office/drawing/2014/main" id="{1E9277C8-9255-41FF-A073-C6761638D12E}"/>
              </a:ext>
            </a:extLst>
          </p:cNvPr>
          <p:cNvSpPr/>
          <p:nvPr/>
        </p:nvSpPr>
        <p:spPr>
          <a:xfrm>
            <a:off x="3664160" y="1975618"/>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93" name="Straight Arrow Connector 392">
            <a:extLst>
              <a:ext uri="{FF2B5EF4-FFF2-40B4-BE49-F238E27FC236}">
                <a16:creationId xmlns:a16="http://schemas.microsoft.com/office/drawing/2014/main" id="{33EF94F6-09DA-451C-A88C-8973C71B2EF0}"/>
              </a:ext>
            </a:extLst>
          </p:cNvPr>
          <p:cNvCxnSpPr>
            <a:cxnSpLocks/>
          </p:cNvCxnSpPr>
          <p:nvPr/>
        </p:nvCxnSpPr>
        <p:spPr>
          <a:xfrm>
            <a:off x="4072009" y="2180448"/>
            <a:ext cx="501494" cy="756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94" name="Oval 393">
            <a:extLst>
              <a:ext uri="{FF2B5EF4-FFF2-40B4-BE49-F238E27FC236}">
                <a16:creationId xmlns:a16="http://schemas.microsoft.com/office/drawing/2014/main" id="{18A86F94-A984-4F66-A0C4-4800B5C4BB4B}"/>
              </a:ext>
            </a:extLst>
          </p:cNvPr>
          <p:cNvSpPr/>
          <p:nvPr/>
        </p:nvSpPr>
        <p:spPr>
          <a:xfrm rot="5400000">
            <a:off x="4572597" y="1984084"/>
            <a:ext cx="409660" cy="40784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395" name="Connector: Elbow 65">
            <a:extLst>
              <a:ext uri="{FF2B5EF4-FFF2-40B4-BE49-F238E27FC236}">
                <a16:creationId xmlns:a16="http://schemas.microsoft.com/office/drawing/2014/main" id="{668B05F8-5E20-4BE1-8D98-20CAC1618EF0}"/>
              </a:ext>
            </a:extLst>
          </p:cNvPr>
          <p:cNvCxnSpPr>
            <a:cxnSpLocks/>
          </p:cNvCxnSpPr>
          <p:nvPr/>
        </p:nvCxnSpPr>
        <p:spPr>
          <a:xfrm>
            <a:off x="4981352" y="2188009"/>
            <a:ext cx="199354" cy="74841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96" name="Oval 395">
            <a:extLst>
              <a:ext uri="{FF2B5EF4-FFF2-40B4-BE49-F238E27FC236}">
                <a16:creationId xmlns:a16="http://schemas.microsoft.com/office/drawing/2014/main" id="{772052C3-A54A-4D04-9443-84E43C71F0FD}"/>
              </a:ext>
            </a:extLst>
          </p:cNvPr>
          <p:cNvSpPr/>
          <p:nvPr/>
        </p:nvSpPr>
        <p:spPr>
          <a:xfrm>
            <a:off x="4975099" y="2826415"/>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97" name="Straight Arrow Connector 396">
            <a:extLst>
              <a:ext uri="{FF2B5EF4-FFF2-40B4-BE49-F238E27FC236}">
                <a16:creationId xmlns:a16="http://schemas.microsoft.com/office/drawing/2014/main" id="{BC3CC228-3EFE-4C6B-9964-A5A3755C1C57}"/>
              </a:ext>
            </a:extLst>
          </p:cNvPr>
          <p:cNvCxnSpPr>
            <a:cxnSpLocks/>
            <a:stCxn id="460" idx="4"/>
            <a:endCxn id="436" idx="0"/>
          </p:cNvCxnSpPr>
          <p:nvPr/>
        </p:nvCxnSpPr>
        <p:spPr>
          <a:xfrm flipH="1">
            <a:off x="5178981" y="3235783"/>
            <a:ext cx="1864" cy="25283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98" name="Connector: Elbow 75">
            <a:extLst>
              <a:ext uri="{FF2B5EF4-FFF2-40B4-BE49-F238E27FC236}">
                <a16:creationId xmlns:a16="http://schemas.microsoft.com/office/drawing/2014/main" id="{9968B8F6-1819-4F7C-BAD5-30F8051F98C2}"/>
              </a:ext>
            </a:extLst>
          </p:cNvPr>
          <p:cNvCxnSpPr>
            <a:cxnSpLocks/>
          </p:cNvCxnSpPr>
          <p:nvPr/>
        </p:nvCxnSpPr>
        <p:spPr>
          <a:xfrm flipH="1">
            <a:off x="4648079" y="2188009"/>
            <a:ext cx="333273" cy="76062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99" name="Oval 398">
            <a:extLst>
              <a:ext uri="{FF2B5EF4-FFF2-40B4-BE49-F238E27FC236}">
                <a16:creationId xmlns:a16="http://schemas.microsoft.com/office/drawing/2014/main" id="{5718CCE4-804B-40BE-8EC0-54192B1528CD}"/>
              </a:ext>
            </a:extLst>
          </p:cNvPr>
          <p:cNvSpPr/>
          <p:nvPr/>
        </p:nvSpPr>
        <p:spPr>
          <a:xfrm>
            <a:off x="4442472" y="2838625"/>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0" name="Connector: Elbow 81">
            <a:extLst>
              <a:ext uri="{FF2B5EF4-FFF2-40B4-BE49-F238E27FC236}">
                <a16:creationId xmlns:a16="http://schemas.microsoft.com/office/drawing/2014/main" id="{094E2395-B3D7-461A-A1B0-222C5F9B0F6F}"/>
              </a:ext>
            </a:extLst>
          </p:cNvPr>
          <p:cNvCxnSpPr>
            <a:cxnSpLocks/>
          </p:cNvCxnSpPr>
          <p:nvPr/>
        </p:nvCxnSpPr>
        <p:spPr>
          <a:xfrm>
            <a:off x="4981352" y="2188009"/>
            <a:ext cx="1181716" cy="83029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01" name="Oval 400">
            <a:extLst>
              <a:ext uri="{FF2B5EF4-FFF2-40B4-BE49-F238E27FC236}">
                <a16:creationId xmlns:a16="http://schemas.microsoft.com/office/drawing/2014/main" id="{A7313C83-CFF9-41B1-BED1-EFE095533D82}"/>
              </a:ext>
            </a:extLst>
          </p:cNvPr>
          <p:cNvSpPr/>
          <p:nvPr/>
        </p:nvSpPr>
        <p:spPr>
          <a:xfrm>
            <a:off x="5977213" y="2839726"/>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2" name="Connector: Elbow 83">
            <a:extLst>
              <a:ext uri="{FF2B5EF4-FFF2-40B4-BE49-F238E27FC236}">
                <a16:creationId xmlns:a16="http://schemas.microsoft.com/office/drawing/2014/main" id="{72270E7A-4781-4621-A8BD-FCFBE55ACFE5}"/>
              </a:ext>
            </a:extLst>
          </p:cNvPr>
          <p:cNvCxnSpPr>
            <a:cxnSpLocks/>
          </p:cNvCxnSpPr>
          <p:nvPr/>
        </p:nvCxnSpPr>
        <p:spPr>
          <a:xfrm>
            <a:off x="4981352" y="2188009"/>
            <a:ext cx="695807" cy="78169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03" name="Oval 402">
            <a:extLst>
              <a:ext uri="{FF2B5EF4-FFF2-40B4-BE49-F238E27FC236}">
                <a16:creationId xmlns:a16="http://schemas.microsoft.com/office/drawing/2014/main" id="{61021CFA-1A1A-4C1D-9F56-DD567A3AF1DF}"/>
              </a:ext>
            </a:extLst>
          </p:cNvPr>
          <p:cNvSpPr/>
          <p:nvPr/>
        </p:nvSpPr>
        <p:spPr>
          <a:xfrm>
            <a:off x="5470484" y="2838723"/>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4" name="Straight Arrow Connector 403">
            <a:extLst>
              <a:ext uri="{FF2B5EF4-FFF2-40B4-BE49-F238E27FC236}">
                <a16:creationId xmlns:a16="http://schemas.microsoft.com/office/drawing/2014/main" id="{5C257C0E-61D0-47C7-9023-77F59342F13F}"/>
              </a:ext>
            </a:extLst>
          </p:cNvPr>
          <p:cNvCxnSpPr>
            <a:cxnSpLocks/>
            <a:stCxn id="461" idx="4"/>
            <a:endCxn id="447" idx="0"/>
          </p:cNvCxnSpPr>
          <p:nvPr/>
        </p:nvCxnSpPr>
        <p:spPr>
          <a:xfrm>
            <a:off x="5681032" y="3250296"/>
            <a:ext cx="16399" cy="24414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05" name="Straight Arrow Connector 404">
            <a:extLst>
              <a:ext uri="{FF2B5EF4-FFF2-40B4-BE49-F238E27FC236}">
                <a16:creationId xmlns:a16="http://schemas.microsoft.com/office/drawing/2014/main" id="{8F02AAEB-59D7-4A4C-B879-096ABAE0A403}"/>
              </a:ext>
            </a:extLst>
          </p:cNvPr>
          <p:cNvCxnSpPr>
            <a:cxnSpLocks/>
            <a:stCxn id="459" idx="4"/>
          </p:cNvCxnSpPr>
          <p:nvPr/>
        </p:nvCxnSpPr>
        <p:spPr>
          <a:xfrm>
            <a:off x="4648079" y="3247650"/>
            <a:ext cx="8616" cy="246787"/>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06" name="Straight Arrow Connector 405">
            <a:extLst>
              <a:ext uri="{FF2B5EF4-FFF2-40B4-BE49-F238E27FC236}">
                <a16:creationId xmlns:a16="http://schemas.microsoft.com/office/drawing/2014/main" id="{7063C9E7-D400-4648-8128-598B6EA6E716}"/>
              </a:ext>
            </a:extLst>
          </p:cNvPr>
          <p:cNvCxnSpPr>
            <a:cxnSpLocks/>
            <a:stCxn id="463" idx="2"/>
            <a:endCxn id="448" idx="0"/>
          </p:cNvCxnSpPr>
          <p:nvPr/>
        </p:nvCxnSpPr>
        <p:spPr>
          <a:xfrm flipH="1">
            <a:off x="6171013" y="3236437"/>
            <a:ext cx="8794" cy="26235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07" name="Oval 406">
            <a:extLst>
              <a:ext uri="{FF2B5EF4-FFF2-40B4-BE49-F238E27FC236}">
                <a16:creationId xmlns:a16="http://schemas.microsoft.com/office/drawing/2014/main" id="{752DDF13-39E8-4BF0-BB40-B8F2928CAF65}"/>
              </a:ext>
            </a:extLst>
          </p:cNvPr>
          <p:cNvSpPr/>
          <p:nvPr/>
        </p:nvSpPr>
        <p:spPr>
          <a:xfrm>
            <a:off x="2234855" y="2813885"/>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8" name="Straight Arrow Connector 407">
            <a:extLst>
              <a:ext uri="{FF2B5EF4-FFF2-40B4-BE49-F238E27FC236}">
                <a16:creationId xmlns:a16="http://schemas.microsoft.com/office/drawing/2014/main" id="{116B3492-FC1C-482F-9581-03FAEA142898}"/>
              </a:ext>
            </a:extLst>
          </p:cNvPr>
          <p:cNvCxnSpPr>
            <a:cxnSpLocks/>
            <a:stCxn id="407" idx="4"/>
            <a:endCxn id="428" idx="0"/>
          </p:cNvCxnSpPr>
          <p:nvPr/>
        </p:nvCxnSpPr>
        <p:spPr>
          <a:xfrm>
            <a:off x="2438780" y="3223545"/>
            <a:ext cx="260668" cy="152116"/>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09" name="Connector: Elbow 96">
            <a:extLst>
              <a:ext uri="{FF2B5EF4-FFF2-40B4-BE49-F238E27FC236}">
                <a16:creationId xmlns:a16="http://schemas.microsoft.com/office/drawing/2014/main" id="{4AFC6A1F-ECC1-4415-B402-F3D3CBBC7C78}"/>
              </a:ext>
            </a:extLst>
          </p:cNvPr>
          <p:cNvCxnSpPr>
            <a:cxnSpLocks/>
            <a:stCxn id="389" idx="0"/>
            <a:endCxn id="410" idx="0"/>
          </p:cNvCxnSpPr>
          <p:nvPr/>
        </p:nvCxnSpPr>
        <p:spPr>
          <a:xfrm>
            <a:off x="3026921" y="2172342"/>
            <a:ext cx="293271" cy="65973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10" name="Oval 409">
            <a:extLst>
              <a:ext uri="{FF2B5EF4-FFF2-40B4-BE49-F238E27FC236}">
                <a16:creationId xmlns:a16="http://schemas.microsoft.com/office/drawing/2014/main" id="{C2A36FD8-C782-4BA9-B655-95F041460524}"/>
              </a:ext>
            </a:extLst>
          </p:cNvPr>
          <p:cNvSpPr/>
          <p:nvPr/>
        </p:nvSpPr>
        <p:spPr>
          <a:xfrm>
            <a:off x="3116267" y="2832080"/>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1" name="Straight Arrow Connector 410">
            <a:extLst>
              <a:ext uri="{FF2B5EF4-FFF2-40B4-BE49-F238E27FC236}">
                <a16:creationId xmlns:a16="http://schemas.microsoft.com/office/drawing/2014/main" id="{6B9E8E44-878B-4B3C-AE14-4EAA34FEB92D}"/>
              </a:ext>
            </a:extLst>
          </p:cNvPr>
          <p:cNvCxnSpPr>
            <a:cxnSpLocks/>
            <a:stCxn id="410" idx="4"/>
            <a:endCxn id="429" idx="0"/>
          </p:cNvCxnSpPr>
          <p:nvPr/>
        </p:nvCxnSpPr>
        <p:spPr>
          <a:xfrm flipH="1">
            <a:off x="3242766" y="3241740"/>
            <a:ext cx="77426" cy="154773"/>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12" name="Straight Arrow Connector 411">
            <a:extLst>
              <a:ext uri="{FF2B5EF4-FFF2-40B4-BE49-F238E27FC236}">
                <a16:creationId xmlns:a16="http://schemas.microsoft.com/office/drawing/2014/main" id="{88DA54FB-1A2F-41FE-958B-E03740544951}"/>
              </a:ext>
            </a:extLst>
          </p:cNvPr>
          <p:cNvCxnSpPr>
            <a:cxnSpLocks/>
            <a:stCxn id="389" idx="0"/>
            <a:endCxn id="407" idx="0"/>
          </p:cNvCxnSpPr>
          <p:nvPr/>
        </p:nvCxnSpPr>
        <p:spPr>
          <a:xfrm flipH="1">
            <a:off x="2438780" y="2172342"/>
            <a:ext cx="588141" cy="641543"/>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13" name="Oval 412">
            <a:extLst>
              <a:ext uri="{FF2B5EF4-FFF2-40B4-BE49-F238E27FC236}">
                <a16:creationId xmlns:a16="http://schemas.microsoft.com/office/drawing/2014/main" id="{317DCE3F-C4BB-4DC5-8CAD-8D03CB372F18}"/>
              </a:ext>
            </a:extLst>
          </p:cNvPr>
          <p:cNvSpPr/>
          <p:nvPr/>
        </p:nvSpPr>
        <p:spPr>
          <a:xfrm>
            <a:off x="659903" y="2810156"/>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4" name="Straight Arrow Connector 413">
            <a:extLst>
              <a:ext uri="{FF2B5EF4-FFF2-40B4-BE49-F238E27FC236}">
                <a16:creationId xmlns:a16="http://schemas.microsoft.com/office/drawing/2014/main" id="{38179E00-40D8-4C1A-ABAA-5B744C5B385C}"/>
              </a:ext>
            </a:extLst>
          </p:cNvPr>
          <p:cNvCxnSpPr>
            <a:cxnSpLocks/>
          </p:cNvCxnSpPr>
          <p:nvPr/>
        </p:nvCxnSpPr>
        <p:spPr>
          <a:xfrm flipH="1">
            <a:off x="858146" y="3219816"/>
            <a:ext cx="5682" cy="20009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15" name="Oval 414">
            <a:extLst>
              <a:ext uri="{FF2B5EF4-FFF2-40B4-BE49-F238E27FC236}">
                <a16:creationId xmlns:a16="http://schemas.microsoft.com/office/drawing/2014/main" id="{6B107ECE-3BE3-40D7-BE27-B1AD33ADAD01}"/>
              </a:ext>
            </a:extLst>
          </p:cNvPr>
          <p:cNvSpPr/>
          <p:nvPr/>
        </p:nvSpPr>
        <p:spPr>
          <a:xfrm>
            <a:off x="1110892" y="2810156"/>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6" name="Straight Arrow Connector 415">
            <a:extLst>
              <a:ext uri="{FF2B5EF4-FFF2-40B4-BE49-F238E27FC236}">
                <a16:creationId xmlns:a16="http://schemas.microsoft.com/office/drawing/2014/main" id="{EAD420C7-FFE0-4B97-B9C3-EF68AB41A3E4}"/>
              </a:ext>
            </a:extLst>
          </p:cNvPr>
          <p:cNvCxnSpPr>
            <a:cxnSpLocks/>
            <a:stCxn id="415" idx="4"/>
            <a:endCxn id="440" idx="0"/>
          </p:cNvCxnSpPr>
          <p:nvPr/>
        </p:nvCxnSpPr>
        <p:spPr>
          <a:xfrm>
            <a:off x="1314817" y="3219816"/>
            <a:ext cx="11719" cy="26437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17" name="Oval 416">
            <a:extLst>
              <a:ext uri="{FF2B5EF4-FFF2-40B4-BE49-F238E27FC236}">
                <a16:creationId xmlns:a16="http://schemas.microsoft.com/office/drawing/2014/main" id="{C34DFB02-E427-4390-8FCC-37C31AE279BE}"/>
              </a:ext>
            </a:extLst>
          </p:cNvPr>
          <p:cNvSpPr/>
          <p:nvPr/>
        </p:nvSpPr>
        <p:spPr>
          <a:xfrm>
            <a:off x="1563717" y="2816099"/>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8" name="Picture 417" descr="A picture containing clipart&#10;&#10;Description automatically generated">
            <a:extLst>
              <a:ext uri="{FF2B5EF4-FFF2-40B4-BE49-F238E27FC236}">
                <a16:creationId xmlns:a16="http://schemas.microsoft.com/office/drawing/2014/main" id="{3D7879C8-4194-44D0-A75D-DD1629F85932}"/>
              </a:ext>
            </a:extLst>
          </p:cNvPr>
          <p:cNvPicPr>
            <a:picLocks noChangeAspect="1"/>
          </p:cNvPicPr>
          <p:nvPr/>
        </p:nvPicPr>
        <p:blipFill>
          <a:blip r:embed="rId3"/>
          <a:stretch>
            <a:fillRect/>
          </a:stretch>
        </p:blipFill>
        <p:spPr>
          <a:xfrm>
            <a:off x="666331" y="4043541"/>
            <a:ext cx="399029" cy="399029"/>
          </a:xfrm>
          <a:prstGeom prst="rect">
            <a:avLst/>
          </a:prstGeom>
        </p:spPr>
      </p:pic>
      <p:sp>
        <p:nvSpPr>
          <p:cNvPr id="419" name="Oval 418">
            <a:extLst>
              <a:ext uri="{FF2B5EF4-FFF2-40B4-BE49-F238E27FC236}">
                <a16:creationId xmlns:a16="http://schemas.microsoft.com/office/drawing/2014/main" id="{5AC698FE-8E77-4317-861A-1B7102886614}"/>
              </a:ext>
            </a:extLst>
          </p:cNvPr>
          <p:cNvSpPr/>
          <p:nvPr/>
        </p:nvSpPr>
        <p:spPr>
          <a:xfrm>
            <a:off x="654221" y="3419914"/>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20" name="Straight Arrow Connector 419">
            <a:extLst>
              <a:ext uri="{FF2B5EF4-FFF2-40B4-BE49-F238E27FC236}">
                <a16:creationId xmlns:a16="http://schemas.microsoft.com/office/drawing/2014/main" id="{3D1D54CA-98DD-490A-A6F4-40E0D50E928C}"/>
              </a:ext>
            </a:extLst>
          </p:cNvPr>
          <p:cNvCxnSpPr>
            <a:cxnSpLocks/>
            <a:stCxn id="452" idx="4"/>
            <a:endCxn id="418" idx="0"/>
          </p:cNvCxnSpPr>
          <p:nvPr/>
        </p:nvCxnSpPr>
        <p:spPr>
          <a:xfrm>
            <a:off x="862162" y="3834045"/>
            <a:ext cx="3684" cy="209496"/>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21" name="Connector: Elbow 420">
            <a:extLst>
              <a:ext uri="{FF2B5EF4-FFF2-40B4-BE49-F238E27FC236}">
                <a16:creationId xmlns:a16="http://schemas.microsoft.com/office/drawing/2014/main" id="{142CF6FF-FDDD-4E25-94E0-6AC39C8C3F80}"/>
              </a:ext>
            </a:extLst>
          </p:cNvPr>
          <p:cNvCxnSpPr>
            <a:cxnSpLocks/>
            <a:stCxn id="384" idx="3"/>
          </p:cNvCxnSpPr>
          <p:nvPr/>
        </p:nvCxnSpPr>
        <p:spPr>
          <a:xfrm>
            <a:off x="4255652" y="2552114"/>
            <a:ext cx="392427" cy="396517"/>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22" name="Connector: Elbow 421">
            <a:extLst>
              <a:ext uri="{FF2B5EF4-FFF2-40B4-BE49-F238E27FC236}">
                <a16:creationId xmlns:a16="http://schemas.microsoft.com/office/drawing/2014/main" id="{8D12BB69-6599-4B3A-8CBF-C10D3A369D81}"/>
              </a:ext>
            </a:extLst>
          </p:cNvPr>
          <p:cNvCxnSpPr>
            <a:cxnSpLocks/>
            <a:stCxn id="384" idx="1"/>
            <a:endCxn id="410" idx="0"/>
          </p:cNvCxnSpPr>
          <p:nvPr/>
        </p:nvCxnSpPr>
        <p:spPr>
          <a:xfrm rot="10800000" flipV="1">
            <a:off x="3320193" y="2552114"/>
            <a:ext cx="148993" cy="279966"/>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23" name="Connector: Elbow 422">
            <a:extLst>
              <a:ext uri="{FF2B5EF4-FFF2-40B4-BE49-F238E27FC236}">
                <a16:creationId xmlns:a16="http://schemas.microsoft.com/office/drawing/2014/main" id="{31E97480-117A-4E9D-9830-47D8271464CE}"/>
              </a:ext>
            </a:extLst>
          </p:cNvPr>
          <p:cNvCxnSpPr>
            <a:cxnSpLocks/>
            <a:stCxn id="384" idx="1"/>
            <a:endCxn id="407" idx="0"/>
          </p:cNvCxnSpPr>
          <p:nvPr/>
        </p:nvCxnSpPr>
        <p:spPr>
          <a:xfrm rot="10800000" flipV="1">
            <a:off x="2438781" y="2552113"/>
            <a:ext cx="1030405" cy="261771"/>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24" name="Connector: Elbow 423">
            <a:extLst>
              <a:ext uri="{FF2B5EF4-FFF2-40B4-BE49-F238E27FC236}">
                <a16:creationId xmlns:a16="http://schemas.microsoft.com/office/drawing/2014/main" id="{B64C5B23-FE81-46C2-853A-D97BF07495E3}"/>
              </a:ext>
            </a:extLst>
          </p:cNvPr>
          <p:cNvCxnSpPr>
            <a:cxnSpLocks/>
            <a:stCxn id="384" idx="3"/>
          </p:cNvCxnSpPr>
          <p:nvPr/>
        </p:nvCxnSpPr>
        <p:spPr>
          <a:xfrm>
            <a:off x="4255652" y="2552114"/>
            <a:ext cx="925054" cy="384307"/>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25" name="Connector: Elbow 424">
            <a:extLst>
              <a:ext uri="{FF2B5EF4-FFF2-40B4-BE49-F238E27FC236}">
                <a16:creationId xmlns:a16="http://schemas.microsoft.com/office/drawing/2014/main" id="{31A2C7D8-AC3A-4E97-879B-D0F75B71FA31}"/>
              </a:ext>
            </a:extLst>
          </p:cNvPr>
          <p:cNvCxnSpPr>
            <a:cxnSpLocks/>
            <a:stCxn id="384" idx="3"/>
          </p:cNvCxnSpPr>
          <p:nvPr/>
        </p:nvCxnSpPr>
        <p:spPr>
          <a:xfrm>
            <a:off x="4255652" y="2552114"/>
            <a:ext cx="1421507" cy="417594"/>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26" name="Connector: Elbow 425">
            <a:extLst>
              <a:ext uri="{FF2B5EF4-FFF2-40B4-BE49-F238E27FC236}">
                <a16:creationId xmlns:a16="http://schemas.microsoft.com/office/drawing/2014/main" id="{8E503C22-2D74-4AF3-AF1B-36BB5909DC92}"/>
              </a:ext>
            </a:extLst>
          </p:cNvPr>
          <p:cNvCxnSpPr>
            <a:cxnSpLocks/>
            <a:stCxn id="384" idx="3"/>
          </p:cNvCxnSpPr>
          <p:nvPr/>
        </p:nvCxnSpPr>
        <p:spPr>
          <a:xfrm>
            <a:off x="4255652" y="2552114"/>
            <a:ext cx="1907416" cy="466185"/>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27" name="Straight Arrow Connector 426">
            <a:extLst>
              <a:ext uri="{FF2B5EF4-FFF2-40B4-BE49-F238E27FC236}">
                <a16:creationId xmlns:a16="http://schemas.microsoft.com/office/drawing/2014/main" id="{5D86E9F7-F607-457F-A0F3-6313C285EF16}"/>
              </a:ext>
            </a:extLst>
          </p:cNvPr>
          <p:cNvCxnSpPr>
            <a:cxnSpLocks/>
            <a:endCxn id="441" idx="0"/>
          </p:cNvCxnSpPr>
          <p:nvPr/>
        </p:nvCxnSpPr>
        <p:spPr>
          <a:xfrm>
            <a:off x="1767642" y="3225759"/>
            <a:ext cx="12924" cy="26882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28" name="Oval 427">
            <a:extLst>
              <a:ext uri="{FF2B5EF4-FFF2-40B4-BE49-F238E27FC236}">
                <a16:creationId xmlns:a16="http://schemas.microsoft.com/office/drawing/2014/main" id="{5724E4BC-05E8-469F-AE87-65A237D7D23A}"/>
              </a:ext>
            </a:extLst>
          </p:cNvPr>
          <p:cNvSpPr/>
          <p:nvPr/>
        </p:nvSpPr>
        <p:spPr>
          <a:xfrm>
            <a:off x="2495523" y="3375661"/>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29" name="Oval 428">
            <a:extLst>
              <a:ext uri="{FF2B5EF4-FFF2-40B4-BE49-F238E27FC236}">
                <a16:creationId xmlns:a16="http://schemas.microsoft.com/office/drawing/2014/main" id="{571A8A25-4156-4B93-B852-4FF607D201CA}"/>
              </a:ext>
            </a:extLst>
          </p:cNvPr>
          <p:cNvSpPr/>
          <p:nvPr/>
        </p:nvSpPr>
        <p:spPr>
          <a:xfrm>
            <a:off x="3038841" y="3396513"/>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cxnSp>
        <p:nvCxnSpPr>
          <p:cNvPr id="430" name="Connector: Elbow 231">
            <a:extLst>
              <a:ext uri="{FF2B5EF4-FFF2-40B4-BE49-F238E27FC236}">
                <a16:creationId xmlns:a16="http://schemas.microsoft.com/office/drawing/2014/main" id="{793987FA-6ADD-4AFF-AE32-C4E4AE9822DF}"/>
              </a:ext>
            </a:extLst>
          </p:cNvPr>
          <p:cNvCxnSpPr>
            <a:cxnSpLocks/>
            <a:stCxn id="407" idx="4"/>
            <a:endCxn id="431" idx="0"/>
          </p:cNvCxnSpPr>
          <p:nvPr/>
        </p:nvCxnSpPr>
        <p:spPr>
          <a:xfrm flipH="1">
            <a:off x="2242750" y="3223545"/>
            <a:ext cx="196030" cy="16114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31" name="Oval 430">
            <a:extLst>
              <a:ext uri="{FF2B5EF4-FFF2-40B4-BE49-F238E27FC236}">
                <a16:creationId xmlns:a16="http://schemas.microsoft.com/office/drawing/2014/main" id="{368B14AB-35ED-4042-8B5D-EF4F7309AEE8}"/>
              </a:ext>
            </a:extLst>
          </p:cNvPr>
          <p:cNvSpPr/>
          <p:nvPr/>
        </p:nvSpPr>
        <p:spPr>
          <a:xfrm>
            <a:off x="2038825" y="3384686"/>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cxnSp>
        <p:nvCxnSpPr>
          <p:cNvPr id="432" name="Straight Arrow Connector 431">
            <a:extLst>
              <a:ext uri="{FF2B5EF4-FFF2-40B4-BE49-F238E27FC236}">
                <a16:creationId xmlns:a16="http://schemas.microsoft.com/office/drawing/2014/main" id="{38F51F4A-91D2-4D39-86ED-A796B14ACC6A}"/>
              </a:ext>
            </a:extLst>
          </p:cNvPr>
          <p:cNvCxnSpPr>
            <a:cxnSpLocks/>
            <a:stCxn id="431" idx="4"/>
            <a:endCxn id="442" idx="0"/>
          </p:cNvCxnSpPr>
          <p:nvPr/>
        </p:nvCxnSpPr>
        <p:spPr>
          <a:xfrm flipH="1">
            <a:off x="2235208" y="3794346"/>
            <a:ext cx="7542" cy="23296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33" name="Connector: Elbow 235">
            <a:extLst>
              <a:ext uri="{FF2B5EF4-FFF2-40B4-BE49-F238E27FC236}">
                <a16:creationId xmlns:a16="http://schemas.microsoft.com/office/drawing/2014/main" id="{86EFBEE9-5DA4-46F0-9A3A-9E9CA31E290E}"/>
              </a:ext>
            </a:extLst>
          </p:cNvPr>
          <p:cNvCxnSpPr>
            <a:cxnSpLocks/>
            <a:stCxn id="410" idx="4"/>
            <a:endCxn id="434" idx="0"/>
          </p:cNvCxnSpPr>
          <p:nvPr/>
        </p:nvCxnSpPr>
        <p:spPr>
          <a:xfrm>
            <a:off x="3320192" y="3241740"/>
            <a:ext cx="444358" cy="16589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34" name="Oval 433">
            <a:extLst>
              <a:ext uri="{FF2B5EF4-FFF2-40B4-BE49-F238E27FC236}">
                <a16:creationId xmlns:a16="http://schemas.microsoft.com/office/drawing/2014/main" id="{856E4CC0-01C4-4B63-B8AD-E662222425E0}"/>
              </a:ext>
            </a:extLst>
          </p:cNvPr>
          <p:cNvSpPr/>
          <p:nvPr/>
        </p:nvSpPr>
        <p:spPr>
          <a:xfrm>
            <a:off x="3560625" y="3407638"/>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cxnSp>
        <p:nvCxnSpPr>
          <p:cNvPr id="435" name="Straight Arrow Connector 434">
            <a:extLst>
              <a:ext uri="{FF2B5EF4-FFF2-40B4-BE49-F238E27FC236}">
                <a16:creationId xmlns:a16="http://schemas.microsoft.com/office/drawing/2014/main" id="{D692EAD5-8154-4959-9764-54894B6D1939}"/>
              </a:ext>
            </a:extLst>
          </p:cNvPr>
          <p:cNvCxnSpPr>
            <a:cxnSpLocks/>
            <a:stCxn id="434" idx="4"/>
            <a:endCxn id="445" idx="0"/>
          </p:cNvCxnSpPr>
          <p:nvPr/>
        </p:nvCxnSpPr>
        <p:spPr>
          <a:xfrm>
            <a:off x="3764550" y="3817298"/>
            <a:ext cx="15399" cy="18583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436" name="Picture 435" descr="A picture containing chart&#10;&#10;Description automatically generated">
            <a:extLst>
              <a:ext uri="{FF2B5EF4-FFF2-40B4-BE49-F238E27FC236}">
                <a16:creationId xmlns:a16="http://schemas.microsoft.com/office/drawing/2014/main" id="{20884E2E-8E33-4827-B08D-041BF15A90CF}"/>
              </a:ext>
            </a:extLst>
          </p:cNvPr>
          <p:cNvPicPr>
            <a:picLocks noChangeAspect="1"/>
          </p:cNvPicPr>
          <p:nvPr/>
        </p:nvPicPr>
        <p:blipFill>
          <a:blip r:embed="rId4"/>
          <a:stretch>
            <a:fillRect/>
          </a:stretch>
        </p:blipFill>
        <p:spPr>
          <a:xfrm>
            <a:off x="4960129" y="3488621"/>
            <a:ext cx="437704" cy="437704"/>
          </a:xfrm>
          <a:prstGeom prst="rect">
            <a:avLst/>
          </a:prstGeom>
        </p:spPr>
      </p:pic>
      <p:cxnSp>
        <p:nvCxnSpPr>
          <p:cNvPr id="437" name="Straight Arrow Connector 436">
            <a:extLst>
              <a:ext uri="{FF2B5EF4-FFF2-40B4-BE49-F238E27FC236}">
                <a16:creationId xmlns:a16="http://schemas.microsoft.com/office/drawing/2014/main" id="{805ACE32-249A-45FD-938B-AD6047214545}"/>
              </a:ext>
            </a:extLst>
          </p:cNvPr>
          <p:cNvCxnSpPr>
            <a:cxnSpLocks/>
            <a:endCxn id="451" idx="0"/>
          </p:cNvCxnSpPr>
          <p:nvPr/>
        </p:nvCxnSpPr>
        <p:spPr>
          <a:xfrm flipH="1">
            <a:off x="861060" y="2187082"/>
            <a:ext cx="249518" cy="62333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38" name="Straight Arrow Connector 437">
            <a:extLst>
              <a:ext uri="{FF2B5EF4-FFF2-40B4-BE49-F238E27FC236}">
                <a16:creationId xmlns:a16="http://schemas.microsoft.com/office/drawing/2014/main" id="{125743A5-2362-4D87-93D1-CBBEA89DE3F1}"/>
              </a:ext>
            </a:extLst>
          </p:cNvPr>
          <p:cNvCxnSpPr>
            <a:cxnSpLocks/>
            <a:endCxn id="455" idx="0"/>
          </p:cNvCxnSpPr>
          <p:nvPr/>
        </p:nvCxnSpPr>
        <p:spPr>
          <a:xfrm>
            <a:off x="1110577" y="2187082"/>
            <a:ext cx="204324" cy="626046"/>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39" name="Straight Arrow Connector 438">
            <a:extLst>
              <a:ext uri="{FF2B5EF4-FFF2-40B4-BE49-F238E27FC236}">
                <a16:creationId xmlns:a16="http://schemas.microsoft.com/office/drawing/2014/main" id="{4B9DCA92-D642-4F9E-AFDB-341390359A5C}"/>
              </a:ext>
            </a:extLst>
          </p:cNvPr>
          <p:cNvCxnSpPr>
            <a:cxnSpLocks/>
            <a:endCxn id="456" idx="0"/>
          </p:cNvCxnSpPr>
          <p:nvPr/>
        </p:nvCxnSpPr>
        <p:spPr>
          <a:xfrm>
            <a:off x="1110577" y="2187082"/>
            <a:ext cx="656920" cy="62617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440" name="Picture 439" descr="A picture containing clipart&#10;&#10;Description automatically generated">
            <a:extLst>
              <a:ext uri="{FF2B5EF4-FFF2-40B4-BE49-F238E27FC236}">
                <a16:creationId xmlns:a16="http://schemas.microsoft.com/office/drawing/2014/main" id="{176D5232-F0A2-4F0B-A988-CDB5479D3DF4}"/>
              </a:ext>
            </a:extLst>
          </p:cNvPr>
          <p:cNvPicPr>
            <a:picLocks noChangeAspect="1"/>
          </p:cNvPicPr>
          <p:nvPr/>
        </p:nvPicPr>
        <p:blipFill>
          <a:blip r:embed="rId3"/>
          <a:stretch>
            <a:fillRect/>
          </a:stretch>
        </p:blipFill>
        <p:spPr>
          <a:xfrm>
            <a:off x="1137760" y="3484187"/>
            <a:ext cx="377551" cy="377551"/>
          </a:xfrm>
          <a:prstGeom prst="rect">
            <a:avLst/>
          </a:prstGeom>
        </p:spPr>
      </p:pic>
      <p:pic>
        <p:nvPicPr>
          <p:cNvPr id="441" name="Picture 440" descr="A picture containing clipart&#10;&#10;Description automatically generated">
            <a:extLst>
              <a:ext uri="{FF2B5EF4-FFF2-40B4-BE49-F238E27FC236}">
                <a16:creationId xmlns:a16="http://schemas.microsoft.com/office/drawing/2014/main" id="{6A8EB70B-F398-493F-8147-D90205547031}"/>
              </a:ext>
            </a:extLst>
          </p:cNvPr>
          <p:cNvPicPr>
            <a:picLocks noChangeAspect="1"/>
          </p:cNvPicPr>
          <p:nvPr/>
        </p:nvPicPr>
        <p:blipFill>
          <a:blip r:embed="rId3"/>
          <a:stretch>
            <a:fillRect/>
          </a:stretch>
        </p:blipFill>
        <p:spPr>
          <a:xfrm>
            <a:off x="1575736" y="3494580"/>
            <a:ext cx="409660" cy="409660"/>
          </a:xfrm>
          <a:prstGeom prst="rect">
            <a:avLst/>
          </a:prstGeom>
        </p:spPr>
      </p:pic>
      <p:pic>
        <p:nvPicPr>
          <p:cNvPr id="442" name="Picture 441" descr="A picture containing clipart&#10;&#10;Description automatically generated">
            <a:extLst>
              <a:ext uri="{FF2B5EF4-FFF2-40B4-BE49-F238E27FC236}">
                <a16:creationId xmlns:a16="http://schemas.microsoft.com/office/drawing/2014/main" id="{FEDDBD3E-35F0-48FA-9A75-CAD477BB5819}"/>
              </a:ext>
            </a:extLst>
          </p:cNvPr>
          <p:cNvPicPr>
            <a:picLocks noChangeAspect="1"/>
          </p:cNvPicPr>
          <p:nvPr/>
        </p:nvPicPr>
        <p:blipFill>
          <a:blip r:embed="rId3"/>
          <a:stretch>
            <a:fillRect/>
          </a:stretch>
        </p:blipFill>
        <p:spPr>
          <a:xfrm>
            <a:off x="2030378" y="4027308"/>
            <a:ext cx="409660" cy="409660"/>
          </a:xfrm>
          <a:prstGeom prst="rect">
            <a:avLst/>
          </a:prstGeom>
        </p:spPr>
      </p:pic>
      <p:pic>
        <p:nvPicPr>
          <p:cNvPr id="443" name="Picture 442" descr="A picture containing clipart&#10;&#10;Description automatically generated">
            <a:extLst>
              <a:ext uri="{FF2B5EF4-FFF2-40B4-BE49-F238E27FC236}">
                <a16:creationId xmlns:a16="http://schemas.microsoft.com/office/drawing/2014/main" id="{C31A98F3-7E43-4C91-B705-73FEB32788FD}"/>
              </a:ext>
            </a:extLst>
          </p:cNvPr>
          <p:cNvPicPr>
            <a:picLocks noChangeAspect="1"/>
          </p:cNvPicPr>
          <p:nvPr/>
        </p:nvPicPr>
        <p:blipFill>
          <a:blip r:embed="rId3"/>
          <a:stretch>
            <a:fillRect/>
          </a:stretch>
        </p:blipFill>
        <p:spPr>
          <a:xfrm>
            <a:off x="2495365" y="4031438"/>
            <a:ext cx="409660" cy="409660"/>
          </a:xfrm>
          <a:prstGeom prst="rect">
            <a:avLst/>
          </a:prstGeom>
        </p:spPr>
      </p:pic>
      <p:pic>
        <p:nvPicPr>
          <p:cNvPr id="444" name="Picture 443" descr="A picture containing clipart&#10;&#10;Description automatically generated">
            <a:extLst>
              <a:ext uri="{FF2B5EF4-FFF2-40B4-BE49-F238E27FC236}">
                <a16:creationId xmlns:a16="http://schemas.microsoft.com/office/drawing/2014/main" id="{64976653-F017-4910-8436-983C49514B82}"/>
              </a:ext>
            </a:extLst>
          </p:cNvPr>
          <p:cNvPicPr>
            <a:picLocks noChangeAspect="1"/>
          </p:cNvPicPr>
          <p:nvPr/>
        </p:nvPicPr>
        <p:blipFill>
          <a:blip r:embed="rId3"/>
          <a:stretch>
            <a:fillRect/>
          </a:stretch>
        </p:blipFill>
        <p:spPr>
          <a:xfrm>
            <a:off x="3037808" y="4025921"/>
            <a:ext cx="409660" cy="409660"/>
          </a:xfrm>
          <a:prstGeom prst="rect">
            <a:avLst/>
          </a:prstGeom>
        </p:spPr>
      </p:pic>
      <p:pic>
        <p:nvPicPr>
          <p:cNvPr id="445" name="Picture 444" descr="A picture containing clipart&#10;&#10;Description automatically generated">
            <a:extLst>
              <a:ext uri="{FF2B5EF4-FFF2-40B4-BE49-F238E27FC236}">
                <a16:creationId xmlns:a16="http://schemas.microsoft.com/office/drawing/2014/main" id="{1A8FCCC5-E4EE-4B75-8472-8CFF08A840B1}"/>
              </a:ext>
            </a:extLst>
          </p:cNvPr>
          <p:cNvPicPr>
            <a:picLocks noChangeAspect="1"/>
          </p:cNvPicPr>
          <p:nvPr/>
        </p:nvPicPr>
        <p:blipFill>
          <a:blip r:embed="rId3"/>
          <a:stretch>
            <a:fillRect/>
          </a:stretch>
        </p:blipFill>
        <p:spPr>
          <a:xfrm>
            <a:off x="3575119" y="4003130"/>
            <a:ext cx="409660" cy="409660"/>
          </a:xfrm>
          <a:prstGeom prst="rect">
            <a:avLst/>
          </a:prstGeom>
        </p:spPr>
      </p:pic>
      <p:pic>
        <p:nvPicPr>
          <p:cNvPr id="447" name="Picture 446" descr="A picture containing clipart&#10;&#10;Description automatically generated">
            <a:extLst>
              <a:ext uri="{FF2B5EF4-FFF2-40B4-BE49-F238E27FC236}">
                <a16:creationId xmlns:a16="http://schemas.microsoft.com/office/drawing/2014/main" id="{759516AB-917B-42F1-B1A3-3C91B3D24DE3}"/>
              </a:ext>
            </a:extLst>
          </p:cNvPr>
          <p:cNvPicPr>
            <a:picLocks noChangeAspect="1"/>
          </p:cNvPicPr>
          <p:nvPr/>
        </p:nvPicPr>
        <p:blipFill>
          <a:blip r:embed="rId3"/>
          <a:stretch>
            <a:fillRect/>
          </a:stretch>
        </p:blipFill>
        <p:spPr>
          <a:xfrm>
            <a:off x="5492601" y="3494437"/>
            <a:ext cx="409660" cy="409660"/>
          </a:xfrm>
          <a:prstGeom prst="rect">
            <a:avLst/>
          </a:prstGeom>
        </p:spPr>
      </p:pic>
      <p:pic>
        <p:nvPicPr>
          <p:cNvPr id="448" name="Picture 447" descr="A picture containing clipart&#10;&#10;Description automatically generated">
            <a:extLst>
              <a:ext uri="{FF2B5EF4-FFF2-40B4-BE49-F238E27FC236}">
                <a16:creationId xmlns:a16="http://schemas.microsoft.com/office/drawing/2014/main" id="{1B44BAF1-DED5-45CF-ABBE-520D8CF448FF}"/>
              </a:ext>
            </a:extLst>
          </p:cNvPr>
          <p:cNvPicPr>
            <a:picLocks noChangeAspect="1"/>
          </p:cNvPicPr>
          <p:nvPr/>
        </p:nvPicPr>
        <p:blipFill>
          <a:blip r:embed="rId3"/>
          <a:stretch>
            <a:fillRect/>
          </a:stretch>
        </p:blipFill>
        <p:spPr>
          <a:xfrm>
            <a:off x="5966183" y="3498788"/>
            <a:ext cx="409660" cy="409660"/>
          </a:xfrm>
          <a:prstGeom prst="rect">
            <a:avLst/>
          </a:prstGeom>
        </p:spPr>
      </p:pic>
      <p:sp>
        <p:nvSpPr>
          <p:cNvPr id="449" name="Oval 448">
            <a:extLst>
              <a:ext uri="{FF2B5EF4-FFF2-40B4-BE49-F238E27FC236}">
                <a16:creationId xmlns:a16="http://schemas.microsoft.com/office/drawing/2014/main" id="{9F442ADD-3CEB-4AF8-B9DB-C3319917B22D}"/>
              </a:ext>
            </a:extLst>
          </p:cNvPr>
          <p:cNvSpPr/>
          <p:nvPr/>
        </p:nvSpPr>
        <p:spPr>
          <a:xfrm>
            <a:off x="1677185" y="1975019"/>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0" name="Oval 449">
            <a:extLst>
              <a:ext uri="{FF2B5EF4-FFF2-40B4-BE49-F238E27FC236}">
                <a16:creationId xmlns:a16="http://schemas.microsoft.com/office/drawing/2014/main" id="{BE8D8DBC-A9D2-4B64-BA4E-7EDC8E6831BB}"/>
              </a:ext>
            </a:extLst>
          </p:cNvPr>
          <p:cNvSpPr/>
          <p:nvPr/>
        </p:nvSpPr>
        <p:spPr>
          <a:xfrm>
            <a:off x="3670246" y="1975019"/>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1" name="Oval 450">
            <a:extLst>
              <a:ext uri="{FF2B5EF4-FFF2-40B4-BE49-F238E27FC236}">
                <a16:creationId xmlns:a16="http://schemas.microsoft.com/office/drawing/2014/main" id="{16DE08C0-2AFA-4FFB-9F06-30F9DB229EA8}"/>
              </a:ext>
            </a:extLst>
          </p:cNvPr>
          <p:cNvSpPr/>
          <p:nvPr/>
        </p:nvSpPr>
        <p:spPr>
          <a:xfrm>
            <a:off x="657135" y="2810417"/>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452" name="Oval 451">
            <a:extLst>
              <a:ext uri="{FF2B5EF4-FFF2-40B4-BE49-F238E27FC236}">
                <a16:creationId xmlns:a16="http://schemas.microsoft.com/office/drawing/2014/main" id="{38E407E7-B1CA-40E5-A0F4-85011BCB0E04}"/>
              </a:ext>
            </a:extLst>
          </p:cNvPr>
          <p:cNvSpPr/>
          <p:nvPr/>
        </p:nvSpPr>
        <p:spPr>
          <a:xfrm>
            <a:off x="658237" y="3424385"/>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cxnSp>
        <p:nvCxnSpPr>
          <p:cNvPr id="453" name="Straight Arrow Connector 452">
            <a:extLst>
              <a:ext uri="{FF2B5EF4-FFF2-40B4-BE49-F238E27FC236}">
                <a16:creationId xmlns:a16="http://schemas.microsoft.com/office/drawing/2014/main" id="{9C1DBB82-0B1B-43A0-A0B1-4DB59909C60C}"/>
              </a:ext>
            </a:extLst>
          </p:cNvPr>
          <p:cNvCxnSpPr>
            <a:cxnSpLocks/>
            <a:stCxn id="428" idx="4"/>
            <a:endCxn id="443" idx="0"/>
          </p:cNvCxnSpPr>
          <p:nvPr/>
        </p:nvCxnSpPr>
        <p:spPr>
          <a:xfrm>
            <a:off x="2699448" y="3785321"/>
            <a:ext cx="747" cy="246117"/>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54" name="Straight Arrow Connector 453">
            <a:extLst>
              <a:ext uri="{FF2B5EF4-FFF2-40B4-BE49-F238E27FC236}">
                <a16:creationId xmlns:a16="http://schemas.microsoft.com/office/drawing/2014/main" id="{FF7CCF32-1734-4285-B68A-F5CF3A339AEB}"/>
              </a:ext>
            </a:extLst>
          </p:cNvPr>
          <p:cNvCxnSpPr>
            <a:cxnSpLocks/>
            <a:stCxn id="429" idx="4"/>
            <a:endCxn id="444" idx="0"/>
          </p:cNvCxnSpPr>
          <p:nvPr/>
        </p:nvCxnSpPr>
        <p:spPr>
          <a:xfrm flipH="1">
            <a:off x="3242638" y="3806173"/>
            <a:ext cx="128" cy="21974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55" name="Oval 454">
            <a:extLst>
              <a:ext uri="{FF2B5EF4-FFF2-40B4-BE49-F238E27FC236}">
                <a16:creationId xmlns:a16="http://schemas.microsoft.com/office/drawing/2014/main" id="{D09B3572-0423-49CC-BC48-A2A234D22557}"/>
              </a:ext>
            </a:extLst>
          </p:cNvPr>
          <p:cNvSpPr/>
          <p:nvPr/>
        </p:nvSpPr>
        <p:spPr>
          <a:xfrm>
            <a:off x="1110976" y="2813128"/>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56" name="Oval 455">
            <a:extLst>
              <a:ext uri="{FF2B5EF4-FFF2-40B4-BE49-F238E27FC236}">
                <a16:creationId xmlns:a16="http://schemas.microsoft.com/office/drawing/2014/main" id="{E671DB2A-2815-4721-AAE1-E3DCE71A828E}"/>
              </a:ext>
            </a:extLst>
          </p:cNvPr>
          <p:cNvSpPr/>
          <p:nvPr/>
        </p:nvSpPr>
        <p:spPr>
          <a:xfrm>
            <a:off x="1563572" y="2813252"/>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57" name="Oval 456">
            <a:extLst>
              <a:ext uri="{FF2B5EF4-FFF2-40B4-BE49-F238E27FC236}">
                <a16:creationId xmlns:a16="http://schemas.microsoft.com/office/drawing/2014/main" id="{184DE433-241C-4D84-A3E6-C085C2251999}"/>
              </a:ext>
            </a:extLst>
          </p:cNvPr>
          <p:cNvSpPr/>
          <p:nvPr/>
        </p:nvSpPr>
        <p:spPr>
          <a:xfrm>
            <a:off x="2234999" y="2810625"/>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58" name="Oval 457">
            <a:extLst>
              <a:ext uri="{FF2B5EF4-FFF2-40B4-BE49-F238E27FC236}">
                <a16:creationId xmlns:a16="http://schemas.microsoft.com/office/drawing/2014/main" id="{A8B85C9C-D174-42E4-A3F5-14DDA951D629}"/>
              </a:ext>
            </a:extLst>
          </p:cNvPr>
          <p:cNvSpPr/>
          <p:nvPr/>
        </p:nvSpPr>
        <p:spPr>
          <a:xfrm>
            <a:off x="3126949" y="2833830"/>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59" name="Oval 458">
            <a:extLst>
              <a:ext uri="{FF2B5EF4-FFF2-40B4-BE49-F238E27FC236}">
                <a16:creationId xmlns:a16="http://schemas.microsoft.com/office/drawing/2014/main" id="{8BD90342-51C3-4BF1-9512-516AE906CCF9}"/>
              </a:ext>
            </a:extLst>
          </p:cNvPr>
          <p:cNvSpPr/>
          <p:nvPr/>
        </p:nvSpPr>
        <p:spPr>
          <a:xfrm>
            <a:off x="4444154" y="2837990"/>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460" name="Oval 459">
            <a:extLst>
              <a:ext uri="{FF2B5EF4-FFF2-40B4-BE49-F238E27FC236}">
                <a16:creationId xmlns:a16="http://schemas.microsoft.com/office/drawing/2014/main" id="{38BF0564-0DE1-45DA-8042-470C4A82F8C7}"/>
              </a:ext>
            </a:extLst>
          </p:cNvPr>
          <p:cNvSpPr/>
          <p:nvPr/>
        </p:nvSpPr>
        <p:spPr>
          <a:xfrm>
            <a:off x="4976920" y="2826123"/>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461" name="Oval 460">
            <a:extLst>
              <a:ext uri="{FF2B5EF4-FFF2-40B4-BE49-F238E27FC236}">
                <a16:creationId xmlns:a16="http://schemas.microsoft.com/office/drawing/2014/main" id="{114C84AE-341D-4297-8A2A-D6786E99A52A}"/>
              </a:ext>
            </a:extLst>
          </p:cNvPr>
          <p:cNvSpPr/>
          <p:nvPr/>
        </p:nvSpPr>
        <p:spPr>
          <a:xfrm>
            <a:off x="5477107" y="2840636"/>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462" name="Oval 461">
            <a:extLst>
              <a:ext uri="{FF2B5EF4-FFF2-40B4-BE49-F238E27FC236}">
                <a16:creationId xmlns:a16="http://schemas.microsoft.com/office/drawing/2014/main" id="{1F995EFC-A23A-4D57-8B4F-97DDF8213191}"/>
              </a:ext>
            </a:extLst>
          </p:cNvPr>
          <p:cNvSpPr/>
          <p:nvPr/>
        </p:nvSpPr>
        <p:spPr>
          <a:xfrm>
            <a:off x="5970455" y="2848887"/>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3" name="TextBox 462">
            <a:extLst>
              <a:ext uri="{FF2B5EF4-FFF2-40B4-BE49-F238E27FC236}">
                <a16:creationId xmlns:a16="http://schemas.microsoft.com/office/drawing/2014/main" id="{29E1022A-7E46-4801-82C3-FF2EAD1743CA}"/>
              </a:ext>
            </a:extLst>
          </p:cNvPr>
          <p:cNvSpPr txBox="1"/>
          <p:nvPr/>
        </p:nvSpPr>
        <p:spPr>
          <a:xfrm>
            <a:off x="5970455" y="2867105"/>
            <a:ext cx="418704" cy="369332"/>
          </a:xfrm>
          <a:prstGeom prst="rect">
            <a:avLst/>
          </a:prstGeom>
          <a:noFill/>
        </p:spPr>
        <p:txBody>
          <a:bodyPr wrap="none" rtlCol="0">
            <a:spAutoFit/>
          </a:bodyPr>
          <a:lstStyle/>
          <a:p>
            <a:r>
              <a:rPr lang="en-US" dirty="0">
                <a:solidFill>
                  <a:schemeClr val="bg1"/>
                </a:solidFill>
              </a:rPr>
              <a:t>10</a:t>
            </a:r>
          </a:p>
        </p:txBody>
      </p:sp>
      <p:pic>
        <p:nvPicPr>
          <p:cNvPr id="464" name="Picture 463" descr="A picture containing chart&#10;&#10;Description automatically generated">
            <a:extLst>
              <a:ext uri="{FF2B5EF4-FFF2-40B4-BE49-F238E27FC236}">
                <a16:creationId xmlns:a16="http://schemas.microsoft.com/office/drawing/2014/main" id="{978D70C1-00DA-40AC-98C9-215F7073B9F5}"/>
              </a:ext>
            </a:extLst>
          </p:cNvPr>
          <p:cNvPicPr>
            <a:picLocks noChangeAspect="1"/>
          </p:cNvPicPr>
          <p:nvPr/>
        </p:nvPicPr>
        <p:blipFill>
          <a:blip r:embed="rId4"/>
          <a:stretch>
            <a:fillRect/>
          </a:stretch>
        </p:blipFill>
        <p:spPr>
          <a:xfrm>
            <a:off x="4469438" y="3489314"/>
            <a:ext cx="437704" cy="437704"/>
          </a:xfrm>
          <a:prstGeom prst="rect">
            <a:avLst/>
          </a:prstGeom>
        </p:spPr>
      </p:pic>
      <p:sp>
        <p:nvSpPr>
          <p:cNvPr id="468" name="Footer Placeholder 467">
            <a:extLst>
              <a:ext uri="{FF2B5EF4-FFF2-40B4-BE49-F238E27FC236}">
                <a16:creationId xmlns:a16="http://schemas.microsoft.com/office/drawing/2014/main" id="{63684E8A-92BC-43DF-9B01-A7A0DB4CA5C0}"/>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17807413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Rectangle 353">
            <a:extLst>
              <a:ext uri="{FF2B5EF4-FFF2-40B4-BE49-F238E27FC236}">
                <a16:creationId xmlns:a16="http://schemas.microsoft.com/office/drawing/2014/main" id="{322E6A28-6F41-4A04-A899-BFC3C7979C84}"/>
              </a:ext>
            </a:extLst>
          </p:cNvPr>
          <p:cNvSpPr/>
          <p:nvPr/>
        </p:nvSpPr>
        <p:spPr>
          <a:xfrm>
            <a:off x="7056086" y="1797552"/>
            <a:ext cx="4543918" cy="1930432"/>
          </a:xfrm>
          <a:prstGeom prst="rect">
            <a:avLst/>
          </a:prstGeom>
          <a:solidFill>
            <a:schemeClr val="bg1">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352" name="Oval 351">
            <a:extLst>
              <a:ext uri="{FF2B5EF4-FFF2-40B4-BE49-F238E27FC236}">
                <a16:creationId xmlns:a16="http://schemas.microsoft.com/office/drawing/2014/main" id="{C1118C52-4EB1-40B9-8FA0-18FFDD39541E}"/>
              </a:ext>
            </a:extLst>
          </p:cNvPr>
          <p:cNvSpPr/>
          <p:nvPr/>
        </p:nvSpPr>
        <p:spPr>
          <a:xfrm>
            <a:off x="7229004" y="1872380"/>
            <a:ext cx="842472" cy="78437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RO1</a:t>
            </a:r>
          </a:p>
        </p:txBody>
      </p:sp>
      <p:sp>
        <p:nvSpPr>
          <p:cNvPr id="353" name="Oval 352">
            <a:extLst>
              <a:ext uri="{FF2B5EF4-FFF2-40B4-BE49-F238E27FC236}">
                <a16:creationId xmlns:a16="http://schemas.microsoft.com/office/drawing/2014/main" id="{6D86AF71-F088-4F71-A81D-D935D7FD63F0}"/>
              </a:ext>
            </a:extLst>
          </p:cNvPr>
          <p:cNvSpPr/>
          <p:nvPr/>
        </p:nvSpPr>
        <p:spPr>
          <a:xfrm>
            <a:off x="7211650" y="2761615"/>
            <a:ext cx="877180" cy="8217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RO2</a:t>
            </a:r>
          </a:p>
        </p:txBody>
      </p:sp>
      <p:sp>
        <p:nvSpPr>
          <p:cNvPr id="170" name="TextBox 169">
            <a:extLst>
              <a:ext uri="{FF2B5EF4-FFF2-40B4-BE49-F238E27FC236}">
                <a16:creationId xmlns:a16="http://schemas.microsoft.com/office/drawing/2014/main" id="{DE1E3435-957A-459D-B27C-FE6DC2D0F9C6}"/>
              </a:ext>
            </a:extLst>
          </p:cNvPr>
          <p:cNvSpPr txBox="1"/>
          <p:nvPr/>
        </p:nvSpPr>
        <p:spPr>
          <a:xfrm>
            <a:off x="8427114" y="2242670"/>
            <a:ext cx="2909113" cy="923330"/>
          </a:xfrm>
          <a:prstGeom prst="rect">
            <a:avLst/>
          </a:prstGeom>
          <a:solidFill>
            <a:schemeClr val="bg1">
              <a:lumMod val="95000"/>
            </a:schemeClr>
          </a:solidFill>
        </p:spPr>
        <p:txBody>
          <a:bodyPr wrap="square" rtlCol="0">
            <a:spAutoFit/>
          </a:bodyPr>
          <a:lstStyle/>
          <a:p>
            <a:r>
              <a:rPr lang="en-US" dirty="0"/>
              <a:t>We model </a:t>
            </a:r>
            <a:r>
              <a:rPr lang="en-US" dirty="0" err="1">
                <a:latin typeface="Courier New" panose="02070309020205020404" pitchFamily="49" charset="0"/>
                <a:cs typeface="Courier New" panose="02070309020205020404" pitchFamily="49" charset="0"/>
              </a:rPr>
              <a:t>HKDF.Extract</a:t>
            </a:r>
            <a:r>
              <a:rPr lang="en-US" dirty="0">
                <a:cs typeface="Courier New" panose="02070309020205020404" pitchFamily="49" charset="0"/>
              </a:rPr>
              <a:t> and </a:t>
            </a:r>
            <a:r>
              <a:rPr lang="en-US" dirty="0" err="1">
                <a:latin typeface="Courier New" panose="02070309020205020404" pitchFamily="49" charset="0"/>
                <a:cs typeface="Courier New" panose="02070309020205020404" pitchFamily="49" charset="0"/>
              </a:rPr>
              <a:t>HKDF.Expand</a:t>
            </a:r>
            <a:r>
              <a:rPr lang="en-US" dirty="0">
                <a:cs typeface="Courier New" panose="02070309020205020404" pitchFamily="49" charset="0"/>
              </a:rPr>
              <a:t> as independent random oracles</a:t>
            </a:r>
            <a:endParaRPr lang="en-US" dirty="0"/>
          </a:p>
        </p:txBody>
      </p:sp>
      <p:sp>
        <p:nvSpPr>
          <p:cNvPr id="171" name="TextBox 170">
            <a:extLst>
              <a:ext uri="{FF2B5EF4-FFF2-40B4-BE49-F238E27FC236}">
                <a16:creationId xmlns:a16="http://schemas.microsoft.com/office/drawing/2014/main" id="{3C239171-F430-456F-B7BD-6AA311E86A40}"/>
              </a:ext>
            </a:extLst>
          </p:cNvPr>
          <p:cNvSpPr txBox="1"/>
          <p:nvPr/>
        </p:nvSpPr>
        <p:spPr>
          <a:xfrm>
            <a:off x="6770938" y="3866526"/>
            <a:ext cx="5824803" cy="646331"/>
          </a:xfrm>
          <a:prstGeom prst="rect">
            <a:avLst/>
          </a:prstGeom>
          <a:noFill/>
        </p:spPr>
        <p:txBody>
          <a:bodyPr wrap="square" rtlCol="0">
            <a:spAutoFit/>
          </a:bodyPr>
          <a:lstStyle/>
          <a:p>
            <a:pPr marL="285750" indent="-285750">
              <a:buFont typeface="Wingdings" panose="05000000000000000000" pitchFamily="2" charset="2"/>
              <a:buChar char="Ø"/>
            </a:pPr>
            <a:r>
              <a:rPr lang="en-US" dirty="0"/>
              <a:t>Connect </a:t>
            </a:r>
            <a:r>
              <a:rPr lang="en-US" sz="1800" dirty="0">
                <a:solidFill>
                  <a:schemeClr val="tx1"/>
                </a:solidFill>
              </a:rPr>
              <a:t>(</a:t>
            </a:r>
            <a:r>
              <a:rPr lang="en-US" sz="1800" b="1" dirty="0">
                <a:solidFill>
                  <a:schemeClr val="tx1"/>
                </a:solidFill>
              </a:rPr>
              <a:t>g</a:t>
            </a:r>
            <a:r>
              <a:rPr lang="en-US" sz="1800" b="1" baseline="30000" dirty="0">
                <a:solidFill>
                  <a:schemeClr val="tx1"/>
                </a:solidFill>
              </a:rPr>
              <a:t>a</a:t>
            </a:r>
            <a:r>
              <a:rPr lang="en-US" sz="1800" dirty="0">
                <a:solidFill>
                  <a:schemeClr val="tx1"/>
                </a:solidFill>
              </a:rPr>
              <a:t> , </a:t>
            </a:r>
            <a:r>
              <a:rPr lang="en-US" sz="1800" b="1" dirty="0" err="1">
                <a:solidFill>
                  <a:schemeClr val="tx1"/>
                </a:solidFill>
              </a:rPr>
              <a:t>g</a:t>
            </a:r>
            <a:r>
              <a:rPr lang="en-US" sz="1800" b="1" baseline="30000" dirty="0" err="1">
                <a:solidFill>
                  <a:schemeClr val="tx1"/>
                </a:solidFill>
              </a:rPr>
              <a:t>b</a:t>
            </a:r>
            <a:r>
              <a:rPr lang="en-US" sz="1800" dirty="0">
                <a:solidFill>
                  <a:schemeClr val="tx1"/>
                </a:solidFill>
              </a:rPr>
              <a:t>)</a:t>
            </a:r>
            <a:r>
              <a:rPr lang="en-US" dirty="0"/>
              <a:t> with  </a:t>
            </a:r>
            <a:r>
              <a:rPr lang="en-US" sz="1800" b="1" dirty="0">
                <a:solidFill>
                  <a:schemeClr val="tx1"/>
                </a:solidFill>
              </a:rPr>
              <a:t>g</a:t>
            </a:r>
            <a:r>
              <a:rPr lang="en-US" sz="1800" b="1" baseline="30000" dirty="0"/>
              <a:t>ab</a:t>
            </a:r>
            <a:r>
              <a:rPr lang="en-US" dirty="0"/>
              <a:t>  in proof via careful lookups.</a:t>
            </a:r>
          </a:p>
          <a:p>
            <a:pPr marL="285750" indent="-285750">
              <a:buFont typeface="Wingdings" panose="05000000000000000000" pitchFamily="2" charset="2"/>
              <a:buChar char="Ø"/>
            </a:pPr>
            <a:r>
              <a:rPr lang="en-US" dirty="0"/>
              <a:t>Exploit existing domain separation in </a:t>
            </a:r>
            <a:r>
              <a:rPr lang="en-US" dirty="0" err="1">
                <a:latin typeface="Courier New" panose="02070309020205020404" pitchFamily="49" charset="0"/>
                <a:cs typeface="Courier New" panose="02070309020205020404" pitchFamily="49" charset="0"/>
              </a:rPr>
              <a:t>HKDF.Expand</a:t>
            </a:r>
            <a:endParaRPr lang="en-US" dirty="0"/>
          </a:p>
        </p:txBody>
      </p:sp>
      <p:sp>
        <p:nvSpPr>
          <p:cNvPr id="355" name="Isosceles Triangle 354">
            <a:extLst>
              <a:ext uri="{FF2B5EF4-FFF2-40B4-BE49-F238E27FC236}">
                <a16:creationId xmlns:a16="http://schemas.microsoft.com/office/drawing/2014/main" id="{4015AF1A-D05C-4557-9187-00B1DACC43F3}"/>
              </a:ext>
            </a:extLst>
          </p:cNvPr>
          <p:cNvSpPr/>
          <p:nvPr/>
        </p:nvSpPr>
        <p:spPr>
          <a:xfrm>
            <a:off x="188575" y="4665032"/>
            <a:ext cx="945551" cy="848857"/>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800" dirty="0">
                <a:solidFill>
                  <a:schemeClr val="tx1"/>
                </a:solidFill>
              </a:rPr>
              <a:t>!</a:t>
            </a:r>
          </a:p>
          <a:p>
            <a:pPr algn="ctr"/>
            <a:endParaRPr lang="en-US" dirty="0">
              <a:solidFill>
                <a:schemeClr val="tx1"/>
              </a:solidFill>
            </a:endParaRPr>
          </a:p>
        </p:txBody>
      </p:sp>
      <p:sp>
        <p:nvSpPr>
          <p:cNvPr id="356" name="TextBox 355">
            <a:extLst>
              <a:ext uri="{FF2B5EF4-FFF2-40B4-BE49-F238E27FC236}">
                <a16:creationId xmlns:a16="http://schemas.microsoft.com/office/drawing/2014/main" id="{477F048E-79F5-4CC1-91B6-19586501B627}"/>
              </a:ext>
            </a:extLst>
          </p:cNvPr>
          <p:cNvSpPr txBox="1"/>
          <p:nvPr/>
        </p:nvSpPr>
        <p:spPr>
          <a:xfrm>
            <a:off x="1229220" y="4855653"/>
            <a:ext cx="9079389" cy="459431"/>
          </a:xfrm>
          <a:prstGeom prst="rect">
            <a:avLst/>
          </a:prstGeom>
          <a:solidFill>
            <a:schemeClr val="bg1">
              <a:lumMod val="95000"/>
            </a:schemeClr>
          </a:solidFill>
        </p:spPr>
        <p:txBody>
          <a:bodyPr wrap="square" rtlCol="0">
            <a:spAutoFit/>
          </a:bodyPr>
          <a:lstStyle/>
          <a:p>
            <a:r>
              <a:rPr lang="en-US" sz="2400" dirty="0" err="1">
                <a:latin typeface="Courier New" panose="02070309020205020404" pitchFamily="49" charset="0"/>
                <a:cs typeface="Courier New" panose="02070309020205020404" pitchFamily="49" charset="0"/>
              </a:rPr>
              <a:t>HKDF.Extract</a:t>
            </a:r>
            <a:r>
              <a:rPr lang="en-US" sz="2400" dirty="0">
                <a:cs typeface="Courier New" panose="02070309020205020404" pitchFamily="49" charset="0"/>
              </a:rPr>
              <a:t> and </a:t>
            </a:r>
            <a:r>
              <a:rPr lang="en-US" sz="2400" dirty="0" err="1">
                <a:latin typeface="Courier New" panose="02070309020205020404" pitchFamily="49" charset="0"/>
                <a:cs typeface="Courier New" panose="02070309020205020404" pitchFamily="49" charset="0"/>
              </a:rPr>
              <a:t>HKDF.Expand</a:t>
            </a:r>
            <a:r>
              <a:rPr lang="en-US" sz="2400" dirty="0">
                <a:cs typeface="Courier New" panose="02070309020205020404" pitchFamily="49" charset="0"/>
              </a:rPr>
              <a:t> are not independent functions!</a:t>
            </a:r>
            <a:endParaRPr lang="en-US" sz="2400" dirty="0"/>
          </a:p>
        </p:txBody>
      </p:sp>
      <p:sp>
        <p:nvSpPr>
          <p:cNvPr id="172" name="Rectangle: Rounded Corners 171">
            <a:extLst>
              <a:ext uri="{FF2B5EF4-FFF2-40B4-BE49-F238E27FC236}">
                <a16:creationId xmlns:a16="http://schemas.microsoft.com/office/drawing/2014/main" id="{6D08DCB9-9FDB-44F9-AFC4-B5E8E5EECB96}"/>
              </a:ext>
            </a:extLst>
          </p:cNvPr>
          <p:cNvSpPr/>
          <p:nvPr/>
        </p:nvSpPr>
        <p:spPr>
          <a:xfrm>
            <a:off x="1327382" y="5602084"/>
            <a:ext cx="4661950" cy="55162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0" b="1" dirty="0" err="1">
                <a:solidFill>
                  <a:schemeClr val="tx1"/>
                </a:solidFill>
                <a:latin typeface="Courier New" panose="02070309020205020404" pitchFamily="49" charset="0"/>
                <a:cs typeface="Courier New" panose="02070309020205020404" pitchFamily="49" charset="0"/>
              </a:rPr>
              <a:t>HKDF.Extract</a:t>
            </a:r>
            <a:r>
              <a:rPr lang="en-US" b="1" dirty="0">
                <a:solidFill>
                  <a:schemeClr val="tx1"/>
                </a:solidFill>
                <a:latin typeface="Courier New" panose="02070309020205020404" pitchFamily="49" charset="0"/>
                <a:cs typeface="Courier New" panose="02070309020205020404" pitchFamily="49" charset="0"/>
              </a:rPr>
              <a:t>(S, K) := HMAC(S, K)</a:t>
            </a:r>
            <a:endParaRPr lang="en-US" b="1" dirty="0">
              <a:solidFill>
                <a:schemeClr val="tx1"/>
              </a:solidFill>
            </a:endParaRPr>
          </a:p>
        </p:txBody>
      </p:sp>
      <p:sp>
        <p:nvSpPr>
          <p:cNvPr id="357" name="Rectangle: Rounded Corners 356">
            <a:extLst>
              <a:ext uri="{FF2B5EF4-FFF2-40B4-BE49-F238E27FC236}">
                <a16:creationId xmlns:a16="http://schemas.microsoft.com/office/drawing/2014/main" id="{933FC9D6-5FA8-4BDA-9759-0F085EBD8989}"/>
              </a:ext>
            </a:extLst>
          </p:cNvPr>
          <p:cNvSpPr/>
          <p:nvPr/>
        </p:nvSpPr>
        <p:spPr>
          <a:xfrm>
            <a:off x="6512427" y="5611334"/>
            <a:ext cx="5158202" cy="5516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a:solidFill>
                  <a:schemeClr val="tx1"/>
                </a:solidFill>
                <a:latin typeface="Courier New" panose="02070309020205020404" pitchFamily="49" charset="0"/>
                <a:cs typeface="Courier New" panose="02070309020205020404" pitchFamily="49" charset="0"/>
              </a:rPr>
              <a:t>HKDF.Expand</a:t>
            </a:r>
            <a:r>
              <a:rPr lang="en-US" b="1" dirty="0">
                <a:solidFill>
                  <a:schemeClr val="tx1"/>
                </a:solidFill>
                <a:latin typeface="Courier New" panose="02070309020205020404" pitchFamily="49" charset="0"/>
                <a:cs typeface="Courier New" panose="02070309020205020404" pitchFamily="49" charset="0"/>
              </a:rPr>
              <a:t>(K, L) := HMAC(K, L|0x01)</a:t>
            </a:r>
            <a:endParaRPr lang="en-US" b="1" dirty="0">
              <a:solidFill>
                <a:schemeClr val="tx1"/>
              </a:solidFill>
            </a:endParaRPr>
          </a:p>
        </p:txBody>
      </p:sp>
      <p:sp>
        <p:nvSpPr>
          <p:cNvPr id="374" name="Title 1">
            <a:extLst>
              <a:ext uri="{FF2B5EF4-FFF2-40B4-BE49-F238E27FC236}">
                <a16:creationId xmlns:a16="http://schemas.microsoft.com/office/drawing/2014/main" id="{3283497E-CACC-4B40-9F58-A0782399272C}"/>
              </a:ext>
            </a:extLst>
          </p:cNvPr>
          <p:cNvSpPr txBox="1">
            <a:spLocks/>
          </p:cNvSpPr>
          <p:nvPr/>
        </p:nvSpPr>
        <p:spPr>
          <a:xfrm>
            <a:off x="-185744" y="210481"/>
            <a:ext cx="6617024" cy="923925"/>
          </a:xfrm>
          <a:prstGeom prst="rect">
            <a:avLst/>
          </a:prstGeom>
          <a:ln w="38100">
            <a:solidFill>
              <a:schemeClr val="tx1"/>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solidFill>
                  <a:schemeClr val="tx1"/>
                </a:solidFill>
              </a:rPr>
              <a:t>  The [DG21] Key Schedule</a:t>
            </a:r>
          </a:p>
        </p:txBody>
      </p:sp>
      <p:sp>
        <p:nvSpPr>
          <p:cNvPr id="382" name="Rectangle 381">
            <a:extLst>
              <a:ext uri="{FF2B5EF4-FFF2-40B4-BE49-F238E27FC236}">
                <a16:creationId xmlns:a16="http://schemas.microsoft.com/office/drawing/2014/main" id="{821E59FA-701F-4C11-B9BE-4B9ECDB1A080}"/>
              </a:ext>
            </a:extLst>
          </p:cNvPr>
          <p:cNvSpPr/>
          <p:nvPr/>
        </p:nvSpPr>
        <p:spPr>
          <a:xfrm>
            <a:off x="591996" y="1415310"/>
            <a:ext cx="5863771" cy="31577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3" name="Rectangle 382">
            <a:extLst>
              <a:ext uri="{FF2B5EF4-FFF2-40B4-BE49-F238E27FC236}">
                <a16:creationId xmlns:a16="http://schemas.microsoft.com/office/drawing/2014/main" id="{15B5C8AE-60E3-4891-8A24-A2A7E377F038}"/>
              </a:ext>
            </a:extLst>
          </p:cNvPr>
          <p:cNvSpPr/>
          <p:nvPr/>
        </p:nvSpPr>
        <p:spPr>
          <a:xfrm>
            <a:off x="2599488" y="1448936"/>
            <a:ext cx="423933" cy="28386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b="1" dirty="0">
                <a:solidFill>
                  <a:schemeClr val="tx1"/>
                </a:solidFill>
              </a:rPr>
              <a:t>g</a:t>
            </a:r>
            <a:r>
              <a:rPr lang="en-US" sz="1600" b="1" baseline="30000" dirty="0">
                <a:solidFill>
                  <a:schemeClr val="tx1"/>
                </a:solidFill>
              </a:rPr>
              <a:t>ab</a:t>
            </a:r>
            <a:endParaRPr lang="en-US" sz="1600" dirty="0">
              <a:solidFill>
                <a:schemeClr val="tx1"/>
              </a:solidFill>
            </a:endParaRPr>
          </a:p>
        </p:txBody>
      </p:sp>
      <p:sp>
        <p:nvSpPr>
          <p:cNvPr id="384" name="Rectangle 383">
            <a:extLst>
              <a:ext uri="{FF2B5EF4-FFF2-40B4-BE49-F238E27FC236}">
                <a16:creationId xmlns:a16="http://schemas.microsoft.com/office/drawing/2014/main" id="{54F3B5D5-B5D3-43B7-A355-05DA66B86CFF}"/>
              </a:ext>
            </a:extLst>
          </p:cNvPr>
          <p:cNvSpPr/>
          <p:nvPr/>
        </p:nvSpPr>
        <p:spPr>
          <a:xfrm>
            <a:off x="3469185" y="2366541"/>
            <a:ext cx="786467" cy="37114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chemeClr val="tx1"/>
                </a:solidFill>
              </a:rPr>
              <a:t>(</a:t>
            </a:r>
            <a:r>
              <a:rPr lang="en-US" sz="1600" b="1" dirty="0">
                <a:solidFill>
                  <a:schemeClr val="tx1"/>
                </a:solidFill>
              </a:rPr>
              <a:t>g</a:t>
            </a:r>
            <a:r>
              <a:rPr lang="en-US" sz="1600" b="1" baseline="30000" dirty="0">
                <a:solidFill>
                  <a:schemeClr val="tx1"/>
                </a:solidFill>
              </a:rPr>
              <a:t>a</a:t>
            </a:r>
            <a:r>
              <a:rPr lang="en-US" sz="1600" dirty="0">
                <a:solidFill>
                  <a:schemeClr val="tx1"/>
                </a:solidFill>
              </a:rPr>
              <a:t> , </a:t>
            </a:r>
            <a:r>
              <a:rPr lang="en-US" sz="1600" b="1" dirty="0" err="1">
                <a:solidFill>
                  <a:schemeClr val="tx1"/>
                </a:solidFill>
              </a:rPr>
              <a:t>g</a:t>
            </a:r>
            <a:r>
              <a:rPr lang="en-US" sz="1600" b="1" baseline="30000" dirty="0" err="1">
                <a:solidFill>
                  <a:schemeClr val="tx1"/>
                </a:solidFill>
              </a:rPr>
              <a:t>b</a:t>
            </a:r>
            <a:r>
              <a:rPr lang="en-US" sz="1600" dirty="0">
                <a:solidFill>
                  <a:schemeClr val="tx1"/>
                </a:solidFill>
              </a:rPr>
              <a:t>)</a:t>
            </a:r>
          </a:p>
        </p:txBody>
      </p:sp>
      <p:sp>
        <p:nvSpPr>
          <p:cNvPr id="385" name="Oval 384">
            <a:extLst>
              <a:ext uri="{FF2B5EF4-FFF2-40B4-BE49-F238E27FC236}">
                <a16:creationId xmlns:a16="http://schemas.microsoft.com/office/drawing/2014/main" id="{F65CB455-ACB3-4BA7-851E-257057379C86}"/>
              </a:ext>
            </a:extLst>
          </p:cNvPr>
          <p:cNvSpPr/>
          <p:nvPr/>
        </p:nvSpPr>
        <p:spPr>
          <a:xfrm rot="5400000">
            <a:off x="701822" y="1983157"/>
            <a:ext cx="409660" cy="40784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86" name="Oval 385">
            <a:extLst>
              <a:ext uri="{FF2B5EF4-FFF2-40B4-BE49-F238E27FC236}">
                <a16:creationId xmlns:a16="http://schemas.microsoft.com/office/drawing/2014/main" id="{7DB7354A-FACE-4595-A4A8-D8BB3D902B27}"/>
              </a:ext>
            </a:extLst>
          </p:cNvPr>
          <p:cNvSpPr/>
          <p:nvPr/>
        </p:nvSpPr>
        <p:spPr>
          <a:xfrm>
            <a:off x="1674777" y="1984744"/>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7" name="Straight Arrow Connector 386">
            <a:extLst>
              <a:ext uri="{FF2B5EF4-FFF2-40B4-BE49-F238E27FC236}">
                <a16:creationId xmlns:a16="http://schemas.microsoft.com/office/drawing/2014/main" id="{25E51FBF-4B83-490E-BFAC-642A929716E5}"/>
              </a:ext>
            </a:extLst>
          </p:cNvPr>
          <p:cNvCxnSpPr>
            <a:cxnSpLocks/>
          </p:cNvCxnSpPr>
          <p:nvPr/>
        </p:nvCxnSpPr>
        <p:spPr>
          <a:xfrm>
            <a:off x="1110577" y="2187082"/>
            <a:ext cx="564200" cy="249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88" name="Straight Arrow Connector 387">
            <a:extLst>
              <a:ext uri="{FF2B5EF4-FFF2-40B4-BE49-F238E27FC236}">
                <a16:creationId xmlns:a16="http://schemas.microsoft.com/office/drawing/2014/main" id="{E1F0738F-2686-445F-8BBA-FEDF753DBDDB}"/>
              </a:ext>
            </a:extLst>
          </p:cNvPr>
          <p:cNvCxnSpPr>
            <a:cxnSpLocks/>
          </p:cNvCxnSpPr>
          <p:nvPr/>
        </p:nvCxnSpPr>
        <p:spPr>
          <a:xfrm flipV="1">
            <a:off x="2082626" y="2172342"/>
            <a:ext cx="536446" cy="1723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89" name="Oval 388">
            <a:extLst>
              <a:ext uri="{FF2B5EF4-FFF2-40B4-BE49-F238E27FC236}">
                <a16:creationId xmlns:a16="http://schemas.microsoft.com/office/drawing/2014/main" id="{009270C5-CA06-4CC9-9FA6-B3F662D0AA49}"/>
              </a:ext>
            </a:extLst>
          </p:cNvPr>
          <p:cNvSpPr/>
          <p:nvPr/>
        </p:nvSpPr>
        <p:spPr>
          <a:xfrm rot="5400000">
            <a:off x="2618166" y="1968417"/>
            <a:ext cx="409660" cy="40784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390" name="Straight Arrow Connector 389">
            <a:extLst>
              <a:ext uri="{FF2B5EF4-FFF2-40B4-BE49-F238E27FC236}">
                <a16:creationId xmlns:a16="http://schemas.microsoft.com/office/drawing/2014/main" id="{A78B3287-E0A7-44C1-9A0B-B13E0ADF7B9F}"/>
              </a:ext>
            </a:extLst>
          </p:cNvPr>
          <p:cNvCxnSpPr>
            <a:cxnSpLocks/>
            <a:stCxn id="383" idx="2"/>
          </p:cNvCxnSpPr>
          <p:nvPr/>
        </p:nvCxnSpPr>
        <p:spPr>
          <a:xfrm>
            <a:off x="2811455" y="1732796"/>
            <a:ext cx="11541" cy="337131"/>
          </a:xfrm>
          <a:prstGeom prst="straightConnector1">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391" name="Straight Arrow Connector 390">
            <a:extLst>
              <a:ext uri="{FF2B5EF4-FFF2-40B4-BE49-F238E27FC236}">
                <a16:creationId xmlns:a16="http://schemas.microsoft.com/office/drawing/2014/main" id="{DCDCC35C-3F1C-4231-9DF7-F1B210B0CE9A}"/>
              </a:ext>
            </a:extLst>
          </p:cNvPr>
          <p:cNvCxnSpPr>
            <a:cxnSpLocks/>
          </p:cNvCxnSpPr>
          <p:nvPr/>
        </p:nvCxnSpPr>
        <p:spPr>
          <a:xfrm>
            <a:off x="3026921" y="2172342"/>
            <a:ext cx="637239" cy="8106"/>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92" name="Oval 391">
            <a:extLst>
              <a:ext uri="{FF2B5EF4-FFF2-40B4-BE49-F238E27FC236}">
                <a16:creationId xmlns:a16="http://schemas.microsoft.com/office/drawing/2014/main" id="{1E9277C8-9255-41FF-A073-C6761638D12E}"/>
              </a:ext>
            </a:extLst>
          </p:cNvPr>
          <p:cNvSpPr/>
          <p:nvPr/>
        </p:nvSpPr>
        <p:spPr>
          <a:xfrm>
            <a:off x="3664160" y="1975618"/>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93" name="Straight Arrow Connector 392">
            <a:extLst>
              <a:ext uri="{FF2B5EF4-FFF2-40B4-BE49-F238E27FC236}">
                <a16:creationId xmlns:a16="http://schemas.microsoft.com/office/drawing/2014/main" id="{33EF94F6-09DA-451C-A88C-8973C71B2EF0}"/>
              </a:ext>
            </a:extLst>
          </p:cNvPr>
          <p:cNvCxnSpPr>
            <a:cxnSpLocks/>
          </p:cNvCxnSpPr>
          <p:nvPr/>
        </p:nvCxnSpPr>
        <p:spPr>
          <a:xfrm>
            <a:off x="4072009" y="2180448"/>
            <a:ext cx="501494" cy="756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94" name="Oval 393">
            <a:extLst>
              <a:ext uri="{FF2B5EF4-FFF2-40B4-BE49-F238E27FC236}">
                <a16:creationId xmlns:a16="http://schemas.microsoft.com/office/drawing/2014/main" id="{18A86F94-A984-4F66-A0C4-4800B5C4BB4B}"/>
              </a:ext>
            </a:extLst>
          </p:cNvPr>
          <p:cNvSpPr/>
          <p:nvPr/>
        </p:nvSpPr>
        <p:spPr>
          <a:xfrm rot="5400000">
            <a:off x="4572597" y="1984084"/>
            <a:ext cx="409660" cy="40784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395" name="Connector: Elbow 65">
            <a:extLst>
              <a:ext uri="{FF2B5EF4-FFF2-40B4-BE49-F238E27FC236}">
                <a16:creationId xmlns:a16="http://schemas.microsoft.com/office/drawing/2014/main" id="{668B05F8-5E20-4BE1-8D98-20CAC1618EF0}"/>
              </a:ext>
            </a:extLst>
          </p:cNvPr>
          <p:cNvCxnSpPr>
            <a:cxnSpLocks/>
          </p:cNvCxnSpPr>
          <p:nvPr/>
        </p:nvCxnSpPr>
        <p:spPr>
          <a:xfrm>
            <a:off x="4981352" y="2188009"/>
            <a:ext cx="199354" cy="74841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96" name="Oval 395">
            <a:extLst>
              <a:ext uri="{FF2B5EF4-FFF2-40B4-BE49-F238E27FC236}">
                <a16:creationId xmlns:a16="http://schemas.microsoft.com/office/drawing/2014/main" id="{772052C3-A54A-4D04-9443-84E43C71F0FD}"/>
              </a:ext>
            </a:extLst>
          </p:cNvPr>
          <p:cNvSpPr/>
          <p:nvPr/>
        </p:nvSpPr>
        <p:spPr>
          <a:xfrm>
            <a:off x="4975099" y="2826415"/>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97" name="Straight Arrow Connector 396">
            <a:extLst>
              <a:ext uri="{FF2B5EF4-FFF2-40B4-BE49-F238E27FC236}">
                <a16:creationId xmlns:a16="http://schemas.microsoft.com/office/drawing/2014/main" id="{BC3CC228-3EFE-4C6B-9964-A5A3755C1C57}"/>
              </a:ext>
            </a:extLst>
          </p:cNvPr>
          <p:cNvCxnSpPr>
            <a:cxnSpLocks/>
            <a:stCxn id="460" idx="4"/>
            <a:endCxn id="436" idx="0"/>
          </p:cNvCxnSpPr>
          <p:nvPr/>
        </p:nvCxnSpPr>
        <p:spPr>
          <a:xfrm flipH="1">
            <a:off x="5178981" y="3235783"/>
            <a:ext cx="1864" cy="25283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98" name="Connector: Elbow 75">
            <a:extLst>
              <a:ext uri="{FF2B5EF4-FFF2-40B4-BE49-F238E27FC236}">
                <a16:creationId xmlns:a16="http://schemas.microsoft.com/office/drawing/2014/main" id="{9968B8F6-1819-4F7C-BAD5-30F8051F98C2}"/>
              </a:ext>
            </a:extLst>
          </p:cNvPr>
          <p:cNvCxnSpPr>
            <a:cxnSpLocks/>
          </p:cNvCxnSpPr>
          <p:nvPr/>
        </p:nvCxnSpPr>
        <p:spPr>
          <a:xfrm flipH="1">
            <a:off x="4648079" y="2188009"/>
            <a:ext cx="333273" cy="76062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99" name="Oval 398">
            <a:extLst>
              <a:ext uri="{FF2B5EF4-FFF2-40B4-BE49-F238E27FC236}">
                <a16:creationId xmlns:a16="http://schemas.microsoft.com/office/drawing/2014/main" id="{5718CCE4-804B-40BE-8EC0-54192B1528CD}"/>
              </a:ext>
            </a:extLst>
          </p:cNvPr>
          <p:cNvSpPr/>
          <p:nvPr/>
        </p:nvSpPr>
        <p:spPr>
          <a:xfrm>
            <a:off x="4442472" y="2838625"/>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0" name="Connector: Elbow 81">
            <a:extLst>
              <a:ext uri="{FF2B5EF4-FFF2-40B4-BE49-F238E27FC236}">
                <a16:creationId xmlns:a16="http://schemas.microsoft.com/office/drawing/2014/main" id="{094E2395-B3D7-461A-A1B0-222C5F9B0F6F}"/>
              </a:ext>
            </a:extLst>
          </p:cNvPr>
          <p:cNvCxnSpPr>
            <a:cxnSpLocks/>
          </p:cNvCxnSpPr>
          <p:nvPr/>
        </p:nvCxnSpPr>
        <p:spPr>
          <a:xfrm>
            <a:off x="4981352" y="2188009"/>
            <a:ext cx="1181716" cy="83029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01" name="Oval 400">
            <a:extLst>
              <a:ext uri="{FF2B5EF4-FFF2-40B4-BE49-F238E27FC236}">
                <a16:creationId xmlns:a16="http://schemas.microsoft.com/office/drawing/2014/main" id="{A7313C83-CFF9-41B1-BED1-EFE095533D82}"/>
              </a:ext>
            </a:extLst>
          </p:cNvPr>
          <p:cNvSpPr/>
          <p:nvPr/>
        </p:nvSpPr>
        <p:spPr>
          <a:xfrm>
            <a:off x="5977213" y="2839726"/>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2" name="Connector: Elbow 83">
            <a:extLst>
              <a:ext uri="{FF2B5EF4-FFF2-40B4-BE49-F238E27FC236}">
                <a16:creationId xmlns:a16="http://schemas.microsoft.com/office/drawing/2014/main" id="{72270E7A-4781-4621-A8BD-FCFBE55ACFE5}"/>
              </a:ext>
            </a:extLst>
          </p:cNvPr>
          <p:cNvCxnSpPr>
            <a:cxnSpLocks/>
          </p:cNvCxnSpPr>
          <p:nvPr/>
        </p:nvCxnSpPr>
        <p:spPr>
          <a:xfrm>
            <a:off x="4981352" y="2188009"/>
            <a:ext cx="695807" cy="78169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03" name="Oval 402">
            <a:extLst>
              <a:ext uri="{FF2B5EF4-FFF2-40B4-BE49-F238E27FC236}">
                <a16:creationId xmlns:a16="http://schemas.microsoft.com/office/drawing/2014/main" id="{61021CFA-1A1A-4C1D-9F56-DD567A3AF1DF}"/>
              </a:ext>
            </a:extLst>
          </p:cNvPr>
          <p:cNvSpPr/>
          <p:nvPr/>
        </p:nvSpPr>
        <p:spPr>
          <a:xfrm>
            <a:off x="5470484" y="2838723"/>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4" name="Straight Arrow Connector 403">
            <a:extLst>
              <a:ext uri="{FF2B5EF4-FFF2-40B4-BE49-F238E27FC236}">
                <a16:creationId xmlns:a16="http://schemas.microsoft.com/office/drawing/2014/main" id="{5C257C0E-61D0-47C7-9023-77F59342F13F}"/>
              </a:ext>
            </a:extLst>
          </p:cNvPr>
          <p:cNvCxnSpPr>
            <a:cxnSpLocks/>
            <a:stCxn id="461" idx="4"/>
            <a:endCxn id="447" idx="0"/>
          </p:cNvCxnSpPr>
          <p:nvPr/>
        </p:nvCxnSpPr>
        <p:spPr>
          <a:xfrm>
            <a:off x="5681032" y="3250296"/>
            <a:ext cx="16399" cy="24414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05" name="Straight Arrow Connector 404">
            <a:extLst>
              <a:ext uri="{FF2B5EF4-FFF2-40B4-BE49-F238E27FC236}">
                <a16:creationId xmlns:a16="http://schemas.microsoft.com/office/drawing/2014/main" id="{8F02AAEB-59D7-4A4C-B879-096ABAE0A403}"/>
              </a:ext>
            </a:extLst>
          </p:cNvPr>
          <p:cNvCxnSpPr>
            <a:cxnSpLocks/>
            <a:stCxn id="459" idx="4"/>
          </p:cNvCxnSpPr>
          <p:nvPr/>
        </p:nvCxnSpPr>
        <p:spPr>
          <a:xfrm>
            <a:off x="4648079" y="3247650"/>
            <a:ext cx="8616" cy="246787"/>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06" name="Straight Arrow Connector 405">
            <a:extLst>
              <a:ext uri="{FF2B5EF4-FFF2-40B4-BE49-F238E27FC236}">
                <a16:creationId xmlns:a16="http://schemas.microsoft.com/office/drawing/2014/main" id="{7063C9E7-D400-4648-8128-598B6EA6E716}"/>
              </a:ext>
            </a:extLst>
          </p:cNvPr>
          <p:cNvCxnSpPr>
            <a:cxnSpLocks/>
            <a:stCxn id="463" idx="2"/>
            <a:endCxn id="448" idx="0"/>
          </p:cNvCxnSpPr>
          <p:nvPr/>
        </p:nvCxnSpPr>
        <p:spPr>
          <a:xfrm flipH="1">
            <a:off x="6171013" y="3236437"/>
            <a:ext cx="8794" cy="26235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07" name="Oval 406">
            <a:extLst>
              <a:ext uri="{FF2B5EF4-FFF2-40B4-BE49-F238E27FC236}">
                <a16:creationId xmlns:a16="http://schemas.microsoft.com/office/drawing/2014/main" id="{752DDF13-39E8-4BF0-BB40-B8F2928CAF65}"/>
              </a:ext>
            </a:extLst>
          </p:cNvPr>
          <p:cNvSpPr/>
          <p:nvPr/>
        </p:nvSpPr>
        <p:spPr>
          <a:xfrm>
            <a:off x="2234855" y="2813885"/>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8" name="Straight Arrow Connector 407">
            <a:extLst>
              <a:ext uri="{FF2B5EF4-FFF2-40B4-BE49-F238E27FC236}">
                <a16:creationId xmlns:a16="http://schemas.microsoft.com/office/drawing/2014/main" id="{116B3492-FC1C-482F-9581-03FAEA142898}"/>
              </a:ext>
            </a:extLst>
          </p:cNvPr>
          <p:cNvCxnSpPr>
            <a:cxnSpLocks/>
            <a:stCxn id="407" idx="4"/>
            <a:endCxn id="428" idx="0"/>
          </p:cNvCxnSpPr>
          <p:nvPr/>
        </p:nvCxnSpPr>
        <p:spPr>
          <a:xfrm>
            <a:off x="2438780" y="3223545"/>
            <a:ext cx="260668" cy="152116"/>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09" name="Connector: Elbow 96">
            <a:extLst>
              <a:ext uri="{FF2B5EF4-FFF2-40B4-BE49-F238E27FC236}">
                <a16:creationId xmlns:a16="http://schemas.microsoft.com/office/drawing/2014/main" id="{4AFC6A1F-ECC1-4415-B402-F3D3CBBC7C78}"/>
              </a:ext>
            </a:extLst>
          </p:cNvPr>
          <p:cNvCxnSpPr>
            <a:cxnSpLocks/>
            <a:stCxn id="389" idx="0"/>
            <a:endCxn id="410" idx="0"/>
          </p:cNvCxnSpPr>
          <p:nvPr/>
        </p:nvCxnSpPr>
        <p:spPr>
          <a:xfrm>
            <a:off x="3026921" y="2172342"/>
            <a:ext cx="293271" cy="65973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10" name="Oval 409">
            <a:extLst>
              <a:ext uri="{FF2B5EF4-FFF2-40B4-BE49-F238E27FC236}">
                <a16:creationId xmlns:a16="http://schemas.microsoft.com/office/drawing/2014/main" id="{C2A36FD8-C782-4BA9-B655-95F041460524}"/>
              </a:ext>
            </a:extLst>
          </p:cNvPr>
          <p:cNvSpPr/>
          <p:nvPr/>
        </p:nvSpPr>
        <p:spPr>
          <a:xfrm>
            <a:off x="3116267" y="2832080"/>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1" name="Straight Arrow Connector 410">
            <a:extLst>
              <a:ext uri="{FF2B5EF4-FFF2-40B4-BE49-F238E27FC236}">
                <a16:creationId xmlns:a16="http://schemas.microsoft.com/office/drawing/2014/main" id="{6B9E8E44-878B-4B3C-AE14-4EAA34FEB92D}"/>
              </a:ext>
            </a:extLst>
          </p:cNvPr>
          <p:cNvCxnSpPr>
            <a:cxnSpLocks/>
            <a:stCxn id="410" idx="4"/>
            <a:endCxn id="429" idx="0"/>
          </p:cNvCxnSpPr>
          <p:nvPr/>
        </p:nvCxnSpPr>
        <p:spPr>
          <a:xfrm flipH="1">
            <a:off x="3242766" y="3241740"/>
            <a:ext cx="77426" cy="154773"/>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12" name="Straight Arrow Connector 411">
            <a:extLst>
              <a:ext uri="{FF2B5EF4-FFF2-40B4-BE49-F238E27FC236}">
                <a16:creationId xmlns:a16="http://schemas.microsoft.com/office/drawing/2014/main" id="{88DA54FB-1A2F-41FE-958B-E03740544951}"/>
              </a:ext>
            </a:extLst>
          </p:cNvPr>
          <p:cNvCxnSpPr>
            <a:cxnSpLocks/>
            <a:stCxn id="389" idx="0"/>
            <a:endCxn id="407" idx="0"/>
          </p:cNvCxnSpPr>
          <p:nvPr/>
        </p:nvCxnSpPr>
        <p:spPr>
          <a:xfrm flipH="1">
            <a:off x="2438780" y="2172342"/>
            <a:ext cx="588141" cy="641543"/>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13" name="Oval 412">
            <a:extLst>
              <a:ext uri="{FF2B5EF4-FFF2-40B4-BE49-F238E27FC236}">
                <a16:creationId xmlns:a16="http://schemas.microsoft.com/office/drawing/2014/main" id="{317DCE3F-C4BB-4DC5-8CAD-8D03CB372F18}"/>
              </a:ext>
            </a:extLst>
          </p:cNvPr>
          <p:cNvSpPr/>
          <p:nvPr/>
        </p:nvSpPr>
        <p:spPr>
          <a:xfrm>
            <a:off x="659903" y="2810156"/>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4" name="Straight Arrow Connector 413">
            <a:extLst>
              <a:ext uri="{FF2B5EF4-FFF2-40B4-BE49-F238E27FC236}">
                <a16:creationId xmlns:a16="http://schemas.microsoft.com/office/drawing/2014/main" id="{38179E00-40D8-4C1A-ABAA-5B744C5B385C}"/>
              </a:ext>
            </a:extLst>
          </p:cNvPr>
          <p:cNvCxnSpPr>
            <a:cxnSpLocks/>
          </p:cNvCxnSpPr>
          <p:nvPr/>
        </p:nvCxnSpPr>
        <p:spPr>
          <a:xfrm flipH="1">
            <a:off x="858146" y="3219816"/>
            <a:ext cx="5682" cy="20009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15" name="Oval 414">
            <a:extLst>
              <a:ext uri="{FF2B5EF4-FFF2-40B4-BE49-F238E27FC236}">
                <a16:creationId xmlns:a16="http://schemas.microsoft.com/office/drawing/2014/main" id="{6B107ECE-3BE3-40D7-BE27-B1AD33ADAD01}"/>
              </a:ext>
            </a:extLst>
          </p:cNvPr>
          <p:cNvSpPr/>
          <p:nvPr/>
        </p:nvSpPr>
        <p:spPr>
          <a:xfrm>
            <a:off x="1110892" y="2810156"/>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6" name="Straight Arrow Connector 415">
            <a:extLst>
              <a:ext uri="{FF2B5EF4-FFF2-40B4-BE49-F238E27FC236}">
                <a16:creationId xmlns:a16="http://schemas.microsoft.com/office/drawing/2014/main" id="{EAD420C7-FFE0-4B97-B9C3-EF68AB41A3E4}"/>
              </a:ext>
            </a:extLst>
          </p:cNvPr>
          <p:cNvCxnSpPr>
            <a:cxnSpLocks/>
            <a:stCxn id="415" idx="4"/>
            <a:endCxn id="440" idx="0"/>
          </p:cNvCxnSpPr>
          <p:nvPr/>
        </p:nvCxnSpPr>
        <p:spPr>
          <a:xfrm>
            <a:off x="1314817" y="3219816"/>
            <a:ext cx="11719" cy="26437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17" name="Oval 416">
            <a:extLst>
              <a:ext uri="{FF2B5EF4-FFF2-40B4-BE49-F238E27FC236}">
                <a16:creationId xmlns:a16="http://schemas.microsoft.com/office/drawing/2014/main" id="{C34DFB02-E427-4390-8FCC-37C31AE279BE}"/>
              </a:ext>
            </a:extLst>
          </p:cNvPr>
          <p:cNvSpPr/>
          <p:nvPr/>
        </p:nvSpPr>
        <p:spPr>
          <a:xfrm>
            <a:off x="1563717" y="2816099"/>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8" name="Picture 417" descr="A picture containing clipart&#10;&#10;Description automatically generated">
            <a:extLst>
              <a:ext uri="{FF2B5EF4-FFF2-40B4-BE49-F238E27FC236}">
                <a16:creationId xmlns:a16="http://schemas.microsoft.com/office/drawing/2014/main" id="{3D7879C8-4194-44D0-A75D-DD1629F85932}"/>
              </a:ext>
            </a:extLst>
          </p:cNvPr>
          <p:cNvPicPr>
            <a:picLocks noChangeAspect="1"/>
          </p:cNvPicPr>
          <p:nvPr/>
        </p:nvPicPr>
        <p:blipFill>
          <a:blip r:embed="rId3"/>
          <a:stretch>
            <a:fillRect/>
          </a:stretch>
        </p:blipFill>
        <p:spPr>
          <a:xfrm>
            <a:off x="666331" y="4043541"/>
            <a:ext cx="399029" cy="399029"/>
          </a:xfrm>
          <a:prstGeom prst="rect">
            <a:avLst/>
          </a:prstGeom>
        </p:spPr>
      </p:pic>
      <p:sp>
        <p:nvSpPr>
          <p:cNvPr id="419" name="Oval 418">
            <a:extLst>
              <a:ext uri="{FF2B5EF4-FFF2-40B4-BE49-F238E27FC236}">
                <a16:creationId xmlns:a16="http://schemas.microsoft.com/office/drawing/2014/main" id="{5AC698FE-8E77-4317-861A-1B7102886614}"/>
              </a:ext>
            </a:extLst>
          </p:cNvPr>
          <p:cNvSpPr/>
          <p:nvPr/>
        </p:nvSpPr>
        <p:spPr>
          <a:xfrm>
            <a:off x="654221" y="3419914"/>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20" name="Straight Arrow Connector 419">
            <a:extLst>
              <a:ext uri="{FF2B5EF4-FFF2-40B4-BE49-F238E27FC236}">
                <a16:creationId xmlns:a16="http://schemas.microsoft.com/office/drawing/2014/main" id="{3D1D54CA-98DD-490A-A6F4-40E0D50E928C}"/>
              </a:ext>
            </a:extLst>
          </p:cNvPr>
          <p:cNvCxnSpPr>
            <a:cxnSpLocks/>
            <a:stCxn id="452" idx="4"/>
            <a:endCxn id="418" idx="0"/>
          </p:cNvCxnSpPr>
          <p:nvPr/>
        </p:nvCxnSpPr>
        <p:spPr>
          <a:xfrm>
            <a:off x="862162" y="3834045"/>
            <a:ext cx="3684" cy="209496"/>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21" name="Connector: Elbow 420">
            <a:extLst>
              <a:ext uri="{FF2B5EF4-FFF2-40B4-BE49-F238E27FC236}">
                <a16:creationId xmlns:a16="http://schemas.microsoft.com/office/drawing/2014/main" id="{142CF6FF-FDDD-4E25-94E0-6AC39C8C3F80}"/>
              </a:ext>
            </a:extLst>
          </p:cNvPr>
          <p:cNvCxnSpPr>
            <a:cxnSpLocks/>
            <a:stCxn id="384" idx="3"/>
          </p:cNvCxnSpPr>
          <p:nvPr/>
        </p:nvCxnSpPr>
        <p:spPr>
          <a:xfrm>
            <a:off x="4255652" y="2552114"/>
            <a:ext cx="392427" cy="396517"/>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22" name="Connector: Elbow 421">
            <a:extLst>
              <a:ext uri="{FF2B5EF4-FFF2-40B4-BE49-F238E27FC236}">
                <a16:creationId xmlns:a16="http://schemas.microsoft.com/office/drawing/2014/main" id="{8D12BB69-6599-4B3A-8CBF-C10D3A369D81}"/>
              </a:ext>
            </a:extLst>
          </p:cNvPr>
          <p:cNvCxnSpPr>
            <a:cxnSpLocks/>
            <a:stCxn id="384" idx="1"/>
            <a:endCxn id="410" idx="0"/>
          </p:cNvCxnSpPr>
          <p:nvPr/>
        </p:nvCxnSpPr>
        <p:spPr>
          <a:xfrm rot="10800000" flipV="1">
            <a:off x="3320193" y="2552114"/>
            <a:ext cx="148993" cy="279966"/>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23" name="Connector: Elbow 422">
            <a:extLst>
              <a:ext uri="{FF2B5EF4-FFF2-40B4-BE49-F238E27FC236}">
                <a16:creationId xmlns:a16="http://schemas.microsoft.com/office/drawing/2014/main" id="{31E97480-117A-4E9D-9830-47D8271464CE}"/>
              </a:ext>
            </a:extLst>
          </p:cNvPr>
          <p:cNvCxnSpPr>
            <a:cxnSpLocks/>
            <a:stCxn id="384" idx="1"/>
            <a:endCxn id="407" idx="0"/>
          </p:cNvCxnSpPr>
          <p:nvPr/>
        </p:nvCxnSpPr>
        <p:spPr>
          <a:xfrm rot="10800000" flipV="1">
            <a:off x="2438781" y="2552113"/>
            <a:ext cx="1030405" cy="261771"/>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24" name="Connector: Elbow 423">
            <a:extLst>
              <a:ext uri="{FF2B5EF4-FFF2-40B4-BE49-F238E27FC236}">
                <a16:creationId xmlns:a16="http://schemas.microsoft.com/office/drawing/2014/main" id="{B64C5B23-FE81-46C2-853A-D97BF07495E3}"/>
              </a:ext>
            </a:extLst>
          </p:cNvPr>
          <p:cNvCxnSpPr>
            <a:cxnSpLocks/>
            <a:stCxn id="384" idx="3"/>
          </p:cNvCxnSpPr>
          <p:nvPr/>
        </p:nvCxnSpPr>
        <p:spPr>
          <a:xfrm>
            <a:off x="4255652" y="2552114"/>
            <a:ext cx="925054" cy="384307"/>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25" name="Connector: Elbow 424">
            <a:extLst>
              <a:ext uri="{FF2B5EF4-FFF2-40B4-BE49-F238E27FC236}">
                <a16:creationId xmlns:a16="http://schemas.microsoft.com/office/drawing/2014/main" id="{31A2C7D8-AC3A-4E97-879B-D0F75B71FA31}"/>
              </a:ext>
            </a:extLst>
          </p:cNvPr>
          <p:cNvCxnSpPr>
            <a:cxnSpLocks/>
            <a:stCxn id="384" idx="3"/>
          </p:cNvCxnSpPr>
          <p:nvPr/>
        </p:nvCxnSpPr>
        <p:spPr>
          <a:xfrm>
            <a:off x="4255652" y="2552114"/>
            <a:ext cx="1421507" cy="417594"/>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26" name="Connector: Elbow 425">
            <a:extLst>
              <a:ext uri="{FF2B5EF4-FFF2-40B4-BE49-F238E27FC236}">
                <a16:creationId xmlns:a16="http://schemas.microsoft.com/office/drawing/2014/main" id="{8E503C22-2D74-4AF3-AF1B-36BB5909DC92}"/>
              </a:ext>
            </a:extLst>
          </p:cNvPr>
          <p:cNvCxnSpPr>
            <a:cxnSpLocks/>
            <a:stCxn id="384" idx="3"/>
          </p:cNvCxnSpPr>
          <p:nvPr/>
        </p:nvCxnSpPr>
        <p:spPr>
          <a:xfrm>
            <a:off x="4255652" y="2552114"/>
            <a:ext cx="1907416" cy="466185"/>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27" name="Straight Arrow Connector 426">
            <a:extLst>
              <a:ext uri="{FF2B5EF4-FFF2-40B4-BE49-F238E27FC236}">
                <a16:creationId xmlns:a16="http://schemas.microsoft.com/office/drawing/2014/main" id="{5D86E9F7-F607-457F-A0F3-6313C285EF16}"/>
              </a:ext>
            </a:extLst>
          </p:cNvPr>
          <p:cNvCxnSpPr>
            <a:cxnSpLocks/>
            <a:endCxn id="441" idx="0"/>
          </p:cNvCxnSpPr>
          <p:nvPr/>
        </p:nvCxnSpPr>
        <p:spPr>
          <a:xfrm>
            <a:off x="1767642" y="3225759"/>
            <a:ext cx="12924" cy="26882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28" name="Oval 427">
            <a:extLst>
              <a:ext uri="{FF2B5EF4-FFF2-40B4-BE49-F238E27FC236}">
                <a16:creationId xmlns:a16="http://schemas.microsoft.com/office/drawing/2014/main" id="{5724E4BC-05E8-469F-AE87-65A237D7D23A}"/>
              </a:ext>
            </a:extLst>
          </p:cNvPr>
          <p:cNvSpPr/>
          <p:nvPr/>
        </p:nvSpPr>
        <p:spPr>
          <a:xfrm>
            <a:off x="2495523" y="3375661"/>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29" name="Oval 428">
            <a:extLst>
              <a:ext uri="{FF2B5EF4-FFF2-40B4-BE49-F238E27FC236}">
                <a16:creationId xmlns:a16="http://schemas.microsoft.com/office/drawing/2014/main" id="{571A8A25-4156-4B93-B852-4FF607D201CA}"/>
              </a:ext>
            </a:extLst>
          </p:cNvPr>
          <p:cNvSpPr/>
          <p:nvPr/>
        </p:nvSpPr>
        <p:spPr>
          <a:xfrm>
            <a:off x="3038841" y="3396513"/>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cxnSp>
        <p:nvCxnSpPr>
          <p:cNvPr id="430" name="Connector: Elbow 231">
            <a:extLst>
              <a:ext uri="{FF2B5EF4-FFF2-40B4-BE49-F238E27FC236}">
                <a16:creationId xmlns:a16="http://schemas.microsoft.com/office/drawing/2014/main" id="{793987FA-6ADD-4AFF-AE32-C4E4AE9822DF}"/>
              </a:ext>
            </a:extLst>
          </p:cNvPr>
          <p:cNvCxnSpPr>
            <a:cxnSpLocks/>
            <a:stCxn id="407" idx="4"/>
            <a:endCxn id="431" idx="0"/>
          </p:cNvCxnSpPr>
          <p:nvPr/>
        </p:nvCxnSpPr>
        <p:spPr>
          <a:xfrm flipH="1">
            <a:off x="2242750" y="3223545"/>
            <a:ext cx="196030" cy="16114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31" name="Oval 430">
            <a:extLst>
              <a:ext uri="{FF2B5EF4-FFF2-40B4-BE49-F238E27FC236}">
                <a16:creationId xmlns:a16="http://schemas.microsoft.com/office/drawing/2014/main" id="{368B14AB-35ED-4042-8B5D-EF4F7309AEE8}"/>
              </a:ext>
            </a:extLst>
          </p:cNvPr>
          <p:cNvSpPr/>
          <p:nvPr/>
        </p:nvSpPr>
        <p:spPr>
          <a:xfrm>
            <a:off x="2038825" y="3384686"/>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cxnSp>
        <p:nvCxnSpPr>
          <p:cNvPr id="432" name="Straight Arrow Connector 431">
            <a:extLst>
              <a:ext uri="{FF2B5EF4-FFF2-40B4-BE49-F238E27FC236}">
                <a16:creationId xmlns:a16="http://schemas.microsoft.com/office/drawing/2014/main" id="{38F51F4A-91D2-4D39-86ED-A796B14ACC6A}"/>
              </a:ext>
            </a:extLst>
          </p:cNvPr>
          <p:cNvCxnSpPr>
            <a:cxnSpLocks/>
            <a:stCxn id="431" idx="4"/>
            <a:endCxn id="442" idx="0"/>
          </p:cNvCxnSpPr>
          <p:nvPr/>
        </p:nvCxnSpPr>
        <p:spPr>
          <a:xfrm flipH="1">
            <a:off x="2235208" y="3794346"/>
            <a:ext cx="7542" cy="23296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33" name="Connector: Elbow 235">
            <a:extLst>
              <a:ext uri="{FF2B5EF4-FFF2-40B4-BE49-F238E27FC236}">
                <a16:creationId xmlns:a16="http://schemas.microsoft.com/office/drawing/2014/main" id="{86EFBEE9-5DA4-46F0-9A3A-9E9CA31E290E}"/>
              </a:ext>
            </a:extLst>
          </p:cNvPr>
          <p:cNvCxnSpPr>
            <a:cxnSpLocks/>
            <a:stCxn id="410" idx="4"/>
            <a:endCxn id="434" idx="0"/>
          </p:cNvCxnSpPr>
          <p:nvPr/>
        </p:nvCxnSpPr>
        <p:spPr>
          <a:xfrm>
            <a:off x="3320192" y="3241740"/>
            <a:ext cx="444358" cy="16589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34" name="Oval 433">
            <a:extLst>
              <a:ext uri="{FF2B5EF4-FFF2-40B4-BE49-F238E27FC236}">
                <a16:creationId xmlns:a16="http://schemas.microsoft.com/office/drawing/2014/main" id="{856E4CC0-01C4-4B63-B8AD-E662222425E0}"/>
              </a:ext>
            </a:extLst>
          </p:cNvPr>
          <p:cNvSpPr/>
          <p:nvPr/>
        </p:nvSpPr>
        <p:spPr>
          <a:xfrm>
            <a:off x="3560625" y="3407638"/>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cxnSp>
        <p:nvCxnSpPr>
          <p:cNvPr id="435" name="Straight Arrow Connector 434">
            <a:extLst>
              <a:ext uri="{FF2B5EF4-FFF2-40B4-BE49-F238E27FC236}">
                <a16:creationId xmlns:a16="http://schemas.microsoft.com/office/drawing/2014/main" id="{D692EAD5-8154-4959-9764-54894B6D1939}"/>
              </a:ext>
            </a:extLst>
          </p:cNvPr>
          <p:cNvCxnSpPr>
            <a:cxnSpLocks/>
            <a:stCxn id="434" idx="4"/>
            <a:endCxn id="445" idx="0"/>
          </p:cNvCxnSpPr>
          <p:nvPr/>
        </p:nvCxnSpPr>
        <p:spPr>
          <a:xfrm>
            <a:off x="3764550" y="3817298"/>
            <a:ext cx="15399" cy="18583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436" name="Picture 435" descr="A picture containing chart&#10;&#10;Description automatically generated">
            <a:extLst>
              <a:ext uri="{FF2B5EF4-FFF2-40B4-BE49-F238E27FC236}">
                <a16:creationId xmlns:a16="http://schemas.microsoft.com/office/drawing/2014/main" id="{20884E2E-8E33-4827-B08D-041BF15A90CF}"/>
              </a:ext>
            </a:extLst>
          </p:cNvPr>
          <p:cNvPicPr>
            <a:picLocks noChangeAspect="1"/>
          </p:cNvPicPr>
          <p:nvPr/>
        </p:nvPicPr>
        <p:blipFill>
          <a:blip r:embed="rId4"/>
          <a:stretch>
            <a:fillRect/>
          </a:stretch>
        </p:blipFill>
        <p:spPr>
          <a:xfrm>
            <a:off x="4960129" y="3488621"/>
            <a:ext cx="437704" cy="437704"/>
          </a:xfrm>
          <a:prstGeom prst="rect">
            <a:avLst/>
          </a:prstGeom>
        </p:spPr>
      </p:pic>
      <p:cxnSp>
        <p:nvCxnSpPr>
          <p:cNvPr id="437" name="Straight Arrow Connector 436">
            <a:extLst>
              <a:ext uri="{FF2B5EF4-FFF2-40B4-BE49-F238E27FC236}">
                <a16:creationId xmlns:a16="http://schemas.microsoft.com/office/drawing/2014/main" id="{805ACE32-249A-45FD-938B-AD6047214545}"/>
              </a:ext>
            </a:extLst>
          </p:cNvPr>
          <p:cNvCxnSpPr>
            <a:cxnSpLocks/>
            <a:endCxn id="451" idx="0"/>
          </p:cNvCxnSpPr>
          <p:nvPr/>
        </p:nvCxnSpPr>
        <p:spPr>
          <a:xfrm flipH="1">
            <a:off x="861060" y="2187082"/>
            <a:ext cx="249518" cy="62333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38" name="Straight Arrow Connector 437">
            <a:extLst>
              <a:ext uri="{FF2B5EF4-FFF2-40B4-BE49-F238E27FC236}">
                <a16:creationId xmlns:a16="http://schemas.microsoft.com/office/drawing/2014/main" id="{125743A5-2362-4D87-93D1-CBBEA89DE3F1}"/>
              </a:ext>
            </a:extLst>
          </p:cNvPr>
          <p:cNvCxnSpPr>
            <a:cxnSpLocks/>
            <a:endCxn id="455" idx="0"/>
          </p:cNvCxnSpPr>
          <p:nvPr/>
        </p:nvCxnSpPr>
        <p:spPr>
          <a:xfrm>
            <a:off x="1110577" y="2187082"/>
            <a:ext cx="204324" cy="626046"/>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39" name="Straight Arrow Connector 438">
            <a:extLst>
              <a:ext uri="{FF2B5EF4-FFF2-40B4-BE49-F238E27FC236}">
                <a16:creationId xmlns:a16="http://schemas.microsoft.com/office/drawing/2014/main" id="{4B9DCA92-D642-4F9E-AFDB-341390359A5C}"/>
              </a:ext>
            </a:extLst>
          </p:cNvPr>
          <p:cNvCxnSpPr>
            <a:cxnSpLocks/>
            <a:endCxn id="456" idx="0"/>
          </p:cNvCxnSpPr>
          <p:nvPr/>
        </p:nvCxnSpPr>
        <p:spPr>
          <a:xfrm>
            <a:off x="1110577" y="2187082"/>
            <a:ext cx="656920" cy="62617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440" name="Picture 439" descr="A picture containing clipart&#10;&#10;Description automatically generated">
            <a:extLst>
              <a:ext uri="{FF2B5EF4-FFF2-40B4-BE49-F238E27FC236}">
                <a16:creationId xmlns:a16="http://schemas.microsoft.com/office/drawing/2014/main" id="{176D5232-F0A2-4F0B-A988-CDB5479D3DF4}"/>
              </a:ext>
            </a:extLst>
          </p:cNvPr>
          <p:cNvPicPr>
            <a:picLocks noChangeAspect="1"/>
          </p:cNvPicPr>
          <p:nvPr/>
        </p:nvPicPr>
        <p:blipFill>
          <a:blip r:embed="rId3"/>
          <a:stretch>
            <a:fillRect/>
          </a:stretch>
        </p:blipFill>
        <p:spPr>
          <a:xfrm>
            <a:off x="1137760" y="3484187"/>
            <a:ext cx="377551" cy="377551"/>
          </a:xfrm>
          <a:prstGeom prst="rect">
            <a:avLst/>
          </a:prstGeom>
        </p:spPr>
      </p:pic>
      <p:pic>
        <p:nvPicPr>
          <p:cNvPr id="441" name="Picture 440" descr="A picture containing clipart&#10;&#10;Description automatically generated">
            <a:extLst>
              <a:ext uri="{FF2B5EF4-FFF2-40B4-BE49-F238E27FC236}">
                <a16:creationId xmlns:a16="http://schemas.microsoft.com/office/drawing/2014/main" id="{6A8EB70B-F398-493F-8147-D90205547031}"/>
              </a:ext>
            </a:extLst>
          </p:cNvPr>
          <p:cNvPicPr>
            <a:picLocks noChangeAspect="1"/>
          </p:cNvPicPr>
          <p:nvPr/>
        </p:nvPicPr>
        <p:blipFill>
          <a:blip r:embed="rId3"/>
          <a:stretch>
            <a:fillRect/>
          </a:stretch>
        </p:blipFill>
        <p:spPr>
          <a:xfrm>
            <a:off x="1575736" y="3494580"/>
            <a:ext cx="409660" cy="409660"/>
          </a:xfrm>
          <a:prstGeom prst="rect">
            <a:avLst/>
          </a:prstGeom>
        </p:spPr>
      </p:pic>
      <p:pic>
        <p:nvPicPr>
          <p:cNvPr id="442" name="Picture 441" descr="A picture containing clipart&#10;&#10;Description automatically generated">
            <a:extLst>
              <a:ext uri="{FF2B5EF4-FFF2-40B4-BE49-F238E27FC236}">
                <a16:creationId xmlns:a16="http://schemas.microsoft.com/office/drawing/2014/main" id="{FEDDBD3E-35F0-48FA-9A75-CAD477BB5819}"/>
              </a:ext>
            </a:extLst>
          </p:cNvPr>
          <p:cNvPicPr>
            <a:picLocks noChangeAspect="1"/>
          </p:cNvPicPr>
          <p:nvPr/>
        </p:nvPicPr>
        <p:blipFill>
          <a:blip r:embed="rId3"/>
          <a:stretch>
            <a:fillRect/>
          </a:stretch>
        </p:blipFill>
        <p:spPr>
          <a:xfrm>
            <a:off x="2030378" y="4027308"/>
            <a:ext cx="409660" cy="409660"/>
          </a:xfrm>
          <a:prstGeom prst="rect">
            <a:avLst/>
          </a:prstGeom>
        </p:spPr>
      </p:pic>
      <p:pic>
        <p:nvPicPr>
          <p:cNvPr id="443" name="Picture 442" descr="A picture containing clipart&#10;&#10;Description automatically generated">
            <a:extLst>
              <a:ext uri="{FF2B5EF4-FFF2-40B4-BE49-F238E27FC236}">
                <a16:creationId xmlns:a16="http://schemas.microsoft.com/office/drawing/2014/main" id="{C31A98F3-7E43-4C91-B705-73FEB32788FD}"/>
              </a:ext>
            </a:extLst>
          </p:cNvPr>
          <p:cNvPicPr>
            <a:picLocks noChangeAspect="1"/>
          </p:cNvPicPr>
          <p:nvPr/>
        </p:nvPicPr>
        <p:blipFill>
          <a:blip r:embed="rId3"/>
          <a:stretch>
            <a:fillRect/>
          </a:stretch>
        </p:blipFill>
        <p:spPr>
          <a:xfrm>
            <a:off x="2495365" y="4031438"/>
            <a:ext cx="409660" cy="409660"/>
          </a:xfrm>
          <a:prstGeom prst="rect">
            <a:avLst/>
          </a:prstGeom>
        </p:spPr>
      </p:pic>
      <p:pic>
        <p:nvPicPr>
          <p:cNvPr id="444" name="Picture 443" descr="A picture containing clipart&#10;&#10;Description automatically generated">
            <a:extLst>
              <a:ext uri="{FF2B5EF4-FFF2-40B4-BE49-F238E27FC236}">
                <a16:creationId xmlns:a16="http://schemas.microsoft.com/office/drawing/2014/main" id="{64976653-F017-4910-8436-983C49514B82}"/>
              </a:ext>
            </a:extLst>
          </p:cNvPr>
          <p:cNvPicPr>
            <a:picLocks noChangeAspect="1"/>
          </p:cNvPicPr>
          <p:nvPr/>
        </p:nvPicPr>
        <p:blipFill>
          <a:blip r:embed="rId3"/>
          <a:stretch>
            <a:fillRect/>
          </a:stretch>
        </p:blipFill>
        <p:spPr>
          <a:xfrm>
            <a:off x="3037808" y="4025921"/>
            <a:ext cx="409660" cy="409660"/>
          </a:xfrm>
          <a:prstGeom prst="rect">
            <a:avLst/>
          </a:prstGeom>
        </p:spPr>
      </p:pic>
      <p:pic>
        <p:nvPicPr>
          <p:cNvPr id="445" name="Picture 444" descr="A picture containing clipart&#10;&#10;Description automatically generated">
            <a:extLst>
              <a:ext uri="{FF2B5EF4-FFF2-40B4-BE49-F238E27FC236}">
                <a16:creationId xmlns:a16="http://schemas.microsoft.com/office/drawing/2014/main" id="{1A8FCCC5-E4EE-4B75-8472-8CFF08A840B1}"/>
              </a:ext>
            </a:extLst>
          </p:cNvPr>
          <p:cNvPicPr>
            <a:picLocks noChangeAspect="1"/>
          </p:cNvPicPr>
          <p:nvPr/>
        </p:nvPicPr>
        <p:blipFill>
          <a:blip r:embed="rId3"/>
          <a:stretch>
            <a:fillRect/>
          </a:stretch>
        </p:blipFill>
        <p:spPr>
          <a:xfrm>
            <a:off x="3575119" y="4003130"/>
            <a:ext cx="409660" cy="409660"/>
          </a:xfrm>
          <a:prstGeom prst="rect">
            <a:avLst/>
          </a:prstGeom>
        </p:spPr>
      </p:pic>
      <p:pic>
        <p:nvPicPr>
          <p:cNvPr id="447" name="Picture 446" descr="A picture containing clipart&#10;&#10;Description automatically generated">
            <a:extLst>
              <a:ext uri="{FF2B5EF4-FFF2-40B4-BE49-F238E27FC236}">
                <a16:creationId xmlns:a16="http://schemas.microsoft.com/office/drawing/2014/main" id="{759516AB-917B-42F1-B1A3-3C91B3D24DE3}"/>
              </a:ext>
            </a:extLst>
          </p:cNvPr>
          <p:cNvPicPr>
            <a:picLocks noChangeAspect="1"/>
          </p:cNvPicPr>
          <p:nvPr/>
        </p:nvPicPr>
        <p:blipFill>
          <a:blip r:embed="rId3"/>
          <a:stretch>
            <a:fillRect/>
          </a:stretch>
        </p:blipFill>
        <p:spPr>
          <a:xfrm>
            <a:off x="5492601" y="3494437"/>
            <a:ext cx="409660" cy="409660"/>
          </a:xfrm>
          <a:prstGeom prst="rect">
            <a:avLst/>
          </a:prstGeom>
        </p:spPr>
      </p:pic>
      <p:pic>
        <p:nvPicPr>
          <p:cNvPr id="448" name="Picture 447" descr="A picture containing clipart&#10;&#10;Description automatically generated">
            <a:extLst>
              <a:ext uri="{FF2B5EF4-FFF2-40B4-BE49-F238E27FC236}">
                <a16:creationId xmlns:a16="http://schemas.microsoft.com/office/drawing/2014/main" id="{1B44BAF1-DED5-45CF-ABBE-520D8CF448FF}"/>
              </a:ext>
            </a:extLst>
          </p:cNvPr>
          <p:cNvPicPr>
            <a:picLocks noChangeAspect="1"/>
          </p:cNvPicPr>
          <p:nvPr/>
        </p:nvPicPr>
        <p:blipFill>
          <a:blip r:embed="rId3"/>
          <a:stretch>
            <a:fillRect/>
          </a:stretch>
        </p:blipFill>
        <p:spPr>
          <a:xfrm>
            <a:off x="5966183" y="3498788"/>
            <a:ext cx="409660" cy="409660"/>
          </a:xfrm>
          <a:prstGeom prst="rect">
            <a:avLst/>
          </a:prstGeom>
        </p:spPr>
      </p:pic>
      <p:sp>
        <p:nvSpPr>
          <p:cNvPr id="449" name="Oval 448">
            <a:extLst>
              <a:ext uri="{FF2B5EF4-FFF2-40B4-BE49-F238E27FC236}">
                <a16:creationId xmlns:a16="http://schemas.microsoft.com/office/drawing/2014/main" id="{9F442ADD-3CEB-4AF8-B9DB-C3319917B22D}"/>
              </a:ext>
            </a:extLst>
          </p:cNvPr>
          <p:cNvSpPr/>
          <p:nvPr/>
        </p:nvSpPr>
        <p:spPr>
          <a:xfrm>
            <a:off x="1677185" y="1975019"/>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0" name="Oval 449">
            <a:extLst>
              <a:ext uri="{FF2B5EF4-FFF2-40B4-BE49-F238E27FC236}">
                <a16:creationId xmlns:a16="http://schemas.microsoft.com/office/drawing/2014/main" id="{BE8D8DBC-A9D2-4B64-BA4E-7EDC8E6831BB}"/>
              </a:ext>
            </a:extLst>
          </p:cNvPr>
          <p:cNvSpPr/>
          <p:nvPr/>
        </p:nvSpPr>
        <p:spPr>
          <a:xfrm>
            <a:off x="3670246" y="1975019"/>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1" name="Oval 450">
            <a:extLst>
              <a:ext uri="{FF2B5EF4-FFF2-40B4-BE49-F238E27FC236}">
                <a16:creationId xmlns:a16="http://schemas.microsoft.com/office/drawing/2014/main" id="{16DE08C0-2AFA-4FFB-9F06-30F9DB229EA8}"/>
              </a:ext>
            </a:extLst>
          </p:cNvPr>
          <p:cNvSpPr/>
          <p:nvPr/>
        </p:nvSpPr>
        <p:spPr>
          <a:xfrm>
            <a:off x="657135" y="2810417"/>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452" name="Oval 451">
            <a:extLst>
              <a:ext uri="{FF2B5EF4-FFF2-40B4-BE49-F238E27FC236}">
                <a16:creationId xmlns:a16="http://schemas.microsoft.com/office/drawing/2014/main" id="{38E407E7-B1CA-40E5-A0F4-85011BCB0E04}"/>
              </a:ext>
            </a:extLst>
          </p:cNvPr>
          <p:cNvSpPr/>
          <p:nvPr/>
        </p:nvSpPr>
        <p:spPr>
          <a:xfrm>
            <a:off x="658237" y="3424385"/>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cxnSp>
        <p:nvCxnSpPr>
          <p:cNvPr id="453" name="Straight Arrow Connector 452">
            <a:extLst>
              <a:ext uri="{FF2B5EF4-FFF2-40B4-BE49-F238E27FC236}">
                <a16:creationId xmlns:a16="http://schemas.microsoft.com/office/drawing/2014/main" id="{9C1DBB82-0B1B-43A0-A0B1-4DB59909C60C}"/>
              </a:ext>
            </a:extLst>
          </p:cNvPr>
          <p:cNvCxnSpPr>
            <a:cxnSpLocks/>
            <a:stCxn id="428" idx="4"/>
            <a:endCxn id="443" idx="0"/>
          </p:cNvCxnSpPr>
          <p:nvPr/>
        </p:nvCxnSpPr>
        <p:spPr>
          <a:xfrm>
            <a:off x="2699448" y="3785321"/>
            <a:ext cx="747" cy="246117"/>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54" name="Straight Arrow Connector 453">
            <a:extLst>
              <a:ext uri="{FF2B5EF4-FFF2-40B4-BE49-F238E27FC236}">
                <a16:creationId xmlns:a16="http://schemas.microsoft.com/office/drawing/2014/main" id="{FF7CCF32-1734-4285-B68A-F5CF3A339AEB}"/>
              </a:ext>
            </a:extLst>
          </p:cNvPr>
          <p:cNvCxnSpPr>
            <a:cxnSpLocks/>
            <a:stCxn id="429" idx="4"/>
            <a:endCxn id="444" idx="0"/>
          </p:cNvCxnSpPr>
          <p:nvPr/>
        </p:nvCxnSpPr>
        <p:spPr>
          <a:xfrm flipH="1">
            <a:off x="3242638" y="3806173"/>
            <a:ext cx="128" cy="21974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55" name="Oval 454">
            <a:extLst>
              <a:ext uri="{FF2B5EF4-FFF2-40B4-BE49-F238E27FC236}">
                <a16:creationId xmlns:a16="http://schemas.microsoft.com/office/drawing/2014/main" id="{D09B3572-0423-49CC-BC48-A2A234D22557}"/>
              </a:ext>
            </a:extLst>
          </p:cNvPr>
          <p:cNvSpPr/>
          <p:nvPr/>
        </p:nvSpPr>
        <p:spPr>
          <a:xfrm>
            <a:off x="1110976" y="2813128"/>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56" name="Oval 455">
            <a:extLst>
              <a:ext uri="{FF2B5EF4-FFF2-40B4-BE49-F238E27FC236}">
                <a16:creationId xmlns:a16="http://schemas.microsoft.com/office/drawing/2014/main" id="{E671DB2A-2815-4721-AAE1-E3DCE71A828E}"/>
              </a:ext>
            </a:extLst>
          </p:cNvPr>
          <p:cNvSpPr/>
          <p:nvPr/>
        </p:nvSpPr>
        <p:spPr>
          <a:xfrm>
            <a:off x="1563572" y="2813252"/>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57" name="Oval 456">
            <a:extLst>
              <a:ext uri="{FF2B5EF4-FFF2-40B4-BE49-F238E27FC236}">
                <a16:creationId xmlns:a16="http://schemas.microsoft.com/office/drawing/2014/main" id="{184DE433-241C-4D84-A3E6-C085C2251999}"/>
              </a:ext>
            </a:extLst>
          </p:cNvPr>
          <p:cNvSpPr/>
          <p:nvPr/>
        </p:nvSpPr>
        <p:spPr>
          <a:xfrm>
            <a:off x="2234999" y="2810625"/>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58" name="Oval 457">
            <a:extLst>
              <a:ext uri="{FF2B5EF4-FFF2-40B4-BE49-F238E27FC236}">
                <a16:creationId xmlns:a16="http://schemas.microsoft.com/office/drawing/2014/main" id="{A8B85C9C-D174-42E4-A3F5-14DDA951D629}"/>
              </a:ext>
            </a:extLst>
          </p:cNvPr>
          <p:cNvSpPr/>
          <p:nvPr/>
        </p:nvSpPr>
        <p:spPr>
          <a:xfrm>
            <a:off x="3126949" y="2833830"/>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59" name="Oval 458">
            <a:extLst>
              <a:ext uri="{FF2B5EF4-FFF2-40B4-BE49-F238E27FC236}">
                <a16:creationId xmlns:a16="http://schemas.microsoft.com/office/drawing/2014/main" id="{8BD90342-51C3-4BF1-9512-516AE906CCF9}"/>
              </a:ext>
            </a:extLst>
          </p:cNvPr>
          <p:cNvSpPr/>
          <p:nvPr/>
        </p:nvSpPr>
        <p:spPr>
          <a:xfrm>
            <a:off x="4444154" y="2837990"/>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460" name="Oval 459">
            <a:extLst>
              <a:ext uri="{FF2B5EF4-FFF2-40B4-BE49-F238E27FC236}">
                <a16:creationId xmlns:a16="http://schemas.microsoft.com/office/drawing/2014/main" id="{38BF0564-0DE1-45DA-8042-470C4A82F8C7}"/>
              </a:ext>
            </a:extLst>
          </p:cNvPr>
          <p:cNvSpPr/>
          <p:nvPr/>
        </p:nvSpPr>
        <p:spPr>
          <a:xfrm>
            <a:off x="4976920" y="2826123"/>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461" name="Oval 460">
            <a:extLst>
              <a:ext uri="{FF2B5EF4-FFF2-40B4-BE49-F238E27FC236}">
                <a16:creationId xmlns:a16="http://schemas.microsoft.com/office/drawing/2014/main" id="{114C84AE-341D-4297-8A2A-D6786E99A52A}"/>
              </a:ext>
            </a:extLst>
          </p:cNvPr>
          <p:cNvSpPr/>
          <p:nvPr/>
        </p:nvSpPr>
        <p:spPr>
          <a:xfrm>
            <a:off x="5477107" y="2840636"/>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462" name="Oval 461">
            <a:extLst>
              <a:ext uri="{FF2B5EF4-FFF2-40B4-BE49-F238E27FC236}">
                <a16:creationId xmlns:a16="http://schemas.microsoft.com/office/drawing/2014/main" id="{1F995EFC-A23A-4D57-8B4F-97DDF8213191}"/>
              </a:ext>
            </a:extLst>
          </p:cNvPr>
          <p:cNvSpPr/>
          <p:nvPr/>
        </p:nvSpPr>
        <p:spPr>
          <a:xfrm>
            <a:off x="5970455" y="2848887"/>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3" name="TextBox 462">
            <a:extLst>
              <a:ext uri="{FF2B5EF4-FFF2-40B4-BE49-F238E27FC236}">
                <a16:creationId xmlns:a16="http://schemas.microsoft.com/office/drawing/2014/main" id="{29E1022A-7E46-4801-82C3-FF2EAD1743CA}"/>
              </a:ext>
            </a:extLst>
          </p:cNvPr>
          <p:cNvSpPr txBox="1"/>
          <p:nvPr/>
        </p:nvSpPr>
        <p:spPr>
          <a:xfrm>
            <a:off x="5970455" y="2867105"/>
            <a:ext cx="418704" cy="369332"/>
          </a:xfrm>
          <a:prstGeom prst="rect">
            <a:avLst/>
          </a:prstGeom>
          <a:noFill/>
        </p:spPr>
        <p:txBody>
          <a:bodyPr wrap="none" rtlCol="0">
            <a:spAutoFit/>
          </a:bodyPr>
          <a:lstStyle/>
          <a:p>
            <a:r>
              <a:rPr lang="en-US" dirty="0">
                <a:solidFill>
                  <a:schemeClr val="bg1"/>
                </a:solidFill>
              </a:rPr>
              <a:t>10</a:t>
            </a:r>
          </a:p>
        </p:txBody>
      </p:sp>
      <p:pic>
        <p:nvPicPr>
          <p:cNvPr id="464" name="Picture 463" descr="A picture containing chart&#10;&#10;Description automatically generated">
            <a:extLst>
              <a:ext uri="{FF2B5EF4-FFF2-40B4-BE49-F238E27FC236}">
                <a16:creationId xmlns:a16="http://schemas.microsoft.com/office/drawing/2014/main" id="{978D70C1-00DA-40AC-98C9-215F7073B9F5}"/>
              </a:ext>
            </a:extLst>
          </p:cNvPr>
          <p:cNvPicPr>
            <a:picLocks noChangeAspect="1"/>
          </p:cNvPicPr>
          <p:nvPr/>
        </p:nvPicPr>
        <p:blipFill>
          <a:blip r:embed="rId4"/>
          <a:stretch>
            <a:fillRect/>
          </a:stretch>
        </p:blipFill>
        <p:spPr>
          <a:xfrm>
            <a:off x="4469438" y="3489314"/>
            <a:ext cx="437704" cy="437704"/>
          </a:xfrm>
          <a:prstGeom prst="rect">
            <a:avLst/>
          </a:prstGeom>
        </p:spPr>
      </p:pic>
      <p:sp>
        <p:nvSpPr>
          <p:cNvPr id="468" name="Footer Placeholder 467">
            <a:extLst>
              <a:ext uri="{FF2B5EF4-FFF2-40B4-BE49-F238E27FC236}">
                <a16:creationId xmlns:a16="http://schemas.microsoft.com/office/drawing/2014/main" id="{63684E8A-92BC-43DF-9B01-A7A0DB4CA5C0}"/>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4568100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6C358A86-C531-4EA1-866D-2D0AF663EF0C}"/>
              </a:ext>
            </a:extLst>
          </p:cNvPr>
          <p:cNvSpPr/>
          <p:nvPr/>
        </p:nvSpPr>
        <p:spPr>
          <a:xfrm>
            <a:off x="90307" y="1615552"/>
            <a:ext cx="5863771" cy="31577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Rounded Corners 139">
            <a:extLst>
              <a:ext uri="{FF2B5EF4-FFF2-40B4-BE49-F238E27FC236}">
                <a16:creationId xmlns:a16="http://schemas.microsoft.com/office/drawing/2014/main" id="{CA5AFDC8-94E2-4723-B60F-9E5A08E5AA69}"/>
              </a:ext>
            </a:extLst>
          </p:cNvPr>
          <p:cNvSpPr/>
          <p:nvPr/>
        </p:nvSpPr>
        <p:spPr>
          <a:xfrm>
            <a:off x="1284918" y="2108109"/>
            <a:ext cx="1737275" cy="2196132"/>
          </a:xfrm>
          <a:prstGeom prst="roundRect">
            <a:avLst/>
          </a:prstGeom>
          <a:solidFill>
            <a:srgbClr val="9DBFBE">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140">
            <a:extLst>
              <a:ext uri="{FF2B5EF4-FFF2-40B4-BE49-F238E27FC236}">
                <a16:creationId xmlns:a16="http://schemas.microsoft.com/office/drawing/2014/main" id="{B09D64E1-C6FC-4730-BDCE-2E5FE0138505}"/>
              </a:ext>
            </a:extLst>
          </p:cNvPr>
          <p:cNvSpPr/>
          <p:nvPr/>
        </p:nvSpPr>
        <p:spPr>
          <a:xfrm>
            <a:off x="2044242" y="1706943"/>
            <a:ext cx="423933" cy="28386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b="1" dirty="0">
                <a:solidFill>
                  <a:schemeClr val="tx1"/>
                </a:solidFill>
              </a:rPr>
              <a:t>g</a:t>
            </a:r>
            <a:r>
              <a:rPr lang="en-US" sz="1600" b="1" baseline="30000" dirty="0">
                <a:solidFill>
                  <a:schemeClr val="tx1"/>
                </a:solidFill>
              </a:rPr>
              <a:t>ab</a:t>
            </a:r>
            <a:endParaRPr lang="en-US" sz="1600" dirty="0">
              <a:solidFill>
                <a:schemeClr val="tx1"/>
              </a:solidFill>
            </a:endParaRPr>
          </a:p>
        </p:txBody>
      </p:sp>
      <p:sp>
        <p:nvSpPr>
          <p:cNvPr id="142" name="Rectangle 141">
            <a:extLst>
              <a:ext uri="{FF2B5EF4-FFF2-40B4-BE49-F238E27FC236}">
                <a16:creationId xmlns:a16="http://schemas.microsoft.com/office/drawing/2014/main" id="{C4C90447-7788-4E30-ADFC-A6EAD4FC2B25}"/>
              </a:ext>
            </a:extLst>
          </p:cNvPr>
          <p:cNvSpPr/>
          <p:nvPr/>
        </p:nvSpPr>
        <p:spPr>
          <a:xfrm>
            <a:off x="2913939" y="2624548"/>
            <a:ext cx="786467" cy="37114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chemeClr val="tx1"/>
                </a:solidFill>
              </a:rPr>
              <a:t>(</a:t>
            </a:r>
            <a:r>
              <a:rPr lang="en-US" sz="1600" b="1" dirty="0">
                <a:solidFill>
                  <a:schemeClr val="tx1"/>
                </a:solidFill>
              </a:rPr>
              <a:t>g</a:t>
            </a:r>
            <a:r>
              <a:rPr lang="en-US" sz="1600" b="1" baseline="30000" dirty="0">
                <a:solidFill>
                  <a:schemeClr val="tx1"/>
                </a:solidFill>
              </a:rPr>
              <a:t>a</a:t>
            </a:r>
            <a:r>
              <a:rPr lang="en-US" sz="1600" dirty="0">
                <a:solidFill>
                  <a:schemeClr val="tx1"/>
                </a:solidFill>
              </a:rPr>
              <a:t> , </a:t>
            </a:r>
            <a:r>
              <a:rPr lang="en-US" sz="1600" b="1" dirty="0" err="1">
                <a:solidFill>
                  <a:schemeClr val="tx1"/>
                </a:solidFill>
              </a:rPr>
              <a:t>g</a:t>
            </a:r>
            <a:r>
              <a:rPr lang="en-US" sz="1600" b="1" baseline="30000" dirty="0" err="1">
                <a:solidFill>
                  <a:schemeClr val="tx1"/>
                </a:solidFill>
              </a:rPr>
              <a:t>b</a:t>
            </a:r>
            <a:r>
              <a:rPr lang="en-US" sz="1600" dirty="0">
                <a:solidFill>
                  <a:schemeClr val="tx1"/>
                </a:solidFill>
              </a:rPr>
              <a:t>)</a:t>
            </a:r>
          </a:p>
        </p:txBody>
      </p:sp>
      <p:sp>
        <p:nvSpPr>
          <p:cNvPr id="143" name="Isosceles Triangle 142">
            <a:extLst>
              <a:ext uri="{FF2B5EF4-FFF2-40B4-BE49-F238E27FC236}">
                <a16:creationId xmlns:a16="http://schemas.microsoft.com/office/drawing/2014/main" id="{C75E19D7-BCC7-48D4-AFD6-ECF914B3C6CD}"/>
              </a:ext>
            </a:extLst>
          </p:cNvPr>
          <p:cNvSpPr/>
          <p:nvPr/>
        </p:nvSpPr>
        <p:spPr>
          <a:xfrm rot="5400000">
            <a:off x="131301" y="2256440"/>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44" name="Diamond 143">
            <a:extLst>
              <a:ext uri="{FF2B5EF4-FFF2-40B4-BE49-F238E27FC236}">
                <a16:creationId xmlns:a16="http://schemas.microsoft.com/office/drawing/2014/main" id="{147CFDD1-A622-45D2-BADB-F40BDF4DFC54}"/>
              </a:ext>
            </a:extLst>
          </p:cNvPr>
          <p:cNvSpPr/>
          <p:nvPr/>
        </p:nvSpPr>
        <p:spPr>
          <a:xfrm>
            <a:off x="1464668" y="2242751"/>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5" name="Straight Arrow Connector 144">
            <a:extLst>
              <a:ext uri="{FF2B5EF4-FFF2-40B4-BE49-F238E27FC236}">
                <a16:creationId xmlns:a16="http://schemas.microsoft.com/office/drawing/2014/main" id="{2BCCF406-9F47-4456-9A12-0449394874F5}"/>
              </a:ext>
            </a:extLst>
          </p:cNvPr>
          <p:cNvCxnSpPr>
            <a:cxnSpLocks/>
            <a:stCxn id="143" idx="0"/>
            <a:endCxn id="144" idx="1"/>
          </p:cNvCxnSpPr>
          <p:nvPr/>
        </p:nvCxnSpPr>
        <p:spPr>
          <a:xfrm>
            <a:off x="514149" y="2439774"/>
            <a:ext cx="950519" cy="249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46" name="Straight Arrow Connector 145">
            <a:extLst>
              <a:ext uri="{FF2B5EF4-FFF2-40B4-BE49-F238E27FC236}">
                <a16:creationId xmlns:a16="http://schemas.microsoft.com/office/drawing/2014/main" id="{CABABA09-F7B9-488D-830C-91812AFBD048}"/>
              </a:ext>
            </a:extLst>
          </p:cNvPr>
          <p:cNvCxnSpPr>
            <a:cxnSpLocks/>
            <a:stCxn id="144" idx="3"/>
            <a:endCxn id="147" idx="3"/>
          </p:cNvCxnSpPr>
          <p:nvPr/>
        </p:nvCxnSpPr>
        <p:spPr>
          <a:xfrm>
            <a:off x="1831335" y="2442266"/>
            <a:ext cx="232491" cy="308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47" name="Isosceles Triangle 146">
            <a:extLst>
              <a:ext uri="{FF2B5EF4-FFF2-40B4-BE49-F238E27FC236}">
                <a16:creationId xmlns:a16="http://schemas.microsoft.com/office/drawing/2014/main" id="{E9CD18EE-9653-40C3-AE71-A6237B8BBB0D}"/>
              </a:ext>
            </a:extLst>
          </p:cNvPr>
          <p:cNvSpPr/>
          <p:nvPr/>
        </p:nvSpPr>
        <p:spPr>
          <a:xfrm rot="5400000">
            <a:off x="2047645" y="2262020"/>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148" name="Straight Arrow Connector 147">
            <a:extLst>
              <a:ext uri="{FF2B5EF4-FFF2-40B4-BE49-F238E27FC236}">
                <a16:creationId xmlns:a16="http://schemas.microsoft.com/office/drawing/2014/main" id="{694E365B-D776-4247-9797-6D7C5D59120F}"/>
              </a:ext>
            </a:extLst>
          </p:cNvPr>
          <p:cNvCxnSpPr>
            <a:cxnSpLocks/>
            <a:stCxn id="141" idx="2"/>
            <a:endCxn id="147" idx="1"/>
          </p:cNvCxnSpPr>
          <p:nvPr/>
        </p:nvCxnSpPr>
        <p:spPr>
          <a:xfrm flipH="1">
            <a:off x="2247159" y="1990803"/>
            <a:ext cx="9050" cy="354793"/>
          </a:xfrm>
          <a:prstGeom prst="straightConnector1">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149" name="Straight Arrow Connector 148">
            <a:extLst>
              <a:ext uri="{FF2B5EF4-FFF2-40B4-BE49-F238E27FC236}">
                <a16:creationId xmlns:a16="http://schemas.microsoft.com/office/drawing/2014/main" id="{7EA21760-397E-4940-8B97-532864737ED6}"/>
              </a:ext>
            </a:extLst>
          </p:cNvPr>
          <p:cNvCxnSpPr>
            <a:cxnSpLocks/>
            <a:stCxn id="147" idx="0"/>
            <a:endCxn id="150" idx="1"/>
          </p:cNvCxnSpPr>
          <p:nvPr/>
        </p:nvCxnSpPr>
        <p:spPr>
          <a:xfrm flipV="1">
            <a:off x="2430493" y="2433140"/>
            <a:ext cx="678421" cy="12214"/>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50" name="Diamond 149">
            <a:extLst>
              <a:ext uri="{FF2B5EF4-FFF2-40B4-BE49-F238E27FC236}">
                <a16:creationId xmlns:a16="http://schemas.microsoft.com/office/drawing/2014/main" id="{AD491AA8-34FE-4D8A-BFF2-E72C622CD0AC}"/>
              </a:ext>
            </a:extLst>
          </p:cNvPr>
          <p:cNvSpPr/>
          <p:nvPr/>
        </p:nvSpPr>
        <p:spPr>
          <a:xfrm>
            <a:off x="3108914" y="2233625"/>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1" name="Straight Arrow Connector 150">
            <a:extLst>
              <a:ext uri="{FF2B5EF4-FFF2-40B4-BE49-F238E27FC236}">
                <a16:creationId xmlns:a16="http://schemas.microsoft.com/office/drawing/2014/main" id="{038FD0AC-A9DF-4AFE-95AD-2F2A92944F6D}"/>
              </a:ext>
            </a:extLst>
          </p:cNvPr>
          <p:cNvCxnSpPr>
            <a:cxnSpLocks/>
            <a:stCxn id="150" idx="3"/>
            <a:endCxn id="152" idx="3"/>
          </p:cNvCxnSpPr>
          <p:nvPr/>
        </p:nvCxnSpPr>
        <p:spPr>
          <a:xfrm>
            <a:off x="3475581" y="2433140"/>
            <a:ext cx="542676" cy="756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52" name="Isosceles Triangle 151">
            <a:extLst>
              <a:ext uri="{FF2B5EF4-FFF2-40B4-BE49-F238E27FC236}">
                <a16:creationId xmlns:a16="http://schemas.microsoft.com/office/drawing/2014/main" id="{C5A81AAF-5E22-45E2-8431-55F8534906A5}"/>
              </a:ext>
            </a:extLst>
          </p:cNvPr>
          <p:cNvSpPr/>
          <p:nvPr/>
        </p:nvSpPr>
        <p:spPr>
          <a:xfrm rot="5400000">
            <a:off x="4002076" y="2257367"/>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153" name="Connector: Elbow 65">
            <a:extLst>
              <a:ext uri="{FF2B5EF4-FFF2-40B4-BE49-F238E27FC236}">
                <a16:creationId xmlns:a16="http://schemas.microsoft.com/office/drawing/2014/main" id="{B86FCBD0-D317-44AA-9891-7D36E06A0C2F}"/>
              </a:ext>
            </a:extLst>
          </p:cNvPr>
          <p:cNvCxnSpPr>
            <a:cxnSpLocks/>
            <a:stCxn id="152" idx="0"/>
            <a:endCxn id="154" idx="0"/>
          </p:cNvCxnSpPr>
          <p:nvPr/>
        </p:nvCxnSpPr>
        <p:spPr>
          <a:xfrm>
            <a:off x="4384924" y="2440701"/>
            <a:ext cx="219945" cy="753727"/>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54" name="Diamond 153">
            <a:extLst>
              <a:ext uri="{FF2B5EF4-FFF2-40B4-BE49-F238E27FC236}">
                <a16:creationId xmlns:a16="http://schemas.microsoft.com/office/drawing/2014/main" id="{F5757591-D575-4BC0-8157-7FDF6502CB2B}"/>
              </a:ext>
            </a:extLst>
          </p:cNvPr>
          <p:cNvSpPr/>
          <p:nvPr/>
        </p:nvSpPr>
        <p:spPr>
          <a:xfrm>
            <a:off x="4421535" y="3194428"/>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5" name="Straight Arrow Connector 154">
            <a:extLst>
              <a:ext uri="{FF2B5EF4-FFF2-40B4-BE49-F238E27FC236}">
                <a16:creationId xmlns:a16="http://schemas.microsoft.com/office/drawing/2014/main" id="{D3DAF4F8-0074-4877-9C4F-F0CAE6B7E448}"/>
              </a:ext>
            </a:extLst>
          </p:cNvPr>
          <p:cNvCxnSpPr>
            <a:cxnSpLocks/>
            <a:stCxn id="154" idx="2"/>
            <a:endCxn id="208" idx="0"/>
          </p:cNvCxnSpPr>
          <p:nvPr/>
        </p:nvCxnSpPr>
        <p:spPr>
          <a:xfrm>
            <a:off x="4604869" y="3593457"/>
            <a:ext cx="18022" cy="30921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56" name="Connector: Elbow 75">
            <a:extLst>
              <a:ext uri="{FF2B5EF4-FFF2-40B4-BE49-F238E27FC236}">
                <a16:creationId xmlns:a16="http://schemas.microsoft.com/office/drawing/2014/main" id="{DD39F8AD-FD01-42F9-8028-FB61EB7B7032}"/>
              </a:ext>
            </a:extLst>
          </p:cNvPr>
          <p:cNvCxnSpPr>
            <a:cxnSpLocks/>
            <a:stCxn id="152" idx="0"/>
            <a:endCxn id="157" idx="0"/>
          </p:cNvCxnSpPr>
          <p:nvPr/>
        </p:nvCxnSpPr>
        <p:spPr>
          <a:xfrm flipH="1">
            <a:off x="4072242" y="2440701"/>
            <a:ext cx="312682" cy="765937"/>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57" name="Diamond 156">
            <a:extLst>
              <a:ext uri="{FF2B5EF4-FFF2-40B4-BE49-F238E27FC236}">
                <a16:creationId xmlns:a16="http://schemas.microsoft.com/office/drawing/2014/main" id="{2F0C250B-75E1-48E9-8533-D7A252EA8123}"/>
              </a:ext>
            </a:extLst>
          </p:cNvPr>
          <p:cNvSpPr/>
          <p:nvPr/>
        </p:nvSpPr>
        <p:spPr>
          <a:xfrm>
            <a:off x="3888908" y="3206638"/>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8" name="Connector: Elbow 81">
            <a:extLst>
              <a:ext uri="{FF2B5EF4-FFF2-40B4-BE49-F238E27FC236}">
                <a16:creationId xmlns:a16="http://schemas.microsoft.com/office/drawing/2014/main" id="{370DC899-E63D-47F6-AF0A-59F4602AD2E5}"/>
              </a:ext>
            </a:extLst>
          </p:cNvPr>
          <p:cNvCxnSpPr>
            <a:cxnSpLocks/>
            <a:stCxn id="152" idx="0"/>
            <a:endCxn id="159" idx="0"/>
          </p:cNvCxnSpPr>
          <p:nvPr/>
        </p:nvCxnSpPr>
        <p:spPr>
          <a:xfrm>
            <a:off x="4384924" y="2440701"/>
            <a:ext cx="1202307" cy="83560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59" name="Diamond 158">
            <a:extLst>
              <a:ext uri="{FF2B5EF4-FFF2-40B4-BE49-F238E27FC236}">
                <a16:creationId xmlns:a16="http://schemas.microsoft.com/office/drawing/2014/main" id="{3428A743-5E61-4E93-94A5-43406A58EF1B}"/>
              </a:ext>
            </a:extLst>
          </p:cNvPr>
          <p:cNvSpPr/>
          <p:nvPr/>
        </p:nvSpPr>
        <p:spPr>
          <a:xfrm>
            <a:off x="5403897" y="3276306"/>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0" name="Connector: Elbow 83">
            <a:extLst>
              <a:ext uri="{FF2B5EF4-FFF2-40B4-BE49-F238E27FC236}">
                <a16:creationId xmlns:a16="http://schemas.microsoft.com/office/drawing/2014/main" id="{EFA2BC32-883A-4B4B-A0F0-4E2BBC821976}"/>
              </a:ext>
            </a:extLst>
          </p:cNvPr>
          <p:cNvCxnSpPr>
            <a:cxnSpLocks/>
            <a:stCxn id="152" idx="0"/>
            <a:endCxn id="161" idx="0"/>
          </p:cNvCxnSpPr>
          <p:nvPr/>
        </p:nvCxnSpPr>
        <p:spPr>
          <a:xfrm>
            <a:off x="4384924" y="2440701"/>
            <a:ext cx="716398" cy="787014"/>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61" name="Diamond 160">
            <a:extLst>
              <a:ext uri="{FF2B5EF4-FFF2-40B4-BE49-F238E27FC236}">
                <a16:creationId xmlns:a16="http://schemas.microsoft.com/office/drawing/2014/main" id="{8074456E-531D-4568-A9AE-D43017FEF65D}"/>
              </a:ext>
            </a:extLst>
          </p:cNvPr>
          <p:cNvSpPr/>
          <p:nvPr/>
        </p:nvSpPr>
        <p:spPr>
          <a:xfrm>
            <a:off x="4917988" y="3227715"/>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2" name="Straight Arrow Connector 161">
            <a:extLst>
              <a:ext uri="{FF2B5EF4-FFF2-40B4-BE49-F238E27FC236}">
                <a16:creationId xmlns:a16="http://schemas.microsoft.com/office/drawing/2014/main" id="{F2ACD05E-3D11-4A1A-B698-2AF72ECDC060}"/>
              </a:ext>
            </a:extLst>
          </p:cNvPr>
          <p:cNvCxnSpPr>
            <a:cxnSpLocks/>
            <a:stCxn id="161" idx="2"/>
            <a:endCxn id="212" idx="0"/>
          </p:cNvCxnSpPr>
          <p:nvPr/>
        </p:nvCxnSpPr>
        <p:spPr>
          <a:xfrm>
            <a:off x="5101322" y="3626744"/>
            <a:ext cx="3359" cy="27852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63" name="Straight Arrow Connector 162">
            <a:extLst>
              <a:ext uri="{FF2B5EF4-FFF2-40B4-BE49-F238E27FC236}">
                <a16:creationId xmlns:a16="http://schemas.microsoft.com/office/drawing/2014/main" id="{610A19EE-5B5A-4150-B884-FD5384629177}"/>
              </a:ext>
            </a:extLst>
          </p:cNvPr>
          <p:cNvCxnSpPr>
            <a:cxnSpLocks/>
            <a:stCxn id="157" idx="2"/>
            <a:endCxn id="211" idx="0"/>
          </p:cNvCxnSpPr>
          <p:nvPr/>
        </p:nvCxnSpPr>
        <p:spPr>
          <a:xfrm flipH="1">
            <a:off x="4067395" y="3605667"/>
            <a:ext cx="4847" cy="29090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64" name="Straight Arrow Connector 163">
            <a:extLst>
              <a:ext uri="{FF2B5EF4-FFF2-40B4-BE49-F238E27FC236}">
                <a16:creationId xmlns:a16="http://schemas.microsoft.com/office/drawing/2014/main" id="{DFE4DA93-614B-473C-88DD-69721D614D69}"/>
              </a:ext>
            </a:extLst>
          </p:cNvPr>
          <p:cNvCxnSpPr>
            <a:cxnSpLocks/>
            <a:stCxn id="159" idx="2"/>
            <a:endCxn id="213" idx="0"/>
          </p:cNvCxnSpPr>
          <p:nvPr/>
        </p:nvCxnSpPr>
        <p:spPr>
          <a:xfrm>
            <a:off x="5587231" y="3675335"/>
            <a:ext cx="6000" cy="22234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65" name="Diamond 164">
            <a:extLst>
              <a:ext uri="{FF2B5EF4-FFF2-40B4-BE49-F238E27FC236}">
                <a16:creationId xmlns:a16="http://schemas.microsoft.com/office/drawing/2014/main" id="{0974BB62-FF51-445D-AEBE-C70387E1D45C}"/>
              </a:ext>
            </a:extLst>
          </p:cNvPr>
          <p:cNvSpPr/>
          <p:nvPr/>
        </p:nvSpPr>
        <p:spPr>
          <a:xfrm>
            <a:off x="1706536" y="3130303"/>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6" name="Straight Arrow Connector 165">
            <a:extLst>
              <a:ext uri="{FF2B5EF4-FFF2-40B4-BE49-F238E27FC236}">
                <a16:creationId xmlns:a16="http://schemas.microsoft.com/office/drawing/2014/main" id="{DE595287-14E3-4654-9BF1-A8734CDED408}"/>
              </a:ext>
            </a:extLst>
          </p:cNvPr>
          <p:cNvCxnSpPr>
            <a:cxnSpLocks/>
            <a:stCxn id="165" idx="2"/>
            <a:endCxn id="190" idx="0"/>
          </p:cNvCxnSpPr>
          <p:nvPr/>
        </p:nvCxnSpPr>
        <p:spPr>
          <a:xfrm>
            <a:off x="1889870" y="3529332"/>
            <a:ext cx="74716" cy="14171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69" name="Connector: Elbow 96">
            <a:extLst>
              <a:ext uri="{FF2B5EF4-FFF2-40B4-BE49-F238E27FC236}">
                <a16:creationId xmlns:a16="http://schemas.microsoft.com/office/drawing/2014/main" id="{05DD4F0F-B05C-42EE-809E-64C862763DC3}"/>
              </a:ext>
            </a:extLst>
          </p:cNvPr>
          <p:cNvCxnSpPr>
            <a:cxnSpLocks/>
            <a:stCxn id="147" idx="0"/>
            <a:endCxn id="170" idx="0"/>
          </p:cNvCxnSpPr>
          <p:nvPr/>
        </p:nvCxnSpPr>
        <p:spPr>
          <a:xfrm>
            <a:off x="2430493" y="2445354"/>
            <a:ext cx="60185" cy="66418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70" name="Diamond 169">
            <a:extLst>
              <a:ext uri="{FF2B5EF4-FFF2-40B4-BE49-F238E27FC236}">
                <a16:creationId xmlns:a16="http://schemas.microsoft.com/office/drawing/2014/main" id="{013AB635-3F3D-4B31-A968-2F9036719E09}"/>
              </a:ext>
            </a:extLst>
          </p:cNvPr>
          <p:cNvSpPr/>
          <p:nvPr/>
        </p:nvSpPr>
        <p:spPr>
          <a:xfrm>
            <a:off x="2307344" y="3109539"/>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1" name="Straight Arrow Connector 170">
            <a:extLst>
              <a:ext uri="{FF2B5EF4-FFF2-40B4-BE49-F238E27FC236}">
                <a16:creationId xmlns:a16="http://schemas.microsoft.com/office/drawing/2014/main" id="{C6D531A4-991E-47C5-BCEF-E54D9BB11EEB}"/>
              </a:ext>
            </a:extLst>
          </p:cNvPr>
          <p:cNvCxnSpPr>
            <a:cxnSpLocks/>
            <a:stCxn id="170" idx="2"/>
            <a:endCxn id="191" idx="0"/>
          </p:cNvCxnSpPr>
          <p:nvPr/>
        </p:nvCxnSpPr>
        <p:spPr>
          <a:xfrm flipH="1">
            <a:off x="2390480" y="3508568"/>
            <a:ext cx="100198" cy="170064"/>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72" name="Straight Arrow Connector 171">
            <a:extLst>
              <a:ext uri="{FF2B5EF4-FFF2-40B4-BE49-F238E27FC236}">
                <a16:creationId xmlns:a16="http://schemas.microsoft.com/office/drawing/2014/main" id="{F4180735-A220-4C58-A69F-3E57FD71DAAF}"/>
              </a:ext>
            </a:extLst>
          </p:cNvPr>
          <p:cNvCxnSpPr>
            <a:cxnSpLocks/>
            <a:stCxn id="147" idx="0"/>
            <a:endCxn id="165" idx="0"/>
          </p:cNvCxnSpPr>
          <p:nvPr/>
        </p:nvCxnSpPr>
        <p:spPr>
          <a:xfrm flipH="1">
            <a:off x="1889870" y="2445354"/>
            <a:ext cx="540623" cy="68494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73" name="Diamond 172">
            <a:extLst>
              <a:ext uri="{FF2B5EF4-FFF2-40B4-BE49-F238E27FC236}">
                <a16:creationId xmlns:a16="http://schemas.microsoft.com/office/drawing/2014/main" id="{D66322CF-F85B-4932-B9D0-8FC1641F5B94}"/>
              </a:ext>
            </a:extLst>
          </p:cNvPr>
          <p:cNvSpPr/>
          <p:nvPr/>
        </p:nvSpPr>
        <p:spPr>
          <a:xfrm>
            <a:off x="104657" y="2915763"/>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4" name="Straight Arrow Connector 173">
            <a:extLst>
              <a:ext uri="{FF2B5EF4-FFF2-40B4-BE49-F238E27FC236}">
                <a16:creationId xmlns:a16="http://schemas.microsoft.com/office/drawing/2014/main" id="{7AECEF21-CDFF-4D72-869B-CA36D27B33A2}"/>
              </a:ext>
            </a:extLst>
          </p:cNvPr>
          <p:cNvCxnSpPr>
            <a:cxnSpLocks/>
            <a:stCxn id="173" idx="2"/>
            <a:endCxn id="180" idx="0"/>
          </p:cNvCxnSpPr>
          <p:nvPr/>
        </p:nvCxnSpPr>
        <p:spPr>
          <a:xfrm flipH="1">
            <a:off x="282309" y="3314792"/>
            <a:ext cx="5682" cy="21072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75" name="Diamond 174">
            <a:extLst>
              <a:ext uri="{FF2B5EF4-FFF2-40B4-BE49-F238E27FC236}">
                <a16:creationId xmlns:a16="http://schemas.microsoft.com/office/drawing/2014/main" id="{3CDB52A7-4F4C-4D47-93B3-71A1DC76E711}"/>
              </a:ext>
            </a:extLst>
          </p:cNvPr>
          <p:cNvSpPr/>
          <p:nvPr/>
        </p:nvSpPr>
        <p:spPr>
          <a:xfrm>
            <a:off x="536509" y="2910012"/>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6" name="Straight Arrow Connector 175">
            <a:extLst>
              <a:ext uri="{FF2B5EF4-FFF2-40B4-BE49-F238E27FC236}">
                <a16:creationId xmlns:a16="http://schemas.microsoft.com/office/drawing/2014/main" id="{FEE0E243-2A11-43DE-92DA-C7AA9376FE3D}"/>
              </a:ext>
            </a:extLst>
          </p:cNvPr>
          <p:cNvCxnSpPr>
            <a:cxnSpLocks/>
            <a:stCxn id="175" idx="2"/>
            <a:endCxn id="382" idx="0"/>
          </p:cNvCxnSpPr>
          <p:nvPr/>
        </p:nvCxnSpPr>
        <p:spPr>
          <a:xfrm flipH="1">
            <a:off x="719753" y="3309041"/>
            <a:ext cx="90" cy="22628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77" name="Diamond 176">
            <a:extLst>
              <a:ext uri="{FF2B5EF4-FFF2-40B4-BE49-F238E27FC236}">
                <a16:creationId xmlns:a16="http://schemas.microsoft.com/office/drawing/2014/main" id="{5034085D-C212-4EB0-9B95-499BC618E6CA}"/>
              </a:ext>
            </a:extLst>
          </p:cNvPr>
          <p:cNvSpPr/>
          <p:nvPr/>
        </p:nvSpPr>
        <p:spPr>
          <a:xfrm>
            <a:off x="958924" y="2911542"/>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9" name="Picture 178" descr="A picture containing clipart&#10;&#10;Description automatically generated">
            <a:extLst>
              <a:ext uri="{FF2B5EF4-FFF2-40B4-BE49-F238E27FC236}">
                <a16:creationId xmlns:a16="http://schemas.microsoft.com/office/drawing/2014/main" id="{6DFA069D-77C7-4408-838D-E45602D5625C}"/>
              </a:ext>
            </a:extLst>
          </p:cNvPr>
          <p:cNvPicPr>
            <a:picLocks noChangeAspect="1"/>
          </p:cNvPicPr>
          <p:nvPr/>
        </p:nvPicPr>
        <p:blipFill>
          <a:blip r:embed="rId3"/>
          <a:stretch>
            <a:fillRect/>
          </a:stretch>
        </p:blipFill>
        <p:spPr>
          <a:xfrm>
            <a:off x="76360" y="4190180"/>
            <a:ext cx="399029" cy="399029"/>
          </a:xfrm>
          <a:prstGeom prst="rect">
            <a:avLst/>
          </a:prstGeom>
        </p:spPr>
      </p:pic>
      <p:sp>
        <p:nvSpPr>
          <p:cNvPr id="180" name="Diamond 179">
            <a:extLst>
              <a:ext uri="{FF2B5EF4-FFF2-40B4-BE49-F238E27FC236}">
                <a16:creationId xmlns:a16="http://schemas.microsoft.com/office/drawing/2014/main" id="{9559195F-2397-479C-B363-D59886B1F7AB}"/>
              </a:ext>
            </a:extLst>
          </p:cNvPr>
          <p:cNvSpPr/>
          <p:nvPr/>
        </p:nvSpPr>
        <p:spPr>
          <a:xfrm>
            <a:off x="98975" y="3525521"/>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2" name="Straight Arrow Connector 181">
            <a:extLst>
              <a:ext uri="{FF2B5EF4-FFF2-40B4-BE49-F238E27FC236}">
                <a16:creationId xmlns:a16="http://schemas.microsoft.com/office/drawing/2014/main" id="{5299505E-466D-42DA-876F-93A0BD60E201}"/>
              </a:ext>
            </a:extLst>
          </p:cNvPr>
          <p:cNvCxnSpPr>
            <a:cxnSpLocks/>
            <a:stCxn id="180" idx="2"/>
            <a:endCxn id="179" idx="0"/>
          </p:cNvCxnSpPr>
          <p:nvPr/>
        </p:nvCxnSpPr>
        <p:spPr>
          <a:xfrm flipH="1">
            <a:off x="275875" y="3924550"/>
            <a:ext cx="6434" cy="26563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83" name="Connector: Elbow 182">
            <a:extLst>
              <a:ext uri="{FF2B5EF4-FFF2-40B4-BE49-F238E27FC236}">
                <a16:creationId xmlns:a16="http://schemas.microsoft.com/office/drawing/2014/main" id="{E8483234-EBD7-46B6-9E05-128E1458CE5D}"/>
              </a:ext>
            </a:extLst>
          </p:cNvPr>
          <p:cNvCxnSpPr>
            <a:cxnSpLocks/>
            <a:stCxn id="142" idx="3"/>
            <a:endCxn id="157" idx="0"/>
          </p:cNvCxnSpPr>
          <p:nvPr/>
        </p:nvCxnSpPr>
        <p:spPr>
          <a:xfrm>
            <a:off x="3700406" y="2810121"/>
            <a:ext cx="371836" cy="396517"/>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184" name="Connector: Elbow 183">
            <a:extLst>
              <a:ext uri="{FF2B5EF4-FFF2-40B4-BE49-F238E27FC236}">
                <a16:creationId xmlns:a16="http://schemas.microsoft.com/office/drawing/2014/main" id="{2D464F00-39BD-45DA-8067-2428040AA867}"/>
              </a:ext>
            </a:extLst>
          </p:cNvPr>
          <p:cNvCxnSpPr>
            <a:cxnSpLocks/>
            <a:stCxn id="142" idx="1"/>
            <a:endCxn id="170" idx="0"/>
          </p:cNvCxnSpPr>
          <p:nvPr/>
        </p:nvCxnSpPr>
        <p:spPr>
          <a:xfrm rot="10800000" flipV="1">
            <a:off x="2490679" y="2810121"/>
            <a:ext cx="423261" cy="299418"/>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185" name="Connector: Elbow 184">
            <a:extLst>
              <a:ext uri="{FF2B5EF4-FFF2-40B4-BE49-F238E27FC236}">
                <a16:creationId xmlns:a16="http://schemas.microsoft.com/office/drawing/2014/main" id="{3B3E040A-B6CE-460B-BD69-28227082E351}"/>
              </a:ext>
            </a:extLst>
          </p:cNvPr>
          <p:cNvCxnSpPr>
            <a:cxnSpLocks/>
            <a:stCxn id="142" idx="1"/>
            <a:endCxn id="165" idx="0"/>
          </p:cNvCxnSpPr>
          <p:nvPr/>
        </p:nvCxnSpPr>
        <p:spPr>
          <a:xfrm rot="10800000" flipV="1">
            <a:off x="1889871" y="2810121"/>
            <a:ext cx="1024069" cy="320182"/>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186" name="Connector: Elbow 185">
            <a:extLst>
              <a:ext uri="{FF2B5EF4-FFF2-40B4-BE49-F238E27FC236}">
                <a16:creationId xmlns:a16="http://schemas.microsoft.com/office/drawing/2014/main" id="{02E96BB4-3EEB-4BF4-9CB7-985DF908210B}"/>
              </a:ext>
            </a:extLst>
          </p:cNvPr>
          <p:cNvCxnSpPr>
            <a:cxnSpLocks/>
            <a:stCxn id="142" idx="3"/>
            <a:endCxn id="154" idx="0"/>
          </p:cNvCxnSpPr>
          <p:nvPr/>
        </p:nvCxnSpPr>
        <p:spPr>
          <a:xfrm>
            <a:off x="3700406" y="2810121"/>
            <a:ext cx="904463" cy="384307"/>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187" name="Connector: Elbow 186">
            <a:extLst>
              <a:ext uri="{FF2B5EF4-FFF2-40B4-BE49-F238E27FC236}">
                <a16:creationId xmlns:a16="http://schemas.microsoft.com/office/drawing/2014/main" id="{AF70EB73-F30D-49FA-B253-BD60C57E5CFB}"/>
              </a:ext>
            </a:extLst>
          </p:cNvPr>
          <p:cNvCxnSpPr>
            <a:cxnSpLocks/>
            <a:stCxn id="142" idx="3"/>
            <a:endCxn id="161" idx="0"/>
          </p:cNvCxnSpPr>
          <p:nvPr/>
        </p:nvCxnSpPr>
        <p:spPr>
          <a:xfrm>
            <a:off x="3700406" y="2810121"/>
            <a:ext cx="1400916" cy="417594"/>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188" name="Connector: Elbow 187">
            <a:extLst>
              <a:ext uri="{FF2B5EF4-FFF2-40B4-BE49-F238E27FC236}">
                <a16:creationId xmlns:a16="http://schemas.microsoft.com/office/drawing/2014/main" id="{AAE3AFC6-83DF-4645-A614-93F0D0C71EE6}"/>
              </a:ext>
            </a:extLst>
          </p:cNvPr>
          <p:cNvCxnSpPr>
            <a:cxnSpLocks/>
            <a:stCxn id="142" idx="3"/>
            <a:endCxn id="159" idx="0"/>
          </p:cNvCxnSpPr>
          <p:nvPr/>
        </p:nvCxnSpPr>
        <p:spPr>
          <a:xfrm>
            <a:off x="3700406" y="2810121"/>
            <a:ext cx="1886825" cy="466185"/>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189" name="Straight Arrow Connector 188">
            <a:extLst>
              <a:ext uri="{FF2B5EF4-FFF2-40B4-BE49-F238E27FC236}">
                <a16:creationId xmlns:a16="http://schemas.microsoft.com/office/drawing/2014/main" id="{79622C0C-D2AC-4920-91D1-A254FD0E206D}"/>
              </a:ext>
            </a:extLst>
          </p:cNvPr>
          <p:cNvCxnSpPr>
            <a:cxnSpLocks/>
            <a:stCxn id="177" idx="2"/>
            <a:endCxn id="385" idx="0"/>
          </p:cNvCxnSpPr>
          <p:nvPr/>
        </p:nvCxnSpPr>
        <p:spPr>
          <a:xfrm flipH="1">
            <a:off x="1141321" y="3310571"/>
            <a:ext cx="937" cy="214033"/>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90" name="Diamond 189">
            <a:extLst>
              <a:ext uri="{FF2B5EF4-FFF2-40B4-BE49-F238E27FC236}">
                <a16:creationId xmlns:a16="http://schemas.microsoft.com/office/drawing/2014/main" id="{8B32079E-4834-4C7B-B2AE-C6605AF77DAF}"/>
              </a:ext>
            </a:extLst>
          </p:cNvPr>
          <p:cNvSpPr/>
          <p:nvPr/>
        </p:nvSpPr>
        <p:spPr>
          <a:xfrm>
            <a:off x="1781252" y="3671047"/>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Diamond 190">
            <a:extLst>
              <a:ext uri="{FF2B5EF4-FFF2-40B4-BE49-F238E27FC236}">
                <a16:creationId xmlns:a16="http://schemas.microsoft.com/office/drawing/2014/main" id="{9F855070-DC8B-49EF-B516-4B26BCC2E478}"/>
              </a:ext>
            </a:extLst>
          </p:cNvPr>
          <p:cNvSpPr/>
          <p:nvPr/>
        </p:nvSpPr>
        <p:spPr>
          <a:xfrm>
            <a:off x="2207146" y="3678632"/>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2" name="Connector: Elbow 231">
            <a:extLst>
              <a:ext uri="{FF2B5EF4-FFF2-40B4-BE49-F238E27FC236}">
                <a16:creationId xmlns:a16="http://schemas.microsoft.com/office/drawing/2014/main" id="{81C0B801-FCFF-476D-B7D7-3FF207980EDF}"/>
              </a:ext>
            </a:extLst>
          </p:cNvPr>
          <p:cNvCxnSpPr>
            <a:cxnSpLocks/>
            <a:stCxn id="165" idx="2"/>
            <a:endCxn id="194" idx="0"/>
          </p:cNvCxnSpPr>
          <p:nvPr/>
        </p:nvCxnSpPr>
        <p:spPr>
          <a:xfrm flipH="1">
            <a:off x="1536367" y="3529332"/>
            <a:ext cx="353503" cy="14171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94" name="Diamond 193">
            <a:extLst>
              <a:ext uri="{FF2B5EF4-FFF2-40B4-BE49-F238E27FC236}">
                <a16:creationId xmlns:a16="http://schemas.microsoft.com/office/drawing/2014/main" id="{C3924D2E-BDA9-4F24-87AF-8CEB38CA1CD6}"/>
              </a:ext>
            </a:extLst>
          </p:cNvPr>
          <p:cNvSpPr/>
          <p:nvPr/>
        </p:nvSpPr>
        <p:spPr>
          <a:xfrm>
            <a:off x="1353033" y="3671047"/>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5" name="Straight Arrow Connector 194">
            <a:extLst>
              <a:ext uri="{FF2B5EF4-FFF2-40B4-BE49-F238E27FC236}">
                <a16:creationId xmlns:a16="http://schemas.microsoft.com/office/drawing/2014/main" id="{8F150A79-A746-400F-827A-635D6EDE6262}"/>
              </a:ext>
            </a:extLst>
          </p:cNvPr>
          <p:cNvCxnSpPr>
            <a:cxnSpLocks/>
            <a:stCxn id="194" idx="2"/>
            <a:endCxn id="204" idx="0"/>
          </p:cNvCxnSpPr>
          <p:nvPr/>
        </p:nvCxnSpPr>
        <p:spPr>
          <a:xfrm flipH="1">
            <a:off x="1530421" y="4070076"/>
            <a:ext cx="5946" cy="26010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96" name="Connector: Elbow 235">
            <a:extLst>
              <a:ext uri="{FF2B5EF4-FFF2-40B4-BE49-F238E27FC236}">
                <a16:creationId xmlns:a16="http://schemas.microsoft.com/office/drawing/2014/main" id="{FAE73C4E-6BAB-4331-A36A-BE2DDEFD06D6}"/>
              </a:ext>
            </a:extLst>
          </p:cNvPr>
          <p:cNvCxnSpPr>
            <a:cxnSpLocks/>
            <a:stCxn id="170" idx="2"/>
            <a:endCxn id="198" idx="0"/>
          </p:cNvCxnSpPr>
          <p:nvPr/>
        </p:nvCxnSpPr>
        <p:spPr>
          <a:xfrm>
            <a:off x="2490678" y="3508568"/>
            <a:ext cx="329782" cy="17412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98" name="Diamond 197">
            <a:extLst>
              <a:ext uri="{FF2B5EF4-FFF2-40B4-BE49-F238E27FC236}">
                <a16:creationId xmlns:a16="http://schemas.microsoft.com/office/drawing/2014/main" id="{1D1CE635-DDAB-4014-9D4D-BD2A6D04802A}"/>
              </a:ext>
            </a:extLst>
          </p:cNvPr>
          <p:cNvSpPr/>
          <p:nvPr/>
        </p:nvSpPr>
        <p:spPr>
          <a:xfrm>
            <a:off x="2637126" y="3682693"/>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9" name="Straight Arrow Connector 198">
            <a:extLst>
              <a:ext uri="{FF2B5EF4-FFF2-40B4-BE49-F238E27FC236}">
                <a16:creationId xmlns:a16="http://schemas.microsoft.com/office/drawing/2014/main" id="{5AAEADD8-D7E1-4106-96D2-226BA427EB18}"/>
              </a:ext>
            </a:extLst>
          </p:cNvPr>
          <p:cNvCxnSpPr>
            <a:cxnSpLocks/>
            <a:stCxn id="198" idx="2"/>
            <a:endCxn id="210" idx="0"/>
          </p:cNvCxnSpPr>
          <p:nvPr/>
        </p:nvCxnSpPr>
        <p:spPr>
          <a:xfrm>
            <a:off x="2820460" y="4081722"/>
            <a:ext cx="11537" cy="22415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01" name="Straight Arrow Connector 200">
            <a:extLst>
              <a:ext uri="{FF2B5EF4-FFF2-40B4-BE49-F238E27FC236}">
                <a16:creationId xmlns:a16="http://schemas.microsoft.com/office/drawing/2014/main" id="{C3B61035-7568-4C3B-933C-C0D47197BCE6}"/>
              </a:ext>
            </a:extLst>
          </p:cNvPr>
          <p:cNvCxnSpPr>
            <a:cxnSpLocks/>
            <a:stCxn id="143" idx="0"/>
            <a:endCxn id="173" idx="0"/>
          </p:cNvCxnSpPr>
          <p:nvPr/>
        </p:nvCxnSpPr>
        <p:spPr>
          <a:xfrm flipH="1">
            <a:off x="287991" y="2439774"/>
            <a:ext cx="226158" cy="47598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02" name="Straight Arrow Connector 201">
            <a:extLst>
              <a:ext uri="{FF2B5EF4-FFF2-40B4-BE49-F238E27FC236}">
                <a16:creationId xmlns:a16="http://schemas.microsoft.com/office/drawing/2014/main" id="{F48B64EF-15AF-47BA-BA0C-CE156AC69C78}"/>
              </a:ext>
            </a:extLst>
          </p:cNvPr>
          <p:cNvCxnSpPr>
            <a:cxnSpLocks/>
            <a:stCxn id="143" idx="0"/>
            <a:endCxn id="175" idx="0"/>
          </p:cNvCxnSpPr>
          <p:nvPr/>
        </p:nvCxnSpPr>
        <p:spPr>
          <a:xfrm>
            <a:off x="514149" y="2439774"/>
            <a:ext cx="205694" cy="47023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03" name="Straight Arrow Connector 202">
            <a:extLst>
              <a:ext uri="{FF2B5EF4-FFF2-40B4-BE49-F238E27FC236}">
                <a16:creationId xmlns:a16="http://schemas.microsoft.com/office/drawing/2014/main" id="{4FE7BC82-5B42-4AE9-BEE6-12BE33F878A5}"/>
              </a:ext>
            </a:extLst>
          </p:cNvPr>
          <p:cNvCxnSpPr>
            <a:cxnSpLocks/>
            <a:stCxn id="143" idx="0"/>
            <a:endCxn id="177" idx="0"/>
          </p:cNvCxnSpPr>
          <p:nvPr/>
        </p:nvCxnSpPr>
        <p:spPr>
          <a:xfrm>
            <a:off x="514149" y="2439774"/>
            <a:ext cx="628109" cy="47176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204" name="Picture 203" descr="A picture containing clipart&#10;&#10;Description automatically generated">
            <a:extLst>
              <a:ext uri="{FF2B5EF4-FFF2-40B4-BE49-F238E27FC236}">
                <a16:creationId xmlns:a16="http://schemas.microsoft.com/office/drawing/2014/main" id="{11B899E5-7380-4E2F-992F-3D95BCAFE6DF}"/>
              </a:ext>
            </a:extLst>
          </p:cNvPr>
          <p:cNvPicPr>
            <a:picLocks noChangeAspect="1"/>
          </p:cNvPicPr>
          <p:nvPr/>
        </p:nvPicPr>
        <p:blipFill>
          <a:blip r:embed="rId3"/>
          <a:stretch>
            <a:fillRect/>
          </a:stretch>
        </p:blipFill>
        <p:spPr>
          <a:xfrm>
            <a:off x="1325591" y="4330184"/>
            <a:ext cx="409660" cy="409660"/>
          </a:xfrm>
          <a:prstGeom prst="rect">
            <a:avLst/>
          </a:prstGeom>
        </p:spPr>
      </p:pic>
      <p:pic>
        <p:nvPicPr>
          <p:cNvPr id="205" name="Picture 204" descr="A picture containing clipart&#10;&#10;Description automatically generated">
            <a:extLst>
              <a:ext uri="{FF2B5EF4-FFF2-40B4-BE49-F238E27FC236}">
                <a16:creationId xmlns:a16="http://schemas.microsoft.com/office/drawing/2014/main" id="{54C6EF18-D397-4FE6-B891-27679C6FAA4A}"/>
              </a:ext>
            </a:extLst>
          </p:cNvPr>
          <p:cNvPicPr>
            <a:picLocks noChangeAspect="1"/>
          </p:cNvPicPr>
          <p:nvPr/>
        </p:nvPicPr>
        <p:blipFill>
          <a:blip r:embed="rId3"/>
          <a:stretch>
            <a:fillRect/>
          </a:stretch>
        </p:blipFill>
        <p:spPr>
          <a:xfrm>
            <a:off x="2193851" y="4330831"/>
            <a:ext cx="409660" cy="409660"/>
          </a:xfrm>
          <a:prstGeom prst="rect">
            <a:avLst/>
          </a:prstGeom>
        </p:spPr>
      </p:pic>
      <p:pic>
        <p:nvPicPr>
          <p:cNvPr id="208" name="Picture 207" descr="A picture containing chart&#10;&#10;Description automatically generated">
            <a:extLst>
              <a:ext uri="{FF2B5EF4-FFF2-40B4-BE49-F238E27FC236}">
                <a16:creationId xmlns:a16="http://schemas.microsoft.com/office/drawing/2014/main" id="{6328B80A-6A8B-40BF-8CE9-634DF7C5E50A}"/>
              </a:ext>
            </a:extLst>
          </p:cNvPr>
          <p:cNvPicPr>
            <a:picLocks noChangeAspect="1"/>
          </p:cNvPicPr>
          <p:nvPr/>
        </p:nvPicPr>
        <p:blipFill>
          <a:blip r:embed="rId4"/>
          <a:stretch>
            <a:fillRect/>
          </a:stretch>
        </p:blipFill>
        <p:spPr>
          <a:xfrm>
            <a:off x="4404039" y="3902667"/>
            <a:ext cx="437704" cy="437704"/>
          </a:xfrm>
          <a:prstGeom prst="rect">
            <a:avLst/>
          </a:prstGeom>
        </p:spPr>
      </p:pic>
      <p:pic>
        <p:nvPicPr>
          <p:cNvPr id="209" name="Picture 208" descr="A picture containing chart&#10;&#10;Description automatically generated">
            <a:extLst>
              <a:ext uri="{FF2B5EF4-FFF2-40B4-BE49-F238E27FC236}">
                <a16:creationId xmlns:a16="http://schemas.microsoft.com/office/drawing/2014/main" id="{DFEA6CC5-7B7F-463C-84CF-8C1504E25B19}"/>
              </a:ext>
            </a:extLst>
          </p:cNvPr>
          <p:cNvPicPr>
            <a:picLocks noChangeAspect="1"/>
          </p:cNvPicPr>
          <p:nvPr/>
        </p:nvPicPr>
        <p:blipFill>
          <a:blip r:embed="rId4"/>
          <a:stretch>
            <a:fillRect/>
          </a:stretch>
        </p:blipFill>
        <p:spPr>
          <a:xfrm>
            <a:off x="1760897" y="4324779"/>
            <a:ext cx="437704" cy="437704"/>
          </a:xfrm>
          <a:prstGeom prst="rect">
            <a:avLst/>
          </a:prstGeom>
        </p:spPr>
      </p:pic>
      <p:pic>
        <p:nvPicPr>
          <p:cNvPr id="210" name="Picture 209" descr="A picture containing chart&#10;&#10;Description automatically generated">
            <a:extLst>
              <a:ext uri="{FF2B5EF4-FFF2-40B4-BE49-F238E27FC236}">
                <a16:creationId xmlns:a16="http://schemas.microsoft.com/office/drawing/2014/main" id="{70F936D8-D81A-471A-B4B2-A2237572379E}"/>
              </a:ext>
            </a:extLst>
          </p:cNvPr>
          <p:cNvPicPr>
            <a:picLocks noChangeAspect="1"/>
          </p:cNvPicPr>
          <p:nvPr/>
        </p:nvPicPr>
        <p:blipFill>
          <a:blip r:embed="rId4"/>
          <a:stretch>
            <a:fillRect/>
          </a:stretch>
        </p:blipFill>
        <p:spPr>
          <a:xfrm>
            <a:off x="2613145" y="4305880"/>
            <a:ext cx="437704" cy="437704"/>
          </a:xfrm>
          <a:prstGeom prst="rect">
            <a:avLst/>
          </a:prstGeom>
        </p:spPr>
      </p:pic>
      <p:pic>
        <p:nvPicPr>
          <p:cNvPr id="211" name="Picture 210" descr="A picture containing chart&#10;&#10;Description automatically generated">
            <a:extLst>
              <a:ext uri="{FF2B5EF4-FFF2-40B4-BE49-F238E27FC236}">
                <a16:creationId xmlns:a16="http://schemas.microsoft.com/office/drawing/2014/main" id="{95E5FE95-3A49-4A24-AB1A-93F88DB8888D}"/>
              </a:ext>
            </a:extLst>
          </p:cNvPr>
          <p:cNvPicPr>
            <a:picLocks noChangeAspect="1"/>
          </p:cNvPicPr>
          <p:nvPr/>
        </p:nvPicPr>
        <p:blipFill>
          <a:blip r:embed="rId4"/>
          <a:stretch>
            <a:fillRect/>
          </a:stretch>
        </p:blipFill>
        <p:spPr>
          <a:xfrm>
            <a:off x="3848543" y="3896567"/>
            <a:ext cx="437704" cy="437704"/>
          </a:xfrm>
          <a:prstGeom prst="rect">
            <a:avLst/>
          </a:prstGeom>
        </p:spPr>
      </p:pic>
      <p:pic>
        <p:nvPicPr>
          <p:cNvPr id="212" name="Picture 211" descr="A picture containing chart&#10;&#10;Description automatically generated">
            <a:extLst>
              <a:ext uri="{FF2B5EF4-FFF2-40B4-BE49-F238E27FC236}">
                <a16:creationId xmlns:a16="http://schemas.microsoft.com/office/drawing/2014/main" id="{D6EC07DE-A4B0-4DC0-932B-652D2BD21BEC}"/>
              </a:ext>
            </a:extLst>
          </p:cNvPr>
          <p:cNvPicPr>
            <a:picLocks noChangeAspect="1"/>
          </p:cNvPicPr>
          <p:nvPr/>
        </p:nvPicPr>
        <p:blipFill>
          <a:blip r:embed="rId4"/>
          <a:stretch>
            <a:fillRect/>
          </a:stretch>
        </p:blipFill>
        <p:spPr>
          <a:xfrm>
            <a:off x="4885829" y="3905266"/>
            <a:ext cx="437704" cy="437704"/>
          </a:xfrm>
          <a:prstGeom prst="rect">
            <a:avLst/>
          </a:prstGeom>
        </p:spPr>
      </p:pic>
      <p:pic>
        <p:nvPicPr>
          <p:cNvPr id="213" name="Picture 212" descr="A picture containing chart&#10;&#10;Description automatically generated">
            <a:extLst>
              <a:ext uri="{FF2B5EF4-FFF2-40B4-BE49-F238E27FC236}">
                <a16:creationId xmlns:a16="http://schemas.microsoft.com/office/drawing/2014/main" id="{CE537F6C-B025-4804-A94A-18CD8F0A528D}"/>
              </a:ext>
            </a:extLst>
          </p:cNvPr>
          <p:cNvPicPr>
            <a:picLocks noChangeAspect="1"/>
          </p:cNvPicPr>
          <p:nvPr/>
        </p:nvPicPr>
        <p:blipFill>
          <a:blip r:embed="rId4"/>
          <a:stretch>
            <a:fillRect/>
          </a:stretch>
        </p:blipFill>
        <p:spPr>
          <a:xfrm>
            <a:off x="5374379" y="3897677"/>
            <a:ext cx="437704" cy="437704"/>
          </a:xfrm>
          <a:prstGeom prst="rect">
            <a:avLst/>
          </a:prstGeom>
        </p:spPr>
      </p:pic>
      <p:sp>
        <p:nvSpPr>
          <p:cNvPr id="214" name="TextBox 213">
            <a:extLst>
              <a:ext uri="{FF2B5EF4-FFF2-40B4-BE49-F238E27FC236}">
                <a16:creationId xmlns:a16="http://schemas.microsoft.com/office/drawing/2014/main" id="{7E8C8B03-EC1F-4C93-9167-F2E01E88301E}"/>
              </a:ext>
            </a:extLst>
          </p:cNvPr>
          <p:cNvSpPr txBox="1"/>
          <p:nvPr/>
        </p:nvSpPr>
        <p:spPr>
          <a:xfrm>
            <a:off x="840941" y="1984254"/>
            <a:ext cx="576761" cy="369332"/>
          </a:xfrm>
          <a:prstGeom prst="rect">
            <a:avLst/>
          </a:prstGeom>
          <a:noFill/>
        </p:spPr>
        <p:txBody>
          <a:bodyPr wrap="none" rtlCol="0">
            <a:spAutoFit/>
          </a:bodyPr>
          <a:lstStyle/>
          <a:p>
            <a:r>
              <a:rPr lang="en-US" dirty="0">
                <a:solidFill>
                  <a:schemeClr val="accent1">
                    <a:lumMod val="75000"/>
                  </a:schemeClr>
                </a:solidFill>
              </a:rPr>
              <a:t>RO1</a:t>
            </a:r>
          </a:p>
        </p:txBody>
      </p:sp>
      <p:cxnSp>
        <p:nvCxnSpPr>
          <p:cNvPr id="356" name="Straight Arrow Connector 355">
            <a:extLst>
              <a:ext uri="{FF2B5EF4-FFF2-40B4-BE49-F238E27FC236}">
                <a16:creationId xmlns:a16="http://schemas.microsoft.com/office/drawing/2014/main" id="{F2D389DD-B34D-4C1E-B1F6-2E7766B19DEF}"/>
              </a:ext>
            </a:extLst>
          </p:cNvPr>
          <p:cNvCxnSpPr>
            <a:cxnSpLocks/>
            <a:stCxn id="190" idx="2"/>
            <a:endCxn id="209" idx="0"/>
          </p:cNvCxnSpPr>
          <p:nvPr/>
        </p:nvCxnSpPr>
        <p:spPr>
          <a:xfrm>
            <a:off x="1964586" y="4070076"/>
            <a:ext cx="15163" cy="254703"/>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60" name="Straight Arrow Connector 359">
            <a:extLst>
              <a:ext uri="{FF2B5EF4-FFF2-40B4-BE49-F238E27FC236}">
                <a16:creationId xmlns:a16="http://schemas.microsoft.com/office/drawing/2014/main" id="{31F3500D-8677-4A8C-918F-5EE09D8EA76A}"/>
              </a:ext>
            </a:extLst>
          </p:cNvPr>
          <p:cNvCxnSpPr>
            <a:cxnSpLocks/>
            <a:stCxn id="191" idx="2"/>
            <a:endCxn id="205" idx="0"/>
          </p:cNvCxnSpPr>
          <p:nvPr/>
        </p:nvCxnSpPr>
        <p:spPr>
          <a:xfrm>
            <a:off x="2390480" y="4077661"/>
            <a:ext cx="8201" cy="25317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382" name="Picture 381" descr="A picture containing clipart&#10;&#10;Description automatically generated">
            <a:extLst>
              <a:ext uri="{FF2B5EF4-FFF2-40B4-BE49-F238E27FC236}">
                <a16:creationId xmlns:a16="http://schemas.microsoft.com/office/drawing/2014/main" id="{8E6FF8AF-515C-4BE8-98D5-F2821E881A8D}"/>
              </a:ext>
            </a:extLst>
          </p:cNvPr>
          <p:cNvPicPr>
            <a:picLocks noChangeAspect="1"/>
          </p:cNvPicPr>
          <p:nvPr/>
        </p:nvPicPr>
        <p:blipFill>
          <a:blip r:embed="rId3"/>
          <a:stretch>
            <a:fillRect/>
          </a:stretch>
        </p:blipFill>
        <p:spPr>
          <a:xfrm>
            <a:off x="520238" y="3535322"/>
            <a:ext cx="399029" cy="399029"/>
          </a:xfrm>
          <a:prstGeom prst="rect">
            <a:avLst/>
          </a:prstGeom>
        </p:spPr>
      </p:pic>
      <p:pic>
        <p:nvPicPr>
          <p:cNvPr id="385" name="Picture 384" descr="A picture containing clipart&#10;&#10;Description automatically generated">
            <a:extLst>
              <a:ext uri="{FF2B5EF4-FFF2-40B4-BE49-F238E27FC236}">
                <a16:creationId xmlns:a16="http://schemas.microsoft.com/office/drawing/2014/main" id="{A56561DC-7E80-4625-8586-9671005C9A02}"/>
              </a:ext>
            </a:extLst>
          </p:cNvPr>
          <p:cNvPicPr>
            <a:picLocks noChangeAspect="1"/>
          </p:cNvPicPr>
          <p:nvPr/>
        </p:nvPicPr>
        <p:blipFill>
          <a:blip r:embed="rId3"/>
          <a:stretch>
            <a:fillRect/>
          </a:stretch>
        </p:blipFill>
        <p:spPr>
          <a:xfrm>
            <a:off x="941806" y="3524604"/>
            <a:ext cx="399029" cy="399029"/>
          </a:xfrm>
          <a:prstGeom prst="rect">
            <a:avLst/>
          </a:prstGeom>
        </p:spPr>
      </p:pic>
      <p:sp>
        <p:nvSpPr>
          <p:cNvPr id="399" name="Title 1">
            <a:extLst>
              <a:ext uri="{FF2B5EF4-FFF2-40B4-BE49-F238E27FC236}">
                <a16:creationId xmlns:a16="http://schemas.microsoft.com/office/drawing/2014/main" id="{5A115161-5938-484A-ADCB-4D1CED66B57C}"/>
              </a:ext>
            </a:extLst>
          </p:cNvPr>
          <p:cNvSpPr txBox="1">
            <a:spLocks/>
          </p:cNvSpPr>
          <p:nvPr/>
        </p:nvSpPr>
        <p:spPr>
          <a:xfrm>
            <a:off x="-185744" y="210481"/>
            <a:ext cx="6617024" cy="923925"/>
          </a:xfrm>
          <a:prstGeom prst="rect">
            <a:avLst/>
          </a:prstGeom>
          <a:ln w="38100">
            <a:solidFill>
              <a:schemeClr val="tx1"/>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solidFill>
                  <a:schemeClr val="tx1"/>
                </a:solidFill>
              </a:rPr>
              <a:t>  The [</a:t>
            </a:r>
            <a:r>
              <a:rPr lang="en-US" b="1" dirty="0">
                <a:solidFill>
                  <a:schemeClr val="tx1"/>
                </a:solidFill>
              </a:rPr>
              <a:t>DJ20</a:t>
            </a:r>
            <a:r>
              <a:rPr lang="en-US" dirty="0">
                <a:solidFill>
                  <a:schemeClr val="tx1"/>
                </a:solidFill>
              </a:rPr>
              <a:t>] Key Schedule</a:t>
            </a:r>
          </a:p>
        </p:txBody>
      </p:sp>
      <p:sp>
        <p:nvSpPr>
          <p:cNvPr id="437" name="Footer Placeholder 436">
            <a:extLst>
              <a:ext uri="{FF2B5EF4-FFF2-40B4-BE49-F238E27FC236}">
                <a16:creationId xmlns:a16="http://schemas.microsoft.com/office/drawing/2014/main" id="{5E8CB38E-659F-4625-B9D4-63409B90E725}"/>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8761452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6C358A86-C531-4EA1-866D-2D0AF663EF0C}"/>
              </a:ext>
            </a:extLst>
          </p:cNvPr>
          <p:cNvSpPr/>
          <p:nvPr/>
        </p:nvSpPr>
        <p:spPr>
          <a:xfrm>
            <a:off x="90307" y="1615552"/>
            <a:ext cx="5863771" cy="31577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Rounded Corners 139">
            <a:extLst>
              <a:ext uri="{FF2B5EF4-FFF2-40B4-BE49-F238E27FC236}">
                <a16:creationId xmlns:a16="http://schemas.microsoft.com/office/drawing/2014/main" id="{CA5AFDC8-94E2-4723-B60F-9E5A08E5AA69}"/>
              </a:ext>
            </a:extLst>
          </p:cNvPr>
          <p:cNvSpPr/>
          <p:nvPr/>
        </p:nvSpPr>
        <p:spPr>
          <a:xfrm>
            <a:off x="1284918" y="2108109"/>
            <a:ext cx="1737275" cy="2196132"/>
          </a:xfrm>
          <a:prstGeom prst="roundRect">
            <a:avLst/>
          </a:prstGeom>
          <a:solidFill>
            <a:srgbClr val="9DBFBE">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140">
            <a:extLst>
              <a:ext uri="{FF2B5EF4-FFF2-40B4-BE49-F238E27FC236}">
                <a16:creationId xmlns:a16="http://schemas.microsoft.com/office/drawing/2014/main" id="{B09D64E1-C6FC-4730-BDCE-2E5FE0138505}"/>
              </a:ext>
            </a:extLst>
          </p:cNvPr>
          <p:cNvSpPr/>
          <p:nvPr/>
        </p:nvSpPr>
        <p:spPr>
          <a:xfrm>
            <a:off x="2044242" y="1706943"/>
            <a:ext cx="423933" cy="28386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b="1" dirty="0">
                <a:solidFill>
                  <a:schemeClr val="tx1"/>
                </a:solidFill>
              </a:rPr>
              <a:t>g</a:t>
            </a:r>
            <a:r>
              <a:rPr lang="en-US" sz="1600" b="1" baseline="30000" dirty="0">
                <a:solidFill>
                  <a:schemeClr val="tx1"/>
                </a:solidFill>
              </a:rPr>
              <a:t>ab</a:t>
            </a:r>
            <a:endParaRPr lang="en-US" sz="1600" dirty="0">
              <a:solidFill>
                <a:schemeClr val="tx1"/>
              </a:solidFill>
            </a:endParaRPr>
          </a:p>
        </p:txBody>
      </p:sp>
      <p:sp>
        <p:nvSpPr>
          <p:cNvPr id="142" name="Rectangle 141">
            <a:extLst>
              <a:ext uri="{FF2B5EF4-FFF2-40B4-BE49-F238E27FC236}">
                <a16:creationId xmlns:a16="http://schemas.microsoft.com/office/drawing/2014/main" id="{C4C90447-7788-4E30-ADFC-A6EAD4FC2B25}"/>
              </a:ext>
            </a:extLst>
          </p:cNvPr>
          <p:cNvSpPr/>
          <p:nvPr/>
        </p:nvSpPr>
        <p:spPr>
          <a:xfrm>
            <a:off x="2913939" y="2624548"/>
            <a:ext cx="786467" cy="37114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chemeClr val="tx1"/>
                </a:solidFill>
              </a:rPr>
              <a:t>(</a:t>
            </a:r>
            <a:r>
              <a:rPr lang="en-US" sz="1600" b="1" dirty="0">
                <a:solidFill>
                  <a:schemeClr val="tx1"/>
                </a:solidFill>
              </a:rPr>
              <a:t>g</a:t>
            </a:r>
            <a:r>
              <a:rPr lang="en-US" sz="1600" b="1" baseline="30000" dirty="0">
                <a:solidFill>
                  <a:schemeClr val="tx1"/>
                </a:solidFill>
              </a:rPr>
              <a:t>a</a:t>
            </a:r>
            <a:r>
              <a:rPr lang="en-US" sz="1600" dirty="0">
                <a:solidFill>
                  <a:schemeClr val="tx1"/>
                </a:solidFill>
              </a:rPr>
              <a:t> , </a:t>
            </a:r>
            <a:r>
              <a:rPr lang="en-US" sz="1600" b="1" dirty="0" err="1">
                <a:solidFill>
                  <a:schemeClr val="tx1"/>
                </a:solidFill>
              </a:rPr>
              <a:t>g</a:t>
            </a:r>
            <a:r>
              <a:rPr lang="en-US" sz="1600" b="1" baseline="30000" dirty="0" err="1">
                <a:solidFill>
                  <a:schemeClr val="tx1"/>
                </a:solidFill>
              </a:rPr>
              <a:t>b</a:t>
            </a:r>
            <a:r>
              <a:rPr lang="en-US" sz="1600" dirty="0">
                <a:solidFill>
                  <a:schemeClr val="tx1"/>
                </a:solidFill>
              </a:rPr>
              <a:t>)</a:t>
            </a:r>
          </a:p>
        </p:txBody>
      </p:sp>
      <p:sp>
        <p:nvSpPr>
          <p:cNvPr id="143" name="Isosceles Triangle 142">
            <a:extLst>
              <a:ext uri="{FF2B5EF4-FFF2-40B4-BE49-F238E27FC236}">
                <a16:creationId xmlns:a16="http://schemas.microsoft.com/office/drawing/2014/main" id="{C75E19D7-BCC7-48D4-AFD6-ECF914B3C6CD}"/>
              </a:ext>
            </a:extLst>
          </p:cNvPr>
          <p:cNvSpPr/>
          <p:nvPr/>
        </p:nvSpPr>
        <p:spPr>
          <a:xfrm rot="5400000">
            <a:off x="131301" y="2256440"/>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44" name="Diamond 143">
            <a:extLst>
              <a:ext uri="{FF2B5EF4-FFF2-40B4-BE49-F238E27FC236}">
                <a16:creationId xmlns:a16="http://schemas.microsoft.com/office/drawing/2014/main" id="{147CFDD1-A622-45D2-BADB-F40BDF4DFC54}"/>
              </a:ext>
            </a:extLst>
          </p:cNvPr>
          <p:cNvSpPr/>
          <p:nvPr/>
        </p:nvSpPr>
        <p:spPr>
          <a:xfrm>
            <a:off x="1464668" y="2242751"/>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5" name="Straight Arrow Connector 144">
            <a:extLst>
              <a:ext uri="{FF2B5EF4-FFF2-40B4-BE49-F238E27FC236}">
                <a16:creationId xmlns:a16="http://schemas.microsoft.com/office/drawing/2014/main" id="{2BCCF406-9F47-4456-9A12-0449394874F5}"/>
              </a:ext>
            </a:extLst>
          </p:cNvPr>
          <p:cNvCxnSpPr>
            <a:cxnSpLocks/>
            <a:stCxn id="143" idx="0"/>
            <a:endCxn id="144" idx="1"/>
          </p:cNvCxnSpPr>
          <p:nvPr/>
        </p:nvCxnSpPr>
        <p:spPr>
          <a:xfrm>
            <a:off x="514149" y="2439774"/>
            <a:ext cx="950519" cy="249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46" name="Straight Arrow Connector 145">
            <a:extLst>
              <a:ext uri="{FF2B5EF4-FFF2-40B4-BE49-F238E27FC236}">
                <a16:creationId xmlns:a16="http://schemas.microsoft.com/office/drawing/2014/main" id="{CABABA09-F7B9-488D-830C-91812AFBD048}"/>
              </a:ext>
            </a:extLst>
          </p:cNvPr>
          <p:cNvCxnSpPr>
            <a:cxnSpLocks/>
            <a:stCxn id="144" idx="3"/>
            <a:endCxn id="147" idx="3"/>
          </p:cNvCxnSpPr>
          <p:nvPr/>
        </p:nvCxnSpPr>
        <p:spPr>
          <a:xfrm>
            <a:off x="1831335" y="2442266"/>
            <a:ext cx="232491" cy="308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47" name="Isosceles Triangle 146">
            <a:extLst>
              <a:ext uri="{FF2B5EF4-FFF2-40B4-BE49-F238E27FC236}">
                <a16:creationId xmlns:a16="http://schemas.microsoft.com/office/drawing/2014/main" id="{E9CD18EE-9653-40C3-AE71-A6237B8BBB0D}"/>
              </a:ext>
            </a:extLst>
          </p:cNvPr>
          <p:cNvSpPr/>
          <p:nvPr/>
        </p:nvSpPr>
        <p:spPr>
          <a:xfrm rot="5400000">
            <a:off x="2047645" y="2262020"/>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148" name="Straight Arrow Connector 147">
            <a:extLst>
              <a:ext uri="{FF2B5EF4-FFF2-40B4-BE49-F238E27FC236}">
                <a16:creationId xmlns:a16="http://schemas.microsoft.com/office/drawing/2014/main" id="{694E365B-D776-4247-9797-6D7C5D59120F}"/>
              </a:ext>
            </a:extLst>
          </p:cNvPr>
          <p:cNvCxnSpPr>
            <a:cxnSpLocks/>
            <a:stCxn id="141" idx="2"/>
            <a:endCxn id="147" idx="1"/>
          </p:cNvCxnSpPr>
          <p:nvPr/>
        </p:nvCxnSpPr>
        <p:spPr>
          <a:xfrm flipH="1">
            <a:off x="2247159" y="1990803"/>
            <a:ext cx="9050" cy="354793"/>
          </a:xfrm>
          <a:prstGeom prst="straightConnector1">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149" name="Straight Arrow Connector 148">
            <a:extLst>
              <a:ext uri="{FF2B5EF4-FFF2-40B4-BE49-F238E27FC236}">
                <a16:creationId xmlns:a16="http://schemas.microsoft.com/office/drawing/2014/main" id="{7EA21760-397E-4940-8B97-532864737ED6}"/>
              </a:ext>
            </a:extLst>
          </p:cNvPr>
          <p:cNvCxnSpPr>
            <a:cxnSpLocks/>
            <a:stCxn id="147" idx="0"/>
            <a:endCxn id="150" idx="1"/>
          </p:cNvCxnSpPr>
          <p:nvPr/>
        </p:nvCxnSpPr>
        <p:spPr>
          <a:xfrm flipV="1">
            <a:off x="2430493" y="2433140"/>
            <a:ext cx="678421" cy="12214"/>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50" name="Diamond 149">
            <a:extLst>
              <a:ext uri="{FF2B5EF4-FFF2-40B4-BE49-F238E27FC236}">
                <a16:creationId xmlns:a16="http://schemas.microsoft.com/office/drawing/2014/main" id="{AD491AA8-34FE-4D8A-BFF2-E72C622CD0AC}"/>
              </a:ext>
            </a:extLst>
          </p:cNvPr>
          <p:cNvSpPr/>
          <p:nvPr/>
        </p:nvSpPr>
        <p:spPr>
          <a:xfrm>
            <a:off x="3108914" y="2233625"/>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1" name="Straight Arrow Connector 150">
            <a:extLst>
              <a:ext uri="{FF2B5EF4-FFF2-40B4-BE49-F238E27FC236}">
                <a16:creationId xmlns:a16="http://schemas.microsoft.com/office/drawing/2014/main" id="{038FD0AC-A9DF-4AFE-95AD-2F2A92944F6D}"/>
              </a:ext>
            </a:extLst>
          </p:cNvPr>
          <p:cNvCxnSpPr>
            <a:cxnSpLocks/>
            <a:stCxn id="150" idx="3"/>
            <a:endCxn id="152" idx="3"/>
          </p:cNvCxnSpPr>
          <p:nvPr/>
        </p:nvCxnSpPr>
        <p:spPr>
          <a:xfrm>
            <a:off x="3475581" y="2433140"/>
            <a:ext cx="542676" cy="756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52" name="Isosceles Triangle 151">
            <a:extLst>
              <a:ext uri="{FF2B5EF4-FFF2-40B4-BE49-F238E27FC236}">
                <a16:creationId xmlns:a16="http://schemas.microsoft.com/office/drawing/2014/main" id="{C5A81AAF-5E22-45E2-8431-55F8534906A5}"/>
              </a:ext>
            </a:extLst>
          </p:cNvPr>
          <p:cNvSpPr/>
          <p:nvPr/>
        </p:nvSpPr>
        <p:spPr>
          <a:xfrm rot="5400000">
            <a:off x="4002076" y="2257367"/>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153" name="Connector: Elbow 65">
            <a:extLst>
              <a:ext uri="{FF2B5EF4-FFF2-40B4-BE49-F238E27FC236}">
                <a16:creationId xmlns:a16="http://schemas.microsoft.com/office/drawing/2014/main" id="{B86FCBD0-D317-44AA-9891-7D36E06A0C2F}"/>
              </a:ext>
            </a:extLst>
          </p:cNvPr>
          <p:cNvCxnSpPr>
            <a:cxnSpLocks/>
            <a:stCxn id="152" idx="0"/>
            <a:endCxn id="154" idx="0"/>
          </p:cNvCxnSpPr>
          <p:nvPr/>
        </p:nvCxnSpPr>
        <p:spPr>
          <a:xfrm>
            <a:off x="4384924" y="2440701"/>
            <a:ext cx="219945" cy="753727"/>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54" name="Diamond 153">
            <a:extLst>
              <a:ext uri="{FF2B5EF4-FFF2-40B4-BE49-F238E27FC236}">
                <a16:creationId xmlns:a16="http://schemas.microsoft.com/office/drawing/2014/main" id="{F5757591-D575-4BC0-8157-7FDF6502CB2B}"/>
              </a:ext>
            </a:extLst>
          </p:cNvPr>
          <p:cNvSpPr/>
          <p:nvPr/>
        </p:nvSpPr>
        <p:spPr>
          <a:xfrm>
            <a:off x="4421535" y="3194428"/>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5" name="Straight Arrow Connector 154">
            <a:extLst>
              <a:ext uri="{FF2B5EF4-FFF2-40B4-BE49-F238E27FC236}">
                <a16:creationId xmlns:a16="http://schemas.microsoft.com/office/drawing/2014/main" id="{D3DAF4F8-0074-4877-9C4F-F0CAE6B7E448}"/>
              </a:ext>
            </a:extLst>
          </p:cNvPr>
          <p:cNvCxnSpPr>
            <a:cxnSpLocks/>
            <a:stCxn id="154" idx="2"/>
            <a:endCxn id="208" idx="0"/>
          </p:cNvCxnSpPr>
          <p:nvPr/>
        </p:nvCxnSpPr>
        <p:spPr>
          <a:xfrm>
            <a:off x="4604869" y="3593457"/>
            <a:ext cx="18022" cy="30921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56" name="Connector: Elbow 75">
            <a:extLst>
              <a:ext uri="{FF2B5EF4-FFF2-40B4-BE49-F238E27FC236}">
                <a16:creationId xmlns:a16="http://schemas.microsoft.com/office/drawing/2014/main" id="{DD39F8AD-FD01-42F9-8028-FB61EB7B7032}"/>
              </a:ext>
            </a:extLst>
          </p:cNvPr>
          <p:cNvCxnSpPr>
            <a:cxnSpLocks/>
            <a:stCxn id="152" idx="0"/>
            <a:endCxn id="157" idx="0"/>
          </p:cNvCxnSpPr>
          <p:nvPr/>
        </p:nvCxnSpPr>
        <p:spPr>
          <a:xfrm flipH="1">
            <a:off x="4072242" y="2440701"/>
            <a:ext cx="312682" cy="765937"/>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57" name="Diamond 156">
            <a:extLst>
              <a:ext uri="{FF2B5EF4-FFF2-40B4-BE49-F238E27FC236}">
                <a16:creationId xmlns:a16="http://schemas.microsoft.com/office/drawing/2014/main" id="{2F0C250B-75E1-48E9-8533-D7A252EA8123}"/>
              </a:ext>
            </a:extLst>
          </p:cNvPr>
          <p:cNvSpPr/>
          <p:nvPr/>
        </p:nvSpPr>
        <p:spPr>
          <a:xfrm>
            <a:off x="3888908" y="3206638"/>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8" name="Connector: Elbow 81">
            <a:extLst>
              <a:ext uri="{FF2B5EF4-FFF2-40B4-BE49-F238E27FC236}">
                <a16:creationId xmlns:a16="http://schemas.microsoft.com/office/drawing/2014/main" id="{370DC899-E63D-47F6-AF0A-59F4602AD2E5}"/>
              </a:ext>
            </a:extLst>
          </p:cNvPr>
          <p:cNvCxnSpPr>
            <a:cxnSpLocks/>
            <a:stCxn id="152" idx="0"/>
            <a:endCxn id="159" idx="0"/>
          </p:cNvCxnSpPr>
          <p:nvPr/>
        </p:nvCxnSpPr>
        <p:spPr>
          <a:xfrm>
            <a:off x="4384924" y="2440701"/>
            <a:ext cx="1202307" cy="83560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59" name="Diamond 158">
            <a:extLst>
              <a:ext uri="{FF2B5EF4-FFF2-40B4-BE49-F238E27FC236}">
                <a16:creationId xmlns:a16="http://schemas.microsoft.com/office/drawing/2014/main" id="{3428A743-5E61-4E93-94A5-43406A58EF1B}"/>
              </a:ext>
            </a:extLst>
          </p:cNvPr>
          <p:cNvSpPr/>
          <p:nvPr/>
        </p:nvSpPr>
        <p:spPr>
          <a:xfrm>
            <a:off x="5403897" y="3276306"/>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0" name="Connector: Elbow 83">
            <a:extLst>
              <a:ext uri="{FF2B5EF4-FFF2-40B4-BE49-F238E27FC236}">
                <a16:creationId xmlns:a16="http://schemas.microsoft.com/office/drawing/2014/main" id="{EFA2BC32-883A-4B4B-A0F0-4E2BBC821976}"/>
              </a:ext>
            </a:extLst>
          </p:cNvPr>
          <p:cNvCxnSpPr>
            <a:cxnSpLocks/>
            <a:stCxn id="152" idx="0"/>
            <a:endCxn id="161" idx="0"/>
          </p:cNvCxnSpPr>
          <p:nvPr/>
        </p:nvCxnSpPr>
        <p:spPr>
          <a:xfrm>
            <a:off x="4384924" y="2440701"/>
            <a:ext cx="716398" cy="787014"/>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61" name="Diamond 160">
            <a:extLst>
              <a:ext uri="{FF2B5EF4-FFF2-40B4-BE49-F238E27FC236}">
                <a16:creationId xmlns:a16="http://schemas.microsoft.com/office/drawing/2014/main" id="{8074456E-531D-4568-A9AE-D43017FEF65D}"/>
              </a:ext>
            </a:extLst>
          </p:cNvPr>
          <p:cNvSpPr/>
          <p:nvPr/>
        </p:nvSpPr>
        <p:spPr>
          <a:xfrm>
            <a:off x="4917988" y="3227715"/>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2" name="Straight Arrow Connector 161">
            <a:extLst>
              <a:ext uri="{FF2B5EF4-FFF2-40B4-BE49-F238E27FC236}">
                <a16:creationId xmlns:a16="http://schemas.microsoft.com/office/drawing/2014/main" id="{F2ACD05E-3D11-4A1A-B698-2AF72ECDC060}"/>
              </a:ext>
            </a:extLst>
          </p:cNvPr>
          <p:cNvCxnSpPr>
            <a:cxnSpLocks/>
            <a:stCxn id="161" idx="2"/>
            <a:endCxn id="212" idx="0"/>
          </p:cNvCxnSpPr>
          <p:nvPr/>
        </p:nvCxnSpPr>
        <p:spPr>
          <a:xfrm>
            <a:off x="5101322" y="3626744"/>
            <a:ext cx="3359" cy="27852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63" name="Straight Arrow Connector 162">
            <a:extLst>
              <a:ext uri="{FF2B5EF4-FFF2-40B4-BE49-F238E27FC236}">
                <a16:creationId xmlns:a16="http://schemas.microsoft.com/office/drawing/2014/main" id="{610A19EE-5B5A-4150-B884-FD5384629177}"/>
              </a:ext>
            </a:extLst>
          </p:cNvPr>
          <p:cNvCxnSpPr>
            <a:cxnSpLocks/>
            <a:stCxn id="157" idx="2"/>
            <a:endCxn id="211" idx="0"/>
          </p:cNvCxnSpPr>
          <p:nvPr/>
        </p:nvCxnSpPr>
        <p:spPr>
          <a:xfrm flipH="1">
            <a:off x="4067395" y="3605667"/>
            <a:ext cx="4847" cy="29090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64" name="Straight Arrow Connector 163">
            <a:extLst>
              <a:ext uri="{FF2B5EF4-FFF2-40B4-BE49-F238E27FC236}">
                <a16:creationId xmlns:a16="http://schemas.microsoft.com/office/drawing/2014/main" id="{DFE4DA93-614B-473C-88DD-69721D614D69}"/>
              </a:ext>
            </a:extLst>
          </p:cNvPr>
          <p:cNvCxnSpPr>
            <a:cxnSpLocks/>
            <a:stCxn id="159" idx="2"/>
            <a:endCxn id="213" idx="0"/>
          </p:cNvCxnSpPr>
          <p:nvPr/>
        </p:nvCxnSpPr>
        <p:spPr>
          <a:xfrm>
            <a:off x="5587231" y="3675335"/>
            <a:ext cx="6000" cy="22234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65" name="Diamond 164">
            <a:extLst>
              <a:ext uri="{FF2B5EF4-FFF2-40B4-BE49-F238E27FC236}">
                <a16:creationId xmlns:a16="http://schemas.microsoft.com/office/drawing/2014/main" id="{0974BB62-FF51-445D-AEBE-C70387E1D45C}"/>
              </a:ext>
            </a:extLst>
          </p:cNvPr>
          <p:cNvSpPr/>
          <p:nvPr/>
        </p:nvSpPr>
        <p:spPr>
          <a:xfrm>
            <a:off x="1706536" y="3130303"/>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6" name="Straight Arrow Connector 165">
            <a:extLst>
              <a:ext uri="{FF2B5EF4-FFF2-40B4-BE49-F238E27FC236}">
                <a16:creationId xmlns:a16="http://schemas.microsoft.com/office/drawing/2014/main" id="{DE595287-14E3-4654-9BF1-A8734CDED408}"/>
              </a:ext>
            </a:extLst>
          </p:cNvPr>
          <p:cNvCxnSpPr>
            <a:cxnSpLocks/>
            <a:stCxn id="165" idx="2"/>
            <a:endCxn id="190" idx="0"/>
          </p:cNvCxnSpPr>
          <p:nvPr/>
        </p:nvCxnSpPr>
        <p:spPr>
          <a:xfrm>
            <a:off x="1889870" y="3529332"/>
            <a:ext cx="74716" cy="14171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69" name="Connector: Elbow 96">
            <a:extLst>
              <a:ext uri="{FF2B5EF4-FFF2-40B4-BE49-F238E27FC236}">
                <a16:creationId xmlns:a16="http://schemas.microsoft.com/office/drawing/2014/main" id="{05DD4F0F-B05C-42EE-809E-64C862763DC3}"/>
              </a:ext>
            </a:extLst>
          </p:cNvPr>
          <p:cNvCxnSpPr>
            <a:cxnSpLocks/>
            <a:stCxn id="147" idx="0"/>
            <a:endCxn id="170" idx="0"/>
          </p:cNvCxnSpPr>
          <p:nvPr/>
        </p:nvCxnSpPr>
        <p:spPr>
          <a:xfrm>
            <a:off x="2430493" y="2445354"/>
            <a:ext cx="60185" cy="66418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70" name="Diamond 169">
            <a:extLst>
              <a:ext uri="{FF2B5EF4-FFF2-40B4-BE49-F238E27FC236}">
                <a16:creationId xmlns:a16="http://schemas.microsoft.com/office/drawing/2014/main" id="{013AB635-3F3D-4B31-A968-2F9036719E09}"/>
              </a:ext>
            </a:extLst>
          </p:cNvPr>
          <p:cNvSpPr/>
          <p:nvPr/>
        </p:nvSpPr>
        <p:spPr>
          <a:xfrm>
            <a:off x="2307344" y="3109539"/>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1" name="Straight Arrow Connector 170">
            <a:extLst>
              <a:ext uri="{FF2B5EF4-FFF2-40B4-BE49-F238E27FC236}">
                <a16:creationId xmlns:a16="http://schemas.microsoft.com/office/drawing/2014/main" id="{C6D531A4-991E-47C5-BCEF-E54D9BB11EEB}"/>
              </a:ext>
            </a:extLst>
          </p:cNvPr>
          <p:cNvCxnSpPr>
            <a:cxnSpLocks/>
            <a:stCxn id="170" idx="2"/>
            <a:endCxn id="191" idx="0"/>
          </p:cNvCxnSpPr>
          <p:nvPr/>
        </p:nvCxnSpPr>
        <p:spPr>
          <a:xfrm flipH="1">
            <a:off x="2390480" y="3508568"/>
            <a:ext cx="100198" cy="170064"/>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72" name="Straight Arrow Connector 171">
            <a:extLst>
              <a:ext uri="{FF2B5EF4-FFF2-40B4-BE49-F238E27FC236}">
                <a16:creationId xmlns:a16="http://schemas.microsoft.com/office/drawing/2014/main" id="{F4180735-A220-4C58-A69F-3E57FD71DAAF}"/>
              </a:ext>
            </a:extLst>
          </p:cNvPr>
          <p:cNvCxnSpPr>
            <a:cxnSpLocks/>
            <a:stCxn id="147" idx="0"/>
            <a:endCxn id="165" idx="0"/>
          </p:cNvCxnSpPr>
          <p:nvPr/>
        </p:nvCxnSpPr>
        <p:spPr>
          <a:xfrm flipH="1">
            <a:off x="1889870" y="2445354"/>
            <a:ext cx="540623" cy="68494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73" name="Diamond 172">
            <a:extLst>
              <a:ext uri="{FF2B5EF4-FFF2-40B4-BE49-F238E27FC236}">
                <a16:creationId xmlns:a16="http://schemas.microsoft.com/office/drawing/2014/main" id="{D66322CF-F85B-4932-B9D0-8FC1641F5B94}"/>
              </a:ext>
            </a:extLst>
          </p:cNvPr>
          <p:cNvSpPr/>
          <p:nvPr/>
        </p:nvSpPr>
        <p:spPr>
          <a:xfrm>
            <a:off x="104657" y="2915763"/>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4" name="Straight Arrow Connector 173">
            <a:extLst>
              <a:ext uri="{FF2B5EF4-FFF2-40B4-BE49-F238E27FC236}">
                <a16:creationId xmlns:a16="http://schemas.microsoft.com/office/drawing/2014/main" id="{7AECEF21-CDFF-4D72-869B-CA36D27B33A2}"/>
              </a:ext>
            </a:extLst>
          </p:cNvPr>
          <p:cNvCxnSpPr>
            <a:cxnSpLocks/>
            <a:stCxn id="173" idx="2"/>
            <a:endCxn id="180" idx="0"/>
          </p:cNvCxnSpPr>
          <p:nvPr/>
        </p:nvCxnSpPr>
        <p:spPr>
          <a:xfrm flipH="1">
            <a:off x="282309" y="3314792"/>
            <a:ext cx="5682" cy="21072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75" name="Diamond 174">
            <a:extLst>
              <a:ext uri="{FF2B5EF4-FFF2-40B4-BE49-F238E27FC236}">
                <a16:creationId xmlns:a16="http://schemas.microsoft.com/office/drawing/2014/main" id="{3CDB52A7-4F4C-4D47-93B3-71A1DC76E711}"/>
              </a:ext>
            </a:extLst>
          </p:cNvPr>
          <p:cNvSpPr/>
          <p:nvPr/>
        </p:nvSpPr>
        <p:spPr>
          <a:xfrm>
            <a:off x="536509" y="2910012"/>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6" name="Straight Arrow Connector 175">
            <a:extLst>
              <a:ext uri="{FF2B5EF4-FFF2-40B4-BE49-F238E27FC236}">
                <a16:creationId xmlns:a16="http://schemas.microsoft.com/office/drawing/2014/main" id="{FEE0E243-2A11-43DE-92DA-C7AA9376FE3D}"/>
              </a:ext>
            </a:extLst>
          </p:cNvPr>
          <p:cNvCxnSpPr>
            <a:cxnSpLocks/>
            <a:stCxn id="175" idx="2"/>
            <a:endCxn id="382" idx="0"/>
          </p:cNvCxnSpPr>
          <p:nvPr/>
        </p:nvCxnSpPr>
        <p:spPr>
          <a:xfrm flipH="1">
            <a:off x="719753" y="3309041"/>
            <a:ext cx="90" cy="22628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77" name="Diamond 176">
            <a:extLst>
              <a:ext uri="{FF2B5EF4-FFF2-40B4-BE49-F238E27FC236}">
                <a16:creationId xmlns:a16="http://schemas.microsoft.com/office/drawing/2014/main" id="{5034085D-C212-4EB0-9B95-499BC618E6CA}"/>
              </a:ext>
            </a:extLst>
          </p:cNvPr>
          <p:cNvSpPr/>
          <p:nvPr/>
        </p:nvSpPr>
        <p:spPr>
          <a:xfrm>
            <a:off x="958924" y="2911542"/>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9" name="Picture 178" descr="A picture containing clipart&#10;&#10;Description automatically generated">
            <a:extLst>
              <a:ext uri="{FF2B5EF4-FFF2-40B4-BE49-F238E27FC236}">
                <a16:creationId xmlns:a16="http://schemas.microsoft.com/office/drawing/2014/main" id="{6DFA069D-77C7-4408-838D-E45602D5625C}"/>
              </a:ext>
            </a:extLst>
          </p:cNvPr>
          <p:cNvPicPr>
            <a:picLocks noChangeAspect="1"/>
          </p:cNvPicPr>
          <p:nvPr/>
        </p:nvPicPr>
        <p:blipFill>
          <a:blip r:embed="rId3"/>
          <a:stretch>
            <a:fillRect/>
          </a:stretch>
        </p:blipFill>
        <p:spPr>
          <a:xfrm>
            <a:off x="76360" y="4190180"/>
            <a:ext cx="399029" cy="399029"/>
          </a:xfrm>
          <a:prstGeom prst="rect">
            <a:avLst/>
          </a:prstGeom>
        </p:spPr>
      </p:pic>
      <p:sp>
        <p:nvSpPr>
          <p:cNvPr id="180" name="Diamond 179">
            <a:extLst>
              <a:ext uri="{FF2B5EF4-FFF2-40B4-BE49-F238E27FC236}">
                <a16:creationId xmlns:a16="http://schemas.microsoft.com/office/drawing/2014/main" id="{9559195F-2397-479C-B363-D59886B1F7AB}"/>
              </a:ext>
            </a:extLst>
          </p:cNvPr>
          <p:cNvSpPr/>
          <p:nvPr/>
        </p:nvSpPr>
        <p:spPr>
          <a:xfrm>
            <a:off x="98975" y="3525521"/>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2" name="Straight Arrow Connector 181">
            <a:extLst>
              <a:ext uri="{FF2B5EF4-FFF2-40B4-BE49-F238E27FC236}">
                <a16:creationId xmlns:a16="http://schemas.microsoft.com/office/drawing/2014/main" id="{5299505E-466D-42DA-876F-93A0BD60E201}"/>
              </a:ext>
            </a:extLst>
          </p:cNvPr>
          <p:cNvCxnSpPr>
            <a:cxnSpLocks/>
            <a:stCxn id="180" idx="2"/>
            <a:endCxn id="179" idx="0"/>
          </p:cNvCxnSpPr>
          <p:nvPr/>
        </p:nvCxnSpPr>
        <p:spPr>
          <a:xfrm flipH="1">
            <a:off x="275875" y="3924550"/>
            <a:ext cx="6434" cy="26563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83" name="Connector: Elbow 182">
            <a:extLst>
              <a:ext uri="{FF2B5EF4-FFF2-40B4-BE49-F238E27FC236}">
                <a16:creationId xmlns:a16="http://schemas.microsoft.com/office/drawing/2014/main" id="{E8483234-EBD7-46B6-9E05-128E1458CE5D}"/>
              </a:ext>
            </a:extLst>
          </p:cNvPr>
          <p:cNvCxnSpPr>
            <a:cxnSpLocks/>
            <a:stCxn id="142" idx="3"/>
            <a:endCxn id="157" idx="0"/>
          </p:cNvCxnSpPr>
          <p:nvPr/>
        </p:nvCxnSpPr>
        <p:spPr>
          <a:xfrm>
            <a:off x="3700406" y="2810121"/>
            <a:ext cx="371836" cy="396517"/>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184" name="Connector: Elbow 183">
            <a:extLst>
              <a:ext uri="{FF2B5EF4-FFF2-40B4-BE49-F238E27FC236}">
                <a16:creationId xmlns:a16="http://schemas.microsoft.com/office/drawing/2014/main" id="{2D464F00-39BD-45DA-8067-2428040AA867}"/>
              </a:ext>
            </a:extLst>
          </p:cNvPr>
          <p:cNvCxnSpPr>
            <a:cxnSpLocks/>
            <a:stCxn id="142" idx="1"/>
            <a:endCxn id="170" idx="0"/>
          </p:cNvCxnSpPr>
          <p:nvPr/>
        </p:nvCxnSpPr>
        <p:spPr>
          <a:xfrm rot="10800000" flipV="1">
            <a:off x="2490679" y="2810121"/>
            <a:ext cx="423261" cy="299418"/>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185" name="Connector: Elbow 184">
            <a:extLst>
              <a:ext uri="{FF2B5EF4-FFF2-40B4-BE49-F238E27FC236}">
                <a16:creationId xmlns:a16="http://schemas.microsoft.com/office/drawing/2014/main" id="{3B3E040A-B6CE-460B-BD69-28227082E351}"/>
              </a:ext>
            </a:extLst>
          </p:cNvPr>
          <p:cNvCxnSpPr>
            <a:cxnSpLocks/>
            <a:stCxn id="142" idx="1"/>
            <a:endCxn id="165" idx="0"/>
          </p:cNvCxnSpPr>
          <p:nvPr/>
        </p:nvCxnSpPr>
        <p:spPr>
          <a:xfrm rot="10800000" flipV="1">
            <a:off x="1889871" y="2810121"/>
            <a:ext cx="1024069" cy="320182"/>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186" name="Connector: Elbow 185">
            <a:extLst>
              <a:ext uri="{FF2B5EF4-FFF2-40B4-BE49-F238E27FC236}">
                <a16:creationId xmlns:a16="http://schemas.microsoft.com/office/drawing/2014/main" id="{02E96BB4-3EEB-4BF4-9CB7-985DF908210B}"/>
              </a:ext>
            </a:extLst>
          </p:cNvPr>
          <p:cNvCxnSpPr>
            <a:cxnSpLocks/>
            <a:stCxn id="142" idx="3"/>
            <a:endCxn id="154" idx="0"/>
          </p:cNvCxnSpPr>
          <p:nvPr/>
        </p:nvCxnSpPr>
        <p:spPr>
          <a:xfrm>
            <a:off x="3700406" y="2810121"/>
            <a:ext cx="904463" cy="384307"/>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187" name="Connector: Elbow 186">
            <a:extLst>
              <a:ext uri="{FF2B5EF4-FFF2-40B4-BE49-F238E27FC236}">
                <a16:creationId xmlns:a16="http://schemas.microsoft.com/office/drawing/2014/main" id="{AF70EB73-F30D-49FA-B253-BD60C57E5CFB}"/>
              </a:ext>
            </a:extLst>
          </p:cNvPr>
          <p:cNvCxnSpPr>
            <a:cxnSpLocks/>
            <a:stCxn id="142" idx="3"/>
            <a:endCxn id="161" idx="0"/>
          </p:cNvCxnSpPr>
          <p:nvPr/>
        </p:nvCxnSpPr>
        <p:spPr>
          <a:xfrm>
            <a:off x="3700406" y="2810121"/>
            <a:ext cx="1400916" cy="417594"/>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188" name="Connector: Elbow 187">
            <a:extLst>
              <a:ext uri="{FF2B5EF4-FFF2-40B4-BE49-F238E27FC236}">
                <a16:creationId xmlns:a16="http://schemas.microsoft.com/office/drawing/2014/main" id="{AAE3AFC6-83DF-4645-A614-93F0D0C71EE6}"/>
              </a:ext>
            </a:extLst>
          </p:cNvPr>
          <p:cNvCxnSpPr>
            <a:cxnSpLocks/>
            <a:stCxn id="142" idx="3"/>
            <a:endCxn id="159" idx="0"/>
          </p:cNvCxnSpPr>
          <p:nvPr/>
        </p:nvCxnSpPr>
        <p:spPr>
          <a:xfrm>
            <a:off x="3700406" y="2810121"/>
            <a:ext cx="1886825" cy="466185"/>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189" name="Straight Arrow Connector 188">
            <a:extLst>
              <a:ext uri="{FF2B5EF4-FFF2-40B4-BE49-F238E27FC236}">
                <a16:creationId xmlns:a16="http://schemas.microsoft.com/office/drawing/2014/main" id="{79622C0C-D2AC-4920-91D1-A254FD0E206D}"/>
              </a:ext>
            </a:extLst>
          </p:cNvPr>
          <p:cNvCxnSpPr>
            <a:cxnSpLocks/>
            <a:stCxn id="177" idx="2"/>
            <a:endCxn id="385" idx="0"/>
          </p:cNvCxnSpPr>
          <p:nvPr/>
        </p:nvCxnSpPr>
        <p:spPr>
          <a:xfrm flipH="1">
            <a:off x="1141321" y="3310571"/>
            <a:ext cx="937" cy="214033"/>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90" name="Diamond 189">
            <a:extLst>
              <a:ext uri="{FF2B5EF4-FFF2-40B4-BE49-F238E27FC236}">
                <a16:creationId xmlns:a16="http://schemas.microsoft.com/office/drawing/2014/main" id="{8B32079E-4834-4C7B-B2AE-C6605AF77DAF}"/>
              </a:ext>
            </a:extLst>
          </p:cNvPr>
          <p:cNvSpPr/>
          <p:nvPr/>
        </p:nvSpPr>
        <p:spPr>
          <a:xfrm>
            <a:off x="1781252" y="3671047"/>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Diamond 190">
            <a:extLst>
              <a:ext uri="{FF2B5EF4-FFF2-40B4-BE49-F238E27FC236}">
                <a16:creationId xmlns:a16="http://schemas.microsoft.com/office/drawing/2014/main" id="{9F855070-DC8B-49EF-B516-4B26BCC2E478}"/>
              </a:ext>
            </a:extLst>
          </p:cNvPr>
          <p:cNvSpPr/>
          <p:nvPr/>
        </p:nvSpPr>
        <p:spPr>
          <a:xfrm>
            <a:off x="2207146" y="3678632"/>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2" name="Connector: Elbow 231">
            <a:extLst>
              <a:ext uri="{FF2B5EF4-FFF2-40B4-BE49-F238E27FC236}">
                <a16:creationId xmlns:a16="http://schemas.microsoft.com/office/drawing/2014/main" id="{81C0B801-FCFF-476D-B7D7-3FF207980EDF}"/>
              </a:ext>
            </a:extLst>
          </p:cNvPr>
          <p:cNvCxnSpPr>
            <a:cxnSpLocks/>
            <a:stCxn id="165" idx="2"/>
            <a:endCxn id="194" idx="0"/>
          </p:cNvCxnSpPr>
          <p:nvPr/>
        </p:nvCxnSpPr>
        <p:spPr>
          <a:xfrm flipH="1">
            <a:off x="1536367" y="3529332"/>
            <a:ext cx="353503" cy="14171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94" name="Diamond 193">
            <a:extLst>
              <a:ext uri="{FF2B5EF4-FFF2-40B4-BE49-F238E27FC236}">
                <a16:creationId xmlns:a16="http://schemas.microsoft.com/office/drawing/2014/main" id="{C3924D2E-BDA9-4F24-87AF-8CEB38CA1CD6}"/>
              </a:ext>
            </a:extLst>
          </p:cNvPr>
          <p:cNvSpPr/>
          <p:nvPr/>
        </p:nvSpPr>
        <p:spPr>
          <a:xfrm>
            <a:off x="1353033" y="3671047"/>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5" name="Straight Arrow Connector 194">
            <a:extLst>
              <a:ext uri="{FF2B5EF4-FFF2-40B4-BE49-F238E27FC236}">
                <a16:creationId xmlns:a16="http://schemas.microsoft.com/office/drawing/2014/main" id="{8F150A79-A746-400F-827A-635D6EDE6262}"/>
              </a:ext>
            </a:extLst>
          </p:cNvPr>
          <p:cNvCxnSpPr>
            <a:cxnSpLocks/>
            <a:stCxn id="194" idx="2"/>
            <a:endCxn id="204" idx="0"/>
          </p:cNvCxnSpPr>
          <p:nvPr/>
        </p:nvCxnSpPr>
        <p:spPr>
          <a:xfrm flipH="1">
            <a:off x="1530421" y="4070076"/>
            <a:ext cx="5946" cy="26010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96" name="Connector: Elbow 235">
            <a:extLst>
              <a:ext uri="{FF2B5EF4-FFF2-40B4-BE49-F238E27FC236}">
                <a16:creationId xmlns:a16="http://schemas.microsoft.com/office/drawing/2014/main" id="{FAE73C4E-6BAB-4331-A36A-BE2DDEFD06D6}"/>
              </a:ext>
            </a:extLst>
          </p:cNvPr>
          <p:cNvCxnSpPr>
            <a:cxnSpLocks/>
            <a:stCxn id="170" idx="2"/>
            <a:endCxn id="198" idx="0"/>
          </p:cNvCxnSpPr>
          <p:nvPr/>
        </p:nvCxnSpPr>
        <p:spPr>
          <a:xfrm>
            <a:off x="2490678" y="3508568"/>
            <a:ext cx="329782" cy="17412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98" name="Diamond 197">
            <a:extLst>
              <a:ext uri="{FF2B5EF4-FFF2-40B4-BE49-F238E27FC236}">
                <a16:creationId xmlns:a16="http://schemas.microsoft.com/office/drawing/2014/main" id="{1D1CE635-DDAB-4014-9D4D-BD2A6D04802A}"/>
              </a:ext>
            </a:extLst>
          </p:cNvPr>
          <p:cNvSpPr/>
          <p:nvPr/>
        </p:nvSpPr>
        <p:spPr>
          <a:xfrm>
            <a:off x="2637126" y="3682693"/>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9" name="Straight Arrow Connector 198">
            <a:extLst>
              <a:ext uri="{FF2B5EF4-FFF2-40B4-BE49-F238E27FC236}">
                <a16:creationId xmlns:a16="http://schemas.microsoft.com/office/drawing/2014/main" id="{5AAEADD8-D7E1-4106-96D2-226BA427EB18}"/>
              </a:ext>
            </a:extLst>
          </p:cNvPr>
          <p:cNvCxnSpPr>
            <a:cxnSpLocks/>
            <a:stCxn id="198" idx="2"/>
            <a:endCxn id="210" idx="0"/>
          </p:cNvCxnSpPr>
          <p:nvPr/>
        </p:nvCxnSpPr>
        <p:spPr>
          <a:xfrm>
            <a:off x="2820460" y="4081722"/>
            <a:ext cx="11537" cy="22415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01" name="Straight Arrow Connector 200">
            <a:extLst>
              <a:ext uri="{FF2B5EF4-FFF2-40B4-BE49-F238E27FC236}">
                <a16:creationId xmlns:a16="http://schemas.microsoft.com/office/drawing/2014/main" id="{C3B61035-7568-4C3B-933C-C0D47197BCE6}"/>
              </a:ext>
            </a:extLst>
          </p:cNvPr>
          <p:cNvCxnSpPr>
            <a:cxnSpLocks/>
            <a:stCxn id="143" idx="0"/>
            <a:endCxn id="173" idx="0"/>
          </p:cNvCxnSpPr>
          <p:nvPr/>
        </p:nvCxnSpPr>
        <p:spPr>
          <a:xfrm flipH="1">
            <a:off x="287991" y="2439774"/>
            <a:ext cx="226158" cy="47598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02" name="Straight Arrow Connector 201">
            <a:extLst>
              <a:ext uri="{FF2B5EF4-FFF2-40B4-BE49-F238E27FC236}">
                <a16:creationId xmlns:a16="http://schemas.microsoft.com/office/drawing/2014/main" id="{F48B64EF-15AF-47BA-BA0C-CE156AC69C78}"/>
              </a:ext>
            </a:extLst>
          </p:cNvPr>
          <p:cNvCxnSpPr>
            <a:cxnSpLocks/>
            <a:stCxn id="143" idx="0"/>
            <a:endCxn id="175" idx="0"/>
          </p:cNvCxnSpPr>
          <p:nvPr/>
        </p:nvCxnSpPr>
        <p:spPr>
          <a:xfrm>
            <a:off x="514149" y="2439774"/>
            <a:ext cx="205694" cy="47023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03" name="Straight Arrow Connector 202">
            <a:extLst>
              <a:ext uri="{FF2B5EF4-FFF2-40B4-BE49-F238E27FC236}">
                <a16:creationId xmlns:a16="http://schemas.microsoft.com/office/drawing/2014/main" id="{4FE7BC82-5B42-4AE9-BEE6-12BE33F878A5}"/>
              </a:ext>
            </a:extLst>
          </p:cNvPr>
          <p:cNvCxnSpPr>
            <a:cxnSpLocks/>
            <a:stCxn id="143" idx="0"/>
            <a:endCxn id="177" idx="0"/>
          </p:cNvCxnSpPr>
          <p:nvPr/>
        </p:nvCxnSpPr>
        <p:spPr>
          <a:xfrm>
            <a:off x="514149" y="2439774"/>
            <a:ext cx="628109" cy="47176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204" name="Picture 203" descr="A picture containing clipart&#10;&#10;Description automatically generated">
            <a:extLst>
              <a:ext uri="{FF2B5EF4-FFF2-40B4-BE49-F238E27FC236}">
                <a16:creationId xmlns:a16="http://schemas.microsoft.com/office/drawing/2014/main" id="{11B899E5-7380-4E2F-992F-3D95BCAFE6DF}"/>
              </a:ext>
            </a:extLst>
          </p:cNvPr>
          <p:cNvPicPr>
            <a:picLocks noChangeAspect="1"/>
          </p:cNvPicPr>
          <p:nvPr/>
        </p:nvPicPr>
        <p:blipFill>
          <a:blip r:embed="rId3"/>
          <a:stretch>
            <a:fillRect/>
          </a:stretch>
        </p:blipFill>
        <p:spPr>
          <a:xfrm>
            <a:off x="1325591" y="4330184"/>
            <a:ext cx="409660" cy="409660"/>
          </a:xfrm>
          <a:prstGeom prst="rect">
            <a:avLst/>
          </a:prstGeom>
        </p:spPr>
      </p:pic>
      <p:pic>
        <p:nvPicPr>
          <p:cNvPr id="205" name="Picture 204" descr="A picture containing clipart&#10;&#10;Description automatically generated">
            <a:extLst>
              <a:ext uri="{FF2B5EF4-FFF2-40B4-BE49-F238E27FC236}">
                <a16:creationId xmlns:a16="http://schemas.microsoft.com/office/drawing/2014/main" id="{54C6EF18-D397-4FE6-B891-27679C6FAA4A}"/>
              </a:ext>
            </a:extLst>
          </p:cNvPr>
          <p:cNvPicPr>
            <a:picLocks noChangeAspect="1"/>
          </p:cNvPicPr>
          <p:nvPr/>
        </p:nvPicPr>
        <p:blipFill>
          <a:blip r:embed="rId3"/>
          <a:stretch>
            <a:fillRect/>
          </a:stretch>
        </p:blipFill>
        <p:spPr>
          <a:xfrm>
            <a:off x="2193851" y="4330831"/>
            <a:ext cx="409660" cy="409660"/>
          </a:xfrm>
          <a:prstGeom prst="rect">
            <a:avLst/>
          </a:prstGeom>
        </p:spPr>
      </p:pic>
      <p:pic>
        <p:nvPicPr>
          <p:cNvPr id="208" name="Picture 207" descr="A picture containing chart&#10;&#10;Description automatically generated">
            <a:extLst>
              <a:ext uri="{FF2B5EF4-FFF2-40B4-BE49-F238E27FC236}">
                <a16:creationId xmlns:a16="http://schemas.microsoft.com/office/drawing/2014/main" id="{6328B80A-6A8B-40BF-8CE9-634DF7C5E50A}"/>
              </a:ext>
            </a:extLst>
          </p:cNvPr>
          <p:cNvPicPr>
            <a:picLocks noChangeAspect="1"/>
          </p:cNvPicPr>
          <p:nvPr/>
        </p:nvPicPr>
        <p:blipFill>
          <a:blip r:embed="rId4"/>
          <a:stretch>
            <a:fillRect/>
          </a:stretch>
        </p:blipFill>
        <p:spPr>
          <a:xfrm>
            <a:off x="4404039" y="3902667"/>
            <a:ext cx="437704" cy="437704"/>
          </a:xfrm>
          <a:prstGeom prst="rect">
            <a:avLst/>
          </a:prstGeom>
        </p:spPr>
      </p:pic>
      <p:pic>
        <p:nvPicPr>
          <p:cNvPr id="209" name="Picture 208" descr="A picture containing chart&#10;&#10;Description automatically generated">
            <a:extLst>
              <a:ext uri="{FF2B5EF4-FFF2-40B4-BE49-F238E27FC236}">
                <a16:creationId xmlns:a16="http://schemas.microsoft.com/office/drawing/2014/main" id="{DFEA6CC5-7B7F-463C-84CF-8C1504E25B19}"/>
              </a:ext>
            </a:extLst>
          </p:cNvPr>
          <p:cNvPicPr>
            <a:picLocks noChangeAspect="1"/>
          </p:cNvPicPr>
          <p:nvPr/>
        </p:nvPicPr>
        <p:blipFill>
          <a:blip r:embed="rId4"/>
          <a:stretch>
            <a:fillRect/>
          </a:stretch>
        </p:blipFill>
        <p:spPr>
          <a:xfrm>
            <a:off x="1760897" y="4324779"/>
            <a:ext cx="437704" cy="437704"/>
          </a:xfrm>
          <a:prstGeom prst="rect">
            <a:avLst/>
          </a:prstGeom>
        </p:spPr>
      </p:pic>
      <p:pic>
        <p:nvPicPr>
          <p:cNvPr id="210" name="Picture 209" descr="A picture containing chart&#10;&#10;Description automatically generated">
            <a:extLst>
              <a:ext uri="{FF2B5EF4-FFF2-40B4-BE49-F238E27FC236}">
                <a16:creationId xmlns:a16="http://schemas.microsoft.com/office/drawing/2014/main" id="{70F936D8-D81A-471A-B4B2-A2237572379E}"/>
              </a:ext>
            </a:extLst>
          </p:cNvPr>
          <p:cNvPicPr>
            <a:picLocks noChangeAspect="1"/>
          </p:cNvPicPr>
          <p:nvPr/>
        </p:nvPicPr>
        <p:blipFill>
          <a:blip r:embed="rId4"/>
          <a:stretch>
            <a:fillRect/>
          </a:stretch>
        </p:blipFill>
        <p:spPr>
          <a:xfrm>
            <a:off x="2613145" y="4305880"/>
            <a:ext cx="437704" cy="437704"/>
          </a:xfrm>
          <a:prstGeom prst="rect">
            <a:avLst/>
          </a:prstGeom>
        </p:spPr>
      </p:pic>
      <p:pic>
        <p:nvPicPr>
          <p:cNvPr id="211" name="Picture 210" descr="A picture containing chart&#10;&#10;Description automatically generated">
            <a:extLst>
              <a:ext uri="{FF2B5EF4-FFF2-40B4-BE49-F238E27FC236}">
                <a16:creationId xmlns:a16="http://schemas.microsoft.com/office/drawing/2014/main" id="{95E5FE95-3A49-4A24-AB1A-93F88DB8888D}"/>
              </a:ext>
            </a:extLst>
          </p:cNvPr>
          <p:cNvPicPr>
            <a:picLocks noChangeAspect="1"/>
          </p:cNvPicPr>
          <p:nvPr/>
        </p:nvPicPr>
        <p:blipFill>
          <a:blip r:embed="rId4"/>
          <a:stretch>
            <a:fillRect/>
          </a:stretch>
        </p:blipFill>
        <p:spPr>
          <a:xfrm>
            <a:off x="3848543" y="3896567"/>
            <a:ext cx="437704" cy="437704"/>
          </a:xfrm>
          <a:prstGeom prst="rect">
            <a:avLst/>
          </a:prstGeom>
        </p:spPr>
      </p:pic>
      <p:pic>
        <p:nvPicPr>
          <p:cNvPr id="212" name="Picture 211" descr="A picture containing chart&#10;&#10;Description automatically generated">
            <a:extLst>
              <a:ext uri="{FF2B5EF4-FFF2-40B4-BE49-F238E27FC236}">
                <a16:creationId xmlns:a16="http://schemas.microsoft.com/office/drawing/2014/main" id="{D6EC07DE-A4B0-4DC0-932B-652D2BD21BEC}"/>
              </a:ext>
            </a:extLst>
          </p:cNvPr>
          <p:cNvPicPr>
            <a:picLocks noChangeAspect="1"/>
          </p:cNvPicPr>
          <p:nvPr/>
        </p:nvPicPr>
        <p:blipFill>
          <a:blip r:embed="rId4"/>
          <a:stretch>
            <a:fillRect/>
          </a:stretch>
        </p:blipFill>
        <p:spPr>
          <a:xfrm>
            <a:off x="4885829" y="3905266"/>
            <a:ext cx="437704" cy="437704"/>
          </a:xfrm>
          <a:prstGeom prst="rect">
            <a:avLst/>
          </a:prstGeom>
        </p:spPr>
      </p:pic>
      <p:pic>
        <p:nvPicPr>
          <p:cNvPr id="213" name="Picture 212" descr="A picture containing chart&#10;&#10;Description automatically generated">
            <a:extLst>
              <a:ext uri="{FF2B5EF4-FFF2-40B4-BE49-F238E27FC236}">
                <a16:creationId xmlns:a16="http://schemas.microsoft.com/office/drawing/2014/main" id="{CE537F6C-B025-4804-A94A-18CD8F0A528D}"/>
              </a:ext>
            </a:extLst>
          </p:cNvPr>
          <p:cNvPicPr>
            <a:picLocks noChangeAspect="1"/>
          </p:cNvPicPr>
          <p:nvPr/>
        </p:nvPicPr>
        <p:blipFill>
          <a:blip r:embed="rId4"/>
          <a:stretch>
            <a:fillRect/>
          </a:stretch>
        </p:blipFill>
        <p:spPr>
          <a:xfrm>
            <a:off x="5374379" y="3897677"/>
            <a:ext cx="437704" cy="437704"/>
          </a:xfrm>
          <a:prstGeom prst="rect">
            <a:avLst/>
          </a:prstGeom>
        </p:spPr>
      </p:pic>
      <p:sp>
        <p:nvSpPr>
          <p:cNvPr id="214" name="TextBox 213">
            <a:extLst>
              <a:ext uri="{FF2B5EF4-FFF2-40B4-BE49-F238E27FC236}">
                <a16:creationId xmlns:a16="http://schemas.microsoft.com/office/drawing/2014/main" id="{7E8C8B03-EC1F-4C93-9167-F2E01E88301E}"/>
              </a:ext>
            </a:extLst>
          </p:cNvPr>
          <p:cNvSpPr txBox="1"/>
          <p:nvPr/>
        </p:nvSpPr>
        <p:spPr>
          <a:xfrm>
            <a:off x="840941" y="1984254"/>
            <a:ext cx="576761" cy="369332"/>
          </a:xfrm>
          <a:prstGeom prst="rect">
            <a:avLst/>
          </a:prstGeom>
          <a:noFill/>
        </p:spPr>
        <p:txBody>
          <a:bodyPr wrap="none" rtlCol="0">
            <a:spAutoFit/>
          </a:bodyPr>
          <a:lstStyle/>
          <a:p>
            <a:r>
              <a:rPr lang="en-US" dirty="0">
                <a:solidFill>
                  <a:schemeClr val="accent1">
                    <a:lumMod val="75000"/>
                  </a:schemeClr>
                </a:solidFill>
              </a:rPr>
              <a:t>RO1</a:t>
            </a:r>
          </a:p>
        </p:txBody>
      </p:sp>
      <p:sp>
        <p:nvSpPr>
          <p:cNvPr id="215" name="Freeform: Shape 214">
            <a:extLst>
              <a:ext uri="{FF2B5EF4-FFF2-40B4-BE49-F238E27FC236}">
                <a16:creationId xmlns:a16="http://schemas.microsoft.com/office/drawing/2014/main" id="{45227272-4F06-4CF6-B18B-3E7E09106BC7}"/>
              </a:ext>
            </a:extLst>
          </p:cNvPr>
          <p:cNvSpPr/>
          <p:nvPr/>
        </p:nvSpPr>
        <p:spPr>
          <a:xfrm>
            <a:off x="1339989" y="2064505"/>
            <a:ext cx="3502371" cy="1672707"/>
          </a:xfrm>
          <a:custGeom>
            <a:avLst/>
            <a:gdLst>
              <a:gd name="connsiteX0" fmla="*/ 2515957 w 3468842"/>
              <a:gd name="connsiteY0" fmla="*/ 0 h 1712643"/>
              <a:gd name="connsiteX1" fmla="*/ 3278261 w 3468842"/>
              <a:gd name="connsiteY1" fmla="*/ 0 h 1712643"/>
              <a:gd name="connsiteX2" fmla="*/ 3468842 w 3468842"/>
              <a:gd name="connsiteY2" fmla="*/ 190581 h 1712643"/>
              <a:gd name="connsiteX3" fmla="*/ 3468842 w 3468842"/>
              <a:gd name="connsiteY3" fmla="*/ 1522062 h 1712643"/>
              <a:gd name="connsiteX4" fmla="*/ 3278261 w 3468842"/>
              <a:gd name="connsiteY4" fmla="*/ 1712643 h 1712643"/>
              <a:gd name="connsiteX5" fmla="*/ 2515957 w 3468842"/>
              <a:gd name="connsiteY5" fmla="*/ 1712643 h 1712643"/>
              <a:gd name="connsiteX6" fmla="*/ 2325376 w 3468842"/>
              <a:gd name="connsiteY6" fmla="*/ 1522062 h 1712643"/>
              <a:gd name="connsiteX7" fmla="*/ 2325376 w 3468842"/>
              <a:gd name="connsiteY7" fmla="*/ 851928 h 1712643"/>
              <a:gd name="connsiteX8" fmla="*/ 141991 w 3468842"/>
              <a:gd name="connsiteY8" fmla="*/ 851928 h 1712643"/>
              <a:gd name="connsiteX9" fmla="*/ 0 w 3468842"/>
              <a:gd name="connsiteY9" fmla="*/ 709937 h 1712643"/>
              <a:gd name="connsiteX10" fmla="*/ 0 w 3468842"/>
              <a:gd name="connsiteY10" fmla="*/ 141992 h 1712643"/>
              <a:gd name="connsiteX11" fmla="*/ 141991 w 3468842"/>
              <a:gd name="connsiteY11" fmla="*/ 1 h 1712643"/>
              <a:gd name="connsiteX12" fmla="*/ 2515947 w 3468842"/>
              <a:gd name="connsiteY12" fmla="*/ 1 h 1712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68842" h="1712643">
                <a:moveTo>
                  <a:pt x="2515957" y="0"/>
                </a:moveTo>
                <a:lnTo>
                  <a:pt x="3278261" y="0"/>
                </a:lnTo>
                <a:cubicBezTo>
                  <a:pt x="3383516" y="0"/>
                  <a:pt x="3468842" y="85326"/>
                  <a:pt x="3468842" y="190581"/>
                </a:cubicBezTo>
                <a:lnTo>
                  <a:pt x="3468842" y="1522062"/>
                </a:lnTo>
                <a:cubicBezTo>
                  <a:pt x="3468842" y="1627317"/>
                  <a:pt x="3383516" y="1712643"/>
                  <a:pt x="3278261" y="1712643"/>
                </a:cubicBezTo>
                <a:lnTo>
                  <a:pt x="2515957" y="1712643"/>
                </a:lnTo>
                <a:cubicBezTo>
                  <a:pt x="2410702" y="1712643"/>
                  <a:pt x="2325376" y="1627317"/>
                  <a:pt x="2325376" y="1522062"/>
                </a:cubicBezTo>
                <a:lnTo>
                  <a:pt x="2325376" y="851928"/>
                </a:lnTo>
                <a:lnTo>
                  <a:pt x="141991" y="851928"/>
                </a:lnTo>
                <a:cubicBezTo>
                  <a:pt x="63572" y="851928"/>
                  <a:pt x="0" y="788356"/>
                  <a:pt x="0" y="709937"/>
                </a:cubicBezTo>
                <a:lnTo>
                  <a:pt x="0" y="141992"/>
                </a:lnTo>
                <a:cubicBezTo>
                  <a:pt x="0" y="63573"/>
                  <a:pt x="63572" y="1"/>
                  <a:pt x="141991" y="1"/>
                </a:cubicBezTo>
                <a:lnTo>
                  <a:pt x="2515947" y="1"/>
                </a:lnTo>
                <a:close/>
              </a:path>
            </a:pathLst>
          </a:custGeom>
          <a:solidFill>
            <a:srgbClr val="9DBFBE">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6" name="TextBox 215">
            <a:extLst>
              <a:ext uri="{FF2B5EF4-FFF2-40B4-BE49-F238E27FC236}">
                <a16:creationId xmlns:a16="http://schemas.microsoft.com/office/drawing/2014/main" id="{52C93A96-46BC-4B85-B523-6D506278AD2B}"/>
              </a:ext>
            </a:extLst>
          </p:cNvPr>
          <p:cNvSpPr txBox="1"/>
          <p:nvPr/>
        </p:nvSpPr>
        <p:spPr>
          <a:xfrm>
            <a:off x="1389778" y="1681680"/>
            <a:ext cx="576761" cy="369332"/>
          </a:xfrm>
          <a:prstGeom prst="rect">
            <a:avLst/>
          </a:prstGeom>
          <a:noFill/>
        </p:spPr>
        <p:txBody>
          <a:bodyPr wrap="none" rtlCol="0">
            <a:spAutoFit/>
          </a:bodyPr>
          <a:lstStyle/>
          <a:p>
            <a:r>
              <a:rPr lang="en-US" dirty="0">
                <a:solidFill>
                  <a:schemeClr val="accent1">
                    <a:lumMod val="75000"/>
                  </a:schemeClr>
                </a:solidFill>
              </a:rPr>
              <a:t>RO2</a:t>
            </a:r>
          </a:p>
        </p:txBody>
      </p:sp>
      <p:cxnSp>
        <p:nvCxnSpPr>
          <p:cNvPr id="356" name="Straight Arrow Connector 355">
            <a:extLst>
              <a:ext uri="{FF2B5EF4-FFF2-40B4-BE49-F238E27FC236}">
                <a16:creationId xmlns:a16="http://schemas.microsoft.com/office/drawing/2014/main" id="{F2D389DD-B34D-4C1E-B1F6-2E7766B19DEF}"/>
              </a:ext>
            </a:extLst>
          </p:cNvPr>
          <p:cNvCxnSpPr>
            <a:cxnSpLocks/>
            <a:stCxn id="190" idx="2"/>
            <a:endCxn id="209" idx="0"/>
          </p:cNvCxnSpPr>
          <p:nvPr/>
        </p:nvCxnSpPr>
        <p:spPr>
          <a:xfrm>
            <a:off x="1964586" y="4070076"/>
            <a:ext cx="15163" cy="254703"/>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60" name="Straight Arrow Connector 359">
            <a:extLst>
              <a:ext uri="{FF2B5EF4-FFF2-40B4-BE49-F238E27FC236}">
                <a16:creationId xmlns:a16="http://schemas.microsoft.com/office/drawing/2014/main" id="{31F3500D-8677-4A8C-918F-5EE09D8EA76A}"/>
              </a:ext>
            </a:extLst>
          </p:cNvPr>
          <p:cNvCxnSpPr>
            <a:cxnSpLocks/>
            <a:stCxn id="191" idx="2"/>
            <a:endCxn id="205" idx="0"/>
          </p:cNvCxnSpPr>
          <p:nvPr/>
        </p:nvCxnSpPr>
        <p:spPr>
          <a:xfrm>
            <a:off x="2390480" y="4077661"/>
            <a:ext cx="8201" cy="25317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382" name="Picture 381" descr="A picture containing clipart&#10;&#10;Description automatically generated">
            <a:extLst>
              <a:ext uri="{FF2B5EF4-FFF2-40B4-BE49-F238E27FC236}">
                <a16:creationId xmlns:a16="http://schemas.microsoft.com/office/drawing/2014/main" id="{8E6FF8AF-515C-4BE8-98D5-F2821E881A8D}"/>
              </a:ext>
            </a:extLst>
          </p:cNvPr>
          <p:cNvPicPr>
            <a:picLocks noChangeAspect="1"/>
          </p:cNvPicPr>
          <p:nvPr/>
        </p:nvPicPr>
        <p:blipFill>
          <a:blip r:embed="rId3"/>
          <a:stretch>
            <a:fillRect/>
          </a:stretch>
        </p:blipFill>
        <p:spPr>
          <a:xfrm>
            <a:off x="520238" y="3535322"/>
            <a:ext cx="399029" cy="399029"/>
          </a:xfrm>
          <a:prstGeom prst="rect">
            <a:avLst/>
          </a:prstGeom>
        </p:spPr>
      </p:pic>
      <p:pic>
        <p:nvPicPr>
          <p:cNvPr id="385" name="Picture 384" descr="A picture containing clipart&#10;&#10;Description automatically generated">
            <a:extLst>
              <a:ext uri="{FF2B5EF4-FFF2-40B4-BE49-F238E27FC236}">
                <a16:creationId xmlns:a16="http://schemas.microsoft.com/office/drawing/2014/main" id="{A56561DC-7E80-4625-8586-9671005C9A02}"/>
              </a:ext>
            </a:extLst>
          </p:cNvPr>
          <p:cNvPicPr>
            <a:picLocks noChangeAspect="1"/>
          </p:cNvPicPr>
          <p:nvPr/>
        </p:nvPicPr>
        <p:blipFill>
          <a:blip r:embed="rId3"/>
          <a:stretch>
            <a:fillRect/>
          </a:stretch>
        </p:blipFill>
        <p:spPr>
          <a:xfrm>
            <a:off x="941806" y="3524604"/>
            <a:ext cx="399029" cy="399029"/>
          </a:xfrm>
          <a:prstGeom prst="rect">
            <a:avLst/>
          </a:prstGeom>
        </p:spPr>
      </p:pic>
      <p:sp>
        <p:nvSpPr>
          <p:cNvPr id="399" name="Title 1">
            <a:extLst>
              <a:ext uri="{FF2B5EF4-FFF2-40B4-BE49-F238E27FC236}">
                <a16:creationId xmlns:a16="http://schemas.microsoft.com/office/drawing/2014/main" id="{5A115161-5938-484A-ADCB-4D1CED66B57C}"/>
              </a:ext>
            </a:extLst>
          </p:cNvPr>
          <p:cNvSpPr txBox="1">
            <a:spLocks/>
          </p:cNvSpPr>
          <p:nvPr/>
        </p:nvSpPr>
        <p:spPr>
          <a:xfrm>
            <a:off x="-185744" y="210481"/>
            <a:ext cx="6617024" cy="923925"/>
          </a:xfrm>
          <a:prstGeom prst="rect">
            <a:avLst/>
          </a:prstGeom>
          <a:ln w="38100">
            <a:solidFill>
              <a:schemeClr val="tx1"/>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solidFill>
                  <a:schemeClr val="tx1"/>
                </a:solidFill>
              </a:rPr>
              <a:t>  The [</a:t>
            </a:r>
            <a:r>
              <a:rPr lang="en-US" b="1" dirty="0">
                <a:solidFill>
                  <a:schemeClr val="tx1"/>
                </a:solidFill>
              </a:rPr>
              <a:t>DJ20</a:t>
            </a:r>
            <a:r>
              <a:rPr lang="en-US" dirty="0">
                <a:solidFill>
                  <a:schemeClr val="tx1"/>
                </a:solidFill>
              </a:rPr>
              <a:t>] Key Schedule</a:t>
            </a:r>
          </a:p>
        </p:txBody>
      </p:sp>
      <p:sp>
        <p:nvSpPr>
          <p:cNvPr id="437" name="Footer Placeholder 436">
            <a:extLst>
              <a:ext uri="{FF2B5EF4-FFF2-40B4-BE49-F238E27FC236}">
                <a16:creationId xmlns:a16="http://schemas.microsoft.com/office/drawing/2014/main" id="{5E8CB38E-659F-4625-B9D4-63409B90E725}"/>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2753154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7E3AC41C-4C17-4B8C-8F3B-942F9684D869}"/>
              </a:ext>
            </a:extLst>
          </p:cNvPr>
          <p:cNvSpPr/>
          <p:nvPr/>
        </p:nvSpPr>
        <p:spPr>
          <a:xfrm>
            <a:off x="462216" y="1644894"/>
            <a:ext cx="2338417" cy="265398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0D76BE64-463C-4611-93C3-B828CB96B232}"/>
              </a:ext>
            </a:extLst>
          </p:cNvPr>
          <p:cNvSpPr/>
          <p:nvPr/>
        </p:nvSpPr>
        <p:spPr>
          <a:xfrm>
            <a:off x="682436" y="1786305"/>
            <a:ext cx="1967023" cy="66985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Diffie-Hellman Group </a:t>
            </a:r>
            <a:r>
              <a:rPr lang="en-US" b="1" dirty="0"/>
              <a:t>G</a:t>
            </a:r>
          </a:p>
        </p:txBody>
      </p:sp>
      <p:sp>
        <p:nvSpPr>
          <p:cNvPr id="16" name="Rectangle: Rounded Corners 15">
            <a:extLst>
              <a:ext uri="{FF2B5EF4-FFF2-40B4-BE49-F238E27FC236}">
                <a16:creationId xmlns:a16="http://schemas.microsoft.com/office/drawing/2014/main" id="{2EB672BD-6304-459D-8D24-27C1E698DC1A}"/>
              </a:ext>
            </a:extLst>
          </p:cNvPr>
          <p:cNvSpPr/>
          <p:nvPr/>
        </p:nvSpPr>
        <p:spPr>
          <a:xfrm>
            <a:off x="618650" y="2623421"/>
            <a:ext cx="2030809" cy="661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Hash Function </a:t>
            </a:r>
            <a:r>
              <a:rPr lang="en-US" b="1" dirty="0"/>
              <a:t>H</a:t>
            </a:r>
            <a:endParaRPr lang="en-US" dirty="0"/>
          </a:p>
        </p:txBody>
      </p:sp>
      <p:sp>
        <p:nvSpPr>
          <p:cNvPr id="17" name="Rectangle: Rounded Corners 16">
            <a:extLst>
              <a:ext uri="{FF2B5EF4-FFF2-40B4-BE49-F238E27FC236}">
                <a16:creationId xmlns:a16="http://schemas.microsoft.com/office/drawing/2014/main" id="{2A249530-E177-4FBA-85CD-3F12603908B9}"/>
              </a:ext>
            </a:extLst>
          </p:cNvPr>
          <p:cNvSpPr/>
          <p:nvPr/>
        </p:nvSpPr>
        <p:spPr>
          <a:xfrm>
            <a:off x="618650" y="3384238"/>
            <a:ext cx="2030809" cy="797441"/>
          </a:xfrm>
          <a:prstGeom prst="roundRect">
            <a:avLst/>
          </a:prstGeom>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Digital Signature Scheme </a:t>
            </a:r>
            <a:r>
              <a:rPr lang="en-US" b="1" dirty="0"/>
              <a:t>S</a:t>
            </a:r>
          </a:p>
        </p:txBody>
      </p:sp>
      <p:cxnSp>
        <p:nvCxnSpPr>
          <p:cNvPr id="19" name="Straight Arrow Connector 18">
            <a:extLst>
              <a:ext uri="{FF2B5EF4-FFF2-40B4-BE49-F238E27FC236}">
                <a16:creationId xmlns:a16="http://schemas.microsoft.com/office/drawing/2014/main" id="{08E476B1-DE97-4D80-B348-92B55DDCD58E}"/>
              </a:ext>
            </a:extLst>
          </p:cNvPr>
          <p:cNvCxnSpPr>
            <a:cxnSpLocks/>
            <a:stCxn id="16" idx="3"/>
          </p:cNvCxnSpPr>
          <p:nvPr/>
        </p:nvCxnSpPr>
        <p:spPr>
          <a:xfrm>
            <a:off x="2649459" y="2954179"/>
            <a:ext cx="925316"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24DC3A4-2ECA-4730-825E-CD562146096E}"/>
              </a:ext>
            </a:extLst>
          </p:cNvPr>
          <p:cNvSpPr txBox="1"/>
          <p:nvPr/>
        </p:nvSpPr>
        <p:spPr>
          <a:xfrm>
            <a:off x="5693702" y="1260432"/>
            <a:ext cx="1734020" cy="1328023"/>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t>Elliptic curves: </a:t>
            </a:r>
          </a:p>
          <a:p>
            <a:r>
              <a:rPr lang="en-US" dirty="0">
                <a:latin typeface="Courier New" panose="02070309020205020404" pitchFamily="49" charset="0"/>
                <a:cs typeface="Courier New" panose="02070309020205020404" pitchFamily="49" charset="0"/>
              </a:rPr>
              <a:t>secp256r1,</a:t>
            </a:r>
          </a:p>
          <a:p>
            <a:r>
              <a:rPr lang="en-US" dirty="0">
                <a:latin typeface="Courier New" panose="02070309020205020404" pitchFamily="49" charset="0"/>
                <a:cs typeface="Courier New" panose="02070309020205020404" pitchFamily="49" charset="0"/>
              </a:rPr>
              <a:t>x25519,</a:t>
            </a:r>
          </a:p>
          <a:p>
            <a:r>
              <a:rPr lang="en-US" dirty="0">
                <a:latin typeface="Courier New" panose="02070309020205020404" pitchFamily="49" charset="0"/>
                <a:cs typeface="Courier New" panose="02070309020205020404" pitchFamily="49" charset="0"/>
              </a:rPr>
              <a:t>secp384r1…</a:t>
            </a:r>
          </a:p>
        </p:txBody>
      </p:sp>
      <p:cxnSp>
        <p:nvCxnSpPr>
          <p:cNvPr id="21" name="Straight Arrow Connector 20">
            <a:extLst>
              <a:ext uri="{FF2B5EF4-FFF2-40B4-BE49-F238E27FC236}">
                <a16:creationId xmlns:a16="http://schemas.microsoft.com/office/drawing/2014/main" id="{D262ACB2-613C-4099-B279-321E2D05EB60}"/>
              </a:ext>
            </a:extLst>
          </p:cNvPr>
          <p:cNvCxnSpPr>
            <a:cxnSpLocks/>
            <a:stCxn id="15" idx="3"/>
          </p:cNvCxnSpPr>
          <p:nvPr/>
        </p:nvCxnSpPr>
        <p:spPr>
          <a:xfrm flipV="1">
            <a:off x="2649459" y="1943226"/>
            <a:ext cx="699201" cy="178005"/>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91B3EB5-4CE0-410D-AB8D-38A29A8227D1}"/>
              </a:ext>
            </a:extLst>
          </p:cNvPr>
          <p:cNvSpPr txBox="1"/>
          <p:nvPr/>
        </p:nvSpPr>
        <p:spPr>
          <a:xfrm>
            <a:off x="121200" y="1303304"/>
            <a:ext cx="3278077" cy="400110"/>
          </a:xfrm>
          <a:prstGeom prst="rect">
            <a:avLst/>
          </a:prstGeom>
          <a:noFill/>
        </p:spPr>
        <p:txBody>
          <a:bodyPr wrap="none" rtlCol="0">
            <a:spAutoFit/>
          </a:bodyPr>
          <a:lstStyle/>
          <a:p>
            <a:r>
              <a:rPr lang="en-US" sz="2000" dirty="0"/>
              <a:t>A </a:t>
            </a:r>
            <a:r>
              <a:rPr lang="en-US" sz="2000" b="1" dirty="0">
                <a:solidFill>
                  <a:schemeClr val="accent1">
                    <a:lumMod val="50000"/>
                  </a:schemeClr>
                </a:solidFill>
              </a:rPr>
              <a:t>TLS 1.3 1-RTT </a:t>
            </a:r>
            <a:r>
              <a:rPr lang="en-US" sz="2000" dirty="0"/>
              <a:t>configuration</a:t>
            </a:r>
          </a:p>
        </p:txBody>
      </p:sp>
      <p:sp>
        <p:nvSpPr>
          <p:cNvPr id="54" name="TextBox 53">
            <a:extLst>
              <a:ext uri="{FF2B5EF4-FFF2-40B4-BE49-F238E27FC236}">
                <a16:creationId xmlns:a16="http://schemas.microsoft.com/office/drawing/2014/main" id="{E4BDFE58-8E0A-492A-B4A7-0E5CF0D3E450}"/>
              </a:ext>
            </a:extLst>
          </p:cNvPr>
          <p:cNvSpPr txBox="1"/>
          <p:nvPr/>
        </p:nvSpPr>
        <p:spPr>
          <a:xfrm>
            <a:off x="5217418" y="1674960"/>
            <a:ext cx="386644" cy="369332"/>
          </a:xfrm>
          <a:prstGeom prst="rect">
            <a:avLst/>
          </a:prstGeom>
          <a:noFill/>
        </p:spPr>
        <p:txBody>
          <a:bodyPr wrap="none" rtlCol="0">
            <a:spAutoFit/>
          </a:bodyPr>
          <a:lstStyle/>
          <a:p>
            <a:r>
              <a:rPr lang="en-US" dirty="0"/>
              <a:t>or</a:t>
            </a:r>
          </a:p>
        </p:txBody>
      </p:sp>
      <p:sp>
        <p:nvSpPr>
          <p:cNvPr id="55" name="TextBox 54">
            <a:extLst>
              <a:ext uri="{FF2B5EF4-FFF2-40B4-BE49-F238E27FC236}">
                <a16:creationId xmlns:a16="http://schemas.microsoft.com/office/drawing/2014/main" id="{363AA1F4-C197-432E-9C40-FFE085018629}"/>
              </a:ext>
            </a:extLst>
          </p:cNvPr>
          <p:cNvSpPr txBox="1"/>
          <p:nvPr/>
        </p:nvSpPr>
        <p:spPr>
          <a:xfrm>
            <a:off x="3448028" y="1272838"/>
            <a:ext cx="1734020" cy="1328023"/>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t>Finite fields: </a:t>
            </a:r>
          </a:p>
          <a:p>
            <a:r>
              <a:rPr lang="en-US" dirty="0">
                <a:latin typeface="Courier New" panose="02070309020205020404" pitchFamily="49" charset="0"/>
                <a:cs typeface="Courier New" panose="02070309020205020404" pitchFamily="49" charset="0"/>
              </a:rPr>
              <a:t>ffdhe2048,</a:t>
            </a:r>
          </a:p>
          <a:p>
            <a:r>
              <a:rPr lang="en-US" dirty="0">
                <a:latin typeface="Courier New" panose="02070309020205020404" pitchFamily="49" charset="0"/>
                <a:cs typeface="Courier New" panose="02070309020205020404" pitchFamily="49" charset="0"/>
              </a:rPr>
              <a:t>ffdhe3072,</a:t>
            </a:r>
          </a:p>
          <a:p>
            <a:r>
              <a:rPr lang="en-US" dirty="0">
                <a:latin typeface="Courier New" panose="02070309020205020404" pitchFamily="49" charset="0"/>
                <a:cs typeface="Courier New" panose="02070309020205020404" pitchFamily="49" charset="0"/>
              </a:rPr>
              <a:t>ffdhe4096…</a:t>
            </a:r>
          </a:p>
        </p:txBody>
      </p:sp>
      <p:sp>
        <p:nvSpPr>
          <p:cNvPr id="63" name="TextBox 62">
            <a:extLst>
              <a:ext uri="{FF2B5EF4-FFF2-40B4-BE49-F238E27FC236}">
                <a16:creationId xmlns:a16="http://schemas.microsoft.com/office/drawing/2014/main" id="{75E93E09-D18A-461E-A744-FD2D0B7ED359}"/>
              </a:ext>
            </a:extLst>
          </p:cNvPr>
          <p:cNvSpPr txBox="1"/>
          <p:nvPr/>
        </p:nvSpPr>
        <p:spPr>
          <a:xfrm>
            <a:off x="3657145" y="2777051"/>
            <a:ext cx="2438856" cy="408623"/>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latin typeface="Courier New" panose="02070309020205020404" pitchFamily="49" charset="0"/>
                <a:cs typeface="Courier New" panose="02070309020205020404" pitchFamily="49" charset="0"/>
              </a:rPr>
              <a:t>SHA256 or SHA384</a:t>
            </a:r>
          </a:p>
        </p:txBody>
      </p:sp>
      <p:cxnSp>
        <p:nvCxnSpPr>
          <p:cNvPr id="65" name="Straight Arrow Connector 64">
            <a:extLst>
              <a:ext uri="{FF2B5EF4-FFF2-40B4-BE49-F238E27FC236}">
                <a16:creationId xmlns:a16="http://schemas.microsoft.com/office/drawing/2014/main" id="{D9A596A5-C84B-4F74-9020-3C8E630BBF01}"/>
              </a:ext>
            </a:extLst>
          </p:cNvPr>
          <p:cNvCxnSpPr>
            <a:cxnSpLocks/>
            <a:stCxn id="17" idx="3"/>
          </p:cNvCxnSpPr>
          <p:nvPr/>
        </p:nvCxnSpPr>
        <p:spPr>
          <a:xfrm flipV="1">
            <a:off x="2649459" y="3782958"/>
            <a:ext cx="699201" cy="1"/>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5DD53121-98EA-4D1F-92D0-2B203355419F}"/>
              </a:ext>
            </a:extLst>
          </p:cNvPr>
          <p:cNvSpPr txBox="1"/>
          <p:nvPr/>
        </p:nvSpPr>
        <p:spPr>
          <a:xfrm>
            <a:off x="3444866" y="3272180"/>
            <a:ext cx="1360713" cy="1021556"/>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latin typeface="Courier New" panose="02070309020205020404" pitchFamily="49" charset="0"/>
                <a:cs typeface="Courier New" panose="02070309020205020404" pitchFamily="49" charset="0"/>
              </a:rPr>
              <a:t>RSAPSS</a:t>
            </a:r>
          </a:p>
          <a:p>
            <a:r>
              <a:rPr lang="en-US" dirty="0">
                <a:latin typeface="Courier New" panose="02070309020205020404" pitchFamily="49" charset="0"/>
                <a:cs typeface="Courier New" panose="02070309020205020404" pitchFamily="49" charset="0"/>
              </a:rPr>
              <a:t>ECDSA</a:t>
            </a:r>
          </a:p>
          <a:p>
            <a:r>
              <a:rPr lang="en-US" dirty="0">
                <a:latin typeface="Courier New" panose="02070309020205020404" pitchFamily="49" charset="0"/>
                <a:cs typeface="Courier New" panose="02070309020205020404" pitchFamily="49" charset="0"/>
              </a:rPr>
              <a:t>EDDSA</a:t>
            </a:r>
          </a:p>
        </p:txBody>
      </p:sp>
      <p:sp>
        <p:nvSpPr>
          <p:cNvPr id="118" name="Title 1">
            <a:extLst>
              <a:ext uri="{FF2B5EF4-FFF2-40B4-BE49-F238E27FC236}">
                <a16:creationId xmlns:a16="http://schemas.microsoft.com/office/drawing/2014/main" id="{151B39F9-6096-4FF6-A9C4-61278784A608}"/>
              </a:ext>
            </a:extLst>
          </p:cNvPr>
          <p:cNvSpPr txBox="1">
            <a:spLocks/>
          </p:cNvSpPr>
          <p:nvPr/>
        </p:nvSpPr>
        <p:spPr>
          <a:xfrm>
            <a:off x="-185744" y="210481"/>
            <a:ext cx="6793635" cy="923925"/>
          </a:xfrm>
          <a:prstGeom prst="rect">
            <a:avLst/>
          </a:prstGeom>
          <a:ln w="38100">
            <a:solidFill>
              <a:schemeClr val="tx1"/>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 Security Bounds for TLS 1.3</a:t>
            </a:r>
          </a:p>
        </p:txBody>
      </p:sp>
    </p:spTree>
    <p:extLst>
      <p:ext uri="{BB962C8B-B14F-4D97-AF65-F5344CB8AC3E}">
        <p14:creationId xmlns:p14="http://schemas.microsoft.com/office/powerpoint/2010/main" val="23933676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6C358A86-C531-4EA1-866D-2D0AF663EF0C}"/>
              </a:ext>
            </a:extLst>
          </p:cNvPr>
          <p:cNvSpPr/>
          <p:nvPr/>
        </p:nvSpPr>
        <p:spPr>
          <a:xfrm>
            <a:off x="90307" y="1615552"/>
            <a:ext cx="5863771" cy="31577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Rounded Corners 139">
            <a:extLst>
              <a:ext uri="{FF2B5EF4-FFF2-40B4-BE49-F238E27FC236}">
                <a16:creationId xmlns:a16="http://schemas.microsoft.com/office/drawing/2014/main" id="{CA5AFDC8-94E2-4723-B60F-9E5A08E5AA69}"/>
              </a:ext>
            </a:extLst>
          </p:cNvPr>
          <p:cNvSpPr/>
          <p:nvPr/>
        </p:nvSpPr>
        <p:spPr>
          <a:xfrm>
            <a:off x="1284918" y="2108109"/>
            <a:ext cx="1737275" cy="2196132"/>
          </a:xfrm>
          <a:prstGeom prst="roundRect">
            <a:avLst/>
          </a:prstGeom>
          <a:solidFill>
            <a:srgbClr val="9DBFBE">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140">
            <a:extLst>
              <a:ext uri="{FF2B5EF4-FFF2-40B4-BE49-F238E27FC236}">
                <a16:creationId xmlns:a16="http://schemas.microsoft.com/office/drawing/2014/main" id="{B09D64E1-C6FC-4730-BDCE-2E5FE0138505}"/>
              </a:ext>
            </a:extLst>
          </p:cNvPr>
          <p:cNvSpPr/>
          <p:nvPr/>
        </p:nvSpPr>
        <p:spPr>
          <a:xfrm>
            <a:off x="2044242" y="1706943"/>
            <a:ext cx="423933" cy="28386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b="1" dirty="0">
                <a:solidFill>
                  <a:schemeClr val="tx1"/>
                </a:solidFill>
              </a:rPr>
              <a:t>g</a:t>
            </a:r>
            <a:r>
              <a:rPr lang="en-US" sz="1600" b="1" baseline="30000" dirty="0">
                <a:solidFill>
                  <a:schemeClr val="tx1"/>
                </a:solidFill>
              </a:rPr>
              <a:t>ab</a:t>
            </a:r>
            <a:endParaRPr lang="en-US" sz="1600" dirty="0">
              <a:solidFill>
                <a:schemeClr val="tx1"/>
              </a:solidFill>
            </a:endParaRPr>
          </a:p>
        </p:txBody>
      </p:sp>
      <p:sp>
        <p:nvSpPr>
          <p:cNvPr id="142" name="Rectangle 141">
            <a:extLst>
              <a:ext uri="{FF2B5EF4-FFF2-40B4-BE49-F238E27FC236}">
                <a16:creationId xmlns:a16="http://schemas.microsoft.com/office/drawing/2014/main" id="{C4C90447-7788-4E30-ADFC-A6EAD4FC2B25}"/>
              </a:ext>
            </a:extLst>
          </p:cNvPr>
          <p:cNvSpPr/>
          <p:nvPr/>
        </p:nvSpPr>
        <p:spPr>
          <a:xfrm>
            <a:off x="2913939" y="2624548"/>
            <a:ext cx="786467" cy="37114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chemeClr val="tx1"/>
                </a:solidFill>
              </a:rPr>
              <a:t>(</a:t>
            </a:r>
            <a:r>
              <a:rPr lang="en-US" sz="1600" b="1" dirty="0">
                <a:solidFill>
                  <a:schemeClr val="tx1"/>
                </a:solidFill>
              </a:rPr>
              <a:t>g</a:t>
            </a:r>
            <a:r>
              <a:rPr lang="en-US" sz="1600" b="1" baseline="30000" dirty="0">
                <a:solidFill>
                  <a:schemeClr val="tx1"/>
                </a:solidFill>
              </a:rPr>
              <a:t>a</a:t>
            </a:r>
            <a:r>
              <a:rPr lang="en-US" sz="1600" dirty="0">
                <a:solidFill>
                  <a:schemeClr val="tx1"/>
                </a:solidFill>
              </a:rPr>
              <a:t> , </a:t>
            </a:r>
            <a:r>
              <a:rPr lang="en-US" sz="1600" b="1" dirty="0" err="1">
                <a:solidFill>
                  <a:schemeClr val="tx1"/>
                </a:solidFill>
              </a:rPr>
              <a:t>g</a:t>
            </a:r>
            <a:r>
              <a:rPr lang="en-US" sz="1600" b="1" baseline="30000" dirty="0" err="1">
                <a:solidFill>
                  <a:schemeClr val="tx1"/>
                </a:solidFill>
              </a:rPr>
              <a:t>b</a:t>
            </a:r>
            <a:r>
              <a:rPr lang="en-US" sz="1600" dirty="0">
                <a:solidFill>
                  <a:schemeClr val="tx1"/>
                </a:solidFill>
              </a:rPr>
              <a:t>)</a:t>
            </a:r>
          </a:p>
        </p:txBody>
      </p:sp>
      <p:sp>
        <p:nvSpPr>
          <p:cNvPr id="143" name="Isosceles Triangle 142">
            <a:extLst>
              <a:ext uri="{FF2B5EF4-FFF2-40B4-BE49-F238E27FC236}">
                <a16:creationId xmlns:a16="http://schemas.microsoft.com/office/drawing/2014/main" id="{C75E19D7-BCC7-48D4-AFD6-ECF914B3C6CD}"/>
              </a:ext>
            </a:extLst>
          </p:cNvPr>
          <p:cNvSpPr/>
          <p:nvPr/>
        </p:nvSpPr>
        <p:spPr>
          <a:xfrm rot="5400000">
            <a:off x="131301" y="2256440"/>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44" name="Diamond 143">
            <a:extLst>
              <a:ext uri="{FF2B5EF4-FFF2-40B4-BE49-F238E27FC236}">
                <a16:creationId xmlns:a16="http://schemas.microsoft.com/office/drawing/2014/main" id="{147CFDD1-A622-45D2-BADB-F40BDF4DFC54}"/>
              </a:ext>
            </a:extLst>
          </p:cNvPr>
          <p:cNvSpPr/>
          <p:nvPr/>
        </p:nvSpPr>
        <p:spPr>
          <a:xfrm>
            <a:off x="1464668" y="2242751"/>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5" name="Straight Arrow Connector 144">
            <a:extLst>
              <a:ext uri="{FF2B5EF4-FFF2-40B4-BE49-F238E27FC236}">
                <a16:creationId xmlns:a16="http://schemas.microsoft.com/office/drawing/2014/main" id="{2BCCF406-9F47-4456-9A12-0449394874F5}"/>
              </a:ext>
            </a:extLst>
          </p:cNvPr>
          <p:cNvCxnSpPr>
            <a:cxnSpLocks/>
            <a:stCxn id="143" idx="0"/>
            <a:endCxn id="144" idx="1"/>
          </p:cNvCxnSpPr>
          <p:nvPr/>
        </p:nvCxnSpPr>
        <p:spPr>
          <a:xfrm>
            <a:off x="514149" y="2439774"/>
            <a:ext cx="950519" cy="249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46" name="Straight Arrow Connector 145">
            <a:extLst>
              <a:ext uri="{FF2B5EF4-FFF2-40B4-BE49-F238E27FC236}">
                <a16:creationId xmlns:a16="http://schemas.microsoft.com/office/drawing/2014/main" id="{CABABA09-F7B9-488D-830C-91812AFBD048}"/>
              </a:ext>
            </a:extLst>
          </p:cNvPr>
          <p:cNvCxnSpPr>
            <a:cxnSpLocks/>
            <a:stCxn id="144" idx="3"/>
            <a:endCxn id="147" idx="3"/>
          </p:cNvCxnSpPr>
          <p:nvPr/>
        </p:nvCxnSpPr>
        <p:spPr>
          <a:xfrm>
            <a:off x="1831335" y="2442266"/>
            <a:ext cx="232491" cy="308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47" name="Isosceles Triangle 146">
            <a:extLst>
              <a:ext uri="{FF2B5EF4-FFF2-40B4-BE49-F238E27FC236}">
                <a16:creationId xmlns:a16="http://schemas.microsoft.com/office/drawing/2014/main" id="{E9CD18EE-9653-40C3-AE71-A6237B8BBB0D}"/>
              </a:ext>
            </a:extLst>
          </p:cNvPr>
          <p:cNvSpPr/>
          <p:nvPr/>
        </p:nvSpPr>
        <p:spPr>
          <a:xfrm rot="5400000">
            <a:off x="2047645" y="2262020"/>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148" name="Straight Arrow Connector 147">
            <a:extLst>
              <a:ext uri="{FF2B5EF4-FFF2-40B4-BE49-F238E27FC236}">
                <a16:creationId xmlns:a16="http://schemas.microsoft.com/office/drawing/2014/main" id="{694E365B-D776-4247-9797-6D7C5D59120F}"/>
              </a:ext>
            </a:extLst>
          </p:cNvPr>
          <p:cNvCxnSpPr>
            <a:cxnSpLocks/>
            <a:stCxn id="141" idx="2"/>
            <a:endCxn id="147" idx="1"/>
          </p:cNvCxnSpPr>
          <p:nvPr/>
        </p:nvCxnSpPr>
        <p:spPr>
          <a:xfrm flipH="1">
            <a:off x="2247159" y="1990803"/>
            <a:ext cx="9050" cy="354793"/>
          </a:xfrm>
          <a:prstGeom prst="straightConnector1">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149" name="Straight Arrow Connector 148">
            <a:extLst>
              <a:ext uri="{FF2B5EF4-FFF2-40B4-BE49-F238E27FC236}">
                <a16:creationId xmlns:a16="http://schemas.microsoft.com/office/drawing/2014/main" id="{7EA21760-397E-4940-8B97-532864737ED6}"/>
              </a:ext>
            </a:extLst>
          </p:cNvPr>
          <p:cNvCxnSpPr>
            <a:cxnSpLocks/>
            <a:stCxn id="147" idx="0"/>
            <a:endCxn id="150" idx="1"/>
          </p:cNvCxnSpPr>
          <p:nvPr/>
        </p:nvCxnSpPr>
        <p:spPr>
          <a:xfrm flipV="1">
            <a:off x="2430493" y="2433140"/>
            <a:ext cx="678421" cy="12214"/>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50" name="Diamond 149">
            <a:extLst>
              <a:ext uri="{FF2B5EF4-FFF2-40B4-BE49-F238E27FC236}">
                <a16:creationId xmlns:a16="http://schemas.microsoft.com/office/drawing/2014/main" id="{AD491AA8-34FE-4D8A-BFF2-E72C622CD0AC}"/>
              </a:ext>
            </a:extLst>
          </p:cNvPr>
          <p:cNvSpPr/>
          <p:nvPr/>
        </p:nvSpPr>
        <p:spPr>
          <a:xfrm>
            <a:off x="3108914" y="2233625"/>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1" name="Straight Arrow Connector 150">
            <a:extLst>
              <a:ext uri="{FF2B5EF4-FFF2-40B4-BE49-F238E27FC236}">
                <a16:creationId xmlns:a16="http://schemas.microsoft.com/office/drawing/2014/main" id="{038FD0AC-A9DF-4AFE-95AD-2F2A92944F6D}"/>
              </a:ext>
            </a:extLst>
          </p:cNvPr>
          <p:cNvCxnSpPr>
            <a:cxnSpLocks/>
            <a:stCxn id="150" idx="3"/>
            <a:endCxn id="152" idx="3"/>
          </p:cNvCxnSpPr>
          <p:nvPr/>
        </p:nvCxnSpPr>
        <p:spPr>
          <a:xfrm>
            <a:off x="3475581" y="2433140"/>
            <a:ext cx="542676" cy="756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52" name="Isosceles Triangle 151">
            <a:extLst>
              <a:ext uri="{FF2B5EF4-FFF2-40B4-BE49-F238E27FC236}">
                <a16:creationId xmlns:a16="http://schemas.microsoft.com/office/drawing/2014/main" id="{C5A81AAF-5E22-45E2-8431-55F8534906A5}"/>
              </a:ext>
            </a:extLst>
          </p:cNvPr>
          <p:cNvSpPr/>
          <p:nvPr/>
        </p:nvSpPr>
        <p:spPr>
          <a:xfrm rot="5400000">
            <a:off x="4002076" y="2257367"/>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153" name="Connector: Elbow 65">
            <a:extLst>
              <a:ext uri="{FF2B5EF4-FFF2-40B4-BE49-F238E27FC236}">
                <a16:creationId xmlns:a16="http://schemas.microsoft.com/office/drawing/2014/main" id="{B86FCBD0-D317-44AA-9891-7D36E06A0C2F}"/>
              </a:ext>
            </a:extLst>
          </p:cNvPr>
          <p:cNvCxnSpPr>
            <a:cxnSpLocks/>
            <a:stCxn id="152" idx="0"/>
            <a:endCxn id="154" idx="0"/>
          </p:cNvCxnSpPr>
          <p:nvPr/>
        </p:nvCxnSpPr>
        <p:spPr>
          <a:xfrm>
            <a:off x="4384924" y="2440701"/>
            <a:ext cx="219945" cy="753727"/>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54" name="Diamond 153">
            <a:extLst>
              <a:ext uri="{FF2B5EF4-FFF2-40B4-BE49-F238E27FC236}">
                <a16:creationId xmlns:a16="http://schemas.microsoft.com/office/drawing/2014/main" id="{F5757591-D575-4BC0-8157-7FDF6502CB2B}"/>
              </a:ext>
            </a:extLst>
          </p:cNvPr>
          <p:cNvSpPr/>
          <p:nvPr/>
        </p:nvSpPr>
        <p:spPr>
          <a:xfrm>
            <a:off x="4421535" y="3194428"/>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5" name="Straight Arrow Connector 154">
            <a:extLst>
              <a:ext uri="{FF2B5EF4-FFF2-40B4-BE49-F238E27FC236}">
                <a16:creationId xmlns:a16="http://schemas.microsoft.com/office/drawing/2014/main" id="{D3DAF4F8-0074-4877-9C4F-F0CAE6B7E448}"/>
              </a:ext>
            </a:extLst>
          </p:cNvPr>
          <p:cNvCxnSpPr>
            <a:cxnSpLocks/>
            <a:stCxn id="154" idx="2"/>
            <a:endCxn id="208" idx="0"/>
          </p:cNvCxnSpPr>
          <p:nvPr/>
        </p:nvCxnSpPr>
        <p:spPr>
          <a:xfrm>
            <a:off x="4604869" y="3593457"/>
            <a:ext cx="18022" cy="30921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56" name="Connector: Elbow 75">
            <a:extLst>
              <a:ext uri="{FF2B5EF4-FFF2-40B4-BE49-F238E27FC236}">
                <a16:creationId xmlns:a16="http://schemas.microsoft.com/office/drawing/2014/main" id="{DD39F8AD-FD01-42F9-8028-FB61EB7B7032}"/>
              </a:ext>
            </a:extLst>
          </p:cNvPr>
          <p:cNvCxnSpPr>
            <a:cxnSpLocks/>
            <a:stCxn id="152" idx="0"/>
            <a:endCxn id="157" idx="0"/>
          </p:cNvCxnSpPr>
          <p:nvPr/>
        </p:nvCxnSpPr>
        <p:spPr>
          <a:xfrm flipH="1">
            <a:off x="4072242" y="2440701"/>
            <a:ext cx="312682" cy="765937"/>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57" name="Diamond 156">
            <a:extLst>
              <a:ext uri="{FF2B5EF4-FFF2-40B4-BE49-F238E27FC236}">
                <a16:creationId xmlns:a16="http://schemas.microsoft.com/office/drawing/2014/main" id="{2F0C250B-75E1-48E9-8533-D7A252EA8123}"/>
              </a:ext>
            </a:extLst>
          </p:cNvPr>
          <p:cNvSpPr/>
          <p:nvPr/>
        </p:nvSpPr>
        <p:spPr>
          <a:xfrm>
            <a:off x="3888908" y="3206638"/>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8" name="Connector: Elbow 81">
            <a:extLst>
              <a:ext uri="{FF2B5EF4-FFF2-40B4-BE49-F238E27FC236}">
                <a16:creationId xmlns:a16="http://schemas.microsoft.com/office/drawing/2014/main" id="{370DC899-E63D-47F6-AF0A-59F4602AD2E5}"/>
              </a:ext>
            </a:extLst>
          </p:cNvPr>
          <p:cNvCxnSpPr>
            <a:cxnSpLocks/>
            <a:stCxn id="152" idx="0"/>
            <a:endCxn id="159" idx="0"/>
          </p:cNvCxnSpPr>
          <p:nvPr/>
        </p:nvCxnSpPr>
        <p:spPr>
          <a:xfrm>
            <a:off x="4384924" y="2440701"/>
            <a:ext cx="1202307" cy="83560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59" name="Diamond 158">
            <a:extLst>
              <a:ext uri="{FF2B5EF4-FFF2-40B4-BE49-F238E27FC236}">
                <a16:creationId xmlns:a16="http://schemas.microsoft.com/office/drawing/2014/main" id="{3428A743-5E61-4E93-94A5-43406A58EF1B}"/>
              </a:ext>
            </a:extLst>
          </p:cNvPr>
          <p:cNvSpPr/>
          <p:nvPr/>
        </p:nvSpPr>
        <p:spPr>
          <a:xfrm>
            <a:off x="5403897" y="3276306"/>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0" name="Connector: Elbow 83">
            <a:extLst>
              <a:ext uri="{FF2B5EF4-FFF2-40B4-BE49-F238E27FC236}">
                <a16:creationId xmlns:a16="http://schemas.microsoft.com/office/drawing/2014/main" id="{EFA2BC32-883A-4B4B-A0F0-4E2BBC821976}"/>
              </a:ext>
            </a:extLst>
          </p:cNvPr>
          <p:cNvCxnSpPr>
            <a:cxnSpLocks/>
            <a:stCxn id="152" idx="0"/>
            <a:endCxn id="161" idx="0"/>
          </p:cNvCxnSpPr>
          <p:nvPr/>
        </p:nvCxnSpPr>
        <p:spPr>
          <a:xfrm>
            <a:off x="4384924" y="2440701"/>
            <a:ext cx="716398" cy="787014"/>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61" name="Diamond 160">
            <a:extLst>
              <a:ext uri="{FF2B5EF4-FFF2-40B4-BE49-F238E27FC236}">
                <a16:creationId xmlns:a16="http://schemas.microsoft.com/office/drawing/2014/main" id="{8074456E-531D-4568-A9AE-D43017FEF65D}"/>
              </a:ext>
            </a:extLst>
          </p:cNvPr>
          <p:cNvSpPr/>
          <p:nvPr/>
        </p:nvSpPr>
        <p:spPr>
          <a:xfrm>
            <a:off x="4917988" y="3227715"/>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2" name="Straight Arrow Connector 161">
            <a:extLst>
              <a:ext uri="{FF2B5EF4-FFF2-40B4-BE49-F238E27FC236}">
                <a16:creationId xmlns:a16="http://schemas.microsoft.com/office/drawing/2014/main" id="{F2ACD05E-3D11-4A1A-B698-2AF72ECDC060}"/>
              </a:ext>
            </a:extLst>
          </p:cNvPr>
          <p:cNvCxnSpPr>
            <a:cxnSpLocks/>
            <a:stCxn id="161" idx="2"/>
            <a:endCxn id="212" idx="0"/>
          </p:cNvCxnSpPr>
          <p:nvPr/>
        </p:nvCxnSpPr>
        <p:spPr>
          <a:xfrm>
            <a:off x="5101322" y="3626744"/>
            <a:ext cx="3359" cy="27852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63" name="Straight Arrow Connector 162">
            <a:extLst>
              <a:ext uri="{FF2B5EF4-FFF2-40B4-BE49-F238E27FC236}">
                <a16:creationId xmlns:a16="http://schemas.microsoft.com/office/drawing/2014/main" id="{610A19EE-5B5A-4150-B884-FD5384629177}"/>
              </a:ext>
            </a:extLst>
          </p:cNvPr>
          <p:cNvCxnSpPr>
            <a:cxnSpLocks/>
            <a:stCxn id="157" idx="2"/>
            <a:endCxn id="211" idx="0"/>
          </p:cNvCxnSpPr>
          <p:nvPr/>
        </p:nvCxnSpPr>
        <p:spPr>
          <a:xfrm flipH="1">
            <a:off x="4067395" y="3605667"/>
            <a:ext cx="4847" cy="29090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64" name="Straight Arrow Connector 163">
            <a:extLst>
              <a:ext uri="{FF2B5EF4-FFF2-40B4-BE49-F238E27FC236}">
                <a16:creationId xmlns:a16="http://schemas.microsoft.com/office/drawing/2014/main" id="{DFE4DA93-614B-473C-88DD-69721D614D69}"/>
              </a:ext>
            </a:extLst>
          </p:cNvPr>
          <p:cNvCxnSpPr>
            <a:cxnSpLocks/>
            <a:stCxn id="159" idx="2"/>
            <a:endCxn id="213" idx="0"/>
          </p:cNvCxnSpPr>
          <p:nvPr/>
        </p:nvCxnSpPr>
        <p:spPr>
          <a:xfrm>
            <a:off x="5587231" y="3675335"/>
            <a:ext cx="6000" cy="22234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65" name="Diamond 164">
            <a:extLst>
              <a:ext uri="{FF2B5EF4-FFF2-40B4-BE49-F238E27FC236}">
                <a16:creationId xmlns:a16="http://schemas.microsoft.com/office/drawing/2014/main" id="{0974BB62-FF51-445D-AEBE-C70387E1D45C}"/>
              </a:ext>
            </a:extLst>
          </p:cNvPr>
          <p:cNvSpPr/>
          <p:nvPr/>
        </p:nvSpPr>
        <p:spPr>
          <a:xfrm>
            <a:off x="1706536" y="3130303"/>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6" name="Straight Arrow Connector 165">
            <a:extLst>
              <a:ext uri="{FF2B5EF4-FFF2-40B4-BE49-F238E27FC236}">
                <a16:creationId xmlns:a16="http://schemas.microsoft.com/office/drawing/2014/main" id="{DE595287-14E3-4654-9BF1-A8734CDED408}"/>
              </a:ext>
            </a:extLst>
          </p:cNvPr>
          <p:cNvCxnSpPr>
            <a:cxnSpLocks/>
            <a:stCxn id="165" idx="2"/>
            <a:endCxn id="190" idx="0"/>
          </p:cNvCxnSpPr>
          <p:nvPr/>
        </p:nvCxnSpPr>
        <p:spPr>
          <a:xfrm>
            <a:off x="1889870" y="3529332"/>
            <a:ext cx="74716" cy="14171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69" name="Connector: Elbow 96">
            <a:extLst>
              <a:ext uri="{FF2B5EF4-FFF2-40B4-BE49-F238E27FC236}">
                <a16:creationId xmlns:a16="http://schemas.microsoft.com/office/drawing/2014/main" id="{05DD4F0F-B05C-42EE-809E-64C862763DC3}"/>
              </a:ext>
            </a:extLst>
          </p:cNvPr>
          <p:cNvCxnSpPr>
            <a:cxnSpLocks/>
            <a:stCxn id="147" idx="0"/>
            <a:endCxn id="170" idx="0"/>
          </p:cNvCxnSpPr>
          <p:nvPr/>
        </p:nvCxnSpPr>
        <p:spPr>
          <a:xfrm>
            <a:off x="2430493" y="2445354"/>
            <a:ext cx="60185" cy="66418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70" name="Diamond 169">
            <a:extLst>
              <a:ext uri="{FF2B5EF4-FFF2-40B4-BE49-F238E27FC236}">
                <a16:creationId xmlns:a16="http://schemas.microsoft.com/office/drawing/2014/main" id="{013AB635-3F3D-4B31-A968-2F9036719E09}"/>
              </a:ext>
            </a:extLst>
          </p:cNvPr>
          <p:cNvSpPr/>
          <p:nvPr/>
        </p:nvSpPr>
        <p:spPr>
          <a:xfrm>
            <a:off x="2307344" y="3109539"/>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1" name="Straight Arrow Connector 170">
            <a:extLst>
              <a:ext uri="{FF2B5EF4-FFF2-40B4-BE49-F238E27FC236}">
                <a16:creationId xmlns:a16="http://schemas.microsoft.com/office/drawing/2014/main" id="{C6D531A4-991E-47C5-BCEF-E54D9BB11EEB}"/>
              </a:ext>
            </a:extLst>
          </p:cNvPr>
          <p:cNvCxnSpPr>
            <a:cxnSpLocks/>
            <a:stCxn id="170" idx="2"/>
            <a:endCxn id="191" idx="0"/>
          </p:cNvCxnSpPr>
          <p:nvPr/>
        </p:nvCxnSpPr>
        <p:spPr>
          <a:xfrm flipH="1">
            <a:off x="2390480" y="3508568"/>
            <a:ext cx="100198" cy="170064"/>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72" name="Straight Arrow Connector 171">
            <a:extLst>
              <a:ext uri="{FF2B5EF4-FFF2-40B4-BE49-F238E27FC236}">
                <a16:creationId xmlns:a16="http://schemas.microsoft.com/office/drawing/2014/main" id="{F4180735-A220-4C58-A69F-3E57FD71DAAF}"/>
              </a:ext>
            </a:extLst>
          </p:cNvPr>
          <p:cNvCxnSpPr>
            <a:cxnSpLocks/>
            <a:stCxn id="147" idx="0"/>
            <a:endCxn id="165" idx="0"/>
          </p:cNvCxnSpPr>
          <p:nvPr/>
        </p:nvCxnSpPr>
        <p:spPr>
          <a:xfrm flipH="1">
            <a:off x="1889870" y="2445354"/>
            <a:ext cx="540623" cy="68494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73" name="Diamond 172">
            <a:extLst>
              <a:ext uri="{FF2B5EF4-FFF2-40B4-BE49-F238E27FC236}">
                <a16:creationId xmlns:a16="http://schemas.microsoft.com/office/drawing/2014/main" id="{D66322CF-F85B-4932-B9D0-8FC1641F5B94}"/>
              </a:ext>
            </a:extLst>
          </p:cNvPr>
          <p:cNvSpPr/>
          <p:nvPr/>
        </p:nvSpPr>
        <p:spPr>
          <a:xfrm>
            <a:off x="104657" y="2915763"/>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4" name="Straight Arrow Connector 173">
            <a:extLst>
              <a:ext uri="{FF2B5EF4-FFF2-40B4-BE49-F238E27FC236}">
                <a16:creationId xmlns:a16="http://schemas.microsoft.com/office/drawing/2014/main" id="{7AECEF21-CDFF-4D72-869B-CA36D27B33A2}"/>
              </a:ext>
            </a:extLst>
          </p:cNvPr>
          <p:cNvCxnSpPr>
            <a:cxnSpLocks/>
            <a:stCxn id="173" idx="2"/>
            <a:endCxn id="180" idx="0"/>
          </p:cNvCxnSpPr>
          <p:nvPr/>
        </p:nvCxnSpPr>
        <p:spPr>
          <a:xfrm flipH="1">
            <a:off x="282309" y="3314792"/>
            <a:ext cx="5682" cy="21072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75" name="Diamond 174">
            <a:extLst>
              <a:ext uri="{FF2B5EF4-FFF2-40B4-BE49-F238E27FC236}">
                <a16:creationId xmlns:a16="http://schemas.microsoft.com/office/drawing/2014/main" id="{3CDB52A7-4F4C-4D47-93B3-71A1DC76E711}"/>
              </a:ext>
            </a:extLst>
          </p:cNvPr>
          <p:cNvSpPr/>
          <p:nvPr/>
        </p:nvSpPr>
        <p:spPr>
          <a:xfrm>
            <a:off x="536509" y="2910012"/>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6" name="Straight Arrow Connector 175">
            <a:extLst>
              <a:ext uri="{FF2B5EF4-FFF2-40B4-BE49-F238E27FC236}">
                <a16:creationId xmlns:a16="http://schemas.microsoft.com/office/drawing/2014/main" id="{FEE0E243-2A11-43DE-92DA-C7AA9376FE3D}"/>
              </a:ext>
            </a:extLst>
          </p:cNvPr>
          <p:cNvCxnSpPr>
            <a:cxnSpLocks/>
            <a:stCxn id="175" idx="2"/>
            <a:endCxn id="382" idx="0"/>
          </p:cNvCxnSpPr>
          <p:nvPr/>
        </p:nvCxnSpPr>
        <p:spPr>
          <a:xfrm flipH="1">
            <a:off x="719753" y="3309041"/>
            <a:ext cx="90" cy="22628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77" name="Diamond 176">
            <a:extLst>
              <a:ext uri="{FF2B5EF4-FFF2-40B4-BE49-F238E27FC236}">
                <a16:creationId xmlns:a16="http://schemas.microsoft.com/office/drawing/2014/main" id="{5034085D-C212-4EB0-9B95-499BC618E6CA}"/>
              </a:ext>
            </a:extLst>
          </p:cNvPr>
          <p:cNvSpPr/>
          <p:nvPr/>
        </p:nvSpPr>
        <p:spPr>
          <a:xfrm>
            <a:off x="958924" y="2911542"/>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9" name="Picture 178" descr="A picture containing clipart&#10;&#10;Description automatically generated">
            <a:extLst>
              <a:ext uri="{FF2B5EF4-FFF2-40B4-BE49-F238E27FC236}">
                <a16:creationId xmlns:a16="http://schemas.microsoft.com/office/drawing/2014/main" id="{6DFA069D-77C7-4408-838D-E45602D5625C}"/>
              </a:ext>
            </a:extLst>
          </p:cNvPr>
          <p:cNvPicPr>
            <a:picLocks noChangeAspect="1"/>
          </p:cNvPicPr>
          <p:nvPr/>
        </p:nvPicPr>
        <p:blipFill>
          <a:blip r:embed="rId3"/>
          <a:stretch>
            <a:fillRect/>
          </a:stretch>
        </p:blipFill>
        <p:spPr>
          <a:xfrm>
            <a:off x="76360" y="4190180"/>
            <a:ext cx="399029" cy="399029"/>
          </a:xfrm>
          <a:prstGeom prst="rect">
            <a:avLst/>
          </a:prstGeom>
        </p:spPr>
      </p:pic>
      <p:sp>
        <p:nvSpPr>
          <p:cNvPr id="180" name="Diamond 179">
            <a:extLst>
              <a:ext uri="{FF2B5EF4-FFF2-40B4-BE49-F238E27FC236}">
                <a16:creationId xmlns:a16="http://schemas.microsoft.com/office/drawing/2014/main" id="{9559195F-2397-479C-B363-D59886B1F7AB}"/>
              </a:ext>
            </a:extLst>
          </p:cNvPr>
          <p:cNvSpPr/>
          <p:nvPr/>
        </p:nvSpPr>
        <p:spPr>
          <a:xfrm>
            <a:off x="98975" y="3525521"/>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2" name="Straight Arrow Connector 181">
            <a:extLst>
              <a:ext uri="{FF2B5EF4-FFF2-40B4-BE49-F238E27FC236}">
                <a16:creationId xmlns:a16="http://schemas.microsoft.com/office/drawing/2014/main" id="{5299505E-466D-42DA-876F-93A0BD60E201}"/>
              </a:ext>
            </a:extLst>
          </p:cNvPr>
          <p:cNvCxnSpPr>
            <a:cxnSpLocks/>
            <a:stCxn id="180" idx="2"/>
            <a:endCxn id="179" idx="0"/>
          </p:cNvCxnSpPr>
          <p:nvPr/>
        </p:nvCxnSpPr>
        <p:spPr>
          <a:xfrm flipH="1">
            <a:off x="275875" y="3924550"/>
            <a:ext cx="6434" cy="26563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83" name="Connector: Elbow 182">
            <a:extLst>
              <a:ext uri="{FF2B5EF4-FFF2-40B4-BE49-F238E27FC236}">
                <a16:creationId xmlns:a16="http://schemas.microsoft.com/office/drawing/2014/main" id="{E8483234-EBD7-46B6-9E05-128E1458CE5D}"/>
              </a:ext>
            </a:extLst>
          </p:cNvPr>
          <p:cNvCxnSpPr>
            <a:cxnSpLocks/>
            <a:stCxn id="142" idx="3"/>
            <a:endCxn id="157" idx="0"/>
          </p:cNvCxnSpPr>
          <p:nvPr/>
        </p:nvCxnSpPr>
        <p:spPr>
          <a:xfrm>
            <a:off x="3700406" y="2810121"/>
            <a:ext cx="371836" cy="396517"/>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184" name="Connector: Elbow 183">
            <a:extLst>
              <a:ext uri="{FF2B5EF4-FFF2-40B4-BE49-F238E27FC236}">
                <a16:creationId xmlns:a16="http://schemas.microsoft.com/office/drawing/2014/main" id="{2D464F00-39BD-45DA-8067-2428040AA867}"/>
              </a:ext>
            </a:extLst>
          </p:cNvPr>
          <p:cNvCxnSpPr>
            <a:cxnSpLocks/>
            <a:stCxn id="142" idx="1"/>
            <a:endCxn id="170" idx="0"/>
          </p:cNvCxnSpPr>
          <p:nvPr/>
        </p:nvCxnSpPr>
        <p:spPr>
          <a:xfrm rot="10800000" flipV="1">
            <a:off x="2490679" y="2810121"/>
            <a:ext cx="423261" cy="299418"/>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185" name="Connector: Elbow 184">
            <a:extLst>
              <a:ext uri="{FF2B5EF4-FFF2-40B4-BE49-F238E27FC236}">
                <a16:creationId xmlns:a16="http://schemas.microsoft.com/office/drawing/2014/main" id="{3B3E040A-B6CE-460B-BD69-28227082E351}"/>
              </a:ext>
            </a:extLst>
          </p:cNvPr>
          <p:cNvCxnSpPr>
            <a:cxnSpLocks/>
            <a:stCxn id="142" idx="1"/>
            <a:endCxn id="165" idx="0"/>
          </p:cNvCxnSpPr>
          <p:nvPr/>
        </p:nvCxnSpPr>
        <p:spPr>
          <a:xfrm rot="10800000" flipV="1">
            <a:off x="1889871" y="2810121"/>
            <a:ext cx="1024069" cy="320182"/>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186" name="Connector: Elbow 185">
            <a:extLst>
              <a:ext uri="{FF2B5EF4-FFF2-40B4-BE49-F238E27FC236}">
                <a16:creationId xmlns:a16="http://schemas.microsoft.com/office/drawing/2014/main" id="{02E96BB4-3EEB-4BF4-9CB7-985DF908210B}"/>
              </a:ext>
            </a:extLst>
          </p:cNvPr>
          <p:cNvCxnSpPr>
            <a:cxnSpLocks/>
            <a:stCxn id="142" idx="3"/>
            <a:endCxn id="154" idx="0"/>
          </p:cNvCxnSpPr>
          <p:nvPr/>
        </p:nvCxnSpPr>
        <p:spPr>
          <a:xfrm>
            <a:off x="3700406" y="2810121"/>
            <a:ext cx="904463" cy="384307"/>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187" name="Connector: Elbow 186">
            <a:extLst>
              <a:ext uri="{FF2B5EF4-FFF2-40B4-BE49-F238E27FC236}">
                <a16:creationId xmlns:a16="http://schemas.microsoft.com/office/drawing/2014/main" id="{AF70EB73-F30D-49FA-B253-BD60C57E5CFB}"/>
              </a:ext>
            </a:extLst>
          </p:cNvPr>
          <p:cNvCxnSpPr>
            <a:cxnSpLocks/>
            <a:stCxn id="142" idx="3"/>
            <a:endCxn id="161" idx="0"/>
          </p:cNvCxnSpPr>
          <p:nvPr/>
        </p:nvCxnSpPr>
        <p:spPr>
          <a:xfrm>
            <a:off x="3700406" y="2810121"/>
            <a:ext cx="1400916" cy="417594"/>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188" name="Connector: Elbow 187">
            <a:extLst>
              <a:ext uri="{FF2B5EF4-FFF2-40B4-BE49-F238E27FC236}">
                <a16:creationId xmlns:a16="http://schemas.microsoft.com/office/drawing/2014/main" id="{AAE3AFC6-83DF-4645-A614-93F0D0C71EE6}"/>
              </a:ext>
            </a:extLst>
          </p:cNvPr>
          <p:cNvCxnSpPr>
            <a:cxnSpLocks/>
            <a:stCxn id="142" idx="3"/>
            <a:endCxn id="159" idx="0"/>
          </p:cNvCxnSpPr>
          <p:nvPr/>
        </p:nvCxnSpPr>
        <p:spPr>
          <a:xfrm>
            <a:off x="3700406" y="2810121"/>
            <a:ext cx="1886825" cy="466185"/>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189" name="Straight Arrow Connector 188">
            <a:extLst>
              <a:ext uri="{FF2B5EF4-FFF2-40B4-BE49-F238E27FC236}">
                <a16:creationId xmlns:a16="http://schemas.microsoft.com/office/drawing/2014/main" id="{79622C0C-D2AC-4920-91D1-A254FD0E206D}"/>
              </a:ext>
            </a:extLst>
          </p:cNvPr>
          <p:cNvCxnSpPr>
            <a:cxnSpLocks/>
            <a:stCxn id="177" idx="2"/>
            <a:endCxn id="385" idx="0"/>
          </p:cNvCxnSpPr>
          <p:nvPr/>
        </p:nvCxnSpPr>
        <p:spPr>
          <a:xfrm flipH="1">
            <a:off x="1141321" y="3310571"/>
            <a:ext cx="937" cy="214033"/>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90" name="Diamond 189">
            <a:extLst>
              <a:ext uri="{FF2B5EF4-FFF2-40B4-BE49-F238E27FC236}">
                <a16:creationId xmlns:a16="http://schemas.microsoft.com/office/drawing/2014/main" id="{8B32079E-4834-4C7B-B2AE-C6605AF77DAF}"/>
              </a:ext>
            </a:extLst>
          </p:cNvPr>
          <p:cNvSpPr/>
          <p:nvPr/>
        </p:nvSpPr>
        <p:spPr>
          <a:xfrm>
            <a:off x="1781252" y="3671047"/>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Diamond 190">
            <a:extLst>
              <a:ext uri="{FF2B5EF4-FFF2-40B4-BE49-F238E27FC236}">
                <a16:creationId xmlns:a16="http://schemas.microsoft.com/office/drawing/2014/main" id="{9F855070-DC8B-49EF-B516-4B26BCC2E478}"/>
              </a:ext>
            </a:extLst>
          </p:cNvPr>
          <p:cNvSpPr/>
          <p:nvPr/>
        </p:nvSpPr>
        <p:spPr>
          <a:xfrm>
            <a:off x="2207146" y="3678632"/>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2" name="Connector: Elbow 231">
            <a:extLst>
              <a:ext uri="{FF2B5EF4-FFF2-40B4-BE49-F238E27FC236}">
                <a16:creationId xmlns:a16="http://schemas.microsoft.com/office/drawing/2014/main" id="{81C0B801-FCFF-476D-B7D7-3FF207980EDF}"/>
              </a:ext>
            </a:extLst>
          </p:cNvPr>
          <p:cNvCxnSpPr>
            <a:cxnSpLocks/>
            <a:stCxn id="165" idx="2"/>
            <a:endCxn id="194" idx="0"/>
          </p:cNvCxnSpPr>
          <p:nvPr/>
        </p:nvCxnSpPr>
        <p:spPr>
          <a:xfrm flipH="1">
            <a:off x="1536367" y="3529332"/>
            <a:ext cx="353503" cy="14171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94" name="Diamond 193">
            <a:extLst>
              <a:ext uri="{FF2B5EF4-FFF2-40B4-BE49-F238E27FC236}">
                <a16:creationId xmlns:a16="http://schemas.microsoft.com/office/drawing/2014/main" id="{C3924D2E-BDA9-4F24-87AF-8CEB38CA1CD6}"/>
              </a:ext>
            </a:extLst>
          </p:cNvPr>
          <p:cNvSpPr/>
          <p:nvPr/>
        </p:nvSpPr>
        <p:spPr>
          <a:xfrm>
            <a:off x="1353033" y="3671047"/>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5" name="Straight Arrow Connector 194">
            <a:extLst>
              <a:ext uri="{FF2B5EF4-FFF2-40B4-BE49-F238E27FC236}">
                <a16:creationId xmlns:a16="http://schemas.microsoft.com/office/drawing/2014/main" id="{8F150A79-A746-400F-827A-635D6EDE6262}"/>
              </a:ext>
            </a:extLst>
          </p:cNvPr>
          <p:cNvCxnSpPr>
            <a:cxnSpLocks/>
            <a:stCxn id="194" idx="2"/>
            <a:endCxn id="204" idx="0"/>
          </p:cNvCxnSpPr>
          <p:nvPr/>
        </p:nvCxnSpPr>
        <p:spPr>
          <a:xfrm flipH="1">
            <a:off x="1530421" y="4070076"/>
            <a:ext cx="5946" cy="26010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96" name="Connector: Elbow 235">
            <a:extLst>
              <a:ext uri="{FF2B5EF4-FFF2-40B4-BE49-F238E27FC236}">
                <a16:creationId xmlns:a16="http://schemas.microsoft.com/office/drawing/2014/main" id="{FAE73C4E-6BAB-4331-A36A-BE2DDEFD06D6}"/>
              </a:ext>
            </a:extLst>
          </p:cNvPr>
          <p:cNvCxnSpPr>
            <a:cxnSpLocks/>
            <a:stCxn id="170" idx="2"/>
            <a:endCxn id="198" idx="0"/>
          </p:cNvCxnSpPr>
          <p:nvPr/>
        </p:nvCxnSpPr>
        <p:spPr>
          <a:xfrm>
            <a:off x="2490678" y="3508568"/>
            <a:ext cx="329782" cy="17412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98" name="Diamond 197">
            <a:extLst>
              <a:ext uri="{FF2B5EF4-FFF2-40B4-BE49-F238E27FC236}">
                <a16:creationId xmlns:a16="http://schemas.microsoft.com/office/drawing/2014/main" id="{1D1CE635-DDAB-4014-9D4D-BD2A6D04802A}"/>
              </a:ext>
            </a:extLst>
          </p:cNvPr>
          <p:cNvSpPr/>
          <p:nvPr/>
        </p:nvSpPr>
        <p:spPr>
          <a:xfrm>
            <a:off x="2637126" y="3682693"/>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9" name="Straight Arrow Connector 198">
            <a:extLst>
              <a:ext uri="{FF2B5EF4-FFF2-40B4-BE49-F238E27FC236}">
                <a16:creationId xmlns:a16="http://schemas.microsoft.com/office/drawing/2014/main" id="{5AAEADD8-D7E1-4106-96D2-226BA427EB18}"/>
              </a:ext>
            </a:extLst>
          </p:cNvPr>
          <p:cNvCxnSpPr>
            <a:cxnSpLocks/>
            <a:stCxn id="198" idx="2"/>
            <a:endCxn id="210" idx="0"/>
          </p:cNvCxnSpPr>
          <p:nvPr/>
        </p:nvCxnSpPr>
        <p:spPr>
          <a:xfrm>
            <a:off x="2820460" y="4081722"/>
            <a:ext cx="11537" cy="22415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01" name="Straight Arrow Connector 200">
            <a:extLst>
              <a:ext uri="{FF2B5EF4-FFF2-40B4-BE49-F238E27FC236}">
                <a16:creationId xmlns:a16="http://schemas.microsoft.com/office/drawing/2014/main" id="{C3B61035-7568-4C3B-933C-C0D47197BCE6}"/>
              </a:ext>
            </a:extLst>
          </p:cNvPr>
          <p:cNvCxnSpPr>
            <a:cxnSpLocks/>
            <a:stCxn id="143" idx="0"/>
            <a:endCxn id="173" idx="0"/>
          </p:cNvCxnSpPr>
          <p:nvPr/>
        </p:nvCxnSpPr>
        <p:spPr>
          <a:xfrm flipH="1">
            <a:off x="287991" y="2439774"/>
            <a:ext cx="226158" cy="47598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02" name="Straight Arrow Connector 201">
            <a:extLst>
              <a:ext uri="{FF2B5EF4-FFF2-40B4-BE49-F238E27FC236}">
                <a16:creationId xmlns:a16="http://schemas.microsoft.com/office/drawing/2014/main" id="{F48B64EF-15AF-47BA-BA0C-CE156AC69C78}"/>
              </a:ext>
            </a:extLst>
          </p:cNvPr>
          <p:cNvCxnSpPr>
            <a:cxnSpLocks/>
            <a:stCxn id="143" idx="0"/>
            <a:endCxn id="175" idx="0"/>
          </p:cNvCxnSpPr>
          <p:nvPr/>
        </p:nvCxnSpPr>
        <p:spPr>
          <a:xfrm>
            <a:off x="514149" y="2439774"/>
            <a:ext cx="205694" cy="47023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03" name="Straight Arrow Connector 202">
            <a:extLst>
              <a:ext uri="{FF2B5EF4-FFF2-40B4-BE49-F238E27FC236}">
                <a16:creationId xmlns:a16="http://schemas.microsoft.com/office/drawing/2014/main" id="{4FE7BC82-5B42-4AE9-BEE6-12BE33F878A5}"/>
              </a:ext>
            </a:extLst>
          </p:cNvPr>
          <p:cNvCxnSpPr>
            <a:cxnSpLocks/>
            <a:stCxn id="143" idx="0"/>
            <a:endCxn id="177" idx="0"/>
          </p:cNvCxnSpPr>
          <p:nvPr/>
        </p:nvCxnSpPr>
        <p:spPr>
          <a:xfrm>
            <a:off x="514149" y="2439774"/>
            <a:ext cx="628109" cy="47176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204" name="Picture 203" descr="A picture containing clipart&#10;&#10;Description automatically generated">
            <a:extLst>
              <a:ext uri="{FF2B5EF4-FFF2-40B4-BE49-F238E27FC236}">
                <a16:creationId xmlns:a16="http://schemas.microsoft.com/office/drawing/2014/main" id="{11B899E5-7380-4E2F-992F-3D95BCAFE6DF}"/>
              </a:ext>
            </a:extLst>
          </p:cNvPr>
          <p:cNvPicPr>
            <a:picLocks noChangeAspect="1"/>
          </p:cNvPicPr>
          <p:nvPr/>
        </p:nvPicPr>
        <p:blipFill>
          <a:blip r:embed="rId3"/>
          <a:stretch>
            <a:fillRect/>
          </a:stretch>
        </p:blipFill>
        <p:spPr>
          <a:xfrm>
            <a:off x="1325591" y="4330184"/>
            <a:ext cx="409660" cy="409660"/>
          </a:xfrm>
          <a:prstGeom prst="rect">
            <a:avLst/>
          </a:prstGeom>
        </p:spPr>
      </p:pic>
      <p:pic>
        <p:nvPicPr>
          <p:cNvPr id="205" name="Picture 204" descr="A picture containing clipart&#10;&#10;Description automatically generated">
            <a:extLst>
              <a:ext uri="{FF2B5EF4-FFF2-40B4-BE49-F238E27FC236}">
                <a16:creationId xmlns:a16="http://schemas.microsoft.com/office/drawing/2014/main" id="{54C6EF18-D397-4FE6-B891-27679C6FAA4A}"/>
              </a:ext>
            </a:extLst>
          </p:cNvPr>
          <p:cNvPicPr>
            <a:picLocks noChangeAspect="1"/>
          </p:cNvPicPr>
          <p:nvPr/>
        </p:nvPicPr>
        <p:blipFill>
          <a:blip r:embed="rId3"/>
          <a:stretch>
            <a:fillRect/>
          </a:stretch>
        </p:blipFill>
        <p:spPr>
          <a:xfrm>
            <a:off x="2193851" y="4330831"/>
            <a:ext cx="409660" cy="409660"/>
          </a:xfrm>
          <a:prstGeom prst="rect">
            <a:avLst/>
          </a:prstGeom>
        </p:spPr>
      </p:pic>
      <p:pic>
        <p:nvPicPr>
          <p:cNvPr id="208" name="Picture 207" descr="A picture containing chart&#10;&#10;Description automatically generated">
            <a:extLst>
              <a:ext uri="{FF2B5EF4-FFF2-40B4-BE49-F238E27FC236}">
                <a16:creationId xmlns:a16="http://schemas.microsoft.com/office/drawing/2014/main" id="{6328B80A-6A8B-40BF-8CE9-634DF7C5E50A}"/>
              </a:ext>
            </a:extLst>
          </p:cNvPr>
          <p:cNvPicPr>
            <a:picLocks noChangeAspect="1"/>
          </p:cNvPicPr>
          <p:nvPr/>
        </p:nvPicPr>
        <p:blipFill>
          <a:blip r:embed="rId4"/>
          <a:stretch>
            <a:fillRect/>
          </a:stretch>
        </p:blipFill>
        <p:spPr>
          <a:xfrm>
            <a:off x="4404039" y="3902667"/>
            <a:ext cx="437704" cy="437704"/>
          </a:xfrm>
          <a:prstGeom prst="rect">
            <a:avLst/>
          </a:prstGeom>
        </p:spPr>
      </p:pic>
      <p:pic>
        <p:nvPicPr>
          <p:cNvPr id="209" name="Picture 208" descr="A picture containing chart&#10;&#10;Description automatically generated">
            <a:extLst>
              <a:ext uri="{FF2B5EF4-FFF2-40B4-BE49-F238E27FC236}">
                <a16:creationId xmlns:a16="http://schemas.microsoft.com/office/drawing/2014/main" id="{DFEA6CC5-7B7F-463C-84CF-8C1504E25B19}"/>
              </a:ext>
            </a:extLst>
          </p:cNvPr>
          <p:cNvPicPr>
            <a:picLocks noChangeAspect="1"/>
          </p:cNvPicPr>
          <p:nvPr/>
        </p:nvPicPr>
        <p:blipFill>
          <a:blip r:embed="rId4"/>
          <a:stretch>
            <a:fillRect/>
          </a:stretch>
        </p:blipFill>
        <p:spPr>
          <a:xfrm>
            <a:off x="1760897" y="4324779"/>
            <a:ext cx="437704" cy="437704"/>
          </a:xfrm>
          <a:prstGeom prst="rect">
            <a:avLst/>
          </a:prstGeom>
        </p:spPr>
      </p:pic>
      <p:pic>
        <p:nvPicPr>
          <p:cNvPr id="210" name="Picture 209" descr="A picture containing chart&#10;&#10;Description automatically generated">
            <a:extLst>
              <a:ext uri="{FF2B5EF4-FFF2-40B4-BE49-F238E27FC236}">
                <a16:creationId xmlns:a16="http://schemas.microsoft.com/office/drawing/2014/main" id="{70F936D8-D81A-471A-B4B2-A2237572379E}"/>
              </a:ext>
            </a:extLst>
          </p:cNvPr>
          <p:cNvPicPr>
            <a:picLocks noChangeAspect="1"/>
          </p:cNvPicPr>
          <p:nvPr/>
        </p:nvPicPr>
        <p:blipFill>
          <a:blip r:embed="rId4"/>
          <a:stretch>
            <a:fillRect/>
          </a:stretch>
        </p:blipFill>
        <p:spPr>
          <a:xfrm>
            <a:off x="2613145" y="4305880"/>
            <a:ext cx="437704" cy="437704"/>
          </a:xfrm>
          <a:prstGeom prst="rect">
            <a:avLst/>
          </a:prstGeom>
        </p:spPr>
      </p:pic>
      <p:pic>
        <p:nvPicPr>
          <p:cNvPr id="211" name="Picture 210" descr="A picture containing chart&#10;&#10;Description automatically generated">
            <a:extLst>
              <a:ext uri="{FF2B5EF4-FFF2-40B4-BE49-F238E27FC236}">
                <a16:creationId xmlns:a16="http://schemas.microsoft.com/office/drawing/2014/main" id="{95E5FE95-3A49-4A24-AB1A-93F88DB8888D}"/>
              </a:ext>
            </a:extLst>
          </p:cNvPr>
          <p:cNvPicPr>
            <a:picLocks noChangeAspect="1"/>
          </p:cNvPicPr>
          <p:nvPr/>
        </p:nvPicPr>
        <p:blipFill>
          <a:blip r:embed="rId4"/>
          <a:stretch>
            <a:fillRect/>
          </a:stretch>
        </p:blipFill>
        <p:spPr>
          <a:xfrm>
            <a:off x="3848543" y="3896567"/>
            <a:ext cx="437704" cy="437704"/>
          </a:xfrm>
          <a:prstGeom prst="rect">
            <a:avLst/>
          </a:prstGeom>
        </p:spPr>
      </p:pic>
      <p:pic>
        <p:nvPicPr>
          <p:cNvPr id="212" name="Picture 211" descr="A picture containing chart&#10;&#10;Description automatically generated">
            <a:extLst>
              <a:ext uri="{FF2B5EF4-FFF2-40B4-BE49-F238E27FC236}">
                <a16:creationId xmlns:a16="http://schemas.microsoft.com/office/drawing/2014/main" id="{D6EC07DE-A4B0-4DC0-932B-652D2BD21BEC}"/>
              </a:ext>
            </a:extLst>
          </p:cNvPr>
          <p:cNvPicPr>
            <a:picLocks noChangeAspect="1"/>
          </p:cNvPicPr>
          <p:nvPr/>
        </p:nvPicPr>
        <p:blipFill>
          <a:blip r:embed="rId4"/>
          <a:stretch>
            <a:fillRect/>
          </a:stretch>
        </p:blipFill>
        <p:spPr>
          <a:xfrm>
            <a:off x="4885829" y="3905266"/>
            <a:ext cx="437704" cy="437704"/>
          </a:xfrm>
          <a:prstGeom prst="rect">
            <a:avLst/>
          </a:prstGeom>
        </p:spPr>
      </p:pic>
      <p:pic>
        <p:nvPicPr>
          <p:cNvPr id="213" name="Picture 212" descr="A picture containing chart&#10;&#10;Description automatically generated">
            <a:extLst>
              <a:ext uri="{FF2B5EF4-FFF2-40B4-BE49-F238E27FC236}">
                <a16:creationId xmlns:a16="http://schemas.microsoft.com/office/drawing/2014/main" id="{CE537F6C-B025-4804-A94A-18CD8F0A528D}"/>
              </a:ext>
            </a:extLst>
          </p:cNvPr>
          <p:cNvPicPr>
            <a:picLocks noChangeAspect="1"/>
          </p:cNvPicPr>
          <p:nvPr/>
        </p:nvPicPr>
        <p:blipFill>
          <a:blip r:embed="rId4"/>
          <a:stretch>
            <a:fillRect/>
          </a:stretch>
        </p:blipFill>
        <p:spPr>
          <a:xfrm>
            <a:off x="5374379" y="3897677"/>
            <a:ext cx="437704" cy="437704"/>
          </a:xfrm>
          <a:prstGeom prst="rect">
            <a:avLst/>
          </a:prstGeom>
        </p:spPr>
      </p:pic>
      <p:sp>
        <p:nvSpPr>
          <p:cNvPr id="214" name="TextBox 213">
            <a:extLst>
              <a:ext uri="{FF2B5EF4-FFF2-40B4-BE49-F238E27FC236}">
                <a16:creationId xmlns:a16="http://schemas.microsoft.com/office/drawing/2014/main" id="{7E8C8B03-EC1F-4C93-9167-F2E01E88301E}"/>
              </a:ext>
            </a:extLst>
          </p:cNvPr>
          <p:cNvSpPr txBox="1"/>
          <p:nvPr/>
        </p:nvSpPr>
        <p:spPr>
          <a:xfrm>
            <a:off x="840941" y="1984254"/>
            <a:ext cx="576761" cy="369332"/>
          </a:xfrm>
          <a:prstGeom prst="rect">
            <a:avLst/>
          </a:prstGeom>
          <a:noFill/>
        </p:spPr>
        <p:txBody>
          <a:bodyPr wrap="none" rtlCol="0">
            <a:spAutoFit/>
          </a:bodyPr>
          <a:lstStyle/>
          <a:p>
            <a:r>
              <a:rPr lang="en-US" dirty="0">
                <a:solidFill>
                  <a:schemeClr val="accent1">
                    <a:lumMod val="75000"/>
                  </a:schemeClr>
                </a:solidFill>
              </a:rPr>
              <a:t>RO1</a:t>
            </a:r>
          </a:p>
        </p:txBody>
      </p:sp>
      <p:sp>
        <p:nvSpPr>
          <p:cNvPr id="215" name="Freeform: Shape 214">
            <a:extLst>
              <a:ext uri="{FF2B5EF4-FFF2-40B4-BE49-F238E27FC236}">
                <a16:creationId xmlns:a16="http://schemas.microsoft.com/office/drawing/2014/main" id="{45227272-4F06-4CF6-B18B-3E7E09106BC7}"/>
              </a:ext>
            </a:extLst>
          </p:cNvPr>
          <p:cNvSpPr/>
          <p:nvPr/>
        </p:nvSpPr>
        <p:spPr>
          <a:xfrm>
            <a:off x="1339989" y="2064505"/>
            <a:ext cx="3502371" cy="1672707"/>
          </a:xfrm>
          <a:custGeom>
            <a:avLst/>
            <a:gdLst>
              <a:gd name="connsiteX0" fmla="*/ 2515957 w 3468842"/>
              <a:gd name="connsiteY0" fmla="*/ 0 h 1712643"/>
              <a:gd name="connsiteX1" fmla="*/ 3278261 w 3468842"/>
              <a:gd name="connsiteY1" fmla="*/ 0 h 1712643"/>
              <a:gd name="connsiteX2" fmla="*/ 3468842 w 3468842"/>
              <a:gd name="connsiteY2" fmla="*/ 190581 h 1712643"/>
              <a:gd name="connsiteX3" fmla="*/ 3468842 w 3468842"/>
              <a:gd name="connsiteY3" fmla="*/ 1522062 h 1712643"/>
              <a:gd name="connsiteX4" fmla="*/ 3278261 w 3468842"/>
              <a:gd name="connsiteY4" fmla="*/ 1712643 h 1712643"/>
              <a:gd name="connsiteX5" fmla="*/ 2515957 w 3468842"/>
              <a:gd name="connsiteY5" fmla="*/ 1712643 h 1712643"/>
              <a:gd name="connsiteX6" fmla="*/ 2325376 w 3468842"/>
              <a:gd name="connsiteY6" fmla="*/ 1522062 h 1712643"/>
              <a:gd name="connsiteX7" fmla="*/ 2325376 w 3468842"/>
              <a:gd name="connsiteY7" fmla="*/ 851928 h 1712643"/>
              <a:gd name="connsiteX8" fmla="*/ 141991 w 3468842"/>
              <a:gd name="connsiteY8" fmla="*/ 851928 h 1712643"/>
              <a:gd name="connsiteX9" fmla="*/ 0 w 3468842"/>
              <a:gd name="connsiteY9" fmla="*/ 709937 h 1712643"/>
              <a:gd name="connsiteX10" fmla="*/ 0 w 3468842"/>
              <a:gd name="connsiteY10" fmla="*/ 141992 h 1712643"/>
              <a:gd name="connsiteX11" fmla="*/ 141991 w 3468842"/>
              <a:gd name="connsiteY11" fmla="*/ 1 h 1712643"/>
              <a:gd name="connsiteX12" fmla="*/ 2515947 w 3468842"/>
              <a:gd name="connsiteY12" fmla="*/ 1 h 1712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68842" h="1712643">
                <a:moveTo>
                  <a:pt x="2515957" y="0"/>
                </a:moveTo>
                <a:lnTo>
                  <a:pt x="3278261" y="0"/>
                </a:lnTo>
                <a:cubicBezTo>
                  <a:pt x="3383516" y="0"/>
                  <a:pt x="3468842" y="85326"/>
                  <a:pt x="3468842" y="190581"/>
                </a:cubicBezTo>
                <a:lnTo>
                  <a:pt x="3468842" y="1522062"/>
                </a:lnTo>
                <a:cubicBezTo>
                  <a:pt x="3468842" y="1627317"/>
                  <a:pt x="3383516" y="1712643"/>
                  <a:pt x="3278261" y="1712643"/>
                </a:cubicBezTo>
                <a:lnTo>
                  <a:pt x="2515957" y="1712643"/>
                </a:lnTo>
                <a:cubicBezTo>
                  <a:pt x="2410702" y="1712643"/>
                  <a:pt x="2325376" y="1627317"/>
                  <a:pt x="2325376" y="1522062"/>
                </a:cubicBezTo>
                <a:lnTo>
                  <a:pt x="2325376" y="851928"/>
                </a:lnTo>
                <a:lnTo>
                  <a:pt x="141991" y="851928"/>
                </a:lnTo>
                <a:cubicBezTo>
                  <a:pt x="63572" y="851928"/>
                  <a:pt x="0" y="788356"/>
                  <a:pt x="0" y="709937"/>
                </a:cubicBezTo>
                <a:lnTo>
                  <a:pt x="0" y="141992"/>
                </a:lnTo>
                <a:cubicBezTo>
                  <a:pt x="0" y="63573"/>
                  <a:pt x="63572" y="1"/>
                  <a:pt x="141991" y="1"/>
                </a:cubicBezTo>
                <a:lnTo>
                  <a:pt x="2515947" y="1"/>
                </a:lnTo>
                <a:close/>
              </a:path>
            </a:pathLst>
          </a:custGeom>
          <a:solidFill>
            <a:srgbClr val="9DBFBE">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6" name="TextBox 215">
            <a:extLst>
              <a:ext uri="{FF2B5EF4-FFF2-40B4-BE49-F238E27FC236}">
                <a16:creationId xmlns:a16="http://schemas.microsoft.com/office/drawing/2014/main" id="{52C93A96-46BC-4B85-B523-6D506278AD2B}"/>
              </a:ext>
            </a:extLst>
          </p:cNvPr>
          <p:cNvSpPr txBox="1"/>
          <p:nvPr/>
        </p:nvSpPr>
        <p:spPr>
          <a:xfrm>
            <a:off x="1389778" y="1681680"/>
            <a:ext cx="576761" cy="369332"/>
          </a:xfrm>
          <a:prstGeom prst="rect">
            <a:avLst/>
          </a:prstGeom>
          <a:noFill/>
        </p:spPr>
        <p:txBody>
          <a:bodyPr wrap="none" rtlCol="0">
            <a:spAutoFit/>
          </a:bodyPr>
          <a:lstStyle/>
          <a:p>
            <a:r>
              <a:rPr lang="en-US" dirty="0">
                <a:solidFill>
                  <a:schemeClr val="accent1">
                    <a:lumMod val="75000"/>
                  </a:schemeClr>
                </a:solidFill>
              </a:rPr>
              <a:t>RO2</a:t>
            </a:r>
          </a:p>
        </p:txBody>
      </p:sp>
      <p:sp>
        <p:nvSpPr>
          <p:cNvPr id="217" name="Freeform: Shape 216">
            <a:extLst>
              <a:ext uri="{FF2B5EF4-FFF2-40B4-BE49-F238E27FC236}">
                <a16:creationId xmlns:a16="http://schemas.microsoft.com/office/drawing/2014/main" id="{B357FF2B-80A6-41CE-974A-75FB9E0C7A89}"/>
              </a:ext>
            </a:extLst>
          </p:cNvPr>
          <p:cNvSpPr/>
          <p:nvPr/>
        </p:nvSpPr>
        <p:spPr>
          <a:xfrm>
            <a:off x="1283828" y="2020285"/>
            <a:ext cx="4058152" cy="1696837"/>
          </a:xfrm>
          <a:custGeom>
            <a:avLst/>
            <a:gdLst>
              <a:gd name="connsiteX0" fmla="*/ 137621 w 4058152"/>
              <a:gd name="connsiteY0" fmla="*/ 0 h 1696837"/>
              <a:gd name="connsiteX1" fmla="*/ 3920530 w 4058152"/>
              <a:gd name="connsiteY1" fmla="*/ 0 h 1696837"/>
              <a:gd name="connsiteX2" fmla="*/ 4058151 w 4058152"/>
              <a:gd name="connsiteY2" fmla="*/ 137621 h 1696837"/>
              <a:gd name="connsiteX3" fmla="*/ 4058151 w 4058152"/>
              <a:gd name="connsiteY3" fmla="*/ 228883 h 1696837"/>
              <a:gd name="connsiteX4" fmla="*/ 4058152 w 4058152"/>
              <a:gd name="connsiteY4" fmla="*/ 228888 h 1696837"/>
              <a:gd name="connsiteX5" fmla="*/ 4058152 w 4058152"/>
              <a:gd name="connsiteY5" fmla="*/ 1620349 h 1696837"/>
              <a:gd name="connsiteX6" fmla="*/ 3981664 w 4058152"/>
              <a:gd name="connsiteY6" fmla="*/ 1696837 h 1696837"/>
              <a:gd name="connsiteX7" fmla="*/ 3675720 w 4058152"/>
              <a:gd name="connsiteY7" fmla="*/ 1696837 h 1696837"/>
              <a:gd name="connsiteX8" fmla="*/ 3599232 w 4058152"/>
              <a:gd name="connsiteY8" fmla="*/ 1620349 h 1696837"/>
              <a:gd name="connsiteX9" fmla="*/ 3599232 w 4058152"/>
              <a:gd name="connsiteY9" fmla="*/ 825707 h 1696837"/>
              <a:gd name="connsiteX10" fmla="*/ 137621 w 4058152"/>
              <a:gd name="connsiteY10" fmla="*/ 825707 h 1696837"/>
              <a:gd name="connsiteX11" fmla="*/ 0 w 4058152"/>
              <a:gd name="connsiteY11" fmla="*/ 688086 h 1696837"/>
              <a:gd name="connsiteX12" fmla="*/ 0 w 4058152"/>
              <a:gd name="connsiteY12" fmla="*/ 137621 h 1696837"/>
              <a:gd name="connsiteX13" fmla="*/ 137621 w 4058152"/>
              <a:gd name="connsiteY13" fmla="*/ 0 h 1696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58152" h="1696837">
                <a:moveTo>
                  <a:pt x="137621" y="0"/>
                </a:moveTo>
                <a:lnTo>
                  <a:pt x="3920530" y="0"/>
                </a:lnTo>
                <a:cubicBezTo>
                  <a:pt x="3996536" y="0"/>
                  <a:pt x="4058151" y="61615"/>
                  <a:pt x="4058151" y="137621"/>
                </a:cubicBezTo>
                <a:lnTo>
                  <a:pt x="4058151" y="228883"/>
                </a:lnTo>
                <a:lnTo>
                  <a:pt x="4058152" y="228888"/>
                </a:lnTo>
                <a:lnTo>
                  <a:pt x="4058152" y="1620349"/>
                </a:lnTo>
                <a:cubicBezTo>
                  <a:pt x="4058152" y="1662592"/>
                  <a:pt x="4023907" y="1696837"/>
                  <a:pt x="3981664" y="1696837"/>
                </a:cubicBezTo>
                <a:lnTo>
                  <a:pt x="3675720" y="1696837"/>
                </a:lnTo>
                <a:cubicBezTo>
                  <a:pt x="3633477" y="1696837"/>
                  <a:pt x="3599232" y="1662592"/>
                  <a:pt x="3599232" y="1620349"/>
                </a:cubicBezTo>
                <a:lnTo>
                  <a:pt x="3599232" y="825707"/>
                </a:lnTo>
                <a:lnTo>
                  <a:pt x="137621" y="825707"/>
                </a:lnTo>
                <a:cubicBezTo>
                  <a:pt x="61615" y="825707"/>
                  <a:pt x="0" y="764092"/>
                  <a:pt x="0" y="688086"/>
                </a:cubicBezTo>
                <a:lnTo>
                  <a:pt x="0" y="137621"/>
                </a:lnTo>
                <a:cubicBezTo>
                  <a:pt x="0" y="61615"/>
                  <a:pt x="61615" y="0"/>
                  <a:pt x="137621" y="0"/>
                </a:cubicBezTo>
                <a:close/>
              </a:path>
            </a:pathLst>
          </a:custGeom>
          <a:solidFill>
            <a:srgbClr val="9DBFBE">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9" name="TextBox 218">
            <a:extLst>
              <a:ext uri="{FF2B5EF4-FFF2-40B4-BE49-F238E27FC236}">
                <a16:creationId xmlns:a16="http://schemas.microsoft.com/office/drawing/2014/main" id="{DDE0C663-B11F-4946-9BEC-4A6AF08BB52F}"/>
              </a:ext>
            </a:extLst>
          </p:cNvPr>
          <p:cNvSpPr txBox="1"/>
          <p:nvPr/>
        </p:nvSpPr>
        <p:spPr>
          <a:xfrm>
            <a:off x="2497634" y="1651436"/>
            <a:ext cx="576761" cy="369332"/>
          </a:xfrm>
          <a:prstGeom prst="rect">
            <a:avLst/>
          </a:prstGeom>
          <a:noFill/>
        </p:spPr>
        <p:txBody>
          <a:bodyPr wrap="none" rtlCol="0">
            <a:spAutoFit/>
          </a:bodyPr>
          <a:lstStyle/>
          <a:p>
            <a:r>
              <a:rPr lang="en-US" dirty="0">
                <a:solidFill>
                  <a:schemeClr val="accent1">
                    <a:lumMod val="75000"/>
                  </a:schemeClr>
                </a:solidFill>
              </a:rPr>
              <a:t>RO3</a:t>
            </a:r>
          </a:p>
        </p:txBody>
      </p:sp>
      <p:cxnSp>
        <p:nvCxnSpPr>
          <p:cNvPr id="356" name="Straight Arrow Connector 355">
            <a:extLst>
              <a:ext uri="{FF2B5EF4-FFF2-40B4-BE49-F238E27FC236}">
                <a16:creationId xmlns:a16="http://schemas.microsoft.com/office/drawing/2014/main" id="{F2D389DD-B34D-4C1E-B1F6-2E7766B19DEF}"/>
              </a:ext>
            </a:extLst>
          </p:cNvPr>
          <p:cNvCxnSpPr>
            <a:cxnSpLocks/>
            <a:stCxn id="190" idx="2"/>
            <a:endCxn id="209" idx="0"/>
          </p:cNvCxnSpPr>
          <p:nvPr/>
        </p:nvCxnSpPr>
        <p:spPr>
          <a:xfrm>
            <a:off x="1964586" y="4070076"/>
            <a:ext cx="15163" cy="254703"/>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60" name="Straight Arrow Connector 359">
            <a:extLst>
              <a:ext uri="{FF2B5EF4-FFF2-40B4-BE49-F238E27FC236}">
                <a16:creationId xmlns:a16="http://schemas.microsoft.com/office/drawing/2014/main" id="{31F3500D-8677-4A8C-918F-5EE09D8EA76A}"/>
              </a:ext>
            </a:extLst>
          </p:cNvPr>
          <p:cNvCxnSpPr>
            <a:cxnSpLocks/>
            <a:stCxn id="191" idx="2"/>
            <a:endCxn id="205" idx="0"/>
          </p:cNvCxnSpPr>
          <p:nvPr/>
        </p:nvCxnSpPr>
        <p:spPr>
          <a:xfrm>
            <a:off x="2390480" y="4077661"/>
            <a:ext cx="8201" cy="25317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382" name="Picture 381" descr="A picture containing clipart&#10;&#10;Description automatically generated">
            <a:extLst>
              <a:ext uri="{FF2B5EF4-FFF2-40B4-BE49-F238E27FC236}">
                <a16:creationId xmlns:a16="http://schemas.microsoft.com/office/drawing/2014/main" id="{8E6FF8AF-515C-4BE8-98D5-F2821E881A8D}"/>
              </a:ext>
            </a:extLst>
          </p:cNvPr>
          <p:cNvPicPr>
            <a:picLocks noChangeAspect="1"/>
          </p:cNvPicPr>
          <p:nvPr/>
        </p:nvPicPr>
        <p:blipFill>
          <a:blip r:embed="rId3"/>
          <a:stretch>
            <a:fillRect/>
          </a:stretch>
        </p:blipFill>
        <p:spPr>
          <a:xfrm>
            <a:off x="520238" y="3535322"/>
            <a:ext cx="399029" cy="399029"/>
          </a:xfrm>
          <a:prstGeom prst="rect">
            <a:avLst/>
          </a:prstGeom>
        </p:spPr>
      </p:pic>
      <p:pic>
        <p:nvPicPr>
          <p:cNvPr id="385" name="Picture 384" descr="A picture containing clipart&#10;&#10;Description automatically generated">
            <a:extLst>
              <a:ext uri="{FF2B5EF4-FFF2-40B4-BE49-F238E27FC236}">
                <a16:creationId xmlns:a16="http://schemas.microsoft.com/office/drawing/2014/main" id="{A56561DC-7E80-4625-8586-9671005C9A02}"/>
              </a:ext>
            </a:extLst>
          </p:cNvPr>
          <p:cNvPicPr>
            <a:picLocks noChangeAspect="1"/>
          </p:cNvPicPr>
          <p:nvPr/>
        </p:nvPicPr>
        <p:blipFill>
          <a:blip r:embed="rId3"/>
          <a:stretch>
            <a:fillRect/>
          </a:stretch>
        </p:blipFill>
        <p:spPr>
          <a:xfrm>
            <a:off x="941806" y="3524604"/>
            <a:ext cx="399029" cy="399029"/>
          </a:xfrm>
          <a:prstGeom prst="rect">
            <a:avLst/>
          </a:prstGeom>
        </p:spPr>
      </p:pic>
      <p:sp>
        <p:nvSpPr>
          <p:cNvPr id="399" name="Title 1">
            <a:extLst>
              <a:ext uri="{FF2B5EF4-FFF2-40B4-BE49-F238E27FC236}">
                <a16:creationId xmlns:a16="http://schemas.microsoft.com/office/drawing/2014/main" id="{5A115161-5938-484A-ADCB-4D1CED66B57C}"/>
              </a:ext>
            </a:extLst>
          </p:cNvPr>
          <p:cNvSpPr txBox="1">
            <a:spLocks/>
          </p:cNvSpPr>
          <p:nvPr/>
        </p:nvSpPr>
        <p:spPr>
          <a:xfrm>
            <a:off x="-185744" y="210481"/>
            <a:ext cx="6617024" cy="923925"/>
          </a:xfrm>
          <a:prstGeom prst="rect">
            <a:avLst/>
          </a:prstGeom>
          <a:ln w="38100">
            <a:solidFill>
              <a:schemeClr val="tx1"/>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solidFill>
                  <a:schemeClr val="tx1"/>
                </a:solidFill>
              </a:rPr>
              <a:t>  The [</a:t>
            </a:r>
            <a:r>
              <a:rPr lang="en-US" b="1" dirty="0">
                <a:solidFill>
                  <a:schemeClr val="tx1"/>
                </a:solidFill>
              </a:rPr>
              <a:t>DJ20</a:t>
            </a:r>
            <a:r>
              <a:rPr lang="en-US" dirty="0">
                <a:solidFill>
                  <a:schemeClr val="tx1"/>
                </a:solidFill>
              </a:rPr>
              <a:t>] Key Schedule</a:t>
            </a:r>
          </a:p>
        </p:txBody>
      </p:sp>
      <p:sp>
        <p:nvSpPr>
          <p:cNvPr id="437" name="Footer Placeholder 436">
            <a:extLst>
              <a:ext uri="{FF2B5EF4-FFF2-40B4-BE49-F238E27FC236}">
                <a16:creationId xmlns:a16="http://schemas.microsoft.com/office/drawing/2014/main" id="{5E8CB38E-659F-4625-B9D4-63409B90E725}"/>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14188542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6C358A86-C531-4EA1-866D-2D0AF663EF0C}"/>
              </a:ext>
            </a:extLst>
          </p:cNvPr>
          <p:cNvSpPr/>
          <p:nvPr/>
        </p:nvSpPr>
        <p:spPr>
          <a:xfrm>
            <a:off x="90307" y="1615552"/>
            <a:ext cx="5863771" cy="31577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Rounded Corners 139">
            <a:extLst>
              <a:ext uri="{FF2B5EF4-FFF2-40B4-BE49-F238E27FC236}">
                <a16:creationId xmlns:a16="http://schemas.microsoft.com/office/drawing/2014/main" id="{CA5AFDC8-94E2-4723-B60F-9E5A08E5AA69}"/>
              </a:ext>
            </a:extLst>
          </p:cNvPr>
          <p:cNvSpPr/>
          <p:nvPr/>
        </p:nvSpPr>
        <p:spPr>
          <a:xfrm>
            <a:off x="1284918" y="2108109"/>
            <a:ext cx="1737275" cy="2196132"/>
          </a:xfrm>
          <a:prstGeom prst="roundRect">
            <a:avLst/>
          </a:prstGeom>
          <a:solidFill>
            <a:srgbClr val="9DBFBE">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140">
            <a:extLst>
              <a:ext uri="{FF2B5EF4-FFF2-40B4-BE49-F238E27FC236}">
                <a16:creationId xmlns:a16="http://schemas.microsoft.com/office/drawing/2014/main" id="{B09D64E1-C6FC-4730-BDCE-2E5FE0138505}"/>
              </a:ext>
            </a:extLst>
          </p:cNvPr>
          <p:cNvSpPr/>
          <p:nvPr/>
        </p:nvSpPr>
        <p:spPr>
          <a:xfrm>
            <a:off x="2044242" y="1706943"/>
            <a:ext cx="423933" cy="28386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b="1" dirty="0">
                <a:solidFill>
                  <a:schemeClr val="tx1"/>
                </a:solidFill>
              </a:rPr>
              <a:t>g</a:t>
            </a:r>
            <a:r>
              <a:rPr lang="en-US" sz="1600" b="1" baseline="30000" dirty="0">
                <a:solidFill>
                  <a:schemeClr val="tx1"/>
                </a:solidFill>
              </a:rPr>
              <a:t>ab</a:t>
            </a:r>
            <a:endParaRPr lang="en-US" sz="1600" dirty="0">
              <a:solidFill>
                <a:schemeClr val="tx1"/>
              </a:solidFill>
            </a:endParaRPr>
          </a:p>
        </p:txBody>
      </p:sp>
      <p:sp>
        <p:nvSpPr>
          <p:cNvPr id="142" name="Rectangle 141">
            <a:extLst>
              <a:ext uri="{FF2B5EF4-FFF2-40B4-BE49-F238E27FC236}">
                <a16:creationId xmlns:a16="http://schemas.microsoft.com/office/drawing/2014/main" id="{C4C90447-7788-4E30-ADFC-A6EAD4FC2B25}"/>
              </a:ext>
            </a:extLst>
          </p:cNvPr>
          <p:cNvSpPr/>
          <p:nvPr/>
        </p:nvSpPr>
        <p:spPr>
          <a:xfrm>
            <a:off x="2913939" y="2624548"/>
            <a:ext cx="786467" cy="37114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chemeClr val="tx1"/>
                </a:solidFill>
              </a:rPr>
              <a:t>(</a:t>
            </a:r>
            <a:r>
              <a:rPr lang="en-US" sz="1600" b="1" dirty="0">
                <a:solidFill>
                  <a:schemeClr val="tx1"/>
                </a:solidFill>
              </a:rPr>
              <a:t>g</a:t>
            </a:r>
            <a:r>
              <a:rPr lang="en-US" sz="1600" b="1" baseline="30000" dirty="0">
                <a:solidFill>
                  <a:schemeClr val="tx1"/>
                </a:solidFill>
              </a:rPr>
              <a:t>a</a:t>
            </a:r>
            <a:r>
              <a:rPr lang="en-US" sz="1600" dirty="0">
                <a:solidFill>
                  <a:schemeClr val="tx1"/>
                </a:solidFill>
              </a:rPr>
              <a:t> , </a:t>
            </a:r>
            <a:r>
              <a:rPr lang="en-US" sz="1600" b="1" dirty="0" err="1">
                <a:solidFill>
                  <a:schemeClr val="tx1"/>
                </a:solidFill>
              </a:rPr>
              <a:t>g</a:t>
            </a:r>
            <a:r>
              <a:rPr lang="en-US" sz="1600" b="1" baseline="30000" dirty="0" err="1">
                <a:solidFill>
                  <a:schemeClr val="tx1"/>
                </a:solidFill>
              </a:rPr>
              <a:t>b</a:t>
            </a:r>
            <a:r>
              <a:rPr lang="en-US" sz="1600" dirty="0">
                <a:solidFill>
                  <a:schemeClr val="tx1"/>
                </a:solidFill>
              </a:rPr>
              <a:t>)</a:t>
            </a:r>
          </a:p>
        </p:txBody>
      </p:sp>
      <p:sp>
        <p:nvSpPr>
          <p:cNvPr id="143" name="Isosceles Triangle 142">
            <a:extLst>
              <a:ext uri="{FF2B5EF4-FFF2-40B4-BE49-F238E27FC236}">
                <a16:creationId xmlns:a16="http://schemas.microsoft.com/office/drawing/2014/main" id="{C75E19D7-BCC7-48D4-AFD6-ECF914B3C6CD}"/>
              </a:ext>
            </a:extLst>
          </p:cNvPr>
          <p:cNvSpPr/>
          <p:nvPr/>
        </p:nvSpPr>
        <p:spPr>
          <a:xfrm rot="5400000">
            <a:off x="131301" y="2256440"/>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44" name="Diamond 143">
            <a:extLst>
              <a:ext uri="{FF2B5EF4-FFF2-40B4-BE49-F238E27FC236}">
                <a16:creationId xmlns:a16="http://schemas.microsoft.com/office/drawing/2014/main" id="{147CFDD1-A622-45D2-BADB-F40BDF4DFC54}"/>
              </a:ext>
            </a:extLst>
          </p:cNvPr>
          <p:cNvSpPr/>
          <p:nvPr/>
        </p:nvSpPr>
        <p:spPr>
          <a:xfrm>
            <a:off x="1464668" y="2242751"/>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5" name="Straight Arrow Connector 144">
            <a:extLst>
              <a:ext uri="{FF2B5EF4-FFF2-40B4-BE49-F238E27FC236}">
                <a16:creationId xmlns:a16="http://schemas.microsoft.com/office/drawing/2014/main" id="{2BCCF406-9F47-4456-9A12-0449394874F5}"/>
              </a:ext>
            </a:extLst>
          </p:cNvPr>
          <p:cNvCxnSpPr>
            <a:cxnSpLocks/>
            <a:stCxn id="143" idx="0"/>
            <a:endCxn id="144" idx="1"/>
          </p:cNvCxnSpPr>
          <p:nvPr/>
        </p:nvCxnSpPr>
        <p:spPr>
          <a:xfrm>
            <a:off x="514149" y="2439774"/>
            <a:ext cx="950519" cy="249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46" name="Straight Arrow Connector 145">
            <a:extLst>
              <a:ext uri="{FF2B5EF4-FFF2-40B4-BE49-F238E27FC236}">
                <a16:creationId xmlns:a16="http://schemas.microsoft.com/office/drawing/2014/main" id="{CABABA09-F7B9-488D-830C-91812AFBD048}"/>
              </a:ext>
            </a:extLst>
          </p:cNvPr>
          <p:cNvCxnSpPr>
            <a:cxnSpLocks/>
            <a:stCxn id="144" idx="3"/>
            <a:endCxn id="147" idx="3"/>
          </p:cNvCxnSpPr>
          <p:nvPr/>
        </p:nvCxnSpPr>
        <p:spPr>
          <a:xfrm>
            <a:off x="1831335" y="2442266"/>
            <a:ext cx="232491" cy="308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47" name="Isosceles Triangle 146">
            <a:extLst>
              <a:ext uri="{FF2B5EF4-FFF2-40B4-BE49-F238E27FC236}">
                <a16:creationId xmlns:a16="http://schemas.microsoft.com/office/drawing/2014/main" id="{E9CD18EE-9653-40C3-AE71-A6237B8BBB0D}"/>
              </a:ext>
            </a:extLst>
          </p:cNvPr>
          <p:cNvSpPr/>
          <p:nvPr/>
        </p:nvSpPr>
        <p:spPr>
          <a:xfrm rot="5400000">
            <a:off x="2047645" y="2262020"/>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148" name="Straight Arrow Connector 147">
            <a:extLst>
              <a:ext uri="{FF2B5EF4-FFF2-40B4-BE49-F238E27FC236}">
                <a16:creationId xmlns:a16="http://schemas.microsoft.com/office/drawing/2014/main" id="{694E365B-D776-4247-9797-6D7C5D59120F}"/>
              </a:ext>
            </a:extLst>
          </p:cNvPr>
          <p:cNvCxnSpPr>
            <a:cxnSpLocks/>
            <a:stCxn id="141" idx="2"/>
            <a:endCxn id="147" idx="1"/>
          </p:cNvCxnSpPr>
          <p:nvPr/>
        </p:nvCxnSpPr>
        <p:spPr>
          <a:xfrm flipH="1">
            <a:off x="2247159" y="1990803"/>
            <a:ext cx="9050" cy="354793"/>
          </a:xfrm>
          <a:prstGeom prst="straightConnector1">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149" name="Straight Arrow Connector 148">
            <a:extLst>
              <a:ext uri="{FF2B5EF4-FFF2-40B4-BE49-F238E27FC236}">
                <a16:creationId xmlns:a16="http://schemas.microsoft.com/office/drawing/2014/main" id="{7EA21760-397E-4940-8B97-532864737ED6}"/>
              </a:ext>
            </a:extLst>
          </p:cNvPr>
          <p:cNvCxnSpPr>
            <a:cxnSpLocks/>
            <a:stCxn id="147" idx="0"/>
            <a:endCxn id="150" idx="1"/>
          </p:cNvCxnSpPr>
          <p:nvPr/>
        </p:nvCxnSpPr>
        <p:spPr>
          <a:xfrm flipV="1">
            <a:off x="2430493" y="2433140"/>
            <a:ext cx="678421" cy="12214"/>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50" name="Diamond 149">
            <a:extLst>
              <a:ext uri="{FF2B5EF4-FFF2-40B4-BE49-F238E27FC236}">
                <a16:creationId xmlns:a16="http://schemas.microsoft.com/office/drawing/2014/main" id="{AD491AA8-34FE-4D8A-BFF2-E72C622CD0AC}"/>
              </a:ext>
            </a:extLst>
          </p:cNvPr>
          <p:cNvSpPr/>
          <p:nvPr/>
        </p:nvSpPr>
        <p:spPr>
          <a:xfrm>
            <a:off x="3108914" y="2233625"/>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1" name="Straight Arrow Connector 150">
            <a:extLst>
              <a:ext uri="{FF2B5EF4-FFF2-40B4-BE49-F238E27FC236}">
                <a16:creationId xmlns:a16="http://schemas.microsoft.com/office/drawing/2014/main" id="{038FD0AC-A9DF-4AFE-95AD-2F2A92944F6D}"/>
              </a:ext>
            </a:extLst>
          </p:cNvPr>
          <p:cNvCxnSpPr>
            <a:cxnSpLocks/>
            <a:stCxn id="150" idx="3"/>
            <a:endCxn id="152" idx="3"/>
          </p:cNvCxnSpPr>
          <p:nvPr/>
        </p:nvCxnSpPr>
        <p:spPr>
          <a:xfrm>
            <a:off x="3475581" y="2433140"/>
            <a:ext cx="542676" cy="756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52" name="Isosceles Triangle 151">
            <a:extLst>
              <a:ext uri="{FF2B5EF4-FFF2-40B4-BE49-F238E27FC236}">
                <a16:creationId xmlns:a16="http://schemas.microsoft.com/office/drawing/2014/main" id="{C5A81AAF-5E22-45E2-8431-55F8534906A5}"/>
              </a:ext>
            </a:extLst>
          </p:cNvPr>
          <p:cNvSpPr/>
          <p:nvPr/>
        </p:nvSpPr>
        <p:spPr>
          <a:xfrm rot="5400000">
            <a:off x="4002076" y="2257367"/>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153" name="Connector: Elbow 65">
            <a:extLst>
              <a:ext uri="{FF2B5EF4-FFF2-40B4-BE49-F238E27FC236}">
                <a16:creationId xmlns:a16="http://schemas.microsoft.com/office/drawing/2014/main" id="{B86FCBD0-D317-44AA-9891-7D36E06A0C2F}"/>
              </a:ext>
            </a:extLst>
          </p:cNvPr>
          <p:cNvCxnSpPr>
            <a:cxnSpLocks/>
            <a:stCxn id="152" idx="0"/>
            <a:endCxn id="154" idx="0"/>
          </p:cNvCxnSpPr>
          <p:nvPr/>
        </p:nvCxnSpPr>
        <p:spPr>
          <a:xfrm>
            <a:off x="4384924" y="2440701"/>
            <a:ext cx="219945" cy="753727"/>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54" name="Diamond 153">
            <a:extLst>
              <a:ext uri="{FF2B5EF4-FFF2-40B4-BE49-F238E27FC236}">
                <a16:creationId xmlns:a16="http://schemas.microsoft.com/office/drawing/2014/main" id="{F5757591-D575-4BC0-8157-7FDF6502CB2B}"/>
              </a:ext>
            </a:extLst>
          </p:cNvPr>
          <p:cNvSpPr/>
          <p:nvPr/>
        </p:nvSpPr>
        <p:spPr>
          <a:xfrm>
            <a:off x="4421535" y="3194428"/>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5" name="Straight Arrow Connector 154">
            <a:extLst>
              <a:ext uri="{FF2B5EF4-FFF2-40B4-BE49-F238E27FC236}">
                <a16:creationId xmlns:a16="http://schemas.microsoft.com/office/drawing/2014/main" id="{D3DAF4F8-0074-4877-9C4F-F0CAE6B7E448}"/>
              </a:ext>
            </a:extLst>
          </p:cNvPr>
          <p:cNvCxnSpPr>
            <a:cxnSpLocks/>
            <a:stCxn id="154" idx="2"/>
            <a:endCxn id="208" idx="0"/>
          </p:cNvCxnSpPr>
          <p:nvPr/>
        </p:nvCxnSpPr>
        <p:spPr>
          <a:xfrm>
            <a:off x="4604869" y="3593457"/>
            <a:ext cx="18022" cy="30921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56" name="Connector: Elbow 75">
            <a:extLst>
              <a:ext uri="{FF2B5EF4-FFF2-40B4-BE49-F238E27FC236}">
                <a16:creationId xmlns:a16="http://schemas.microsoft.com/office/drawing/2014/main" id="{DD39F8AD-FD01-42F9-8028-FB61EB7B7032}"/>
              </a:ext>
            </a:extLst>
          </p:cNvPr>
          <p:cNvCxnSpPr>
            <a:cxnSpLocks/>
            <a:stCxn id="152" idx="0"/>
            <a:endCxn id="157" idx="0"/>
          </p:cNvCxnSpPr>
          <p:nvPr/>
        </p:nvCxnSpPr>
        <p:spPr>
          <a:xfrm flipH="1">
            <a:off x="4072242" y="2440701"/>
            <a:ext cx="312682" cy="765937"/>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57" name="Diamond 156">
            <a:extLst>
              <a:ext uri="{FF2B5EF4-FFF2-40B4-BE49-F238E27FC236}">
                <a16:creationId xmlns:a16="http://schemas.microsoft.com/office/drawing/2014/main" id="{2F0C250B-75E1-48E9-8533-D7A252EA8123}"/>
              </a:ext>
            </a:extLst>
          </p:cNvPr>
          <p:cNvSpPr/>
          <p:nvPr/>
        </p:nvSpPr>
        <p:spPr>
          <a:xfrm>
            <a:off x="3888908" y="3206638"/>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8" name="Connector: Elbow 81">
            <a:extLst>
              <a:ext uri="{FF2B5EF4-FFF2-40B4-BE49-F238E27FC236}">
                <a16:creationId xmlns:a16="http://schemas.microsoft.com/office/drawing/2014/main" id="{370DC899-E63D-47F6-AF0A-59F4602AD2E5}"/>
              </a:ext>
            </a:extLst>
          </p:cNvPr>
          <p:cNvCxnSpPr>
            <a:cxnSpLocks/>
            <a:stCxn id="152" idx="0"/>
            <a:endCxn id="159" idx="0"/>
          </p:cNvCxnSpPr>
          <p:nvPr/>
        </p:nvCxnSpPr>
        <p:spPr>
          <a:xfrm>
            <a:off x="4384924" y="2440701"/>
            <a:ext cx="1202307" cy="83560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59" name="Diamond 158">
            <a:extLst>
              <a:ext uri="{FF2B5EF4-FFF2-40B4-BE49-F238E27FC236}">
                <a16:creationId xmlns:a16="http://schemas.microsoft.com/office/drawing/2014/main" id="{3428A743-5E61-4E93-94A5-43406A58EF1B}"/>
              </a:ext>
            </a:extLst>
          </p:cNvPr>
          <p:cNvSpPr/>
          <p:nvPr/>
        </p:nvSpPr>
        <p:spPr>
          <a:xfrm>
            <a:off x="5403897" y="3276306"/>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0" name="Connector: Elbow 83">
            <a:extLst>
              <a:ext uri="{FF2B5EF4-FFF2-40B4-BE49-F238E27FC236}">
                <a16:creationId xmlns:a16="http://schemas.microsoft.com/office/drawing/2014/main" id="{EFA2BC32-883A-4B4B-A0F0-4E2BBC821976}"/>
              </a:ext>
            </a:extLst>
          </p:cNvPr>
          <p:cNvCxnSpPr>
            <a:cxnSpLocks/>
            <a:stCxn id="152" idx="0"/>
            <a:endCxn id="161" idx="0"/>
          </p:cNvCxnSpPr>
          <p:nvPr/>
        </p:nvCxnSpPr>
        <p:spPr>
          <a:xfrm>
            <a:off x="4384924" y="2440701"/>
            <a:ext cx="716398" cy="787014"/>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61" name="Diamond 160">
            <a:extLst>
              <a:ext uri="{FF2B5EF4-FFF2-40B4-BE49-F238E27FC236}">
                <a16:creationId xmlns:a16="http://schemas.microsoft.com/office/drawing/2014/main" id="{8074456E-531D-4568-A9AE-D43017FEF65D}"/>
              </a:ext>
            </a:extLst>
          </p:cNvPr>
          <p:cNvSpPr/>
          <p:nvPr/>
        </p:nvSpPr>
        <p:spPr>
          <a:xfrm>
            <a:off x="4917988" y="3227715"/>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2" name="Straight Arrow Connector 161">
            <a:extLst>
              <a:ext uri="{FF2B5EF4-FFF2-40B4-BE49-F238E27FC236}">
                <a16:creationId xmlns:a16="http://schemas.microsoft.com/office/drawing/2014/main" id="{F2ACD05E-3D11-4A1A-B698-2AF72ECDC060}"/>
              </a:ext>
            </a:extLst>
          </p:cNvPr>
          <p:cNvCxnSpPr>
            <a:cxnSpLocks/>
            <a:stCxn id="161" idx="2"/>
            <a:endCxn id="212" idx="0"/>
          </p:cNvCxnSpPr>
          <p:nvPr/>
        </p:nvCxnSpPr>
        <p:spPr>
          <a:xfrm>
            <a:off x="5101322" y="3626744"/>
            <a:ext cx="3359" cy="27852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63" name="Straight Arrow Connector 162">
            <a:extLst>
              <a:ext uri="{FF2B5EF4-FFF2-40B4-BE49-F238E27FC236}">
                <a16:creationId xmlns:a16="http://schemas.microsoft.com/office/drawing/2014/main" id="{610A19EE-5B5A-4150-B884-FD5384629177}"/>
              </a:ext>
            </a:extLst>
          </p:cNvPr>
          <p:cNvCxnSpPr>
            <a:cxnSpLocks/>
            <a:stCxn id="157" idx="2"/>
            <a:endCxn id="211" idx="0"/>
          </p:cNvCxnSpPr>
          <p:nvPr/>
        </p:nvCxnSpPr>
        <p:spPr>
          <a:xfrm flipH="1">
            <a:off x="4067395" y="3605667"/>
            <a:ext cx="4847" cy="29090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64" name="Straight Arrow Connector 163">
            <a:extLst>
              <a:ext uri="{FF2B5EF4-FFF2-40B4-BE49-F238E27FC236}">
                <a16:creationId xmlns:a16="http://schemas.microsoft.com/office/drawing/2014/main" id="{DFE4DA93-614B-473C-88DD-69721D614D69}"/>
              </a:ext>
            </a:extLst>
          </p:cNvPr>
          <p:cNvCxnSpPr>
            <a:cxnSpLocks/>
            <a:stCxn id="159" idx="2"/>
            <a:endCxn id="213" idx="0"/>
          </p:cNvCxnSpPr>
          <p:nvPr/>
        </p:nvCxnSpPr>
        <p:spPr>
          <a:xfrm>
            <a:off x="5587231" y="3675335"/>
            <a:ext cx="6000" cy="22234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65" name="Diamond 164">
            <a:extLst>
              <a:ext uri="{FF2B5EF4-FFF2-40B4-BE49-F238E27FC236}">
                <a16:creationId xmlns:a16="http://schemas.microsoft.com/office/drawing/2014/main" id="{0974BB62-FF51-445D-AEBE-C70387E1D45C}"/>
              </a:ext>
            </a:extLst>
          </p:cNvPr>
          <p:cNvSpPr/>
          <p:nvPr/>
        </p:nvSpPr>
        <p:spPr>
          <a:xfrm>
            <a:off x="1706536" y="3130303"/>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6" name="Straight Arrow Connector 165">
            <a:extLst>
              <a:ext uri="{FF2B5EF4-FFF2-40B4-BE49-F238E27FC236}">
                <a16:creationId xmlns:a16="http://schemas.microsoft.com/office/drawing/2014/main" id="{DE595287-14E3-4654-9BF1-A8734CDED408}"/>
              </a:ext>
            </a:extLst>
          </p:cNvPr>
          <p:cNvCxnSpPr>
            <a:cxnSpLocks/>
            <a:stCxn id="165" idx="2"/>
            <a:endCxn id="190" idx="0"/>
          </p:cNvCxnSpPr>
          <p:nvPr/>
        </p:nvCxnSpPr>
        <p:spPr>
          <a:xfrm>
            <a:off x="1889870" y="3529332"/>
            <a:ext cx="74716" cy="14171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69" name="Connector: Elbow 96">
            <a:extLst>
              <a:ext uri="{FF2B5EF4-FFF2-40B4-BE49-F238E27FC236}">
                <a16:creationId xmlns:a16="http://schemas.microsoft.com/office/drawing/2014/main" id="{05DD4F0F-B05C-42EE-809E-64C862763DC3}"/>
              </a:ext>
            </a:extLst>
          </p:cNvPr>
          <p:cNvCxnSpPr>
            <a:cxnSpLocks/>
            <a:stCxn id="147" idx="0"/>
            <a:endCxn id="170" idx="0"/>
          </p:cNvCxnSpPr>
          <p:nvPr/>
        </p:nvCxnSpPr>
        <p:spPr>
          <a:xfrm>
            <a:off x="2430493" y="2445354"/>
            <a:ext cx="60185" cy="66418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70" name="Diamond 169">
            <a:extLst>
              <a:ext uri="{FF2B5EF4-FFF2-40B4-BE49-F238E27FC236}">
                <a16:creationId xmlns:a16="http://schemas.microsoft.com/office/drawing/2014/main" id="{013AB635-3F3D-4B31-A968-2F9036719E09}"/>
              </a:ext>
            </a:extLst>
          </p:cNvPr>
          <p:cNvSpPr/>
          <p:nvPr/>
        </p:nvSpPr>
        <p:spPr>
          <a:xfrm>
            <a:off x="2307344" y="3109539"/>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1" name="Straight Arrow Connector 170">
            <a:extLst>
              <a:ext uri="{FF2B5EF4-FFF2-40B4-BE49-F238E27FC236}">
                <a16:creationId xmlns:a16="http://schemas.microsoft.com/office/drawing/2014/main" id="{C6D531A4-991E-47C5-BCEF-E54D9BB11EEB}"/>
              </a:ext>
            </a:extLst>
          </p:cNvPr>
          <p:cNvCxnSpPr>
            <a:cxnSpLocks/>
            <a:stCxn id="170" idx="2"/>
            <a:endCxn id="191" idx="0"/>
          </p:cNvCxnSpPr>
          <p:nvPr/>
        </p:nvCxnSpPr>
        <p:spPr>
          <a:xfrm flipH="1">
            <a:off x="2390480" y="3508568"/>
            <a:ext cx="100198" cy="170064"/>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72" name="Straight Arrow Connector 171">
            <a:extLst>
              <a:ext uri="{FF2B5EF4-FFF2-40B4-BE49-F238E27FC236}">
                <a16:creationId xmlns:a16="http://schemas.microsoft.com/office/drawing/2014/main" id="{F4180735-A220-4C58-A69F-3E57FD71DAAF}"/>
              </a:ext>
            </a:extLst>
          </p:cNvPr>
          <p:cNvCxnSpPr>
            <a:cxnSpLocks/>
            <a:stCxn id="147" idx="0"/>
            <a:endCxn id="165" idx="0"/>
          </p:cNvCxnSpPr>
          <p:nvPr/>
        </p:nvCxnSpPr>
        <p:spPr>
          <a:xfrm flipH="1">
            <a:off x="1889870" y="2445354"/>
            <a:ext cx="540623" cy="68494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73" name="Diamond 172">
            <a:extLst>
              <a:ext uri="{FF2B5EF4-FFF2-40B4-BE49-F238E27FC236}">
                <a16:creationId xmlns:a16="http://schemas.microsoft.com/office/drawing/2014/main" id="{D66322CF-F85B-4932-B9D0-8FC1641F5B94}"/>
              </a:ext>
            </a:extLst>
          </p:cNvPr>
          <p:cNvSpPr/>
          <p:nvPr/>
        </p:nvSpPr>
        <p:spPr>
          <a:xfrm>
            <a:off x="104657" y="2915763"/>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4" name="Straight Arrow Connector 173">
            <a:extLst>
              <a:ext uri="{FF2B5EF4-FFF2-40B4-BE49-F238E27FC236}">
                <a16:creationId xmlns:a16="http://schemas.microsoft.com/office/drawing/2014/main" id="{7AECEF21-CDFF-4D72-869B-CA36D27B33A2}"/>
              </a:ext>
            </a:extLst>
          </p:cNvPr>
          <p:cNvCxnSpPr>
            <a:cxnSpLocks/>
            <a:stCxn id="173" idx="2"/>
            <a:endCxn id="180" idx="0"/>
          </p:cNvCxnSpPr>
          <p:nvPr/>
        </p:nvCxnSpPr>
        <p:spPr>
          <a:xfrm flipH="1">
            <a:off x="282309" y="3314792"/>
            <a:ext cx="5682" cy="21072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75" name="Diamond 174">
            <a:extLst>
              <a:ext uri="{FF2B5EF4-FFF2-40B4-BE49-F238E27FC236}">
                <a16:creationId xmlns:a16="http://schemas.microsoft.com/office/drawing/2014/main" id="{3CDB52A7-4F4C-4D47-93B3-71A1DC76E711}"/>
              </a:ext>
            </a:extLst>
          </p:cNvPr>
          <p:cNvSpPr/>
          <p:nvPr/>
        </p:nvSpPr>
        <p:spPr>
          <a:xfrm>
            <a:off x="536509" y="2910012"/>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6" name="Straight Arrow Connector 175">
            <a:extLst>
              <a:ext uri="{FF2B5EF4-FFF2-40B4-BE49-F238E27FC236}">
                <a16:creationId xmlns:a16="http://schemas.microsoft.com/office/drawing/2014/main" id="{FEE0E243-2A11-43DE-92DA-C7AA9376FE3D}"/>
              </a:ext>
            </a:extLst>
          </p:cNvPr>
          <p:cNvCxnSpPr>
            <a:cxnSpLocks/>
            <a:stCxn id="175" idx="2"/>
            <a:endCxn id="382" idx="0"/>
          </p:cNvCxnSpPr>
          <p:nvPr/>
        </p:nvCxnSpPr>
        <p:spPr>
          <a:xfrm flipH="1">
            <a:off x="719753" y="3309041"/>
            <a:ext cx="90" cy="22628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77" name="Diamond 176">
            <a:extLst>
              <a:ext uri="{FF2B5EF4-FFF2-40B4-BE49-F238E27FC236}">
                <a16:creationId xmlns:a16="http://schemas.microsoft.com/office/drawing/2014/main" id="{5034085D-C212-4EB0-9B95-499BC618E6CA}"/>
              </a:ext>
            </a:extLst>
          </p:cNvPr>
          <p:cNvSpPr/>
          <p:nvPr/>
        </p:nvSpPr>
        <p:spPr>
          <a:xfrm>
            <a:off x="958924" y="2911542"/>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9" name="Picture 178" descr="A picture containing clipart&#10;&#10;Description automatically generated">
            <a:extLst>
              <a:ext uri="{FF2B5EF4-FFF2-40B4-BE49-F238E27FC236}">
                <a16:creationId xmlns:a16="http://schemas.microsoft.com/office/drawing/2014/main" id="{6DFA069D-77C7-4408-838D-E45602D5625C}"/>
              </a:ext>
            </a:extLst>
          </p:cNvPr>
          <p:cNvPicPr>
            <a:picLocks noChangeAspect="1"/>
          </p:cNvPicPr>
          <p:nvPr/>
        </p:nvPicPr>
        <p:blipFill>
          <a:blip r:embed="rId3"/>
          <a:stretch>
            <a:fillRect/>
          </a:stretch>
        </p:blipFill>
        <p:spPr>
          <a:xfrm>
            <a:off x="76360" y="4190180"/>
            <a:ext cx="399029" cy="399029"/>
          </a:xfrm>
          <a:prstGeom prst="rect">
            <a:avLst/>
          </a:prstGeom>
        </p:spPr>
      </p:pic>
      <p:sp>
        <p:nvSpPr>
          <p:cNvPr id="180" name="Diamond 179">
            <a:extLst>
              <a:ext uri="{FF2B5EF4-FFF2-40B4-BE49-F238E27FC236}">
                <a16:creationId xmlns:a16="http://schemas.microsoft.com/office/drawing/2014/main" id="{9559195F-2397-479C-B363-D59886B1F7AB}"/>
              </a:ext>
            </a:extLst>
          </p:cNvPr>
          <p:cNvSpPr/>
          <p:nvPr/>
        </p:nvSpPr>
        <p:spPr>
          <a:xfrm>
            <a:off x="98975" y="3525521"/>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2" name="Straight Arrow Connector 181">
            <a:extLst>
              <a:ext uri="{FF2B5EF4-FFF2-40B4-BE49-F238E27FC236}">
                <a16:creationId xmlns:a16="http://schemas.microsoft.com/office/drawing/2014/main" id="{5299505E-466D-42DA-876F-93A0BD60E201}"/>
              </a:ext>
            </a:extLst>
          </p:cNvPr>
          <p:cNvCxnSpPr>
            <a:cxnSpLocks/>
            <a:stCxn id="180" idx="2"/>
            <a:endCxn id="179" idx="0"/>
          </p:cNvCxnSpPr>
          <p:nvPr/>
        </p:nvCxnSpPr>
        <p:spPr>
          <a:xfrm flipH="1">
            <a:off x="275875" y="3924550"/>
            <a:ext cx="6434" cy="26563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83" name="Connector: Elbow 182">
            <a:extLst>
              <a:ext uri="{FF2B5EF4-FFF2-40B4-BE49-F238E27FC236}">
                <a16:creationId xmlns:a16="http://schemas.microsoft.com/office/drawing/2014/main" id="{E8483234-EBD7-46B6-9E05-128E1458CE5D}"/>
              </a:ext>
            </a:extLst>
          </p:cNvPr>
          <p:cNvCxnSpPr>
            <a:cxnSpLocks/>
            <a:stCxn id="142" idx="3"/>
            <a:endCxn id="157" idx="0"/>
          </p:cNvCxnSpPr>
          <p:nvPr/>
        </p:nvCxnSpPr>
        <p:spPr>
          <a:xfrm>
            <a:off x="3700406" y="2810121"/>
            <a:ext cx="371836" cy="396517"/>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184" name="Connector: Elbow 183">
            <a:extLst>
              <a:ext uri="{FF2B5EF4-FFF2-40B4-BE49-F238E27FC236}">
                <a16:creationId xmlns:a16="http://schemas.microsoft.com/office/drawing/2014/main" id="{2D464F00-39BD-45DA-8067-2428040AA867}"/>
              </a:ext>
            </a:extLst>
          </p:cNvPr>
          <p:cNvCxnSpPr>
            <a:cxnSpLocks/>
            <a:stCxn id="142" idx="1"/>
            <a:endCxn id="170" idx="0"/>
          </p:cNvCxnSpPr>
          <p:nvPr/>
        </p:nvCxnSpPr>
        <p:spPr>
          <a:xfrm rot="10800000" flipV="1">
            <a:off x="2490679" y="2810121"/>
            <a:ext cx="423261" cy="299418"/>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185" name="Connector: Elbow 184">
            <a:extLst>
              <a:ext uri="{FF2B5EF4-FFF2-40B4-BE49-F238E27FC236}">
                <a16:creationId xmlns:a16="http://schemas.microsoft.com/office/drawing/2014/main" id="{3B3E040A-B6CE-460B-BD69-28227082E351}"/>
              </a:ext>
            </a:extLst>
          </p:cNvPr>
          <p:cNvCxnSpPr>
            <a:cxnSpLocks/>
            <a:stCxn id="142" idx="1"/>
            <a:endCxn id="165" idx="0"/>
          </p:cNvCxnSpPr>
          <p:nvPr/>
        </p:nvCxnSpPr>
        <p:spPr>
          <a:xfrm rot="10800000" flipV="1">
            <a:off x="1889871" y="2810121"/>
            <a:ext cx="1024069" cy="320182"/>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186" name="Connector: Elbow 185">
            <a:extLst>
              <a:ext uri="{FF2B5EF4-FFF2-40B4-BE49-F238E27FC236}">
                <a16:creationId xmlns:a16="http://schemas.microsoft.com/office/drawing/2014/main" id="{02E96BB4-3EEB-4BF4-9CB7-985DF908210B}"/>
              </a:ext>
            </a:extLst>
          </p:cNvPr>
          <p:cNvCxnSpPr>
            <a:cxnSpLocks/>
            <a:stCxn id="142" idx="3"/>
            <a:endCxn id="154" idx="0"/>
          </p:cNvCxnSpPr>
          <p:nvPr/>
        </p:nvCxnSpPr>
        <p:spPr>
          <a:xfrm>
            <a:off x="3700406" y="2810121"/>
            <a:ext cx="904463" cy="384307"/>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187" name="Connector: Elbow 186">
            <a:extLst>
              <a:ext uri="{FF2B5EF4-FFF2-40B4-BE49-F238E27FC236}">
                <a16:creationId xmlns:a16="http://schemas.microsoft.com/office/drawing/2014/main" id="{AF70EB73-F30D-49FA-B253-BD60C57E5CFB}"/>
              </a:ext>
            </a:extLst>
          </p:cNvPr>
          <p:cNvCxnSpPr>
            <a:cxnSpLocks/>
            <a:stCxn id="142" idx="3"/>
            <a:endCxn id="161" idx="0"/>
          </p:cNvCxnSpPr>
          <p:nvPr/>
        </p:nvCxnSpPr>
        <p:spPr>
          <a:xfrm>
            <a:off x="3700406" y="2810121"/>
            <a:ext cx="1400916" cy="417594"/>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188" name="Connector: Elbow 187">
            <a:extLst>
              <a:ext uri="{FF2B5EF4-FFF2-40B4-BE49-F238E27FC236}">
                <a16:creationId xmlns:a16="http://schemas.microsoft.com/office/drawing/2014/main" id="{AAE3AFC6-83DF-4645-A614-93F0D0C71EE6}"/>
              </a:ext>
            </a:extLst>
          </p:cNvPr>
          <p:cNvCxnSpPr>
            <a:cxnSpLocks/>
            <a:stCxn id="142" idx="3"/>
            <a:endCxn id="159" idx="0"/>
          </p:cNvCxnSpPr>
          <p:nvPr/>
        </p:nvCxnSpPr>
        <p:spPr>
          <a:xfrm>
            <a:off x="3700406" y="2810121"/>
            <a:ext cx="1886825" cy="466185"/>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189" name="Straight Arrow Connector 188">
            <a:extLst>
              <a:ext uri="{FF2B5EF4-FFF2-40B4-BE49-F238E27FC236}">
                <a16:creationId xmlns:a16="http://schemas.microsoft.com/office/drawing/2014/main" id="{79622C0C-D2AC-4920-91D1-A254FD0E206D}"/>
              </a:ext>
            </a:extLst>
          </p:cNvPr>
          <p:cNvCxnSpPr>
            <a:cxnSpLocks/>
            <a:stCxn id="177" idx="2"/>
            <a:endCxn id="385" idx="0"/>
          </p:cNvCxnSpPr>
          <p:nvPr/>
        </p:nvCxnSpPr>
        <p:spPr>
          <a:xfrm flipH="1">
            <a:off x="1141321" y="3310571"/>
            <a:ext cx="937" cy="214033"/>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90" name="Diamond 189">
            <a:extLst>
              <a:ext uri="{FF2B5EF4-FFF2-40B4-BE49-F238E27FC236}">
                <a16:creationId xmlns:a16="http://schemas.microsoft.com/office/drawing/2014/main" id="{8B32079E-4834-4C7B-B2AE-C6605AF77DAF}"/>
              </a:ext>
            </a:extLst>
          </p:cNvPr>
          <p:cNvSpPr/>
          <p:nvPr/>
        </p:nvSpPr>
        <p:spPr>
          <a:xfrm>
            <a:off x="1781252" y="3671047"/>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Diamond 190">
            <a:extLst>
              <a:ext uri="{FF2B5EF4-FFF2-40B4-BE49-F238E27FC236}">
                <a16:creationId xmlns:a16="http://schemas.microsoft.com/office/drawing/2014/main" id="{9F855070-DC8B-49EF-B516-4B26BCC2E478}"/>
              </a:ext>
            </a:extLst>
          </p:cNvPr>
          <p:cNvSpPr/>
          <p:nvPr/>
        </p:nvSpPr>
        <p:spPr>
          <a:xfrm>
            <a:off x="2207146" y="3678632"/>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2" name="Connector: Elbow 231">
            <a:extLst>
              <a:ext uri="{FF2B5EF4-FFF2-40B4-BE49-F238E27FC236}">
                <a16:creationId xmlns:a16="http://schemas.microsoft.com/office/drawing/2014/main" id="{81C0B801-FCFF-476D-B7D7-3FF207980EDF}"/>
              </a:ext>
            </a:extLst>
          </p:cNvPr>
          <p:cNvCxnSpPr>
            <a:cxnSpLocks/>
            <a:stCxn id="165" idx="2"/>
            <a:endCxn id="194" idx="0"/>
          </p:cNvCxnSpPr>
          <p:nvPr/>
        </p:nvCxnSpPr>
        <p:spPr>
          <a:xfrm flipH="1">
            <a:off x="1536367" y="3529332"/>
            <a:ext cx="353503" cy="14171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94" name="Diamond 193">
            <a:extLst>
              <a:ext uri="{FF2B5EF4-FFF2-40B4-BE49-F238E27FC236}">
                <a16:creationId xmlns:a16="http://schemas.microsoft.com/office/drawing/2014/main" id="{C3924D2E-BDA9-4F24-87AF-8CEB38CA1CD6}"/>
              </a:ext>
            </a:extLst>
          </p:cNvPr>
          <p:cNvSpPr/>
          <p:nvPr/>
        </p:nvSpPr>
        <p:spPr>
          <a:xfrm>
            <a:off x="1353033" y="3671047"/>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5" name="Straight Arrow Connector 194">
            <a:extLst>
              <a:ext uri="{FF2B5EF4-FFF2-40B4-BE49-F238E27FC236}">
                <a16:creationId xmlns:a16="http://schemas.microsoft.com/office/drawing/2014/main" id="{8F150A79-A746-400F-827A-635D6EDE6262}"/>
              </a:ext>
            </a:extLst>
          </p:cNvPr>
          <p:cNvCxnSpPr>
            <a:cxnSpLocks/>
            <a:stCxn id="194" idx="2"/>
            <a:endCxn id="204" idx="0"/>
          </p:cNvCxnSpPr>
          <p:nvPr/>
        </p:nvCxnSpPr>
        <p:spPr>
          <a:xfrm flipH="1">
            <a:off x="1530421" y="4070076"/>
            <a:ext cx="5946" cy="26010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96" name="Connector: Elbow 235">
            <a:extLst>
              <a:ext uri="{FF2B5EF4-FFF2-40B4-BE49-F238E27FC236}">
                <a16:creationId xmlns:a16="http://schemas.microsoft.com/office/drawing/2014/main" id="{FAE73C4E-6BAB-4331-A36A-BE2DDEFD06D6}"/>
              </a:ext>
            </a:extLst>
          </p:cNvPr>
          <p:cNvCxnSpPr>
            <a:cxnSpLocks/>
            <a:stCxn id="170" idx="2"/>
            <a:endCxn id="198" idx="0"/>
          </p:cNvCxnSpPr>
          <p:nvPr/>
        </p:nvCxnSpPr>
        <p:spPr>
          <a:xfrm>
            <a:off x="2490678" y="3508568"/>
            <a:ext cx="329782" cy="17412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98" name="Diamond 197">
            <a:extLst>
              <a:ext uri="{FF2B5EF4-FFF2-40B4-BE49-F238E27FC236}">
                <a16:creationId xmlns:a16="http://schemas.microsoft.com/office/drawing/2014/main" id="{1D1CE635-DDAB-4014-9D4D-BD2A6D04802A}"/>
              </a:ext>
            </a:extLst>
          </p:cNvPr>
          <p:cNvSpPr/>
          <p:nvPr/>
        </p:nvSpPr>
        <p:spPr>
          <a:xfrm>
            <a:off x="2637126" y="3682693"/>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9" name="Straight Arrow Connector 198">
            <a:extLst>
              <a:ext uri="{FF2B5EF4-FFF2-40B4-BE49-F238E27FC236}">
                <a16:creationId xmlns:a16="http://schemas.microsoft.com/office/drawing/2014/main" id="{5AAEADD8-D7E1-4106-96D2-226BA427EB18}"/>
              </a:ext>
            </a:extLst>
          </p:cNvPr>
          <p:cNvCxnSpPr>
            <a:cxnSpLocks/>
            <a:stCxn id="198" idx="2"/>
            <a:endCxn id="210" idx="0"/>
          </p:cNvCxnSpPr>
          <p:nvPr/>
        </p:nvCxnSpPr>
        <p:spPr>
          <a:xfrm>
            <a:off x="2820460" y="4081722"/>
            <a:ext cx="11537" cy="22415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01" name="Straight Arrow Connector 200">
            <a:extLst>
              <a:ext uri="{FF2B5EF4-FFF2-40B4-BE49-F238E27FC236}">
                <a16:creationId xmlns:a16="http://schemas.microsoft.com/office/drawing/2014/main" id="{C3B61035-7568-4C3B-933C-C0D47197BCE6}"/>
              </a:ext>
            </a:extLst>
          </p:cNvPr>
          <p:cNvCxnSpPr>
            <a:cxnSpLocks/>
            <a:stCxn id="143" idx="0"/>
            <a:endCxn id="173" idx="0"/>
          </p:cNvCxnSpPr>
          <p:nvPr/>
        </p:nvCxnSpPr>
        <p:spPr>
          <a:xfrm flipH="1">
            <a:off x="287991" y="2439774"/>
            <a:ext cx="226158" cy="47598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02" name="Straight Arrow Connector 201">
            <a:extLst>
              <a:ext uri="{FF2B5EF4-FFF2-40B4-BE49-F238E27FC236}">
                <a16:creationId xmlns:a16="http://schemas.microsoft.com/office/drawing/2014/main" id="{F48B64EF-15AF-47BA-BA0C-CE156AC69C78}"/>
              </a:ext>
            </a:extLst>
          </p:cNvPr>
          <p:cNvCxnSpPr>
            <a:cxnSpLocks/>
            <a:stCxn id="143" idx="0"/>
            <a:endCxn id="175" idx="0"/>
          </p:cNvCxnSpPr>
          <p:nvPr/>
        </p:nvCxnSpPr>
        <p:spPr>
          <a:xfrm>
            <a:off x="514149" y="2439774"/>
            <a:ext cx="205694" cy="47023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03" name="Straight Arrow Connector 202">
            <a:extLst>
              <a:ext uri="{FF2B5EF4-FFF2-40B4-BE49-F238E27FC236}">
                <a16:creationId xmlns:a16="http://schemas.microsoft.com/office/drawing/2014/main" id="{4FE7BC82-5B42-4AE9-BEE6-12BE33F878A5}"/>
              </a:ext>
            </a:extLst>
          </p:cNvPr>
          <p:cNvCxnSpPr>
            <a:cxnSpLocks/>
            <a:stCxn id="143" idx="0"/>
            <a:endCxn id="177" idx="0"/>
          </p:cNvCxnSpPr>
          <p:nvPr/>
        </p:nvCxnSpPr>
        <p:spPr>
          <a:xfrm>
            <a:off x="514149" y="2439774"/>
            <a:ext cx="628109" cy="47176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204" name="Picture 203" descr="A picture containing clipart&#10;&#10;Description automatically generated">
            <a:extLst>
              <a:ext uri="{FF2B5EF4-FFF2-40B4-BE49-F238E27FC236}">
                <a16:creationId xmlns:a16="http://schemas.microsoft.com/office/drawing/2014/main" id="{11B899E5-7380-4E2F-992F-3D95BCAFE6DF}"/>
              </a:ext>
            </a:extLst>
          </p:cNvPr>
          <p:cNvPicPr>
            <a:picLocks noChangeAspect="1"/>
          </p:cNvPicPr>
          <p:nvPr/>
        </p:nvPicPr>
        <p:blipFill>
          <a:blip r:embed="rId3"/>
          <a:stretch>
            <a:fillRect/>
          </a:stretch>
        </p:blipFill>
        <p:spPr>
          <a:xfrm>
            <a:off x="1325591" y="4330184"/>
            <a:ext cx="409660" cy="409660"/>
          </a:xfrm>
          <a:prstGeom prst="rect">
            <a:avLst/>
          </a:prstGeom>
        </p:spPr>
      </p:pic>
      <p:pic>
        <p:nvPicPr>
          <p:cNvPr id="205" name="Picture 204" descr="A picture containing clipart&#10;&#10;Description automatically generated">
            <a:extLst>
              <a:ext uri="{FF2B5EF4-FFF2-40B4-BE49-F238E27FC236}">
                <a16:creationId xmlns:a16="http://schemas.microsoft.com/office/drawing/2014/main" id="{54C6EF18-D397-4FE6-B891-27679C6FAA4A}"/>
              </a:ext>
            </a:extLst>
          </p:cNvPr>
          <p:cNvPicPr>
            <a:picLocks noChangeAspect="1"/>
          </p:cNvPicPr>
          <p:nvPr/>
        </p:nvPicPr>
        <p:blipFill>
          <a:blip r:embed="rId3"/>
          <a:stretch>
            <a:fillRect/>
          </a:stretch>
        </p:blipFill>
        <p:spPr>
          <a:xfrm>
            <a:off x="2193851" y="4330831"/>
            <a:ext cx="409660" cy="409660"/>
          </a:xfrm>
          <a:prstGeom prst="rect">
            <a:avLst/>
          </a:prstGeom>
        </p:spPr>
      </p:pic>
      <p:pic>
        <p:nvPicPr>
          <p:cNvPr id="208" name="Picture 207" descr="A picture containing chart&#10;&#10;Description automatically generated">
            <a:extLst>
              <a:ext uri="{FF2B5EF4-FFF2-40B4-BE49-F238E27FC236}">
                <a16:creationId xmlns:a16="http://schemas.microsoft.com/office/drawing/2014/main" id="{6328B80A-6A8B-40BF-8CE9-634DF7C5E50A}"/>
              </a:ext>
            </a:extLst>
          </p:cNvPr>
          <p:cNvPicPr>
            <a:picLocks noChangeAspect="1"/>
          </p:cNvPicPr>
          <p:nvPr/>
        </p:nvPicPr>
        <p:blipFill>
          <a:blip r:embed="rId4"/>
          <a:stretch>
            <a:fillRect/>
          </a:stretch>
        </p:blipFill>
        <p:spPr>
          <a:xfrm>
            <a:off x="4404039" y="3902667"/>
            <a:ext cx="437704" cy="437704"/>
          </a:xfrm>
          <a:prstGeom prst="rect">
            <a:avLst/>
          </a:prstGeom>
        </p:spPr>
      </p:pic>
      <p:pic>
        <p:nvPicPr>
          <p:cNvPr id="209" name="Picture 208" descr="A picture containing chart&#10;&#10;Description automatically generated">
            <a:extLst>
              <a:ext uri="{FF2B5EF4-FFF2-40B4-BE49-F238E27FC236}">
                <a16:creationId xmlns:a16="http://schemas.microsoft.com/office/drawing/2014/main" id="{DFEA6CC5-7B7F-463C-84CF-8C1504E25B19}"/>
              </a:ext>
            </a:extLst>
          </p:cNvPr>
          <p:cNvPicPr>
            <a:picLocks noChangeAspect="1"/>
          </p:cNvPicPr>
          <p:nvPr/>
        </p:nvPicPr>
        <p:blipFill>
          <a:blip r:embed="rId4"/>
          <a:stretch>
            <a:fillRect/>
          </a:stretch>
        </p:blipFill>
        <p:spPr>
          <a:xfrm>
            <a:off x="1760897" y="4324779"/>
            <a:ext cx="437704" cy="437704"/>
          </a:xfrm>
          <a:prstGeom prst="rect">
            <a:avLst/>
          </a:prstGeom>
        </p:spPr>
      </p:pic>
      <p:pic>
        <p:nvPicPr>
          <p:cNvPr id="210" name="Picture 209" descr="A picture containing chart&#10;&#10;Description automatically generated">
            <a:extLst>
              <a:ext uri="{FF2B5EF4-FFF2-40B4-BE49-F238E27FC236}">
                <a16:creationId xmlns:a16="http://schemas.microsoft.com/office/drawing/2014/main" id="{70F936D8-D81A-471A-B4B2-A2237572379E}"/>
              </a:ext>
            </a:extLst>
          </p:cNvPr>
          <p:cNvPicPr>
            <a:picLocks noChangeAspect="1"/>
          </p:cNvPicPr>
          <p:nvPr/>
        </p:nvPicPr>
        <p:blipFill>
          <a:blip r:embed="rId4"/>
          <a:stretch>
            <a:fillRect/>
          </a:stretch>
        </p:blipFill>
        <p:spPr>
          <a:xfrm>
            <a:off x="2613145" y="4305880"/>
            <a:ext cx="437704" cy="437704"/>
          </a:xfrm>
          <a:prstGeom prst="rect">
            <a:avLst/>
          </a:prstGeom>
        </p:spPr>
      </p:pic>
      <p:pic>
        <p:nvPicPr>
          <p:cNvPr id="211" name="Picture 210" descr="A picture containing chart&#10;&#10;Description automatically generated">
            <a:extLst>
              <a:ext uri="{FF2B5EF4-FFF2-40B4-BE49-F238E27FC236}">
                <a16:creationId xmlns:a16="http://schemas.microsoft.com/office/drawing/2014/main" id="{95E5FE95-3A49-4A24-AB1A-93F88DB8888D}"/>
              </a:ext>
            </a:extLst>
          </p:cNvPr>
          <p:cNvPicPr>
            <a:picLocks noChangeAspect="1"/>
          </p:cNvPicPr>
          <p:nvPr/>
        </p:nvPicPr>
        <p:blipFill>
          <a:blip r:embed="rId4"/>
          <a:stretch>
            <a:fillRect/>
          </a:stretch>
        </p:blipFill>
        <p:spPr>
          <a:xfrm>
            <a:off x="3848543" y="3896567"/>
            <a:ext cx="437704" cy="437704"/>
          </a:xfrm>
          <a:prstGeom prst="rect">
            <a:avLst/>
          </a:prstGeom>
        </p:spPr>
      </p:pic>
      <p:pic>
        <p:nvPicPr>
          <p:cNvPr id="212" name="Picture 211" descr="A picture containing chart&#10;&#10;Description automatically generated">
            <a:extLst>
              <a:ext uri="{FF2B5EF4-FFF2-40B4-BE49-F238E27FC236}">
                <a16:creationId xmlns:a16="http://schemas.microsoft.com/office/drawing/2014/main" id="{D6EC07DE-A4B0-4DC0-932B-652D2BD21BEC}"/>
              </a:ext>
            </a:extLst>
          </p:cNvPr>
          <p:cNvPicPr>
            <a:picLocks noChangeAspect="1"/>
          </p:cNvPicPr>
          <p:nvPr/>
        </p:nvPicPr>
        <p:blipFill>
          <a:blip r:embed="rId4"/>
          <a:stretch>
            <a:fillRect/>
          </a:stretch>
        </p:blipFill>
        <p:spPr>
          <a:xfrm>
            <a:off x="4885829" y="3905266"/>
            <a:ext cx="437704" cy="437704"/>
          </a:xfrm>
          <a:prstGeom prst="rect">
            <a:avLst/>
          </a:prstGeom>
        </p:spPr>
      </p:pic>
      <p:pic>
        <p:nvPicPr>
          <p:cNvPr id="213" name="Picture 212" descr="A picture containing chart&#10;&#10;Description automatically generated">
            <a:extLst>
              <a:ext uri="{FF2B5EF4-FFF2-40B4-BE49-F238E27FC236}">
                <a16:creationId xmlns:a16="http://schemas.microsoft.com/office/drawing/2014/main" id="{CE537F6C-B025-4804-A94A-18CD8F0A528D}"/>
              </a:ext>
            </a:extLst>
          </p:cNvPr>
          <p:cNvPicPr>
            <a:picLocks noChangeAspect="1"/>
          </p:cNvPicPr>
          <p:nvPr/>
        </p:nvPicPr>
        <p:blipFill>
          <a:blip r:embed="rId4"/>
          <a:stretch>
            <a:fillRect/>
          </a:stretch>
        </p:blipFill>
        <p:spPr>
          <a:xfrm>
            <a:off x="5374379" y="3897677"/>
            <a:ext cx="437704" cy="437704"/>
          </a:xfrm>
          <a:prstGeom prst="rect">
            <a:avLst/>
          </a:prstGeom>
        </p:spPr>
      </p:pic>
      <p:sp>
        <p:nvSpPr>
          <p:cNvPr id="214" name="TextBox 213">
            <a:extLst>
              <a:ext uri="{FF2B5EF4-FFF2-40B4-BE49-F238E27FC236}">
                <a16:creationId xmlns:a16="http://schemas.microsoft.com/office/drawing/2014/main" id="{7E8C8B03-EC1F-4C93-9167-F2E01E88301E}"/>
              </a:ext>
            </a:extLst>
          </p:cNvPr>
          <p:cNvSpPr txBox="1"/>
          <p:nvPr/>
        </p:nvSpPr>
        <p:spPr>
          <a:xfrm>
            <a:off x="840941" y="1984254"/>
            <a:ext cx="576761" cy="369332"/>
          </a:xfrm>
          <a:prstGeom prst="rect">
            <a:avLst/>
          </a:prstGeom>
          <a:noFill/>
        </p:spPr>
        <p:txBody>
          <a:bodyPr wrap="none" rtlCol="0">
            <a:spAutoFit/>
          </a:bodyPr>
          <a:lstStyle/>
          <a:p>
            <a:r>
              <a:rPr lang="en-US" dirty="0">
                <a:solidFill>
                  <a:schemeClr val="accent1">
                    <a:lumMod val="75000"/>
                  </a:schemeClr>
                </a:solidFill>
              </a:rPr>
              <a:t>RO1</a:t>
            </a:r>
          </a:p>
        </p:txBody>
      </p:sp>
      <p:sp>
        <p:nvSpPr>
          <p:cNvPr id="215" name="Freeform: Shape 214">
            <a:extLst>
              <a:ext uri="{FF2B5EF4-FFF2-40B4-BE49-F238E27FC236}">
                <a16:creationId xmlns:a16="http://schemas.microsoft.com/office/drawing/2014/main" id="{45227272-4F06-4CF6-B18B-3E7E09106BC7}"/>
              </a:ext>
            </a:extLst>
          </p:cNvPr>
          <p:cNvSpPr/>
          <p:nvPr/>
        </p:nvSpPr>
        <p:spPr>
          <a:xfrm>
            <a:off x="1339989" y="2064505"/>
            <a:ext cx="3502371" cy="1672707"/>
          </a:xfrm>
          <a:custGeom>
            <a:avLst/>
            <a:gdLst>
              <a:gd name="connsiteX0" fmla="*/ 2515957 w 3468842"/>
              <a:gd name="connsiteY0" fmla="*/ 0 h 1712643"/>
              <a:gd name="connsiteX1" fmla="*/ 3278261 w 3468842"/>
              <a:gd name="connsiteY1" fmla="*/ 0 h 1712643"/>
              <a:gd name="connsiteX2" fmla="*/ 3468842 w 3468842"/>
              <a:gd name="connsiteY2" fmla="*/ 190581 h 1712643"/>
              <a:gd name="connsiteX3" fmla="*/ 3468842 w 3468842"/>
              <a:gd name="connsiteY3" fmla="*/ 1522062 h 1712643"/>
              <a:gd name="connsiteX4" fmla="*/ 3278261 w 3468842"/>
              <a:gd name="connsiteY4" fmla="*/ 1712643 h 1712643"/>
              <a:gd name="connsiteX5" fmla="*/ 2515957 w 3468842"/>
              <a:gd name="connsiteY5" fmla="*/ 1712643 h 1712643"/>
              <a:gd name="connsiteX6" fmla="*/ 2325376 w 3468842"/>
              <a:gd name="connsiteY6" fmla="*/ 1522062 h 1712643"/>
              <a:gd name="connsiteX7" fmla="*/ 2325376 w 3468842"/>
              <a:gd name="connsiteY7" fmla="*/ 851928 h 1712643"/>
              <a:gd name="connsiteX8" fmla="*/ 141991 w 3468842"/>
              <a:gd name="connsiteY8" fmla="*/ 851928 h 1712643"/>
              <a:gd name="connsiteX9" fmla="*/ 0 w 3468842"/>
              <a:gd name="connsiteY9" fmla="*/ 709937 h 1712643"/>
              <a:gd name="connsiteX10" fmla="*/ 0 w 3468842"/>
              <a:gd name="connsiteY10" fmla="*/ 141992 h 1712643"/>
              <a:gd name="connsiteX11" fmla="*/ 141991 w 3468842"/>
              <a:gd name="connsiteY11" fmla="*/ 1 h 1712643"/>
              <a:gd name="connsiteX12" fmla="*/ 2515947 w 3468842"/>
              <a:gd name="connsiteY12" fmla="*/ 1 h 1712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68842" h="1712643">
                <a:moveTo>
                  <a:pt x="2515957" y="0"/>
                </a:moveTo>
                <a:lnTo>
                  <a:pt x="3278261" y="0"/>
                </a:lnTo>
                <a:cubicBezTo>
                  <a:pt x="3383516" y="0"/>
                  <a:pt x="3468842" y="85326"/>
                  <a:pt x="3468842" y="190581"/>
                </a:cubicBezTo>
                <a:lnTo>
                  <a:pt x="3468842" y="1522062"/>
                </a:lnTo>
                <a:cubicBezTo>
                  <a:pt x="3468842" y="1627317"/>
                  <a:pt x="3383516" y="1712643"/>
                  <a:pt x="3278261" y="1712643"/>
                </a:cubicBezTo>
                <a:lnTo>
                  <a:pt x="2515957" y="1712643"/>
                </a:lnTo>
                <a:cubicBezTo>
                  <a:pt x="2410702" y="1712643"/>
                  <a:pt x="2325376" y="1627317"/>
                  <a:pt x="2325376" y="1522062"/>
                </a:cubicBezTo>
                <a:lnTo>
                  <a:pt x="2325376" y="851928"/>
                </a:lnTo>
                <a:lnTo>
                  <a:pt x="141991" y="851928"/>
                </a:lnTo>
                <a:cubicBezTo>
                  <a:pt x="63572" y="851928"/>
                  <a:pt x="0" y="788356"/>
                  <a:pt x="0" y="709937"/>
                </a:cubicBezTo>
                <a:lnTo>
                  <a:pt x="0" y="141992"/>
                </a:lnTo>
                <a:cubicBezTo>
                  <a:pt x="0" y="63573"/>
                  <a:pt x="63572" y="1"/>
                  <a:pt x="141991" y="1"/>
                </a:cubicBezTo>
                <a:lnTo>
                  <a:pt x="2515947" y="1"/>
                </a:lnTo>
                <a:close/>
              </a:path>
            </a:pathLst>
          </a:custGeom>
          <a:solidFill>
            <a:srgbClr val="9DBFBE">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6" name="TextBox 215">
            <a:extLst>
              <a:ext uri="{FF2B5EF4-FFF2-40B4-BE49-F238E27FC236}">
                <a16:creationId xmlns:a16="http://schemas.microsoft.com/office/drawing/2014/main" id="{52C93A96-46BC-4B85-B523-6D506278AD2B}"/>
              </a:ext>
            </a:extLst>
          </p:cNvPr>
          <p:cNvSpPr txBox="1"/>
          <p:nvPr/>
        </p:nvSpPr>
        <p:spPr>
          <a:xfrm>
            <a:off x="1389778" y="1681680"/>
            <a:ext cx="576761" cy="369332"/>
          </a:xfrm>
          <a:prstGeom prst="rect">
            <a:avLst/>
          </a:prstGeom>
          <a:noFill/>
        </p:spPr>
        <p:txBody>
          <a:bodyPr wrap="none" rtlCol="0">
            <a:spAutoFit/>
          </a:bodyPr>
          <a:lstStyle/>
          <a:p>
            <a:r>
              <a:rPr lang="en-US" dirty="0">
                <a:solidFill>
                  <a:schemeClr val="accent1">
                    <a:lumMod val="75000"/>
                  </a:schemeClr>
                </a:solidFill>
              </a:rPr>
              <a:t>RO2</a:t>
            </a:r>
          </a:p>
        </p:txBody>
      </p:sp>
      <p:sp>
        <p:nvSpPr>
          <p:cNvPr id="217" name="Freeform: Shape 216">
            <a:extLst>
              <a:ext uri="{FF2B5EF4-FFF2-40B4-BE49-F238E27FC236}">
                <a16:creationId xmlns:a16="http://schemas.microsoft.com/office/drawing/2014/main" id="{B357FF2B-80A6-41CE-974A-75FB9E0C7A89}"/>
              </a:ext>
            </a:extLst>
          </p:cNvPr>
          <p:cNvSpPr/>
          <p:nvPr/>
        </p:nvSpPr>
        <p:spPr>
          <a:xfrm>
            <a:off x="1283828" y="2020285"/>
            <a:ext cx="4058152" cy="1696837"/>
          </a:xfrm>
          <a:custGeom>
            <a:avLst/>
            <a:gdLst>
              <a:gd name="connsiteX0" fmla="*/ 137621 w 4058152"/>
              <a:gd name="connsiteY0" fmla="*/ 0 h 1696837"/>
              <a:gd name="connsiteX1" fmla="*/ 3920530 w 4058152"/>
              <a:gd name="connsiteY1" fmla="*/ 0 h 1696837"/>
              <a:gd name="connsiteX2" fmla="*/ 4058151 w 4058152"/>
              <a:gd name="connsiteY2" fmla="*/ 137621 h 1696837"/>
              <a:gd name="connsiteX3" fmla="*/ 4058151 w 4058152"/>
              <a:gd name="connsiteY3" fmla="*/ 228883 h 1696837"/>
              <a:gd name="connsiteX4" fmla="*/ 4058152 w 4058152"/>
              <a:gd name="connsiteY4" fmla="*/ 228888 h 1696837"/>
              <a:gd name="connsiteX5" fmla="*/ 4058152 w 4058152"/>
              <a:gd name="connsiteY5" fmla="*/ 1620349 h 1696837"/>
              <a:gd name="connsiteX6" fmla="*/ 3981664 w 4058152"/>
              <a:gd name="connsiteY6" fmla="*/ 1696837 h 1696837"/>
              <a:gd name="connsiteX7" fmla="*/ 3675720 w 4058152"/>
              <a:gd name="connsiteY7" fmla="*/ 1696837 h 1696837"/>
              <a:gd name="connsiteX8" fmla="*/ 3599232 w 4058152"/>
              <a:gd name="connsiteY8" fmla="*/ 1620349 h 1696837"/>
              <a:gd name="connsiteX9" fmla="*/ 3599232 w 4058152"/>
              <a:gd name="connsiteY9" fmla="*/ 825707 h 1696837"/>
              <a:gd name="connsiteX10" fmla="*/ 137621 w 4058152"/>
              <a:gd name="connsiteY10" fmla="*/ 825707 h 1696837"/>
              <a:gd name="connsiteX11" fmla="*/ 0 w 4058152"/>
              <a:gd name="connsiteY11" fmla="*/ 688086 h 1696837"/>
              <a:gd name="connsiteX12" fmla="*/ 0 w 4058152"/>
              <a:gd name="connsiteY12" fmla="*/ 137621 h 1696837"/>
              <a:gd name="connsiteX13" fmla="*/ 137621 w 4058152"/>
              <a:gd name="connsiteY13" fmla="*/ 0 h 1696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58152" h="1696837">
                <a:moveTo>
                  <a:pt x="137621" y="0"/>
                </a:moveTo>
                <a:lnTo>
                  <a:pt x="3920530" y="0"/>
                </a:lnTo>
                <a:cubicBezTo>
                  <a:pt x="3996536" y="0"/>
                  <a:pt x="4058151" y="61615"/>
                  <a:pt x="4058151" y="137621"/>
                </a:cubicBezTo>
                <a:lnTo>
                  <a:pt x="4058151" y="228883"/>
                </a:lnTo>
                <a:lnTo>
                  <a:pt x="4058152" y="228888"/>
                </a:lnTo>
                <a:lnTo>
                  <a:pt x="4058152" y="1620349"/>
                </a:lnTo>
                <a:cubicBezTo>
                  <a:pt x="4058152" y="1662592"/>
                  <a:pt x="4023907" y="1696837"/>
                  <a:pt x="3981664" y="1696837"/>
                </a:cubicBezTo>
                <a:lnTo>
                  <a:pt x="3675720" y="1696837"/>
                </a:lnTo>
                <a:cubicBezTo>
                  <a:pt x="3633477" y="1696837"/>
                  <a:pt x="3599232" y="1662592"/>
                  <a:pt x="3599232" y="1620349"/>
                </a:cubicBezTo>
                <a:lnTo>
                  <a:pt x="3599232" y="825707"/>
                </a:lnTo>
                <a:lnTo>
                  <a:pt x="137621" y="825707"/>
                </a:lnTo>
                <a:cubicBezTo>
                  <a:pt x="61615" y="825707"/>
                  <a:pt x="0" y="764092"/>
                  <a:pt x="0" y="688086"/>
                </a:cubicBezTo>
                <a:lnTo>
                  <a:pt x="0" y="137621"/>
                </a:lnTo>
                <a:cubicBezTo>
                  <a:pt x="0" y="61615"/>
                  <a:pt x="61615" y="0"/>
                  <a:pt x="137621" y="0"/>
                </a:cubicBezTo>
                <a:close/>
              </a:path>
            </a:pathLst>
          </a:custGeom>
          <a:solidFill>
            <a:srgbClr val="9DBFBE">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8" name="Freeform: Shape 217">
            <a:extLst>
              <a:ext uri="{FF2B5EF4-FFF2-40B4-BE49-F238E27FC236}">
                <a16:creationId xmlns:a16="http://schemas.microsoft.com/office/drawing/2014/main" id="{64097DC8-525C-4A2B-BCE4-43DC5196E644}"/>
              </a:ext>
            </a:extLst>
          </p:cNvPr>
          <p:cNvSpPr/>
          <p:nvPr/>
        </p:nvSpPr>
        <p:spPr>
          <a:xfrm>
            <a:off x="1397255" y="1964164"/>
            <a:ext cx="4409144" cy="1752958"/>
          </a:xfrm>
          <a:custGeom>
            <a:avLst/>
            <a:gdLst>
              <a:gd name="connsiteX0" fmla="*/ 135236 w 4409144"/>
              <a:gd name="connsiteY0" fmla="*/ 0 h 1752958"/>
              <a:gd name="connsiteX1" fmla="*/ 4058010 w 4409144"/>
              <a:gd name="connsiteY1" fmla="*/ 0 h 1752958"/>
              <a:gd name="connsiteX2" fmla="*/ 4252376 w 4409144"/>
              <a:gd name="connsiteY2" fmla="*/ 0 h 1752958"/>
              <a:gd name="connsiteX3" fmla="*/ 4338915 w 4409144"/>
              <a:gd name="connsiteY3" fmla="*/ 0 h 1752958"/>
              <a:gd name="connsiteX4" fmla="*/ 4409144 w 4409144"/>
              <a:gd name="connsiteY4" fmla="*/ 70229 h 1752958"/>
              <a:gd name="connsiteX5" fmla="*/ 4409144 w 4409144"/>
              <a:gd name="connsiteY5" fmla="*/ 1682729 h 1752958"/>
              <a:gd name="connsiteX6" fmla="*/ 4338915 w 4409144"/>
              <a:gd name="connsiteY6" fmla="*/ 1752958 h 1752958"/>
              <a:gd name="connsiteX7" fmla="*/ 4058010 w 4409144"/>
              <a:gd name="connsiteY7" fmla="*/ 1752958 h 1752958"/>
              <a:gd name="connsiteX8" fmla="*/ 3987781 w 4409144"/>
              <a:gd name="connsiteY8" fmla="*/ 1682729 h 1752958"/>
              <a:gd name="connsiteX9" fmla="*/ 3987781 w 4409144"/>
              <a:gd name="connsiteY9" fmla="*/ 811400 h 1752958"/>
              <a:gd name="connsiteX10" fmla="*/ 135236 w 4409144"/>
              <a:gd name="connsiteY10" fmla="*/ 811400 h 1752958"/>
              <a:gd name="connsiteX11" fmla="*/ 0 w 4409144"/>
              <a:gd name="connsiteY11" fmla="*/ 676164 h 1752958"/>
              <a:gd name="connsiteX12" fmla="*/ 0 w 4409144"/>
              <a:gd name="connsiteY12" fmla="*/ 135236 h 1752958"/>
              <a:gd name="connsiteX13" fmla="*/ 135236 w 4409144"/>
              <a:gd name="connsiteY13" fmla="*/ 0 h 1752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09144" h="1752958">
                <a:moveTo>
                  <a:pt x="135236" y="0"/>
                </a:moveTo>
                <a:lnTo>
                  <a:pt x="4058010" y="0"/>
                </a:lnTo>
                <a:lnTo>
                  <a:pt x="4252376" y="0"/>
                </a:lnTo>
                <a:lnTo>
                  <a:pt x="4338915" y="0"/>
                </a:lnTo>
                <a:cubicBezTo>
                  <a:pt x="4377701" y="0"/>
                  <a:pt x="4409144" y="31443"/>
                  <a:pt x="4409144" y="70229"/>
                </a:cubicBezTo>
                <a:lnTo>
                  <a:pt x="4409144" y="1682729"/>
                </a:lnTo>
                <a:cubicBezTo>
                  <a:pt x="4409144" y="1721515"/>
                  <a:pt x="4377701" y="1752958"/>
                  <a:pt x="4338915" y="1752958"/>
                </a:cubicBezTo>
                <a:lnTo>
                  <a:pt x="4058010" y="1752958"/>
                </a:lnTo>
                <a:cubicBezTo>
                  <a:pt x="4019224" y="1752958"/>
                  <a:pt x="3987781" y="1721515"/>
                  <a:pt x="3987781" y="1682729"/>
                </a:cubicBezTo>
                <a:lnTo>
                  <a:pt x="3987781" y="811400"/>
                </a:lnTo>
                <a:lnTo>
                  <a:pt x="135236" y="811400"/>
                </a:lnTo>
                <a:cubicBezTo>
                  <a:pt x="60547" y="811400"/>
                  <a:pt x="0" y="750853"/>
                  <a:pt x="0" y="676164"/>
                </a:cubicBezTo>
                <a:lnTo>
                  <a:pt x="0" y="135236"/>
                </a:lnTo>
                <a:cubicBezTo>
                  <a:pt x="0" y="60547"/>
                  <a:pt x="60547" y="0"/>
                  <a:pt x="135236" y="0"/>
                </a:cubicBezTo>
                <a:close/>
              </a:path>
            </a:pathLst>
          </a:custGeom>
          <a:solidFill>
            <a:srgbClr val="9DBFBE">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9" name="TextBox 218">
            <a:extLst>
              <a:ext uri="{FF2B5EF4-FFF2-40B4-BE49-F238E27FC236}">
                <a16:creationId xmlns:a16="http://schemas.microsoft.com/office/drawing/2014/main" id="{DDE0C663-B11F-4946-9BEC-4A6AF08BB52F}"/>
              </a:ext>
            </a:extLst>
          </p:cNvPr>
          <p:cNvSpPr txBox="1"/>
          <p:nvPr/>
        </p:nvSpPr>
        <p:spPr>
          <a:xfrm>
            <a:off x="2497634" y="1651436"/>
            <a:ext cx="576761" cy="369332"/>
          </a:xfrm>
          <a:prstGeom prst="rect">
            <a:avLst/>
          </a:prstGeom>
          <a:noFill/>
        </p:spPr>
        <p:txBody>
          <a:bodyPr wrap="none" rtlCol="0">
            <a:spAutoFit/>
          </a:bodyPr>
          <a:lstStyle/>
          <a:p>
            <a:r>
              <a:rPr lang="en-US" dirty="0">
                <a:solidFill>
                  <a:schemeClr val="accent1">
                    <a:lumMod val="75000"/>
                  </a:schemeClr>
                </a:solidFill>
              </a:rPr>
              <a:t>RO3</a:t>
            </a:r>
          </a:p>
        </p:txBody>
      </p:sp>
      <p:sp>
        <p:nvSpPr>
          <p:cNvPr id="220" name="TextBox 219">
            <a:extLst>
              <a:ext uri="{FF2B5EF4-FFF2-40B4-BE49-F238E27FC236}">
                <a16:creationId xmlns:a16="http://schemas.microsoft.com/office/drawing/2014/main" id="{4E6C0475-67A4-4F1F-A7EB-F08CBB423197}"/>
              </a:ext>
            </a:extLst>
          </p:cNvPr>
          <p:cNvSpPr txBox="1"/>
          <p:nvPr/>
        </p:nvSpPr>
        <p:spPr>
          <a:xfrm>
            <a:off x="3075649" y="1661355"/>
            <a:ext cx="576761" cy="369332"/>
          </a:xfrm>
          <a:prstGeom prst="rect">
            <a:avLst/>
          </a:prstGeom>
          <a:noFill/>
        </p:spPr>
        <p:txBody>
          <a:bodyPr wrap="none" rtlCol="0">
            <a:spAutoFit/>
          </a:bodyPr>
          <a:lstStyle/>
          <a:p>
            <a:r>
              <a:rPr lang="en-US" dirty="0">
                <a:solidFill>
                  <a:schemeClr val="accent1">
                    <a:lumMod val="75000"/>
                  </a:schemeClr>
                </a:solidFill>
              </a:rPr>
              <a:t>RO4</a:t>
            </a:r>
          </a:p>
        </p:txBody>
      </p:sp>
      <p:cxnSp>
        <p:nvCxnSpPr>
          <p:cNvPr id="356" name="Straight Arrow Connector 355">
            <a:extLst>
              <a:ext uri="{FF2B5EF4-FFF2-40B4-BE49-F238E27FC236}">
                <a16:creationId xmlns:a16="http://schemas.microsoft.com/office/drawing/2014/main" id="{F2D389DD-B34D-4C1E-B1F6-2E7766B19DEF}"/>
              </a:ext>
            </a:extLst>
          </p:cNvPr>
          <p:cNvCxnSpPr>
            <a:cxnSpLocks/>
            <a:stCxn id="190" idx="2"/>
            <a:endCxn id="209" idx="0"/>
          </p:cNvCxnSpPr>
          <p:nvPr/>
        </p:nvCxnSpPr>
        <p:spPr>
          <a:xfrm>
            <a:off x="1964586" y="4070076"/>
            <a:ext cx="15163" cy="254703"/>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60" name="Straight Arrow Connector 359">
            <a:extLst>
              <a:ext uri="{FF2B5EF4-FFF2-40B4-BE49-F238E27FC236}">
                <a16:creationId xmlns:a16="http://schemas.microsoft.com/office/drawing/2014/main" id="{31F3500D-8677-4A8C-918F-5EE09D8EA76A}"/>
              </a:ext>
            </a:extLst>
          </p:cNvPr>
          <p:cNvCxnSpPr>
            <a:cxnSpLocks/>
            <a:stCxn id="191" idx="2"/>
            <a:endCxn id="205" idx="0"/>
          </p:cNvCxnSpPr>
          <p:nvPr/>
        </p:nvCxnSpPr>
        <p:spPr>
          <a:xfrm>
            <a:off x="2390480" y="4077661"/>
            <a:ext cx="8201" cy="25317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382" name="Picture 381" descr="A picture containing clipart&#10;&#10;Description automatically generated">
            <a:extLst>
              <a:ext uri="{FF2B5EF4-FFF2-40B4-BE49-F238E27FC236}">
                <a16:creationId xmlns:a16="http://schemas.microsoft.com/office/drawing/2014/main" id="{8E6FF8AF-515C-4BE8-98D5-F2821E881A8D}"/>
              </a:ext>
            </a:extLst>
          </p:cNvPr>
          <p:cNvPicPr>
            <a:picLocks noChangeAspect="1"/>
          </p:cNvPicPr>
          <p:nvPr/>
        </p:nvPicPr>
        <p:blipFill>
          <a:blip r:embed="rId3"/>
          <a:stretch>
            <a:fillRect/>
          </a:stretch>
        </p:blipFill>
        <p:spPr>
          <a:xfrm>
            <a:off x="520238" y="3535322"/>
            <a:ext cx="399029" cy="399029"/>
          </a:xfrm>
          <a:prstGeom prst="rect">
            <a:avLst/>
          </a:prstGeom>
        </p:spPr>
      </p:pic>
      <p:pic>
        <p:nvPicPr>
          <p:cNvPr id="385" name="Picture 384" descr="A picture containing clipart&#10;&#10;Description automatically generated">
            <a:extLst>
              <a:ext uri="{FF2B5EF4-FFF2-40B4-BE49-F238E27FC236}">
                <a16:creationId xmlns:a16="http://schemas.microsoft.com/office/drawing/2014/main" id="{A56561DC-7E80-4625-8586-9671005C9A02}"/>
              </a:ext>
            </a:extLst>
          </p:cNvPr>
          <p:cNvPicPr>
            <a:picLocks noChangeAspect="1"/>
          </p:cNvPicPr>
          <p:nvPr/>
        </p:nvPicPr>
        <p:blipFill>
          <a:blip r:embed="rId3"/>
          <a:stretch>
            <a:fillRect/>
          </a:stretch>
        </p:blipFill>
        <p:spPr>
          <a:xfrm>
            <a:off x="941806" y="3524604"/>
            <a:ext cx="399029" cy="399029"/>
          </a:xfrm>
          <a:prstGeom prst="rect">
            <a:avLst/>
          </a:prstGeom>
        </p:spPr>
      </p:pic>
      <p:sp>
        <p:nvSpPr>
          <p:cNvPr id="399" name="Title 1">
            <a:extLst>
              <a:ext uri="{FF2B5EF4-FFF2-40B4-BE49-F238E27FC236}">
                <a16:creationId xmlns:a16="http://schemas.microsoft.com/office/drawing/2014/main" id="{5A115161-5938-484A-ADCB-4D1CED66B57C}"/>
              </a:ext>
            </a:extLst>
          </p:cNvPr>
          <p:cNvSpPr txBox="1">
            <a:spLocks/>
          </p:cNvSpPr>
          <p:nvPr/>
        </p:nvSpPr>
        <p:spPr>
          <a:xfrm>
            <a:off x="-185744" y="210481"/>
            <a:ext cx="6617024" cy="923925"/>
          </a:xfrm>
          <a:prstGeom prst="rect">
            <a:avLst/>
          </a:prstGeom>
          <a:ln w="38100">
            <a:solidFill>
              <a:schemeClr val="tx1"/>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solidFill>
                  <a:schemeClr val="tx1"/>
                </a:solidFill>
              </a:rPr>
              <a:t>  The [</a:t>
            </a:r>
            <a:r>
              <a:rPr lang="en-US" b="1" dirty="0">
                <a:solidFill>
                  <a:schemeClr val="tx1"/>
                </a:solidFill>
              </a:rPr>
              <a:t>DJ20</a:t>
            </a:r>
            <a:r>
              <a:rPr lang="en-US" dirty="0">
                <a:solidFill>
                  <a:schemeClr val="tx1"/>
                </a:solidFill>
              </a:rPr>
              <a:t>] Key Schedule</a:t>
            </a:r>
          </a:p>
        </p:txBody>
      </p:sp>
      <p:sp>
        <p:nvSpPr>
          <p:cNvPr id="437" name="Footer Placeholder 436">
            <a:extLst>
              <a:ext uri="{FF2B5EF4-FFF2-40B4-BE49-F238E27FC236}">
                <a16:creationId xmlns:a16="http://schemas.microsoft.com/office/drawing/2014/main" id="{5E8CB38E-659F-4625-B9D4-63409B90E725}"/>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5120637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6C358A86-C531-4EA1-866D-2D0AF663EF0C}"/>
              </a:ext>
            </a:extLst>
          </p:cNvPr>
          <p:cNvSpPr/>
          <p:nvPr/>
        </p:nvSpPr>
        <p:spPr>
          <a:xfrm>
            <a:off x="90307" y="1615552"/>
            <a:ext cx="5863771" cy="31577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Rounded Corners 139">
            <a:extLst>
              <a:ext uri="{FF2B5EF4-FFF2-40B4-BE49-F238E27FC236}">
                <a16:creationId xmlns:a16="http://schemas.microsoft.com/office/drawing/2014/main" id="{CA5AFDC8-94E2-4723-B60F-9E5A08E5AA69}"/>
              </a:ext>
            </a:extLst>
          </p:cNvPr>
          <p:cNvSpPr/>
          <p:nvPr/>
        </p:nvSpPr>
        <p:spPr>
          <a:xfrm>
            <a:off x="1284918" y="2108109"/>
            <a:ext cx="1737275" cy="2196132"/>
          </a:xfrm>
          <a:prstGeom prst="roundRect">
            <a:avLst/>
          </a:prstGeom>
          <a:solidFill>
            <a:srgbClr val="9DBFBE">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140">
            <a:extLst>
              <a:ext uri="{FF2B5EF4-FFF2-40B4-BE49-F238E27FC236}">
                <a16:creationId xmlns:a16="http://schemas.microsoft.com/office/drawing/2014/main" id="{B09D64E1-C6FC-4730-BDCE-2E5FE0138505}"/>
              </a:ext>
            </a:extLst>
          </p:cNvPr>
          <p:cNvSpPr/>
          <p:nvPr/>
        </p:nvSpPr>
        <p:spPr>
          <a:xfrm>
            <a:off x="2044242" y="1706943"/>
            <a:ext cx="423933" cy="28386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b="1" dirty="0">
                <a:solidFill>
                  <a:schemeClr val="tx1"/>
                </a:solidFill>
              </a:rPr>
              <a:t>g</a:t>
            </a:r>
            <a:r>
              <a:rPr lang="en-US" sz="1600" b="1" baseline="30000" dirty="0">
                <a:solidFill>
                  <a:schemeClr val="tx1"/>
                </a:solidFill>
              </a:rPr>
              <a:t>ab</a:t>
            </a:r>
            <a:endParaRPr lang="en-US" sz="1600" dirty="0">
              <a:solidFill>
                <a:schemeClr val="tx1"/>
              </a:solidFill>
            </a:endParaRPr>
          </a:p>
        </p:txBody>
      </p:sp>
      <p:sp>
        <p:nvSpPr>
          <p:cNvPr id="142" name="Rectangle 141">
            <a:extLst>
              <a:ext uri="{FF2B5EF4-FFF2-40B4-BE49-F238E27FC236}">
                <a16:creationId xmlns:a16="http://schemas.microsoft.com/office/drawing/2014/main" id="{C4C90447-7788-4E30-ADFC-A6EAD4FC2B25}"/>
              </a:ext>
            </a:extLst>
          </p:cNvPr>
          <p:cNvSpPr/>
          <p:nvPr/>
        </p:nvSpPr>
        <p:spPr>
          <a:xfrm>
            <a:off x="2913939" y="2624548"/>
            <a:ext cx="786467" cy="37114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chemeClr val="tx1"/>
                </a:solidFill>
              </a:rPr>
              <a:t>(</a:t>
            </a:r>
            <a:r>
              <a:rPr lang="en-US" sz="1600" b="1" dirty="0">
                <a:solidFill>
                  <a:schemeClr val="tx1"/>
                </a:solidFill>
              </a:rPr>
              <a:t>g</a:t>
            </a:r>
            <a:r>
              <a:rPr lang="en-US" sz="1600" b="1" baseline="30000" dirty="0">
                <a:solidFill>
                  <a:schemeClr val="tx1"/>
                </a:solidFill>
              </a:rPr>
              <a:t>a</a:t>
            </a:r>
            <a:r>
              <a:rPr lang="en-US" sz="1600" dirty="0">
                <a:solidFill>
                  <a:schemeClr val="tx1"/>
                </a:solidFill>
              </a:rPr>
              <a:t> , </a:t>
            </a:r>
            <a:r>
              <a:rPr lang="en-US" sz="1600" b="1" dirty="0" err="1">
                <a:solidFill>
                  <a:schemeClr val="tx1"/>
                </a:solidFill>
              </a:rPr>
              <a:t>g</a:t>
            </a:r>
            <a:r>
              <a:rPr lang="en-US" sz="1600" b="1" baseline="30000" dirty="0" err="1">
                <a:solidFill>
                  <a:schemeClr val="tx1"/>
                </a:solidFill>
              </a:rPr>
              <a:t>b</a:t>
            </a:r>
            <a:r>
              <a:rPr lang="en-US" sz="1600" dirty="0">
                <a:solidFill>
                  <a:schemeClr val="tx1"/>
                </a:solidFill>
              </a:rPr>
              <a:t>)</a:t>
            </a:r>
          </a:p>
        </p:txBody>
      </p:sp>
      <p:sp>
        <p:nvSpPr>
          <p:cNvPr id="143" name="Isosceles Triangle 142">
            <a:extLst>
              <a:ext uri="{FF2B5EF4-FFF2-40B4-BE49-F238E27FC236}">
                <a16:creationId xmlns:a16="http://schemas.microsoft.com/office/drawing/2014/main" id="{C75E19D7-BCC7-48D4-AFD6-ECF914B3C6CD}"/>
              </a:ext>
            </a:extLst>
          </p:cNvPr>
          <p:cNvSpPr/>
          <p:nvPr/>
        </p:nvSpPr>
        <p:spPr>
          <a:xfrm rot="5400000">
            <a:off x="131301" y="2256440"/>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44" name="Diamond 143">
            <a:extLst>
              <a:ext uri="{FF2B5EF4-FFF2-40B4-BE49-F238E27FC236}">
                <a16:creationId xmlns:a16="http://schemas.microsoft.com/office/drawing/2014/main" id="{147CFDD1-A622-45D2-BADB-F40BDF4DFC54}"/>
              </a:ext>
            </a:extLst>
          </p:cNvPr>
          <p:cNvSpPr/>
          <p:nvPr/>
        </p:nvSpPr>
        <p:spPr>
          <a:xfrm>
            <a:off x="1464668" y="2242751"/>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5" name="Straight Arrow Connector 144">
            <a:extLst>
              <a:ext uri="{FF2B5EF4-FFF2-40B4-BE49-F238E27FC236}">
                <a16:creationId xmlns:a16="http://schemas.microsoft.com/office/drawing/2014/main" id="{2BCCF406-9F47-4456-9A12-0449394874F5}"/>
              </a:ext>
            </a:extLst>
          </p:cNvPr>
          <p:cNvCxnSpPr>
            <a:cxnSpLocks/>
            <a:stCxn id="143" idx="0"/>
            <a:endCxn id="144" idx="1"/>
          </p:cNvCxnSpPr>
          <p:nvPr/>
        </p:nvCxnSpPr>
        <p:spPr>
          <a:xfrm>
            <a:off x="514149" y="2439774"/>
            <a:ext cx="950519" cy="249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46" name="Straight Arrow Connector 145">
            <a:extLst>
              <a:ext uri="{FF2B5EF4-FFF2-40B4-BE49-F238E27FC236}">
                <a16:creationId xmlns:a16="http://schemas.microsoft.com/office/drawing/2014/main" id="{CABABA09-F7B9-488D-830C-91812AFBD048}"/>
              </a:ext>
            </a:extLst>
          </p:cNvPr>
          <p:cNvCxnSpPr>
            <a:cxnSpLocks/>
            <a:stCxn id="144" idx="3"/>
            <a:endCxn id="147" idx="3"/>
          </p:cNvCxnSpPr>
          <p:nvPr/>
        </p:nvCxnSpPr>
        <p:spPr>
          <a:xfrm>
            <a:off x="1831335" y="2442266"/>
            <a:ext cx="232491" cy="308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47" name="Isosceles Triangle 146">
            <a:extLst>
              <a:ext uri="{FF2B5EF4-FFF2-40B4-BE49-F238E27FC236}">
                <a16:creationId xmlns:a16="http://schemas.microsoft.com/office/drawing/2014/main" id="{E9CD18EE-9653-40C3-AE71-A6237B8BBB0D}"/>
              </a:ext>
            </a:extLst>
          </p:cNvPr>
          <p:cNvSpPr/>
          <p:nvPr/>
        </p:nvSpPr>
        <p:spPr>
          <a:xfrm rot="5400000">
            <a:off x="2047645" y="2262020"/>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148" name="Straight Arrow Connector 147">
            <a:extLst>
              <a:ext uri="{FF2B5EF4-FFF2-40B4-BE49-F238E27FC236}">
                <a16:creationId xmlns:a16="http://schemas.microsoft.com/office/drawing/2014/main" id="{694E365B-D776-4247-9797-6D7C5D59120F}"/>
              </a:ext>
            </a:extLst>
          </p:cNvPr>
          <p:cNvCxnSpPr>
            <a:cxnSpLocks/>
            <a:stCxn id="141" idx="2"/>
            <a:endCxn id="147" idx="1"/>
          </p:cNvCxnSpPr>
          <p:nvPr/>
        </p:nvCxnSpPr>
        <p:spPr>
          <a:xfrm flipH="1">
            <a:off x="2247159" y="1990803"/>
            <a:ext cx="9050" cy="354793"/>
          </a:xfrm>
          <a:prstGeom prst="straightConnector1">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149" name="Straight Arrow Connector 148">
            <a:extLst>
              <a:ext uri="{FF2B5EF4-FFF2-40B4-BE49-F238E27FC236}">
                <a16:creationId xmlns:a16="http://schemas.microsoft.com/office/drawing/2014/main" id="{7EA21760-397E-4940-8B97-532864737ED6}"/>
              </a:ext>
            </a:extLst>
          </p:cNvPr>
          <p:cNvCxnSpPr>
            <a:cxnSpLocks/>
            <a:stCxn id="147" idx="0"/>
            <a:endCxn id="150" idx="1"/>
          </p:cNvCxnSpPr>
          <p:nvPr/>
        </p:nvCxnSpPr>
        <p:spPr>
          <a:xfrm flipV="1">
            <a:off x="2430493" y="2433140"/>
            <a:ext cx="678421" cy="12214"/>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50" name="Diamond 149">
            <a:extLst>
              <a:ext uri="{FF2B5EF4-FFF2-40B4-BE49-F238E27FC236}">
                <a16:creationId xmlns:a16="http://schemas.microsoft.com/office/drawing/2014/main" id="{AD491AA8-34FE-4D8A-BFF2-E72C622CD0AC}"/>
              </a:ext>
            </a:extLst>
          </p:cNvPr>
          <p:cNvSpPr/>
          <p:nvPr/>
        </p:nvSpPr>
        <p:spPr>
          <a:xfrm>
            <a:off x="3108914" y="2233625"/>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1" name="Straight Arrow Connector 150">
            <a:extLst>
              <a:ext uri="{FF2B5EF4-FFF2-40B4-BE49-F238E27FC236}">
                <a16:creationId xmlns:a16="http://schemas.microsoft.com/office/drawing/2014/main" id="{038FD0AC-A9DF-4AFE-95AD-2F2A92944F6D}"/>
              </a:ext>
            </a:extLst>
          </p:cNvPr>
          <p:cNvCxnSpPr>
            <a:cxnSpLocks/>
            <a:stCxn id="150" idx="3"/>
            <a:endCxn id="152" idx="3"/>
          </p:cNvCxnSpPr>
          <p:nvPr/>
        </p:nvCxnSpPr>
        <p:spPr>
          <a:xfrm>
            <a:off x="3475581" y="2433140"/>
            <a:ext cx="542676" cy="756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52" name="Isosceles Triangle 151">
            <a:extLst>
              <a:ext uri="{FF2B5EF4-FFF2-40B4-BE49-F238E27FC236}">
                <a16:creationId xmlns:a16="http://schemas.microsoft.com/office/drawing/2014/main" id="{C5A81AAF-5E22-45E2-8431-55F8534906A5}"/>
              </a:ext>
            </a:extLst>
          </p:cNvPr>
          <p:cNvSpPr/>
          <p:nvPr/>
        </p:nvSpPr>
        <p:spPr>
          <a:xfrm rot="5400000">
            <a:off x="4002076" y="2257367"/>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153" name="Connector: Elbow 65">
            <a:extLst>
              <a:ext uri="{FF2B5EF4-FFF2-40B4-BE49-F238E27FC236}">
                <a16:creationId xmlns:a16="http://schemas.microsoft.com/office/drawing/2014/main" id="{B86FCBD0-D317-44AA-9891-7D36E06A0C2F}"/>
              </a:ext>
            </a:extLst>
          </p:cNvPr>
          <p:cNvCxnSpPr>
            <a:cxnSpLocks/>
            <a:stCxn id="152" idx="0"/>
            <a:endCxn id="154" idx="0"/>
          </p:cNvCxnSpPr>
          <p:nvPr/>
        </p:nvCxnSpPr>
        <p:spPr>
          <a:xfrm>
            <a:off x="4384924" y="2440701"/>
            <a:ext cx="219945" cy="753727"/>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54" name="Diamond 153">
            <a:extLst>
              <a:ext uri="{FF2B5EF4-FFF2-40B4-BE49-F238E27FC236}">
                <a16:creationId xmlns:a16="http://schemas.microsoft.com/office/drawing/2014/main" id="{F5757591-D575-4BC0-8157-7FDF6502CB2B}"/>
              </a:ext>
            </a:extLst>
          </p:cNvPr>
          <p:cNvSpPr/>
          <p:nvPr/>
        </p:nvSpPr>
        <p:spPr>
          <a:xfrm>
            <a:off x="4421535" y="3194428"/>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5" name="Straight Arrow Connector 154">
            <a:extLst>
              <a:ext uri="{FF2B5EF4-FFF2-40B4-BE49-F238E27FC236}">
                <a16:creationId xmlns:a16="http://schemas.microsoft.com/office/drawing/2014/main" id="{D3DAF4F8-0074-4877-9C4F-F0CAE6B7E448}"/>
              </a:ext>
            </a:extLst>
          </p:cNvPr>
          <p:cNvCxnSpPr>
            <a:cxnSpLocks/>
            <a:stCxn id="154" idx="2"/>
            <a:endCxn id="208" idx="0"/>
          </p:cNvCxnSpPr>
          <p:nvPr/>
        </p:nvCxnSpPr>
        <p:spPr>
          <a:xfrm>
            <a:off x="4604869" y="3593457"/>
            <a:ext cx="18022" cy="30921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56" name="Connector: Elbow 75">
            <a:extLst>
              <a:ext uri="{FF2B5EF4-FFF2-40B4-BE49-F238E27FC236}">
                <a16:creationId xmlns:a16="http://schemas.microsoft.com/office/drawing/2014/main" id="{DD39F8AD-FD01-42F9-8028-FB61EB7B7032}"/>
              </a:ext>
            </a:extLst>
          </p:cNvPr>
          <p:cNvCxnSpPr>
            <a:cxnSpLocks/>
            <a:stCxn id="152" idx="0"/>
            <a:endCxn id="157" idx="0"/>
          </p:cNvCxnSpPr>
          <p:nvPr/>
        </p:nvCxnSpPr>
        <p:spPr>
          <a:xfrm flipH="1">
            <a:off x="4072242" y="2440701"/>
            <a:ext cx="312682" cy="765937"/>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57" name="Diamond 156">
            <a:extLst>
              <a:ext uri="{FF2B5EF4-FFF2-40B4-BE49-F238E27FC236}">
                <a16:creationId xmlns:a16="http://schemas.microsoft.com/office/drawing/2014/main" id="{2F0C250B-75E1-48E9-8533-D7A252EA8123}"/>
              </a:ext>
            </a:extLst>
          </p:cNvPr>
          <p:cNvSpPr/>
          <p:nvPr/>
        </p:nvSpPr>
        <p:spPr>
          <a:xfrm>
            <a:off x="3888908" y="3206638"/>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8" name="Connector: Elbow 81">
            <a:extLst>
              <a:ext uri="{FF2B5EF4-FFF2-40B4-BE49-F238E27FC236}">
                <a16:creationId xmlns:a16="http://schemas.microsoft.com/office/drawing/2014/main" id="{370DC899-E63D-47F6-AF0A-59F4602AD2E5}"/>
              </a:ext>
            </a:extLst>
          </p:cNvPr>
          <p:cNvCxnSpPr>
            <a:cxnSpLocks/>
            <a:stCxn id="152" idx="0"/>
            <a:endCxn id="159" idx="0"/>
          </p:cNvCxnSpPr>
          <p:nvPr/>
        </p:nvCxnSpPr>
        <p:spPr>
          <a:xfrm>
            <a:off x="4384924" y="2440701"/>
            <a:ext cx="1202307" cy="83560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59" name="Diamond 158">
            <a:extLst>
              <a:ext uri="{FF2B5EF4-FFF2-40B4-BE49-F238E27FC236}">
                <a16:creationId xmlns:a16="http://schemas.microsoft.com/office/drawing/2014/main" id="{3428A743-5E61-4E93-94A5-43406A58EF1B}"/>
              </a:ext>
            </a:extLst>
          </p:cNvPr>
          <p:cNvSpPr/>
          <p:nvPr/>
        </p:nvSpPr>
        <p:spPr>
          <a:xfrm>
            <a:off x="5403897" y="3276306"/>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0" name="Connector: Elbow 83">
            <a:extLst>
              <a:ext uri="{FF2B5EF4-FFF2-40B4-BE49-F238E27FC236}">
                <a16:creationId xmlns:a16="http://schemas.microsoft.com/office/drawing/2014/main" id="{EFA2BC32-883A-4B4B-A0F0-4E2BBC821976}"/>
              </a:ext>
            </a:extLst>
          </p:cNvPr>
          <p:cNvCxnSpPr>
            <a:cxnSpLocks/>
            <a:stCxn id="152" idx="0"/>
            <a:endCxn id="161" idx="0"/>
          </p:cNvCxnSpPr>
          <p:nvPr/>
        </p:nvCxnSpPr>
        <p:spPr>
          <a:xfrm>
            <a:off x="4384924" y="2440701"/>
            <a:ext cx="716398" cy="787014"/>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61" name="Diamond 160">
            <a:extLst>
              <a:ext uri="{FF2B5EF4-FFF2-40B4-BE49-F238E27FC236}">
                <a16:creationId xmlns:a16="http://schemas.microsoft.com/office/drawing/2014/main" id="{8074456E-531D-4568-A9AE-D43017FEF65D}"/>
              </a:ext>
            </a:extLst>
          </p:cNvPr>
          <p:cNvSpPr/>
          <p:nvPr/>
        </p:nvSpPr>
        <p:spPr>
          <a:xfrm>
            <a:off x="4917988" y="3227715"/>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2" name="Straight Arrow Connector 161">
            <a:extLst>
              <a:ext uri="{FF2B5EF4-FFF2-40B4-BE49-F238E27FC236}">
                <a16:creationId xmlns:a16="http://schemas.microsoft.com/office/drawing/2014/main" id="{F2ACD05E-3D11-4A1A-B698-2AF72ECDC060}"/>
              </a:ext>
            </a:extLst>
          </p:cNvPr>
          <p:cNvCxnSpPr>
            <a:cxnSpLocks/>
            <a:stCxn id="161" idx="2"/>
            <a:endCxn id="212" idx="0"/>
          </p:cNvCxnSpPr>
          <p:nvPr/>
        </p:nvCxnSpPr>
        <p:spPr>
          <a:xfrm>
            <a:off x="5101322" y="3626744"/>
            <a:ext cx="3359" cy="27852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63" name="Straight Arrow Connector 162">
            <a:extLst>
              <a:ext uri="{FF2B5EF4-FFF2-40B4-BE49-F238E27FC236}">
                <a16:creationId xmlns:a16="http://schemas.microsoft.com/office/drawing/2014/main" id="{610A19EE-5B5A-4150-B884-FD5384629177}"/>
              </a:ext>
            </a:extLst>
          </p:cNvPr>
          <p:cNvCxnSpPr>
            <a:cxnSpLocks/>
            <a:stCxn id="157" idx="2"/>
            <a:endCxn id="211" idx="0"/>
          </p:cNvCxnSpPr>
          <p:nvPr/>
        </p:nvCxnSpPr>
        <p:spPr>
          <a:xfrm flipH="1">
            <a:off x="4067395" y="3605667"/>
            <a:ext cx="4847" cy="29090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64" name="Straight Arrow Connector 163">
            <a:extLst>
              <a:ext uri="{FF2B5EF4-FFF2-40B4-BE49-F238E27FC236}">
                <a16:creationId xmlns:a16="http://schemas.microsoft.com/office/drawing/2014/main" id="{DFE4DA93-614B-473C-88DD-69721D614D69}"/>
              </a:ext>
            </a:extLst>
          </p:cNvPr>
          <p:cNvCxnSpPr>
            <a:cxnSpLocks/>
            <a:stCxn id="159" idx="2"/>
            <a:endCxn id="213" idx="0"/>
          </p:cNvCxnSpPr>
          <p:nvPr/>
        </p:nvCxnSpPr>
        <p:spPr>
          <a:xfrm>
            <a:off x="5587231" y="3675335"/>
            <a:ext cx="6000" cy="22234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65" name="Diamond 164">
            <a:extLst>
              <a:ext uri="{FF2B5EF4-FFF2-40B4-BE49-F238E27FC236}">
                <a16:creationId xmlns:a16="http://schemas.microsoft.com/office/drawing/2014/main" id="{0974BB62-FF51-445D-AEBE-C70387E1D45C}"/>
              </a:ext>
            </a:extLst>
          </p:cNvPr>
          <p:cNvSpPr/>
          <p:nvPr/>
        </p:nvSpPr>
        <p:spPr>
          <a:xfrm>
            <a:off x="1706536" y="3130303"/>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6" name="Straight Arrow Connector 165">
            <a:extLst>
              <a:ext uri="{FF2B5EF4-FFF2-40B4-BE49-F238E27FC236}">
                <a16:creationId xmlns:a16="http://schemas.microsoft.com/office/drawing/2014/main" id="{DE595287-14E3-4654-9BF1-A8734CDED408}"/>
              </a:ext>
            </a:extLst>
          </p:cNvPr>
          <p:cNvCxnSpPr>
            <a:cxnSpLocks/>
            <a:stCxn id="165" idx="2"/>
            <a:endCxn id="190" idx="0"/>
          </p:cNvCxnSpPr>
          <p:nvPr/>
        </p:nvCxnSpPr>
        <p:spPr>
          <a:xfrm>
            <a:off x="1889870" y="3529332"/>
            <a:ext cx="74716" cy="14171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69" name="Connector: Elbow 96">
            <a:extLst>
              <a:ext uri="{FF2B5EF4-FFF2-40B4-BE49-F238E27FC236}">
                <a16:creationId xmlns:a16="http://schemas.microsoft.com/office/drawing/2014/main" id="{05DD4F0F-B05C-42EE-809E-64C862763DC3}"/>
              </a:ext>
            </a:extLst>
          </p:cNvPr>
          <p:cNvCxnSpPr>
            <a:cxnSpLocks/>
            <a:stCxn id="147" idx="0"/>
            <a:endCxn id="170" idx="0"/>
          </p:cNvCxnSpPr>
          <p:nvPr/>
        </p:nvCxnSpPr>
        <p:spPr>
          <a:xfrm>
            <a:off x="2430493" y="2445354"/>
            <a:ext cx="60185" cy="66418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70" name="Diamond 169">
            <a:extLst>
              <a:ext uri="{FF2B5EF4-FFF2-40B4-BE49-F238E27FC236}">
                <a16:creationId xmlns:a16="http://schemas.microsoft.com/office/drawing/2014/main" id="{013AB635-3F3D-4B31-A968-2F9036719E09}"/>
              </a:ext>
            </a:extLst>
          </p:cNvPr>
          <p:cNvSpPr/>
          <p:nvPr/>
        </p:nvSpPr>
        <p:spPr>
          <a:xfrm>
            <a:off x="2307344" y="3109539"/>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1" name="Straight Arrow Connector 170">
            <a:extLst>
              <a:ext uri="{FF2B5EF4-FFF2-40B4-BE49-F238E27FC236}">
                <a16:creationId xmlns:a16="http://schemas.microsoft.com/office/drawing/2014/main" id="{C6D531A4-991E-47C5-BCEF-E54D9BB11EEB}"/>
              </a:ext>
            </a:extLst>
          </p:cNvPr>
          <p:cNvCxnSpPr>
            <a:cxnSpLocks/>
            <a:stCxn id="170" idx="2"/>
            <a:endCxn id="191" idx="0"/>
          </p:cNvCxnSpPr>
          <p:nvPr/>
        </p:nvCxnSpPr>
        <p:spPr>
          <a:xfrm flipH="1">
            <a:off x="2390480" y="3508568"/>
            <a:ext cx="100198" cy="170064"/>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72" name="Straight Arrow Connector 171">
            <a:extLst>
              <a:ext uri="{FF2B5EF4-FFF2-40B4-BE49-F238E27FC236}">
                <a16:creationId xmlns:a16="http://schemas.microsoft.com/office/drawing/2014/main" id="{F4180735-A220-4C58-A69F-3E57FD71DAAF}"/>
              </a:ext>
            </a:extLst>
          </p:cNvPr>
          <p:cNvCxnSpPr>
            <a:cxnSpLocks/>
            <a:stCxn id="147" idx="0"/>
            <a:endCxn id="165" idx="0"/>
          </p:cNvCxnSpPr>
          <p:nvPr/>
        </p:nvCxnSpPr>
        <p:spPr>
          <a:xfrm flipH="1">
            <a:off x="1889870" y="2445354"/>
            <a:ext cx="540623" cy="68494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73" name="Diamond 172">
            <a:extLst>
              <a:ext uri="{FF2B5EF4-FFF2-40B4-BE49-F238E27FC236}">
                <a16:creationId xmlns:a16="http://schemas.microsoft.com/office/drawing/2014/main" id="{D66322CF-F85B-4932-B9D0-8FC1641F5B94}"/>
              </a:ext>
            </a:extLst>
          </p:cNvPr>
          <p:cNvSpPr/>
          <p:nvPr/>
        </p:nvSpPr>
        <p:spPr>
          <a:xfrm>
            <a:off x="104657" y="2915763"/>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4" name="Straight Arrow Connector 173">
            <a:extLst>
              <a:ext uri="{FF2B5EF4-FFF2-40B4-BE49-F238E27FC236}">
                <a16:creationId xmlns:a16="http://schemas.microsoft.com/office/drawing/2014/main" id="{7AECEF21-CDFF-4D72-869B-CA36D27B33A2}"/>
              </a:ext>
            </a:extLst>
          </p:cNvPr>
          <p:cNvCxnSpPr>
            <a:cxnSpLocks/>
            <a:stCxn id="173" idx="2"/>
            <a:endCxn id="180" idx="0"/>
          </p:cNvCxnSpPr>
          <p:nvPr/>
        </p:nvCxnSpPr>
        <p:spPr>
          <a:xfrm flipH="1">
            <a:off x="282309" y="3314792"/>
            <a:ext cx="5682" cy="21072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75" name="Diamond 174">
            <a:extLst>
              <a:ext uri="{FF2B5EF4-FFF2-40B4-BE49-F238E27FC236}">
                <a16:creationId xmlns:a16="http://schemas.microsoft.com/office/drawing/2014/main" id="{3CDB52A7-4F4C-4D47-93B3-71A1DC76E711}"/>
              </a:ext>
            </a:extLst>
          </p:cNvPr>
          <p:cNvSpPr/>
          <p:nvPr/>
        </p:nvSpPr>
        <p:spPr>
          <a:xfrm>
            <a:off x="536509" y="2910012"/>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6" name="Straight Arrow Connector 175">
            <a:extLst>
              <a:ext uri="{FF2B5EF4-FFF2-40B4-BE49-F238E27FC236}">
                <a16:creationId xmlns:a16="http://schemas.microsoft.com/office/drawing/2014/main" id="{FEE0E243-2A11-43DE-92DA-C7AA9376FE3D}"/>
              </a:ext>
            </a:extLst>
          </p:cNvPr>
          <p:cNvCxnSpPr>
            <a:cxnSpLocks/>
            <a:stCxn id="175" idx="2"/>
            <a:endCxn id="382" idx="0"/>
          </p:cNvCxnSpPr>
          <p:nvPr/>
        </p:nvCxnSpPr>
        <p:spPr>
          <a:xfrm flipH="1">
            <a:off x="719753" y="3309041"/>
            <a:ext cx="90" cy="22628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77" name="Diamond 176">
            <a:extLst>
              <a:ext uri="{FF2B5EF4-FFF2-40B4-BE49-F238E27FC236}">
                <a16:creationId xmlns:a16="http://schemas.microsoft.com/office/drawing/2014/main" id="{5034085D-C212-4EB0-9B95-499BC618E6CA}"/>
              </a:ext>
            </a:extLst>
          </p:cNvPr>
          <p:cNvSpPr/>
          <p:nvPr/>
        </p:nvSpPr>
        <p:spPr>
          <a:xfrm>
            <a:off x="958924" y="2911542"/>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9" name="Picture 178" descr="A picture containing clipart&#10;&#10;Description automatically generated">
            <a:extLst>
              <a:ext uri="{FF2B5EF4-FFF2-40B4-BE49-F238E27FC236}">
                <a16:creationId xmlns:a16="http://schemas.microsoft.com/office/drawing/2014/main" id="{6DFA069D-77C7-4408-838D-E45602D5625C}"/>
              </a:ext>
            </a:extLst>
          </p:cNvPr>
          <p:cNvPicPr>
            <a:picLocks noChangeAspect="1"/>
          </p:cNvPicPr>
          <p:nvPr/>
        </p:nvPicPr>
        <p:blipFill>
          <a:blip r:embed="rId3"/>
          <a:stretch>
            <a:fillRect/>
          </a:stretch>
        </p:blipFill>
        <p:spPr>
          <a:xfrm>
            <a:off x="76360" y="4190180"/>
            <a:ext cx="399029" cy="399029"/>
          </a:xfrm>
          <a:prstGeom prst="rect">
            <a:avLst/>
          </a:prstGeom>
        </p:spPr>
      </p:pic>
      <p:sp>
        <p:nvSpPr>
          <p:cNvPr id="180" name="Diamond 179">
            <a:extLst>
              <a:ext uri="{FF2B5EF4-FFF2-40B4-BE49-F238E27FC236}">
                <a16:creationId xmlns:a16="http://schemas.microsoft.com/office/drawing/2014/main" id="{9559195F-2397-479C-B363-D59886B1F7AB}"/>
              </a:ext>
            </a:extLst>
          </p:cNvPr>
          <p:cNvSpPr/>
          <p:nvPr/>
        </p:nvSpPr>
        <p:spPr>
          <a:xfrm>
            <a:off x="98975" y="3525521"/>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2" name="Straight Arrow Connector 181">
            <a:extLst>
              <a:ext uri="{FF2B5EF4-FFF2-40B4-BE49-F238E27FC236}">
                <a16:creationId xmlns:a16="http://schemas.microsoft.com/office/drawing/2014/main" id="{5299505E-466D-42DA-876F-93A0BD60E201}"/>
              </a:ext>
            </a:extLst>
          </p:cNvPr>
          <p:cNvCxnSpPr>
            <a:cxnSpLocks/>
            <a:stCxn id="180" idx="2"/>
            <a:endCxn id="179" idx="0"/>
          </p:cNvCxnSpPr>
          <p:nvPr/>
        </p:nvCxnSpPr>
        <p:spPr>
          <a:xfrm flipH="1">
            <a:off x="275875" y="3924550"/>
            <a:ext cx="6434" cy="26563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83" name="Connector: Elbow 182">
            <a:extLst>
              <a:ext uri="{FF2B5EF4-FFF2-40B4-BE49-F238E27FC236}">
                <a16:creationId xmlns:a16="http://schemas.microsoft.com/office/drawing/2014/main" id="{E8483234-EBD7-46B6-9E05-128E1458CE5D}"/>
              </a:ext>
            </a:extLst>
          </p:cNvPr>
          <p:cNvCxnSpPr>
            <a:cxnSpLocks/>
            <a:stCxn id="142" idx="3"/>
            <a:endCxn id="157" idx="0"/>
          </p:cNvCxnSpPr>
          <p:nvPr/>
        </p:nvCxnSpPr>
        <p:spPr>
          <a:xfrm>
            <a:off x="3700406" y="2810121"/>
            <a:ext cx="371836" cy="396517"/>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184" name="Connector: Elbow 183">
            <a:extLst>
              <a:ext uri="{FF2B5EF4-FFF2-40B4-BE49-F238E27FC236}">
                <a16:creationId xmlns:a16="http://schemas.microsoft.com/office/drawing/2014/main" id="{2D464F00-39BD-45DA-8067-2428040AA867}"/>
              </a:ext>
            </a:extLst>
          </p:cNvPr>
          <p:cNvCxnSpPr>
            <a:cxnSpLocks/>
            <a:stCxn id="142" idx="1"/>
            <a:endCxn id="170" idx="0"/>
          </p:cNvCxnSpPr>
          <p:nvPr/>
        </p:nvCxnSpPr>
        <p:spPr>
          <a:xfrm rot="10800000" flipV="1">
            <a:off x="2490679" y="2810121"/>
            <a:ext cx="423261" cy="299418"/>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185" name="Connector: Elbow 184">
            <a:extLst>
              <a:ext uri="{FF2B5EF4-FFF2-40B4-BE49-F238E27FC236}">
                <a16:creationId xmlns:a16="http://schemas.microsoft.com/office/drawing/2014/main" id="{3B3E040A-B6CE-460B-BD69-28227082E351}"/>
              </a:ext>
            </a:extLst>
          </p:cNvPr>
          <p:cNvCxnSpPr>
            <a:cxnSpLocks/>
            <a:stCxn id="142" idx="1"/>
            <a:endCxn id="165" idx="0"/>
          </p:cNvCxnSpPr>
          <p:nvPr/>
        </p:nvCxnSpPr>
        <p:spPr>
          <a:xfrm rot="10800000" flipV="1">
            <a:off x="1889871" y="2810121"/>
            <a:ext cx="1024069" cy="320182"/>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186" name="Connector: Elbow 185">
            <a:extLst>
              <a:ext uri="{FF2B5EF4-FFF2-40B4-BE49-F238E27FC236}">
                <a16:creationId xmlns:a16="http://schemas.microsoft.com/office/drawing/2014/main" id="{02E96BB4-3EEB-4BF4-9CB7-985DF908210B}"/>
              </a:ext>
            </a:extLst>
          </p:cNvPr>
          <p:cNvCxnSpPr>
            <a:cxnSpLocks/>
            <a:stCxn id="142" idx="3"/>
            <a:endCxn id="154" idx="0"/>
          </p:cNvCxnSpPr>
          <p:nvPr/>
        </p:nvCxnSpPr>
        <p:spPr>
          <a:xfrm>
            <a:off x="3700406" y="2810121"/>
            <a:ext cx="904463" cy="384307"/>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187" name="Connector: Elbow 186">
            <a:extLst>
              <a:ext uri="{FF2B5EF4-FFF2-40B4-BE49-F238E27FC236}">
                <a16:creationId xmlns:a16="http://schemas.microsoft.com/office/drawing/2014/main" id="{AF70EB73-F30D-49FA-B253-BD60C57E5CFB}"/>
              </a:ext>
            </a:extLst>
          </p:cNvPr>
          <p:cNvCxnSpPr>
            <a:cxnSpLocks/>
            <a:stCxn id="142" idx="3"/>
            <a:endCxn id="161" idx="0"/>
          </p:cNvCxnSpPr>
          <p:nvPr/>
        </p:nvCxnSpPr>
        <p:spPr>
          <a:xfrm>
            <a:off x="3700406" y="2810121"/>
            <a:ext cx="1400916" cy="417594"/>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188" name="Connector: Elbow 187">
            <a:extLst>
              <a:ext uri="{FF2B5EF4-FFF2-40B4-BE49-F238E27FC236}">
                <a16:creationId xmlns:a16="http://schemas.microsoft.com/office/drawing/2014/main" id="{AAE3AFC6-83DF-4645-A614-93F0D0C71EE6}"/>
              </a:ext>
            </a:extLst>
          </p:cNvPr>
          <p:cNvCxnSpPr>
            <a:cxnSpLocks/>
            <a:stCxn id="142" idx="3"/>
            <a:endCxn id="159" idx="0"/>
          </p:cNvCxnSpPr>
          <p:nvPr/>
        </p:nvCxnSpPr>
        <p:spPr>
          <a:xfrm>
            <a:off x="3700406" y="2810121"/>
            <a:ext cx="1886825" cy="466185"/>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189" name="Straight Arrow Connector 188">
            <a:extLst>
              <a:ext uri="{FF2B5EF4-FFF2-40B4-BE49-F238E27FC236}">
                <a16:creationId xmlns:a16="http://schemas.microsoft.com/office/drawing/2014/main" id="{79622C0C-D2AC-4920-91D1-A254FD0E206D}"/>
              </a:ext>
            </a:extLst>
          </p:cNvPr>
          <p:cNvCxnSpPr>
            <a:cxnSpLocks/>
            <a:stCxn id="177" idx="2"/>
            <a:endCxn id="385" idx="0"/>
          </p:cNvCxnSpPr>
          <p:nvPr/>
        </p:nvCxnSpPr>
        <p:spPr>
          <a:xfrm flipH="1">
            <a:off x="1141321" y="3310571"/>
            <a:ext cx="937" cy="214033"/>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90" name="Diamond 189">
            <a:extLst>
              <a:ext uri="{FF2B5EF4-FFF2-40B4-BE49-F238E27FC236}">
                <a16:creationId xmlns:a16="http://schemas.microsoft.com/office/drawing/2014/main" id="{8B32079E-4834-4C7B-B2AE-C6605AF77DAF}"/>
              </a:ext>
            </a:extLst>
          </p:cNvPr>
          <p:cNvSpPr/>
          <p:nvPr/>
        </p:nvSpPr>
        <p:spPr>
          <a:xfrm>
            <a:off x="1781252" y="3671047"/>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Diamond 190">
            <a:extLst>
              <a:ext uri="{FF2B5EF4-FFF2-40B4-BE49-F238E27FC236}">
                <a16:creationId xmlns:a16="http://schemas.microsoft.com/office/drawing/2014/main" id="{9F855070-DC8B-49EF-B516-4B26BCC2E478}"/>
              </a:ext>
            </a:extLst>
          </p:cNvPr>
          <p:cNvSpPr/>
          <p:nvPr/>
        </p:nvSpPr>
        <p:spPr>
          <a:xfrm>
            <a:off x="2207146" y="3678632"/>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2" name="Connector: Elbow 231">
            <a:extLst>
              <a:ext uri="{FF2B5EF4-FFF2-40B4-BE49-F238E27FC236}">
                <a16:creationId xmlns:a16="http://schemas.microsoft.com/office/drawing/2014/main" id="{81C0B801-FCFF-476D-B7D7-3FF207980EDF}"/>
              </a:ext>
            </a:extLst>
          </p:cNvPr>
          <p:cNvCxnSpPr>
            <a:cxnSpLocks/>
            <a:stCxn id="165" idx="2"/>
            <a:endCxn id="194" idx="0"/>
          </p:cNvCxnSpPr>
          <p:nvPr/>
        </p:nvCxnSpPr>
        <p:spPr>
          <a:xfrm flipH="1">
            <a:off x="1536367" y="3529332"/>
            <a:ext cx="353503" cy="14171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94" name="Diamond 193">
            <a:extLst>
              <a:ext uri="{FF2B5EF4-FFF2-40B4-BE49-F238E27FC236}">
                <a16:creationId xmlns:a16="http://schemas.microsoft.com/office/drawing/2014/main" id="{C3924D2E-BDA9-4F24-87AF-8CEB38CA1CD6}"/>
              </a:ext>
            </a:extLst>
          </p:cNvPr>
          <p:cNvSpPr/>
          <p:nvPr/>
        </p:nvSpPr>
        <p:spPr>
          <a:xfrm>
            <a:off x="1353033" y="3671047"/>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5" name="Straight Arrow Connector 194">
            <a:extLst>
              <a:ext uri="{FF2B5EF4-FFF2-40B4-BE49-F238E27FC236}">
                <a16:creationId xmlns:a16="http://schemas.microsoft.com/office/drawing/2014/main" id="{8F150A79-A746-400F-827A-635D6EDE6262}"/>
              </a:ext>
            </a:extLst>
          </p:cNvPr>
          <p:cNvCxnSpPr>
            <a:cxnSpLocks/>
            <a:stCxn id="194" idx="2"/>
            <a:endCxn id="204" idx="0"/>
          </p:cNvCxnSpPr>
          <p:nvPr/>
        </p:nvCxnSpPr>
        <p:spPr>
          <a:xfrm flipH="1">
            <a:off x="1530421" y="4070076"/>
            <a:ext cx="5946" cy="26010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96" name="Connector: Elbow 235">
            <a:extLst>
              <a:ext uri="{FF2B5EF4-FFF2-40B4-BE49-F238E27FC236}">
                <a16:creationId xmlns:a16="http://schemas.microsoft.com/office/drawing/2014/main" id="{FAE73C4E-6BAB-4331-A36A-BE2DDEFD06D6}"/>
              </a:ext>
            </a:extLst>
          </p:cNvPr>
          <p:cNvCxnSpPr>
            <a:cxnSpLocks/>
            <a:stCxn id="170" idx="2"/>
            <a:endCxn id="198" idx="0"/>
          </p:cNvCxnSpPr>
          <p:nvPr/>
        </p:nvCxnSpPr>
        <p:spPr>
          <a:xfrm>
            <a:off x="2490678" y="3508568"/>
            <a:ext cx="329782" cy="17412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98" name="Diamond 197">
            <a:extLst>
              <a:ext uri="{FF2B5EF4-FFF2-40B4-BE49-F238E27FC236}">
                <a16:creationId xmlns:a16="http://schemas.microsoft.com/office/drawing/2014/main" id="{1D1CE635-DDAB-4014-9D4D-BD2A6D04802A}"/>
              </a:ext>
            </a:extLst>
          </p:cNvPr>
          <p:cNvSpPr/>
          <p:nvPr/>
        </p:nvSpPr>
        <p:spPr>
          <a:xfrm>
            <a:off x="2637126" y="3682693"/>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9" name="Straight Arrow Connector 198">
            <a:extLst>
              <a:ext uri="{FF2B5EF4-FFF2-40B4-BE49-F238E27FC236}">
                <a16:creationId xmlns:a16="http://schemas.microsoft.com/office/drawing/2014/main" id="{5AAEADD8-D7E1-4106-96D2-226BA427EB18}"/>
              </a:ext>
            </a:extLst>
          </p:cNvPr>
          <p:cNvCxnSpPr>
            <a:cxnSpLocks/>
            <a:stCxn id="198" idx="2"/>
            <a:endCxn id="210" idx="0"/>
          </p:cNvCxnSpPr>
          <p:nvPr/>
        </p:nvCxnSpPr>
        <p:spPr>
          <a:xfrm>
            <a:off x="2820460" y="4081722"/>
            <a:ext cx="11537" cy="22415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01" name="Straight Arrow Connector 200">
            <a:extLst>
              <a:ext uri="{FF2B5EF4-FFF2-40B4-BE49-F238E27FC236}">
                <a16:creationId xmlns:a16="http://schemas.microsoft.com/office/drawing/2014/main" id="{C3B61035-7568-4C3B-933C-C0D47197BCE6}"/>
              </a:ext>
            </a:extLst>
          </p:cNvPr>
          <p:cNvCxnSpPr>
            <a:cxnSpLocks/>
            <a:stCxn id="143" idx="0"/>
            <a:endCxn id="173" idx="0"/>
          </p:cNvCxnSpPr>
          <p:nvPr/>
        </p:nvCxnSpPr>
        <p:spPr>
          <a:xfrm flipH="1">
            <a:off x="287991" y="2439774"/>
            <a:ext cx="226158" cy="47598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02" name="Straight Arrow Connector 201">
            <a:extLst>
              <a:ext uri="{FF2B5EF4-FFF2-40B4-BE49-F238E27FC236}">
                <a16:creationId xmlns:a16="http://schemas.microsoft.com/office/drawing/2014/main" id="{F48B64EF-15AF-47BA-BA0C-CE156AC69C78}"/>
              </a:ext>
            </a:extLst>
          </p:cNvPr>
          <p:cNvCxnSpPr>
            <a:cxnSpLocks/>
            <a:stCxn id="143" idx="0"/>
            <a:endCxn id="175" idx="0"/>
          </p:cNvCxnSpPr>
          <p:nvPr/>
        </p:nvCxnSpPr>
        <p:spPr>
          <a:xfrm>
            <a:off x="514149" y="2439774"/>
            <a:ext cx="205694" cy="47023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03" name="Straight Arrow Connector 202">
            <a:extLst>
              <a:ext uri="{FF2B5EF4-FFF2-40B4-BE49-F238E27FC236}">
                <a16:creationId xmlns:a16="http://schemas.microsoft.com/office/drawing/2014/main" id="{4FE7BC82-5B42-4AE9-BEE6-12BE33F878A5}"/>
              </a:ext>
            </a:extLst>
          </p:cNvPr>
          <p:cNvCxnSpPr>
            <a:cxnSpLocks/>
            <a:stCxn id="143" idx="0"/>
            <a:endCxn id="177" idx="0"/>
          </p:cNvCxnSpPr>
          <p:nvPr/>
        </p:nvCxnSpPr>
        <p:spPr>
          <a:xfrm>
            <a:off x="514149" y="2439774"/>
            <a:ext cx="628109" cy="47176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204" name="Picture 203" descr="A picture containing clipart&#10;&#10;Description automatically generated">
            <a:extLst>
              <a:ext uri="{FF2B5EF4-FFF2-40B4-BE49-F238E27FC236}">
                <a16:creationId xmlns:a16="http://schemas.microsoft.com/office/drawing/2014/main" id="{11B899E5-7380-4E2F-992F-3D95BCAFE6DF}"/>
              </a:ext>
            </a:extLst>
          </p:cNvPr>
          <p:cNvPicPr>
            <a:picLocks noChangeAspect="1"/>
          </p:cNvPicPr>
          <p:nvPr/>
        </p:nvPicPr>
        <p:blipFill>
          <a:blip r:embed="rId3"/>
          <a:stretch>
            <a:fillRect/>
          </a:stretch>
        </p:blipFill>
        <p:spPr>
          <a:xfrm>
            <a:off x="1325591" y="4330184"/>
            <a:ext cx="409660" cy="409660"/>
          </a:xfrm>
          <a:prstGeom prst="rect">
            <a:avLst/>
          </a:prstGeom>
        </p:spPr>
      </p:pic>
      <p:pic>
        <p:nvPicPr>
          <p:cNvPr id="205" name="Picture 204" descr="A picture containing clipart&#10;&#10;Description automatically generated">
            <a:extLst>
              <a:ext uri="{FF2B5EF4-FFF2-40B4-BE49-F238E27FC236}">
                <a16:creationId xmlns:a16="http://schemas.microsoft.com/office/drawing/2014/main" id="{54C6EF18-D397-4FE6-B891-27679C6FAA4A}"/>
              </a:ext>
            </a:extLst>
          </p:cNvPr>
          <p:cNvPicPr>
            <a:picLocks noChangeAspect="1"/>
          </p:cNvPicPr>
          <p:nvPr/>
        </p:nvPicPr>
        <p:blipFill>
          <a:blip r:embed="rId3"/>
          <a:stretch>
            <a:fillRect/>
          </a:stretch>
        </p:blipFill>
        <p:spPr>
          <a:xfrm>
            <a:off x="2193851" y="4330831"/>
            <a:ext cx="409660" cy="409660"/>
          </a:xfrm>
          <a:prstGeom prst="rect">
            <a:avLst/>
          </a:prstGeom>
        </p:spPr>
      </p:pic>
      <p:pic>
        <p:nvPicPr>
          <p:cNvPr id="208" name="Picture 207" descr="A picture containing chart&#10;&#10;Description automatically generated">
            <a:extLst>
              <a:ext uri="{FF2B5EF4-FFF2-40B4-BE49-F238E27FC236}">
                <a16:creationId xmlns:a16="http://schemas.microsoft.com/office/drawing/2014/main" id="{6328B80A-6A8B-40BF-8CE9-634DF7C5E50A}"/>
              </a:ext>
            </a:extLst>
          </p:cNvPr>
          <p:cNvPicPr>
            <a:picLocks noChangeAspect="1"/>
          </p:cNvPicPr>
          <p:nvPr/>
        </p:nvPicPr>
        <p:blipFill>
          <a:blip r:embed="rId4"/>
          <a:stretch>
            <a:fillRect/>
          </a:stretch>
        </p:blipFill>
        <p:spPr>
          <a:xfrm>
            <a:off x="4404039" y="3902667"/>
            <a:ext cx="437704" cy="437704"/>
          </a:xfrm>
          <a:prstGeom prst="rect">
            <a:avLst/>
          </a:prstGeom>
        </p:spPr>
      </p:pic>
      <p:pic>
        <p:nvPicPr>
          <p:cNvPr id="209" name="Picture 208" descr="A picture containing chart&#10;&#10;Description automatically generated">
            <a:extLst>
              <a:ext uri="{FF2B5EF4-FFF2-40B4-BE49-F238E27FC236}">
                <a16:creationId xmlns:a16="http://schemas.microsoft.com/office/drawing/2014/main" id="{DFEA6CC5-7B7F-463C-84CF-8C1504E25B19}"/>
              </a:ext>
            </a:extLst>
          </p:cNvPr>
          <p:cNvPicPr>
            <a:picLocks noChangeAspect="1"/>
          </p:cNvPicPr>
          <p:nvPr/>
        </p:nvPicPr>
        <p:blipFill>
          <a:blip r:embed="rId4"/>
          <a:stretch>
            <a:fillRect/>
          </a:stretch>
        </p:blipFill>
        <p:spPr>
          <a:xfrm>
            <a:off x="1760897" y="4324779"/>
            <a:ext cx="437704" cy="437704"/>
          </a:xfrm>
          <a:prstGeom prst="rect">
            <a:avLst/>
          </a:prstGeom>
        </p:spPr>
      </p:pic>
      <p:pic>
        <p:nvPicPr>
          <p:cNvPr id="210" name="Picture 209" descr="A picture containing chart&#10;&#10;Description automatically generated">
            <a:extLst>
              <a:ext uri="{FF2B5EF4-FFF2-40B4-BE49-F238E27FC236}">
                <a16:creationId xmlns:a16="http://schemas.microsoft.com/office/drawing/2014/main" id="{70F936D8-D81A-471A-B4B2-A2237572379E}"/>
              </a:ext>
            </a:extLst>
          </p:cNvPr>
          <p:cNvPicPr>
            <a:picLocks noChangeAspect="1"/>
          </p:cNvPicPr>
          <p:nvPr/>
        </p:nvPicPr>
        <p:blipFill>
          <a:blip r:embed="rId4"/>
          <a:stretch>
            <a:fillRect/>
          </a:stretch>
        </p:blipFill>
        <p:spPr>
          <a:xfrm>
            <a:off x="2613145" y="4305880"/>
            <a:ext cx="437704" cy="437704"/>
          </a:xfrm>
          <a:prstGeom prst="rect">
            <a:avLst/>
          </a:prstGeom>
        </p:spPr>
      </p:pic>
      <p:pic>
        <p:nvPicPr>
          <p:cNvPr id="211" name="Picture 210" descr="A picture containing chart&#10;&#10;Description automatically generated">
            <a:extLst>
              <a:ext uri="{FF2B5EF4-FFF2-40B4-BE49-F238E27FC236}">
                <a16:creationId xmlns:a16="http://schemas.microsoft.com/office/drawing/2014/main" id="{95E5FE95-3A49-4A24-AB1A-93F88DB8888D}"/>
              </a:ext>
            </a:extLst>
          </p:cNvPr>
          <p:cNvPicPr>
            <a:picLocks noChangeAspect="1"/>
          </p:cNvPicPr>
          <p:nvPr/>
        </p:nvPicPr>
        <p:blipFill>
          <a:blip r:embed="rId4"/>
          <a:stretch>
            <a:fillRect/>
          </a:stretch>
        </p:blipFill>
        <p:spPr>
          <a:xfrm>
            <a:off x="3848543" y="3896567"/>
            <a:ext cx="437704" cy="437704"/>
          </a:xfrm>
          <a:prstGeom prst="rect">
            <a:avLst/>
          </a:prstGeom>
        </p:spPr>
      </p:pic>
      <p:pic>
        <p:nvPicPr>
          <p:cNvPr id="212" name="Picture 211" descr="A picture containing chart&#10;&#10;Description automatically generated">
            <a:extLst>
              <a:ext uri="{FF2B5EF4-FFF2-40B4-BE49-F238E27FC236}">
                <a16:creationId xmlns:a16="http://schemas.microsoft.com/office/drawing/2014/main" id="{D6EC07DE-A4B0-4DC0-932B-652D2BD21BEC}"/>
              </a:ext>
            </a:extLst>
          </p:cNvPr>
          <p:cNvPicPr>
            <a:picLocks noChangeAspect="1"/>
          </p:cNvPicPr>
          <p:nvPr/>
        </p:nvPicPr>
        <p:blipFill>
          <a:blip r:embed="rId4"/>
          <a:stretch>
            <a:fillRect/>
          </a:stretch>
        </p:blipFill>
        <p:spPr>
          <a:xfrm>
            <a:off x="4885829" y="3905266"/>
            <a:ext cx="437704" cy="437704"/>
          </a:xfrm>
          <a:prstGeom prst="rect">
            <a:avLst/>
          </a:prstGeom>
        </p:spPr>
      </p:pic>
      <p:pic>
        <p:nvPicPr>
          <p:cNvPr id="213" name="Picture 212" descr="A picture containing chart&#10;&#10;Description automatically generated">
            <a:extLst>
              <a:ext uri="{FF2B5EF4-FFF2-40B4-BE49-F238E27FC236}">
                <a16:creationId xmlns:a16="http://schemas.microsoft.com/office/drawing/2014/main" id="{CE537F6C-B025-4804-A94A-18CD8F0A528D}"/>
              </a:ext>
            </a:extLst>
          </p:cNvPr>
          <p:cNvPicPr>
            <a:picLocks noChangeAspect="1"/>
          </p:cNvPicPr>
          <p:nvPr/>
        </p:nvPicPr>
        <p:blipFill>
          <a:blip r:embed="rId4"/>
          <a:stretch>
            <a:fillRect/>
          </a:stretch>
        </p:blipFill>
        <p:spPr>
          <a:xfrm>
            <a:off x="5374379" y="3897677"/>
            <a:ext cx="437704" cy="437704"/>
          </a:xfrm>
          <a:prstGeom prst="rect">
            <a:avLst/>
          </a:prstGeom>
        </p:spPr>
      </p:pic>
      <p:sp>
        <p:nvSpPr>
          <p:cNvPr id="214" name="TextBox 213">
            <a:extLst>
              <a:ext uri="{FF2B5EF4-FFF2-40B4-BE49-F238E27FC236}">
                <a16:creationId xmlns:a16="http://schemas.microsoft.com/office/drawing/2014/main" id="{7E8C8B03-EC1F-4C93-9167-F2E01E88301E}"/>
              </a:ext>
            </a:extLst>
          </p:cNvPr>
          <p:cNvSpPr txBox="1"/>
          <p:nvPr/>
        </p:nvSpPr>
        <p:spPr>
          <a:xfrm>
            <a:off x="840941" y="1984254"/>
            <a:ext cx="576761" cy="369332"/>
          </a:xfrm>
          <a:prstGeom prst="rect">
            <a:avLst/>
          </a:prstGeom>
          <a:noFill/>
        </p:spPr>
        <p:txBody>
          <a:bodyPr wrap="none" rtlCol="0">
            <a:spAutoFit/>
          </a:bodyPr>
          <a:lstStyle/>
          <a:p>
            <a:r>
              <a:rPr lang="en-US" dirty="0">
                <a:solidFill>
                  <a:schemeClr val="accent1">
                    <a:lumMod val="75000"/>
                  </a:schemeClr>
                </a:solidFill>
              </a:rPr>
              <a:t>RO1</a:t>
            </a:r>
          </a:p>
        </p:txBody>
      </p:sp>
      <p:sp>
        <p:nvSpPr>
          <p:cNvPr id="215" name="Freeform: Shape 214">
            <a:extLst>
              <a:ext uri="{FF2B5EF4-FFF2-40B4-BE49-F238E27FC236}">
                <a16:creationId xmlns:a16="http://schemas.microsoft.com/office/drawing/2014/main" id="{45227272-4F06-4CF6-B18B-3E7E09106BC7}"/>
              </a:ext>
            </a:extLst>
          </p:cNvPr>
          <p:cNvSpPr/>
          <p:nvPr/>
        </p:nvSpPr>
        <p:spPr>
          <a:xfrm>
            <a:off x="1339989" y="2064505"/>
            <a:ext cx="3502371" cy="1672707"/>
          </a:xfrm>
          <a:custGeom>
            <a:avLst/>
            <a:gdLst>
              <a:gd name="connsiteX0" fmla="*/ 2515957 w 3468842"/>
              <a:gd name="connsiteY0" fmla="*/ 0 h 1712643"/>
              <a:gd name="connsiteX1" fmla="*/ 3278261 w 3468842"/>
              <a:gd name="connsiteY1" fmla="*/ 0 h 1712643"/>
              <a:gd name="connsiteX2" fmla="*/ 3468842 w 3468842"/>
              <a:gd name="connsiteY2" fmla="*/ 190581 h 1712643"/>
              <a:gd name="connsiteX3" fmla="*/ 3468842 w 3468842"/>
              <a:gd name="connsiteY3" fmla="*/ 1522062 h 1712643"/>
              <a:gd name="connsiteX4" fmla="*/ 3278261 w 3468842"/>
              <a:gd name="connsiteY4" fmla="*/ 1712643 h 1712643"/>
              <a:gd name="connsiteX5" fmla="*/ 2515957 w 3468842"/>
              <a:gd name="connsiteY5" fmla="*/ 1712643 h 1712643"/>
              <a:gd name="connsiteX6" fmla="*/ 2325376 w 3468842"/>
              <a:gd name="connsiteY6" fmla="*/ 1522062 h 1712643"/>
              <a:gd name="connsiteX7" fmla="*/ 2325376 w 3468842"/>
              <a:gd name="connsiteY7" fmla="*/ 851928 h 1712643"/>
              <a:gd name="connsiteX8" fmla="*/ 141991 w 3468842"/>
              <a:gd name="connsiteY8" fmla="*/ 851928 h 1712643"/>
              <a:gd name="connsiteX9" fmla="*/ 0 w 3468842"/>
              <a:gd name="connsiteY9" fmla="*/ 709937 h 1712643"/>
              <a:gd name="connsiteX10" fmla="*/ 0 w 3468842"/>
              <a:gd name="connsiteY10" fmla="*/ 141992 h 1712643"/>
              <a:gd name="connsiteX11" fmla="*/ 141991 w 3468842"/>
              <a:gd name="connsiteY11" fmla="*/ 1 h 1712643"/>
              <a:gd name="connsiteX12" fmla="*/ 2515947 w 3468842"/>
              <a:gd name="connsiteY12" fmla="*/ 1 h 1712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68842" h="1712643">
                <a:moveTo>
                  <a:pt x="2515957" y="0"/>
                </a:moveTo>
                <a:lnTo>
                  <a:pt x="3278261" y="0"/>
                </a:lnTo>
                <a:cubicBezTo>
                  <a:pt x="3383516" y="0"/>
                  <a:pt x="3468842" y="85326"/>
                  <a:pt x="3468842" y="190581"/>
                </a:cubicBezTo>
                <a:lnTo>
                  <a:pt x="3468842" y="1522062"/>
                </a:lnTo>
                <a:cubicBezTo>
                  <a:pt x="3468842" y="1627317"/>
                  <a:pt x="3383516" y="1712643"/>
                  <a:pt x="3278261" y="1712643"/>
                </a:cubicBezTo>
                <a:lnTo>
                  <a:pt x="2515957" y="1712643"/>
                </a:lnTo>
                <a:cubicBezTo>
                  <a:pt x="2410702" y="1712643"/>
                  <a:pt x="2325376" y="1627317"/>
                  <a:pt x="2325376" y="1522062"/>
                </a:cubicBezTo>
                <a:lnTo>
                  <a:pt x="2325376" y="851928"/>
                </a:lnTo>
                <a:lnTo>
                  <a:pt x="141991" y="851928"/>
                </a:lnTo>
                <a:cubicBezTo>
                  <a:pt x="63572" y="851928"/>
                  <a:pt x="0" y="788356"/>
                  <a:pt x="0" y="709937"/>
                </a:cubicBezTo>
                <a:lnTo>
                  <a:pt x="0" y="141992"/>
                </a:lnTo>
                <a:cubicBezTo>
                  <a:pt x="0" y="63573"/>
                  <a:pt x="63572" y="1"/>
                  <a:pt x="141991" y="1"/>
                </a:cubicBezTo>
                <a:lnTo>
                  <a:pt x="2515947" y="1"/>
                </a:lnTo>
                <a:close/>
              </a:path>
            </a:pathLst>
          </a:custGeom>
          <a:solidFill>
            <a:srgbClr val="9DBFBE">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6" name="TextBox 215">
            <a:extLst>
              <a:ext uri="{FF2B5EF4-FFF2-40B4-BE49-F238E27FC236}">
                <a16:creationId xmlns:a16="http://schemas.microsoft.com/office/drawing/2014/main" id="{52C93A96-46BC-4B85-B523-6D506278AD2B}"/>
              </a:ext>
            </a:extLst>
          </p:cNvPr>
          <p:cNvSpPr txBox="1"/>
          <p:nvPr/>
        </p:nvSpPr>
        <p:spPr>
          <a:xfrm>
            <a:off x="1389778" y="1681680"/>
            <a:ext cx="576761" cy="369332"/>
          </a:xfrm>
          <a:prstGeom prst="rect">
            <a:avLst/>
          </a:prstGeom>
          <a:noFill/>
        </p:spPr>
        <p:txBody>
          <a:bodyPr wrap="none" rtlCol="0">
            <a:spAutoFit/>
          </a:bodyPr>
          <a:lstStyle/>
          <a:p>
            <a:r>
              <a:rPr lang="en-US" dirty="0">
                <a:solidFill>
                  <a:schemeClr val="accent1">
                    <a:lumMod val="75000"/>
                  </a:schemeClr>
                </a:solidFill>
              </a:rPr>
              <a:t>RO2</a:t>
            </a:r>
          </a:p>
        </p:txBody>
      </p:sp>
      <p:sp>
        <p:nvSpPr>
          <p:cNvPr id="217" name="Freeform: Shape 216">
            <a:extLst>
              <a:ext uri="{FF2B5EF4-FFF2-40B4-BE49-F238E27FC236}">
                <a16:creationId xmlns:a16="http://schemas.microsoft.com/office/drawing/2014/main" id="{B357FF2B-80A6-41CE-974A-75FB9E0C7A89}"/>
              </a:ext>
            </a:extLst>
          </p:cNvPr>
          <p:cNvSpPr/>
          <p:nvPr/>
        </p:nvSpPr>
        <p:spPr>
          <a:xfrm>
            <a:off x="1283828" y="2020285"/>
            <a:ext cx="4058152" cy="1696837"/>
          </a:xfrm>
          <a:custGeom>
            <a:avLst/>
            <a:gdLst>
              <a:gd name="connsiteX0" fmla="*/ 137621 w 4058152"/>
              <a:gd name="connsiteY0" fmla="*/ 0 h 1696837"/>
              <a:gd name="connsiteX1" fmla="*/ 3920530 w 4058152"/>
              <a:gd name="connsiteY1" fmla="*/ 0 h 1696837"/>
              <a:gd name="connsiteX2" fmla="*/ 4058151 w 4058152"/>
              <a:gd name="connsiteY2" fmla="*/ 137621 h 1696837"/>
              <a:gd name="connsiteX3" fmla="*/ 4058151 w 4058152"/>
              <a:gd name="connsiteY3" fmla="*/ 228883 h 1696837"/>
              <a:gd name="connsiteX4" fmla="*/ 4058152 w 4058152"/>
              <a:gd name="connsiteY4" fmla="*/ 228888 h 1696837"/>
              <a:gd name="connsiteX5" fmla="*/ 4058152 w 4058152"/>
              <a:gd name="connsiteY5" fmla="*/ 1620349 h 1696837"/>
              <a:gd name="connsiteX6" fmla="*/ 3981664 w 4058152"/>
              <a:gd name="connsiteY6" fmla="*/ 1696837 h 1696837"/>
              <a:gd name="connsiteX7" fmla="*/ 3675720 w 4058152"/>
              <a:gd name="connsiteY7" fmla="*/ 1696837 h 1696837"/>
              <a:gd name="connsiteX8" fmla="*/ 3599232 w 4058152"/>
              <a:gd name="connsiteY8" fmla="*/ 1620349 h 1696837"/>
              <a:gd name="connsiteX9" fmla="*/ 3599232 w 4058152"/>
              <a:gd name="connsiteY9" fmla="*/ 825707 h 1696837"/>
              <a:gd name="connsiteX10" fmla="*/ 137621 w 4058152"/>
              <a:gd name="connsiteY10" fmla="*/ 825707 h 1696837"/>
              <a:gd name="connsiteX11" fmla="*/ 0 w 4058152"/>
              <a:gd name="connsiteY11" fmla="*/ 688086 h 1696837"/>
              <a:gd name="connsiteX12" fmla="*/ 0 w 4058152"/>
              <a:gd name="connsiteY12" fmla="*/ 137621 h 1696837"/>
              <a:gd name="connsiteX13" fmla="*/ 137621 w 4058152"/>
              <a:gd name="connsiteY13" fmla="*/ 0 h 1696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58152" h="1696837">
                <a:moveTo>
                  <a:pt x="137621" y="0"/>
                </a:moveTo>
                <a:lnTo>
                  <a:pt x="3920530" y="0"/>
                </a:lnTo>
                <a:cubicBezTo>
                  <a:pt x="3996536" y="0"/>
                  <a:pt x="4058151" y="61615"/>
                  <a:pt x="4058151" y="137621"/>
                </a:cubicBezTo>
                <a:lnTo>
                  <a:pt x="4058151" y="228883"/>
                </a:lnTo>
                <a:lnTo>
                  <a:pt x="4058152" y="228888"/>
                </a:lnTo>
                <a:lnTo>
                  <a:pt x="4058152" y="1620349"/>
                </a:lnTo>
                <a:cubicBezTo>
                  <a:pt x="4058152" y="1662592"/>
                  <a:pt x="4023907" y="1696837"/>
                  <a:pt x="3981664" y="1696837"/>
                </a:cubicBezTo>
                <a:lnTo>
                  <a:pt x="3675720" y="1696837"/>
                </a:lnTo>
                <a:cubicBezTo>
                  <a:pt x="3633477" y="1696837"/>
                  <a:pt x="3599232" y="1662592"/>
                  <a:pt x="3599232" y="1620349"/>
                </a:cubicBezTo>
                <a:lnTo>
                  <a:pt x="3599232" y="825707"/>
                </a:lnTo>
                <a:lnTo>
                  <a:pt x="137621" y="825707"/>
                </a:lnTo>
                <a:cubicBezTo>
                  <a:pt x="61615" y="825707"/>
                  <a:pt x="0" y="764092"/>
                  <a:pt x="0" y="688086"/>
                </a:cubicBezTo>
                <a:lnTo>
                  <a:pt x="0" y="137621"/>
                </a:lnTo>
                <a:cubicBezTo>
                  <a:pt x="0" y="61615"/>
                  <a:pt x="61615" y="0"/>
                  <a:pt x="137621" y="0"/>
                </a:cubicBezTo>
                <a:close/>
              </a:path>
            </a:pathLst>
          </a:custGeom>
          <a:solidFill>
            <a:srgbClr val="9DBFBE">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8" name="Freeform: Shape 217">
            <a:extLst>
              <a:ext uri="{FF2B5EF4-FFF2-40B4-BE49-F238E27FC236}">
                <a16:creationId xmlns:a16="http://schemas.microsoft.com/office/drawing/2014/main" id="{64097DC8-525C-4A2B-BCE4-43DC5196E644}"/>
              </a:ext>
            </a:extLst>
          </p:cNvPr>
          <p:cNvSpPr/>
          <p:nvPr/>
        </p:nvSpPr>
        <p:spPr>
          <a:xfrm>
            <a:off x="1397255" y="1964164"/>
            <a:ext cx="4409144" cy="1752958"/>
          </a:xfrm>
          <a:custGeom>
            <a:avLst/>
            <a:gdLst>
              <a:gd name="connsiteX0" fmla="*/ 135236 w 4409144"/>
              <a:gd name="connsiteY0" fmla="*/ 0 h 1752958"/>
              <a:gd name="connsiteX1" fmla="*/ 4058010 w 4409144"/>
              <a:gd name="connsiteY1" fmla="*/ 0 h 1752958"/>
              <a:gd name="connsiteX2" fmla="*/ 4252376 w 4409144"/>
              <a:gd name="connsiteY2" fmla="*/ 0 h 1752958"/>
              <a:gd name="connsiteX3" fmla="*/ 4338915 w 4409144"/>
              <a:gd name="connsiteY3" fmla="*/ 0 h 1752958"/>
              <a:gd name="connsiteX4" fmla="*/ 4409144 w 4409144"/>
              <a:gd name="connsiteY4" fmla="*/ 70229 h 1752958"/>
              <a:gd name="connsiteX5" fmla="*/ 4409144 w 4409144"/>
              <a:gd name="connsiteY5" fmla="*/ 1682729 h 1752958"/>
              <a:gd name="connsiteX6" fmla="*/ 4338915 w 4409144"/>
              <a:gd name="connsiteY6" fmla="*/ 1752958 h 1752958"/>
              <a:gd name="connsiteX7" fmla="*/ 4058010 w 4409144"/>
              <a:gd name="connsiteY7" fmla="*/ 1752958 h 1752958"/>
              <a:gd name="connsiteX8" fmla="*/ 3987781 w 4409144"/>
              <a:gd name="connsiteY8" fmla="*/ 1682729 h 1752958"/>
              <a:gd name="connsiteX9" fmla="*/ 3987781 w 4409144"/>
              <a:gd name="connsiteY9" fmla="*/ 811400 h 1752958"/>
              <a:gd name="connsiteX10" fmla="*/ 135236 w 4409144"/>
              <a:gd name="connsiteY10" fmla="*/ 811400 h 1752958"/>
              <a:gd name="connsiteX11" fmla="*/ 0 w 4409144"/>
              <a:gd name="connsiteY11" fmla="*/ 676164 h 1752958"/>
              <a:gd name="connsiteX12" fmla="*/ 0 w 4409144"/>
              <a:gd name="connsiteY12" fmla="*/ 135236 h 1752958"/>
              <a:gd name="connsiteX13" fmla="*/ 135236 w 4409144"/>
              <a:gd name="connsiteY13" fmla="*/ 0 h 1752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09144" h="1752958">
                <a:moveTo>
                  <a:pt x="135236" y="0"/>
                </a:moveTo>
                <a:lnTo>
                  <a:pt x="4058010" y="0"/>
                </a:lnTo>
                <a:lnTo>
                  <a:pt x="4252376" y="0"/>
                </a:lnTo>
                <a:lnTo>
                  <a:pt x="4338915" y="0"/>
                </a:lnTo>
                <a:cubicBezTo>
                  <a:pt x="4377701" y="0"/>
                  <a:pt x="4409144" y="31443"/>
                  <a:pt x="4409144" y="70229"/>
                </a:cubicBezTo>
                <a:lnTo>
                  <a:pt x="4409144" y="1682729"/>
                </a:lnTo>
                <a:cubicBezTo>
                  <a:pt x="4409144" y="1721515"/>
                  <a:pt x="4377701" y="1752958"/>
                  <a:pt x="4338915" y="1752958"/>
                </a:cubicBezTo>
                <a:lnTo>
                  <a:pt x="4058010" y="1752958"/>
                </a:lnTo>
                <a:cubicBezTo>
                  <a:pt x="4019224" y="1752958"/>
                  <a:pt x="3987781" y="1721515"/>
                  <a:pt x="3987781" y="1682729"/>
                </a:cubicBezTo>
                <a:lnTo>
                  <a:pt x="3987781" y="811400"/>
                </a:lnTo>
                <a:lnTo>
                  <a:pt x="135236" y="811400"/>
                </a:lnTo>
                <a:cubicBezTo>
                  <a:pt x="60547" y="811400"/>
                  <a:pt x="0" y="750853"/>
                  <a:pt x="0" y="676164"/>
                </a:cubicBezTo>
                <a:lnTo>
                  <a:pt x="0" y="135236"/>
                </a:lnTo>
                <a:cubicBezTo>
                  <a:pt x="0" y="60547"/>
                  <a:pt x="60547" y="0"/>
                  <a:pt x="135236" y="0"/>
                </a:cubicBezTo>
                <a:close/>
              </a:path>
            </a:pathLst>
          </a:custGeom>
          <a:solidFill>
            <a:srgbClr val="9DBFBE">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9" name="TextBox 218">
            <a:extLst>
              <a:ext uri="{FF2B5EF4-FFF2-40B4-BE49-F238E27FC236}">
                <a16:creationId xmlns:a16="http://schemas.microsoft.com/office/drawing/2014/main" id="{DDE0C663-B11F-4946-9BEC-4A6AF08BB52F}"/>
              </a:ext>
            </a:extLst>
          </p:cNvPr>
          <p:cNvSpPr txBox="1"/>
          <p:nvPr/>
        </p:nvSpPr>
        <p:spPr>
          <a:xfrm>
            <a:off x="2497634" y="1651436"/>
            <a:ext cx="576761" cy="369332"/>
          </a:xfrm>
          <a:prstGeom prst="rect">
            <a:avLst/>
          </a:prstGeom>
          <a:noFill/>
        </p:spPr>
        <p:txBody>
          <a:bodyPr wrap="none" rtlCol="0">
            <a:spAutoFit/>
          </a:bodyPr>
          <a:lstStyle/>
          <a:p>
            <a:r>
              <a:rPr lang="en-US" dirty="0">
                <a:solidFill>
                  <a:schemeClr val="accent1">
                    <a:lumMod val="75000"/>
                  </a:schemeClr>
                </a:solidFill>
              </a:rPr>
              <a:t>RO3</a:t>
            </a:r>
          </a:p>
        </p:txBody>
      </p:sp>
      <p:sp>
        <p:nvSpPr>
          <p:cNvPr id="220" name="TextBox 219">
            <a:extLst>
              <a:ext uri="{FF2B5EF4-FFF2-40B4-BE49-F238E27FC236}">
                <a16:creationId xmlns:a16="http://schemas.microsoft.com/office/drawing/2014/main" id="{4E6C0475-67A4-4F1F-A7EB-F08CBB423197}"/>
              </a:ext>
            </a:extLst>
          </p:cNvPr>
          <p:cNvSpPr txBox="1"/>
          <p:nvPr/>
        </p:nvSpPr>
        <p:spPr>
          <a:xfrm>
            <a:off x="3075649" y="1661355"/>
            <a:ext cx="576761" cy="369332"/>
          </a:xfrm>
          <a:prstGeom prst="rect">
            <a:avLst/>
          </a:prstGeom>
          <a:noFill/>
        </p:spPr>
        <p:txBody>
          <a:bodyPr wrap="none" rtlCol="0">
            <a:spAutoFit/>
          </a:bodyPr>
          <a:lstStyle/>
          <a:p>
            <a:r>
              <a:rPr lang="en-US" dirty="0">
                <a:solidFill>
                  <a:schemeClr val="accent1">
                    <a:lumMod val="75000"/>
                  </a:schemeClr>
                </a:solidFill>
              </a:rPr>
              <a:t>RO4</a:t>
            </a:r>
          </a:p>
        </p:txBody>
      </p:sp>
      <p:sp>
        <p:nvSpPr>
          <p:cNvPr id="221" name="Rectangle 220">
            <a:extLst>
              <a:ext uri="{FF2B5EF4-FFF2-40B4-BE49-F238E27FC236}">
                <a16:creationId xmlns:a16="http://schemas.microsoft.com/office/drawing/2014/main" id="{88576ED0-579F-4C08-977A-5D9AD18D7EC7}"/>
              </a:ext>
            </a:extLst>
          </p:cNvPr>
          <p:cNvSpPr/>
          <p:nvPr/>
        </p:nvSpPr>
        <p:spPr>
          <a:xfrm>
            <a:off x="6234178" y="1615552"/>
            <a:ext cx="5863771" cy="31577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 name="Rectangle 222">
            <a:extLst>
              <a:ext uri="{FF2B5EF4-FFF2-40B4-BE49-F238E27FC236}">
                <a16:creationId xmlns:a16="http://schemas.microsoft.com/office/drawing/2014/main" id="{D0044363-89BA-4F99-8FB7-45BD7649C511}"/>
              </a:ext>
            </a:extLst>
          </p:cNvPr>
          <p:cNvSpPr/>
          <p:nvPr/>
        </p:nvSpPr>
        <p:spPr>
          <a:xfrm>
            <a:off x="8188113" y="1706943"/>
            <a:ext cx="1221768" cy="339382"/>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b="1" dirty="0">
                <a:solidFill>
                  <a:schemeClr val="tx1"/>
                </a:solidFill>
              </a:rPr>
              <a:t>g</a:t>
            </a:r>
            <a:r>
              <a:rPr lang="en-US" sz="1600" b="1" baseline="30000" dirty="0">
                <a:solidFill>
                  <a:schemeClr val="tx1"/>
                </a:solidFill>
              </a:rPr>
              <a:t>ab</a:t>
            </a:r>
            <a:r>
              <a:rPr lang="en-US" sz="1600" dirty="0">
                <a:solidFill>
                  <a:schemeClr val="tx1"/>
                </a:solidFill>
              </a:rPr>
              <a:t> ,(</a:t>
            </a:r>
            <a:r>
              <a:rPr lang="en-US" sz="1600" b="1" dirty="0">
                <a:solidFill>
                  <a:schemeClr val="tx1"/>
                </a:solidFill>
              </a:rPr>
              <a:t>g</a:t>
            </a:r>
            <a:r>
              <a:rPr lang="en-US" sz="1600" b="1" baseline="30000" dirty="0">
                <a:solidFill>
                  <a:schemeClr val="tx1"/>
                </a:solidFill>
              </a:rPr>
              <a:t>a</a:t>
            </a:r>
            <a:r>
              <a:rPr lang="en-US" sz="1600" dirty="0">
                <a:solidFill>
                  <a:schemeClr val="tx1"/>
                </a:solidFill>
              </a:rPr>
              <a:t> , </a:t>
            </a:r>
            <a:r>
              <a:rPr lang="en-US" sz="1600" b="1" dirty="0" err="1">
                <a:solidFill>
                  <a:schemeClr val="tx1"/>
                </a:solidFill>
              </a:rPr>
              <a:t>g</a:t>
            </a:r>
            <a:r>
              <a:rPr lang="en-US" sz="1600" b="1" baseline="30000" dirty="0" err="1">
                <a:solidFill>
                  <a:schemeClr val="tx1"/>
                </a:solidFill>
              </a:rPr>
              <a:t>b</a:t>
            </a:r>
            <a:r>
              <a:rPr lang="en-US" sz="1600" dirty="0">
                <a:solidFill>
                  <a:schemeClr val="tx1"/>
                </a:solidFill>
              </a:rPr>
              <a:t>)</a:t>
            </a:r>
          </a:p>
        </p:txBody>
      </p:sp>
      <p:sp>
        <p:nvSpPr>
          <p:cNvPr id="234" name="Isosceles Triangle 233">
            <a:extLst>
              <a:ext uri="{FF2B5EF4-FFF2-40B4-BE49-F238E27FC236}">
                <a16:creationId xmlns:a16="http://schemas.microsoft.com/office/drawing/2014/main" id="{27C10655-12DE-41F5-A399-5E9F2F92FC9D}"/>
              </a:ext>
            </a:extLst>
          </p:cNvPr>
          <p:cNvSpPr/>
          <p:nvPr/>
        </p:nvSpPr>
        <p:spPr>
          <a:xfrm rot="5400000">
            <a:off x="6275172" y="2256440"/>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240" name="Straight Arrow Connector 239">
            <a:extLst>
              <a:ext uri="{FF2B5EF4-FFF2-40B4-BE49-F238E27FC236}">
                <a16:creationId xmlns:a16="http://schemas.microsoft.com/office/drawing/2014/main" id="{2F756169-E373-4C0C-A45D-313FA2BA8906}"/>
              </a:ext>
            </a:extLst>
          </p:cNvPr>
          <p:cNvCxnSpPr>
            <a:cxnSpLocks/>
            <a:stCxn id="234" idx="0"/>
            <a:endCxn id="4" idx="0"/>
          </p:cNvCxnSpPr>
          <p:nvPr/>
        </p:nvCxnSpPr>
        <p:spPr>
          <a:xfrm>
            <a:off x="6658020" y="2439774"/>
            <a:ext cx="1867121" cy="330359"/>
          </a:xfrm>
          <a:prstGeom prst="bentConnector2">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43" name="Straight Arrow Connector 242">
            <a:extLst>
              <a:ext uri="{FF2B5EF4-FFF2-40B4-BE49-F238E27FC236}">
                <a16:creationId xmlns:a16="http://schemas.microsoft.com/office/drawing/2014/main" id="{125920E5-0462-4B90-B32A-44028B56D169}"/>
              </a:ext>
            </a:extLst>
          </p:cNvPr>
          <p:cNvCxnSpPr>
            <a:cxnSpLocks/>
            <a:stCxn id="223" idx="2"/>
            <a:endCxn id="4" idx="0"/>
          </p:cNvCxnSpPr>
          <p:nvPr/>
        </p:nvCxnSpPr>
        <p:spPr>
          <a:xfrm flipH="1">
            <a:off x="8525141" y="2046325"/>
            <a:ext cx="273856" cy="723808"/>
          </a:xfrm>
          <a:prstGeom prst="straightConnector1">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sp>
        <p:nvSpPr>
          <p:cNvPr id="269" name="Diamond 268">
            <a:extLst>
              <a:ext uri="{FF2B5EF4-FFF2-40B4-BE49-F238E27FC236}">
                <a16:creationId xmlns:a16="http://schemas.microsoft.com/office/drawing/2014/main" id="{15221AA6-E773-439E-9C3C-D5B8C7423D86}"/>
              </a:ext>
            </a:extLst>
          </p:cNvPr>
          <p:cNvSpPr/>
          <p:nvPr/>
        </p:nvSpPr>
        <p:spPr>
          <a:xfrm>
            <a:off x="6248528" y="2915763"/>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0" name="Straight Arrow Connector 269">
            <a:extLst>
              <a:ext uri="{FF2B5EF4-FFF2-40B4-BE49-F238E27FC236}">
                <a16:creationId xmlns:a16="http://schemas.microsoft.com/office/drawing/2014/main" id="{D13091E8-3D4F-42EC-9A62-347EB867D20D}"/>
              </a:ext>
            </a:extLst>
          </p:cNvPr>
          <p:cNvCxnSpPr>
            <a:cxnSpLocks/>
            <a:stCxn id="269" idx="2"/>
            <a:endCxn id="285" idx="0"/>
          </p:cNvCxnSpPr>
          <p:nvPr/>
        </p:nvCxnSpPr>
        <p:spPr>
          <a:xfrm flipH="1">
            <a:off x="6426180" y="3314792"/>
            <a:ext cx="5682" cy="21072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271" name="Diamond 270">
            <a:extLst>
              <a:ext uri="{FF2B5EF4-FFF2-40B4-BE49-F238E27FC236}">
                <a16:creationId xmlns:a16="http://schemas.microsoft.com/office/drawing/2014/main" id="{661F39FF-E5B8-4FF8-8ECC-5B37C9DAF006}"/>
              </a:ext>
            </a:extLst>
          </p:cNvPr>
          <p:cNvSpPr/>
          <p:nvPr/>
        </p:nvSpPr>
        <p:spPr>
          <a:xfrm>
            <a:off x="6699517" y="2915763"/>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1" name="Straight Arrow Connector 280">
            <a:extLst>
              <a:ext uri="{FF2B5EF4-FFF2-40B4-BE49-F238E27FC236}">
                <a16:creationId xmlns:a16="http://schemas.microsoft.com/office/drawing/2014/main" id="{26B889D0-452A-44F4-A375-E0EBD5C89396}"/>
              </a:ext>
            </a:extLst>
          </p:cNvPr>
          <p:cNvCxnSpPr>
            <a:cxnSpLocks/>
            <a:stCxn id="271" idx="2"/>
          </p:cNvCxnSpPr>
          <p:nvPr/>
        </p:nvCxnSpPr>
        <p:spPr>
          <a:xfrm flipH="1">
            <a:off x="6880436" y="3314792"/>
            <a:ext cx="2415" cy="27500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283" name="Diamond 282">
            <a:extLst>
              <a:ext uri="{FF2B5EF4-FFF2-40B4-BE49-F238E27FC236}">
                <a16:creationId xmlns:a16="http://schemas.microsoft.com/office/drawing/2014/main" id="{61F4EC5E-D067-4C27-9610-976E191DE1C0}"/>
              </a:ext>
            </a:extLst>
          </p:cNvPr>
          <p:cNvSpPr/>
          <p:nvPr/>
        </p:nvSpPr>
        <p:spPr>
          <a:xfrm>
            <a:off x="7102795" y="2911542"/>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4" name="Picture 283" descr="A picture containing clipart&#10;&#10;Description automatically generated">
            <a:extLst>
              <a:ext uri="{FF2B5EF4-FFF2-40B4-BE49-F238E27FC236}">
                <a16:creationId xmlns:a16="http://schemas.microsoft.com/office/drawing/2014/main" id="{927EB693-6F8F-4DF5-9CFA-04C0CD47C5C3}"/>
              </a:ext>
            </a:extLst>
          </p:cNvPr>
          <p:cNvPicPr>
            <a:picLocks noChangeAspect="1"/>
          </p:cNvPicPr>
          <p:nvPr/>
        </p:nvPicPr>
        <p:blipFill>
          <a:blip r:embed="rId3"/>
          <a:stretch>
            <a:fillRect/>
          </a:stretch>
        </p:blipFill>
        <p:spPr>
          <a:xfrm>
            <a:off x="6220231" y="4190180"/>
            <a:ext cx="399029" cy="399029"/>
          </a:xfrm>
          <a:prstGeom prst="rect">
            <a:avLst/>
          </a:prstGeom>
        </p:spPr>
      </p:pic>
      <p:sp>
        <p:nvSpPr>
          <p:cNvPr id="285" name="Diamond 284">
            <a:extLst>
              <a:ext uri="{FF2B5EF4-FFF2-40B4-BE49-F238E27FC236}">
                <a16:creationId xmlns:a16="http://schemas.microsoft.com/office/drawing/2014/main" id="{0E479E0D-1A15-470E-94D0-F90733ADBCC0}"/>
              </a:ext>
            </a:extLst>
          </p:cNvPr>
          <p:cNvSpPr/>
          <p:nvPr/>
        </p:nvSpPr>
        <p:spPr>
          <a:xfrm>
            <a:off x="6242846" y="3525521"/>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6" name="Straight Arrow Connector 285">
            <a:extLst>
              <a:ext uri="{FF2B5EF4-FFF2-40B4-BE49-F238E27FC236}">
                <a16:creationId xmlns:a16="http://schemas.microsoft.com/office/drawing/2014/main" id="{75670C11-3EA5-4B71-85BD-F3D3B252D0C2}"/>
              </a:ext>
            </a:extLst>
          </p:cNvPr>
          <p:cNvCxnSpPr>
            <a:cxnSpLocks/>
            <a:stCxn id="285" idx="2"/>
            <a:endCxn id="284" idx="0"/>
          </p:cNvCxnSpPr>
          <p:nvPr/>
        </p:nvCxnSpPr>
        <p:spPr>
          <a:xfrm flipH="1">
            <a:off x="6419746" y="3924550"/>
            <a:ext cx="6434" cy="26563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95" name="Straight Arrow Connector 294">
            <a:extLst>
              <a:ext uri="{FF2B5EF4-FFF2-40B4-BE49-F238E27FC236}">
                <a16:creationId xmlns:a16="http://schemas.microsoft.com/office/drawing/2014/main" id="{6E4CC802-661C-42DD-9353-1DDBD6A7F6C2}"/>
              </a:ext>
            </a:extLst>
          </p:cNvPr>
          <p:cNvCxnSpPr>
            <a:cxnSpLocks/>
            <a:stCxn id="283" idx="2"/>
          </p:cNvCxnSpPr>
          <p:nvPr/>
        </p:nvCxnSpPr>
        <p:spPr>
          <a:xfrm>
            <a:off x="7286129" y="3310571"/>
            <a:ext cx="33515" cy="27945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01" name="Straight Arrow Connector 300">
            <a:extLst>
              <a:ext uri="{FF2B5EF4-FFF2-40B4-BE49-F238E27FC236}">
                <a16:creationId xmlns:a16="http://schemas.microsoft.com/office/drawing/2014/main" id="{93D9C454-8171-4180-8222-C45C065D9A7D}"/>
              </a:ext>
            </a:extLst>
          </p:cNvPr>
          <p:cNvCxnSpPr>
            <a:cxnSpLocks/>
            <a:stCxn id="181" idx="2"/>
            <a:endCxn id="309" idx="0"/>
          </p:cNvCxnSpPr>
          <p:nvPr/>
        </p:nvCxnSpPr>
        <p:spPr>
          <a:xfrm flipH="1">
            <a:off x="7706077" y="4070077"/>
            <a:ext cx="154728" cy="31430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04" name="Straight Arrow Connector 303">
            <a:extLst>
              <a:ext uri="{FF2B5EF4-FFF2-40B4-BE49-F238E27FC236}">
                <a16:creationId xmlns:a16="http://schemas.microsoft.com/office/drawing/2014/main" id="{A4DD7A65-0F1C-49CA-892E-4194666561F2}"/>
              </a:ext>
            </a:extLst>
          </p:cNvPr>
          <p:cNvCxnSpPr>
            <a:cxnSpLocks/>
            <a:stCxn id="167" idx="4"/>
            <a:endCxn id="314" idx="0"/>
          </p:cNvCxnSpPr>
          <p:nvPr/>
        </p:nvCxnSpPr>
        <p:spPr>
          <a:xfrm>
            <a:off x="9452154" y="3813465"/>
            <a:ext cx="43871" cy="364927"/>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06" name="Straight Arrow Connector 305">
            <a:extLst>
              <a:ext uri="{FF2B5EF4-FFF2-40B4-BE49-F238E27FC236}">
                <a16:creationId xmlns:a16="http://schemas.microsoft.com/office/drawing/2014/main" id="{5B21D8CA-B865-40D7-AE5F-C8B42D11476D}"/>
              </a:ext>
            </a:extLst>
          </p:cNvPr>
          <p:cNvCxnSpPr>
            <a:cxnSpLocks/>
            <a:stCxn id="234" idx="0"/>
            <a:endCxn id="269" idx="0"/>
          </p:cNvCxnSpPr>
          <p:nvPr/>
        </p:nvCxnSpPr>
        <p:spPr>
          <a:xfrm flipH="1">
            <a:off x="6431862" y="2439774"/>
            <a:ext cx="226158" cy="47598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07" name="Straight Arrow Connector 306">
            <a:extLst>
              <a:ext uri="{FF2B5EF4-FFF2-40B4-BE49-F238E27FC236}">
                <a16:creationId xmlns:a16="http://schemas.microsoft.com/office/drawing/2014/main" id="{0E295ED5-2905-4B6A-955C-51D8BD10F3DD}"/>
              </a:ext>
            </a:extLst>
          </p:cNvPr>
          <p:cNvCxnSpPr>
            <a:cxnSpLocks/>
            <a:stCxn id="234" idx="0"/>
            <a:endCxn id="271" idx="0"/>
          </p:cNvCxnSpPr>
          <p:nvPr/>
        </p:nvCxnSpPr>
        <p:spPr>
          <a:xfrm>
            <a:off x="6658020" y="2439774"/>
            <a:ext cx="224831" cy="47598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08" name="Straight Arrow Connector 307">
            <a:extLst>
              <a:ext uri="{FF2B5EF4-FFF2-40B4-BE49-F238E27FC236}">
                <a16:creationId xmlns:a16="http://schemas.microsoft.com/office/drawing/2014/main" id="{F4541539-0176-447E-B7DD-D12DA66A4A92}"/>
              </a:ext>
            </a:extLst>
          </p:cNvPr>
          <p:cNvCxnSpPr>
            <a:cxnSpLocks/>
            <a:stCxn id="234" idx="0"/>
            <a:endCxn id="283" idx="0"/>
          </p:cNvCxnSpPr>
          <p:nvPr/>
        </p:nvCxnSpPr>
        <p:spPr>
          <a:xfrm>
            <a:off x="6658020" y="2439774"/>
            <a:ext cx="628109" cy="47176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309" name="Picture 308" descr="A picture containing clipart&#10;&#10;Description automatically generated">
            <a:extLst>
              <a:ext uri="{FF2B5EF4-FFF2-40B4-BE49-F238E27FC236}">
                <a16:creationId xmlns:a16="http://schemas.microsoft.com/office/drawing/2014/main" id="{824245C5-50DE-4CEF-B87E-77E74BADAB62}"/>
              </a:ext>
            </a:extLst>
          </p:cNvPr>
          <p:cNvPicPr>
            <a:picLocks noChangeAspect="1"/>
          </p:cNvPicPr>
          <p:nvPr/>
        </p:nvPicPr>
        <p:blipFill>
          <a:blip r:embed="rId3"/>
          <a:stretch>
            <a:fillRect/>
          </a:stretch>
        </p:blipFill>
        <p:spPr>
          <a:xfrm>
            <a:off x="7501247" y="4384379"/>
            <a:ext cx="409660" cy="409660"/>
          </a:xfrm>
          <a:prstGeom prst="rect">
            <a:avLst/>
          </a:prstGeom>
        </p:spPr>
      </p:pic>
      <p:pic>
        <p:nvPicPr>
          <p:cNvPr id="310" name="Picture 309" descr="A picture containing clipart&#10;&#10;Description automatically generated">
            <a:extLst>
              <a:ext uri="{FF2B5EF4-FFF2-40B4-BE49-F238E27FC236}">
                <a16:creationId xmlns:a16="http://schemas.microsoft.com/office/drawing/2014/main" id="{0A091BFD-9F25-4DE7-B8CB-BAA49F7036A9}"/>
              </a:ext>
            </a:extLst>
          </p:cNvPr>
          <p:cNvPicPr>
            <a:picLocks noChangeAspect="1"/>
          </p:cNvPicPr>
          <p:nvPr/>
        </p:nvPicPr>
        <p:blipFill>
          <a:blip r:embed="rId3"/>
          <a:stretch>
            <a:fillRect/>
          </a:stretch>
        </p:blipFill>
        <p:spPr>
          <a:xfrm>
            <a:off x="7911901" y="4389694"/>
            <a:ext cx="409660" cy="409660"/>
          </a:xfrm>
          <a:prstGeom prst="rect">
            <a:avLst/>
          </a:prstGeom>
        </p:spPr>
      </p:pic>
      <p:pic>
        <p:nvPicPr>
          <p:cNvPr id="312" name="Picture 311" descr="A picture containing chart&#10;&#10;Description automatically generated">
            <a:extLst>
              <a:ext uri="{FF2B5EF4-FFF2-40B4-BE49-F238E27FC236}">
                <a16:creationId xmlns:a16="http://schemas.microsoft.com/office/drawing/2014/main" id="{D1E528C5-B97A-4B2A-B67D-047A4E50AEB9}"/>
              </a:ext>
            </a:extLst>
          </p:cNvPr>
          <p:cNvPicPr>
            <a:picLocks noChangeAspect="1"/>
          </p:cNvPicPr>
          <p:nvPr/>
        </p:nvPicPr>
        <p:blipFill>
          <a:blip r:embed="rId4"/>
          <a:stretch>
            <a:fillRect/>
          </a:stretch>
        </p:blipFill>
        <p:spPr>
          <a:xfrm>
            <a:off x="10213637" y="4154587"/>
            <a:ext cx="437704" cy="437704"/>
          </a:xfrm>
          <a:prstGeom prst="rect">
            <a:avLst/>
          </a:prstGeom>
        </p:spPr>
      </p:pic>
      <p:pic>
        <p:nvPicPr>
          <p:cNvPr id="314" name="Picture 313" descr="A picture containing chart&#10;&#10;Description automatically generated">
            <a:extLst>
              <a:ext uri="{FF2B5EF4-FFF2-40B4-BE49-F238E27FC236}">
                <a16:creationId xmlns:a16="http://schemas.microsoft.com/office/drawing/2014/main" id="{95C4B476-EA75-4CD3-99E0-7AD7F0C83A86}"/>
              </a:ext>
            </a:extLst>
          </p:cNvPr>
          <p:cNvPicPr>
            <a:picLocks noChangeAspect="1"/>
          </p:cNvPicPr>
          <p:nvPr/>
        </p:nvPicPr>
        <p:blipFill>
          <a:blip r:embed="rId4"/>
          <a:stretch>
            <a:fillRect/>
          </a:stretch>
        </p:blipFill>
        <p:spPr>
          <a:xfrm>
            <a:off x="9277173" y="4178392"/>
            <a:ext cx="437704" cy="437704"/>
          </a:xfrm>
          <a:prstGeom prst="rect">
            <a:avLst/>
          </a:prstGeom>
        </p:spPr>
      </p:pic>
      <p:sp>
        <p:nvSpPr>
          <p:cNvPr id="4" name="Oval 3">
            <a:extLst>
              <a:ext uri="{FF2B5EF4-FFF2-40B4-BE49-F238E27FC236}">
                <a16:creationId xmlns:a16="http://schemas.microsoft.com/office/drawing/2014/main" id="{8CF2C61F-9D7B-4A8E-8FF4-9D67E3308FA6}"/>
              </a:ext>
            </a:extLst>
          </p:cNvPr>
          <p:cNvSpPr/>
          <p:nvPr/>
        </p:nvSpPr>
        <p:spPr>
          <a:xfrm>
            <a:off x="8101792" y="2770133"/>
            <a:ext cx="846698" cy="1043331"/>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RO1</a:t>
            </a:r>
          </a:p>
        </p:txBody>
      </p:sp>
      <p:sp>
        <p:nvSpPr>
          <p:cNvPr id="167" name="Oval 166">
            <a:extLst>
              <a:ext uri="{FF2B5EF4-FFF2-40B4-BE49-F238E27FC236}">
                <a16:creationId xmlns:a16="http://schemas.microsoft.com/office/drawing/2014/main" id="{4D0C9D36-4863-4957-BEC8-FA2CFB61DA04}"/>
              </a:ext>
            </a:extLst>
          </p:cNvPr>
          <p:cNvSpPr/>
          <p:nvPr/>
        </p:nvSpPr>
        <p:spPr>
          <a:xfrm>
            <a:off x="9028805" y="2777447"/>
            <a:ext cx="846698" cy="103601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RO2</a:t>
            </a:r>
          </a:p>
        </p:txBody>
      </p:sp>
      <p:sp>
        <p:nvSpPr>
          <p:cNvPr id="181" name="Diamond 180">
            <a:extLst>
              <a:ext uri="{FF2B5EF4-FFF2-40B4-BE49-F238E27FC236}">
                <a16:creationId xmlns:a16="http://schemas.microsoft.com/office/drawing/2014/main" id="{25C70439-2D03-48A2-AE45-43D41992E8F7}"/>
              </a:ext>
            </a:extLst>
          </p:cNvPr>
          <p:cNvSpPr/>
          <p:nvPr/>
        </p:nvSpPr>
        <p:spPr>
          <a:xfrm>
            <a:off x="7677471" y="3671048"/>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3" name="Straight Arrow Connector 239">
            <a:extLst>
              <a:ext uri="{FF2B5EF4-FFF2-40B4-BE49-F238E27FC236}">
                <a16:creationId xmlns:a16="http://schemas.microsoft.com/office/drawing/2014/main" id="{5983F365-FD42-4813-A317-BB8953FD1FAB}"/>
              </a:ext>
            </a:extLst>
          </p:cNvPr>
          <p:cNvCxnSpPr>
            <a:cxnSpLocks/>
            <a:stCxn id="234" idx="0"/>
            <a:endCxn id="167" idx="0"/>
          </p:cNvCxnSpPr>
          <p:nvPr/>
        </p:nvCxnSpPr>
        <p:spPr>
          <a:xfrm>
            <a:off x="6658020" y="2439774"/>
            <a:ext cx="2794134" cy="337673"/>
          </a:xfrm>
          <a:prstGeom prst="bentConnector2">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25" name="Straight Arrow Connector 224">
            <a:extLst>
              <a:ext uri="{FF2B5EF4-FFF2-40B4-BE49-F238E27FC236}">
                <a16:creationId xmlns:a16="http://schemas.microsoft.com/office/drawing/2014/main" id="{E8AEA677-035D-4866-8376-5D764CB133AD}"/>
              </a:ext>
            </a:extLst>
          </p:cNvPr>
          <p:cNvCxnSpPr>
            <a:cxnSpLocks/>
            <a:stCxn id="223" idx="2"/>
            <a:endCxn id="167" idx="0"/>
          </p:cNvCxnSpPr>
          <p:nvPr/>
        </p:nvCxnSpPr>
        <p:spPr>
          <a:xfrm>
            <a:off x="8798997" y="2046325"/>
            <a:ext cx="653157" cy="731122"/>
          </a:xfrm>
          <a:prstGeom prst="straightConnector1">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228" name="Straight Arrow Connector 227">
            <a:extLst>
              <a:ext uri="{FF2B5EF4-FFF2-40B4-BE49-F238E27FC236}">
                <a16:creationId xmlns:a16="http://schemas.microsoft.com/office/drawing/2014/main" id="{E9ADBCE2-FDFA-4FE1-9FB6-5E5F7A98B91C}"/>
              </a:ext>
            </a:extLst>
          </p:cNvPr>
          <p:cNvCxnSpPr>
            <a:cxnSpLocks/>
            <a:stCxn id="4" idx="3"/>
            <a:endCxn id="181" idx="0"/>
          </p:cNvCxnSpPr>
          <p:nvPr/>
        </p:nvCxnSpPr>
        <p:spPr>
          <a:xfrm flipH="1">
            <a:off x="7860805" y="3660672"/>
            <a:ext cx="364983" cy="10376"/>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239" name="Picture 238" descr="A picture containing chart&#10;&#10;Description automatically generated">
            <a:extLst>
              <a:ext uri="{FF2B5EF4-FFF2-40B4-BE49-F238E27FC236}">
                <a16:creationId xmlns:a16="http://schemas.microsoft.com/office/drawing/2014/main" id="{6815D507-05B5-4572-B85E-48BCCB69B93A}"/>
              </a:ext>
            </a:extLst>
          </p:cNvPr>
          <p:cNvPicPr>
            <a:picLocks noChangeAspect="1"/>
          </p:cNvPicPr>
          <p:nvPr/>
        </p:nvPicPr>
        <p:blipFill>
          <a:blip r:embed="rId4"/>
          <a:stretch>
            <a:fillRect/>
          </a:stretch>
        </p:blipFill>
        <p:spPr>
          <a:xfrm>
            <a:off x="9703493" y="4151505"/>
            <a:ext cx="437704" cy="437704"/>
          </a:xfrm>
          <a:prstGeom prst="rect">
            <a:avLst/>
          </a:prstGeom>
        </p:spPr>
      </p:pic>
      <p:cxnSp>
        <p:nvCxnSpPr>
          <p:cNvPr id="247" name="Straight Arrow Connector 246">
            <a:extLst>
              <a:ext uri="{FF2B5EF4-FFF2-40B4-BE49-F238E27FC236}">
                <a16:creationId xmlns:a16="http://schemas.microsoft.com/office/drawing/2014/main" id="{2B0D3FBA-8C27-4F95-8179-AEED6A75DFFE}"/>
              </a:ext>
            </a:extLst>
          </p:cNvPr>
          <p:cNvCxnSpPr>
            <a:cxnSpLocks/>
            <a:stCxn id="167" idx="4"/>
            <a:endCxn id="239" idx="0"/>
          </p:cNvCxnSpPr>
          <p:nvPr/>
        </p:nvCxnSpPr>
        <p:spPr>
          <a:xfrm>
            <a:off x="9452154" y="3813465"/>
            <a:ext cx="470191" cy="33804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275" name="Oval 274">
            <a:extLst>
              <a:ext uri="{FF2B5EF4-FFF2-40B4-BE49-F238E27FC236}">
                <a16:creationId xmlns:a16="http://schemas.microsoft.com/office/drawing/2014/main" id="{276E081F-1AF6-4395-9B67-2968E1B8A0CE}"/>
              </a:ext>
            </a:extLst>
          </p:cNvPr>
          <p:cNvSpPr/>
          <p:nvPr/>
        </p:nvSpPr>
        <p:spPr>
          <a:xfrm>
            <a:off x="9990686" y="2746906"/>
            <a:ext cx="846698" cy="103601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RO3</a:t>
            </a:r>
          </a:p>
        </p:txBody>
      </p:sp>
      <p:cxnSp>
        <p:nvCxnSpPr>
          <p:cNvPr id="276" name="Straight Arrow Connector 239">
            <a:extLst>
              <a:ext uri="{FF2B5EF4-FFF2-40B4-BE49-F238E27FC236}">
                <a16:creationId xmlns:a16="http://schemas.microsoft.com/office/drawing/2014/main" id="{6E378A86-0996-4B51-9B7D-E7280CA1D291}"/>
              </a:ext>
            </a:extLst>
          </p:cNvPr>
          <p:cNvCxnSpPr>
            <a:cxnSpLocks/>
            <a:stCxn id="234" idx="0"/>
            <a:endCxn id="275" idx="0"/>
          </p:cNvCxnSpPr>
          <p:nvPr/>
        </p:nvCxnSpPr>
        <p:spPr>
          <a:xfrm>
            <a:off x="6658020" y="2439774"/>
            <a:ext cx="3756015" cy="307132"/>
          </a:xfrm>
          <a:prstGeom prst="bentConnector2">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77" name="Straight Arrow Connector 276">
            <a:extLst>
              <a:ext uri="{FF2B5EF4-FFF2-40B4-BE49-F238E27FC236}">
                <a16:creationId xmlns:a16="http://schemas.microsoft.com/office/drawing/2014/main" id="{724CF499-4C10-4A49-94E3-A520028182FB}"/>
              </a:ext>
            </a:extLst>
          </p:cNvPr>
          <p:cNvCxnSpPr>
            <a:cxnSpLocks/>
            <a:stCxn id="223" idx="2"/>
            <a:endCxn id="275" idx="0"/>
          </p:cNvCxnSpPr>
          <p:nvPr/>
        </p:nvCxnSpPr>
        <p:spPr>
          <a:xfrm>
            <a:off x="8798997" y="2046325"/>
            <a:ext cx="1615038" cy="700581"/>
          </a:xfrm>
          <a:prstGeom prst="straightConnector1">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279" name="Straight Arrow Connector 278">
            <a:extLst>
              <a:ext uri="{FF2B5EF4-FFF2-40B4-BE49-F238E27FC236}">
                <a16:creationId xmlns:a16="http://schemas.microsoft.com/office/drawing/2014/main" id="{4F462772-E76E-4FA6-AA56-3A723EC53953}"/>
              </a:ext>
            </a:extLst>
          </p:cNvPr>
          <p:cNvCxnSpPr>
            <a:cxnSpLocks/>
            <a:stCxn id="275" idx="4"/>
            <a:endCxn id="312" idx="0"/>
          </p:cNvCxnSpPr>
          <p:nvPr/>
        </p:nvCxnSpPr>
        <p:spPr>
          <a:xfrm>
            <a:off x="10414035" y="3782924"/>
            <a:ext cx="18454" cy="371663"/>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21" name="Oval 320">
            <a:extLst>
              <a:ext uri="{FF2B5EF4-FFF2-40B4-BE49-F238E27FC236}">
                <a16:creationId xmlns:a16="http://schemas.microsoft.com/office/drawing/2014/main" id="{895F8C00-97E7-47D9-B454-FEA90A5049D6}"/>
              </a:ext>
            </a:extLst>
          </p:cNvPr>
          <p:cNvSpPr/>
          <p:nvPr/>
        </p:nvSpPr>
        <p:spPr>
          <a:xfrm>
            <a:off x="10945604" y="2770133"/>
            <a:ext cx="846698" cy="103601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RO4</a:t>
            </a:r>
          </a:p>
        </p:txBody>
      </p:sp>
      <p:cxnSp>
        <p:nvCxnSpPr>
          <p:cNvPr id="322" name="Straight Arrow Connector 239">
            <a:extLst>
              <a:ext uri="{FF2B5EF4-FFF2-40B4-BE49-F238E27FC236}">
                <a16:creationId xmlns:a16="http://schemas.microsoft.com/office/drawing/2014/main" id="{06005B4E-AAAA-47AF-AE6D-D79764A58393}"/>
              </a:ext>
            </a:extLst>
          </p:cNvPr>
          <p:cNvCxnSpPr>
            <a:cxnSpLocks/>
            <a:stCxn id="234" idx="0"/>
            <a:endCxn id="321" idx="0"/>
          </p:cNvCxnSpPr>
          <p:nvPr/>
        </p:nvCxnSpPr>
        <p:spPr>
          <a:xfrm>
            <a:off x="6658020" y="2439774"/>
            <a:ext cx="4710933" cy="330359"/>
          </a:xfrm>
          <a:prstGeom prst="bentConnector2">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23" name="Straight Arrow Connector 322">
            <a:extLst>
              <a:ext uri="{FF2B5EF4-FFF2-40B4-BE49-F238E27FC236}">
                <a16:creationId xmlns:a16="http://schemas.microsoft.com/office/drawing/2014/main" id="{D6DFD425-20A6-401E-AD6B-5C4E88115365}"/>
              </a:ext>
            </a:extLst>
          </p:cNvPr>
          <p:cNvCxnSpPr>
            <a:cxnSpLocks/>
            <a:stCxn id="223" idx="2"/>
            <a:endCxn id="321" idx="0"/>
          </p:cNvCxnSpPr>
          <p:nvPr/>
        </p:nvCxnSpPr>
        <p:spPr>
          <a:xfrm>
            <a:off x="8798997" y="2046325"/>
            <a:ext cx="2569956" cy="723808"/>
          </a:xfrm>
          <a:prstGeom prst="straightConnector1">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pic>
        <p:nvPicPr>
          <p:cNvPr id="324" name="Picture 323" descr="A picture containing chart&#10;&#10;Description automatically generated">
            <a:extLst>
              <a:ext uri="{FF2B5EF4-FFF2-40B4-BE49-F238E27FC236}">
                <a16:creationId xmlns:a16="http://schemas.microsoft.com/office/drawing/2014/main" id="{8378D132-396A-4DC1-9EA4-C5FEFF49D96A}"/>
              </a:ext>
            </a:extLst>
          </p:cNvPr>
          <p:cNvPicPr>
            <a:picLocks noChangeAspect="1"/>
          </p:cNvPicPr>
          <p:nvPr/>
        </p:nvPicPr>
        <p:blipFill>
          <a:blip r:embed="rId4"/>
          <a:stretch>
            <a:fillRect/>
          </a:stretch>
        </p:blipFill>
        <p:spPr>
          <a:xfrm>
            <a:off x="11150101" y="4201869"/>
            <a:ext cx="437704" cy="437704"/>
          </a:xfrm>
          <a:prstGeom prst="rect">
            <a:avLst/>
          </a:prstGeom>
        </p:spPr>
      </p:pic>
      <p:cxnSp>
        <p:nvCxnSpPr>
          <p:cNvPr id="325" name="Straight Arrow Connector 324">
            <a:extLst>
              <a:ext uri="{FF2B5EF4-FFF2-40B4-BE49-F238E27FC236}">
                <a16:creationId xmlns:a16="http://schemas.microsoft.com/office/drawing/2014/main" id="{B1623ED0-5125-4CB5-9518-935CCA214E23}"/>
              </a:ext>
            </a:extLst>
          </p:cNvPr>
          <p:cNvCxnSpPr>
            <a:cxnSpLocks/>
            <a:stCxn id="321" idx="4"/>
            <a:endCxn id="324" idx="0"/>
          </p:cNvCxnSpPr>
          <p:nvPr/>
        </p:nvCxnSpPr>
        <p:spPr>
          <a:xfrm>
            <a:off x="11368953" y="3806151"/>
            <a:ext cx="0" cy="39571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45" name="Straight Arrow Connector 344">
            <a:extLst>
              <a:ext uri="{FF2B5EF4-FFF2-40B4-BE49-F238E27FC236}">
                <a16:creationId xmlns:a16="http://schemas.microsoft.com/office/drawing/2014/main" id="{B98FAE10-C486-4006-BCAE-3BA8D6B943B7}"/>
              </a:ext>
            </a:extLst>
          </p:cNvPr>
          <p:cNvCxnSpPr>
            <a:cxnSpLocks/>
            <a:stCxn id="181" idx="2"/>
            <a:endCxn id="310" idx="0"/>
          </p:cNvCxnSpPr>
          <p:nvPr/>
        </p:nvCxnSpPr>
        <p:spPr>
          <a:xfrm>
            <a:off x="7860805" y="4070077"/>
            <a:ext cx="255926" cy="319617"/>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52" name="Straight Arrow Connector 351">
            <a:extLst>
              <a:ext uri="{FF2B5EF4-FFF2-40B4-BE49-F238E27FC236}">
                <a16:creationId xmlns:a16="http://schemas.microsoft.com/office/drawing/2014/main" id="{AA660368-432B-4BD4-9A87-5CF34DB8328F}"/>
              </a:ext>
            </a:extLst>
          </p:cNvPr>
          <p:cNvCxnSpPr>
            <a:cxnSpLocks/>
            <a:stCxn id="4" idx="4"/>
            <a:endCxn id="353" idx="0"/>
          </p:cNvCxnSpPr>
          <p:nvPr/>
        </p:nvCxnSpPr>
        <p:spPr>
          <a:xfrm>
            <a:off x="8525141" y="3813464"/>
            <a:ext cx="34420" cy="376716"/>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353" name="Picture 352" descr="A picture containing chart&#10;&#10;Description automatically generated">
            <a:extLst>
              <a:ext uri="{FF2B5EF4-FFF2-40B4-BE49-F238E27FC236}">
                <a16:creationId xmlns:a16="http://schemas.microsoft.com/office/drawing/2014/main" id="{F4A584EF-6281-4810-A530-C5DB379B48AF}"/>
              </a:ext>
            </a:extLst>
          </p:cNvPr>
          <p:cNvPicPr>
            <a:picLocks noChangeAspect="1"/>
          </p:cNvPicPr>
          <p:nvPr/>
        </p:nvPicPr>
        <p:blipFill>
          <a:blip r:embed="rId4"/>
          <a:stretch>
            <a:fillRect/>
          </a:stretch>
        </p:blipFill>
        <p:spPr>
          <a:xfrm>
            <a:off x="8340709" y="4190180"/>
            <a:ext cx="437704" cy="437704"/>
          </a:xfrm>
          <a:prstGeom prst="rect">
            <a:avLst/>
          </a:prstGeom>
        </p:spPr>
      </p:pic>
      <p:pic>
        <p:nvPicPr>
          <p:cNvPr id="354" name="Picture 353" descr="A picture containing chart&#10;&#10;Description automatically generated">
            <a:extLst>
              <a:ext uri="{FF2B5EF4-FFF2-40B4-BE49-F238E27FC236}">
                <a16:creationId xmlns:a16="http://schemas.microsoft.com/office/drawing/2014/main" id="{7D9D7C4A-0958-43D5-B20E-8FF08203E4D3}"/>
              </a:ext>
            </a:extLst>
          </p:cNvPr>
          <p:cNvPicPr>
            <a:picLocks noChangeAspect="1"/>
          </p:cNvPicPr>
          <p:nvPr/>
        </p:nvPicPr>
        <p:blipFill>
          <a:blip r:embed="rId4"/>
          <a:stretch>
            <a:fillRect/>
          </a:stretch>
        </p:blipFill>
        <p:spPr>
          <a:xfrm>
            <a:off x="8829509" y="4178392"/>
            <a:ext cx="437704" cy="437704"/>
          </a:xfrm>
          <a:prstGeom prst="rect">
            <a:avLst/>
          </a:prstGeom>
        </p:spPr>
      </p:pic>
      <p:cxnSp>
        <p:nvCxnSpPr>
          <p:cNvPr id="355" name="Straight Arrow Connector 354">
            <a:extLst>
              <a:ext uri="{FF2B5EF4-FFF2-40B4-BE49-F238E27FC236}">
                <a16:creationId xmlns:a16="http://schemas.microsoft.com/office/drawing/2014/main" id="{F3DA31DB-DEB8-4BEC-A05D-0CC7AE95B003}"/>
              </a:ext>
            </a:extLst>
          </p:cNvPr>
          <p:cNvCxnSpPr>
            <a:cxnSpLocks/>
            <a:stCxn id="4" idx="4"/>
            <a:endCxn id="354" idx="0"/>
          </p:cNvCxnSpPr>
          <p:nvPr/>
        </p:nvCxnSpPr>
        <p:spPr>
          <a:xfrm>
            <a:off x="8525141" y="3813464"/>
            <a:ext cx="523220" cy="36492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56" name="Straight Arrow Connector 355">
            <a:extLst>
              <a:ext uri="{FF2B5EF4-FFF2-40B4-BE49-F238E27FC236}">
                <a16:creationId xmlns:a16="http://schemas.microsoft.com/office/drawing/2014/main" id="{F2D389DD-B34D-4C1E-B1F6-2E7766B19DEF}"/>
              </a:ext>
            </a:extLst>
          </p:cNvPr>
          <p:cNvCxnSpPr>
            <a:cxnSpLocks/>
            <a:stCxn id="190" idx="2"/>
            <a:endCxn id="209" idx="0"/>
          </p:cNvCxnSpPr>
          <p:nvPr/>
        </p:nvCxnSpPr>
        <p:spPr>
          <a:xfrm>
            <a:off x="1964586" y="4070076"/>
            <a:ext cx="15163" cy="254703"/>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60" name="Straight Arrow Connector 359">
            <a:extLst>
              <a:ext uri="{FF2B5EF4-FFF2-40B4-BE49-F238E27FC236}">
                <a16:creationId xmlns:a16="http://schemas.microsoft.com/office/drawing/2014/main" id="{31F3500D-8677-4A8C-918F-5EE09D8EA76A}"/>
              </a:ext>
            </a:extLst>
          </p:cNvPr>
          <p:cNvCxnSpPr>
            <a:cxnSpLocks/>
            <a:stCxn id="191" idx="2"/>
            <a:endCxn id="205" idx="0"/>
          </p:cNvCxnSpPr>
          <p:nvPr/>
        </p:nvCxnSpPr>
        <p:spPr>
          <a:xfrm>
            <a:off x="2390480" y="4077661"/>
            <a:ext cx="8201" cy="25317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382" name="Picture 381" descr="A picture containing clipart&#10;&#10;Description automatically generated">
            <a:extLst>
              <a:ext uri="{FF2B5EF4-FFF2-40B4-BE49-F238E27FC236}">
                <a16:creationId xmlns:a16="http://schemas.microsoft.com/office/drawing/2014/main" id="{8E6FF8AF-515C-4BE8-98D5-F2821E881A8D}"/>
              </a:ext>
            </a:extLst>
          </p:cNvPr>
          <p:cNvPicPr>
            <a:picLocks noChangeAspect="1"/>
          </p:cNvPicPr>
          <p:nvPr/>
        </p:nvPicPr>
        <p:blipFill>
          <a:blip r:embed="rId3"/>
          <a:stretch>
            <a:fillRect/>
          </a:stretch>
        </p:blipFill>
        <p:spPr>
          <a:xfrm>
            <a:off x="520238" y="3535322"/>
            <a:ext cx="399029" cy="399029"/>
          </a:xfrm>
          <a:prstGeom prst="rect">
            <a:avLst/>
          </a:prstGeom>
        </p:spPr>
      </p:pic>
      <p:pic>
        <p:nvPicPr>
          <p:cNvPr id="385" name="Picture 384" descr="A picture containing clipart&#10;&#10;Description automatically generated">
            <a:extLst>
              <a:ext uri="{FF2B5EF4-FFF2-40B4-BE49-F238E27FC236}">
                <a16:creationId xmlns:a16="http://schemas.microsoft.com/office/drawing/2014/main" id="{A56561DC-7E80-4625-8586-9671005C9A02}"/>
              </a:ext>
            </a:extLst>
          </p:cNvPr>
          <p:cNvPicPr>
            <a:picLocks noChangeAspect="1"/>
          </p:cNvPicPr>
          <p:nvPr/>
        </p:nvPicPr>
        <p:blipFill>
          <a:blip r:embed="rId3"/>
          <a:stretch>
            <a:fillRect/>
          </a:stretch>
        </p:blipFill>
        <p:spPr>
          <a:xfrm>
            <a:off x="941806" y="3524604"/>
            <a:ext cx="399029" cy="399029"/>
          </a:xfrm>
          <a:prstGeom prst="rect">
            <a:avLst/>
          </a:prstGeom>
        </p:spPr>
      </p:pic>
      <p:pic>
        <p:nvPicPr>
          <p:cNvPr id="388" name="Picture 387" descr="A picture containing clipart&#10;&#10;Description automatically generated">
            <a:extLst>
              <a:ext uri="{FF2B5EF4-FFF2-40B4-BE49-F238E27FC236}">
                <a16:creationId xmlns:a16="http://schemas.microsoft.com/office/drawing/2014/main" id="{4E4637E8-524D-4053-8FF1-6F7816321DD1}"/>
              </a:ext>
            </a:extLst>
          </p:cNvPr>
          <p:cNvPicPr>
            <a:picLocks noChangeAspect="1"/>
          </p:cNvPicPr>
          <p:nvPr/>
        </p:nvPicPr>
        <p:blipFill>
          <a:blip r:embed="rId3"/>
          <a:stretch>
            <a:fillRect/>
          </a:stretch>
        </p:blipFill>
        <p:spPr>
          <a:xfrm>
            <a:off x="6697685" y="3565505"/>
            <a:ext cx="399029" cy="399029"/>
          </a:xfrm>
          <a:prstGeom prst="rect">
            <a:avLst/>
          </a:prstGeom>
        </p:spPr>
      </p:pic>
      <p:pic>
        <p:nvPicPr>
          <p:cNvPr id="389" name="Picture 388" descr="A picture containing clipart&#10;&#10;Description automatically generated">
            <a:extLst>
              <a:ext uri="{FF2B5EF4-FFF2-40B4-BE49-F238E27FC236}">
                <a16:creationId xmlns:a16="http://schemas.microsoft.com/office/drawing/2014/main" id="{15EFF9DB-AB3F-48D0-A692-95F5E0A56AD1}"/>
              </a:ext>
            </a:extLst>
          </p:cNvPr>
          <p:cNvPicPr>
            <a:picLocks noChangeAspect="1"/>
          </p:cNvPicPr>
          <p:nvPr/>
        </p:nvPicPr>
        <p:blipFill>
          <a:blip r:embed="rId3"/>
          <a:stretch>
            <a:fillRect/>
          </a:stretch>
        </p:blipFill>
        <p:spPr>
          <a:xfrm>
            <a:off x="7045426" y="3569726"/>
            <a:ext cx="399029" cy="399029"/>
          </a:xfrm>
          <a:prstGeom prst="rect">
            <a:avLst/>
          </a:prstGeom>
        </p:spPr>
      </p:pic>
      <p:sp>
        <p:nvSpPr>
          <p:cNvPr id="399" name="Title 1">
            <a:extLst>
              <a:ext uri="{FF2B5EF4-FFF2-40B4-BE49-F238E27FC236}">
                <a16:creationId xmlns:a16="http://schemas.microsoft.com/office/drawing/2014/main" id="{5A115161-5938-484A-ADCB-4D1CED66B57C}"/>
              </a:ext>
            </a:extLst>
          </p:cNvPr>
          <p:cNvSpPr txBox="1">
            <a:spLocks/>
          </p:cNvSpPr>
          <p:nvPr/>
        </p:nvSpPr>
        <p:spPr>
          <a:xfrm>
            <a:off x="-185744" y="210481"/>
            <a:ext cx="6617024" cy="923925"/>
          </a:xfrm>
          <a:prstGeom prst="rect">
            <a:avLst/>
          </a:prstGeom>
          <a:ln w="38100">
            <a:solidFill>
              <a:schemeClr val="tx1"/>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solidFill>
                  <a:schemeClr val="tx1"/>
                </a:solidFill>
              </a:rPr>
              <a:t>  The [</a:t>
            </a:r>
            <a:r>
              <a:rPr lang="en-US" b="1" dirty="0">
                <a:solidFill>
                  <a:schemeClr val="tx1"/>
                </a:solidFill>
              </a:rPr>
              <a:t>DJ20</a:t>
            </a:r>
            <a:r>
              <a:rPr lang="en-US" dirty="0">
                <a:solidFill>
                  <a:schemeClr val="tx1"/>
                </a:solidFill>
              </a:rPr>
              <a:t>] Key Schedule</a:t>
            </a:r>
          </a:p>
        </p:txBody>
      </p:sp>
      <p:sp>
        <p:nvSpPr>
          <p:cNvPr id="437" name="Footer Placeholder 436">
            <a:extLst>
              <a:ext uri="{FF2B5EF4-FFF2-40B4-BE49-F238E27FC236}">
                <a16:creationId xmlns:a16="http://schemas.microsoft.com/office/drawing/2014/main" id="{5E8CB38E-659F-4625-B9D4-63409B90E725}"/>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12328237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6C358A86-C531-4EA1-866D-2D0AF663EF0C}"/>
              </a:ext>
            </a:extLst>
          </p:cNvPr>
          <p:cNvSpPr/>
          <p:nvPr/>
        </p:nvSpPr>
        <p:spPr>
          <a:xfrm>
            <a:off x="90307" y="1615552"/>
            <a:ext cx="5863771" cy="31577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Rounded Corners 139">
            <a:extLst>
              <a:ext uri="{FF2B5EF4-FFF2-40B4-BE49-F238E27FC236}">
                <a16:creationId xmlns:a16="http://schemas.microsoft.com/office/drawing/2014/main" id="{CA5AFDC8-94E2-4723-B60F-9E5A08E5AA69}"/>
              </a:ext>
            </a:extLst>
          </p:cNvPr>
          <p:cNvSpPr/>
          <p:nvPr/>
        </p:nvSpPr>
        <p:spPr>
          <a:xfrm>
            <a:off x="1284918" y="2108109"/>
            <a:ext cx="1737275" cy="2196132"/>
          </a:xfrm>
          <a:prstGeom prst="roundRect">
            <a:avLst/>
          </a:prstGeom>
          <a:solidFill>
            <a:srgbClr val="9DBFBE">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140">
            <a:extLst>
              <a:ext uri="{FF2B5EF4-FFF2-40B4-BE49-F238E27FC236}">
                <a16:creationId xmlns:a16="http://schemas.microsoft.com/office/drawing/2014/main" id="{B09D64E1-C6FC-4730-BDCE-2E5FE0138505}"/>
              </a:ext>
            </a:extLst>
          </p:cNvPr>
          <p:cNvSpPr/>
          <p:nvPr/>
        </p:nvSpPr>
        <p:spPr>
          <a:xfrm>
            <a:off x="2044242" y="1706943"/>
            <a:ext cx="423933" cy="28386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b="1" dirty="0">
                <a:solidFill>
                  <a:schemeClr val="tx1"/>
                </a:solidFill>
              </a:rPr>
              <a:t>g</a:t>
            </a:r>
            <a:r>
              <a:rPr lang="en-US" sz="1600" b="1" baseline="30000" dirty="0">
                <a:solidFill>
                  <a:schemeClr val="tx1"/>
                </a:solidFill>
              </a:rPr>
              <a:t>ab</a:t>
            </a:r>
            <a:endParaRPr lang="en-US" sz="1600" dirty="0">
              <a:solidFill>
                <a:schemeClr val="tx1"/>
              </a:solidFill>
            </a:endParaRPr>
          </a:p>
        </p:txBody>
      </p:sp>
      <p:sp>
        <p:nvSpPr>
          <p:cNvPr id="142" name="Rectangle 141">
            <a:extLst>
              <a:ext uri="{FF2B5EF4-FFF2-40B4-BE49-F238E27FC236}">
                <a16:creationId xmlns:a16="http://schemas.microsoft.com/office/drawing/2014/main" id="{C4C90447-7788-4E30-ADFC-A6EAD4FC2B25}"/>
              </a:ext>
            </a:extLst>
          </p:cNvPr>
          <p:cNvSpPr/>
          <p:nvPr/>
        </p:nvSpPr>
        <p:spPr>
          <a:xfrm>
            <a:off x="2913939" y="2624548"/>
            <a:ext cx="786467" cy="37114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chemeClr val="tx1"/>
                </a:solidFill>
              </a:rPr>
              <a:t>(</a:t>
            </a:r>
            <a:r>
              <a:rPr lang="en-US" sz="1600" b="1" dirty="0">
                <a:solidFill>
                  <a:schemeClr val="tx1"/>
                </a:solidFill>
              </a:rPr>
              <a:t>g</a:t>
            </a:r>
            <a:r>
              <a:rPr lang="en-US" sz="1600" b="1" baseline="30000" dirty="0">
                <a:solidFill>
                  <a:schemeClr val="tx1"/>
                </a:solidFill>
              </a:rPr>
              <a:t>a</a:t>
            </a:r>
            <a:r>
              <a:rPr lang="en-US" sz="1600" dirty="0">
                <a:solidFill>
                  <a:schemeClr val="tx1"/>
                </a:solidFill>
              </a:rPr>
              <a:t> , </a:t>
            </a:r>
            <a:r>
              <a:rPr lang="en-US" sz="1600" b="1" dirty="0" err="1">
                <a:solidFill>
                  <a:schemeClr val="tx1"/>
                </a:solidFill>
              </a:rPr>
              <a:t>g</a:t>
            </a:r>
            <a:r>
              <a:rPr lang="en-US" sz="1600" b="1" baseline="30000" dirty="0" err="1">
                <a:solidFill>
                  <a:schemeClr val="tx1"/>
                </a:solidFill>
              </a:rPr>
              <a:t>b</a:t>
            </a:r>
            <a:r>
              <a:rPr lang="en-US" sz="1600" dirty="0">
                <a:solidFill>
                  <a:schemeClr val="tx1"/>
                </a:solidFill>
              </a:rPr>
              <a:t>)</a:t>
            </a:r>
          </a:p>
        </p:txBody>
      </p:sp>
      <p:sp>
        <p:nvSpPr>
          <p:cNvPr id="143" name="Isosceles Triangle 142">
            <a:extLst>
              <a:ext uri="{FF2B5EF4-FFF2-40B4-BE49-F238E27FC236}">
                <a16:creationId xmlns:a16="http://schemas.microsoft.com/office/drawing/2014/main" id="{C75E19D7-BCC7-48D4-AFD6-ECF914B3C6CD}"/>
              </a:ext>
            </a:extLst>
          </p:cNvPr>
          <p:cNvSpPr/>
          <p:nvPr/>
        </p:nvSpPr>
        <p:spPr>
          <a:xfrm rot="5400000">
            <a:off x="131301" y="2256440"/>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44" name="Diamond 143">
            <a:extLst>
              <a:ext uri="{FF2B5EF4-FFF2-40B4-BE49-F238E27FC236}">
                <a16:creationId xmlns:a16="http://schemas.microsoft.com/office/drawing/2014/main" id="{147CFDD1-A622-45D2-BADB-F40BDF4DFC54}"/>
              </a:ext>
            </a:extLst>
          </p:cNvPr>
          <p:cNvSpPr/>
          <p:nvPr/>
        </p:nvSpPr>
        <p:spPr>
          <a:xfrm>
            <a:off x="1464668" y="2242751"/>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5" name="Straight Arrow Connector 144">
            <a:extLst>
              <a:ext uri="{FF2B5EF4-FFF2-40B4-BE49-F238E27FC236}">
                <a16:creationId xmlns:a16="http://schemas.microsoft.com/office/drawing/2014/main" id="{2BCCF406-9F47-4456-9A12-0449394874F5}"/>
              </a:ext>
            </a:extLst>
          </p:cNvPr>
          <p:cNvCxnSpPr>
            <a:cxnSpLocks/>
            <a:stCxn id="143" idx="0"/>
            <a:endCxn id="144" idx="1"/>
          </p:cNvCxnSpPr>
          <p:nvPr/>
        </p:nvCxnSpPr>
        <p:spPr>
          <a:xfrm>
            <a:off x="514149" y="2439774"/>
            <a:ext cx="950519" cy="249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46" name="Straight Arrow Connector 145">
            <a:extLst>
              <a:ext uri="{FF2B5EF4-FFF2-40B4-BE49-F238E27FC236}">
                <a16:creationId xmlns:a16="http://schemas.microsoft.com/office/drawing/2014/main" id="{CABABA09-F7B9-488D-830C-91812AFBD048}"/>
              </a:ext>
            </a:extLst>
          </p:cNvPr>
          <p:cNvCxnSpPr>
            <a:cxnSpLocks/>
            <a:stCxn id="144" idx="3"/>
            <a:endCxn id="147" idx="3"/>
          </p:cNvCxnSpPr>
          <p:nvPr/>
        </p:nvCxnSpPr>
        <p:spPr>
          <a:xfrm>
            <a:off x="1831335" y="2442266"/>
            <a:ext cx="232491" cy="308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47" name="Isosceles Triangle 146">
            <a:extLst>
              <a:ext uri="{FF2B5EF4-FFF2-40B4-BE49-F238E27FC236}">
                <a16:creationId xmlns:a16="http://schemas.microsoft.com/office/drawing/2014/main" id="{E9CD18EE-9653-40C3-AE71-A6237B8BBB0D}"/>
              </a:ext>
            </a:extLst>
          </p:cNvPr>
          <p:cNvSpPr/>
          <p:nvPr/>
        </p:nvSpPr>
        <p:spPr>
          <a:xfrm rot="5400000">
            <a:off x="2047645" y="2262020"/>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148" name="Straight Arrow Connector 147">
            <a:extLst>
              <a:ext uri="{FF2B5EF4-FFF2-40B4-BE49-F238E27FC236}">
                <a16:creationId xmlns:a16="http://schemas.microsoft.com/office/drawing/2014/main" id="{694E365B-D776-4247-9797-6D7C5D59120F}"/>
              </a:ext>
            </a:extLst>
          </p:cNvPr>
          <p:cNvCxnSpPr>
            <a:cxnSpLocks/>
            <a:stCxn id="141" idx="2"/>
            <a:endCxn id="147" idx="1"/>
          </p:cNvCxnSpPr>
          <p:nvPr/>
        </p:nvCxnSpPr>
        <p:spPr>
          <a:xfrm flipH="1">
            <a:off x="2247159" y="1990803"/>
            <a:ext cx="9050" cy="354793"/>
          </a:xfrm>
          <a:prstGeom prst="straightConnector1">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149" name="Straight Arrow Connector 148">
            <a:extLst>
              <a:ext uri="{FF2B5EF4-FFF2-40B4-BE49-F238E27FC236}">
                <a16:creationId xmlns:a16="http://schemas.microsoft.com/office/drawing/2014/main" id="{7EA21760-397E-4940-8B97-532864737ED6}"/>
              </a:ext>
            </a:extLst>
          </p:cNvPr>
          <p:cNvCxnSpPr>
            <a:cxnSpLocks/>
            <a:stCxn id="147" idx="0"/>
            <a:endCxn id="150" idx="1"/>
          </p:cNvCxnSpPr>
          <p:nvPr/>
        </p:nvCxnSpPr>
        <p:spPr>
          <a:xfrm flipV="1">
            <a:off x="2430493" y="2433140"/>
            <a:ext cx="678421" cy="12214"/>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50" name="Diamond 149">
            <a:extLst>
              <a:ext uri="{FF2B5EF4-FFF2-40B4-BE49-F238E27FC236}">
                <a16:creationId xmlns:a16="http://schemas.microsoft.com/office/drawing/2014/main" id="{AD491AA8-34FE-4D8A-BFF2-E72C622CD0AC}"/>
              </a:ext>
            </a:extLst>
          </p:cNvPr>
          <p:cNvSpPr/>
          <p:nvPr/>
        </p:nvSpPr>
        <p:spPr>
          <a:xfrm>
            <a:off x="3108914" y="2233625"/>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1" name="Straight Arrow Connector 150">
            <a:extLst>
              <a:ext uri="{FF2B5EF4-FFF2-40B4-BE49-F238E27FC236}">
                <a16:creationId xmlns:a16="http://schemas.microsoft.com/office/drawing/2014/main" id="{038FD0AC-A9DF-4AFE-95AD-2F2A92944F6D}"/>
              </a:ext>
            </a:extLst>
          </p:cNvPr>
          <p:cNvCxnSpPr>
            <a:cxnSpLocks/>
            <a:stCxn id="150" idx="3"/>
            <a:endCxn id="152" idx="3"/>
          </p:cNvCxnSpPr>
          <p:nvPr/>
        </p:nvCxnSpPr>
        <p:spPr>
          <a:xfrm>
            <a:off x="3475581" y="2433140"/>
            <a:ext cx="542676" cy="756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52" name="Isosceles Triangle 151">
            <a:extLst>
              <a:ext uri="{FF2B5EF4-FFF2-40B4-BE49-F238E27FC236}">
                <a16:creationId xmlns:a16="http://schemas.microsoft.com/office/drawing/2014/main" id="{C5A81AAF-5E22-45E2-8431-55F8534906A5}"/>
              </a:ext>
            </a:extLst>
          </p:cNvPr>
          <p:cNvSpPr/>
          <p:nvPr/>
        </p:nvSpPr>
        <p:spPr>
          <a:xfrm rot="5400000">
            <a:off x="4002076" y="2257367"/>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153" name="Connector: Elbow 65">
            <a:extLst>
              <a:ext uri="{FF2B5EF4-FFF2-40B4-BE49-F238E27FC236}">
                <a16:creationId xmlns:a16="http://schemas.microsoft.com/office/drawing/2014/main" id="{B86FCBD0-D317-44AA-9891-7D36E06A0C2F}"/>
              </a:ext>
            </a:extLst>
          </p:cNvPr>
          <p:cNvCxnSpPr>
            <a:cxnSpLocks/>
            <a:stCxn id="152" idx="0"/>
            <a:endCxn id="154" idx="0"/>
          </p:cNvCxnSpPr>
          <p:nvPr/>
        </p:nvCxnSpPr>
        <p:spPr>
          <a:xfrm>
            <a:off x="4384924" y="2440701"/>
            <a:ext cx="219945" cy="753727"/>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54" name="Diamond 153">
            <a:extLst>
              <a:ext uri="{FF2B5EF4-FFF2-40B4-BE49-F238E27FC236}">
                <a16:creationId xmlns:a16="http://schemas.microsoft.com/office/drawing/2014/main" id="{F5757591-D575-4BC0-8157-7FDF6502CB2B}"/>
              </a:ext>
            </a:extLst>
          </p:cNvPr>
          <p:cNvSpPr/>
          <p:nvPr/>
        </p:nvSpPr>
        <p:spPr>
          <a:xfrm>
            <a:off x="4421535" y="3194428"/>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5" name="Straight Arrow Connector 154">
            <a:extLst>
              <a:ext uri="{FF2B5EF4-FFF2-40B4-BE49-F238E27FC236}">
                <a16:creationId xmlns:a16="http://schemas.microsoft.com/office/drawing/2014/main" id="{D3DAF4F8-0074-4877-9C4F-F0CAE6B7E448}"/>
              </a:ext>
            </a:extLst>
          </p:cNvPr>
          <p:cNvCxnSpPr>
            <a:cxnSpLocks/>
            <a:stCxn id="154" idx="2"/>
            <a:endCxn id="208" idx="0"/>
          </p:cNvCxnSpPr>
          <p:nvPr/>
        </p:nvCxnSpPr>
        <p:spPr>
          <a:xfrm>
            <a:off x="4604869" y="3593457"/>
            <a:ext cx="18022" cy="30921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56" name="Connector: Elbow 75">
            <a:extLst>
              <a:ext uri="{FF2B5EF4-FFF2-40B4-BE49-F238E27FC236}">
                <a16:creationId xmlns:a16="http://schemas.microsoft.com/office/drawing/2014/main" id="{DD39F8AD-FD01-42F9-8028-FB61EB7B7032}"/>
              </a:ext>
            </a:extLst>
          </p:cNvPr>
          <p:cNvCxnSpPr>
            <a:cxnSpLocks/>
            <a:stCxn id="152" idx="0"/>
            <a:endCxn id="157" idx="0"/>
          </p:cNvCxnSpPr>
          <p:nvPr/>
        </p:nvCxnSpPr>
        <p:spPr>
          <a:xfrm flipH="1">
            <a:off x="4072242" y="2440701"/>
            <a:ext cx="312682" cy="765937"/>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57" name="Diamond 156">
            <a:extLst>
              <a:ext uri="{FF2B5EF4-FFF2-40B4-BE49-F238E27FC236}">
                <a16:creationId xmlns:a16="http://schemas.microsoft.com/office/drawing/2014/main" id="{2F0C250B-75E1-48E9-8533-D7A252EA8123}"/>
              </a:ext>
            </a:extLst>
          </p:cNvPr>
          <p:cNvSpPr/>
          <p:nvPr/>
        </p:nvSpPr>
        <p:spPr>
          <a:xfrm>
            <a:off x="3888908" y="3206638"/>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8" name="Connector: Elbow 81">
            <a:extLst>
              <a:ext uri="{FF2B5EF4-FFF2-40B4-BE49-F238E27FC236}">
                <a16:creationId xmlns:a16="http://schemas.microsoft.com/office/drawing/2014/main" id="{370DC899-E63D-47F6-AF0A-59F4602AD2E5}"/>
              </a:ext>
            </a:extLst>
          </p:cNvPr>
          <p:cNvCxnSpPr>
            <a:cxnSpLocks/>
            <a:stCxn id="152" idx="0"/>
            <a:endCxn id="159" idx="0"/>
          </p:cNvCxnSpPr>
          <p:nvPr/>
        </p:nvCxnSpPr>
        <p:spPr>
          <a:xfrm>
            <a:off x="4384924" y="2440701"/>
            <a:ext cx="1202307" cy="83560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59" name="Diamond 158">
            <a:extLst>
              <a:ext uri="{FF2B5EF4-FFF2-40B4-BE49-F238E27FC236}">
                <a16:creationId xmlns:a16="http://schemas.microsoft.com/office/drawing/2014/main" id="{3428A743-5E61-4E93-94A5-43406A58EF1B}"/>
              </a:ext>
            </a:extLst>
          </p:cNvPr>
          <p:cNvSpPr/>
          <p:nvPr/>
        </p:nvSpPr>
        <p:spPr>
          <a:xfrm>
            <a:off x="5403897" y="3276306"/>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0" name="Connector: Elbow 83">
            <a:extLst>
              <a:ext uri="{FF2B5EF4-FFF2-40B4-BE49-F238E27FC236}">
                <a16:creationId xmlns:a16="http://schemas.microsoft.com/office/drawing/2014/main" id="{EFA2BC32-883A-4B4B-A0F0-4E2BBC821976}"/>
              </a:ext>
            </a:extLst>
          </p:cNvPr>
          <p:cNvCxnSpPr>
            <a:cxnSpLocks/>
            <a:stCxn id="152" idx="0"/>
            <a:endCxn id="161" idx="0"/>
          </p:cNvCxnSpPr>
          <p:nvPr/>
        </p:nvCxnSpPr>
        <p:spPr>
          <a:xfrm>
            <a:off x="4384924" y="2440701"/>
            <a:ext cx="716398" cy="787014"/>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61" name="Diamond 160">
            <a:extLst>
              <a:ext uri="{FF2B5EF4-FFF2-40B4-BE49-F238E27FC236}">
                <a16:creationId xmlns:a16="http://schemas.microsoft.com/office/drawing/2014/main" id="{8074456E-531D-4568-A9AE-D43017FEF65D}"/>
              </a:ext>
            </a:extLst>
          </p:cNvPr>
          <p:cNvSpPr/>
          <p:nvPr/>
        </p:nvSpPr>
        <p:spPr>
          <a:xfrm>
            <a:off x="4917988" y="3227715"/>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2" name="Straight Arrow Connector 161">
            <a:extLst>
              <a:ext uri="{FF2B5EF4-FFF2-40B4-BE49-F238E27FC236}">
                <a16:creationId xmlns:a16="http://schemas.microsoft.com/office/drawing/2014/main" id="{F2ACD05E-3D11-4A1A-B698-2AF72ECDC060}"/>
              </a:ext>
            </a:extLst>
          </p:cNvPr>
          <p:cNvCxnSpPr>
            <a:cxnSpLocks/>
            <a:stCxn id="161" idx="2"/>
            <a:endCxn id="212" idx="0"/>
          </p:cNvCxnSpPr>
          <p:nvPr/>
        </p:nvCxnSpPr>
        <p:spPr>
          <a:xfrm>
            <a:off x="5101322" y="3626744"/>
            <a:ext cx="3359" cy="27852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63" name="Straight Arrow Connector 162">
            <a:extLst>
              <a:ext uri="{FF2B5EF4-FFF2-40B4-BE49-F238E27FC236}">
                <a16:creationId xmlns:a16="http://schemas.microsoft.com/office/drawing/2014/main" id="{610A19EE-5B5A-4150-B884-FD5384629177}"/>
              </a:ext>
            </a:extLst>
          </p:cNvPr>
          <p:cNvCxnSpPr>
            <a:cxnSpLocks/>
            <a:stCxn id="157" idx="2"/>
            <a:endCxn id="211" idx="0"/>
          </p:cNvCxnSpPr>
          <p:nvPr/>
        </p:nvCxnSpPr>
        <p:spPr>
          <a:xfrm flipH="1">
            <a:off x="4067395" y="3605667"/>
            <a:ext cx="4847" cy="29090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64" name="Straight Arrow Connector 163">
            <a:extLst>
              <a:ext uri="{FF2B5EF4-FFF2-40B4-BE49-F238E27FC236}">
                <a16:creationId xmlns:a16="http://schemas.microsoft.com/office/drawing/2014/main" id="{DFE4DA93-614B-473C-88DD-69721D614D69}"/>
              </a:ext>
            </a:extLst>
          </p:cNvPr>
          <p:cNvCxnSpPr>
            <a:cxnSpLocks/>
            <a:stCxn id="159" idx="2"/>
            <a:endCxn id="213" idx="0"/>
          </p:cNvCxnSpPr>
          <p:nvPr/>
        </p:nvCxnSpPr>
        <p:spPr>
          <a:xfrm>
            <a:off x="5587231" y="3675335"/>
            <a:ext cx="6000" cy="22234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65" name="Diamond 164">
            <a:extLst>
              <a:ext uri="{FF2B5EF4-FFF2-40B4-BE49-F238E27FC236}">
                <a16:creationId xmlns:a16="http://schemas.microsoft.com/office/drawing/2014/main" id="{0974BB62-FF51-445D-AEBE-C70387E1D45C}"/>
              </a:ext>
            </a:extLst>
          </p:cNvPr>
          <p:cNvSpPr/>
          <p:nvPr/>
        </p:nvSpPr>
        <p:spPr>
          <a:xfrm>
            <a:off x="1706536" y="3130303"/>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6" name="Straight Arrow Connector 165">
            <a:extLst>
              <a:ext uri="{FF2B5EF4-FFF2-40B4-BE49-F238E27FC236}">
                <a16:creationId xmlns:a16="http://schemas.microsoft.com/office/drawing/2014/main" id="{DE595287-14E3-4654-9BF1-A8734CDED408}"/>
              </a:ext>
            </a:extLst>
          </p:cNvPr>
          <p:cNvCxnSpPr>
            <a:cxnSpLocks/>
            <a:stCxn id="165" idx="2"/>
            <a:endCxn id="190" idx="0"/>
          </p:cNvCxnSpPr>
          <p:nvPr/>
        </p:nvCxnSpPr>
        <p:spPr>
          <a:xfrm>
            <a:off x="1889870" y="3529332"/>
            <a:ext cx="74716" cy="14171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69" name="Connector: Elbow 96">
            <a:extLst>
              <a:ext uri="{FF2B5EF4-FFF2-40B4-BE49-F238E27FC236}">
                <a16:creationId xmlns:a16="http://schemas.microsoft.com/office/drawing/2014/main" id="{05DD4F0F-B05C-42EE-809E-64C862763DC3}"/>
              </a:ext>
            </a:extLst>
          </p:cNvPr>
          <p:cNvCxnSpPr>
            <a:cxnSpLocks/>
            <a:stCxn id="147" idx="0"/>
            <a:endCxn id="170" idx="0"/>
          </p:cNvCxnSpPr>
          <p:nvPr/>
        </p:nvCxnSpPr>
        <p:spPr>
          <a:xfrm>
            <a:off x="2430493" y="2445354"/>
            <a:ext cx="60185" cy="66418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70" name="Diamond 169">
            <a:extLst>
              <a:ext uri="{FF2B5EF4-FFF2-40B4-BE49-F238E27FC236}">
                <a16:creationId xmlns:a16="http://schemas.microsoft.com/office/drawing/2014/main" id="{013AB635-3F3D-4B31-A968-2F9036719E09}"/>
              </a:ext>
            </a:extLst>
          </p:cNvPr>
          <p:cNvSpPr/>
          <p:nvPr/>
        </p:nvSpPr>
        <p:spPr>
          <a:xfrm>
            <a:off x="2307344" y="3109539"/>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1" name="Straight Arrow Connector 170">
            <a:extLst>
              <a:ext uri="{FF2B5EF4-FFF2-40B4-BE49-F238E27FC236}">
                <a16:creationId xmlns:a16="http://schemas.microsoft.com/office/drawing/2014/main" id="{C6D531A4-991E-47C5-BCEF-E54D9BB11EEB}"/>
              </a:ext>
            </a:extLst>
          </p:cNvPr>
          <p:cNvCxnSpPr>
            <a:cxnSpLocks/>
            <a:stCxn id="170" idx="2"/>
            <a:endCxn id="191" idx="0"/>
          </p:cNvCxnSpPr>
          <p:nvPr/>
        </p:nvCxnSpPr>
        <p:spPr>
          <a:xfrm flipH="1">
            <a:off x="2390480" y="3508568"/>
            <a:ext cx="100198" cy="170064"/>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72" name="Straight Arrow Connector 171">
            <a:extLst>
              <a:ext uri="{FF2B5EF4-FFF2-40B4-BE49-F238E27FC236}">
                <a16:creationId xmlns:a16="http://schemas.microsoft.com/office/drawing/2014/main" id="{F4180735-A220-4C58-A69F-3E57FD71DAAF}"/>
              </a:ext>
            </a:extLst>
          </p:cNvPr>
          <p:cNvCxnSpPr>
            <a:cxnSpLocks/>
            <a:stCxn id="147" idx="0"/>
            <a:endCxn id="165" idx="0"/>
          </p:cNvCxnSpPr>
          <p:nvPr/>
        </p:nvCxnSpPr>
        <p:spPr>
          <a:xfrm flipH="1">
            <a:off x="1889870" y="2445354"/>
            <a:ext cx="540623" cy="68494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73" name="Diamond 172">
            <a:extLst>
              <a:ext uri="{FF2B5EF4-FFF2-40B4-BE49-F238E27FC236}">
                <a16:creationId xmlns:a16="http://schemas.microsoft.com/office/drawing/2014/main" id="{D66322CF-F85B-4932-B9D0-8FC1641F5B94}"/>
              </a:ext>
            </a:extLst>
          </p:cNvPr>
          <p:cNvSpPr/>
          <p:nvPr/>
        </p:nvSpPr>
        <p:spPr>
          <a:xfrm>
            <a:off x="104657" y="2915763"/>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4" name="Straight Arrow Connector 173">
            <a:extLst>
              <a:ext uri="{FF2B5EF4-FFF2-40B4-BE49-F238E27FC236}">
                <a16:creationId xmlns:a16="http://schemas.microsoft.com/office/drawing/2014/main" id="{7AECEF21-CDFF-4D72-869B-CA36D27B33A2}"/>
              </a:ext>
            </a:extLst>
          </p:cNvPr>
          <p:cNvCxnSpPr>
            <a:cxnSpLocks/>
            <a:stCxn id="173" idx="2"/>
            <a:endCxn id="180" idx="0"/>
          </p:cNvCxnSpPr>
          <p:nvPr/>
        </p:nvCxnSpPr>
        <p:spPr>
          <a:xfrm flipH="1">
            <a:off x="282309" y="3314792"/>
            <a:ext cx="5682" cy="21072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75" name="Diamond 174">
            <a:extLst>
              <a:ext uri="{FF2B5EF4-FFF2-40B4-BE49-F238E27FC236}">
                <a16:creationId xmlns:a16="http://schemas.microsoft.com/office/drawing/2014/main" id="{3CDB52A7-4F4C-4D47-93B3-71A1DC76E711}"/>
              </a:ext>
            </a:extLst>
          </p:cNvPr>
          <p:cNvSpPr/>
          <p:nvPr/>
        </p:nvSpPr>
        <p:spPr>
          <a:xfrm>
            <a:off x="536509" y="2910012"/>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6" name="Straight Arrow Connector 175">
            <a:extLst>
              <a:ext uri="{FF2B5EF4-FFF2-40B4-BE49-F238E27FC236}">
                <a16:creationId xmlns:a16="http://schemas.microsoft.com/office/drawing/2014/main" id="{FEE0E243-2A11-43DE-92DA-C7AA9376FE3D}"/>
              </a:ext>
            </a:extLst>
          </p:cNvPr>
          <p:cNvCxnSpPr>
            <a:cxnSpLocks/>
            <a:stCxn id="175" idx="2"/>
            <a:endCxn id="382" idx="0"/>
          </p:cNvCxnSpPr>
          <p:nvPr/>
        </p:nvCxnSpPr>
        <p:spPr>
          <a:xfrm flipH="1">
            <a:off x="719753" y="3309041"/>
            <a:ext cx="90" cy="22628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77" name="Diamond 176">
            <a:extLst>
              <a:ext uri="{FF2B5EF4-FFF2-40B4-BE49-F238E27FC236}">
                <a16:creationId xmlns:a16="http://schemas.microsoft.com/office/drawing/2014/main" id="{5034085D-C212-4EB0-9B95-499BC618E6CA}"/>
              </a:ext>
            </a:extLst>
          </p:cNvPr>
          <p:cNvSpPr/>
          <p:nvPr/>
        </p:nvSpPr>
        <p:spPr>
          <a:xfrm>
            <a:off x="958924" y="2911542"/>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9" name="Picture 178" descr="A picture containing clipart&#10;&#10;Description automatically generated">
            <a:extLst>
              <a:ext uri="{FF2B5EF4-FFF2-40B4-BE49-F238E27FC236}">
                <a16:creationId xmlns:a16="http://schemas.microsoft.com/office/drawing/2014/main" id="{6DFA069D-77C7-4408-838D-E45602D5625C}"/>
              </a:ext>
            </a:extLst>
          </p:cNvPr>
          <p:cNvPicPr>
            <a:picLocks noChangeAspect="1"/>
          </p:cNvPicPr>
          <p:nvPr/>
        </p:nvPicPr>
        <p:blipFill>
          <a:blip r:embed="rId3"/>
          <a:stretch>
            <a:fillRect/>
          </a:stretch>
        </p:blipFill>
        <p:spPr>
          <a:xfrm>
            <a:off x="76360" y="4190180"/>
            <a:ext cx="399029" cy="399029"/>
          </a:xfrm>
          <a:prstGeom prst="rect">
            <a:avLst/>
          </a:prstGeom>
        </p:spPr>
      </p:pic>
      <p:sp>
        <p:nvSpPr>
          <p:cNvPr id="180" name="Diamond 179">
            <a:extLst>
              <a:ext uri="{FF2B5EF4-FFF2-40B4-BE49-F238E27FC236}">
                <a16:creationId xmlns:a16="http://schemas.microsoft.com/office/drawing/2014/main" id="{9559195F-2397-479C-B363-D59886B1F7AB}"/>
              </a:ext>
            </a:extLst>
          </p:cNvPr>
          <p:cNvSpPr/>
          <p:nvPr/>
        </p:nvSpPr>
        <p:spPr>
          <a:xfrm>
            <a:off x="98975" y="3525521"/>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2" name="Straight Arrow Connector 181">
            <a:extLst>
              <a:ext uri="{FF2B5EF4-FFF2-40B4-BE49-F238E27FC236}">
                <a16:creationId xmlns:a16="http://schemas.microsoft.com/office/drawing/2014/main" id="{5299505E-466D-42DA-876F-93A0BD60E201}"/>
              </a:ext>
            </a:extLst>
          </p:cNvPr>
          <p:cNvCxnSpPr>
            <a:cxnSpLocks/>
            <a:stCxn id="180" idx="2"/>
            <a:endCxn id="179" idx="0"/>
          </p:cNvCxnSpPr>
          <p:nvPr/>
        </p:nvCxnSpPr>
        <p:spPr>
          <a:xfrm flipH="1">
            <a:off x="275875" y="3924550"/>
            <a:ext cx="6434" cy="26563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83" name="Connector: Elbow 182">
            <a:extLst>
              <a:ext uri="{FF2B5EF4-FFF2-40B4-BE49-F238E27FC236}">
                <a16:creationId xmlns:a16="http://schemas.microsoft.com/office/drawing/2014/main" id="{E8483234-EBD7-46B6-9E05-128E1458CE5D}"/>
              </a:ext>
            </a:extLst>
          </p:cNvPr>
          <p:cNvCxnSpPr>
            <a:cxnSpLocks/>
            <a:stCxn id="142" idx="3"/>
            <a:endCxn id="157" idx="0"/>
          </p:cNvCxnSpPr>
          <p:nvPr/>
        </p:nvCxnSpPr>
        <p:spPr>
          <a:xfrm>
            <a:off x="3700406" y="2810121"/>
            <a:ext cx="371836" cy="396517"/>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184" name="Connector: Elbow 183">
            <a:extLst>
              <a:ext uri="{FF2B5EF4-FFF2-40B4-BE49-F238E27FC236}">
                <a16:creationId xmlns:a16="http://schemas.microsoft.com/office/drawing/2014/main" id="{2D464F00-39BD-45DA-8067-2428040AA867}"/>
              </a:ext>
            </a:extLst>
          </p:cNvPr>
          <p:cNvCxnSpPr>
            <a:cxnSpLocks/>
            <a:stCxn id="142" idx="1"/>
            <a:endCxn id="170" idx="0"/>
          </p:cNvCxnSpPr>
          <p:nvPr/>
        </p:nvCxnSpPr>
        <p:spPr>
          <a:xfrm rot="10800000" flipV="1">
            <a:off x="2490679" y="2810121"/>
            <a:ext cx="423261" cy="299418"/>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185" name="Connector: Elbow 184">
            <a:extLst>
              <a:ext uri="{FF2B5EF4-FFF2-40B4-BE49-F238E27FC236}">
                <a16:creationId xmlns:a16="http://schemas.microsoft.com/office/drawing/2014/main" id="{3B3E040A-B6CE-460B-BD69-28227082E351}"/>
              </a:ext>
            </a:extLst>
          </p:cNvPr>
          <p:cNvCxnSpPr>
            <a:cxnSpLocks/>
            <a:stCxn id="142" idx="1"/>
            <a:endCxn id="165" idx="0"/>
          </p:cNvCxnSpPr>
          <p:nvPr/>
        </p:nvCxnSpPr>
        <p:spPr>
          <a:xfrm rot="10800000" flipV="1">
            <a:off x="1889871" y="2810121"/>
            <a:ext cx="1024069" cy="320182"/>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186" name="Connector: Elbow 185">
            <a:extLst>
              <a:ext uri="{FF2B5EF4-FFF2-40B4-BE49-F238E27FC236}">
                <a16:creationId xmlns:a16="http://schemas.microsoft.com/office/drawing/2014/main" id="{02E96BB4-3EEB-4BF4-9CB7-985DF908210B}"/>
              </a:ext>
            </a:extLst>
          </p:cNvPr>
          <p:cNvCxnSpPr>
            <a:cxnSpLocks/>
            <a:stCxn id="142" idx="3"/>
            <a:endCxn id="154" idx="0"/>
          </p:cNvCxnSpPr>
          <p:nvPr/>
        </p:nvCxnSpPr>
        <p:spPr>
          <a:xfrm>
            <a:off x="3700406" y="2810121"/>
            <a:ext cx="904463" cy="384307"/>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187" name="Connector: Elbow 186">
            <a:extLst>
              <a:ext uri="{FF2B5EF4-FFF2-40B4-BE49-F238E27FC236}">
                <a16:creationId xmlns:a16="http://schemas.microsoft.com/office/drawing/2014/main" id="{AF70EB73-F30D-49FA-B253-BD60C57E5CFB}"/>
              </a:ext>
            </a:extLst>
          </p:cNvPr>
          <p:cNvCxnSpPr>
            <a:cxnSpLocks/>
            <a:stCxn id="142" idx="3"/>
            <a:endCxn id="161" idx="0"/>
          </p:cNvCxnSpPr>
          <p:nvPr/>
        </p:nvCxnSpPr>
        <p:spPr>
          <a:xfrm>
            <a:off x="3700406" y="2810121"/>
            <a:ext cx="1400916" cy="417594"/>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188" name="Connector: Elbow 187">
            <a:extLst>
              <a:ext uri="{FF2B5EF4-FFF2-40B4-BE49-F238E27FC236}">
                <a16:creationId xmlns:a16="http://schemas.microsoft.com/office/drawing/2014/main" id="{AAE3AFC6-83DF-4645-A614-93F0D0C71EE6}"/>
              </a:ext>
            </a:extLst>
          </p:cNvPr>
          <p:cNvCxnSpPr>
            <a:cxnSpLocks/>
            <a:stCxn id="142" idx="3"/>
            <a:endCxn id="159" idx="0"/>
          </p:cNvCxnSpPr>
          <p:nvPr/>
        </p:nvCxnSpPr>
        <p:spPr>
          <a:xfrm>
            <a:off x="3700406" y="2810121"/>
            <a:ext cx="1886825" cy="466185"/>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189" name="Straight Arrow Connector 188">
            <a:extLst>
              <a:ext uri="{FF2B5EF4-FFF2-40B4-BE49-F238E27FC236}">
                <a16:creationId xmlns:a16="http://schemas.microsoft.com/office/drawing/2014/main" id="{79622C0C-D2AC-4920-91D1-A254FD0E206D}"/>
              </a:ext>
            </a:extLst>
          </p:cNvPr>
          <p:cNvCxnSpPr>
            <a:cxnSpLocks/>
            <a:stCxn id="177" idx="2"/>
            <a:endCxn id="385" idx="0"/>
          </p:cNvCxnSpPr>
          <p:nvPr/>
        </p:nvCxnSpPr>
        <p:spPr>
          <a:xfrm flipH="1">
            <a:off x="1141321" y="3310571"/>
            <a:ext cx="937" cy="214033"/>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90" name="Diamond 189">
            <a:extLst>
              <a:ext uri="{FF2B5EF4-FFF2-40B4-BE49-F238E27FC236}">
                <a16:creationId xmlns:a16="http://schemas.microsoft.com/office/drawing/2014/main" id="{8B32079E-4834-4C7B-B2AE-C6605AF77DAF}"/>
              </a:ext>
            </a:extLst>
          </p:cNvPr>
          <p:cNvSpPr/>
          <p:nvPr/>
        </p:nvSpPr>
        <p:spPr>
          <a:xfrm>
            <a:off x="1781252" y="3671047"/>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Diamond 190">
            <a:extLst>
              <a:ext uri="{FF2B5EF4-FFF2-40B4-BE49-F238E27FC236}">
                <a16:creationId xmlns:a16="http://schemas.microsoft.com/office/drawing/2014/main" id="{9F855070-DC8B-49EF-B516-4B26BCC2E478}"/>
              </a:ext>
            </a:extLst>
          </p:cNvPr>
          <p:cNvSpPr/>
          <p:nvPr/>
        </p:nvSpPr>
        <p:spPr>
          <a:xfrm>
            <a:off x="2207146" y="3678632"/>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2" name="Connector: Elbow 231">
            <a:extLst>
              <a:ext uri="{FF2B5EF4-FFF2-40B4-BE49-F238E27FC236}">
                <a16:creationId xmlns:a16="http://schemas.microsoft.com/office/drawing/2014/main" id="{81C0B801-FCFF-476D-B7D7-3FF207980EDF}"/>
              </a:ext>
            </a:extLst>
          </p:cNvPr>
          <p:cNvCxnSpPr>
            <a:cxnSpLocks/>
            <a:stCxn id="165" idx="2"/>
            <a:endCxn id="194" idx="0"/>
          </p:cNvCxnSpPr>
          <p:nvPr/>
        </p:nvCxnSpPr>
        <p:spPr>
          <a:xfrm flipH="1">
            <a:off x="1536367" y="3529332"/>
            <a:ext cx="353503" cy="14171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94" name="Diamond 193">
            <a:extLst>
              <a:ext uri="{FF2B5EF4-FFF2-40B4-BE49-F238E27FC236}">
                <a16:creationId xmlns:a16="http://schemas.microsoft.com/office/drawing/2014/main" id="{C3924D2E-BDA9-4F24-87AF-8CEB38CA1CD6}"/>
              </a:ext>
            </a:extLst>
          </p:cNvPr>
          <p:cNvSpPr/>
          <p:nvPr/>
        </p:nvSpPr>
        <p:spPr>
          <a:xfrm>
            <a:off x="1353033" y="3671047"/>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5" name="Straight Arrow Connector 194">
            <a:extLst>
              <a:ext uri="{FF2B5EF4-FFF2-40B4-BE49-F238E27FC236}">
                <a16:creationId xmlns:a16="http://schemas.microsoft.com/office/drawing/2014/main" id="{8F150A79-A746-400F-827A-635D6EDE6262}"/>
              </a:ext>
            </a:extLst>
          </p:cNvPr>
          <p:cNvCxnSpPr>
            <a:cxnSpLocks/>
            <a:stCxn id="194" idx="2"/>
            <a:endCxn id="204" idx="0"/>
          </p:cNvCxnSpPr>
          <p:nvPr/>
        </p:nvCxnSpPr>
        <p:spPr>
          <a:xfrm flipH="1">
            <a:off x="1530421" y="4070076"/>
            <a:ext cx="5946" cy="26010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96" name="Connector: Elbow 235">
            <a:extLst>
              <a:ext uri="{FF2B5EF4-FFF2-40B4-BE49-F238E27FC236}">
                <a16:creationId xmlns:a16="http://schemas.microsoft.com/office/drawing/2014/main" id="{FAE73C4E-6BAB-4331-A36A-BE2DDEFD06D6}"/>
              </a:ext>
            </a:extLst>
          </p:cNvPr>
          <p:cNvCxnSpPr>
            <a:cxnSpLocks/>
            <a:stCxn id="170" idx="2"/>
            <a:endCxn id="198" idx="0"/>
          </p:cNvCxnSpPr>
          <p:nvPr/>
        </p:nvCxnSpPr>
        <p:spPr>
          <a:xfrm>
            <a:off x="2490678" y="3508568"/>
            <a:ext cx="329782" cy="17412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98" name="Diamond 197">
            <a:extLst>
              <a:ext uri="{FF2B5EF4-FFF2-40B4-BE49-F238E27FC236}">
                <a16:creationId xmlns:a16="http://schemas.microsoft.com/office/drawing/2014/main" id="{1D1CE635-DDAB-4014-9D4D-BD2A6D04802A}"/>
              </a:ext>
            </a:extLst>
          </p:cNvPr>
          <p:cNvSpPr/>
          <p:nvPr/>
        </p:nvSpPr>
        <p:spPr>
          <a:xfrm>
            <a:off x="2637126" y="3682693"/>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9" name="Straight Arrow Connector 198">
            <a:extLst>
              <a:ext uri="{FF2B5EF4-FFF2-40B4-BE49-F238E27FC236}">
                <a16:creationId xmlns:a16="http://schemas.microsoft.com/office/drawing/2014/main" id="{5AAEADD8-D7E1-4106-96D2-226BA427EB18}"/>
              </a:ext>
            </a:extLst>
          </p:cNvPr>
          <p:cNvCxnSpPr>
            <a:cxnSpLocks/>
            <a:stCxn id="198" idx="2"/>
            <a:endCxn id="210" idx="0"/>
          </p:cNvCxnSpPr>
          <p:nvPr/>
        </p:nvCxnSpPr>
        <p:spPr>
          <a:xfrm>
            <a:off x="2820460" y="4081722"/>
            <a:ext cx="11537" cy="22415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01" name="Straight Arrow Connector 200">
            <a:extLst>
              <a:ext uri="{FF2B5EF4-FFF2-40B4-BE49-F238E27FC236}">
                <a16:creationId xmlns:a16="http://schemas.microsoft.com/office/drawing/2014/main" id="{C3B61035-7568-4C3B-933C-C0D47197BCE6}"/>
              </a:ext>
            </a:extLst>
          </p:cNvPr>
          <p:cNvCxnSpPr>
            <a:cxnSpLocks/>
            <a:stCxn id="143" idx="0"/>
            <a:endCxn id="173" idx="0"/>
          </p:cNvCxnSpPr>
          <p:nvPr/>
        </p:nvCxnSpPr>
        <p:spPr>
          <a:xfrm flipH="1">
            <a:off x="287991" y="2439774"/>
            <a:ext cx="226158" cy="47598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02" name="Straight Arrow Connector 201">
            <a:extLst>
              <a:ext uri="{FF2B5EF4-FFF2-40B4-BE49-F238E27FC236}">
                <a16:creationId xmlns:a16="http://schemas.microsoft.com/office/drawing/2014/main" id="{F48B64EF-15AF-47BA-BA0C-CE156AC69C78}"/>
              </a:ext>
            </a:extLst>
          </p:cNvPr>
          <p:cNvCxnSpPr>
            <a:cxnSpLocks/>
            <a:stCxn id="143" idx="0"/>
            <a:endCxn id="175" idx="0"/>
          </p:cNvCxnSpPr>
          <p:nvPr/>
        </p:nvCxnSpPr>
        <p:spPr>
          <a:xfrm>
            <a:off x="514149" y="2439774"/>
            <a:ext cx="205694" cy="47023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03" name="Straight Arrow Connector 202">
            <a:extLst>
              <a:ext uri="{FF2B5EF4-FFF2-40B4-BE49-F238E27FC236}">
                <a16:creationId xmlns:a16="http://schemas.microsoft.com/office/drawing/2014/main" id="{4FE7BC82-5B42-4AE9-BEE6-12BE33F878A5}"/>
              </a:ext>
            </a:extLst>
          </p:cNvPr>
          <p:cNvCxnSpPr>
            <a:cxnSpLocks/>
            <a:stCxn id="143" idx="0"/>
            <a:endCxn id="177" idx="0"/>
          </p:cNvCxnSpPr>
          <p:nvPr/>
        </p:nvCxnSpPr>
        <p:spPr>
          <a:xfrm>
            <a:off x="514149" y="2439774"/>
            <a:ext cx="628109" cy="47176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204" name="Picture 203" descr="A picture containing clipart&#10;&#10;Description automatically generated">
            <a:extLst>
              <a:ext uri="{FF2B5EF4-FFF2-40B4-BE49-F238E27FC236}">
                <a16:creationId xmlns:a16="http://schemas.microsoft.com/office/drawing/2014/main" id="{11B899E5-7380-4E2F-992F-3D95BCAFE6DF}"/>
              </a:ext>
            </a:extLst>
          </p:cNvPr>
          <p:cNvPicPr>
            <a:picLocks noChangeAspect="1"/>
          </p:cNvPicPr>
          <p:nvPr/>
        </p:nvPicPr>
        <p:blipFill>
          <a:blip r:embed="rId3"/>
          <a:stretch>
            <a:fillRect/>
          </a:stretch>
        </p:blipFill>
        <p:spPr>
          <a:xfrm>
            <a:off x="1325591" y="4330184"/>
            <a:ext cx="409660" cy="409660"/>
          </a:xfrm>
          <a:prstGeom prst="rect">
            <a:avLst/>
          </a:prstGeom>
        </p:spPr>
      </p:pic>
      <p:pic>
        <p:nvPicPr>
          <p:cNvPr id="205" name="Picture 204" descr="A picture containing clipart&#10;&#10;Description automatically generated">
            <a:extLst>
              <a:ext uri="{FF2B5EF4-FFF2-40B4-BE49-F238E27FC236}">
                <a16:creationId xmlns:a16="http://schemas.microsoft.com/office/drawing/2014/main" id="{54C6EF18-D397-4FE6-B891-27679C6FAA4A}"/>
              </a:ext>
            </a:extLst>
          </p:cNvPr>
          <p:cNvPicPr>
            <a:picLocks noChangeAspect="1"/>
          </p:cNvPicPr>
          <p:nvPr/>
        </p:nvPicPr>
        <p:blipFill>
          <a:blip r:embed="rId3"/>
          <a:stretch>
            <a:fillRect/>
          </a:stretch>
        </p:blipFill>
        <p:spPr>
          <a:xfrm>
            <a:off x="2193851" y="4330831"/>
            <a:ext cx="409660" cy="409660"/>
          </a:xfrm>
          <a:prstGeom prst="rect">
            <a:avLst/>
          </a:prstGeom>
        </p:spPr>
      </p:pic>
      <p:pic>
        <p:nvPicPr>
          <p:cNvPr id="208" name="Picture 207" descr="A picture containing chart&#10;&#10;Description automatically generated">
            <a:extLst>
              <a:ext uri="{FF2B5EF4-FFF2-40B4-BE49-F238E27FC236}">
                <a16:creationId xmlns:a16="http://schemas.microsoft.com/office/drawing/2014/main" id="{6328B80A-6A8B-40BF-8CE9-634DF7C5E50A}"/>
              </a:ext>
            </a:extLst>
          </p:cNvPr>
          <p:cNvPicPr>
            <a:picLocks noChangeAspect="1"/>
          </p:cNvPicPr>
          <p:nvPr/>
        </p:nvPicPr>
        <p:blipFill>
          <a:blip r:embed="rId4"/>
          <a:stretch>
            <a:fillRect/>
          </a:stretch>
        </p:blipFill>
        <p:spPr>
          <a:xfrm>
            <a:off x="4404039" y="3902667"/>
            <a:ext cx="437704" cy="437704"/>
          </a:xfrm>
          <a:prstGeom prst="rect">
            <a:avLst/>
          </a:prstGeom>
        </p:spPr>
      </p:pic>
      <p:pic>
        <p:nvPicPr>
          <p:cNvPr id="209" name="Picture 208" descr="A picture containing chart&#10;&#10;Description automatically generated">
            <a:extLst>
              <a:ext uri="{FF2B5EF4-FFF2-40B4-BE49-F238E27FC236}">
                <a16:creationId xmlns:a16="http://schemas.microsoft.com/office/drawing/2014/main" id="{DFEA6CC5-7B7F-463C-84CF-8C1504E25B19}"/>
              </a:ext>
            </a:extLst>
          </p:cNvPr>
          <p:cNvPicPr>
            <a:picLocks noChangeAspect="1"/>
          </p:cNvPicPr>
          <p:nvPr/>
        </p:nvPicPr>
        <p:blipFill>
          <a:blip r:embed="rId4"/>
          <a:stretch>
            <a:fillRect/>
          </a:stretch>
        </p:blipFill>
        <p:spPr>
          <a:xfrm>
            <a:off x="1760897" y="4324779"/>
            <a:ext cx="437704" cy="437704"/>
          </a:xfrm>
          <a:prstGeom prst="rect">
            <a:avLst/>
          </a:prstGeom>
        </p:spPr>
      </p:pic>
      <p:pic>
        <p:nvPicPr>
          <p:cNvPr id="210" name="Picture 209" descr="A picture containing chart&#10;&#10;Description automatically generated">
            <a:extLst>
              <a:ext uri="{FF2B5EF4-FFF2-40B4-BE49-F238E27FC236}">
                <a16:creationId xmlns:a16="http://schemas.microsoft.com/office/drawing/2014/main" id="{70F936D8-D81A-471A-B4B2-A2237572379E}"/>
              </a:ext>
            </a:extLst>
          </p:cNvPr>
          <p:cNvPicPr>
            <a:picLocks noChangeAspect="1"/>
          </p:cNvPicPr>
          <p:nvPr/>
        </p:nvPicPr>
        <p:blipFill>
          <a:blip r:embed="rId4"/>
          <a:stretch>
            <a:fillRect/>
          </a:stretch>
        </p:blipFill>
        <p:spPr>
          <a:xfrm>
            <a:off x="2613145" y="4305880"/>
            <a:ext cx="437704" cy="437704"/>
          </a:xfrm>
          <a:prstGeom prst="rect">
            <a:avLst/>
          </a:prstGeom>
        </p:spPr>
      </p:pic>
      <p:pic>
        <p:nvPicPr>
          <p:cNvPr id="211" name="Picture 210" descr="A picture containing chart&#10;&#10;Description automatically generated">
            <a:extLst>
              <a:ext uri="{FF2B5EF4-FFF2-40B4-BE49-F238E27FC236}">
                <a16:creationId xmlns:a16="http://schemas.microsoft.com/office/drawing/2014/main" id="{95E5FE95-3A49-4A24-AB1A-93F88DB8888D}"/>
              </a:ext>
            </a:extLst>
          </p:cNvPr>
          <p:cNvPicPr>
            <a:picLocks noChangeAspect="1"/>
          </p:cNvPicPr>
          <p:nvPr/>
        </p:nvPicPr>
        <p:blipFill>
          <a:blip r:embed="rId4"/>
          <a:stretch>
            <a:fillRect/>
          </a:stretch>
        </p:blipFill>
        <p:spPr>
          <a:xfrm>
            <a:off x="3848543" y="3896567"/>
            <a:ext cx="437704" cy="437704"/>
          </a:xfrm>
          <a:prstGeom prst="rect">
            <a:avLst/>
          </a:prstGeom>
        </p:spPr>
      </p:pic>
      <p:pic>
        <p:nvPicPr>
          <p:cNvPr id="212" name="Picture 211" descr="A picture containing chart&#10;&#10;Description automatically generated">
            <a:extLst>
              <a:ext uri="{FF2B5EF4-FFF2-40B4-BE49-F238E27FC236}">
                <a16:creationId xmlns:a16="http://schemas.microsoft.com/office/drawing/2014/main" id="{D6EC07DE-A4B0-4DC0-932B-652D2BD21BEC}"/>
              </a:ext>
            </a:extLst>
          </p:cNvPr>
          <p:cNvPicPr>
            <a:picLocks noChangeAspect="1"/>
          </p:cNvPicPr>
          <p:nvPr/>
        </p:nvPicPr>
        <p:blipFill>
          <a:blip r:embed="rId4"/>
          <a:stretch>
            <a:fillRect/>
          </a:stretch>
        </p:blipFill>
        <p:spPr>
          <a:xfrm>
            <a:off x="4885829" y="3905266"/>
            <a:ext cx="437704" cy="437704"/>
          </a:xfrm>
          <a:prstGeom prst="rect">
            <a:avLst/>
          </a:prstGeom>
        </p:spPr>
      </p:pic>
      <p:pic>
        <p:nvPicPr>
          <p:cNvPr id="213" name="Picture 212" descr="A picture containing chart&#10;&#10;Description automatically generated">
            <a:extLst>
              <a:ext uri="{FF2B5EF4-FFF2-40B4-BE49-F238E27FC236}">
                <a16:creationId xmlns:a16="http://schemas.microsoft.com/office/drawing/2014/main" id="{CE537F6C-B025-4804-A94A-18CD8F0A528D}"/>
              </a:ext>
            </a:extLst>
          </p:cNvPr>
          <p:cNvPicPr>
            <a:picLocks noChangeAspect="1"/>
          </p:cNvPicPr>
          <p:nvPr/>
        </p:nvPicPr>
        <p:blipFill>
          <a:blip r:embed="rId4"/>
          <a:stretch>
            <a:fillRect/>
          </a:stretch>
        </p:blipFill>
        <p:spPr>
          <a:xfrm>
            <a:off x="5374379" y="3897677"/>
            <a:ext cx="437704" cy="437704"/>
          </a:xfrm>
          <a:prstGeom prst="rect">
            <a:avLst/>
          </a:prstGeom>
        </p:spPr>
      </p:pic>
      <p:sp>
        <p:nvSpPr>
          <p:cNvPr id="214" name="TextBox 213">
            <a:extLst>
              <a:ext uri="{FF2B5EF4-FFF2-40B4-BE49-F238E27FC236}">
                <a16:creationId xmlns:a16="http://schemas.microsoft.com/office/drawing/2014/main" id="{7E8C8B03-EC1F-4C93-9167-F2E01E88301E}"/>
              </a:ext>
            </a:extLst>
          </p:cNvPr>
          <p:cNvSpPr txBox="1"/>
          <p:nvPr/>
        </p:nvSpPr>
        <p:spPr>
          <a:xfrm>
            <a:off x="840941" y="1984254"/>
            <a:ext cx="576761" cy="369332"/>
          </a:xfrm>
          <a:prstGeom prst="rect">
            <a:avLst/>
          </a:prstGeom>
          <a:noFill/>
        </p:spPr>
        <p:txBody>
          <a:bodyPr wrap="none" rtlCol="0">
            <a:spAutoFit/>
          </a:bodyPr>
          <a:lstStyle/>
          <a:p>
            <a:r>
              <a:rPr lang="en-US" dirty="0">
                <a:solidFill>
                  <a:schemeClr val="accent1">
                    <a:lumMod val="75000"/>
                  </a:schemeClr>
                </a:solidFill>
              </a:rPr>
              <a:t>RO1</a:t>
            </a:r>
          </a:p>
        </p:txBody>
      </p:sp>
      <p:sp>
        <p:nvSpPr>
          <p:cNvPr id="215" name="Freeform: Shape 214">
            <a:extLst>
              <a:ext uri="{FF2B5EF4-FFF2-40B4-BE49-F238E27FC236}">
                <a16:creationId xmlns:a16="http://schemas.microsoft.com/office/drawing/2014/main" id="{45227272-4F06-4CF6-B18B-3E7E09106BC7}"/>
              </a:ext>
            </a:extLst>
          </p:cNvPr>
          <p:cNvSpPr/>
          <p:nvPr/>
        </p:nvSpPr>
        <p:spPr>
          <a:xfrm>
            <a:off x="1339989" y="2064505"/>
            <a:ext cx="3502371" cy="1672707"/>
          </a:xfrm>
          <a:custGeom>
            <a:avLst/>
            <a:gdLst>
              <a:gd name="connsiteX0" fmla="*/ 2515957 w 3468842"/>
              <a:gd name="connsiteY0" fmla="*/ 0 h 1712643"/>
              <a:gd name="connsiteX1" fmla="*/ 3278261 w 3468842"/>
              <a:gd name="connsiteY1" fmla="*/ 0 h 1712643"/>
              <a:gd name="connsiteX2" fmla="*/ 3468842 w 3468842"/>
              <a:gd name="connsiteY2" fmla="*/ 190581 h 1712643"/>
              <a:gd name="connsiteX3" fmla="*/ 3468842 w 3468842"/>
              <a:gd name="connsiteY3" fmla="*/ 1522062 h 1712643"/>
              <a:gd name="connsiteX4" fmla="*/ 3278261 w 3468842"/>
              <a:gd name="connsiteY4" fmla="*/ 1712643 h 1712643"/>
              <a:gd name="connsiteX5" fmla="*/ 2515957 w 3468842"/>
              <a:gd name="connsiteY5" fmla="*/ 1712643 h 1712643"/>
              <a:gd name="connsiteX6" fmla="*/ 2325376 w 3468842"/>
              <a:gd name="connsiteY6" fmla="*/ 1522062 h 1712643"/>
              <a:gd name="connsiteX7" fmla="*/ 2325376 w 3468842"/>
              <a:gd name="connsiteY7" fmla="*/ 851928 h 1712643"/>
              <a:gd name="connsiteX8" fmla="*/ 141991 w 3468842"/>
              <a:gd name="connsiteY8" fmla="*/ 851928 h 1712643"/>
              <a:gd name="connsiteX9" fmla="*/ 0 w 3468842"/>
              <a:gd name="connsiteY9" fmla="*/ 709937 h 1712643"/>
              <a:gd name="connsiteX10" fmla="*/ 0 w 3468842"/>
              <a:gd name="connsiteY10" fmla="*/ 141992 h 1712643"/>
              <a:gd name="connsiteX11" fmla="*/ 141991 w 3468842"/>
              <a:gd name="connsiteY11" fmla="*/ 1 h 1712643"/>
              <a:gd name="connsiteX12" fmla="*/ 2515947 w 3468842"/>
              <a:gd name="connsiteY12" fmla="*/ 1 h 1712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68842" h="1712643">
                <a:moveTo>
                  <a:pt x="2515957" y="0"/>
                </a:moveTo>
                <a:lnTo>
                  <a:pt x="3278261" y="0"/>
                </a:lnTo>
                <a:cubicBezTo>
                  <a:pt x="3383516" y="0"/>
                  <a:pt x="3468842" y="85326"/>
                  <a:pt x="3468842" y="190581"/>
                </a:cubicBezTo>
                <a:lnTo>
                  <a:pt x="3468842" y="1522062"/>
                </a:lnTo>
                <a:cubicBezTo>
                  <a:pt x="3468842" y="1627317"/>
                  <a:pt x="3383516" y="1712643"/>
                  <a:pt x="3278261" y="1712643"/>
                </a:cubicBezTo>
                <a:lnTo>
                  <a:pt x="2515957" y="1712643"/>
                </a:lnTo>
                <a:cubicBezTo>
                  <a:pt x="2410702" y="1712643"/>
                  <a:pt x="2325376" y="1627317"/>
                  <a:pt x="2325376" y="1522062"/>
                </a:cubicBezTo>
                <a:lnTo>
                  <a:pt x="2325376" y="851928"/>
                </a:lnTo>
                <a:lnTo>
                  <a:pt x="141991" y="851928"/>
                </a:lnTo>
                <a:cubicBezTo>
                  <a:pt x="63572" y="851928"/>
                  <a:pt x="0" y="788356"/>
                  <a:pt x="0" y="709937"/>
                </a:cubicBezTo>
                <a:lnTo>
                  <a:pt x="0" y="141992"/>
                </a:lnTo>
                <a:cubicBezTo>
                  <a:pt x="0" y="63573"/>
                  <a:pt x="63572" y="1"/>
                  <a:pt x="141991" y="1"/>
                </a:cubicBezTo>
                <a:lnTo>
                  <a:pt x="2515947" y="1"/>
                </a:lnTo>
                <a:close/>
              </a:path>
            </a:pathLst>
          </a:custGeom>
          <a:solidFill>
            <a:srgbClr val="9DBFBE">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6" name="TextBox 215">
            <a:extLst>
              <a:ext uri="{FF2B5EF4-FFF2-40B4-BE49-F238E27FC236}">
                <a16:creationId xmlns:a16="http://schemas.microsoft.com/office/drawing/2014/main" id="{52C93A96-46BC-4B85-B523-6D506278AD2B}"/>
              </a:ext>
            </a:extLst>
          </p:cNvPr>
          <p:cNvSpPr txBox="1"/>
          <p:nvPr/>
        </p:nvSpPr>
        <p:spPr>
          <a:xfrm>
            <a:off x="1389778" y="1681680"/>
            <a:ext cx="576761" cy="369332"/>
          </a:xfrm>
          <a:prstGeom prst="rect">
            <a:avLst/>
          </a:prstGeom>
          <a:noFill/>
        </p:spPr>
        <p:txBody>
          <a:bodyPr wrap="none" rtlCol="0">
            <a:spAutoFit/>
          </a:bodyPr>
          <a:lstStyle/>
          <a:p>
            <a:r>
              <a:rPr lang="en-US" dirty="0">
                <a:solidFill>
                  <a:schemeClr val="accent1">
                    <a:lumMod val="75000"/>
                  </a:schemeClr>
                </a:solidFill>
              </a:rPr>
              <a:t>RO2</a:t>
            </a:r>
          </a:p>
        </p:txBody>
      </p:sp>
      <p:sp>
        <p:nvSpPr>
          <p:cNvPr id="217" name="Freeform: Shape 216">
            <a:extLst>
              <a:ext uri="{FF2B5EF4-FFF2-40B4-BE49-F238E27FC236}">
                <a16:creationId xmlns:a16="http://schemas.microsoft.com/office/drawing/2014/main" id="{B357FF2B-80A6-41CE-974A-75FB9E0C7A89}"/>
              </a:ext>
            </a:extLst>
          </p:cNvPr>
          <p:cNvSpPr/>
          <p:nvPr/>
        </p:nvSpPr>
        <p:spPr>
          <a:xfrm>
            <a:off x="1283828" y="2020285"/>
            <a:ext cx="4058152" cy="1696837"/>
          </a:xfrm>
          <a:custGeom>
            <a:avLst/>
            <a:gdLst>
              <a:gd name="connsiteX0" fmla="*/ 137621 w 4058152"/>
              <a:gd name="connsiteY0" fmla="*/ 0 h 1696837"/>
              <a:gd name="connsiteX1" fmla="*/ 3920530 w 4058152"/>
              <a:gd name="connsiteY1" fmla="*/ 0 h 1696837"/>
              <a:gd name="connsiteX2" fmla="*/ 4058151 w 4058152"/>
              <a:gd name="connsiteY2" fmla="*/ 137621 h 1696837"/>
              <a:gd name="connsiteX3" fmla="*/ 4058151 w 4058152"/>
              <a:gd name="connsiteY3" fmla="*/ 228883 h 1696837"/>
              <a:gd name="connsiteX4" fmla="*/ 4058152 w 4058152"/>
              <a:gd name="connsiteY4" fmla="*/ 228888 h 1696837"/>
              <a:gd name="connsiteX5" fmla="*/ 4058152 w 4058152"/>
              <a:gd name="connsiteY5" fmla="*/ 1620349 h 1696837"/>
              <a:gd name="connsiteX6" fmla="*/ 3981664 w 4058152"/>
              <a:gd name="connsiteY6" fmla="*/ 1696837 h 1696837"/>
              <a:gd name="connsiteX7" fmla="*/ 3675720 w 4058152"/>
              <a:gd name="connsiteY7" fmla="*/ 1696837 h 1696837"/>
              <a:gd name="connsiteX8" fmla="*/ 3599232 w 4058152"/>
              <a:gd name="connsiteY8" fmla="*/ 1620349 h 1696837"/>
              <a:gd name="connsiteX9" fmla="*/ 3599232 w 4058152"/>
              <a:gd name="connsiteY9" fmla="*/ 825707 h 1696837"/>
              <a:gd name="connsiteX10" fmla="*/ 137621 w 4058152"/>
              <a:gd name="connsiteY10" fmla="*/ 825707 h 1696837"/>
              <a:gd name="connsiteX11" fmla="*/ 0 w 4058152"/>
              <a:gd name="connsiteY11" fmla="*/ 688086 h 1696837"/>
              <a:gd name="connsiteX12" fmla="*/ 0 w 4058152"/>
              <a:gd name="connsiteY12" fmla="*/ 137621 h 1696837"/>
              <a:gd name="connsiteX13" fmla="*/ 137621 w 4058152"/>
              <a:gd name="connsiteY13" fmla="*/ 0 h 1696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58152" h="1696837">
                <a:moveTo>
                  <a:pt x="137621" y="0"/>
                </a:moveTo>
                <a:lnTo>
                  <a:pt x="3920530" y="0"/>
                </a:lnTo>
                <a:cubicBezTo>
                  <a:pt x="3996536" y="0"/>
                  <a:pt x="4058151" y="61615"/>
                  <a:pt x="4058151" y="137621"/>
                </a:cubicBezTo>
                <a:lnTo>
                  <a:pt x="4058151" y="228883"/>
                </a:lnTo>
                <a:lnTo>
                  <a:pt x="4058152" y="228888"/>
                </a:lnTo>
                <a:lnTo>
                  <a:pt x="4058152" y="1620349"/>
                </a:lnTo>
                <a:cubicBezTo>
                  <a:pt x="4058152" y="1662592"/>
                  <a:pt x="4023907" y="1696837"/>
                  <a:pt x="3981664" y="1696837"/>
                </a:cubicBezTo>
                <a:lnTo>
                  <a:pt x="3675720" y="1696837"/>
                </a:lnTo>
                <a:cubicBezTo>
                  <a:pt x="3633477" y="1696837"/>
                  <a:pt x="3599232" y="1662592"/>
                  <a:pt x="3599232" y="1620349"/>
                </a:cubicBezTo>
                <a:lnTo>
                  <a:pt x="3599232" y="825707"/>
                </a:lnTo>
                <a:lnTo>
                  <a:pt x="137621" y="825707"/>
                </a:lnTo>
                <a:cubicBezTo>
                  <a:pt x="61615" y="825707"/>
                  <a:pt x="0" y="764092"/>
                  <a:pt x="0" y="688086"/>
                </a:cubicBezTo>
                <a:lnTo>
                  <a:pt x="0" y="137621"/>
                </a:lnTo>
                <a:cubicBezTo>
                  <a:pt x="0" y="61615"/>
                  <a:pt x="61615" y="0"/>
                  <a:pt x="137621" y="0"/>
                </a:cubicBezTo>
                <a:close/>
              </a:path>
            </a:pathLst>
          </a:custGeom>
          <a:solidFill>
            <a:srgbClr val="9DBFBE">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8" name="Freeform: Shape 217">
            <a:extLst>
              <a:ext uri="{FF2B5EF4-FFF2-40B4-BE49-F238E27FC236}">
                <a16:creationId xmlns:a16="http://schemas.microsoft.com/office/drawing/2014/main" id="{64097DC8-525C-4A2B-BCE4-43DC5196E644}"/>
              </a:ext>
            </a:extLst>
          </p:cNvPr>
          <p:cNvSpPr/>
          <p:nvPr/>
        </p:nvSpPr>
        <p:spPr>
          <a:xfrm>
            <a:off x="1397255" y="1964164"/>
            <a:ext cx="4409144" cy="1752958"/>
          </a:xfrm>
          <a:custGeom>
            <a:avLst/>
            <a:gdLst>
              <a:gd name="connsiteX0" fmla="*/ 135236 w 4409144"/>
              <a:gd name="connsiteY0" fmla="*/ 0 h 1752958"/>
              <a:gd name="connsiteX1" fmla="*/ 4058010 w 4409144"/>
              <a:gd name="connsiteY1" fmla="*/ 0 h 1752958"/>
              <a:gd name="connsiteX2" fmla="*/ 4252376 w 4409144"/>
              <a:gd name="connsiteY2" fmla="*/ 0 h 1752958"/>
              <a:gd name="connsiteX3" fmla="*/ 4338915 w 4409144"/>
              <a:gd name="connsiteY3" fmla="*/ 0 h 1752958"/>
              <a:gd name="connsiteX4" fmla="*/ 4409144 w 4409144"/>
              <a:gd name="connsiteY4" fmla="*/ 70229 h 1752958"/>
              <a:gd name="connsiteX5" fmla="*/ 4409144 w 4409144"/>
              <a:gd name="connsiteY5" fmla="*/ 1682729 h 1752958"/>
              <a:gd name="connsiteX6" fmla="*/ 4338915 w 4409144"/>
              <a:gd name="connsiteY6" fmla="*/ 1752958 h 1752958"/>
              <a:gd name="connsiteX7" fmla="*/ 4058010 w 4409144"/>
              <a:gd name="connsiteY7" fmla="*/ 1752958 h 1752958"/>
              <a:gd name="connsiteX8" fmla="*/ 3987781 w 4409144"/>
              <a:gd name="connsiteY8" fmla="*/ 1682729 h 1752958"/>
              <a:gd name="connsiteX9" fmla="*/ 3987781 w 4409144"/>
              <a:gd name="connsiteY9" fmla="*/ 811400 h 1752958"/>
              <a:gd name="connsiteX10" fmla="*/ 135236 w 4409144"/>
              <a:gd name="connsiteY10" fmla="*/ 811400 h 1752958"/>
              <a:gd name="connsiteX11" fmla="*/ 0 w 4409144"/>
              <a:gd name="connsiteY11" fmla="*/ 676164 h 1752958"/>
              <a:gd name="connsiteX12" fmla="*/ 0 w 4409144"/>
              <a:gd name="connsiteY12" fmla="*/ 135236 h 1752958"/>
              <a:gd name="connsiteX13" fmla="*/ 135236 w 4409144"/>
              <a:gd name="connsiteY13" fmla="*/ 0 h 1752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09144" h="1752958">
                <a:moveTo>
                  <a:pt x="135236" y="0"/>
                </a:moveTo>
                <a:lnTo>
                  <a:pt x="4058010" y="0"/>
                </a:lnTo>
                <a:lnTo>
                  <a:pt x="4252376" y="0"/>
                </a:lnTo>
                <a:lnTo>
                  <a:pt x="4338915" y="0"/>
                </a:lnTo>
                <a:cubicBezTo>
                  <a:pt x="4377701" y="0"/>
                  <a:pt x="4409144" y="31443"/>
                  <a:pt x="4409144" y="70229"/>
                </a:cubicBezTo>
                <a:lnTo>
                  <a:pt x="4409144" y="1682729"/>
                </a:lnTo>
                <a:cubicBezTo>
                  <a:pt x="4409144" y="1721515"/>
                  <a:pt x="4377701" y="1752958"/>
                  <a:pt x="4338915" y="1752958"/>
                </a:cubicBezTo>
                <a:lnTo>
                  <a:pt x="4058010" y="1752958"/>
                </a:lnTo>
                <a:cubicBezTo>
                  <a:pt x="4019224" y="1752958"/>
                  <a:pt x="3987781" y="1721515"/>
                  <a:pt x="3987781" y="1682729"/>
                </a:cubicBezTo>
                <a:lnTo>
                  <a:pt x="3987781" y="811400"/>
                </a:lnTo>
                <a:lnTo>
                  <a:pt x="135236" y="811400"/>
                </a:lnTo>
                <a:cubicBezTo>
                  <a:pt x="60547" y="811400"/>
                  <a:pt x="0" y="750853"/>
                  <a:pt x="0" y="676164"/>
                </a:cubicBezTo>
                <a:lnTo>
                  <a:pt x="0" y="135236"/>
                </a:lnTo>
                <a:cubicBezTo>
                  <a:pt x="0" y="60547"/>
                  <a:pt x="60547" y="0"/>
                  <a:pt x="135236" y="0"/>
                </a:cubicBezTo>
                <a:close/>
              </a:path>
            </a:pathLst>
          </a:custGeom>
          <a:solidFill>
            <a:srgbClr val="9DBFBE">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9" name="TextBox 218">
            <a:extLst>
              <a:ext uri="{FF2B5EF4-FFF2-40B4-BE49-F238E27FC236}">
                <a16:creationId xmlns:a16="http://schemas.microsoft.com/office/drawing/2014/main" id="{DDE0C663-B11F-4946-9BEC-4A6AF08BB52F}"/>
              </a:ext>
            </a:extLst>
          </p:cNvPr>
          <p:cNvSpPr txBox="1"/>
          <p:nvPr/>
        </p:nvSpPr>
        <p:spPr>
          <a:xfrm>
            <a:off x="2497634" y="1651436"/>
            <a:ext cx="576761" cy="369332"/>
          </a:xfrm>
          <a:prstGeom prst="rect">
            <a:avLst/>
          </a:prstGeom>
          <a:noFill/>
        </p:spPr>
        <p:txBody>
          <a:bodyPr wrap="none" rtlCol="0">
            <a:spAutoFit/>
          </a:bodyPr>
          <a:lstStyle/>
          <a:p>
            <a:r>
              <a:rPr lang="en-US" dirty="0">
                <a:solidFill>
                  <a:schemeClr val="accent1">
                    <a:lumMod val="75000"/>
                  </a:schemeClr>
                </a:solidFill>
              </a:rPr>
              <a:t>RO3</a:t>
            </a:r>
          </a:p>
        </p:txBody>
      </p:sp>
      <p:sp>
        <p:nvSpPr>
          <p:cNvPr id="220" name="TextBox 219">
            <a:extLst>
              <a:ext uri="{FF2B5EF4-FFF2-40B4-BE49-F238E27FC236}">
                <a16:creationId xmlns:a16="http://schemas.microsoft.com/office/drawing/2014/main" id="{4E6C0475-67A4-4F1F-A7EB-F08CBB423197}"/>
              </a:ext>
            </a:extLst>
          </p:cNvPr>
          <p:cNvSpPr txBox="1"/>
          <p:nvPr/>
        </p:nvSpPr>
        <p:spPr>
          <a:xfrm>
            <a:off x="3075649" y="1661355"/>
            <a:ext cx="576761" cy="369332"/>
          </a:xfrm>
          <a:prstGeom prst="rect">
            <a:avLst/>
          </a:prstGeom>
          <a:noFill/>
        </p:spPr>
        <p:txBody>
          <a:bodyPr wrap="none" rtlCol="0">
            <a:spAutoFit/>
          </a:bodyPr>
          <a:lstStyle/>
          <a:p>
            <a:r>
              <a:rPr lang="en-US" dirty="0">
                <a:solidFill>
                  <a:schemeClr val="accent1">
                    <a:lumMod val="75000"/>
                  </a:schemeClr>
                </a:solidFill>
              </a:rPr>
              <a:t>RO4</a:t>
            </a:r>
          </a:p>
        </p:txBody>
      </p:sp>
      <p:sp>
        <p:nvSpPr>
          <p:cNvPr id="221" name="Rectangle 220">
            <a:extLst>
              <a:ext uri="{FF2B5EF4-FFF2-40B4-BE49-F238E27FC236}">
                <a16:creationId xmlns:a16="http://schemas.microsoft.com/office/drawing/2014/main" id="{88576ED0-579F-4C08-977A-5D9AD18D7EC7}"/>
              </a:ext>
            </a:extLst>
          </p:cNvPr>
          <p:cNvSpPr/>
          <p:nvPr/>
        </p:nvSpPr>
        <p:spPr>
          <a:xfrm>
            <a:off x="6234178" y="1615552"/>
            <a:ext cx="5863771" cy="31577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 name="Rectangle 222">
            <a:extLst>
              <a:ext uri="{FF2B5EF4-FFF2-40B4-BE49-F238E27FC236}">
                <a16:creationId xmlns:a16="http://schemas.microsoft.com/office/drawing/2014/main" id="{D0044363-89BA-4F99-8FB7-45BD7649C511}"/>
              </a:ext>
            </a:extLst>
          </p:cNvPr>
          <p:cNvSpPr/>
          <p:nvPr/>
        </p:nvSpPr>
        <p:spPr>
          <a:xfrm>
            <a:off x="8188113" y="1706943"/>
            <a:ext cx="1221768" cy="339382"/>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b="1" dirty="0">
                <a:solidFill>
                  <a:schemeClr val="tx1"/>
                </a:solidFill>
              </a:rPr>
              <a:t>g</a:t>
            </a:r>
            <a:r>
              <a:rPr lang="en-US" sz="1600" b="1" baseline="30000" dirty="0">
                <a:solidFill>
                  <a:schemeClr val="tx1"/>
                </a:solidFill>
              </a:rPr>
              <a:t>ab</a:t>
            </a:r>
            <a:r>
              <a:rPr lang="en-US" sz="1600" dirty="0">
                <a:solidFill>
                  <a:schemeClr val="tx1"/>
                </a:solidFill>
              </a:rPr>
              <a:t> ,(</a:t>
            </a:r>
            <a:r>
              <a:rPr lang="en-US" sz="1600" b="1" dirty="0">
                <a:solidFill>
                  <a:schemeClr val="tx1"/>
                </a:solidFill>
              </a:rPr>
              <a:t>g</a:t>
            </a:r>
            <a:r>
              <a:rPr lang="en-US" sz="1600" b="1" baseline="30000" dirty="0">
                <a:solidFill>
                  <a:schemeClr val="tx1"/>
                </a:solidFill>
              </a:rPr>
              <a:t>a</a:t>
            </a:r>
            <a:r>
              <a:rPr lang="en-US" sz="1600" dirty="0">
                <a:solidFill>
                  <a:schemeClr val="tx1"/>
                </a:solidFill>
              </a:rPr>
              <a:t> , </a:t>
            </a:r>
            <a:r>
              <a:rPr lang="en-US" sz="1600" b="1" dirty="0" err="1">
                <a:solidFill>
                  <a:schemeClr val="tx1"/>
                </a:solidFill>
              </a:rPr>
              <a:t>g</a:t>
            </a:r>
            <a:r>
              <a:rPr lang="en-US" sz="1600" b="1" baseline="30000" dirty="0" err="1">
                <a:solidFill>
                  <a:schemeClr val="tx1"/>
                </a:solidFill>
              </a:rPr>
              <a:t>b</a:t>
            </a:r>
            <a:r>
              <a:rPr lang="en-US" sz="1600" dirty="0">
                <a:solidFill>
                  <a:schemeClr val="tx1"/>
                </a:solidFill>
              </a:rPr>
              <a:t>)</a:t>
            </a:r>
          </a:p>
        </p:txBody>
      </p:sp>
      <p:sp>
        <p:nvSpPr>
          <p:cNvPr id="234" name="Isosceles Triangle 233">
            <a:extLst>
              <a:ext uri="{FF2B5EF4-FFF2-40B4-BE49-F238E27FC236}">
                <a16:creationId xmlns:a16="http://schemas.microsoft.com/office/drawing/2014/main" id="{27C10655-12DE-41F5-A399-5E9F2F92FC9D}"/>
              </a:ext>
            </a:extLst>
          </p:cNvPr>
          <p:cNvSpPr/>
          <p:nvPr/>
        </p:nvSpPr>
        <p:spPr>
          <a:xfrm rot="5400000">
            <a:off x="6275172" y="2256440"/>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240" name="Straight Arrow Connector 239">
            <a:extLst>
              <a:ext uri="{FF2B5EF4-FFF2-40B4-BE49-F238E27FC236}">
                <a16:creationId xmlns:a16="http://schemas.microsoft.com/office/drawing/2014/main" id="{2F756169-E373-4C0C-A45D-313FA2BA8906}"/>
              </a:ext>
            </a:extLst>
          </p:cNvPr>
          <p:cNvCxnSpPr>
            <a:cxnSpLocks/>
            <a:stCxn id="234" idx="0"/>
            <a:endCxn id="4" idx="0"/>
          </p:cNvCxnSpPr>
          <p:nvPr/>
        </p:nvCxnSpPr>
        <p:spPr>
          <a:xfrm>
            <a:off x="6658020" y="2439774"/>
            <a:ext cx="1867121" cy="330359"/>
          </a:xfrm>
          <a:prstGeom prst="bentConnector2">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43" name="Straight Arrow Connector 242">
            <a:extLst>
              <a:ext uri="{FF2B5EF4-FFF2-40B4-BE49-F238E27FC236}">
                <a16:creationId xmlns:a16="http://schemas.microsoft.com/office/drawing/2014/main" id="{125920E5-0462-4B90-B32A-44028B56D169}"/>
              </a:ext>
            </a:extLst>
          </p:cNvPr>
          <p:cNvCxnSpPr>
            <a:cxnSpLocks/>
            <a:stCxn id="223" idx="2"/>
            <a:endCxn id="4" idx="0"/>
          </p:cNvCxnSpPr>
          <p:nvPr/>
        </p:nvCxnSpPr>
        <p:spPr>
          <a:xfrm flipH="1">
            <a:off x="8525141" y="2046325"/>
            <a:ext cx="273856" cy="723808"/>
          </a:xfrm>
          <a:prstGeom prst="straightConnector1">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sp>
        <p:nvSpPr>
          <p:cNvPr id="269" name="Diamond 268">
            <a:extLst>
              <a:ext uri="{FF2B5EF4-FFF2-40B4-BE49-F238E27FC236}">
                <a16:creationId xmlns:a16="http://schemas.microsoft.com/office/drawing/2014/main" id="{15221AA6-E773-439E-9C3C-D5B8C7423D86}"/>
              </a:ext>
            </a:extLst>
          </p:cNvPr>
          <p:cNvSpPr/>
          <p:nvPr/>
        </p:nvSpPr>
        <p:spPr>
          <a:xfrm>
            <a:off x="6248528" y="2915763"/>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0" name="Straight Arrow Connector 269">
            <a:extLst>
              <a:ext uri="{FF2B5EF4-FFF2-40B4-BE49-F238E27FC236}">
                <a16:creationId xmlns:a16="http://schemas.microsoft.com/office/drawing/2014/main" id="{D13091E8-3D4F-42EC-9A62-347EB867D20D}"/>
              </a:ext>
            </a:extLst>
          </p:cNvPr>
          <p:cNvCxnSpPr>
            <a:cxnSpLocks/>
            <a:stCxn id="269" idx="2"/>
            <a:endCxn id="285" idx="0"/>
          </p:cNvCxnSpPr>
          <p:nvPr/>
        </p:nvCxnSpPr>
        <p:spPr>
          <a:xfrm flipH="1">
            <a:off x="6426180" y="3314792"/>
            <a:ext cx="5682" cy="21072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271" name="Diamond 270">
            <a:extLst>
              <a:ext uri="{FF2B5EF4-FFF2-40B4-BE49-F238E27FC236}">
                <a16:creationId xmlns:a16="http://schemas.microsoft.com/office/drawing/2014/main" id="{661F39FF-E5B8-4FF8-8ECC-5B37C9DAF006}"/>
              </a:ext>
            </a:extLst>
          </p:cNvPr>
          <p:cNvSpPr/>
          <p:nvPr/>
        </p:nvSpPr>
        <p:spPr>
          <a:xfrm>
            <a:off x="6699517" y="2915763"/>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1" name="Straight Arrow Connector 280">
            <a:extLst>
              <a:ext uri="{FF2B5EF4-FFF2-40B4-BE49-F238E27FC236}">
                <a16:creationId xmlns:a16="http://schemas.microsoft.com/office/drawing/2014/main" id="{26B889D0-452A-44F4-A375-E0EBD5C89396}"/>
              </a:ext>
            </a:extLst>
          </p:cNvPr>
          <p:cNvCxnSpPr>
            <a:cxnSpLocks/>
            <a:stCxn id="271" idx="2"/>
          </p:cNvCxnSpPr>
          <p:nvPr/>
        </p:nvCxnSpPr>
        <p:spPr>
          <a:xfrm flipH="1">
            <a:off x="6880436" y="3314792"/>
            <a:ext cx="2415" cy="27500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283" name="Diamond 282">
            <a:extLst>
              <a:ext uri="{FF2B5EF4-FFF2-40B4-BE49-F238E27FC236}">
                <a16:creationId xmlns:a16="http://schemas.microsoft.com/office/drawing/2014/main" id="{61F4EC5E-D067-4C27-9610-976E191DE1C0}"/>
              </a:ext>
            </a:extLst>
          </p:cNvPr>
          <p:cNvSpPr/>
          <p:nvPr/>
        </p:nvSpPr>
        <p:spPr>
          <a:xfrm>
            <a:off x="7102795" y="2911542"/>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4" name="Picture 283" descr="A picture containing clipart&#10;&#10;Description automatically generated">
            <a:extLst>
              <a:ext uri="{FF2B5EF4-FFF2-40B4-BE49-F238E27FC236}">
                <a16:creationId xmlns:a16="http://schemas.microsoft.com/office/drawing/2014/main" id="{927EB693-6F8F-4DF5-9CFA-04C0CD47C5C3}"/>
              </a:ext>
            </a:extLst>
          </p:cNvPr>
          <p:cNvPicPr>
            <a:picLocks noChangeAspect="1"/>
          </p:cNvPicPr>
          <p:nvPr/>
        </p:nvPicPr>
        <p:blipFill>
          <a:blip r:embed="rId3"/>
          <a:stretch>
            <a:fillRect/>
          </a:stretch>
        </p:blipFill>
        <p:spPr>
          <a:xfrm>
            <a:off x="6220231" y="4190180"/>
            <a:ext cx="399029" cy="399029"/>
          </a:xfrm>
          <a:prstGeom prst="rect">
            <a:avLst/>
          </a:prstGeom>
        </p:spPr>
      </p:pic>
      <p:sp>
        <p:nvSpPr>
          <p:cNvPr id="285" name="Diamond 284">
            <a:extLst>
              <a:ext uri="{FF2B5EF4-FFF2-40B4-BE49-F238E27FC236}">
                <a16:creationId xmlns:a16="http://schemas.microsoft.com/office/drawing/2014/main" id="{0E479E0D-1A15-470E-94D0-F90733ADBCC0}"/>
              </a:ext>
            </a:extLst>
          </p:cNvPr>
          <p:cNvSpPr/>
          <p:nvPr/>
        </p:nvSpPr>
        <p:spPr>
          <a:xfrm>
            <a:off x="6242846" y="3525521"/>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6" name="Straight Arrow Connector 285">
            <a:extLst>
              <a:ext uri="{FF2B5EF4-FFF2-40B4-BE49-F238E27FC236}">
                <a16:creationId xmlns:a16="http://schemas.microsoft.com/office/drawing/2014/main" id="{75670C11-3EA5-4B71-85BD-F3D3B252D0C2}"/>
              </a:ext>
            </a:extLst>
          </p:cNvPr>
          <p:cNvCxnSpPr>
            <a:cxnSpLocks/>
            <a:stCxn id="285" idx="2"/>
            <a:endCxn id="284" idx="0"/>
          </p:cNvCxnSpPr>
          <p:nvPr/>
        </p:nvCxnSpPr>
        <p:spPr>
          <a:xfrm flipH="1">
            <a:off x="6419746" y="3924550"/>
            <a:ext cx="6434" cy="26563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95" name="Straight Arrow Connector 294">
            <a:extLst>
              <a:ext uri="{FF2B5EF4-FFF2-40B4-BE49-F238E27FC236}">
                <a16:creationId xmlns:a16="http://schemas.microsoft.com/office/drawing/2014/main" id="{6E4CC802-661C-42DD-9353-1DDBD6A7F6C2}"/>
              </a:ext>
            </a:extLst>
          </p:cNvPr>
          <p:cNvCxnSpPr>
            <a:cxnSpLocks/>
            <a:stCxn id="283" idx="2"/>
          </p:cNvCxnSpPr>
          <p:nvPr/>
        </p:nvCxnSpPr>
        <p:spPr>
          <a:xfrm>
            <a:off x="7286129" y="3310571"/>
            <a:ext cx="33515" cy="27945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01" name="Straight Arrow Connector 300">
            <a:extLst>
              <a:ext uri="{FF2B5EF4-FFF2-40B4-BE49-F238E27FC236}">
                <a16:creationId xmlns:a16="http://schemas.microsoft.com/office/drawing/2014/main" id="{93D9C454-8171-4180-8222-C45C065D9A7D}"/>
              </a:ext>
            </a:extLst>
          </p:cNvPr>
          <p:cNvCxnSpPr>
            <a:cxnSpLocks/>
            <a:stCxn id="181" idx="2"/>
            <a:endCxn id="309" idx="0"/>
          </p:cNvCxnSpPr>
          <p:nvPr/>
        </p:nvCxnSpPr>
        <p:spPr>
          <a:xfrm flipH="1">
            <a:off x="7706077" y="4070077"/>
            <a:ext cx="154728" cy="31430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04" name="Straight Arrow Connector 303">
            <a:extLst>
              <a:ext uri="{FF2B5EF4-FFF2-40B4-BE49-F238E27FC236}">
                <a16:creationId xmlns:a16="http://schemas.microsoft.com/office/drawing/2014/main" id="{A4DD7A65-0F1C-49CA-892E-4194666561F2}"/>
              </a:ext>
            </a:extLst>
          </p:cNvPr>
          <p:cNvCxnSpPr>
            <a:cxnSpLocks/>
            <a:stCxn id="167" idx="4"/>
            <a:endCxn id="314" idx="0"/>
          </p:cNvCxnSpPr>
          <p:nvPr/>
        </p:nvCxnSpPr>
        <p:spPr>
          <a:xfrm>
            <a:off x="9452154" y="3813465"/>
            <a:ext cx="43871" cy="364927"/>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06" name="Straight Arrow Connector 305">
            <a:extLst>
              <a:ext uri="{FF2B5EF4-FFF2-40B4-BE49-F238E27FC236}">
                <a16:creationId xmlns:a16="http://schemas.microsoft.com/office/drawing/2014/main" id="{5B21D8CA-B865-40D7-AE5F-C8B42D11476D}"/>
              </a:ext>
            </a:extLst>
          </p:cNvPr>
          <p:cNvCxnSpPr>
            <a:cxnSpLocks/>
            <a:stCxn id="234" idx="0"/>
            <a:endCxn id="269" idx="0"/>
          </p:cNvCxnSpPr>
          <p:nvPr/>
        </p:nvCxnSpPr>
        <p:spPr>
          <a:xfrm flipH="1">
            <a:off x="6431862" y="2439774"/>
            <a:ext cx="226158" cy="47598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07" name="Straight Arrow Connector 306">
            <a:extLst>
              <a:ext uri="{FF2B5EF4-FFF2-40B4-BE49-F238E27FC236}">
                <a16:creationId xmlns:a16="http://schemas.microsoft.com/office/drawing/2014/main" id="{0E295ED5-2905-4B6A-955C-51D8BD10F3DD}"/>
              </a:ext>
            </a:extLst>
          </p:cNvPr>
          <p:cNvCxnSpPr>
            <a:cxnSpLocks/>
            <a:stCxn id="234" idx="0"/>
            <a:endCxn id="271" idx="0"/>
          </p:cNvCxnSpPr>
          <p:nvPr/>
        </p:nvCxnSpPr>
        <p:spPr>
          <a:xfrm>
            <a:off x="6658020" y="2439774"/>
            <a:ext cx="224831" cy="47598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08" name="Straight Arrow Connector 307">
            <a:extLst>
              <a:ext uri="{FF2B5EF4-FFF2-40B4-BE49-F238E27FC236}">
                <a16:creationId xmlns:a16="http://schemas.microsoft.com/office/drawing/2014/main" id="{F4541539-0176-447E-B7DD-D12DA66A4A92}"/>
              </a:ext>
            </a:extLst>
          </p:cNvPr>
          <p:cNvCxnSpPr>
            <a:cxnSpLocks/>
            <a:stCxn id="234" idx="0"/>
            <a:endCxn id="283" idx="0"/>
          </p:cNvCxnSpPr>
          <p:nvPr/>
        </p:nvCxnSpPr>
        <p:spPr>
          <a:xfrm>
            <a:off x="6658020" y="2439774"/>
            <a:ext cx="628109" cy="47176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309" name="Picture 308" descr="A picture containing clipart&#10;&#10;Description automatically generated">
            <a:extLst>
              <a:ext uri="{FF2B5EF4-FFF2-40B4-BE49-F238E27FC236}">
                <a16:creationId xmlns:a16="http://schemas.microsoft.com/office/drawing/2014/main" id="{824245C5-50DE-4CEF-B87E-77E74BADAB62}"/>
              </a:ext>
            </a:extLst>
          </p:cNvPr>
          <p:cNvPicPr>
            <a:picLocks noChangeAspect="1"/>
          </p:cNvPicPr>
          <p:nvPr/>
        </p:nvPicPr>
        <p:blipFill>
          <a:blip r:embed="rId3"/>
          <a:stretch>
            <a:fillRect/>
          </a:stretch>
        </p:blipFill>
        <p:spPr>
          <a:xfrm>
            <a:off x="7501247" y="4384379"/>
            <a:ext cx="409660" cy="409660"/>
          </a:xfrm>
          <a:prstGeom prst="rect">
            <a:avLst/>
          </a:prstGeom>
        </p:spPr>
      </p:pic>
      <p:pic>
        <p:nvPicPr>
          <p:cNvPr id="310" name="Picture 309" descr="A picture containing clipart&#10;&#10;Description automatically generated">
            <a:extLst>
              <a:ext uri="{FF2B5EF4-FFF2-40B4-BE49-F238E27FC236}">
                <a16:creationId xmlns:a16="http://schemas.microsoft.com/office/drawing/2014/main" id="{0A091BFD-9F25-4DE7-B8CB-BAA49F7036A9}"/>
              </a:ext>
            </a:extLst>
          </p:cNvPr>
          <p:cNvPicPr>
            <a:picLocks noChangeAspect="1"/>
          </p:cNvPicPr>
          <p:nvPr/>
        </p:nvPicPr>
        <p:blipFill>
          <a:blip r:embed="rId3"/>
          <a:stretch>
            <a:fillRect/>
          </a:stretch>
        </p:blipFill>
        <p:spPr>
          <a:xfrm>
            <a:off x="7911901" y="4389694"/>
            <a:ext cx="409660" cy="409660"/>
          </a:xfrm>
          <a:prstGeom prst="rect">
            <a:avLst/>
          </a:prstGeom>
        </p:spPr>
      </p:pic>
      <p:pic>
        <p:nvPicPr>
          <p:cNvPr id="312" name="Picture 311" descr="A picture containing chart&#10;&#10;Description automatically generated">
            <a:extLst>
              <a:ext uri="{FF2B5EF4-FFF2-40B4-BE49-F238E27FC236}">
                <a16:creationId xmlns:a16="http://schemas.microsoft.com/office/drawing/2014/main" id="{D1E528C5-B97A-4B2A-B67D-047A4E50AEB9}"/>
              </a:ext>
            </a:extLst>
          </p:cNvPr>
          <p:cNvPicPr>
            <a:picLocks noChangeAspect="1"/>
          </p:cNvPicPr>
          <p:nvPr/>
        </p:nvPicPr>
        <p:blipFill>
          <a:blip r:embed="rId4"/>
          <a:stretch>
            <a:fillRect/>
          </a:stretch>
        </p:blipFill>
        <p:spPr>
          <a:xfrm>
            <a:off x="10213637" y="4154587"/>
            <a:ext cx="437704" cy="437704"/>
          </a:xfrm>
          <a:prstGeom prst="rect">
            <a:avLst/>
          </a:prstGeom>
        </p:spPr>
      </p:pic>
      <p:pic>
        <p:nvPicPr>
          <p:cNvPr id="314" name="Picture 313" descr="A picture containing chart&#10;&#10;Description automatically generated">
            <a:extLst>
              <a:ext uri="{FF2B5EF4-FFF2-40B4-BE49-F238E27FC236}">
                <a16:creationId xmlns:a16="http://schemas.microsoft.com/office/drawing/2014/main" id="{95C4B476-EA75-4CD3-99E0-7AD7F0C83A86}"/>
              </a:ext>
            </a:extLst>
          </p:cNvPr>
          <p:cNvPicPr>
            <a:picLocks noChangeAspect="1"/>
          </p:cNvPicPr>
          <p:nvPr/>
        </p:nvPicPr>
        <p:blipFill>
          <a:blip r:embed="rId4"/>
          <a:stretch>
            <a:fillRect/>
          </a:stretch>
        </p:blipFill>
        <p:spPr>
          <a:xfrm>
            <a:off x="9277173" y="4178392"/>
            <a:ext cx="437704" cy="437704"/>
          </a:xfrm>
          <a:prstGeom prst="rect">
            <a:avLst/>
          </a:prstGeom>
        </p:spPr>
      </p:pic>
      <p:sp>
        <p:nvSpPr>
          <p:cNvPr id="4" name="Oval 3">
            <a:extLst>
              <a:ext uri="{FF2B5EF4-FFF2-40B4-BE49-F238E27FC236}">
                <a16:creationId xmlns:a16="http://schemas.microsoft.com/office/drawing/2014/main" id="{8CF2C61F-9D7B-4A8E-8FF4-9D67E3308FA6}"/>
              </a:ext>
            </a:extLst>
          </p:cNvPr>
          <p:cNvSpPr/>
          <p:nvPr/>
        </p:nvSpPr>
        <p:spPr>
          <a:xfrm>
            <a:off x="8101792" y="2770133"/>
            <a:ext cx="846698" cy="1043331"/>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RO1</a:t>
            </a:r>
          </a:p>
        </p:txBody>
      </p:sp>
      <p:sp>
        <p:nvSpPr>
          <p:cNvPr id="167" name="Oval 166">
            <a:extLst>
              <a:ext uri="{FF2B5EF4-FFF2-40B4-BE49-F238E27FC236}">
                <a16:creationId xmlns:a16="http://schemas.microsoft.com/office/drawing/2014/main" id="{4D0C9D36-4863-4957-BEC8-FA2CFB61DA04}"/>
              </a:ext>
            </a:extLst>
          </p:cNvPr>
          <p:cNvSpPr/>
          <p:nvPr/>
        </p:nvSpPr>
        <p:spPr>
          <a:xfrm>
            <a:off x="9028805" y="2777447"/>
            <a:ext cx="846698" cy="103601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RO2</a:t>
            </a:r>
          </a:p>
        </p:txBody>
      </p:sp>
      <p:sp>
        <p:nvSpPr>
          <p:cNvPr id="181" name="Diamond 180">
            <a:extLst>
              <a:ext uri="{FF2B5EF4-FFF2-40B4-BE49-F238E27FC236}">
                <a16:creationId xmlns:a16="http://schemas.microsoft.com/office/drawing/2014/main" id="{25C70439-2D03-48A2-AE45-43D41992E8F7}"/>
              </a:ext>
            </a:extLst>
          </p:cNvPr>
          <p:cNvSpPr/>
          <p:nvPr/>
        </p:nvSpPr>
        <p:spPr>
          <a:xfrm>
            <a:off x="7677471" y="3671048"/>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3" name="Straight Arrow Connector 239">
            <a:extLst>
              <a:ext uri="{FF2B5EF4-FFF2-40B4-BE49-F238E27FC236}">
                <a16:creationId xmlns:a16="http://schemas.microsoft.com/office/drawing/2014/main" id="{5983F365-FD42-4813-A317-BB8953FD1FAB}"/>
              </a:ext>
            </a:extLst>
          </p:cNvPr>
          <p:cNvCxnSpPr>
            <a:cxnSpLocks/>
            <a:stCxn id="234" idx="0"/>
            <a:endCxn id="167" idx="0"/>
          </p:cNvCxnSpPr>
          <p:nvPr/>
        </p:nvCxnSpPr>
        <p:spPr>
          <a:xfrm>
            <a:off x="6658020" y="2439774"/>
            <a:ext cx="2794134" cy="337673"/>
          </a:xfrm>
          <a:prstGeom prst="bentConnector2">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25" name="Straight Arrow Connector 224">
            <a:extLst>
              <a:ext uri="{FF2B5EF4-FFF2-40B4-BE49-F238E27FC236}">
                <a16:creationId xmlns:a16="http://schemas.microsoft.com/office/drawing/2014/main" id="{E8AEA677-035D-4866-8376-5D764CB133AD}"/>
              </a:ext>
            </a:extLst>
          </p:cNvPr>
          <p:cNvCxnSpPr>
            <a:cxnSpLocks/>
            <a:stCxn id="223" idx="2"/>
            <a:endCxn id="167" idx="0"/>
          </p:cNvCxnSpPr>
          <p:nvPr/>
        </p:nvCxnSpPr>
        <p:spPr>
          <a:xfrm>
            <a:off x="8798997" y="2046325"/>
            <a:ext cx="653157" cy="731122"/>
          </a:xfrm>
          <a:prstGeom prst="straightConnector1">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228" name="Straight Arrow Connector 227">
            <a:extLst>
              <a:ext uri="{FF2B5EF4-FFF2-40B4-BE49-F238E27FC236}">
                <a16:creationId xmlns:a16="http://schemas.microsoft.com/office/drawing/2014/main" id="{E9ADBCE2-FDFA-4FE1-9FB6-5E5F7A98B91C}"/>
              </a:ext>
            </a:extLst>
          </p:cNvPr>
          <p:cNvCxnSpPr>
            <a:cxnSpLocks/>
            <a:stCxn id="4" idx="3"/>
            <a:endCxn id="181" idx="0"/>
          </p:cNvCxnSpPr>
          <p:nvPr/>
        </p:nvCxnSpPr>
        <p:spPr>
          <a:xfrm flipH="1">
            <a:off x="7860805" y="3660672"/>
            <a:ext cx="364983" cy="10376"/>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239" name="Picture 238" descr="A picture containing chart&#10;&#10;Description automatically generated">
            <a:extLst>
              <a:ext uri="{FF2B5EF4-FFF2-40B4-BE49-F238E27FC236}">
                <a16:creationId xmlns:a16="http://schemas.microsoft.com/office/drawing/2014/main" id="{6815D507-05B5-4572-B85E-48BCCB69B93A}"/>
              </a:ext>
            </a:extLst>
          </p:cNvPr>
          <p:cNvPicPr>
            <a:picLocks noChangeAspect="1"/>
          </p:cNvPicPr>
          <p:nvPr/>
        </p:nvPicPr>
        <p:blipFill>
          <a:blip r:embed="rId4"/>
          <a:stretch>
            <a:fillRect/>
          </a:stretch>
        </p:blipFill>
        <p:spPr>
          <a:xfrm>
            <a:off x="9703493" y="4151505"/>
            <a:ext cx="437704" cy="437704"/>
          </a:xfrm>
          <a:prstGeom prst="rect">
            <a:avLst/>
          </a:prstGeom>
        </p:spPr>
      </p:pic>
      <p:cxnSp>
        <p:nvCxnSpPr>
          <p:cNvPr id="247" name="Straight Arrow Connector 246">
            <a:extLst>
              <a:ext uri="{FF2B5EF4-FFF2-40B4-BE49-F238E27FC236}">
                <a16:creationId xmlns:a16="http://schemas.microsoft.com/office/drawing/2014/main" id="{2B0D3FBA-8C27-4F95-8179-AEED6A75DFFE}"/>
              </a:ext>
            </a:extLst>
          </p:cNvPr>
          <p:cNvCxnSpPr>
            <a:cxnSpLocks/>
            <a:stCxn id="167" idx="4"/>
            <a:endCxn id="239" idx="0"/>
          </p:cNvCxnSpPr>
          <p:nvPr/>
        </p:nvCxnSpPr>
        <p:spPr>
          <a:xfrm>
            <a:off x="9452154" y="3813465"/>
            <a:ext cx="470191" cy="33804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275" name="Oval 274">
            <a:extLst>
              <a:ext uri="{FF2B5EF4-FFF2-40B4-BE49-F238E27FC236}">
                <a16:creationId xmlns:a16="http://schemas.microsoft.com/office/drawing/2014/main" id="{276E081F-1AF6-4395-9B67-2968E1B8A0CE}"/>
              </a:ext>
            </a:extLst>
          </p:cNvPr>
          <p:cNvSpPr/>
          <p:nvPr/>
        </p:nvSpPr>
        <p:spPr>
          <a:xfrm>
            <a:off x="9990686" y="2746906"/>
            <a:ext cx="846698" cy="103601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RO3</a:t>
            </a:r>
          </a:p>
        </p:txBody>
      </p:sp>
      <p:cxnSp>
        <p:nvCxnSpPr>
          <p:cNvPr id="276" name="Straight Arrow Connector 239">
            <a:extLst>
              <a:ext uri="{FF2B5EF4-FFF2-40B4-BE49-F238E27FC236}">
                <a16:creationId xmlns:a16="http://schemas.microsoft.com/office/drawing/2014/main" id="{6E378A86-0996-4B51-9B7D-E7280CA1D291}"/>
              </a:ext>
            </a:extLst>
          </p:cNvPr>
          <p:cNvCxnSpPr>
            <a:cxnSpLocks/>
            <a:stCxn id="234" idx="0"/>
            <a:endCxn id="275" idx="0"/>
          </p:cNvCxnSpPr>
          <p:nvPr/>
        </p:nvCxnSpPr>
        <p:spPr>
          <a:xfrm>
            <a:off x="6658020" y="2439774"/>
            <a:ext cx="3756015" cy="307132"/>
          </a:xfrm>
          <a:prstGeom prst="bentConnector2">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77" name="Straight Arrow Connector 276">
            <a:extLst>
              <a:ext uri="{FF2B5EF4-FFF2-40B4-BE49-F238E27FC236}">
                <a16:creationId xmlns:a16="http://schemas.microsoft.com/office/drawing/2014/main" id="{724CF499-4C10-4A49-94E3-A520028182FB}"/>
              </a:ext>
            </a:extLst>
          </p:cNvPr>
          <p:cNvCxnSpPr>
            <a:cxnSpLocks/>
            <a:stCxn id="223" idx="2"/>
            <a:endCxn id="275" idx="0"/>
          </p:cNvCxnSpPr>
          <p:nvPr/>
        </p:nvCxnSpPr>
        <p:spPr>
          <a:xfrm>
            <a:off x="8798997" y="2046325"/>
            <a:ext cx="1615038" cy="700581"/>
          </a:xfrm>
          <a:prstGeom prst="straightConnector1">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279" name="Straight Arrow Connector 278">
            <a:extLst>
              <a:ext uri="{FF2B5EF4-FFF2-40B4-BE49-F238E27FC236}">
                <a16:creationId xmlns:a16="http://schemas.microsoft.com/office/drawing/2014/main" id="{4F462772-E76E-4FA6-AA56-3A723EC53953}"/>
              </a:ext>
            </a:extLst>
          </p:cNvPr>
          <p:cNvCxnSpPr>
            <a:cxnSpLocks/>
            <a:stCxn id="275" idx="4"/>
            <a:endCxn id="312" idx="0"/>
          </p:cNvCxnSpPr>
          <p:nvPr/>
        </p:nvCxnSpPr>
        <p:spPr>
          <a:xfrm>
            <a:off x="10414035" y="3782924"/>
            <a:ext cx="18454" cy="371663"/>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21" name="Oval 320">
            <a:extLst>
              <a:ext uri="{FF2B5EF4-FFF2-40B4-BE49-F238E27FC236}">
                <a16:creationId xmlns:a16="http://schemas.microsoft.com/office/drawing/2014/main" id="{895F8C00-97E7-47D9-B454-FEA90A5049D6}"/>
              </a:ext>
            </a:extLst>
          </p:cNvPr>
          <p:cNvSpPr/>
          <p:nvPr/>
        </p:nvSpPr>
        <p:spPr>
          <a:xfrm>
            <a:off x="10945604" y="2770133"/>
            <a:ext cx="846698" cy="103601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RO4</a:t>
            </a:r>
          </a:p>
        </p:txBody>
      </p:sp>
      <p:cxnSp>
        <p:nvCxnSpPr>
          <p:cNvPr id="322" name="Straight Arrow Connector 239">
            <a:extLst>
              <a:ext uri="{FF2B5EF4-FFF2-40B4-BE49-F238E27FC236}">
                <a16:creationId xmlns:a16="http://schemas.microsoft.com/office/drawing/2014/main" id="{06005B4E-AAAA-47AF-AE6D-D79764A58393}"/>
              </a:ext>
            </a:extLst>
          </p:cNvPr>
          <p:cNvCxnSpPr>
            <a:cxnSpLocks/>
            <a:stCxn id="234" idx="0"/>
            <a:endCxn id="321" idx="0"/>
          </p:cNvCxnSpPr>
          <p:nvPr/>
        </p:nvCxnSpPr>
        <p:spPr>
          <a:xfrm>
            <a:off x="6658020" y="2439774"/>
            <a:ext cx="4710933" cy="330359"/>
          </a:xfrm>
          <a:prstGeom prst="bentConnector2">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23" name="Straight Arrow Connector 322">
            <a:extLst>
              <a:ext uri="{FF2B5EF4-FFF2-40B4-BE49-F238E27FC236}">
                <a16:creationId xmlns:a16="http://schemas.microsoft.com/office/drawing/2014/main" id="{D6DFD425-20A6-401E-AD6B-5C4E88115365}"/>
              </a:ext>
            </a:extLst>
          </p:cNvPr>
          <p:cNvCxnSpPr>
            <a:cxnSpLocks/>
            <a:stCxn id="223" idx="2"/>
            <a:endCxn id="321" idx="0"/>
          </p:cNvCxnSpPr>
          <p:nvPr/>
        </p:nvCxnSpPr>
        <p:spPr>
          <a:xfrm>
            <a:off x="8798997" y="2046325"/>
            <a:ext cx="2569956" cy="723808"/>
          </a:xfrm>
          <a:prstGeom prst="straightConnector1">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pic>
        <p:nvPicPr>
          <p:cNvPr id="324" name="Picture 323" descr="A picture containing chart&#10;&#10;Description automatically generated">
            <a:extLst>
              <a:ext uri="{FF2B5EF4-FFF2-40B4-BE49-F238E27FC236}">
                <a16:creationId xmlns:a16="http://schemas.microsoft.com/office/drawing/2014/main" id="{8378D132-396A-4DC1-9EA4-C5FEFF49D96A}"/>
              </a:ext>
            </a:extLst>
          </p:cNvPr>
          <p:cNvPicPr>
            <a:picLocks noChangeAspect="1"/>
          </p:cNvPicPr>
          <p:nvPr/>
        </p:nvPicPr>
        <p:blipFill>
          <a:blip r:embed="rId4"/>
          <a:stretch>
            <a:fillRect/>
          </a:stretch>
        </p:blipFill>
        <p:spPr>
          <a:xfrm>
            <a:off x="11150101" y="4201869"/>
            <a:ext cx="437704" cy="437704"/>
          </a:xfrm>
          <a:prstGeom prst="rect">
            <a:avLst/>
          </a:prstGeom>
        </p:spPr>
      </p:pic>
      <p:cxnSp>
        <p:nvCxnSpPr>
          <p:cNvPr id="325" name="Straight Arrow Connector 324">
            <a:extLst>
              <a:ext uri="{FF2B5EF4-FFF2-40B4-BE49-F238E27FC236}">
                <a16:creationId xmlns:a16="http://schemas.microsoft.com/office/drawing/2014/main" id="{B1623ED0-5125-4CB5-9518-935CCA214E23}"/>
              </a:ext>
            </a:extLst>
          </p:cNvPr>
          <p:cNvCxnSpPr>
            <a:cxnSpLocks/>
            <a:stCxn id="321" idx="4"/>
            <a:endCxn id="324" idx="0"/>
          </p:cNvCxnSpPr>
          <p:nvPr/>
        </p:nvCxnSpPr>
        <p:spPr>
          <a:xfrm>
            <a:off x="11368953" y="3806151"/>
            <a:ext cx="0" cy="39571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45" name="Straight Arrow Connector 344">
            <a:extLst>
              <a:ext uri="{FF2B5EF4-FFF2-40B4-BE49-F238E27FC236}">
                <a16:creationId xmlns:a16="http://schemas.microsoft.com/office/drawing/2014/main" id="{B98FAE10-C486-4006-BCAE-3BA8D6B943B7}"/>
              </a:ext>
            </a:extLst>
          </p:cNvPr>
          <p:cNvCxnSpPr>
            <a:cxnSpLocks/>
            <a:stCxn id="181" idx="2"/>
            <a:endCxn id="310" idx="0"/>
          </p:cNvCxnSpPr>
          <p:nvPr/>
        </p:nvCxnSpPr>
        <p:spPr>
          <a:xfrm>
            <a:off x="7860805" y="4070077"/>
            <a:ext cx="255926" cy="319617"/>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52" name="Straight Arrow Connector 351">
            <a:extLst>
              <a:ext uri="{FF2B5EF4-FFF2-40B4-BE49-F238E27FC236}">
                <a16:creationId xmlns:a16="http://schemas.microsoft.com/office/drawing/2014/main" id="{AA660368-432B-4BD4-9A87-5CF34DB8328F}"/>
              </a:ext>
            </a:extLst>
          </p:cNvPr>
          <p:cNvCxnSpPr>
            <a:cxnSpLocks/>
            <a:stCxn id="4" idx="4"/>
            <a:endCxn id="353" idx="0"/>
          </p:cNvCxnSpPr>
          <p:nvPr/>
        </p:nvCxnSpPr>
        <p:spPr>
          <a:xfrm>
            <a:off x="8525141" y="3813464"/>
            <a:ext cx="34420" cy="376716"/>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353" name="Picture 352" descr="A picture containing chart&#10;&#10;Description automatically generated">
            <a:extLst>
              <a:ext uri="{FF2B5EF4-FFF2-40B4-BE49-F238E27FC236}">
                <a16:creationId xmlns:a16="http://schemas.microsoft.com/office/drawing/2014/main" id="{F4A584EF-6281-4810-A530-C5DB379B48AF}"/>
              </a:ext>
            </a:extLst>
          </p:cNvPr>
          <p:cNvPicPr>
            <a:picLocks noChangeAspect="1"/>
          </p:cNvPicPr>
          <p:nvPr/>
        </p:nvPicPr>
        <p:blipFill>
          <a:blip r:embed="rId4"/>
          <a:stretch>
            <a:fillRect/>
          </a:stretch>
        </p:blipFill>
        <p:spPr>
          <a:xfrm>
            <a:off x="8340709" y="4190180"/>
            <a:ext cx="437704" cy="437704"/>
          </a:xfrm>
          <a:prstGeom prst="rect">
            <a:avLst/>
          </a:prstGeom>
        </p:spPr>
      </p:pic>
      <p:pic>
        <p:nvPicPr>
          <p:cNvPr id="354" name="Picture 353" descr="A picture containing chart&#10;&#10;Description automatically generated">
            <a:extLst>
              <a:ext uri="{FF2B5EF4-FFF2-40B4-BE49-F238E27FC236}">
                <a16:creationId xmlns:a16="http://schemas.microsoft.com/office/drawing/2014/main" id="{7D9D7C4A-0958-43D5-B20E-8FF08203E4D3}"/>
              </a:ext>
            </a:extLst>
          </p:cNvPr>
          <p:cNvPicPr>
            <a:picLocks noChangeAspect="1"/>
          </p:cNvPicPr>
          <p:nvPr/>
        </p:nvPicPr>
        <p:blipFill>
          <a:blip r:embed="rId4"/>
          <a:stretch>
            <a:fillRect/>
          </a:stretch>
        </p:blipFill>
        <p:spPr>
          <a:xfrm>
            <a:off x="8829509" y="4178392"/>
            <a:ext cx="437704" cy="437704"/>
          </a:xfrm>
          <a:prstGeom prst="rect">
            <a:avLst/>
          </a:prstGeom>
        </p:spPr>
      </p:pic>
      <p:cxnSp>
        <p:nvCxnSpPr>
          <p:cNvPr id="355" name="Straight Arrow Connector 354">
            <a:extLst>
              <a:ext uri="{FF2B5EF4-FFF2-40B4-BE49-F238E27FC236}">
                <a16:creationId xmlns:a16="http://schemas.microsoft.com/office/drawing/2014/main" id="{F3DA31DB-DEB8-4BEC-A05D-0CC7AE95B003}"/>
              </a:ext>
            </a:extLst>
          </p:cNvPr>
          <p:cNvCxnSpPr>
            <a:cxnSpLocks/>
            <a:stCxn id="4" idx="4"/>
            <a:endCxn id="354" idx="0"/>
          </p:cNvCxnSpPr>
          <p:nvPr/>
        </p:nvCxnSpPr>
        <p:spPr>
          <a:xfrm>
            <a:off x="8525141" y="3813464"/>
            <a:ext cx="523220" cy="36492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56" name="Straight Arrow Connector 355">
            <a:extLst>
              <a:ext uri="{FF2B5EF4-FFF2-40B4-BE49-F238E27FC236}">
                <a16:creationId xmlns:a16="http://schemas.microsoft.com/office/drawing/2014/main" id="{F2D389DD-B34D-4C1E-B1F6-2E7766B19DEF}"/>
              </a:ext>
            </a:extLst>
          </p:cNvPr>
          <p:cNvCxnSpPr>
            <a:cxnSpLocks/>
            <a:stCxn id="190" idx="2"/>
            <a:endCxn id="209" idx="0"/>
          </p:cNvCxnSpPr>
          <p:nvPr/>
        </p:nvCxnSpPr>
        <p:spPr>
          <a:xfrm>
            <a:off x="1964586" y="4070076"/>
            <a:ext cx="15163" cy="254703"/>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60" name="Straight Arrow Connector 359">
            <a:extLst>
              <a:ext uri="{FF2B5EF4-FFF2-40B4-BE49-F238E27FC236}">
                <a16:creationId xmlns:a16="http://schemas.microsoft.com/office/drawing/2014/main" id="{31F3500D-8677-4A8C-918F-5EE09D8EA76A}"/>
              </a:ext>
            </a:extLst>
          </p:cNvPr>
          <p:cNvCxnSpPr>
            <a:cxnSpLocks/>
            <a:stCxn id="191" idx="2"/>
            <a:endCxn id="205" idx="0"/>
          </p:cNvCxnSpPr>
          <p:nvPr/>
        </p:nvCxnSpPr>
        <p:spPr>
          <a:xfrm>
            <a:off x="2390480" y="4077661"/>
            <a:ext cx="8201" cy="25317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382" name="Picture 381" descr="A picture containing clipart&#10;&#10;Description automatically generated">
            <a:extLst>
              <a:ext uri="{FF2B5EF4-FFF2-40B4-BE49-F238E27FC236}">
                <a16:creationId xmlns:a16="http://schemas.microsoft.com/office/drawing/2014/main" id="{8E6FF8AF-515C-4BE8-98D5-F2821E881A8D}"/>
              </a:ext>
            </a:extLst>
          </p:cNvPr>
          <p:cNvPicPr>
            <a:picLocks noChangeAspect="1"/>
          </p:cNvPicPr>
          <p:nvPr/>
        </p:nvPicPr>
        <p:blipFill>
          <a:blip r:embed="rId3"/>
          <a:stretch>
            <a:fillRect/>
          </a:stretch>
        </p:blipFill>
        <p:spPr>
          <a:xfrm>
            <a:off x="520238" y="3535322"/>
            <a:ext cx="399029" cy="399029"/>
          </a:xfrm>
          <a:prstGeom prst="rect">
            <a:avLst/>
          </a:prstGeom>
        </p:spPr>
      </p:pic>
      <p:pic>
        <p:nvPicPr>
          <p:cNvPr id="385" name="Picture 384" descr="A picture containing clipart&#10;&#10;Description automatically generated">
            <a:extLst>
              <a:ext uri="{FF2B5EF4-FFF2-40B4-BE49-F238E27FC236}">
                <a16:creationId xmlns:a16="http://schemas.microsoft.com/office/drawing/2014/main" id="{A56561DC-7E80-4625-8586-9671005C9A02}"/>
              </a:ext>
            </a:extLst>
          </p:cNvPr>
          <p:cNvPicPr>
            <a:picLocks noChangeAspect="1"/>
          </p:cNvPicPr>
          <p:nvPr/>
        </p:nvPicPr>
        <p:blipFill>
          <a:blip r:embed="rId3"/>
          <a:stretch>
            <a:fillRect/>
          </a:stretch>
        </p:blipFill>
        <p:spPr>
          <a:xfrm>
            <a:off x="941806" y="3524604"/>
            <a:ext cx="399029" cy="399029"/>
          </a:xfrm>
          <a:prstGeom prst="rect">
            <a:avLst/>
          </a:prstGeom>
        </p:spPr>
      </p:pic>
      <p:pic>
        <p:nvPicPr>
          <p:cNvPr id="388" name="Picture 387" descr="A picture containing clipart&#10;&#10;Description automatically generated">
            <a:extLst>
              <a:ext uri="{FF2B5EF4-FFF2-40B4-BE49-F238E27FC236}">
                <a16:creationId xmlns:a16="http://schemas.microsoft.com/office/drawing/2014/main" id="{4E4637E8-524D-4053-8FF1-6F7816321DD1}"/>
              </a:ext>
            </a:extLst>
          </p:cNvPr>
          <p:cNvPicPr>
            <a:picLocks noChangeAspect="1"/>
          </p:cNvPicPr>
          <p:nvPr/>
        </p:nvPicPr>
        <p:blipFill>
          <a:blip r:embed="rId3"/>
          <a:stretch>
            <a:fillRect/>
          </a:stretch>
        </p:blipFill>
        <p:spPr>
          <a:xfrm>
            <a:off x="6697685" y="3565505"/>
            <a:ext cx="399029" cy="399029"/>
          </a:xfrm>
          <a:prstGeom prst="rect">
            <a:avLst/>
          </a:prstGeom>
        </p:spPr>
      </p:pic>
      <p:pic>
        <p:nvPicPr>
          <p:cNvPr id="389" name="Picture 388" descr="A picture containing clipart&#10;&#10;Description automatically generated">
            <a:extLst>
              <a:ext uri="{FF2B5EF4-FFF2-40B4-BE49-F238E27FC236}">
                <a16:creationId xmlns:a16="http://schemas.microsoft.com/office/drawing/2014/main" id="{15EFF9DB-AB3F-48D0-A692-95F5E0A56AD1}"/>
              </a:ext>
            </a:extLst>
          </p:cNvPr>
          <p:cNvPicPr>
            <a:picLocks noChangeAspect="1"/>
          </p:cNvPicPr>
          <p:nvPr/>
        </p:nvPicPr>
        <p:blipFill>
          <a:blip r:embed="rId3"/>
          <a:stretch>
            <a:fillRect/>
          </a:stretch>
        </p:blipFill>
        <p:spPr>
          <a:xfrm>
            <a:off x="7045426" y="3569726"/>
            <a:ext cx="399029" cy="399029"/>
          </a:xfrm>
          <a:prstGeom prst="rect">
            <a:avLst/>
          </a:prstGeom>
        </p:spPr>
      </p:pic>
      <p:sp>
        <p:nvSpPr>
          <p:cNvPr id="391" name="TextBox 390">
            <a:extLst>
              <a:ext uri="{FF2B5EF4-FFF2-40B4-BE49-F238E27FC236}">
                <a16:creationId xmlns:a16="http://schemas.microsoft.com/office/drawing/2014/main" id="{AD1FF36B-CFC1-4A95-8DA5-1518339F5823}"/>
              </a:ext>
            </a:extLst>
          </p:cNvPr>
          <p:cNvSpPr txBox="1"/>
          <p:nvPr/>
        </p:nvSpPr>
        <p:spPr>
          <a:xfrm>
            <a:off x="1283828" y="5088874"/>
            <a:ext cx="9076587"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a:t>This allows a much more direct application of the Cohn-Gordon technique and a simpler proof…</a:t>
            </a:r>
          </a:p>
        </p:txBody>
      </p:sp>
      <p:sp>
        <p:nvSpPr>
          <p:cNvPr id="399" name="Title 1">
            <a:extLst>
              <a:ext uri="{FF2B5EF4-FFF2-40B4-BE49-F238E27FC236}">
                <a16:creationId xmlns:a16="http://schemas.microsoft.com/office/drawing/2014/main" id="{5A115161-5938-484A-ADCB-4D1CED66B57C}"/>
              </a:ext>
            </a:extLst>
          </p:cNvPr>
          <p:cNvSpPr txBox="1">
            <a:spLocks/>
          </p:cNvSpPr>
          <p:nvPr/>
        </p:nvSpPr>
        <p:spPr>
          <a:xfrm>
            <a:off x="-185744" y="210481"/>
            <a:ext cx="6617024" cy="923925"/>
          </a:xfrm>
          <a:prstGeom prst="rect">
            <a:avLst/>
          </a:prstGeom>
          <a:ln w="38100">
            <a:solidFill>
              <a:schemeClr val="tx1"/>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solidFill>
                  <a:schemeClr val="tx1"/>
                </a:solidFill>
              </a:rPr>
              <a:t>  The [</a:t>
            </a:r>
            <a:r>
              <a:rPr lang="en-US" b="1" dirty="0">
                <a:solidFill>
                  <a:schemeClr val="tx1"/>
                </a:solidFill>
              </a:rPr>
              <a:t>DJ20</a:t>
            </a:r>
            <a:r>
              <a:rPr lang="en-US" dirty="0">
                <a:solidFill>
                  <a:schemeClr val="tx1"/>
                </a:solidFill>
              </a:rPr>
              <a:t>] Key Schedule</a:t>
            </a:r>
          </a:p>
        </p:txBody>
      </p:sp>
      <p:sp>
        <p:nvSpPr>
          <p:cNvPr id="437" name="Footer Placeholder 436">
            <a:extLst>
              <a:ext uri="{FF2B5EF4-FFF2-40B4-BE49-F238E27FC236}">
                <a16:creationId xmlns:a16="http://schemas.microsoft.com/office/drawing/2014/main" id="{5E8CB38E-659F-4625-B9D4-63409B90E725}"/>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10891819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6C358A86-C531-4EA1-866D-2D0AF663EF0C}"/>
              </a:ext>
            </a:extLst>
          </p:cNvPr>
          <p:cNvSpPr/>
          <p:nvPr/>
        </p:nvSpPr>
        <p:spPr>
          <a:xfrm>
            <a:off x="90307" y="1615552"/>
            <a:ext cx="5863771" cy="31577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Rounded Corners 139">
            <a:extLst>
              <a:ext uri="{FF2B5EF4-FFF2-40B4-BE49-F238E27FC236}">
                <a16:creationId xmlns:a16="http://schemas.microsoft.com/office/drawing/2014/main" id="{CA5AFDC8-94E2-4723-B60F-9E5A08E5AA69}"/>
              </a:ext>
            </a:extLst>
          </p:cNvPr>
          <p:cNvSpPr/>
          <p:nvPr/>
        </p:nvSpPr>
        <p:spPr>
          <a:xfrm>
            <a:off x="1284918" y="2108109"/>
            <a:ext cx="1737275" cy="2196132"/>
          </a:xfrm>
          <a:prstGeom prst="roundRect">
            <a:avLst/>
          </a:prstGeom>
          <a:solidFill>
            <a:srgbClr val="9DBFBE">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140">
            <a:extLst>
              <a:ext uri="{FF2B5EF4-FFF2-40B4-BE49-F238E27FC236}">
                <a16:creationId xmlns:a16="http://schemas.microsoft.com/office/drawing/2014/main" id="{B09D64E1-C6FC-4730-BDCE-2E5FE0138505}"/>
              </a:ext>
            </a:extLst>
          </p:cNvPr>
          <p:cNvSpPr/>
          <p:nvPr/>
        </p:nvSpPr>
        <p:spPr>
          <a:xfrm>
            <a:off x="2044242" y="1706943"/>
            <a:ext cx="423933" cy="28386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b="1" dirty="0">
                <a:solidFill>
                  <a:schemeClr val="tx1"/>
                </a:solidFill>
              </a:rPr>
              <a:t>g</a:t>
            </a:r>
            <a:r>
              <a:rPr lang="en-US" sz="1600" b="1" baseline="30000" dirty="0">
                <a:solidFill>
                  <a:schemeClr val="tx1"/>
                </a:solidFill>
              </a:rPr>
              <a:t>ab</a:t>
            </a:r>
            <a:endParaRPr lang="en-US" sz="1600" dirty="0">
              <a:solidFill>
                <a:schemeClr val="tx1"/>
              </a:solidFill>
            </a:endParaRPr>
          </a:p>
        </p:txBody>
      </p:sp>
      <p:sp>
        <p:nvSpPr>
          <p:cNvPr id="142" name="Rectangle 141">
            <a:extLst>
              <a:ext uri="{FF2B5EF4-FFF2-40B4-BE49-F238E27FC236}">
                <a16:creationId xmlns:a16="http://schemas.microsoft.com/office/drawing/2014/main" id="{C4C90447-7788-4E30-ADFC-A6EAD4FC2B25}"/>
              </a:ext>
            </a:extLst>
          </p:cNvPr>
          <p:cNvSpPr/>
          <p:nvPr/>
        </p:nvSpPr>
        <p:spPr>
          <a:xfrm>
            <a:off x="2913939" y="2624548"/>
            <a:ext cx="786467" cy="37114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chemeClr val="tx1"/>
                </a:solidFill>
              </a:rPr>
              <a:t>(</a:t>
            </a:r>
            <a:r>
              <a:rPr lang="en-US" sz="1600" b="1" dirty="0">
                <a:solidFill>
                  <a:schemeClr val="tx1"/>
                </a:solidFill>
              </a:rPr>
              <a:t>g</a:t>
            </a:r>
            <a:r>
              <a:rPr lang="en-US" sz="1600" b="1" baseline="30000" dirty="0">
                <a:solidFill>
                  <a:schemeClr val="tx1"/>
                </a:solidFill>
              </a:rPr>
              <a:t>a</a:t>
            </a:r>
            <a:r>
              <a:rPr lang="en-US" sz="1600" dirty="0">
                <a:solidFill>
                  <a:schemeClr val="tx1"/>
                </a:solidFill>
              </a:rPr>
              <a:t> , </a:t>
            </a:r>
            <a:r>
              <a:rPr lang="en-US" sz="1600" b="1" dirty="0" err="1">
                <a:solidFill>
                  <a:schemeClr val="tx1"/>
                </a:solidFill>
              </a:rPr>
              <a:t>g</a:t>
            </a:r>
            <a:r>
              <a:rPr lang="en-US" sz="1600" b="1" baseline="30000" dirty="0" err="1">
                <a:solidFill>
                  <a:schemeClr val="tx1"/>
                </a:solidFill>
              </a:rPr>
              <a:t>b</a:t>
            </a:r>
            <a:r>
              <a:rPr lang="en-US" sz="1600" dirty="0">
                <a:solidFill>
                  <a:schemeClr val="tx1"/>
                </a:solidFill>
              </a:rPr>
              <a:t>)</a:t>
            </a:r>
          </a:p>
        </p:txBody>
      </p:sp>
      <p:sp>
        <p:nvSpPr>
          <p:cNvPr id="143" name="Isosceles Triangle 142">
            <a:extLst>
              <a:ext uri="{FF2B5EF4-FFF2-40B4-BE49-F238E27FC236}">
                <a16:creationId xmlns:a16="http://schemas.microsoft.com/office/drawing/2014/main" id="{C75E19D7-BCC7-48D4-AFD6-ECF914B3C6CD}"/>
              </a:ext>
            </a:extLst>
          </p:cNvPr>
          <p:cNvSpPr/>
          <p:nvPr/>
        </p:nvSpPr>
        <p:spPr>
          <a:xfrm rot="5400000">
            <a:off x="131301" y="2256440"/>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44" name="Diamond 143">
            <a:extLst>
              <a:ext uri="{FF2B5EF4-FFF2-40B4-BE49-F238E27FC236}">
                <a16:creationId xmlns:a16="http://schemas.microsoft.com/office/drawing/2014/main" id="{147CFDD1-A622-45D2-BADB-F40BDF4DFC54}"/>
              </a:ext>
            </a:extLst>
          </p:cNvPr>
          <p:cNvSpPr/>
          <p:nvPr/>
        </p:nvSpPr>
        <p:spPr>
          <a:xfrm>
            <a:off x="1464668" y="2242751"/>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5" name="Straight Arrow Connector 144">
            <a:extLst>
              <a:ext uri="{FF2B5EF4-FFF2-40B4-BE49-F238E27FC236}">
                <a16:creationId xmlns:a16="http://schemas.microsoft.com/office/drawing/2014/main" id="{2BCCF406-9F47-4456-9A12-0449394874F5}"/>
              </a:ext>
            </a:extLst>
          </p:cNvPr>
          <p:cNvCxnSpPr>
            <a:cxnSpLocks/>
            <a:stCxn id="143" idx="0"/>
            <a:endCxn id="144" idx="1"/>
          </p:cNvCxnSpPr>
          <p:nvPr/>
        </p:nvCxnSpPr>
        <p:spPr>
          <a:xfrm>
            <a:off x="514149" y="2439774"/>
            <a:ext cx="950519" cy="249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46" name="Straight Arrow Connector 145">
            <a:extLst>
              <a:ext uri="{FF2B5EF4-FFF2-40B4-BE49-F238E27FC236}">
                <a16:creationId xmlns:a16="http://schemas.microsoft.com/office/drawing/2014/main" id="{CABABA09-F7B9-488D-830C-91812AFBD048}"/>
              </a:ext>
            </a:extLst>
          </p:cNvPr>
          <p:cNvCxnSpPr>
            <a:cxnSpLocks/>
            <a:stCxn id="144" idx="3"/>
            <a:endCxn id="147" idx="3"/>
          </p:cNvCxnSpPr>
          <p:nvPr/>
        </p:nvCxnSpPr>
        <p:spPr>
          <a:xfrm>
            <a:off x="1831335" y="2442266"/>
            <a:ext cx="232491" cy="308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47" name="Isosceles Triangle 146">
            <a:extLst>
              <a:ext uri="{FF2B5EF4-FFF2-40B4-BE49-F238E27FC236}">
                <a16:creationId xmlns:a16="http://schemas.microsoft.com/office/drawing/2014/main" id="{E9CD18EE-9653-40C3-AE71-A6237B8BBB0D}"/>
              </a:ext>
            </a:extLst>
          </p:cNvPr>
          <p:cNvSpPr/>
          <p:nvPr/>
        </p:nvSpPr>
        <p:spPr>
          <a:xfrm rot="5400000">
            <a:off x="2047645" y="2262020"/>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148" name="Straight Arrow Connector 147">
            <a:extLst>
              <a:ext uri="{FF2B5EF4-FFF2-40B4-BE49-F238E27FC236}">
                <a16:creationId xmlns:a16="http://schemas.microsoft.com/office/drawing/2014/main" id="{694E365B-D776-4247-9797-6D7C5D59120F}"/>
              </a:ext>
            </a:extLst>
          </p:cNvPr>
          <p:cNvCxnSpPr>
            <a:cxnSpLocks/>
            <a:stCxn id="141" idx="2"/>
            <a:endCxn id="147" idx="1"/>
          </p:cNvCxnSpPr>
          <p:nvPr/>
        </p:nvCxnSpPr>
        <p:spPr>
          <a:xfrm flipH="1">
            <a:off x="2247159" y="1990803"/>
            <a:ext cx="9050" cy="354793"/>
          </a:xfrm>
          <a:prstGeom prst="straightConnector1">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149" name="Straight Arrow Connector 148">
            <a:extLst>
              <a:ext uri="{FF2B5EF4-FFF2-40B4-BE49-F238E27FC236}">
                <a16:creationId xmlns:a16="http://schemas.microsoft.com/office/drawing/2014/main" id="{7EA21760-397E-4940-8B97-532864737ED6}"/>
              </a:ext>
            </a:extLst>
          </p:cNvPr>
          <p:cNvCxnSpPr>
            <a:cxnSpLocks/>
            <a:stCxn id="147" idx="0"/>
            <a:endCxn id="150" idx="1"/>
          </p:cNvCxnSpPr>
          <p:nvPr/>
        </p:nvCxnSpPr>
        <p:spPr>
          <a:xfrm flipV="1">
            <a:off x="2430493" y="2433140"/>
            <a:ext cx="678421" cy="12214"/>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50" name="Diamond 149">
            <a:extLst>
              <a:ext uri="{FF2B5EF4-FFF2-40B4-BE49-F238E27FC236}">
                <a16:creationId xmlns:a16="http://schemas.microsoft.com/office/drawing/2014/main" id="{AD491AA8-34FE-4D8A-BFF2-E72C622CD0AC}"/>
              </a:ext>
            </a:extLst>
          </p:cNvPr>
          <p:cNvSpPr/>
          <p:nvPr/>
        </p:nvSpPr>
        <p:spPr>
          <a:xfrm>
            <a:off x="3108914" y="2233625"/>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1" name="Straight Arrow Connector 150">
            <a:extLst>
              <a:ext uri="{FF2B5EF4-FFF2-40B4-BE49-F238E27FC236}">
                <a16:creationId xmlns:a16="http://schemas.microsoft.com/office/drawing/2014/main" id="{038FD0AC-A9DF-4AFE-95AD-2F2A92944F6D}"/>
              </a:ext>
            </a:extLst>
          </p:cNvPr>
          <p:cNvCxnSpPr>
            <a:cxnSpLocks/>
            <a:stCxn id="150" idx="3"/>
            <a:endCxn id="152" idx="3"/>
          </p:cNvCxnSpPr>
          <p:nvPr/>
        </p:nvCxnSpPr>
        <p:spPr>
          <a:xfrm>
            <a:off x="3475581" y="2433140"/>
            <a:ext cx="542676" cy="756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52" name="Isosceles Triangle 151">
            <a:extLst>
              <a:ext uri="{FF2B5EF4-FFF2-40B4-BE49-F238E27FC236}">
                <a16:creationId xmlns:a16="http://schemas.microsoft.com/office/drawing/2014/main" id="{C5A81AAF-5E22-45E2-8431-55F8534906A5}"/>
              </a:ext>
            </a:extLst>
          </p:cNvPr>
          <p:cNvSpPr/>
          <p:nvPr/>
        </p:nvSpPr>
        <p:spPr>
          <a:xfrm rot="5400000">
            <a:off x="4002076" y="2257367"/>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153" name="Connector: Elbow 65">
            <a:extLst>
              <a:ext uri="{FF2B5EF4-FFF2-40B4-BE49-F238E27FC236}">
                <a16:creationId xmlns:a16="http://schemas.microsoft.com/office/drawing/2014/main" id="{B86FCBD0-D317-44AA-9891-7D36E06A0C2F}"/>
              </a:ext>
            </a:extLst>
          </p:cNvPr>
          <p:cNvCxnSpPr>
            <a:cxnSpLocks/>
            <a:stCxn id="152" idx="0"/>
            <a:endCxn id="154" idx="0"/>
          </p:cNvCxnSpPr>
          <p:nvPr/>
        </p:nvCxnSpPr>
        <p:spPr>
          <a:xfrm>
            <a:off x="4384924" y="2440701"/>
            <a:ext cx="219945" cy="753727"/>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54" name="Diamond 153">
            <a:extLst>
              <a:ext uri="{FF2B5EF4-FFF2-40B4-BE49-F238E27FC236}">
                <a16:creationId xmlns:a16="http://schemas.microsoft.com/office/drawing/2014/main" id="{F5757591-D575-4BC0-8157-7FDF6502CB2B}"/>
              </a:ext>
            </a:extLst>
          </p:cNvPr>
          <p:cNvSpPr/>
          <p:nvPr/>
        </p:nvSpPr>
        <p:spPr>
          <a:xfrm>
            <a:off x="4421535" y="3194428"/>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5" name="Straight Arrow Connector 154">
            <a:extLst>
              <a:ext uri="{FF2B5EF4-FFF2-40B4-BE49-F238E27FC236}">
                <a16:creationId xmlns:a16="http://schemas.microsoft.com/office/drawing/2014/main" id="{D3DAF4F8-0074-4877-9C4F-F0CAE6B7E448}"/>
              </a:ext>
            </a:extLst>
          </p:cNvPr>
          <p:cNvCxnSpPr>
            <a:cxnSpLocks/>
            <a:stCxn id="154" idx="2"/>
            <a:endCxn id="208" idx="0"/>
          </p:cNvCxnSpPr>
          <p:nvPr/>
        </p:nvCxnSpPr>
        <p:spPr>
          <a:xfrm>
            <a:off x="4604869" y="3593457"/>
            <a:ext cx="18022" cy="30921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56" name="Connector: Elbow 75">
            <a:extLst>
              <a:ext uri="{FF2B5EF4-FFF2-40B4-BE49-F238E27FC236}">
                <a16:creationId xmlns:a16="http://schemas.microsoft.com/office/drawing/2014/main" id="{DD39F8AD-FD01-42F9-8028-FB61EB7B7032}"/>
              </a:ext>
            </a:extLst>
          </p:cNvPr>
          <p:cNvCxnSpPr>
            <a:cxnSpLocks/>
            <a:stCxn id="152" idx="0"/>
            <a:endCxn id="157" idx="0"/>
          </p:cNvCxnSpPr>
          <p:nvPr/>
        </p:nvCxnSpPr>
        <p:spPr>
          <a:xfrm flipH="1">
            <a:off x="4072242" y="2440701"/>
            <a:ext cx="312682" cy="765937"/>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57" name="Diamond 156">
            <a:extLst>
              <a:ext uri="{FF2B5EF4-FFF2-40B4-BE49-F238E27FC236}">
                <a16:creationId xmlns:a16="http://schemas.microsoft.com/office/drawing/2014/main" id="{2F0C250B-75E1-48E9-8533-D7A252EA8123}"/>
              </a:ext>
            </a:extLst>
          </p:cNvPr>
          <p:cNvSpPr/>
          <p:nvPr/>
        </p:nvSpPr>
        <p:spPr>
          <a:xfrm>
            <a:off x="3888908" y="3206638"/>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8" name="Connector: Elbow 81">
            <a:extLst>
              <a:ext uri="{FF2B5EF4-FFF2-40B4-BE49-F238E27FC236}">
                <a16:creationId xmlns:a16="http://schemas.microsoft.com/office/drawing/2014/main" id="{370DC899-E63D-47F6-AF0A-59F4602AD2E5}"/>
              </a:ext>
            </a:extLst>
          </p:cNvPr>
          <p:cNvCxnSpPr>
            <a:cxnSpLocks/>
            <a:stCxn id="152" idx="0"/>
            <a:endCxn id="159" idx="0"/>
          </p:cNvCxnSpPr>
          <p:nvPr/>
        </p:nvCxnSpPr>
        <p:spPr>
          <a:xfrm>
            <a:off x="4384924" y="2440701"/>
            <a:ext cx="1202307" cy="83560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59" name="Diamond 158">
            <a:extLst>
              <a:ext uri="{FF2B5EF4-FFF2-40B4-BE49-F238E27FC236}">
                <a16:creationId xmlns:a16="http://schemas.microsoft.com/office/drawing/2014/main" id="{3428A743-5E61-4E93-94A5-43406A58EF1B}"/>
              </a:ext>
            </a:extLst>
          </p:cNvPr>
          <p:cNvSpPr/>
          <p:nvPr/>
        </p:nvSpPr>
        <p:spPr>
          <a:xfrm>
            <a:off x="5403897" y="3276306"/>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0" name="Connector: Elbow 83">
            <a:extLst>
              <a:ext uri="{FF2B5EF4-FFF2-40B4-BE49-F238E27FC236}">
                <a16:creationId xmlns:a16="http://schemas.microsoft.com/office/drawing/2014/main" id="{EFA2BC32-883A-4B4B-A0F0-4E2BBC821976}"/>
              </a:ext>
            </a:extLst>
          </p:cNvPr>
          <p:cNvCxnSpPr>
            <a:cxnSpLocks/>
            <a:stCxn id="152" idx="0"/>
            <a:endCxn id="161" idx="0"/>
          </p:cNvCxnSpPr>
          <p:nvPr/>
        </p:nvCxnSpPr>
        <p:spPr>
          <a:xfrm>
            <a:off x="4384924" y="2440701"/>
            <a:ext cx="716398" cy="787014"/>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61" name="Diamond 160">
            <a:extLst>
              <a:ext uri="{FF2B5EF4-FFF2-40B4-BE49-F238E27FC236}">
                <a16:creationId xmlns:a16="http://schemas.microsoft.com/office/drawing/2014/main" id="{8074456E-531D-4568-A9AE-D43017FEF65D}"/>
              </a:ext>
            </a:extLst>
          </p:cNvPr>
          <p:cNvSpPr/>
          <p:nvPr/>
        </p:nvSpPr>
        <p:spPr>
          <a:xfrm>
            <a:off x="4917988" y="3227715"/>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2" name="Straight Arrow Connector 161">
            <a:extLst>
              <a:ext uri="{FF2B5EF4-FFF2-40B4-BE49-F238E27FC236}">
                <a16:creationId xmlns:a16="http://schemas.microsoft.com/office/drawing/2014/main" id="{F2ACD05E-3D11-4A1A-B698-2AF72ECDC060}"/>
              </a:ext>
            </a:extLst>
          </p:cNvPr>
          <p:cNvCxnSpPr>
            <a:cxnSpLocks/>
            <a:stCxn id="161" idx="2"/>
            <a:endCxn id="212" idx="0"/>
          </p:cNvCxnSpPr>
          <p:nvPr/>
        </p:nvCxnSpPr>
        <p:spPr>
          <a:xfrm>
            <a:off x="5101322" y="3626744"/>
            <a:ext cx="3359" cy="27852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63" name="Straight Arrow Connector 162">
            <a:extLst>
              <a:ext uri="{FF2B5EF4-FFF2-40B4-BE49-F238E27FC236}">
                <a16:creationId xmlns:a16="http://schemas.microsoft.com/office/drawing/2014/main" id="{610A19EE-5B5A-4150-B884-FD5384629177}"/>
              </a:ext>
            </a:extLst>
          </p:cNvPr>
          <p:cNvCxnSpPr>
            <a:cxnSpLocks/>
            <a:stCxn id="157" idx="2"/>
            <a:endCxn id="211" idx="0"/>
          </p:cNvCxnSpPr>
          <p:nvPr/>
        </p:nvCxnSpPr>
        <p:spPr>
          <a:xfrm flipH="1">
            <a:off x="4067395" y="3605667"/>
            <a:ext cx="4847" cy="29090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64" name="Straight Arrow Connector 163">
            <a:extLst>
              <a:ext uri="{FF2B5EF4-FFF2-40B4-BE49-F238E27FC236}">
                <a16:creationId xmlns:a16="http://schemas.microsoft.com/office/drawing/2014/main" id="{DFE4DA93-614B-473C-88DD-69721D614D69}"/>
              </a:ext>
            </a:extLst>
          </p:cNvPr>
          <p:cNvCxnSpPr>
            <a:cxnSpLocks/>
            <a:stCxn id="159" idx="2"/>
            <a:endCxn id="213" idx="0"/>
          </p:cNvCxnSpPr>
          <p:nvPr/>
        </p:nvCxnSpPr>
        <p:spPr>
          <a:xfrm>
            <a:off x="5587231" y="3675335"/>
            <a:ext cx="6000" cy="22234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65" name="Diamond 164">
            <a:extLst>
              <a:ext uri="{FF2B5EF4-FFF2-40B4-BE49-F238E27FC236}">
                <a16:creationId xmlns:a16="http://schemas.microsoft.com/office/drawing/2014/main" id="{0974BB62-FF51-445D-AEBE-C70387E1D45C}"/>
              </a:ext>
            </a:extLst>
          </p:cNvPr>
          <p:cNvSpPr/>
          <p:nvPr/>
        </p:nvSpPr>
        <p:spPr>
          <a:xfrm>
            <a:off x="1706536" y="3130303"/>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6" name="Straight Arrow Connector 165">
            <a:extLst>
              <a:ext uri="{FF2B5EF4-FFF2-40B4-BE49-F238E27FC236}">
                <a16:creationId xmlns:a16="http://schemas.microsoft.com/office/drawing/2014/main" id="{DE595287-14E3-4654-9BF1-A8734CDED408}"/>
              </a:ext>
            </a:extLst>
          </p:cNvPr>
          <p:cNvCxnSpPr>
            <a:cxnSpLocks/>
            <a:stCxn id="165" idx="2"/>
            <a:endCxn id="190" idx="0"/>
          </p:cNvCxnSpPr>
          <p:nvPr/>
        </p:nvCxnSpPr>
        <p:spPr>
          <a:xfrm>
            <a:off x="1889870" y="3529332"/>
            <a:ext cx="74716" cy="14171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69" name="Connector: Elbow 96">
            <a:extLst>
              <a:ext uri="{FF2B5EF4-FFF2-40B4-BE49-F238E27FC236}">
                <a16:creationId xmlns:a16="http://schemas.microsoft.com/office/drawing/2014/main" id="{05DD4F0F-B05C-42EE-809E-64C862763DC3}"/>
              </a:ext>
            </a:extLst>
          </p:cNvPr>
          <p:cNvCxnSpPr>
            <a:cxnSpLocks/>
            <a:stCxn id="147" idx="0"/>
            <a:endCxn id="170" idx="0"/>
          </p:cNvCxnSpPr>
          <p:nvPr/>
        </p:nvCxnSpPr>
        <p:spPr>
          <a:xfrm>
            <a:off x="2430493" y="2445354"/>
            <a:ext cx="60185" cy="66418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70" name="Diamond 169">
            <a:extLst>
              <a:ext uri="{FF2B5EF4-FFF2-40B4-BE49-F238E27FC236}">
                <a16:creationId xmlns:a16="http://schemas.microsoft.com/office/drawing/2014/main" id="{013AB635-3F3D-4B31-A968-2F9036719E09}"/>
              </a:ext>
            </a:extLst>
          </p:cNvPr>
          <p:cNvSpPr/>
          <p:nvPr/>
        </p:nvSpPr>
        <p:spPr>
          <a:xfrm>
            <a:off x="2307344" y="3109539"/>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1" name="Straight Arrow Connector 170">
            <a:extLst>
              <a:ext uri="{FF2B5EF4-FFF2-40B4-BE49-F238E27FC236}">
                <a16:creationId xmlns:a16="http://schemas.microsoft.com/office/drawing/2014/main" id="{C6D531A4-991E-47C5-BCEF-E54D9BB11EEB}"/>
              </a:ext>
            </a:extLst>
          </p:cNvPr>
          <p:cNvCxnSpPr>
            <a:cxnSpLocks/>
            <a:stCxn id="170" idx="2"/>
            <a:endCxn id="191" idx="0"/>
          </p:cNvCxnSpPr>
          <p:nvPr/>
        </p:nvCxnSpPr>
        <p:spPr>
          <a:xfrm flipH="1">
            <a:off x="2390480" y="3508568"/>
            <a:ext cx="100198" cy="170064"/>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72" name="Straight Arrow Connector 171">
            <a:extLst>
              <a:ext uri="{FF2B5EF4-FFF2-40B4-BE49-F238E27FC236}">
                <a16:creationId xmlns:a16="http://schemas.microsoft.com/office/drawing/2014/main" id="{F4180735-A220-4C58-A69F-3E57FD71DAAF}"/>
              </a:ext>
            </a:extLst>
          </p:cNvPr>
          <p:cNvCxnSpPr>
            <a:cxnSpLocks/>
            <a:stCxn id="147" idx="0"/>
            <a:endCxn id="165" idx="0"/>
          </p:cNvCxnSpPr>
          <p:nvPr/>
        </p:nvCxnSpPr>
        <p:spPr>
          <a:xfrm flipH="1">
            <a:off x="1889870" y="2445354"/>
            <a:ext cx="540623" cy="68494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73" name="Diamond 172">
            <a:extLst>
              <a:ext uri="{FF2B5EF4-FFF2-40B4-BE49-F238E27FC236}">
                <a16:creationId xmlns:a16="http://schemas.microsoft.com/office/drawing/2014/main" id="{D66322CF-F85B-4932-B9D0-8FC1641F5B94}"/>
              </a:ext>
            </a:extLst>
          </p:cNvPr>
          <p:cNvSpPr/>
          <p:nvPr/>
        </p:nvSpPr>
        <p:spPr>
          <a:xfrm>
            <a:off x="104657" y="2915763"/>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4" name="Straight Arrow Connector 173">
            <a:extLst>
              <a:ext uri="{FF2B5EF4-FFF2-40B4-BE49-F238E27FC236}">
                <a16:creationId xmlns:a16="http://schemas.microsoft.com/office/drawing/2014/main" id="{7AECEF21-CDFF-4D72-869B-CA36D27B33A2}"/>
              </a:ext>
            </a:extLst>
          </p:cNvPr>
          <p:cNvCxnSpPr>
            <a:cxnSpLocks/>
            <a:stCxn id="173" idx="2"/>
            <a:endCxn id="180" idx="0"/>
          </p:cNvCxnSpPr>
          <p:nvPr/>
        </p:nvCxnSpPr>
        <p:spPr>
          <a:xfrm flipH="1">
            <a:off x="282309" y="3314792"/>
            <a:ext cx="5682" cy="21072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75" name="Diamond 174">
            <a:extLst>
              <a:ext uri="{FF2B5EF4-FFF2-40B4-BE49-F238E27FC236}">
                <a16:creationId xmlns:a16="http://schemas.microsoft.com/office/drawing/2014/main" id="{3CDB52A7-4F4C-4D47-93B3-71A1DC76E711}"/>
              </a:ext>
            </a:extLst>
          </p:cNvPr>
          <p:cNvSpPr/>
          <p:nvPr/>
        </p:nvSpPr>
        <p:spPr>
          <a:xfrm>
            <a:off x="536509" y="2910012"/>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6" name="Straight Arrow Connector 175">
            <a:extLst>
              <a:ext uri="{FF2B5EF4-FFF2-40B4-BE49-F238E27FC236}">
                <a16:creationId xmlns:a16="http://schemas.microsoft.com/office/drawing/2014/main" id="{FEE0E243-2A11-43DE-92DA-C7AA9376FE3D}"/>
              </a:ext>
            </a:extLst>
          </p:cNvPr>
          <p:cNvCxnSpPr>
            <a:cxnSpLocks/>
            <a:stCxn id="175" idx="2"/>
            <a:endCxn id="382" idx="0"/>
          </p:cNvCxnSpPr>
          <p:nvPr/>
        </p:nvCxnSpPr>
        <p:spPr>
          <a:xfrm flipH="1">
            <a:off x="719753" y="3309041"/>
            <a:ext cx="90" cy="22628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77" name="Diamond 176">
            <a:extLst>
              <a:ext uri="{FF2B5EF4-FFF2-40B4-BE49-F238E27FC236}">
                <a16:creationId xmlns:a16="http://schemas.microsoft.com/office/drawing/2014/main" id="{5034085D-C212-4EB0-9B95-499BC618E6CA}"/>
              </a:ext>
            </a:extLst>
          </p:cNvPr>
          <p:cNvSpPr/>
          <p:nvPr/>
        </p:nvSpPr>
        <p:spPr>
          <a:xfrm>
            <a:off x="958924" y="2911542"/>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9" name="Picture 178" descr="A picture containing clipart&#10;&#10;Description automatically generated">
            <a:extLst>
              <a:ext uri="{FF2B5EF4-FFF2-40B4-BE49-F238E27FC236}">
                <a16:creationId xmlns:a16="http://schemas.microsoft.com/office/drawing/2014/main" id="{6DFA069D-77C7-4408-838D-E45602D5625C}"/>
              </a:ext>
            </a:extLst>
          </p:cNvPr>
          <p:cNvPicPr>
            <a:picLocks noChangeAspect="1"/>
          </p:cNvPicPr>
          <p:nvPr/>
        </p:nvPicPr>
        <p:blipFill>
          <a:blip r:embed="rId3"/>
          <a:stretch>
            <a:fillRect/>
          </a:stretch>
        </p:blipFill>
        <p:spPr>
          <a:xfrm>
            <a:off x="76360" y="4190180"/>
            <a:ext cx="399029" cy="399029"/>
          </a:xfrm>
          <a:prstGeom prst="rect">
            <a:avLst/>
          </a:prstGeom>
        </p:spPr>
      </p:pic>
      <p:sp>
        <p:nvSpPr>
          <p:cNvPr id="180" name="Diamond 179">
            <a:extLst>
              <a:ext uri="{FF2B5EF4-FFF2-40B4-BE49-F238E27FC236}">
                <a16:creationId xmlns:a16="http://schemas.microsoft.com/office/drawing/2014/main" id="{9559195F-2397-479C-B363-D59886B1F7AB}"/>
              </a:ext>
            </a:extLst>
          </p:cNvPr>
          <p:cNvSpPr/>
          <p:nvPr/>
        </p:nvSpPr>
        <p:spPr>
          <a:xfrm>
            <a:off x="98975" y="3525521"/>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2" name="Straight Arrow Connector 181">
            <a:extLst>
              <a:ext uri="{FF2B5EF4-FFF2-40B4-BE49-F238E27FC236}">
                <a16:creationId xmlns:a16="http://schemas.microsoft.com/office/drawing/2014/main" id="{5299505E-466D-42DA-876F-93A0BD60E201}"/>
              </a:ext>
            </a:extLst>
          </p:cNvPr>
          <p:cNvCxnSpPr>
            <a:cxnSpLocks/>
            <a:stCxn id="180" idx="2"/>
            <a:endCxn id="179" idx="0"/>
          </p:cNvCxnSpPr>
          <p:nvPr/>
        </p:nvCxnSpPr>
        <p:spPr>
          <a:xfrm flipH="1">
            <a:off x="275875" y="3924550"/>
            <a:ext cx="6434" cy="26563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83" name="Connector: Elbow 182">
            <a:extLst>
              <a:ext uri="{FF2B5EF4-FFF2-40B4-BE49-F238E27FC236}">
                <a16:creationId xmlns:a16="http://schemas.microsoft.com/office/drawing/2014/main" id="{E8483234-EBD7-46B6-9E05-128E1458CE5D}"/>
              </a:ext>
            </a:extLst>
          </p:cNvPr>
          <p:cNvCxnSpPr>
            <a:cxnSpLocks/>
            <a:stCxn id="142" idx="3"/>
            <a:endCxn id="157" idx="0"/>
          </p:cNvCxnSpPr>
          <p:nvPr/>
        </p:nvCxnSpPr>
        <p:spPr>
          <a:xfrm>
            <a:off x="3700406" y="2810121"/>
            <a:ext cx="371836" cy="396517"/>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184" name="Connector: Elbow 183">
            <a:extLst>
              <a:ext uri="{FF2B5EF4-FFF2-40B4-BE49-F238E27FC236}">
                <a16:creationId xmlns:a16="http://schemas.microsoft.com/office/drawing/2014/main" id="{2D464F00-39BD-45DA-8067-2428040AA867}"/>
              </a:ext>
            </a:extLst>
          </p:cNvPr>
          <p:cNvCxnSpPr>
            <a:cxnSpLocks/>
            <a:stCxn id="142" idx="1"/>
            <a:endCxn id="170" idx="0"/>
          </p:cNvCxnSpPr>
          <p:nvPr/>
        </p:nvCxnSpPr>
        <p:spPr>
          <a:xfrm rot="10800000" flipV="1">
            <a:off x="2490679" y="2810121"/>
            <a:ext cx="423261" cy="299418"/>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185" name="Connector: Elbow 184">
            <a:extLst>
              <a:ext uri="{FF2B5EF4-FFF2-40B4-BE49-F238E27FC236}">
                <a16:creationId xmlns:a16="http://schemas.microsoft.com/office/drawing/2014/main" id="{3B3E040A-B6CE-460B-BD69-28227082E351}"/>
              </a:ext>
            </a:extLst>
          </p:cNvPr>
          <p:cNvCxnSpPr>
            <a:cxnSpLocks/>
            <a:stCxn id="142" idx="1"/>
            <a:endCxn id="165" idx="0"/>
          </p:cNvCxnSpPr>
          <p:nvPr/>
        </p:nvCxnSpPr>
        <p:spPr>
          <a:xfrm rot="10800000" flipV="1">
            <a:off x="1889871" y="2810121"/>
            <a:ext cx="1024069" cy="320182"/>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186" name="Connector: Elbow 185">
            <a:extLst>
              <a:ext uri="{FF2B5EF4-FFF2-40B4-BE49-F238E27FC236}">
                <a16:creationId xmlns:a16="http://schemas.microsoft.com/office/drawing/2014/main" id="{02E96BB4-3EEB-4BF4-9CB7-985DF908210B}"/>
              </a:ext>
            </a:extLst>
          </p:cNvPr>
          <p:cNvCxnSpPr>
            <a:cxnSpLocks/>
            <a:stCxn id="142" idx="3"/>
            <a:endCxn id="154" idx="0"/>
          </p:cNvCxnSpPr>
          <p:nvPr/>
        </p:nvCxnSpPr>
        <p:spPr>
          <a:xfrm>
            <a:off x="3700406" y="2810121"/>
            <a:ext cx="904463" cy="384307"/>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187" name="Connector: Elbow 186">
            <a:extLst>
              <a:ext uri="{FF2B5EF4-FFF2-40B4-BE49-F238E27FC236}">
                <a16:creationId xmlns:a16="http://schemas.microsoft.com/office/drawing/2014/main" id="{AF70EB73-F30D-49FA-B253-BD60C57E5CFB}"/>
              </a:ext>
            </a:extLst>
          </p:cNvPr>
          <p:cNvCxnSpPr>
            <a:cxnSpLocks/>
            <a:stCxn id="142" idx="3"/>
            <a:endCxn id="161" idx="0"/>
          </p:cNvCxnSpPr>
          <p:nvPr/>
        </p:nvCxnSpPr>
        <p:spPr>
          <a:xfrm>
            <a:off x="3700406" y="2810121"/>
            <a:ext cx="1400916" cy="417594"/>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188" name="Connector: Elbow 187">
            <a:extLst>
              <a:ext uri="{FF2B5EF4-FFF2-40B4-BE49-F238E27FC236}">
                <a16:creationId xmlns:a16="http://schemas.microsoft.com/office/drawing/2014/main" id="{AAE3AFC6-83DF-4645-A614-93F0D0C71EE6}"/>
              </a:ext>
            </a:extLst>
          </p:cNvPr>
          <p:cNvCxnSpPr>
            <a:cxnSpLocks/>
            <a:stCxn id="142" idx="3"/>
            <a:endCxn id="159" idx="0"/>
          </p:cNvCxnSpPr>
          <p:nvPr/>
        </p:nvCxnSpPr>
        <p:spPr>
          <a:xfrm>
            <a:off x="3700406" y="2810121"/>
            <a:ext cx="1886825" cy="466185"/>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189" name="Straight Arrow Connector 188">
            <a:extLst>
              <a:ext uri="{FF2B5EF4-FFF2-40B4-BE49-F238E27FC236}">
                <a16:creationId xmlns:a16="http://schemas.microsoft.com/office/drawing/2014/main" id="{79622C0C-D2AC-4920-91D1-A254FD0E206D}"/>
              </a:ext>
            </a:extLst>
          </p:cNvPr>
          <p:cNvCxnSpPr>
            <a:cxnSpLocks/>
            <a:stCxn id="177" idx="2"/>
            <a:endCxn id="385" idx="0"/>
          </p:cNvCxnSpPr>
          <p:nvPr/>
        </p:nvCxnSpPr>
        <p:spPr>
          <a:xfrm flipH="1">
            <a:off x="1141321" y="3310571"/>
            <a:ext cx="937" cy="214033"/>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90" name="Diamond 189">
            <a:extLst>
              <a:ext uri="{FF2B5EF4-FFF2-40B4-BE49-F238E27FC236}">
                <a16:creationId xmlns:a16="http://schemas.microsoft.com/office/drawing/2014/main" id="{8B32079E-4834-4C7B-B2AE-C6605AF77DAF}"/>
              </a:ext>
            </a:extLst>
          </p:cNvPr>
          <p:cNvSpPr/>
          <p:nvPr/>
        </p:nvSpPr>
        <p:spPr>
          <a:xfrm>
            <a:off x="1781252" y="3671047"/>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Diamond 190">
            <a:extLst>
              <a:ext uri="{FF2B5EF4-FFF2-40B4-BE49-F238E27FC236}">
                <a16:creationId xmlns:a16="http://schemas.microsoft.com/office/drawing/2014/main" id="{9F855070-DC8B-49EF-B516-4B26BCC2E478}"/>
              </a:ext>
            </a:extLst>
          </p:cNvPr>
          <p:cNvSpPr/>
          <p:nvPr/>
        </p:nvSpPr>
        <p:spPr>
          <a:xfrm>
            <a:off x="2207146" y="3678632"/>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2" name="Connector: Elbow 231">
            <a:extLst>
              <a:ext uri="{FF2B5EF4-FFF2-40B4-BE49-F238E27FC236}">
                <a16:creationId xmlns:a16="http://schemas.microsoft.com/office/drawing/2014/main" id="{81C0B801-FCFF-476D-B7D7-3FF207980EDF}"/>
              </a:ext>
            </a:extLst>
          </p:cNvPr>
          <p:cNvCxnSpPr>
            <a:cxnSpLocks/>
            <a:stCxn id="165" idx="2"/>
            <a:endCxn id="194" idx="0"/>
          </p:cNvCxnSpPr>
          <p:nvPr/>
        </p:nvCxnSpPr>
        <p:spPr>
          <a:xfrm flipH="1">
            <a:off x="1536367" y="3529332"/>
            <a:ext cx="353503" cy="14171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94" name="Diamond 193">
            <a:extLst>
              <a:ext uri="{FF2B5EF4-FFF2-40B4-BE49-F238E27FC236}">
                <a16:creationId xmlns:a16="http://schemas.microsoft.com/office/drawing/2014/main" id="{C3924D2E-BDA9-4F24-87AF-8CEB38CA1CD6}"/>
              </a:ext>
            </a:extLst>
          </p:cNvPr>
          <p:cNvSpPr/>
          <p:nvPr/>
        </p:nvSpPr>
        <p:spPr>
          <a:xfrm>
            <a:off x="1353033" y="3671047"/>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5" name="Straight Arrow Connector 194">
            <a:extLst>
              <a:ext uri="{FF2B5EF4-FFF2-40B4-BE49-F238E27FC236}">
                <a16:creationId xmlns:a16="http://schemas.microsoft.com/office/drawing/2014/main" id="{8F150A79-A746-400F-827A-635D6EDE6262}"/>
              </a:ext>
            </a:extLst>
          </p:cNvPr>
          <p:cNvCxnSpPr>
            <a:cxnSpLocks/>
            <a:stCxn id="194" idx="2"/>
            <a:endCxn id="204" idx="0"/>
          </p:cNvCxnSpPr>
          <p:nvPr/>
        </p:nvCxnSpPr>
        <p:spPr>
          <a:xfrm flipH="1">
            <a:off x="1530421" y="4070076"/>
            <a:ext cx="5946" cy="26010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96" name="Connector: Elbow 235">
            <a:extLst>
              <a:ext uri="{FF2B5EF4-FFF2-40B4-BE49-F238E27FC236}">
                <a16:creationId xmlns:a16="http://schemas.microsoft.com/office/drawing/2014/main" id="{FAE73C4E-6BAB-4331-A36A-BE2DDEFD06D6}"/>
              </a:ext>
            </a:extLst>
          </p:cNvPr>
          <p:cNvCxnSpPr>
            <a:cxnSpLocks/>
            <a:stCxn id="170" idx="2"/>
            <a:endCxn id="198" idx="0"/>
          </p:cNvCxnSpPr>
          <p:nvPr/>
        </p:nvCxnSpPr>
        <p:spPr>
          <a:xfrm>
            <a:off x="2490678" y="3508568"/>
            <a:ext cx="329782" cy="17412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98" name="Diamond 197">
            <a:extLst>
              <a:ext uri="{FF2B5EF4-FFF2-40B4-BE49-F238E27FC236}">
                <a16:creationId xmlns:a16="http://schemas.microsoft.com/office/drawing/2014/main" id="{1D1CE635-DDAB-4014-9D4D-BD2A6D04802A}"/>
              </a:ext>
            </a:extLst>
          </p:cNvPr>
          <p:cNvSpPr/>
          <p:nvPr/>
        </p:nvSpPr>
        <p:spPr>
          <a:xfrm>
            <a:off x="2637126" y="3682693"/>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9" name="Straight Arrow Connector 198">
            <a:extLst>
              <a:ext uri="{FF2B5EF4-FFF2-40B4-BE49-F238E27FC236}">
                <a16:creationId xmlns:a16="http://schemas.microsoft.com/office/drawing/2014/main" id="{5AAEADD8-D7E1-4106-96D2-226BA427EB18}"/>
              </a:ext>
            </a:extLst>
          </p:cNvPr>
          <p:cNvCxnSpPr>
            <a:cxnSpLocks/>
            <a:stCxn id="198" idx="2"/>
            <a:endCxn id="210" idx="0"/>
          </p:cNvCxnSpPr>
          <p:nvPr/>
        </p:nvCxnSpPr>
        <p:spPr>
          <a:xfrm>
            <a:off x="2820460" y="4081722"/>
            <a:ext cx="11537" cy="22415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01" name="Straight Arrow Connector 200">
            <a:extLst>
              <a:ext uri="{FF2B5EF4-FFF2-40B4-BE49-F238E27FC236}">
                <a16:creationId xmlns:a16="http://schemas.microsoft.com/office/drawing/2014/main" id="{C3B61035-7568-4C3B-933C-C0D47197BCE6}"/>
              </a:ext>
            </a:extLst>
          </p:cNvPr>
          <p:cNvCxnSpPr>
            <a:cxnSpLocks/>
            <a:stCxn id="143" idx="0"/>
            <a:endCxn id="173" idx="0"/>
          </p:cNvCxnSpPr>
          <p:nvPr/>
        </p:nvCxnSpPr>
        <p:spPr>
          <a:xfrm flipH="1">
            <a:off x="287991" y="2439774"/>
            <a:ext cx="226158" cy="47598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02" name="Straight Arrow Connector 201">
            <a:extLst>
              <a:ext uri="{FF2B5EF4-FFF2-40B4-BE49-F238E27FC236}">
                <a16:creationId xmlns:a16="http://schemas.microsoft.com/office/drawing/2014/main" id="{F48B64EF-15AF-47BA-BA0C-CE156AC69C78}"/>
              </a:ext>
            </a:extLst>
          </p:cNvPr>
          <p:cNvCxnSpPr>
            <a:cxnSpLocks/>
            <a:stCxn id="143" idx="0"/>
            <a:endCxn id="175" idx="0"/>
          </p:cNvCxnSpPr>
          <p:nvPr/>
        </p:nvCxnSpPr>
        <p:spPr>
          <a:xfrm>
            <a:off x="514149" y="2439774"/>
            <a:ext cx="205694" cy="47023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03" name="Straight Arrow Connector 202">
            <a:extLst>
              <a:ext uri="{FF2B5EF4-FFF2-40B4-BE49-F238E27FC236}">
                <a16:creationId xmlns:a16="http://schemas.microsoft.com/office/drawing/2014/main" id="{4FE7BC82-5B42-4AE9-BEE6-12BE33F878A5}"/>
              </a:ext>
            </a:extLst>
          </p:cNvPr>
          <p:cNvCxnSpPr>
            <a:cxnSpLocks/>
            <a:stCxn id="143" idx="0"/>
            <a:endCxn id="177" idx="0"/>
          </p:cNvCxnSpPr>
          <p:nvPr/>
        </p:nvCxnSpPr>
        <p:spPr>
          <a:xfrm>
            <a:off x="514149" y="2439774"/>
            <a:ext cx="628109" cy="47176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204" name="Picture 203" descr="A picture containing clipart&#10;&#10;Description automatically generated">
            <a:extLst>
              <a:ext uri="{FF2B5EF4-FFF2-40B4-BE49-F238E27FC236}">
                <a16:creationId xmlns:a16="http://schemas.microsoft.com/office/drawing/2014/main" id="{11B899E5-7380-4E2F-992F-3D95BCAFE6DF}"/>
              </a:ext>
            </a:extLst>
          </p:cNvPr>
          <p:cNvPicPr>
            <a:picLocks noChangeAspect="1"/>
          </p:cNvPicPr>
          <p:nvPr/>
        </p:nvPicPr>
        <p:blipFill>
          <a:blip r:embed="rId3"/>
          <a:stretch>
            <a:fillRect/>
          </a:stretch>
        </p:blipFill>
        <p:spPr>
          <a:xfrm>
            <a:off x="1325591" y="4330184"/>
            <a:ext cx="409660" cy="409660"/>
          </a:xfrm>
          <a:prstGeom prst="rect">
            <a:avLst/>
          </a:prstGeom>
        </p:spPr>
      </p:pic>
      <p:pic>
        <p:nvPicPr>
          <p:cNvPr id="205" name="Picture 204" descr="A picture containing clipart&#10;&#10;Description automatically generated">
            <a:extLst>
              <a:ext uri="{FF2B5EF4-FFF2-40B4-BE49-F238E27FC236}">
                <a16:creationId xmlns:a16="http://schemas.microsoft.com/office/drawing/2014/main" id="{54C6EF18-D397-4FE6-B891-27679C6FAA4A}"/>
              </a:ext>
            </a:extLst>
          </p:cNvPr>
          <p:cNvPicPr>
            <a:picLocks noChangeAspect="1"/>
          </p:cNvPicPr>
          <p:nvPr/>
        </p:nvPicPr>
        <p:blipFill>
          <a:blip r:embed="rId3"/>
          <a:stretch>
            <a:fillRect/>
          </a:stretch>
        </p:blipFill>
        <p:spPr>
          <a:xfrm>
            <a:off x="2193851" y="4330831"/>
            <a:ext cx="409660" cy="409660"/>
          </a:xfrm>
          <a:prstGeom prst="rect">
            <a:avLst/>
          </a:prstGeom>
        </p:spPr>
      </p:pic>
      <p:pic>
        <p:nvPicPr>
          <p:cNvPr id="208" name="Picture 207" descr="A picture containing chart&#10;&#10;Description automatically generated">
            <a:extLst>
              <a:ext uri="{FF2B5EF4-FFF2-40B4-BE49-F238E27FC236}">
                <a16:creationId xmlns:a16="http://schemas.microsoft.com/office/drawing/2014/main" id="{6328B80A-6A8B-40BF-8CE9-634DF7C5E50A}"/>
              </a:ext>
            </a:extLst>
          </p:cNvPr>
          <p:cNvPicPr>
            <a:picLocks noChangeAspect="1"/>
          </p:cNvPicPr>
          <p:nvPr/>
        </p:nvPicPr>
        <p:blipFill>
          <a:blip r:embed="rId4"/>
          <a:stretch>
            <a:fillRect/>
          </a:stretch>
        </p:blipFill>
        <p:spPr>
          <a:xfrm>
            <a:off x="4404039" y="3902667"/>
            <a:ext cx="437704" cy="437704"/>
          </a:xfrm>
          <a:prstGeom prst="rect">
            <a:avLst/>
          </a:prstGeom>
        </p:spPr>
      </p:pic>
      <p:pic>
        <p:nvPicPr>
          <p:cNvPr id="209" name="Picture 208" descr="A picture containing chart&#10;&#10;Description automatically generated">
            <a:extLst>
              <a:ext uri="{FF2B5EF4-FFF2-40B4-BE49-F238E27FC236}">
                <a16:creationId xmlns:a16="http://schemas.microsoft.com/office/drawing/2014/main" id="{DFEA6CC5-7B7F-463C-84CF-8C1504E25B19}"/>
              </a:ext>
            </a:extLst>
          </p:cNvPr>
          <p:cNvPicPr>
            <a:picLocks noChangeAspect="1"/>
          </p:cNvPicPr>
          <p:nvPr/>
        </p:nvPicPr>
        <p:blipFill>
          <a:blip r:embed="rId4"/>
          <a:stretch>
            <a:fillRect/>
          </a:stretch>
        </p:blipFill>
        <p:spPr>
          <a:xfrm>
            <a:off x="1760897" y="4324779"/>
            <a:ext cx="437704" cy="437704"/>
          </a:xfrm>
          <a:prstGeom prst="rect">
            <a:avLst/>
          </a:prstGeom>
        </p:spPr>
      </p:pic>
      <p:pic>
        <p:nvPicPr>
          <p:cNvPr id="210" name="Picture 209" descr="A picture containing chart&#10;&#10;Description automatically generated">
            <a:extLst>
              <a:ext uri="{FF2B5EF4-FFF2-40B4-BE49-F238E27FC236}">
                <a16:creationId xmlns:a16="http://schemas.microsoft.com/office/drawing/2014/main" id="{70F936D8-D81A-471A-B4B2-A2237572379E}"/>
              </a:ext>
            </a:extLst>
          </p:cNvPr>
          <p:cNvPicPr>
            <a:picLocks noChangeAspect="1"/>
          </p:cNvPicPr>
          <p:nvPr/>
        </p:nvPicPr>
        <p:blipFill>
          <a:blip r:embed="rId4"/>
          <a:stretch>
            <a:fillRect/>
          </a:stretch>
        </p:blipFill>
        <p:spPr>
          <a:xfrm>
            <a:off x="2613145" y="4305880"/>
            <a:ext cx="437704" cy="437704"/>
          </a:xfrm>
          <a:prstGeom prst="rect">
            <a:avLst/>
          </a:prstGeom>
        </p:spPr>
      </p:pic>
      <p:pic>
        <p:nvPicPr>
          <p:cNvPr id="211" name="Picture 210" descr="A picture containing chart&#10;&#10;Description automatically generated">
            <a:extLst>
              <a:ext uri="{FF2B5EF4-FFF2-40B4-BE49-F238E27FC236}">
                <a16:creationId xmlns:a16="http://schemas.microsoft.com/office/drawing/2014/main" id="{95E5FE95-3A49-4A24-AB1A-93F88DB8888D}"/>
              </a:ext>
            </a:extLst>
          </p:cNvPr>
          <p:cNvPicPr>
            <a:picLocks noChangeAspect="1"/>
          </p:cNvPicPr>
          <p:nvPr/>
        </p:nvPicPr>
        <p:blipFill>
          <a:blip r:embed="rId4"/>
          <a:stretch>
            <a:fillRect/>
          </a:stretch>
        </p:blipFill>
        <p:spPr>
          <a:xfrm>
            <a:off x="3848543" y="3896567"/>
            <a:ext cx="437704" cy="437704"/>
          </a:xfrm>
          <a:prstGeom prst="rect">
            <a:avLst/>
          </a:prstGeom>
        </p:spPr>
      </p:pic>
      <p:pic>
        <p:nvPicPr>
          <p:cNvPr id="212" name="Picture 211" descr="A picture containing chart&#10;&#10;Description automatically generated">
            <a:extLst>
              <a:ext uri="{FF2B5EF4-FFF2-40B4-BE49-F238E27FC236}">
                <a16:creationId xmlns:a16="http://schemas.microsoft.com/office/drawing/2014/main" id="{D6EC07DE-A4B0-4DC0-932B-652D2BD21BEC}"/>
              </a:ext>
            </a:extLst>
          </p:cNvPr>
          <p:cNvPicPr>
            <a:picLocks noChangeAspect="1"/>
          </p:cNvPicPr>
          <p:nvPr/>
        </p:nvPicPr>
        <p:blipFill>
          <a:blip r:embed="rId4"/>
          <a:stretch>
            <a:fillRect/>
          </a:stretch>
        </p:blipFill>
        <p:spPr>
          <a:xfrm>
            <a:off x="4885829" y="3905266"/>
            <a:ext cx="437704" cy="437704"/>
          </a:xfrm>
          <a:prstGeom prst="rect">
            <a:avLst/>
          </a:prstGeom>
        </p:spPr>
      </p:pic>
      <p:pic>
        <p:nvPicPr>
          <p:cNvPr id="213" name="Picture 212" descr="A picture containing chart&#10;&#10;Description automatically generated">
            <a:extLst>
              <a:ext uri="{FF2B5EF4-FFF2-40B4-BE49-F238E27FC236}">
                <a16:creationId xmlns:a16="http://schemas.microsoft.com/office/drawing/2014/main" id="{CE537F6C-B025-4804-A94A-18CD8F0A528D}"/>
              </a:ext>
            </a:extLst>
          </p:cNvPr>
          <p:cNvPicPr>
            <a:picLocks noChangeAspect="1"/>
          </p:cNvPicPr>
          <p:nvPr/>
        </p:nvPicPr>
        <p:blipFill>
          <a:blip r:embed="rId4"/>
          <a:stretch>
            <a:fillRect/>
          </a:stretch>
        </p:blipFill>
        <p:spPr>
          <a:xfrm>
            <a:off x="5374379" y="3897677"/>
            <a:ext cx="437704" cy="437704"/>
          </a:xfrm>
          <a:prstGeom prst="rect">
            <a:avLst/>
          </a:prstGeom>
        </p:spPr>
      </p:pic>
      <p:sp>
        <p:nvSpPr>
          <p:cNvPr id="214" name="TextBox 213">
            <a:extLst>
              <a:ext uri="{FF2B5EF4-FFF2-40B4-BE49-F238E27FC236}">
                <a16:creationId xmlns:a16="http://schemas.microsoft.com/office/drawing/2014/main" id="{7E8C8B03-EC1F-4C93-9167-F2E01E88301E}"/>
              </a:ext>
            </a:extLst>
          </p:cNvPr>
          <p:cNvSpPr txBox="1"/>
          <p:nvPr/>
        </p:nvSpPr>
        <p:spPr>
          <a:xfrm>
            <a:off x="840941" y="1984254"/>
            <a:ext cx="576761" cy="369332"/>
          </a:xfrm>
          <a:prstGeom prst="rect">
            <a:avLst/>
          </a:prstGeom>
          <a:noFill/>
        </p:spPr>
        <p:txBody>
          <a:bodyPr wrap="none" rtlCol="0">
            <a:spAutoFit/>
          </a:bodyPr>
          <a:lstStyle/>
          <a:p>
            <a:r>
              <a:rPr lang="en-US" dirty="0">
                <a:solidFill>
                  <a:schemeClr val="accent1">
                    <a:lumMod val="75000"/>
                  </a:schemeClr>
                </a:solidFill>
              </a:rPr>
              <a:t>RO1</a:t>
            </a:r>
          </a:p>
        </p:txBody>
      </p:sp>
      <p:sp>
        <p:nvSpPr>
          <p:cNvPr id="215" name="Freeform: Shape 214">
            <a:extLst>
              <a:ext uri="{FF2B5EF4-FFF2-40B4-BE49-F238E27FC236}">
                <a16:creationId xmlns:a16="http://schemas.microsoft.com/office/drawing/2014/main" id="{45227272-4F06-4CF6-B18B-3E7E09106BC7}"/>
              </a:ext>
            </a:extLst>
          </p:cNvPr>
          <p:cNvSpPr/>
          <p:nvPr/>
        </p:nvSpPr>
        <p:spPr>
          <a:xfrm>
            <a:off x="1339989" y="2064505"/>
            <a:ext cx="3502371" cy="1672707"/>
          </a:xfrm>
          <a:custGeom>
            <a:avLst/>
            <a:gdLst>
              <a:gd name="connsiteX0" fmla="*/ 2515957 w 3468842"/>
              <a:gd name="connsiteY0" fmla="*/ 0 h 1712643"/>
              <a:gd name="connsiteX1" fmla="*/ 3278261 w 3468842"/>
              <a:gd name="connsiteY1" fmla="*/ 0 h 1712643"/>
              <a:gd name="connsiteX2" fmla="*/ 3468842 w 3468842"/>
              <a:gd name="connsiteY2" fmla="*/ 190581 h 1712643"/>
              <a:gd name="connsiteX3" fmla="*/ 3468842 w 3468842"/>
              <a:gd name="connsiteY3" fmla="*/ 1522062 h 1712643"/>
              <a:gd name="connsiteX4" fmla="*/ 3278261 w 3468842"/>
              <a:gd name="connsiteY4" fmla="*/ 1712643 h 1712643"/>
              <a:gd name="connsiteX5" fmla="*/ 2515957 w 3468842"/>
              <a:gd name="connsiteY5" fmla="*/ 1712643 h 1712643"/>
              <a:gd name="connsiteX6" fmla="*/ 2325376 w 3468842"/>
              <a:gd name="connsiteY6" fmla="*/ 1522062 h 1712643"/>
              <a:gd name="connsiteX7" fmla="*/ 2325376 w 3468842"/>
              <a:gd name="connsiteY7" fmla="*/ 851928 h 1712643"/>
              <a:gd name="connsiteX8" fmla="*/ 141991 w 3468842"/>
              <a:gd name="connsiteY8" fmla="*/ 851928 h 1712643"/>
              <a:gd name="connsiteX9" fmla="*/ 0 w 3468842"/>
              <a:gd name="connsiteY9" fmla="*/ 709937 h 1712643"/>
              <a:gd name="connsiteX10" fmla="*/ 0 w 3468842"/>
              <a:gd name="connsiteY10" fmla="*/ 141992 h 1712643"/>
              <a:gd name="connsiteX11" fmla="*/ 141991 w 3468842"/>
              <a:gd name="connsiteY11" fmla="*/ 1 h 1712643"/>
              <a:gd name="connsiteX12" fmla="*/ 2515947 w 3468842"/>
              <a:gd name="connsiteY12" fmla="*/ 1 h 1712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68842" h="1712643">
                <a:moveTo>
                  <a:pt x="2515957" y="0"/>
                </a:moveTo>
                <a:lnTo>
                  <a:pt x="3278261" y="0"/>
                </a:lnTo>
                <a:cubicBezTo>
                  <a:pt x="3383516" y="0"/>
                  <a:pt x="3468842" y="85326"/>
                  <a:pt x="3468842" y="190581"/>
                </a:cubicBezTo>
                <a:lnTo>
                  <a:pt x="3468842" y="1522062"/>
                </a:lnTo>
                <a:cubicBezTo>
                  <a:pt x="3468842" y="1627317"/>
                  <a:pt x="3383516" y="1712643"/>
                  <a:pt x="3278261" y="1712643"/>
                </a:cubicBezTo>
                <a:lnTo>
                  <a:pt x="2515957" y="1712643"/>
                </a:lnTo>
                <a:cubicBezTo>
                  <a:pt x="2410702" y="1712643"/>
                  <a:pt x="2325376" y="1627317"/>
                  <a:pt x="2325376" y="1522062"/>
                </a:cubicBezTo>
                <a:lnTo>
                  <a:pt x="2325376" y="851928"/>
                </a:lnTo>
                <a:lnTo>
                  <a:pt x="141991" y="851928"/>
                </a:lnTo>
                <a:cubicBezTo>
                  <a:pt x="63572" y="851928"/>
                  <a:pt x="0" y="788356"/>
                  <a:pt x="0" y="709937"/>
                </a:cubicBezTo>
                <a:lnTo>
                  <a:pt x="0" y="141992"/>
                </a:lnTo>
                <a:cubicBezTo>
                  <a:pt x="0" y="63573"/>
                  <a:pt x="63572" y="1"/>
                  <a:pt x="141991" y="1"/>
                </a:cubicBezTo>
                <a:lnTo>
                  <a:pt x="2515947" y="1"/>
                </a:lnTo>
                <a:close/>
              </a:path>
            </a:pathLst>
          </a:custGeom>
          <a:solidFill>
            <a:srgbClr val="9DBFBE">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6" name="TextBox 215">
            <a:extLst>
              <a:ext uri="{FF2B5EF4-FFF2-40B4-BE49-F238E27FC236}">
                <a16:creationId xmlns:a16="http://schemas.microsoft.com/office/drawing/2014/main" id="{52C93A96-46BC-4B85-B523-6D506278AD2B}"/>
              </a:ext>
            </a:extLst>
          </p:cNvPr>
          <p:cNvSpPr txBox="1"/>
          <p:nvPr/>
        </p:nvSpPr>
        <p:spPr>
          <a:xfrm>
            <a:off x="1389778" y="1681680"/>
            <a:ext cx="576761" cy="369332"/>
          </a:xfrm>
          <a:prstGeom prst="rect">
            <a:avLst/>
          </a:prstGeom>
          <a:noFill/>
        </p:spPr>
        <p:txBody>
          <a:bodyPr wrap="none" rtlCol="0">
            <a:spAutoFit/>
          </a:bodyPr>
          <a:lstStyle/>
          <a:p>
            <a:r>
              <a:rPr lang="en-US" dirty="0">
                <a:solidFill>
                  <a:schemeClr val="accent1">
                    <a:lumMod val="75000"/>
                  </a:schemeClr>
                </a:solidFill>
              </a:rPr>
              <a:t>RO2</a:t>
            </a:r>
          </a:p>
        </p:txBody>
      </p:sp>
      <p:sp>
        <p:nvSpPr>
          <p:cNvPr id="217" name="Freeform: Shape 216">
            <a:extLst>
              <a:ext uri="{FF2B5EF4-FFF2-40B4-BE49-F238E27FC236}">
                <a16:creationId xmlns:a16="http://schemas.microsoft.com/office/drawing/2014/main" id="{B357FF2B-80A6-41CE-974A-75FB9E0C7A89}"/>
              </a:ext>
            </a:extLst>
          </p:cNvPr>
          <p:cNvSpPr/>
          <p:nvPr/>
        </p:nvSpPr>
        <p:spPr>
          <a:xfrm>
            <a:off x="1283828" y="2020285"/>
            <a:ext cx="4058152" cy="1696837"/>
          </a:xfrm>
          <a:custGeom>
            <a:avLst/>
            <a:gdLst>
              <a:gd name="connsiteX0" fmla="*/ 137621 w 4058152"/>
              <a:gd name="connsiteY0" fmla="*/ 0 h 1696837"/>
              <a:gd name="connsiteX1" fmla="*/ 3920530 w 4058152"/>
              <a:gd name="connsiteY1" fmla="*/ 0 h 1696837"/>
              <a:gd name="connsiteX2" fmla="*/ 4058151 w 4058152"/>
              <a:gd name="connsiteY2" fmla="*/ 137621 h 1696837"/>
              <a:gd name="connsiteX3" fmla="*/ 4058151 w 4058152"/>
              <a:gd name="connsiteY3" fmla="*/ 228883 h 1696837"/>
              <a:gd name="connsiteX4" fmla="*/ 4058152 w 4058152"/>
              <a:gd name="connsiteY4" fmla="*/ 228888 h 1696837"/>
              <a:gd name="connsiteX5" fmla="*/ 4058152 w 4058152"/>
              <a:gd name="connsiteY5" fmla="*/ 1620349 h 1696837"/>
              <a:gd name="connsiteX6" fmla="*/ 3981664 w 4058152"/>
              <a:gd name="connsiteY6" fmla="*/ 1696837 h 1696837"/>
              <a:gd name="connsiteX7" fmla="*/ 3675720 w 4058152"/>
              <a:gd name="connsiteY7" fmla="*/ 1696837 h 1696837"/>
              <a:gd name="connsiteX8" fmla="*/ 3599232 w 4058152"/>
              <a:gd name="connsiteY8" fmla="*/ 1620349 h 1696837"/>
              <a:gd name="connsiteX9" fmla="*/ 3599232 w 4058152"/>
              <a:gd name="connsiteY9" fmla="*/ 825707 h 1696837"/>
              <a:gd name="connsiteX10" fmla="*/ 137621 w 4058152"/>
              <a:gd name="connsiteY10" fmla="*/ 825707 h 1696837"/>
              <a:gd name="connsiteX11" fmla="*/ 0 w 4058152"/>
              <a:gd name="connsiteY11" fmla="*/ 688086 h 1696837"/>
              <a:gd name="connsiteX12" fmla="*/ 0 w 4058152"/>
              <a:gd name="connsiteY12" fmla="*/ 137621 h 1696837"/>
              <a:gd name="connsiteX13" fmla="*/ 137621 w 4058152"/>
              <a:gd name="connsiteY13" fmla="*/ 0 h 1696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58152" h="1696837">
                <a:moveTo>
                  <a:pt x="137621" y="0"/>
                </a:moveTo>
                <a:lnTo>
                  <a:pt x="3920530" y="0"/>
                </a:lnTo>
                <a:cubicBezTo>
                  <a:pt x="3996536" y="0"/>
                  <a:pt x="4058151" y="61615"/>
                  <a:pt x="4058151" y="137621"/>
                </a:cubicBezTo>
                <a:lnTo>
                  <a:pt x="4058151" y="228883"/>
                </a:lnTo>
                <a:lnTo>
                  <a:pt x="4058152" y="228888"/>
                </a:lnTo>
                <a:lnTo>
                  <a:pt x="4058152" y="1620349"/>
                </a:lnTo>
                <a:cubicBezTo>
                  <a:pt x="4058152" y="1662592"/>
                  <a:pt x="4023907" y="1696837"/>
                  <a:pt x="3981664" y="1696837"/>
                </a:cubicBezTo>
                <a:lnTo>
                  <a:pt x="3675720" y="1696837"/>
                </a:lnTo>
                <a:cubicBezTo>
                  <a:pt x="3633477" y="1696837"/>
                  <a:pt x="3599232" y="1662592"/>
                  <a:pt x="3599232" y="1620349"/>
                </a:cubicBezTo>
                <a:lnTo>
                  <a:pt x="3599232" y="825707"/>
                </a:lnTo>
                <a:lnTo>
                  <a:pt x="137621" y="825707"/>
                </a:lnTo>
                <a:cubicBezTo>
                  <a:pt x="61615" y="825707"/>
                  <a:pt x="0" y="764092"/>
                  <a:pt x="0" y="688086"/>
                </a:cubicBezTo>
                <a:lnTo>
                  <a:pt x="0" y="137621"/>
                </a:lnTo>
                <a:cubicBezTo>
                  <a:pt x="0" y="61615"/>
                  <a:pt x="61615" y="0"/>
                  <a:pt x="137621" y="0"/>
                </a:cubicBezTo>
                <a:close/>
              </a:path>
            </a:pathLst>
          </a:custGeom>
          <a:solidFill>
            <a:srgbClr val="9DBFBE">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8" name="Freeform: Shape 217">
            <a:extLst>
              <a:ext uri="{FF2B5EF4-FFF2-40B4-BE49-F238E27FC236}">
                <a16:creationId xmlns:a16="http://schemas.microsoft.com/office/drawing/2014/main" id="{64097DC8-525C-4A2B-BCE4-43DC5196E644}"/>
              </a:ext>
            </a:extLst>
          </p:cNvPr>
          <p:cNvSpPr/>
          <p:nvPr/>
        </p:nvSpPr>
        <p:spPr>
          <a:xfrm>
            <a:off x="1397255" y="1964164"/>
            <a:ext cx="4409144" cy="1752958"/>
          </a:xfrm>
          <a:custGeom>
            <a:avLst/>
            <a:gdLst>
              <a:gd name="connsiteX0" fmla="*/ 135236 w 4409144"/>
              <a:gd name="connsiteY0" fmla="*/ 0 h 1752958"/>
              <a:gd name="connsiteX1" fmla="*/ 4058010 w 4409144"/>
              <a:gd name="connsiteY1" fmla="*/ 0 h 1752958"/>
              <a:gd name="connsiteX2" fmla="*/ 4252376 w 4409144"/>
              <a:gd name="connsiteY2" fmla="*/ 0 h 1752958"/>
              <a:gd name="connsiteX3" fmla="*/ 4338915 w 4409144"/>
              <a:gd name="connsiteY3" fmla="*/ 0 h 1752958"/>
              <a:gd name="connsiteX4" fmla="*/ 4409144 w 4409144"/>
              <a:gd name="connsiteY4" fmla="*/ 70229 h 1752958"/>
              <a:gd name="connsiteX5" fmla="*/ 4409144 w 4409144"/>
              <a:gd name="connsiteY5" fmla="*/ 1682729 h 1752958"/>
              <a:gd name="connsiteX6" fmla="*/ 4338915 w 4409144"/>
              <a:gd name="connsiteY6" fmla="*/ 1752958 h 1752958"/>
              <a:gd name="connsiteX7" fmla="*/ 4058010 w 4409144"/>
              <a:gd name="connsiteY7" fmla="*/ 1752958 h 1752958"/>
              <a:gd name="connsiteX8" fmla="*/ 3987781 w 4409144"/>
              <a:gd name="connsiteY8" fmla="*/ 1682729 h 1752958"/>
              <a:gd name="connsiteX9" fmla="*/ 3987781 w 4409144"/>
              <a:gd name="connsiteY9" fmla="*/ 811400 h 1752958"/>
              <a:gd name="connsiteX10" fmla="*/ 135236 w 4409144"/>
              <a:gd name="connsiteY10" fmla="*/ 811400 h 1752958"/>
              <a:gd name="connsiteX11" fmla="*/ 0 w 4409144"/>
              <a:gd name="connsiteY11" fmla="*/ 676164 h 1752958"/>
              <a:gd name="connsiteX12" fmla="*/ 0 w 4409144"/>
              <a:gd name="connsiteY12" fmla="*/ 135236 h 1752958"/>
              <a:gd name="connsiteX13" fmla="*/ 135236 w 4409144"/>
              <a:gd name="connsiteY13" fmla="*/ 0 h 1752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09144" h="1752958">
                <a:moveTo>
                  <a:pt x="135236" y="0"/>
                </a:moveTo>
                <a:lnTo>
                  <a:pt x="4058010" y="0"/>
                </a:lnTo>
                <a:lnTo>
                  <a:pt x="4252376" y="0"/>
                </a:lnTo>
                <a:lnTo>
                  <a:pt x="4338915" y="0"/>
                </a:lnTo>
                <a:cubicBezTo>
                  <a:pt x="4377701" y="0"/>
                  <a:pt x="4409144" y="31443"/>
                  <a:pt x="4409144" y="70229"/>
                </a:cubicBezTo>
                <a:lnTo>
                  <a:pt x="4409144" y="1682729"/>
                </a:lnTo>
                <a:cubicBezTo>
                  <a:pt x="4409144" y="1721515"/>
                  <a:pt x="4377701" y="1752958"/>
                  <a:pt x="4338915" y="1752958"/>
                </a:cubicBezTo>
                <a:lnTo>
                  <a:pt x="4058010" y="1752958"/>
                </a:lnTo>
                <a:cubicBezTo>
                  <a:pt x="4019224" y="1752958"/>
                  <a:pt x="3987781" y="1721515"/>
                  <a:pt x="3987781" y="1682729"/>
                </a:cubicBezTo>
                <a:lnTo>
                  <a:pt x="3987781" y="811400"/>
                </a:lnTo>
                <a:lnTo>
                  <a:pt x="135236" y="811400"/>
                </a:lnTo>
                <a:cubicBezTo>
                  <a:pt x="60547" y="811400"/>
                  <a:pt x="0" y="750853"/>
                  <a:pt x="0" y="676164"/>
                </a:cubicBezTo>
                <a:lnTo>
                  <a:pt x="0" y="135236"/>
                </a:lnTo>
                <a:cubicBezTo>
                  <a:pt x="0" y="60547"/>
                  <a:pt x="60547" y="0"/>
                  <a:pt x="135236" y="0"/>
                </a:cubicBezTo>
                <a:close/>
              </a:path>
            </a:pathLst>
          </a:custGeom>
          <a:solidFill>
            <a:srgbClr val="9DBFBE">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9" name="TextBox 218">
            <a:extLst>
              <a:ext uri="{FF2B5EF4-FFF2-40B4-BE49-F238E27FC236}">
                <a16:creationId xmlns:a16="http://schemas.microsoft.com/office/drawing/2014/main" id="{DDE0C663-B11F-4946-9BEC-4A6AF08BB52F}"/>
              </a:ext>
            </a:extLst>
          </p:cNvPr>
          <p:cNvSpPr txBox="1"/>
          <p:nvPr/>
        </p:nvSpPr>
        <p:spPr>
          <a:xfrm>
            <a:off x="2497634" y="1651436"/>
            <a:ext cx="576761" cy="369332"/>
          </a:xfrm>
          <a:prstGeom prst="rect">
            <a:avLst/>
          </a:prstGeom>
          <a:noFill/>
        </p:spPr>
        <p:txBody>
          <a:bodyPr wrap="none" rtlCol="0">
            <a:spAutoFit/>
          </a:bodyPr>
          <a:lstStyle/>
          <a:p>
            <a:r>
              <a:rPr lang="en-US" dirty="0">
                <a:solidFill>
                  <a:schemeClr val="accent1">
                    <a:lumMod val="75000"/>
                  </a:schemeClr>
                </a:solidFill>
              </a:rPr>
              <a:t>RO3</a:t>
            </a:r>
          </a:p>
        </p:txBody>
      </p:sp>
      <p:sp>
        <p:nvSpPr>
          <p:cNvPr id="220" name="TextBox 219">
            <a:extLst>
              <a:ext uri="{FF2B5EF4-FFF2-40B4-BE49-F238E27FC236}">
                <a16:creationId xmlns:a16="http://schemas.microsoft.com/office/drawing/2014/main" id="{4E6C0475-67A4-4F1F-A7EB-F08CBB423197}"/>
              </a:ext>
            </a:extLst>
          </p:cNvPr>
          <p:cNvSpPr txBox="1"/>
          <p:nvPr/>
        </p:nvSpPr>
        <p:spPr>
          <a:xfrm>
            <a:off x="3075649" y="1661355"/>
            <a:ext cx="576761" cy="369332"/>
          </a:xfrm>
          <a:prstGeom prst="rect">
            <a:avLst/>
          </a:prstGeom>
          <a:noFill/>
        </p:spPr>
        <p:txBody>
          <a:bodyPr wrap="none" rtlCol="0">
            <a:spAutoFit/>
          </a:bodyPr>
          <a:lstStyle/>
          <a:p>
            <a:r>
              <a:rPr lang="en-US" dirty="0">
                <a:solidFill>
                  <a:schemeClr val="accent1">
                    <a:lumMod val="75000"/>
                  </a:schemeClr>
                </a:solidFill>
              </a:rPr>
              <a:t>RO4</a:t>
            </a:r>
          </a:p>
        </p:txBody>
      </p:sp>
      <p:sp>
        <p:nvSpPr>
          <p:cNvPr id="221" name="Rectangle 220">
            <a:extLst>
              <a:ext uri="{FF2B5EF4-FFF2-40B4-BE49-F238E27FC236}">
                <a16:creationId xmlns:a16="http://schemas.microsoft.com/office/drawing/2014/main" id="{88576ED0-579F-4C08-977A-5D9AD18D7EC7}"/>
              </a:ext>
            </a:extLst>
          </p:cNvPr>
          <p:cNvSpPr/>
          <p:nvPr/>
        </p:nvSpPr>
        <p:spPr>
          <a:xfrm>
            <a:off x="6234178" y="1615552"/>
            <a:ext cx="5863771" cy="31577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 name="Rectangle 222">
            <a:extLst>
              <a:ext uri="{FF2B5EF4-FFF2-40B4-BE49-F238E27FC236}">
                <a16:creationId xmlns:a16="http://schemas.microsoft.com/office/drawing/2014/main" id="{D0044363-89BA-4F99-8FB7-45BD7649C511}"/>
              </a:ext>
            </a:extLst>
          </p:cNvPr>
          <p:cNvSpPr/>
          <p:nvPr/>
        </p:nvSpPr>
        <p:spPr>
          <a:xfrm>
            <a:off x="8188113" y="1706943"/>
            <a:ext cx="1221768" cy="339382"/>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b="1" dirty="0">
                <a:solidFill>
                  <a:schemeClr val="tx1"/>
                </a:solidFill>
              </a:rPr>
              <a:t>g</a:t>
            </a:r>
            <a:r>
              <a:rPr lang="en-US" sz="1600" b="1" baseline="30000" dirty="0">
                <a:solidFill>
                  <a:schemeClr val="tx1"/>
                </a:solidFill>
              </a:rPr>
              <a:t>ab</a:t>
            </a:r>
            <a:r>
              <a:rPr lang="en-US" sz="1600" dirty="0">
                <a:solidFill>
                  <a:schemeClr val="tx1"/>
                </a:solidFill>
              </a:rPr>
              <a:t> ,(</a:t>
            </a:r>
            <a:r>
              <a:rPr lang="en-US" sz="1600" b="1" dirty="0">
                <a:solidFill>
                  <a:schemeClr val="tx1"/>
                </a:solidFill>
              </a:rPr>
              <a:t>g</a:t>
            </a:r>
            <a:r>
              <a:rPr lang="en-US" sz="1600" b="1" baseline="30000" dirty="0">
                <a:solidFill>
                  <a:schemeClr val="tx1"/>
                </a:solidFill>
              </a:rPr>
              <a:t>a</a:t>
            </a:r>
            <a:r>
              <a:rPr lang="en-US" sz="1600" dirty="0">
                <a:solidFill>
                  <a:schemeClr val="tx1"/>
                </a:solidFill>
              </a:rPr>
              <a:t> , </a:t>
            </a:r>
            <a:r>
              <a:rPr lang="en-US" sz="1600" b="1" dirty="0" err="1">
                <a:solidFill>
                  <a:schemeClr val="tx1"/>
                </a:solidFill>
              </a:rPr>
              <a:t>g</a:t>
            </a:r>
            <a:r>
              <a:rPr lang="en-US" sz="1600" b="1" baseline="30000" dirty="0" err="1">
                <a:solidFill>
                  <a:schemeClr val="tx1"/>
                </a:solidFill>
              </a:rPr>
              <a:t>b</a:t>
            </a:r>
            <a:r>
              <a:rPr lang="en-US" sz="1600" dirty="0">
                <a:solidFill>
                  <a:schemeClr val="tx1"/>
                </a:solidFill>
              </a:rPr>
              <a:t>)</a:t>
            </a:r>
          </a:p>
        </p:txBody>
      </p:sp>
      <p:sp>
        <p:nvSpPr>
          <p:cNvPr id="234" name="Isosceles Triangle 233">
            <a:extLst>
              <a:ext uri="{FF2B5EF4-FFF2-40B4-BE49-F238E27FC236}">
                <a16:creationId xmlns:a16="http://schemas.microsoft.com/office/drawing/2014/main" id="{27C10655-12DE-41F5-A399-5E9F2F92FC9D}"/>
              </a:ext>
            </a:extLst>
          </p:cNvPr>
          <p:cNvSpPr/>
          <p:nvPr/>
        </p:nvSpPr>
        <p:spPr>
          <a:xfrm rot="5400000">
            <a:off x="6275172" y="2256440"/>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240" name="Straight Arrow Connector 239">
            <a:extLst>
              <a:ext uri="{FF2B5EF4-FFF2-40B4-BE49-F238E27FC236}">
                <a16:creationId xmlns:a16="http://schemas.microsoft.com/office/drawing/2014/main" id="{2F756169-E373-4C0C-A45D-313FA2BA8906}"/>
              </a:ext>
            </a:extLst>
          </p:cNvPr>
          <p:cNvCxnSpPr>
            <a:cxnSpLocks/>
            <a:stCxn id="234" idx="0"/>
            <a:endCxn id="4" idx="0"/>
          </p:cNvCxnSpPr>
          <p:nvPr/>
        </p:nvCxnSpPr>
        <p:spPr>
          <a:xfrm>
            <a:off x="6658020" y="2439774"/>
            <a:ext cx="1867121" cy="330359"/>
          </a:xfrm>
          <a:prstGeom prst="bentConnector2">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43" name="Straight Arrow Connector 242">
            <a:extLst>
              <a:ext uri="{FF2B5EF4-FFF2-40B4-BE49-F238E27FC236}">
                <a16:creationId xmlns:a16="http://schemas.microsoft.com/office/drawing/2014/main" id="{125920E5-0462-4B90-B32A-44028B56D169}"/>
              </a:ext>
            </a:extLst>
          </p:cNvPr>
          <p:cNvCxnSpPr>
            <a:cxnSpLocks/>
            <a:stCxn id="223" idx="2"/>
            <a:endCxn id="4" idx="0"/>
          </p:cNvCxnSpPr>
          <p:nvPr/>
        </p:nvCxnSpPr>
        <p:spPr>
          <a:xfrm flipH="1">
            <a:off x="8525141" y="2046325"/>
            <a:ext cx="273856" cy="723808"/>
          </a:xfrm>
          <a:prstGeom prst="straightConnector1">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sp>
        <p:nvSpPr>
          <p:cNvPr id="269" name="Diamond 268">
            <a:extLst>
              <a:ext uri="{FF2B5EF4-FFF2-40B4-BE49-F238E27FC236}">
                <a16:creationId xmlns:a16="http://schemas.microsoft.com/office/drawing/2014/main" id="{15221AA6-E773-439E-9C3C-D5B8C7423D86}"/>
              </a:ext>
            </a:extLst>
          </p:cNvPr>
          <p:cNvSpPr/>
          <p:nvPr/>
        </p:nvSpPr>
        <p:spPr>
          <a:xfrm>
            <a:off x="6248528" y="2915763"/>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0" name="Straight Arrow Connector 269">
            <a:extLst>
              <a:ext uri="{FF2B5EF4-FFF2-40B4-BE49-F238E27FC236}">
                <a16:creationId xmlns:a16="http://schemas.microsoft.com/office/drawing/2014/main" id="{D13091E8-3D4F-42EC-9A62-347EB867D20D}"/>
              </a:ext>
            </a:extLst>
          </p:cNvPr>
          <p:cNvCxnSpPr>
            <a:cxnSpLocks/>
            <a:stCxn id="269" idx="2"/>
            <a:endCxn id="285" idx="0"/>
          </p:cNvCxnSpPr>
          <p:nvPr/>
        </p:nvCxnSpPr>
        <p:spPr>
          <a:xfrm flipH="1">
            <a:off x="6426180" y="3314792"/>
            <a:ext cx="5682" cy="21072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271" name="Diamond 270">
            <a:extLst>
              <a:ext uri="{FF2B5EF4-FFF2-40B4-BE49-F238E27FC236}">
                <a16:creationId xmlns:a16="http://schemas.microsoft.com/office/drawing/2014/main" id="{661F39FF-E5B8-4FF8-8ECC-5B37C9DAF006}"/>
              </a:ext>
            </a:extLst>
          </p:cNvPr>
          <p:cNvSpPr/>
          <p:nvPr/>
        </p:nvSpPr>
        <p:spPr>
          <a:xfrm>
            <a:off x="6699517" y="2915763"/>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1" name="Straight Arrow Connector 280">
            <a:extLst>
              <a:ext uri="{FF2B5EF4-FFF2-40B4-BE49-F238E27FC236}">
                <a16:creationId xmlns:a16="http://schemas.microsoft.com/office/drawing/2014/main" id="{26B889D0-452A-44F4-A375-E0EBD5C89396}"/>
              </a:ext>
            </a:extLst>
          </p:cNvPr>
          <p:cNvCxnSpPr>
            <a:cxnSpLocks/>
            <a:stCxn id="271" idx="2"/>
          </p:cNvCxnSpPr>
          <p:nvPr/>
        </p:nvCxnSpPr>
        <p:spPr>
          <a:xfrm flipH="1">
            <a:off x="6880436" y="3314792"/>
            <a:ext cx="2415" cy="27500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283" name="Diamond 282">
            <a:extLst>
              <a:ext uri="{FF2B5EF4-FFF2-40B4-BE49-F238E27FC236}">
                <a16:creationId xmlns:a16="http://schemas.microsoft.com/office/drawing/2014/main" id="{61F4EC5E-D067-4C27-9610-976E191DE1C0}"/>
              </a:ext>
            </a:extLst>
          </p:cNvPr>
          <p:cNvSpPr/>
          <p:nvPr/>
        </p:nvSpPr>
        <p:spPr>
          <a:xfrm>
            <a:off x="7102795" y="2911542"/>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4" name="Picture 283" descr="A picture containing clipart&#10;&#10;Description automatically generated">
            <a:extLst>
              <a:ext uri="{FF2B5EF4-FFF2-40B4-BE49-F238E27FC236}">
                <a16:creationId xmlns:a16="http://schemas.microsoft.com/office/drawing/2014/main" id="{927EB693-6F8F-4DF5-9CFA-04C0CD47C5C3}"/>
              </a:ext>
            </a:extLst>
          </p:cNvPr>
          <p:cNvPicPr>
            <a:picLocks noChangeAspect="1"/>
          </p:cNvPicPr>
          <p:nvPr/>
        </p:nvPicPr>
        <p:blipFill>
          <a:blip r:embed="rId3"/>
          <a:stretch>
            <a:fillRect/>
          </a:stretch>
        </p:blipFill>
        <p:spPr>
          <a:xfrm>
            <a:off x="6220231" y="4190180"/>
            <a:ext cx="399029" cy="399029"/>
          </a:xfrm>
          <a:prstGeom prst="rect">
            <a:avLst/>
          </a:prstGeom>
        </p:spPr>
      </p:pic>
      <p:sp>
        <p:nvSpPr>
          <p:cNvPr id="285" name="Diamond 284">
            <a:extLst>
              <a:ext uri="{FF2B5EF4-FFF2-40B4-BE49-F238E27FC236}">
                <a16:creationId xmlns:a16="http://schemas.microsoft.com/office/drawing/2014/main" id="{0E479E0D-1A15-470E-94D0-F90733ADBCC0}"/>
              </a:ext>
            </a:extLst>
          </p:cNvPr>
          <p:cNvSpPr/>
          <p:nvPr/>
        </p:nvSpPr>
        <p:spPr>
          <a:xfrm>
            <a:off x="6242846" y="3525521"/>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6" name="Straight Arrow Connector 285">
            <a:extLst>
              <a:ext uri="{FF2B5EF4-FFF2-40B4-BE49-F238E27FC236}">
                <a16:creationId xmlns:a16="http://schemas.microsoft.com/office/drawing/2014/main" id="{75670C11-3EA5-4B71-85BD-F3D3B252D0C2}"/>
              </a:ext>
            </a:extLst>
          </p:cNvPr>
          <p:cNvCxnSpPr>
            <a:cxnSpLocks/>
            <a:stCxn id="285" idx="2"/>
            <a:endCxn id="284" idx="0"/>
          </p:cNvCxnSpPr>
          <p:nvPr/>
        </p:nvCxnSpPr>
        <p:spPr>
          <a:xfrm flipH="1">
            <a:off x="6419746" y="3924550"/>
            <a:ext cx="6434" cy="26563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95" name="Straight Arrow Connector 294">
            <a:extLst>
              <a:ext uri="{FF2B5EF4-FFF2-40B4-BE49-F238E27FC236}">
                <a16:creationId xmlns:a16="http://schemas.microsoft.com/office/drawing/2014/main" id="{6E4CC802-661C-42DD-9353-1DDBD6A7F6C2}"/>
              </a:ext>
            </a:extLst>
          </p:cNvPr>
          <p:cNvCxnSpPr>
            <a:cxnSpLocks/>
            <a:stCxn id="283" idx="2"/>
          </p:cNvCxnSpPr>
          <p:nvPr/>
        </p:nvCxnSpPr>
        <p:spPr>
          <a:xfrm>
            <a:off x="7286129" y="3310571"/>
            <a:ext cx="33515" cy="27945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01" name="Straight Arrow Connector 300">
            <a:extLst>
              <a:ext uri="{FF2B5EF4-FFF2-40B4-BE49-F238E27FC236}">
                <a16:creationId xmlns:a16="http://schemas.microsoft.com/office/drawing/2014/main" id="{93D9C454-8171-4180-8222-C45C065D9A7D}"/>
              </a:ext>
            </a:extLst>
          </p:cNvPr>
          <p:cNvCxnSpPr>
            <a:cxnSpLocks/>
            <a:stCxn id="181" idx="2"/>
            <a:endCxn id="309" idx="0"/>
          </p:cNvCxnSpPr>
          <p:nvPr/>
        </p:nvCxnSpPr>
        <p:spPr>
          <a:xfrm flipH="1">
            <a:off x="7706077" y="4070077"/>
            <a:ext cx="154728" cy="31430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04" name="Straight Arrow Connector 303">
            <a:extLst>
              <a:ext uri="{FF2B5EF4-FFF2-40B4-BE49-F238E27FC236}">
                <a16:creationId xmlns:a16="http://schemas.microsoft.com/office/drawing/2014/main" id="{A4DD7A65-0F1C-49CA-892E-4194666561F2}"/>
              </a:ext>
            </a:extLst>
          </p:cNvPr>
          <p:cNvCxnSpPr>
            <a:cxnSpLocks/>
            <a:stCxn id="167" idx="4"/>
            <a:endCxn id="314" idx="0"/>
          </p:cNvCxnSpPr>
          <p:nvPr/>
        </p:nvCxnSpPr>
        <p:spPr>
          <a:xfrm>
            <a:off x="9452154" y="3813465"/>
            <a:ext cx="43871" cy="364927"/>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06" name="Straight Arrow Connector 305">
            <a:extLst>
              <a:ext uri="{FF2B5EF4-FFF2-40B4-BE49-F238E27FC236}">
                <a16:creationId xmlns:a16="http://schemas.microsoft.com/office/drawing/2014/main" id="{5B21D8CA-B865-40D7-AE5F-C8B42D11476D}"/>
              </a:ext>
            </a:extLst>
          </p:cNvPr>
          <p:cNvCxnSpPr>
            <a:cxnSpLocks/>
            <a:stCxn id="234" idx="0"/>
            <a:endCxn id="269" idx="0"/>
          </p:cNvCxnSpPr>
          <p:nvPr/>
        </p:nvCxnSpPr>
        <p:spPr>
          <a:xfrm flipH="1">
            <a:off x="6431862" y="2439774"/>
            <a:ext cx="226158" cy="47598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07" name="Straight Arrow Connector 306">
            <a:extLst>
              <a:ext uri="{FF2B5EF4-FFF2-40B4-BE49-F238E27FC236}">
                <a16:creationId xmlns:a16="http://schemas.microsoft.com/office/drawing/2014/main" id="{0E295ED5-2905-4B6A-955C-51D8BD10F3DD}"/>
              </a:ext>
            </a:extLst>
          </p:cNvPr>
          <p:cNvCxnSpPr>
            <a:cxnSpLocks/>
            <a:stCxn id="234" idx="0"/>
            <a:endCxn id="271" idx="0"/>
          </p:cNvCxnSpPr>
          <p:nvPr/>
        </p:nvCxnSpPr>
        <p:spPr>
          <a:xfrm>
            <a:off x="6658020" y="2439774"/>
            <a:ext cx="224831" cy="47598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08" name="Straight Arrow Connector 307">
            <a:extLst>
              <a:ext uri="{FF2B5EF4-FFF2-40B4-BE49-F238E27FC236}">
                <a16:creationId xmlns:a16="http://schemas.microsoft.com/office/drawing/2014/main" id="{F4541539-0176-447E-B7DD-D12DA66A4A92}"/>
              </a:ext>
            </a:extLst>
          </p:cNvPr>
          <p:cNvCxnSpPr>
            <a:cxnSpLocks/>
            <a:stCxn id="234" idx="0"/>
            <a:endCxn id="283" idx="0"/>
          </p:cNvCxnSpPr>
          <p:nvPr/>
        </p:nvCxnSpPr>
        <p:spPr>
          <a:xfrm>
            <a:off x="6658020" y="2439774"/>
            <a:ext cx="628109" cy="47176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309" name="Picture 308" descr="A picture containing clipart&#10;&#10;Description automatically generated">
            <a:extLst>
              <a:ext uri="{FF2B5EF4-FFF2-40B4-BE49-F238E27FC236}">
                <a16:creationId xmlns:a16="http://schemas.microsoft.com/office/drawing/2014/main" id="{824245C5-50DE-4CEF-B87E-77E74BADAB62}"/>
              </a:ext>
            </a:extLst>
          </p:cNvPr>
          <p:cNvPicPr>
            <a:picLocks noChangeAspect="1"/>
          </p:cNvPicPr>
          <p:nvPr/>
        </p:nvPicPr>
        <p:blipFill>
          <a:blip r:embed="rId3"/>
          <a:stretch>
            <a:fillRect/>
          </a:stretch>
        </p:blipFill>
        <p:spPr>
          <a:xfrm>
            <a:off x="7501247" y="4384379"/>
            <a:ext cx="409660" cy="409660"/>
          </a:xfrm>
          <a:prstGeom prst="rect">
            <a:avLst/>
          </a:prstGeom>
        </p:spPr>
      </p:pic>
      <p:pic>
        <p:nvPicPr>
          <p:cNvPr id="310" name="Picture 309" descr="A picture containing clipart&#10;&#10;Description automatically generated">
            <a:extLst>
              <a:ext uri="{FF2B5EF4-FFF2-40B4-BE49-F238E27FC236}">
                <a16:creationId xmlns:a16="http://schemas.microsoft.com/office/drawing/2014/main" id="{0A091BFD-9F25-4DE7-B8CB-BAA49F7036A9}"/>
              </a:ext>
            </a:extLst>
          </p:cNvPr>
          <p:cNvPicPr>
            <a:picLocks noChangeAspect="1"/>
          </p:cNvPicPr>
          <p:nvPr/>
        </p:nvPicPr>
        <p:blipFill>
          <a:blip r:embed="rId3"/>
          <a:stretch>
            <a:fillRect/>
          </a:stretch>
        </p:blipFill>
        <p:spPr>
          <a:xfrm>
            <a:off x="7911901" y="4389694"/>
            <a:ext cx="409660" cy="409660"/>
          </a:xfrm>
          <a:prstGeom prst="rect">
            <a:avLst/>
          </a:prstGeom>
        </p:spPr>
      </p:pic>
      <p:pic>
        <p:nvPicPr>
          <p:cNvPr id="312" name="Picture 311" descr="A picture containing chart&#10;&#10;Description automatically generated">
            <a:extLst>
              <a:ext uri="{FF2B5EF4-FFF2-40B4-BE49-F238E27FC236}">
                <a16:creationId xmlns:a16="http://schemas.microsoft.com/office/drawing/2014/main" id="{D1E528C5-B97A-4B2A-B67D-047A4E50AEB9}"/>
              </a:ext>
            </a:extLst>
          </p:cNvPr>
          <p:cNvPicPr>
            <a:picLocks noChangeAspect="1"/>
          </p:cNvPicPr>
          <p:nvPr/>
        </p:nvPicPr>
        <p:blipFill>
          <a:blip r:embed="rId4"/>
          <a:stretch>
            <a:fillRect/>
          </a:stretch>
        </p:blipFill>
        <p:spPr>
          <a:xfrm>
            <a:off x="10213637" y="4154587"/>
            <a:ext cx="437704" cy="437704"/>
          </a:xfrm>
          <a:prstGeom prst="rect">
            <a:avLst/>
          </a:prstGeom>
        </p:spPr>
      </p:pic>
      <p:pic>
        <p:nvPicPr>
          <p:cNvPr id="314" name="Picture 313" descr="A picture containing chart&#10;&#10;Description automatically generated">
            <a:extLst>
              <a:ext uri="{FF2B5EF4-FFF2-40B4-BE49-F238E27FC236}">
                <a16:creationId xmlns:a16="http://schemas.microsoft.com/office/drawing/2014/main" id="{95C4B476-EA75-4CD3-99E0-7AD7F0C83A86}"/>
              </a:ext>
            </a:extLst>
          </p:cNvPr>
          <p:cNvPicPr>
            <a:picLocks noChangeAspect="1"/>
          </p:cNvPicPr>
          <p:nvPr/>
        </p:nvPicPr>
        <p:blipFill>
          <a:blip r:embed="rId4"/>
          <a:stretch>
            <a:fillRect/>
          </a:stretch>
        </p:blipFill>
        <p:spPr>
          <a:xfrm>
            <a:off x="9277173" y="4178392"/>
            <a:ext cx="437704" cy="437704"/>
          </a:xfrm>
          <a:prstGeom prst="rect">
            <a:avLst/>
          </a:prstGeom>
        </p:spPr>
      </p:pic>
      <p:sp>
        <p:nvSpPr>
          <p:cNvPr id="4" name="Oval 3">
            <a:extLst>
              <a:ext uri="{FF2B5EF4-FFF2-40B4-BE49-F238E27FC236}">
                <a16:creationId xmlns:a16="http://schemas.microsoft.com/office/drawing/2014/main" id="{8CF2C61F-9D7B-4A8E-8FF4-9D67E3308FA6}"/>
              </a:ext>
            </a:extLst>
          </p:cNvPr>
          <p:cNvSpPr/>
          <p:nvPr/>
        </p:nvSpPr>
        <p:spPr>
          <a:xfrm>
            <a:off x="8101792" y="2770133"/>
            <a:ext cx="846698" cy="1043331"/>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RO1</a:t>
            </a:r>
          </a:p>
        </p:txBody>
      </p:sp>
      <p:sp>
        <p:nvSpPr>
          <p:cNvPr id="167" name="Oval 166">
            <a:extLst>
              <a:ext uri="{FF2B5EF4-FFF2-40B4-BE49-F238E27FC236}">
                <a16:creationId xmlns:a16="http://schemas.microsoft.com/office/drawing/2014/main" id="{4D0C9D36-4863-4957-BEC8-FA2CFB61DA04}"/>
              </a:ext>
            </a:extLst>
          </p:cNvPr>
          <p:cNvSpPr/>
          <p:nvPr/>
        </p:nvSpPr>
        <p:spPr>
          <a:xfrm>
            <a:off x="9028805" y="2777447"/>
            <a:ext cx="846698" cy="103601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RO2</a:t>
            </a:r>
          </a:p>
        </p:txBody>
      </p:sp>
      <p:sp>
        <p:nvSpPr>
          <p:cNvPr id="181" name="Diamond 180">
            <a:extLst>
              <a:ext uri="{FF2B5EF4-FFF2-40B4-BE49-F238E27FC236}">
                <a16:creationId xmlns:a16="http://schemas.microsoft.com/office/drawing/2014/main" id="{25C70439-2D03-48A2-AE45-43D41992E8F7}"/>
              </a:ext>
            </a:extLst>
          </p:cNvPr>
          <p:cNvSpPr/>
          <p:nvPr/>
        </p:nvSpPr>
        <p:spPr>
          <a:xfrm>
            <a:off x="7677471" y="3671048"/>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3" name="Straight Arrow Connector 239">
            <a:extLst>
              <a:ext uri="{FF2B5EF4-FFF2-40B4-BE49-F238E27FC236}">
                <a16:creationId xmlns:a16="http://schemas.microsoft.com/office/drawing/2014/main" id="{5983F365-FD42-4813-A317-BB8953FD1FAB}"/>
              </a:ext>
            </a:extLst>
          </p:cNvPr>
          <p:cNvCxnSpPr>
            <a:cxnSpLocks/>
            <a:stCxn id="234" idx="0"/>
            <a:endCxn id="167" idx="0"/>
          </p:cNvCxnSpPr>
          <p:nvPr/>
        </p:nvCxnSpPr>
        <p:spPr>
          <a:xfrm>
            <a:off x="6658020" y="2439774"/>
            <a:ext cx="2794134" cy="337673"/>
          </a:xfrm>
          <a:prstGeom prst="bentConnector2">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25" name="Straight Arrow Connector 224">
            <a:extLst>
              <a:ext uri="{FF2B5EF4-FFF2-40B4-BE49-F238E27FC236}">
                <a16:creationId xmlns:a16="http://schemas.microsoft.com/office/drawing/2014/main" id="{E8AEA677-035D-4866-8376-5D764CB133AD}"/>
              </a:ext>
            </a:extLst>
          </p:cNvPr>
          <p:cNvCxnSpPr>
            <a:cxnSpLocks/>
            <a:stCxn id="223" idx="2"/>
            <a:endCxn id="167" idx="0"/>
          </p:cNvCxnSpPr>
          <p:nvPr/>
        </p:nvCxnSpPr>
        <p:spPr>
          <a:xfrm>
            <a:off x="8798997" y="2046325"/>
            <a:ext cx="653157" cy="731122"/>
          </a:xfrm>
          <a:prstGeom prst="straightConnector1">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228" name="Straight Arrow Connector 227">
            <a:extLst>
              <a:ext uri="{FF2B5EF4-FFF2-40B4-BE49-F238E27FC236}">
                <a16:creationId xmlns:a16="http://schemas.microsoft.com/office/drawing/2014/main" id="{E9ADBCE2-FDFA-4FE1-9FB6-5E5F7A98B91C}"/>
              </a:ext>
            </a:extLst>
          </p:cNvPr>
          <p:cNvCxnSpPr>
            <a:cxnSpLocks/>
            <a:stCxn id="4" idx="3"/>
            <a:endCxn id="181" idx="0"/>
          </p:cNvCxnSpPr>
          <p:nvPr/>
        </p:nvCxnSpPr>
        <p:spPr>
          <a:xfrm flipH="1">
            <a:off x="7860805" y="3660672"/>
            <a:ext cx="364983" cy="10376"/>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239" name="Picture 238" descr="A picture containing chart&#10;&#10;Description automatically generated">
            <a:extLst>
              <a:ext uri="{FF2B5EF4-FFF2-40B4-BE49-F238E27FC236}">
                <a16:creationId xmlns:a16="http://schemas.microsoft.com/office/drawing/2014/main" id="{6815D507-05B5-4572-B85E-48BCCB69B93A}"/>
              </a:ext>
            </a:extLst>
          </p:cNvPr>
          <p:cNvPicPr>
            <a:picLocks noChangeAspect="1"/>
          </p:cNvPicPr>
          <p:nvPr/>
        </p:nvPicPr>
        <p:blipFill>
          <a:blip r:embed="rId4"/>
          <a:stretch>
            <a:fillRect/>
          </a:stretch>
        </p:blipFill>
        <p:spPr>
          <a:xfrm>
            <a:off x="9703493" y="4151505"/>
            <a:ext cx="437704" cy="437704"/>
          </a:xfrm>
          <a:prstGeom prst="rect">
            <a:avLst/>
          </a:prstGeom>
        </p:spPr>
      </p:pic>
      <p:cxnSp>
        <p:nvCxnSpPr>
          <p:cNvPr id="247" name="Straight Arrow Connector 246">
            <a:extLst>
              <a:ext uri="{FF2B5EF4-FFF2-40B4-BE49-F238E27FC236}">
                <a16:creationId xmlns:a16="http://schemas.microsoft.com/office/drawing/2014/main" id="{2B0D3FBA-8C27-4F95-8179-AEED6A75DFFE}"/>
              </a:ext>
            </a:extLst>
          </p:cNvPr>
          <p:cNvCxnSpPr>
            <a:cxnSpLocks/>
            <a:stCxn id="167" idx="4"/>
            <a:endCxn id="239" idx="0"/>
          </p:cNvCxnSpPr>
          <p:nvPr/>
        </p:nvCxnSpPr>
        <p:spPr>
          <a:xfrm>
            <a:off x="9452154" y="3813465"/>
            <a:ext cx="470191" cy="33804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275" name="Oval 274">
            <a:extLst>
              <a:ext uri="{FF2B5EF4-FFF2-40B4-BE49-F238E27FC236}">
                <a16:creationId xmlns:a16="http://schemas.microsoft.com/office/drawing/2014/main" id="{276E081F-1AF6-4395-9B67-2968E1B8A0CE}"/>
              </a:ext>
            </a:extLst>
          </p:cNvPr>
          <p:cNvSpPr/>
          <p:nvPr/>
        </p:nvSpPr>
        <p:spPr>
          <a:xfrm>
            <a:off x="9990686" y="2746906"/>
            <a:ext cx="846698" cy="103601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RO3</a:t>
            </a:r>
          </a:p>
        </p:txBody>
      </p:sp>
      <p:cxnSp>
        <p:nvCxnSpPr>
          <p:cNvPr id="276" name="Straight Arrow Connector 239">
            <a:extLst>
              <a:ext uri="{FF2B5EF4-FFF2-40B4-BE49-F238E27FC236}">
                <a16:creationId xmlns:a16="http://schemas.microsoft.com/office/drawing/2014/main" id="{6E378A86-0996-4B51-9B7D-E7280CA1D291}"/>
              </a:ext>
            </a:extLst>
          </p:cNvPr>
          <p:cNvCxnSpPr>
            <a:cxnSpLocks/>
            <a:stCxn id="234" idx="0"/>
            <a:endCxn id="275" idx="0"/>
          </p:cNvCxnSpPr>
          <p:nvPr/>
        </p:nvCxnSpPr>
        <p:spPr>
          <a:xfrm>
            <a:off x="6658020" y="2439774"/>
            <a:ext cx="3756015" cy="307132"/>
          </a:xfrm>
          <a:prstGeom prst="bentConnector2">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77" name="Straight Arrow Connector 276">
            <a:extLst>
              <a:ext uri="{FF2B5EF4-FFF2-40B4-BE49-F238E27FC236}">
                <a16:creationId xmlns:a16="http://schemas.microsoft.com/office/drawing/2014/main" id="{724CF499-4C10-4A49-94E3-A520028182FB}"/>
              </a:ext>
            </a:extLst>
          </p:cNvPr>
          <p:cNvCxnSpPr>
            <a:cxnSpLocks/>
            <a:stCxn id="223" idx="2"/>
            <a:endCxn id="275" idx="0"/>
          </p:cNvCxnSpPr>
          <p:nvPr/>
        </p:nvCxnSpPr>
        <p:spPr>
          <a:xfrm>
            <a:off x="8798997" y="2046325"/>
            <a:ext cx="1615038" cy="700581"/>
          </a:xfrm>
          <a:prstGeom prst="straightConnector1">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279" name="Straight Arrow Connector 278">
            <a:extLst>
              <a:ext uri="{FF2B5EF4-FFF2-40B4-BE49-F238E27FC236}">
                <a16:creationId xmlns:a16="http://schemas.microsoft.com/office/drawing/2014/main" id="{4F462772-E76E-4FA6-AA56-3A723EC53953}"/>
              </a:ext>
            </a:extLst>
          </p:cNvPr>
          <p:cNvCxnSpPr>
            <a:cxnSpLocks/>
            <a:stCxn id="275" idx="4"/>
            <a:endCxn id="312" idx="0"/>
          </p:cNvCxnSpPr>
          <p:nvPr/>
        </p:nvCxnSpPr>
        <p:spPr>
          <a:xfrm>
            <a:off x="10414035" y="3782924"/>
            <a:ext cx="18454" cy="371663"/>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21" name="Oval 320">
            <a:extLst>
              <a:ext uri="{FF2B5EF4-FFF2-40B4-BE49-F238E27FC236}">
                <a16:creationId xmlns:a16="http://schemas.microsoft.com/office/drawing/2014/main" id="{895F8C00-97E7-47D9-B454-FEA90A5049D6}"/>
              </a:ext>
            </a:extLst>
          </p:cNvPr>
          <p:cNvSpPr/>
          <p:nvPr/>
        </p:nvSpPr>
        <p:spPr>
          <a:xfrm>
            <a:off x="10945604" y="2770133"/>
            <a:ext cx="846698" cy="103601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RO4</a:t>
            </a:r>
          </a:p>
        </p:txBody>
      </p:sp>
      <p:cxnSp>
        <p:nvCxnSpPr>
          <p:cNvPr id="322" name="Straight Arrow Connector 239">
            <a:extLst>
              <a:ext uri="{FF2B5EF4-FFF2-40B4-BE49-F238E27FC236}">
                <a16:creationId xmlns:a16="http://schemas.microsoft.com/office/drawing/2014/main" id="{06005B4E-AAAA-47AF-AE6D-D79764A58393}"/>
              </a:ext>
            </a:extLst>
          </p:cNvPr>
          <p:cNvCxnSpPr>
            <a:cxnSpLocks/>
            <a:stCxn id="234" idx="0"/>
            <a:endCxn id="321" idx="0"/>
          </p:cNvCxnSpPr>
          <p:nvPr/>
        </p:nvCxnSpPr>
        <p:spPr>
          <a:xfrm>
            <a:off x="6658020" y="2439774"/>
            <a:ext cx="4710933" cy="330359"/>
          </a:xfrm>
          <a:prstGeom prst="bentConnector2">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23" name="Straight Arrow Connector 322">
            <a:extLst>
              <a:ext uri="{FF2B5EF4-FFF2-40B4-BE49-F238E27FC236}">
                <a16:creationId xmlns:a16="http://schemas.microsoft.com/office/drawing/2014/main" id="{D6DFD425-20A6-401E-AD6B-5C4E88115365}"/>
              </a:ext>
            </a:extLst>
          </p:cNvPr>
          <p:cNvCxnSpPr>
            <a:cxnSpLocks/>
            <a:stCxn id="223" idx="2"/>
            <a:endCxn id="321" idx="0"/>
          </p:cNvCxnSpPr>
          <p:nvPr/>
        </p:nvCxnSpPr>
        <p:spPr>
          <a:xfrm>
            <a:off x="8798997" y="2046325"/>
            <a:ext cx="2569956" cy="723808"/>
          </a:xfrm>
          <a:prstGeom prst="straightConnector1">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pic>
        <p:nvPicPr>
          <p:cNvPr id="324" name="Picture 323" descr="A picture containing chart&#10;&#10;Description automatically generated">
            <a:extLst>
              <a:ext uri="{FF2B5EF4-FFF2-40B4-BE49-F238E27FC236}">
                <a16:creationId xmlns:a16="http://schemas.microsoft.com/office/drawing/2014/main" id="{8378D132-396A-4DC1-9EA4-C5FEFF49D96A}"/>
              </a:ext>
            </a:extLst>
          </p:cNvPr>
          <p:cNvPicPr>
            <a:picLocks noChangeAspect="1"/>
          </p:cNvPicPr>
          <p:nvPr/>
        </p:nvPicPr>
        <p:blipFill>
          <a:blip r:embed="rId4"/>
          <a:stretch>
            <a:fillRect/>
          </a:stretch>
        </p:blipFill>
        <p:spPr>
          <a:xfrm>
            <a:off x="11150101" y="4201869"/>
            <a:ext cx="437704" cy="437704"/>
          </a:xfrm>
          <a:prstGeom prst="rect">
            <a:avLst/>
          </a:prstGeom>
        </p:spPr>
      </p:pic>
      <p:cxnSp>
        <p:nvCxnSpPr>
          <p:cNvPr id="325" name="Straight Arrow Connector 324">
            <a:extLst>
              <a:ext uri="{FF2B5EF4-FFF2-40B4-BE49-F238E27FC236}">
                <a16:creationId xmlns:a16="http://schemas.microsoft.com/office/drawing/2014/main" id="{B1623ED0-5125-4CB5-9518-935CCA214E23}"/>
              </a:ext>
            </a:extLst>
          </p:cNvPr>
          <p:cNvCxnSpPr>
            <a:cxnSpLocks/>
            <a:stCxn id="321" idx="4"/>
            <a:endCxn id="324" idx="0"/>
          </p:cNvCxnSpPr>
          <p:nvPr/>
        </p:nvCxnSpPr>
        <p:spPr>
          <a:xfrm>
            <a:off x="11368953" y="3806151"/>
            <a:ext cx="0" cy="39571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45" name="Straight Arrow Connector 344">
            <a:extLst>
              <a:ext uri="{FF2B5EF4-FFF2-40B4-BE49-F238E27FC236}">
                <a16:creationId xmlns:a16="http://schemas.microsoft.com/office/drawing/2014/main" id="{B98FAE10-C486-4006-BCAE-3BA8D6B943B7}"/>
              </a:ext>
            </a:extLst>
          </p:cNvPr>
          <p:cNvCxnSpPr>
            <a:cxnSpLocks/>
            <a:stCxn id="181" idx="2"/>
            <a:endCxn id="310" idx="0"/>
          </p:cNvCxnSpPr>
          <p:nvPr/>
        </p:nvCxnSpPr>
        <p:spPr>
          <a:xfrm>
            <a:off x="7860805" y="4070077"/>
            <a:ext cx="255926" cy="319617"/>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52" name="Straight Arrow Connector 351">
            <a:extLst>
              <a:ext uri="{FF2B5EF4-FFF2-40B4-BE49-F238E27FC236}">
                <a16:creationId xmlns:a16="http://schemas.microsoft.com/office/drawing/2014/main" id="{AA660368-432B-4BD4-9A87-5CF34DB8328F}"/>
              </a:ext>
            </a:extLst>
          </p:cNvPr>
          <p:cNvCxnSpPr>
            <a:cxnSpLocks/>
            <a:stCxn id="4" idx="4"/>
            <a:endCxn id="353" idx="0"/>
          </p:cNvCxnSpPr>
          <p:nvPr/>
        </p:nvCxnSpPr>
        <p:spPr>
          <a:xfrm>
            <a:off x="8525141" y="3813464"/>
            <a:ext cx="34420" cy="376716"/>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353" name="Picture 352" descr="A picture containing chart&#10;&#10;Description automatically generated">
            <a:extLst>
              <a:ext uri="{FF2B5EF4-FFF2-40B4-BE49-F238E27FC236}">
                <a16:creationId xmlns:a16="http://schemas.microsoft.com/office/drawing/2014/main" id="{F4A584EF-6281-4810-A530-C5DB379B48AF}"/>
              </a:ext>
            </a:extLst>
          </p:cNvPr>
          <p:cNvPicPr>
            <a:picLocks noChangeAspect="1"/>
          </p:cNvPicPr>
          <p:nvPr/>
        </p:nvPicPr>
        <p:blipFill>
          <a:blip r:embed="rId4"/>
          <a:stretch>
            <a:fillRect/>
          </a:stretch>
        </p:blipFill>
        <p:spPr>
          <a:xfrm>
            <a:off x="8340709" y="4190180"/>
            <a:ext cx="437704" cy="437704"/>
          </a:xfrm>
          <a:prstGeom prst="rect">
            <a:avLst/>
          </a:prstGeom>
        </p:spPr>
      </p:pic>
      <p:pic>
        <p:nvPicPr>
          <p:cNvPr id="354" name="Picture 353" descr="A picture containing chart&#10;&#10;Description automatically generated">
            <a:extLst>
              <a:ext uri="{FF2B5EF4-FFF2-40B4-BE49-F238E27FC236}">
                <a16:creationId xmlns:a16="http://schemas.microsoft.com/office/drawing/2014/main" id="{7D9D7C4A-0958-43D5-B20E-8FF08203E4D3}"/>
              </a:ext>
            </a:extLst>
          </p:cNvPr>
          <p:cNvPicPr>
            <a:picLocks noChangeAspect="1"/>
          </p:cNvPicPr>
          <p:nvPr/>
        </p:nvPicPr>
        <p:blipFill>
          <a:blip r:embed="rId4"/>
          <a:stretch>
            <a:fillRect/>
          </a:stretch>
        </p:blipFill>
        <p:spPr>
          <a:xfrm>
            <a:off x="8829509" y="4178392"/>
            <a:ext cx="437704" cy="437704"/>
          </a:xfrm>
          <a:prstGeom prst="rect">
            <a:avLst/>
          </a:prstGeom>
        </p:spPr>
      </p:pic>
      <p:cxnSp>
        <p:nvCxnSpPr>
          <p:cNvPr id="355" name="Straight Arrow Connector 354">
            <a:extLst>
              <a:ext uri="{FF2B5EF4-FFF2-40B4-BE49-F238E27FC236}">
                <a16:creationId xmlns:a16="http://schemas.microsoft.com/office/drawing/2014/main" id="{F3DA31DB-DEB8-4BEC-A05D-0CC7AE95B003}"/>
              </a:ext>
            </a:extLst>
          </p:cNvPr>
          <p:cNvCxnSpPr>
            <a:cxnSpLocks/>
            <a:stCxn id="4" idx="4"/>
            <a:endCxn id="354" idx="0"/>
          </p:cNvCxnSpPr>
          <p:nvPr/>
        </p:nvCxnSpPr>
        <p:spPr>
          <a:xfrm>
            <a:off x="8525141" y="3813464"/>
            <a:ext cx="523220" cy="36492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56" name="Straight Arrow Connector 355">
            <a:extLst>
              <a:ext uri="{FF2B5EF4-FFF2-40B4-BE49-F238E27FC236}">
                <a16:creationId xmlns:a16="http://schemas.microsoft.com/office/drawing/2014/main" id="{F2D389DD-B34D-4C1E-B1F6-2E7766B19DEF}"/>
              </a:ext>
            </a:extLst>
          </p:cNvPr>
          <p:cNvCxnSpPr>
            <a:cxnSpLocks/>
            <a:stCxn id="190" idx="2"/>
            <a:endCxn id="209" idx="0"/>
          </p:cNvCxnSpPr>
          <p:nvPr/>
        </p:nvCxnSpPr>
        <p:spPr>
          <a:xfrm>
            <a:off x="1964586" y="4070076"/>
            <a:ext cx="15163" cy="254703"/>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60" name="Straight Arrow Connector 359">
            <a:extLst>
              <a:ext uri="{FF2B5EF4-FFF2-40B4-BE49-F238E27FC236}">
                <a16:creationId xmlns:a16="http://schemas.microsoft.com/office/drawing/2014/main" id="{31F3500D-8677-4A8C-918F-5EE09D8EA76A}"/>
              </a:ext>
            </a:extLst>
          </p:cNvPr>
          <p:cNvCxnSpPr>
            <a:cxnSpLocks/>
            <a:stCxn id="191" idx="2"/>
            <a:endCxn id="205" idx="0"/>
          </p:cNvCxnSpPr>
          <p:nvPr/>
        </p:nvCxnSpPr>
        <p:spPr>
          <a:xfrm>
            <a:off x="2390480" y="4077661"/>
            <a:ext cx="8201" cy="25317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382" name="Picture 381" descr="A picture containing clipart&#10;&#10;Description automatically generated">
            <a:extLst>
              <a:ext uri="{FF2B5EF4-FFF2-40B4-BE49-F238E27FC236}">
                <a16:creationId xmlns:a16="http://schemas.microsoft.com/office/drawing/2014/main" id="{8E6FF8AF-515C-4BE8-98D5-F2821E881A8D}"/>
              </a:ext>
            </a:extLst>
          </p:cNvPr>
          <p:cNvPicPr>
            <a:picLocks noChangeAspect="1"/>
          </p:cNvPicPr>
          <p:nvPr/>
        </p:nvPicPr>
        <p:blipFill>
          <a:blip r:embed="rId3"/>
          <a:stretch>
            <a:fillRect/>
          </a:stretch>
        </p:blipFill>
        <p:spPr>
          <a:xfrm>
            <a:off x="520238" y="3535322"/>
            <a:ext cx="399029" cy="399029"/>
          </a:xfrm>
          <a:prstGeom prst="rect">
            <a:avLst/>
          </a:prstGeom>
        </p:spPr>
      </p:pic>
      <p:pic>
        <p:nvPicPr>
          <p:cNvPr id="385" name="Picture 384" descr="A picture containing clipart&#10;&#10;Description automatically generated">
            <a:extLst>
              <a:ext uri="{FF2B5EF4-FFF2-40B4-BE49-F238E27FC236}">
                <a16:creationId xmlns:a16="http://schemas.microsoft.com/office/drawing/2014/main" id="{A56561DC-7E80-4625-8586-9671005C9A02}"/>
              </a:ext>
            </a:extLst>
          </p:cNvPr>
          <p:cNvPicPr>
            <a:picLocks noChangeAspect="1"/>
          </p:cNvPicPr>
          <p:nvPr/>
        </p:nvPicPr>
        <p:blipFill>
          <a:blip r:embed="rId3"/>
          <a:stretch>
            <a:fillRect/>
          </a:stretch>
        </p:blipFill>
        <p:spPr>
          <a:xfrm>
            <a:off x="941806" y="3524604"/>
            <a:ext cx="399029" cy="399029"/>
          </a:xfrm>
          <a:prstGeom prst="rect">
            <a:avLst/>
          </a:prstGeom>
        </p:spPr>
      </p:pic>
      <p:pic>
        <p:nvPicPr>
          <p:cNvPr id="388" name="Picture 387" descr="A picture containing clipart&#10;&#10;Description automatically generated">
            <a:extLst>
              <a:ext uri="{FF2B5EF4-FFF2-40B4-BE49-F238E27FC236}">
                <a16:creationId xmlns:a16="http://schemas.microsoft.com/office/drawing/2014/main" id="{4E4637E8-524D-4053-8FF1-6F7816321DD1}"/>
              </a:ext>
            </a:extLst>
          </p:cNvPr>
          <p:cNvPicPr>
            <a:picLocks noChangeAspect="1"/>
          </p:cNvPicPr>
          <p:nvPr/>
        </p:nvPicPr>
        <p:blipFill>
          <a:blip r:embed="rId3"/>
          <a:stretch>
            <a:fillRect/>
          </a:stretch>
        </p:blipFill>
        <p:spPr>
          <a:xfrm>
            <a:off x="6697685" y="3565505"/>
            <a:ext cx="399029" cy="399029"/>
          </a:xfrm>
          <a:prstGeom prst="rect">
            <a:avLst/>
          </a:prstGeom>
        </p:spPr>
      </p:pic>
      <p:pic>
        <p:nvPicPr>
          <p:cNvPr id="389" name="Picture 388" descr="A picture containing clipart&#10;&#10;Description automatically generated">
            <a:extLst>
              <a:ext uri="{FF2B5EF4-FFF2-40B4-BE49-F238E27FC236}">
                <a16:creationId xmlns:a16="http://schemas.microsoft.com/office/drawing/2014/main" id="{15EFF9DB-AB3F-48D0-A692-95F5E0A56AD1}"/>
              </a:ext>
            </a:extLst>
          </p:cNvPr>
          <p:cNvPicPr>
            <a:picLocks noChangeAspect="1"/>
          </p:cNvPicPr>
          <p:nvPr/>
        </p:nvPicPr>
        <p:blipFill>
          <a:blip r:embed="rId3"/>
          <a:stretch>
            <a:fillRect/>
          </a:stretch>
        </p:blipFill>
        <p:spPr>
          <a:xfrm>
            <a:off x="7045426" y="3569726"/>
            <a:ext cx="399029" cy="399029"/>
          </a:xfrm>
          <a:prstGeom prst="rect">
            <a:avLst/>
          </a:prstGeom>
        </p:spPr>
      </p:pic>
      <p:sp>
        <p:nvSpPr>
          <p:cNvPr id="391" name="TextBox 390">
            <a:extLst>
              <a:ext uri="{FF2B5EF4-FFF2-40B4-BE49-F238E27FC236}">
                <a16:creationId xmlns:a16="http://schemas.microsoft.com/office/drawing/2014/main" id="{AD1FF36B-CFC1-4A95-8DA5-1518339F5823}"/>
              </a:ext>
            </a:extLst>
          </p:cNvPr>
          <p:cNvSpPr txBox="1"/>
          <p:nvPr/>
        </p:nvSpPr>
        <p:spPr>
          <a:xfrm>
            <a:off x="1283828" y="5088874"/>
            <a:ext cx="9076587"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a:t>This allows a much more direct application of the Cohn-Gordon technique and a simpler proof…</a:t>
            </a:r>
          </a:p>
        </p:txBody>
      </p:sp>
      <p:sp>
        <p:nvSpPr>
          <p:cNvPr id="392" name="TextBox 391">
            <a:extLst>
              <a:ext uri="{FF2B5EF4-FFF2-40B4-BE49-F238E27FC236}">
                <a16:creationId xmlns:a16="http://schemas.microsoft.com/office/drawing/2014/main" id="{A6711EB5-92C5-4A05-9F38-84D081F4EFCB}"/>
              </a:ext>
            </a:extLst>
          </p:cNvPr>
          <p:cNvSpPr txBox="1"/>
          <p:nvPr/>
        </p:nvSpPr>
        <p:spPr>
          <a:xfrm>
            <a:off x="2885384" y="5628367"/>
            <a:ext cx="7784310"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a:t>…but it’s hard to see the connection between the abstract and real key schedules.</a:t>
            </a:r>
          </a:p>
        </p:txBody>
      </p:sp>
      <p:sp>
        <p:nvSpPr>
          <p:cNvPr id="399" name="Title 1">
            <a:extLst>
              <a:ext uri="{FF2B5EF4-FFF2-40B4-BE49-F238E27FC236}">
                <a16:creationId xmlns:a16="http://schemas.microsoft.com/office/drawing/2014/main" id="{5A115161-5938-484A-ADCB-4D1CED66B57C}"/>
              </a:ext>
            </a:extLst>
          </p:cNvPr>
          <p:cNvSpPr txBox="1">
            <a:spLocks/>
          </p:cNvSpPr>
          <p:nvPr/>
        </p:nvSpPr>
        <p:spPr>
          <a:xfrm>
            <a:off x="-185744" y="210481"/>
            <a:ext cx="6617024" cy="923925"/>
          </a:xfrm>
          <a:prstGeom prst="rect">
            <a:avLst/>
          </a:prstGeom>
          <a:ln w="38100">
            <a:solidFill>
              <a:schemeClr val="tx1"/>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solidFill>
                  <a:schemeClr val="tx1"/>
                </a:solidFill>
              </a:rPr>
              <a:t>  The [</a:t>
            </a:r>
            <a:r>
              <a:rPr lang="en-US" b="1" dirty="0">
                <a:solidFill>
                  <a:schemeClr val="tx1"/>
                </a:solidFill>
              </a:rPr>
              <a:t>DJ20</a:t>
            </a:r>
            <a:r>
              <a:rPr lang="en-US" dirty="0">
                <a:solidFill>
                  <a:schemeClr val="tx1"/>
                </a:solidFill>
              </a:rPr>
              <a:t>] Key Schedule</a:t>
            </a:r>
          </a:p>
        </p:txBody>
      </p:sp>
      <p:sp>
        <p:nvSpPr>
          <p:cNvPr id="437" name="Footer Placeholder 436">
            <a:extLst>
              <a:ext uri="{FF2B5EF4-FFF2-40B4-BE49-F238E27FC236}">
                <a16:creationId xmlns:a16="http://schemas.microsoft.com/office/drawing/2014/main" id="{5E8CB38E-659F-4625-B9D4-63409B90E725}"/>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13787162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71F4252-D36F-4324-AF34-0D359D2C429F}"/>
              </a:ext>
            </a:extLst>
          </p:cNvPr>
          <p:cNvSpPr txBox="1"/>
          <p:nvPr/>
        </p:nvSpPr>
        <p:spPr>
          <a:xfrm>
            <a:off x="185879" y="1530055"/>
            <a:ext cx="2141099" cy="369332"/>
          </a:xfrm>
          <a:prstGeom prst="rect">
            <a:avLst/>
          </a:prstGeom>
          <a:noFill/>
        </p:spPr>
        <p:txBody>
          <a:bodyPr wrap="none" rtlCol="0">
            <a:spAutoFit/>
          </a:bodyPr>
          <a:lstStyle/>
          <a:p>
            <a:r>
              <a:rPr lang="en-US" dirty="0"/>
              <a:t>[DG21] Key Schedule</a:t>
            </a:r>
          </a:p>
        </p:txBody>
      </p:sp>
      <p:sp>
        <p:nvSpPr>
          <p:cNvPr id="340" name="TextBox 339">
            <a:extLst>
              <a:ext uri="{FF2B5EF4-FFF2-40B4-BE49-F238E27FC236}">
                <a16:creationId xmlns:a16="http://schemas.microsoft.com/office/drawing/2014/main" id="{07C63A86-80ED-40DC-9D50-71F000FD3EE5}"/>
              </a:ext>
            </a:extLst>
          </p:cNvPr>
          <p:cNvSpPr txBox="1"/>
          <p:nvPr/>
        </p:nvSpPr>
        <p:spPr>
          <a:xfrm>
            <a:off x="10125537" y="5038813"/>
            <a:ext cx="2066463" cy="369332"/>
          </a:xfrm>
          <a:prstGeom prst="rect">
            <a:avLst/>
          </a:prstGeom>
          <a:noFill/>
        </p:spPr>
        <p:txBody>
          <a:bodyPr wrap="none" rtlCol="0">
            <a:spAutoFit/>
          </a:bodyPr>
          <a:lstStyle/>
          <a:p>
            <a:r>
              <a:rPr lang="en-US" dirty="0"/>
              <a:t>[DJ20] Key Schedule</a:t>
            </a:r>
          </a:p>
        </p:txBody>
      </p:sp>
      <p:sp>
        <p:nvSpPr>
          <p:cNvPr id="344" name="Rectangle 343">
            <a:extLst>
              <a:ext uri="{FF2B5EF4-FFF2-40B4-BE49-F238E27FC236}">
                <a16:creationId xmlns:a16="http://schemas.microsoft.com/office/drawing/2014/main" id="{EA002CE4-3D04-4810-B346-CB2D6DFC1BD9}"/>
              </a:ext>
            </a:extLst>
          </p:cNvPr>
          <p:cNvSpPr/>
          <p:nvPr/>
        </p:nvSpPr>
        <p:spPr>
          <a:xfrm>
            <a:off x="150688" y="1895821"/>
            <a:ext cx="5863771" cy="31577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5" name="Rectangle 344">
            <a:extLst>
              <a:ext uri="{FF2B5EF4-FFF2-40B4-BE49-F238E27FC236}">
                <a16:creationId xmlns:a16="http://schemas.microsoft.com/office/drawing/2014/main" id="{6275028D-FFB1-4A77-93EA-02544288E0EE}"/>
              </a:ext>
            </a:extLst>
          </p:cNvPr>
          <p:cNvSpPr/>
          <p:nvPr/>
        </p:nvSpPr>
        <p:spPr>
          <a:xfrm>
            <a:off x="2158180" y="1929447"/>
            <a:ext cx="423933" cy="28386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b="1" dirty="0">
                <a:solidFill>
                  <a:schemeClr val="tx1"/>
                </a:solidFill>
              </a:rPr>
              <a:t>g</a:t>
            </a:r>
            <a:r>
              <a:rPr lang="en-US" sz="1600" b="1" baseline="30000" dirty="0">
                <a:solidFill>
                  <a:schemeClr val="tx1"/>
                </a:solidFill>
              </a:rPr>
              <a:t>ab</a:t>
            </a:r>
            <a:endParaRPr lang="en-US" sz="1600" dirty="0">
              <a:solidFill>
                <a:schemeClr val="tx1"/>
              </a:solidFill>
            </a:endParaRPr>
          </a:p>
        </p:txBody>
      </p:sp>
      <p:sp>
        <p:nvSpPr>
          <p:cNvPr id="346" name="Rectangle 345">
            <a:extLst>
              <a:ext uri="{FF2B5EF4-FFF2-40B4-BE49-F238E27FC236}">
                <a16:creationId xmlns:a16="http://schemas.microsoft.com/office/drawing/2014/main" id="{AD7337DC-4015-4A44-B87F-E5B75F1FABE2}"/>
              </a:ext>
            </a:extLst>
          </p:cNvPr>
          <p:cNvSpPr/>
          <p:nvPr/>
        </p:nvSpPr>
        <p:spPr>
          <a:xfrm>
            <a:off x="3027877" y="2847052"/>
            <a:ext cx="786467" cy="37114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chemeClr val="tx1"/>
                </a:solidFill>
              </a:rPr>
              <a:t>(</a:t>
            </a:r>
            <a:r>
              <a:rPr lang="en-US" sz="1600" b="1" dirty="0">
                <a:solidFill>
                  <a:schemeClr val="tx1"/>
                </a:solidFill>
              </a:rPr>
              <a:t>g</a:t>
            </a:r>
            <a:r>
              <a:rPr lang="en-US" sz="1600" b="1" baseline="30000" dirty="0">
                <a:solidFill>
                  <a:schemeClr val="tx1"/>
                </a:solidFill>
              </a:rPr>
              <a:t>a</a:t>
            </a:r>
            <a:r>
              <a:rPr lang="en-US" sz="1600" dirty="0">
                <a:solidFill>
                  <a:schemeClr val="tx1"/>
                </a:solidFill>
              </a:rPr>
              <a:t> , </a:t>
            </a:r>
            <a:r>
              <a:rPr lang="en-US" sz="1600" b="1" dirty="0" err="1">
                <a:solidFill>
                  <a:schemeClr val="tx1"/>
                </a:solidFill>
              </a:rPr>
              <a:t>g</a:t>
            </a:r>
            <a:r>
              <a:rPr lang="en-US" sz="1600" b="1" baseline="30000" dirty="0" err="1">
                <a:solidFill>
                  <a:schemeClr val="tx1"/>
                </a:solidFill>
              </a:rPr>
              <a:t>b</a:t>
            </a:r>
            <a:r>
              <a:rPr lang="en-US" sz="1600" dirty="0">
                <a:solidFill>
                  <a:schemeClr val="tx1"/>
                </a:solidFill>
              </a:rPr>
              <a:t>)</a:t>
            </a:r>
          </a:p>
        </p:txBody>
      </p:sp>
      <p:sp>
        <p:nvSpPr>
          <p:cNvPr id="347" name="Oval 346">
            <a:extLst>
              <a:ext uri="{FF2B5EF4-FFF2-40B4-BE49-F238E27FC236}">
                <a16:creationId xmlns:a16="http://schemas.microsoft.com/office/drawing/2014/main" id="{2C293C23-2B96-4C54-B781-E25353455963}"/>
              </a:ext>
            </a:extLst>
          </p:cNvPr>
          <p:cNvSpPr/>
          <p:nvPr/>
        </p:nvSpPr>
        <p:spPr>
          <a:xfrm rot="5400000">
            <a:off x="260514" y="2463668"/>
            <a:ext cx="409660" cy="40784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48" name="Oval 347">
            <a:extLst>
              <a:ext uri="{FF2B5EF4-FFF2-40B4-BE49-F238E27FC236}">
                <a16:creationId xmlns:a16="http://schemas.microsoft.com/office/drawing/2014/main" id="{423A2CE0-8CDF-43B5-BB95-D4C9DD007AB6}"/>
              </a:ext>
            </a:extLst>
          </p:cNvPr>
          <p:cNvSpPr/>
          <p:nvPr/>
        </p:nvSpPr>
        <p:spPr>
          <a:xfrm>
            <a:off x="1233469" y="2465255"/>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9" name="Straight Arrow Connector 348">
            <a:extLst>
              <a:ext uri="{FF2B5EF4-FFF2-40B4-BE49-F238E27FC236}">
                <a16:creationId xmlns:a16="http://schemas.microsoft.com/office/drawing/2014/main" id="{DFA80BC0-58B0-4BA1-9C8D-748D823CFA9B}"/>
              </a:ext>
            </a:extLst>
          </p:cNvPr>
          <p:cNvCxnSpPr>
            <a:cxnSpLocks/>
          </p:cNvCxnSpPr>
          <p:nvPr/>
        </p:nvCxnSpPr>
        <p:spPr>
          <a:xfrm>
            <a:off x="669269" y="2667593"/>
            <a:ext cx="564200" cy="249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50" name="Straight Arrow Connector 349">
            <a:extLst>
              <a:ext uri="{FF2B5EF4-FFF2-40B4-BE49-F238E27FC236}">
                <a16:creationId xmlns:a16="http://schemas.microsoft.com/office/drawing/2014/main" id="{4B0BD8F2-BA70-47DB-AA18-595FF3AB5E55}"/>
              </a:ext>
            </a:extLst>
          </p:cNvPr>
          <p:cNvCxnSpPr>
            <a:cxnSpLocks/>
          </p:cNvCxnSpPr>
          <p:nvPr/>
        </p:nvCxnSpPr>
        <p:spPr>
          <a:xfrm flipV="1">
            <a:off x="1641318" y="2652853"/>
            <a:ext cx="536446" cy="1723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51" name="Oval 350">
            <a:extLst>
              <a:ext uri="{FF2B5EF4-FFF2-40B4-BE49-F238E27FC236}">
                <a16:creationId xmlns:a16="http://schemas.microsoft.com/office/drawing/2014/main" id="{16E54E21-B65D-4636-B3A4-62D3B541D450}"/>
              </a:ext>
            </a:extLst>
          </p:cNvPr>
          <p:cNvSpPr/>
          <p:nvPr/>
        </p:nvSpPr>
        <p:spPr>
          <a:xfrm rot="5400000">
            <a:off x="2176858" y="2448928"/>
            <a:ext cx="409660" cy="40784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352" name="Straight Arrow Connector 351">
            <a:extLst>
              <a:ext uri="{FF2B5EF4-FFF2-40B4-BE49-F238E27FC236}">
                <a16:creationId xmlns:a16="http://schemas.microsoft.com/office/drawing/2014/main" id="{02009B7C-9EE9-4A69-9E59-20EF7B58015A}"/>
              </a:ext>
            </a:extLst>
          </p:cNvPr>
          <p:cNvCxnSpPr>
            <a:cxnSpLocks/>
            <a:stCxn id="345" idx="2"/>
          </p:cNvCxnSpPr>
          <p:nvPr/>
        </p:nvCxnSpPr>
        <p:spPr>
          <a:xfrm>
            <a:off x="2370147" y="2213307"/>
            <a:ext cx="11541" cy="337131"/>
          </a:xfrm>
          <a:prstGeom prst="straightConnector1">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353" name="Straight Arrow Connector 352">
            <a:extLst>
              <a:ext uri="{FF2B5EF4-FFF2-40B4-BE49-F238E27FC236}">
                <a16:creationId xmlns:a16="http://schemas.microsoft.com/office/drawing/2014/main" id="{3B4F5D6A-8E9D-4CDE-A14A-82EEC2D9EF54}"/>
              </a:ext>
            </a:extLst>
          </p:cNvPr>
          <p:cNvCxnSpPr>
            <a:cxnSpLocks/>
          </p:cNvCxnSpPr>
          <p:nvPr/>
        </p:nvCxnSpPr>
        <p:spPr>
          <a:xfrm>
            <a:off x="2585613" y="2652853"/>
            <a:ext cx="637239" cy="8106"/>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54" name="Oval 353">
            <a:extLst>
              <a:ext uri="{FF2B5EF4-FFF2-40B4-BE49-F238E27FC236}">
                <a16:creationId xmlns:a16="http://schemas.microsoft.com/office/drawing/2014/main" id="{9C253716-57DA-419B-8058-D529AEB61DA3}"/>
              </a:ext>
            </a:extLst>
          </p:cNvPr>
          <p:cNvSpPr/>
          <p:nvPr/>
        </p:nvSpPr>
        <p:spPr>
          <a:xfrm>
            <a:off x="3222852" y="2456129"/>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5" name="Straight Arrow Connector 354">
            <a:extLst>
              <a:ext uri="{FF2B5EF4-FFF2-40B4-BE49-F238E27FC236}">
                <a16:creationId xmlns:a16="http://schemas.microsoft.com/office/drawing/2014/main" id="{7123C2CC-089D-4F6C-A576-20D7A47E8C0E}"/>
              </a:ext>
            </a:extLst>
          </p:cNvPr>
          <p:cNvCxnSpPr>
            <a:cxnSpLocks/>
          </p:cNvCxnSpPr>
          <p:nvPr/>
        </p:nvCxnSpPr>
        <p:spPr>
          <a:xfrm>
            <a:off x="3630701" y="2660959"/>
            <a:ext cx="501494" cy="756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56" name="Oval 355">
            <a:extLst>
              <a:ext uri="{FF2B5EF4-FFF2-40B4-BE49-F238E27FC236}">
                <a16:creationId xmlns:a16="http://schemas.microsoft.com/office/drawing/2014/main" id="{D15CCB8F-A289-48FA-BF75-83D1F9EC96C5}"/>
              </a:ext>
            </a:extLst>
          </p:cNvPr>
          <p:cNvSpPr/>
          <p:nvPr/>
        </p:nvSpPr>
        <p:spPr>
          <a:xfrm rot="5400000">
            <a:off x="4131289" y="2464595"/>
            <a:ext cx="409660" cy="40784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357" name="Connector: Elbow 65">
            <a:extLst>
              <a:ext uri="{FF2B5EF4-FFF2-40B4-BE49-F238E27FC236}">
                <a16:creationId xmlns:a16="http://schemas.microsoft.com/office/drawing/2014/main" id="{B542F996-FE56-4EB9-A92D-4F4755B5D9F2}"/>
              </a:ext>
            </a:extLst>
          </p:cNvPr>
          <p:cNvCxnSpPr>
            <a:cxnSpLocks/>
          </p:cNvCxnSpPr>
          <p:nvPr/>
        </p:nvCxnSpPr>
        <p:spPr>
          <a:xfrm>
            <a:off x="4540044" y="2668520"/>
            <a:ext cx="199354" cy="74841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58" name="Oval 357">
            <a:extLst>
              <a:ext uri="{FF2B5EF4-FFF2-40B4-BE49-F238E27FC236}">
                <a16:creationId xmlns:a16="http://schemas.microsoft.com/office/drawing/2014/main" id="{64CC9083-E5FB-45EA-B8C9-4F48D67C1FBA}"/>
              </a:ext>
            </a:extLst>
          </p:cNvPr>
          <p:cNvSpPr/>
          <p:nvPr/>
        </p:nvSpPr>
        <p:spPr>
          <a:xfrm>
            <a:off x="4533791" y="3306926"/>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9" name="Straight Arrow Connector 358">
            <a:extLst>
              <a:ext uri="{FF2B5EF4-FFF2-40B4-BE49-F238E27FC236}">
                <a16:creationId xmlns:a16="http://schemas.microsoft.com/office/drawing/2014/main" id="{0B5E4B04-B7ED-42CD-85EB-A8FEB38ECE3E}"/>
              </a:ext>
            </a:extLst>
          </p:cNvPr>
          <p:cNvCxnSpPr>
            <a:cxnSpLocks/>
            <a:stCxn id="421" idx="4"/>
            <a:endCxn id="398" idx="0"/>
          </p:cNvCxnSpPr>
          <p:nvPr/>
        </p:nvCxnSpPr>
        <p:spPr>
          <a:xfrm flipH="1">
            <a:off x="4737673" y="3716294"/>
            <a:ext cx="1864" cy="25283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60" name="Connector: Elbow 75">
            <a:extLst>
              <a:ext uri="{FF2B5EF4-FFF2-40B4-BE49-F238E27FC236}">
                <a16:creationId xmlns:a16="http://schemas.microsoft.com/office/drawing/2014/main" id="{8C79E631-0142-4FA5-8BF2-2C5C87C82DB4}"/>
              </a:ext>
            </a:extLst>
          </p:cNvPr>
          <p:cNvCxnSpPr>
            <a:cxnSpLocks/>
          </p:cNvCxnSpPr>
          <p:nvPr/>
        </p:nvCxnSpPr>
        <p:spPr>
          <a:xfrm flipH="1">
            <a:off x="4206771" y="2668520"/>
            <a:ext cx="333273" cy="76062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61" name="Oval 360">
            <a:extLst>
              <a:ext uri="{FF2B5EF4-FFF2-40B4-BE49-F238E27FC236}">
                <a16:creationId xmlns:a16="http://schemas.microsoft.com/office/drawing/2014/main" id="{E5353BEE-BDB9-4726-94BB-8D33DC586CC8}"/>
              </a:ext>
            </a:extLst>
          </p:cNvPr>
          <p:cNvSpPr/>
          <p:nvPr/>
        </p:nvSpPr>
        <p:spPr>
          <a:xfrm>
            <a:off x="4001164" y="3319136"/>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2" name="Connector: Elbow 81">
            <a:extLst>
              <a:ext uri="{FF2B5EF4-FFF2-40B4-BE49-F238E27FC236}">
                <a16:creationId xmlns:a16="http://schemas.microsoft.com/office/drawing/2014/main" id="{8CA7E06A-586C-43B1-85CB-180A99E9559B}"/>
              </a:ext>
            </a:extLst>
          </p:cNvPr>
          <p:cNvCxnSpPr>
            <a:cxnSpLocks/>
          </p:cNvCxnSpPr>
          <p:nvPr/>
        </p:nvCxnSpPr>
        <p:spPr>
          <a:xfrm>
            <a:off x="4540044" y="2668520"/>
            <a:ext cx="1181716" cy="83029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63" name="Oval 362">
            <a:extLst>
              <a:ext uri="{FF2B5EF4-FFF2-40B4-BE49-F238E27FC236}">
                <a16:creationId xmlns:a16="http://schemas.microsoft.com/office/drawing/2014/main" id="{39B2B11F-D0C0-42B5-8991-96CF8DC34F9E}"/>
              </a:ext>
            </a:extLst>
          </p:cNvPr>
          <p:cNvSpPr/>
          <p:nvPr/>
        </p:nvSpPr>
        <p:spPr>
          <a:xfrm>
            <a:off x="5535905" y="3320237"/>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4" name="Connector: Elbow 83">
            <a:extLst>
              <a:ext uri="{FF2B5EF4-FFF2-40B4-BE49-F238E27FC236}">
                <a16:creationId xmlns:a16="http://schemas.microsoft.com/office/drawing/2014/main" id="{9F5C9F27-6E9B-4991-9B66-C3064A952729}"/>
              </a:ext>
            </a:extLst>
          </p:cNvPr>
          <p:cNvCxnSpPr>
            <a:cxnSpLocks/>
          </p:cNvCxnSpPr>
          <p:nvPr/>
        </p:nvCxnSpPr>
        <p:spPr>
          <a:xfrm>
            <a:off x="4540044" y="2668520"/>
            <a:ext cx="695807" cy="78169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65" name="Oval 364">
            <a:extLst>
              <a:ext uri="{FF2B5EF4-FFF2-40B4-BE49-F238E27FC236}">
                <a16:creationId xmlns:a16="http://schemas.microsoft.com/office/drawing/2014/main" id="{D5AE49D9-C4D6-45A1-ABDC-27F9B9833BA3}"/>
              </a:ext>
            </a:extLst>
          </p:cNvPr>
          <p:cNvSpPr/>
          <p:nvPr/>
        </p:nvSpPr>
        <p:spPr>
          <a:xfrm>
            <a:off x="5029176" y="3319234"/>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6" name="Straight Arrow Connector 365">
            <a:extLst>
              <a:ext uri="{FF2B5EF4-FFF2-40B4-BE49-F238E27FC236}">
                <a16:creationId xmlns:a16="http://schemas.microsoft.com/office/drawing/2014/main" id="{CEB0E12C-59FF-4D75-AE9C-3C070B578287}"/>
              </a:ext>
            </a:extLst>
          </p:cNvPr>
          <p:cNvCxnSpPr>
            <a:cxnSpLocks/>
            <a:stCxn id="422" idx="4"/>
            <a:endCxn id="408" idx="0"/>
          </p:cNvCxnSpPr>
          <p:nvPr/>
        </p:nvCxnSpPr>
        <p:spPr>
          <a:xfrm>
            <a:off x="5239724" y="3730807"/>
            <a:ext cx="16399" cy="24414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67" name="Straight Arrow Connector 366">
            <a:extLst>
              <a:ext uri="{FF2B5EF4-FFF2-40B4-BE49-F238E27FC236}">
                <a16:creationId xmlns:a16="http://schemas.microsoft.com/office/drawing/2014/main" id="{4D75181A-A665-4A17-B073-C025022262A8}"/>
              </a:ext>
            </a:extLst>
          </p:cNvPr>
          <p:cNvCxnSpPr>
            <a:cxnSpLocks/>
            <a:stCxn id="420" idx="4"/>
          </p:cNvCxnSpPr>
          <p:nvPr/>
        </p:nvCxnSpPr>
        <p:spPr>
          <a:xfrm>
            <a:off x="4206771" y="3728161"/>
            <a:ext cx="8616" cy="246787"/>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68" name="Straight Arrow Connector 367">
            <a:extLst>
              <a:ext uri="{FF2B5EF4-FFF2-40B4-BE49-F238E27FC236}">
                <a16:creationId xmlns:a16="http://schemas.microsoft.com/office/drawing/2014/main" id="{DB22606C-F7F9-4491-8A89-488416E44634}"/>
              </a:ext>
            </a:extLst>
          </p:cNvPr>
          <p:cNvCxnSpPr>
            <a:cxnSpLocks/>
            <a:stCxn id="424" idx="2"/>
            <a:endCxn id="409" idx="0"/>
          </p:cNvCxnSpPr>
          <p:nvPr/>
        </p:nvCxnSpPr>
        <p:spPr>
          <a:xfrm flipH="1">
            <a:off x="5729705" y="3716948"/>
            <a:ext cx="8794" cy="26235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69" name="Oval 368">
            <a:extLst>
              <a:ext uri="{FF2B5EF4-FFF2-40B4-BE49-F238E27FC236}">
                <a16:creationId xmlns:a16="http://schemas.microsoft.com/office/drawing/2014/main" id="{ADB219CC-8E6E-4300-8006-5313A0935E0D}"/>
              </a:ext>
            </a:extLst>
          </p:cNvPr>
          <p:cNvSpPr/>
          <p:nvPr/>
        </p:nvSpPr>
        <p:spPr>
          <a:xfrm>
            <a:off x="1793547" y="3294396"/>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0" name="Straight Arrow Connector 369">
            <a:extLst>
              <a:ext uri="{FF2B5EF4-FFF2-40B4-BE49-F238E27FC236}">
                <a16:creationId xmlns:a16="http://schemas.microsoft.com/office/drawing/2014/main" id="{03492E5A-6647-4561-AAE1-E52BEF2F604B}"/>
              </a:ext>
            </a:extLst>
          </p:cNvPr>
          <p:cNvCxnSpPr>
            <a:cxnSpLocks/>
            <a:stCxn id="369" idx="4"/>
            <a:endCxn id="390" idx="0"/>
          </p:cNvCxnSpPr>
          <p:nvPr/>
        </p:nvCxnSpPr>
        <p:spPr>
          <a:xfrm>
            <a:off x="1997472" y="3704056"/>
            <a:ext cx="260668" cy="152116"/>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71" name="Connector: Elbow 96">
            <a:extLst>
              <a:ext uri="{FF2B5EF4-FFF2-40B4-BE49-F238E27FC236}">
                <a16:creationId xmlns:a16="http://schemas.microsoft.com/office/drawing/2014/main" id="{14B4409F-AC1B-484C-A772-7302E9974A7D}"/>
              </a:ext>
            </a:extLst>
          </p:cNvPr>
          <p:cNvCxnSpPr>
            <a:cxnSpLocks/>
            <a:stCxn id="351" idx="0"/>
            <a:endCxn id="372" idx="0"/>
          </p:cNvCxnSpPr>
          <p:nvPr/>
        </p:nvCxnSpPr>
        <p:spPr>
          <a:xfrm>
            <a:off x="2585613" y="2652853"/>
            <a:ext cx="293271" cy="65973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72" name="Oval 371">
            <a:extLst>
              <a:ext uri="{FF2B5EF4-FFF2-40B4-BE49-F238E27FC236}">
                <a16:creationId xmlns:a16="http://schemas.microsoft.com/office/drawing/2014/main" id="{C97FBE9E-3582-41C1-AD7E-0A1CF08C19FC}"/>
              </a:ext>
            </a:extLst>
          </p:cNvPr>
          <p:cNvSpPr/>
          <p:nvPr/>
        </p:nvSpPr>
        <p:spPr>
          <a:xfrm>
            <a:off x="2674959" y="3312591"/>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3" name="Straight Arrow Connector 372">
            <a:extLst>
              <a:ext uri="{FF2B5EF4-FFF2-40B4-BE49-F238E27FC236}">
                <a16:creationId xmlns:a16="http://schemas.microsoft.com/office/drawing/2014/main" id="{3BF112D2-F8C4-48BB-B7CC-DCDE914FFFB3}"/>
              </a:ext>
            </a:extLst>
          </p:cNvPr>
          <p:cNvCxnSpPr>
            <a:cxnSpLocks/>
            <a:stCxn id="372" idx="4"/>
            <a:endCxn id="391" idx="0"/>
          </p:cNvCxnSpPr>
          <p:nvPr/>
        </p:nvCxnSpPr>
        <p:spPr>
          <a:xfrm flipH="1">
            <a:off x="2801458" y="3722251"/>
            <a:ext cx="77426" cy="154773"/>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74" name="Straight Arrow Connector 373">
            <a:extLst>
              <a:ext uri="{FF2B5EF4-FFF2-40B4-BE49-F238E27FC236}">
                <a16:creationId xmlns:a16="http://schemas.microsoft.com/office/drawing/2014/main" id="{21921D97-81C2-42B3-9C96-6892A2931BC0}"/>
              </a:ext>
            </a:extLst>
          </p:cNvPr>
          <p:cNvCxnSpPr>
            <a:cxnSpLocks/>
            <a:stCxn id="351" idx="0"/>
            <a:endCxn id="369" idx="0"/>
          </p:cNvCxnSpPr>
          <p:nvPr/>
        </p:nvCxnSpPr>
        <p:spPr>
          <a:xfrm flipH="1">
            <a:off x="1997472" y="2652853"/>
            <a:ext cx="588141" cy="641543"/>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75" name="Oval 374">
            <a:extLst>
              <a:ext uri="{FF2B5EF4-FFF2-40B4-BE49-F238E27FC236}">
                <a16:creationId xmlns:a16="http://schemas.microsoft.com/office/drawing/2014/main" id="{A5D5B772-1AD6-4F5E-B6A4-04C6BFBAAEF3}"/>
              </a:ext>
            </a:extLst>
          </p:cNvPr>
          <p:cNvSpPr/>
          <p:nvPr/>
        </p:nvSpPr>
        <p:spPr>
          <a:xfrm>
            <a:off x="218595" y="3290667"/>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6" name="Straight Arrow Connector 375">
            <a:extLst>
              <a:ext uri="{FF2B5EF4-FFF2-40B4-BE49-F238E27FC236}">
                <a16:creationId xmlns:a16="http://schemas.microsoft.com/office/drawing/2014/main" id="{A5ABDD36-A4A8-4629-8C0A-25E27AE44B40}"/>
              </a:ext>
            </a:extLst>
          </p:cNvPr>
          <p:cNvCxnSpPr>
            <a:cxnSpLocks/>
          </p:cNvCxnSpPr>
          <p:nvPr/>
        </p:nvCxnSpPr>
        <p:spPr>
          <a:xfrm flipH="1">
            <a:off x="416838" y="3700327"/>
            <a:ext cx="5682" cy="20009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77" name="Oval 376">
            <a:extLst>
              <a:ext uri="{FF2B5EF4-FFF2-40B4-BE49-F238E27FC236}">
                <a16:creationId xmlns:a16="http://schemas.microsoft.com/office/drawing/2014/main" id="{F4D437AF-755E-40C0-8A04-8FCCE0725569}"/>
              </a:ext>
            </a:extLst>
          </p:cNvPr>
          <p:cNvSpPr/>
          <p:nvPr/>
        </p:nvSpPr>
        <p:spPr>
          <a:xfrm>
            <a:off x="669584" y="3290667"/>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8" name="Straight Arrow Connector 377">
            <a:extLst>
              <a:ext uri="{FF2B5EF4-FFF2-40B4-BE49-F238E27FC236}">
                <a16:creationId xmlns:a16="http://schemas.microsoft.com/office/drawing/2014/main" id="{3DC5DE01-782F-4904-88AE-18AB16726561}"/>
              </a:ext>
            </a:extLst>
          </p:cNvPr>
          <p:cNvCxnSpPr>
            <a:cxnSpLocks/>
            <a:stCxn id="377" idx="4"/>
            <a:endCxn id="402" idx="0"/>
          </p:cNvCxnSpPr>
          <p:nvPr/>
        </p:nvCxnSpPr>
        <p:spPr>
          <a:xfrm>
            <a:off x="873509" y="3700327"/>
            <a:ext cx="11719" cy="26437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79" name="Oval 378">
            <a:extLst>
              <a:ext uri="{FF2B5EF4-FFF2-40B4-BE49-F238E27FC236}">
                <a16:creationId xmlns:a16="http://schemas.microsoft.com/office/drawing/2014/main" id="{B0EECA53-168F-493F-A901-206A20DFBEF9}"/>
              </a:ext>
            </a:extLst>
          </p:cNvPr>
          <p:cNvSpPr/>
          <p:nvPr/>
        </p:nvSpPr>
        <p:spPr>
          <a:xfrm>
            <a:off x="1122409" y="3296610"/>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0" name="Picture 379" descr="A picture containing clipart&#10;&#10;Description automatically generated">
            <a:extLst>
              <a:ext uri="{FF2B5EF4-FFF2-40B4-BE49-F238E27FC236}">
                <a16:creationId xmlns:a16="http://schemas.microsoft.com/office/drawing/2014/main" id="{F65F081F-5301-4C74-8847-9FEC1EA4A695}"/>
              </a:ext>
            </a:extLst>
          </p:cNvPr>
          <p:cNvPicPr>
            <a:picLocks noChangeAspect="1"/>
          </p:cNvPicPr>
          <p:nvPr/>
        </p:nvPicPr>
        <p:blipFill>
          <a:blip r:embed="rId3"/>
          <a:stretch>
            <a:fillRect/>
          </a:stretch>
        </p:blipFill>
        <p:spPr>
          <a:xfrm>
            <a:off x="225023" y="4524052"/>
            <a:ext cx="399029" cy="399029"/>
          </a:xfrm>
          <a:prstGeom prst="rect">
            <a:avLst/>
          </a:prstGeom>
        </p:spPr>
      </p:pic>
      <p:sp>
        <p:nvSpPr>
          <p:cNvPr id="381" name="Oval 380">
            <a:extLst>
              <a:ext uri="{FF2B5EF4-FFF2-40B4-BE49-F238E27FC236}">
                <a16:creationId xmlns:a16="http://schemas.microsoft.com/office/drawing/2014/main" id="{03BB57EB-DE1C-4F3F-8512-61468BF8BED3}"/>
              </a:ext>
            </a:extLst>
          </p:cNvPr>
          <p:cNvSpPr/>
          <p:nvPr/>
        </p:nvSpPr>
        <p:spPr>
          <a:xfrm>
            <a:off x="212913" y="3900425"/>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2" name="Straight Arrow Connector 381">
            <a:extLst>
              <a:ext uri="{FF2B5EF4-FFF2-40B4-BE49-F238E27FC236}">
                <a16:creationId xmlns:a16="http://schemas.microsoft.com/office/drawing/2014/main" id="{E755D263-EA41-4090-B7A9-90AF11E5B49B}"/>
              </a:ext>
            </a:extLst>
          </p:cNvPr>
          <p:cNvCxnSpPr>
            <a:cxnSpLocks/>
            <a:stCxn id="413" idx="4"/>
            <a:endCxn id="380" idx="0"/>
          </p:cNvCxnSpPr>
          <p:nvPr/>
        </p:nvCxnSpPr>
        <p:spPr>
          <a:xfrm>
            <a:off x="420854" y="4314556"/>
            <a:ext cx="3684" cy="209496"/>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83" name="Connector: Elbow 382">
            <a:extLst>
              <a:ext uri="{FF2B5EF4-FFF2-40B4-BE49-F238E27FC236}">
                <a16:creationId xmlns:a16="http://schemas.microsoft.com/office/drawing/2014/main" id="{69256C28-9582-49F4-860F-8DF6A65FFC19}"/>
              </a:ext>
            </a:extLst>
          </p:cNvPr>
          <p:cNvCxnSpPr>
            <a:cxnSpLocks/>
            <a:stCxn id="346" idx="3"/>
          </p:cNvCxnSpPr>
          <p:nvPr/>
        </p:nvCxnSpPr>
        <p:spPr>
          <a:xfrm>
            <a:off x="3814344" y="3032625"/>
            <a:ext cx="392427" cy="396517"/>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384" name="Connector: Elbow 383">
            <a:extLst>
              <a:ext uri="{FF2B5EF4-FFF2-40B4-BE49-F238E27FC236}">
                <a16:creationId xmlns:a16="http://schemas.microsoft.com/office/drawing/2014/main" id="{B49CC931-9DD5-4379-AA45-EA602AB0A1C6}"/>
              </a:ext>
            </a:extLst>
          </p:cNvPr>
          <p:cNvCxnSpPr>
            <a:cxnSpLocks/>
            <a:stCxn id="346" idx="1"/>
            <a:endCxn id="372" idx="0"/>
          </p:cNvCxnSpPr>
          <p:nvPr/>
        </p:nvCxnSpPr>
        <p:spPr>
          <a:xfrm rot="10800000" flipV="1">
            <a:off x="2878885" y="3032625"/>
            <a:ext cx="148993" cy="279966"/>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385" name="Connector: Elbow 384">
            <a:extLst>
              <a:ext uri="{FF2B5EF4-FFF2-40B4-BE49-F238E27FC236}">
                <a16:creationId xmlns:a16="http://schemas.microsoft.com/office/drawing/2014/main" id="{ADA2D19F-8388-4B08-ADBA-CE2F90009148}"/>
              </a:ext>
            </a:extLst>
          </p:cNvPr>
          <p:cNvCxnSpPr>
            <a:cxnSpLocks/>
            <a:stCxn id="346" idx="1"/>
            <a:endCxn id="369" idx="0"/>
          </p:cNvCxnSpPr>
          <p:nvPr/>
        </p:nvCxnSpPr>
        <p:spPr>
          <a:xfrm rot="10800000" flipV="1">
            <a:off x="1997473" y="3032624"/>
            <a:ext cx="1030405" cy="261771"/>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386" name="Connector: Elbow 385">
            <a:extLst>
              <a:ext uri="{FF2B5EF4-FFF2-40B4-BE49-F238E27FC236}">
                <a16:creationId xmlns:a16="http://schemas.microsoft.com/office/drawing/2014/main" id="{BCC544D5-3102-45B6-9832-AD6BE10979B4}"/>
              </a:ext>
            </a:extLst>
          </p:cNvPr>
          <p:cNvCxnSpPr>
            <a:cxnSpLocks/>
            <a:stCxn id="346" idx="3"/>
          </p:cNvCxnSpPr>
          <p:nvPr/>
        </p:nvCxnSpPr>
        <p:spPr>
          <a:xfrm>
            <a:off x="3814344" y="3032625"/>
            <a:ext cx="925054" cy="384307"/>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387" name="Connector: Elbow 386">
            <a:extLst>
              <a:ext uri="{FF2B5EF4-FFF2-40B4-BE49-F238E27FC236}">
                <a16:creationId xmlns:a16="http://schemas.microsoft.com/office/drawing/2014/main" id="{C1120B93-AD24-4BC5-A6B2-30B85482AED6}"/>
              </a:ext>
            </a:extLst>
          </p:cNvPr>
          <p:cNvCxnSpPr>
            <a:cxnSpLocks/>
            <a:stCxn id="346" idx="3"/>
          </p:cNvCxnSpPr>
          <p:nvPr/>
        </p:nvCxnSpPr>
        <p:spPr>
          <a:xfrm>
            <a:off x="3814344" y="3032625"/>
            <a:ext cx="1421507" cy="417594"/>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388" name="Connector: Elbow 387">
            <a:extLst>
              <a:ext uri="{FF2B5EF4-FFF2-40B4-BE49-F238E27FC236}">
                <a16:creationId xmlns:a16="http://schemas.microsoft.com/office/drawing/2014/main" id="{66E3113D-723F-497E-BA87-433C9321CBBC}"/>
              </a:ext>
            </a:extLst>
          </p:cNvPr>
          <p:cNvCxnSpPr>
            <a:cxnSpLocks/>
            <a:stCxn id="346" idx="3"/>
          </p:cNvCxnSpPr>
          <p:nvPr/>
        </p:nvCxnSpPr>
        <p:spPr>
          <a:xfrm>
            <a:off x="3814344" y="3032625"/>
            <a:ext cx="1907416" cy="466185"/>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389" name="Straight Arrow Connector 388">
            <a:extLst>
              <a:ext uri="{FF2B5EF4-FFF2-40B4-BE49-F238E27FC236}">
                <a16:creationId xmlns:a16="http://schemas.microsoft.com/office/drawing/2014/main" id="{215061AC-6149-4BCB-B849-2E339FEB8F0B}"/>
              </a:ext>
            </a:extLst>
          </p:cNvPr>
          <p:cNvCxnSpPr>
            <a:cxnSpLocks/>
            <a:endCxn id="403" idx="0"/>
          </p:cNvCxnSpPr>
          <p:nvPr/>
        </p:nvCxnSpPr>
        <p:spPr>
          <a:xfrm>
            <a:off x="1326334" y="3706270"/>
            <a:ext cx="12924" cy="26882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90" name="Oval 389">
            <a:extLst>
              <a:ext uri="{FF2B5EF4-FFF2-40B4-BE49-F238E27FC236}">
                <a16:creationId xmlns:a16="http://schemas.microsoft.com/office/drawing/2014/main" id="{55D56AB1-DD43-4EA3-915C-D52323B369B0}"/>
              </a:ext>
            </a:extLst>
          </p:cNvPr>
          <p:cNvSpPr/>
          <p:nvPr/>
        </p:nvSpPr>
        <p:spPr>
          <a:xfrm>
            <a:off x="2054215" y="3856172"/>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391" name="Oval 390">
            <a:extLst>
              <a:ext uri="{FF2B5EF4-FFF2-40B4-BE49-F238E27FC236}">
                <a16:creationId xmlns:a16="http://schemas.microsoft.com/office/drawing/2014/main" id="{D58E276E-72DC-4CD8-92CC-94595FC86C6E}"/>
              </a:ext>
            </a:extLst>
          </p:cNvPr>
          <p:cNvSpPr/>
          <p:nvPr/>
        </p:nvSpPr>
        <p:spPr>
          <a:xfrm>
            <a:off x="2597533" y="3877024"/>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cxnSp>
        <p:nvCxnSpPr>
          <p:cNvPr id="392" name="Connector: Elbow 231">
            <a:extLst>
              <a:ext uri="{FF2B5EF4-FFF2-40B4-BE49-F238E27FC236}">
                <a16:creationId xmlns:a16="http://schemas.microsoft.com/office/drawing/2014/main" id="{D7214AE4-1118-44B6-B736-A268155C0A2F}"/>
              </a:ext>
            </a:extLst>
          </p:cNvPr>
          <p:cNvCxnSpPr>
            <a:cxnSpLocks/>
            <a:stCxn id="369" idx="4"/>
            <a:endCxn id="393" idx="0"/>
          </p:cNvCxnSpPr>
          <p:nvPr/>
        </p:nvCxnSpPr>
        <p:spPr>
          <a:xfrm flipH="1">
            <a:off x="1801442" y="3704056"/>
            <a:ext cx="196030" cy="16114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93" name="Oval 392">
            <a:extLst>
              <a:ext uri="{FF2B5EF4-FFF2-40B4-BE49-F238E27FC236}">
                <a16:creationId xmlns:a16="http://schemas.microsoft.com/office/drawing/2014/main" id="{645A2D74-7410-46DD-B2E8-CAB7A6CA7563}"/>
              </a:ext>
            </a:extLst>
          </p:cNvPr>
          <p:cNvSpPr/>
          <p:nvPr/>
        </p:nvSpPr>
        <p:spPr>
          <a:xfrm>
            <a:off x="1597517" y="3865197"/>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cxnSp>
        <p:nvCxnSpPr>
          <p:cNvPr id="394" name="Straight Arrow Connector 393">
            <a:extLst>
              <a:ext uri="{FF2B5EF4-FFF2-40B4-BE49-F238E27FC236}">
                <a16:creationId xmlns:a16="http://schemas.microsoft.com/office/drawing/2014/main" id="{5FF2B717-E54A-40A4-97B5-42F3CDDA8C1E}"/>
              </a:ext>
            </a:extLst>
          </p:cNvPr>
          <p:cNvCxnSpPr>
            <a:cxnSpLocks/>
            <a:stCxn id="393" idx="4"/>
            <a:endCxn id="404" idx="0"/>
          </p:cNvCxnSpPr>
          <p:nvPr/>
        </p:nvCxnSpPr>
        <p:spPr>
          <a:xfrm flipH="1">
            <a:off x="1793900" y="4274857"/>
            <a:ext cx="7542" cy="23296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95" name="Connector: Elbow 235">
            <a:extLst>
              <a:ext uri="{FF2B5EF4-FFF2-40B4-BE49-F238E27FC236}">
                <a16:creationId xmlns:a16="http://schemas.microsoft.com/office/drawing/2014/main" id="{A780103F-011E-4D21-939D-CEAC7F6A33A0}"/>
              </a:ext>
            </a:extLst>
          </p:cNvPr>
          <p:cNvCxnSpPr>
            <a:cxnSpLocks/>
            <a:stCxn id="372" idx="4"/>
            <a:endCxn id="396" idx="0"/>
          </p:cNvCxnSpPr>
          <p:nvPr/>
        </p:nvCxnSpPr>
        <p:spPr>
          <a:xfrm>
            <a:off x="2878884" y="3722251"/>
            <a:ext cx="444358" cy="16589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96" name="Oval 395">
            <a:extLst>
              <a:ext uri="{FF2B5EF4-FFF2-40B4-BE49-F238E27FC236}">
                <a16:creationId xmlns:a16="http://schemas.microsoft.com/office/drawing/2014/main" id="{73419584-FDD2-40E8-A894-2FD2AABBF5D0}"/>
              </a:ext>
            </a:extLst>
          </p:cNvPr>
          <p:cNvSpPr/>
          <p:nvPr/>
        </p:nvSpPr>
        <p:spPr>
          <a:xfrm>
            <a:off x="3119317" y="3888149"/>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cxnSp>
        <p:nvCxnSpPr>
          <p:cNvPr id="397" name="Straight Arrow Connector 396">
            <a:extLst>
              <a:ext uri="{FF2B5EF4-FFF2-40B4-BE49-F238E27FC236}">
                <a16:creationId xmlns:a16="http://schemas.microsoft.com/office/drawing/2014/main" id="{CE246E52-8F2A-4490-9DD8-4A5F55D5816B}"/>
              </a:ext>
            </a:extLst>
          </p:cNvPr>
          <p:cNvCxnSpPr>
            <a:cxnSpLocks/>
            <a:stCxn id="396" idx="4"/>
            <a:endCxn id="407" idx="0"/>
          </p:cNvCxnSpPr>
          <p:nvPr/>
        </p:nvCxnSpPr>
        <p:spPr>
          <a:xfrm>
            <a:off x="3323242" y="4297809"/>
            <a:ext cx="15399" cy="18583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398" name="Picture 397" descr="A picture containing chart&#10;&#10;Description automatically generated">
            <a:extLst>
              <a:ext uri="{FF2B5EF4-FFF2-40B4-BE49-F238E27FC236}">
                <a16:creationId xmlns:a16="http://schemas.microsoft.com/office/drawing/2014/main" id="{E60225B7-56E9-428B-9561-2DC78DB999CD}"/>
              </a:ext>
            </a:extLst>
          </p:cNvPr>
          <p:cNvPicPr>
            <a:picLocks noChangeAspect="1"/>
          </p:cNvPicPr>
          <p:nvPr/>
        </p:nvPicPr>
        <p:blipFill>
          <a:blip r:embed="rId4"/>
          <a:stretch>
            <a:fillRect/>
          </a:stretch>
        </p:blipFill>
        <p:spPr>
          <a:xfrm>
            <a:off x="4518821" y="3969132"/>
            <a:ext cx="437704" cy="437704"/>
          </a:xfrm>
          <a:prstGeom prst="rect">
            <a:avLst/>
          </a:prstGeom>
        </p:spPr>
      </p:pic>
      <p:cxnSp>
        <p:nvCxnSpPr>
          <p:cNvPr id="399" name="Straight Arrow Connector 398">
            <a:extLst>
              <a:ext uri="{FF2B5EF4-FFF2-40B4-BE49-F238E27FC236}">
                <a16:creationId xmlns:a16="http://schemas.microsoft.com/office/drawing/2014/main" id="{DABB0124-5E92-4DA4-8C0F-D94C3CB796D5}"/>
              </a:ext>
            </a:extLst>
          </p:cNvPr>
          <p:cNvCxnSpPr>
            <a:cxnSpLocks/>
            <a:endCxn id="412" idx="0"/>
          </p:cNvCxnSpPr>
          <p:nvPr/>
        </p:nvCxnSpPr>
        <p:spPr>
          <a:xfrm flipH="1">
            <a:off x="419752" y="2667593"/>
            <a:ext cx="249518" cy="62333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00" name="Straight Arrow Connector 399">
            <a:extLst>
              <a:ext uri="{FF2B5EF4-FFF2-40B4-BE49-F238E27FC236}">
                <a16:creationId xmlns:a16="http://schemas.microsoft.com/office/drawing/2014/main" id="{CEB68A6F-F0A8-45F4-9C2F-531049AD6901}"/>
              </a:ext>
            </a:extLst>
          </p:cNvPr>
          <p:cNvCxnSpPr>
            <a:cxnSpLocks/>
            <a:endCxn id="416" idx="0"/>
          </p:cNvCxnSpPr>
          <p:nvPr/>
        </p:nvCxnSpPr>
        <p:spPr>
          <a:xfrm>
            <a:off x="669269" y="2667593"/>
            <a:ext cx="204324" cy="626046"/>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01" name="Straight Arrow Connector 400">
            <a:extLst>
              <a:ext uri="{FF2B5EF4-FFF2-40B4-BE49-F238E27FC236}">
                <a16:creationId xmlns:a16="http://schemas.microsoft.com/office/drawing/2014/main" id="{3B627CDB-B65A-437A-A50E-8A544402A987}"/>
              </a:ext>
            </a:extLst>
          </p:cNvPr>
          <p:cNvCxnSpPr>
            <a:cxnSpLocks/>
            <a:endCxn id="417" idx="0"/>
          </p:cNvCxnSpPr>
          <p:nvPr/>
        </p:nvCxnSpPr>
        <p:spPr>
          <a:xfrm>
            <a:off x="669269" y="2667593"/>
            <a:ext cx="656920" cy="62617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402" name="Picture 401" descr="A picture containing clipart&#10;&#10;Description automatically generated">
            <a:extLst>
              <a:ext uri="{FF2B5EF4-FFF2-40B4-BE49-F238E27FC236}">
                <a16:creationId xmlns:a16="http://schemas.microsoft.com/office/drawing/2014/main" id="{77A342B0-0C81-489C-9CF3-032B9D2AC3D4}"/>
              </a:ext>
            </a:extLst>
          </p:cNvPr>
          <p:cNvPicPr>
            <a:picLocks noChangeAspect="1"/>
          </p:cNvPicPr>
          <p:nvPr/>
        </p:nvPicPr>
        <p:blipFill>
          <a:blip r:embed="rId3"/>
          <a:stretch>
            <a:fillRect/>
          </a:stretch>
        </p:blipFill>
        <p:spPr>
          <a:xfrm>
            <a:off x="696452" y="3964698"/>
            <a:ext cx="377551" cy="377551"/>
          </a:xfrm>
          <a:prstGeom prst="rect">
            <a:avLst/>
          </a:prstGeom>
        </p:spPr>
      </p:pic>
      <p:pic>
        <p:nvPicPr>
          <p:cNvPr id="403" name="Picture 402" descr="A picture containing clipart&#10;&#10;Description automatically generated">
            <a:extLst>
              <a:ext uri="{FF2B5EF4-FFF2-40B4-BE49-F238E27FC236}">
                <a16:creationId xmlns:a16="http://schemas.microsoft.com/office/drawing/2014/main" id="{CC6514AE-965C-45FF-91B4-00D4A919F42B}"/>
              </a:ext>
            </a:extLst>
          </p:cNvPr>
          <p:cNvPicPr>
            <a:picLocks noChangeAspect="1"/>
          </p:cNvPicPr>
          <p:nvPr/>
        </p:nvPicPr>
        <p:blipFill>
          <a:blip r:embed="rId3"/>
          <a:stretch>
            <a:fillRect/>
          </a:stretch>
        </p:blipFill>
        <p:spPr>
          <a:xfrm>
            <a:off x="1134428" y="3975091"/>
            <a:ext cx="409660" cy="409660"/>
          </a:xfrm>
          <a:prstGeom prst="rect">
            <a:avLst/>
          </a:prstGeom>
        </p:spPr>
      </p:pic>
      <p:pic>
        <p:nvPicPr>
          <p:cNvPr id="404" name="Picture 403" descr="A picture containing clipart&#10;&#10;Description automatically generated">
            <a:extLst>
              <a:ext uri="{FF2B5EF4-FFF2-40B4-BE49-F238E27FC236}">
                <a16:creationId xmlns:a16="http://schemas.microsoft.com/office/drawing/2014/main" id="{30BD094B-1246-4652-971F-02781BEE44D6}"/>
              </a:ext>
            </a:extLst>
          </p:cNvPr>
          <p:cNvPicPr>
            <a:picLocks noChangeAspect="1"/>
          </p:cNvPicPr>
          <p:nvPr/>
        </p:nvPicPr>
        <p:blipFill>
          <a:blip r:embed="rId3"/>
          <a:stretch>
            <a:fillRect/>
          </a:stretch>
        </p:blipFill>
        <p:spPr>
          <a:xfrm>
            <a:off x="1589070" y="4507819"/>
            <a:ext cx="409660" cy="409660"/>
          </a:xfrm>
          <a:prstGeom prst="rect">
            <a:avLst/>
          </a:prstGeom>
        </p:spPr>
      </p:pic>
      <p:pic>
        <p:nvPicPr>
          <p:cNvPr id="405" name="Picture 404" descr="A picture containing clipart&#10;&#10;Description automatically generated">
            <a:extLst>
              <a:ext uri="{FF2B5EF4-FFF2-40B4-BE49-F238E27FC236}">
                <a16:creationId xmlns:a16="http://schemas.microsoft.com/office/drawing/2014/main" id="{E9DCA6C8-E228-487E-AFC2-C522067DBD41}"/>
              </a:ext>
            </a:extLst>
          </p:cNvPr>
          <p:cNvPicPr>
            <a:picLocks noChangeAspect="1"/>
          </p:cNvPicPr>
          <p:nvPr/>
        </p:nvPicPr>
        <p:blipFill>
          <a:blip r:embed="rId3"/>
          <a:stretch>
            <a:fillRect/>
          </a:stretch>
        </p:blipFill>
        <p:spPr>
          <a:xfrm>
            <a:off x="2054057" y="4511949"/>
            <a:ext cx="409660" cy="409660"/>
          </a:xfrm>
          <a:prstGeom prst="rect">
            <a:avLst/>
          </a:prstGeom>
        </p:spPr>
      </p:pic>
      <p:pic>
        <p:nvPicPr>
          <p:cNvPr id="406" name="Picture 405" descr="A picture containing clipart&#10;&#10;Description automatically generated">
            <a:extLst>
              <a:ext uri="{FF2B5EF4-FFF2-40B4-BE49-F238E27FC236}">
                <a16:creationId xmlns:a16="http://schemas.microsoft.com/office/drawing/2014/main" id="{377A2F44-AD24-43FB-AF4B-1769FED537F9}"/>
              </a:ext>
            </a:extLst>
          </p:cNvPr>
          <p:cNvPicPr>
            <a:picLocks noChangeAspect="1"/>
          </p:cNvPicPr>
          <p:nvPr/>
        </p:nvPicPr>
        <p:blipFill>
          <a:blip r:embed="rId3"/>
          <a:stretch>
            <a:fillRect/>
          </a:stretch>
        </p:blipFill>
        <p:spPr>
          <a:xfrm>
            <a:off x="2596500" y="4506432"/>
            <a:ext cx="409660" cy="409660"/>
          </a:xfrm>
          <a:prstGeom prst="rect">
            <a:avLst/>
          </a:prstGeom>
        </p:spPr>
      </p:pic>
      <p:pic>
        <p:nvPicPr>
          <p:cNvPr id="407" name="Picture 406" descr="A picture containing clipart&#10;&#10;Description automatically generated">
            <a:extLst>
              <a:ext uri="{FF2B5EF4-FFF2-40B4-BE49-F238E27FC236}">
                <a16:creationId xmlns:a16="http://schemas.microsoft.com/office/drawing/2014/main" id="{7EA89095-1DFA-4738-A8DA-B74DF883E23C}"/>
              </a:ext>
            </a:extLst>
          </p:cNvPr>
          <p:cNvPicPr>
            <a:picLocks noChangeAspect="1"/>
          </p:cNvPicPr>
          <p:nvPr/>
        </p:nvPicPr>
        <p:blipFill>
          <a:blip r:embed="rId3"/>
          <a:stretch>
            <a:fillRect/>
          </a:stretch>
        </p:blipFill>
        <p:spPr>
          <a:xfrm>
            <a:off x="3133811" y="4483641"/>
            <a:ext cx="409660" cy="409660"/>
          </a:xfrm>
          <a:prstGeom prst="rect">
            <a:avLst/>
          </a:prstGeom>
        </p:spPr>
      </p:pic>
      <p:pic>
        <p:nvPicPr>
          <p:cNvPr id="408" name="Picture 407" descr="A picture containing clipart&#10;&#10;Description automatically generated">
            <a:extLst>
              <a:ext uri="{FF2B5EF4-FFF2-40B4-BE49-F238E27FC236}">
                <a16:creationId xmlns:a16="http://schemas.microsoft.com/office/drawing/2014/main" id="{E12FE9D4-FB77-45CD-92D7-5073F0BD1A47}"/>
              </a:ext>
            </a:extLst>
          </p:cNvPr>
          <p:cNvPicPr>
            <a:picLocks noChangeAspect="1"/>
          </p:cNvPicPr>
          <p:nvPr/>
        </p:nvPicPr>
        <p:blipFill>
          <a:blip r:embed="rId3"/>
          <a:stretch>
            <a:fillRect/>
          </a:stretch>
        </p:blipFill>
        <p:spPr>
          <a:xfrm>
            <a:off x="5051293" y="3974948"/>
            <a:ext cx="409660" cy="409660"/>
          </a:xfrm>
          <a:prstGeom prst="rect">
            <a:avLst/>
          </a:prstGeom>
        </p:spPr>
      </p:pic>
      <p:pic>
        <p:nvPicPr>
          <p:cNvPr id="409" name="Picture 408" descr="A picture containing clipart&#10;&#10;Description automatically generated">
            <a:extLst>
              <a:ext uri="{FF2B5EF4-FFF2-40B4-BE49-F238E27FC236}">
                <a16:creationId xmlns:a16="http://schemas.microsoft.com/office/drawing/2014/main" id="{8B95C7E9-F920-4DC4-AA87-0B98269D914E}"/>
              </a:ext>
            </a:extLst>
          </p:cNvPr>
          <p:cNvPicPr>
            <a:picLocks noChangeAspect="1"/>
          </p:cNvPicPr>
          <p:nvPr/>
        </p:nvPicPr>
        <p:blipFill>
          <a:blip r:embed="rId3"/>
          <a:stretch>
            <a:fillRect/>
          </a:stretch>
        </p:blipFill>
        <p:spPr>
          <a:xfrm>
            <a:off x="5524875" y="3979299"/>
            <a:ext cx="409660" cy="409660"/>
          </a:xfrm>
          <a:prstGeom prst="rect">
            <a:avLst/>
          </a:prstGeom>
        </p:spPr>
      </p:pic>
      <p:sp>
        <p:nvSpPr>
          <p:cNvPr id="410" name="Oval 409">
            <a:extLst>
              <a:ext uri="{FF2B5EF4-FFF2-40B4-BE49-F238E27FC236}">
                <a16:creationId xmlns:a16="http://schemas.microsoft.com/office/drawing/2014/main" id="{CE742789-611D-4B00-807C-6ED058BF320E}"/>
              </a:ext>
            </a:extLst>
          </p:cNvPr>
          <p:cNvSpPr/>
          <p:nvPr/>
        </p:nvSpPr>
        <p:spPr>
          <a:xfrm>
            <a:off x="1235877" y="2455530"/>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11" name="Oval 410">
            <a:extLst>
              <a:ext uri="{FF2B5EF4-FFF2-40B4-BE49-F238E27FC236}">
                <a16:creationId xmlns:a16="http://schemas.microsoft.com/office/drawing/2014/main" id="{7405B52F-ADC0-40BF-99F6-3F00787F304F}"/>
              </a:ext>
            </a:extLst>
          </p:cNvPr>
          <p:cNvSpPr/>
          <p:nvPr/>
        </p:nvSpPr>
        <p:spPr>
          <a:xfrm>
            <a:off x="3228938" y="2455530"/>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12" name="Oval 411">
            <a:extLst>
              <a:ext uri="{FF2B5EF4-FFF2-40B4-BE49-F238E27FC236}">
                <a16:creationId xmlns:a16="http://schemas.microsoft.com/office/drawing/2014/main" id="{A825F2A7-B68E-4BDE-9E63-8EC957C1D0AD}"/>
              </a:ext>
            </a:extLst>
          </p:cNvPr>
          <p:cNvSpPr/>
          <p:nvPr/>
        </p:nvSpPr>
        <p:spPr>
          <a:xfrm>
            <a:off x="215827" y="3290928"/>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413" name="Oval 412">
            <a:extLst>
              <a:ext uri="{FF2B5EF4-FFF2-40B4-BE49-F238E27FC236}">
                <a16:creationId xmlns:a16="http://schemas.microsoft.com/office/drawing/2014/main" id="{63A782C0-E386-43A5-B948-2449A3709B75}"/>
              </a:ext>
            </a:extLst>
          </p:cNvPr>
          <p:cNvSpPr/>
          <p:nvPr/>
        </p:nvSpPr>
        <p:spPr>
          <a:xfrm>
            <a:off x="216929" y="3904896"/>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cxnSp>
        <p:nvCxnSpPr>
          <p:cNvPr id="414" name="Straight Arrow Connector 413">
            <a:extLst>
              <a:ext uri="{FF2B5EF4-FFF2-40B4-BE49-F238E27FC236}">
                <a16:creationId xmlns:a16="http://schemas.microsoft.com/office/drawing/2014/main" id="{2E8AB79B-4BCD-4AD9-B2D8-2F267211AE16}"/>
              </a:ext>
            </a:extLst>
          </p:cNvPr>
          <p:cNvCxnSpPr>
            <a:cxnSpLocks/>
            <a:stCxn id="390" idx="4"/>
            <a:endCxn id="405" idx="0"/>
          </p:cNvCxnSpPr>
          <p:nvPr/>
        </p:nvCxnSpPr>
        <p:spPr>
          <a:xfrm>
            <a:off x="2258140" y="4265832"/>
            <a:ext cx="747" cy="246117"/>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15" name="Straight Arrow Connector 414">
            <a:extLst>
              <a:ext uri="{FF2B5EF4-FFF2-40B4-BE49-F238E27FC236}">
                <a16:creationId xmlns:a16="http://schemas.microsoft.com/office/drawing/2014/main" id="{489841BF-1CFF-4753-87D2-483A77CB9009}"/>
              </a:ext>
            </a:extLst>
          </p:cNvPr>
          <p:cNvCxnSpPr>
            <a:cxnSpLocks/>
            <a:stCxn id="391" idx="4"/>
            <a:endCxn id="406" idx="0"/>
          </p:cNvCxnSpPr>
          <p:nvPr/>
        </p:nvCxnSpPr>
        <p:spPr>
          <a:xfrm flipH="1">
            <a:off x="2801330" y="4286684"/>
            <a:ext cx="128" cy="21974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16" name="Oval 415">
            <a:extLst>
              <a:ext uri="{FF2B5EF4-FFF2-40B4-BE49-F238E27FC236}">
                <a16:creationId xmlns:a16="http://schemas.microsoft.com/office/drawing/2014/main" id="{158E7F6E-DDEF-4A2C-B3F7-510FF2E20D55}"/>
              </a:ext>
            </a:extLst>
          </p:cNvPr>
          <p:cNvSpPr/>
          <p:nvPr/>
        </p:nvSpPr>
        <p:spPr>
          <a:xfrm>
            <a:off x="669668" y="3293639"/>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17" name="Oval 416">
            <a:extLst>
              <a:ext uri="{FF2B5EF4-FFF2-40B4-BE49-F238E27FC236}">
                <a16:creationId xmlns:a16="http://schemas.microsoft.com/office/drawing/2014/main" id="{9B5634EE-8375-4EB8-B762-BA8BAD6E571A}"/>
              </a:ext>
            </a:extLst>
          </p:cNvPr>
          <p:cNvSpPr/>
          <p:nvPr/>
        </p:nvSpPr>
        <p:spPr>
          <a:xfrm>
            <a:off x="1122264" y="3293763"/>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18" name="Oval 417">
            <a:extLst>
              <a:ext uri="{FF2B5EF4-FFF2-40B4-BE49-F238E27FC236}">
                <a16:creationId xmlns:a16="http://schemas.microsoft.com/office/drawing/2014/main" id="{2635C101-D6D7-4EA3-8169-3DDDF24215DF}"/>
              </a:ext>
            </a:extLst>
          </p:cNvPr>
          <p:cNvSpPr/>
          <p:nvPr/>
        </p:nvSpPr>
        <p:spPr>
          <a:xfrm>
            <a:off x="1793691" y="3291136"/>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19" name="Oval 418">
            <a:extLst>
              <a:ext uri="{FF2B5EF4-FFF2-40B4-BE49-F238E27FC236}">
                <a16:creationId xmlns:a16="http://schemas.microsoft.com/office/drawing/2014/main" id="{AE6D207A-164D-4983-884B-0285C38CC17F}"/>
              </a:ext>
            </a:extLst>
          </p:cNvPr>
          <p:cNvSpPr/>
          <p:nvPr/>
        </p:nvSpPr>
        <p:spPr>
          <a:xfrm>
            <a:off x="2685641" y="3314341"/>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20" name="Oval 419">
            <a:extLst>
              <a:ext uri="{FF2B5EF4-FFF2-40B4-BE49-F238E27FC236}">
                <a16:creationId xmlns:a16="http://schemas.microsoft.com/office/drawing/2014/main" id="{8E969672-B12E-4B1F-AA71-26495B61A8AD}"/>
              </a:ext>
            </a:extLst>
          </p:cNvPr>
          <p:cNvSpPr/>
          <p:nvPr/>
        </p:nvSpPr>
        <p:spPr>
          <a:xfrm>
            <a:off x="4002846" y="3318501"/>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421" name="Oval 420">
            <a:extLst>
              <a:ext uri="{FF2B5EF4-FFF2-40B4-BE49-F238E27FC236}">
                <a16:creationId xmlns:a16="http://schemas.microsoft.com/office/drawing/2014/main" id="{E4257C9C-D846-4A4A-B659-0505184186B5}"/>
              </a:ext>
            </a:extLst>
          </p:cNvPr>
          <p:cNvSpPr/>
          <p:nvPr/>
        </p:nvSpPr>
        <p:spPr>
          <a:xfrm>
            <a:off x="4535612" y="3306634"/>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422" name="Oval 421">
            <a:extLst>
              <a:ext uri="{FF2B5EF4-FFF2-40B4-BE49-F238E27FC236}">
                <a16:creationId xmlns:a16="http://schemas.microsoft.com/office/drawing/2014/main" id="{2AEC2615-0BF9-4A5F-94AC-062F066AF429}"/>
              </a:ext>
            </a:extLst>
          </p:cNvPr>
          <p:cNvSpPr/>
          <p:nvPr/>
        </p:nvSpPr>
        <p:spPr>
          <a:xfrm>
            <a:off x="5035799" y="3321147"/>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423" name="Oval 422">
            <a:extLst>
              <a:ext uri="{FF2B5EF4-FFF2-40B4-BE49-F238E27FC236}">
                <a16:creationId xmlns:a16="http://schemas.microsoft.com/office/drawing/2014/main" id="{5B3A2081-E701-4291-BB3C-1B9B117D29A5}"/>
              </a:ext>
            </a:extLst>
          </p:cNvPr>
          <p:cNvSpPr/>
          <p:nvPr/>
        </p:nvSpPr>
        <p:spPr>
          <a:xfrm>
            <a:off x="5529147" y="3329398"/>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4" name="TextBox 423">
            <a:extLst>
              <a:ext uri="{FF2B5EF4-FFF2-40B4-BE49-F238E27FC236}">
                <a16:creationId xmlns:a16="http://schemas.microsoft.com/office/drawing/2014/main" id="{698DC127-3072-422D-A458-81FCE93C55CD}"/>
              </a:ext>
            </a:extLst>
          </p:cNvPr>
          <p:cNvSpPr txBox="1"/>
          <p:nvPr/>
        </p:nvSpPr>
        <p:spPr>
          <a:xfrm>
            <a:off x="5529147" y="3347616"/>
            <a:ext cx="418704" cy="369332"/>
          </a:xfrm>
          <a:prstGeom prst="rect">
            <a:avLst/>
          </a:prstGeom>
          <a:noFill/>
        </p:spPr>
        <p:txBody>
          <a:bodyPr wrap="none" rtlCol="0">
            <a:spAutoFit/>
          </a:bodyPr>
          <a:lstStyle/>
          <a:p>
            <a:r>
              <a:rPr lang="en-US" dirty="0">
                <a:solidFill>
                  <a:schemeClr val="bg1"/>
                </a:solidFill>
              </a:rPr>
              <a:t>10</a:t>
            </a:r>
          </a:p>
        </p:txBody>
      </p:sp>
      <p:pic>
        <p:nvPicPr>
          <p:cNvPr id="425" name="Picture 424" descr="A picture containing chart&#10;&#10;Description automatically generated">
            <a:extLst>
              <a:ext uri="{FF2B5EF4-FFF2-40B4-BE49-F238E27FC236}">
                <a16:creationId xmlns:a16="http://schemas.microsoft.com/office/drawing/2014/main" id="{BA8EE393-2A44-4649-9850-54506F1B3DDF}"/>
              </a:ext>
            </a:extLst>
          </p:cNvPr>
          <p:cNvPicPr>
            <a:picLocks noChangeAspect="1"/>
          </p:cNvPicPr>
          <p:nvPr/>
        </p:nvPicPr>
        <p:blipFill>
          <a:blip r:embed="rId4"/>
          <a:stretch>
            <a:fillRect/>
          </a:stretch>
        </p:blipFill>
        <p:spPr>
          <a:xfrm>
            <a:off x="4028130" y="3969825"/>
            <a:ext cx="437704" cy="437704"/>
          </a:xfrm>
          <a:prstGeom prst="rect">
            <a:avLst/>
          </a:prstGeom>
        </p:spPr>
      </p:pic>
      <p:sp>
        <p:nvSpPr>
          <p:cNvPr id="426" name="Rectangle 425">
            <a:extLst>
              <a:ext uri="{FF2B5EF4-FFF2-40B4-BE49-F238E27FC236}">
                <a16:creationId xmlns:a16="http://schemas.microsoft.com/office/drawing/2014/main" id="{E86404CC-290D-41AD-A195-A7E9EB455E67}"/>
              </a:ext>
            </a:extLst>
          </p:cNvPr>
          <p:cNvSpPr/>
          <p:nvPr/>
        </p:nvSpPr>
        <p:spPr>
          <a:xfrm>
            <a:off x="6272718" y="1895821"/>
            <a:ext cx="5863771" cy="31577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7" name="Rectangle: Rounded Corners 426">
            <a:extLst>
              <a:ext uri="{FF2B5EF4-FFF2-40B4-BE49-F238E27FC236}">
                <a16:creationId xmlns:a16="http://schemas.microsoft.com/office/drawing/2014/main" id="{1CA98B4A-8A50-479E-8590-0FE497D0F468}"/>
              </a:ext>
            </a:extLst>
          </p:cNvPr>
          <p:cNvSpPr/>
          <p:nvPr/>
        </p:nvSpPr>
        <p:spPr>
          <a:xfrm>
            <a:off x="7467329" y="2388378"/>
            <a:ext cx="1737275" cy="2196132"/>
          </a:xfrm>
          <a:prstGeom prst="roundRect">
            <a:avLst/>
          </a:prstGeom>
          <a:solidFill>
            <a:srgbClr val="9DBFBE">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8" name="Rectangle 427">
            <a:extLst>
              <a:ext uri="{FF2B5EF4-FFF2-40B4-BE49-F238E27FC236}">
                <a16:creationId xmlns:a16="http://schemas.microsoft.com/office/drawing/2014/main" id="{A1390E54-2954-4705-9F63-0D2D6FE8E7C0}"/>
              </a:ext>
            </a:extLst>
          </p:cNvPr>
          <p:cNvSpPr/>
          <p:nvPr/>
        </p:nvSpPr>
        <p:spPr>
          <a:xfrm>
            <a:off x="8226653" y="1987212"/>
            <a:ext cx="423933" cy="28386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b="1" dirty="0">
                <a:solidFill>
                  <a:schemeClr val="tx1"/>
                </a:solidFill>
              </a:rPr>
              <a:t>g</a:t>
            </a:r>
            <a:r>
              <a:rPr lang="en-US" sz="1600" b="1" baseline="30000" dirty="0">
                <a:solidFill>
                  <a:schemeClr val="tx1"/>
                </a:solidFill>
              </a:rPr>
              <a:t>ab</a:t>
            </a:r>
            <a:endParaRPr lang="en-US" sz="1600" dirty="0">
              <a:solidFill>
                <a:schemeClr val="tx1"/>
              </a:solidFill>
            </a:endParaRPr>
          </a:p>
        </p:txBody>
      </p:sp>
      <p:sp>
        <p:nvSpPr>
          <p:cNvPr id="429" name="Rectangle 428">
            <a:extLst>
              <a:ext uri="{FF2B5EF4-FFF2-40B4-BE49-F238E27FC236}">
                <a16:creationId xmlns:a16="http://schemas.microsoft.com/office/drawing/2014/main" id="{E4874F01-DF56-438A-A62B-188A0D974A39}"/>
              </a:ext>
            </a:extLst>
          </p:cNvPr>
          <p:cNvSpPr/>
          <p:nvPr/>
        </p:nvSpPr>
        <p:spPr>
          <a:xfrm>
            <a:off x="9096350" y="2904817"/>
            <a:ext cx="786467" cy="37114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chemeClr val="tx1"/>
                </a:solidFill>
              </a:rPr>
              <a:t>(</a:t>
            </a:r>
            <a:r>
              <a:rPr lang="en-US" sz="1600" b="1" dirty="0">
                <a:solidFill>
                  <a:schemeClr val="tx1"/>
                </a:solidFill>
              </a:rPr>
              <a:t>g</a:t>
            </a:r>
            <a:r>
              <a:rPr lang="en-US" sz="1600" b="1" baseline="30000" dirty="0">
                <a:solidFill>
                  <a:schemeClr val="tx1"/>
                </a:solidFill>
              </a:rPr>
              <a:t>a</a:t>
            </a:r>
            <a:r>
              <a:rPr lang="en-US" sz="1600" dirty="0">
                <a:solidFill>
                  <a:schemeClr val="tx1"/>
                </a:solidFill>
              </a:rPr>
              <a:t> , </a:t>
            </a:r>
            <a:r>
              <a:rPr lang="en-US" sz="1600" b="1" dirty="0" err="1">
                <a:solidFill>
                  <a:schemeClr val="tx1"/>
                </a:solidFill>
              </a:rPr>
              <a:t>g</a:t>
            </a:r>
            <a:r>
              <a:rPr lang="en-US" sz="1600" b="1" baseline="30000" dirty="0" err="1">
                <a:solidFill>
                  <a:schemeClr val="tx1"/>
                </a:solidFill>
              </a:rPr>
              <a:t>b</a:t>
            </a:r>
            <a:r>
              <a:rPr lang="en-US" sz="1600" dirty="0">
                <a:solidFill>
                  <a:schemeClr val="tx1"/>
                </a:solidFill>
              </a:rPr>
              <a:t>)</a:t>
            </a:r>
          </a:p>
        </p:txBody>
      </p:sp>
      <p:sp>
        <p:nvSpPr>
          <p:cNvPr id="430" name="Isosceles Triangle 429">
            <a:extLst>
              <a:ext uri="{FF2B5EF4-FFF2-40B4-BE49-F238E27FC236}">
                <a16:creationId xmlns:a16="http://schemas.microsoft.com/office/drawing/2014/main" id="{819F5713-81F4-41B4-93AF-952E266B21DC}"/>
              </a:ext>
            </a:extLst>
          </p:cNvPr>
          <p:cNvSpPr/>
          <p:nvPr/>
        </p:nvSpPr>
        <p:spPr>
          <a:xfrm rot="5400000">
            <a:off x="6313712" y="2536709"/>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31" name="Diamond 430">
            <a:extLst>
              <a:ext uri="{FF2B5EF4-FFF2-40B4-BE49-F238E27FC236}">
                <a16:creationId xmlns:a16="http://schemas.microsoft.com/office/drawing/2014/main" id="{BE95AF8E-5A83-4B84-8B5F-FC254440C4DC}"/>
              </a:ext>
            </a:extLst>
          </p:cNvPr>
          <p:cNvSpPr/>
          <p:nvPr/>
        </p:nvSpPr>
        <p:spPr>
          <a:xfrm>
            <a:off x="7647079" y="2523020"/>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2" name="Straight Arrow Connector 431">
            <a:extLst>
              <a:ext uri="{FF2B5EF4-FFF2-40B4-BE49-F238E27FC236}">
                <a16:creationId xmlns:a16="http://schemas.microsoft.com/office/drawing/2014/main" id="{880A0104-2156-48BF-8390-0CF7701A6DDF}"/>
              </a:ext>
            </a:extLst>
          </p:cNvPr>
          <p:cNvCxnSpPr>
            <a:cxnSpLocks/>
            <a:stCxn id="430" idx="0"/>
            <a:endCxn id="431" idx="1"/>
          </p:cNvCxnSpPr>
          <p:nvPr/>
        </p:nvCxnSpPr>
        <p:spPr>
          <a:xfrm>
            <a:off x="6696560" y="2720043"/>
            <a:ext cx="950519" cy="249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33" name="Straight Arrow Connector 432">
            <a:extLst>
              <a:ext uri="{FF2B5EF4-FFF2-40B4-BE49-F238E27FC236}">
                <a16:creationId xmlns:a16="http://schemas.microsoft.com/office/drawing/2014/main" id="{F77295BF-0866-4CE1-A8DF-C4E7A1E2A264}"/>
              </a:ext>
            </a:extLst>
          </p:cNvPr>
          <p:cNvCxnSpPr>
            <a:cxnSpLocks/>
            <a:stCxn id="431" idx="3"/>
            <a:endCxn id="434" idx="3"/>
          </p:cNvCxnSpPr>
          <p:nvPr/>
        </p:nvCxnSpPr>
        <p:spPr>
          <a:xfrm>
            <a:off x="8013746" y="2722535"/>
            <a:ext cx="232491" cy="308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34" name="Isosceles Triangle 433">
            <a:extLst>
              <a:ext uri="{FF2B5EF4-FFF2-40B4-BE49-F238E27FC236}">
                <a16:creationId xmlns:a16="http://schemas.microsoft.com/office/drawing/2014/main" id="{EA9D304F-388E-4F73-A19A-4D6921450081}"/>
              </a:ext>
            </a:extLst>
          </p:cNvPr>
          <p:cNvSpPr/>
          <p:nvPr/>
        </p:nvSpPr>
        <p:spPr>
          <a:xfrm rot="5400000">
            <a:off x="8230056" y="2542289"/>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435" name="Straight Arrow Connector 434">
            <a:extLst>
              <a:ext uri="{FF2B5EF4-FFF2-40B4-BE49-F238E27FC236}">
                <a16:creationId xmlns:a16="http://schemas.microsoft.com/office/drawing/2014/main" id="{FCA46AB7-7F8E-42A1-A62E-5E1ACF9DAECA}"/>
              </a:ext>
            </a:extLst>
          </p:cNvPr>
          <p:cNvCxnSpPr>
            <a:cxnSpLocks/>
            <a:stCxn id="428" idx="2"/>
            <a:endCxn id="434" idx="1"/>
          </p:cNvCxnSpPr>
          <p:nvPr/>
        </p:nvCxnSpPr>
        <p:spPr>
          <a:xfrm flipH="1">
            <a:off x="8429570" y="2271072"/>
            <a:ext cx="9050" cy="354793"/>
          </a:xfrm>
          <a:prstGeom prst="straightConnector1">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36" name="Straight Arrow Connector 435">
            <a:extLst>
              <a:ext uri="{FF2B5EF4-FFF2-40B4-BE49-F238E27FC236}">
                <a16:creationId xmlns:a16="http://schemas.microsoft.com/office/drawing/2014/main" id="{A878EA10-12BF-4289-A739-9D7E2211E0E4}"/>
              </a:ext>
            </a:extLst>
          </p:cNvPr>
          <p:cNvCxnSpPr>
            <a:cxnSpLocks/>
            <a:stCxn id="434" idx="0"/>
            <a:endCxn id="437" idx="1"/>
          </p:cNvCxnSpPr>
          <p:nvPr/>
        </p:nvCxnSpPr>
        <p:spPr>
          <a:xfrm flipV="1">
            <a:off x="8612904" y="2713409"/>
            <a:ext cx="678421" cy="12214"/>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37" name="Diamond 436">
            <a:extLst>
              <a:ext uri="{FF2B5EF4-FFF2-40B4-BE49-F238E27FC236}">
                <a16:creationId xmlns:a16="http://schemas.microsoft.com/office/drawing/2014/main" id="{6D8E40D2-4DF1-4646-AC3D-6A06BB3651DF}"/>
              </a:ext>
            </a:extLst>
          </p:cNvPr>
          <p:cNvSpPr/>
          <p:nvPr/>
        </p:nvSpPr>
        <p:spPr>
          <a:xfrm>
            <a:off x="9291325" y="2513894"/>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8" name="Straight Arrow Connector 437">
            <a:extLst>
              <a:ext uri="{FF2B5EF4-FFF2-40B4-BE49-F238E27FC236}">
                <a16:creationId xmlns:a16="http://schemas.microsoft.com/office/drawing/2014/main" id="{A8AE71BE-93B9-41B1-85F2-D2E36761B2C4}"/>
              </a:ext>
            </a:extLst>
          </p:cNvPr>
          <p:cNvCxnSpPr>
            <a:cxnSpLocks/>
            <a:stCxn id="437" idx="3"/>
            <a:endCxn id="439" idx="3"/>
          </p:cNvCxnSpPr>
          <p:nvPr/>
        </p:nvCxnSpPr>
        <p:spPr>
          <a:xfrm>
            <a:off x="9657992" y="2713409"/>
            <a:ext cx="542676" cy="756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39" name="Isosceles Triangle 438">
            <a:extLst>
              <a:ext uri="{FF2B5EF4-FFF2-40B4-BE49-F238E27FC236}">
                <a16:creationId xmlns:a16="http://schemas.microsoft.com/office/drawing/2014/main" id="{8A205AC7-F7B3-45B1-9BF1-4ED1F171F102}"/>
              </a:ext>
            </a:extLst>
          </p:cNvPr>
          <p:cNvSpPr/>
          <p:nvPr/>
        </p:nvSpPr>
        <p:spPr>
          <a:xfrm rot="5400000">
            <a:off x="10184487" y="2537636"/>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440" name="Connector: Elbow 65">
            <a:extLst>
              <a:ext uri="{FF2B5EF4-FFF2-40B4-BE49-F238E27FC236}">
                <a16:creationId xmlns:a16="http://schemas.microsoft.com/office/drawing/2014/main" id="{8C3E0EFF-0F57-400C-AF2B-C613A06D7117}"/>
              </a:ext>
            </a:extLst>
          </p:cNvPr>
          <p:cNvCxnSpPr>
            <a:cxnSpLocks/>
            <a:stCxn id="439" idx="0"/>
            <a:endCxn id="441" idx="0"/>
          </p:cNvCxnSpPr>
          <p:nvPr/>
        </p:nvCxnSpPr>
        <p:spPr>
          <a:xfrm>
            <a:off x="10567335" y="2720970"/>
            <a:ext cx="219945" cy="753727"/>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41" name="Diamond 440">
            <a:extLst>
              <a:ext uri="{FF2B5EF4-FFF2-40B4-BE49-F238E27FC236}">
                <a16:creationId xmlns:a16="http://schemas.microsoft.com/office/drawing/2014/main" id="{48CA1C32-FC7D-4CA8-B215-7F3DE44633B6}"/>
              </a:ext>
            </a:extLst>
          </p:cNvPr>
          <p:cNvSpPr/>
          <p:nvPr/>
        </p:nvSpPr>
        <p:spPr>
          <a:xfrm>
            <a:off x="10603946" y="3474697"/>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2" name="Straight Arrow Connector 441">
            <a:extLst>
              <a:ext uri="{FF2B5EF4-FFF2-40B4-BE49-F238E27FC236}">
                <a16:creationId xmlns:a16="http://schemas.microsoft.com/office/drawing/2014/main" id="{12A6E2E1-B192-4029-9F1E-0FC9FE27A5E7}"/>
              </a:ext>
            </a:extLst>
          </p:cNvPr>
          <p:cNvCxnSpPr>
            <a:cxnSpLocks/>
            <a:stCxn id="441" idx="2"/>
            <a:endCxn id="486" idx="0"/>
          </p:cNvCxnSpPr>
          <p:nvPr/>
        </p:nvCxnSpPr>
        <p:spPr>
          <a:xfrm>
            <a:off x="10787280" y="3873726"/>
            <a:ext cx="18022" cy="30921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43" name="Connector: Elbow 75">
            <a:extLst>
              <a:ext uri="{FF2B5EF4-FFF2-40B4-BE49-F238E27FC236}">
                <a16:creationId xmlns:a16="http://schemas.microsoft.com/office/drawing/2014/main" id="{E7A29CAC-4B04-4E37-872D-58176F2FE2D6}"/>
              </a:ext>
            </a:extLst>
          </p:cNvPr>
          <p:cNvCxnSpPr>
            <a:cxnSpLocks/>
            <a:stCxn id="439" idx="0"/>
            <a:endCxn id="444" idx="0"/>
          </p:cNvCxnSpPr>
          <p:nvPr/>
        </p:nvCxnSpPr>
        <p:spPr>
          <a:xfrm flipH="1">
            <a:off x="10254653" y="2720970"/>
            <a:ext cx="312682" cy="765937"/>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44" name="Diamond 443">
            <a:extLst>
              <a:ext uri="{FF2B5EF4-FFF2-40B4-BE49-F238E27FC236}">
                <a16:creationId xmlns:a16="http://schemas.microsoft.com/office/drawing/2014/main" id="{9F03BCCD-E0D4-4438-BE83-8B153B18A7B3}"/>
              </a:ext>
            </a:extLst>
          </p:cNvPr>
          <p:cNvSpPr/>
          <p:nvPr/>
        </p:nvSpPr>
        <p:spPr>
          <a:xfrm>
            <a:off x="10071319" y="3486907"/>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5" name="Connector: Elbow 81">
            <a:extLst>
              <a:ext uri="{FF2B5EF4-FFF2-40B4-BE49-F238E27FC236}">
                <a16:creationId xmlns:a16="http://schemas.microsoft.com/office/drawing/2014/main" id="{3AE9F93D-86E5-41B9-A0EA-76D73F038061}"/>
              </a:ext>
            </a:extLst>
          </p:cNvPr>
          <p:cNvCxnSpPr>
            <a:cxnSpLocks/>
            <a:stCxn id="439" idx="0"/>
            <a:endCxn id="446" idx="0"/>
          </p:cNvCxnSpPr>
          <p:nvPr/>
        </p:nvCxnSpPr>
        <p:spPr>
          <a:xfrm>
            <a:off x="10567335" y="2720970"/>
            <a:ext cx="1202307" cy="83560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46" name="Diamond 445">
            <a:extLst>
              <a:ext uri="{FF2B5EF4-FFF2-40B4-BE49-F238E27FC236}">
                <a16:creationId xmlns:a16="http://schemas.microsoft.com/office/drawing/2014/main" id="{12C0DFBE-0FE3-41D0-8408-F25AB97EB267}"/>
              </a:ext>
            </a:extLst>
          </p:cNvPr>
          <p:cNvSpPr/>
          <p:nvPr/>
        </p:nvSpPr>
        <p:spPr>
          <a:xfrm>
            <a:off x="11586308" y="3556575"/>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7" name="Connector: Elbow 83">
            <a:extLst>
              <a:ext uri="{FF2B5EF4-FFF2-40B4-BE49-F238E27FC236}">
                <a16:creationId xmlns:a16="http://schemas.microsoft.com/office/drawing/2014/main" id="{23EBA5F8-1E67-474C-A96D-62B7729FA22B}"/>
              </a:ext>
            </a:extLst>
          </p:cNvPr>
          <p:cNvCxnSpPr>
            <a:cxnSpLocks/>
            <a:stCxn id="439" idx="0"/>
            <a:endCxn id="448" idx="0"/>
          </p:cNvCxnSpPr>
          <p:nvPr/>
        </p:nvCxnSpPr>
        <p:spPr>
          <a:xfrm>
            <a:off x="10567335" y="2720970"/>
            <a:ext cx="716398" cy="787014"/>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48" name="Diamond 447">
            <a:extLst>
              <a:ext uri="{FF2B5EF4-FFF2-40B4-BE49-F238E27FC236}">
                <a16:creationId xmlns:a16="http://schemas.microsoft.com/office/drawing/2014/main" id="{3E60B46B-E988-4AF8-9CDA-314435ACF47B}"/>
              </a:ext>
            </a:extLst>
          </p:cNvPr>
          <p:cNvSpPr/>
          <p:nvPr/>
        </p:nvSpPr>
        <p:spPr>
          <a:xfrm>
            <a:off x="11100399" y="3507984"/>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9" name="Straight Arrow Connector 448">
            <a:extLst>
              <a:ext uri="{FF2B5EF4-FFF2-40B4-BE49-F238E27FC236}">
                <a16:creationId xmlns:a16="http://schemas.microsoft.com/office/drawing/2014/main" id="{8E53F391-BF71-4C80-B131-0A472C03D5CC}"/>
              </a:ext>
            </a:extLst>
          </p:cNvPr>
          <p:cNvCxnSpPr>
            <a:cxnSpLocks/>
            <a:stCxn id="448" idx="2"/>
            <a:endCxn id="490" idx="0"/>
          </p:cNvCxnSpPr>
          <p:nvPr/>
        </p:nvCxnSpPr>
        <p:spPr>
          <a:xfrm>
            <a:off x="11283733" y="3907013"/>
            <a:ext cx="3359" cy="27852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50" name="Straight Arrow Connector 449">
            <a:extLst>
              <a:ext uri="{FF2B5EF4-FFF2-40B4-BE49-F238E27FC236}">
                <a16:creationId xmlns:a16="http://schemas.microsoft.com/office/drawing/2014/main" id="{314DE05F-0B7D-4285-B189-8498BD032DFB}"/>
              </a:ext>
            </a:extLst>
          </p:cNvPr>
          <p:cNvCxnSpPr>
            <a:cxnSpLocks/>
            <a:stCxn id="444" idx="2"/>
            <a:endCxn id="489" idx="0"/>
          </p:cNvCxnSpPr>
          <p:nvPr/>
        </p:nvCxnSpPr>
        <p:spPr>
          <a:xfrm flipH="1">
            <a:off x="10249806" y="3885936"/>
            <a:ext cx="4847" cy="29090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51" name="Straight Arrow Connector 450">
            <a:extLst>
              <a:ext uri="{FF2B5EF4-FFF2-40B4-BE49-F238E27FC236}">
                <a16:creationId xmlns:a16="http://schemas.microsoft.com/office/drawing/2014/main" id="{A6272435-BE3E-4FD4-AD66-3DE0356F4D40}"/>
              </a:ext>
            </a:extLst>
          </p:cNvPr>
          <p:cNvCxnSpPr>
            <a:cxnSpLocks/>
            <a:stCxn id="446" idx="2"/>
            <a:endCxn id="491" idx="0"/>
          </p:cNvCxnSpPr>
          <p:nvPr/>
        </p:nvCxnSpPr>
        <p:spPr>
          <a:xfrm>
            <a:off x="11769642" y="3955604"/>
            <a:ext cx="6000" cy="22234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52" name="Diamond 451">
            <a:extLst>
              <a:ext uri="{FF2B5EF4-FFF2-40B4-BE49-F238E27FC236}">
                <a16:creationId xmlns:a16="http://schemas.microsoft.com/office/drawing/2014/main" id="{D033994F-7157-45B6-ABB8-5C233B7F66A1}"/>
              </a:ext>
            </a:extLst>
          </p:cNvPr>
          <p:cNvSpPr/>
          <p:nvPr/>
        </p:nvSpPr>
        <p:spPr>
          <a:xfrm>
            <a:off x="7888947" y="3410572"/>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3" name="Straight Arrow Connector 452">
            <a:extLst>
              <a:ext uri="{FF2B5EF4-FFF2-40B4-BE49-F238E27FC236}">
                <a16:creationId xmlns:a16="http://schemas.microsoft.com/office/drawing/2014/main" id="{F84095EB-FEC4-468C-B81D-EAFD1A783B9A}"/>
              </a:ext>
            </a:extLst>
          </p:cNvPr>
          <p:cNvCxnSpPr>
            <a:cxnSpLocks/>
            <a:stCxn id="452" idx="2"/>
            <a:endCxn id="473" idx="0"/>
          </p:cNvCxnSpPr>
          <p:nvPr/>
        </p:nvCxnSpPr>
        <p:spPr>
          <a:xfrm>
            <a:off x="8072281" y="3809601"/>
            <a:ext cx="74716" cy="14171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54" name="Connector: Elbow 96">
            <a:extLst>
              <a:ext uri="{FF2B5EF4-FFF2-40B4-BE49-F238E27FC236}">
                <a16:creationId xmlns:a16="http://schemas.microsoft.com/office/drawing/2014/main" id="{62B382D7-FCC7-41B6-929E-94A6BFBD9CCE}"/>
              </a:ext>
            </a:extLst>
          </p:cNvPr>
          <p:cNvCxnSpPr>
            <a:cxnSpLocks/>
            <a:stCxn id="434" idx="0"/>
            <a:endCxn id="455" idx="0"/>
          </p:cNvCxnSpPr>
          <p:nvPr/>
        </p:nvCxnSpPr>
        <p:spPr>
          <a:xfrm>
            <a:off x="8612904" y="2725623"/>
            <a:ext cx="60185" cy="66418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55" name="Diamond 454">
            <a:extLst>
              <a:ext uri="{FF2B5EF4-FFF2-40B4-BE49-F238E27FC236}">
                <a16:creationId xmlns:a16="http://schemas.microsoft.com/office/drawing/2014/main" id="{D61D4EE7-F7BF-4639-9E28-B86E9854B29B}"/>
              </a:ext>
            </a:extLst>
          </p:cNvPr>
          <p:cNvSpPr/>
          <p:nvPr/>
        </p:nvSpPr>
        <p:spPr>
          <a:xfrm>
            <a:off x="8489755" y="3389808"/>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6" name="Straight Arrow Connector 455">
            <a:extLst>
              <a:ext uri="{FF2B5EF4-FFF2-40B4-BE49-F238E27FC236}">
                <a16:creationId xmlns:a16="http://schemas.microsoft.com/office/drawing/2014/main" id="{A0509923-BA2A-47A3-B15D-8735A3F3D9CC}"/>
              </a:ext>
            </a:extLst>
          </p:cNvPr>
          <p:cNvCxnSpPr>
            <a:cxnSpLocks/>
            <a:stCxn id="455" idx="2"/>
            <a:endCxn id="474" idx="0"/>
          </p:cNvCxnSpPr>
          <p:nvPr/>
        </p:nvCxnSpPr>
        <p:spPr>
          <a:xfrm flipH="1">
            <a:off x="8572891" y="3788837"/>
            <a:ext cx="100198" cy="170064"/>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57" name="Straight Arrow Connector 456">
            <a:extLst>
              <a:ext uri="{FF2B5EF4-FFF2-40B4-BE49-F238E27FC236}">
                <a16:creationId xmlns:a16="http://schemas.microsoft.com/office/drawing/2014/main" id="{7C42EBB9-C3E1-4660-8E29-6884662A92A8}"/>
              </a:ext>
            </a:extLst>
          </p:cNvPr>
          <p:cNvCxnSpPr>
            <a:cxnSpLocks/>
            <a:stCxn id="434" idx="0"/>
            <a:endCxn id="452" idx="0"/>
          </p:cNvCxnSpPr>
          <p:nvPr/>
        </p:nvCxnSpPr>
        <p:spPr>
          <a:xfrm flipH="1">
            <a:off x="8072281" y="2725623"/>
            <a:ext cx="540623" cy="68494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58" name="Diamond 457">
            <a:extLst>
              <a:ext uri="{FF2B5EF4-FFF2-40B4-BE49-F238E27FC236}">
                <a16:creationId xmlns:a16="http://schemas.microsoft.com/office/drawing/2014/main" id="{1815F6C7-6869-4FBA-B676-A6BC4AE6DD5B}"/>
              </a:ext>
            </a:extLst>
          </p:cNvPr>
          <p:cNvSpPr/>
          <p:nvPr/>
        </p:nvSpPr>
        <p:spPr>
          <a:xfrm>
            <a:off x="6287068" y="3196032"/>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9" name="Straight Arrow Connector 458">
            <a:extLst>
              <a:ext uri="{FF2B5EF4-FFF2-40B4-BE49-F238E27FC236}">
                <a16:creationId xmlns:a16="http://schemas.microsoft.com/office/drawing/2014/main" id="{D741FCFE-0F45-46EA-9510-275417539506}"/>
              </a:ext>
            </a:extLst>
          </p:cNvPr>
          <p:cNvCxnSpPr>
            <a:cxnSpLocks/>
            <a:stCxn id="458" idx="2"/>
            <a:endCxn id="464" idx="0"/>
          </p:cNvCxnSpPr>
          <p:nvPr/>
        </p:nvCxnSpPr>
        <p:spPr>
          <a:xfrm flipH="1">
            <a:off x="6464720" y="3595061"/>
            <a:ext cx="5682" cy="21072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60" name="Diamond 459">
            <a:extLst>
              <a:ext uri="{FF2B5EF4-FFF2-40B4-BE49-F238E27FC236}">
                <a16:creationId xmlns:a16="http://schemas.microsoft.com/office/drawing/2014/main" id="{BEBE5E21-E21B-49B0-9DB5-71AAB615537A}"/>
              </a:ext>
            </a:extLst>
          </p:cNvPr>
          <p:cNvSpPr/>
          <p:nvPr/>
        </p:nvSpPr>
        <p:spPr>
          <a:xfrm>
            <a:off x="6718920" y="3190281"/>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61" name="Straight Arrow Connector 460">
            <a:extLst>
              <a:ext uri="{FF2B5EF4-FFF2-40B4-BE49-F238E27FC236}">
                <a16:creationId xmlns:a16="http://schemas.microsoft.com/office/drawing/2014/main" id="{928538AB-6A97-4857-A48C-6D56D79029BF}"/>
              </a:ext>
            </a:extLst>
          </p:cNvPr>
          <p:cNvCxnSpPr>
            <a:cxnSpLocks/>
            <a:stCxn id="460" idx="2"/>
            <a:endCxn id="501" idx="0"/>
          </p:cNvCxnSpPr>
          <p:nvPr/>
        </p:nvCxnSpPr>
        <p:spPr>
          <a:xfrm flipH="1">
            <a:off x="6902164" y="3589310"/>
            <a:ext cx="90" cy="22628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62" name="Diamond 461">
            <a:extLst>
              <a:ext uri="{FF2B5EF4-FFF2-40B4-BE49-F238E27FC236}">
                <a16:creationId xmlns:a16="http://schemas.microsoft.com/office/drawing/2014/main" id="{7D01D2E5-F362-40EB-95D0-3F93A87A64F7}"/>
              </a:ext>
            </a:extLst>
          </p:cNvPr>
          <p:cNvSpPr/>
          <p:nvPr/>
        </p:nvSpPr>
        <p:spPr>
          <a:xfrm>
            <a:off x="7141335" y="3191811"/>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3" name="Picture 462" descr="A picture containing clipart&#10;&#10;Description automatically generated">
            <a:extLst>
              <a:ext uri="{FF2B5EF4-FFF2-40B4-BE49-F238E27FC236}">
                <a16:creationId xmlns:a16="http://schemas.microsoft.com/office/drawing/2014/main" id="{F97E19DA-270B-437C-B479-939AD3166FDE}"/>
              </a:ext>
            </a:extLst>
          </p:cNvPr>
          <p:cNvPicPr>
            <a:picLocks noChangeAspect="1"/>
          </p:cNvPicPr>
          <p:nvPr/>
        </p:nvPicPr>
        <p:blipFill>
          <a:blip r:embed="rId3"/>
          <a:stretch>
            <a:fillRect/>
          </a:stretch>
        </p:blipFill>
        <p:spPr>
          <a:xfrm>
            <a:off x="6258771" y="4470449"/>
            <a:ext cx="399029" cy="399029"/>
          </a:xfrm>
          <a:prstGeom prst="rect">
            <a:avLst/>
          </a:prstGeom>
        </p:spPr>
      </p:pic>
      <p:sp>
        <p:nvSpPr>
          <p:cNvPr id="464" name="Diamond 463">
            <a:extLst>
              <a:ext uri="{FF2B5EF4-FFF2-40B4-BE49-F238E27FC236}">
                <a16:creationId xmlns:a16="http://schemas.microsoft.com/office/drawing/2014/main" id="{A700CCA5-38DB-44E8-AD96-9C4F8DEA4271}"/>
              </a:ext>
            </a:extLst>
          </p:cNvPr>
          <p:cNvSpPr/>
          <p:nvPr/>
        </p:nvSpPr>
        <p:spPr>
          <a:xfrm>
            <a:off x="6281386" y="3805790"/>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65" name="Straight Arrow Connector 464">
            <a:extLst>
              <a:ext uri="{FF2B5EF4-FFF2-40B4-BE49-F238E27FC236}">
                <a16:creationId xmlns:a16="http://schemas.microsoft.com/office/drawing/2014/main" id="{60DFF640-DF73-4EEE-886F-CAE0008B1DE4}"/>
              </a:ext>
            </a:extLst>
          </p:cNvPr>
          <p:cNvCxnSpPr>
            <a:cxnSpLocks/>
            <a:stCxn id="464" idx="2"/>
            <a:endCxn id="463" idx="0"/>
          </p:cNvCxnSpPr>
          <p:nvPr/>
        </p:nvCxnSpPr>
        <p:spPr>
          <a:xfrm flipH="1">
            <a:off x="6458286" y="4204819"/>
            <a:ext cx="6434" cy="26563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66" name="Connector: Elbow 465">
            <a:extLst>
              <a:ext uri="{FF2B5EF4-FFF2-40B4-BE49-F238E27FC236}">
                <a16:creationId xmlns:a16="http://schemas.microsoft.com/office/drawing/2014/main" id="{B2319FD6-B6C4-40FC-8AD0-0174B90005BB}"/>
              </a:ext>
            </a:extLst>
          </p:cNvPr>
          <p:cNvCxnSpPr>
            <a:cxnSpLocks/>
            <a:stCxn id="429" idx="3"/>
            <a:endCxn id="444" idx="0"/>
          </p:cNvCxnSpPr>
          <p:nvPr/>
        </p:nvCxnSpPr>
        <p:spPr>
          <a:xfrm>
            <a:off x="9882817" y="3090390"/>
            <a:ext cx="371836" cy="396517"/>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67" name="Connector: Elbow 466">
            <a:extLst>
              <a:ext uri="{FF2B5EF4-FFF2-40B4-BE49-F238E27FC236}">
                <a16:creationId xmlns:a16="http://schemas.microsoft.com/office/drawing/2014/main" id="{C2205DA2-8445-4C89-AFFB-462D651A81FE}"/>
              </a:ext>
            </a:extLst>
          </p:cNvPr>
          <p:cNvCxnSpPr>
            <a:cxnSpLocks/>
            <a:stCxn id="429" idx="1"/>
            <a:endCxn id="455" idx="0"/>
          </p:cNvCxnSpPr>
          <p:nvPr/>
        </p:nvCxnSpPr>
        <p:spPr>
          <a:xfrm rot="10800000" flipV="1">
            <a:off x="8673090" y="3090390"/>
            <a:ext cx="423261" cy="299418"/>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68" name="Connector: Elbow 467">
            <a:extLst>
              <a:ext uri="{FF2B5EF4-FFF2-40B4-BE49-F238E27FC236}">
                <a16:creationId xmlns:a16="http://schemas.microsoft.com/office/drawing/2014/main" id="{4AC70CD5-5332-4F9B-89A1-5F0C4AE50975}"/>
              </a:ext>
            </a:extLst>
          </p:cNvPr>
          <p:cNvCxnSpPr>
            <a:cxnSpLocks/>
            <a:stCxn id="429" idx="1"/>
            <a:endCxn id="452" idx="0"/>
          </p:cNvCxnSpPr>
          <p:nvPr/>
        </p:nvCxnSpPr>
        <p:spPr>
          <a:xfrm rot="10800000" flipV="1">
            <a:off x="8072282" y="3090390"/>
            <a:ext cx="1024069" cy="320182"/>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69" name="Connector: Elbow 468">
            <a:extLst>
              <a:ext uri="{FF2B5EF4-FFF2-40B4-BE49-F238E27FC236}">
                <a16:creationId xmlns:a16="http://schemas.microsoft.com/office/drawing/2014/main" id="{468ADA83-900A-4DE4-B25E-D13363E4748B}"/>
              </a:ext>
            </a:extLst>
          </p:cNvPr>
          <p:cNvCxnSpPr>
            <a:cxnSpLocks/>
            <a:stCxn id="429" idx="3"/>
            <a:endCxn id="441" idx="0"/>
          </p:cNvCxnSpPr>
          <p:nvPr/>
        </p:nvCxnSpPr>
        <p:spPr>
          <a:xfrm>
            <a:off x="9882817" y="3090390"/>
            <a:ext cx="904463" cy="384307"/>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70" name="Connector: Elbow 469">
            <a:extLst>
              <a:ext uri="{FF2B5EF4-FFF2-40B4-BE49-F238E27FC236}">
                <a16:creationId xmlns:a16="http://schemas.microsoft.com/office/drawing/2014/main" id="{2233442F-81FB-4CBA-9F5F-762D81B9F491}"/>
              </a:ext>
            </a:extLst>
          </p:cNvPr>
          <p:cNvCxnSpPr>
            <a:cxnSpLocks/>
            <a:stCxn id="429" idx="3"/>
            <a:endCxn id="448" idx="0"/>
          </p:cNvCxnSpPr>
          <p:nvPr/>
        </p:nvCxnSpPr>
        <p:spPr>
          <a:xfrm>
            <a:off x="9882817" y="3090390"/>
            <a:ext cx="1400916" cy="417594"/>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71" name="Connector: Elbow 470">
            <a:extLst>
              <a:ext uri="{FF2B5EF4-FFF2-40B4-BE49-F238E27FC236}">
                <a16:creationId xmlns:a16="http://schemas.microsoft.com/office/drawing/2014/main" id="{B15D686A-C5EC-4DA8-93BA-96385AEC861E}"/>
              </a:ext>
            </a:extLst>
          </p:cNvPr>
          <p:cNvCxnSpPr>
            <a:cxnSpLocks/>
            <a:stCxn id="429" idx="3"/>
            <a:endCxn id="446" idx="0"/>
          </p:cNvCxnSpPr>
          <p:nvPr/>
        </p:nvCxnSpPr>
        <p:spPr>
          <a:xfrm>
            <a:off x="9882817" y="3090390"/>
            <a:ext cx="1886825" cy="466185"/>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72" name="Straight Arrow Connector 471">
            <a:extLst>
              <a:ext uri="{FF2B5EF4-FFF2-40B4-BE49-F238E27FC236}">
                <a16:creationId xmlns:a16="http://schemas.microsoft.com/office/drawing/2014/main" id="{87B9D72C-376E-4C2A-8CCE-5BE5D965C0E4}"/>
              </a:ext>
            </a:extLst>
          </p:cNvPr>
          <p:cNvCxnSpPr>
            <a:cxnSpLocks/>
            <a:stCxn id="462" idx="2"/>
            <a:endCxn id="502" idx="0"/>
          </p:cNvCxnSpPr>
          <p:nvPr/>
        </p:nvCxnSpPr>
        <p:spPr>
          <a:xfrm flipH="1">
            <a:off x="7323732" y="3590840"/>
            <a:ext cx="937" cy="214033"/>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73" name="Diamond 472">
            <a:extLst>
              <a:ext uri="{FF2B5EF4-FFF2-40B4-BE49-F238E27FC236}">
                <a16:creationId xmlns:a16="http://schemas.microsoft.com/office/drawing/2014/main" id="{BE94D664-4036-45AD-AA19-FB9A2B3AE756}"/>
              </a:ext>
            </a:extLst>
          </p:cNvPr>
          <p:cNvSpPr/>
          <p:nvPr/>
        </p:nvSpPr>
        <p:spPr>
          <a:xfrm>
            <a:off x="7963663" y="3951316"/>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4" name="Diamond 473">
            <a:extLst>
              <a:ext uri="{FF2B5EF4-FFF2-40B4-BE49-F238E27FC236}">
                <a16:creationId xmlns:a16="http://schemas.microsoft.com/office/drawing/2014/main" id="{110B7D7A-7CE8-4A3E-A35B-4102C8CE2EDA}"/>
              </a:ext>
            </a:extLst>
          </p:cNvPr>
          <p:cNvSpPr/>
          <p:nvPr/>
        </p:nvSpPr>
        <p:spPr>
          <a:xfrm>
            <a:off x="8389557" y="3958901"/>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75" name="Connector: Elbow 231">
            <a:extLst>
              <a:ext uri="{FF2B5EF4-FFF2-40B4-BE49-F238E27FC236}">
                <a16:creationId xmlns:a16="http://schemas.microsoft.com/office/drawing/2014/main" id="{EAA488BD-5CC3-4F6F-B1AD-844BCA9B588B}"/>
              </a:ext>
            </a:extLst>
          </p:cNvPr>
          <p:cNvCxnSpPr>
            <a:cxnSpLocks/>
            <a:stCxn id="452" idx="2"/>
            <a:endCxn id="476" idx="0"/>
          </p:cNvCxnSpPr>
          <p:nvPr/>
        </p:nvCxnSpPr>
        <p:spPr>
          <a:xfrm flipH="1">
            <a:off x="7718778" y="3809601"/>
            <a:ext cx="353503" cy="14171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76" name="Diamond 475">
            <a:extLst>
              <a:ext uri="{FF2B5EF4-FFF2-40B4-BE49-F238E27FC236}">
                <a16:creationId xmlns:a16="http://schemas.microsoft.com/office/drawing/2014/main" id="{E917969D-E10A-4DED-ADE2-88CF35FE4CC4}"/>
              </a:ext>
            </a:extLst>
          </p:cNvPr>
          <p:cNvSpPr/>
          <p:nvPr/>
        </p:nvSpPr>
        <p:spPr>
          <a:xfrm>
            <a:off x="7535444" y="3951316"/>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77" name="Straight Arrow Connector 476">
            <a:extLst>
              <a:ext uri="{FF2B5EF4-FFF2-40B4-BE49-F238E27FC236}">
                <a16:creationId xmlns:a16="http://schemas.microsoft.com/office/drawing/2014/main" id="{664FBF6B-EF5E-4F97-89D3-E36A55B3BB08}"/>
              </a:ext>
            </a:extLst>
          </p:cNvPr>
          <p:cNvCxnSpPr>
            <a:cxnSpLocks/>
            <a:stCxn id="476" idx="2"/>
            <a:endCxn id="484" idx="0"/>
          </p:cNvCxnSpPr>
          <p:nvPr/>
        </p:nvCxnSpPr>
        <p:spPr>
          <a:xfrm flipH="1">
            <a:off x="7712832" y="4350345"/>
            <a:ext cx="5946" cy="26010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78" name="Connector: Elbow 235">
            <a:extLst>
              <a:ext uri="{FF2B5EF4-FFF2-40B4-BE49-F238E27FC236}">
                <a16:creationId xmlns:a16="http://schemas.microsoft.com/office/drawing/2014/main" id="{74151A69-CC22-43D2-841F-762FAD6B6DF5}"/>
              </a:ext>
            </a:extLst>
          </p:cNvPr>
          <p:cNvCxnSpPr>
            <a:cxnSpLocks/>
            <a:stCxn id="455" idx="2"/>
            <a:endCxn id="479" idx="0"/>
          </p:cNvCxnSpPr>
          <p:nvPr/>
        </p:nvCxnSpPr>
        <p:spPr>
          <a:xfrm>
            <a:off x="8673089" y="3788837"/>
            <a:ext cx="329782" cy="17412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79" name="Diamond 478">
            <a:extLst>
              <a:ext uri="{FF2B5EF4-FFF2-40B4-BE49-F238E27FC236}">
                <a16:creationId xmlns:a16="http://schemas.microsoft.com/office/drawing/2014/main" id="{55974CD3-8026-4C64-A545-550F755DC729}"/>
              </a:ext>
            </a:extLst>
          </p:cNvPr>
          <p:cNvSpPr/>
          <p:nvPr/>
        </p:nvSpPr>
        <p:spPr>
          <a:xfrm>
            <a:off x="8819537" y="3962962"/>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0" name="Straight Arrow Connector 479">
            <a:extLst>
              <a:ext uri="{FF2B5EF4-FFF2-40B4-BE49-F238E27FC236}">
                <a16:creationId xmlns:a16="http://schemas.microsoft.com/office/drawing/2014/main" id="{E5F8D252-55F7-4A3D-B95B-9222D1398347}"/>
              </a:ext>
            </a:extLst>
          </p:cNvPr>
          <p:cNvCxnSpPr>
            <a:cxnSpLocks/>
            <a:stCxn id="479" idx="2"/>
            <a:endCxn id="488" idx="0"/>
          </p:cNvCxnSpPr>
          <p:nvPr/>
        </p:nvCxnSpPr>
        <p:spPr>
          <a:xfrm>
            <a:off x="9002871" y="4361991"/>
            <a:ext cx="11537" cy="22415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81" name="Straight Arrow Connector 480">
            <a:extLst>
              <a:ext uri="{FF2B5EF4-FFF2-40B4-BE49-F238E27FC236}">
                <a16:creationId xmlns:a16="http://schemas.microsoft.com/office/drawing/2014/main" id="{1FF4EA36-82B2-4873-8126-EDD229CB5563}"/>
              </a:ext>
            </a:extLst>
          </p:cNvPr>
          <p:cNvCxnSpPr>
            <a:cxnSpLocks/>
            <a:stCxn id="430" idx="0"/>
            <a:endCxn id="458" idx="0"/>
          </p:cNvCxnSpPr>
          <p:nvPr/>
        </p:nvCxnSpPr>
        <p:spPr>
          <a:xfrm flipH="1">
            <a:off x="6470402" y="2720043"/>
            <a:ext cx="226158" cy="47598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82" name="Straight Arrow Connector 481">
            <a:extLst>
              <a:ext uri="{FF2B5EF4-FFF2-40B4-BE49-F238E27FC236}">
                <a16:creationId xmlns:a16="http://schemas.microsoft.com/office/drawing/2014/main" id="{BD2EAA08-8804-4B59-B2EF-A49C83677728}"/>
              </a:ext>
            </a:extLst>
          </p:cNvPr>
          <p:cNvCxnSpPr>
            <a:cxnSpLocks/>
            <a:stCxn id="430" idx="0"/>
            <a:endCxn id="460" idx="0"/>
          </p:cNvCxnSpPr>
          <p:nvPr/>
        </p:nvCxnSpPr>
        <p:spPr>
          <a:xfrm>
            <a:off x="6696560" y="2720043"/>
            <a:ext cx="205694" cy="47023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83" name="Straight Arrow Connector 482">
            <a:extLst>
              <a:ext uri="{FF2B5EF4-FFF2-40B4-BE49-F238E27FC236}">
                <a16:creationId xmlns:a16="http://schemas.microsoft.com/office/drawing/2014/main" id="{9E45F13C-652F-424F-B17E-8AE5229752CD}"/>
              </a:ext>
            </a:extLst>
          </p:cNvPr>
          <p:cNvCxnSpPr>
            <a:cxnSpLocks/>
            <a:stCxn id="430" idx="0"/>
            <a:endCxn id="462" idx="0"/>
          </p:cNvCxnSpPr>
          <p:nvPr/>
        </p:nvCxnSpPr>
        <p:spPr>
          <a:xfrm>
            <a:off x="6696560" y="2720043"/>
            <a:ext cx="628109" cy="47176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484" name="Picture 483" descr="A picture containing clipart&#10;&#10;Description automatically generated">
            <a:extLst>
              <a:ext uri="{FF2B5EF4-FFF2-40B4-BE49-F238E27FC236}">
                <a16:creationId xmlns:a16="http://schemas.microsoft.com/office/drawing/2014/main" id="{231287F9-1C29-4F01-BFEA-B7C9A0949500}"/>
              </a:ext>
            </a:extLst>
          </p:cNvPr>
          <p:cNvPicPr>
            <a:picLocks noChangeAspect="1"/>
          </p:cNvPicPr>
          <p:nvPr/>
        </p:nvPicPr>
        <p:blipFill>
          <a:blip r:embed="rId3"/>
          <a:stretch>
            <a:fillRect/>
          </a:stretch>
        </p:blipFill>
        <p:spPr>
          <a:xfrm>
            <a:off x="7508002" y="4610453"/>
            <a:ext cx="409660" cy="409660"/>
          </a:xfrm>
          <a:prstGeom prst="rect">
            <a:avLst/>
          </a:prstGeom>
        </p:spPr>
      </p:pic>
      <p:pic>
        <p:nvPicPr>
          <p:cNvPr id="485" name="Picture 484" descr="A picture containing clipart&#10;&#10;Description automatically generated">
            <a:extLst>
              <a:ext uri="{FF2B5EF4-FFF2-40B4-BE49-F238E27FC236}">
                <a16:creationId xmlns:a16="http://schemas.microsoft.com/office/drawing/2014/main" id="{A83316FB-4125-473E-90F7-0BEF5481F91A}"/>
              </a:ext>
            </a:extLst>
          </p:cNvPr>
          <p:cNvPicPr>
            <a:picLocks noChangeAspect="1"/>
          </p:cNvPicPr>
          <p:nvPr/>
        </p:nvPicPr>
        <p:blipFill>
          <a:blip r:embed="rId3"/>
          <a:stretch>
            <a:fillRect/>
          </a:stretch>
        </p:blipFill>
        <p:spPr>
          <a:xfrm>
            <a:off x="8376262" y="4611100"/>
            <a:ext cx="409660" cy="409660"/>
          </a:xfrm>
          <a:prstGeom prst="rect">
            <a:avLst/>
          </a:prstGeom>
        </p:spPr>
      </p:pic>
      <p:pic>
        <p:nvPicPr>
          <p:cNvPr id="486" name="Picture 485" descr="A picture containing chart&#10;&#10;Description automatically generated">
            <a:extLst>
              <a:ext uri="{FF2B5EF4-FFF2-40B4-BE49-F238E27FC236}">
                <a16:creationId xmlns:a16="http://schemas.microsoft.com/office/drawing/2014/main" id="{909DDFB5-0026-47EF-870B-EACAD1C26B23}"/>
              </a:ext>
            </a:extLst>
          </p:cNvPr>
          <p:cNvPicPr>
            <a:picLocks noChangeAspect="1"/>
          </p:cNvPicPr>
          <p:nvPr/>
        </p:nvPicPr>
        <p:blipFill>
          <a:blip r:embed="rId4"/>
          <a:stretch>
            <a:fillRect/>
          </a:stretch>
        </p:blipFill>
        <p:spPr>
          <a:xfrm>
            <a:off x="10586450" y="4182936"/>
            <a:ext cx="437704" cy="437704"/>
          </a:xfrm>
          <a:prstGeom prst="rect">
            <a:avLst/>
          </a:prstGeom>
        </p:spPr>
      </p:pic>
      <p:pic>
        <p:nvPicPr>
          <p:cNvPr id="487" name="Picture 486" descr="A picture containing chart&#10;&#10;Description automatically generated">
            <a:extLst>
              <a:ext uri="{FF2B5EF4-FFF2-40B4-BE49-F238E27FC236}">
                <a16:creationId xmlns:a16="http://schemas.microsoft.com/office/drawing/2014/main" id="{7F676190-68E5-4D97-9288-D275768B20D9}"/>
              </a:ext>
            </a:extLst>
          </p:cNvPr>
          <p:cNvPicPr>
            <a:picLocks noChangeAspect="1"/>
          </p:cNvPicPr>
          <p:nvPr/>
        </p:nvPicPr>
        <p:blipFill>
          <a:blip r:embed="rId4"/>
          <a:stretch>
            <a:fillRect/>
          </a:stretch>
        </p:blipFill>
        <p:spPr>
          <a:xfrm>
            <a:off x="7943308" y="4605048"/>
            <a:ext cx="437704" cy="437704"/>
          </a:xfrm>
          <a:prstGeom prst="rect">
            <a:avLst/>
          </a:prstGeom>
        </p:spPr>
      </p:pic>
      <p:pic>
        <p:nvPicPr>
          <p:cNvPr id="488" name="Picture 487" descr="A picture containing chart&#10;&#10;Description automatically generated">
            <a:extLst>
              <a:ext uri="{FF2B5EF4-FFF2-40B4-BE49-F238E27FC236}">
                <a16:creationId xmlns:a16="http://schemas.microsoft.com/office/drawing/2014/main" id="{44CB1462-2C0B-479F-A196-C4B943C8BD49}"/>
              </a:ext>
            </a:extLst>
          </p:cNvPr>
          <p:cNvPicPr>
            <a:picLocks noChangeAspect="1"/>
          </p:cNvPicPr>
          <p:nvPr/>
        </p:nvPicPr>
        <p:blipFill>
          <a:blip r:embed="rId4"/>
          <a:stretch>
            <a:fillRect/>
          </a:stretch>
        </p:blipFill>
        <p:spPr>
          <a:xfrm>
            <a:off x="8795556" y="4586149"/>
            <a:ext cx="437704" cy="437704"/>
          </a:xfrm>
          <a:prstGeom prst="rect">
            <a:avLst/>
          </a:prstGeom>
        </p:spPr>
      </p:pic>
      <p:pic>
        <p:nvPicPr>
          <p:cNvPr id="489" name="Picture 488" descr="A picture containing chart&#10;&#10;Description automatically generated">
            <a:extLst>
              <a:ext uri="{FF2B5EF4-FFF2-40B4-BE49-F238E27FC236}">
                <a16:creationId xmlns:a16="http://schemas.microsoft.com/office/drawing/2014/main" id="{DFBFEECF-A712-43F2-BC91-90E82FC7F30D}"/>
              </a:ext>
            </a:extLst>
          </p:cNvPr>
          <p:cNvPicPr>
            <a:picLocks noChangeAspect="1"/>
          </p:cNvPicPr>
          <p:nvPr/>
        </p:nvPicPr>
        <p:blipFill>
          <a:blip r:embed="rId4"/>
          <a:stretch>
            <a:fillRect/>
          </a:stretch>
        </p:blipFill>
        <p:spPr>
          <a:xfrm>
            <a:off x="10030954" y="4176836"/>
            <a:ext cx="437704" cy="437704"/>
          </a:xfrm>
          <a:prstGeom prst="rect">
            <a:avLst/>
          </a:prstGeom>
        </p:spPr>
      </p:pic>
      <p:pic>
        <p:nvPicPr>
          <p:cNvPr id="490" name="Picture 489" descr="A picture containing chart&#10;&#10;Description automatically generated">
            <a:extLst>
              <a:ext uri="{FF2B5EF4-FFF2-40B4-BE49-F238E27FC236}">
                <a16:creationId xmlns:a16="http://schemas.microsoft.com/office/drawing/2014/main" id="{9EF45268-D71C-4C52-8DDD-9C5CA3788555}"/>
              </a:ext>
            </a:extLst>
          </p:cNvPr>
          <p:cNvPicPr>
            <a:picLocks noChangeAspect="1"/>
          </p:cNvPicPr>
          <p:nvPr/>
        </p:nvPicPr>
        <p:blipFill>
          <a:blip r:embed="rId4"/>
          <a:stretch>
            <a:fillRect/>
          </a:stretch>
        </p:blipFill>
        <p:spPr>
          <a:xfrm>
            <a:off x="11068240" y="4185535"/>
            <a:ext cx="437704" cy="437704"/>
          </a:xfrm>
          <a:prstGeom prst="rect">
            <a:avLst/>
          </a:prstGeom>
        </p:spPr>
      </p:pic>
      <p:pic>
        <p:nvPicPr>
          <p:cNvPr id="491" name="Picture 490" descr="A picture containing chart&#10;&#10;Description automatically generated">
            <a:extLst>
              <a:ext uri="{FF2B5EF4-FFF2-40B4-BE49-F238E27FC236}">
                <a16:creationId xmlns:a16="http://schemas.microsoft.com/office/drawing/2014/main" id="{1F52BD25-2832-483E-94E4-DF98370D52EA}"/>
              </a:ext>
            </a:extLst>
          </p:cNvPr>
          <p:cNvPicPr>
            <a:picLocks noChangeAspect="1"/>
          </p:cNvPicPr>
          <p:nvPr/>
        </p:nvPicPr>
        <p:blipFill>
          <a:blip r:embed="rId4"/>
          <a:stretch>
            <a:fillRect/>
          </a:stretch>
        </p:blipFill>
        <p:spPr>
          <a:xfrm>
            <a:off x="11556790" y="4177946"/>
            <a:ext cx="437704" cy="437704"/>
          </a:xfrm>
          <a:prstGeom prst="rect">
            <a:avLst/>
          </a:prstGeom>
        </p:spPr>
      </p:pic>
      <p:sp>
        <p:nvSpPr>
          <p:cNvPr id="492" name="TextBox 491">
            <a:extLst>
              <a:ext uri="{FF2B5EF4-FFF2-40B4-BE49-F238E27FC236}">
                <a16:creationId xmlns:a16="http://schemas.microsoft.com/office/drawing/2014/main" id="{1B357E7A-A3EA-4C5F-B9C3-32D700962D5D}"/>
              </a:ext>
            </a:extLst>
          </p:cNvPr>
          <p:cNvSpPr txBox="1"/>
          <p:nvPr/>
        </p:nvSpPr>
        <p:spPr>
          <a:xfrm>
            <a:off x="7023352" y="2264523"/>
            <a:ext cx="576761" cy="369332"/>
          </a:xfrm>
          <a:prstGeom prst="rect">
            <a:avLst/>
          </a:prstGeom>
          <a:noFill/>
        </p:spPr>
        <p:txBody>
          <a:bodyPr wrap="none" rtlCol="0">
            <a:spAutoFit/>
          </a:bodyPr>
          <a:lstStyle/>
          <a:p>
            <a:r>
              <a:rPr lang="en-US" dirty="0">
                <a:solidFill>
                  <a:schemeClr val="accent1">
                    <a:lumMod val="75000"/>
                  </a:schemeClr>
                </a:solidFill>
              </a:rPr>
              <a:t>RO1</a:t>
            </a:r>
          </a:p>
        </p:txBody>
      </p:sp>
      <p:sp>
        <p:nvSpPr>
          <p:cNvPr id="493" name="Freeform: Shape 492">
            <a:extLst>
              <a:ext uri="{FF2B5EF4-FFF2-40B4-BE49-F238E27FC236}">
                <a16:creationId xmlns:a16="http://schemas.microsoft.com/office/drawing/2014/main" id="{AF58E3CE-C4B3-4525-9FAF-4397FE339B41}"/>
              </a:ext>
            </a:extLst>
          </p:cNvPr>
          <p:cNvSpPr/>
          <p:nvPr/>
        </p:nvSpPr>
        <p:spPr>
          <a:xfrm>
            <a:off x="7522400" y="2344774"/>
            <a:ext cx="3502371" cy="1672707"/>
          </a:xfrm>
          <a:custGeom>
            <a:avLst/>
            <a:gdLst>
              <a:gd name="connsiteX0" fmla="*/ 2515957 w 3468842"/>
              <a:gd name="connsiteY0" fmla="*/ 0 h 1712643"/>
              <a:gd name="connsiteX1" fmla="*/ 3278261 w 3468842"/>
              <a:gd name="connsiteY1" fmla="*/ 0 h 1712643"/>
              <a:gd name="connsiteX2" fmla="*/ 3468842 w 3468842"/>
              <a:gd name="connsiteY2" fmla="*/ 190581 h 1712643"/>
              <a:gd name="connsiteX3" fmla="*/ 3468842 w 3468842"/>
              <a:gd name="connsiteY3" fmla="*/ 1522062 h 1712643"/>
              <a:gd name="connsiteX4" fmla="*/ 3278261 w 3468842"/>
              <a:gd name="connsiteY4" fmla="*/ 1712643 h 1712643"/>
              <a:gd name="connsiteX5" fmla="*/ 2515957 w 3468842"/>
              <a:gd name="connsiteY5" fmla="*/ 1712643 h 1712643"/>
              <a:gd name="connsiteX6" fmla="*/ 2325376 w 3468842"/>
              <a:gd name="connsiteY6" fmla="*/ 1522062 h 1712643"/>
              <a:gd name="connsiteX7" fmla="*/ 2325376 w 3468842"/>
              <a:gd name="connsiteY7" fmla="*/ 851928 h 1712643"/>
              <a:gd name="connsiteX8" fmla="*/ 141991 w 3468842"/>
              <a:gd name="connsiteY8" fmla="*/ 851928 h 1712643"/>
              <a:gd name="connsiteX9" fmla="*/ 0 w 3468842"/>
              <a:gd name="connsiteY9" fmla="*/ 709937 h 1712643"/>
              <a:gd name="connsiteX10" fmla="*/ 0 w 3468842"/>
              <a:gd name="connsiteY10" fmla="*/ 141992 h 1712643"/>
              <a:gd name="connsiteX11" fmla="*/ 141991 w 3468842"/>
              <a:gd name="connsiteY11" fmla="*/ 1 h 1712643"/>
              <a:gd name="connsiteX12" fmla="*/ 2515947 w 3468842"/>
              <a:gd name="connsiteY12" fmla="*/ 1 h 1712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68842" h="1712643">
                <a:moveTo>
                  <a:pt x="2515957" y="0"/>
                </a:moveTo>
                <a:lnTo>
                  <a:pt x="3278261" y="0"/>
                </a:lnTo>
                <a:cubicBezTo>
                  <a:pt x="3383516" y="0"/>
                  <a:pt x="3468842" y="85326"/>
                  <a:pt x="3468842" y="190581"/>
                </a:cubicBezTo>
                <a:lnTo>
                  <a:pt x="3468842" y="1522062"/>
                </a:lnTo>
                <a:cubicBezTo>
                  <a:pt x="3468842" y="1627317"/>
                  <a:pt x="3383516" y="1712643"/>
                  <a:pt x="3278261" y="1712643"/>
                </a:cubicBezTo>
                <a:lnTo>
                  <a:pt x="2515957" y="1712643"/>
                </a:lnTo>
                <a:cubicBezTo>
                  <a:pt x="2410702" y="1712643"/>
                  <a:pt x="2325376" y="1627317"/>
                  <a:pt x="2325376" y="1522062"/>
                </a:cubicBezTo>
                <a:lnTo>
                  <a:pt x="2325376" y="851928"/>
                </a:lnTo>
                <a:lnTo>
                  <a:pt x="141991" y="851928"/>
                </a:lnTo>
                <a:cubicBezTo>
                  <a:pt x="63572" y="851928"/>
                  <a:pt x="0" y="788356"/>
                  <a:pt x="0" y="709937"/>
                </a:cubicBezTo>
                <a:lnTo>
                  <a:pt x="0" y="141992"/>
                </a:lnTo>
                <a:cubicBezTo>
                  <a:pt x="0" y="63573"/>
                  <a:pt x="63572" y="1"/>
                  <a:pt x="141991" y="1"/>
                </a:cubicBezTo>
                <a:lnTo>
                  <a:pt x="2515947" y="1"/>
                </a:lnTo>
                <a:close/>
              </a:path>
            </a:pathLst>
          </a:custGeom>
          <a:solidFill>
            <a:srgbClr val="9DBFBE">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4" name="TextBox 493">
            <a:extLst>
              <a:ext uri="{FF2B5EF4-FFF2-40B4-BE49-F238E27FC236}">
                <a16:creationId xmlns:a16="http://schemas.microsoft.com/office/drawing/2014/main" id="{B88F09EF-F6BC-47F1-A897-ED78544ED7AE}"/>
              </a:ext>
            </a:extLst>
          </p:cNvPr>
          <p:cNvSpPr txBox="1"/>
          <p:nvPr/>
        </p:nvSpPr>
        <p:spPr>
          <a:xfrm>
            <a:off x="7572189" y="1961949"/>
            <a:ext cx="576761" cy="369332"/>
          </a:xfrm>
          <a:prstGeom prst="rect">
            <a:avLst/>
          </a:prstGeom>
          <a:noFill/>
        </p:spPr>
        <p:txBody>
          <a:bodyPr wrap="none" rtlCol="0">
            <a:spAutoFit/>
          </a:bodyPr>
          <a:lstStyle/>
          <a:p>
            <a:r>
              <a:rPr lang="en-US" dirty="0">
                <a:solidFill>
                  <a:schemeClr val="accent1">
                    <a:lumMod val="75000"/>
                  </a:schemeClr>
                </a:solidFill>
              </a:rPr>
              <a:t>RO2</a:t>
            </a:r>
          </a:p>
        </p:txBody>
      </p:sp>
      <p:sp>
        <p:nvSpPr>
          <p:cNvPr id="495" name="Freeform: Shape 494">
            <a:extLst>
              <a:ext uri="{FF2B5EF4-FFF2-40B4-BE49-F238E27FC236}">
                <a16:creationId xmlns:a16="http://schemas.microsoft.com/office/drawing/2014/main" id="{2D099C8F-C641-484F-9B10-11BF89B6FAA8}"/>
              </a:ext>
            </a:extLst>
          </p:cNvPr>
          <p:cNvSpPr/>
          <p:nvPr/>
        </p:nvSpPr>
        <p:spPr>
          <a:xfrm>
            <a:off x="7466239" y="2300554"/>
            <a:ext cx="4058152" cy="1696837"/>
          </a:xfrm>
          <a:custGeom>
            <a:avLst/>
            <a:gdLst>
              <a:gd name="connsiteX0" fmla="*/ 137621 w 4058152"/>
              <a:gd name="connsiteY0" fmla="*/ 0 h 1696837"/>
              <a:gd name="connsiteX1" fmla="*/ 3920530 w 4058152"/>
              <a:gd name="connsiteY1" fmla="*/ 0 h 1696837"/>
              <a:gd name="connsiteX2" fmla="*/ 4058151 w 4058152"/>
              <a:gd name="connsiteY2" fmla="*/ 137621 h 1696837"/>
              <a:gd name="connsiteX3" fmla="*/ 4058151 w 4058152"/>
              <a:gd name="connsiteY3" fmla="*/ 228883 h 1696837"/>
              <a:gd name="connsiteX4" fmla="*/ 4058152 w 4058152"/>
              <a:gd name="connsiteY4" fmla="*/ 228888 h 1696837"/>
              <a:gd name="connsiteX5" fmla="*/ 4058152 w 4058152"/>
              <a:gd name="connsiteY5" fmla="*/ 1620349 h 1696837"/>
              <a:gd name="connsiteX6" fmla="*/ 3981664 w 4058152"/>
              <a:gd name="connsiteY6" fmla="*/ 1696837 h 1696837"/>
              <a:gd name="connsiteX7" fmla="*/ 3675720 w 4058152"/>
              <a:gd name="connsiteY7" fmla="*/ 1696837 h 1696837"/>
              <a:gd name="connsiteX8" fmla="*/ 3599232 w 4058152"/>
              <a:gd name="connsiteY8" fmla="*/ 1620349 h 1696837"/>
              <a:gd name="connsiteX9" fmla="*/ 3599232 w 4058152"/>
              <a:gd name="connsiteY9" fmla="*/ 825707 h 1696837"/>
              <a:gd name="connsiteX10" fmla="*/ 137621 w 4058152"/>
              <a:gd name="connsiteY10" fmla="*/ 825707 h 1696837"/>
              <a:gd name="connsiteX11" fmla="*/ 0 w 4058152"/>
              <a:gd name="connsiteY11" fmla="*/ 688086 h 1696837"/>
              <a:gd name="connsiteX12" fmla="*/ 0 w 4058152"/>
              <a:gd name="connsiteY12" fmla="*/ 137621 h 1696837"/>
              <a:gd name="connsiteX13" fmla="*/ 137621 w 4058152"/>
              <a:gd name="connsiteY13" fmla="*/ 0 h 1696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58152" h="1696837">
                <a:moveTo>
                  <a:pt x="137621" y="0"/>
                </a:moveTo>
                <a:lnTo>
                  <a:pt x="3920530" y="0"/>
                </a:lnTo>
                <a:cubicBezTo>
                  <a:pt x="3996536" y="0"/>
                  <a:pt x="4058151" y="61615"/>
                  <a:pt x="4058151" y="137621"/>
                </a:cubicBezTo>
                <a:lnTo>
                  <a:pt x="4058151" y="228883"/>
                </a:lnTo>
                <a:lnTo>
                  <a:pt x="4058152" y="228888"/>
                </a:lnTo>
                <a:lnTo>
                  <a:pt x="4058152" y="1620349"/>
                </a:lnTo>
                <a:cubicBezTo>
                  <a:pt x="4058152" y="1662592"/>
                  <a:pt x="4023907" y="1696837"/>
                  <a:pt x="3981664" y="1696837"/>
                </a:cubicBezTo>
                <a:lnTo>
                  <a:pt x="3675720" y="1696837"/>
                </a:lnTo>
                <a:cubicBezTo>
                  <a:pt x="3633477" y="1696837"/>
                  <a:pt x="3599232" y="1662592"/>
                  <a:pt x="3599232" y="1620349"/>
                </a:cubicBezTo>
                <a:lnTo>
                  <a:pt x="3599232" y="825707"/>
                </a:lnTo>
                <a:lnTo>
                  <a:pt x="137621" y="825707"/>
                </a:lnTo>
                <a:cubicBezTo>
                  <a:pt x="61615" y="825707"/>
                  <a:pt x="0" y="764092"/>
                  <a:pt x="0" y="688086"/>
                </a:cubicBezTo>
                <a:lnTo>
                  <a:pt x="0" y="137621"/>
                </a:lnTo>
                <a:cubicBezTo>
                  <a:pt x="0" y="61615"/>
                  <a:pt x="61615" y="0"/>
                  <a:pt x="137621" y="0"/>
                </a:cubicBezTo>
                <a:close/>
              </a:path>
            </a:pathLst>
          </a:custGeom>
          <a:solidFill>
            <a:srgbClr val="9DBFBE">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6" name="Freeform: Shape 495">
            <a:extLst>
              <a:ext uri="{FF2B5EF4-FFF2-40B4-BE49-F238E27FC236}">
                <a16:creationId xmlns:a16="http://schemas.microsoft.com/office/drawing/2014/main" id="{9839BA10-85B2-4740-9B99-0A5475DB5019}"/>
              </a:ext>
            </a:extLst>
          </p:cNvPr>
          <p:cNvSpPr/>
          <p:nvPr/>
        </p:nvSpPr>
        <p:spPr>
          <a:xfrm>
            <a:off x="7579666" y="2244433"/>
            <a:ext cx="4409144" cy="1752958"/>
          </a:xfrm>
          <a:custGeom>
            <a:avLst/>
            <a:gdLst>
              <a:gd name="connsiteX0" fmla="*/ 135236 w 4409144"/>
              <a:gd name="connsiteY0" fmla="*/ 0 h 1752958"/>
              <a:gd name="connsiteX1" fmla="*/ 4058010 w 4409144"/>
              <a:gd name="connsiteY1" fmla="*/ 0 h 1752958"/>
              <a:gd name="connsiteX2" fmla="*/ 4252376 w 4409144"/>
              <a:gd name="connsiteY2" fmla="*/ 0 h 1752958"/>
              <a:gd name="connsiteX3" fmla="*/ 4338915 w 4409144"/>
              <a:gd name="connsiteY3" fmla="*/ 0 h 1752958"/>
              <a:gd name="connsiteX4" fmla="*/ 4409144 w 4409144"/>
              <a:gd name="connsiteY4" fmla="*/ 70229 h 1752958"/>
              <a:gd name="connsiteX5" fmla="*/ 4409144 w 4409144"/>
              <a:gd name="connsiteY5" fmla="*/ 1682729 h 1752958"/>
              <a:gd name="connsiteX6" fmla="*/ 4338915 w 4409144"/>
              <a:gd name="connsiteY6" fmla="*/ 1752958 h 1752958"/>
              <a:gd name="connsiteX7" fmla="*/ 4058010 w 4409144"/>
              <a:gd name="connsiteY7" fmla="*/ 1752958 h 1752958"/>
              <a:gd name="connsiteX8" fmla="*/ 3987781 w 4409144"/>
              <a:gd name="connsiteY8" fmla="*/ 1682729 h 1752958"/>
              <a:gd name="connsiteX9" fmla="*/ 3987781 w 4409144"/>
              <a:gd name="connsiteY9" fmla="*/ 811400 h 1752958"/>
              <a:gd name="connsiteX10" fmla="*/ 135236 w 4409144"/>
              <a:gd name="connsiteY10" fmla="*/ 811400 h 1752958"/>
              <a:gd name="connsiteX11" fmla="*/ 0 w 4409144"/>
              <a:gd name="connsiteY11" fmla="*/ 676164 h 1752958"/>
              <a:gd name="connsiteX12" fmla="*/ 0 w 4409144"/>
              <a:gd name="connsiteY12" fmla="*/ 135236 h 1752958"/>
              <a:gd name="connsiteX13" fmla="*/ 135236 w 4409144"/>
              <a:gd name="connsiteY13" fmla="*/ 0 h 1752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09144" h="1752958">
                <a:moveTo>
                  <a:pt x="135236" y="0"/>
                </a:moveTo>
                <a:lnTo>
                  <a:pt x="4058010" y="0"/>
                </a:lnTo>
                <a:lnTo>
                  <a:pt x="4252376" y="0"/>
                </a:lnTo>
                <a:lnTo>
                  <a:pt x="4338915" y="0"/>
                </a:lnTo>
                <a:cubicBezTo>
                  <a:pt x="4377701" y="0"/>
                  <a:pt x="4409144" y="31443"/>
                  <a:pt x="4409144" y="70229"/>
                </a:cubicBezTo>
                <a:lnTo>
                  <a:pt x="4409144" y="1682729"/>
                </a:lnTo>
                <a:cubicBezTo>
                  <a:pt x="4409144" y="1721515"/>
                  <a:pt x="4377701" y="1752958"/>
                  <a:pt x="4338915" y="1752958"/>
                </a:cubicBezTo>
                <a:lnTo>
                  <a:pt x="4058010" y="1752958"/>
                </a:lnTo>
                <a:cubicBezTo>
                  <a:pt x="4019224" y="1752958"/>
                  <a:pt x="3987781" y="1721515"/>
                  <a:pt x="3987781" y="1682729"/>
                </a:cubicBezTo>
                <a:lnTo>
                  <a:pt x="3987781" y="811400"/>
                </a:lnTo>
                <a:lnTo>
                  <a:pt x="135236" y="811400"/>
                </a:lnTo>
                <a:cubicBezTo>
                  <a:pt x="60547" y="811400"/>
                  <a:pt x="0" y="750853"/>
                  <a:pt x="0" y="676164"/>
                </a:cubicBezTo>
                <a:lnTo>
                  <a:pt x="0" y="135236"/>
                </a:lnTo>
                <a:cubicBezTo>
                  <a:pt x="0" y="60547"/>
                  <a:pt x="60547" y="0"/>
                  <a:pt x="135236" y="0"/>
                </a:cubicBezTo>
                <a:close/>
              </a:path>
            </a:pathLst>
          </a:custGeom>
          <a:solidFill>
            <a:srgbClr val="9DBFBE">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7" name="TextBox 496">
            <a:extLst>
              <a:ext uri="{FF2B5EF4-FFF2-40B4-BE49-F238E27FC236}">
                <a16:creationId xmlns:a16="http://schemas.microsoft.com/office/drawing/2014/main" id="{BADD05B2-A49D-4A18-BE82-DFBCAF7C80A1}"/>
              </a:ext>
            </a:extLst>
          </p:cNvPr>
          <p:cNvSpPr txBox="1"/>
          <p:nvPr/>
        </p:nvSpPr>
        <p:spPr>
          <a:xfrm>
            <a:off x="8680045" y="1931705"/>
            <a:ext cx="576761" cy="369332"/>
          </a:xfrm>
          <a:prstGeom prst="rect">
            <a:avLst/>
          </a:prstGeom>
          <a:noFill/>
        </p:spPr>
        <p:txBody>
          <a:bodyPr wrap="none" rtlCol="0">
            <a:spAutoFit/>
          </a:bodyPr>
          <a:lstStyle/>
          <a:p>
            <a:r>
              <a:rPr lang="en-US" dirty="0">
                <a:solidFill>
                  <a:schemeClr val="accent1">
                    <a:lumMod val="75000"/>
                  </a:schemeClr>
                </a:solidFill>
              </a:rPr>
              <a:t>RO3</a:t>
            </a:r>
          </a:p>
        </p:txBody>
      </p:sp>
      <p:sp>
        <p:nvSpPr>
          <p:cNvPr id="498" name="TextBox 497">
            <a:extLst>
              <a:ext uri="{FF2B5EF4-FFF2-40B4-BE49-F238E27FC236}">
                <a16:creationId xmlns:a16="http://schemas.microsoft.com/office/drawing/2014/main" id="{0FB89709-2DA0-440E-BFDF-413FCCF01604}"/>
              </a:ext>
            </a:extLst>
          </p:cNvPr>
          <p:cNvSpPr txBox="1"/>
          <p:nvPr/>
        </p:nvSpPr>
        <p:spPr>
          <a:xfrm>
            <a:off x="9258060" y="1941624"/>
            <a:ext cx="576761" cy="369332"/>
          </a:xfrm>
          <a:prstGeom prst="rect">
            <a:avLst/>
          </a:prstGeom>
          <a:noFill/>
        </p:spPr>
        <p:txBody>
          <a:bodyPr wrap="none" rtlCol="0">
            <a:spAutoFit/>
          </a:bodyPr>
          <a:lstStyle/>
          <a:p>
            <a:r>
              <a:rPr lang="en-US" dirty="0">
                <a:solidFill>
                  <a:schemeClr val="accent1">
                    <a:lumMod val="75000"/>
                  </a:schemeClr>
                </a:solidFill>
              </a:rPr>
              <a:t>RO4</a:t>
            </a:r>
          </a:p>
        </p:txBody>
      </p:sp>
      <p:cxnSp>
        <p:nvCxnSpPr>
          <p:cNvPr id="499" name="Straight Arrow Connector 498">
            <a:extLst>
              <a:ext uri="{FF2B5EF4-FFF2-40B4-BE49-F238E27FC236}">
                <a16:creationId xmlns:a16="http://schemas.microsoft.com/office/drawing/2014/main" id="{8EB90CC3-402A-400A-950B-5CDE7210567B}"/>
              </a:ext>
            </a:extLst>
          </p:cNvPr>
          <p:cNvCxnSpPr>
            <a:cxnSpLocks/>
            <a:stCxn id="473" idx="2"/>
            <a:endCxn id="487" idx="0"/>
          </p:cNvCxnSpPr>
          <p:nvPr/>
        </p:nvCxnSpPr>
        <p:spPr>
          <a:xfrm>
            <a:off x="8146997" y="4350345"/>
            <a:ext cx="15163" cy="254703"/>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500" name="Straight Arrow Connector 499">
            <a:extLst>
              <a:ext uri="{FF2B5EF4-FFF2-40B4-BE49-F238E27FC236}">
                <a16:creationId xmlns:a16="http://schemas.microsoft.com/office/drawing/2014/main" id="{AD1B03C3-FD2E-4B61-9656-5F772174DD6B}"/>
              </a:ext>
            </a:extLst>
          </p:cNvPr>
          <p:cNvCxnSpPr>
            <a:cxnSpLocks/>
            <a:stCxn id="474" idx="2"/>
            <a:endCxn id="485" idx="0"/>
          </p:cNvCxnSpPr>
          <p:nvPr/>
        </p:nvCxnSpPr>
        <p:spPr>
          <a:xfrm>
            <a:off x="8572891" y="4357930"/>
            <a:ext cx="8201" cy="25317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501" name="Picture 500" descr="A picture containing clipart&#10;&#10;Description automatically generated">
            <a:extLst>
              <a:ext uri="{FF2B5EF4-FFF2-40B4-BE49-F238E27FC236}">
                <a16:creationId xmlns:a16="http://schemas.microsoft.com/office/drawing/2014/main" id="{813F391E-C860-42E4-B7C4-199F15F340B1}"/>
              </a:ext>
            </a:extLst>
          </p:cNvPr>
          <p:cNvPicPr>
            <a:picLocks noChangeAspect="1"/>
          </p:cNvPicPr>
          <p:nvPr/>
        </p:nvPicPr>
        <p:blipFill>
          <a:blip r:embed="rId3"/>
          <a:stretch>
            <a:fillRect/>
          </a:stretch>
        </p:blipFill>
        <p:spPr>
          <a:xfrm>
            <a:off x="6702649" y="3815591"/>
            <a:ext cx="399029" cy="399029"/>
          </a:xfrm>
          <a:prstGeom prst="rect">
            <a:avLst/>
          </a:prstGeom>
        </p:spPr>
      </p:pic>
      <p:pic>
        <p:nvPicPr>
          <p:cNvPr id="502" name="Picture 501" descr="A picture containing clipart&#10;&#10;Description automatically generated">
            <a:extLst>
              <a:ext uri="{FF2B5EF4-FFF2-40B4-BE49-F238E27FC236}">
                <a16:creationId xmlns:a16="http://schemas.microsoft.com/office/drawing/2014/main" id="{A92DCB7D-5DC9-4C09-BA02-EA77B86EA59A}"/>
              </a:ext>
            </a:extLst>
          </p:cNvPr>
          <p:cNvPicPr>
            <a:picLocks noChangeAspect="1"/>
          </p:cNvPicPr>
          <p:nvPr/>
        </p:nvPicPr>
        <p:blipFill>
          <a:blip r:embed="rId3"/>
          <a:stretch>
            <a:fillRect/>
          </a:stretch>
        </p:blipFill>
        <p:spPr>
          <a:xfrm>
            <a:off x="7124217" y="3804873"/>
            <a:ext cx="399029" cy="399029"/>
          </a:xfrm>
          <a:prstGeom prst="rect">
            <a:avLst/>
          </a:prstGeom>
        </p:spPr>
      </p:pic>
      <p:sp>
        <p:nvSpPr>
          <p:cNvPr id="536" name="Title 1">
            <a:extLst>
              <a:ext uri="{FF2B5EF4-FFF2-40B4-BE49-F238E27FC236}">
                <a16:creationId xmlns:a16="http://schemas.microsoft.com/office/drawing/2014/main" id="{AF8A5302-D708-4BB2-B3DE-2908CB649832}"/>
              </a:ext>
            </a:extLst>
          </p:cNvPr>
          <p:cNvSpPr txBox="1">
            <a:spLocks/>
          </p:cNvSpPr>
          <p:nvPr/>
        </p:nvSpPr>
        <p:spPr>
          <a:xfrm>
            <a:off x="-185744" y="210481"/>
            <a:ext cx="4923417" cy="923925"/>
          </a:xfrm>
          <a:prstGeom prst="rect">
            <a:avLst/>
          </a:prstGeom>
          <a:ln w="38100">
            <a:solidFill>
              <a:schemeClr val="tx1"/>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solidFill>
                  <a:schemeClr val="tx1"/>
                </a:solidFill>
              </a:rPr>
              <a:t>  Abstraction Pitfalls</a:t>
            </a:r>
          </a:p>
        </p:txBody>
      </p:sp>
      <p:sp>
        <p:nvSpPr>
          <p:cNvPr id="60" name="Footer Placeholder 59">
            <a:extLst>
              <a:ext uri="{FF2B5EF4-FFF2-40B4-BE49-F238E27FC236}">
                <a16:creationId xmlns:a16="http://schemas.microsoft.com/office/drawing/2014/main" id="{E9F38245-FDDA-4939-A8C0-2A4E3D26BE33}"/>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18883787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CDE6E8C4-64D1-4C96-9A98-08ED9ACE9F9C}"/>
              </a:ext>
            </a:extLst>
          </p:cNvPr>
          <p:cNvSpPr/>
          <p:nvPr/>
        </p:nvSpPr>
        <p:spPr>
          <a:xfrm>
            <a:off x="2645835" y="1184500"/>
            <a:ext cx="6687748" cy="67212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400" dirty="0"/>
              <a:t>   Both miss: TLS 1.3 uses only </a:t>
            </a:r>
            <a:r>
              <a:rPr lang="en-US" sz="2400" b="1" dirty="0"/>
              <a:t>one</a:t>
            </a:r>
            <a:r>
              <a:rPr lang="en-US" sz="2400" dirty="0"/>
              <a:t> hash function</a:t>
            </a:r>
          </a:p>
        </p:txBody>
      </p:sp>
      <p:sp>
        <p:nvSpPr>
          <p:cNvPr id="339" name="Rectangle 338">
            <a:extLst>
              <a:ext uri="{FF2B5EF4-FFF2-40B4-BE49-F238E27FC236}">
                <a16:creationId xmlns:a16="http://schemas.microsoft.com/office/drawing/2014/main" id="{A48CE5E7-E201-4574-A70A-1A1982163167}"/>
              </a:ext>
            </a:extLst>
          </p:cNvPr>
          <p:cNvSpPr/>
          <p:nvPr/>
        </p:nvSpPr>
        <p:spPr>
          <a:xfrm>
            <a:off x="8818880" y="1325504"/>
            <a:ext cx="433676" cy="40358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t>H</a:t>
            </a:r>
          </a:p>
        </p:txBody>
      </p:sp>
      <p:sp>
        <p:nvSpPr>
          <p:cNvPr id="10" name="TextBox 9">
            <a:extLst>
              <a:ext uri="{FF2B5EF4-FFF2-40B4-BE49-F238E27FC236}">
                <a16:creationId xmlns:a16="http://schemas.microsoft.com/office/drawing/2014/main" id="{A71F4252-D36F-4324-AF34-0D359D2C429F}"/>
              </a:ext>
            </a:extLst>
          </p:cNvPr>
          <p:cNvSpPr txBox="1"/>
          <p:nvPr/>
        </p:nvSpPr>
        <p:spPr>
          <a:xfrm>
            <a:off x="185879" y="1530055"/>
            <a:ext cx="2141099" cy="369332"/>
          </a:xfrm>
          <a:prstGeom prst="rect">
            <a:avLst/>
          </a:prstGeom>
          <a:noFill/>
        </p:spPr>
        <p:txBody>
          <a:bodyPr wrap="none" rtlCol="0">
            <a:spAutoFit/>
          </a:bodyPr>
          <a:lstStyle/>
          <a:p>
            <a:r>
              <a:rPr lang="en-US" dirty="0"/>
              <a:t>[DG21] Key Schedule</a:t>
            </a:r>
          </a:p>
        </p:txBody>
      </p:sp>
      <p:sp>
        <p:nvSpPr>
          <p:cNvPr id="340" name="TextBox 339">
            <a:extLst>
              <a:ext uri="{FF2B5EF4-FFF2-40B4-BE49-F238E27FC236}">
                <a16:creationId xmlns:a16="http://schemas.microsoft.com/office/drawing/2014/main" id="{07C63A86-80ED-40DC-9D50-71F000FD3EE5}"/>
              </a:ext>
            </a:extLst>
          </p:cNvPr>
          <p:cNvSpPr txBox="1"/>
          <p:nvPr/>
        </p:nvSpPr>
        <p:spPr>
          <a:xfrm>
            <a:off x="10125537" y="5038813"/>
            <a:ext cx="2066463" cy="369332"/>
          </a:xfrm>
          <a:prstGeom prst="rect">
            <a:avLst/>
          </a:prstGeom>
          <a:noFill/>
        </p:spPr>
        <p:txBody>
          <a:bodyPr wrap="none" rtlCol="0">
            <a:spAutoFit/>
          </a:bodyPr>
          <a:lstStyle/>
          <a:p>
            <a:r>
              <a:rPr lang="en-US" dirty="0"/>
              <a:t>[DJ20] Key Schedule</a:t>
            </a:r>
          </a:p>
        </p:txBody>
      </p:sp>
      <p:sp>
        <p:nvSpPr>
          <p:cNvPr id="344" name="Rectangle 343">
            <a:extLst>
              <a:ext uri="{FF2B5EF4-FFF2-40B4-BE49-F238E27FC236}">
                <a16:creationId xmlns:a16="http://schemas.microsoft.com/office/drawing/2014/main" id="{EA002CE4-3D04-4810-B346-CB2D6DFC1BD9}"/>
              </a:ext>
            </a:extLst>
          </p:cNvPr>
          <p:cNvSpPr/>
          <p:nvPr/>
        </p:nvSpPr>
        <p:spPr>
          <a:xfrm>
            <a:off x="150688" y="1895821"/>
            <a:ext cx="5863771" cy="31577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5" name="Rectangle 344">
            <a:extLst>
              <a:ext uri="{FF2B5EF4-FFF2-40B4-BE49-F238E27FC236}">
                <a16:creationId xmlns:a16="http://schemas.microsoft.com/office/drawing/2014/main" id="{6275028D-FFB1-4A77-93EA-02544288E0EE}"/>
              </a:ext>
            </a:extLst>
          </p:cNvPr>
          <p:cNvSpPr/>
          <p:nvPr/>
        </p:nvSpPr>
        <p:spPr>
          <a:xfrm>
            <a:off x="2158180" y="1929447"/>
            <a:ext cx="423933" cy="28386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b="1" dirty="0">
                <a:solidFill>
                  <a:schemeClr val="tx1"/>
                </a:solidFill>
              </a:rPr>
              <a:t>g</a:t>
            </a:r>
            <a:r>
              <a:rPr lang="en-US" sz="1600" b="1" baseline="30000" dirty="0">
                <a:solidFill>
                  <a:schemeClr val="tx1"/>
                </a:solidFill>
              </a:rPr>
              <a:t>ab</a:t>
            </a:r>
            <a:endParaRPr lang="en-US" sz="1600" dirty="0">
              <a:solidFill>
                <a:schemeClr val="tx1"/>
              </a:solidFill>
            </a:endParaRPr>
          </a:p>
        </p:txBody>
      </p:sp>
      <p:sp>
        <p:nvSpPr>
          <p:cNvPr id="346" name="Rectangle 345">
            <a:extLst>
              <a:ext uri="{FF2B5EF4-FFF2-40B4-BE49-F238E27FC236}">
                <a16:creationId xmlns:a16="http://schemas.microsoft.com/office/drawing/2014/main" id="{AD7337DC-4015-4A44-B87F-E5B75F1FABE2}"/>
              </a:ext>
            </a:extLst>
          </p:cNvPr>
          <p:cNvSpPr/>
          <p:nvPr/>
        </p:nvSpPr>
        <p:spPr>
          <a:xfrm>
            <a:off x="3027877" y="2847052"/>
            <a:ext cx="786467" cy="37114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chemeClr val="tx1"/>
                </a:solidFill>
              </a:rPr>
              <a:t>(</a:t>
            </a:r>
            <a:r>
              <a:rPr lang="en-US" sz="1600" b="1" dirty="0">
                <a:solidFill>
                  <a:schemeClr val="tx1"/>
                </a:solidFill>
              </a:rPr>
              <a:t>g</a:t>
            </a:r>
            <a:r>
              <a:rPr lang="en-US" sz="1600" b="1" baseline="30000" dirty="0">
                <a:solidFill>
                  <a:schemeClr val="tx1"/>
                </a:solidFill>
              </a:rPr>
              <a:t>a</a:t>
            </a:r>
            <a:r>
              <a:rPr lang="en-US" sz="1600" dirty="0">
                <a:solidFill>
                  <a:schemeClr val="tx1"/>
                </a:solidFill>
              </a:rPr>
              <a:t> , </a:t>
            </a:r>
            <a:r>
              <a:rPr lang="en-US" sz="1600" b="1" dirty="0" err="1">
                <a:solidFill>
                  <a:schemeClr val="tx1"/>
                </a:solidFill>
              </a:rPr>
              <a:t>g</a:t>
            </a:r>
            <a:r>
              <a:rPr lang="en-US" sz="1600" b="1" baseline="30000" dirty="0" err="1">
                <a:solidFill>
                  <a:schemeClr val="tx1"/>
                </a:solidFill>
              </a:rPr>
              <a:t>b</a:t>
            </a:r>
            <a:r>
              <a:rPr lang="en-US" sz="1600" dirty="0">
                <a:solidFill>
                  <a:schemeClr val="tx1"/>
                </a:solidFill>
              </a:rPr>
              <a:t>)</a:t>
            </a:r>
          </a:p>
        </p:txBody>
      </p:sp>
      <p:sp>
        <p:nvSpPr>
          <p:cNvPr id="347" name="Oval 346">
            <a:extLst>
              <a:ext uri="{FF2B5EF4-FFF2-40B4-BE49-F238E27FC236}">
                <a16:creationId xmlns:a16="http://schemas.microsoft.com/office/drawing/2014/main" id="{2C293C23-2B96-4C54-B781-E25353455963}"/>
              </a:ext>
            </a:extLst>
          </p:cNvPr>
          <p:cNvSpPr/>
          <p:nvPr/>
        </p:nvSpPr>
        <p:spPr>
          <a:xfrm rot="5400000">
            <a:off x="260514" y="2463668"/>
            <a:ext cx="409660" cy="40784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48" name="Oval 347">
            <a:extLst>
              <a:ext uri="{FF2B5EF4-FFF2-40B4-BE49-F238E27FC236}">
                <a16:creationId xmlns:a16="http://schemas.microsoft.com/office/drawing/2014/main" id="{423A2CE0-8CDF-43B5-BB95-D4C9DD007AB6}"/>
              </a:ext>
            </a:extLst>
          </p:cNvPr>
          <p:cNvSpPr/>
          <p:nvPr/>
        </p:nvSpPr>
        <p:spPr>
          <a:xfrm>
            <a:off x="1233469" y="2465255"/>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9" name="Straight Arrow Connector 348">
            <a:extLst>
              <a:ext uri="{FF2B5EF4-FFF2-40B4-BE49-F238E27FC236}">
                <a16:creationId xmlns:a16="http://schemas.microsoft.com/office/drawing/2014/main" id="{DFA80BC0-58B0-4BA1-9C8D-748D823CFA9B}"/>
              </a:ext>
            </a:extLst>
          </p:cNvPr>
          <p:cNvCxnSpPr>
            <a:cxnSpLocks/>
          </p:cNvCxnSpPr>
          <p:nvPr/>
        </p:nvCxnSpPr>
        <p:spPr>
          <a:xfrm>
            <a:off x="669269" y="2667593"/>
            <a:ext cx="564200" cy="249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50" name="Straight Arrow Connector 349">
            <a:extLst>
              <a:ext uri="{FF2B5EF4-FFF2-40B4-BE49-F238E27FC236}">
                <a16:creationId xmlns:a16="http://schemas.microsoft.com/office/drawing/2014/main" id="{4B0BD8F2-BA70-47DB-AA18-595FF3AB5E55}"/>
              </a:ext>
            </a:extLst>
          </p:cNvPr>
          <p:cNvCxnSpPr>
            <a:cxnSpLocks/>
          </p:cNvCxnSpPr>
          <p:nvPr/>
        </p:nvCxnSpPr>
        <p:spPr>
          <a:xfrm flipV="1">
            <a:off x="1641318" y="2652853"/>
            <a:ext cx="536446" cy="1723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51" name="Oval 350">
            <a:extLst>
              <a:ext uri="{FF2B5EF4-FFF2-40B4-BE49-F238E27FC236}">
                <a16:creationId xmlns:a16="http://schemas.microsoft.com/office/drawing/2014/main" id="{16E54E21-B65D-4636-B3A4-62D3B541D450}"/>
              </a:ext>
            </a:extLst>
          </p:cNvPr>
          <p:cNvSpPr/>
          <p:nvPr/>
        </p:nvSpPr>
        <p:spPr>
          <a:xfrm rot="5400000">
            <a:off x="2176858" y="2448928"/>
            <a:ext cx="409660" cy="40784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352" name="Straight Arrow Connector 351">
            <a:extLst>
              <a:ext uri="{FF2B5EF4-FFF2-40B4-BE49-F238E27FC236}">
                <a16:creationId xmlns:a16="http://schemas.microsoft.com/office/drawing/2014/main" id="{02009B7C-9EE9-4A69-9E59-20EF7B58015A}"/>
              </a:ext>
            </a:extLst>
          </p:cNvPr>
          <p:cNvCxnSpPr>
            <a:cxnSpLocks/>
            <a:stCxn id="345" idx="2"/>
          </p:cNvCxnSpPr>
          <p:nvPr/>
        </p:nvCxnSpPr>
        <p:spPr>
          <a:xfrm>
            <a:off x="2370147" y="2213307"/>
            <a:ext cx="11541" cy="337131"/>
          </a:xfrm>
          <a:prstGeom prst="straightConnector1">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353" name="Straight Arrow Connector 352">
            <a:extLst>
              <a:ext uri="{FF2B5EF4-FFF2-40B4-BE49-F238E27FC236}">
                <a16:creationId xmlns:a16="http://schemas.microsoft.com/office/drawing/2014/main" id="{3B4F5D6A-8E9D-4CDE-A14A-82EEC2D9EF54}"/>
              </a:ext>
            </a:extLst>
          </p:cNvPr>
          <p:cNvCxnSpPr>
            <a:cxnSpLocks/>
          </p:cNvCxnSpPr>
          <p:nvPr/>
        </p:nvCxnSpPr>
        <p:spPr>
          <a:xfrm>
            <a:off x="2585613" y="2652853"/>
            <a:ext cx="637239" cy="8106"/>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54" name="Oval 353">
            <a:extLst>
              <a:ext uri="{FF2B5EF4-FFF2-40B4-BE49-F238E27FC236}">
                <a16:creationId xmlns:a16="http://schemas.microsoft.com/office/drawing/2014/main" id="{9C253716-57DA-419B-8058-D529AEB61DA3}"/>
              </a:ext>
            </a:extLst>
          </p:cNvPr>
          <p:cNvSpPr/>
          <p:nvPr/>
        </p:nvSpPr>
        <p:spPr>
          <a:xfrm>
            <a:off x="3222852" y="2456129"/>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5" name="Straight Arrow Connector 354">
            <a:extLst>
              <a:ext uri="{FF2B5EF4-FFF2-40B4-BE49-F238E27FC236}">
                <a16:creationId xmlns:a16="http://schemas.microsoft.com/office/drawing/2014/main" id="{7123C2CC-089D-4F6C-A576-20D7A47E8C0E}"/>
              </a:ext>
            </a:extLst>
          </p:cNvPr>
          <p:cNvCxnSpPr>
            <a:cxnSpLocks/>
          </p:cNvCxnSpPr>
          <p:nvPr/>
        </p:nvCxnSpPr>
        <p:spPr>
          <a:xfrm>
            <a:off x="3630701" y="2660959"/>
            <a:ext cx="501494" cy="756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56" name="Oval 355">
            <a:extLst>
              <a:ext uri="{FF2B5EF4-FFF2-40B4-BE49-F238E27FC236}">
                <a16:creationId xmlns:a16="http://schemas.microsoft.com/office/drawing/2014/main" id="{D15CCB8F-A289-48FA-BF75-83D1F9EC96C5}"/>
              </a:ext>
            </a:extLst>
          </p:cNvPr>
          <p:cNvSpPr/>
          <p:nvPr/>
        </p:nvSpPr>
        <p:spPr>
          <a:xfrm rot="5400000">
            <a:off x="4131289" y="2464595"/>
            <a:ext cx="409660" cy="40784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357" name="Connector: Elbow 65">
            <a:extLst>
              <a:ext uri="{FF2B5EF4-FFF2-40B4-BE49-F238E27FC236}">
                <a16:creationId xmlns:a16="http://schemas.microsoft.com/office/drawing/2014/main" id="{B542F996-FE56-4EB9-A92D-4F4755B5D9F2}"/>
              </a:ext>
            </a:extLst>
          </p:cNvPr>
          <p:cNvCxnSpPr>
            <a:cxnSpLocks/>
          </p:cNvCxnSpPr>
          <p:nvPr/>
        </p:nvCxnSpPr>
        <p:spPr>
          <a:xfrm>
            <a:off x="4540044" y="2668520"/>
            <a:ext cx="199354" cy="74841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58" name="Oval 357">
            <a:extLst>
              <a:ext uri="{FF2B5EF4-FFF2-40B4-BE49-F238E27FC236}">
                <a16:creationId xmlns:a16="http://schemas.microsoft.com/office/drawing/2014/main" id="{64CC9083-E5FB-45EA-B8C9-4F48D67C1FBA}"/>
              </a:ext>
            </a:extLst>
          </p:cNvPr>
          <p:cNvSpPr/>
          <p:nvPr/>
        </p:nvSpPr>
        <p:spPr>
          <a:xfrm>
            <a:off x="4533791" y="3306926"/>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9" name="Straight Arrow Connector 358">
            <a:extLst>
              <a:ext uri="{FF2B5EF4-FFF2-40B4-BE49-F238E27FC236}">
                <a16:creationId xmlns:a16="http://schemas.microsoft.com/office/drawing/2014/main" id="{0B5E4B04-B7ED-42CD-85EB-A8FEB38ECE3E}"/>
              </a:ext>
            </a:extLst>
          </p:cNvPr>
          <p:cNvCxnSpPr>
            <a:cxnSpLocks/>
            <a:stCxn id="421" idx="4"/>
            <a:endCxn id="398" idx="0"/>
          </p:cNvCxnSpPr>
          <p:nvPr/>
        </p:nvCxnSpPr>
        <p:spPr>
          <a:xfrm flipH="1">
            <a:off x="4737673" y="3716294"/>
            <a:ext cx="1864" cy="25283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60" name="Connector: Elbow 75">
            <a:extLst>
              <a:ext uri="{FF2B5EF4-FFF2-40B4-BE49-F238E27FC236}">
                <a16:creationId xmlns:a16="http://schemas.microsoft.com/office/drawing/2014/main" id="{8C79E631-0142-4FA5-8BF2-2C5C87C82DB4}"/>
              </a:ext>
            </a:extLst>
          </p:cNvPr>
          <p:cNvCxnSpPr>
            <a:cxnSpLocks/>
          </p:cNvCxnSpPr>
          <p:nvPr/>
        </p:nvCxnSpPr>
        <p:spPr>
          <a:xfrm flipH="1">
            <a:off x="4206771" y="2668520"/>
            <a:ext cx="333273" cy="76062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61" name="Oval 360">
            <a:extLst>
              <a:ext uri="{FF2B5EF4-FFF2-40B4-BE49-F238E27FC236}">
                <a16:creationId xmlns:a16="http://schemas.microsoft.com/office/drawing/2014/main" id="{E5353BEE-BDB9-4726-94BB-8D33DC586CC8}"/>
              </a:ext>
            </a:extLst>
          </p:cNvPr>
          <p:cNvSpPr/>
          <p:nvPr/>
        </p:nvSpPr>
        <p:spPr>
          <a:xfrm>
            <a:off x="4001164" y="3319136"/>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2" name="Connector: Elbow 81">
            <a:extLst>
              <a:ext uri="{FF2B5EF4-FFF2-40B4-BE49-F238E27FC236}">
                <a16:creationId xmlns:a16="http://schemas.microsoft.com/office/drawing/2014/main" id="{8CA7E06A-586C-43B1-85CB-180A99E9559B}"/>
              </a:ext>
            </a:extLst>
          </p:cNvPr>
          <p:cNvCxnSpPr>
            <a:cxnSpLocks/>
          </p:cNvCxnSpPr>
          <p:nvPr/>
        </p:nvCxnSpPr>
        <p:spPr>
          <a:xfrm>
            <a:off x="4540044" y="2668520"/>
            <a:ext cx="1181716" cy="83029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63" name="Oval 362">
            <a:extLst>
              <a:ext uri="{FF2B5EF4-FFF2-40B4-BE49-F238E27FC236}">
                <a16:creationId xmlns:a16="http://schemas.microsoft.com/office/drawing/2014/main" id="{39B2B11F-D0C0-42B5-8991-96CF8DC34F9E}"/>
              </a:ext>
            </a:extLst>
          </p:cNvPr>
          <p:cNvSpPr/>
          <p:nvPr/>
        </p:nvSpPr>
        <p:spPr>
          <a:xfrm>
            <a:off x="5535905" y="3320237"/>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4" name="Connector: Elbow 83">
            <a:extLst>
              <a:ext uri="{FF2B5EF4-FFF2-40B4-BE49-F238E27FC236}">
                <a16:creationId xmlns:a16="http://schemas.microsoft.com/office/drawing/2014/main" id="{9F5C9F27-6E9B-4991-9B66-C3064A952729}"/>
              </a:ext>
            </a:extLst>
          </p:cNvPr>
          <p:cNvCxnSpPr>
            <a:cxnSpLocks/>
          </p:cNvCxnSpPr>
          <p:nvPr/>
        </p:nvCxnSpPr>
        <p:spPr>
          <a:xfrm>
            <a:off x="4540044" y="2668520"/>
            <a:ext cx="695807" cy="78169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65" name="Oval 364">
            <a:extLst>
              <a:ext uri="{FF2B5EF4-FFF2-40B4-BE49-F238E27FC236}">
                <a16:creationId xmlns:a16="http://schemas.microsoft.com/office/drawing/2014/main" id="{D5AE49D9-C4D6-45A1-ABDC-27F9B9833BA3}"/>
              </a:ext>
            </a:extLst>
          </p:cNvPr>
          <p:cNvSpPr/>
          <p:nvPr/>
        </p:nvSpPr>
        <p:spPr>
          <a:xfrm>
            <a:off x="5029176" y="3319234"/>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6" name="Straight Arrow Connector 365">
            <a:extLst>
              <a:ext uri="{FF2B5EF4-FFF2-40B4-BE49-F238E27FC236}">
                <a16:creationId xmlns:a16="http://schemas.microsoft.com/office/drawing/2014/main" id="{CEB0E12C-59FF-4D75-AE9C-3C070B578287}"/>
              </a:ext>
            </a:extLst>
          </p:cNvPr>
          <p:cNvCxnSpPr>
            <a:cxnSpLocks/>
            <a:stCxn id="422" idx="4"/>
            <a:endCxn id="408" idx="0"/>
          </p:cNvCxnSpPr>
          <p:nvPr/>
        </p:nvCxnSpPr>
        <p:spPr>
          <a:xfrm>
            <a:off x="5239724" y="3730807"/>
            <a:ext cx="16399" cy="24414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67" name="Straight Arrow Connector 366">
            <a:extLst>
              <a:ext uri="{FF2B5EF4-FFF2-40B4-BE49-F238E27FC236}">
                <a16:creationId xmlns:a16="http://schemas.microsoft.com/office/drawing/2014/main" id="{4D75181A-A665-4A17-B073-C025022262A8}"/>
              </a:ext>
            </a:extLst>
          </p:cNvPr>
          <p:cNvCxnSpPr>
            <a:cxnSpLocks/>
            <a:stCxn id="420" idx="4"/>
          </p:cNvCxnSpPr>
          <p:nvPr/>
        </p:nvCxnSpPr>
        <p:spPr>
          <a:xfrm>
            <a:off x="4206771" y="3728161"/>
            <a:ext cx="8616" cy="246787"/>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68" name="Straight Arrow Connector 367">
            <a:extLst>
              <a:ext uri="{FF2B5EF4-FFF2-40B4-BE49-F238E27FC236}">
                <a16:creationId xmlns:a16="http://schemas.microsoft.com/office/drawing/2014/main" id="{DB22606C-F7F9-4491-8A89-488416E44634}"/>
              </a:ext>
            </a:extLst>
          </p:cNvPr>
          <p:cNvCxnSpPr>
            <a:cxnSpLocks/>
            <a:stCxn id="424" idx="2"/>
            <a:endCxn id="409" idx="0"/>
          </p:cNvCxnSpPr>
          <p:nvPr/>
        </p:nvCxnSpPr>
        <p:spPr>
          <a:xfrm flipH="1">
            <a:off x="5729705" y="3716948"/>
            <a:ext cx="8794" cy="26235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69" name="Oval 368">
            <a:extLst>
              <a:ext uri="{FF2B5EF4-FFF2-40B4-BE49-F238E27FC236}">
                <a16:creationId xmlns:a16="http://schemas.microsoft.com/office/drawing/2014/main" id="{ADB219CC-8E6E-4300-8006-5313A0935E0D}"/>
              </a:ext>
            </a:extLst>
          </p:cNvPr>
          <p:cNvSpPr/>
          <p:nvPr/>
        </p:nvSpPr>
        <p:spPr>
          <a:xfrm>
            <a:off x="1793547" y="3294396"/>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0" name="Straight Arrow Connector 369">
            <a:extLst>
              <a:ext uri="{FF2B5EF4-FFF2-40B4-BE49-F238E27FC236}">
                <a16:creationId xmlns:a16="http://schemas.microsoft.com/office/drawing/2014/main" id="{03492E5A-6647-4561-AAE1-E52BEF2F604B}"/>
              </a:ext>
            </a:extLst>
          </p:cNvPr>
          <p:cNvCxnSpPr>
            <a:cxnSpLocks/>
            <a:stCxn id="369" idx="4"/>
            <a:endCxn id="390" idx="0"/>
          </p:cNvCxnSpPr>
          <p:nvPr/>
        </p:nvCxnSpPr>
        <p:spPr>
          <a:xfrm>
            <a:off x="1997472" y="3704056"/>
            <a:ext cx="260668" cy="152116"/>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71" name="Connector: Elbow 96">
            <a:extLst>
              <a:ext uri="{FF2B5EF4-FFF2-40B4-BE49-F238E27FC236}">
                <a16:creationId xmlns:a16="http://schemas.microsoft.com/office/drawing/2014/main" id="{14B4409F-AC1B-484C-A772-7302E9974A7D}"/>
              </a:ext>
            </a:extLst>
          </p:cNvPr>
          <p:cNvCxnSpPr>
            <a:cxnSpLocks/>
            <a:stCxn id="351" idx="0"/>
            <a:endCxn id="372" idx="0"/>
          </p:cNvCxnSpPr>
          <p:nvPr/>
        </p:nvCxnSpPr>
        <p:spPr>
          <a:xfrm>
            <a:off x="2585613" y="2652853"/>
            <a:ext cx="293271" cy="65973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72" name="Oval 371">
            <a:extLst>
              <a:ext uri="{FF2B5EF4-FFF2-40B4-BE49-F238E27FC236}">
                <a16:creationId xmlns:a16="http://schemas.microsoft.com/office/drawing/2014/main" id="{C97FBE9E-3582-41C1-AD7E-0A1CF08C19FC}"/>
              </a:ext>
            </a:extLst>
          </p:cNvPr>
          <p:cNvSpPr/>
          <p:nvPr/>
        </p:nvSpPr>
        <p:spPr>
          <a:xfrm>
            <a:off x="2674959" y="3312591"/>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3" name="Straight Arrow Connector 372">
            <a:extLst>
              <a:ext uri="{FF2B5EF4-FFF2-40B4-BE49-F238E27FC236}">
                <a16:creationId xmlns:a16="http://schemas.microsoft.com/office/drawing/2014/main" id="{3BF112D2-F8C4-48BB-B7CC-DCDE914FFFB3}"/>
              </a:ext>
            </a:extLst>
          </p:cNvPr>
          <p:cNvCxnSpPr>
            <a:cxnSpLocks/>
            <a:stCxn id="372" idx="4"/>
            <a:endCxn id="391" idx="0"/>
          </p:cNvCxnSpPr>
          <p:nvPr/>
        </p:nvCxnSpPr>
        <p:spPr>
          <a:xfrm flipH="1">
            <a:off x="2801458" y="3722251"/>
            <a:ext cx="77426" cy="154773"/>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74" name="Straight Arrow Connector 373">
            <a:extLst>
              <a:ext uri="{FF2B5EF4-FFF2-40B4-BE49-F238E27FC236}">
                <a16:creationId xmlns:a16="http://schemas.microsoft.com/office/drawing/2014/main" id="{21921D97-81C2-42B3-9C96-6892A2931BC0}"/>
              </a:ext>
            </a:extLst>
          </p:cNvPr>
          <p:cNvCxnSpPr>
            <a:cxnSpLocks/>
            <a:stCxn id="351" idx="0"/>
            <a:endCxn id="369" idx="0"/>
          </p:cNvCxnSpPr>
          <p:nvPr/>
        </p:nvCxnSpPr>
        <p:spPr>
          <a:xfrm flipH="1">
            <a:off x="1997472" y="2652853"/>
            <a:ext cx="588141" cy="641543"/>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75" name="Oval 374">
            <a:extLst>
              <a:ext uri="{FF2B5EF4-FFF2-40B4-BE49-F238E27FC236}">
                <a16:creationId xmlns:a16="http://schemas.microsoft.com/office/drawing/2014/main" id="{A5D5B772-1AD6-4F5E-B6A4-04C6BFBAAEF3}"/>
              </a:ext>
            </a:extLst>
          </p:cNvPr>
          <p:cNvSpPr/>
          <p:nvPr/>
        </p:nvSpPr>
        <p:spPr>
          <a:xfrm>
            <a:off x="218595" y="3290667"/>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6" name="Straight Arrow Connector 375">
            <a:extLst>
              <a:ext uri="{FF2B5EF4-FFF2-40B4-BE49-F238E27FC236}">
                <a16:creationId xmlns:a16="http://schemas.microsoft.com/office/drawing/2014/main" id="{A5ABDD36-A4A8-4629-8C0A-25E27AE44B40}"/>
              </a:ext>
            </a:extLst>
          </p:cNvPr>
          <p:cNvCxnSpPr>
            <a:cxnSpLocks/>
          </p:cNvCxnSpPr>
          <p:nvPr/>
        </p:nvCxnSpPr>
        <p:spPr>
          <a:xfrm flipH="1">
            <a:off x="416838" y="3700327"/>
            <a:ext cx="5682" cy="20009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77" name="Oval 376">
            <a:extLst>
              <a:ext uri="{FF2B5EF4-FFF2-40B4-BE49-F238E27FC236}">
                <a16:creationId xmlns:a16="http://schemas.microsoft.com/office/drawing/2014/main" id="{F4D437AF-755E-40C0-8A04-8FCCE0725569}"/>
              </a:ext>
            </a:extLst>
          </p:cNvPr>
          <p:cNvSpPr/>
          <p:nvPr/>
        </p:nvSpPr>
        <p:spPr>
          <a:xfrm>
            <a:off x="669584" y="3290667"/>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8" name="Straight Arrow Connector 377">
            <a:extLst>
              <a:ext uri="{FF2B5EF4-FFF2-40B4-BE49-F238E27FC236}">
                <a16:creationId xmlns:a16="http://schemas.microsoft.com/office/drawing/2014/main" id="{3DC5DE01-782F-4904-88AE-18AB16726561}"/>
              </a:ext>
            </a:extLst>
          </p:cNvPr>
          <p:cNvCxnSpPr>
            <a:cxnSpLocks/>
            <a:stCxn id="377" idx="4"/>
            <a:endCxn id="402" idx="0"/>
          </p:cNvCxnSpPr>
          <p:nvPr/>
        </p:nvCxnSpPr>
        <p:spPr>
          <a:xfrm>
            <a:off x="873509" y="3700327"/>
            <a:ext cx="11719" cy="26437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79" name="Oval 378">
            <a:extLst>
              <a:ext uri="{FF2B5EF4-FFF2-40B4-BE49-F238E27FC236}">
                <a16:creationId xmlns:a16="http://schemas.microsoft.com/office/drawing/2014/main" id="{B0EECA53-168F-493F-A901-206A20DFBEF9}"/>
              </a:ext>
            </a:extLst>
          </p:cNvPr>
          <p:cNvSpPr/>
          <p:nvPr/>
        </p:nvSpPr>
        <p:spPr>
          <a:xfrm>
            <a:off x="1122409" y="3296610"/>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0" name="Picture 379" descr="A picture containing clipart&#10;&#10;Description automatically generated">
            <a:extLst>
              <a:ext uri="{FF2B5EF4-FFF2-40B4-BE49-F238E27FC236}">
                <a16:creationId xmlns:a16="http://schemas.microsoft.com/office/drawing/2014/main" id="{F65F081F-5301-4C74-8847-9FEC1EA4A695}"/>
              </a:ext>
            </a:extLst>
          </p:cNvPr>
          <p:cNvPicPr>
            <a:picLocks noChangeAspect="1"/>
          </p:cNvPicPr>
          <p:nvPr/>
        </p:nvPicPr>
        <p:blipFill>
          <a:blip r:embed="rId3"/>
          <a:stretch>
            <a:fillRect/>
          </a:stretch>
        </p:blipFill>
        <p:spPr>
          <a:xfrm>
            <a:off x="225023" y="4524052"/>
            <a:ext cx="399029" cy="399029"/>
          </a:xfrm>
          <a:prstGeom prst="rect">
            <a:avLst/>
          </a:prstGeom>
        </p:spPr>
      </p:pic>
      <p:sp>
        <p:nvSpPr>
          <p:cNvPr id="381" name="Oval 380">
            <a:extLst>
              <a:ext uri="{FF2B5EF4-FFF2-40B4-BE49-F238E27FC236}">
                <a16:creationId xmlns:a16="http://schemas.microsoft.com/office/drawing/2014/main" id="{03BB57EB-DE1C-4F3F-8512-61468BF8BED3}"/>
              </a:ext>
            </a:extLst>
          </p:cNvPr>
          <p:cNvSpPr/>
          <p:nvPr/>
        </p:nvSpPr>
        <p:spPr>
          <a:xfrm>
            <a:off x="212913" y="3900425"/>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2" name="Straight Arrow Connector 381">
            <a:extLst>
              <a:ext uri="{FF2B5EF4-FFF2-40B4-BE49-F238E27FC236}">
                <a16:creationId xmlns:a16="http://schemas.microsoft.com/office/drawing/2014/main" id="{E755D263-EA41-4090-B7A9-90AF11E5B49B}"/>
              </a:ext>
            </a:extLst>
          </p:cNvPr>
          <p:cNvCxnSpPr>
            <a:cxnSpLocks/>
            <a:stCxn id="413" idx="4"/>
            <a:endCxn id="380" idx="0"/>
          </p:cNvCxnSpPr>
          <p:nvPr/>
        </p:nvCxnSpPr>
        <p:spPr>
          <a:xfrm>
            <a:off x="420854" y="4314556"/>
            <a:ext cx="3684" cy="209496"/>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83" name="Connector: Elbow 382">
            <a:extLst>
              <a:ext uri="{FF2B5EF4-FFF2-40B4-BE49-F238E27FC236}">
                <a16:creationId xmlns:a16="http://schemas.microsoft.com/office/drawing/2014/main" id="{69256C28-9582-49F4-860F-8DF6A65FFC19}"/>
              </a:ext>
            </a:extLst>
          </p:cNvPr>
          <p:cNvCxnSpPr>
            <a:cxnSpLocks/>
            <a:stCxn id="346" idx="3"/>
          </p:cNvCxnSpPr>
          <p:nvPr/>
        </p:nvCxnSpPr>
        <p:spPr>
          <a:xfrm>
            <a:off x="3814344" y="3032625"/>
            <a:ext cx="392427" cy="396517"/>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384" name="Connector: Elbow 383">
            <a:extLst>
              <a:ext uri="{FF2B5EF4-FFF2-40B4-BE49-F238E27FC236}">
                <a16:creationId xmlns:a16="http://schemas.microsoft.com/office/drawing/2014/main" id="{B49CC931-9DD5-4379-AA45-EA602AB0A1C6}"/>
              </a:ext>
            </a:extLst>
          </p:cNvPr>
          <p:cNvCxnSpPr>
            <a:cxnSpLocks/>
            <a:stCxn id="346" idx="1"/>
            <a:endCxn id="372" idx="0"/>
          </p:cNvCxnSpPr>
          <p:nvPr/>
        </p:nvCxnSpPr>
        <p:spPr>
          <a:xfrm rot="10800000" flipV="1">
            <a:off x="2878885" y="3032625"/>
            <a:ext cx="148993" cy="279966"/>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385" name="Connector: Elbow 384">
            <a:extLst>
              <a:ext uri="{FF2B5EF4-FFF2-40B4-BE49-F238E27FC236}">
                <a16:creationId xmlns:a16="http://schemas.microsoft.com/office/drawing/2014/main" id="{ADA2D19F-8388-4B08-ADBA-CE2F90009148}"/>
              </a:ext>
            </a:extLst>
          </p:cNvPr>
          <p:cNvCxnSpPr>
            <a:cxnSpLocks/>
            <a:stCxn id="346" idx="1"/>
            <a:endCxn id="369" idx="0"/>
          </p:cNvCxnSpPr>
          <p:nvPr/>
        </p:nvCxnSpPr>
        <p:spPr>
          <a:xfrm rot="10800000" flipV="1">
            <a:off x="1997473" y="3032624"/>
            <a:ext cx="1030405" cy="261771"/>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386" name="Connector: Elbow 385">
            <a:extLst>
              <a:ext uri="{FF2B5EF4-FFF2-40B4-BE49-F238E27FC236}">
                <a16:creationId xmlns:a16="http://schemas.microsoft.com/office/drawing/2014/main" id="{BCC544D5-3102-45B6-9832-AD6BE10979B4}"/>
              </a:ext>
            </a:extLst>
          </p:cNvPr>
          <p:cNvCxnSpPr>
            <a:cxnSpLocks/>
            <a:stCxn id="346" idx="3"/>
          </p:cNvCxnSpPr>
          <p:nvPr/>
        </p:nvCxnSpPr>
        <p:spPr>
          <a:xfrm>
            <a:off x="3814344" y="3032625"/>
            <a:ext cx="925054" cy="384307"/>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387" name="Connector: Elbow 386">
            <a:extLst>
              <a:ext uri="{FF2B5EF4-FFF2-40B4-BE49-F238E27FC236}">
                <a16:creationId xmlns:a16="http://schemas.microsoft.com/office/drawing/2014/main" id="{C1120B93-AD24-4BC5-A6B2-30B85482AED6}"/>
              </a:ext>
            </a:extLst>
          </p:cNvPr>
          <p:cNvCxnSpPr>
            <a:cxnSpLocks/>
            <a:stCxn id="346" idx="3"/>
          </p:cNvCxnSpPr>
          <p:nvPr/>
        </p:nvCxnSpPr>
        <p:spPr>
          <a:xfrm>
            <a:off x="3814344" y="3032625"/>
            <a:ext cx="1421507" cy="417594"/>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388" name="Connector: Elbow 387">
            <a:extLst>
              <a:ext uri="{FF2B5EF4-FFF2-40B4-BE49-F238E27FC236}">
                <a16:creationId xmlns:a16="http://schemas.microsoft.com/office/drawing/2014/main" id="{66E3113D-723F-497E-BA87-433C9321CBBC}"/>
              </a:ext>
            </a:extLst>
          </p:cNvPr>
          <p:cNvCxnSpPr>
            <a:cxnSpLocks/>
            <a:stCxn id="346" idx="3"/>
          </p:cNvCxnSpPr>
          <p:nvPr/>
        </p:nvCxnSpPr>
        <p:spPr>
          <a:xfrm>
            <a:off x="3814344" y="3032625"/>
            <a:ext cx="1907416" cy="466185"/>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389" name="Straight Arrow Connector 388">
            <a:extLst>
              <a:ext uri="{FF2B5EF4-FFF2-40B4-BE49-F238E27FC236}">
                <a16:creationId xmlns:a16="http://schemas.microsoft.com/office/drawing/2014/main" id="{215061AC-6149-4BCB-B849-2E339FEB8F0B}"/>
              </a:ext>
            </a:extLst>
          </p:cNvPr>
          <p:cNvCxnSpPr>
            <a:cxnSpLocks/>
            <a:endCxn id="403" idx="0"/>
          </p:cNvCxnSpPr>
          <p:nvPr/>
        </p:nvCxnSpPr>
        <p:spPr>
          <a:xfrm>
            <a:off x="1326334" y="3706270"/>
            <a:ext cx="12924" cy="26882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90" name="Oval 389">
            <a:extLst>
              <a:ext uri="{FF2B5EF4-FFF2-40B4-BE49-F238E27FC236}">
                <a16:creationId xmlns:a16="http://schemas.microsoft.com/office/drawing/2014/main" id="{55D56AB1-DD43-4EA3-915C-D52323B369B0}"/>
              </a:ext>
            </a:extLst>
          </p:cNvPr>
          <p:cNvSpPr/>
          <p:nvPr/>
        </p:nvSpPr>
        <p:spPr>
          <a:xfrm>
            <a:off x="2054215" y="3856172"/>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391" name="Oval 390">
            <a:extLst>
              <a:ext uri="{FF2B5EF4-FFF2-40B4-BE49-F238E27FC236}">
                <a16:creationId xmlns:a16="http://schemas.microsoft.com/office/drawing/2014/main" id="{D58E276E-72DC-4CD8-92CC-94595FC86C6E}"/>
              </a:ext>
            </a:extLst>
          </p:cNvPr>
          <p:cNvSpPr/>
          <p:nvPr/>
        </p:nvSpPr>
        <p:spPr>
          <a:xfrm>
            <a:off x="2597533" y="3877024"/>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cxnSp>
        <p:nvCxnSpPr>
          <p:cNvPr id="392" name="Connector: Elbow 231">
            <a:extLst>
              <a:ext uri="{FF2B5EF4-FFF2-40B4-BE49-F238E27FC236}">
                <a16:creationId xmlns:a16="http://schemas.microsoft.com/office/drawing/2014/main" id="{D7214AE4-1118-44B6-B736-A268155C0A2F}"/>
              </a:ext>
            </a:extLst>
          </p:cNvPr>
          <p:cNvCxnSpPr>
            <a:cxnSpLocks/>
            <a:stCxn id="369" idx="4"/>
            <a:endCxn id="393" idx="0"/>
          </p:cNvCxnSpPr>
          <p:nvPr/>
        </p:nvCxnSpPr>
        <p:spPr>
          <a:xfrm flipH="1">
            <a:off x="1801442" y="3704056"/>
            <a:ext cx="196030" cy="16114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93" name="Oval 392">
            <a:extLst>
              <a:ext uri="{FF2B5EF4-FFF2-40B4-BE49-F238E27FC236}">
                <a16:creationId xmlns:a16="http://schemas.microsoft.com/office/drawing/2014/main" id="{645A2D74-7410-46DD-B2E8-CAB7A6CA7563}"/>
              </a:ext>
            </a:extLst>
          </p:cNvPr>
          <p:cNvSpPr/>
          <p:nvPr/>
        </p:nvSpPr>
        <p:spPr>
          <a:xfrm>
            <a:off x="1597517" y="3865197"/>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cxnSp>
        <p:nvCxnSpPr>
          <p:cNvPr id="394" name="Straight Arrow Connector 393">
            <a:extLst>
              <a:ext uri="{FF2B5EF4-FFF2-40B4-BE49-F238E27FC236}">
                <a16:creationId xmlns:a16="http://schemas.microsoft.com/office/drawing/2014/main" id="{5FF2B717-E54A-40A4-97B5-42F3CDDA8C1E}"/>
              </a:ext>
            </a:extLst>
          </p:cNvPr>
          <p:cNvCxnSpPr>
            <a:cxnSpLocks/>
            <a:stCxn id="393" idx="4"/>
            <a:endCxn id="404" idx="0"/>
          </p:cNvCxnSpPr>
          <p:nvPr/>
        </p:nvCxnSpPr>
        <p:spPr>
          <a:xfrm flipH="1">
            <a:off x="1793900" y="4274857"/>
            <a:ext cx="7542" cy="23296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95" name="Connector: Elbow 235">
            <a:extLst>
              <a:ext uri="{FF2B5EF4-FFF2-40B4-BE49-F238E27FC236}">
                <a16:creationId xmlns:a16="http://schemas.microsoft.com/office/drawing/2014/main" id="{A780103F-011E-4D21-939D-CEAC7F6A33A0}"/>
              </a:ext>
            </a:extLst>
          </p:cNvPr>
          <p:cNvCxnSpPr>
            <a:cxnSpLocks/>
            <a:stCxn id="372" idx="4"/>
            <a:endCxn id="396" idx="0"/>
          </p:cNvCxnSpPr>
          <p:nvPr/>
        </p:nvCxnSpPr>
        <p:spPr>
          <a:xfrm>
            <a:off x="2878884" y="3722251"/>
            <a:ext cx="444358" cy="16589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96" name="Oval 395">
            <a:extLst>
              <a:ext uri="{FF2B5EF4-FFF2-40B4-BE49-F238E27FC236}">
                <a16:creationId xmlns:a16="http://schemas.microsoft.com/office/drawing/2014/main" id="{73419584-FDD2-40E8-A894-2FD2AABBF5D0}"/>
              </a:ext>
            </a:extLst>
          </p:cNvPr>
          <p:cNvSpPr/>
          <p:nvPr/>
        </p:nvSpPr>
        <p:spPr>
          <a:xfrm>
            <a:off x="3119317" y="3888149"/>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cxnSp>
        <p:nvCxnSpPr>
          <p:cNvPr id="397" name="Straight Arrow Connector 396">
            <a:extLst>
              <a:ext uri="{FF2B5EF4-FFF2-40B4-BE49-F238E27FC236}">
                <a16:creationId xmlns:a16="http://schemas.microsoft.com/office/drawing/2014/main" id="{CE246E52-8F2A-4490-9DD8-4A5F55D5816B}"/>
              </a:ext>
            </a:extLst>
          </p:cNvPr>
          <p:cNvCxnSpPr>
            <a:cxnSpLocks/>
            <a:stCxn id="396" idx="4"/>
            <a:endCxn id="407" idx="0"/>
          </p:cNvCxnSpPr>
          <p:nvPr/>
        </p:nvCxnSpPr>
        <p:spPr>
          <a:xfrm>
            <a:off x="3323242" y="4297809"/>
            <a:ext cx="15399" cy="18583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398" name="Picture 397" descr="A picture containing chart&#10;&#10;Description automatically generated">
            <a:extLst>
              <a:ext uri="{FF2B5EF4-FFF2-40B4-BE49-F238E27FC236}">
                <a16:creationId xmlns:a16="http://schemas.microsoft.com/office/drawing/2014/main" id="{E60225B7-56E9-428B-9561-2DC78DB999CD}"/>
              </a:ext>
            </a:extLst>
          </p:cNvPr>
          <p:cNvPicPr>
            <a:picLocks noChangeAspect="1"/>
          </p:cNvPicPr>
          <p:nvPr/>
        </p:nvPicPr>
        <p:blipFill>
          <a:blip r:embed="rId4"/>
          <a:stretch>
            <a:fillRect/>
          </a:stretch>
        </p:blipFill>
        <p:spPr>
          <a:xfrm>
            <a:off x="4518821" y="3969132"/>
            <a:ext cx="437704" cy="437704"/>
          </a:xfrm>
          <a:prstGeom prst="rect">
            <a:avLst/>
          </a:prstGeom>
        </p:spPr>
      </p:pic>
      <p:cxnSp>
        <p:nvCxnSpPr>
          <p:cNvPr id="399" name="Straight Arrow Connector 398">
            <a:extLst>
              <a:ext uri="{FF2B5EF4-FFF2-40B4-BE49-F238E27FC236}">
                <a16:creationId xmlns:a16="http://schemas.microsoft.com/office/drawing/2014/main" id="{DABB0124-5E92-4DA4-8C0F-D94C3CB796D5}"/>
              </a:ext>
            </a:extLst>
          </p:cNvPr>
          <p:cNvCxnSpPr>
            <a:cxnSpLocks/>
            <a:endCxn id="412" idx="0"/>
          </p:cNvCxnSpPr>
          <p:nvPr/>
        </p:nvCxnSpPr>
        <p:spPr>
          <a:xfrm flipH="1">
            <a:off x="419752" y="2667593"/>
            <a:ext cx="249518" cy="62333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00" name="Straight Arrow Connector 399">
            <a:extLst>
              <a:ext uri="{FF2B5EF4-FFF2-40B4-BE49-F238E27FC236}">
                <a16:creationId xmlns:a16="http://schemas.microsoft.com/office/drawing/2014/main" id="{CEB68A6F-F0A8-45F4-9C2F-531049AD6901}"/>
              </a:ext>
            </a:extLst>
          </p:cNvPr>
          <p:cNvCxnSpPr>
            <a:cxnSpLocks/>
            <a:endCxn id="416" idx="0"/>
          </p:cNvCxnSpPr>
          <p:nvPr/>
        </p:nvCxnSpPr>
        <p:spPr>
          <a:xfrm>
            <a:off x="669269" y="2667593"/>
            <a:ext cx="204324" cy="626046"/>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01" name="Straight Arrow Connector 400">
            <a:extLst>
              <a:ext uri="{FF2B5EF4-FFF2-40B4-BE49-F238E27FC236}">
                <a16:creationId xmlns:a16="http://schemas.microsoft.com/office/drawing/2014/main" id="{3B627CDB-B65A-437A-A50E-8A544402A987}"/>
              </a:ext>
            </a:extLst>
          </p:cNvPr>
          <p:cNvCxnSpPr>
            <a:cxnSpLocks/>
            <a:endCxn id="417" idx="0"/>
          </p:cNvCxnSpPr>
          <p:nvPr/>
        </p:nvCxnSpPr>
        <p:spPr>
          <a:xfrm>
            <a:off x="669269" y="2667593"/>
            <a:ext cx="656920" cy="62617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402" name="Picture 401" descr="A picture containing clipart&#10;&#10;Description automatically generated">
            <a:extLst>
              <a:ext uri="{FF2B5EF4-FFF2-40B4-BE49-F238E27FC236}">
                <a16:creationId xmlns:a16="http://schemas.microsoft.com/office/drawing/2014/main" id="{77A342B0-0C81-489C-9CF3-032B9D2AC3D4}"/>
              </a:ext>
            </a:extLst>
          </p:cNvPr>
          <p:cNvPicPr>
            <a:picLocks noChangeAspect="1"/>
          </p:cNvPicPr>
          <p:nvPr/>
        </p:nvPicPr>
        <p:blipFill>
          <a:blip r:embed="rId3"/>
          <a:stretch>
            <a:fillRect/>
          </a:stretch>
        </p:blipFill>
        <p:spPr>
          <a:xfrm>
            <a:off x="696452" y="3964698"/>
            <a:ext cx="377551" cy="377551"/>
          </a:xfrm>
          <a:prstGeom prst="rect">
            <a:avLst/>
          </a:prstGeom>
        </p:spPr>
      </p:pic>
      <p:pic>
        <p:nvPicPr>
          <p:cNvPr id="403" name="Picture 402" descr="A picture containing clipart&#10;&#10;Description automatically generated">
            <a:extLst>
              <a:ext uri="{FF2B5EF4-FFF2-40B4-BE49-F238E27FC236}">
                <a16:creationId xmlns:a16="http://schemas.microsoft.com/office/drawing/2014/main" id="{CC6514AE-965C-45FF-91B4-00D4A919F42B}"/>
              </a:ext>
            </a:extLst>
          </p:cNvPr>
          <p:cNvPicPr>
            <a:picLocks noChangeAspect="1"/>
          </p:cNvPicPr>
          <p:nvPr/>
        </p:nvPicPr>
        <p:blipFill>
          <a:blip r:embed="rId3"/>
          <a:stretch>
            <a:fillRect/>
          </a:stretch>
        </p:blipFill>
        <p:spPr>
          <a:xfrm>
            <a:off x="1134428" y="3975091"/>
            <a:ext cx="409660" cy="409660"/>
          </a:xfrm>
          <a:prstGeom prst="rect">
            <a:avLst/>
          </a:prstGeom>
        </p:spPr>
      </p:pic>
      <p:pic>
        <p:nvPicPr>
          <p:cNvPr id="404" name="Picture 403" descr="A picture containing clipart&#10;&#10;Description automatically generated">
            <a:extLst>
              <a:ext uri="{FF2B5EF4-FFF2-40B4-BE49-F238E27FC236}">
                <a16:creationId xmlns:a16="http://schemas.microsoft.com/office/drawing/2014/main" id="{30BD094B-1246-4652-971F-02781BEE44D6}"/>
              </a:ext>
            </a:extLst>
          </p:cNvPr>
          <p:cNvPicPr>
            <a:picLocks noChangeAspect="1"/>
          </p:cNvPicPr>
          <p:nvPr/>
        </p:nvPicPr>
        <p:blipFill>
          <a:blip r:embed="rId3"/>
          <a:stretch>
            <a:fillRect/>
          </a:stretch>
        </p:blipFill>
        <p:spPr>
          <a:xfrm>
            <a:off x="1589070" y="4507819"/>
            <a:ext cx="409660" cy="409660"/>
          </a:xfrm>
          <a:prstGeom prst="rect">
            <a:avLst/>
          </a:prstGeom>
        </p:spPr>
      </p:pic>
      <p:pic>
        <p:nvPicPr>
          <p:cNvPr id="405" name="Picture 404" descr="A picture containing clipart&#10;&#10;Description automatically generated">
            <a:extLst>
              <a:ext uri="{FF2B5EF4-FFF2-40B4-BE49-F238E27FC236}">
                <a16:creationId xmlns:a16="http://schemas.microsoft.com/office/drawing/2014/main" id="{E9DCA6C8-E228-487E-AFC2-C522067DBD41}"/>
              </a:ext>
            </a:extLst>
          </p:cNvPr>
          <p:cNvPicPr>
            <a:picLocks noChangeAspect="1"/>
          </p:cNvPicPr>
          <p:nvPr/>
        </p:nvPicPr>
        <p:blipFill>
          <a:blip r:embed="rId3"/>
          <a:stretch>
            <a:fillRect/>
          </a:stretch>
        </p:blipFill>
        <p:spPr>
          <a:xfrm>
            <a:off x="2054057" y="4511949"/>
            <a:ext cx="409660" cy="409660"/>
          </a:xfrm>
          <a:prstGeom prst="rect">
            <a:avLst/>
          </a:prstGeom>
        </p:spPr>
      </p:pic>
      <p:pic>
        <p:nvPicPr>
          <p:cNvPr id="406" name="Picture 405" descr="A picture containing clipart&#10;&#10;Description automatically generated">
            <a:extLst>
              <a:ext uri="{FF2B5EF4-FFF2-40B4-BE49-F238E27FC236}">
                <a16:creationId xmlns:a16="http://schemas.microsoft.com/office/drawing/2014/main" id="{377A2F44-AD24-43FB-AF4B-1769FED537F9}"/>
              </a:ext>
            </a:extLst>
          </p:cNvPr>
          <p:cNvPicPr>
            <a:picLocks noChangeAspect="1"/>
          </p:cNvPicPr>
          <p:nvPr/>
        </p:nvPicPr>
        <p:blipFill>
          <a:blip r:embed="rId3"/>
          <a:stretch>
            <a:fillRect/>
          </a:stretch>
        </p:blipFill>
        <p:spPr>
          <a:xfrm>
            <a:off x="2596500" y="4506432"/>
            <a:ext cx="409660" cy="409660"/>
          </a:xfrm>
          <a:prstGeom prst="rect">
            <a:avLst/>
          </a:prstGeom>
        </p:spPr>
      </p:pic>
      <p:pic>
        <p:nvPicPr>
          <p:cNvPr id="407" name="Picture 406" descr="A picture containing clipart&#10;&#10;Description automatically generated">
            <a:extLst>
              <a:ext uri="{FF2B5EF4-FFF2-40B4-BE49-F238E27FC236}">
                <a16:creationId xmlns:a16="http://schemas.microsoft.com/office/drawing/2014/main" id="{7EA89095-1DFA-4738-A8DA-B74DF883E23C}"/>
              </a:ext>
            </a:extLst>
          </p:cNvPr>
          <p:cNvPicPr>
            <a:picLocks noChangeAspect="1"/>
          </p:cNvPicPr>
          <p:nvPr/>
        </p:nvPicPr>
        <p:blipFill>
          <a:blip r:embed="rId3"/>
          <a:stretch>
            <a:fillRect/>
          </a:stretch>
        </p:blipFill>
        <p:spPr>
          <a:xfrm>
            <a:off x="3133811" y="4483641"/>
            <a:ext cx="409660" cy="409660"/>
          </a:xfrm>
          <a:prstGeom prst="rect">
            <a:avLst/>
          </a:prstGeom>
        </p:spPr>
      </p:pic>
      <p:pic>
        <p:nvPicPr>
          <p:cNvPr id="408" name="Picture 407" descr="A picture containing clipart&#10;&#10;Description automatically generated">
            <a:extLst>
              <a:ext uri="{FF2B5EF4-FFF2-40B4-BE49-F238E27FC236}">
                <a16:creationId xmlns:a16="http://schemas.microsoft.com/office/drawing/2014/main" id="{E12FE9D4-FB77-45CD-92D7-5073F0BD1A47}"/>
              </a:ext>
            </a:extLst>
          </p:cNvPr>
          <p:cNvPicPr>
            <a:picLocks noChangeAspect="1"/>
          </p:cNvPicPr>
          <p:nvPr/>
        </p:nvPicPr>
        <p:blipFill>
          <a:blip r:embed="rId3"/>
          <a:stretch>
            <a:fillRect/>
          </a:stretch>
        </p:blipFill>
        <p:spPr>
          <a:xfrm>
            <a:off x="5051293" y="3974948"/>
            <a:ext cx="409660" cy="409660"/>
          </a:xfrm>
          <a:prstGeom prst="rect">
            <a:avLst/>
          </a:prstGeom>
        </p:spPr>
      </p:pic>
      <p:pic>
        <p:nvPicPr>
          <p:cNvPr id="409" name="Picture 408" descr="A picture containing clipart&#10;&#10;Description automatically generated">
            <a:extLst>
              <a:ext uri="{FF2B5EF4-FFF2-40B4-BE49-F238E27FC236}">
                <a16:creationId xmlns:a16="http://schemas.microsoft.com/office/drawing/2014/main" id="{8B95C7E9-F920-4DC4-AA87-0B98269D914E}"/>
              </a:ext>
            </a:extLst>
          </p:cNvPr>
          <p:cNvPicPr>
            <a:picLocks noChangeAspect="1"/>
          </p:cNvPicPr>
          <p:nvPr/>
        </p:nvPicPr>
        <p:blipFill>
          <a:blip r:embed="rId3"/>
          <a:stretch>
            <a:fillRect/>
          </a:stretch>
        </p:blipFill>
        <p:spPr>
          <a:xfrm>
            <a:off x="5524875" y="3979299"/>
            <a:ext cx="409660" cy="409660"/>
          </a:xfrm>
          <a:prstGeom prst="rect">
            <a:avLst/>
          </a:prstGeom>
        </p:spPr>
      </p:pic>
      <p:sp>
        <p:nvSpPr>
          <p:cNvPr id="410" name="Oval 409">
            <a:extLst>
              <a:ext uri="{FF2B5EF4-FFF2-40B4-BE49-F238E27FC236}">
                <a16:creationId xmlns:a16="http://schemas.microsoft.com/office/drawing/2014/main" id="{CE742789-611D-4B00-807C-6ED058BF320E}"/>
              </a:ext>
            </a:extLst>
          </p:cNvPr>
          <p:cNvSpPr/>
          <p:nvPr/>
        </p:nvSpPr>
        <p:spPr>
          <a:xfrm>
            <a:off x="1235877" y="2455530"/>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11" name="Oval 410">
            <a:extLst>
              <a:ext uri="{FF2B5EF4-FFF2-40B4-BE49-F238E27FC236}">
                <a16:creationId xmlns:a16="http://schemas.microsoft.com/office/drawing/2014/main" id="{7405B52F-ADC0-40BF-99F6-3F00787F304F}"/>
              </a:ext>
            </a:extLst>
          </p:cNvPr>
          <p:cNvSpPr/>
          <p:nvPr/>
        </p:nvSpPr>
        <p:spPr>
          <a:xfrm>
            <a:off x="3228938" y="2455530"/>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12" name="Oval 411">
            <a:extLst>
              <a:ext uri="{FF2B5EF4-FFF2-40B4-BE49-F238E27FC236}">
                <a16:creationId xmlns:a16="http://schemas.microsoft.com/office/drawing/2014/main" id="{A825F2A7-B68E-4BDE-9E63-8EC957C1D0AD}"/>
              </a:ext>
            </a:extLst>
          </p:cNvPr>
          <p:cNvSpPr/>
          <p:nvPr/>
        </p:nvSpPr>
        <p:spPr>
          <a:xfrm>
            <a:off x="215827" y="3290928"/>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413" name="Oval 412">
            <a:extLst>
              <a:ext uri="{FF2B5EF4-FFF2-40B4-BE49-F238E27FC236}">
                <a16:creationId xmlns:a16="http://schemas.microsoft.com/office/drawing/2014/main" id="{63A782C0-E386-43A5-B948-2449A3709B75}"/>
              </a:ext>
            </a:extLst>
          </p:cNvPr>
          <p:cNvSpPr/>
          <p:nvPr/>
        </p:nvSpPr>
        <p:spPr>
          <a:xfrm>
            <a:off x="216929" y="3904896"/>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cxnSp>
        <p:nvCxnSpPr>
          <p:cNvPr id="414" name="Straight Arrow Connector 413">
            <a:extLst>
              <a:ext uri="{FF2B5EF4-FFF2-40B4-BE49-F238E27FC236}">
                <a16:creationId xmlns:a16="http://schemas.microsoft.com/office/drawing/2014/main" id="{2E8AB79B-4BCD-4AD9-B2D8-2F267211AE16}"/>
              </a:ext>
            </a:extLst>
          </p:cNvPr>
          <p:cNvCxnSpPr>
            <a:cxnSpLocks/>
            <a:stCxn id="390" idx="4"/>
            <a:endCxn id="405" idx="0"/>
          </p:cNvCxnSpPr>
          <p:nvPr/>
        </p:nvCxnSpPr>
        <p:spPr>
          <a:xfrm>
            <a:off x="2258140" y="4265832"/>
            <a:ext cx="747" cy="246117"/>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15" name="Straight Arrow Connector 414">
            <a:extLst>
              <a:ext uri="{FF2B5EF4-FFF2-40B4-BE49-F238E27FC236}">
                <a16:creationId xmlns:a16="http://schemas.microsoft.com/office/drawing/2014/main" id="{489841BF-1CFF-4753-87D2-483A77CB9009}"/>
              </a:ext>
            </a:extLst>
          </p:cNvPr>
          <p:cNvCxnSpPr>
            <a:cxnSpLocks/>
            <a:stCxn id="391" idx="4"/>
            <a:endCxn id="406" idx="0"/>
          </p:cNvCxnSpPr>
          <p:nvPr/>
        </p:nvCxnSpPr>
        <p:spPr>
          <a:xfrm flipH="1">
            <a:off x="2801330" y="4286684"/>
            <a:ext cx="128" cy="21974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16" name="Oval 415">
            <a:extLst>
              <a:ext uri="{FF2B5EF4-FFF2-40B4-BE49-F238E27FC236}">
                <a16:creationId xmlns:a16="http://schemas.microsoft.com/office/drawing/2014/main" id="{158E7F6E-DDEF-4A2C-B3F7-510FF2E20D55}"/>
              </a:ext>
            </a:extLst>
          </p:cNvPr>
          <p:cNvSpPr/>
          <p:nvPr/>
        </p:nvSpPr>
        <p:spPr>
          <a:xfrm>
            <a:off x="669668" y="3293639"/>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17" name="Oval 416">
            <a:extLst>
              <a:ext uri="{FF2B5EF4-FFF2-40B4-BE49-F238E27FC236}">
                <a16:creationId xmlns:a16="http://schemas.microsoft.com/office/drawing/2014/main" id="{9B5634EE-8375-4EB8-B762-BA8BAD6E571A}"/>
              </a:ext>
            </a:extLst>
          </p:cNvPr>
          <p:cNvSpPr/>
          <p:nvPr/>
        </p:nvSpPr>
        <p:spPr>
          <a:xfrm>
            <a:off x="1122264" y="3293763"/>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18" name="Oval 417">
            <a:extLst>
              <a:ext uri="{FF2B5EF4-FFF2-40B4-BE49-F238E27FC236}">
                <a16:creationId xmlns:a16="http://schemas.microsoft.com/office/drawing/2014/main" id="{2635C101-D6D7-4EA3-8169-3DDDF24215DF}"/>
              </a:ext>
            </a:extLst>
          </p:cNvPr>
          <p:cNvSpPr/>
          <p:nvPr/>
        </p:nvSpPr>
        <p:spPr>
          <a:xfrm>
            <a:off x="1793691" y="3291136"/>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19" name="Oval 418">
            <a:extLst>
              <a:ext uri="{FF2B5EF4-FFF2-40B4-BE49-F238E27FC236}">
                <a16:creationId xmlns:a16="http://schemas.microsoft.com/office/drawing/2014/main" id="{AE6D207A-164D-4983-884B-0285C38CC17F}"/>
              </a:ext>
            </a:extLst>
          </p:cNvPr>
          <p:cNvSpPr/>
          <p:nvPr/>
        </p:nvSpPr>
        <p:spPr>
          <a:xfrm>
            <a:off x="2685641" y="3314341"/>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20" name="Oval 419">
            <a:extLst>
              <a:ext uri="{FF2B5EF4-FFF2-40B4-BE49-F238E27FC236}">
                <a16:creationId xmlns:a16="http://schemas.microsoft.com/office/drawing/2014/main" id="{8E969672-B12E-4B1F-AA71-26495B61A8AD}"/>
              </a:ext>
            </a:extLst>
          </p:cNvPr>
          <p:cNvSpPr/>
          <p:nvPr/>
        </p:nvSpPr>
        <p:spPr>
          <a:xfrm>
            <a:off x="4002846" y="3318501"/>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421" name="Oval 420">
            <a:extLst>
              <a:ext uri="{FF2B5EF4-FFF2-40B4-BE49-F238E27FC236}">
                <a16:creationId xmlns:a16="http://schemas.microsoft.com/office/drawing/2014/main" id="{E4257C9C-D846-4A4A-B659-0505184186B5}"/>
              </a:ext>
            </a:extLst>
          </p:cNvPr>
          <p:cNvSpPr/>
          <p:nvPr/>
        </p:nvSpPr>
        <p:spPr>
          <a:xfrm>
            <a:off x="4535612" y="3306634"/>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422" name="Oval 421">
            <a:extLst>
              <a:ext uri="{FF2B5EF4-FFF2-40B4-BE49-F238E27FC236}">
                <a16:creationId xmlns:a16="http://schemas.microsoft.com/office/drawing/2014/main" id="{2AEC2615-0BF9-4A5F-94AC-062F066AF429}"/>
              </a:ext>
            </a:extLst>
          </p:cNvPr>
          <p:cNvSpPr/>
          <p:nvPr/>
        </p:nvSpPr>
        <p:spPr>
          <a:xfrm>
            <a:off x="5035799" y="3321147"/>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423" name="Oval 422">
            <a:extLst>
              <a:ext uri="{FF2B5EF4-FFF2-40B4-BE49-F238E27FC236}">
                <a16:creationId xmlns:a16="http://schemas.microsoft.com/office/drawing/2014/main" id="{5B3A2081-E701-4291-BB3C-1B9B117D29A5}"/>
              </a:ext>
            </a:extLst>
          </p:cNvPr>
          <p:cNvSpPr/>
          <p:nvPr/>
        </p:nvSpPr>
        <p:spPr>
          <a:xfrm>
            <a:off x="5529147" y="3329398"/>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4" name="TextBox 423">
            <a:extLst>
              <a:ext uri="{FF2B5EF4-FFF2-40B4-BE49-F238E27FC236}">
                <a16:creationId xmlns:a16="http://schemas.microsoft.com/office/drawing/2014/main" id="{698DC127-3072-422D-A458-81FCE93C55CD}"/>
              </a:ext>
            </a:extLst>
          </p:cNvPr>
          <p:cNvSpPr txBox="1"/>
          <p:nvPr/>
        </p:nvSpPr>
        <p:spPr>
          <a:xfrm>
            <a:off x="5529147" y="3347616"/>
            <a:ext cx="418704" cy="369332"/>
          </a:xfrm>
          <a:prstGeom prst="rect">
            <a:avLst/>
          </a:prstGeom>
          <a:noFill/>
        </p:spPr>
        <p:txBody>
          <a:bodyPr wrap="none" rtlCol="0">
            <a:spAutoFit/>
          </a:bodyPr>
          <a:lstStyle/>
          <a:p>
            <a:r>
              <a:rPr lang="en-US" dirty="0">
                <a:solidFill>
                  <a:schemeClr val="bg1"/>
                </a:solidFill>
              </a:rPr>
              <a:t>10</a:t>
            </a:r>
          </a:p>
        </p:txBody>
      </p:sp>
      <p:pic>
        <p:nvPicPr>
          <p:cNvPr id="425" name="Picture 424" descr="A picture containing chart&#10;&#10;Description automatically generated">
            <a:extLst>
              <a:ext uri="{FF2B5EF4-FFF2-40B4-BE49-F238E27FC236}">
                <a16:creationId xmlns:a16="http://schemas.microsoft.com/office/drawing/2014/main" id="{BA8EE393-2A44-4649-9850-54506F1B3DDF}"/>
              </a:ext>
            </a:extLst>
          </p:cNvPr>
          <p:cNvPicPr>
            <a:picLocks noChangeAspect="1"/>
          </p:cNvPicPr>
          <p:nvPr/>
        </p:nvPicPr>
        <p:blipFill>
          <a:blip r:embed="rId4"/>
          <a:stretch>
            <a:fillRect/>
          </a:stretch>
        </p:blipFill>
        <p:spPr>
          <a:xfrm>
            <a:off x="4028130" y="3969825"/>
            <a:ext cx="437704" cy="437704"/>
          </a:xfrm>
          <a:prstGeom prst="rect">
            <a:avLst/>
          </a:prstGeom>
        </p:spPr>
      </p:pic>
      <p:sp>
        <p:nvSpPr>
          <p:cNvPr id="426" name="Rectangle 425">
            <a:extLst>
              <a:ext uri="{FF2B5EF4-FFF2-40B4-BE49-F238E27FC236}">
                <a16:creationId xmlns:a16="http://schemas.microsoft.com/office/drawing/2014/main" id="{E86404CC-290D-41AD-A195-A7E9EB455E67}"/>
              </a:ext>
            </a:extLst>
          </p:cNvPr>
          <p:cNvSpPr/>
          <p:nvPr/>
        </p:nvSpPr>
        <p:spPr>
          <a:xfrm>
            <a:off x="6272718" y="1895821"/>
            <a:ext cx="5863771" cy="31577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7" name="Rectangle: Rounded Corners 426">
            <a:extLst>
              <a:ext uri="{FF2B5EF4-FFF2-40B4-BE49-F238E27FC236}">
                <a16:creationId xmlns:a16="http://schemas.microsoft.com/office/drawing/2014/main" id="{1CA98B4A-8A50-479E-8590-0FE497D0F468}"/>
              </a:ext>
            </a:extLst>
          </p:cNvPr>
          <p:cNvSpPr/>
          <p:nvPr/>
        </p:nvSpPr>
        <p:spPr>
          <a:xfrm>
            <a:off x="7467329" y="2388378"/>
            <a:ext cx="1737275" cy="2196132"/>
          </a:xfrm>
          <a:prstGeom prst="roundRect">
            <a:avLst/>
          </a:prstGeom>
          <a:solidFill>
            <a:srgbClr val="9DBFBE">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8" name="Rectangle 427">
            <a:extLst>
              <a:ext uri="{FF2B5EF4-FFF2-40B4-BE49-F238E27FC236}">
                <a16:creationId xmlns:a16="http://schemas.microsoft.com/office/drawing/2014/main" id="{A1390E54-2954-4705-9F63-0D2D6FE8E7C0}"/>
              </a:ext>
            </a:extLst>
          </p:cNvPr>
          <p:cNvSpPr/>
          <p:nvPr/>
        </p:nvSpPr>
        <p:spPr>
          <a:xfrm>
            <a:off x="8226653" y="1987212"/>
            <a:ext cx="423933" cy="28386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b="1" dirty="0">
                <a:solidFill>
                  <a:schemeClr val="tx1"/>
                </a:solidFill>
              </a:rPr>
              <a:t>g</a:t>
            </a:r>
            <a:r>
              <a:rPr lang="en-US" sz="1600" b="1" baseline="30000" dirty="0">
                <a:solidFill>
                  <a:schemeClr val="tx1"/>
                </a:solidFill>
              </a:rPr>
              <a:t>ab</a:t>
            </a:r>
            <a:endParaRPr lang="en-US" sz="1600" dirty="0">
              <a:solidFill>
                <a:schemeClr val="tx1"/>
              </a:solidFill>
            </a:endParaRPr>
          </a:p>
        </p:txBody>
      </p:sp>
      <p:sp>
        <p:nvSpPr>
          <p:cNvPr id="429" name="Rectangle 428">
            <a:extLst>
              <a:ext uri="{FF2B5EF4-FFF2-40B4-BE49-F238E27FC236}">
                <a16:creationId xmlns:a16="http://schemas.microsoft.com/office/drawing/2014/main" id="{E4874F01-DF56-438A-A62B-188A0D974A39}"/>
              </a:ext>
            </a:extLst>
          </p:cNvPr>
          <p:cNvSpPr/>
          <p:nvPr/>
        </p:nvSpPr>
        <p:spPr>
          <a:xfrm>
            <a:off x="9096350" y="2904817"/>
            <a:ext cx="786467" cy="37114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chemeClr val="tx1"/>
                </a:solidFill>
              </a:rPr>
              <a:t>(</a:t>
            </a:r>
            <a:r>
              <a:rPr lang="en-US" sz="1600" b="1" dirty="0">
                <a:solidFill>
                  <a:schemeClr val="tx1"/>
                </a:solidFill>
              </a:rPr>
              <a:t>g</a:t>
            </a:r>
            <a:r>
              <a:rPr lang="en-US" sz="1600" b="1" baseline="30000" dirty="0">
                <a:solidFill>
                  <a:schemeClr val="tx1"/>
                </a:solidFill>
              </a:rPr>
              <a:t>a</a:t>
            </a:r>
            <a:r>
              <a:rPr lang="en-US" sz="1600" dirty="0">
                <a:solidFill>
                  <a:schemeClr val="tx1"/>
                </a:solidFill>
              </a:rPr>
              <a:t> , </a:t>
            </a:r>
            <a:r>
              <a:rPr lang="en-US" sz="1600" b="1" dirty="0" err="1">
                <a:solidFill>
                  <a:schemeClr val="tx1"/>
                </a:solidFill>
              </a:rPr>
              <a:t>g</a:t>
            </a:r>
            <a:r>
              <a:rPr lang="en-US" sz="1600" b="1" baseline="30000" dirty="0" err="1">
                <a:solidFill>
                  <a:schemeClr val="tx1"/>
                </a:solidFill>
              </a:rPr>
              <a:t>b</a:t>
            </a:r>
            <a:r>
              <a:rPr lang="en-US" sz="1600" dirty="0">
                <a:solidFill>
                  <a:schemeClr val="tx1"/>
                </a:solidFill>
              </a:rPr>
              <a:t>)</a:t>
            </a:r>
          </a:p>
        </p:txBody>
      </p:sp>
      <p:sp>
        <p:nvSpPr>
          <p:cNvPr id="430" name="Isosceles Triangle 429">
            <a:extLst>
              <a:ext uri="{FF2B5EF4-FFF2-40B4-BE49-F238E27FC236}">
                <a16:creationId xmlns:a16="http://schemas.microsoft.com/office/drawing/2014/main" id="{819F5713-81F4-41B4-93AF-952E266B21DC}"/>
              </a:ext>
            </a:extLst>
          </p:cNvPr>
          <p:cNvSpPr/>
          <p:nvPr/>
        </p:nvSpPr>
        <p:spPr>
          <a:xfrm rot="5400000">
            <a:off x="6313712" y="2536709"/>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31" name="Diamond 430">
            <a:extLst>
              <a:ext uri="{FF2B5EF4-FFF2-40B4-BE49-F238E27FC236}">
                <a16:creationId xmlns:a16="http://schemas.microsoft.com/office/drawing/2014/main" id="{BE95AF8E-5A83-4B84-8B5F-FC254440C4DC}"/>
              </a:ext>
            </a:extLst>
          </p:cNvPr>
          <p:cNvSpPr/>
          <p:nvPr/>
        </p:nvSpPr>
        <p:spPr>
          <a:xfrm>
            <a:off x="7647079" y="2523020"/>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2" name="Straight Arrow Connector 431">
            <a:extLst>
              <a:ext uri="{FF2B5EF4-FFF2-40B4-BE49-F238E27FC236}">
                <a16:creationId xmlns:a16="http://schemas.microsoft.com/office/drawing/2014/main" id="{880A0104-2156-48BF-8390-0CF7701A6DDF}"/>
              </a:ext>
            </a:extLst>
          </p:cNvPr>
          <p:cNvCxnSpPr>
            <a:cxnSpLocks/>
            <a:stCxn id="430" idx="0"/>
            <a:endCxn id="431" idx="1"/>
          </p:cNvCxnSpPr>
          <p:nvPr/>
        </p:nvCxnSpPr>
        <p:spPr>
          <a:xfrm>
            <a:off x="6696560" y="2720043"/>
            <a:ext cx="950519" cy="249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33" name="Straight Arrow Connector 432">
            <a:extLst>
              <a:ext uri="{FF2B5EF4-FFF2-40B4-BE49-F238E27FC236}">
                <a16:creationId xmlns:a16="http://schemas.microsoft.com/office/drawing/2014/main" id="{F77295BF-0866-4CE1-A8DF-C4E7A1E2A264}"/>
              </a:ext>
            </a:extLst>
          </p:cNvPr>
          <p:cNvCxnSpPr>
            <a:cxnSpLocks/>
            <a:stCxn id="431" idx="3"/>
            <a:endCxn id="434" idx="3"/>
          </p:cNvCxnSpPr>
          <p:nvPr/>
        </p:nvCxnSpPr>
        <p:spPr>
          <a:xfrm>
            <a:off x="8013746" y="2722535"/>
            <a:ext cx="232491" cy="308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34" name="Isosceles Triangle 433">
            <a:extLst>
              <a:ext uri="{FF2B5EF4-FFF2-40B4-BE49-F238E27FC236}">
                <a16:creationId xmlns:a16="http://schemas.microsoft.com/office/drawing/2014/main" id="{EA9D304F-388E-4F73-A19A-4D6921450081}"/>
              </a:ext>
            </a:extLst>
          </p:cNvPr>
          <p:cNvSpPr/>
          <p:nvPr/>
        </p:nvSpPr>
        <p:spPr>
          <a:xfrm rot="5400000">
            <a:off x="8230056" y="2542289"/>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435" name="Straight Arrow Connector 434">
            <a:extLst>
              <a:ext uri="{FF2B5EF4-FFF2-40B4-BE49-F238E27FC236}">
                <a16:creationId xmlns:a16="http://schemas.microsoft.com/office/drawing/2014/main" id="{FCA46AB7-7F8E-42A1-A62E-5E1ACF9DAECA}"/>
              </a:ext>
            </a:extLst>
          </p:cNvPr>
          <p:cNvCxnSpPr>
            <a:cxnSpLocks/>
            <a:stCxn id="428" idx="2"/>
            <a:endCxn id="434" idx="1"/>
          </p:cNvCxnSpPr>
          <p:nvPr/>
        </p:nvCxnSpPr>
        <p:spPr>
          <a:xfrm flipH="1">
            <a:off x="8429570" y="2271072"/>
            <a:ext cx="9050" cy="354793"/>
          </a:xfrm>
          <a:prstGeom prst="straightConnector1">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36" name="Straight Arrow Connector 435">
            <a:extLst>
              <a:ext uri="{FF2B5EF4-FFF2-40B4-BE49-F238E27FC236}">
                <a16:creationId xmlns:a16="http://schemas.microsoft.com/office/drawing/2014/main" id="{A878EA10-12BF-4289-A739-9D7E2211E0E4}"/>
              </a:ext>
            </a:extLst>
          </p:cNvPr>
          <p:cNvCxnSpPr>
            <a:cxnSpLocks/>
            <a:stCxn id="434" idx="0"/>
            <a:endCxn id="437" idx="1"/>
          </p:cNvCxnSpPr>
          <p:nvPr/>
        </p:nvCxnSpPr>
        <p:spPr>
          <a:xfrm flipV="1">
            <a:off x="8612904" y="2713409"/>
            <a:ext cx="678421" cy="12214"/>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37" name="Diamond 436">
            <a:extLst>
              <a:ext uri="{FF2B5EF4-FFF2-40B4-BE49-F238E27FC236}">
                <a16:creationId xmlns:a16="http://schemas.microsoft.com/office/drawing/2014/main" id="{6D8E40D2-4DF1-4646-AC3D-6A06BB3651DF}"/>
              </a:ext>
            </a:extLst>
          </p:cNvPr>
          <p:cNvSpPr/>
          <p:nvPr/>
        </p:nvSpPr>
        <p:spPr>
          <a:xfrm>
            <a:off x="9291325" y="2513894"/>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8" name="Straight Arrow Connector 437">
            <a:extLst>
              <a:ext uri="{FF2B5EF4-FFF2-40B4-BE49-F238E27FC236}">
                <a16:creationId xmlns:a16="http://schemas.microsoft.com/office/drawing/2014/main" id="{A8AE71BE-93B9-41B1-85F2-D2E36761B2C4}"/>
              </a:ext>
            </a:extLst>
          </p:cNvPr>
          <p:cNvCxnSpPr>
            <a:cxnSpLocks/>
            <a:stCxn id="437" idx="3"/>
            <a:endCxn id="439" idx="3"/>
          </p:cNvCxnSpPr>
          <p:nvPr/>
        </p:nvCxnSpPr>
        <p:spPr>
          <a:xfrm>
            <a:off x="9657992" y="2713409"/>
            <a:ext cx="542676" cy="756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39" name="Isosceles Triangle 438">
            <a:extLst>
              <a:ext uri="{FF2B5EF4-FFF2-40B4-BE49-F238E27FC236}">
                <a16:creationId xmlns:a16="http://schemas.microsoft.com/office/drawing/2014/main" id="{8A205AC7-F7B3-45B1-9BF1-4ED1F171F102}"/>
              </a:ext>
            </a:extLst>
          </p:cNvPr>
          <p:cNvSpPr/>
          <p:nvPr/>
        </p:nvSpPr>
        <p:spPr>
          <a:xfrm rot="5400000">
            <a:off x="10184487" y="2537636"/>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440" name="Connector: Elbow 65">
            <a:extLst>
              <a:ext uri="{FF2B5EF4-FFF2-40B4-BE49-F238E27FC236}">
                <a16:creationId xmlns:a16="http://schemas.microsoft.com/office/drawing/2014/main" id="{8C3E0EFF-0F57-400C-AF2B-C613A06D7117}"/>
              </a:ext>
            </a:extLst>
          </p:cNvPr>
          <p:cNvCxnSpPr>
            <a:cxnSpLocks/>
            <a:stCxn id="439" idx="0"/>
            <a:endCxn id="441" idx="0"/>
          </p:cNvCxnSpPr>
          <p:nvPr/>
        </p:nvCxnSpPr>
        <p:spPr>
          <a:xfrm>
            <a:off x="10567335" y="2720970"/>
            <a:ext cx="219945" cy="753727"/>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41" name="Diamond 440">
            <a:extLst>
              <a:ext uri="{FF2B5EF4-FFF2-40B4-BE49-F238E27FC236}">
                <a16:creationId xmlns:a16="http://schemas.microsoft.com/office/drawing/2014/main" id="{48CA1C32-FC7D-4CA8-B215-7F3DE44633B6}"/>
              </a:ext>
            </a:extLst>
          </p:cNvPr>
          <p:cNvSpPr/>
          <p:nvPr/>
        </p:nvSpPr>
        <p:spPr>
          <a:xfrm>
            <a:off x="10603946" y="3474697"/>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2" name="Straight Arrow Connector 441">
            <a:extLst>
              <a:ext uri="{FF2B5EF4-FFF2-40B4-BE49-F238E27FC236}">
                <a16:creationId xmlns:a16="http://schemas.microsoft.com/office/drawing/2014/main" id="{12A6E2E1-B192-4029-9F1E-0FC9FE27A5E7}"/>
              </a:ext>
            </a:extLst>
          </p:cNvPr>
          <p:cNvCxnSpPr>
            <a:cxnSpLocks/>
            <a:stCxn id="441" idx="2"/>
            <a:endCxn id="486" idx="0"/>
          </p:cNvCxnSpPr>
          <p:nvPr/>
        </p:nvCxnSpPr>
        <p:spPr>
          <a:xfrm>
            <a:off x="10787280" y="3873726"/>
            <a:ext cx="18022" cy="30921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43" name="Connector: Elbow 75">
            <a:extLst>
              <a:ext uri="{FF2B5EF4-FFF2-40B4-BE49-F238E27FC236}">
                <a16:creationId xmlns:a16="http://schemas.microsoft.com/office/drawing/2014/main" id="{E7A29CAC-4B04-4E37-872D-58176F2FE2D6}"/>
              </a:ext>
            </a:extLst>
          </p:cNvPr>
          <p:cNvCxnSpPr>
            <a:cxnSpLocks/>
            <a:stCxn id="439" idx="0"/>
            <a:endCxn id="444" idx="0"/>
          </p:cNvCxnSpPr>
          <p:nvPr/>
        </p:nvCxnSpPr>
        <p:spPr>
          <a:xfrm flipH="1">
            <a:off x="10254653" y="2720970"/>
            <a:ext cx="312682" cy="765937"/>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44" name="Diamond 443">
            <a:extLst>
              <a:ext uri="{FF2B5EF4-FFF2-40B4-BE49-F238E27FC236}">
                <a16:creationId xmlns:a16="http://schemas.microsoft.com/office/drawing/2014/main" id="{9F03BCCD-E0D4-4438-BE83-8B153B18A7B3}"/>
              </a:ext>
            </a:extLst>
          </p:cNvPr>
          <p:cNvSpPr/>
          <p:nvPr/>
        </p:nvSpPr>
        <p:spPr>
          <a:xfrm>
            <a:off x="10071319" y="3486907"/>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5" name="Connector: Elbow 81">
            <a:extLst>
              <a:ext uri="{FF2B5EF4-FFF2-40B4-BE49-F238E27FC236}">
                <a16:creationId xmlns:a16="http://schemas.microsoft.com/office/drawing/2014/main" id="{3AE9F93D-86E5-41B9-A0EA-76D73F038061}"/>
              </a:ext>
            </a:extLst>
          </p:cNvPr>
          <p:cNvCxnSpPr>
            <a:cxnSpLocks/>
            <a:stCxn id="439" idx="0"/>
            <a:endCxn id="446" idx="0"/>
          </p:cNvCxnSpPr>
          <p:nvPr/>
        </p:nvCxnSpPr>
        <p:spPr>
          <a:xfrm>
            <a:off x="10567335" y="2720970"/>
            <a:ext cx="1202307" cy="83560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46" name="Diamond 445">
            <a:extLst>
              <a:ext uri="{FF2B5EF4-FFF2-40B4-BE49-F238E27FC236}">
                <a16:creationId xmlns:a16="http://schemas.microsoft.com/office/drawing/2014/main" id="{12C0DFBE-0FE3-41D0-8408-F25AB97EB267}"/>
              </a:ext>
            </a:extLst>
          </p:cNvPr>
          <p:cNvSpPr/>
          <p:nvPr/>
        </p:nvSpPr>
        <p:spPr>
          <a:xfrm>
            <a:off x="11586308" y="3556575"/>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7" name="Connector: Elbow 83">
            <a:extLst>
              <a:ext uri="{FF2B5EF4-FFF2-40B4-BE49-F238E27FC236}">
                <a16:creationId xmlns:a16="http://schemas.microsoft.com/office/drawing/2014/main" id="{23EBA5F8-1E67-474C-A96D-62B7729FA22B}"/>
              </a:ext>
            </a:extLst>
          </p:cNvPr>
          <p:cNvCxnSpPr>
            <a:cxnSpLocks/>
            <a:stCxn id="439" idx="0"/>
            <a:endCxn id="448" idx="0"/>
          </p:cNvCxnSpPr>
          <p:nvPr/>
        </p:nvCxnSpPr>
        <p:spPr>
          <a:xfrm>
            <a:off x="10567335" y="2720970"/>
            <a:ext cx="716398" cy="787014"/>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48" name="Diamond 447">
            <a:extLst>
              <a:ext uri="{FF2B5EF4-FFF2-40B4-BE49-F238E27FC236}">
                <a16:creationId xmlns:a16="http://schemas.microsoft.com/office/drawing/2014/main" id="{3E60B46B-E988-4AF8-9CDA-314435ACF47B}"/>
              </a:ext>
            </a:extLst>
          </p:cNvPr>
          <p:cNvSpPr/>
          <p:nvPr/>
        </p:nvSpPr>
        <p:spPr>
          <a:xfrm>
            <a:off x="11100399" y="3507984"/>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9" name="Straight Arrow Connector 448">
            <a:extLst>
              <a:ext uri="{FF2B5EF4-FFF2-40B4-BE49-F238E27FC236}">
                <a16:creationId xmlns:a16="http://schemas.microsoft.com/office/drawing/2014/main" id="{8E53F391-BF71-4C80-B131-0A472C03D5CC}"/>
              </a:ext>
            </a:extLst>
          </p:cNvPr>
          <p:cNvCxnSpPr>
            <a:cxnSpLocks/>
            <a:stCxn id="448" idx="2"/>
            <a:endCxn id="490" idx="0"/>
          </p:cNvCxnSpPr>
          <p:nvPr/>
        </p:nvCxnSpPr>
        <p:spPr>
          <a:xfrm>
            <a:off x="11283733" y="3907013"/>
            <a:ext cx="3359" cy="27852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50" name="Straight Arrow Connector 449">
            <a:extLst>
              <a:ext uri="{FF2B5EF4-FFF2-40B4-BE49-F238E27FC236}">
                <a16:creationId xmlns:a16="http://schemas.microsoft.com/office/drawing/2014/main" id="{314DE05F-0B7D-4285-B189-8498BD032DFB}"/>
              </a:ext>
            </a:extLst>
          </p:cNvPr>
          <p:cNvCxnSpPr>
            <a:cxnSpLocks/>
            <a:stCxn id="444" idx="2"/>
            <a:endCxn id="489" idx="0"/>
          </p:cNvCxnSpPr>
          <p:nvPr/>
        </p:nvCxnSpPr>
        <p:spPr>
          <a:xfrm flipH="1">
            <a:off x="10249806" y="3885936"/>
            <a:ext cx="4847" cy="29090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51" name="Straight Arrow Connector 450">
            <a:extLst>
              <a:ext uri="{FF2B5EF4-FFF2-40B4-BE49-F238E27FC236}">
                <a16:creationId xmlns:a16="http://schemas.microsoft.com/office/drawing/2014/main" id="{A6272435-BE3E-4FD4-AD66-3DE0356F4D40}"/>
              </a:ext>
            </a:extLst>
          </p:cNvPr>
          <p:cNvCxnSpPr>
            <a:cxnSpLocks/>
            <a:stCxn id="446" idx="2"/>
            <a:endCxn id="491" idx="0"/>
          </p:cNvCxnSpPr>
          <p:nvPr/>
        </p:nvCxnSpPr>
        <p:spPr>
          <a:xfrm>
            <a:off x="11769642" y="3955604"/>
            <a:ext cx="6000" cy="22234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52" name="Diamond 451">
            <a:extLst>
              <a:ext uri="{FF2B5EF4-FFF2-40B4-BE49-F238E27FC236}">
                <a16:creationId xmlns:a16="http://schemas.microsoft.com/office/drawing/2014/main" id="{D033994F-7157-45B6-ABB8-5C233B7F66A1}"/>
              </a:ext>
            </a:extLst>
          </p:cNvPr>
          <p:cNvSpPr/>
          <p:nvPr/>
        </p:nvSpPr>
        <p:spPr>
          <a:xfrm>
            <a:off x="7888947" y="3410572"/>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3" name="Straight Arrow Connector 452">
            <a:extLst>
              <a:ext uri="{FF2B5EF4-FFF2-40B4-BE49-F238E27FC236}">
                <a16:creationId xmlns:a16="http://schemas.microsoft.com/office/drawing/2014/main" id="{F84095EB-FEC4-468C-B81D-EAFD1A783B9A}"/>
              </a:ext>
            </a:extLst>
          </p:cNvPr>
          <p:cNvCxnSpPr>
            <a:cxnSpLocks/>
            <a:stCxn id="452" idx="2"/>
            <a:endCxn id="473" idx="0"/>
          </p:cNvCxnSpPr>
          <p:nvPr/>
        </p:nvCxnSpPr>
        <p:spPr>
          <a:xfrm>
            <a:off x="8072281" y="3809601"/>
            <a:ext cx="74716" cy="14171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54" name="Connector: Elbow 96">
            <a:extLst>
              <a:ext uri="{FF2B5EF4-FFF2-40B4-BE49-F238E27FC236}">
                <a16:creationId xmlns:a16="http://schemas.microsoft.com/office/drawing/2014/main" id="{62B382D7-FCC7-41B6-929E-94A6BFBD9CCE}"/>
              </a:ext>
            </a:extLst>
          </p:cNvPr>
          <p:cNvCxnSpPr>
            <a:cxnSpLocks/>
            <a:stCxn id="434" idx="0"/>
            <a:endCxn id="455" idx="0"/>
          </p:cNvCxnSpPr>
          <p:nvPr/>
        </p:nvCxnSpPr>
        <p:spPr>
          <a:xfrm>
            <a:off x="8612904" y="2725623"/>
            <a:ext cx="60185" cy="66418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55" name="Diamond 454">
            <a:extLst>
              <a:ext uri="{FF2B5EF4-FFF2-40B4-BE49-F238E27FC236}">
                <a16:creationId xmlns:a16="http://schemas.microsoft.com/office/drawing/2014/main" id="{D61D4EE7-F7BF-4639-9E28-B86E9854B29B}"/>
              </a:ext>
            </a:extLst>
          </p:cNvPr>
          <p:cNvSpPr/>
          <p:nvPr/>
        </p:nvSpPr>
        <p:spPr>
          <a:xfrm>
            <a:off x="8489755" y="3389808"/>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6" name="Straight Arrow Connector 455">
            <a:extLst>
              <a:ext uri="{FF2B5EF4-FFF2-40B4-BE49-F238E27FC236}">
                <a16:creationId xmlns:a16="http://schemas.microsoft.com/office/drawing/2014/main" id="{A0509923-BA2A-47A3-B15D-8735A3F3D9CC}"/>
              </a:ext>
            </a:extLst>
          </p:cNvPr>
          <p:cNvCxnSpPr>
            <a:cxnSpLocks/>
            <a:stCxn id="455" idx="2"/>
            <a:endCxn id="474" idx="0"/>
          </p:cNvCxnSpPr>
          <p:nvPr/>
        </p:nvCxnSpPr>
        <p:spPr>
          <a:xfrm flipH="1">
            <a:off x="8572891" y="3788837"/>
            <a:ext cx="100198" cy="170064"/>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57" name="Straight Arrow Connector 456">
            <a:extLst>
              <a:ext uri="{FF2B5EF4-FFF2-40B4-BE49-F238E27FC236}">
                <a16:creationId xmlns:a16="http://schemas.microsoft.com/office/drawing/2014/main" id="{7C42EBB9-C3E1-4660-8E29-6884662A92A8}"/>
              </a:ext>
            </a:extLst>
          </p:cNvPr>
          <p:cNvCxnSpPr>
            <a:cxnSpLocks/>
            <a:stCxn id="434" idx="0"/>
            <a:endCxn id="452" idx="0"/>
          </p:cNvCxnSpPr>
          <p:nvPr/>
        </p:nvCxnSpPr>
        <p:spPr>
          <a:xfrm flipH="1">
            <a:off x="8072281" y="2725623"/>
            <a:ext cx="540623" cy="68494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58" name="Diamond 457">
            <a:extLst>
              <a:ext uri="{FF2B5EF4-FFF2-40B4-BE49-F238E27FC236}">
                <a16:creationId xmlns:a16="http://schemas.microsoft.com/office/drawing/2014/main" id="{1815F6C7-6869-4FBA-B676-A6BC4AE6DD5B}"/>
              </a:ext>
            </a:extLst>
          </p:cNvPr>
          <p:cNvSpPr/>
          <p:nvPr/>
        </p:nvSpPr>
        <p:spPr>
          <a:xfrm>
            <a:off x="6287068" y="3196032"/>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9" name="Straight Arrow Connector 458">
            <a:extLst>
              <a:ext uri="{FF2B5EF4-FFF2-40B4-BE49-F238E27FC236}">
                <a16:creationId xmlns:a16="http://schemas.microsoft.com/office/drawing/2014/main" id="{D741FCFE-0F45-46EA-9510-275417539506}"/>
              </a:ext>
            </a:extLst>
          </p:cNvPr>
          <p:cNvCxnSpPr>
            <a:cxnSpLocks/>
            <a:stCxn id="458" idx="2"/>
            <a:endCxn id="464" idx="0"/>
          </p:cNvCxnSpPr>
          <p:nvPr/>
        </p:nvCxnSpPr>
        <p:spPr>
          <a:xfrm flipH="1">
            <a:off x="6464720" y="3595061"/>
            <a:ext cx="5682" cy="21072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60" name="Diamond 459">
            <a:extLst>
              <a:ext uri="{FF2B5EF4-FFF2-40B4-BE49-F238E27FC236}">
                <a16:creationId xmlns:a16="http://schemas.microsoft.com/office/drawing/2014/main" id="{BEBE5E21-E21B-49B0-9DB5-71AAB615537A}"/>
              </a:ext>
            </a:extLst>
          </p:cNvPr>
          <p:cNvSpPr/>
          <p:nvPr/>
        </p:nvSpPr>
        <p:spPr>
          <a:xfrm>
            <a:off x="6718920" y="3190281"/>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61" name="Straight Arrow Connector 460">
            <a:extLst>
              <a:ext uri="{FF2B5EF4-FFF2-40B4-BE49-F238E27FC236}">
                <a16:creationId xmlns:a16="http://schemas.microsoft.com/office/drawing/2014/main" id="{928538AB-6A97-4857-A48C-6D56D79029BF}"/>
              </a:ext>
            </a:extLst>
          </p:cNvPr>
          <p:cNvCxnSpPr>
            <a:cxnSpLocks/>
            <a:stCxn id="460" idx="2"/>
            <a:endCxn id="501" idx="0"/>
          </p:cNvCxnSpPr>
          <p:nvPr/>
        </p:nvCxnSpPr>
        <p:spPr>
          <a:xfrm flipH="1">
            <a:off x="6902164" y="3589310"/>
            <a:ext cx="90" cy="22628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62" name="Diamond 461">
            <a:extLst>
              <a:ext uri="{FF2B5EF4-FFF2-40B4-BE49-F238E27FC236}">
                <a16:creationId xmlns:a16="http://schemas.microsoft.com/office/drawing/2014/main" id="{7D01D2E5-F362-40EB-95D0-3F93A87A64F7}"/>
              </a:ext>
            </a:extLst>
          </p:cNvPr>
          <p:cNvSpPr/>
          <p:nvPr/>
        </p:nvSpPr>
        <p:spPr>
          <a:xfrm>
            <a:off x="7141335" y="3191811"/>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3" name="Picture 462" descr="A picture containing clipart&#10;&#10;Description automatically generated">
            <a:extLst>
              <a:ext uri="{FF2B5EF4-FFF2-40B4-BE49-F238E27FC236}">
                <a16:creationId xmlns:a16="http://schemas.microsoft.com/office/drawing/2014/main" id="{F97E19DA-270B-437C-B479-939AD3166FDE}"/>
              </a:ext>
            </a:extLst>
          </p:cNvPr>
          <p:cNvPicPr>
            <a:picLocks noChangeAspect="1"/>
          </p:cNvPicPr>
          <p:nvPr/>
        </p:nvPicPr>
        <p:blipFill>
          <a:blip r:embed="rId3"/>
          <a:stretch>
            <a:fillRect/>
          </a:stretch>
        </p:blipFill>
        <p:spPr>
          <a:xfrm>
            <a:off x="6258771" y="4470449"/>
            <a:ext cx="399029" cy="399029"/>
          </a:xfrm>
          <a:prstGeom prst="rect">
            <a:avLst/>
          </a:prstGeom>
        </p:spPr>
      </p:pic>
      <p:sp>
        <p:nvSpPr>
          <p:cNvPr id="464" name="Diamond 463">
            <a:extLst>
              <a:ext uri="{FF2B5EF4-FFF2-40B4-BE49-F238E27FC236}">
                <a16:creationId xmlns:a16="http://schemas.microsoft.com/office/drawing/2014/main" id="{A700CCA5-38DB-44E8-AD96-9C4F8DEA4271}"/>
              </a:ext>
            </a:extLst>
          </p:cNvPr>
          <p:cNvSpPr/>
          <p:nvPr/>
        </p:nvSpPr>
        <p:spPr>
          <a:xfrm>
            <a:off x="6281386" y="3805790"/>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65" name="Straight Arrow Connector 464">
            <a:extLst>
              <a:ext uri="{FF2B5EF4-FFF2-40B4-BE49-F238E27FC236}">
                <a16:creationId xmlns:a16="http://schemas.microsoft.com/office/drawing/2014/main" id="{60DFF640-DF73-4EEE-886F-CAE0008B1DE4}"/>
              </a:ext>
            </a:extLst>
          </p:cNvPr>
          <p:cNvCxnSpPr>
            <a:cxnSpLocks/>
            <a:stCxn id="464" idx="2"/>
            <a:endCxn id="463" idx="0"/>
          </p:cNvCxnSpPr>
          <p:nvPr/>
        </p:nvCxnSpPr>
        <p:spPr>
          <a:xfrm flipH="1">
            <a:off x="6458286" y="4204819"/>
            <a:ext cx="6434" cy="26563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66" name="Connector: Elbow 465">
            <a:extLst>
              <a:ext uri="{FF2B5EF4-FFF2-40B4-BE49-F238E27FC236}">
                <a16:creationId xmlns:a16="http://schemas.microsoft.com/office/drawing/2014/main" id="{B2319FD6-B6C4-40FC-8AD0-0174B90005BB}"/>
              </a:ext>
            </a:extLst>
          </p:cNvPr>
          <p:cNvCxnSpPr>
            <a:cxnSpLocks/>
            <a:stCxn id="429" idx="3"/>
            <a:endCxn id="444" idx="0"/>
          </p:cNvCxnSpPr>
          <p:nvPr/>
        </p:nvCxnSpPr>
        <p:spPr>
          <a:xfrm>
            <a:off x="9882817" y="3090390"/>
            <a:ext cx="371836" cy="396517"/>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67" name="Connector: Elbow 466">
            <a:extLst>
              <a:ext uri="{FF2B5EF4-FFF2-40B4-BE49-F238E27FC236}">
                <a16:creationId xmlns:a16="http://schemas.microsoft.com/office/drawing/2014/main" id="{C2205DA2-8445-4C89-AFFB-462D651A81FE}"/>
              </a:ext>
            </a:extLst>
          </p:cNvPr>
          <p:cNvCxnSpPr>
            <a:cxnSpLocks/>
            <a:stCxn id="429" idx="1"/>
            <a:endCxn id="455" idx="0"/>
          </p:cNvCxnSpPr>
          <p:nvPr/>
        </p:nvCxnSpPr>
        <p:spPr>
          <a:xfrm rot="10800000" flipV="1">
            <a:off x="8673090" y="3090390"/>
            <a:ext cx="423261" cy="299418"/>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68" name="Connector: Elbow 467">
            <a:extLst>
              <a:ext uri="{FF2B5EF4-FFF2-40B4-BE49-F238E27FC236}">
                <a16:creationId xmlns:a16="http://schemas.microsoft.com/office/drawing/2014/main" id="{4AC70CD5-5332-4F9B-89A1-5F0C4AE50975}"/>
              </a:ext>
            </a:extLst>
          </p:cNvPr>
          <p:cNvCxnSpPr>
            <a:cxnSpLocks/>
            <a:stCxn id="429" idx="1"/>
            <a:endCxn id="452" idx="0"/>
          </p:cNvCxnSpPr>
          <p:nvPr/>
        </p:nvCxnSpPr>
        <p:spPr>
          <a:xfrm rot="10800000" flipV="1">
            <a:off x="8072282" y="3090390"/>
            <a:ext cx="1024069" cy="320182"/>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69" name="Connector: Elbow 468">
            <a:extLst>
              <a:ext uri="{FF2B5EF4-FFF2-40B4-BE49-F238E27FC236}">
                <a16:creationId xmlns:a16="http://schemas.microsoft.com/office/drawing/2014/main" id="{468ADA83-900A-4DE4-B25E-D13363E4748B}"/>
              </a:ext>
            </a:extLst>
          </p:cNvPr>
          <p:cNvCxnSpPr>
            <a:cxnSpLocks/>
            <a:stCxn id="429" idx="3"/>
            <a:endCxn id="441" idx="0"/>
          </p:cNvCxnSpPr>
          <p:nvPr/>
        </p:nvCxnSpPr>
        <p:spPr>
          <a:xfrm>
            <a:off x="9882817" y="3090390"/>
            <a:ext cx="904463" cy="384307"/>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70" name="Connector: Elbow 469">
            <a:extLst>
              <a:ext uri="{FF2B5EF4-FFF2-40B4-BE49-F238E27FC236}">
                <a16:creationId xmlns:a16="http://schemas.microsoft.com/office/drawing/2014/main" id="{2233442F-81FB-4CBA-9F5F-762D81B9F491}"/>
              </a:ext>
            </a:extLst>
          </p:cNvPr>
          <p:cNvCxnSpPr>
            <a:cxnSpLocks/>
            <a:stCxn id="429" idx="3"/>
            <a:endCxn id="448" idx="0"/>
          </p:cNvCxnSpPr>
          <p:nvPr/>
        </p:nvCxnSpPr>
        <p:spPr>
          <a:xfrm>
            <a:off x="9882817" y="3090390"/>
            <a:ext cx="1400916" cy="417594"/>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71" name="Connector: Elbow 470">
            <a:extLst>
              <a:ext uri="{FF2B5EF4-FFF2-40B4-BE49-F238E27FC236}">
                <a16:creationId xmlns:a16="http://schemas.microsoft.com/office/drawing/2014/main" id="{B15D686A-C5EC-4DA8-93BA-96385AEC861E}"/>
              </a:ext>
            </a:extLst>
          </p:cNvPr>
          <p:cNvCxnSpPr>
            <a:cxnSpLocks/>
            <a:stCxn id="429" idx="3"/>
            <a:endCxn id="446" idx="0"/>
          </p:cNvCxnSpPr>
          <p:nvPr/>
        </p:nvCxnSpPr>
        <p:spPr>
          <a:xfrm>
            <a:off x="9882817" y="3090390"/>
            <a:ext cx="1886825" cy="466185"/>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72" name="Straight Arrow Connector 471">
            <a:extLst>
              <a:ext uri="{FF2B5EF4-FFF2-40B4-BE49-F238E27FC236}">
                <a16:creationId xmlns:a16="http://schemas.microsoft.com/office/drawing/2014/main" id="{87B9D72C-376E-4C2A-8CCE-5BE5D965C0E4}"/>
              </a:ext>
            </a:extLst>
          </p:cNvPr>
          <p:cNvCxnSpPr>
            <a:cxnSpLocks/>
            <a:stCxn id="462" idx="2"/>
            <a:endCxn id="502" idx="0"/>
          </p:cNvCxnSpPr>
          <p:nvPr/>
        </p:nvCxnSpPr>
        <p:spPr>
          <a:xfrm flipH="1">
            <a:off x="7323732" y="3590840"/>
            <a:ext cx="937" cy="214033"/>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73" name="Diamond 472">
            <a:extLst>
              <a:ext uri="{FF2B5EF4-FFF2-40B4-BE49-F238E27FC236}">
                <a16:creationId xmlns:a16="http://schemas.microsoft.com/office/drawing/2014/main" id="{BE94D664-4036-45AD-AA19-FB9A2B3AE756}"/>
              </a:ext>
            </a:extLst>
          </p:cNvPr>
          <p:cNvSpPr/>
          <p:nvPr/>
        </p:nvSpPr>
        <p:spPr>
          <a:xfrm>
            <a:off x="7963663" y="3951316"/>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4" name="Diamond 473">
            <a:extLst>
              <a:ext uri="{FF2B5EF4-FFF2-40B4-BE49-F238E27FC236}">
                <a16:creationId xmlns:a16="http://schemas.microsoft.com/office/drawing/2014/main" id="{110B7D7A-7CE8-4A3E-A35B-4102C8CE2EDA}"/>
              </a:ext>
            </a:extLst>
          </p:cNvPr>
          <p:cNvSpPr/>
          <p:nvPr/>
        </p:nvSpPr>
        <p:spPr>
          <a:xfrm>
            <a:off x="8389557" y="3958901"/>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75" name="Connector: Elbow 231">
            <a:extLst>
              <a:ext uri="{FF2B5EF4-FFF2-40B4-BE49-F238E27FC236}">
                <a16:creationId xmlns:a16="http://schemas.microsoft.com/office/drawing/2014/main" id="{EAA488BD-5CC3-4F6F-B1AD-844BCA9B588B}"/>
              </a:ext>
            </a:extLst>
          </p:cNvPr>
          <p:cNvCxnSpPr>
            <a:cxnSpLocks/>
            <a:stCxn id="452" idx="2"/>
            <a:endCxn id="476" idx="0"/>
          </p:cNvCxnSpPr>
          <p:nvPr/>
        </p:nvCxnSpPr>
        <p:spPr>
          <a:xfrm flipH="1">
            <a:off x="7718778" y="3809601"/>
            <a:ext cx="353503" cy="14171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76" name="Diamond 475">
            <a:extLst>
              <a:ext uri="{FF2B5EF4-FFF2-40B4-BE49-F238E27FC236}">
                <a16:creationId xmlns:a16="http://schemas.microsoft.com/office/drawing/2014/main" id="{E917969D-E10A-4DED-ADE2-88CF35FE4CC4}"/>
              </a:ext>
            </a:extLst>
          </p:cNvPr>
          <p:cNvSpPr/>
          <p:nvPr/>
        </p:nvSpPr>
        <p:spPr>
          <a:xfrm>
            <a:off x="7535444" y="3951316"/>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77" name="Straight Arrow Connector 476">
            <a:extLst>
              <a:ext uri="{FF2B5EF4-FFF2-40B4-BE49-F238E27FC236}">
                <a16:creationId xmlns:a16="http://schemas.microsoft.com/office/drawing/2014/main" id="{664FBF6B-EF5E-4F97-89D3-E36A55B3BB08}"/>
              </a:ext>
            </a:extLst>
          </p:cNvPr>
          <p:cNvCxnSpPr>
            <a:cxnSpLocks/>
            <a:stCxn id="476" idx="2"/>
            <a:endCxn id="484" idx="0"/>
          </p:cNvCxnSpPr>
          <p:nvPr/>
        </p:nvCxnSpPr>
        <p:spPr>
          <a:xfrm flipH="1">
            <a:off x="7712832" y="4350345"/>
            <a:ext cx="5946" cy="26010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78" name="Connector: Elbow 235">
            <a:extLst>
              <a:ext uri="{FF2B5EF4-FFF2-40B4-BE49-F238E27FC236}">
                <a16:creationId xmlns:a16="http://schemas.microsoft.com/office/drawing/2014/main" id="{74151A69-CC22-43D2-841F-762FAD6B6DF5}"/>
              </a:ext>
            </a:extLst>
          </p:cNvPr>
          <p:cNvCxnSpPr>
            <a:cxnSpLocks/>
            <a:stCxn id="455" idx="2"/>
            <a:endCxn id="479" idx="0"/>
          </p:cNvCxnSpPr>
          <p:nvPr/>
        </p:nvCxnSpPr>
        <p:spPr>
          <a:xfrm>
            <a:off x="8673089" y="3788837"/>
            <a:ext cx="329782" cy="17412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79" name="Diamond 478">
            <a:extLst>
              <a:ext uri="{FF2B5EF4-FFF2-40B4-BE49-F238E27FC236}">
                <a16:creationId xmlns:a16="http://schemas.microsoft.com/office/drawing/2014/main" id="{55974CD3-8026-4C64-A545-550F755DC729}"/>
              </a:ext>
            </a:extLst>
          </p:cNvPr>
          <p:cNvSpPr/>
          <p:nvPr/>
        </p:nvSpPr>
        <p:spPr>
          <a:xfrm>
            <a:off x="8819537" y="3962962"/>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0" name="Straight Arrow Connector 479">
            <a:extLst>
              <a:ext uri="{FF2B5EF4-FFF2-40B4-BE49-F238E27FC236}">
                <a16:creationId xmlns:a16="http://schemas.microsoft.com/office/drawing/2014/main" id="{E5F8D252-55F7-4A3D-B95B-9222D1398347}"/>
              </a:ext>
            </a:extLst>
          </p:cNvPr>
          <p:cNvCxnSpPr>
            <a:cxnSpLocks/>
            <a:stCxn id="479" idx="2"/>
            <a:endCxn id="488" idx="0"/>
          </p:cNvCxnSpPr>
          <p:nvPr/>
        </p:nvCxnSpPr>
        <p:spPr>
          <a:xfrm>
            <a:off x="9002871" y="4361991"/>
            <a:ext cx="11537" cy="22415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81" name="Straight Arrow Connector 480">
            <a:extLst>
              <a:ext uri="{FF2B5EF4-FFF2-40B4-BE49-F238E27FC236}">
                <a16:creationId xmlns:a16="http://schemas.microsoft.com/office/drawing/2014/main" id="{1FF4EA36-82B2-4873-8126-EDD229CB5563}"/>
              </a:ext>
            </a:extLst>
          </p:cNvPr>
          <p:cNvCxnSpPr>
            <a:cxnSpLocks/>
            <a:stCxn id="430" idx="0"/>
            <a:endCxn id="458" idx="0"/>
          </p:cNvCxnSpPr>
          <p:nvPr/>
        </p:nvCxnSpPr>
        <p:spPr>
          <a:xfrm flipH="1">
            <a:off x="6470402" y="2720043"/>
            <a:ext cx="226158" cy="47598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82" name="Straight Arrow Connector 481">
            <a:extLst>
              <a:ext uri="{FF2B5EF4-FFF2-40B4-BE49-F238E27FC236}">
                <a16:creationId xmlns:a16="http://schemas.microsoft.com/office/drawing/2014/main" id="{BD2EAA08-8804-4B59-B2EF-A49C83677728}"/>
              </a:ext>
            </a:extLst>
          </p:cNvPr>
          <p:cNvCxnSpPr>
            <a:cxnSpLocks/>
            <a:stCxn id="430" idx="0"/>
            <a:endCxn id="460" idx="0"/>
          </p:cNvCxnSpPr>
          <p:nvPr/>
        </p:nvCxnSpPr>
        <p:spPr>
          <a:xfrm>
            <a:off x="6696560" y="2720043"/>
            <a:ext cx="205694" cy="47023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83" name="Straight Arrow Connector 482">
            <a:extLst>
              <a:ext uri="{FF2B5EF4-FFF2-40B4-BE49-F238E27FC236}">
                <a16:creationId xmlns:a16="http://schemas.microsoft.com/office/drawing/2014/main" id="{9E45F13C-652F-424F-B17E-8AE5229752CD}"/>
              </a:ext>
            </a:extLst>
          </p:cNvPr>
          <p:cNvCxnSpPr>
            <a:cxnSpLocks/>
            <a:stCxn id="430" idx="0"/>
            <a:endCxn id="462" idx="0"/>
          </p:cNvCxnSpPr>
          <p:nvPr/>
        </p:nvCxnSpPr>
        <p:spPr>
          <a:xfrm>
            <a:off x="6696560" y="2720043"/>
            <a:ext cx="628109" cy="47176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484" name="Picture 483" descr="A picture containing clipart&#10;&#10;Description automatically generated">
            <a:extLst>
              <a:ext uri="{FF2B5EF4-FFF2-40B4-BE49-F238E27FC236}">
                <a16:creationId xmlns:a16="http://schemas.microsoft.com/office/drawing/2014/main" id="{231287F9-1C29-4F01-BFEA-B7C9A0949500}"/>
              </a:ext>
            </a:extLst>
          </p:cNvPr>
          <p:cNvPicPr>
            <a:picLocks noChangeAspect="1"/>
          </p:cNvPicPr>
          <p:nvPr/>
        </p:nvPicPr>
        <p:blipFill>
          <a:blip r:embed="rId3"/>
          <a:stretch>
            <a:fillRect/>
          </a:stretch>
        </p:blipFill>
        <p:spPr>
          <a:xfrm>
            <a:off x="7508002" y="4610453"/>
            <a:ext cx="409660" cy="409660"/>
          </a:xfrm>
          <a:prstGeom prst="rect">
            <a:avLst/>
          </a:prstGeom>
        </p:spPr>
      </p:pic>
      <p:pic>
        <p:nvPicPr>
          <p:cNvPr id="485" name="Picture 484" descr="A picture containing clipart&#10;&#10;Description automatically generated">
            <a:extLst>
              <a:ext uri="{FF2B5EF4-FFF2-40B4-BE49-F238E27FC236}">
                <a16:creationId xmlns:a16="http://schemas.microsoft.com/office/drawing/2014/main" id="{A83316FB-4125-473E-90F7-0BEF5481F91A}"/>
              </a:ext>
            </a:extLst>
          </p:cNvPr>
          <p:cNvPicPr>
            <a:picLocks noChangeAspect="1"/>
          </p:cNvPicPr>
          <p:nvPr/>
        </p:nvPicPr>
        <p:blipFill>
          <a:blip r:embed="rId3"/>
          <a:stretch>
            <a:fillRect/>
          </a:stretch>
        </p:blipFill>
        <p:spPr>
          <a:xfrm>
            <a:off x="8376262" y="4611100"/>
            <a:ext cx="409660" cy="409660"/>
          </a:xfrm>
          <a:prstGeom prst="rect">
            <a:avLst/>
          </a:prstGeom>
        </p:spPr>
      </p:pic>
      <p:pic>
        <p:nvPicPr>
          <p:cNvPr id="486" name="Picture 485" descr="A picture containing chart&#10;&#10;Description automatically generated">
            <a:extLst>
              <a:ext uri="{FF2B5EF4-FFF2-40B4-BE49-F238E27FC236}">
                <a16:creationId xmlns:a16="http://schemas.microsoft.com/office/drawing/2014/main" id="{909DDFB5-0026-47EF-870B-EACAD1C26B23}"/>
              </a:ext>
            </a:extLst>
          </p:cNvPr>
          <p:cNvPicPr>
            <a:picLocks noChangeAspect="1"/>
          </p:cNvPicPr>
          <p:nvPr/>
        </p:nvPicPr>
        <p:blipFill>
          <a:blip r:embed="rId4"/>
          <a:stretch>
            <a:fillRect/>
          </a:stretch>
        </p:blipFill>
        <p:spPr>
          <a:xfrm>
            <a:off x="10586450" y="4182936"/>
            <a:ext cx="437704" cy="437704"/>
          </a:xfrm>
          <a:prstGeom prst="rect">
            <a:avLst/>
          </a:prstGeom>
        </p:spPr>
      </p:pic>
      <p:pic>
        <p:nvPicPr>
          <p:cNvPr id="487" name="Picture 486" descr="A picture containing chart&#10;&#10;Description automatically generated">
            <a:extLst>
              <a:ext uri="{FF2B5EF4-FFF2-40B4-BE49-F238E27FC236}">
                <a16:creationId xmlns:a16="http://schemas.microsoft.com/office/drawing/2014/main" id="{7F676190-68E5-4D97-9288-D275768B20D9}"/>
              </a:ext>
            </a:extLst>
          </p:cNvPr>
          <p:cNvPicPr>
            <a:picLocks noChangeAspect="1"/>
          </p:cNvPicPr>
          <p:nvPr/>
        </p:nvPicPr>
        <p:blipFill>
          <a:blip r:embed="rId4"/>
          <a:stretch>
            <a:fillRect/>
          </a:stretch>
        </p:blipFill>
        <p:spPr>
          <a:xfrm>
            <a:off x="7943308" y="4605048"/>
            <a:ext cx="437704" cy="437704"/>
          </a:xfrm>
          <a:prstGeom prst="rect">
            <a:avLst/>
          </a:prstGeom>
        </p:spPr>
      </p:pic>
      <p:pic>
        <p:nvPicPr>
          <p:cNvPr id="488" name="Picture 487" descr="A picture containing chart&#10;&#10;Description automatically generated">
            <a:extLst>
              <a:ext uri="{FF2B5EF4-FFF2-40B4-BE49-F238E27FC236}">
                <a16:creationId xmlns:a16="http://schemas.microsoft.com/office/drawing/2014/main" id="{44CB1462-2C0B-479F-A196-C4B943C8BD49}"/>
              </a:ext>
            </a:extLst>
          </p:cNvPr>
          <p:cNvPicPr>
            <a:picLocks noChangeAspect="1"/>
          </p:cNvPicPr>
          <p:nvPr/>
        </p:nvPicPr>
        <p:blipFill>
          <a:blip r:embed="rId4"/>
          <a:stretch>
            <a:fillRect/>
          </a:stretch>
        </p:blipFill>
        <p:spPr>
          <a:xfrm>
            <a:off x="8795556" y="4586149"/>
            <a:ext cx="437704" cy="437704"/>
          </a:xfrm>
          <a:prstGeom prst="rect">
            <a:avLst/>
          </a:prstGeom>
        </p:spPr>
      </p:pic>
      <p:pic>
        <p:nvPicPr>
          <p:cNvPr id="489" name="Picture 488" descr="A picture containing chart&#10;&#10;Description automatically generated">
            <a:extLst>
              <a:ext uri="{FF2B5EF4-FFF2-40B4-BE49-F238E27FC236}">
                <a16:creationId xmlns:a16="http://schemas.microsoft.com/office/drawing/2014/main" id="{DFBFEECF-A712-43F2-BC91-90E82FC7F30D}"/>
              </a:ext>
            </a:extLst>
          </p:cNvPr>
          <p:cNvPicPr>
            <a:picLocks noChangeAspect="1"/>
          </p:cNvPicPr>
          <p:nvPr/>
        </p:nvPicPr>
        <p:blipFill>
          <a:blip r:embed="rId4"/>
          <a:stretch>
            <a:fillRect/>
          </a:stretch>
        </p:blipFill>
        <p:spPr>
          <a:xfrm>
            <a:off x="10030954" y="4176836"/>
            <a:ext cx="437704" cy="437704"/>
          </a:xfrm>
          <a:prstGeom prst="rect">
            <a:avLst/>
          </a:prstGeom>
        </p:spPr>
      </p:pic>
      <p:pic>
        <p:nvPicPr>
          <p:cNvPr id="490" name="Picture 489" descr="A picture containing chart&#10;&#10;Description automatically generated">
            <a:extLst>
              <a:ext uri="{FF2B5EF4-FFF2-40B4-BE49-F238E27FC236}">
                <a16:creationId xmlns:a16="http://schemas.microsoft.com/office/drawing/2014/main" id="{9EF45268-D71C-4C52-8DDD-9C5CA3788555}"/>
              </a:ext>
            </a:extLst>
          </p:cNvPr>
          <p:cNvPicPr>
            <a:picLocks noChangeAspect="1"/>
          </p:cNvPicPr>
          <p:nvPr/>
        </p:nvPicPr>
        <p:blipFill>
          <a:blip r:embed="rId4"/>
          <a:stretch>
            <a:fillRect/>
          </a:stretch>
        </p:blipFill>
        <p:spPr>
          <a:xfrm>
            <a:off x="11068240" y="4185535"/>
            <a:ext cx="437704" cy="437704"/>
          </a:xfrm>
          <a:prstGeom prst="rect">
            <a:avLst/>
          </a:prstGeom>
        </p:spPr>
      </p:pic>
      <p:pic>
        <p:nvPicPr>
          <p:cNvPr id="491" name="Picture 490" descr="A picture containing chart&#10;&#10;Description automatically generated">
            <a:extLst>
              <a:ext uri="{FF2B5EF4-FFF2-40B4-BE49-F238E27FC236}">
                <a16:creationId xmlns:a16="http://schemas.microsoft.com/office/drawing/2014/main" id="{1F52BD25-2832-483E-94E4-DF98370D52EA}"/>
              </a:ext>
            </a:extLst>
          </p:cNvPr>
          <p:cNvPicPr>
            <a:picLocks noChangeAspect="1"/>
          </p:cNvPicPr>
          <p:nvPr/>
        </p:nvPicPr>
        <p:blipFill>
          <a:blip r:embed="rId4"/>
          <a:stretch>
            <a:fillRect/>
          </a:stretch>
        </p:blipFill>
        <p:spPr>
          <a:xfrm>
            <a:off x="11556790" y="4177946"/>
            <a:ext cx="437704" cy="437704"/>
          </a:xfrm>
          <a:prstGeom prst="rect">
            <a:avLst/>
          </a:prstGeom>
        </p:spPr>
      </p:pic>
      <p:sp>
        <p:nvSpPr>
          <p:cNvPr id="492" name="TextBox 491">
            <a:extLst>
              <a:ext uri="{FF2B5EF4-FFF2-40B4-BE49-F238E27FC236}">
                <a16:creationId xmlns:a16="http://schemas.microsoft.com/office/drawing/2014/main" id="{1B357E7A-A3EA-4C5F-B9C3-32D700962D5D}"/>
              </a:ext>
            </a:extLst>
          </p:cNvPr>
          <p:cNvSpPr txBox="1"/>
          <p:nvPr/>
        </p:nvSpPr>
        <p:spPr>
          <a:xfrm>
            <a:off x="7023352" y="2264523"/>
            <a:ext cx="576761" cy="369332"/>
          </a:xfrm>
          <a:prstGeom prst="rect">
            <a:avLst/>
          </a:prstGeom>
          <a:noFill/>
        </p:spPr>
        <p:txBody>
          <a:bodyPr wrap="none" rtlCol="0">
            <a:spAutoFit/>
          </a:bodyPr>
          <a:lstStyle/>
          <a:p>
            <a:r>
              <a:rPr lang="en-US" dirty="0">
                <a:solidFill>
                  <a:schemeClr val="accent1">
                    <a:lumMod val="75000"/>
                  </a:schemeClr>
                </a:solidFill>
              </a:rPr>
              <a:t>RO1</a:t>
            </a:r>
          </a:p>
        </p:txBody>
      </p:sp>
      <p:sp>
        <p:nvSpPr>
          <p:cNvPr id="493" name="Freeform: Shape 492">
            <a:extLst>
              <a:ext uri="{FF2B5EF4-FFF2-40B4-BE49-F238E27FC236}">
                <a16:creationId xmlns:a16="http://schemas.microsoft.com/office/drawing/2014/main" id="{AF58E3CE-C4B3-4525-9FAF-4397FE339B41}"/>
              </a:ext>
            </a:extLst>
          </p:cNvPr>
          <p:cNvSpPr/>
          <p:nvPr/>
        </p:nvSpPr>
        <p:spPr>
          <a:xfrm>
            <a:off x="7522400" y="2344774"/>
            <a:ext cx="3502371" cy="1672707"/>
          </a:xfrm>
          <a:custGeom>
            <a:avLst/>
            <a:gdLst>
              <a:gd name="connsiteX0" fmla="*/ 2515957 w 3468842"/>
              <a:gd name="connsiteY0" fmla="*/ 0 h 1712643"/>
              <a:gd name="connsiteX1" fmla="*/ 3278261 w 3468842"/>
              <a:gd name="connsiteY1" fmla="*/ 0 h 1712643"/>
              <a:gd name="connsiteX2" fmla="*/ 3468842 w 3468842"/>
              <a:gd name="connsiteY2" fmla="*/ 190581 h 1712643"/>
              <a:gd name="connsiteX3" fmla="*/ 3468842 w 3468842"/>
              <a:gd name="connsiteY3" fmla="*/ 1522062 h 1712643"/>
              <a:gd name="connsiteX4" fmla="*/ 3278261 w 3468842"/>
              <a:gd name="connsiteY4" fmla="*/ 1712643 h 1712643"/>
              <a:gd name="connsiteX5" fmla="*/ 2515957 w 3468842"/>
              <a:gd name="connsiteY5" fmla="*/ 1712643 h 1712643"/>
              <a:gd name="connsiteX6" fmla="*/ 2325376 w 3468842"/>
              <a:gd name="connsiteY6" fmla="*/ 1522062 h 1712643"/>
              <a:gd name="connsiteX7" fmla="*/ 2325376 w 3468842"/>
              <a:gd name="connsiteY7" fmla="*/ 851928 h 1712643"/>
              <a:gd name="connsiteX8" fmla="*/ 141991 w 3468842"/>
              <a:gd name="connsiteY8" fmla="*/ 851928 h 1712643"/>
              <a:gd name="connsiteX9" fmla="*/ 0 w 3468842"/>
              <a:gd name="connsiteY9" fmla="*/ 709937 h 1712643"/>
              <a:gd name="connsiteX10" fmla="*/ 0 w 3468842"/>
              <a:gd name="connsiteY10" fmla="*/ 141992 h 1712643"/>
              <a:gd name="connsiteX11" fmla="*/ 141991 w 3468842"/>
              <a:gd name="connsiteY11" fmla="*/ 1 h 1712643"/>
              <a:gd name="connsiteX12" fmla="*/ 2515947 w 3468842"/>
              <a:gd name="connsiteY12" fmla="*/ 1 h 1712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68842" h="1712643">
                <a:moveTo>
                  <a:pt x="2515957" y="0"/>
                </a:moveTo>
                <a:lnTo>
                  <a:pt x="3278261" y="0"/>
                </a:lnTo>
                <a:cubicBezTo>
                  <a:pt x="3383516" y="0"/>
                  <a:pt x="3468842" y="85326"/>
                  <a:pt x="3468842" y="190581"/>
                </a:cubicBezTo>
                <a:lnTo>
                  <a:pt x="3468842" y="1522062"/>
                </a:lnTo>
                <a:cubicBezTo>
                  <a:pt x="3468842" y="1627317"/>
                  <a:pt x="3383516" y="1712643"/>
                  <a:pt x="3278261" y="1712643"/>
                </a:cubicBezTo>
                <a:lnTo>
                  <a:pt x="2515957" y="1712643"/>
                </a:lnTo>
                <a:cubicBezTo>
                  <a:pt x="2410702" y="1712643"/>
                  <a:pt x="2325376" y="1627317"/>
                  <a:pt x="2325376" y="1522062"/>
                </a:cubicBezTo>
                <a:lnTo>
                  <a:pt x="2325376" y="851928"/>
                </a:lnTo>
                <a:lnTo>
                  <a:pt x="141991" y="851928"/>
                </a:lnTo>
                <a:cubicBezTo>
                  <a:pt x="63572" y="851928"/>
                  <a:pt x="0" y="788356"/>
                  <a:pt x="0" y="709937"/>
                </a:cubicBezTo>
                <a:lnTo>
                  <a:pt x="0" y="141992"/>
                </a:lnTo>
                <a:cubicBezTo>
                  <a:pt x="0" y="63573"/>
                  <a:pt x="63572" y="1"/>
                  <a:pt x="141991" y="1"/>
                </a:cubicBezTo>
                <a:lnTo>
                  <a:pt x="2515947" y="1"/>
                </a:lnTo>
                <a:close/>
              </a:path>
            </a:pathLst>
          </a:custGeom>
          <a:solidFill>
            <a:srgbClr val="9DBFBE">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4" name="TextBox 493">
            <a:extLst>
              <a:ext uri="{FF2B5EF4-FFF2-40B4-BE49-F238E27FC236}">
                <a16:creationId xmlns:a16="http://schemas.microsoft.com/office/drawing/2014/main" id="{B88F09EF-F6BC-47F1-A897-ED78544ED7AE}"/>
              </a:ext>
            </a:extLst>
          </p:cNvPr>
          <p:cNvSpPr txBox="1"/>
          <p:nvPr/>
        </p:nvSpPr>
        <p:spPr>
          <a:xfrm>
            <a:off x="7572189" y="1961949"/>
            <a:ext cx="576761" cy="369332"/>
          </a:xfrm>
          <a:prstGeom prst="rect">
            <a:avLst/>
          </a:prstGeom>
          <a:noFill/>
        </p:spPr>
        <p:txBody>
          <a:bodyPr wrap="none" rtlCol="0">
            <a:spAutoFit/>
          </a:bodyPr>
          <a:lstStyle/>
          <a:p>
            <a:r>
              <a:rPr lang="en-US" dirty="0">
                <a:solidFill>
                  <a:schemeClr val="accent1">
                    <a:lumMod val="75000"/>
                  </a:schemeClr>
                </a:solidFill>
              </a:rPr>
              <a:t>RO2</a:t>
            </a:r>
          </a:p>
        </p:txBody>
      </p:sp>
      <p:sp>
        <p:nvSpPr>
          <p:cNvPr id="495" name="Freeform: Shape 494">
            <a:extLst>
              <a:ext uri="{FF2B5EF4-FFF2-40B4-BE49-F238E27FC236}">
                <a16:creationId xmlns:a16="http://schemas.microsoft.com/office/drawing/2014/main" id="{2D099C8F-C641-484F-9B10-11BF89B6FAA8}"/>
              </a:ext>
            </a:extLst>
          </p:cNvPr>
          <p:cNvSpPr/>
          <p:nvPr/>
        </p:nvSpPr>
        <p:spPr>
          <a:xfrm>
            <a:off x="7466239" y="2300554"/>
            <a:ext cx="4058152" cy="1696837"/>
          </a:xfrm>
          <a:custGeom>
            <a:avLst/>
            <a:gdLst>
              <a:gd name="connsiteX0" fmla="*/ 137621 w 4058152"/>
              <a:gd name="connsiteY0" fmla="*/ 0 h 1696837"/>
              <a:gd name="connsiteX1" fmla="*/ 3920530 w 4058152"/>
              <a:gd name="connsiteY1" fmla="*/ 0 h 1696837"/>
              <a:gd name="connsiteX2" fmla="*/ 4058151 w 4058152"/>
              <a:gd name="connsiteY2" fmla="*/ 137621 h 1696837"/>
              <a:gd name="connsiteX3" fmla="*/ 4058151 w 4058152"/>
              <a:gd name="connsiteY3" fmla="*/ 228883 h 1696837"/>
              <a:gd name="connsiteX4" fmla="*/ 4058152 w 4058152"/>
              <a:gd name="connsiteY4" fmla="*/ 228888 h 1696837"/>
              <a:gd name="connsiteX5" fmla="*/ 4058152 w 4058152"/>
              <a:gd name="connsiteY5" fmla="*/ 1620349 h 1696837"/>
              <a:gd name="connsiteX6" fmla="*/ 3981664 w 4058152"/>
              <a:gd name="connsiteY6" fmla="*/ 1696837 h 1696837"/>
              <a:gd name="connsiteX7" fmla="*/ 3675720 w 4058152"/>
              <a:gd name="connsiteY7" fmla="*/ 1696837 h 1696837"/>
              <a:gd name="connsiteX8" fmla="*/ 3599232 w 4058152"/>
              <a:gd name="connsiteY8" fmla="*/ 1620349 h 1696837"/>
              <a:gd name="connsiteX9" fmla="*/ 3599232 w 4058152"/>
              <a:gd name="connsiteY9" fmla="*/ 825707 h 1696837"/>
              <a:gd name="connsiteX10" fmla="*/ 137621 w 4058152"/>
              <a:gd name="connsiteY10" fmla="*/ 825707 h 1696837"/>
              <a:gd name="connsiteX11" fmla="*/ 0 w 4058152"/>
              <a:gd name="connsiteY11" fmla="*/ 688086 h 1696837"/>
              <a:gd name="connsiteX12" fmla="*/ 0 w 4058152"/>
              <a:gd name="connsiteY12" fmla="*/ 137621 h 1696837"/>
              <a:gd name="connsiteX13" fmla="*/ 137621 w 4058152"/>
              <a:gd name="connsiteY13" fmla="*/ 0 h 1696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58152" h="1696837">
                <a:moveTo>
                  <a:pt x="137621" y="0"/>
                </a:moveTo>
                <a:lnTo>
                  <a:pt x="3920530" y="0"/>
                </a:lnTo>
                <a:cubicBezTo>
                  <a:pt x="3996536" y="0"/>
                  <a:pt x="4058151" y="61615"/>
                  <a:pt x="4058151" y="137621"/>
                </a:cubicBezTo>
                <a:lnTo>
                  <a:pt x="4058151" y="228883"/>
                </a:lnTo>
                <a:lnTo>
                  <a:pt x="4058152" y="228888"/>
                </a:lnTo>
                <a:lnTo>
                  <a:pt x="4058152" y="1620349"/>
                </a:lnTo>
                <a:cubicBezTo>
                  <a:pt x="4058152" y="1662592"/>
                  <a:pt x="4023907" y="1696837"/>
                  <a:pt x="3981664" y="1696837"/>
                </a:cubicBezTo>
                <a:lnTo>
                  <a:pt x="3675720" y="1696837"/>
                </a:lnTo>
                <a:cubicBezTo>
                  <a:pt x="3633477" y="1696837"/>
                  <a:pt x="3599232" y="1662592"/>
                  <a:pt x="3599232" y="1620349"/>
                </a:cubicBezTo>
                <a:lnTo>
                  <a:pt x="3599232" y="825707"/>
                </a:lnTo>
                <a:lnTo>
                  <a:pt x="137621" y="825707"/>
                </a:lnTo>
                <a:cubicBezTo>
                  <a:pt x="61615" y="825707"/>
                  <a:pt x="0" y="764092"/>
                  <a:pt x="0" y="688086"/>
                </a:cubicBezTo>
                <a:lnTo>
                  <a:pt x="0" y="137621"/>
                </a:lnTo>
                <a:cubicBezTo>
                  <a:pt x="0" y="61615"/>
                  <a:pt x="61615" y="0"/>
                  <a:pt x="137621" y="0"/>
                </a:cubicBezTo>
                <a:close/>
              </a:path>
            </a:pathLst>
          </a:custGeom>
          <a:solidFill>
            <a:srgbClr val="9DBFBE">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6" name="Freeform: Shape 495">
            <a:extLst>
              <a:ext uri="{FF2B5EF4-FFF2-40B4-BE49-F238E27FC236}">
                <a16:creationId xmlns:a16="http://schemas.microsoft.com/office/drawing/2014/main" id="{9839BA10-85B2-4740-9B99-0A5475DB5019}"/>
              </a:ext>
            </a:extLst>
          </p:cNvPr>
          <p:cNvSpPr/>
          <p:nvPr/>
        </p:nvSpPr>
        <p:spPr>
          <a:xfrm>
            <a:off x="7579666" y="2244433"/>
            <a:ext cx="4409144" cy="1752958"/>
          </a:xfrm>
          <a:custGeom>
            <a:avLst/>
            <a:gdLst>
              <a:gd name="connsiteX0" fmla="*/ 135236 w 4409144"/>
              <a:gd name="connsiteY0" fmla="*/ 0 h 1752958"/>
              <a:gd name="connsiteX1" fmla="*/ 4058010 w 4409144"/>
              <a:gd name="connsiteY1" fmla="*/ 0 h 1752958"/>
              <a:gd name="connsiteX2" fmla="*/ 4252376 w 4409144"/>
              <a:gd name="connsiteY2" fmla="*/ 0 h 1752958"/>
              <a:gd name="connsiteX3" fmla="*/ 4338915 w 4409144"/>
              <a:gd name="connsiteY3" fmla="*/ 0 h 1752958"/>
              <a:gd name="connsiteX4" fmla="*/ 4409144 w 4409144"/>
              <a:gd name="connsiteY4" fmla="*/ 70229 h 1752958"/>
              <a:gd name="connsiteX5" fmla="*/ 4409144 w 4409144"/>
              <a:gd name="connsiteY5" fmla="*/ 1682729 h 1752958"/>
              <a:gd name="connsiteX6" fmla="*/ 4338915 w 4409144"/>
              <a:gd name="connsiteY6" fmla="*/ 1752958 h 1752958"/>
              <a:gd name="connsiteX7" fmla="*/ 4058010 w 4409144"/>
              <a:gd name="connsiteY7" fmla="*/ 1752958 h 1752958"/>
              <a:gd name="connsiteX8" fmla="*/ 3987781 w 4409144"/>
              <a:gd name="connsiteY8" fmla="*/ 1682729 h 1752958"/>
              <a:gd name="connsiteX9" fmla="*/ 3987781 w 4409144"/>
              <a:gd name="connsiteY9" fmla="*/ 811400 h 1752958"/>
              <a:gd name="connsiteX10" fmla="*/ 135236 w 4409144"/>
              <a:gd name="connsiteY10" fmla="*/ 811400 h 1752958"/>
              <a:gd name="connsiteX11" fmla="*/ 0 w 4409144"/>
              <a:gd name="connsiteY11" fmla="*/ 676164 h 1752958"/>
              <a:gd name="connsiteX12" fmla="*/ 0 w 4409144"/>
              <a:gd name="connsiteY12" fmla="*/ 135236 h 1752958"/>
              <a:gd name="connsiteX13" fmla="*/ 135236 w 4409144"/>
              <a:gd name="connsiteY13" fmla="*/ 0 h 1752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09144" h="1752958">
                <a:moveTo>
                  <a:pt x="135236" y="0"/>
                </a:moveTo>
                <a:lnTo>
                  <a:pt x="4058010" y="0"/>
                </a:lnTo>
                <a:lnTo>
                  <a:pt x="4252376" y="0"/>
                </a:lnTo>
                <a:lnTo>
                  <a:pt x="4338915" y="0"/>
                </a:lnTo>
                <a:cubicBezTo>
                  <a:pt x="4377701" y="0"/>
                  <a:pt x="4409144" y="31443"/>
                  <a:pt x="4409144" y="70229"/>
                </a:cubicBezTo>
                <a:lnTo>
                  <a:pt x="4409144" y="1682729"/>
                </a:lnTo>
                <a:cubicBezTo>
                  <a:pt x="4409144" y="1721515"/>
                  <a:pt x="4377701" y="1752958"/>
                  <a:pt x="4338915" y="1752958"/>
                </a:cubicBezTo>
                <a:lnTo>
                  <a:pt x="4058010" y="1752958"/>
                </a:lnTo>
                <a:cubicBezTo>
                  <a:pt x="4019224" y="1752958"/>
                  <a:pt x="3987781" y="1721515"/>
                  <a:pt x="3987781" y="1682729"/>
                </a:cubicBezTo>
                <a:lnTo>
                  <a:pt x="3987781" y="811400"/>
                </a:lnTo>
                <a:lnTo>
                  <a:pt x="135236" y="811400"/>
                </a:lnTo>
                <a:cubicBezTo>
                  <a:pt x="60547" y="811400"/>
                  <a:pt x="0" y="750853"/>
                  <a:pt x="0" y="676164"/>
                </a:cubicBezTo>
                <a:lnTo>
                  <a:pt x="0" y="135236"/>
                </a:lnTo>
                <a:cubicBezTo>
                  <a:pt x="0" y="60547"/>
                  <a:pt x="60547" y="0"/>
                  <a:pt x="135236" y="0"/>
                </a:cubicBezTo>
                <a:close/>
              </a:path>
            </a:pathLst>
          </a:custGeom>
          <a:solidFill>
            <a:srgbClr val="9DBFBE">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7" name="TextBox 496">
            <a:extLst>
              <a:ext uri="{FF2B5EF4-FFF2-40B4-BE49-F238E27FC236}">
                <a16:creationId xmlns:a16="http://schemas.microsoft.com/office/drawing/2014/main" id="{BADD05B2-A49D-4A18-BE82-DFBCAF7C80A1}"/>
              </a:ext>
            </a:extLst>
          </p:cNvPr>
          <p:cNvSpPr txBox="1"/>
          <p:nvPr/>
        </p:nvSpPr>
        <p:spPr>
          <a:xfrm>
            <a:off x="8680045" y="1931705"/>
            <a:ext cx="576761" cy="369332"/>
          </a:xfrm>
          <a:prstGeom prst="rect">
            <a:avLst/>
          </a:prstGeom>
          <a:noFill/>
        </p:spPr>
        <p:txBody>
          <a:bodyPr wrap="none" rtlCol="0">
            <a:spAutoFit/>
          </a:bodyPr>
          <a:lstStyle/>
          <a:p>
            <a:r>
              <a:rPr lang="en-US" dirty="0">
                <a:solidFill>
                  <a:schemeClr val="accent1">
                    <a:lumMod val="75000"/>
                  </a:schemeClr>
                </a:solidFill>
              </a:rPr>
              <a:t>RO3</a:t>
            </a:r>
          </a:p>
        </p:txBody>
      </p:sp>
      <p:sp>
        <p:nvSpPr>
          <p:cNvPr id="498" name="TextBox 497">
            <a:extLst>
              <a:ext uri="{FF2B5EF4-FFF2-40B4-BE49-F238E27FC236}">
                <a16:creationId xmlns:a16="http://schemas.microsoft.com/office/drawing/2014/main" id="{0FB89709-2DA0-440E-BFDF-413FCCF01604}"/>
              </a:ext>
            </a:extLst>
          </p:cNvPr>
          <p:cNvSpPr txBox="1"/>
          <p:nvPr/>
        </p:nvSpPr>
        <p:spPr>
          <a:xfrm>
            <a:off x="9258060" y="1941624"/>
            <a:ext cx="576761" cy="369332"/>
          </a:xfrm>
          <a:prstGeom prst="rect">
            <a:avLst/>
          </a:prstGeom>
          <a:noFill/>
        </p:spPr>
        <p:txBody>
          <a:bodyPr wrap="none" rtlCol="0">
            <a:spAutoFit/>
          </a:bodyPr>
          <a:lstStyle/>
          <a:p>
            <a:r>
              <a:rPr lang="en-US" dirty="0">
                <a:solidFill>
                  <a:schemeClr val="accent1">
                    <a:lumMod val="75000"/>
                  </a:schemeClr>
                </a:solidFill>
              </a:rPr>
              <a:t>RO4</a:t>
            </a:r>
          </a:p>
        </p:txBody>
      </p:sp>
      <p:cxnSp>
        <p:nvCxnSpPr>
          <p:cNvPr id="499" name="Straight Arrow Connector 498">
            <a:extLst>
              <a:ext uri="{FF2B5EF4-FFF2-40B4-BE49-F238E27FC236}">
                <a16:creationId xmlns:a16="http://schemas.microsoft.com/office/drawing/2014/main" id="{8EB90CC3-402A-400A-950B-5CDE7210567B}"/>
              </a:ext>
            </a:extLst>
          </p:cNvPr>
          <p:cNvCxnSpPr>
            <a:cxnSpLocks/>
            <a:stCxn id="473" idx="2"/>
            <a:endCxn id="487" idx="0"/>
          </p:cNvCxnSpPr>
          <p:nvPr/>
        </p:nvCxnSpPr>
        <p:spPr>
          <a:xfrm>
            <a:off x="8146997" y="4350345"/>
            <a:ext cx="15163" cy="254703"/>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500" name="Straight Arrow Connector 499">
            <a:extLst>
              <a:ext uri="{FF2B5EF4-FFF2-40B4-BE49-F238E27FC236}">
                <a16:creationId xmlns:a16="http://schemas.microsoft.com/office/drawing/2014/main" id="{AD1B03C3-FD2E-4B61-9656-5F772174DD6B}"/>
              </a:ext>
            </a:extLst>
          </p:cNvPr>
          <p:cNvCxnSpPr>
            <a:cxnSpLocks/>
            <a:stCxn id="474" idx="2"/>
            <a:endCxn id="485" idx="0"/>
          </p:cNvCxnSpPr>
          <p:nvPr/>
        </p:nvCxnSpPr>
        <p:spPr>
          <a:xfrm>
            <a:off x="8572891" y="4357930"/>
            <a:ext cx="8201" cy="25317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501" name="Picture 500" descr="A picture containing clipart&#10;&#10;Description automatically generated">
            <a:extLst>
              <a:ext uri="{FF2B5EF4-FFF2-40B4-BE49-F238E27FC236}">
                <a16:creationId xmlns:a16="http://schemas.microsoft.com/office/drawing/2014/main" id="{813F391E-C860-42E4-B7C4-199F15F340B1}"/>
              </a:ext>
            </a:extLst>
          </p:cNvPr>
          <p:cNvPicPr>
            <a:picLocks noChangeAspect="1"/>
          </p:cNvPicPr>
          <p:nvPr/>
        </p:nvPicPr>
        <p:blipFill>
          <a:blip r:embed="rId3"/>
          <a:stretch>
            <a:fillRect/>
          </a:stretch>
        </p:blipFill>
        <p:spPr>
          <a:xfrm>
            <a:off x="6702649" y="3815591"/>
            <a:ext cx="399029" cy="399029"/>
          </a:xfrm>
          <a:prstGeom prst="rect">
            <a:avLst/>
          </a:prstGeom>
        </p:spPr>
      </p:pic>
      <p:pic>
        <p:nvPicPr>
          <p:cNvPr id="502" name="Picture 501" descr="A picture containing clipart&#10;&#10;Description automatically generated">
            <a:extLst>
              <a:ext uri="{FF2B5EF4-FFF2-40B4-BE49-F238E27FC236}">
                <a16:creationId xmlns:a16="http://schemas.microsoft.com/office/drawing/2014/main" id="{A92DCB7D-5DC9-4C09-BA02-EA77B86EA59A}"/>
              </a:ext>
            </a:extLst>
          </p:cNvPr>
          <p:cNvPicPr>
            <a:picLocks noChangeAspect="1"/>
          </p:cNvPicPr>
          <p:nvPr/>
        </p:nvPicPr>
        <p:blipFill>
          <a:blip r:embed="rId3"/>
          <a:stretch>
            <a:fillRect/>
          </a:stretch>
        </p:blipFill>
        <p:spPr>
          <a:xfrm>
            <a:off x="7124217" y="3804873"/>
            <a:ext cx="399029" cy="399029"/>
          </a:xfrm>
          <a:prstGeom prst="rect">
            <a:avLst/>
          </a:prstGeom>
        </p:spPr>
      </p:pic>
      <p:sp>
        <p:nvSpPr>
          <p:cNvPr id="536" name="Title 1">
            <a:extLst>
              <a:ext uri="{FF2B5EF4-FFF2-40B4-BE49-F238E27FC236}">
                <a16:creationId xmlns:a16="http://schemas.microsoft.com/office/drawing/2014/main" id="{AF8A5302-D708-4BB2-B3DE-2908CB649832}"/>
              </a:ext>
            </a:extLst>
          </p:cNvPr>
          <p:cNvSpPr txBox="1">
            <a:spLocks/>
          </p:cNvSpPr>
          <p:nvPr/>
        </p:nvSpPr>
        <p:spPr>
          <a:xfrm>
            <a:off x="-185744" y="210481"/>
            <a:ext cx="4923417" cy="923925"/>
          </a:xfrm>
          <a:prstGeom prst="rect">
            <a:avLst/>
          </a:prstGeom>
          <a:ln w="38100">
            <a:solidFill>
              <a:schemeClr val="tx1"/>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solidFill>
                  <a:schemeClr val="tx1"/>
                </a:solidFill>
              </a:rPr>
              <a:t>  Abstraction Pitfalls</a:t>
            </a:r>
          </a:p>
        </p:txBody>
      </p:sp>
      <p:sp>
        <p:nvSpPr>
          <p:cNvPr id="60" name="Footer Placeholder 59">
            <a:extLst>
              <a:ext uri="{FF2B5EF4-FFF2-40B4-BE49-F238E27FC236}">
                <a16:creationId xmlns:a16="http://schemas.microsoft.com/office/drawing/2014/main" id="{E9F38245-FDDA-4939-A8C0-2A4E3D26BE33}"/>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21392441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CDE6E8C4-64D1-4C96-9A98-08ED9ACE9F9C}"/>
              </a:ext>
            </a:extLst>
          </p:cNvPr>
          <p:cNvSpPr/>
          <p:nvPr/>
        </p:nvSpPr>
        <p:spPr>
          <a:xfrm>
            <a:off x="2645835" y="1184500"/>
            <a:ext cx="6687748" cy="67212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400" dirty="0"/>
              <a:t>   Both miss: TLS 1.3 uses only </a:t>
            </a:r>
            <a:r>
              <a:rPr lang="en-US" sz="2400" b="1" dirty="0"/>
              <a:t>one</a:t>
            </a:r>
            <a:r>
              <a:rPr lang="en-US" sz="2400" dirty="0"/>
              <a:t> hash function</a:t>
            </a:r>
          </a:p>
        </p:txBody>
      </p:sp>
      <p:sp>
        <p:nvSpPr>
          <p:cNvPr id="339" name="Rectangle 338">
            <a:extLst>
              <a:ext uri="{FF2B5EF4-FFF2-40B4-BE49-F238E27FC236}">
                <a16:creationId xmlns:a16="http://schemas.microsoft.com/office/drawing/2014/main" id="{A48CE5E7-E201-4574-A70A-1A1982163167}"/>
              </a:ext>
            </a:extLst>
          </p:cNvPr>
          <p:cNvSpPr/>
          <p:nvPr/>
        </p:nvSpPr>
        <p:spPr>
          <a:xfrm>
            <a:off x="8818880" y="1325504"/>
            <a:ext cx="433676" cy="40358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t>H</a:t>
            </a:r>
          </a:p>
        </p:txBody>
      </p:sp>
      <p:sp>
        <p:nvSpPr>
          <p:cNvPr id="10" name="TextBox 9">
            <a:extLst>
              <a:ext uri="{FF2B5EF4-FFF2-40B4-BE49-F238E27FC236}">
                <a16:creationId xmlns:a16="http://schemas.microsoft.com/office/drawing/2014/main" id="{A71F4252-D36F-4324-AF34-0D359D2C429F}"/>
              </a:ext>
            </a:extLst>
          </p:cNvPr>
          <p:cNvSpPr txBox="1"/>
          <p:nvPr/>
        </p:nvSpPr>
        <p:spPr>
          <a:xfrm>
            <a:off x="185879" y="1530055"/>
            <a:ext cx="2141099" cy="369332"/>
          </a:xfrm>
          <a:prstGeom prst="rect">
            <a:avLst/>
          </a:prstGeom>
          <a:noFill/>
        </p:spPr>
        <p:txBody>
          <a:bodyPr wrap="none" rtlCol="0">
            <a:spAutoFit/>
          </a:bodyPr>
          <a:lstStyle/>
          <a:p>
            <a:r>
              <a:rPr lang="en-US" dirty="0"/>
              <a:t>[DG21] Key Schedule</a:t>
            </a:r>
          </a:p>
        </p:txBody>
      </p:sp>
      <p:sp>
        <p:nvSpPr>
          <p:cNvPr id="340" name="TextBox 339">
            <a:extLst>
              <a:ext uri="{FF2B5EF4-FFF2-40B4-BE49-F238E27FC236}">
                <a16:creationId xmlns:a16="http://schemas.microsoft.com/office/drawing/2014/main" id="{07C63A86-80ED-40DC-9D50-71F000FD3EE5}"/>
              </a:ext>
            </a:extLst>
          </p:cNvPr>
          <p:cNvSpPr txBox="1"/>
          <p:nvPr/>
        </p:nvSpPr>
        <p:spPr>
          <a:xfrm>
            <a:off x="10125537" y="5038813"/>
            <a:ext cx="2066463" cy="369332"/>
          </a:xfrm>
          <a:prstGeom prst="rect">
            <a:avLst/>
          </a:prstGeom>
          <a:noFill/>
        </p:spPr>
        <p:txBody>
          <a:bodyPr wrap="none" rtlCol="0">
            <a:spAutoFit/>
          </a:bodyPr>
          <a:lstStyle/>
          <a:p>
            <a:r>
              <a:rPr lang="en-US" dirty="0"/>
              <a:t>[DJ20] Key Schedule</a:t>
            </a:r>
          </a:p>
        </p:txBody>
      </p:sp>
      <p:sp>
        <p:nvSpPr>
          <p:cNvPr id="344" name="Rectangle 343">
            <a:extLst>
              <a:ext uri="{FF2B5EF4-FFF2-40B4-BE49-F238E27FC236}">
                <a16:creationId xmlns:a16="http://schemas.microsoft.com/office/drawing/2014/main" id="{EA002CE4-3D04-4810-B346-CB2D6DFC1BD9}"/>
              </a:ext>
            </a:extLst>
          </p:cNvPr>
          <p:cNvSpPr/>
          <p:nvPr/>
        </p:nvSpPr>
        <p:spPr>
          <a:xfrm>
            <a:off x="150688" y="1895821"/>
            <a:ext cx="5863771" cy="31577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5" name="Rectangle 344">
            <a:extLst>
              <a:ext uri="{FF2B5EF4-FFF2-40B4-BE49-F238E27FC236}">
                <a16:creationId xmlns:a16="http://schemas.microsoft.com/office/drawing/2014/main" id="{6275028D-FFB1-4A77-93EA-02544288E0EE}"/>
              </a:ext>
            </a:extLst>
          </p:cNvPr>
          <p:cNvSpPr/>
          <p:nvPr/>
        </p:nvSpPr>
        <p:spPr>
          <a:xfrm>
            <a:off x="2158180" y="1929447"/>
            <a:ext cx="423933" cy="28386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b="1" dirty="0">
                <a:solidFill>
                  <a:schemeClr val="tx1"/>
                </a:solidFill>
              </a:rPr>
              <a:t>g</a:t>
            </a:r>
            <a:r>
              <a:rPr lang="en-US" sz="1600" b="1" baseline="30000" dirty="0">
                <a:solidFill>
                  <a:schemeClr val="tx1"/>
                </a:solidFill>
              </a:rPr>
              <a:t>ab</a:t>
            </a:r>
            <a:endParaRPr lang="en-US" sz="1600" dirty="0">
              <a:solidFill>
                <a:schemeClr val="tx1"/>
              </a:solidFill>
            </a:endParaRPr>
          </a:p>
        </p:txBody>
      </p:sp>
      <p:sp>
        <p:nvSpPr>
          <p:cNvPr id="346" name="Rectangle 345">
            <a:extLst>
              <a:ext uri="{FF2B5EF4-FFF2-40B4-BE49-F238E27FC236}">
                <a16:creationId xmlns:a16="http://schemas.microsoft.com/office/drawing/2014/main" id="{AD7337DC-4015-4A44-B87F-E5B75F1FABE2}"/>
              </a:ext>
            </a:extLst>
          </p:cNvPr>
          <p:cNvSpPr/>
          <p:nvPr/>
        </p:nvSpPr>
        <p:spPr>
          <a:xfrm>
            <a:off x="3027877" y="2847052"/>
            <a:ext cx="786467" cy="37114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chemeClr val="tx1"/>
                </a:solidFill>
              </a:rPr>
              <a:t>(</a:t>
            </a:r>
            <a:r>
              <a:rPr lang="en-US" sz="1600" b="1" dirty="0">
                <a:solidFill>
                  <a:schemeClr val="tx1"/>
                </a:solidFill>
              </a:rPr>
              <a:t>g</a:t>
            </a:r>
            <a:r>
              <a:rPr lang="en-US" sz="1600" b="1" baseline="30000" dirty="0">
                <a:solidFill>
                  <a:schemeClr val="tx1"/>
                </a:solidFill>
              </a:rPr>
              <a:t>a</a:t>
            </a:r>
            <a:r>
              <a:rPr lang="en-US" sz="1600" dirty="0">
                <a:solidFill>
                  <a:schemeClr val="tx1"/>
                </a:solidFill>
              </a:rPr>
              <a:t> , </a:t>
            </a:r>
            <a:r>
              <a:rPr lang="en-US" sz="1600" b="1" dirty="0" err="1">
                <a:solidFill>
                  <a:schemeClr val="tx1"/>
                </a:solidFill>
              </a:rPr>
              <a:t>g</a:t>
            </a:r>
            <a:r>
              <a:rPr lang="en-US" sz="1600" b="1" baseline="30000" dirty="0" err="1">
                <a:solidFill>
                  <a:schemeClr val="tx1"/>
                </a:solidFill>
              </a:rPr>
              <a:t>b</a:t>
            </a:r>
            <a:r>
              <a:rPr lang="en-US" sz="1600" dirty="0">
                <a:solidFill>
                  <a:schemeClr val="tx1"/>
                </a:solidFill>
              </a:rPr>
              <a:t>)</a:t>
            </a:r>
          </a:p>
        </p:txBody>
      </p:sp>
      <p:sp>
        <p:nvSpPr>
          <p:cNvPr id="347" name="Oval 346">
            <a:extLst>
              <a:ext uri="{FF2B5EF4-FFF2-40B4-BE49-F238E27FC236}">
                <a16:creationId xmlns:a16="http://schemas.microsoft.com/office/drawing/2014/main" id="{2C293C23-2B96-4C54-B781-E25353455963}"/>
              </a:ext>
            </a:extLst>
          </p:cNvPr>
          <p:cNvSpPr/>
          <p:nvPr/>
        </p:nvSpPr>
        <p:spPr>
          <a:xfrm rot="5400000">
            <a:off x="260514" y="2463668"/>
            <a:ext cx="409660" cy="40784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48" name="Oval 347">
            <a:extLst>
              <a:ext uri="{FF2B5EF4-FFF2-40B4-BE49-F238E27FC236}">
                <a16:creationId xmlns:a16="http://schemas.microsoft.com/office/drawing/2014/main" id="{423A2CE0-8CDF-43B5-BB95-D4C9DD007AB6}"/>
              </a:ext>
            </a:extLst>
          </p:cNvPr>
          <p:cNvSpPr/>
          <p:nvPr/>
        </p:nvSpPr>
        <p:spPr>
          <a:xfrm>
            <a:off x="1233469" y="2465255"/>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9" name="Straight Arrow Connector 348">
            <a:extLst>
              <a:ext uri="{FF2B5EF4-FFF2-40B4-BE49-F238E27FC236}">
                <a16:creationId xmlns:a16="http://schemas.microsoft.com/office/drawing/2014/main" id="{DFA80BC0-58B0-4BA1-9C8D-748D823CFA9B}"/>
              </a:ext>
            </a:extLst>
          </p:cNvPr>
          <p:cNvCxnSpPr>
            <a:cxnSpLocks/>
          </p:cNvCxnSpPr>
          <p:nvPr/>
        </p:nvCxnSpPr>
        <p:spPr>
          <a:xfrm>
            <a:off x="669269" y="2667593"/>
            <a:ext cx="564200" cy="249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50" name="Straight Arrow Connector 349">
            <a:extLst>
              <a:ext uri="{FF2B5EF4-FFF2-40B4-BE49-F238E27FC236}">
                <a16:creationId xmlns:a16="http://schemas.microsoft.com/office/drawing/2014/main" id="{4B0BD8F2-BA70-47DB-AA18-595FF3AB5E55}"/>
              </a:ext>
            </a:extLst>
          </p:cNvPr>
          <p:cNvCxnSpPr>
            <a:cxnSpLocks/>
          </p:cNvCxnSpPr>
          <p:nvPr/>
        </p:nvCxnSpPr>
        <p:spPr>
          <a:xfrm flipV="1">
            <a:off x="1641318" y="2652853"/>
            <a:ext cx="536446" cy="1723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51" name="Oval 350">
            <a:extLst>
              <a:ext uri="{FF2B5EF4-FFF2-40B4-BE49-F238E27FC236}">
                <a16:creationId xmlns:a16="http://schemas.microsoft.com/office/drawing/2014/main" id="{16E54E21-B65D-4636-B3A4-62D3B541D450}"/>
              </a:ext>
            </a:extLst>
          </p:cNvPr>
          <p:cNvSpPr/>
          <p:nvPr/>
        </p:nvSpPr>
        <p:spPr>
          <a:xfrm rot="5400000">
            <a:off x="2176858" y="2448928"/>
            <a:ext cx="409660" cy="40784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352" name="Straight Arrow Connector 351">
            <a:extLst>
              <a:ext uri="{FF2B5EF4-FFF2-40B4-BE49-F238E27FC236}">
                <a16:creationId xmlns:a16="http://schemas.microsoft.com/office/drawing/2014/main" id="{02009B7C-9EE9-4A69-9E59-20EF7B58015A}"/>
              </a:ext>
            </a:extLst>
          </p:cNvPr>
          <p:cNvCxnSpPr>
            <a:cxnSpLocks/>
            <a:stCxn id="345" idx="2"/>
          </p:cNvCxnSpPr>
          <p:nvPr/>
        </p:nvCxnSpPr>
        <p:spPr>
          <a:xfrm>
            <a:off x="2370147" y="2213307"/>
            <a:ext cx="11541" cy="337131"/>
          </a:xfrm>
          <a:prstGeom prst="straightConnector1">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353" name="Straight Arrow Connector 352">
            <a:extLst>
              <a:ext uri="{FF2B5EF4-FFF2-40B4-BE49-F238E27FC236}">
                <a16:creationId xmlns:a16="http://schemas.microsoft.com/office/drawing/2014/main" id="{3B4F5D6A-8E9D-4CDE-A14A-82EEC2D9EF54}"/>
              </a:ext>
            </a:extLst>
          </p:cNvPr>
          <p:cNvCxnSpPr>
            <a:cxnSpLocks/>
          </p:cNvCxnSpPr>
          <p:nvPr/>
        </p:nvCxnSpPr>
        <p:spPr>
          <a:xfrm>
            <a:off x="2585613" y="2652853"/>
            <a:ext cx="637239" cy="8106"/>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54" name="Oval 353">
            <a:extLst>
              <a:ext uri="{FF2B5EF4-FFF2-40B4-BE49-F238E27FC236}">
                <a16:creationId xmlns:a16="http://schemas.microsoft.com/office/drawing/2014/main" id="{9C253716-57DA-419B-8058-D529AEB61DA3}"/>
              </a:ext>
            </a:extLst>
          </p:cNvPr>
          <p:cNvSpPr/>
          <p:nvPr/>
        </p:nvSpPr>
        <p:spPr>
          <a:xfrm>
            <a:off x="3222852" y="2456129"/>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5" name="Straight Arrow Connector 354">
            <a:extLst>
              <a:ext uri="{FF2B5EF4-FFF2-40B4-BE49-F238E27FC236}">
                <a16:creationId xmlns:a16="http://schemas.microsoft.com/office/drawing/2014/main" id="{7123C2CC-089D-4F6C-A576-20D7A47E8C0E}"/>
              </a:ext>
            </a:extLst>
          </p:cNvPr>
          <p:cNvCxnSpPr>
            <a:cxnSpLocks/>
          </p:cNvCxnSpPr>
          <p:nvPr/>
        </p:nvCxnSpPr>
        <p:spPr>
          <a:xfrm>
            <a:off x="3630701" y="2660959"/>
            <a:ext cx="501494" cy="756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56" name="Oval 355">
            <a:extLst>
              <a:ext uri="{FF2B5EF4-FFF2-40B4-BE49-F238E27FC236}">
                <a16:creationId xmlns:a16="http://schemas.microsoft.com/office/drawing/2014/main" id="{D15CCB8F-A289-48FA-BF75-83D1F9EC96C5}"/>
              </a:ext>
            </a:extLst>
          </p:cNvPr>
          <p:cNvSpPr/>
          <p:nvPr/>
        </p:nvSpPr>
        <p:spPr>
          <a:xfrm rot="5400000">
            <a:off x="4131289" y="2464595"/>
            <a:ext cx="409660" cy="40784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357" name="Connector: Elbow 65">
            <a:extLst>
              <a:ext uri="{FF2B5EF4-FFF2-40B4-BE49-F238E27FC236}">
                <a16:creationId xmlns:a16="http://schemas.microsoft.com/office/drawing/2014/main" id="{B542F996-FE56-4EB9-A92D-4F4755B5D9F2}"/>
              </a:ext>
            </a:extLst>
          </p:cNvPr>
          <p:cNvCxnSpPr>
            <a:cxnSpLocks/>
          </p:cNvCxnSpPr>
          <p:nvPr/>
        </p:nvCxnSpPr>
        <p:spPr>
          <a:xfrm>
            <a:off x="4540044" y="2668520"/>
            <a:ext cx="199354" cy="74841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58" name="Oval 357">
            <a:extLst>
              <a:ext uri="{FF2B5EF4-FFF2-40B4-BE49-F238E27FC236}">
                <a16:creationId xmlns:a16="http://schemas.microsoft.com/office/drawing/2014/main" id="{64CC9083-E5FB-45EA-B8C9-4F48D67C1FBA}"/>
              </a:ext>
            </a:extLst>
          </p:cNvPr>
          <p:cNvSpPr/>
          <p:nvPr/>
        </p:nvSpPr>
        <p:spPr>
          <a:xfrm>
            <a:off x="4533791" y="3306926"/>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9" name="Straight Arrow Connector 358">
            <a:extLst>
              <a:ext uri="{FF2B5EF4-FFF2-40B4-BE49-F238E27FC236}">
                <a16:creationId xmlns:a16="http://schemas.microsoft.com/office/drawing/2014/main" id="{0B5E4B04-B7ED-42CD-85EB-A8FEB38ECE3E}"/>
              </a:ext>
            </a:extLst>
          </p:cNvPr>
          <p:cNvCxnSpPr>
            <a:cxnSpLocks/>
            <a:stCxn id="421" idx="4"/>
            <a:endCxn id="398" idx="0"/>
          </p:cNvCxnSpPr>
          <p:nvPr/>
        </p:nvCxnSpPr>
        <p:spPr>
          <a:xfrm flipH="1">
            <a:off x="4737673" y="3716294"/>
            <a:ext cx="1864" cy="25283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60" name="Connector: Elbow 75">
            <a:extLst>
              <a:ext uri="{FF2B5EF4-FFF2-40B4-BE49-F238E27FC236}">
                <a16:creationId xmlns:a16="http://schemas.microsoft.com/office/drawing/2014/main" id="{8C79E631-0142-4FA5-8BF2-2C5C87C82DB4}"/>
              </a:ext>
            </a:extLst>
          </p:cNvPr>
          <p:cNvCxnSpPr>
            <a:cxnSpLocks/>
          </p:cNvCxnSpPr>
          <p:nvPr/>
        </p:nvCxnSpPr>
        <p:spPr>
          <a:xfrm flipH="1">
            <a:off x="4206771" y="2668520"/>
            <a:ext cx="333273" cy="76062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61" name="Oval 360">
            <a:extLst>
              <a:ext uri="{FF2B5EF4-FFF2-40B4-BE49-F238E27FC236}">
                <a16:creationId xmlns:a16="http://schemas.microsoft.com/office/drawing/2014/main" id="{E5353BEE-BDB9-4726-94BB-8D33DC586CC8}"/>
              </a:ext>
            </a:extLst>
          </p:cNvPr>
          <p:cNvSpPr/>
          <p:nvPr/>
        </p:nvSpPr>
        <p:spPr>
          <a:xfrm>
            <a:off x="4001164" y="3319136"/>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2" name="Connector: Elbow 81">
            <a:extLst>
              <a:ext uri="{FF2B5EF4-FFF2-40B4-BE49-F238E27FC236}">
                <a16:creationId xmlns:a16="http://schemas.microsoft.com/office/drawing/2014/main" id="{8CA7E06A-586C-43B1-85CB-180A99E9559B}"/>
              </a:ext>
            </a:extLst>
          </p:cNvPr>
          <p:cNvCxnSpPr>
            <a:cxnSpLocks/>
          </p:cNvCxnSpPr>
          <p:nvPr/>
        </p:nvCxnSpPr>
        <p:spPr>
          <a:xfrm>
            <a:off x="4540044" y="2668520"/>
            <a:ext cx="1181716" cy="83029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63" name="Oval 362">
            <a:extLst>
              <a:ext uri="{FF2B5EF4-FFF2-40B4-BE49-F238E27FC236}">
                <a16:creationId xmlns:a16="http://schemas.microsoft.com/office/drawing/2014/main" id="{39B2B11F-D0C0-42B5-8991-96CF8DC34F9E}"/>
              </a:ext>
            </a:extLst>
          </p:cNvPr>
          <p:cNvSpPr/>
          <p:nvPr/>
        </p:nvSpPr>
        <p:spPr>
          <a:xfrm>
            <a:off x="5535905" y="3320237"/>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4" name="Connector: Elbow 83">
            <a:extLst>
              <a:ext uri="{FF2B5EF4-FFF2-40B4-BE49-F238E27FC236}">
                <a16:creationId xmlns:a16="http://schemas.microsoft.com/office/drawing/2014/main" id="{9F5C9F27-6E9B-4991-9B66-C3064A952729}"/>
              </a:ext>
            </a:extLst>
          </p:cNvPr>
          <p:cNvCxnSpPr>
            <a:cxnSpLocks/>
          </p:cNvCxnSpPr>
          <p:nvPr/>
        </p:nvCxnSpPr>
        <p:spPr>
          <a:xfrm>
            <a:off x="4540044" y="2668520"/>
            <a:ext cx="695807" cy="78169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65" name="Oval 364">
            <a:extLst>
              <a:ext uri="{FF2B5EF4-FFF2-40B4-BE49-F238E27FC236}">
                <a16:creationId xmlns:a16="http://schemas.microsoft.com/office/drawing/2014/main" id="{D5AE49D9-C4D6-45A1-ABDC-27F9B9833BA3}"/>
              </a:ext>
            </a:extLst>
          </p:cNvPr>
          <p:cNvSpPr/>
          <p:nvPr/>
        </p:nvSpPr>
        <p:spPr>
          <a:xfrm>
            <a:off x="5029176" y="3319234"/>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6" name="Straight Arrow Connector 365">
            <a:extLst>
              <a:ext uri="{FF2B5EF4-FFF2-40B4-BE49-F238E27FC236}">
                <a16:creationId xmlns:a16="http://schemas.microsoft.com/office/drawing/2014/main" id="{CEB0E12C-59FF-4D75-AE9C-3C070B578287}"/>
              </a:ext>
            </a:extLst>
          </p:cNvPr>
          <p:cNvCxnSpPr>
            <a:cxnSpLocks/>
            <a:stCxn id="422" idx="4"/>
            <a:endCxn id="408" idx="0"/>
          </p:cNvCxnSpPr>
          <p:nvPr/>
        </p:nvCxnSpPr>
        <p:spPr>
          <a:xfrm>
            <a:off x="5239724" y="3730807"/>
            <a:ext cx="16399" cy="24414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67" name="Straight Arrow Connector 366">
            <a:extLst>
              <a:ext uri="{FF2B5EF4-FFF2-40B4-BE49-F238E27FC236}">
                <a16:creationId xmlns:a16="http://schemas.microsoft.com/office/drawing/2014/main" id="{4D75181A-A665-4A17-B073-C025022262A8}"/>
              </a:ext>
            </a:extLst>
          </p:cNvPr>
          <p:cNvCxnSpPr>
            <a:cxnSpLocks/>
            <a:stCxn id="420" idx="4"/>
          </p:cNvCxnSpPr>
          <p:nvPr/>
        </p:nvCxnSpPr>
        <p:spPr>
          <a:xfrm>
            <a:off x="4206771" y="3728161"/>
            <a:ext cx="8616" cy="246787"/>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68" name="Straight Arrow Connector 367">
            <a:extLst>
              <a:ext uri="{FF2B5EF4-FFF2-40B4-BE49-F238E27FC236}">
                <a16:creationId xmlns:a16="http://schemas.microsoft.com/office/drawing/2014/main" id="{DB22606C-F7F9-4491-8A89-488416E44634}"/>
              </a:ext>
            </a:extLst>
          </p:cNvPr>
          <p:cNvCxnSpPr>
            <a:cxnSpLocks/>
            <a:stCxn id="424" idx="2"/>
            <a:endCxn id="409" idx="0"/>
          </p:cNvCxnSpPr>
          <p:nvPr/>
        </p:nvCxnSpPr>
        <p:spPr>
          <a:xfrm flipH="1">
            <a:off x="5729705" y="3716948"/>
            <a:ext cx="8794" cy="26235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69" name="Oval 368">
            <a:extLst>
              <a:ext uri="{FF2B5EF4-FFF2-40B4-BE49-F238E27FC236}">
                <a16:creationId xmlns:a16="http://schemas.microsoft.com/office/drawing/2014/main" id="{ADB219CC-8E6E-4300-8006-5313A0935E0D}"/>
              </a:ext>
            </a:extLst>
          </p:cNvPr>
          <p:cNvSpPr/>
          <p:nvPr/>
        </p:nvSpPr>
        <p:spPr>
          <a:xfrm>
            <a:off x="1793547" y="3294396"/>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0" name="Straight Arrow Connector 369">
            <a:extLst>
              <a:ext uri="{FF2B5EF4-FFF2-40B4-BE49-F238E27FC236}">
                <a16:creationId xmlns:a16="http://schemas.microsoft.com/office/drawing/2014/main" id="{03492E5A-6647-4561-AAE1-E52BEF2F604B}"/>
              </a:ext>
            </a:extLst>
          </p:cNvPr>
          <p:cNvCxnSpPr>
            <a:cxnSpLocks/>
            <a:stCxn id="369" idx="4"/>
            <a:endCxn id="390" idx="0"/>
          </p:cNvCxnSpPr>
          <p:nvPr/>
        </p:nvCxnSpPr>
        <p:spPr>
          <a:xfrm>
            <a:off x="1997472" y="3704056"/>
            <a:ext cx="260668" cy="152116"/>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71" name="Connector: Elbow 96">
            <a:extLst>
              <a:ext uri="{FF2B5EF4-FFF2-40B4-BE49-F238E27FC236}">
                <a16:creationId xmlns:a16="http://schemas.microsoft.com/office/drawing/2014/main" id="{14B4409F-AC1B-484C-A772-7302E9974A7D}"/>
              </a:ext>
            </a:extLst>
          </p:cNvPr>
          <p:cNvCxnSpPr>
            <a:cxnSpLocks/>
            <a:stCxn id="351" idx="0"/>
            <a:endCxn id="372" idx="0"/>
          </p:cNvCxnSpPr>
          <p:nvPr/>
        </p:nvCxnSpPr>
        <p:spPr>
          <a:xfrm>
            <a:off x="2585613" y="2652853"/>
            <a:ext cx="293271" cy="65973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72" name="Oval 371">
            <a:extLst>
              <a:ext uri="{FF2B5EF4-FFF2-40B4-BE49-F238E27FC236}">
                <a16:creationId xmlns:a16="http://schemas.microsoft.com/office/drawing/2014/main" id="{C97FBE9E-3582-41C1-AD7E-0A1CF08C19FC}"/>
              </a:ext>
            </a:extLst>
          </p:cNvPr>
          <p:cNvSpPr/>
          <p:nvPr/>
        </p:nvSpPr>
        <p:spPr>
          <a:xfrm>
            <a:off x="2674959" y="3312591"/>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3" name="Straight Arrow Connector 372">
            <a:extLst>
              <a:ext uri="{FF2B5EF4-FFF2-40B4-BE49-F238E27FC236}">
                <a16:creationId xmlns:a16="http://schemas.microsoft.com/office/drawing/2014/main" id="{3BF112D2-F8C4-48BB-B7CC-DCDE914FFFB3}"/>
              </a:ext>
            </a:extLst>
          </p:cNvPr>
          <p:cNvCxnSpPr>
            <a:cxnSpLocks/>
            <a:stCxn id="372" idx="4"/>
            <a:endCxn id="391" idx="0"/>
          </p:cNvCxnSpPr>
          <p:nvPr/>
        </p:nvCxnSpPr>
        <p:spPr>
          <a:xfrm flipH="1">
            <a:off x="2801458" y="3722251"/>
            <a:ext cx="77426" cy="154773"/>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74" name="Straight Arrow Connector 373">
            <a:extLst>
              <a:ext uri="{FF2B5EF4-FFF2-40B4-BE49-F238E27FC236}">
                <a16:creationId xmlns:a16="http://schemas.microsoft.com/office/drawing/2014/main" id="{21921D97-81C2-42B3-9C96-6892A2931BC0}"/>
              </a:ext>
            </a:extLst>
          </p:cNvPr>
          <p:cNvCxnSpPr>
            <a:cxnSpLocks/>
            <a:stCxn id="351" idx="0"/>
            <a:endCxn id="369" idx="0"/>
          </p:cNvCxnSpPr>
          <p:nvPr/>
        </p:nvCxnSpPr>
        <p:spPr>
          <a:xfrm flipH="1">
            <a:off x="1997472" y="2652853"/>
            <a:ext cx="588141" cy="641543"/>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75" name="Oval 374">
            <a:extLst>
              <a:ext uri="{FF2B5EF4-FFF2-40B4-BE49-F238E27FC236}">
                <a16:creationId xmlns:a16="http://schemas.microsoft.com/office/drawing/2014/main" id="{A5D5B772-1AD6-4F5E-B6A4-04C6BFBAAEF3}"/>
              </a:ext>
            </a:extLst>
          </p:cNvPr>
          <p:cNvSpPr/>
          <p:nvPr/>
        </p:nvSpPr>
        <p:spPr>
          <a:xfrm>
            <a:off x="218595" y="3290667"/>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6" name="Straight Arrow Connector 375">
            <a:extLst>
              <a:ext uri="{FF2B5EF4-FFF2-40B4-BE49-F238E27FC236}">
                <a16:creationId xmlns:a16="http://schemas.microsoft.com/office/drawing/2014/main" id="{A5ABDD36-A4A8-4629-8C0A-25E27AE44B40}"/>
              </a:ext>
            </a:extLst>
          </p:cNvPr>
          <p:cNvCxnSpPr>
            <a:cxnSpLocks/>
          </p:cNvCxnSpPr>
          <p:nvPr/>
        </p:nvCxnSpPr>
        <p:spPr>
          <a:xfrm flipH="1">
            <a:off x="416838" y="3700327"/>
            <a:ext cx="5682" cy="20009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77" name="Oval 376">
            <a:extLst>
              <a:ext uri="{FF2B5EF4-FFF2-40B4-BE49-F238E27FC236}">
                <a16:creationId xmlns:a16="http://schemas.microsoft.com/office/drawing/2014/main" id="{F4D437AF-755E-40C0-8A04-8FCCE0725569}"/>
              </a:ext>
            </a:extLst>
          </p:cNvPr>
          <p:cNvSpPr/>
          <p:nvPr/>
        </p:nvSpPr>
        <p:spPr>
          <a:xfrm>
            <a:off x="669584" y="3290667"/>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8" name="Straight Arrow Connector 377">
            <a:extLst>
              <a:ext uri="{FF2B5EF4-FFF2-40B4-BE49-F238E27FC236}">
                <a16:creationId xmlns:a16="http://schemas.microsoft.com/office/drawing/2014/main" id="{3DC5DE01-782F-4904-88AE-18AB16726561}"/>
              </a:ext>
            </a:extLst>
          </p:cNvPr>
          <p:cNvCxnSpPr>
            <a:cxnSpLocks/>
            <a:stCxn id="377" idx="4"/>
            <a:endCxn id="402" idx="0"/>
          </p:cNvCxnSpPr>
          <p:nvPr/>
        </p:nvCxnSpPr>
        <p:spPr>
          <a:xfrm>
            <a:off x="873509" y="3700327"/>
            <a:ext cx="11719" cy="26437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79" name="Oval 378">
            <a:extLst>
              <a:ext uri="{FF2B5EF4-FFF2-40B4-BE49-F238E27FC236}">
                <a16:creationId xmlns:a16="http://schemas.microsoft.com/office/drawing/2014/main" id="{B0EECA53-168F-493F-A901-206A20DFBEF9}"/>
              </a:ext>
            </a:extLst>
          </p:cNvPr>
          <p:cNvSpPr/>
          <p:nvPr/>
        </p:nvSpPr>
        <p:spPr>
          <a:xfrm>
            <a:off x="1122409" y="3296610"/>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0" name="Picture 379" descr="A picture containing clipart&#10;&#10;Description automatically generated">
            <a:extLst>
              <a:ext uri="{FF2B5EF4-FFF2-40B4-BE49-F238E27FC236}">
                <a16:creationId xmlns:a16="http://schemas.microsoft.com/office/drawing/2014/main" id="{F65F081F-5301-4C74-8847-9FEC1EA4A695}"/>
              </a:ext>
            </a:extLst>
          </p:cNvPr>
          <p:cNvPicPr>
            <a:picLocks noChangeAspect="1"/>
          </p:cNvPicPr>
          <p:nvPr/>
        </p:nvPicPr>
        <p:blipFill>
          <a:blip r:embed="rId3"/>
          <a:stretch>
            <a:fillRect/>
          </a:stretch>
        </p:blipFill>
        <p:spPr>
          <a:xfrm>
            <a:off x="225023" y="4524052"/>
            <a:ext cx="399029" cy="399029"/>
          </a:xfrm>
          <a:prstGeom prst="rect">
            <a:avLst/>
          </a:prstGeom>
        </p:spPr>
      </p:pic>
      <p:sp>
        <p:nvSpPr>
          <p:cNvPr id="381" name="Oval 380">
            <a:extLst>
              <a:ext uri="{FF2B5EF4-FFF2-40B4-BE49-F238E27FC236}">
                <a16:creationId xmlns:a16="http://schemas.microsoft.com/office/drawing/2014/main" id="{03BB57EB-DE1C-4F3F-8512-61468BF8BED3}"/>
              </a:ext>
            </a:extLst>
          </p:cNvPr>
          <p:cNvSpPr/>
          <p:nvPr/>
        </p:nvSpPr>
        <p:spPr>
          <a:xfrm>
            <a:off x="212913" y="3900425"/>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2" name="Straight Arrow Connector 381">
            <a:extLst>
              <a:ext uri="{FF2B5EF4-FFF2-40B4-BE49-F238E27FC236}">
                <a16:creationId xmlns:a16="http://schemas.microsoft.com/office/drawing/2014/main" id="{E755D263-EA41-4090-B7A9-90AF11E5B49B}"/>
              </a:ext>
            </a:extLst>
          </p:cNvPr>
          <p:cNvCxnSpPr>
            <a:cxnSpLocks/>
            <a:stCxn id="413" idx="4"/>
            <a:endCxn id="380" idx="0"/>
          </p:cNvCxnSpPr>
          <p:nvPr/>
        </p:nvCxnSpPr>
        <p:spPr>
          <a:xfrm>
            <a:off x="420854" y="4314556"/>
            <a:ext cx="3684" cy="209496"/>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83" name="Connector: Elbow 382">
            <a:extLst>
              <a:ext uri="{FF2B5EF4-FFF2-40B4-BE49-F238E27FC236}">
                <a16:creationId xmlns:a16="http://schemas.microsoft.com/office/drawing/2014/main" id="{69256C28-9582-49F4-860F-8DF6A65FFC19}"/>
              </a:ext>
            </a:extLst>
          </p:cNvPr>
          <p:cNvCxnSpPr>
            <a:cxnSpLocks/>
            <a:stCxn id="346" idx="3"/>
          </p:cNvCxnSpPr>
          <p:nvPr/>
        </p:nvCxnSpPr>
        <p:spPr>
          <a:xfrm>
            <a:off x="3814344" y="3032625"/>
            <a:ext cx="392427" cy="396517"/>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384" name="Connector: Elbow 383">
            <a:extLst>
              <a:ext uri="{FF2B5EF4-FFF2-40B4-BE49-F238E27FC236}">
                <a16:creationId xmlns:a16="http://schemas.microsoft.com/office/drawing/2014/main" id="{B49CC931-9DD5-4379-AA45-EA602AB0A1C6}"/>
              </a:ext>
            </a:extLst>
          </p:cNvPr>
          <p:cNvCxnSpPr>
            <a:cxnSpLocks/>
            <a:stCxn id="346" idx="1"/>
            <a:endCxn id="372" idx="0"/>
          </p:cNvCxnSpPr>
          <p:nvPr/>
        </p:nvCxnSpPr>
        <p:spPr>
          <a:xfrm rot="10800000" flipV="1">
            <a:off x="2878885" y="3032625"/>
            <a:ext cx="148993" cy="279966"/>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385" name="Connector: Elbow 384">
            <a:extLst>
              <a:ext uri="{FF2B5EF4-FFF2-40B4-BE49-F238E27FC236}">
                <a16:creationId xmlns:a16="http://schemas.microsoft.com/office/drawing/2014/main" id="{ADA2D19F-8388-4B08-ADBA-CE2F90009148}"/>
              </a:ext>
            </a:extLst>
          </p:cNvPr>
          <p:cNvCxnSpPr>
            <a:cxnSpLocks/>
            <a:stCxn id="346" idx="1"/>
            <a:endCxn id="369" idx="0"/>
          </p:cNvCxnSpPr>
          <p:nvPr/>
        </p:nvCxnSpPr>
        <p:spPr>
          <a:xfrm rot="10800000" flipV="1">
            <a:off x="1997473" y="3032624"/>
            <a:ext cx="1030405" cy="261771"/>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386" name="Connector: Elbow 385">
            <a:extLst>
              <a:ext uri="{FF2B5EF4-FFF2-40B4-BE49-F238E27FC236}">
                <a16:creationId xmlns:a16="http://schemas.microsoft.com/office/drawing/2014/main" id="{BCC544D5-3102-45B6-9832-AD6BE10979B4}"/>
              </a:ext>
            </a:extLst>
          </p:cNvPr>
          <p:cNvCxnSpPr>
            <a:cxnSpLocks/>
            <a:stCxn id="346" idx="3"/>
          </p:cNvCxnSpPr>
          <p:nvPr/>
        </p:nvCxnSpPr>
        <p:spPr>
          <a:xfrm>
            <a:off x="3814344" y="3032625"/>
            <a:ext cx="925054" cy="384307"/>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387" name="Connector: Elbow 386">
            <a:extLst>
              <a:ext uri="{FF2B5EF4-FFF2-40B4-BE49-F238E27FC236}">
                <a16:creationId xmlns:a16="http://schemas.microsoft.com/office/drawing/2014/main" id="{C1120B93-AD24-4BC5-A6B2-30B85482AED6}"/>
              </a:ext>
            </a:extLst>
          </p:cNvPr>
          <p:cNvCxnSpPr>
            <a:cxnSpLocks/>
            <a:stCxn id="346" idx="3"/>
          </p:cNvCxnSpPr>
          <p:nvPr/>
        </p:nvCxnSpPr>
        <p:spPr>
          <a:xfrm>
            <a:off x="3814344" y="3032625"/>
            <a:ext cx="1421507" cy="417594"/>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388" name="Connector: Elbow 387">
            <a:extLst>
              <a:ext uri="{FF2B5EF4-FFF2-40B4-BE49-F238E27FC236}">
                <a16:creationId xmlns:a16="http://schemas.microsoft.com/office/drawing/2014/main" id="{66E3113D-723F-497E-BA87-433C9321CBBC}"/>
              </a:ext>
            </a:extLst>
          </p:cNvPr>
          <p:cNvCxnSpPr>
            <a:cxnSpLocks/>
            <a:stCxn id="346" idx="3"/>
          </p:cNvCxnSpPr>
          <p:nvPr/>
        </p:nvCxnSpPr>
        <p:spPr>
          <a:xfrm>
            <a:off x="3814344" y="3032625"/>
            <a:ext cx="1907416" cy="466185"/>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389" name="Straight Arrow Connector 388">
            <a:extLst>
              <a:ext uri="{FF2B5EF4-FFF2-40B4-BE49-F238E27FC236}">
                <a16:creationId xmlns:a16="http://schemas.microsoft.com/office/drawing/2014/main" id="{215061AC-6149-4BCB-B849-2E339FEB8F0B}"/>
              </a:ext>
            </a:extLst>
          </p:cNvPr>
          <p:cNvCxnSpPr>
            <a:cxnSpLocks/>
            <a:endCxn id="403" idx="0"/>
          </p:cNvCxnSpPr>
          <p:nvPr/>
        </p:nvCxnSpPr>
        <p:spPr>
          <a:xfrm>
            <a:off x="1326334" y="3706270"/>
            <a:ext cx="12924" cy="26882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90" name="Oval 389">
            <a:extLst>
              <a:ext uri="{FF2B5EF4-FFF2-40B4-BE49-F238E27FC236}">
                <a16:creationId xmlns:a16="http://schemas.microsoft.com/office/drawing/2014/main" id="{55D56AB1-DD43-4EA3-915C-D52323B369B0}"/>
              </a:ext>
            </a:extLst>
          </p:cNvPr>
          <p:cNvSpPr/>
          <p:nvPr/>
        </p:nvSpPr>
        <p:spPr>
          <a:xfrm>
            <a:off x="2054215" y="3856172"/>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391" name="Oval 390">
            <a:extLst>
              <a:ext uri="{FF2B5EF4-FFF2-40B4-BE49-F238E27FC236}">
                <a16:creationId xmlns:a16="http://schemas.microsoft.com/office/drawing/2014/main" id="{D58E276E-72DC-4CD8-92CC-94595FC86C6E}"/>
              </a:ext>
            </a:extLst>
          </p:cNvPr>
          <p:cNvSpPr/>
          <p:nvPr/>
        </p:nvSpPr>
        <p:spPr>
          <a:xfrm>
            <a:off x="2597533" y="3877024"/>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cxnSp>
        <p:nvCxnSpPr>
          <p:cNvPr id="392" name="Connector: Elbow 231">
            <a:extLst>
              <a:ext uri="{FF2B5EF4-FFF2-40B4-BE49-F238E27FC236}">
                <a16:creationId xmlns:a16="http://schemas.microsoft.com/office/drawing/2014/main" id="{D7214AE4-1118-44B6-B736-A268155C0A2F}"/>
              </a:ext>
            </a:extLst>
          </p:cNvPr>
          <p:cNvCxnSpPr>
            <a:cxnSpLocks/>
            <a:stCxn id="369" idx="4"/>
            <a:endCxn id="393" idx="0"/>
          </p:cNvCxnSpPr>
          <p:nvPr/>
        </p:nvCxnSpPr>
        <p:spPr>
          <a:xfrm flipH="1">
            <a:off x="1801442" y="3704056"/>
            <a:ext cx="196030" cy="16114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93" name="Oval 392">
            <a:extLst>
              <a:ext uri="{FF2B5EF4-FFF2-40B4-BE49-F238E27FC236}">
                <a16:creationId xmlns:a16="http://schemas.microsoft.com/office/drawing/2014/main" id="{645A2D74-7410-46DD-B2E8-CAB7A6CA7563}"/>
              </a:ext>
            </a:extLst>
          </p:cNvPr>
          <p:cNvSpPr/>
          <p:nvPr/>
        </p:nvSpPr>
        <p:spPr>
          <a:xfrm>
            <a:off x="1597517" y="3865197"/>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cxnSp>
        <p:nvCxnSpPr>
          <p:cNvPr id="394" name="Straight Arrow Connector 393">
            <a:extLst>
              <a:ext uri="{FF2B5EF4-FFF2-40B4-BE49-F238E27FC236}">
                <a16:creationId xmlns:a16="http://schemas.microsoft.com/office/drawing/2014/main" id="{5FF2B717-E54A-40A4-97B5-42F3CDDA8C1E}"/>
              </a:ext>
            </a:extLst>
          </p:cNvPr>
          <p:cNvCxnSpPr>
            <a:cxnSpLocks/>
            <a:stCxn id="393" idx="4"/>
            <a:endCxn id="404" idx="0"/>
          </p:cNvCxnSpPr>
          <p:nvPr/>
        </p:nvCxnSpPr>
        <p:spPr>
          <a:xfrm flipH="1">
            <a:off x="1793900" y="4274857"/>
            <a:ext cx="7542" cy="23296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95" name="Connector: Elbow 235">
            <a:extLst>
              <a:ext uri="{FF2B5EF4-FFF2-40B4-BE49-F238E27FC236}">
                <a16:creationId xmlns:a16="http://schemas.microsoft.com/office/drawing/2014/main" id="{A780103F-011E-4D21-939D-CEAC7F6A33A0}"/>
              </a:ext>
            </a:extLst>
          </p:cNvPr>
          <p:cNvCxnSpPr>
            <a:cxnSpLocks/>
            <a:stCxn id="372" idx="4"/>
            <a:endCxn id="396" idx="0"/>
          </p:cNvCxnSpPr>
          <p:nvPr/>
        </p:nvCxnSpPr>
        <p:spPr>
          <a:xfrm>
            <a:off x="2878884" y="3722251"/>
            <a:ext cx="444358" cy="16589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96" name="Oval 395">
            <a:extLst>
              <a:ext uri="{FF2B5EF4-FFF2-40B4-BE49-F238E27FC236}">
                <a16:creationId xmlns:a16="http://schemas.microsoft.com/office/drawing/2014/main" id="{73419584-FDD2-40E8-A894-2FD2AABBF5D0}"/>
              </a:ext>
            </a:extLst>
          </p:cNvPr>
          <p:cNvSpPr/>
          <p:nvPr/>
        </p:nvSpPr>
        <p:spPr>
          <a:xfrm>
            <a:off x="3119317" y="3888149"/>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cxnSp>
        <p:nvCxnSpPr>
          <p:cNvPr id="397" name="Straight Arrow Connector 396">
            <a:extLst>
              <a:ext uri="{FF2B5EF4-FFF2-40B4-BE49-F238E27FC236}">
                <a16:creationId xmlns:a16="http://schemas.microsoft.com/office/drawing/2014/main" id="{CE246E52-8F2A-4490-9DD8-4A5F55D5816B}"/>
              </a:ext>
            </a:extLst>
          </p:cNvPr>
          <p:cNvCxnSpPr>
            <a:cxnSpLocks/>
            <a:stCxn id="396" idx="4"/>
            <a:endCxn id="407" idx="0"/>
          </p:cNvCxnSpPr>
          <p:nvPr/>
        </p:nvCxnSpPr>
        <p:spPr>
          <a:xfrm>
            <a:off x="3323242" y="4297809"/>
            <a:ext cx="15399" cy="18583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398" name="Picture 397" descr="A picture containing chart&#10;&#10;Description automatically generated">
            <a:extLst>
              <a:ext uri="{FF2B5EF4-FFF2-40B4-BE49-F238E27FC236}">
                <a16:creationId xmlns:a16="http://schemas.microsoft.com/office/drawing/2014/main" id="{E60225B7-56E9-428B-9561-2DC78DB999CD}"/>
              </a:ext>
            </a:extLst>
          </p:cNvPr>
          <p:cNvPicPr>
            <a:picLocks noChangeAspect="1"/>
          </p:cNvPicPr>
          <p:nvPr/>
        </p:nvPicPr>
        <p:blipFill>
          <a:blip r:embed="rId4"/>
          <a:stretch>
            <a:fillRect/>
          </a:stretch>
        </p:blipFill>
        <p:spPr>
          <a:xfrm>
            <a:off x="4518821" y="3969132"/>
            <a:ext cx="437704" cy="437704"/>
          </a:xfrm>
          <a:prstGeom prst="rect">
            <a:avLst/>
          </a:prstGeom>
        </p:spPr>
      </p:pic>
      <p:cxnSp>
        <p:nvCxnSpPr>
          <p:cNvPr id="399" name="Straight Arrow Connector 398">
            <a:extLst>
              <a:ext uri="{FF2B5EF4-FFF2-40B4-BE49-F238E27FC236}">
                <a16:creationId xmlns:a16="http://schemas.microsoft.com/office/drawing/2014/main" id="{DABB0124-5E92-4DA4-8C0F-D94C3CB796D5}"/>
              </a:ext>
            </a:extLst>
          </p:cNvPr>
          <p:cNvCxnSpPr>
            <a:cxnSpLocks/>
            <a:endCxn id="412" idx="0"/>
          </p:cNvCxnSpPr>
          <p:nvPr/>
        </p:nvCxnSpPr>
        <p:spPr>
          <a:xfrm flipH="1">
            <a:off x="419752" y="2667593"/>
            <a:ext cx="249518" cy="62333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00" name="Straight Arrow Connector 399">
            <a:extLst>
              <a:ext uri="{FF2B5EF4-FFF2-40B4-BE49-F238E27FC236}">
                <a16:creationId xmlns:a16="http://schemas.microsoft.com/office/drawing/2014/main" id="{CEB68A6F-F0A8-45F4-9C2F-531049AD6901}"/>
              </a:ext>
            </a:extLst>
          </p:cNvPr>
          <p:cNvCxnSpPr>
            <a:cxnSpLocks/>
            <a:endCxn id="416" idx="0"/>
          </p:cNvCxnSpPr>
          <p:nvPr/>
        </p:nvCxnSpPr>
        <p:spPr>
          <a:xfrm>
            <a:off x="669269" y="2667593"/>
            <a:ext cx="204324" cy="626046"/>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01" name="Straight Arrow Connector 400">
            <a:extLst>
              <a:ext uri="{FF2B5EF4-FFF2-40B4-BE49-F238E27FC236}">
                <a16:creationId xmlns:a16="http://schemas.microsoft.com/office/drawing/2014/main" id="{3B627CDB-B65A-437A-A50E-8A544402A987}"/>
              </a:ext>
            </a:extLst>
          </p:cNvPr>
          <p:cNvCxnSpPr>
            <a:cxnSpLocks/>
            <a:endCxn id="417" idx="0"/>
          </p:cNvCxnSpPr>
          <p:nvPr/>
        </p:nvCxnSpPr>
        <p:spPr>
          <a:xfrm>
            <a:off x="669269" y="2667593"/>
            <a:ext cx="656920" cy="62617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402" name="Picture 401" descr="A picture containing clipart&#10;&#10;Description automatically generated">
            <a:extLst>
              <a:ext uri="{FF2B5EF4-FFF2-40B4-BE49-F238E27FC236}">
                <a16:creationId xmlns:a16="http://schemas.microsoft.com/office/drawing/2014/main" id="{77A342B0-0C81-489C-9CF3-032B9D2AC3D4}"/>
              </a:ext>
            </a:extLst>
          </p:cNvPr>
          <p:cNvPicPr>
            <a:picLocks noChangeAspect="1"/>
          </p:cNvPicPr>
          <p:nvPr/>
        </p:nvPicPr>
        <p:blipFill>
          <a:blip r:embed="rId3"/>
          <a:stretch>
            <a:fillRect/>
          </a:stretch>
        </p:blipFill>
        <p:spPr>
          <a:xfrm>
            <a:off x="696452" y="3964698"/>
            <a:ext cx="377551" cy="377551"/>
          </a:xfrm>
          <a:prstGeom prst="rect">
            <a:avLst/>
          </a:prstGeom>
        </p:spPr>
      </p:pic>
      <p:pic>
        <p:nvPicPr>
          <p:cNvPr id="403" name="Picture 402" descr="A picture containing clipart&#10;&#10;Description automatically generated">
            <a:extLst>
              <a:ext uri="{FF2B5EF4-FFF2-40B4-BE49-F238E27FC236}">
                <a16:creationId xmlns:a16="http://schemas.microsoft.com/office/drawing/2014/main" id="{CC6514AE-965C-45FF-91B4-00D4A919F42B}"/>
              </a:ext>
            </a:extLst>
          </p:cNvPr>
          <p:cNvPicPr>
            <a:picLocks noChangeAspect="1"/>
          </p:cNvPicPr>
          <p:nvPr/>
        </p:nvPicPr>
        <p:blipFill>
          <a:blip r:embed="rId3"/>
          <a:stretch>
            <a:fillRect/>
          </a:stretch>
        </p:blipFill>
        <p:spPr>
          <a:xfrm>
            <a:off x="1134428" y="3975091"/>
            <a:ext cx="409660" cy="409660"/>
          </a:xfrm>
          <a:prstGeom prst="rect">
            <a:avLst/>
          </a:prstGeom>
        </p:spPr>
      </p:pic>
      <p:pic>
        <p:nvPicPr>
          <p:cNvPr id="404" name="Picture 403" descr="A picture containing clipart&#10;&#10;Description automatically generated">
            <a:extLst>
              <a:ext uri="{FF2B5EF4-FFF2-40B4-BE49-F238E27FC236}">
                <a16:creationId xmlns:a16="http://schemas.microsoft.com/office/drawing/2014/main" id="{30BD094B-1246-4652-971F-02781BEE44D6}"/>
              </a:ext>
            </a:extLst>
          </p:cNvPr>
          <p:cNvPicPr>
            <a:picLocks noChangeAspect="1"/>
          </p:cNvPicPr>
          <p:nvPr/>
        </p:nvPicPr>
        <p:blipFill>
          <a:blip r:embed="rId3"/>
          <a:stretch>
            <a:fillRect/>
          </a:stretch>
        </p:blipFill>
        <p:spPr>
          <a:xfrm>
            <a:off x="1589070" y="4507819"/>
            <a:ext cx="409660" cy="409660"/>
          </a:xfrm>
          <a:prstGeom prst="rect">
            <a:avLst/>
          </a:prstGeom>
        </p:spPr>
      </p:pic>
      <p:pic>
        <p:nvPicPr>
          <p:cNvPr id="405" name="Picture 404" descr="A picture containing clipart&#10;&#10;Description automatically generated">
            <a:extLst>
              <a:ext uri="{FF2B5EF4-FFF2-40B4-BE49-F238E27FC236}">
                <a16:creationId xmlns:a16="http://schemas.microsoft.com/office/drawing/2014/main" id="{E9DCA6C8-E228-487E-AFC2-C522067DBD41}"/>
              </a:ext>
            </a:extLst>
          </p:cNvPr>
          <p:cNvPicPr>
            <a:picLocks noChangeAspect="1"/>
          </p:cNvPicPr>
          <p:nvPr/>
        </p:nvPicPr>
        <p:blipFill>
          <a:blip r:embed="rId3"/>
          <a:stretch>
            <a:fillRect/>
          </a:stretch>
        </p:blipFill>
        <p:spPr>
          <a:xfrm>
            <a:off x="2054057" y="4511949"/>
            <a:ext cx="409660" cy="409660"/>
          </a:xfrm>
          <a:prstGeom prst="rect">
            <a:avLst/>
          </a:prstGeom>
        </p:spPr>
      </p:pic>
      <p:pic>
        <p:nvPicPr>
          <p:cNvPr id="406" name="Picture 405" descr="A picture containing clipart&#10;&#10;Description automatically generated">
            <a:extLst>
              <a:ext uri="{FF2B5EF4-FFF2-40B4-BE49-F238E27FC236}">
                <a16:creationId xmlns:a16="http://schemas.microsoft.com/office/drawing/2014/main" id="{377A2F44-AD24-43FB-AF4B-1769FED537F9}"/>
              </a:ext>
            </a:extLst>
          </p:cNvPr>
          <p:cNvPicPr>
            <a:picLocks noChangeAspect="1"/>
          </p:cNvPicPr>
          <p:nvPr/>
        </p:nvPicPr>
        <p:blipFill>
          <a:blip r:embed="rId3"/>
          <a:stretch>
            <a:fillRect/>
          </a:stretch>
        </p:blipFill>
        <p:spPr>
          <a:xfrm>
            <a:off x="2596500" y="4506432"/>
            <a:ext cx="409660" cy="409660"/>
          </a:xfrm>
          <a:prstGeom prst="rect">
            <a:avLst/>
          </a:prstGeom>
        </p:spPr>
      </p:pic>
      <p:pic>
        <p:nvPicPr>
          <p:cNvPr id="407" name="Picture 406" descr="A picture containing clipart&#10;&#10;Description automatically generated">
            <a:extLst>
              <a:ext uri="{FF2B5EF4-FFF2-40B4-BE49-F238E27FC236}">
                <a16:creationId xmlns:a16="http://schemas.microsoft.com/office/drawing/2014/main" id="{7EA89095-1DFA-4738-A8DA-B74DF883E23C}"/>
              </a:ext>
            </a:extLst>
          </p:cNvPr>
          <p:cNvPicPr>
            <a:picLocks noChangeAspect="1"/>
          </p:cNvPicPr>
          <p:nvPr/>
        </p:nvPicPr>
        <p:blipFill>
          <a:blip r:embed="rId3"/>
          <a:stretch>
            <a:fillRect/>
          </a:stretch>
        </p:blipFill>
        <p:spPr>
          <a:xfrm>
            <a:off x="3133811" y="4483641"/>
            <a:ext cx="409660" cy="409660"/>
          </a:xfrm>
          <a:prstGeom prst="rect">
            <a:avLst/>
          </a:prstGeom>
        </p:spPr>
      </p:pic>
      <p:pic>
        <p:nvPicPr>
          <p:cNvPr id="408" name="Picture 407" descr="A picture containing clipart&#10;&#10;Description automatically generated">
            <a:extLst>
              <a:ext uri="{FF2B5EF4-FFF2-40B4-BE49-F238E27FC236}">
                <a16:creationId xmlns:a16="http://schemas.microsoft.com/office/drawing/2014/main" id="{E12FE9D4-FB77-45CD-92D7-5073F0BD1A47}"/>
              </a:ext>
            </a:extLst>
          </p:cNvPr>
          <p:cNvPicPr>
            <a:picLocks noChangeAspect="1"/>
          </p:cNvPicPr>
          <p:nvPr/>
        </p:nvPicPr>
        <p:blipFill>
          <a:blip r:embed="rId3"/>
          <a:stretch>
            <a:fillRect/>
          </a:stretch>
        </p:blipFill>
        <p:spPr>
          <a:xfrm>
            <a:off x="5051293" y="3974948"/>
            <a:ext cx="409660" cy="409660"/>
          </a:xfrm>
          <a:prstGeom prst="rect">
            <a:avLst/>
          </a:prstGeom>
        </p:spPr>
      </p:pic>
      <p:pic>
        <p:nvPicPr>
          <p:cNvPr id="409" name="Picture 408" descr="A picture containing clipart&#10;&#10;Description automatically generated">
            <a:extLst>
              <a:ext uri="{FF2B5EF4-FFF2-40B4-BE49-F238E27FC236}">
                <a16:creationId xmlns:a16="http://schemas.microsoft.com/office/drawing/2014/main" id="{8B95C7E9-F920-4DC4-AA87-0B98269D914E}"/>
              </a:ext>
            </a:extLst>
          </p:cNvPr>
          <p:cNvPicPr>
            <a:picLocks noChangeAspect="1"/>
          </p:cNvPicPr>
          <p:nvPr/>
        </p:nvPicPr>
        <p:blipFill>
          <a:blip r:embed="rId3"/>
          <a:stretch>
            <a:fillRect/>
          </a:stretch>
        </p:blipFill>
        <p:spPr>
          <a:xfrm>
            <a:off x="5524875" y="3979299"/>
            <a:ext cx="409660" cy="409660"/>
          </a:xfrm>
          <a:prstGeom prst="rect">
            <a:avLst/>
          </a:prstGeom>
        </p:spPr>
      </p:pic>
      <p:sp>
        <p:nvSpPr>
          <p:cNvPr id="410" name="Oval 409">
            <a:extLst>
              <a:ext uri="{FF2B5EF4-FFF2-40B4-BE49-F238E27FC236}">
                <a16:creationId xmlns:a16="http://schemas.microsoft.com/office/drawing/2014/main" id="{CE742789-611D-4B00-807C-6ED058BF320E}"/>
              </a:ext>
            </a:extLst>
          </p:cNvPr>
          <p:cNvSpPr/>
          <p:nvPr/>
        </p:nvSpPr>
        <p:spPr>
          <a:xfrm>
            <a:off x="1235877" y="2455530"/>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11" name="Oval 410">
            <a:extLst>
              <a:ext uri="{FF2B5EF4-FFF2-40B4-BE49-F238E27FC236}">
                <a16:creationId xmlns:a16="http://schemas.microsoft.com/office/drawing/2014/main" id="{7405B52F-ADC0-40BF-99F6-3F00787F304F}"/>
              </a:ext>
            </a:extLst>
          </p:cNvPr>
          <p:cNvSpPr/>
          <p:nvPr/>
        </p:nvSpPr>
        <p:spPr>
          <a:xfrm>
            <a:off x="3228938" y="2455530"/>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12" name="Oval 411">
            <a:extLst>
              <a:ext uri="{FF2B5EF4-FFF2-40B4-BE49-F238E27FC236}">
                <a16:creationId xmlns:a16="http://schemas.microsoft.com/office/drawing/2014/main" id="{A825F2A7-B68E-4BDE-9E63-8EC957C1D0AD}"/>
              </a:ext>
            </a:extLst>
          </p:cNvPr>
          <p:cNvSpPr/>
          <p:nvPr/>
        </p:nvSpPr>
        <p:spPr>
          <a:xfrm>
            <a:off x="215827" y="3290928"/>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413" name="Oval 412">
            <a:extLst>
              <a:ext uri="{FF2B5EF4-FFF2-40B4-BE49-F238E27FC236}">
                <a16:creationId xmlns:a16="http://schemas.microsoft.com/office/drawing/2014/main" id="{63A782C0-E386-43A5-B948-2449A3709B75}"/>
              </a:ext>
            </a:extLst>
          </p:cNvPr>
          <p:cNvSpPr/>
          <p:nvPr/>
        </p:nvSpPr>
        <p:spPr>
          <a:xfrm>
            <a:off x="216929" y="3904896"/>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cxnSp>
        <p:nvCxnSpPr>
          <p:cNvPr id="414" name="Straight Arrow Connector 413">
            <a:extLst>
              <a:ext uri="{FF2B5EF4-FFF2-40B4-BE49-F238E27FC236}">
                <a16:creationId xmlns:a16="http://schemas.microsoft.com/office/drawing/2014/main" id="{2E8AB79B-4BCD-4AD9-B2D8-2F267211AE16}"/>
              </a:ext>
            </a:extLst>
          </p:cNvPr>
          <p:cNvCxnSpPr>
            <a:cxnSpLocks/>
            <a:stCxn id="390" idx="4"/>
            <a:endCxn id="405" idx="0"/>
          </p:cNvCxnSpPr>
          <p:nvPr/>
        </p:nvCxnSpPr>
        <p:spPr>
          <a:xfrm>
            <a:off x="2258140" y="4265832"/>
            <a:ext cx="747" cy="246117"/>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15" name="Straight Arrow Connector 414">
            <a:extLst>
              <a:ext uri="{FF2B5EF4-FFF2-40B4-BE49-F238E27FC236}">
                <a16:creationId xmlns:a16="http://schemas.microsoft.com/office/drawing/2014/main" id="{489841BF-1CFF-4753-87D2-483A77CB9009}"/>
              </a:ext>
            </a:extLst>
          </p:cNvPr>
          <p:cNvCxnSpPr>
            <a:cxnSpLocks/>
            <a:stCxn id="391" idx="4"/>
            <a:endCxn id="406" idx="0"/>
          </p:cNvCxnSpPr>
          <p:nvPr/>
        </p:nvCxnSpPr>
        <p:spPr>
          <a:xfrm flipH="1">
            <a:off x="2801330" y="4286684"/>
            <a:ext cx="128" cy="21974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16" name="Oval 415">
            <a:extLst>
              <a:ext uri="{FF2B5EF4-FFF2-40B4-BE49-F238E27FC236}">
                <a16:creationId xmlns:a16="http://schemas.microsoft.com/office/drawing/2014/main" id="{158E7F6E-DDEF-4A2C-B3F7-510FF2E20D55}"/>
              </a:ext>
            </a:extLst>
          </p:cNvPr>
          <p:cNvSpPr/>
          <p:nvPr/>
        </p:nvSpPr>
        <p:spPr>
          <a:xfrm>
            <a:off x="669668" y="3293639"/>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17" name="Oval 416">
            <a:extLst>
              <a:ext uri="{FF2B5EF4-FFF2-40B4-BE49-F238E27FC236}">
                <a16:creationId xmlns:a16="http://schemas.microsoft.com/office/drawing/2014/main" id="{9B5634EE-8375-4EB8-B762-BA8BAD6E571A}"/>
              </a:ext>
            </a:extLst>
          </p:cNvPr>
          <p:cNvSpPr/>
          <p:nvPr/>
        </p:nvSpPr>
        <p:spPr>
          <a:xfrm>
            <a:off x="1122264" y="3293763"/>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18" name="Oval 417">
            <a:extLst>
              <a:ext uri="{FF2B5EF4-FFF2-40B4-BE49-F238E27FC236}">
                <a16:creationId xmlns:a16="http://schemas.microsoft.com/office/drawing/2014/main" id="{2635C101-D6D7-4EA3-8169-3DDDF24215DF}"/>
              </a:ext>
            </a:extLst>
          </p:cNvPr>
          <p:cNvSpPr/>
          <p:nvPr/>
        </p:nvSpPr>
        <p:spPr>
          <a:xfrm>
            <a:off x="1793691" y="3291136"/>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19" name="Oval 418">
            <a:extLst>
              <a:ext uri="{FF2B5EF4-FFF2-40B4-BE49-F238E27FC236}">
                <a16:creationId xmlns:a16="http://schemas.microsoft.com/office/drawing/2014/main" id="{AE6D207A-164D-4983-884B-0285C38CC17F}"/>
              </a:ext>
            </a:extLst>
          </p:cNvPr>
          <p:cNvSpPr/>
          <p:nvPr/>
        </p:nvSpPr>
        <p:spPr>
          <a:xfrm>
            <a:off x="2685641" y="3314341"/>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20" name="Oval 419">
            <a:extLst>
              <a:ext uri="{FF2B5EF4-FFF2-40B4-BE49-F238E27FC236}">
                <a16:creationId xmlns:a16="http://schemas.microsoft.com/office/drawing/2014/main" id="{8E969672-B12E-4B1F-AA71-26495B61A8AD}"/>
              </a:ext>
            </a:extLst>
          </p:cNvPr>
          <p:cNvSpPr/>
          <p:nvPr/>
        </p:nvSpPr>
        <p:spPr>
          <a:xfrm>
            <a:off x="4002846" y="3318501"/>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421" name="Oval 420">
            <a:extLst>
              <a:ext uri="{FF2B5EF4-FFF2-40B4-BE49-F238E27FC236}">
                <a16:creationId xmlns:a16="http://schemas.microsoft.com/office/drawing/2014/main" id="{E4257C9C-D846-4A4A-B659-0505184186B5}"/>
              </a:ext>
            </a:extLst>
          </p:cNvPr>
          <p:cNvSpPr/>
          <p:nvPr/>
        </p:nvSpPr>
        <p:spPr>
          <a:xfrm>
            <a:off x="4535612" y="3306634"/>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422" name="Oval 421">
            <a:extLst>
              <a:ext uri="{FF2B5EF4-FFF2-40B4-BE49-F238E27FC236}">
                <a16:creationId xmlns:a16="http://schemas.microsoft.com/office/drawing/2014/main" id="{2AEC2615-0BF9-4A5F-94AC-062F066AF429}"/>
              </a:ext>
            </a:extLst>
          </p:cNvPr>
          <p:cNvSpPr/>
          <p:nvPr/>
        </p:nvSpPr>
        <p:spPr>
          <a:xfrm>
            <a:off x="5035799" y="3321147"/>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423" name="Oval 422">
            <a:extLst>
              <a:ext uri="{FF2B5EF4-FFF2-40B4-BE49-F238E27FC236}">
                <a16:creationId xmlns:a16="http://schemas.microsoft.com/office/drawing/2014/main" id="{5B3A2081-E701-4291-BB3C-1B9B117D29A5}"/>
              </a:ext>
            </a:extLst>
          </p:cNvPr>
          <p:cNvSpPr/>
          <p:nvPr/>
        </p:nvSpPr>
        <p:spPr>
          <a:xfrm>
            <a:off x="5529147" y="3329398"/>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4" name="TextBox 423">
            <a:extLst>
              <a:ext uri="{FF2B5EF4-FFF2-40B4-BE49-F238E27FC236}">
                <a16:creationId xmlns:a16="http://schemas.microsoft.com/office/drawing/2014/main" id="{698DC127-3072-422D-A458-81FCE93C55CD}"/>
              </a:ext>
            </a:extLst>
          </p:cNvPr>
          <p:cNvSpPr txBox="1"/>
          <p:nvPr/>
        </p:nvSpPr>
        <p:spPr>
          <a:xfrm>
            <a:off x="5529147" y="3347616"/>
            <a:ext cx="418704" cy="369332"/>
          </a:xfrm>
          <a:prstGeom prst="rect">
            <a:avLst/>
          </a:prstGeom>
          <a:noFill/>
        </p:spPr>
        <p:txBody>
          <a:bodyPr wrap="none" rtlCol="0">
            <a:spAutoFit/>
          </a:bodyPr>
          <a:lstStyle/>
          <a:p>
            <a:r>
              <a:rPr lang="en-US" dirty="0">
                <a:solidFill>
                  <a:schemeClr val="bg1"/>
                </a:solidFill>
              </a:rPr>
              <a:t>10</a:t>
            </a:r>
          </a:p>
        </p:txBody>
      </p:sp>
      <p:pic>
        <p:nvPicPr>
          <p:cNvPr id="425" name="Picture 424" descr="A picture containing chart&#10;&#10;Description automatically generated">
            <a:extLst>
              <a:ext uri="{FF2B5EF4-FFF2-40B4-BE49-F238E27FC236}">
                <a16:creationId xmlns:a16="http://schemas.microsoft.com/office/drawing/2014/main" id="{BA8EE393-2A44-4649-9850-54506F1B3DDF}"/>
              </a:ext>
            </a:extLst>
          </p:cNvPr>
          <p:cNvPicPr>
            <a:picLocks noChangeAspect="1"/>
          </p:cNvPicPr>
          <p:nvPr/>
        </p:nvPicPr>
        <p:blipFill>
          <a:blip r:embed="rId4"/>
          <a:stretch>
            <a:fillRect/>
          </a:stretch>
        </p:blipFill>
        <p:spPr>
          <a:xfrm>
            <a:off x="4028130" y="3969825"/>
            <a:ext cx="437704" cy="437704"/>
          </a:xfrm>
          <a:prstGeom prst="rect">
            <a:avLst/>
          </a:prstGeom>
        </p:spPr>
      </p:pic>
      <p:sp>
        <p:nvSpPr>
          <p:cNvPr id="426" name="Rectangle 425">
            <a:extLst>
              <a:ext uri="{FF2B5EF4-FFF2-40B4-BE49-F238E27FC236}">
                <a16:creationId xmlns:a16="http://schemas.microsoft.com/office/drawing/2014/main" id="{E86404CC-290D-41AD-A195-A7E9EB455E67}"/>
              </a:ext>
            </a:extLst>
          </p:cNvPr>
          <p:cNvSpPr/>
          <p:nvPr/>
        </p:nvSpPr>
        <p:spPr>
          <a:xfrm>
            <a:off x="6272718" y="1895821"/>
            <a:ext cx="5863771" cy="31577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7" name="Rectangle: Rounded Corners 426">
            <a:extLst>
              <a:ext uri="{FF2B5EF4-FFF2-40B4-BE49-F238E27FC236}">
                <a16:creationId xmlns:a16="http://schemas.microsoft.com/office/drawing/2014/main" id="{1CA98B4A-8A50-479E-8590-0FE497D0F468}"/>
              </a:ext>
            </a:extLst>
          </p:cNvPr>
          <p:cNvSpPr/>
          <p:nvPr/>
        </p:nvSpPr>
        <p:spPr>
          <a:xfrm>
            <a:off x="7467329" y="2388378"/>
            <a:ext cx="1737275" cy="2196132"/>
          </a:xfrm>
          <a:prstGeom prst="roundRect">
            <a:avLst/>
          </a:prstGeom>
          <a:solidFill>
            <a:srgbClr val="9DBFBE">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8" name="Rectangle 427">
            <a:extLst>
              <a:ext uri="{FF2B5EF4-FFF2-40B4-BE49-F238E27FC236}">
                <a16:creationId xmlns:a16="http://schemas.microsoft.com/office/drawing/2014/main" id="{A1390E54-2954-4705-9F63-0D2D6FE8E7C0}"/>
              </a:ext>
            </a:extLst>
          </p:cNvPr>
          <p:cNvSpPr/>
          <p:nvPr/>
        </p:nvSpPr>
        <p:spPr>
          <a:xfrm>
            <a:off x="8226653" y="1987212"/>
            <a:ext cx="423933" cy="28386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b="1" dirty="0">
                <a:solidFill>
                  <a:schemeClr val="tx1"/>
                </a:solidFill>
              </a:rPr>
              <a:t>g</a:t>
            </a:r>
            <a:r>
              <a:rPr lang="en-US" sz="1600" b="1" baseline="30000" dirty="0">
                <a:solidFill>
                  <a:schemeClr val="tx1"/>
                </a:solidFill>
              </a:rPr>
              <a:t>ab</a:t>
            </a:r>
            <a:endParaRPr lang="en-US" sz="1600" dirty="0">
              <a:solidFill>
                <a:schemeClr val="tx1"/>
              </a:solidFill>
            </a:endParaRPr>
          </a:p>
        </p:txBody>
      </p:sp>
      <p:sp>
        <p:nvSpPr>
          <p:cNvPr id="429" name="Rectangle 428">
            <a:extLst>
              <a:ext uri="{FF2B5EF4-FFF2-40B4-BE49-F238E27FC236}">
                <a16:creationId xmlns:a16="http://schemas.microsoft.com/office/drawing/2014/main" id="{E4874F01-DF56-438A-A62B-188A0D974A39}"/>
              </a:ext>
            </a:extLst>
          </p:cNvPr>
          <p:cNvSpPr/>
          <p:nvPr/>
        </p:nvSpPr>
        <p:spPr>
          <a:xfrm>
            <a:off x="9096350" y="2904817"/>
            <a:ext cx="786467" cy="37114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chemeClr val="tx1"/>
                </a:solidFill>
              </a:rPr>
              <a:t>(</a:t>
            </a:r>
            <a:r>
              <a:rPr lang="en-US" sz="1600" b="1" dirty="0">
                <a:solidFill>
                  <a:schemeClr val="tx1"/>
                </a:solidFill>
              </a:rPr>
              <a:t>g</a:t>
            </a:r>
            <a:r>
              <a:rPr lang="en-US" sz="1600" b="1" baseline="30000" dirty="0">
                <a:solidFill>
                  <a:schemeClr val="tx1"/>
                </a:solidFill>
              </a:rPr>
              <a:t>a</a:t>
            </a:r>
            <a:r>
              <a:rPr lang="en-US" sz="1600" dirty="0">
                <a:solidFill>
                  <a:schemeClr val="tx1"/>
                </a:solidFill>
              </a:rPr>
              <a:t> , </a:t>
            </a:r>
            <a:r>
              <a:rPr lang="en-US" sz="1600" b="1" dirty="0" err="1">
                <a:solidFill>
                  <a:schemeClr val="tx1"/>
                </a:solidFill>
              </a:rPr>
              <a:t>g</a:t>
            </a:r>
            <a:r>
              <a:rPr lang="en-US" sz="1600" b="1" baseline="30000" dirty="0" err="1">
                <a:solidFill>
                  <a:schemeClr val="tx1"/>
                </a:solidFill>
              </a:rPr>
              <a:t>b</a:t>
            </a:r>
            <a:r>
              <a:rPr lang="en-US" sz="1600" dirty="0">
                <a:solidFill>
                  <a:schemeClr val="tx1"/>
                </a:solidFill>
              </a:rPr>
              <a:t>)</a:t>
            </a:r>
          </a:p>
        </p:txBody>
      </p:sp>
      <p:sp>
        <p:nvSpPr>
          <p:cNvPr id="430" name="Isosceles Triangle 429">
            <a:extLst>
              <a:ext uri="{FF2B5EF4-FFF2-40B4-BE49-F238E27FC236}">
                <a16:creationId xmlns:a16="http://schemas.microsoft.com/office/drawing/2014/main" id="{819F5713-81F4-41B4-93AF-952E266B21DC}"/>
              </a:ext>
            </a:extLst>
          </p:cNvPr>
          <p:cNvSpPr/>
          <p:nvPr/>
        </p:nvSpPr>
        <p:spPr>
          <a:xfrm rot="5400000">
            <a:off x="6313712" y="2536709"/>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31" name="Diamond 430">
            <a:extLst>
              <a:ext uri="{FF2B5EF4-FFF2-40B4-BE49-F238E27FC236}">
                <a16:creationId xmlns:a16="http://schemas.microsoft.com/office/drawing/2014/main" id="{BE95AF8E-5A83-4B84-8B5F-FC254440C4DC}"/>
              </a:ext>
            </a:extLst>
          </p:cNvPr>
          <p:cNvSpPr/>
          <p:nvPr/>
        </p:nvSpPr>
        <p:spPr>
          <a:xfrm>
            <a:off x="7647079" y="2523020"/>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2" name="Straight Arrow Connector 431">
            <a:extLst>
              <a:ext uri="{FF2B5EF4-FFF2-40B4-BE49-F238E27FC236}">
                <a16:creationId xmlns:a16="http://schemas.microsoft.com/office/drawing/2014/main" id="{880A0104-2156-48BF-8390-0CF7701A6DDF}"/>
              </a:ext>
            </a:extLst>
          </p:cNvPr>
          <p:cNvCxnSpPr>
            <a:cxnSpLocks/>
            <a:stCxn id="430" idx="0"/>
            <a:endCxn id="431" idx="1"/>
          </p:cNvCxnSpPr>
          <p:nvPr/>
        </p:nvCxnSpPr>
        <p:spPr>
          <a:xfrm>
            <a:off x="6696560" y="2720043"/>
            <a:ext cx="950519" cy="249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33" name="Straight Arrow Connector 432">
            <a:extLst>
              <a:ext uri="{FF2B5EF4-FFF2-40B4-BE49-F238E27FC236}">
                <a16:creationId xmlns:a16="http://schemas.microsoft.com/office/drawing/2014/main" id="{F77295BF-0866-4CE1-A8DF-C4E7A1E2A264}"/>
              </a:ext>
            </a:extLst>
          </p:cNvPr>
          <p:cNvCxnSpPr>
            <a:cxnSpLocks/>
            <a:stCxn id="431" idx="3"/>
            <a:endCxn id="434" idx="3"/>
          </p:cNvCxnSpPr>
          <p:nvPr/>
        </p:nvCxnSpPr>
        <p:spPr>
          <a:xfrm>
            <a:off x="8013746" y="2722535"/>
            <a:ext cx="232491" cy="308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34" name="Isosceles Triangle 433">
            <a:extLst>
              <a:ext uri="{FF2B5EF4-FFF2-40B4-BE49-F238E27FC236}">
                <a16:creationId xmlns:a16="http://schemas.microsoft.com/office/drawing/2014/main" id="{EA9D304F-388E-4F73-A19A-4D6921450081}"/>
              </a:ext>
            </a:extLst>
          </p:cNvPr>
          <p:cNvSpPr/>
          <p:nvPr/>
        </p:nvSpPr>
        <p:spPr>
          <a:xfrm rot="5400000">
            <a:off x="8230056" y="2542289"/>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435" name="Straight Arrow Connector 434">
            <a:extLst>
              <a:ext uri="{FF2B5EF4-FFF2-40B4-BE49-F238E27FC236}">
                <a16:creationId xmlns:a16="http://schemas.microsoft.com/office/drawing/2014/main" id="{FCA46AB7-7F8E-42A1-A62E-5E1ACF9DAECA}"/>
              </a:ext>
            </a:extLst>
          </p:cNvPr>
          <p:cNvCxnSpPr>
            <a:cxnSpLocks/>
            <a:stCxn id="428" idx="2"/>
            <a:endCxn id="434" idx="1"/>
          </p:cNvCxnSpPr>
          <p:nvPr/>
        </p:nvCxnSpPr>
        <p:spPr>
          <a:xfrm flipH="1">
            <a:off x="8429570" y="2271072"/>
            <a:ext cx="9050" cy="354793"/>
          </a:xfrm>
          <a:prstGeom prst="straightConnector1">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36" name="Straight Arrow Connector 435">
            <a:extLst>
              <a:ext uri="{FF2B5EF4-FFF2-40B4-BE49-F238E27FC236}">
                <a16:creationId xmlns:a16="http://schemas.microsoft.com/office/drawing/2014/main" id="{A878EA10-12BF-4289-A739-9D7E2211E0E4}"/>
              </a:ext>
            </a:extLst>
          </p:cNvPr>
          <p:cNvCxnSpPr>
            <a:cxnSpLocks/>
            <a:stCxn id="434" idx="0"/>
            <a:endCxn id="437" idx="1"/>
          </p:cNvCxnSpPr>
          <p:nvPr/>
        </p:nvCxnSpPr>
        <p:spPr>
          <a:xfrm flipV="1">
            <a:off x="8612904" y="2713409"/>
            <a:ext cx="678421" cy="12214"/>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37" name="Diamond 436">
            <a:extLst>
              <a:ext uri="{FF2B5EF4-FFF2-40B4-BE49-F238E27FC236}">
                <a16:creationId xmlns:a16="http://schemas.microsoft.com/office/drawing/2014/main" id="{6D8E40D2-4DF1-4646-AC3D-6A06BB3651DF}"/>
              </a:ext>
            </a:extLst>
          </p:cNvPr>
          <p:cNvSpPr/>
          <p:nvPr/>
        </p:nvSpPr>
        <p:spPr>
          <a:xfrm>
            <a:off x="9291325" y="2513894"/>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8" name="Straight Arrow Connector 437">
            <a:extLst>
              <a:ext uri="{FF2B5EF4-FFF2-40B4-BE49-F238E27FC236}">
                <a16:creationId xmlns:a16="http://schemas.microsoft.com/office/drawing/2014/main" id="{A8AE71BE-93B9-41B1-85F2-D2E36761B2C4}"/>
              </a:ext>
            </a:extLst>
          </p:cNvPr>
          <p:cNvCxnSpPr>
            <a:cxnSpLocks/>
            <a:stCxn id="437" idx="3"/>
            <a:endCxn id="439" idx="3"/>
          </p:cNvCxnSpPr>
          <p:nvPr/>
        </p:nvCxnSpPr>
        <p:spPr>
          <a:xfrm>
            <a:off x="9657992" y="2713409"/>
            <a:ext cx="542676" cy="756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39" name="Isosceles Triangle 438">
            <a:extLst>
              <a:ext uri="{FF2B5EF4-FFF2-40B4-BE49-F238E27FC236}">
                <a16:creationId xmlns:a16="http://schemas.microsoft.com/office/drawing/2014/main" id="{8A205AC7-F7B3-45B1-9BF1-4ED1F171F102}"/>
              </a:ext>
            </a:extLst>
          </p:cNvPr>
          <p:cNvSpPr/>
          <p:nvPr/>
        </p:nvSpPr>
        <p:spPr>
          <a:xfrm rot="5400000">
            <a:off x="10184487" y="2537636"/>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440" name="Connector: Elbow 65">
            <a:extLst>
              <a:ext uri="{FF2B5EF4-FFF2-40B4-BE49-F238E27FC236}">
                <a16:creationId xmlns:a16="http://schemas.microsoft.com/office/drawing/2014/main" id="{8C3E0EFF-0F57-400C-AF2B-C613A06D7117}"/>
              </a:ext>
            </a:extLst>
          </p:cNvPr>
          <p:cNvCxnSpPr>
            <a:cxnSpLocks/>
            <a:stCxn id="439" idx="0"/>
            <a:endCxn id="441" idx="0"/>
          </p:cNvCxnSpPr>
          <p:nvPr/>
        </p:nvCxnSpPr>
        <p:spPr>
          <a:xfrm>
            <a:off x="10567335" y="2720970"/>
            <a:ext cx="219945" cy="753727"/>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41" name="Diamond 440">
            <a:extLst>
              <a:ext uri="{FF2B5EF4-FFF2-40B4-BE49-F238E27FC236}">
                <a16:creationId xmlns:a16="http://schemas.microsoft.com/office/drawing/2014/main" id="{48CA1C32-FC7D-4CA8-B215-7F3DE44633B6}"/>
              </a:ext>
            </a:extLst>
          </p:cNvPr>
          <p:cNvSpPr/>
          <p:nvPr/>
        </p:nvSpPr>
        <p:spPr>
          <a:xfrm>
            <a:off x="10603946" y="3474697"/>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2" name="Straight Arrow Connector 441">
            <a:extLst>
              <a:ext uri="{FF2B5EF4-FFF2-40B4-BE49-F238E27FC236}">
                <a16:creationId xmlns:a16="http://schemas.microsoft.com/office/drawing/2014/main" id="{12A6E2E1-B192-4029-9F1E-0FC9FE27A5E7}"/>
              </a:ext>
            </a:extLst>
          </p:cNvPr>
          <p:cNvCxnSpPr>
            <a:cxnSpLocks/>
            <a:stCxn id="441" idx="2"/>
            <a:endCxn id="486" idx="0"/>
          </p:cNvCxnSpPr>
          <p:nvPr/>
        </p:nvCxnSpPr>
        <p:spPr>
          <a:xfrm>
            <a:off x="10787280" y="3873726"/>
            <a:ext cx="18022" cy="30921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43" name="Connector: Elbow 75">
            <a:extLst>
              <a:ext uri="{FF2B5EF4-FFF2-40B4-BE49-F238E27FC236}">
                <a16:creationId xmlns:a16="http://schemas.microsoft.com/office/drawing/2014/main" id="{E7A29CAC-4B04-4E37-872D-58176F2FE2D6}"/>
              </a:ext>
            </a:extLst>
          </p:cNvPr>
          <p:cNvCxnSpPr>
            <a:cxnSpLocks/>
            <a:stCxn id="439" idx="0"/>
            <a:endCxn id="444" idx="0"/>
          </p:cNvCxnSpPr>
          <p:nvPr/>
        </p:nvCxnSpPr>
        <p:spPr>
          <a:xfrm flipH="1">
            <a:off x="10254653" y="2720970"/>
            <a:ext cx="312682" cy="765937"/>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44" name="Diamond 443">
            <a:extLst>
              <a:ext uri="{FF2B5EF4-FFF2-40B4-BE49-F238E27FC236}">
                <a16:creationId xmlns:a16="http://schemas.microsoft.com/office/drawing/2014/main" id="{9F03BCCD-E0D4-4438-BE83-8B153B18A7B3}"/>
              </a:ext>
            </a:extLst>
          </p:cNvPr>
          <p:cNvSpPr/>
          <p:nvPr/>
        </p:nvSpPr>
        <p:spPr>
          <a:xfrm>
            <a:off x="10071319" y="3486907"/>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5" name="Connector: Elbow 81">
            <a:extLst>
              <a:ext uri="{FF2B5EF4-FFF2-40B4-BE49-F238E27FC236}">
                <a16:creationId xmlns:a16="http://schemas.microsoft.com/office/drawing/2014/main" id="{3AE9F93D-86E5-41B9-A0EA-76D73F038061}"/>
              </a:ext>
            </a:extLst>
          </p:cNvPr>
          <p:cNvCxnSpPr>
            <a:cxnSpLocks/>
            <a:stCxn id="439" idx="0"/>
            <a:endCxn id="446" idx="0"/>
          </p:cNvCxnSpPr>
          <p:nvPr/>
        </p:nvCxnSpPr>
        <p:spPr>
          <a:xfrm>
            <a:off x="10567335" y="2720970"/>
            <a:ext cx="1202307" cy="83560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46" name="Diamond 445">
            <a:extLst>
              <a:ext uri="{FF2B5EF4-FFF2-40B4-BE49-F238E27FC236}">
                <a16:creationId xmlns:a16="http://schemas.microsoft.com/office/drawing/2014/main" id="{12C0DFBE-0FE3-41D0-8408-F25AB97EB267}"/>
              </a:ext>
            </a:extLst>
          </p:cNvPr>
          <p:cNvSpPr/>
          <p:nvPr/>
        </p:nvSpPr>
        <p:spPr>
          <a:xfrm>
            <a:off x="11586308" y="3556575"/>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7" name="Connector: Elbow 83">
            <a:extLst>
              <a:ext uri="{FF2B5EF4-FFF2-40B4-BE49-F238E27FC236}">
                <a16:creationId xmlns:a16="http://schemas.microsoft.com/office/drawing/2014/main" id="{23EBA5F8-1E67-474C-A96D-62B7729FA22B}"/>
              </a:ext>
            </a:extLst>
          </p:cNvPr>
          <p:cNvCxnSpPr>
            <a:cxnSpLocks/>
            <a:stCxn id="439" idx="0"/>
            <a:endCxn id="448" idx="0"/>
          </p:cNvCxnSpPr>
          <p:nvPr/>
        </p:nvCxnSpPr>
        <p:spPr>
          <a:xfrm>
            <a:off x="10567335" y="2720970"/>
            <a:ext cx="716398" cy="787014"/>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48" name="Diamond 447">
            <a:extLst>
              <a:ext uri="{FF2B5EF4-FFF2-40B4-BE49-F238E27FC236}">
                <a16:creationId xmlns:a16="http://schemas.microsoft.com/office/drawing/2014/main" id="{3E60B46B-E988-4AF8-9CDA-314435ACF47B}"/>
              </a:ext>
            </a:extLst>
          </p:cNvPr>
          <p:cNvSpPr/>
          <p:nvPr/>
        </p:nvSpPr>
        <p:spPr>
          <a:xfrm>
            <a:off x="11100399" y="3507984"/>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9" name="Straight Arrow Connector 448">
            <a:extLst>
              <a:ext uri="{FF2B5EF4-FFF2-40B4-BE49-F238E27FC236}">
                <a16:creationId xmlns:a16="http://schemas.microsoft.com/office/drawing/2014/main" id="{8E53F391-BF71-4C80-B131-0A472C03D5CC}"/>
              </a:ext>
            </a:extLst>
          </p:cNvPr>
          <p:cNvCxnSpPr>
            <a:cxnSpLocks/>
            <a:stCxn id="448" idx="2"/>
            <a:endCxn id="490" idx="0"/>
          </p:cNvCxnSpPr>
          <p:nvPr/>
        </p:nvCxnSpPr>
        <p:spPr>
          <a:xfrm>
            <a:off x="11283733" y="3907013"/>
            <a:ext cx="3359" cy="27852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50" name="Straight Arrow Connector 449">
            <a:extLst>
              <a:ext uri="{FF2B5EF4-FFF2-40B4-BE49-F238E27FC236}">
                <a16:creationId xmlns:a16="http://schemas.microsoft.com/office/drawing/2014/main" id="{314DE05F-0B7D-4285-B189-8498BD032DFB}"/>
              </a:ext>
            </a:extLst>
          </p:cNvPr>
          <p:cNvCxnSpPr>
            <a:cxnSpLocks/>
            <a:stCxn id="444" idx="2"/>
            <a:endCxn id="489" idx="0"/>
          </p:cNvCxnSpPr>
          <p:nvPr/>
        </p:nvCxnSpPr>
        <p:spPr>
          <a:xfrm flipH="1">
            <a:off x="10249806" y="3885936"/>
            <a:ext cx="4847" cy="29090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51" name="Straight Arrow Connector 450">
            <a:extLst>
              <a:ext uri="{FF2B5EF4-FFF2-40B4-BE49-F238E27FC236}">
                <a16:creationId xmlns:a16="http://schemas.microsoft.com/office/drawing/2014/main" id="{A6272435-BE3E-4FD4-AD66-3DE0356F4D40}"/>
              </a:ext>
            </a:extLst>
          </p:cNvPr>
          <p:cNvCxnSpPr>
            <a:cxnSpLocks/>
            <a:stCxn id="446" idx="2"/>
            <a:endCxn id="491" idx="0"/>
          </p:cNvCxnSpPr>
          <p:nvPr/>
        </p:nvCxnSpPr>
        <p:spPr>
          <a:xfrm>
            <a:off x="11769642" y="3955604"/>
            <a:ext cx="6000" cy="22234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52" name="Diamond 451">
            <a:extLst>
              <a:ext uri="{FF2B5EF4-FFF2-40B4-BE49-F238E27FC236}">
                <a16:creationId xmlns:a16="http://schemas.microsoft.com/office/drawing/2014/main" id="{D033994F-7157-45B6-ABB8-5C233B7F66A1}"/>
              </a:ext>
            </a:extLst>
          </p:cNvPr>
          <p:cNvSpPr/>
          <p:nvPr/>
        </p:nvSpPr>
        <p:spPr>
          <a:xfrm>
            <a:off x="7888947" y="3410572"/>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3" name="Straight Arrow Connector 452">
            <a:extLst>
              <a:ext uri="{FF2B5EF4-FFF2-40B4-BE49-F238E27FC236}">
                <a16:creationId xmlns:a16="http://schemas.microsoft.com/office/drawing/2014/main" id="{F84095EB-FEC4-468C-B81D-EAFD1A783B9A}"/>
              </a:ext>
            </a:extLst>
          </p:cNvPr>
          <p:cNvCxnSpPr>
            <a:cxnSpLocks/>
            <a:stCxn id="452" idx="2"/>
            <a:endCxn id="473" idx="0"/>
          </p:cNvCxnSpPr>
          <p:nvPr/>
        </p:nvCxnSpPr>
        <p:spPr>
          <a:xfrm>
            <a:off x="8072281" y="3809601"/>
            <a:ext cx="74716" cy="14171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54" name="Connector: Elbow 96">
            <a:extLst>
              <a:ext uri="{FF2B5EF4-FFF2-40B4-BE49-F238E27FC236}">
                <a16:creationId xmlns:a16="http://schemas.microsoft.com/office/drawing/2014/main" id="{62B382D7-FCC7-41B6-929E-94A6BFBD9CCE}"/>
              </a:ext>
            </a:extLst>
          </p:cNvPr>
          <p:cNvCxnSpPr>
            <a:cxnSpLocks/>
            <a:stCxn id="434" idx="0"/>
            <a:endCxn id="455" idx="0"/>
          </p:cNvCxnSpPr>
          <p:nvPr/>
        </p:nvCxnSpPr>
        <p:spPr>
          <a:xfrm>
            <a:off x="8612904" y="2725623"/>
            <a:ext cx="60185" cy="66418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55" name="Diamond 454">
            <a:extLst>
              <a:ext uri="{FF2B5EF4-FFF2-40B4-BE49-F238E27FC236}">
                <a16:creationId xmlns:a16="http://schemas.microsoft.com/office/drawing/2014/main" id="{D61D4EE7-F7BF-4639-9E28-B86E9854B29B}"/>
              </a:ext>
            </a:extLst>
          </p:cNvPr>
          <p:cNvSpPr/>
          <p:nvPr/>
        </p:nvSpPr>
        <p:spPr>
          <a:xfrm>
            <a:off x="8489755" y="3389808"/>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6" name="Straight Arrow Connector 455">
            <a:extLst>
              <a:ext uri="{FF2B5EF4-FFF2-40B4-BE49-F238E27FC236}">
                <a16:creationId xmlns:a16="http://schemas.microsoft.com/office/drawing/2014/main" id="{A0509923-BA2A-47A3-B15D-8735A3F3D9CC}"/>
              </a:ext>
            </a:extLst>
          </p:cNvPr>
          <p:cNvCxnSpPr>
            <a:cxnSpLocks/>
            <a:stCxn id="455" idx="2"/>
            <a:endCxn id="474" idx="0"/>
          </p:cNvCxnSpPr>
          <p:nvPr/>
        </p:nvCxnSpPr>
        <p:spPr>
          <a:xfrm flipH="1">
            <a:off x="8572891" y="3788837"/>
            <a:ext cx="100198" cy="170064"/>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57" name="Straight Arrow Connector 456">
            <a:extLst>
              <a:ext uri="{FF2B5EF4-FFF2-40B4-BE49-F238E27FC236}">
                <a16:creationId xmlns:a16="http://schemas.microsoft.com/office/drawing/2014/main" id="{7C42EBB9-C3E1-4660-8E29-6884662A92A8}"/>
              </a:ext>
            </a:extLst>
          </p:cNvPr>
          <p:cNvCxnSpPr>
            <a:cxnSpLocks/>
            <a:stCxn id="434" idx="0"/>
            <a:endCxn id="452" idx="0"/>
          </p:cNvCxnSpPr>
          <p:nvPr/>
        </p:nvCxnSpPr>
        <p:spPr>
          <a:xfrm flipH="1">
            <a:off x="8072281" y="2725623"/>
            <a:ext cx="540623" cy="68494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58" name="Diamond 457">
            <a:extLst>
              <a:ext uri="{FF2B5EF4-FFF2-40B4-BE49-F238E27FC236}">
                <a16:creationId xmlns:a16="http://schemas.microsoft.com/office/drawing/2014/main" id="{1815F6C7-6869-4FBA-B676-A6BC4AE6DD5B}"/>
              </a:ext>
            </a:extLst>
          </p:cNvPr>
          <p:cNvSpPr/>
          <p:nvPr/>
        </p:nvSpPr>
        <p:spPr>
          <a:xfrm>
            <a:off x="6287068" y="3196032"/>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9" name="Straight Arrow Connector 458">
            <a:extLst>
              <a:ext uri="{FF2B5EF4-FFF2-40B4-BE49-F238E27FC236}">
                <a16:creationId xmlns:a16="http://schemas.microsoft.com/office/drawing/2014/main" id="{D741FCFE-0F45-46EA-9510-275417539506}"/>
              </a:ext>
            </a:extLst>
          </p:cNvPr>
          <p:cNvCxnSpPr>
            <a:cxnSpLocks/>
            <a:stCxn id="458" idx="2"/>
            <a:endCxn id="464" idx="0"/>
          </p:cNvCxnSpPr>
          <p:nvPr/>
        </p:nvCxnSpPr>
        <p:spPr>
          <a:xfrm flipH="1">
            <a:off x="6464720" y="3595061"/>
            <a:ext cx="5682" cy="21072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60" name="Diamond 459">
            <a:extLst>
              <a:ext uri="{FF2B5EF4-FFF2-40B4-BE49-F238E27FC236}">
                <a16:creationId xmlns:a16="http://schemas.microsoft.com/office/drawing/2014/main" id="{BEBE5E21-E21B-49B0-9DB5-71AAB615537A}"/>
              </a:ext>
            </a:extLst>
          </p:cNvPr>
          <p:cNvSpPr/>
          <p:nvPr/>
        </p:nvSpPr>
        <p:spPr>
          <a:xfrm>
            <a:off x="6718920" y="3190281"/>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61" name="Straight Arrow Connector 460">
            <a:extLst>
              <a:ext uri="{FF2B5EF4-FFF2-40B4-BE49-F238E27FC236}">
                <a16:creationId xmlns:a16="http://schemas.microsoft.com/office/drawing/2014/main" id="{928538AB-6A97-4857-A48C-6D56D79029BF}"/>
              </a:ext>
            </a:extLst>
          </p:cNvPr>
          <p:cNvCxnSpPr>
            <a:cxnSpLocks/>
            <a:stCxn id="460" idx="2"/>
            <a:endCxn id="501" idx="0"/>
          </p:cNvCxnSpPr>
          <p:nvPr/>
        </p:nvCxnSpPr>
        <p:spPr>
          <a:xfrm flipH="1">
            <a:off x="6902164" y="3589310"/>
            <a:ext cx="90" cy="22628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62" name="Diamond 461">
            <a:extLst>
              <a:ext uri="{FF2B5EF4-FFF2-40B4-BE49-F238E27FC236}">
                <a16:creationId xmlns:a16="http://schemas.microsoft.com/office/drawing/2014/main" id="{7D01D2E5-F362-40EB-95D0-3F93A87A64F7}"/>
              </a:ext>
            </a:extLst>
          </p:cNvPr>
          <p:cNvSpPr/>
          <p:nvPr/>
        </p:nvSpPr>
        <p:spPr>
          <a:xfrm>
            <a:off x="7141335" y="3191811"/>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3" name="Picture 462" descr="A picture containing clipart&#10;&#10;Description automatically generated">
            <a:extLst>
              <a:ext uri="{FF2B5EF4-FFF2-40B4-BE49-F238E27FC236}">
                <a16:creationId xmlns:a16="http://schemas.microsoft.com/office/drawing/2014/main" id="{F97E19DA-270B-437C-B479-939AD3166FDE}"/>
              </a:ext>
            </a:extLst>
          </p:cNvPr>
          <p:cNvPicPr>
            <a:picLocks noChangeAspect="1"/>
          </p:cNvPicPr>
          <p:nvPr/>
        </p:nvPicPr>
        <p:blipFill>
          <a:blip r:embed="rId3"/>
          <a:stretch>
            <a:fillRect/>
          </a:stretch>
        </p:blipFill>
        <p:spPr>
          <a:xfrm>
            <a:off x="6258771" y="4470449"/>
            <a:ext cx="399029" cy="399029"/>
          </a:xfrm>
          <a:prstGeom prst="rect">
            <a:avLst/>
          </a:prstGeom>
        </p:spPr>
      </p:pic>
      <p:sp>
        <p:nvSpPr>
          <p:cNvPr id="464" name="Diamond 463">
            <a:extLst>
              <a:ext uri="{FF2B5EF4-FFF2-40B4-BE49-F238E27FC236}">
                <a16:creationId xmlns:a16="http://schemas.microsoft.com/office/drawing/2014/main" id="{A700CCA5-38DB-44E8-AD96-9C4F8DEA4271}"/>
              </a:ext>
            </a:extLst>
          </p:cNvPr>
          <p:cNvSpPr/>
          <p:nvPr/>
        </p:nvSpPr>
        <p:spPr>
          <a:xfrm>
            <a:off x="6281386" y="3805790"/>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65" name="Straight Arrow Connector 464">
            <a:extLst>
              <a:ext uri="{FF2B5EF4-FFF2-40B4-BE49-F238E27FC236}">
                <a16:creationId xmlns:a16="http://schemas.microsoft.com/office/drawing/2014/main" id="{60DFF640-DF73-4EEE-886F-CAE0008B1DE4}"/>
              </a:ext>
            </a:extLst>
          </p:cNvPr>
          <p:cNvCxnSpPr>
            <a:cxnSpLocks/>
            <a:stCxn id="464" idx="2"/>
            <a:endCxn id="463" idx="0"/>
          </p:cNvCxnSpPr>
          <p:nvPr/>
        </p:nvCxnSpPr>
        <p:spPr>
          <a:xfrm flipH="1">
            <a:off x="6458286" y="4204819"/>
            <a:ext cx="6434" cy="26563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66" name="Connector: Elbow 465">
            <a:extLst>
              <a:ext uri="{FF2B5EF4-FFF2-40B4-BE49-F238E27FC236}">
                <a16:creationId xmlns:a16="http://schemas.microsoft.com/office/drawing/2014/main" id="{B2319FD6-B6C4-40FC-8AD0-0174B90005BB}"/>
              </a:ext>
            </a:extLst>
          </p:cNvPr>
          <p:cNvCxnSpPr>
            <a:cxnSpLocks/>
            <a:stCxn id="429" idx="3"/>
            <a:endCxn id="444" idx="0"/>
          </p:cNvCxnSpPr>
          <p:nvPr/>
        </p:nvCxnSpPr>
        <p:spPr>
          <a:xfrm>
            <a:off x="9882817" y="3090390"/>
            <a:ext cx="371836" cy="396517"/>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67" name="Connector: Elbow 466">
            <a:extLst>
              <a:ext uri="{FF2B5EF4-FFF2-40B4-BE49-F238E27FC236}">
                <a16:creationId xmlns:a16="http://schemas.microsoft.com/office/drawing/2014/main" id="{C2205DA2-8445-4C89-AFFB-462D651A81FE}"/>
              </a:ext>
            </a:extLst>
          </p:cNvPr>
          <p:cNvCxnSpPr>
            <a:cxnSpLocks/>
            <a:stCxn id="429" idx="1"/>
            <a:endCxn id="455" idx="0"/>
          </p:cNvCxnSpPr>
          <p:nvPr/>
        </p:nvCxnSpPr>
        <p:spPr>
          <a:xfrm rot="10800000" flipV="1">
            <a:off x="8673090" y="3090390"/>
            <a:ext cx="423261" cy="299418"/>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68" name="Connector: Elbow 467">
            <a:extLst>
              <a:ext uri="{FF2B5EF4-FFF2-40B4-BE49-F238E27FC236}">
                <a16:creationId xmlns:a16="http://schemas.microsoft.com/office/drawing/2014/main" id="{4AC70CD5-5332-4F9B-89A1-5F0C4AE50975}"/>
              </a:ext>
            </a:extLst>
          </p:cNvPr>
          <p:cNvCxnSpPr>
            <a:cxnSpLocks/>
            <a:stCxn id="429" idx="1"/>
            <a:endCxn id="452" idx="0"/>
          </p:cNvCxnSpPr>
          <p:nvPr/>
        </p:nvCxnSpPr>
        <p:spPr>
          <a:xfrm rot="10800000" flipV="1">
            <a:off x="8072282" y="3090390"/>
            <a:ext cx="1024069" cy="320182"/>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69" name="Connector: Elbow 468">
            <a:extLst>
              <a:ext uri="{FF2B5EF4-FFF2-40B4-BE49-F238E27FC236}">
                <a16:creationId xmlns:a16="http://schemas.microsoft.com/office/drawing/2014/main" id="{468ADA83-900A-4DE4-B25E-D13363E4748B}"/>
              </a:ext>
            </a:extLst>
          </p:cNvPr>
          <p:cNvCxnSpPr>
            <a:cxnSpLocks/>
            <a:stCxn id="429" idx="3"/>
            <a:endCxn id="441" idx="0"/>
          </p:cNvCxnSpPr>
          <p:nvPr/>
        </p:nvCxnSpPr>
        <p:spPr>
          <a:xfrm>
            <a:off x="9882817" y="3090390"/>
            <a:ext cx="904463" cy="384307"/>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70" name="Connector: Elbow 469">
            <a:extLst>
              <a:ext uri="{FF2B5EF4-FFF2-40B4-BE49-F238E27FC236}">
                <a16:creationId xmlns:a16="http://schemas.microsoft.com/office/drawing/2014/main" id="{2233442F-81FB-4CBA-9F5F-762D81B9F491}"/>
              </a:ext>
            </a:extLst>
          </p:cNvPr>
          <p:cNvCxnSpPr>
            <a:cxnSpLocks/>
            <a:stCxn id="429" idx="3"/>
            <a:endCxn id="448" idx="0"/>
          </p:cNvCxnSpPr>
          <p:nvPr/>
        </p:nvCxnSpPr>
        <p:spPr>
          <a:xfrm>
            <a:off x="9882817" y="3090390"/>
            <a:ext cx="1400916" cy="417594"/>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71" name="Connector: Elbow 470">
            <a:extLst>
              <a:ext uri="{FF2B5EF4-FFF2-40B4-BE49-F238E27FC236}">
                <a16:creationId xmlns:a16="http://schemas.microsoft.com/office/drawing/2014/main" id="{B15D686A-C5EC-4DA8-93BA-96385AEC861E}"/>
              </a:ext>
            </a:extLst>
          </p:cNvPr>
          <p:cNvCxnSpPr>
            <a:cxnSpLocks/>
            <a:stCxn id="429" idx="3"/>
            <a:endCxn id="446" idx="0"/>
          </p:cNvCxnSpPr>
          <p:nvPr/>
        </p:nvCxnSpPr>
        <p:spPr>
          <a:xfrm>
            <a:off x="9882817" y="3090390"/>
            <a:ext cx="1886825" cy="466185"/>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72" name="Straight Arrow Connector 471">
            <a:extLst>
              <a:ext uri="{FF2B5EF4-FFF2-40B4-BE49-F238E27FC236}">
                <a16:creationId xmlns:a16="http://schemas.microsoft.com/office/drawing/2014/main" id="{87B9D72C-376E-4C2A-8CCE-5BE5D965C0E4}"/>
              </a:ext>
            </a:extLst>
          </p:cNvPr>
          <p:cNvCxnSpPr>
            <a:cxnSpLocks/>
            <a:stCxn id="462" idx="2"/>
            <a:endCxn id="502" idx="0"/>
          </p:cNvCxnSpPr>
          <p:nvPr/>
        </p:nvCxnSpPr>
        <p:spPr>
          <a:xfrm flipH="1">
            <a:off x="7323732" y="3590840"/>
            <a:ext cx="937" cy="214033"/>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73" name="Diamond 472">
            <a:extLst>
              <a:ext uri="{FF2B5EF4-FFF2-40B4-BE49-F238E27FC236}">
                <a16:creationId xmlns:a16="http://schemas.microsoft.com/office/drawing/2014/main" id="{BE94D664-4036-45AD-AA19-FB9A2B3AE756}"/>
              </a:ext>
            </a:extLst>
          </p:cNvPr>
          <p:cNvSpPr/>
          <p:nvPr/>
        </p:nvSpPr>
        <p:spPr>
          <a:xfrm>
            <a:off x="7963663" y="3951316"/>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4" name="Diamond 473">
            <a:extLst>
              <a:ext uri="{FF2B5EF4-FFF2-40B4-BE49-F238E27FC236}">
                <a16:creationId xmlns:a16="http://schemas.microsoft.com/office/drawing/2014/main" id="{110B7D7A-7CE8-4A3E-A35B-4102C8CE2EDA}"/>
              </a:ext>
            </a:extLst>
          </p:cNvPr>
          <p:cNvSpPr/>
          <p:nvPr/>
        </p:nvSpPr>
        <p:spPr>
          <a:xfrm>
            <a:off x="8389557" y="3958901"/>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75" name="Connector: Elbow 231">
            <a:extLst>
              <a:ext uri="{FF2B5EF4-FFF2-40B4-BE49-F238E27FC236}">
                <a16:creationId xmlns:a16="http://schemas.microsoft.com/office/drawing/2014/main" id="{EAA488BD-5CC3-4F6F-B1AD-844BCA9B588B}"/>
              </a:ext>
            </a:extLst>
          </p:cNvPr>
          <p:cNvCxnSpPr>
            <a:cxnSpLocks/>
            <a:stCxn id="452" idx="2"/>
            <a:endCxn id="476" idx="0"/>
          </p:cNvCxnSpPr>
          <p:nvPr/>
        </p:nvCxnSpPr>
        <p:spPr>
          <a:xfrm flipH="1">
            <a:off x="7718778" y="3809601"/>
            <a:ext cx="353503" cy="14171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76" name="Diamond 475">
            <a:extLst>
              <a:ext uri="{FF2B5EF4-FFF2-40B4-BE49-F238E27FC236}">
                <a16:creationId xmlns:a16="http://schemas.microsoft.com/office/drawing/2014/main" id="{E917969D-E10A-4DED-ADE2-88CF35FE4CC4}"/>
              </a:ext>
            </a:extLst>
          </p:cNvPr>
          <p:cNvSpPr/>
          <p:nvPr/>
        </p:nvSpPr>
        <p:spPr>
          <a:xfrm>
            <a:off x="7535444" y="3951316"/>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77" name="Straight Arrow Connector 476">
            <a:extLst>
              <a:ext uri="{FF2B5EF4-FFF2-40B4-BE49-F238E27FC236}">
                <a16:creationId xmlns:a16="http://schemas.microsoft.com/office/drawing/2014/main" id="{664FBF6B-EF5E-4F97-89D3-E36A55B3BB08}"/>
              </a:ext>
            </a:extLst>
          </p:cNvPr>
          <p:cNvCxnSpPr>
            <a:cxnSpLocks/>
            <a:stCxn id="476" idx="2"/>
            <a:endCxn id="484" idx="0"/>
          </p:cNvCxnSpPr>
          <p:nvPr/>
        </p:nvCxnSpPr>
        <p:spPr>
          <a:xfrm flipH="1">
            <a:off x="7712832" y="4350345"/>
            <a:ext cx="5946" cy="26010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78" name="Connector: Elbow 235">
            <a:extLst>
              <a:ext uri="{FF2B5EF4-FFF2-40B4-BE49-F238E27FC236}">
                <a16:creationId xmlns:a16="http://schemas.microsoft.com/office/drawing/2014/main" id="{74151A69-CC22-43D2-841F-762FAD6B6DF5}"/>
              </a:ext>
            </a:extLst>
          </p:cNvPr>
          <p:cNvCxnSpPr>
            <a:cxnSpLocks/>
            <a:stCxn id="455" idx="2"/>
            <a:endCxn id="479" idx="0"/>
          </p:cNvCxnSpPr>
          <p:nvPr/>
        </p:nvCxnSpPr>
        <p:spPr>
          <a:xfrm>
            <a:off x="8673089" y="3788837"/>
            <a:ext cx="329782" cy="17412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79" name="Diamond 478">
            <a:extLst>
              <a:ext uri="{FF2B5EF4-FFF2-40B4-BE49-F238E27FC236}">
                <a16:creationId xmlns:a16="http://schemas.microsoft.com/office/drawing/2014/main" id="{55974CD3-8026-4C64-A545-550F755DC729}"/>
              </a:ext>
            </a:extLst>
          </p:cNvPr>
          <p:cNvSpPr/>
          <p:nvPr/>
        </p:nvSpPr>
        <p:spPr>
          <a:xfrm>
            <a:off x="8819537" y="3962962"/>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0" name="Straight Arrow Connector 479">
            <a:extLst>
              <a:ext uri="{FF2B5EF4-FFF2-40B4-BE49-F238E27FC236}">
                <a16:creationId xmlns:a16="http://schemas.microsoft.com/office/drawing/2014/main" id="{E5F8D252-55F7-4A3D-B95B-9222D1398347}"/>
              </a:ext>
            </a:extLst>
          </p:cNvPr>
          <p:cNvCxnSpPr>
            <a:cxnSpLocks/>
            <a:stCxn id="479" idx="2"/>
            <a:endCxn id="488" idx="0"/>
          </p:cNvCxnSpPr>
          <p:nvPr/>
        </p:nvCxnSpPr>
        <p:spPr>
          <a:xfrm>
            <a:off x="9002871" y="4361991"/>
            <a:ext cx="11537" cy="22415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81" name="Straight Arrow Connector 480">
            <a:extLst>
              <a:ext uri="{FF2B5EF4-FFF2-40B4-BE49-F238E27FC236}">
                <a16:creationId xmlns:a16="http://schemas.microsoft.com/office/drawing/2014/main" id="{1FF4EA36-82B2-4873-8126-EDD229CB5563}"/>
              </a:ext>
            </a:extLst>
          </p:cNvPr>
          <p:cNvCxnSpPr>
            <a:cxnSpLocks/>
            <a:stCxn id="430" idx="0"/>
            <a:endCxn id="458" idx="0"/>
          </p:cNvCxnSpPr>
          <p:nvPr/>
        </p:nvCxnSpPr>
        <p:spPr>
          <a:xfrm flipH="1">
            <a:off x="6470402" y="2720043"/>
            <a:ext cx="226158" cy="47598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82" name="Straight Arrow Connector 481">
            <a:extLst>
              <a:ext uri="{FF2B5EF4-FFF2-40B4-BE49-F238E27FC236}">
                <a16:creationId xmlns:a16="http://schemas.microsoft.com/office/drawing/2014/main" id="{BD2EAA08-8804-4B59-B2EF-A49C83677728}"/>
              </a:ext>
            </a:extLst>
          </p:cNvPr>
          <p:cNvCxnSpPr>
            <a:cxnSpLocks/>
            <a:stCxn id="430" idx="0"/>
            <a:endCxn id="460" idx="0"/>
          </p:cNvCxnSpPr>
          <p:nvPr/>
        </p:nvCxnSpPr>
        <p:spPr>
          <a:xfrm>
            <a:off x="6696560" y="2720043"/>
            <a:ext cx="205694" cy="47023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83" name="Straight Arrow Connector 482">
            <a:extLst>
              <a:ext uri="{FF2B5EF4-FFF2-40B4-BE49-F238E27FC236}">
                <a16:creationId xmlns:a16="http://schemas.microsoft.com/office/drawing/2014/main" id="{9E45F13C-652F-424F-B17E-8AE5229752CD}"/>
              </a:ext>
            </a:extLst>
          </p:cNvPr>
          <p:cNvCxnSpPr>
            <a:cxnSpLocks/>
            <a:stCxn id="430" idx="0"/>
            <a:endCxn id="462" idx="0"/>
          </p:cNvCxnSpPr>
          <p:nvPr/>
        </p:nvCxnSpPr>
        <p:spPr>
          <a:xfrm>
            <a:off x="6696560" y="2720043"/>
            <a:ext cx="628109" cy="47176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484" name="Picture 483" descr="A picture containing clipart&#10;&#10;Description automatically generated">
            <a:extLst>
              <a:ext uri="{FF2B5EF4-FFF2-40B4-BE49-F238E27FC236}">
                <a16:creationId xmlns:a16="http://schemas.microsoft.com/office/drawing/2014/main" id="{231287F9-1C29-4F01-BFEA-B7C9A0949500}"/>
              </a:ext>
            </a:extLst>
          </p:cNvPr>
          <p:cNvPicPr>
            <a:picLocks noChangeAspect="1"/>
          </p:cNvPicPr>
          <p:nvPr/>
        </p:nvPicPr>
        <p:blipFill>
          <a:blip r:embed="rId3"/>
          <a:stretch>
            <a:fillRect/>
          </a:stretch>
        </p:blipFill>
        <p:spPr>
          <a:xfrm>
            <a:off x="7508002" y="4610453"/>
            <a:ext cx="409660" cy="409660"/>
          </a:xfrm>
          <a:prstGeom prst="rect">
            <a:avLst/>
          </a:prstGeom>
        </p:spPr>
      </p:pic>
      <p:pic>
        <p:nvPicPr>
          <p:cNvPr id="485" name="Picture 484" descr="A picture containing clipart&#10;&#10;Description automatically generated">
            <a:extLst>
              <a:ext uri="{FF2B5EF4-FFF2-40B4-BE49-F238E27FC236}">
                <a16:creationId xmlns:a16="http://schemas.microsoft.com/office/drawing/2014/main" id="{A83316FB-4125-473E-90F7-0BEF5481F91A}"/>
              </a:ext>
            </a:extLst>
          </p:cNvPr>
          <p:cNvPicPr>
            <a:picLocks noChangeAspect="1"/>
          </p:cNvPicPr>
          <p:nvPr/>
        </p:nvPicPr>
        <p:blipFill>
          <a:blip r:embed="rId3"/>
          <a:stretch>
            <a:fillRect/>
          </a:stretch>
        </p:blipFill>
        <p:spPr>
          <a:xfrm>
            <a:off x="8376262" y="4611100"/>
            <a:ext cx="409660" cy="409660"/>
          </a:xfrm>
          <a:prstGeom prst="rect">
            <a:avLst/>
          </a:prstGeom>
        </p:spPr>
      </p:pic>
      <p:pic>
        <p:nvPicPr>
          <p:cNvPr id="486" name="Picture 485" descr="A picture containing chart&#10;&#10;Description automatically generated">
            <a:extLst>
              <a:ext uri="{FF2B5EF4-FFF2-40B4-BE49-F238E27FC236}">
                <a16:creationId xmlns:a16="http://schemas.microsoft.com/office/drawing/2014/main" id="{909DDFB5-0026-47EF-870B-EACAD1C26B23}"/>
              </a:ext>
            </a:extLst>
          </p:cNvPr>
          <p:cNvPicPr>
            <a:picLocks noChangeAspect="1"/>
          </p:cNvPicPr>
          <p:nvPr/>
        </p:nvPicPr>
        <p:blipFill>
          <a:blip r:embed="rId4"/>
          <a:stretch>
            <a:fillRect/>
          </a:stretch>
        </p:blipFill>
        <p:spPr>
          <a:xfrm>
            <a:off x="10586450" y="4182936"/>
            <a:ext cx="437704" cy="437704"/>
          </a:xfrm>
          <a:prstGeom prst="rect">
            <a:avLst/>
          </a:prstGeom>
        </p:spPr>
      </p:pic>
      <p:pic>
        <p:nvPicPr>
          <p:cNvPr id="487" name="Picture 486" descr="A picture containing chart&#10;&#10;Description automatically generated">
            <a:extLst>
              <a:ext uri="{FF2B5EF4-FFF2-40B4-BE49-F238E27FC236}">
                <a16:creationId xmlns:a16="http://schemas.microsoft.com/office/drawing/2014/main" id="{7F676190-68E5-4D97-9288-D275768B20D9}"/>
              </a:ext>
            </a:extLst>
          </p:cNvPr>
          <p:cNvPicPr>
            <a:picLocks noChangeAspect="1"/>
          </p:cNvPicPr>
          <p:nvPr/>
        </p:nvPicPr>
        <p:blipFill>
          <a:blip r:embed="rId4"/>
          <a:stretch>
            <a:fillRect/>
          </a:stretch>
        </p:blipFill>
        <p:spPr>
          <a:xfrm>
            <a:off x="7943308" y="4605048"/>
            <a:ext cx="437704" cy="437704"/>
          </a:xfrm>
          <a:prstGeom prst="rect">
            <a:avLst/>
          </a:prstGeom>
        </p:spPr>
      </p:pic>
      <p:pic>
        <p:nvPicPr>
          <p:cNvPr id="488" name="Picture 487" descr="A picture containing chart&#10;&#10;Description automatically generated">
            <a:extLst>
              <a:ext uri="{FF2B5EF4-FFF2-40B4-BE49-F238E27FC236}">
                <a16:creationId xmlns:a16="http://schemas.microsoft.com/office/drawing/2014/main" id="{44CB1462-2C0B-479F-A196-C4B943C8BD49}"/>
              </a:ext>
            </a:extLst>
          </p:cNvPr>
          <p:cNvPicPr>
            <a:picLocks noChangeAspect="1"/>
          </p:cNvPicPr>
          <p:nvPr/>
        </p:nvPicPr>
        <p:blipFill>
          <a:blip r:embed="rId4"/>
          <a:stretch>
            <a:fillRect/>
          </a:stretch>
        </p:blipFill>
        <p:spPr>
          <a:xfrm>
            <a:off x="8795556" y="4586149"/>
            <a:ext cx="437704" cy="437704"/>
          </a:xfrm>
          <a:prstGeom prst="rect">
            <a:avLst/>
          </a:prstGeom>
        </p:spPr>
      </p:pic>
      <p:pic>
        <p:nvPicPr>
          <p:cNvPr id="489" name="Picture 488" descr="A picture containing chart&#10;&#10;Description automatically generated">
            <a:extLst>
              <a:ext uri="{FF2B5EF4-FFF2-40B4-BE49-F238E27FC236}">
                <a16:creationId xmlns:a16="http://schemas.microsoft.com/office/drawing/2014/main" id="{DFBFEECF-A712-43F2-BC91-90E82FC7F30D}"/>
              </a:ext>
            </a:extLst>
          </p:cNvPr>
          <p:cNvPicPr>
            <a:picLocks noChangeAspect="1"/>
          </p:cNvPicPr>
          <p:nvPr/>
        </p:nvPicPr>
        <p:blipFill>
          <a:blip r:embed="rId4"/>
          <a:stretch>
            <a:fillRect/>
          </a:stretch>
        </p:blipFill>
        <p:spPr>
          <a:xfrm>
            <a:off x="10030954" y="4176836"/>
            <a:ext cx="437704" cy="437704"/>
          </a:xfrm>
          <a:prstGeom prst="rect">
            <a:avLst/>
          </a:prstGeom>
        </p:spPr>
      </p:pic>
      <p:pic>
        <p:nvPicPr>
          <p:cNvPr id="490" name="Picture 489" descr="A picture containing chart&#10;&#10;Description automatically generated">
            <a:extLst>
              <a:ext uri="{FF2B5EF4-FFF2-40B4-BE49-F238E27FC236}">
                <a16:creationId xmlns:a16="http://schemas.microsoft.com/office/drawing/2014/main" id="{9EF45268-D71C-4C52-8DDD-9C5CA3788555}"/>
              </a:ext>
            </a:extLst>
          </p:cNvPr>
          <p:cNvPicPr>
            <a:picLocks noChangeAspect="1"/>
          </p:cNvPicPr>
          <p:nvPr/>
        </p:nvPicPr>
        <p:blipFill>
          <a:blip r:embed="rId4"/>
          <a:stretch>
            <a:fillRect/>
          </a:stretch>
        </p:blipFill>
        <p:spPr>
          <a:xfrm>
            <a:off x="11068240" y="4185535"/>
            <a:ext cx="437704" cy="437704"/>
          </a:xfrm>
          <a:prstGeom prst="rect">
            <a:avLst/>
          </a:prstGeom>
        </p:spPr>
      </p:pic>
      <p:pic>
        <p:nvPicPr>
          <p:cNvPr id="491" name="Picture 490" descr="A picture containing chart&#10;&#10;Description automatically generated">
            <a:extLst>
              <a:ext uri="{FF2B5EF4-FFF2-40B4-BE49-F238E27FC236}">
                <a16:creationId xmlns:a16="http://schemas.microsoft.com/office/drawing/2014/main" id="{1F52BD25-2832-483E-94E4-DF98370D52EA}"/>
              </a:ext>
            </a:extLst>
          </p:cNvPr>
          <p:cNvPicPr>
            <a:picLocks noChangeAspect="1"/>
          </p:cNvPicPr>
          <p:nvPr/>
        </p:nvPicPr>
        <p:blipFill>
          <a:blip r:embed="rId4"/>
          <a:stretch>
            <a:fillRect/>
          </a:stretch>
        </p:blipFill>
        <p:spPr>
          <a:xfrm>
            <a:off x="11556790" y="4177946"/>
            <a:ext cx="437704" cy="437704"/>
          </a:xfrm>
          <a:prstGeom prst="rect">
            <a:avLst/>
          </a:prstGeom>
        </p:spPr>
      </p:pic>
      <p:sp>
        <p:nvSpPr>
          <p:cNvPr id="492" name="TextBox 491">
            <a:extLst>
              <a:ext uri="{FF2B5EF4-FFF2-40B4-BE49-F238E27FC236}">
                <a16:creationId xmlns:a16="http://schemas.microsoft.com/office/drawing/2014/main" id="{1B357E7A-A3EA-4C5F-B9C3-32D700962D5D}"/>
              </a:ext>
            </a:extLst>
          </p:cNvPr>
          <p:cNvSpPr txBox="1"/>
          <p:nvPr/>
        </p:nvSpPr>
        <p:spPr>
          <a:xfrm>
            <a:off x="7023352" y="2264523"/>
            <a:ext cx="576761" cy="369332"/>
          </a:xfrm>
          <a:prstGeom prst="rect">
            <a:avLst/>
          </a:prstGeom>
          <a:noFill/>
        </p:spPr>
        <p:txBody>
          <a:bodyPr wrap="none" rtlCol="0">
            <a:spAutoFit/>
          </a:bodyPr>
          <a:lstStyle/>
          <a:p>
            <a:r>
              <a:rPr lang="en-US" dirty="0">
                <a:solidFill>
                  <a:schemeClr val="accent1">
                    <a:lumMod val="75000"/>
                  </a:schemeClr>
                </a:solidFill>
              </a:rPr>
              <a:t>RO1</a:t>
            </a:r>
          </a:p>
        </p:txBody>
      </p:sp>
      <p:sp>
        <p:nvSpPr>
          <p:cNvPr id="493" name="Freeform: Shape 492">
            <a:extLst>
              <a:ext uri="{FF2B5EF4-FFF2-40B4-BE49-F238E27FC236}">
                <a16:creationId xmlns:a16="http://schemas.microsoft.com/office/drawing/2014/main" id="{AF58E3CE-C4B3-4525-9FAF-4397FE339B41}"/>
              </a:ext>
            </a:extLst>
          </p:cNvPr>
          <p:cNvSpPr/>
          <p:nvPr/>
        </p:nvSpPr>
        <p:spPr>
          <a:xfrm>
            <a:off x="7522400" y="2344774"/>
            <a:ext cx="3502371" cy="1672707"/>
          </a:xfrm>
          <a:custGeom>
            <a:avLst/>
            <a:gdLst>
              <a:gd name="connsiteX0" fmla="*/ 2515957 w 3468842"/>
              <a:gd name="connsiteY0" fmla="*/ 0 h 1712643"/>
              <a:gd name="connsiteX1" fmla="*/ 3278261 w 3468842"/>
              <a:gd name="connsiteY1" fmla="*/ 0 h 1712643"/>
              <a:gd name="connsiteX2" fmla="*/ 3468842 w 3468842"/>
              <a:gd name="connsiteY2" fmla="*/ 190581 h 1712643"/>
              <a:gd name="connsiteX3" fmla="*/ 3468842 w 3468842"/>
              <a:gd name="connsiteY3" fmla="*/ 1522062 h 1712643"/>
              <a:gd name="connsiteX4" fmla="*/ 3278261 w 3468842"/>
              <a:gd name="connsiteY4" fmla="*/ 1712643 h 1712643"/>
              <a:gd name="connsiteX5" fmla="*/ 2515957 w 3468842"/>
              <a:gd name="connsiteY5" fmla="*/ 1712643 h 1712643"/>
              <a:gd name="connsiteX6" fmla="*/ 2325376 w 3468842"/>
              <a:gd name="connsiteY6" fmla="*/ 1522062 h 1712643"/>
              <a:gd name="connsiteX7" fmla="*/ 2325376 w 3468842"/>
              <a:gd name="connsiteY7" fmla="*/ 851928 h 1712643"/>
              <a:gd name="connsiteX8" fmla="*/ 141991 w 3468842"/>
              <a:gd name="connsiteY8" fmla="*/ 851928 h 1712643"/>
              <a:gd name="connsiteX9" fmla="*/ 0 w 3468842"/>
              <a:gd name="connsiteY9" fmla="*/ 709937 h 1712643"/>
              <a:gd name="connsiteX10" fmla="*/ 0 w 3468842"/>
              <a:gd name="connsiteY10" fmla="*/ 141992 h 1712643"/>
              <a:gd name="connsiteX11" fmla="*/ 141991 w 3468842"/>
              <a:gd name="connsiteY11" fmla="*/ 1 h 1712643"/>
              <a:gd name="connsiteX12" fmla="*/ 2515947 w 3468842"/>
              <a:gd name="connsiteY12" fmla="*/ 1 h 1712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68842" h="1712643">
                <a:moveTo>
                  <a:pt x="2515957" y="0"/>
                </a:moveTo>
                <a:lnTo>
                  <a:pt x="3278261" y="0"/>
                </a:lnTo>
                <a:cubicBezTo>
                  <a:pt x="3383516" y="0"/>
                  <a:pt x="3468842" y="85326"/>
                  <a:pt x="3468842" y="190581"/>
                </a:cubicBezTo>
                <a:lnTo>
                  <a:pt x="3468842" y="1522062"/>
                </a:lnTo>
                <a:cubicBezTo>
                  <a:pt x="3468842" y="1627317"/>
                  <a:pt x="3383516" y="1712643"/>
                  <a:pt x="3278261" y="1712643"/>
                </a:cubicBezTo>
                <a:lnTo>
                  <a:pt x="2515957" y="1712643"/>
                </a:lnTo>
                <a:cubicBezTo>
                  <a:pt x="2410702" y="1712643"/>
                  <a:pt x="2325376" y="1627317"/>
                  <a:pt x="2325376" y="1522062"/>
                </a:cubicBezTo>
                <a:lnTo>
                  <a:pt x="2325376" y="851928"/>
                </a:lnTo>
                <a:lnTo>
                  <a:pt x="141991" y="851928"/>
                </a:lnTo>
                <a:cubicBezTo>
                  <a:pt x="63572" y="851928"/>
                  <a:pt x="0" y="788356"/>
                  <a:pt x="0" y="709937"/>
                </a:cubicBezTo>
                <a:lnTo>
                  <a:pt x="0" y="141992"/>
                </a:lnTo>
                <a:cubicBezTo>
                  <a:pt x="0" y="63573"/>
                  <a:pt x="63572" y="1"/>
                  <a:pt x="141991" y="1"/>
                </a:cubicBezTo>
                <a:lnTo>
                  <a:pt x="2515947" y="1"/>
                </a:lnTo>
                <a:close/>
              </a:path>
            </a:pathLst>
          </a:custGeom>
          <a:solidFill>
            <a:srgbClr val="9DBFBE">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4" name="TextBox 493">
            <a:extLst>
              <a:ext uri="{FF2B5EF4-FFF2-40B4-BE49-F238E27FC236}">
                <a16:creationId xmlns:a16="http://schemas.microsoft.com/office/drawing/2014/main" id="{B88F09EF-F6BC-47F1-A897-ED78544ED7AE}"/>
              </a:ext>
            </a:extLst>
          </p:cNvPr>
          <p:cNvSpPr txBox="1"/>
          <p:nvPr/>
        </p:nvSpPr>
        <p:spPr>
          <a:xfrm>
            <a:off x="7572189" y="1961949"/>
            <a:ext cx="576761" cy="369332"/>
          </a:xfrm>
          <a:prstGeom prst="rect">
            <a:avLst/>
          </a:prstGeom>
          <a:noFill/>
        </p:spPr>
        <p:txBody>
          <a:bodyPr wrap="none" rtlCol="0">
            <a:spAutoFit/>
          </a:bodyPr>
          <a:lstStyle/>
          <a:p>
            <a:r>
              <a:rPr lang="en-US" dirty="0">
                <a:solidFill>
                  <a:schemeClr val="accent1">
                    <a:lumMod val="75000"/>
                  </a:schemeClr>
                </a:solidFill>
              </a:rPr>
              <a:t>RO2</a:t>
            </a:r>
          </a:p>
        </p:txBody>
      </p:sp>
      <p:sp>
        <p:nvSpPr>
          <p:cNvPr id="495" name="Freeform: Shape 494">
            <a:extLst>
              <a:ext uri="{FF2B5EF4-FFF2-40B4-BE49-F238E27FC236}">
                <a16:creationId xmlns:a16="http://schemas.microsoft.com/office/drawing/2014/main" id="{2D099C8F-C641-484F-9B10-11BF89B6FAA8}"/>
              </a:ext>
            </a:extLst>
          </p:cNvPr>
          <p:cNvSpPr/>
          <p:nvPr/>
        </p:nvSpPr>
        <p:spPr>
          <a:xfrm>
            <a:off x="7466239" y="2300554"/>
            <a:ext cx="4058152" cy="1696837"/>
          </a:xfrm>
          <a:custGeom>
            <a:avLst/>
            <a:gdLst>
              <a:gd name="connsiteX0" fmla="*/ 137621 w 4058152"/>
              <a:gd name="connsiteY0" fmla="*/ 0 h 1696837"/>
              <a:gd name="connsiteX1" fmla="*/ 3920530 w 4058152"/>
              <a:gd name="connsiteY1" fmla="*/ 0 h 1696837"/>
              <a:gd name="connsiteX2" fmla="*/ 4058151 w 4058152"/>
              <a:gd name="connsiteY2" fmla="*/ 137621 h 1696837"/>
              <a:gd name="connsiteX3" fmla="*/ 4058151 w 4058152"/>
              <a:gd name="connsiteY3" fmla="*/ 228883 h 1696837"/>
              <a:gd name="connsiteX4" fmla="*/ 4058152 w 4058152"/>
              <a:gd name="connsiteY4" fmla="*/ 228888 h 1696837"/>
              <a:gd name="connsiteX5" fmla="*/ 4058152 w 4058152"/>
              <a:gd name="connsiteY5" fmla="*/ 1620349 h 1696837"/>
              <a:gd name="connsiteX6" fmla="*/ 3981664 w 4058152"/>
              <a:gd name="connsiteY6" fmla="*/ 1696837 h 1696837"/>
              <a:gd name="connsiteX7" fmla="*/ 3675720 w 4058152"/>
              <a:gd name="connsiteY7" fmla="*/ 1696837 h 1696837"/>
              <a:gd name="connsiteX8" fmla="*/ 3599232 w 4058152"/>
              <a:gd name="connsiteY8" fmla="*/ 1620349 h 1696837"/>
              <a:gd name="connsiteX9" fmla="*/ 3599232 w 4058152"/>
              <a:gd name="connsiteY9" fmla="*/ 825707 h 1696837"/>
              <a:gd name="connsiteX10" fmla="*/ 137621 w 4058152"/>
              <a:gd name="connsiteY10" fmla="*/ 825707 h 1696837"/>
              <a:gd name="connsiteX11" fmla="*/ 0 w 4058152"/>
              <a:gd name="connsiteY11" fmla="*/ 688086 h 1696837"/>
              <a:gd name="connsiteX12" fmla="*/ 0 w 4058152"/>
              <a:gd name="connsiteY12" fmla="*/ 137621 h 1696837"/>
              <a:gd name="connsiteX13" fmla="*/ 137621 w 4058152"/>
              <a:gd name="connsiteY13" fmla="*/ 0 h 1696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58152" h="1696837">
                <a:moveTo>
                  <a:pt x="137621" y="0"/>
                </a:moveTo>
                <a:lnTo>
                  <a:pt x="3920530" y="0"/>
                </a:lnTo>
                <a:cubicBezTo>
                  <a:pt x="3996536" y="0"/>
                  <a:pt x="4058151" y="61615"/>
                  <a:pt x="4058151" y="137621"/>
                </a:cubicBezTo>
                <a:lnTo>
                  <a:pt x="4058151" y="228883"/>
                </a:lnTo>
                <a:lnTo>
                  <a:pt x="4058152" y="228888"/>
                </a:lnTo>
                <a:lnTo>
                  <a:pt x="4058152" y="1620349"/>
                </a:lnTo>
                <a:cubicBezTo>
                  <a:pt x="4058152" y="1662592"/>
                  <a:pt x="4023907" y="1696837"/>
                  <a:pt x="3981664" y="1696837"/>
                </a:cubicBezTo>
                <a:lnTo>
                  <a:pt x="3675720" y="1696837"/>
                </a:lnTo>
                <a:cubicBezTo>
                  <a:pt x="3633477" y="1696837"/>
                  <a:pt x="3599232" y="1662592"/>
                  <a:pt x="3599232" y="1620349"/>
                </a:cubicBezTo>
                <a:lnTo>
                  <a:pt x="3599232" y="825707"/>
                </a:lnTo>
                <a:lnTo>
                  <a:pt x="137621" y="825707"/>
                </a:lnTo>
                <a:cubicBezTo>
                  <a:pt x="61615" y="825707"/>
                  <a:pt x="0" y="764092"/>
                  <a:pt x="0" y="688086"/>
                </a:cubicBezTo>
                <a:lnTo>
                  <a:pt x="0" y="137621"/>
                </a:lnTo>
                <a:cubicBezTo>
                  <a:pt x="0" y="61615"/>
                  <a:pt x="61615" y="0"/>
                  <a:pt x="137621" y="0"/>
                </a:cubicBezTo>
                <a:close/>
              </a:path>
            </a:pathLst>
          </a:custGeom>
          <a:solidFill>
            <a:srgbClr val="9DBFBE">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6" name="Freeform: Shape 495">
            <a:extLst>
              <a:ext uri="{FF2B5EF4-FFF2-40B4-BE49-F238E27FC236}">
                <a16:creationId xmlns:a16="http://schemas.microsoft.com/office/drawing/2014/main" id="{9839BA10-85B2-4740-9B99-0A5475DB5019}"/>
              </a:ext>
            </a:extLst>
          </p:cNvPr>
          <p:cNvSpPr/>
          <p:nvPr/>
        </p:nvSpPr>
        <p:spPr>
          <a:xfrm>
            <a:off x="7579666" y="2244433"/>
            <a:ext cx="4409144" cy="1752958"/>
          </a:xfrm>
          <a:custGeom>
            <a:avLst/>
            <a:gdLst>
              <a:gd name="connsiteX0" fmla="*/ 135236 w 4409144"/>
              <a:gd name="connsiteY0" fmla="*/ 0 h 1752958"/>
              <a:gd name="connsiteX1" fmla="*/ 4058010 w 4409144"/>
              <a:gd name="connsiteY1" fmla="*/ 0 h 1752958"/>
              <a:gd name="connsiteX2" fmla="*/ 4252376 w 4409144"/>
              <a:gd name="connsiteY2" fmla="*/ 0 h 1752958"/>
              <a:gd name="connsiteX3" fmla="*/ 4338915 w 4409144"/>
              <a:gd name="connsiteY3" fmla="*/ 0 h 1752958"/>
              <a:gd name="connsiteX4" fmla="*/ 4409144 w 4409144"/>
              <a:gd name="connsiteY4" fmla="*/ 70229 h 1752958"/>
              <a:gd name="connsiteX5" fmla="*/ 4409144 w 4409144"/>
              <a:gd name="connsiteY5" fmla="*/ 1682729 h 1752958"/>
              <a:gd name="connsiteX6" fmla="*/ 4338915 w 4409144"/>
              <a:gd name="connsiteY6" fmla="*/ 1752958 h 1752958"/>
              <a:gd name="connsiteX7" fmla="*/ 4058010 w 4409144"/>
              <a:gd name="connsiteY7" fmla="*/ 1752958 h 1752958"/>
              <a:gd name="connsiteX8" fmla="*/ 3987781 w 4409144"/>
              <a:gd name="connsiteY8" fmla="*/ 1682729 h 1752958"/>
              <a:gd name="connsiteX9" fmla="*/ 3987781 w 4409144"/>
              <a:gd name="connsiteY9" fmla="*/ 811400 h 1752958"/>
              <a:gd name="connsiteX10" fmla="*/ 135236 w 4409144"/>
              <a:gd name="connsiteY10" fmla="*/ 811400 h 1752958"/>
              <a:gd name="connsiteX11" fmla="*/ 0 w 4409144"/>
              <a:gd name="connsiteY11" fmla="*/ 676164 h 1752958"/>
              <a:gd name="connsiteX12" fmla="*/ 0 w 4409144"/>
              <a:gd name="connsiteY12" fmla="*/ 135236 h 1752958"/>
              <a:gd name="connsiteX13" fmla="*/ 135236 w 4409144"/>
              <a:gd name="connsiteY13" fmla="*/ 0 h 1752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09144" h="1752958">
                <a:moveTo>
                  <a:pt x="135236" y="0"/>
                </a:moveTo>
                <a:lnTo>
                  <a:pt x="4058010" y="0"/>
                </a:lnTo>
                <a:lnTo>
                  <a:pt x="4252376" y="0"/>
                </a:lnTo>
                <a:lnTo>
                  <a:pt x="4338915" y="0"/>
                </a:lnTo>
                <a:cubicBezTo>
                  <a:pt x="4377701" y="0"/>
                  <a:pt x="4409144" y="31443"/>
                  <a:pt x="4409144" y="70229"/>
                </a:cubicBezTo>
                <a:lnTo>
                  <a:pt x="4409144" y="1682729"/>
                </a:lnTo>
                <a:cubicBezTo>
                  <a:pt x="4409144" y="1721515"/>
                  <a:pt x="4377701" y="1752958"/>
                  <a:pt x="4338915" y="1752958"/>
                </a:cubicBezTo>
                <a:lnTo>
                  <a:pt x="4058010" y="1752958"/>
                </a:lnTo>
                <a:cubicBezTo>
                  <a:pt x="4019224" y="1752958"/>
                  <a:pt x="3987781" y="1721515"/>
                  <a:pt x="3987781" y="1682729"/>
                </a:cubicBezTo>
                <a:lnTo>
                  <a:pt x="3987781" y="811400"/>
                </a:lnTo>
                <a:lnTo>
                  <a:pt x="135236" y="811400"/>
                </a:lnTo>
                <a:cubicBezTo>
                  <a:pt x="60547" y="811400"/>
                  <a:pt x="0" y="750853"/>
                  <a:pt x="0" y="676164"/>
                </a:cubicBezTo>
                <a:lnTo>
                  <a:pt x="0" y="135236"/>
                </a:lnTo>
                <a:cubicBezTo>
                  <a:pt x="0" y="60547"/>
                  <a:pt x="60547" y="0"/>
                  <a:pt x="135236" y="0"/>
                </a:cubicBezTo>
                <a:close/>
              </a:path>
            </a:pathLst>
          </a:custGeom>
          <a:solidFill>
            <a:srgbClr val="9DBFBE">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7" name="TextBox 496">
            <a:extLst>
              <a:ext uri="{FF2B5EF4-FFF2-40B4-BE49-F238E27FC236}">
                <a16:creationId xmlns:a16="http://schemas.microsoft.com/office/drawing/2014/main" id="{BADD05B2-A49D-4A18-BE82-DFBCAF7C80A1}"/>
              </a:ext>
            </a:extLst>
          </p:cNvPr>
          <p:cNvSpPr txBox="1"/>
          <p:nvPr/>
        </p:nvSpPr>
        <p:spPr>
          <a:xfrm>
            <a:off x="8680045" y="1931705"/>
            <a:ext cx="576761" cy="369332"/>
          </a:xfrm>
          <a:prstGeom prst="rect">
            <a:avLst/>
          </a:prstGeom>
          <a:noFill/>
        </p:spPr>
        <p:txBody>
          <a:bodyPr wrap="none" rtlCol="0">
            <a:spAutoFit/>
          </a:bodyPr>
          <a:lstStyle/>
          <a:p>
            <a:r>
              <a:rPr lang="en-US" dirty="0">
                <a:solidFill>
                  <a:schemeClr val="accent1">
                    <a:lumMod val="75000"/>
                  </a:schemeClr>
                </a:solidFill>
              </a:rPr>
              <a:t>RO3</a:t>
            </a:r>
          </a:p>
        </p:txBody>
      </p:sp>
      <p:sp>
        <p:nvSpPr>
          <p:cNvPr id="498" name="TextBox 497">
            <a:extLst>
              <a:ext uri="{FF2B5EF4-FFF2-40B4-BE49-F238E27FC236}">
                <a16:creationId xmlns:a16="http://schemas.microsoft.com/office/drawing/2014/main" id="{0FB89709-2DA0-440E-BFDF-413FCCF01604}"/>
              </a:ext>
            </a:extLst>
          </p:cNvPr>
          <p:cNvSpPr txBox="1"/>
          <p:nvPr/>
        </p:nvSpPr>
        <p:spPr>
          <a:xfrm>
            <a:off x="9258060" y="1941624"/>
            <a:ext cx="576761" cy="369332"/>
          </a:xfrm>
          <a:prstGeom prst="rect">
            <a:avLst/>
          </a:prstGeom>
          <a:noFill/>
        </p:spPr>
        <p:txBody>
          <a:bodyPr wrap="none" rtlCol="0">
            <a:spAutoFit/>
          </a:bodyPr>
          <a:lstStyle/>
          <a:p>
            <a:r>
              <a:rPr lang="en-US" dirty="0">
                <a:solidFill>
                  <a:schemeClr val="accent1">
                    <a:lumMod val="75000"/>
                  </a:schemeClr>
                </a:solidFill>
              </a:rPr>
              <a:t>RO4</a:t>
            </a:r>
          </a:p>
        </p:txBody>
      </p:sp>
      <p:cxnSp>
        <p:nvCxnSpPr>
          <p:cNvPr id="499" name="Straight Arrow Connector 498">
            <a:extLst>
              <a:ext uri="{FF2B5EF4-FFF2-40B4-BE49-F238E27FC236}">
                <a16:creationId xmlns:a16="http://schemas.microsoft.com/office/drawing/2014/main" id="{8EB90CC3-402A-400A-950B-5CDE7210567B}"/>
              </a:ext>
            </a:extLst>
          </p:cNvPr>
          <p:cNvCxnSpPr>
            <a:cxnSpLocks/>
            <a:stCxn id="473" idx="2"/>
            <a:endCxn id="487" idx="0"/>
          </p:cNvCxnSpPr>
          <p:nvPr/>
        </p:nvCxnSpPr>
        <p:spPr>
          <a:xfrm>
            <a:off x="8146997" y="4350345"/>
            <a:ext cx="15163" cy="254703"/>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500" name="Straight Arrow Connector 499">
            <a:extLst>
              <a:ext uri="{FF2B5EF4-FFF2-40B4-BE49-F238E27FC236}">
                <a16:creationId xmlns:a16="http://schemas.microsoft.com/office/drawing/2014/main" id="{AD1B03C3-FD2E-4B61-9656-5F772174DD6B}"/>
              </a:ext>
            </a:extLst>
          </p:cNvPr>
          <p:cNvCxnSpPr>
            <a:cxnSpLocks/>
            <a:stCxn id="474" idx="2"/>
            <a:endCxn id="485" idx="0"/>
          </p:cNvCxnSpPr>
          <p:nvPr/>
        </p:nvCxnSpPr>
        <p:spPr>
          <a:xfrm>
            <a:off x="8572891" y="4357930"/>
            <a:ext cx="8201" cy="25317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501" name="Picture 500" descr="A picture containing clipart&#10;&#10;Description automatically generated">
            <a:extLst>
              <a:ext uri="{FF2B5EF4-FFF2-40B4-BE49-F238E27FC236}">
                <a16:creationId xmlns:a16="http://schemas.microsoft.com/office/drawing/2014/main" id="{813F391E-C860-42E4-B7C4-199F15F340B1}"/>
              </a:ext>
            </a:extLst>
          </p:cNvPr>
          <p:cNvPicPr>
            <a:picLocks noChangeAspect="1"/>
          </p:cNvPicPr>
          <p:nvPr/>
        </p:nvPicPr>
        <p:blipFill>
          <a:blip r:embed="rId3"/>
          <a:stretch>
            <a:fillRect/>
          </a:stretch>
        </p:blipFill>
        <p:spPr>
          <a:xfrm>
            <a:off x="6702649" y="3815591"/>
            <a:ext cx="399029" cy="399029"/>
          </a:xfrm>
          <a:prstGeom prst="rect">
            <a:avLst/>
          </a:prstGeom>
        </p:spPr>
      </p:pic>
      <p:pic>
        <p:nvPicPr>
          <p:cNvPr id="502" name="Picture 501" descr="A picture containing clipart&#10;&#10;Description automatically generated">
            <a:extLst>
              <a:ext uri="{FF2B5EF4-FFF2-40B4-BE49-F238E27FC236}">
                <a16:creationId xmlns:a16="http://schemas.microsoft.com/office/drawing/2014/main" id="{A92DCB7D-5DC9-4C09-BA02-EA77B86EA59A}"/>
              </a:ext>
            </a:extLst>
          </p:cNvPr>
          <p:cNvPicPr>
            <a:picLocks noChangeAspect="1"/>
          </p:cNvPicPr>
          <p:nvPr/>
        </p:nvPicPr>
        <p:blipFill>
          <a:blip r:embed="rId3"/>
          <a:stretch>
            <a:fillRect/>
          </a:stretch>
        </p:blipFill>
        <p:spPr>
          <a:xfrm>
            <a:off x="7124217" y="3804873"/>
            <a:ext cx="399029" cy="399029"/>
          </a:xfrm>
          <a:prstGeom prst="rect">
            <a:avLst/>
          </a:prstGeom>
        </p:spPr>
      </p:pic>
      <p:sp>
        <p:nvSpPr>
          <p:cNvPr id="333" name="Rectangle 332">
            <a:extLst>
              <a:ext uri="{FF2B5EF4-FFF2-40B4-BE49-F238E27FC236}">
                <a16:creationId xmlns:a16="http://schemas.microsoft.com/office/drawing/2014/main" id="{4D8A7739-8D2E-4456-8447-D9ADB4BD72F2}"/>
              </a:ext>
            </a:extLst>
          </p:cNvPr>
          <p:cNvSpPr/>
          <p:nvPr/>
        </p:nvSpPr>
        <p:spPr>
          <a:xfrm>
            <a:off x="6217564" y="3190281"/>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04" name="Rectangle 503">
            <a:extLst>
              <a:ext uri="{FF2B5EF4-FFF2-40B4-BE49-F238E27FC236}">
                <a16:creationId xmlns:a16="http://schemas.microsoft.com/office/drawing/2014/main" id="{CDE5CF66-40B3-4F5B-954B-14BAC9C4497A}"/>
              </a:ext>
            </a:extLst>
          </p:cNvPr>
          <p:cNvSpPr/>
          <p:nvPr/>
        </p:nvSpPr>
        <p:spPr>
          <a:xfrm>
            <a:off x="6691744" y="3192429"/>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05" name="Rectangle 504">
            <a:extLst>
              <a:ext uri="{FF2B5EF4-FFF2-40B4-BE49-F238E27FC236}">
                <a16:creationId xmlns:a16="http://schemas.microsoft.com/office/drawing/2014/main" id="{30683F05-B05B-436C-A201-CA7C213001F8}"/>
              </a:ext>
            </a:extLst>
          </p:cNvPr>
          <p:cNvSpPr/>
          <p:nvPr/>
        </p:nvSpPr>
        <p:spPr>
          <a:xfrm>
            <a:off x="7133237" y="3191924"/>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06" name="Rectangle 505">
            <a:extLst>
              <a:ext uri="{FF2B5EF4-FFF2-40B4-BE49-F238E27FC236}">
                <a16:creationId xmlns:a16="http://schemas.microsoft.com/office/drawing/2014/main" id="{9EAC1A43-C7DB-4C04-9E1D-5F8381404089}"/>
              </a:ext>
            </a:extLst>
          </p:cNvPr>
          <p:cNvSpPr/>
          <p:nvPr/>
        </p:nvSpPr>
        <p:spPr>
          <a:xfrm>
            <a:off x="6229816" y="3794878"/>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07" name="Rectangle 506">
            <a:extLst>
              <a:ext uri="{FF2B5EF4-FFF2-40B4-BE49-F238E27FC236}">
                <a16:creationId xmlns:a16="http://schemas.microsoft.com/office/drawing/2014/main" id="{CF1C19BD-FBDF-496F-8193-BBD214EB6C37}"/>
              </a:ext>
            </a:extLst>
          </p:cNvPr>
          <p:cNvSpPr/>
          <p:nvPr/>
        </p:nvSpPr>
        <p:spPr>
          <a:xfrm>
            <a:off x="6251209" y="2447171"/>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36" name="Title 1">
            <a:extLst>
              <a:ext uri="{FF2B5EF4-FFF2-40B4-BE49-F238E27FC236}">
                <a16:creationId xmlns:a16="http://schemas.microsoft.com/office/drawing/2014/main" id="{AF8A5302-D708-4BB2-B3DE-2908CB649832}"/>
              </a:ext>
            </a:extLst>
          </p:cNvPr>
          <p:cNvSpPr txBox="1">
            <a:spLocks/>
          </p:cNvSpPr>
          <p:nvPr/>
        </p:nvSpPr>
        <p:spPr>
          <a:xfrm>
            <a:off x="-185744" y="210481"/>
            <a:ext cx="4923417" cy="923925"/>
          </a:xfrm>
          <a:prstGeom prst="rect">
            <a:avLst/>
          </a:prstGeom>
          <a:ln w="38100">
            <a:solidFill>
              <a:schemeClr val="tx1"/>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solidFill>
                  <a:schemeClr val="tx1"/>
                </a:solidFill>
              </a:rPr>
              <a:t>  Abstraction Pitfalls</a:t>
            </a:r>
          </a:p>
        </p:txBody>
      </p:sp>
      <p:sp>
        <p:nvSpPr>
          <p:cNvPr id="60" name="Footer Placeholder 59">
            <a:extLst>
              <a:ext uri="{FF2B5EF4-FFF2-40B4-BE49-F238E27FC236}">
                <a16:creationId xmlns:a16="http://schemas.microsoft.com/office/drawing/2014/main" id="{E9F38245-FDDA-4939-A8C0-2A4E3D26BE33}"/>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15292983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CDE6E8C4-64D1-4C96-9A98-08ED9ACE9F9C}"/>
              </a:ext>
            </a:extLst>
          </p:cNvPr>
          <p:cNvSpPr/>
          <p:nvPr/>
        </p:nvSpPr>
        <p:spPr>
          <a:xfrm>
            <a:off x="2645835" y="1184500"/>
            <a:ext cx="6687748" cy="67212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400" dirty="0"/>
              <a:t>   Both miss: TLS 1.3 uses only </a:t>
            </a:r>
            <a:r>
              <a:rPr lang="en-US" sz="2400" b="1" dirty="0"/>
              <a:t>one</a:t>
            </a:r>
            <a:r>
              <a:rPr lang="en-US" sz="2400" dirty="0"/>
              <a:t> hash function</a:t>
            </a:r>
          </a:p>
        </p:txBody>
      </p:sp>
      <p:sp>
        <p:nvSpPr>
          <p:cNvPr id="339" name="Rectangle 338">
            <a:extLst>
              <a:ext uri="{FF2B5EF4-FFF2-40B4-BE49-F238E27FC236}">
                <a16:creationId xmlns:a16="http://schemas.microsoft.com/office/drawing/2014/main" id="{A48CE5E7-E201-4574-A70A-1A1982163167}"/>
              </a:ext>
            </a:extLst>
          </p:cNvPr>
          <p:cNvSpPr/>
          <p:nvPr/>
        </p:nvSpPr>
        <p:spPr>
          <a:xfrm>
            <a:off x="8818880" y="1325504"/>
            <a:ext cx="433676" cy="40358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t>H</a:t>
            </a:r>
          </a:p>
        </p:txBody>
      </p:sp>
      <p:sp>
        <p:nvSpPr>
          <p:cNvPr id="10" name="TextBox 9">
            <a:extLst>
              <a:ext uri="{FF2B5EF4-FFF2-40B4-BE49-F238E27FC236}">
                <a16:creationId xmlns:a16="http://schemas.microsoft.com/office/drawing/2014/main" id="{A71F4252-D36F-4324-AF34-0D359D2C429F}"/>
              </a:ext>
            </a:extLst>
          </p:cNvPr>
          <p:cNvSpPr txBox="1"/>
          <p:nvPr/>
        </p:nvSpPr>
        <p:spPr>
          <a:xfrm>
            <a:off x="185879" y="1530055"/>
            <a:ext cx="2141099" cy="369332"/>
          </a:xfrm>
          <a:prstGeom prst="rect">
            <a:avLst/>
          </a:prstGeom>
          <a:noFill/>
        </p:spPr>
        <p:txBody>
          <a:bodyPr wrap="none" rtlCol="0">
            <a:spAutoFit/>
          </a:bodyPr>
          <a:lstStyle/>
          <a:p>
            <a:r>
              <a:rPr lang="en-US" dirty="0"/>
              <a:t>[DG21] Key Schedule</a:t>
            </a:r>
          </a:p>
        </p:txBody>
      </p:sp>
      <p:sp>
        <p:nvSpPr>
          <p:cNvPr id="340" name="TextBox 339">
            <a:extLst>
              <a:ext uri="{FF2B5EF4-FFF2-40B4-BE49-F238E27FC236}">
                <a16:creationId xmlns:a16="http://schemas.microsoft.com/office/drawing/2014/main" id="{07C63A86-80ED-40DC-9D50-71F000FD3EE5}"/>
              </a:ext>
            </a:extLst>
          </p:cNvPr>
          <p:cNvSpPr txBox="1"/>
          <p:nvPr/>
        </p:nvSpPr>
        <p:spPr>
          <a:xfrm>
            <a:off x="10125537" y="5038813"/>
            <a:ext cx="2066463" cy="369332"/>
          </a:xfrm>
          <a:prstGeom prst="rect">
            <a:avLst/>
          </a:prstGeom>
          <a:noFill/>
        </p:spPr>
        <p:txBody>
          <a:bodyPr wrap="none" rtlCol="0">
            <a:spAutoFit/>
          </a:bodyPr>
          <a:lstStyle/>
          <a:p>
            <a:r>
              <a:rPr lang="en-US" dirty="0"/>
              <a:t>[DJ20] Key Schedule</a:t>
            </a:r>
          </a:p>
        </p:txBody>
      </p:sp>
      <p:sp>
        <p:nvSpPr>
          <p:cNvPr id="344" name="Rectangle 343">
            <a:extLst>
              <a:ext uri="{FF2B5EF4-FFF2-40B4-BE49-F238E27FC236}">
                <a16:creationId xmlns:a16="http://schemas.microsoft.com/office/drawing/2014/main" id="{EA002CE4-3D04-4810-B346-CB2D6DFC1BD9}"/>
              </a:ext>
            </a:extLst>
          </p:cNvPr>
          <p:cNvSpPr/>
          <p:nvPr/>
        </p:nvSpPr>
        <p:spPr>
          <a:xfrm>
            <a:off x="150688" y="1895821"/>
            <a:ext cx="5863771" cy="31577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5" name="Rectangle 344">
            <a:extLst>
              <a:ext uri="{FF2B5EF4-FFF2-40B4-BE49-F238E27FC236}">
                <a16:creationId xmlns:a16="http://schemas.microsoft.com/office/drawing/2014/main" id="{6275028D-FFB1-4A77-93EA-02544288E0EE}"/>
              </a:ext>
            </a:extLst>
          </p:cNvPr>
          <p:cNvSpPr/>
          <p:nvPr/>
        </p:nvSpPr>
        <p:spPr>
          <a:xfrm>
            <a:off x="2158180" y="1929447"/>
            <a:ext cx="423933" cy="28386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b="1" dirty="0">
                <a:solidFill>
                  <a:schemeClr val="tx1"/>
                </a:solidFill>
              </a:rPr>
              <a:t>g</a:t>
            </a:r>
            <a:r>
              <a:rPr lang="en-US" sz="1600" b="1" baseline="30000" dirty="0">
                <a:solidFill>
                  <a:schemeClr val="tx1"/>
                </a:solidFill>
              </a:rPr>
              <a:t>ab</a:t>
            </a:r>
            <a:endParaRPr lang="en-US" sz="1600" dirty="0">
              <a:solidFill>
                <a:schemeClr val="tx1"/>
              </a:solidFill>
            </a:endParaRPr>
          </a:p>
        </p:txBody>
      </p:sp>
      <p:sp>
        <p:nvSpPr>
          <p:cNvPr id="346" name="Rectangle 345">
            <a:extLst>
              <a:ext uri="{FF2B5EF4-FFF2-40B4-BE49-F238E27FC236}">
                <a16:creationId xmlns:a16="http://schemas.microsoft.com/office/drawing/2014/main" id="{AD7337DC-4015-4A44-B87F-E5B75F1FABE2}"/>
              </a:ext>
            </a:extLst>
          </p:cNvPr>
          <p:cNvSpPr/>
          <p:nvPr/>
        </p:nvSpPr>
        <p:spPr>
          <a:xfrm>
            <a:off x="3027877" y="2847052"/>
            <a:ext cx="786467" cy="37114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chemeClr val="tx1"/>
                </a:solidFill>
              </a:rPr>
              <a:t>(</a:t>
            </a:r>
            <a:r>
              <a:rPr lang="en-US" sz="1600" b="1" dirty="0">
                <a:solidFill>
                  <a:schemeClr val="tx1"/>
                </a:solidFill>
              </a:rPr>
              <a:t>g</a:t>
            </a:r>
            <a:r>
              <a:rPr lang="en-US" sz="1600" b="1" baseline="30000" dirty="0">
                <a:solidFill>
                  <a:schemeClr val="tx1"/>
                </a:solidFill>
              </a:rPr>
              <a:t>a</a:t>
            </a:r>
            <a:r>
              <a:rPr lang="en-US" sz="1600" dirty="0">
                <a:solidFill>
                  <a:schemeClr val="tx1"/>
                </a:solidFill>
              </a:rPr>
              <a:t> , </a:t>
            </a:r>
            <a:r>
              <a:rPr lang="en-US" sz="1600" b="1" dirty="0" err="1">
                <a:solidFill>
                  <a:schemeClr val="tx1"/>
                </a:solidFill>
              </a:rPr>
              <a:t>g</a:t>
            </a:r>
            <a:r>
              <a:rPr lang="en-US" sz="1600" b="1" baseline="30000" dirty="0" err="1">
                <a:solidFill>
                  <a:schemeClr val="tx1"/>
                </a:solidFill>
              </a:rPr>
              <a:t>b</a:t>
            </a:r>
            <a:r>
              <a:rPr lang="en-US" sz="1600" dirty="0">
                <a:solidFill>
                  <a:schemeClr val="tx1"/>
                </a:solidFill>
              </a:rPr>
              <a:t>)</a:t>
            </a:r>
          </a:p>
        </p:txBody>
      </p:sp>
      <p:sp>
        <p:nvSpPr>
          <p:cNvPr id="347" name="Oval 346">
            <a:extLst>
              <a:ext uri="{FF2B5EF4-FFF2-40B4-BE49-F238E27FC236}">
                <a16:creationId xmlns:a16="http://schemas.microsoft.com/office/drawing/2014/main" id="{2C293C23-2B96-4C54-B781-E25353455963}"/>
              </a:ext>
            </a:extLst>
          </p:cNvPr>
          <p:cNvSpPr/>
          <p:nvPr/>
        </p:nvSpPr>
        <p:spPr>
          <a:xfrm rot="5400000">
            <a:off x="260514" y="2463668"/>
            <a:ext cx="409660" cy="40784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48" name="Oval 347">
            <a:extLst>
              <a:ext uri="{FF2B5EF4-FFF2-40B4-BE49-F238E27FC236}">
                <a16:creationId xmlns:a16="http://schemas.microsoft.com/office/drawing/2014/main" id="{423A2CE0-8CDF-43B5-BB95-D4C9DD007AB6}"/>
              </a:ext>
            </a:extLst>
          </p:cNvPr>
          <p:cNvSpPr/>
          <p:nvPr/>
        </p:nvSpPr>
        <p:spPr>
          <a:xfrm>
            <a:off x="1233469" y="2465255"/>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9" name="Straight Arrow Connector 348">
            <a:extLst>
              <a:ext uri="{FF2B5EF4-FFF2-40B4-BE49-F238E27FC236}">
                <a16:creationId xmlns:a16="http://schemas.microsoft.com/office/drawing/2014/main" id="{DFA80BC0-58B0-4BA1-9C8D-748D823CFA9B}"/>
              </a:ext>
            </a:extLst>
          </p:cNvPr>
          <p:cNvCxnSpPr>
            <a:cxnSpLocks/>
          </p:cNvCxnSpPr>
          <p:nvPr/>
        </p:nvCxnSpPr>
        <p:spPr>
          <a:xfrm>
            <a:off x="669269" y="2667593"/>
            <a:ext cx="564200" cy="249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50" name="Straight Arrow Connector 349">
            <a:extLst>
              <a:ext uri="{FF2B5EF4-FFF2-40B4-BE49-F238E27FC236}">
                <a16:creationId xmlns:a16="http://schemas.microsoft.com/office/drawing/2014/main" id="{4B0BD8F2-BA70-47DB-AA18-595FF3AB5E55}"/>
              </a:ext>
            </a:extLst>
          </p:cNvPr>
          <p:cNvCxnSpPr>
            <a:cxnSpLocks/>
          </p:cNvCxnSpPr>
          <p:nvPr/>
        </p:nvCxnSpPr>
        <p:spPr>
          <a:xfrm flipV="1">
            <a:off x="1641318" y="2652853"/>
            <a:ext cx="536446" cy="1723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51" name="Oval 350">
            <a:extLst>
              <a:ext uri="{FF2B5EF4-FFF2-40B4-BE49-F238E27FC236}">
                <a16:creationId xmlns:a16="http://schemas.microsoft.com/office/drawing/2014/main" id="{16E54E21-B65D-4636-B3A4-62D3B541D450}"/>
              </a:ext>
            </a:extLst>
          </p:cNvPr>
          <p:cNvSpPr/>
          <p:nvPr/>
        </p:nvSpPr>
        <p:spPr>
          <a:xfrm rot="5400000">
            <a:off x="2176858" y="2448928"/>
            <a:ext cx="409660" cy="40784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352" name="Straight Arrow Connector 351">
            <a:extLst>
              <a:ext uri="{FF2B5EF4-FFF2-40B4-BE49-F238E27FC236}">
                <a16:creationId xmlns:a16="http://schemas.microsoft.com/office/drawing/2014/main" id="{02009B7C-9EE9-4A69-9E59-20EF7B58015A}"/>
              </a:ext>
            </a:extLst>
          </p:cNvPr>
          <p:cNvCxnSpPr>
            <a:cxnSpLocks/>
            <a:stCxn id="345" idx="2"/>
          </p:cNvCxnSpPr>
          <p:nvPr/>
        </p:nvCxnSpPr>
        <p:spPr>
          <a:xfrm>
            <a:off x="2370147" y="2213307"/>
            <a:ext cx="11541" cy="337131"/>
          </a:xfrm>
          <a:prstGeom prst="straightConnector1">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353" name="Straight Arrow Connector 352">
            <a:extLst>
              <a:ext uri="{FF2B5EF4-FFF2-40B4-BE49-F238E27FC236}">
                <a16:creationId xmlns:a16="http://schemas.microsoft.com/office/drawing/2014/main" id="{3B4F5D6A-8E9D-4CDE-A14A-82EEC2D9EF54}"/>
              </a:ext>
            </a:extLst>
          </p:cNvPr>
          <p:cNvCxnSpPr>
            <a:cxnSpLocks/>
          </p:cNvCxnSpPr>
          <p:nvPr/>
        </p:nvCxnSpPr>
        <p:spPr>
          <a:xfrm>
            <a:off x="2585613" y="2652853"/>
            <a:ext cx="637239" cy="8106"/>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54" name="Oval 353">
            <a:extLst>
              <a:ext uri="{FF2B5EF4-FFF2-40B4-BE49-F238E27FC236}">
                <a16:creationId xmlns:a16="http://schemas.microsoft.com/office/drawing/2014/main" id="{9C253716-57DA-419B-8058-D529AEB61DA3}"/>
              </a:ext>
            </a:extLst>
          </p:cNvPr>
          <p:cNvSpPr/>
          <p:nvPr/>
        </p:nvSpPr>
        <p:spPr>
          <a:xfrm>
            <a:off x="3222852" y="2456129"/>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5" name="Straight Arrow Connector 354">
            <a:extLst>
              <a:ext uri="{FF2B5EF4-FFF2-40B4-BE49-F238E27FC236}">
                <a16:creationId xmlns:a16="http://schemas.microsoft.com/office/drawing/2014/main" id="{7123C2CC-089D-4F6C-A576-20D7A47E8C0E}"/>
              </a:ext>
            </a:extLst>
          </p:cNvPr>
          <p:cNvCxnSpPr>
            <a:cxnSpLocks/>
          </p:cNvCxnSpPr>
          <p:nvPr/>
        </p:nvCxnSpPr>
        <p:spPr>
          <a:xfrm>
            <a:off x="3630701" y="2660959"/>
            <a:ext cx="501494" cy="756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56" name="Oval 355">
            <a:extLst>
              <a:ext uri="{FF2B5EF4-FFF2-40B4-BE49-F238E27FC236}">
                <a16:creationId xmlns:a16="http://schemas.microsoft.com/office/drawing/2014/main" id="{D15CCB8F-A289-48FA-BF75-83D1F9EC96C5}"/>
              </a:ext>
            </a:extLst>
          </p:cNvPr>
          <p:cNvSpPr/>
          <p:nvPr/>
        </p:nvSpPr>
        <p:spPr>
          <a:xfrm rot="5400000">
            <a:off x="4131289" y="2464595"/>
            <a:ext cx="409660" cy="40784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357" name="Connector: Elbow 65">
            <a:extLst>
              <a:ext uri="{FF2B5EF4-FFF2-40B4-BE49-F238E27FC236}">
                <a16:creationId xmlns:a16="http://schemas.microsoft.com/office/drawing/2014/main" id="{B542F996-FE56-4EB9-A92D-4F4755B5D9F2}"/>
              </a:ext>
            </a:extLst>
          </p:cNvPr>
          <p:cNvCxnSpPr>
            <a:cxnSpLocks/>
          </p:cNvCxnSpPr>
          <p:nvPr/>
        </p:nvCxnSpPr>
        <p:spPr>
          <a:xfrm>
            <a:off x="4540044" y="2668520"/>
            <a:ext cx="199354" cy="74841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58" name="Oval 357">
            <a:extLst>
              <a:ext uri="{FF2B5EF4-FFF2-40B4-BE49-F238E27FC236}">
                <a16:creationId xmlns:a16="http://schemas.microsoft.com/office/drawing/2014/main" id="{64CC9083-E5FB-45EA-B8C9-4F48D67C1FBA}"/>
              </a:ext>
            </a:extLst>
          </p:cNvPr>
          <p:cNvSpPr/>
          <p:nvPr/>
        </p:nvSpPr>
        <p:spPr>
          <a:xfrm>
            <a:off x="4533791" y="3306926"/>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9" name="Straight Arrow Connector 358">
            <a:extLst>
              <a:ext uri="{FF2B5EF4-FFF2-40B4-BE49-F238E27FC236}">
                <a16:creationId xmlns:a16="http://schemas.microsoft.com/office/drawing/2014/main" id="{0B5E4B04-B7ED-42CD-85EB-A8FEB38ECE3E}"/>
              </a:ext>
            </a:extLst>
          </p:cNvPr>
          <p:cNvCxnSpPr>
            <a:cxnSpLocks/>
            <a:stCxn id="421" idx="4"/>
            <a:endCxn id="398" idx="0"/>
          </p:cNvCxnSpPr>
          <p:nvPr/>
        </p:nvCxnSpPr>
        <p:spPr>
          <a:xfrm flipH="1">
            <a:off x="4737673" y="3716294"/>
            <a:ext cx="1864" cy="25283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60" name="Connector: Elbow 75">
            <a:extLst>
              <a:ext uri="{FF2B5EF4-FFF2-40B4-BE49-F238E27FC236}">
                <a16:creationId xmlns:a16="http://schemas.microsoft.com/office/drawing/2014/main" id="{8C79E631-0142-4FA5-8BF2-2C5C87C82DB4}"/>
              </a:ext>
            </a:extLst>
          </p:cNvPr>
          <p:cNvCxnSpPr>
            <a:cxnSpLocks/>
          </p:cNvCxnSpPr>
          <p:nvPr/>
        </p:nvCxnSpPr>
        <p:spPr>
          <a:xfrm flipH="1">
            <a:off x="4206771" y="2668520"/>
            <a:ext cx="333273" cy="76062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61" name="Oval 360">
            <a:extLst>
              <a:ext uri="{FF2B5EF4-FFF2-40B4-BE49-F238E27FC236}">
                <a16:creationId xmlns:a16="http://schemas.microsoft.com/office/drawing/2014/main" id="{E5353BEE-BDB9-4726-94BB-8D33DC586CC8}"/>
              </a:ext>
            </a:extLst>
          </p:cNvPr>
          <p:cNvSpPr/>
          <p:nvPr/>
        </p:nvSpPr>
        <p:spPr>
          <a:xfrm>
            <a:off x="4001164" y="3319136"/>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2" name="Connector: Elbow 81">
            <a:extLst>
              <a:ext uri="{FF2B5EF4-FFF2-40B4-BE49-F238E27FC236}">
                <a16:creationId xmlns:a16="http://schemas.microsoft.com/office/drawing/2014/main" id="{8CA7E06A-586C-43B1-85CB-180A99E9559B}"/>
              </a:ext>
            </a:extLst>
          </p:cNvPr>
          <p:cNvCxnSpPr>
            <a:cxnSpLocks/>
          </p:cNvCxnSpPr>
          <p:nvPr/>
        </p:nvCxnSpPr>
        <p:spPr>
          <a:xfrm>
            <a:off x="4540044" y="2668520"/>
            <a:ext cx="1181716" cy="83029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63" name="Oval 362">
            <a:extLst>
              <a:ext uri="{FF2B5EF4-FFF2-40B4-BE49-F238E27FC236}">
                <a16:creationId xmlns:a16="http://schemas.microsoft.com/office/drawing/2014/main" id="{39B2B11F-D0C0-42B5-8991-96CF8DC34F9E}"/>
              </a:ext>
            </a:extLst>
          </p:cNvPr>
          <p:cNvSpPr/>
          <p:nvPr/>
        </p:nvSpPr>
        <p:spPr>
          <a:xfrm>
            <a:off x="5535905" y="3320237"/>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4" name="Connector: Elbow 83">
            <a:extLst>
              <a:ext uri="{FF2B5EF4-FFF2-40B4-BE49-F238E27FC236}">
                <a16:creationId xmlns:a16="http://schemas.microsoft.com/office/drawing/2014/main" id="{9F5C9F27-6E9B-4991-9B66-C3064A952729}"/>
              </a:ext>
            </a:extLst>
          </p:cNvPr>
          <p:cNvCxnSpPr>
            <a:cxnSpLocks/>
          </p:cNvCxnSpPr>
          <p:nvPr/>
        </p:nvCxnSpPr>
        <p:spPr>
          <a:xfrm>
            <a:off x="4540044" y="2668520"/>
            <a:ext cx="695807" cy="78169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65" name="Oval 364">
            <a:extLst>
              <a:ext uri="{FF2B5EF4-FFF2-40B4-BE49-F238E27FC236}">
                <a16:creationId xmlns:a16="http://schemas.microsoft.com/office/drawing/2014/main" id="{D5AE49D9-C4D6-45A1-ABDC-27F9B9833BA3}"/>
              </a:ext>
            </a:extLst>
          </p:cNvPr>
          <p:cNvSpPr/>
          <p:nvPr/>
        </p:nvSpPr>
        <p:spPr>
          <a:xfrm>
            <a:off x="5029176" y="3319234"/>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6" name="Straight Arrow Connector 365">
            <a:extLst>
              <a:ext uri="{FF2B5EF4-FFF2-40B4-BE49-F238E27FC236}">
                <a16:creationId xmlns:a16="http://schemas.microsoft.com/office/drawing/2014/main" id="{CEB0E12C-59FF-4D75-AE9C-3C070B578287}"/>
              </a:ext>
            </a:extLst>
          </p:cNvPr>
          <p:cNvCxnSpPr>
            <a:cxnSpLocks/>
            <a:stCxn id="422" idx="4"/>
            <a:endCxn id="408" idx="0"/>
          </p:cNvCxnSpPr>
          <p:nvPr/>
        </p:nvCxnSpPr>
        <p:spPr>
          <a:xfrm>
            <a:off x="5239724" y="3730807"/>
            <a:ext cx="16399" cy="24414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67" name="Straight Arrow Connector 366">
            <a:extLst>
              <a:ext uri="{FF2B5EF4-FFF2-40B4-BE49-F238E27FC236}">
                <a16:creationId xmlns:a16="http://schemas.microsoft.com/office/drawing/2014/main" id="{4D75181A-A665-4A17-B073-C025022262A8}"/>
              </a:ext>
            </a:extLst>
          </p:cNvPr>
          <p:cNvCxnSpPr>
            <a:cxnSpLocks/>
            <a:stCxn id="420" idx="4"/>
          </p:cNvCxnSpPr>
          <p:nvPr/>
        </p:nvCxnSpPr>
        <p:spPr>
          <a:xfrm>
            <a:off x="4206771" y="3728161"/>
            <a:ext cx="8616" cy="246787"/>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68" name="Straight Arrow Connector 367">
            <a:extLst>
              <a:ext uri="{FF2B5EF4-FFF2-40B4-BE49-F238E27FC236}">
                <a16:creationId xmlns:a16="http://schemas.microsoft.com/office/drawing/2014/main" id="{DB22606C-F7F9-4491-8A89-488416E44634}"/>
              </a:ext>
            </a:extLst>
          </p:cNvPr>
          <p:cNvCxnSpPr>
            <a:cxnSpLocks/>
            <a:stCxn id="424" idx="2"/>
            <a:endCxn id="409" idx="0"/>
          </p:cNvCxnSpPr>
          <p:nvPr/>
        </p:nvCxnSpPr>
        <p:spPr>
          <a:xfrm flipH="1">
            <a:off x="5729705" y="3716948"/>
            <a:ext cx="8794" cy="26235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69" name="Oval 368">
            <a:extLst>
              <a:ext uri="{FF2B5EF4-FFF2-40B4-BE49-F238E27FC236}">
                <a16:creationId xmlns:a16="http://schemas.microsoft.com/office/drawing/2014/main" id="{ADB219CC-8E6E-4300-8006-5313A0935E0D}"/>
              </a:ext>
            </a:extLst>
          </p:cNvPr>
          <p:cNvSpPr/>
          <p:nvPr/>
        </p:nvSpPr>
        <p:spPr>
          <a:xfrm>
            <a:off x="1793547" y="3294396"/>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0" name="Straight Arrow Connector 369">
            <a:extLst>
              <a:ext uri="{FF2B5EF4-FFF2-40B4-BE49-F238E27FC236}">
                <a16:creationId xmlns:a16="http://schemas.microsoft.com/office/drawing/2014/main" id="{03492E5A-6647-4561-AAE1-E52BEF2F604B}"/>
              </a:ext>
            </a:extLst>
          </p:cNvPr>
          <p:cNvCxnSpPr>
            <a:cxnSpLocks/>
            <a:stCxn id="369" idx="4"/>
            <a:endCxn id="390" idx="0"/>
          </p:cNvCxnSpPr>
          <p:nvPr/>
        </p:nvCxnSpPr>
        <p:spPr>
          <a:xfrm>
            <a:off x="1997472" y="3704056"/>
            <a:ext cx="260668" cy="152116"/>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71" name="Connector: Elbow 96">
            <a:extLst>
              <a:ext uri="{FF2B5EF4-FFF2-40B4-BE49-F238E27FC236}">
                <a16:creationId xmlns:a16="http://schemas.microsoft.com/office/drawing/2014/main" id="{14B4409F-AC1B-484C-A772-7302E9974A7D}"/>
              </a:ext>
            </a:extLst>
          </p:cNvPr>
          <p:cNvCxnSpPr>
            <a:cxnSpLocks/>
            <a:stCxn id="351" idx="0"/>
            <a:endCxn id="372" idx="0"/>
          </p:cNvCxnSpPr>
          <p:nvPr/>
        </p:nvCxnSpPr>
        <p:spPr>
          <a:xfrm>
            <a:off x="2585613" y="2652853"/>
            <a:ext cx="293271" cy="65973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72" name="Oval 371">
            <a:extLst>
              <a:ext uri="{FF2B5EF4-FFF2-40B4-BE49-F238E27FC236}">
                <a16:creationId xmlns:a16="http://schemas.microsoft.com/office/drawing/2014/main" id="{C97FBE9E-3582-41C1-AD7E-0A1CF08C19FC}"/>
              </a:ext>
            </a:extLst>
          </p:cNvPr>
          <p:cNvSpPr/>
          <p:nvPr/>
        </p:nvSpPr>
        <p:spPr>
          <a:xfrm>
            <a:off x="2674959" y="3312591"/>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3" name="Straight Arrow Connector 372">
            <a:extLst>
              <a:ext uri="{FF2B5EF4-FFF2-40B4-BE49-F238E27FC236}">
                <a16:creationId xmlns:a16="http://schemas.microsoft.com/office/drawing/2014/main" id="{3BF112D2-F8C4-48BB-B7CC-DCDE914FFFB3}"/>
              </a:ext>
            </a:extLst>
          </p:cNvPr>
          <p:cNvCxnSpPr>
            <a:cxnSpLocks/>
            <a:stCxn id="372" idx="4"/>
            <a:endCxn id="391" idx="0"/>
          </p:cNvCxnSpPr>
          <p:nvPr/>
        </p:nvCxnSpPr>
        <p:spPr>
          <a:xfrm flipH="1">
            <a:off x="2801458" y="3722251"/>
            <a:ext cx="77426" cy="154773"/>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74" name="Straight Arrow Connector 373">
            <a:extLst>
              <a:ext uri="{FF2B5EF4-FFF2-40B4-BE49-F238E27FC236}">
                <a16:creationId xmlns:a16="http://schemas.microsoft.com/office/drawing/2014/main" id="{21921D97-81C2-42B3-9C96-6892A2931BC0}"/>
              </a:ext>
            </a:extLst>
          </p:cNvPr>
          <p:cNvCxnSpPr>
            <a:cxnSpLocks/>
            <a:stCxn id="351" idx="0"/>
            <a:endCxn id="369" idx="0"/>
          </p:cNvCxnSpPr>
          <p:nvPr/>
        </p:nvCxnSpPr>
        <p:spPr>
          <a:xfrm flipH="1">
            <a:off x="1997472" y="2652853"/>
            <a:ext cx="588141" cy="641543"/>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75" name="Oval 374">
            <a:extLst>
              <a:ext uri="{FF2B5EF4-FFF2-40B4-BE49-F238E27FC236}">
                <a16:creationId xmlns:a16="http://schemas.microsoft.com/office/drawing/2014/main" id="{A5D5B772-1AD6-4F5E-B6A4-04C6BFBAAEF3}"/>
              </a:ext>
            </a:extLst>
          </p:cNvPr>
          <p:cNvSpPr/>
          <p:nvPr/>
        </p:nvSpPr>
        <p:spPr>
          <a:xfrm>
            <a:off x="218595" y="3290667"/>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6" name="Straight Arrow Connector 375">
            <a:extLst>
              <a:ext uri="{FF2B5EF4-FFF2-40B4-BE49-F238E27FC236}">
                <a16:creationId xmlns:a16="http://schemas.microsoft.com/office/drawing/2014/main" id="{A5ABDD36-A4A8-4629-8C0A-25E27AE44B40}"/>
              </a:ext>
            </a:extLst>
          </p:cNvPr>
          <p:cNvCxnSpPr>
            <a:cxnSpLocks/>
          </p:cNvCxnSpPr>
          <p:nvPr/>
        </p:nvCxnSpPr>
        <p:spPr>
          <a:xfrm flipH="1">
            <a:off x="416838" y="3700327"/>
            <a:ext cx="5682" cy="20009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77" name="Oval 376">
            <a:extLst>
              <a:ext uri="{FF2B5EF4-FFF2-40B4-BE49-F238E27FC236}">
                <a16:creationId xmlns:a16="http://schemas.microsoft.com/office/drawing/2014/main" id="{F4D437AF-755E-40C0-8A04-8FCCE0725569}"/>
              </a:ext>
            </a:extLst>
          </p:cNvPr>
          <p:cNvSpPr/>
          <p:nvPr/>
        </p:nvSpPr>
        <p:spPr>
          <a:xfrm>
            <a:off x="669584" y="3290667"/>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8" name="Straight Arrow Connector 377">
            <a:extLst>
              <a:ext uri="{FF2B5EF4-FFF2-40B4-BE49-F238E27FC236}">
                <a16:creationId xmlns:a16="http://schemas.microsoft.com/office/drawing/2014/main" id="{3DC5DE01-782F-4904-88AE-18AB16726561}"/>
              </a:ext>
            </a:extLst>
          </p:cNvPr>
          <p:cNvCxnSpPr>
            <a:cxnSpLocks/>
            <a:stCxn id="377" idx="4"/>
            <a:endCxn id="402" idx="0"/>
          </p:cNvCxnSpPr>
          <p:nvPr/>
        </p:nvCxnSpPr>
        <p:spPr>
          <a:xfrm>
            <a:off x="873509" y="3700327"/>
            <a:ext cx="11719" cy="26437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79" name="Oval 378">
            <a:extLst>
              <a:ext uri="{FF2B5EF4-FFF2-40B4-BE49-F238E27FC236}">
                <a16:creationId xmlns:a16="http://schemas.microsoft.com/office/drawing/2014/main" id="{B0EECA53-168F-493F-A901-206A20DFBEF9}"/>
              </a:ext>
            </a:extLst>
          </p:cNvPr>
          <p:cNvSpPr/>
          <p:nvPr/>
        </p:nvSpPr>
        <p:spPr>
          <a:xfrm>
            <a:off x="1122409" y="3296610"/>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0" name="Picture 379" descr="A picture containing clipart&#10;&#10;Description automatically generated">
            <a:extLst>
              <a:ext uri="{FF2B5EF4-FFF2-40B4-BE49-F238E27FC236}">
                <a16:creationId xmlns:a16="http://schemas.microsoft.com/office/drawing/2014/main" id="{F65F081F-5301-4C74-8847-9FEC1EA4A695}"/>
              </a:ext>
            </a:extLst>
          </p:cNvPr>
          <p:cNvPicPr>
            <a:picLocks noChangeAspect="1"/>
          </p:cNvPicPr>
          <p:nvPr/>
        </p:nvPicPr>
        <p:blipFill>
          <a:blip r:embed="rId3"/>
          <a:stretch>
            <a:fillRect/>
          </a:stretch>
        </p:blipFill>
        <p:spPr>
          <a:xfrm>
            <a:off x="225023" y="4524052"/>
            <a:ext cx="399029" cy="399029"/>
          </a:xfrm>
          <a:prstGeom prst="rect">
            <a:avLst/>
          </a:prstGeom>
        </p:spPr>
      </p:pic>
      <p:sp>
        <p:nvSpPr>
          <p:cNvPr id="381" name="Oval 380">
            <a:extLst>
              <a:ext uri="{FF2B5EF4-FFF2-40B4-BE49-F238E27FC236}">
                <a16:creationId xmlns:a16="http://schemas.microsoft.com/office/drawing/2014/main" id="{03BB57EB-DE1C-4F3F-8512-61468BF8BED3}"/>
              </a:ext>
            </a:extLst>
          </p:cNvPr>
          <p:cNvSpPr/>
          <p:nvPr/>
        </p:nvSpPr>
        <p:spPr>
          <a:xfrm>
            <a:off x="212913" y="3900425"/>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2" name="Straight Arrow Connector 381">
            <a:extLst>
              <a:ext uri="{FF2B5EF4-FFF2-40B4-BE49-F238E27FC236}">
                <a16:creationId xmlns:a16="http://schemas.microsoft.com/office/drawing/2014/main" id="{E755D263-EA41-4090-B7A9-90AF11E5B49B}"/>
              </a:ext>
            </a:extLst>
          </p:cNvPr>
          <p:cNvCxnSpPr>
            <a:cxnSpLocks/>
            <a:stCxn id="413" idx="4"/>
            <a:endCxn id="380" idx="0"/>
          </p:cNvCxnSpPr>
          <p:nvPr/>
        </p:nvCxnSpPr>
        <p:spPr>
          <a:xfrm>
            <a:off x="420854" y="4314556"/>
            <a:ext cx="3684" cy="209496"/>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83" name="Connector: Elbow 382">
            <a:extLst>
              <a:ext uri="{FF2B5EF4-FFF2-40B4-BE49-F238E27FC236}">
                <a16:creationId xmlns:a16="http://schemas.microsoft.com/office/drawing/2014/main" id="{69256C28-9582-49F4-860F-8DF6A65FFC19}"/>
              </a:ext>
            </a:extLst>
          </p:cNvPr>
          <p:cNvCxnSpPr>
            <a:cxnSpLocks/>
            <a:stCxn id="346" idx="3"/>
          </p:cNvCxnSpPr>
          <p:nvPr/>
        </p:nvCxnSpPr>
        <p:spPr>
          <a:xfrm>
            <a:off x="3814344" y="3032625"/>
            <a:ext cx="392427" cy="396517"/>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384" name="Connector: Elbow 383">
            <a:extLst>
              <a:ext uri="{FF2B5EF4-FFF2-40B4-BE49-F238E27FC236}">
                <a16:creationId xmlns:a16="http://schemas.microsoft.com/office/drawing/2014/main" id="{B49CC931-9DD5-4379-AA45-EA602AB0A1C6}"/>
              </a:ext>
            </a:extLst>
          </p:cNvPr>
          <p:cNvCxnSpPr>
            <a:cxnSpLocks/>
            <a:stCxn id="346" idx="1"/>
            <a:endCxn id="372" idx="0"/>
          </p:cNvCxnSpPr>
          <p:nvPr/>
        </p:nvCxnSpPr>
        <p:spPr>
          <a:xfrm rot="10800000" flipV="1">
            <a:off x="2878885" y="3032625"/>
            <a:ext cx="148993" cy="279966"/>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385" name="Connector: Elbow 384">
            <a:extLst>
              <a:ext uri="{FF2B5EF4-FFF2-40B4-BE49-F238E27FC236}">
                <a16:creationId xmlns:a16="http://schemas.microsoft.com/office/drawing/2014/main" id="{ADA2D19F-8388-4B08-ADBA-CE2F90009148}"/>
              </a:ext>
            </a:extLst>
          </p:cNvPr>
          <p:cNvCxnSpPr>
            <a:cxnSpLocks/>
            <a:stCxn id="346" idx="1"/>
            <a:endCxn id="369" idx="0"/>
          </p:cNvCxnSpPr>
          <p:nvPr/>
        </p:nvCxnSpPr>
        <p:spPr>
          <a:xfrm rot="10800000" flipV="1">
            <a:off x="1997473" y="3032624"/>
            <a:ext cx="1030405" cy="261771"/>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386" name="Connector: Elbow 385">
            <a:extLst>
              <a:ext uri="{FF2B5EF4-FFF2-40B4-BE49-F238E27FC236}">
                <a16:creationId xmlns:a16="http://schemas.microsoft.com/office/drawing/2014/main" id="{BCC544D5-3102-45B6-9832-AD6BE10979B4}"/>
              </a:ext>
            </a:extLst>
          </p:cNvPr>
          <p:cNvCxnSpPr>
            <a:cxnSpLocks/>
            <a:stCxn id="346" idx="3"/>
          </p:cNvCxnSpPr>
          <p:nvPr/>
        </p:nvCxnSpPr>
        <p:spPr>
          <a:xfrm>
            <a:off x="3814344" y="3032625"/>
            <a:ext cx="925054" cy="384307"/>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387" name="Connector: Elbow 386">
            <a:extLst>
              <a:ext uri="{FF2B5EF4-FFF2-40B4-BE49-F238E27FC236}">
                <a16:creationId xmlns:a16="http://schemas.microsoft.com/office/drawing/2014/main" id="{C1120B93-AD24-4BC5-A6B2-30B85482AED6}"/>
              </a:ext>
            </a:extLst>
          </p:cNvPr>
          <p:cNvCxnSpPr>
            <a:cxnSpLocks/>
            <a:stCxn id="346" idx="3"/>
          </p:cNvCxnSpPr>
          <p:nvPr/>
        </p:nvCxnSpPr>
        <p:spPr>
          <a:xfrm>
            <a:off x="3814344" y="3032625"/>
            <a:ext cx="1421507" cy="417594"/>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388" name="Connector: Elbow 387">
            <a:extLst>
              <a:ext uri="{FF2B5EF4-FFF2-40B4-BE49-F238E27FC236}">
                <a16:creationId xmlns:a16="http://schemas.microsoft.com/office/drawing/2014/main" id="{66E3113D-723F-497E-BA87-433C9321CBBC}"/>
              </a:ext>
            </a:extLst>
          </p:cNvPr>
          <p:cNvCxnSpPr>
            <a:cxnSpLocks/>
            <a:stCxn id="346" idx="3"/>
          </p:cNvCxnSpPr>
          <p:nvPr/>
        </p:nvCxnSpPr>
        <p:spPr>
          <a:xfrm>
            <a:off x="3814344" y="3032625"/>
            <a:ext cx="1907416" cy="466185"/>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389" name="Straight Arrow Connector 388">
            <a:extLst>
              <a:ext uri="{FF2B5EF4-FFF2-40B4-BE49-F238E27FC236}">
                <a16:creationId xmlns:a16="http://schemas.microsoft.com/office/drawing/2014/main" id="{215061AC-6149-4BCB-B849-2E339FEB8F0B}"/>
              </a:ext>
            </a:extLst>
          </p:cNvPr>
          <p:cNvCxnSpPr>
            <a:cxnSpLocks/>
            <a:endCxn id="403" idx="0"/>
          </p:cNvCxnSpPr>
          <p:nvPr/>
        </p:nvCxnSpPr>
        <p:spPr>
          <a:xfrm>
            <a:off x="1326334" y="3706270"/>
            <a:ext cx="12924" cy="26882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90" name="Oval 389">
            <a:extLst>
              <a:ext uri="{FF2B5EF4-FFF2-40B4-BE49-F238E27FC236}">
                <a16:creationId xmlns:a16="http://schemas.microsoft.com/office/drawing/2014/main" id="{55D56AB1-DD43-4EA3-915C-D52323B369B0}"/>
              </a:ext>
            </a:extLst>
          </p:cNvPr>
          <p:cNvSpPr/>
          <p:nvPr/>
        </p:nvSpPr>
        <p:spPr>
          <a:xfrm>
            <a:off x="2054215" y="3856172"/>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391" name="Oval 390">
            <a:extLst>
              <a:ext uri="{FF2B5EF4-FFF2-40B4-BE49-F238E27FC236}">
                <a16:creationId xmlns:a16="http://schemas.microsoft.com/office/drawing/2014/main" id="{D58E276E-72DC-4CD8-92CC-94595FC86C6E}"/>
              </a:ext>
            </a:extLst>
          </p:cNvPr>
          <p:cNvSpPr/>
          <p:nvPr/>
        </p:nvSpPr>
        <p:spPr>
          <a:xfrm>
            <a:off x="2597533" y="3877024"/>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cxnSp>
        <p:nvCxnSpPr>
          <p:cNvPr id="392" name="Connector: Elbow 231">
            <a:extLst>
              <a:ext uri="{FF2B5EF4-FFF2-40B4-BE49-F238E27FC236}">
                <a16:creationId xmlns:a16="http://schemas.microsoft.com/office/drawing/2014/main" id="{D7214AE4-1118-44B6-B736-A268155C0A2F}"/>
              </a:ext>
            </a:extLst>
          </p:cNvPr>
          <p:cNvCxnSpPr>
            <a:cxnSpLocks/>
            <a:stCxn id="369" idx="4"/>
            <a:endCxn id="393" idx="0"/>
          </p:cNvCxnSpPr>
          <p:nvPr/>
        </p:nvCxnSpPr>
        <p:spPr>
          <a:xfrm flipH="1">
            <a:off x="1801442" y="3704056"/>
            <a:ext cx="196030" cy="16114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93" name="Oval 392">
            <a:extLst>
              <a:ext uri="{FF2B5EF4-FFF2-40B4-BE49-F238E27FC236}">
                <a16:creationId xmlns:a16="http://schemas.microsoft.com/office/drawing/2014/main" id="{645A2D74-7410-46DD-B2E8-CAB7A6CA7563}"/>
              </a:ext>
            </a:extLst>
          </p:cNvPr>
          <p:cNvSpPr/>
          <p:nvPr/>
        </p:nvSpPr>
        <p:spPr>
          <a:xfrm>
            <a:off x="1597517" y="3865197"/>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cxnSp>
        <p:nvCxnSpPr>
          <p:cNvPr id="394" name="Straight Arrow Connector 393">
            <a:extLst>
              <a:ext uri="{FF2B5EF4-FFF2-40B4-BE49-F238E27FC236}">
                <a16:creationId xmlns:a16="http://schemas.microsoft.com/office/drawing/2014/main" id="{5FF2B717-E54A-40A4-97B5-42F3CDDA8C1E}"/>
              </a:ext>
            </a:extLst>
          </p:cNvPr>
          <p:cNvCxnSpPr>
            <a:cxnSpLocks/>
            <a:stCxn id="393" idx="4"/>
            <a:endCxn id="404" idx="0"/>
          </p:cNvCxnSpPr>
          <p:nvPr/>
        </p:nvCxnSpPr>
        <p:spPr>
          <a:xfrm flipH="1">
            <a:off x="1793900" y="4274857"/>
            <a:ext cx="7542" cy="23296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95" name="Connector: Elbow 235">
            <a:extLst>
              <a:ext uri="{FF2B5EF4-FFF2-40B4-BE49-F238E27FC236}">
                <a16:creationId xmlns:a16="http://schemas.microsoft.com/office/drawing/2014/main" id="{A780103F-011E-4D21-939D-CEAC7F6A33A0}"/>
              </a:ext>
            </a:extLst>
          </p:cNvPr>
          <p:cNvCxnSpPr>
            <a:cxnSpLocks/>
            <a:stCxn id="372" idx="4"/>
            <a:endCxn id="396" idx="0"/>
          </p:cNvCxnSpPr>
          <p:nvPr/>
        </p:nvCxnSpPr>
        <p:spPr>
          <a:xfrm>
            <a:off x="2878884" y="3722251"/>
            <a:ext cx="444358" cy="16589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96" name="Oval 395">
            <a:extLst>
              <a:ext uri="{FF2B5EF4-FFF2-40B4-BE49-F238E27FC236}">
                <a16:creationId xmlns:a16="http://schemas.microsoft.com/office/drawing/2014/main" id="{73419584-FDD2-40E8-A894-2FD2AABBF5D0}"/>
              </a:ext>
            </a:extLst>
          </p:cNvPr>
          <p:cNvSpPr/>
          <p:nvPr/>
        </p:nvSpPr>
        <p:spPr>
          <a:xfrm>
            <a:off x="3119317" y="3888149"/>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cxnSp>
        <p:nvCxnSpPr>
          <p:cNvPr id="397" name="Straight Arrow Connector 396">
            <a:extLst>
              <a:ext uri="{FF2B5EF4-FFF2-40B4-BE49-F238E27FC236}">
                <a16:creationId xmlns:a16="http://schemas.microsoft.com/office/drawing/2014/main" id="{CE246E52-8F2A-4490-9DD8-4A5F55D5816B}"/>
              </a:ext>
            </a:extLst>
          </p:cNvPr>
          <p:cNvCxnSpPr>
            <a:cxnSpLocks/>
            <a:stCxn id="396" idx="4"/>
            <a:endCxn id="407" idx="0"/>
          </p:cNvCxnSpPr>
          <p:nvPr/>
        </p:nvCxnSpPr>
        <p:spPr>
          <a:xfrm>
            <a:off x="3323242" y="4297809"/>
            <a:ext cx="15399" cy="18583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398" name="Picture 397" descr="A picture containing chart&#10;&#10;Description automatically generated">
            <a:extLst>
              <a:ext uri="{FF2B5EF4-FFF2-40B4-BE49-F238E27FC236}">
                <a16:creationId xmlns:a16="http://schemas.microsoft.com/office/drawing/2014/main" id="{E60225B7-56E9-428B-9561-2DC78DB999CD}"/>
              </a:ext>
            </a:extLst>
          </p:cNvPr>
          <p:cNvPicPr>
            <a:picLocks noChangeAspect="1"/>
          </p:cNvPicPr>
          <p:nvPr/>
        </p:nvPicPr>
        <p:blipFill>
          <a:blip r:embed="rId4"/>
          <a:stretch>
            <a:fillRect/>
          </a:stretch>
        </p:blipFill>
        <p:spPr>
          <a:xfrm>
            <a:off x="4518821" y="3969132"/>
            <a:ext cx="437704" cy="437704"/>
          </a:xfrm>
          <a:prstGeom prst="rect">
            <a:avLst/>
          </a:prstGeom>
        </p:spPr>
      </p:pic>
      <p:cxnSp>
        <p:nvCxnSpPr>
          <p:cNvPr id="399" name="Straight Arrow Connector 398">
            <a:extLst>
              <a:ext uri="{FF2B5EF4-FFF2-40B4-BE49-F238E27FC236}">
                <a16:creationId xmlns:a16="http://schemas.microsoft.com/office/drawing/2014/main" id="{DABB0124-5E92-4DA4-8C0F-D94C3CB796D5}"/>
              </a:ext>
            </a:extLst>
          </p:cNvPr>
          <p:cNvCxnSpPr>
            <a:cxnSpLocks/>
            <a:endCxn id="412" idx="0"/>
          </p:cNvCxnSpPr>
          <p:nvPr/>
        </p:nvCxnSpPr>
        <p:spPr>
          <a:xfrm flipH="1">
            <a:off x="419752" y="2667593"/>
            <a:ext cx="249518" cy="62333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00" name="Straight Arrow Connector 399">
            <a:extLst>
              <a:ext uri="{FF2B5EF4-FFF2-40B4-BE49-F238E27FC236}">
                <a16:creationId xmlns:a16="http://schemas.microsoft.com/office/drawing/2014/main" id="{CEB68A6F-F0A8-45F4-9C2F-531049AD6901}"/>
              </a:ext>
            </a:extLst>
          </p:cNvPr>
          <p:cNvCxnSpPr>
            <a:cxnSpLocks/>
            <a:endCxn id="416" idx="0"/>
          </p:cNvCxnSpPr>
          <p:nvPr/>
        </p:nvCxnSpPr>
        <p:spPr>
          <a:xfrm>
            <a:off x="669269" y="2667593"/>
            <a:ext cx="204324" cy="626046"/>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01" name="Straight Arrow Connector 400">
            <a:extLst>
              <a:ext uri="{FF2B5EF4-FFF2-40B4-BE49-F238E27FC236}">
                <a16:creationId xmlns:a16="http://schemas.microsoft.com/office/drawing/2014/main" id="{3B627CDB-B65A-437A-A50E-8A544402A987}"/>
              </a:ext>
            </a:extLst>
          </p:cNvPr>
          <p:cNvCxnSpPr>
            <a:cxnSpLocks/>
            <a:endCxn id="417" idx="0"/>
          </p:cNvCxnSpPr>
          <p:nvPr/>
        </p:nvCxnSpPr>
        <p:spPr>
          <a:xfrm>
            <a:off x="669269" y="2667593"/>
            <a:ext cx="656920" cy="62617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402" name="Picture 401" descr="A picture containing clipart&#10;&#10;Description automatically generated">
            <a:extLst>
              <a:ext uri="{FF2B5EF4-FFF2-40B4-BE49-F238E27FC236}">
                <a16:creationId xmlns:a16="http://schemas.microsoft.com/office/drawing/2014/main" id="{77A342B0-0C81-489C-9CF3-032B9D2AC3D4}"/>
              </a:ext>
            </a:extLst>
          </p:cNvPr>
          <p:cNvPicPr>
            <a:picLocks noChangeAspect="1"/>
          </p:cNvPicPr>
          <p:nvPr/>
        </p:nvPicPr>
        <p:blipFill>
          <a:blip r:embed="rId3"/>
          <a:stretch>
            <a:fillRect/>
          </a:stretch>
        </p:blipFill>
        <p:spPr>
          <a:xfrm>
            <a:off x="696452" y="3964698"/>
            <a:ext cx="377551" cy="377551"/>
          </a:xfrm>
          <a:prstGeom prst="rect">
            <a:avLst/>
          </a:prstGeom>
        </p:spPr>
      </p:pic>
      <p:pic>
        <p:nvPicPr>
          <p:cNvPr id="403" name="Picture 402" descr="A picture containing clipart&#10;&#10;Description automatically generated">
            <a:extLst>
              <a:ext uri="{FF2B5EF4-FFF2-40B4-BE49-F238E27FC236}">
                <a16:creationId xmlns:a16="http://schemas.microsoft.com/office/drawing/2014/main" id="{CC6514AE-965C-45FF-91B4-00D4A919F42B}"/>
              </a:ext>
            </a:extLst>
          </p:cNvPr>
          <p:cNvPicPr>
            <a:picLocks noChangeAspect="1"/>
          </p:cNvPicPr>
          <p:nvPr/>
        </p:nvPicPr>
        <p:blipFill>
          <a:blip r:embed="rId3"/>
          <a:stretch>
            <a:fillRect/>
          </a:stretch>
        </p:blipFill>
        <p:spPr>
          <a:xfrm>
            <a:off x="1134428" y="3975091"/>
            <a:ext cx="409660" cy="409660"/>
          </a:xfrm>
          <a:prstGeom prst="rect">
            <a:avLst/>
          </a:prstGeom>
        </p:spPr>
      </p:pic>
      <p:pic>
        <p:nvPicPr>
          <p:cNvPr id="404" name="Picture 403" descr="A picture containing clipart&#10;&#10;Description automatically generated">
            <a:extLst>
              <a:ext uri="{FF2B5EF4-FFF2-40B4-BE49-F238E27FC236}">
                <a16:creationId xmlns:a16="http://schemas.microsoft.com/office/drawing/2014/main" id="{30BD094B-1246-4652-971F-02781BEE44D6}"/>
              </a:ext>
            </a:extLst>
          </p:cNvPr>
          <p:cNvPicPr>
            <a:picLocks noChangeAspect="1"/>
          </p:cNvPicPr>
          <p:nvPr/>
        </p:nvPicPr>
        <p:blipFill>
          <a:blip r:embed="rId3"/>
          <a:stretch>
            <a:fillRect/>
          </a:stretch>
        </p:blipFill>
        <p:spPr>
          <a:xfrm>
            <a:off x="1589070" y="4507819"/>
            <a:ext cx="409660" cy="409660"/>
          </a:xfrm>
          <a:prstGeom prst="rect">
            <a:avLst/>
          </a:prstGeom>
        </p:spPr>
      </p:pic>
      <p:pic>
        <p:nvPicPr>
          <p:cNvPr id="405" name="Picture 404" descr="A picture containing clipart&#10;&#10;Description automatically generated">
            <a:extLst>
              <a:ext uri="{FF2B5EF4-FFF2-40B4-BE49-F238E27FC236}">
                <a16:creationId xmlns:a16="http://schemas.microsoft.com/office/drawing/2014/main" id="{E9DCA6C8-E228-487E-AFC2-C522067DBD41}"/>
              </a:ext>
            </a:extLst>
          </p:cNvPr>
          <p:cNvPicPr>
            <a:picLocks noChangeAspect="1"/>
          </p:cNvPicPr>
          <p:nvPr/>
        </p:nvPicPr>
        <p:blipFill>
          <a:blip r:embed="rId3"/>
          <a:stretch>
            <a:fillRect/>
          </a:stretch>
        </p:blipFill>
        <p:spPr>
          <a:xfrm>
            <a:off x="2054057" y="4511949"/>
            <a:ext cx="409660" cy="409660"/>
          </a:xfrm>
          <a:prstGeom prst="rect">
            <a:avLst/>
          </a:prstGeom>
        </p:spPr>
      </p:pic>
      <p:pic>
        <p:nvPicPr>
          <p:cNvPr id="406" name="Picture 405" descr="A picture containing clipart&#10;&#10;Description automatically generated">
            <a:extLst>
              <a:ext uri="{FF2B5EF4-FFF2-40B4-BE49-F238E27FC236}">
                <a16:creationId xmlns:a16="http://schemas.microsoft.com/office/drawing/2014/main" id="{377A2F44-AD24-43FB-AF4B-1769FED537F9}"/>
              </a:ext>
            </a:extLst>
          </p:cNvPr>
          <p:cNvPicPr>
            <a:picLocks noChangeAspect="1"/>
          </p:cNvPicPr>
          <p:nvPr/>
        </p:nvPicPr>
        <p:blipFill>
          <a:blip r:embed="rId3"/>
          <a:stretch>
            <a:fillRect/>
          </a:stretch>
        </p:blipFill>
        <p:spPr>
          <a:xfrm>
            <a:off x="2596500" y="4506432"/>
            <a:ext cx="409660" cy="409660"/>
          </a:xfrm>
          <a:prstGeom prst="rect">
            <a:avLst/>
          </a:prstGeom>
        </p:spPr>
      </p:pic>
      <p:pic>
        <p:nvPicPr>
          <p:cNvPr id="407" name="Picture 406" descr="A picture containing clipart&#10;&#10;Description automatically generated">
            <a:extLst>
              <a:ext uri="{FF2B5EF4-FFF2-40B4-BE49-F238E27FC236}">
                <a16:creationId xmlns:a16="http://schemas.microsoft.com/office/drawing/2014/main" id="{7EA89095-1DFA-4738-A8DA-B74DF883E23C}"/>
              </a:ext>
            </a:extLst>
          </p:cNvPr>
          <p:cNvPicPr>
            <a:picLocks noChangeAspect="1"/>
          </p:cNvPicPr>
          <p:nvPr/>
        </p:nvPicPr>
        <p:blipFill>
          <a:blip r:embed="rId3"/>
          <a:stretch>
            <a:fillRect/>
          </a:stretch>
        </p:blipFill>
        <p:spPr>
          <a:xfrm>
            <a:off x="3133811" y="4483641"/>
            <a:ext cx="409660" cy="409660"/>
          </a:xfrm>
          <a:prstGeom prst="rect">
            <a:avLst/>
          </a:prstGeom>
        </p:spPr>
      </p:pic>
      <p:pic>
        <p:nvPicPr>
          <p:cNvPr id="408" name="Picture 407" descr="A picture containing clipart&#10;&#10;Description automatically generated">
            <a:extLst>
              <a:ext uri="{FF2B5EF4-FFF2-40B4-BE49-F238E27FC236}">
                <a16:creationId xmlns:a16="http://schemas.microsoft.com/office/drawing/2014/main" id="{E12FE9D4-FB77-45CD-92D7-5073F0BD1A47}"/>
              </a:ext>
            </a:extLst>
          </p:cNvPr>
          <p:cNvPicPr>
            <a:picLocks noChangeAspect="1"/>
          </p:cNvPicPr>
          <p:nvPr/>
        </p:nvPicPr>
        <p:blipFill>
          <a:blip r:embed="rId3"/>
          <a:stretch>
            <a:fillRect/>
          </a:stretch>
        </p:blipFill>
        <p:spPr>
          <a:xfrm>
            <a:off x="5051293" y="3974948"/>
            <a:ext cx="409660" cy="409660"/>
          </a:xfrm>
          <a:prstGeom prst="rect">
            <a:avLst/>
          </a:prstGeom>
        </p:spPr>
      </p:pic>
      <p:pic>
        <p:nvPicPr>
          <p:cNvPr id="409" name="Picture 408" descr="A picture containing clipart&#10;&#10;Description automatically generated">
            <a:extLst>
              <a:ext uri="{FF2B5EF4-FFF2-40B4-BE49-F238E27FC236}">
                <a16:creationId xmlns:a16="http://schemas.microsoft.com/office/drawing/2014/main" id="{8B95C7E9-F920-4DC4-AA87-0B98269D914E}"/>
              </a:ext>
            </a:extLst>
          </p:cNvPr>
          <p:cNvPicPr>
            <a:picLocks noChangeAspect="1"/>
          </p:cNvPicPr>
          <p:nvPr/>
        </p:nvPicPr>
        <p:blipFill>
          <a:blip r:embed="rId3"/>
          <a:stretch>
            <a:fillRect/>
          </a:stretch>
        </p:blipFill>
        <p:spPr>
          <a:xfrm>
            <a:off x="5524875" y="3979299"/>
            <a:ext cx="409660" cy="409660"/>
          </a:xfrm>
          <a:prstGeom prst="rect">
            <a:avLst/>
          </a:prstGeom>
        </p:spPr>
      </p:pic>
      <p:sp>
        <p:nvSpPr>
          <p:cNvPr id="410" name="Oval 409">
            <a:extLst>
              <a:ext uri="{FF2B5EF4-FFF2-40B4-BE49-F238E27FC236}">
                <a16:creationId xmlns:a16="http://schemas.microsoft.com/office/drawing/2014/main" id="{CE742789-611D-4B00-807C-6ED058BF320E}"/>
              </a:ext>
            </a:extLst>
          </p:cNvPr>
          <p:cNvSpPr/>
          <p:nvPr/>
        </p:nvSpPr>
        <p:spPr>
          <a:xfrm>
            <a:off x="1235877" y="2455530"/>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11" name="Oval 410">
            <a:extLst>
              <a:ext uri="{FF2B5EF4-FFF2-40B4-BE49-F238E27FC236}">
                <a16:creationId xmlns:a16="http://schemas.microsoft.com/office/drawing/2014/main" id="{7405B52F-ADC0-40BF-99F6-3F00787F304F}"/>
              </a:ext>
            </a:extLst>
          </p:cNvPr>
          <p:cNvSpPr/>
          <p:nvPr/>
        </p:nvSpPr>
        <p:spPr>
          <a:xfrm>
            <a:off x="3228938" y="2455530"/>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12" name="Oval 411">
            <a:extLst>
              <a:ext uri="{FF2B5EF4-FFF2-40B4-BE49-F238E27FC236}">
                <a16:creationId xmlns:a16="http://schemas.microsoft.com/office/drawing/2014/main" id="{A825F2A7-B68E-4BDE-9E63-8EC957C1D0AD}"/>
              </a:ext>
            </a:extLst>
          </p:cNvPr>
          <p:cNvSpPr/>
          <p:nvPr/>
        </p:nvSpPr>
        <p:spPr>
          <a:xfrm>
            <a:off x="215827" y="3290928"/>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413" name="Oval 412">
            <a:extLst>
              <a:ext uri="{FF2B5EF4-FFF2-40B4-BE49-F238E27FC236}">
                <a16:creationId xmlns:a16="http://schemas.microsoft.com/office/drawing/2014/main" id="{63A782C0-E386-43A5-B948-2449A3709B75}"/>
              </a:ext>
            </a:extLst>
          </p:cNvPr>
          <p:cNvSpPr/>
          <p:nvPr/>
        </p:nvSpPr>
        <p:spPr>
          <a:xfrm>
            <a:off x="216929" y="3904896"/>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cxnSp>
        <p:nvCxnSpPr>
          <p:cNvPr id="414" name="Straight Arrow Connector 413">
            <a:extLst>
              <a:ext uri="{FF2B5EF4-FFF2-40B4-BE49-F238E27FC236}">
                <a16:creationId xmlns:a16="http://schemas.microsoft.com/office/drawing/2014/main" id="{2E8AB79B-4BCD-4AD9-B2D8-2F267211AE16}"/>
              </a:ext>
            </a:extLst>
          </p:cNvPr>
          <p:cNvCxnSpPr>
            <a:cxnSpLocks/>
            <a:stCxn id="390" idx="4"/>
            <a:endCxn id="405" idx="0"/>
          </p:cNvCxnSpPr>
          <p:nvPr/>
        </p:nvCxnSpPr>
        <p:spPr>
          <a:xfrm>
            <a:off x="2258140" y="4265832"/>
            <a:ext cx="747" cy="246117"/>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15" name="Straight Arrow Connector 414">
            <a:extLst>
              <a:ext uri="{FF2B5EF4-FFF2-40B4-BE49-F238E27FC236}">
                <a16:creationId xmlns:a16="http://schemas.microsoft.com/office/drawing/2014/main" id="{489841BF-1CFF-4753-87D2-483A77CB9009}"/>
              </a:ext>
            </a:extLst>
          </p:cNvPr>
          <p:cNvCxnSpPr>
            <a:cxnSpLocks/>
            <a:stCxn id="391" idx="4"/>
            <a:endCxn id="406" idx="0"/>
          </p:cNvCxnSpPr>
          <p:nvPr/>
        </p:nvCxnSpPr>
        <p:spPr>
          <a:xfrm flipH="1">
            <a:off x="2801330" y="4286684"/>
            <a:ext cx="128" cy="21974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16" name="Oval 415">
            <a:extLst>
              <a:ext uri="{FF2B5EF4-FFF2-40B4-BE49-F238E27FC236}">
                <a16:creationId xmlns:a16="http://schemas.microsoft.com/office/drawing/2014/main" id="{158E7F6E-DDEF-4A2C-B3F7-510FF2E20D55}"/>
              </a:ext>
            </a:extLst>
          </p:cNvPr>
          <p:cNvSpPr/>
          <p:nvPr/>
        </p:nvSpPr>
        <p:spPr>
          <a:xfrm>
            <a:off x="669668" y="3293639"/>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17" name="Oval 416">
            <a:extLst>
              <a:ext uri="{FF2B5EF4-FFF2-40B4-BE49-F238E27FC236}">
                <a16:creationId xmlns:a16="http://schemas.microsoft.com/office/drawing/2014/main" id="{9B5634EE-8375-4EB8-B762-BA8BAD6E571A}"/>
              </a:ext>
            </a:extLst>
          </p:cNvPr>
          <p:cNvSpPr/>
          <p:nvPr/>
        </p:nvSpPr>
        <p:spPr>
          <a:xfrm>
            <a:off x="1122264" y="3293763"/>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18" name="Oval 417">
            <a:extLst>
              <a:ext uri="{FF2B5EF4-FFF2-40B4-BE49-F238E27FC236}">
                <a16:creationId xmlns:a16="http://schemas.microsoft.com/office/drawing/2014/main" id="{2635C101-D6D7-4EA3-8169-3DDDF24215DF}"/>
              </a:ext>
            </a:extLst>
          </p:cNvPr>
          <p:cNvSpPr/>
          <p:nvPr/>
        </p:nvSpPr>
        <p:spPr>
          <a:xfrm>
            <a:off x="1793691" y="3291136"/>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19" name="Oval 418">
            <a:extLst>
              <a:ext uri="{FF2B5EF4-FFF2-40B4-BE49-F238E27FC236}">
                <a16:creationId xmlns:a16="http://schemas.microsoft.com/office/drawing/2014/main" id="{AE6D207A-164D-4983-884B-0285C38CC17F}"/>
              </a:ext>
            </a:extLst>
          </p:cNvPr>
          <p:cNvSpPr/>
          <p:nvPr/>
        </p:nvSpPr>
        <p:spPr>
          <a:xfrm>
            <a:off x="2685641" y="3314341"/>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20" name="Oval 419">
            <a:extLst>
              <a:ext uri="{FF2B5EF4-FFF2-40B4-BE49-F238E27FC236}">
                <a16:creationId xmlns:a16="http://schemas.microsoft.com/office/drawing/2014/main" id="{8E969672-B12E-4B1F-AA71-26495B61A8AD}"/>
              </a:ext>
            </a:extLst>
          </p:cNvPr>
          <p:cNvSpPr/>
          <p:nvPr/>
        </p:nvSpPr>
        <p:spPr>
          <a:xfrm>
            <a:off x="4002846" y="3318501"/>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421" name="Oval 420">
            <a:extLst>
              <a:ext uri="{FF2B5EF4-FFF2-40B4-BE49-F238E27FC236}">
                <a16:creationId xmlns:a16="http://schemas.microsoft.com/office/drawing/2014/main" id="{E4257C9C-D846-4A4A-B659-0505184186B5}"/>
              </a:ext>
            </a:extLst>
          </p:cNvPr>
          <p:cNvSpPr/>
          <p:nvPr/>
        </p:nvSpPr>
        <p:spPr>
          <a:xfrm>
            <a:off x="4535612" y="3306634"/>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422" name="Oval 421">
            <a:extLst>
              <a:ext uri="{FF2B5EF4-FFF2-40B4-BE49-F238E27FC236}">
                <a16:creationId xmlns:a16="http://schemas.microsoft.com/office/drawing/2014/main" id="{2AEC2615-0BF9-4A5F-94AC-062F066AF429}"/>
              </a:ext>
            </a:extLst>
          </p:cNvPr>
          <p:cNvSpPr/>
          <p:nvPr/>
        </p:nvSpPr>
        <p:spPr>
          <a:xfrm>
            <a:off x="5035799" y="3321147"/>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423" name="Oval 422">
            <a:extLst>
              <a:ext uri="{FF2B5EF4-FFF2-40B4-BE49-F238E27FC236}">
                <a16:creationId xmlns:a16="http://schemas.microsoft.com/office/drawing/2014/main" id="{5B3A2081-E701-4291-BB3C-1B9B117D29A5}"/>
              </a:ext>
            </a:extLst>
          </p:cNvPr>
          <p:cNvSpPr/>
          <p:nvPr/>
        </p:nvSpPr>
        <p:spPr>
          <a:xfrm>
            <a:off x="5529147" y="3329398"/>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4" name="TextBox 423">
            <a:extLst>
              <a:ext uri="{FF2B5EF4-FFF2-40B4-BE49-F238E27FC236}">
                <a16:creationId xmlns:a16="http://schemas.microsoft.com/office/drawing/2014/main" id="{698DC127-3072-422D-A458-81FCE93C55CD}"/>
              </a:ext>
            </a:extLst>
          </p:cNvPr>
          <p:cNvSpPr txBox="1"/>
          <p:nvPr/>
        </p:nvSpPr>
        <p:spPr>
          <a:xfrm>
            <a:off x="5529147" y="3347616"/>
            <a:ext cx="418704" cy="369332"/>
          </a:xfrm>
          <a:prstGeom prst="rect">
            <a:avLst/>
          </a:prstGeom>
          <a:noFill/>
        </p:spPr>
        <p:txBody>
          <a:bodyPr wrap="none" rtlCol="0">
            <a:spAutoFit/>
          </a:bodyPr>
          <a:lstStyle/>
          <a:p>
            <a:r>
              <a:rPr lang="en-US" dirty="0">
                <a:solidFill>
                  <a:schemeClr val="bg1"/>
                </a:solidFill>
              </a:rPr>
              <a:t>10</a:t>
            </a:r>
          </a:p>
        </p:txBody>
      </p:sp>
      <p:pic>
        <p:nvPicPr>
          <p:cNvPr id="425" name="Picture 424" descr="A picture containing chart&#10;&#10;Description automatically generated">
            <a:extLst>
              <a:ext uri="{FF2B5EF4-FFF2-40B4-BE49-F238E27FC236}">
                <a16:creationId xmlns:a16="http://schemas.microsoft.com/office/drawing/2014/main" id="{BA8EE393-2A44-4649-9850-54506F1B3DDF}"/>
              </a:ext>
            </a:extLst>
          </p:cNvPr>
          <p:cNvPicPr>
            <a:picLocks noChangeAspect="1"/>
          </p:cNvPicPr>
          <p:nvPr/>
        </p:nvPicPr>
        <p:blipFill>
          <a:blip r:embed="rId4"/>
          <a:stretch>
            <a:fillRect/>
          </a:stretch>
        </p:blipFill>
        <p:spPr>
          <a:xfrm>
            <a:off x="4028130" y="3969825"/>
            <a:ext cx="437704" cy="437704"/>
          </a:xfrm>
          <a:prstGeom prst="rect">
            <a:avLst/>
          </a:prstGeom>
        </p:spPr>
      </p:pic>
      <p:sp>
        <p:nvSpPr>
          <p:cNvPr id="426" name="Rectangle 425">
            <a:extLst>
              <a:ext uri="{FF2B5EF4-FFF2-40B4-BE49-F238E27FC236}">
                <a16:creationId xmlns:a16="http://schemas.microsoft.com/office/drawing/2014/main" id="{E86404CC-290D-41AD-A195-A7E9EB455E67}"/>
              </a:ext>
            </a:extLst>
          </p:cNvPr>
          <p:cNvSpPr/>
          <p:nvPr/>
        </p:nvSpPr>
        <p:spPr>
          <a:xfrm>
            <a:off x="6272718" y="1895821"/>
            <a:ext cx="5863771" cy="31577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7" name="Rectangle: Rounded Corners 426">
            <a:extLst>
              <a:ext uri="{FF2B5EF4-FFF2-40B4-BE49-F238E27FC236}">
                <a16:creationId xmlns:a16="http://schemas.microsoft.com/office/drawing/2014/main" id="{1CA98B4A-8A50-479E-8590-0FE497D0F468}"/>
              </a:ext>
            </a:extLst>
          </p:cNvPr>
          <p:cNvSpPr/>
          <p:nvPr/>
        </p:nvSpPr>
        <p:spPr>
          <a:xfrm>
            <a:off x="7467329" y="2388378"/>
            <a:ext cx="1737275" cy="2196132"/>
          </a:xfrm>
          <a:prstGeom prst="roundRect">
            <a:avLst/>
          </a:prstGeom>
          <a:solidFill>
            <a:srgbClr val="9DBFBE">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8" name="Rectangle 427">
            <a:extLst>
              <a:ext uri="{FF2B5EF4-FFF2-40B4-BE49-F238E27FC236}">
                <a16:creationId xmlns:a16="http://schemas.microsoft.com/office/drawing/2014/main" id="{A1390E54-2954-4705-9F63-0D2D6FE8E7C0}"/>
              </a:ext>
            </a:extLst>
          </p:cNvPr>
          <p:cNvSpPr/>
          <p:nvPr/>
        </p:nvSpPr>
        <p:spPr>
          <a:xfrm>
            <a:off x="8226653" y="1987212"/>
            <a:ext cx="423933" cy="28386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b="1" dirty="0">
                <a:solidFill>
                  <a:schemeClr val="tx1"/>
                </a:solidFill>
              </a:rPr>
              <a:t>g</a:t>
            </a:r>
            <a:r>
              <a:rPr lang="en-US" sz="1600" b="1" baseline="30000" dirty="0">
                <a:solidFill>
                  <a:schemeClr val="tx1"/>
                </a:solidFill>
              </a:rPr>
              <a:t>ab</a:t>
            </a:r>
            <a:endParaRPr lang="en-US" sz="1600" dirty="0">
              <a:solidFill>
                <a:schemeClr val="tx1"/>
              </a:solidFill>
            </a:endParaRPr>
          </a:p>
        </p:txBody>
      </p:sp>
      <p:sp>
        <p:nvSpPr>
          <p:cNvPr id="429" name="Rectangle 428">
            <a:extLst>
              <a:ext uri="{FF2B5EF4-FFF2-40B4-BE49-F238E27FC236}">
                <a16:creationId xmlns:a16="http://schemas.microsoft.com/office/drawing/2014/main" id="{E4874F01-DF56-438A-A62B-188A0D974A39}"/>
              </a:ext>
            </a:extLst>
          </p:cNvPr>
          <p:cNvSpPr/>
          <p:nvPr/>
        </p:nvSpPr>
        <p:spPr>
          <a:xfrm>
            <a:off x="9096350" y="2904817"/>
            <a:ext cx="786467" cy="37114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chemeClr val="tx1"/>
                </a:solidFill>
              </a:rPr>
              <a:t>(</a:t>
            </a:r>
            <a:r>
              <a:rPr lang="en-US" sz="1600" b="1" dirty="0">
                <a:solidFill>
                  <a:schemeClr val="tx1"/>
                </a:solidFill>
              </a:rPr>
              <a:t>g</a:t>
            </a:r>
            <a:r>
              <a:rPr lang="en-US" sz="1600" b="1" baseline="30000" dirty="0">
                <a:solidFill>
                  <a:schemeClr val="tx1"/>
                </a:solidFill>
              </a:rPr>
              <a:t>a</a:t>
            </a:r>
            <a:r>
              <a:rPr lang="en-US" sz="1600" dirty="0">
                <a:solidFill>
                  <a:schemeClr val="tx1"/>
                </a:solidFill>
              </a:rPr>
              <a:t> , </a:t>
            </a:r>
            <a:r>
              <a:rPr lang="en-US" sz="1600" b="1" dirty="0" err="1">
                <a:solidFill>
                  <a:schemeClr val="tx1"/>
                </a:solidFill>
              </a:rPr>
              <a:t>g</a:t>
            </a:r>
            <a:r>
              <a:rPr lang="en-US" sz="1600" b="1" baseline="30000" dirty="0" err="1">
                <a:solidFill>
                  <a:schemeClr val="tx1"/>
                </a:solidFill>
              </a:rPr>
              <a:t>b</a:t>
            </a:r>
            <a:r>
              <a:rPr lang="en-US" sz="1600" dirty="0">
                <a:solidFill>
                  <a:schemeClr val="tx1"/>
                </a:solidFill>
              </a:rPr>
              <a:t>)</a:t>
            </a:r>
          </a:p>
        </p:txBody>
      </p:sp>
      <p:sp>
        <p:nvSpPr>
          <p:cNvPr id="430" name="Isosceles Triangle 429">
            <a:extLst>
              <a:ext uri="{FF2B5EF4-FFF2-40B4-BE49-F238E27FC236}">
                <a16:creationId xmlns:a16="http://schemas.microsoft.com/office/drawing/2014/main" id="{819F5713-81F4-41B4-93AF-952E266B21DC}"/>
              </a:ext>
            </a:extLst>
          </p:cNvPr>
          <p:cNvSpPr/>
          <p:nvPr/>
        </p:nvSpPr>
        <p:spPr>
          <a:xfrm rot="5400000">
            <a:off x="6313712" y="2536709"/>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31" name="Diamond 430">
            <a:extLst>
              <a:ext uri="{FF2B5EF4-FFF2-40B4-BE49-F238E27FC236}">
                <a16:creationId xmlns:a16="http://schemas.microsoft.com/office/drawing/2014/main" id="{BE95AF8E-5A83-4B84-8B5F-FC254440C4DC}"/>
              </a:ext>
            </a:extLst>
          </p:cNvPr>
          <p:cNvSpPr/>
          <p:nvPr/>
        </p:nvSpPr>
        <p:spPr>
          <a:xfrm>
            <a:off x="7647079" y="2523020"/>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2" name="Straight Arrow Connector 431">
            <a:extLst>
              <a:ext uri="{FF2B5EF4-FFF2-40B4-BE49-F238E27FC236}">
                <a16:creationId xmlns:a16="http://schemas.microsoft.com/office/drawing/2014/main" id="{880A0104-2156-48BF-8390-0CF7701A6DDF}"/>
              </a:ext>
            </a:extLst>
          </p:cNvPr>
          <p:cNvCxnSpPr>
            <a:cxnSpLocks/>
            <a:stCxn id="430" idx="0"/>
            <a:endCxn id="431" idx="1"/>
          </p:cNvCxnSpPr>
          <p:nvPr/>
        </p:nvCxnSpPr>
        <p:spPr>
          <a:xfrm>
            <a:off x="6696560" y="2720043"/>
            <a:ext cx="950519" cy="249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33" name="Straight Arrow Connector 432">
            <a:extLst>
              <a:ext uri="{FF2B5EF4-FFF2-40B4-BE49-F238E27FC236}">
                <a16:creationId xmlns:a16="http://schemas.microsoft.com/office/drawing/2014/main" id="{F77295BF-0866-4CE1-A8DF-C4E7A1E2A264}"/>
              </a:ext>
            </a:extLst>
          </p:cNvPr>
          <p:cNvCxnSpPr>
            <a:cxnSpLocks/>
            <a:stCxn id="431" idx="3"/>
            <a:endCxn id="434" idx="3"/>
          </p:cNvCxnSpPr>
          <p:nvPr/>
        </p:nvCxnSpPr>
        <p:spPr>
          <a:xfrm>
            <a:off x="8013746" y="2722535"/>
            <a:ext cx="232491" cy="308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34" name="Isosceles Triangle 433">
            <a:extLst>
              <a:ext uri="{FF2B5EF4-FFF2-40B4-BE49-F238E27FC236}">
                <a16:creationId xmlns:a16="http://schemas.microsoft.com/office/drawing/2014/main" id="{EA9D304F-388E-4F73-A19A-4D6921450081}"/>
              </a:ext>
            </a:extLst>
          </p:cNvPr>
          <p:cNvSpPr/>
          <p:nvPr/>
        </p:nvSpPr>
        <p:spPr>
          <a:xfrm rot="5400000">
            <a:off x="8230056" y="2542289"/>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435" name="Straight Arrow Connector 434">
            <a:extLst>
              <a:ext uri="{FF2B5EF4-FFF2-40B4-BE49-F238E27FC236}">
                <a16:creationId xmlns:a16="http://schemas.microsoft.com/office/drawing/2014/main" id="{FCA46AB7-7F8E-42A1-A62E-5E1ACF9DAECA}"/>
              </a:ext>
            </a:extLst>
          </p:cNvPr>
          <p:cNvCxnSpPr>
            <a:cxnSpLocks/>
            <a:stCxn id="428" idx="2"/>
            <a:endCxn id="434" idx="1"/>
          </p:cNvCxnSpPr>
          <p:nvPr/>
        </p:nvCxnSpPr>
        <p:spPr>
          <a:xfrm flipH="1">
            <a:off x="8429570" y="2271072"/>
            <a:ext cx="9050" cy="354793"/>
          </a:xfrm>
          <a:prstGeom prst="straightConnector1">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36" name="Straight Arrow Connector 435">
            <a:extLst>
              <a:ext uri="{FF2B5EF4-FFF2-40B4-BE49-F238E27FC236}">
                <a16:creationId xmlns:a16="http://schemas.microsoft.com/office/drawing/2014/main" id="{A878EA10-12BF-4289-A739-9D7E2211E0E4}"/>
              </a:ext>
            </a:extLst>
          </p:cNvPr>
          <p:cNvCxnSpPr>
            <a:cxnSpLocks/>
            <a:stCxn id="434" idx="0"/>
            <a:endCxn id="437" idx="1"/>
          </p:cNvCxnSpPr>
          <p:nvPr/>
        </p:nvCxnSpPr>
        <p:spPr>
          <a:xfrm flipV="1">
            <a:off x="8612904" y="2713409"/>
            <a:ext cx="678421" cy="12214"/>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37" name="Diamond 436">
            <a:extLst>
              <a:ext uri="{FF2B5EF4-FFF2-40B4-BE49-F238E27FC236}">
                <a16:creationId xmlns:a16="http://schemas.microsoft.com/office/drawing/2014/main" id="{6D8E40D2-4DF1-4646-AC3D-6A06BB3651DF}"/>
              </a:ext>
            </a:extLst>
          </p:cNvPr>
          <p:cNvSpPr/>
          <p:nvPr/>
        </p:nvSpPr>
        <p:spPr>
          <a:xfrm>
            <a:off x="9291325" y="2513894"/>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8" name="Straight Arrow Connector 437">
            <a:extLst>
              <a:ext uri="{FF2B5EF4-FFF2-40B4-BE49-F238E27FC236}">
                <a16:creationId xmlns:a16="http://schemas.microsoft.com/office/drawing/2014/main" id="{A8AE71BE-93B9-41B1-85F2-D2E36761B2C4}"/>
              </a:ext>
            </a:extLst>
          </p:cNvPr>
          <p:cNvCxnSpPr>
            <a:cxnSpLocks/>
            <a:stCxn id="437" idx="3"/>
            <a:endCxn id="439" idx="3"/>
          </p:cNvCxnSpPr>
          <p:nvPr/>
        </p:nvCxnSpPr>
        <p:spPr>
          <a:xfrm>
            <a:off x="9657992" y="2713409"/>
            <a:ext cx="542676" cy="756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39" name="Isosceles Triangle 438">
            <a:extLst>
              <a:ext uri="{FF2B5EF4-FFF2-40B4-BE49-F238E27FC236}">
                <a16:creationId xmlns:a16="http://schemas.microsoft.com/office/drawing/2014/main" id="{8A205AC7-F7B3-45B1-9BF1-4ED1F171F102}"/>
              </a:ext>
            </a:extLst>
          </p:cNvPr>
          <p:cNvSpPr/>
          <p:nvPr/>
        </p:nvSpPr>
        <p:spPr>
          <a:xfrm rot="5400000">
            <a:off x="10184487" y="2537636"/>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440" name="Connector: Elbow 65">
            <a:extLst>
              <a:ext uri="{FF2B5EF4-FFF2-40B4-BE49-F238E27FC236}">
                <a16:creationId xmlns:a16="http://schemas.microsoft.com/office/drawing/2014/main" id="{8C3E0EFF-0F57-400C-AF2B-C613A06D7117}"/>
              </a:ext>
            </a:extLst>
          </p:cNvPr>
          <p:cNvCxnSpPr>
            <a:cxnSpLocks/>
            <a:stCxn id="439" idx="0"/>
            <a:endCxn id="441" idx="0"/>
          </p:cNvCxnSpPr>
          <p:nvPr/>
        </p:nvCxnSpPr>
        <p:spPr>
          <a:xfrm>
            <a:off x="10567335" y="2720970"/>
            <a:ext cx="219945" cy="753727"/>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41" name="Diamond 440">
            <a:extLst>
              <a:ext uri="{FF2B5EF4-FFF2-40B4-BE49-F238E27FC236}">
                <a16:creationId xmlns:a16="http://schemas.microsoft.com/office/drawing/2014/main" id="{48CA1C32-FC7D-4CA8-B215-7F3DE44633B6}"/>
              </a:ext>
            </a:extLst>
          </p:cNvPr>
          <p:cNvSpPr/>
          <p:nvPr/>
        </p:nvSpPr>
        <p:spPr>
          <a:xfrm>
            <a:off x="10603946" y="3474697"/>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2" name="Straight Arrow Connector 441">
            <a:extLst>
              <a:ext uri="{FF2B5EF4-FFF2-40B4-BE49-F238E27FC236}">
                <a16:creationId xmlns:a16="http://schemas.microsoft.com/office/drawing/2014/main" id="{12A6E2E1-B192-4029-9F1E-0FC9FE27A5E7}"/>
              </a:ext>
            </a:extLst>
          </p:cNvPr>
          <p:cNvCxnSpPr>
            <a:cxnSpLocks/>
            <a:stCxn id="441" idx="2"/>
            <a:endCxn id="486" idx="0"/>
          </p:cNvCxnSpPr>
          <p:nvPr/>
        </p:nvCxnSpPr>
        <p:spPr>
          <a:xfrm>
            <a:off x="10787280" y="3873726"/>
            <a:ext cx="18022" cy="30921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43" name="Connector: Elbow 75">
            <a:extLst>
              <a:ext uri="{FF2B5EF4-FFF2-40B4-BE49-F238E27FC236}">
                <a16:creationId xmlns:a16="http://schemas.microsoft.com/office/drawing/2014/main" id="{E7A29CAC-4B04-4E37-872D-58176F2FE2D6}"/>
              </a:ext>
            </a:extLst>
          </p:cNvPr>
          <p:cNvCxnSpPr>
            <a:cxnSpLocks/>
            <a:stCxn id="439" idx="0"/>
            <a:endCxn id="444" idx="0"/>
          </p:cNvCxnSpPr>
          <p:nvPr/>
        </p:nvCxnSpPr>
        <p:spPr>
          <a:xfrm flipH="1">
            <a:off x="10254653" y="2720970"/>
            <a:ext cx="312682" cy="765937"/>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44" name="Diamond 443">
            <a:extLst>
              <a:ext uri="{FF2B5EF4-FFF2-40B4-BE49-F238E27FC236}">
                <a16:creationId xmlns:a16="http://schemas.microsoft.com/office/drawing/2014/main" id="{9F03BCCD-E0D4-4438-BE83-8B153B18A7B3}"/>
              </a:ext>
            </a:extLst>
          </p:cNvPr>
          <p:cNvSpPr/>
          <p:nvPr/>
        </p:nvSpPr>
        <p:spPr>
          <a:xfrm>
            <a:off x="10071319" y="3486907"/>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5" name="Connector: Elbow 81">
            <a:extLst>
              <a:ext uri="{FF2B5EF4-FFF2-40B4-BE49-F238E27FC236}">
                <a16:creationId xmlns:a16="http://schemas.microsoft.com/office/drawing/2014/main" id="{3AE9F93D-86E5-41B9-A0EA-76D73F038061}"/>
              </a:ext>
            </a:extLst>
          </p:cNvPr>
          <p:cNvCxnSpPr>
            <a:cxnSpLocks/>
            <a:stCxn id="439" idx="0"/>
            <a:endCxn id="446" idx="0"/>
          </p:cNvCxnSpPr>
          <p:nvPr/>
        </p:nvCxnSpPr>
        <p:spPr>
          <a:xfrm>
            <a:off x="10567335" y="2720970"/>
            <a:ext cx="1202307" cy="83560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46" name="Diamond 445">
            <a:extLst>
              <a:ext uri="{FF2B5EF4-FFF2-40B4-BE49-F238E27FC236}">
                <a16:creationId xmlns:a16="http://schemas.microsoft.com/office/drawing/2014/main" id="{12C0DFBE-0FE3-41D0-8408-F25AB97EB267}"/>
              </a:ext>
            </a:extLst>
          </p:cNvPr>
          <p:cNvSpPr/>
          <p:nvPr/>
        </p:nvSpPr>
        <p:spPr>
          <a:xfrm>
            <a:off x="11586308" y="3556575"/>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7" name="Connector: Elbow 83">
            <a:extLst>
              <a:ext uri="{FF2B5EF4-FFF2-40B4-BE49-F238E27FC236}">
                <a16:creationId xmlns:a16="http://schemas.microsoft.com/office/drawing/2014/main" id="{23EBA5F8-1E67-474C-A96D-62B7729FA22B}"/>
              </a:ext>
            </a:extLst>
          </p:cNvPr>
          <p:cNvCxnSpPr>
            <a:cxnSpLocks/>
            <a:stCxn id="439" idx="0"/>
            <a:endCxn id="448" idx="0"/>
          </p:cNvCxnSpPr>
          <p:nvPr/>
        </p:nvCxnSpPr>
        <p:spPr>
          <a:xfrm>
            <a:off x="10567335" y="2720970"/>
            <a:ext cx="716398" cy="787014"/>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48" name="Diamond 447">
            <a:extLst>
              <a:ext uri="{FF2B5EF4-FFF2-40B4-BE49-F238E27FC236}">
                <a16:creationId xmlns:a16="http://schemas.microsoft.com/office/drawing/2014/main" id="{3E60B46B-E988-4AF8-9CDA-314435ACF47B}"/>
              </a:ext>
            </a:extLst>
          </p:cNvPr>
          <p:cNvSpPr/>
          <p:nvPr/>
        </p:nvSpPr>
        <p:spPr>
          <a:xfrm>
            <a:off x="11100399" y="3507984"/>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9" name="Straight Arrow Connector 448">
            <a:extLst>
              <a:ext uri="{FF2B5EF4-FFF2-40B4-BE49-F238E27FC236}">
                <a16:creationId xmlns:a16="http://schemas.microsoft.com/office/drawing/2014/main" id="{8E53F391-BF71-4C80-B131-0A472C03D5CC}"/>
              </a:ext>
            </a:extLst>
          </p:cNvPr>
          <p:cNvCxnSpPr>
            <a:cxnSpLocks/>
            <a:stCxn id="448" idx="2"/>
            <a:endCxn id="490" idx="0"/>
          </p:cNvCxnSpPr>
          <p:nvPr/>
        </p:nvCxnSpPr>
        <p:spPr>
          <a:xfrm>
            <a:off x="11283733" y="3907013"/>
            <a:ext cx="3359" cy="27852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50" name="Straight Arrow Connector 449">
            <a:extLst>
              <a:ext uri="{FF2B5EF4-FFF2-40B4-BE49-F238E27FC236}">
                <a16:creationId xmlns:a16="http://schemas.microsoft.com/office/drawing/2014/main" id="{314DE05F-0B7D-4285-B189-8498BD032DFB}"/>
              </a:ext>
            </a:extLst>
          </p:cNvPr>
          <p:cNvCxnSpPr>
            <a:cxnSpLocks/>
            <a:stCxn id="444" idx="2"/>
            <a:endCxn id="489" idx="0"/>
          </p:cNvCxnSpPr>
          <p:nvPr/>
        </p:nvCxnSpPr>
        <p:spPr>
          <a:xfrm flipH="1">
            <a:off x="10249806" y="3885936"/>
            <a:ext cx="4847" cy="29090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51" name="Straight Arrow Connector 450">
            <a:extLst>
              <a:ext uri="{FF2B5EF4-FFF2-40B4-BE49-F238E27FC236}">
                <a16:creationId xmlns:a16="http://schemas.microsoft.com/office/drawing/2014/main" id="{A6272435-BE3E-4FD4-AD66-3DE0356F4D40}"/>
              </a:ext>
            </a:extLst>
          </p:cNvPr>
          <p:cNvCxnSpPr>
            <a:cxnSpLocks/>
            <a:stCxn id="446" idx="2"/>
            <a:endCxn id="491" idx="0"/>
          </p:cNvCxnSpPr>
          <p:nvPr/>
        </p:nvCxnSpPr>
        <p:spPr>
          <a:xfrm>
            <a:off x="11769642" y="3955604"/>
            <a:ext cx="6000" cy="22234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52" name="Diamond 451">
            <a:extLst>
              <a:ext uri="{FF2B5EF4-FFF2-40B4-BE49-F238E27FC236}">
                <a16:creationId xmlns:a16="http://schemas.microsoft.com/office/drawing/2014/main" id="{D033994F-7157-45B6-ABB8-5C233B7F66A1}"/>
              </a:ext>
            </a:extLst>
          </p:cNvPr>
          <p:cNvSpPr/>
          <p:nvPr/>
        </p:nvSpPr>
        <p:spPr>
          <a:xfrm>
            <a:off x="7888947" y="3410572"/>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3" name="Straight Arrow Connector 452">
            <a:extLst>
              <a:ext uri="{FF2B5EF4-FFF2-40B4-BE49-F238E27FC236}">
                <a16:creationId xmlns:a16="http://schemas.microsoft.com/office/drawing/2014/main" id="{F84095EB-FEC4-468C-B81D-EAFD1A783B9A}"/>
              </a:ext>
            </a:extLst>
          </p:cNvPr>
          <p:cNvCxnSpPr>
            <a:cxnSpLocks/>
            <a:stCxn id="452" idx="2"/>
            <a:endCxn id="473" idx="0"/>
          </p:cNvCxnSpPr>
          <p:nvPr/>
        </p:nvCxnSpPr>
        <p:spPr>
          <a:xfrm>
            <a:off x="8072281" y="3809601"/>
            <a:ext cx="74716" cy="14171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54" name="Connector: Elbow 96">
            <a:extLst>
              <a:ext uri="{FF2B5EF4-FFF2-40B4-BE49-F238E27FC236}">
                <a16:creationId xmlns:a16="http://schemas.microsoft.com/office/drawing/2014/main" id="{62B382D7-FCC7-41B6-929E-94A6BFBD9CCE}"/>
              </a:ext>
            </a:extLst>
          </p:cNvPr>
          <p:cNvCxnSpPr>
            <a:cxnSpLocks/>
            <a:stCxn id="434" idx="0"/>
            <a:endCxn id="455" idx="0"/>
          </p:cNvCxnSpPr>
          <p:nvPr/>
        </p:nvCxnSpPr>
        <p:spPr>
          <a:xfrm>
            <a:off x="8612904" y="2725623"/>
            <a:ext cx="60185" cy="66418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55" name="Diamond 454">
            <a:extLst>
              <a:ext uri="{FF2B5EF4-FFF2-40B4-BE49-F238E27FC236}">
                <a16:creationId xmlns:a16="http://schemas.microsoft.com/office/drawing/2014/main" id="{D61D4EE7-F7BF-4639-9E28-B86E9854B29B}"/>
              </a:ext>
            </a:extLst>
          </p:cNvPr>
          <p:cNvSpPr/>
          <p:nvPr/>
        </p:nvSpPr>
        <p:spPr>
          <a:xfrm>
            <a:off x="8489755" y="3389808"/>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6" name="Straight Arrow Connector 455">
            <a:extLst>
              <a:ext uri="{FF2B5EF4-FFF2-40B4-BE49-F238E27FC236}">
                <a16:creationId xmlns:a16="http://schemas.microsoft.com/office/drawing/2014/main" id="{A0509923-BA2A-47A3-B15D-8735A3F3D9CC}"/>
              </a:ext>
            </a:extLst>
          </p:cNvPr>
          <p:cNvCxnSpPr>
            <a:cxnSpLocks/>
            <a:stCxn id="455" idx="2"/>
            <a:endCxn id="474" idx="0"/>
          </p:cNvCxnSpPr>
          <p:nvPr/>
        </p:nvCxnSpPr>
        <p:spPr>
          <a:xfrm flipH="1">
            <a:off x="8572891" y="3788837"/>
            <a:ext cx="100198" cy="170064"/>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57" name="Straight Arrow Connector 456">
            <a:extLst>
              <a:ext uri="{FF2B5EF4-FFF2-40B4-BE49-F238E27FC236}">
                <a16:creationId xmlns:a16="http://schemas.microsoft.com/office/drawing/2014/main" id="{7C42EBB9-C3E1-4660-8E29-6884662A92A8}"/>
              </a:ext>
            </a:extLst>
          </p:cNvPr>
          <p:cNvCxnSpPr>
            <a:cxnSpLocks/>
            <a:stCxn id="434" idx="0"/>
            <a:endCxn id="452" idx="0"/>
          </p:cNvCxnSpPr>
          <p:nvPr/>
        </p:nvCxnSpPr>
        <p:spPr>
          <a:xfrm flipH="1">
            <a:off x="8072281" y="2725623"/>
            <a:ext cx="540623" cy="68494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58" name="Diamond 457">
            <a:extLst>
              <a:ext uri="{FF2B5EF4-FFF2-40B4-BE49-F238E27FC236}">
                <a16:creationId xmlns:a16="http://schemas.microsoft.com/office/drawing/2014/main" id="{1815F6C7-6869-4FBA-B676-A6BC4AE6DD5B}"/>
              </a:ext>
            </a:extLst>
          </p:cNvPr>
          <p:cNvSpPr/>
          <p:nvPr/>
        </p:nvSpPr>
        <p:spPr>
          <a:xfrm>
            <a:off x="6287068" y="3196032"/>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9" name="Straight Arrow Connector 458">
            <a:extLst>
              <a:ext uri="{FF2B5EF4-FFF2-40B4-BE49-F238E27FC236}">
                <a16:creationId xmlns:a16="http://schemas.microsoft.com/office/drawing/2014/main" id="{D741FCFE-0F45-46EA-9510-275417539506}"/>
              </a:ext>
            </a:extLst>
          </p:cNvPr>
          <p:cNvCxnSpPr>
            <a:cxnSpLocks/>
            <a:stCxn id="458" idx="2"/>
            <a:endCxn id="464" idx="0"/>
          </p:cNvCxnSpPr>
          <p:nvPr/>
        </p:nvCxnSpPr>
        <p:spPr>
          <a:xfrm flipH="1">
            <a:off x="6464720" y="3595061"/>
            <a:ext cx="5682" cy="21072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60" name="Diamond 459">
            <a:extLst>
              <a:ext uri="{FF2B5EF4-FFF2-40B4-BE49-F238E27FC236}">
                <a16:creationId xmlns:a16="http://schemas.microsoft.com/office/drawing/2014/main" id="{BEBE5E21-E21B-49B0-9DB5-71AAB615537A}"/>
              </a:ext>
            </a:extLst>
          </p:cNvPr>
          <p:cNvSpPr/>
          <p:nvPr/>
        </p:nvSpPr>
        <p:spPr>
          <a:xfrm>
            <a:off x="6718920" y="3190281"/>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61" name="Straight Arrow Connector 460">
            <a:extLst>
              <a:ext uri="{FF2B5EF4-FFF2-40B4-BE49-F238E27FC236}">
                <a16:creationId xmlns:a16="http://schemas.microsoft.com/office/drawing/2014/main" id="{928538AB-6A97-4857-A48C-6D56D79029BF}"/>
              </a:ext>
            </a:extLst>
          </p:cNvPr>
          <p:cNvCxnSpPr>
            <a:cxnSpLocks/>
            <a:stCxn id="460" idx="2"/>
            <a:endCxn id="501" idx="0"/>
          </p:cNvCxnSpPr>
          <p:nvPr/>
        </p:nvCxnSpPr>
        <p:spPr>
          <a:xfrm flipH="1">
            <a:off x="6902164" y="3589310"/>
            <a:ext cx="90" cy="22628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62" name="Diamond 461">
            <a:extLst>
              <a:ext uri="{FF2B5EF4-FFF2-40B4-BE49-F238E27FC236}">
                <a16:creationId xmlns:a16="http://schemas.microsoft.com/office/drawing/2014/main" id="{7D01D2E5-F362-40EB-95D0-3F93A87A64F7}"/>
              </a:ext>
            </a:extLst>
          </p:cNvPr>
          <p:cNvSpPr/>
          <p:nvPr/>
        </p:nvSpPr>
        <p:spPr>
          <a:xfrm>
            <a:off x="7141335" y="3191811"/>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3" name="Picture 462" descr="A picture containing clipart&#10;&#10;Description automatically generated">
            <a:extLst>
              <a:ext uri="{FF2B5EF4-FFF2-40B4-BE49-F238E27FC236}">
                <a16:creationId xmlns:a16="http://schemas.microsoft.com/office/drawing/2014/main" id="{F97E19DA-270B-437C-B479-939AD3166FDE}"/>
              </a:ext>
            </a:extLst>
          </p:cNvPr>
          <p:cNvPicPr>
            <a:picLocks noChangeAspect="1"/>
          </p:cNvPicPr>
          <p:nvPr/>
        </p:nvPicPr>
        <p:blipFill>
          <a:blip r:embed="rId3"/>
          <a:stretch>
            <a:fillRect/>
          </a:stretch>
        </p:blipFill>
        <p:spPr>
          <a:xfrm>
            <a:off x="6258771" y="4470449"/>
            <a:ext cx="399029" cy="399029"/>
          </a:xfrm>
          <a:prstGeom prst="rect">
            <a:avLst/>
          </a:prstGeom>
        </p:spPr>
      </p:pic>
      <p:sp>
        <p:nvSpPr>
          <p:cNvPr id="464" name="Diamond 463">
            <a:extLst>
              <a:ext uri="{FF2B5EF4-FFF2-40B4-BE49-F238E27FC236}">
                <a16:creationId xmlns:a16="http://schemas.microsoft.com/office/drawing/2014/main" id="{A700CCA5-38DB-44E8-AD96-9C4F8DEA4271}"/>
              </a:ext>
            </a:extLst>
          </p:cNvPr>
          <p:cNvSpPr/>
          <p:nvPr/>
        </p:nvSpPr>
        <p:spPr>
          <a:xfrm>
            <a:off x="6281386" y="3805790"/>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65" name="Straight Arrow Connector 464">
            <a:extLst>
              <a:ext uri="{FF2B5EF4-FFF2-40B4-BE49-F238E27FC236}">
                <a16:creationId xmlns:a16="http://schemas.microsoft.com/office/drawing/2014/main" id="{60DFF640-DF73-4EEE-886F-CAE0008B1DE4}"/>
              </a:ext>
            </a:extLst>
          </p:cNvPr>
          <p:cNvCxnSpPr>
            <a:cxnSpLocks/>
            <a:stCxn id="464" idx="2"/>
            <a:endCxn id="463" idx="0"/>
          </p:cNvCxnSpPr>
          <p:nvPr/>
        </p:nvCxnSpPr>
        <p:spPr>
          <a:xfrm flipH="1">
            <a:off x="6458286" y="4204819"/>
            <a:ext cx="6434" cy="26563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66" name="Connector: Elbow 465">
            <a:extLst>
              <a:ext uri="{FF2B5EF4-FFF2-40B4-BE49-F238E27FC236}">
                <a16:creationId xmlns:a16="http://schemas.microsoft.com/office/drawing/2014/main" id="{B2319FD6-B6C4-40FC-8AD0-0174B90005BB}"/>
              </a:ext>
            </a:extLst>
          </p:cNvPr>
          <p:cNvCxnSpPr>
            <a:cxnSpLocks/>
            <a:stCxn id="429" idx="3"/>
            <a:endCxn id="444" idx="0"/>
          </p:cNvCxnSpPr>
          <p:nvPr/>
        </p:nvCxnSpPr>
        <p:spPr>
          <a:xfrm>
            <a:off x="9882817" y="3090390"/>
            <a:ext cx="371836" cy="396517"/>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67" name="Connector: Elbow 466">
            <a:extLst>
              <a:ext uri="{FF2B5EF4-FFF2-40B4-BE49-F238E27FC236}">
                <a16:creationId xmlns:a16="http://schemas.microsoft.com/office/drawing/2014/main" id="{C2205DA2-8445-4C89-AFFB-462D651A81FE}"/>
              </a:ext>
            </a:extLst>
          </p:cNvPr>
          <p:cNvCxnSpPr>
            <a:cxnSpLocks/>
            <a:stCxn id="429" idx="1"/>
            <a:endCxn id="455" idx="0"/>
          </p:cNvCxnSpPr>
          <p:nvPr/>
        </p:nvCxnSpPr>
        <p:spPr>
          <a:xfrm rot="10800000" flipV="1">
            <a:off x="8673090" y="3090390"/>
            <a:ext cx="423261" cy="299418"/>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68" name="Connector: Elbow 467">
            <a:extLst>
              <a:ext uri="{FF2B5EF4-FFF2-40B4-BE49-F238E27FC236}">
                <a16:creationId xmlns:a16="http://schemas.microsoft.com/office/drawing/2014/main" id="{4AC70CD5-5332-4F9B-89A1-5F0C4AE50975}"/>
              </a:ext>
            </a:extLst>
          </p:cNvPr>
          <p:cNvCxnSpPr>
            <a:cxnSpLocks/>
            <a:stCxn id="429" idx="1"/>
            <a:endCxn id="452" idx="0"/>
          </p:cNvCxnSpPr>
          <p:nvPr/>
        </p:nvCxnSpPr>
        <p:spPr>
          <a:xfrm rot="10800000" flipV="1">
            <a:off x="8072282" y="3090390"/>
            <a:ext cx="1024069" cy="320182"/>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69" name="Connector: Elbow 468">
            <a:extLst>
              <a:ext uri="{FF2B5EF4-FFF2-40B4-BE49-F238E27FC236}">
                <a16:creationId xmlns:a16="http://schemas.microsoft.com/office/drawing/2014/main" id="{468ADA83-900A-4DE4-B25E-D13363E4748B}"/>
              </a:ext>
            </a:extLst>
          </p:cNvPr>
          <p:cNvCxnSpPr>
            <a:cxnSpLocks/>
            <a:stCxn id="429" idx="3"/>
            <a:endCxn id="441" idx="0"/>
          </p:cNvCxnSpPr>
          <p:nvPr/>
        </p:nvCxnSpPr>
        <p:spPr>
          <a:xfrm>
            <a:off x="9882817" y="3090390"/>
            <a:ext cx="904463" cy="384307"/>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70" name="Connector: Elbow 469">
            <a:extLst>
              <a:ext uri="{FF2B5EF4-FFF2-40B4-BE49-F238E27FC236}">
                <a16:creationId xmlns:a16="http://schemas.microsoft.com/office/drawing/2014/main" id="{2233442F-81FB-4CBA-9F5F-762D81B9F491}"/>
              </a:ext>
            </a:extLst>
          </p:cNvPr>
          <p:cNvCxnSpPr>
            <a:cxnSpLocks/>
            <a:stCxn id="429" idx="3"/>
            <a:endCxn id="448" idx="0"/>
          </p:cNvCxnSpPr>
          <p:nvPr/>
        </p:nvCxnSpPr>
        <p:spPr>
          <a:xfrm>
            <a:off x="9882817" y="3090390"/>
            <a:ext cx="1400916" cy="417594"/>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71" name="Connector: Elbow 470">
            <a:extLst>
              <a:ext uri="{FF2B5EF4-FFF2-40B4-BE49-F238E27FC236}">
                <a16:creationId xmlns:a16="http://schemas.microsoft.com/office/drawing/2014/main" id="{B15D686A-C5EC-4DA8-93BA-96385AEC861E}"/>
              </a:ext>
            </a:extLst>
          </p:cNvPr>
          <p:cNvCxnSpPr>
            <a:cxnSpLocks/>
            <a:stCxn id="429" idx="3"/>
            <a:endCxn id="446" idx="0"/>
          </p:cNvCxnSpPr>
          <p:nvPr/>
        </p:nvCxnSpPr>
        <p:spPr>
          <a:xfrm>
            <a:off x="9882817" y="3090390"/>
            <a:ext cx="1886825" cy="466185"/>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72" name="Straight Arrow Connector 471">
            <a:extLst>
              <a:ext uri="{FF2B5EF4-FFF2-40B4-BE49-F238E27FC236}">
                <a16:creationId xmlns:a16="http://schemas.microsoft.com/office/drawing/2014/main" id="{87B9D72C-376E-4C2A-8CCE-5BE5D965C0E4}"/>
              </a:ext>
            </a:extLst>
          </p:cNvPr>
          <p:cNvCxnSpPr>
            <a:cxnSpLocks/>
            <a:stCxn id="462" idx="2"/>
            <a:endCxn id="502" idx="0"/>
          </p:cNvCxnSpPr>
          <p:nvPr/>
        </p:nvCxnSpPr>
        <p:spPr>
          <a:xfrm flipH="1">
            <a:off x="7323732" y="3590840"/>
            <a:ext cx="937" cy="214033"/>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73" name="Diamond 472">
            <a:extLst>
              <a:ext uri="{FF2B5EF4-FFF2-40B4-BE49-F238E27FC236}">
                <a16:creationId xmlns:a16="http://schemas.microsoft.com/office/drawing/2014/main" id="{BE94D664-4036-45AD-AA19-FB9A2B3AE756}"/>
              </a:ext>
            </a:extLst>
          </p:cNvPr>
          <p:cNvSpPr/>
          <p:nvPr/>
        </p:nvSpPr>
        <p:spPr>
          <a:xfrm>
            <a:off x="7963663" y="3951316"/>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4" name="Diamond 473">
            <a:extLst>
              <a:ext uri="{FF2B5EF4-FFF2-40B4-BE49-F238E27FC236}">
                <a16:creationId xmlns:a16="http://schemas.microsoft.com/office/drawing/2014/main" id="{110B7D7A-7CE8-4A3E-A35B-4102C8CE2EDA}"/>
              </a:ext>
            </a:extLst>
          </p:cNvPr>
          <p:cNvSpPr/>
          <p:nvPr/>
        </p:nvSpPr>
        <p:spPr>
          <a:xfrm>
            <a:off x="8389557" y="3958901"/>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75" name="Connector: Elbow 231">
            <a:extLst>
              <a:ext uri="{FF2B5EF4-FFF2-40B4-BE49-F238E27FC236}">
                <a16:creationId xmlns:a16="http://schemas.microsoft.com/office/drawing/2014/main" id="{EAA488BD-5CC3-4F6F-B1AD-844BCA9B588B}"/>
              </a:ext>
            </a:extLst>
          </p:cNvPr>
          <p:cNvCxnSpPr>
            <a:cxnSpLocks/>
            <a:stCxn id="452" idx="2"/>
            <a:endCxn id="476" idx="0"/>
          </p:cNvCxnSpPr>
          <p:nvPr/>
        </p:nvCxnSpPr>
        <p:spPr>
          <a:xfrm flipH="1">
            <a:off x="7718778" y="3809601"/>
            <a:ext cx="353503" cy="14171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76" name="Diamond 475">
            <a:extLst>
              <a:ext uri="{FF2B5EF4-FFF2-40B4-BE49-F238E27FC236}">
                <a16:creationId xmlns:a16="http://schemas.microsoft.com/office/drawing/2014/main" id="{E917969D-E10A-4DED-ADE2-88CF35FE4CC4}"/>
              </a:ext>
            </a:extLst>
          </p:cNvPr>
          <p:cNvSpPr/>
          <p:nvPr/>
        </p:nvSpPr>
        <p:spPr>
          <a:xfrm>
            <a:off x="7535444" y="3951316"/>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77" name="Straight Arrow Connector 476">
            <a:extLst>
              <a:ext uri="{FF2B5EF4-FFF2-40B4-BE49-F238E27FC236}">
                <a16:creationId xmlns:a16="http://schemas.microsoft.com/office/drawing/2014/main" id="{664FBF6B-EF5E-4F97-89D3-E36A55B3BB08}"/>
              </a:ext>
            </a:extLst>
          </p:cNvPr>
          <p:cNvCxnSpPr>
            <a:cxnSpLocks/>
            <a:stCxn id="476" idx="2"/>
            <a:endCxn id="484" idx="0"/>
          </p:cNvCxnSpPr>
          <p:nvPr/>
        </p:nvCxnSpPr>
        <p:spPr>
          <a:xfrm flipH="1">
            <a:off x="7712832" y="4350345"/>
            <a:ext cx="5946" cy="26010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78" name="Connector: Elbow 235">
            <a:extLst>
              <a:ext uri="{FF2B5EF4-FFF2-40B4-BE49-F238E27FC236}">
                <a16:creationId xmlns:a16="http://schemas.microsoft.com/office/drawing/2014/main" id="{74151A69-CC22-43D2-841F-762FAD6B6DF5}"/>
              </a:ext>
            </a:extLst>
          </p:cNvPr>
          <p:cNvCxnSpPr>
            <a:cxnSpLocks/>
            <a:stCxn id="455" idx="2"/>
            <a:endCxn id="479" idx="0"/>
          </p:cNvCxnSpPr>
          <p:nvPr/>
        </p:nvCxnSpPr>
        <p:spPr>
          <a:xfrm>
            <a:off x="8673089" y="3788837"/>
            <a:ext cx="329782" cy="17412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79" name="Diamond 478">
            <a:extLst>
              <a:ext uri="{FF2B5EF4-FFF2-40B4-BE49-F238E27FC236}">
                <a16:creationId xmlns:a16="http://schemas.microsoft.com/office/drawing/2014/main" id="{55974CD3-8026-4C64-A545-550F755DC729}"/>
              </a:ext>
            </a:extLst>
          </p:cNvPr>
          <p:cNvSpPr/>
          <p:nvPr/>
        </p:nvSpPr>
        <p:spPr>
          <a:xfrm>
            <a:off x="8819537" y="3962962"/>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0" name="Straight Arrow Connector 479">
            <a:extLst>
              <a:ext uri="{FF2B5EF4-FFF2-40B4-BE49-F238E27FC236}">
                <a16:creationId xmlns:a16="http://schemas.microsoft.com/office/drawing/2014/main" id="{E5F8D252-55F7-4A3D-B95B-9222D1398347}"/>
              </a:ext>
            </a:extLst>
          </p:cNvPr>
          <p:cNvCxnSpPr>
            <a:cxnSpLocks/>
            <a:stCxn id="479" idx="2"/>
            <a:endCxn id="488" idx="0"/>
          </p:cNvCxnSpPr>
          <p:nvPr/>
        </p:nvCxnSpPr>
        <p:spPr>
          <a:xfrm>
            <a:off x="9002871" y="4361991"/>
            <a:ext cx="11537" cy="22415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81" name="Straight Arrow Connector 480">
            <a:extLst>
              <a:ext uri="{FF2B5EF4-FFF2-40B4-BE49-F238E27FC236}">
                <a16:creationId xmlns:a16="http://schemas.microsoft.com/office/drawing/2014/main" id="{1FF4EA36-82B2-4873-8126-EDD229CB5563}"/>
              </a:ext>
            </a:extLst>
          </p:cNvPr>
          <p:cNvCxnSpPr>
            <a:cxnSpLocks/>
            <a:stCxn id="430" idx="0"/>
            <a:endCxn id="458" idx="0"/>
          </p:cNvCxnSpPr>
          <p:nvPr/>
        </p:nvCxnSpPr>
        <p:spPr>
          <a:xfrm flipH="1">
            <a:off x="6470402" y="2720043"/>
            <a:ext cx="226158" cy="47598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82" name="Straight Arrow Connector 481">
            <a:extLst>
              <a:ext uri="{FF2B5EF4-FFF2-40B4-BE49-F238E27FC236}">
                <a16:creationId xmlns:a16="http://schemas.microsoft.com/office/drawing/2014/main" id="{BD2EAA08-8804-4B59-B2EF-A49C83677728}"/>
              </a:ext>
            </a:extLst>
          </p:cNvPr>
          <p:cNvCxnSpPr>
            <a:cxnSpLocks/>
            <a:stCxn id="430" idx="0"/>
            <a:endCxn id="460" idx="0"/>
          </p:cNvCxnSpPr>
          <p:nvPr/>
        </p:nvCxnSpPr>
        <p:spPr>
          <a:xfrm>
            <a:off x="6696560" y="2720043"/>
            <a:ext cx="205694" cy="47023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83" name="Straight Arrow Connector 482">
            <a:extLst>
              <a:ext uri="{FF2B5EF4-FFF2-40B4-BE49-F238E27FC236}">
                <a16:creationId xmlns:a16="http://schemas.microsoft.com/office/drawing/2014/main" id="{9E45F13C-652F-424F-B17E-8AE5229752CD}"/>
              </a:ext>
            </a:extLst>
          </p:cNvPr>
          <p:cNvCxnSpPr>
            <a:cxnSpLocks/>
            <a:stCxn id="430" idx="0"/>
            <a:endCxn id="462" idx="0"/>
          </p:cNvCxnSpPr>
          <p:nvPr/>
        </p:nvCxnSpPr>
        <p:spPr>
          <a:xfrm>
            <a:off x="6696560" y="2720043"/>
            <a:ext cx="628109" cy="47176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484" name="Picture 483" descr="A picture containing clipart&#10;&#10;Description automatically generated">
            <a:extLst>
              <a:ext uri="{FF2B5EF4-FFF2-40B4-BE49-F238E27FC236}">
                <a16:creationId xmlns:a16="http://schemas.microsoft.com/office/drawing/2014/main" id="{231287F9-1C29-4F01-BFEA-B7C9A0949500}"/>
              </a:ext>
            </a:extLst>
          </p:cNvPr>
          <p:cNvPicPr>
            <a:picLocks noChangeAspect="1"/>
          </p:cNvPicPr>
          <p:nvPr/>
        </p:nvPicPr>
        <p:blipFill>
          <a:blip r:embed="rId3"/>
          <a:stretch>
            <a:fillRect/>
          </a:stretch>
        </p:blipFill>
        <p:spPr>
          <a:xfrm>
            <a:off x="7508002" y="4610453"/>
            <a:ext cx="409660" cy="409660"/>
          </a:xfrm>
          <a:prstGeom prst="rect">
            <a:avLst/>
          </a:prstGeom>
        </p:spPr>
      </p:pic>
      <p:pic>
        <p:nvPicPr>
          <p:cNvPr id="485" name="Picture 484" descr="A picture containing clipart&#10;&#10;Description automatically generated">
            <a:extLst>
              <a:ext uri="{FF2B5EF4-FFF2-40B4-BE49-F238E27FC236}">
                <a16:creationId xmlns:a16="http://schemas.microsoft.com/office/drawing/2014/main" id="{A83316FB-4125-473E-90F7-0BEF5481F91A}"/>
              </a:ext>
            </a:extLst>
          </p:cNvPr>
          <p:cNvPicPr>
            <a:picLocks noChangeAspect="1"/>
          </p:cNvPicPr>
          <p:nvPr/>
        </p:nvPicPr>
        <p:blipFill>
          <a:blip r:embed="rId3"/>
          <a:stretch>
            <a:fillRect/>
          </a:stretch>
        </p:blipFill>
        <p:spPr>
          <a:xfrm>
            <a:off x="8376262" y="4611100"/>
            <a:ext cx="409660" cy="409660"/>
          </a:xfrm>
          <a:prstGeom prst="rect">
            <a:avLst/>
          </a:prstGeom>
        </p:spPr>
      </p:pic>
      <p:pic>
        <p:nvPicPr>
          <p:cNvPr id="486" name="Picture 485" descr="A picture containing chart&#10;&#10;Description automatically generated">
            <a:extLst>
              <a:ext uri="{FF2B5EF4-FFF2-40B4-BE49-F238E27FC236}">
                <a16:creationId xmlns:a16="http://schemas.microsoft.com/office/drawing/2014/main" id="{909DDFB5-0026-47EF-870B-EACAD1C26B23}"/>
              </a:ext>
            </a:extLst>
          </p:cNvPr>
          <p:cNvPicPr>
            <a:picLocks noChangeAspect="1"/>
          </p:cNvPicPr>
          <p:nvPr/>
        </p:nvPicPr>
        <p:blipFill>
          <a:blip r:embed="rId4"/>
          <a:stretch>
            <a:fillRect/>
          </a:stretch>
        </p:blipFill>
        <p:spPr>
          <a:xfrm>
            <a:off x="10586450" y="4182936"/>
            <a:ext cx="437704" cy="437704"/>
          </a:xfrm>
          <a:prstGeom prst="rect">
            <a:avLst/>
          </a:prstGeom>
        </p:spPr>
      </p:pic>
      <p:pic>
        <p:nvPicPr>
          <p:cNvPr id="487" name="Picture 486" descr="A picture containing chart&#10;&#10;Description automatically generated">
            <a:extLst>
              <a:ext uri="{FF2B5EF4-FFF2-40B4-BE49-F238E27FC236}">
                <a16:creationId xmlns:a16="http://schemas.microsoft.com/office/drawing/2014/main" id="{7F676190-68E5-4D97-9288-D275768B20D9}"/>
              </a:ext>
            </a:extLst>
          </p:cNvPr>
          <p:cNvPicPr>
            <a:picLocks noChangeAspect="1"/>
          </p:cNvPicPr>
          <p:nvPr/>
        </p:nvPicPr>
        <p:blipFill>
          <a:blip r:embed="rId4"/>
          <a:stretch>
            <a:fillRect/>
          </a:stretch>
        </p:blipFill>
        <p:spPr>
          <a:xfrm>
            <a:off x="7943308" y="4605048"/>
            <a:ext cx="437704" cy="437704"/>
          </a:xfrm>
          <a:prstGeom prst="rect">
            <a:avLst/>
          </a:prstGeom>
        </p:spPr>
      </p:pic>
      <p:pic>
        <p:nvPicPr>
          <p:cNvPr id="488" name="Picture 487" descr="A picture containing chart&#10;&#10;Description automatically generated">
            <a:extLst>
              <a:ext uri="{FF2B5EF4-FFF2-40B4-BE49-F238E27FC236}">
                <a16:creationId xmlns:a16="http://schemas.microsoft.com/office/drawing/2014/main" id="{44CB1462-2C0B-479F-A196-C4B943C8BD49}"/>
              </a:ext>
            </a:extLst>
          </p:cNvPr>
          <p:cNvPicPr>
            <a:picLocks noChangeAspect="1"/>
          </p:cNvPicPr>
          <p:nvPr/>
        </p:nvPicPr>
        <p:blipFill>
          <a:blip r:embed="rId4"/>
          <a:stretch>
            <a:fillRect/>
          </a:stretch>
        </p:blipFill>
        <p:spPr>
          <a:xfrm>
            <a:off x="8795556" y="4586149"/>
            <a:ext cx="437704" cy="437704"/>
          </a:xfrm>
          <a:prstGeom prst="rect">
            <a:avLst/>
          </a:prstGeom>
        </p:spPr>
      </p:pic>
      <p:pic>
        <p:nvPicPr>
          <p:cNvPr id="489" name="Picture 488" descr="A picture containing chart&#10;&#10;Description automatically generated">
            <a:extLst>
              <a:ext uri="{FF2B5EF4-FFF2-40B4-BE49-F238E27FC236}">
                <a16:creationId xmlns:a16="http://schemas.microsoft.com/office/drawing/2014/main" id="{DFBFEECF-A712-43F2-BC91-90E82FC7F30D}"/>
              </a:ext>
            </a:extLst>
          </p:cNvPr>
          <p:cNvPicPr>
            <a:picLocks noChangeAspect="1"/>
          </p:cNvPicPr>
          <p:nvPr/>
        </p:nvPicPr>
        <p:blipFill>
          <a:blip r:embed="rId4"/>
          <a:stretch>
            <a:fillRect/>
          </a:stretch>
        </p:blipFill>
        <p:spPr>
          <a:xfrm>
            <a:off x="10030954" y="4176836"/>
            <a:ext cx="437704" cy="437704"/>
          </a:xfrm>
          <a:prstGeom prst="rect">
            <a:avLst/>
          </a:prstGeom>
        </p:spPr>
      </p:pic>
      <p:pic>
        <p:nvPicPr>
          <p:cNvPr id="490" name="Picture 489" descr="A picture containing chart&#10;&#10;Description automatically generated">
            <a:extLst>
              <a:ext uri="{FF2B5EF4-FFF2-40B4-BE49-F238E27FC236}">
                <a16:creationId xmlns:a16="http://schemas.microsoft.com/office/drawing/2014/main" id="{9EF45268-D71C-4C52-8DDD-9C5CA3788555}"/>
              </a:ext>
            </a:extLst>
          </p:cNvPr>
          <p:cNvPicPr>
            <a:picLocks noChangeAspect="1"/>
          </p:cNvPicPr>
          <p:nvPr/>
        </p:nvPicPr>
        <p:blipFill>
          <a:blip r:embed="rId4"/>
          <a:stretch>
            <a:fillRect/>
          </a:stretch>
        </p:blipFill>
        <p:spPr>
          <a:xfrm>
            <a:off x="11068240" y="4185535"/>
            <a:ext cx="437704" cy="437704"/>
          </a:xfrm>
          <a:prstGeom prst="rect">
            <a:avLst/>
          </a:prstGeom>
        </p:spPr>
      </p:pic>
      <p:pic>
        <p:nvPicPr>
          <p:cNvPr id="491" name="Picture 490" descr="A picture containing chart&#10;&#10;Description automatically generated">
            <a:extLst>
              <a:ext uri="{FF2B5EF4-FFF2-40B4-BE49-F238E27FC236}">
                <a16:creationId xmlns:a16="http://schemas.microsoft.com/office/drawing/2014/main" id="{1F52BD25-2832-483E-94E4-DF98370D52EA}"/>
              </a:ext>
            </a:extLst>
          </p:cNvPr>
          <p:cNvPicPr>
            <a:picLocks noChangeAspect="1"/>
          </p:cNvPicPr>
          <p:nvPr/>
        </p:nvPicPr>
        <p:blipFill>
          <a:blip r:embed="rId4"/>
          <a:stretch>
            <a:fillRect/>
          </a:stretch>
        </p:blipFill>
        <p:spPr>
          <a:xfrm>
            <a:off x="11556790" y="4177946"/>
            <a:ext cx="437704" cy="437704"/>
          </a:xfrm>
          <a:prstGeom prst="rect">
            <a:avLst/>
          </a:prstGeom>
        </p:spPr>
      </p:pic>
      <p:sp>
        <p:nvSpPr>
          <p:cNvPr id="492" name="TextBox 491">
            <a:extLst>
              <a:ext uri="{FF2B5EF4-FFF2-40B4-BE49-F238E27FC236}">
                <a16:creationId xmlns:a16="http://schemas.microsoft.com/office/drawing/2014/main" id="{1B357E7A-A3EA-4C5F-B9C3-32D700962D5D}"/>
              </a:ext>
            </a:extLst>
          </p:cNvPr>
          <p:cNvSpPr txBox="1"/>
          <p:nvPr/>
        </p:nvSpPr>
        <p:spPr>
          <a:xfrm>
            <a:off x="7023352" y="2264523"/>
            <a:ext cx="576761" cy="369332"/>
          </a:xfrm>
          <a:prstGeom prst="rect">
            <a:avLst/>
          </a:prstGeom>
          <a:noFill/>
        </p:spPr>
        <p:txBody>
          <a:bodyPr wrap="none" rtlCol="0">
            <a:spAutoFit/>
          </a:bodyPr>
          <a:lstStyle/>
          <a:p>
            <a:r>
              <a:rPr lang="en-US" dirty="0">
                <a:solidFill>
                  <a:schemeClr val="accent1">
                    <a:lumMod val="75000"/>
                  </a:schemeClr>
                </a:solidFill>
              </a:rPr>
              <a:t>RO1</a:t>
            </a:r>
          </a:p>
        </p:txBody>
      </p:sp>
      <p:sp>
        <p:nvSpPr>
          <p:cNvPr id="493" name="Freeform: Shape 492">
            <a:extLst>
              <a:ext uri="{FF2B5EF4-FFF2-40B4-BE49-F238E27FC236}">
                <a16:creationId xmlns:a16="http://schemas.microsoft.com/office/drawing/2014/main" id="{AF58E3CE-C4B3-4525-9FAF-4397FE339B41}"/>
              </a:ext>
            </a:extLst>
          </p:cNvPr>
          <p:cNvSpPr/>
          <p:nvPr/>
        </p:nvSpPr>
        <p:spPr>
          <a:xfrm>
            <a:off x="7522400" y="2344774"/>
            <a:ext cx="3502371" cy="1672707"/>
          </a:xfrm>
          <a:custGeom>
            <a:avLst/>
            <a:gdLst>
              <a:gd name="connsiteX0" fmla="*/ 2515957 w 3468842"/>
              <a:gd name="connsiteY0" fmla="*/ 0 h 1712643"/>
              <a:gd name="connsiteX1" fmla="*/ 3278261 w 3468842"/>
              <a:gd name="connsiteY1" fmla="*/ 0 h 1712643"/>
              <a:gd name="connsiteX2" fmla="*/ 3468842 w 3468842"/>
              <a:gd name="connsiteY2" fmla="*/ 190581 h 1712643"/>
              <a:gd name="connsiteX3" fmla="*/ 3468842 w 3468842"/>
              <a:gd name="connsiteY3" fmla="*/ 1522062 h 1712643"/>
              <a:gd name="connsiteX4" fmla="*/ 3278261 w 3468842"/>
              <a:gd name="connsiteY4" fmla="*/ 1712643 h 1712643"/>
              <a:gd name="connsiteX5" fmla="*/ 2515957 w 3468842"/>
              <a:gd name="connsiteY5" fmla="*/ 1712643 h 1712643"/>
              <a:gd name="connsiteX6" fmla="*/ 2325376 w 3468842"/>
              <a:gd name="connsiteY6" fmla="*/ 1522062 h 1712643"/>
              <a:gd name="connsiteX7" fmla="*/ 2325376 w 3468842"/>
              <a:gd name="connsiteY7" fmla="*/ 851928 h 1712643"/>
              <a:gd name="connsiteX8" fmla="*/ 141991 w 3468842"/>
              <a:gd name="connsiteY8" fmla="*/ 851928 h 1712643"/>
              <a:gd name="connsiteX9" fmla="*/ 0 w 3468842"/>
              <a:gd name="connsiteY9" fmla="*/ 709937 h 1712643"/>
              <a:gd name="connsiteX10" fmla="*/ 0 w 3468842"/>
              <a:gd name="connsiteY10" fmla="*/ 141992 h 1712643"/>
              <a:gd name="connsiteX11" fmla="*/ 141991 w 3468842"/>
              <a:gd name="connsiteY11" fmla="*/ 1 h 1712643"/>
              <a:gd name="connsiteX12" fmla="*/ 2515947 w 3468842"/>
              <a:gd name="connsiteY12" fmla="*/ 1 h 1712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68842" h="1712643">
                <a:moveTo>
                  <a:pt x="2515957" y="0"/>
                </a:moveTo>
                <a:lnTo>
                  <a:pt x="3278261" y="0"/>
                </a:lnTo>
                <a:cubicBezTo>
                  <a:pt x="3383516" y="0"/>
                  <a:pt x="3468842" y="85326"/>
                  <a:pt x="3468842" y="190581"/>
                </a:cubicBezTo>
                <a:lnTo>
                  <a:pt x="3468842" y="1522062"/>
                </a:lnTo>
                <a:cubicBezTo>
                  <a:pt x="3468842" y="1627317"/>
                  <a:pt x="3383516" y="1712643"/>
                  <a:pt x="3278261" y="1712643"/>
                </a:cubicBezTo>
                <a:lnTo>
                  <a:pt x="2515957" y="1712643"/>
                </a:lnTo>
                <a:cubicBezTo>
                  <a:pt x="2410702" y="1712643"/>
                  <a:pt x="2325376" y="1627317"/>
                  <a:pt x="2325376" y="1522062"/>
                </a:cubicBezTo>
                <a:lnTo>
                  <a:pt x="2325376" y="851928"/>
                </a:lnTo>
                <a:lnTo>
                  <a:pt x="141991" y="851928"/>
                </a:lnTo>
                <a:cubicBezTo>
                  <a:pt x="63572" y="851928"/>
                  <a:pt x="0" y="788356"/>
                  <a:pt x="0" y="709937"/>
                </a:cubicBezTo>
                <a:lnTo>
                  <a:pt x="0" y="141992"/>
                </a:lnTo>
                <a:cubicBezTo>
                  <a:pt x="0" y="63573"/>
                  <a:pt x="63572" y="1"/>
                  <a:pt x="141991" y="1"/>
                </a:cubicBezTo>
                <a:lnTo>
                  <a:pt x="2515947" y="1"/>
                </a:lnTo>
                <a:close/>
              </a:path>
            </a:pathLst>
          </a:custGeom>
          <a:solidFill>
            <a:srgbClr val="9DBFBE">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4" name="TextBox 493">
            <a:extLst>
              <a:ext uri="{FF2B5EF4-FFF2-40B4-BE49-F238E27FC236}">
                <a16:creationId xmlns:a16="http://schemas.microsoft.com/office/drawing/2014/main" id="{B88F09EF-F6BC-47F1-A897-ED78544ED7AE}"/>
              </a:ext>
            </a:extLst>
          </p:cNvPr>
          <p:cNvSpPr txBox="1"/>
          <p:nvPr/>
        </p:nvSpPr>
        <p:spPr>
          <a:xfrm>
            <a:off x="7572189" y="1961949"/>
            <a:ext cx="576761" cy="369332"/>
          </a:xfrm>
          <a:prstGeom prst="rect">
            <a:avLst/>
          </a:prstGeom>
          <a:noFill/>
        </p:spPr>
        <p:txBody>
          <a:bodyPr wrap="none" rtlCol="0">
            <a:spAutoFit/>
          </a:bodyPr>
          <a:lstStyle/>
          <a:p>
            <a:r>
              <a:rPr lang="en-US" dirty="0">
                <a:solidFill>
                  <a:schemeClr val="accent1">
                    <a:lumMod val="75000"/>
                  </a:schemeClr>
                </a:solidFill>
              </a:rPr>
              <a:t>RO2</a:t>
            </a:r>
          </a:p>
        </p:txBody>
      </p:sp>
      <p:sp>
        <p:nvSpPr>
          <p:cNvPr id="495" name="Freeform: Shape 494">
            <a:extLst>
              <a:ext uri="{FF2B5EF4-FFF2-40B4-BE49-F238E27FC236}">
                <a16:creationId xmlns:a16="http://schemas.microsoft.com/office/drawing/2014/main" id="{2D099C8F-C641-484F-9B10-11BF89B6FAA8}"/>
              </a:ext>
            </a:extLst>
          </p:cNvPr>
          <p:cNvSpPr/>
          <p:nvPr/>
        </p:nvSpPr>
        <p:spPr>
          <a:xfrm>
            <a:off x="7466239" y="2300554"/>
            <a:ext cx="4058152" cy="1696837"/>
          </a:xfrm>
          <a:custGeom>
            <a:avLst/>
            <a:gdLst>
              <a:gd name="connsiteX0" fmla="*/ 137621 w 4058152"/>
              <a:gd name="connsiteY0" fmla="*/ 0 h 1696837"/>
              <a:gd name="connsiteX1" fmla="*/ 3920530 w 4058152"/>
              <a:gd name="connsiteY1" fmla="*/ 0 h 1696837"/>
              <a:gd name="connsiteX2" fmla="*/ 4058151 w 4058152"/>
              <a:gd name="connsiteY2" fmla="*/ 137621 h 1696837"/>
              <a:gd name="connsiteX3" fmla="*/ 4058151 w 4058152"/>
              <a:gd name="connsiteY3" fmla="*/ 228883 h 1696837"/>
              <a:gd name="connsiteX4" fmla="*/ 4058152 w 4058152"/>
              <a:gd name="connsiteY4" fmla="*/ 228888 h 1696837"/>
              <a:gd name="connsiteX5" fmla="*/ 4058152 w 4058152"/>
              <a:gd name="connsiteY5" fmla="*/ 1620349 h 1696837"/>
              <a:gd name="connsiteX6" fmla="*/ 3981664 w 4058152"/>
              <a:gd name="connsiteY6" fmla="*/ 1696837 h 1696837"/>
              <a:gd name="connsiteX7" fmla="*/ 3675720 w 4058152"/>
              <a:gd name="connsiteY7" fmla="*/ 1696837 h 1696837"/>
              <a:gd name="connsiteX8" fmla="*/ 3599232 w 4058152"/>
              <a:gd name="connsiteY8" fmla="*/ 1620349 h 1696837"/>
              <a:gd name="connsiteX9" fmla="*/ 3599232 w 4058152"/>
              <a:gd name="connsiteY9" fmla="*/ 825707 h 1696837"/>
              <a:gd name="connsiteX10" fmla="*/ 137621 w 4058152"/>
              <a:gd name="connsiteY10" fmla="*/ 825707 h 1696837"/>
              <a:gd name="connsiteX11" fmla="*/ 0 w 4058152"/>
              <a:gd name="connsiteY11" fmla="*/ 688086 h 1696837"/>
              <a:gd name="connsiteX12" fmla="*/ 0 w 4058152"/>
              <a:gd name="connsiteY12" fmla="*/ 137621 h 1696837"/>
              <a:gd name="connsiteX13" fmla="*/ 137621 w 4058152"/>
              <a:gd name="connsiteY13" fmla="*/ 0 h 1696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58152" h="1696837">
                <a:moveTo>
                  <a:pt x="137621" y="0"/>
                </a:moveTo>
                <a:lnTo>
                  <a:pt x="3920530" y="0"/>
                </a:lnTo>
                <a:cubicBezTo>
                  <a:pt x="3996536" y="0"/>
                  <a:pt x="4058151" y="61615"/>
                  <a:pt x="4058151" y="137621"/>
                </a:cubicBezTo>
                <a:lnTo>
                  <a:pt x="4058151" y="228883"/>
                </a:lnTo>
                <a:lnTo>
                  <a:pt x="4058152" y="228888"/>
                </a:lnTo>
                <a:lnTo>
                  <a:pt x="4058152" y="1620349"/>
                </a:lnTo>
                <a:cubicBezTo>
                  <a:pt x="4058152" y="1662592"/>
                  <a:pt x="4023907" y="1696837"/>
                  <a:pt x="3981664" y="1696837"/>
                </a:cubicBezTo>
                <a:lnTo>
                  <a:pt x="3675720" y="1696837"/>
                </a:lnTo>
                <a:cubicBezTo>
                  <a:pt x="3633477" y="1696837"/>
                  <a:pt x="3599232" y="1662592"/>
                  <a:pt x="3599232" y="1620349"/>
                </a:cubicBezTo>
                <a:lnTo>
                  <a:pt x="3599232" y="825707"/>
                </a:lnTo>
                <a:lnTo>
                  <a:pt x="137621" y="825707"/>
                </a:lnTo>
                <a:cubicBezTo>
                  <a:pt x="61615" y="825707"/>
                  <a:pt x="0" y="764092"/>
                  <a:pt x="0" y="688086"/>
                </a:cubicBezTo>
                <a:lnTo>
                  <a:pt x="0" y="137621"/>
                </a:lnTo>
                <a:cubicBezTo>
                  <a:pt x="0" y="61615"/>
                  <a:pt x="61615" y="0"/>
                  <a:pt x="137621" y="0"/>
                </a:cubicBezTo>
                <a:close/>
              </a:path>
            </a:pathLst>
          </a:custGeom>
          <a:solidFill>
            <a:srgbClr val="9DBFBE">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6" name="Freeform: Shape 495">
            <a:extLst>
              <a:ext uri="{FF2B5EF4-FFF2-40B4-BE49-F238E27FC236}">
                <a16:creationId xmlns:a16="http://schemas.microsoft.com/office/drawing/2014/main" id="{9839BA10-85B2-4740-9B99-0A5475DB5019}"/>
              </a:ext>
            </a:extLst>
          </p:cNvPr>
          <p:cNvSpPr/>
          <p:nvPr/>
        </p:nvSpPr>
        <p:spPr>
          <a:xfrm>
            <a:off x="7579666" y="2244433"/>
            <a:ext cx="4409144" cy="1752958"/>
          </a:xfrm>
          <a:custGeom>
            <a:avLst/>
            <a:gdLst>
              <a:gd name="connsiteX0" fmla="*/ 135236 w 4409144"/>
              <a:gd name="connsiteY0" fmla="*/ 0 h 1752958"/>
              <a:gd name="connsiteX1" fmla="*/ 4058010 w 4409144"/>
              <a:gd name="connsiteY1" fmla="*/ 0 h 1752958"/>
              <a:gd name="connsiteX2" fmla="*/ 4252376 w 4409144"/>
              <a:gd name="connsiteY2" fmla="*/ 0 h 1752958"/>
              <a:gd name="connsiteX3" fmla="*/ 4338915 w 4409144"/>
              <a:gd name="connsiteY3" fmla="*/ 0 h 1752958"/>
              <a:gd name="connsiteX4" fmla="*/ 4409144 w 4409144"/>
              <a:gd name="connsiteY4" fmla="*/ 70229 h 1752958"/>
              <a:gd name="connsiteX5" fmla="*/ 4409144 w 4409144"/>
              <a:gd name="connsiteY5" fmla="*/ 1682729 h 1752958"/>
              <a:gd name="connsiteX6" fmla="*/ 4338915 w 4409144"/>
              <a:gd name="connsiteY6" fmla="*/ 1752958 h 1752958"/>
              <a:gd name="connsiteX7" fmla="*/ 4058010 w 4409144"/>
              <a:gd name="connsiteY7" fmla="*/ 1752958 h 1752958"/>
              <a:gd name="connsiteX8" fmla="*/ 3987781 w 4409144"/>
              <a:gd name="connsiteY8" fmla="*/ 1682729 h 1752958"/>
              <a:gd name="connsiteX9" fmla="*/ 3987781 w 4409144"/>
              <a:gd name="connsiteY9" fmla="*/ 811400 h 1752958"/>
              <a:gd name="connsiteX10" fmla="*/ 135236 w 4409144"/>
              <a:gd name="connsiteY10" fmla="*/ 811400 h 1752958"/>
              <a:gd name="connsiteX11" fmla="*/ 0 w 4409144"/>
              <a:gd name="connsiteY11" fmla="*/ 676164 h 1752958"/>
              <a:gd name="connsiteX12" fmla="*/ 0 w 4409144"/>
              <a:gd name="connsiteY12" fmla="*/ 135236 h 1752958"/>
              <a:gd name="connsiteX13" fmla="*/ 135236 w 4409144"/>
              <a:gd name="connsiteY13" fmla="*/ 0 h 1752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09144" h="1752958">
                <a:moveTo>
                  <a:pt x="135236" y="0"/>
                </a:moveTo>
                <a:lnTo>
                  <a:pt x="4058010" y="0"/>
                </a:lnTo>
                <a:lnTo>
                  <a:pt x="4252376" y="0"/>
                </a:lnTo>
                <a:lnTo>
                  <a:pt x="4338915" y="0"/>
                </a:lnTo>
                <a:cubicBezTo>
                  <a:pt x="4377701" y="0"/>
                  <a:pt x="4409144" y="31443"/>
                  <a:pt x="4409144" y="70229"/>
                </a:cubicBezTo>
                <a:lnTo>
                  <a:pt x="4409144" y="1682729"/>
                </a:lnTo>
                <a:cubicBezTo>
                  <a:pt x="4409144" y="1721515"/>
                  <a:pt x="4377701" y="1752958"/>
                  <a:pt x="4338915" y="1752958"/>
                </a:cubicBezTo>
                <a:lnTo>
                  <a:pt x="4058010" y="1752958"/>
                </a:lnTo>
                <a:cubicBezTo>
                  <a:pt x="4019224" y="1752958"/>
                  <a:pt x="3987781" y="1721515"/>
                  <a:pt x="3987781" y="1682729"/>
                </a:cubicBezTo>
                <a:lnTo>
                  <a:pt x="3987781" y="811400"/>
                </a:lnTo>
                <a:lnTo>
                  <a:pt x="135236" y="811400"/>
                </a:lnTo>
                <a:cubicBezTo>
                  <a:pt x="60547" y="811400"/>
                  <a:pt x="0" y="750853"/>
                  <a:pt x="0" y="676164"/>
                </a:cubicBezTo>
                <a:lnTo>
                  <a:pt x="0" y="135236"/>
                </a:lnTo>
                <a:cubicBezTo>
                  <a:pt x="0" y="60547"/>
                  <a:pt x="60547" y="0"/>
                  <a:pt x="135236" y="0"/>
                </a:cubicBezTo>
                <a:close/>
              </a:path>
            </a:pathLst>
          </a:custGeom>
          <a:solidFill>
            <a:srgbClr val="9DBFBE">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7" name="TextBox 496">
            <a:extLst>
              <a:ext uri="{FF2B5EF4-FFF2-40B4-BE49-F238E27FC236}">
                <a16:creationId xmlns:a16="http://schemas.microsoft.com/office/drawing/2014/main" id="{BADD05B2-A49D-4A18-BE82-DFBCAF7C80A1}"/>
              </a:ext>
            </a:extLst>
          </p:cNvPr>
          <p:cNvSpPr txBox="1"/>
          <p:nvPr/>
        </p:nvSpPr>
        <p:spPr>
          <a:xfrm>
            <a:off x="8680045" y="1931705"/>
            <a:ext cx="576761" cy="369332"/>
          </a:xfrm>
          <a:prstGeom prst="rect">
            <a:avLst/>
          </a:prstGeom>
          <a:noFill/>
        </p:spPr>
        <p:txBody>
          <a:bodyPr wrap="none" rtlCol="0">
            <a:spAutoFit/>
          </a:bodyPr>
          <a:lstStyle/>
          <a:p>
            <a:r>
              <a:rPr lang="en-US" dirty="0">
                <a:solidFill>
                  <a:schemeClr val="accent1">
                    <a:lumMod val="75000"/>
                  </a:schemeClr>
                </a:solidFill>
              </a:rPr>
              <a:t>RO3</a:t>
            </a:r>
          </a:p>
        </p:txBody>
      </p:sp>
      <p:sp>
        <p:nvSpPr>
          <p:cNvPr id="498" name="TextBox 497">
            <a:extLst>
              <a:ext uri="{FF2B5EF4-FFF2-40B4-BE49-F238E27FC236}">
                <a16:creationId xmlns:a16="http://schemas.microsoft.com/office/drawing/2014/main" id="{0FB89709-2DA0-440E-BFDF-413FCCF01604}"/>
              </a:ext>
            </a:extLst>
          </p:cNvPr>
          <p:cNvSpPr txBox="1"/>
          <p:nvPr/>
        </p:nvSpPr>
        <p:spPr>
          <a:xfrm>
            <a:off x="9258060" y="1941624"/>
            <a:ext cx="576761" cy="369332"/>
          </a:xfrm>
          <a:prstGeom prst="rect">
            <a:avLst/>
          </a:prstGeom>
          <a:noFill/>
        </p:spPr>
        <p:txBody>
          <a:bodyPr wrap="none" rtlCol="0">
            <a:spAutoFit/>
          </a:bodyPr>
          <a:lstStyle/>
          <a:p>
            <a:r>
              <a:rPr lang="en-US" dirty="0">
                <a:solidFill>
                  <a:schemeClr val="accent1">
                    <a:lumMod val="75000"/>
                  </a:schemeClr>
                </a:solidFill>
              </a:rPr>
              <a:t>RO4</a:t>
            </a:r>
          </a:p>
        </p:txBody>
      </p:sp>
      <p:cxnSp>
        <p:nvCxnSpPr>
          <p:cNvPr id="499" name="Straight Arrow Connector 498">
            <a:extLst>
              <a:ext uri="{FF2B5EF4-FFF2-40B4-BE49-F238E27FC236}">
                <a16:creationId xmlns:a16="http://schemas.microsoft.com/office/drawing/2014/main" id="{8EB90CC3-402A-400A-950B-5CDE7210567B}"/>
              </a:ext>
            </a:extLst>
          </p:cNvPr>
          <p:cNvCxnSpPr>
            <a:cxnSpLocks/>
            <a:stCxn id="473" idx="2"/>
            <a:endCxn id="487" idx="0"/>
          </p:cNvCxnSpPr>
          <p:nvPr/>
        </p:nvCxnSpPr>
        <p:spPr>
          <a:xfrm>
            <a:off x="8146997" y="4350345"/>
            <a:ext cx="15163" cy="254703"/>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500" name="Straight Arrow Connector 499">
            <a:extLst>
              <a:ext uri="{FF2B5EF4-FFF2-40B4-BE49-F238E27FC236}">
                <a16:creationId xmlns:a16="http://schemas.microsoft.com/office/drawing/2014/main" id="{AD1B03C3-FD2E-4B61-9656-5F772174DD6B}"/>
              </a:ext>
            </a:extLst>
          </p:cNvPr>
          <p:cNvCxnSpPr>
            <a:cxnSpLocks/>
            <a:stCxn id="474" idx="2"/>
            <a:endCxn id="485" idx="0"/>
          </p:cNvCxnSpPr>
          <p:nvPr/>
        </p:nvCxnSpPr>
        <p:spPr>
          <a:xfrm>
            <a:off x="8572891" y="4357930"/>
            <a:ext cx="8201" cy="25317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501" name="Picture 500" descr="A picture containing clipart&#10;&#10;Description automatically generated">
            <a:extLst>
              <a:ext uri="{FF2B5EF4-FFF2-40B4-BE49-F238E27FC236}">
                <a16:creationId xmlns:a16="http://schemas.microsoft.com/office/drawing/2014/main" id="{813F391E-C860-42E4-B7C4-199F15F340B1}"/>
              </a:ext>
            </a:extLst>
          </p:cNvPr>
          <p:cNvPicPr>
            <a:picLocks noChangeAspect="1"/>
          </p:cNvPicPr>
          <p:nvPr/>
        </p:nvPicPr>
        <p:blipFill>
          <a:blip r:embed="rId3"/>
          <a:stretch>
            <a:fillRect/>
          </a:stretch>
        </p:blipFill>
        <p:spPr>
          <a:xfrm>
            <a:off x="6702649" y="3815591"/>
            <a:ext cx="399029" cy="399029"/>
          </a:xfrm>
          <a:prstGeom prst="rect">
            <a:avLst/>
          </a:prstGeom>
        </p:spPr>
      </p:pic>
      <p:pic>
        <p:nvPicPr>
          <p:cNvPr id="502" name="Picture 501" descr="A picture containing clipart&#10;&#10;Description automatically generated">
            <a:extLst>
              <a:ext uri="{FF2B5EF4-FFF2-40B4-BE49-F238E27FC236}">
                <a16:creationId xmlns:a16="http://schemas.microsoft.com/office/drawing/2014/main" id="{A92DCB7D-5DC9-4C09-BA02-EA77B86EA59A}"/>
              </a:ext>
            </a:extLst>
          </p:cNvPr>
          <p:cNvPicPr>
            <a:picLocks noChangeAspect="1"/>
          </p:cNvPicPr>
          <p:nvPr/>
        </p:nvPicPr>
        <p:blipFill>
          <a:blip r:embed="rId3"/>
          <a:stretch>
            <a:fillRect/>
          </a:stretch>
        </p:blipFill>
        <p:spPr>
          <a:xfrm>
            <a:off x="7124217" y="3804873"/>
            <a:ext cx="399029" cy="399029"/>
          </a:xfrm>
          <a:prstGeom prst="rect">
            <a:avLst/>
          </a:prstGeom>
        </p:spPr>
      </p:pic>
      <p:sp>
        <p:nvSpPr>
          <p:cNvPr id="333" name="Rectangle 332">
            <a:extLst>
              <a:ext uri="{FF2B5EF4-FFF2-40B4-BE49-F238E27FC236}">
                <a16:creationId xmlns:a16="http://schemas.microsoft.com/office/drawing/2014/main" id="{4D8A7739-8D2E-4456-8447-D9ADB4BD72F2}"/>
              </a:ext>
            </a:extLst>
          </p:cNvPr>
          <p:cNvSpPr/>
          <p:nvPr/>
        </p:nvSpPr>
        <p:spPr>
          <a:xfrm>
            <a:off x="6217564" y="3190281"/>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04" name="Rectangle 503">
            <a:extLst>
              <a:ext uri="{FF2B5EF4-FFF2-40B4-BE49-F238E27FC236}">
                <a16:creationId xmlns:a16="http://schemas.microsoft.com/office/drawing/2014/main" id="{CDE5CF66-40B3-4F5B-954B-14BAC9C4497A}"/>
              </a:ext>
            </a:extLst>
          </p:cNvPr>
          <p:cNvSpPr/>
          <p:nvPr/>
        </p:nvSpPr>
        <p:spPr>
          <a:xfrm>
            <a:off x="6691744" y="3192429"/>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05" name="Rectangle 504">
            <a:extLst>
              <a:ext uri="{FF2B5EF4-FFF2-40B4-BE49-F238E27FC236}">
                <a16:creationId xmlns:a16="http://schemas.microsoft.com/office/drawing/2014/main" id="{30683F05-B05B-436C-A201-CA7C213001F8}"/>
              </a:ext>
            </a:extLst>
          </p:cNvPr>
          <p:cNvSpPr/>
          <p:nvPr/>
        </p:nvSpPr>
        <p:spPr>
          <a:xfrm>
            <a:off x="7133237" y="3191924"/>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06" name="Rectangle 505">
            <a:extLst>
              <a:ext uri="{FF2B5EF4-FFF2-40B4-BE49-F238E27FC236}">
                <a16:creationId xmlns:a16="http://schemas.microsoft.com/office/drawing/2014/main" id="{9EAC1A43-C7DB-4C04-9E1D-5F8381404089}"/>
              </a:ext>
            </a:extLst>
          </p:cNvPr>
          <p:cNvSpPr/>
          <p:nvPr/>
        </p:nvSpPr>
        <p:spPr>
          <a:xfrm>
            <a:off x="6229816" y="3794878"/>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07" name="Rectangle 506">
            <a:extLst>
              <a:ext uri="{FF2B5EF4-FFF2-40B4-BE49-F238E27FC236}">
                <a16:creationId xmlns:a16="http://schemas.microsoft.com/office/drawing/2014/main" id="{CF1C19BD-FBDF-496F-8193-BBD214EB6C37}"/>
              </a:ext>
            </a:extLst>
          </p:cNvPr>
          <p:cNvSpPr/>
          <p:nvPr/>
        </p:nvSpPr>
        <p:spPr>
          <a:xfrm>
            <a:off x="6251209" y="2447171"/>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08" name="Rectangle 507">
            <a:extLst>
              <a:ext uri="{FF2B5EF4-FFF2-40B4-BE49-F238E27FC236}">
                <a16:creationId xmlns:a16="http://schemas.microsoft.com/office/drawing/2014/main" id="{2B08ED85-ACB4-4087-AC07-2A5788454E68}"/>
              </a:ext>
            </a:extLst>
          </p:cNvPr>
          <p:cNvSpPr/>
          <p:nvPr/>
        </p:nvSpPr>
        <p:spPr>
          <a:xfrm>
            <a:off x="8781320" y="2980616"/>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09" name="Rectangle 508">
            <a:extLst>
              <a:ext uri="{FF2B5EF4-FFF2-40B4-BE49-F238E27FC236}">
                <a16:creationId xmlns:a16="http://schemas.microsoft.com/office/drawing/2014/main" id="{629A1B25-2D70-483C-A3B5-14A87E3CAA1E}"/>
              </a:ext>
            </a:extLst>
          </p:cNvPr>
          <p:cNvSpPr/>
          <p:nvPr/>
        </p:nvSpPr>
        <p:spPr>
          <a:xfrm>
            <a:off x="9947313" y="2951609"/>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10" name="Rectangle 509">
            <a:extLst>
              <a:ext uri="{FF2B5EF4-FFF2-40B4-BE49-F238E27FC236}">
                <a16:creationId xmlns:a16="http://schemas.microsoft.com/office/drawing/2014/main" id="{B2D51DDE-0180-4E95-AAF8-45D1FBCD6097}"/>
              </a:ext>
            </a:extLst>
          </p:cNvPr>
          <p:cNvSpPr/>
          <p:nvPr/>
        </p:nvSpPr>
        <p:spPr>
          <a:xfrm>
            <a:off x="2763947" y="2892143"/>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11" name="Rectangle 510">
            <a:extLst>
              <a:ext uri="{FF2B5EF4-FFF2-40B4-BE49-F238E27FC236}">
                <a16:creationId xmlns:a16="http://schemas.microsoft.com/office/drawing/2014/main" id="{A59E9532-63F6-46A5-AF04-D9214C4D74D7}"/>
              </a:ext>
            </a:extLst>
          </p:cNvPr>
          <p:cNvSpPr/>
          <p:nvPr/>
        </p:nvSpPr>
        <p:spPr>
          <a:xfrm>
            <a:off x="3787822" y="2910712"/>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36" name="Title 1">
            <a:extLst>
              <a:ext uri="{FF2B5EF4-FFF2-40B4-BE49-F238E27FC236}">
                <a16:creationId xmlns:a16="http://schemas.microsoft.com/office/drawing/2014/main" id="{AF8A5302-D708-4BB2-B3DE-2908CB649832}"/>
              </a:ext>
            </a:extLst>
          </p:cNvPr>
          <p:cNvSpPr txBox="1">
            <a:spLocks/>
          </p:cNvSpPr>
          <p:nvPr/>
        </p:nvSpPr>
        <p:spPr>
          <a:xfrm>
            <a:off x="-185744" y="210481"/>
            <a:ext cx="4923417" cy="923925"/>
          </a:xfrm>
          <a:prstGeom prst="rect">
            <a:avLst/>
          </a:prstGeom>
          <a:ln w="38100">
            <a:solidFill>
              <a:schemeClr val="tx1"/>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solidFill>
                  <a:schemeClr val="tx1"/>
                </a:solidFill>
              </a:rPr>
              <a:t>  Abstraction Pitfalls</a:t>
            </a:r>
          </a:p>
        </p:txBody>
      </p:sp>
      <p:sp>
        <p:nvSpPr>
          <p:cNvPr id="60" name="Footer Placeholder 59">
            <a:extLst>
              <a:ext uri="{FF2B5EF4-FFF2-40B4-BE49-F238E27FC236}">
                <a16:creationId xmlns:a16="http://schemas.microsoft.com/office/drawing/2014/main" id="{E9F38245-FDDA-4939-A8C0-2A4E3D26BE33}"/>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17827890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CDE6E8C4-64D1-4C96-9A98-08ED9ACE9F9C}"/>
              </a:ext>
            </a:extLst>
          </p:cNvPr>
          <p:cNvSpPr/>
          <p:nvPr/>
        </p:nvSpPr>
        <p:spPr>
          <a:xfrm>
            <a:off x="2645835" y="1184500"/>
            <a:ext cx="6687748" cy="67212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400" dirty="0"/>
              <a:t>   Both miss: TLS 1.3 uses only </a:t>
            </a:r>
            <a:r>
              <a:rPr lang="en-US" sz="2400" b="1" dirty="0"/>
              <a:t>one</a:t>
            </a:r>
            <a:r>
              <a:rPr lang="en-US" sz="2400" dirty="0"/>
              <a:t> hash function</a:t>
            </a:r>
          </a:p>
        </p:txBody>
      </p:sp>
      <p:sp>
        <p:nvSpPr>
          <p:cNvPr id="339" name="Rectangle 338">
            <a:extLst>
              <a:ext uri="{FF2B5EF4-FFF2-40B4-BE49-F238E27FC236}">
                <a16:creationId xmlns:a16="http://schemas.microsoft.com/office/drawing/2014/main" id="{A48CE5E7-E201-4574-A70A-1A1982163167}"/>
              </a:ext>
            </a:extLst>
          </p:cNvPr>
          <p:cNvSpPr/>
          <p:nvPr/>
        </p:nvSpPr>
        <p:spPr>
          <a:xfrm>
            <a:off x="8818880" y="1325504"/>
            <a:ext cx="433676" cy="40358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t>H</a:t>
            </a:r>
          </a:p>
        </p:txBody>
      </p:sp>
      <p:sp>
        <p:nvSpPr>
          <p:cNvPr id="10" name="TextBox 9">
            <a:extLst>
              <a:ext uri="{FF2B5EF4-FFF2-40B4-BE49-F238E27FC236}">
                <a16:creationId xmlns:a16="http://schemas.microsoft.com/office/drawing/2014/main" id="{A71F4252-D36F-4324-AF34-0D359D2C429F}"/>
              </a:ext>
            </a:extLst>
          </p:cNvPr>
          <p:cNvSpPr txBox="1"/>
          <p:nvPr/>
        </p:nvSpPr>
        <p:spPr>
          <a:xfrm>
            <a:off x="185879" y="1530055"/>
            <a:ext cx="2141099" cy="369332"/>
          </a:xfrm>
          <a:prstGeom prst="rect">
            <a:avLst/>
          </a:prstGeom>
          <a:noFill/>
        </p:spPr>
        <p:txBody>
          <a:bodyPr wrap="none" rtlCol="0">
            <a:spAutoFit/>
          </a:bodyPr>
          <a:lstStyle/>
          <a:p>
            <a:r>
              <a:rPr lang="en-US" dirty="0"/>
              <a:t>[DG21] Key Schedule</a:t>
            </a:r>
          </a:p>
        </p:txBody>
      </p:sp>
      <p:sp>
        <p:nvSpPr>
          <p:cNvPr id="340" name="TextBox 339">
            <a:extLst>
              <a:ext uri="{FF2B5EF4-FFF2-40B4-BE49-F238E27FC236}">
                <a16:creationId xmlns:a16="http://schemas.microsoft.com/office/drawing/2014/main" id="{07C63A86-80ED-40DC-9D50-71F000FD3EE5}"/>
              </a:ext>
            </a:extLst>
          </p:cNvPr>
          <p:cNvSpPr txBox="1"/>
          <p:nvPr/>
        </p:nvSpPr>
        <p:spPr>
          <a:xfrm>
            <a:off x="10125537" y="5038813"/>
            <a:ext cx="2066463" cy="369332"/>
          </a:xfrm>
          <a:prstGeom prst="rect">
            <a:avLst/>
          </a:prstGeom>
          <a:noFill/>
        </p:spPr>
        <p:txBody>
          <a:bodyPr wrap="none" rtlCol="0">
            <a:spAutoFit/>
          </a:bodyPr>
          <a:lstStyle/>
          <a:p>
            <a:r>
              <a:rPr lang="en-US" dirty="0"/>
              <a:t>[DJ20] Key Schedule</a:t>
            </a:r>
          </a:p>
        </p:txBody>
      </p:sp>
      <p:sp>
        <p:nvSpPr>
          <p:cNvPr id="344" name="Rectangle 343">
            <a:extLst>
              <a:ext uri="{FF2B5EF4-FFF2-40B4-BE49-F238E27FC236}">
                <a16:creationId xmlns:a16="http://schemas.microsoft.com/office/drawing/2014/main" id="{EA002CE4-3D04-4810-B346-CB2D6DFC1BD9}"/>
              </a:ext>
            </a:extLst>
          </p:cNvPr>
          <p:cNvSpPr/>
          <p:nvPr/>
        </p:nvSpPr>
        <p:spPr>
          <a:xfrm>
            <a:off x="150688" y="1895821"/>
            <a:ext cx="5863771" cy="31577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5" name="Rectangle 344">
            <a:extLst>
              <a:ext uri="{FF2B5EF4-FFF2-40B4-BE49-F238E27FC236}">
                <a16:creationId xmlns:a16="http://schemas.microsoft.com/office/drawing/2014/main" id="{6275028D-FFB1-4A77-93EA-02544288E0EE}"/>
              </a:ext>
            </a:extLst>
          </p:cNvPr>
          <p:cNvSpPr/>
          <p:nvPr/>
        </p:nvSpPr>
        <p:spPr>
          <a:xfrm>
            <a:off x="2158180" y="1929447"/>
            <a:ext cx="423933" cy="28386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b="1" dirty="0">
                <a:solidFill>
                  <a:schemeClr val="tx1"/>
                </a:solidFill>
              </a:rPr>
              <a:t>g</a:t>
            </a:r>
            <a:r>
              <a:rPr lang="en-US" sz="1600" b="1" baseline="30000" dirty="0">
                <a:solidFill>
                  <a:schemeClr val="tx1"/>
                </a:solidFill>
              </a:rPr>
              <a:t>ab</a:t>
            </a:r>
            <a:endParaRPr lang="en-US" sz="1600" dirty="0">
              <a:solidFill>
                <a:schemeClr val="tx1"/>
              </a:solidFill>
            </a:endParaRPr>
          </a:p>
        </p:txBody>
      </p:sp>
      <p:sp>
        <p:nvSpPr>
          <p:cNvPr id="346" name="Rectangle 345">
            <a:extLst>
              <a:ext uri="{FF2B5EF4-FFF2-40B4-BE49-F238E27FC236}">
                <a16:creationId xmlns:a16="http://schemas.microsoft.com/office/drawing/2014/main" id="{AD7337DC-4015-4A44-B87F-E5B75F1FABE2}"/>
              </a:ext>
            </a:extLst>
          </p:cNvPr>
          <p:cNvSpPr/>
          <p:nvPr/>
        </p:nvSpPr>
        <p:spPr>
          <a:xfrm>
            <a:off x="3027877" y="2847052"/>
            <a:ext cx="786467" cy="37114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chemeClr val="tx1"/>
                </a:solidFill>
              </a:rPr>
              <a:t>(</a:t>
            </a:r>
            <a:r>
              <a:rPr lang="en-US" sz="1600" b="1" dirty="0">
                <a:solidFill>
                  <a:schemeClr val="tx1"/>
                </a:solidFill>
              </a:rPr>
              <a:t>g</a:t>
            </a:r>
            <a:r>
              <a:rPr lang="en-US" sz="1600" b="1" baseline="30000" dirty="0">
                <a:solidFill>
                  <a:schemeClr val="tx1"/>
                </a:solidFill>
              </a:rPr>
              <a:t>a</a:t>
            </a:r>
            <a:r>
              <a:rPr lang="en-US" sz="1600" dirty="0">
                <a:solidFill>
                  <a:schemeClr val="tx1"/>
                </a:solidFill>
              </a:rPr>
              <a:t> , </a:t>
            </a:r>
            <a:r>
              <a:rPr lang="en-US" sz="1600" b="1" dirty="0" err="1">
                <a:solidFill>
                  <a:schemeClr val="tx1"/>
                </a:solidFill>
              </a:rPr>
              <a:t>g</a:t>
            </a:r>
            <a:r>
              <a:rPr lang="en-US" sz="1600" b="1" baseline="30000" dirty="0" err="1">
                <a:solidFill>
                  <a:schemeClr val="tx1"/>
                </a:solidFill>
              </a:rPr>
              <a:t>b</a:t>
            </a:r>
            <a:r>
              <a:rPr lang="en-US" sz="1600" dirty="0">
                <a:solidFill>
                  <a:schemeClr val="tx1"/>
                </a:solidFill>
              </a:rPr>
              <a:t>)</a:t>
            </a:r>
          </a:p>
        </p:txBody>
      </p:sp>
      <p:sp>
        <p:nvSpPr>
          <p:cNvPr id="347" name="Oval 346">
            <a:extLst>
              <a:ext uri="{FF2B5EF4-FFF2-40B4-BE49-F238E27FC236}">
                <a16:creationId xmlns:a16="http://schemas.microsoft.com/office/drawing/2014/main" id="{2C293C23-2B96-4C54-B781-E25353455963}"/>
              </a:ext>
            </a:extLst>
          </p:cNvPr>
          <p:cNvSpPr/>
          <p:nvPr/>
        </p:nvSpPr>
        <p:spPr>
          <a:xfrm rot="5400000">
            <a:off x="260514" y="2463668"/>
            <a:ext cx="409660" cy="40784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48" name="Oval 347">
            <a:extLst>
              <a:ext uri="{FF2B5EF4-FFF2-40B4-BE49-F238E27FC236}">
                <a16:creationId xmlns:a16="http://schemas.microsoft.com/office/drawing/2014/main" id="{423A2CE0-8CDF-43B5-BB95-D4C9DD007AB6}"/>
              </a:ext>
            </a:extLst>
          </p:cNvPr>
          <p:cNvSpPr/>
          <p:nvPr/>
        </p:nvSpPr>
        <p:spPr>
          <a:xfrm>
            <a:off x="1233469" y="2465255"/>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9" name="Straight Arrow Connector 348">
            <a:extLst>
              <a:ext uri="{FF2B5EF4-FFF2-40B4-BE49-F238E27FC236}">
                <a16:creationId xmlns:a16="http://schemas.microsoft.com/office/drawing/2014/main" id="{DFA80BC0-58B0-4BA1-9C8D-748D823CFA9B}"/>
              </a:ext>
            </a:extLst>
          </p:cNvPr>
          <p:cNvCxnSpPr>
            <a:cxnSpLocks/>
          </p:cNvCxnSpPr>
          <p:nvPr/>
        </p:nvCxnSpPr>
        <p:spPr>
          <a:xfrm>
            <a:off x="669269" y="2667593"/>
            <a:ext cx="564200" cy="249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50" name="Straight Arrow Connector 349">
            <a:extLst>
              <a:ext uri="{FF2B5EF4-FFF2-40B4-BE49-F238E27FC236}">
                <a16:creationId xmlns:a16="http://schemas.microsoft.com/office/drawing/2014/main" id="{4B0BD8F2-BA70-47DB-AA18-595FF3AB5E55}"/>
              </a:ext>
            </a:extLst>
          </p:cNvPr>
          <p:cNvCxnSpPr>
            <a:cxnSpLocks/>
          </p:cNvCxnSpPr>
          <p:nvPr/>
        </p:nvCxnSpPr>
        <p:spPr>
          <a:xfrm flipV="1">
            <a:off x="1641318" y="2652853"/>
            <a:ext cx="536446" cy="1723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51" name="Oval 350">
            <a:extLst>
              <a:ext uri="{FF2B5EF4-FFF2-40B4-BE49-F238E27FC236}">
                <a16:creationId xmlns:a16="http://schemas.microsoft.com/office/drawing/2014/main" id="{16E54E21-B65D-4636-B3A4-62D3B541D450}"/>
              </a:ext>
            </a:extLst>
          </p:cNvPr>
          <p:cNvSpPr/>
          <p:nvPr/>
        </p:nvSpPr>
        <p:spPr>
          <a:xfrm rot="5400000">
            <a:off x="2176858" y="2448928"/>
            <a:ext cx="409660" cy="40784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352" name="Straight Arrow Connector 351">
            <a:extLst>
              <a:ext uri="{FF2B5EF4-FFF2-40B4-BE49-F238E27FC236}">
                <a16:creationId xmlns:a16="http://schemas.microsoft.com/office/drawing/2014/main" id="{02009B7C-9EE9-4A69-9E59-20EF7B58015A}"/>
              </a:ext>
            </a:extLst>
          </p:cNvPr>
          <p:cNvCxnSpPr>
            <a:cxnSpLocks/>
            <a:stCxn id="345" idx="2"/>
          </p:cNvCxnSpPr>
          <p:nvPr/>
        </p:nvCxnSpPr>
        <p:spPr>
          <a:xfrm>
            <a:off x="2370147" y="2213307"/>
            <a:ext cx="11541" cy="337131"/>
          </a:xfrm>
          <a:prstGeom prst="straightConnector1">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353" name="Straight Arrow Connector 352">
            <a:extLst>
              <a:ext uri="{FF2B5EF4-FFF2-40B4-BE49-F238E27FC236}">
                <a16:creationId xmlns:a16="http://schemas.microsoft.com/office/drawing/2014/main" id="{3B4F5D6A-8E9D-4CDE-A14A-82EEC2D9EF54}"/>
              </a:ext>
            </a:extLst>
          </p:cNvPr>
          <p:cNvCxnSpPr>
            <a:cxnSpLocks/>
          </p:cNvCxnSpPr>
          <p:nvPr/>
        </p:nvCxnSpPr>
        <p:spPr>
          <a:xfrm>
            <a:off x="2585613" y="2652853"/>
            <a:ext cx="637239" cy="8106"/>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54" name="Oval 353">
            <a:extLst>
              <a:ext uri="{FF2B5EF4-FFF2-40B4-BE49-F238E27FC236}">
                <a16:creationId xmlns:a16="http://schemas.microsoft.com/office/drawing/2014/main" id="{9C253716-57DA-419B-8058-D529AEB61DA3}"/>
              </a:ext>
            </a:extLst>
          </p:cNvPr>
          <p:cNvSpPr/>
          <p:nvPr/>
        </p:nvSpPr>
        <p:spPr>
          <a:xfrm>
            <a:off x="3222852" y="2456129"/>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5" name="Straight Arrow Connector 354">
            <a:extLst>
              <a:ext uri="{FF2B5EF4-FFF2-40B4-BE49-F238E27FC236}">
                <a16:creationId xmlns:a16="http://schemas.microsoft.com/office/drawing/2014/main" id="{7123C2CC-089D-4F6C-A576-20D7A47E8C0E}"/>
              </a:ext>
            </a:extLst>
          </p:cNvPr>
          <p:cNvCxnSpPr>
            <a:cxnSpLocks/>
          </p:cNvCxnSpPr>
          <p:nvPr/>
        </p:nvCxnSpPr>
        <p:spPr>
          <a:xfrm>
            <a:off x="3630701" y="2660959"/>
            <a:ext cx="501494" cy="756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56" name="Oval 355">
            <a:extLst>
              <a:ext uri="{FF2B5EF4-FFF2-40B4-BE49-F238E27FC236}">
                <a16:creationId xmlns:a16="http://schemas.microsoft.com/office/drawing/2014/main" id="{D15CCB8F-A289-48FA-BF75-83D1F9EC96C5}"/>
              </a:ext>
            </a:extLst>
          </p:cNvPr>
          <p:cNvSpPr/>
          <p:nvPr/>
        </p:nvSpPr>
        <p:spPr>
          <a:xfrm rot="5400000">
            <a:off x="4131289" y="2464595"/>
            <a:ext cx="409660" cy="40784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357" name="Connector: Elbow 65">
            <a:extLst>
              <a:ext uri="{FF2B5EF4-FFF2-40B4-BE49-F238E27FC236}">
                <a16:creationId xmlns:a16="http://schemas.microsoft.com/office/drawing/2014/main" id="{B542F996-FE56-4EB9-A92D-4F4755B5D9F2}"/>
              </a:ext>
            </a:extLst>
          </p:cNvPr>
          <p:cNvCxnSpPr>
            <a:cxnSpLocks/>
          </p:cNvCxnSpPr>
          <p:nvPr/>
        </p:nvCxnSpPr>
        <p:spPr>
          <a:xfrm>
            <a:off x="4540044" y="2668520"/>
            <a:ext cx="199354" cy="74841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58" name="Oval 357">
            <a:extLst>
              <a:ext uri="{FF2B5EF4-FFF2-40B4-BE49-F238E27FC236}">
                <a16:creationId xmlns:a16="http://schemas.microsoft.com/office/drawing/2014/main" id="{64CC9083-E5FB-45EA-B8C9-4F48D67C1FBA}"/>
              </a:ext>
            </a:extLst>
          </p:cNvPr>
          <p:cNvSpPr/>
          <p:nvPr/>
        </p:nvSpPr>
        <p:spPr>
          <a:xfrm>
            <a:off x="4533791" y="3306926"/>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9" name="Straight Arrow Connector 358">
            <a:extLst>
              <a:ext uri="{FF2B5EF4-FFF2-40B4-BE49-F238E27FC236}">
                <a16:creationId xmlns:a16="http://schemas.microsoft.com/office/drawing/2014/main" id="{0B5E4B04-B7ED-42CD-85EB-A8FEB38ECE3E}"/>
              </a:ext>
            </a:extLst>
          </p:cNvPr>
          <p:cNvCxnSpPr>
            <a:cxnSpLocks/>
            <a:stCxn id="421" idx="4"/>
            <a:endCxn id="398" idx="0"/>
          </p:cNvCxnSpPr>
          <p:nvPr/>
        </p:nvCxnSpPr>
        <p:spPr>
          <a:xfrm flipH="1">
            <a:off x="4737673" y="3716294"/>
            <a:ext cx="1864" cy="25283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60" name="Connector: Elbow 75">
            <a:extLst>
              <a:ext uri="{FF2B5EF4-FFF2-40B4-BE49-F238E27FC236}">
                <a16:creationId xmlns:a16="http://schemas.microsoft.com/office/drawing/2014/main" id="{8C79E631-0142-4FA5-8BF2-2C5C87C82DB4}"/>
              </a:ext>
            </a:extLst>
          </p:cNvPr>
          <p:cNvCxnSpPr>
            <a:cxnSpLocks/>
          </p:cNvCxnSpPr>
          <p:nvPr/>
        </p:nvCxnSpPr>
        <p:spPr>
          <a:xfrm flipH="1">
            <a:off x="4206771" y="2668520"/>
            <a:ext cx="333273" cy="76062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61" name="Oval 360">
            <a:extLst>
              <a:ext uri="{FF2B5EF4-FFF2-40B4-BE49-F238E27FC236}">
                <a16:creationId xmlns:a16="http://schemas.microsoft.com/office/drawing/2014/main" id="{E5353BEE-BDB9-4726-94BB-8D33DC586CC8}"/>
              </a:ext>
            </a:extLst>
          </p:cNvPr>
          <p:cNvSpPr/>
          <p:nvPr/>
        </p:nvSpPr>
        <p:spPr>
          <a:xfrm>
            <a:off x="4001164" y="3319136"/>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2" name="Connector: Elbow 81">
            <a:extLst>
              <a:ext uri="{FF2B5EF4-FFF2-40B4-BE49-F238E27FC236}">
                <a16:creationId xmlns:a16="http://schemas.microsoft.com/office/drawing/2014/main" id="{8CA7E06A-586C-43B1-85CB-180A99E9559B}"/>
              </a:ext>
            </a:extLst>
          </p:cNvPr>
          <p:cNvCxnSpPr>
            <a:cxnSpLocks/>
          </p:cNvCxnSpPr>
          <p:nvPr/>
        </p:nvCxnSpPr>
        <p:spPr>
          <a:xfrm>
            <a:off x="4540044" y="2668520"/>
            <a:ext cx="1181716" cy="83029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63" name="Oval 362">
            <a:extLst>
              <a:ext uri="{FF2B5EF4-FFF2-40B4-BE49-F238E27FC236}">
                <a16:creationId xmlns:a16="http://schemas.microsoft.com/office/drawing/2014/main" id="{39B2B11F-D0C0-42B5-8991-96CF8DC34F9E}"/>
              </a:ext>
            </a:extLst>
          </p:cNvPr>
          <p:cNvSpPr/>
          <p:nvPr/>
        </p:nvSpPr>
        <p:spPr>
          <a:xfrm>
            <a:off x="5535905" y="3320237"/>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4" name="Connector: Elbow 83">
            <a:extLst>
              <a:ext uri="{FF2B5EF4-FFF2-40B4-BE49-F238E27FC236}">
                <a16:creationId xmlns:a16="http://schemas.microsoft.com/office/drawing/2014/main" id="{9F5C9F27-6E9B-4991-9B66-C3064A952729}"/>
              </a:ext>
            </a:extLst>
          </p:cNvPr>
          <p:cNvCxnSpPr>
            <a:cxnSpLocks/>
          </p:cNvCxnSpPr>
          <p:nvPr/>
        </p:nvCxnSpPr>
        <p:spPr>
          <a:xfrm>
            <a:off x="4540044" y="2668520"/>
            <a:ext cx="695807" cy="78169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65" name="Oval 364">
            <a:extLst>
              <a:ext uri="{FF2B5EF4-FFF2-40B4-BE49-F238E27FC236}">
                <a16:creationId xmlns:a16="http://schemas.microsoft.com/office/drawing/2014/main" id="{D5AE49D9-C4D6-45A1-ABDC-27F9B9833BA3}"/>
              </a:ext>
            </a:extLst>
          </p:cNvPr>
          <p:cNvSpPr/>
          <p:nvPr/>
        </p:nvSpPr>
        <p:spPr>
          <a:xfrm>
            <a:off x="5029176" y="3319234"/>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6" name="Straight Arrow Connector 365">
            <a:extLst>
              <a:ext uri="{FF2B5EF4-FFF2-40B4-BE49-F238E27FC236}">
                <a16:creationId xmlns:a16="http://schemas.microsoft.com/office/drawing/2014/main" id="{CEB0E12C-59FF-4D75-AE9C-3C070B578287}"/>
              </a:ext>
            </a:extLst>
          </p:cNvPr>
          <p:cNvCxnSpPr>
            <a:cxnSpLocks/>
            <a:stCxn id="422" idx="4"/>
            <a:endCxn id="408" idx="0"/>
          </p:cNvCxnSpPr>
          <p:nvPr/>
        </p:nvCxnSpPr>
        <p:spPr>
          <a:xfrm>
            <a:off x="5239724" y="3730807"/>
            <a:ext cx="16399" cy="24414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67" name="Straight Arrow Connector 366">
            <a:extLst>
              <a:ext uri="{FF2B5EF4-FFF2-40B4-BE49-F238E27FC236}">
                <a16:creationId xmlns:a16="http://schemas.microsoft.com/office/drawing/2014/main" id="{4D75181A-A665-4A17-B073-C025022262A8}"/>
              </a:ext>
            </a:extLst>
          </p:cNvPr>
          <p:cNvCxnSpPr>
            <a:cxnSpLocks/>
            <a:stCxn id="420" idx="4"/>
          </p:cNvCxnSpPr>
          <p:nvPr/>
        </p:nvCxnSpPr>
        <p:spPr>
          <a:xfrm>
            <a:off x="4206771" y="3728161"/>
            <a:ext cx="8616" cy="246787"/>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68" name="Straight Arrow Connector 367">
            <a:extLst>
              <a:ext uri="{FF2B5EF4-FFF2-40B4-BE49-F238E27FC236}">
                <a16:creationId xmlns:a16="http://schemas.microsoft.com/office/drawing/2014/main" id="{DB22606C-F7F9-4491-8A89-488416E44634}"/>
              </a:ext>
            </a:extLst>
          </p:cNvPr>
          <p:cNvCxnSpPr>
            <a:cxnSpLocks/>
            <a:stCxn id="424" idx="2"/>
            <a:endCxn id="409" idx="0"/>
          </p:cNvCxnSpPr>
          <p:nvPr/>
        </p:nvCxnSpPr>
        <p:spPr>
          <a:xfrm flipH="1">
            <a:off x="5729705" y="3716948"/>
            <a:ext cx="8794" cy="26235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69" name="Oval 368">
            <a:extLst>
              <a:ext uri="{FF2B5EF4-FFF2-40B4-BE49-F238E27FC236}">
                <a16:creationId xmlns:a16="http://schemas.microsoft.com/office/drawing/2014/main" id="{ADB219CC-8E6E-4300-8006-5313A0935E0D}"/>
              </a:ext>
            </a:extLst>
          </p:cNvPr>
          <p:cNvSpPr/>
          <p:nvPr/>
        </p:nvSpPr>
        <p:spPr>
          <a:xfrm>
            <a:off x="1793547" y="3294396"/>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0" name="Straight Arrow Connector 369">
            <a:extLst>
              <a:ext uri="{FF2B5EF4-FFF2-40B4-BE49-F238E27FC236}">
                <a16:creationId xmlns:a16="http://schemas.microsoft.com/office/drawing/2014/main" id="{03492E5A-6647-4561-AAE1-E52BEF2F604B}"/>
              </a:ext>
            </a:extLst>
          </p:cNvPr>
          <p:cNvCxnSpPr>
            <a:cxnSpLocks/>
            <a:stCxn id="369" idx="4"/>
            <a:endCxn id="390" idx="0"/>
          </p:cNvCxnSpPr>
          <p:nvPr/>
        </p:nvCxnSpPr>
        <p:spPr>
          <a:xfrm>
            <a:off x="1997472" y="3704056"/>
            <a:ext cx="260668" cy="152116"/>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71" name="Connector: Elbow 96">
            <a:extLst>
              <a:ext uri="{FF2B5EF4-FFF2-40B4-BE49-F238E27FC236}">
                <a16:creationId xmlns:a16="http://schemas.microsoft.com/office/drawing/2014/main" id="{14B4409F-AC1B-484C-A772-7302E9974A7D}"/>
              </a:ext>
            </a:extLst>
          </p:cNvPr>
          <p:cNvCxnSpPr>
            <a:cxnSpLocks/>
            <a:stCxn id="351" idx="0"/>
            <a:endCxn id="372" idx="0"/>
          </p:cNvCxnSpPr>
          <p:nvPr/>
        </p:nvCxnSpPr>
        <p:spPr>
          <a:xfrm>
            <a:off x="2585613" y="2652853"/>
            <a:ext cx="293271" cy="65973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72" name="Oval 371">
            <a:extLst>
              <a:ext uri="{FF2B5EF4-FFF2-40B4-BE49-F238E27FC236}">
                <a16:creationId xmlns:a16="http://schemas.microsoft.com/office/drawing/2014/main" id="{C97FBE9E-3582-41C1-AD7E-0A1CF08C19FC}"/>
              </a:ext>
            </a:extLst>
          </p:cNvPr>
          <p:cNvSpPr/>
          <p:nvPr/>
        </p:nvSpPr>
        <p:spPr>
          <a:xfrm>
            <a:off x="2674959" y="3312591"/>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3" name="Straight Arrow Connector 372">
            <a:extLst>
              <a:ext uri="{FF2B5EF4-FFF2-40B4-BE49-F238E27FC236}">
                <a16:creationId xmlns:a16="http://schemas.microsoft.com/office/drawing/2014/main" id="{3BF112D2-F8C4-48BB-B7CC-DCDE914FFFB3}"/>
              </a:ext>
            </a:extLst>
          </p:cNvPr>
          <p:cNvCxnSpPr>
            <a:cxnSpLocks/>
            <a:stCxn id="372" idx="4"/>
            <a:endCxn id="391" idx="0"/>
          </p:cNvCxnSpPr>
          <p:nvPr/>
        </p:nvCxnSpPr>
        <p:spPr>
          <a:xfrm flipH="1">
            <a:off x="2801458" y="3722251"/>
            <a:ext cx="77426" cy="154773"/>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74" name="Straight Arrow Connector 373">
            <a:extLst>
              <a:ext uri="{FF2B5EF4-FFF2-40B4-BE49-F238E27FC236}">
                <a16:creationId xmlns:a16="http://schemas.microsoft.com/office/drawing/2014/main" id="{21921D97-81C2-42B3-9C96-6892A2931BC0}"/>
              </a:ext>
            </a:extLst>
          </p:cNvPr>
          <p:cNvCxnSpPr>
            <a:cxnSpLocks/>
            <a:stCxn id="351" idx="0"/>
            <a:endCxn id="369" idx="0"/>
          </p:cNvCxnSpPr>
          <p:nvPr/>
        </p:nvCxnSpPr>
        <p:spPr>
          <a:xfrm flipH="1">
            <a:off x="1997472" y="2652853"/>
            <a:ext cx="588141" cy="641543"/>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75" name="Oval 374">
            <a:extLst>
              <a:ext uri="{FF2B5EF4-FFF2-40B4-BE49-F238E27FC236}">
                <a16:creationId xmlns:a16="http://schemas.microsoft.com/office/drawing/2014/main" id="{A5D5B772-1AD6-4F5E-B6A4-04C6BFBAAEF3}"/>
              </a:ext>
            </a:extLst>
          </p:cNvPr>
          <p:cNvSpPr/>
          <p:nvPr/>
        </p:nvSpPr>
        <p:spPr>
          <a:xfrm>
            <a:off x="218595" y="3290667"/>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6" name="Straight Arrow Connector 375">
            <a:extLst>
              <a:ext uri="{FF2B5EF4-FFF2-40B4-BE49-F238E27FC236}">
                <a16:creationId xmlns:a16="http://schemas.microsoft.com/office/drawing/2014/main" id="{A5ABDD36-A4A8-4629-8C0A-25E27AE44B40}"/>
              </a:ext>
            </a:extLst>
          </p:cNvPr>
          <p:cNvCxnSpPr>
            <a:cxnSpLocks/>
          </p:cNvCxnSpPr>
          <p:nvPr/>
        </p:nvCxnSpPr>
        <p:spPr>
          <a:xfrm flipH="1">
            <a:off x="416838" y="3700327"/>
            <a:ext cx="5682" cy="20009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77" name="Oval 376">
            <a:extLst>
              <a:ext uri="{FF2B5EF4-FFF2-40B4-BE49-F238E27FC236}">
                <a16:creationId xmlns:a16="http://schemas.microsoft.com/office/drawing/2014/main" id="{F4D437AF-755E-40C0-8A04-8FCCE0725569}"/>
              </a:ext>
            </a:extLst>
          </p:cNvPr>
          <p:cNvSpPr/>
          <p:nvPr/>
        </p:nvSpPr>
        <p:spPr>
          <a:xfrm>
            <a:off x="669584" y="3290667"/>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8" name="Straight Arrow Connector 377">
            <a:extLst>
              <a:ext uri="{FF2B5EF4-FFF2-40B4-BE49-F238E27FC236}">
                <a16:creationId xmlns:a16="http://schemas.microsoft.com/office/drawing/2014/main" id="{3DC5DE01-782F-4904-88AE-18AB16726561}"/>
              </a:ext>
            </a:extLst>
          </p:cNvPr>
          <p:cNvCxnSpPr>
            <a:cxnSpLocks/>
            <a:stCxn id="377" idx="4"/>
            <a:endCxn id="402" idx="0"/>
          </p:cNvCxnSpPr>
          <p:nvPr/>
        </p:nvCxnSpPr>
        <p:spPr>
          <a:xfrm>
            <a:off x="873509" y="3700327"/>
            <a:ext cx="11719" cy="26437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79" name="Oval 378">
            <a:extLst>
              <a:ext uri="{FF2B5EF4-FFF2-40B4-BE49-F238E27FC236}">
                <a16:creationId xmlns:a16="http://schemas.microsoft.com/office/drawing/2014/main" id="{B0EECA53-168F-493F-A901-206A20DFBEF9}"/>
              </a:ext>
            </a:extLst>
          </p:cNvPr>
          <p:cNvSpPr/>
          <p:nvPr/>
        </p:nvSpPr>
        <p:spPr>
          <a:xfrm>
            <a:off x="1122409" y="3296610"/>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0" name="Picture 379" descr="A picture containing clipart&#10;&#10;Description automatically generated">
            <a:extLst>
              <a:ext uri="{FF2B5EF4-FFF2-40B4-BE49-F238E27FC236}">
                <a16:creationId xmlns:a16="http://schemas.microsoft.com/office/drawing/2014/main" id="{F65F081F-5301-4C74-8847-9FEC1EA4A695}"/>
              </a:ext>
            </a:extLst>
          </p:cNvPr>
          <p:cNvPicPr>
            <a:picLocks noChangeAspect="1"/>
          </p:cNvPicPr>
          <p:nvPr/>
        </p:nvPicPr>
        <p:blipFill>
          <a:blip r:embed="rId3"/>
          <a:stretch>
            <a:fillRect/>
          </a:stretch>
        </p:blipFill>
        <p:spPr>
          <a:xfrm>
            <a:off x="225023" y="4524052"/>
            <a:ext cx="399029" cy="399029"/>
          </a:xfrm>
          <a:prstGeom prst="rect">
            <a:avLst/>
          </a:prstGeom>
        </p:spPr>
      </p:pic>
      <p:sp>
        <p:nvSpPr>
          <p:cNvPr id="381" name="Oval 380">
            <a:extLst>
              <a:ext uri="{FF2B5EF4-FFF2-40B4-BE49-F238E27FC236}">
                <a16:creationId xmlns:a16="http://schemas.microsoft.com/office/drawing/2014/main" id="{03BB57EB-DE1C-4F3F-8512-61468BF8BED3}"/>
              </a:ext>
            </a:extLst>
          </p:cNvPr>
          <p:cNvSpPr/>
          <p:nvPr/>
        </p:nvSpPr>
        <p:spPr>
          <a:xfrm>
            <a:off x="212913" y="3900425"/>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2" name="Straight Arrow Connector 381">
            <a:extLst>
              <a:ext uri="{FF2B5EF4-FFF2-40B4-BE49-F238E27FC236}">
                <a16:creationId xmlns:a16="http://schemas.microsoft.com/office/drawing/2014/main" id="{E755D263-EA41-4090-B7A9-90AF11E5B49B}"/>
              </a:ext>
            </a:extLst>
          </p:cNvPr>
          <p:cNvCxnSpPr>
            <a:cxnSpLocks/>
            <a:stCxn id="413" idx="4"/>
            <a:endCxn id="380" idx="0"/>
          </p:cNvCxnSpPr>
          <p:nvPr/>
        </p:nvCxnSpPr>
        <p:spPr>
          <a:xfrm>
            <a:off x="420854" y="4314556"/>
            <a:ext cx="3684" cy="209496"/>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83" name="Connector: Elbow 382">
            <a:extLst>
              <a:ext uri="{FF2B5EF4-FFF2-40B4-BE49-F238E27FC236}">
                <a16:creationId xmlns:a16="http://schemas.microsoft.com/office/drawing/2014/main" id="{69256C28-9582-49F4-860F-8DF6A65FFC19}"/>
              </a:ext>
            </a:extLst>
          </p:cNvPr>
          <p:cNvCxnSpPr>
            <a:cxnSpLocks/>
            <a:stCxn id="346" idx="3"/>
          </p:cNvCxnSpPr>
          <p:nvPr/>
        </p:nvCxnSpPr>
        <p:spPr>
          <a:xfrm>
            <a:off x="3814344" y="3032625"/>
            <a:ext cx="392427" cy="396517"/>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384" name="Connector: Elbow 383">
            <a:extLst>
              <a:ext uri="{FF2B5EF4-FFF2-40B4-BE49-F238E27FC236}">
                <a16:creationId xmlns:a16="http://schemas.microsoft.com/office/drawing/2014/main" id="{B49CC931-9DD5-4379-AA45-EA602AB0A1C6}"/>
              </a:ext>
            </a:extLst>
          </p:cNvPr>
          <p:cNvCxnSpPr>
            <a:cxnSpLocks/>
            <a:stCxn id="346" idx="1"/>
            <a:endCxn id="372" idx="0"/>
          </p:cNvCxnSpPr>
          <p:nvPr/>
        </p:nvCxnSpPr>
        <p:spPr>
          <a:xfrm rot="10800000" flipV="1">
            <a:off x="2878885" y="3032625"/>
            <a:ext cx="148993" cy="279966"/>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385" name="Connector: Elbow 384">
            <a:extLst>
              <a:ext uri="{FF2B5EF4-FFF2-40B4-BE49-F238E27FC236}">
                <a16:creationId xmlns:a16="http://schemas.microsoft.com/office/drawing/2014/main" id="{ADA2D19F-8388-4B08-ADBA-CE2F90009148}"/>
              </a:ext>
            </a:extLst>
          </p:cNvPr>
          <p:cNvCxnSpPr>
            <a:cxnSpLocks/>
            <a:stCxn id="346" idx="1"/>
            <a:endCxn id="369" idx="0"/>
          </p:cNvCxnSpPr>
          <p:nvPr/>
        </p:nvCxnSpPr>
        <p:spPr>
          <a:xfrm rot="10800000" flipV="1">
            <a:off x="1997473" y="3032624"/>
            <a:ext cx="1030405" cy="261771"/>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386" name="Connector: Elbow 385">
            <a:extLst>
              <a:ext uri="{FF2B5EF4-FFF2-40B4-BE49-F238E27FC236}">
                <a16:creationId xmlns:a16="http://schemas.microsoft.com/office/drawing/2014/main" id="{BCC544D5-3102-45B6-9832-AD6BE10979B4}"/>
              </a:ext>
            </a:extLst>
          </p:cNvPr>
          <p:cNvCxnSpPr>
            <a:cxnSpLocks/>
            <a:stCxn id="346" idx="3"/>
          </p:cNvCxnSpPr>
          <p:nvPr/>
        </p:nvCxnSpPr>
        <p:spPr>
          <a:xfrm>
            <a:off x="3814344" y="3032625"/>
            <a:ext cx="925054" cy="384307"/>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387" name="Connector: Elbow 386">
            <a:extLst>
              <a:ext uri="{FF2B5EF4-FFF2-40B4-BE49-F238E27FC236}">
                <a16:creationId xmlns:a16="http://schemas.microsoft.com/office/drawing/2014/main" id="{C1120B93-AD24-4BC5-A6B2-30B85482AED6}"/>
              </a:ext>
            </a:extLst>
          </p:cNvPr>
          <p:cNvCxnSpPr>
            <a:cxnSpLocks/>
            <a:stCxn id="346" idx="3"/>
          </p:cNvCxnSpPr>
          <p:nvPr/>
        </p:nvCxnSpPr>
        <p:spPr>
          <a:xfrm>
            <a:off x="3814344" y="3032625"/>
            <a:ext cx="1421507" cy="417594"/>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388" name="Connector: Elbow 387">
            <a:extLst>
              <a:ext uri="{FF2B5EF4-FFF2-40B4-BE49-F238E27FC236}">
                <a16:creationId xmlns:a16="http://schemas.microsoft.com/office/drawing/2014/main" id="{66E3113D-723F-497E-BA87-433C9321CBBC}"/>
              </a:ext>
            </a:extLst>
          </p:cNvPr>
          <p:cNvCxnSpPr>
            <a:cxnSpLocks/>
            <a:stCxn id="346" idx="3"/>
          </p:cNvCxnSpPr>
          <p:nvPr/>
        </p:nvCxnSpPr>
        <p:spPr>
          <a:xfrm>
            <a:off x="3814344" y="3032625"/>
            <a:ext cx="1907416" cy="466185"/>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389" name="Straight Arrow Connector 388">
            <a:extLst>
              <a:ext uri="{FF2B5EF4-FFF2-40B4-BE49-F238E27FC236}">
                <a16:creationId xmlns:a16="http://schemas.microsoft.com/office/drawing/2014/main" id="{215061AC-6149-4BCB-B849-2E339FEB8F0B}"/>
              </a:ext>
            </a:extLst>
          </p:cNvPr>
          <p:cNvCxnSpPr>
            <a:cxnSpLocks/>
            <a:endCxn id="403" idx="0"/>
          </p:cNvCxnSpPr>
          <p:nvPr/>
        </p:nvCxnSpPr>
        <p:spPr>
          <a:xfrm>
            <a:off x="1326334" y="3706270"/>
            <a:ext cx="12924" cy="26882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90" name="Oval 389">
            <a:extLst>
              <a:ext uri="{FF2B5EF4-FFF2-40B4-BE49-F238E27FC236}">
                <a16:creationId xmlns:a16="http://schemas.microsoft.com/office/drawing/2014/main" id="{55D56AB1-DD43-4EA3-915C-D52323B369B0}"/>
              </a:ext>
            </a:extLst>
          </p:cNvPr>
          <p:cNvSpPr/>
          <p:nvPr/>
        </p:nvSpPr>
        <p:spPr>
          <a:xfrm>
            <a:off x="2054215" y="3856172"/>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391" name="Oval 390">
            <a:extLst>
              <a:ext uri="{FF2B5EF4-FFF2-40B4-BE49-F238E27FC236}">
                <a16:creationId xmlns:a16="http://schemas.microsoft.com/office/drawing/2014/main" id="{D58E276E-72DC-4CD8-92CC-94595FC86C6E}"/>
              </a:ext>
            </a:extLst>
          </p:cNvPr>
          <p:cNvSpPr/>
          <p:nvPr/>
        </p:nvSpPr>
        <p:spPr>
          <a:xfrm>
            <a:off x="2597533" y="3877024"/>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cxnSp>
        <p:nvCxnSpPr>
          <p:cNvPr id="392" name="Connector: Elbow 231">
            <a:extLst>
              <a:ext uri="{FF2B5EF4-FFF2-40B4-BE49-F238E27FC236}">
                <a16:creationId xmlns:a16="http://schemas.microsoft.com/office/drawing/2014/main" id="{D7214AE4-1118-44B6-B736-A268155C0A2F}"/>
              </a:ext>
            </a:extLst>
          </p:cNvPr>
          <p:cNvCxnSpPr>
            <a:cxnSpLocks/>
            <a:stCxn id="369" idx="4"/>
            <a:endCxn id="393" idx="0"/>
          </p:cNvCxnSpPr>
          <p:nvPr/>
        </p:nvCxnSpPr>
        <p:spPr>
          <a:xfrm flipH="1">
            <a:off x="1801442" y="3704056"/>
            <a:ext cx="196030" cy="16114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93" name="Oval 392">
            <a:extLst>
              <a:ext uri="{FF2B5EF4-FFF2-40B4-BE49-F238E27FC236}">
                <a16:creationId xmlns:a16="http://schemas.microsoft.com/office/drawing/2014/main" id="{645A2D74-7410-46DD-B2E8-CAB7A6CA7563}"/>
              </a:ext>
            </a:extLst>
          </p:cNvPr>
          <p:cNvSpPr/>
          <p:nvPr/>
        </p:nvSpPr>
        <p:spPr>
          <a:xfrm>
            <a:off x="1597517" y="3865197"/>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cxnSp>
        <p:nvCxnSpPr>
          <p:cNvPr id="394" name="Straight Arrow Connector 393">
            <a:extLst>
              <a:ext uri="{FF2B5EF4-FFF2-40B4-BE49-F238E27FC236}">
                <a16:creationId xmlns:a16="http://schemas.microsoft.com/office/drawing/2014/main" id="{5FF2B717-E54A-40A4-97B5-42F3CDDA8C1E}"/>
              </a:ext>
            </a:extLst>
          </p:cNvPr>
          <p:cNvCxnSpPr>
            <a:cxnSpLocks/>
            <a:stCxn id="393" idx="4"/>
            <a:endCxn id="404" idx="0"/>
          </p:cNvCxnSpPr>
          <p:nvPr/>
        </p:nvCxnSpPr>
        <p:spPr>
          <a:xfrm flipH="1">
            <a:off x="1793900" y="4274857"/>
            <a:ext cx="7542" cy="23296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95" name="Connector: Elbow 235">
            <a:extLst>
              <a:ext uri="{FF2B5EF4-FFF2-40B4-BE49-F238E27FC236}">
                <a16:creationId xmlns:a16="http://schemas.microsoft.com/office/drawing/2014/main" id="{A780103F-011E-4D21-939D-CEAC7F6A33A0}"/>
              </a:ext>
            </a:extLst>
          </p:cNvPr>
          <p:cNvCxnSpPr>
            <a:cxnSpLocks/>
            <a:stCxn id="372" idx="4"/>
            <a:endCxn id="396" idx="0"/>
          </p:cNvCxnSpPr>
          <p:nvPr/>
        </p:nvCxnSpPr>
        <p:spPr>
          <a:xfrm>
            <a:off x="2878884" y="3722251"/>
            <a:ext cx="444358" cy="16589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96" name="Oval 395">
            <a:extLst>
              <a:ext uri="{FF2B5EF4-FFF2-40B4-BE49-F238E27FC236}">
                <a16:creationId xmlns:a16="http://schemas.microsoft.com/office/drawing/2014/main" id="{73419584-FDD2-40E8-A894-2FD2AABBF5D0}"/>
              </a:ext>
            </a:extLst>
          </p:cNvPr>
          <p:cNvSpPr/>
          <p:nvPr/>
        </p:nvSpPr>
        <p:spPr>
          <a:xfrm>
            <a:off x="3119317" y="3888149"/>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cxnSp>
        <p:nvCxnSpPr>
          <p:cNvPr id="397" name="Straight Arrow Connector 396">
            <a:extLst>
              <a:ext uri="{FF2B5EF4-FFF2-40B4-BE49-F238E27FC236}">
                <a16:creationId xmlns:a16="http://schemas.microsoft.com/office/drawing/2014/main" id="{CE246E52-8F2A-4490-9DD8-4A5F55D5816B}"/>
              </a:ext>
            </a:extLst>
          </p:cNvPr>
          <p:cNvCxnSpPr>
            <a:cxnSpLocks/>
            <a:stCxn id="396" idx="4"/>
            <a:endCxn id="407" idx="0"/>
          </p:cNvCxnSpPr>
          <p:nvPr/>
        </p:nvCxnSpPr>
        <p:spPr>
          <a:xfrm>
            <a:off x="3323242" y="4297809"/>
            <a:ext cx="15399" cy="18583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398" name="Picture 397" descr="A picture containing chart&#10;&#10;Description automatically generated">
            <a:extLst>
              <a:ext uri="{FF2B5EF4-FFF2-40B4-BE49-F238E27FC236}">
                <a16:creationId xmlns:a16="http://schemas.microsoft.com/office/drawing/2014/main" id="{E60225B7-56E9-428B-9561-2DC78DB999CD}"/>
              </a:ext>
            </a:extLst>
          </p:cNvPr>
          <p:cNvPicPr>
            <a:picLocks noChangeAspect="1"/>
          </p:cNvPicPr>
          <p:nvPr/>
        </p:nvPicPr>
        <p:blipFill>
          <a:blip r:embed="rId4"/>
          <a:stretch>
            <a:fillRect/>
          </a:stretch>
        </p:blipFill>
        <p:spPr>
          <a:xfrm>
            <a:off x="4518821" y="3969132"/>
            <a:ext cx="437704" cy="437704"/>
          </a:xfrm>
          <a:prstGeom prst="rect">
            <a:avLst/>
          </a:prstGeom>
        </p:spPr>
      </p:pic>
      <p:cxnSp>
        <p:nvCxnSpPr>
          <p:cNvPr id="399" name="Straight Arrow Connector 398">
            <a:extLst>
              <a:ext uri="{FF2B5EF4-FFF2-40B4-BE49-F238E27FC236}">
                <a16:creationId xmlns:a16="http://schemas.microsoft.com/office/drawing/2014/main" id="{DABB0124-5E92-4DA4-8C0F-D94C3CB796D5}"/>
              </a:ext>
            </a:extLst>
          </p:cNvPr>
          <p:cNvCxnSpPr>
            <a:cxnSpLocks/>
            <a:endCxn id="412" idx="0"/>
          </p:cNvCxnSpPr>
          <p:nvPr/>
        </p:nvCxnSpPr>
        <p:spPr>
          <a:xfrm flipH="1">
            <a:off x="419752" y="2667593"/>
            <a:ext cx="249518" cy="62333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00" name="Straight Arrow Connector 399">
            <a:extLst>
              <a:ext uri="{FF2B5EF4-FFF2-40B4-BE49-F238E27FC236}">
                <a16:creationId xmlns:a16="http://schemas.microsoft.com/office/drawing/2014/main" id="{CEB68A6F-F0A8-45F4-9C2F-531049AD6901}"/>
              </a:ext>
            </a:extLst>
          </p:cNvPr>
          <p:cNvCxnSpPr>
            <a:cxnSpLocks/>
            <a:endCxn id="416" idx="0"/>
          </p:cNvCxnSpPr>
          <p:nvPr/>
        </p:nvCxnSpPr>
        <p:spPr>
          <a:xfrm>
            <a:off x="669269" y="2667593"/>
            <a:ext cx="204324" cy="626046"/>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01" name="Straight Arrow Connector 400">
            <a:extLst>
              <a:ext uri="{FF2B5EF4-FFF2-40B4-BE49-F238E27FC236}">
                <a16:creationId xmlns:a16="http://schemas.microsoft.com/office/drawing/2014/main" id="{3B627CDB-B65A-437A-A50E-8A544402A987}"/>
              </a:ext>
            </a:extLst>
          </p:cNvPr>
          <p:cNvCxnSpPr>
            <a:cxnSpLocks/>
            <a:endCxn id="417" idx="0"/>
          </p:cNvCxnSpPr>
          <p:nvPr/>
        </p:nvCxnSpPr>
        <p:spPr>
          <a:xfrm>
            <a:off x="669269" y="2667593"/>
            <a:ext cx="656920" cy="62617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402" name="Picture 401" descr="A picture containing clipart&#10;&#10;Description automatically generated">
            <a:extLst>
              <a:ext uri="{FF2B5EF4-FFF2-40B4-BE49-F238E27FC236}">
                <a16:creationId xmlns:a16="http://schemas.microsoft.com/office/drawing/2014/main" id="{77A342B0-0C81-489C-9CF3-032B9D2AC3D4}"/>
              </a:ext>
            </a:extLst>
          </p:cNvPr>
          <p:cNvPicPr>
            <a:picLocks noChangeAspect="1"/>
          </p:cNvPicPr>
          <p:nvPr/>
        </p:nvPicPr>
        <p:blipFill>
          <a:blip r:embed="rId3"/>
          <a:stretch>
            <a:fillRect/>
          </a:stretch>
        </p:blipFill>
        <p:spPr>
          <a:xfrm>
            <a:off x="696452" y="3964698"/>
            <a:ext cx="377551" cy="377551"/>
          </a:xfrm>
          <a:prstGeom prst="rect">
            <a:avLst/>
          </a:prstGeom>
        </p:spPr>
      </p:pic>
      <p:pic>
        <p:nvPicPr>
          <p:cNvPr id="403" name="Picture 402" descr="A picture containing clipart&#10;&#10;Description automatically generated">
            <a:extLst>
              <a:ext uri="{FF2B5EF4-FFF2-40B4-BE49-F238E27FC236}">
                <a16:creationId xmlns:a16="http://schemas.microsoft.com/office/drawing/2014/main" id="{CC6514AE-965C-45FF-91B4-00D4A919F42B}"/>
              </a:ext>
            </a:extLst>
          </p:cNvPr>
          <p:cNvPicPr>
            <a:picLocks noChangeAspect="1"/>
          </p:cNvPicPr>
          <p:nvPr/>
        </p:nvPicPr>
        <p:blipFill>
          <a:blip r:embed="rId3"/>
          <a:stretch>
            <a:fillRect/>
          </a:stretch>
        </p:blipFill>
        <p:spPr>
          <a:xfrm>
            <a:off x="1134428" y="3975091"/>
            <a:ext cx="409660" cy="409660"/>
          </a:xfrm>
          <a:prstGeom prst="rect">
            <a:avLst/>
          </a:prstGeom>
        </p:spPr>
      </p:pic>
      <p:pic>
        <p:nvPicPr>
          <p:cNvPr id="404" name="Picture 403" descr="A picture containing clipart&#10;&#10;Description automatically generated">
            <a:extLst>
              <a:ext uri="{FF2B5EF4-FFF2-40B4-BE49-F238E27FC236}">
                <a16:creationId xmlns:a16="http://schemas.microsoft.com/office/drawing/2014/main" id="{30BD094B-1246-4652-971F-02781BEE44D6}"/>
              </a:ext>
            </a:extLst>
          </p:cNvPr>
          <p:cNvPicPr>
            <a:picLocks noChangeAspect="1"/>
          </p:cNvPicPr>
          <p:nvPr/>
        </p:nvPicPr>
        <p:blipFill>
          <a:blip r:embed="rId3"/>
          <a:stretch>
            <a:fillRect/>
          </a:stretch>
        </p:blipFill>
        <p:spPr>
          <a:xfrm>
            <a:off x="1589070" y="4507819"/>
            <a:ext cx="409660" cy="409660"/>
          </a:xfrm>
          <a:prstGeom prst="rect">
            <a:avLst/>
          </a:prstGeom>
        </p:spPr>
      </p:pic>
      <p:pic>
        <p:nvPicPr>
          <p:cNvPr id="405" name="Picture 404" descr="A picture containing clipart&#10;&#10;Description automatically generated">
            <a:extLst>
              <a:ext uri="{FF2B5EF4-FFF2-40B4-BE49-F238E27FC236}">
                <a16:creationId xmlns:a16="http://schemas.microsoft.com/office/drawing/2014/main" id="{E9DCA6C8-E228-487E-AFC2-C522067DBD41}"/>
              </a:ext>
            </a:extLst>
          </p:cNvPr>
          <p:cNvPicPr>
            <a:picLocks noChangeAspect="1"/>
          </p:cNvPicPr>
          <p:nvPr/>
        </p:nvPicPr>
        <p:blipFill>
          <a:blip r:embed="rId3"/>
          <a:stretch>
            <a:fillRect/>
          </a:stretch>
        </p:blipFill>
        <p:spPr>
          <a:xfrm>
            <a:off x="2054057" y="4511949"/>
            <a:ext cx="409660" cy="409660"/>
          </a:xfrm>
          <a:prstGeom prst="rect">
            <a:avLst/>
          </a:prstGeom>
        </p:spPr>
      </p:pic>
      <p:pic>
        <p:nvPicPr>
          <p:cNvPr id="406" name="Picture 405" descr="A picture containing clipart&#10;&#10;Description automatically generated">
            <a:extLst>
              <a:ext uri="{FF2B5EF4-FFF2-40B4-BE49-F238E27FC236}">
                <a16:creationId xmlns:a16="http://schemas.microsoft.com/office/drawing/2014/main" id="{377A2F44-AD24-43FB-AF4B-1769FED537F9}"/>
              </a:ext>
            </a:extLst>
          </p:cNvPr>
          <p:cNvPicPr>
            <a:picLocks noChangeAspect="1"/>
          </p:cNvPicPr>
          <p:nvPr/>
        </p:nvPicPr>
        <p:blipFill>
          <a:blip r:embed="rId3"/>
          <a:stretch>
            <a:fillRect/>
          </a:stretch>
        </p:blipFill>
        <p:spPr>
          <a:xfrm>
            <a:off x="2596500" y="4506432"/>
            <a:ext cx="409660" cy="409660"/>
          </a:xfrm>
          <a:prstGeom prst="rect">
            <a:avLst/>
          </a:prstGeom>
        </p:spPr>
      </p:pic>
      <p:pic>
        <p:nvPicPr>
          <p:cNvPr id="407" name="Picture 406" descr="A picture containing clipart&#10;&#10;Description automatically generated">
            <a:extLst>
              <a:ext uri="{FF2B5EF4-FFF2-40B4-BE49-F238E27FC236}">
                <a16:creationId xmlns:a16="http://schemas.microsoft.com/office/drawing/2014/main" id="{7EA89095-1DFA-4738-A8DA-B74DF883E23C}"/>
              </a:ext>
            </a:extLst>
          </p:cNvPr>
          <p:cNvPicPr>
            <a:picLocks noChangeAspect="1"/>
          </p:cNvPicPr>
          <p:nvPr/>
        </p:nvPicPr>
        <p:blipFill>
          <a:blip r:embed="rId3"/>
          <a:stretch>
            <a:fillRect/>
          </a:stretch>
        </p:blipFill>
        <p:spPr>
          <a:xfrm>
            <a:off x="3133811" y="4483641"/>
            <a:ext cx="409660" cy="409660"/>
          </a:xfrm>
          <a:prstGeom prst="rect">
            <a:avLst/>
          </a:prstGeom>
        </p:spPr>
      </p:pic>
      <p:pic>
        <p:nvPicPr>
          <p:cNvPr id="408" name="Picture 407" descr="A picture containing clipart&#10;&#10;Description automatically generated">
            <a:extLst>
              <a:ext uri="{FF2B5EF4-FFF2-40B4-BE49-F238E27FC236}">
                <a16:creationId xmlns:a16="http://schemas.microsoft.com/office/drawing/2014/main" id="{E12FE9D4-FB77-45CD-92D7-5073F0BD1A47}"/>
              </a:ext>
            </a:extLst>
          </p:cNvPr>
          <p:cNvPicPr>
            <a:picLocks noChangeAspect="1"/>
          </p:cNvPicPr>
          <p:nvPr/>
        </p:nvPicPr>
        <p:blipFill>
          <a:blip r:embed="rId3"/>
          <a:stretch>
            <a:fillRect/>
          </a:stretch>
        </p:blipFill>
        <p:spPr>
          <a:xfrm>
            <a:off x="5051293" y="3974948"/>
            <a:ext cx="409660" cy="409660"/>
          </a:xfrm>
          <a:prstGeom prst="rect">
            <a:avLst/>
          </a:prstGeom>
        </p:spPr>
      </p:pic>
      <p:pic>
        <p:nvPicPr>
          <p:cNvPr id="409" name="Picture 408" descr="A picture containing clipart&#10;&#10;Description automatically generated">
            <a:extLst>
              <a:ext uri="{FF2B5EF4-FFF2-40B4-BE49-F238E27FC236}">
                <a16:creationId xmlns:a16="http://schemas.microsoft.com/office/drawing/2014/main" id="{8B95C7E9-F920-4DC4-AA87-0B98269D914E}"/>
              </a:ext>
            </a:extLst>
          </p:cNvPr>
          <p:cNvPicPr>
            <a:picLocks noChangeAspect="1"/>
          </p:cNvPicPr>
          <p:nvPr/>
        </p:nvPicPr>
        <p:blipFill>
          <a:blip r:embed="rId3"/>
          <a:stretch>
            <a:fillRect/>
          </a:stretch>
        </p:blipFill>
        <p:spPr>
          <a:xfrm>
            <a:off x="5524875" y="3979299"/>
            <a:ext cx="409660" cy="409660"/>
          </a:xfrm>
          <a:prstGeom prst="rect">
            <a:avLst/>
          </a:prstGeom>
        </p:spPr>
      </p:pic>
      <p:sp>
        <p:nvSpPr>
          <p:cNvPr id="410" name="Oval 409">
            <a:extLst>
              <a:ext uri="{FF2B5EF4-FFF2-40B4-BE49-F238E27FC236}">
                <a16:creationId xmlns:a16="http://schemas.microsoft.com/office/drawing/2014/main" id="{CE742789-611D-4B00-807C-6ED058BF320E}"/>
              </a:ext>
            </a:extLst>
          </p:cNvPr>
          <p:cNvSpPr/>
          <p:nvPr/>
        </p:nvSpPr>
        <p:spPr>
          <a:xfrm>
            <a:off x="1235877" y="2455530"/>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11" name="Oval 410">
            <a:extLst>
              <a:ext uri="{FF2B5EF4-FFF2-40B4-BE49-F238E27FC236}">
                <a16:creationId xmlns:a16="http://schemas.microsoft.com/office/drawing/2014/main" id="{7405B52F-ADC0-40BF-99F6-3F00787F304F}"/>
              </a:ext>
            </a:extLst>
          </p:cNvPr>
          <p:cNvSpPr/>
          <p:nvPr/>
        </p:nvSpPr>
        <p:spPr>
          <a:xfrm>
            <a:off x="3228938" y="2455530"/>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12" name="Oval 411">
            <a:extLst>
              <a:ext uri="{FF2B5EF4-FFF2-40B4-BE49-F238E27FC236}">
                <a16:creationId xmlns:a16="http://schemas.microsoft.com/office/drawing/2014/main" id="{A825F2A7-B68E-4BDE-9E63-8EC957C1D0AD}"/>
              </a:ext>
            </a:extLst>
          </p:cNvPr>
          <p:cNvSpPr/>
          <p:nvPr/>
        </p:nvSpPr>
        <p:spPr>
          <a:xfrm>
            <a:off x="215827" y="3290928"/>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413" name="Oval 412">
            <a:extLst>
              <a:ext uri="{FF2B5EF4-FFF2-40B4-BE49-F238E27FC236}">
                <a16:creationId xmlns:a16="http://schemas.microsoft.com/office/drawing/2014/main" id="{63A782C0-E386-43A5-B948-2449A3709B75}"/>
              </a:ext>
            </a:extLst>
          </p:cNvPr>
          <p:cNvSpPr/>
          <p:nvPr/>
        </p:nvSpPr>
        <p:spPr>
          <a:xfrm>
            <a:off x="216929" y="3904896"/>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cxnSp>
        <p:nvCxnSpPr>
          <p:cNvPr id="414" name="Straight Arrow Connector 413">
            <a:extLst>
              <a:ext uri="{FF2B5EF4-FFF2-40B4-BE49-F238E27FC236}">
                <a16:creationId xmlns:a16="http://schemas.microsoft.com/office/drawing/2014/main" id="{2E8AB79B-4BCD-4AD9-B2D8-2F267211AE16}"/>
              </a:ext>
            </a:extLst>
          </p:cNvPr>
          <p:cNvCxnSpPr>
            <a:cxnSpLocks/>
            <a:stCxn id="390" idx="4"/>
            <a:endCxn id="405" idx="0"/>
          </p:cNvCxnSpPr>
          <p:nvPr/>
        </p:nvCxnSpPr>
        <p:spPr>
          <a:xfrm>
            <a:off x="2258140" y="4265832"/>
            <a:ext cx="747" cy="246117"/>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15" name="Straight Arrow Connector 414">
            <a:extLst>
              <a:ext uri="{FF2B5EF4-FFF2-40B4-BE49-F238E27FC236}">
                <a16:creationId xmlns:a16="http://schemas.microsoft.com/office/drawing/2014/main" id="{489841BF-1CFF-4753-87D2-483A77CB9009}"/>
              </a:ext>
            </a:extLst>
          </p:cNvPr>
          <p:cNvCxnSpPr>
            <a:cxnSpLocks/>
            <a:stCxn id="391" idx="4"/>
            <a:endCxn id="406" idx="0"/>
          </p:cNvCxnSpPr>
          <p:nvPr/>
        </p:nvCxnSpPr>
        <p:spPr>
          <a:xfrm flipH="1">
            <a:off x="2801330" y="4286684"/>
            <a:ext cx="128" cy="21974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16" name="Oval 415">
            <a:extLst>
              <a:ext uri="{FF2B5EF4-FFF2-40B4-BE49-F238E27FC236}">
                <a16:creationId xmlns:a16="http://schemas.microsoft.com/office/drawing/2014/main" id="{158E7F6E-DDEF-4A2C-B3F7-510FF2E20D55}"/>
              </a:ext>
            </a:extLst>
          </p:cNvPr>
          <p:cNvSpPr/>
          <p:nvPr/>
        </p:nvSpPr>
        <p:spPr>
          <a:xfrm>
            <a:off x="669668" y="3293639"/>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17" name="Oval 416">
            <a:extLst>
              <a:ext uri="{FF2B5EF4-FFF2-40B4-BE49-F238E27FC236}">
                <a16:creationId xmlns:a16="http://schemas.microsoft.com/office/drawing/2014/main" id="{9B5634EE-8375-4EB8-B762-BA8BAD6E571A}"/>
              </a:ext>
            </a:extLst>
          </p:cNvPr>
          <p:cNvSpPr/>
          <p:nvPr/>
        </p:nvSpPr>
        <p:spPr>
          <a:xfrm>
            <a:off x="1122264" y="3293763"/>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18" name="Oval 417">
            <a:extLst>
              <a:ext uri="{FF2B5EF4-FFF2-40B4-BE49-F238E27FC236}">
                <a16:creationId xmlns:a16="http://schemas.microsoft.com/office/drawing/2014/main" id="{2635C101-D6D7-4EA3-8169-3DDDF24215DF}"/>
              </a:ext>
            </a:extLst>
          </p:cNvPr>
          <p:cNvSpPr/>
          <p:nvPr/>
        </p:nvSpPr>
        <p:spPr>
          <a:xfrm>
            <a:off x="1793691" y="3291136"/>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19" name="Oval 418">
            <a:extLst>
              <a:ext uri="{FF2B5EF4-FFF2-40B4-BE49-F238E27FC236}">
                <a16:creationId xmlns:a16="http://schemas.microsoft.com/office/drawing/2014/main" id="{AE6D207A-164D-4983-884B-0285C38CC17F}"/>
              </a:ext>
            </a:extLst>
          </p:cNvPr>
          <p:cNvSpPr/>
          <p:nvPr/>
        </p:nvSpPr>
        <p:spPr>
          <a:xfrm>
            <a:off x="2685641" y="3314341"/>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20" name="Oval 419">
            <a:extLst>
              <a:ext uri="{FF2B5EF4-FFF2-40B4-BE49-F238E27FC236}">
                <a16:creationId xmlns:a16="http://schemas.microsoft.com/office/drawing/2014/main" id="{8E969672-B12E-4B1F-AA71-26495B61A8AD}"/>
              </a:ext>
            </a:extLst>
          </p:cNvPr>
          <p:cNvSpPr/>
          <p:nvPr/>
        </p:nvSpPr>
        <p:spPr>
          <a:xfrm>
            <a:off x="4002846" y="3318501"/>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421" name="Oval 420">
            <a:extLst>
              <a:ext uri="{FF2B5EF4-FFF2-40B4-BE49-F238E27FC236}">
                <a16:creationId xmlns:a16="http://schemas.microsoft.com/office/drawing/2014/main" id="{E4257C9C-D846-4A4A-B659-0505184186B5}"/>
              </a:ext>
            </a:extLst>
          </p:cNvPr>
          <p:cNvSpPr/>
          <p:nvPr/>
        </p:nvSpPr>
        <p:spPr>
          <a:xfrm>
            <a:off x="4535612" y="3306634"/>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422" name="Oval 421">
            <a:extLst>
              <a:ext uri="{FF2B5EF4-FFF2-40B4-BE49-F238E27FC236}">
                <a16:creationId xmlns:a16="http://schemas.microsoft.com/office/drawing/2014/main" id="{2AEC2615-0BF9-4A5F-94AC-062F066AF429}"/>
              </a:ext>
            </a:extLst>
          </p:cNvPr>
          <p:cNvSpPr/>
          <p:nvPr/>
        </p:nvSpPr>
        <p:spPr>
          <a:xfrm>
            <a:off x="5035799" y="3321147"/>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423" name="Oval 422">
            <a:extLst>
              <a:ext uri="{FF2B5EF4-FFF2-40B4-BE49-F238E27FC236}">
                <a16:creationId xmlns:a16="http://schemas.microsoft.com/office/drawing/2014/main" id="{5B3A2081-E701-4291-BB3C-1B9B117D29A5}"/>
              </a:ext>
            </a:extLst>
          </p:cNvPr>
          <p:cNvSpPr/>
          <p:nvPr/>
        </p:nvSpPr>
        <p:spPr>
          <a:xfrm>
            <a:off x="5529147" y="3329398"/>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4" name="TextBox 423">
            <a:extLst>
              <a:ext uri="{FF2B5EF4-FFF2-40B4-BE49-F238E27FC236}">
                <a16:creationId xmlns:a16="http://schemas.microsoft.com/office/drawing/2014/main" id="{698DC127-3072-422D-A458-81FCE93C55CD}"/>
              </a:ext>
            </a:extLst>
          </p:cNvPr>
          <p:cNvSpPr txBox="1"/>
          <p:nvPr/>
        </p:nvSpPr>
        <p:spPr>
          <a:xfrm>
            <a:off x="5529147" y="3347616"/>
            <a:ext cx="418704" cy="369332"/>
          </a:xfrm>
          <a:prstGeom prst="rect">
            <a:avLst/>
          </a:prstGeom>
          <a:noFill/>
        </p:spPr>
        <p:txBody>
          <a:bodyPr wrap="none" rtlCol="0">
            <a:spAutoFit/>
          </a:bodyPr>
          <a:lstStyle/>
          <a:p>
            <a:r>
              <a:rPr lang="en-US" dirty="0">
                <a:solidFill>
                  <a:schemeClr val="bg1"/>
                </a:solidFill>
              </a:rPr>
              <a:t>10</a:t>
            </a:r>
          </a:p>
        </p:txBody>
      </p:sp>
      <p:pic>
        <p:nvPicPr>
          <p:cNvPr id="425" name="Picture 424" descr="A picture containing chart&#10;&#10;Description automatically generated">
            <a:extLst>
              <a:ext uri="{FF2B5EF4-FFF2-40B4-BE49-F238E27FC236}">
                <a16:creationId xmlns:a16="http://schemas.microsoft.com/office/drawing/2014/main" id="{BA8EE393-2A44-4649-9850-54506F1B3DDF}"/>
              </a:ext>
            </a:extLst>
          </p:cNvPr>
          <p:cNvPicPr>
            <a:picLocks noChangeAspect="1"/>
          </p:cNvPicPr>
          <p:nvPr/>
        </p:nvPicPr>
        <p:blipFill>
          <a:blip r:embed="rId4"/>
          <a:stretch>
            <a:fillRect/>
          </a:stretch>
        </p:blipFill>
        <p:spPr>
          <a:xfrm>
            <a:off x="4028130" y="3969825"/>
            <a:ext cx="437704" cy="437704"/>
          </a:xfrm>
          <a:prstGeom prst="rect">
            <a:avLst/>
          </a:prstGeom>
        </p:spPr>
      </p:pic>
      <p:sp>
        <p:nvSpPr>
          <p:cNvPr id="426" name="Rectangle 425">
            <a:extLst>
              <a:ext uri="{FF2B5EF4-FFF2-40B4-BE49-F238E27FC236}">
                <a16:creationId xmlns:a16="http://schemas.microsoft.com/office/drawing/2014/main" id="{E86404CC-290D-41AD-A195-A7E9EB455E67}"/>
              </a:ext>
            </a:extLst>
          </p:cNvPr>
          <p:cNvSpPr/>
          <p:nvPr/>
        </p:nvSpPr>
        <p:spPr>
          <a:xfrm>
            <a:off x="6272718" y="1895821"/>
            <a:ext cx="5863771" cy="31577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7" name="Rectangle: Rounded Corners 426">
            <a:extLst>
              <a:ext uri="{FF2B5EF4-FFF2-40B4-BE49-F238E27FC236}">
                <a16:creationId xmlns:a16="http://schemas.microsoft.com/office/drawing/2014/main" id="{1CA98B4A-8A50-479E-8590-0FE497D0F468}"/>
              </a:ext>
            </a:extLst>
          </p:cNvPr>
          <p:cNvSpPr/>
          <p:nvPr/>
        </p:nvSpPr>
        <p:spPr>
          <a:xfrm>
            <a:off x="7467329" y="2388378"/>
            <a:ext cx="1737275" cy="2196132"/>
          </a:xfrm>
          <a:prstGeom prst="roundRect">
            <a:avLst/>
          </a:prstGeom>
          <a:solidFill>
            <a:srgbClr val="9DBFBE">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8" name="Rectangle 427">
            <a:extLst>
              <a:ext uri="{FF2B5EF4-FFF2-40B4-BE49-F238E27FC236}">
                <a16:creationId xmlns:a16="http://schemas.microsoft.com/office/drawing/2014/main" id="{A1390E54-2954-4705-9F63-0D2D6FE8E7C0}"/>
              </a:ext>
            </a:extLst>
          </p:cNvPr>
          <p:cNvSpPr/>
          <p:nvPr/>
        </p:nvSpPr>
        <p:spPr>
          <a:xfrm>
            <a:off x="8226653" y="1987212"/>
            <a:ext cx="423933" cy="28386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b="1" dirty="0">
                <a:solidFill>
                  <a:schemeClr val="tx1"/>
                </a:solidFill>
              </a:rPr>
              <a:t>g</a:t>
            </a:r>
            <a:r>
              <a:rPr lang="en-US" sz="1600" b="1" baseline="30000" dirty="0">
                <a:solidFill>
                  <a:schemeClr val="tx1"/>
                </a:solidFill>
              </a:rPr>
              <a:t>ab</a:t>
            </a:r>
            <a:endParaRPr lang="en-US" sz="1600" dirty="0">
              <a:solidFill>
                <a:schemeClr val="tx1"/>
              </a:solidFill>
            </a:endParaRPr>
          </a:p>
        </p:txBody>
      </p:sp>
      <p:sp>
        <p:nvSpPr>
          <p:cNvPr id="429" name="Rectangle 428">
            <a:extLst>
              <a:ext uri="{FF2B5EF4-FFF2-40B4-BE49-F238E27FC236}">
                <a16:creationId xmlns:a16="http://schemas.microsoft.com/office/drawing/2014/main" id="{E4874F01-DF56-438A-A62B-188A0D974A39}"/>
              </a:ext>
            </a:extLst>
          </p:cNvPr>
          <p:cNvSpPr/>
          <p:nvPr/>
        </p:nvSpPr>
        <p:spPr>
          <a:xfrm>
            <a:off x="9096350" y="2904817"/>
            <a:ext cx="786467" cy="37114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chemeClr val="tx1"/>
                </a:solidFill>
              </a:rPr>
              <a:t>(</a:t>
            </a:r>
            <a:r>
              <a:rPr lang="en-US" sz="1600" b="1" dirty="0">
                <a:solidFill>
                  <a:schemeClr val="tx1"/>
                </a:solidFill>
              </a:rPr>
              <a:t>g</a:t>
            </a:r>
            <a:r>
              <a:rPr lang="en-US" sz="1600" b="1" baseline="30000" dirty="0">
                <a:solidFill>
                  <a:schemeClr val="tx1"/>
                </a:solidFill>
              </a:rPr>
              <a:t>a</a:t>
            </a:r>
            <a:r>
              <a:rPr lang="en-US" sz="1600" dirty="0">
                <a:solidFill>
                  <a:schemeClr val="tx1"/>
                </a:solidFill>
              </a:rPr>
              <a:t> , </a:t>
            </a:r>
            <a:r>
              <a:rPr lang="en-US" sz="1600" b="1" dirty="0" err="1">
                <a:solidFill>
                  <a:schemeClr val="tx1"/>
                </a:solidFill>
              </a:rPr>
              <a:t>g</a:t>
            </a:r>
            <a:r>
              <a:rPr lang="en-US" sz="1600" b="1" baseline="30000" dirty="0" err="1">
                <a:solidFill>
                  <a:schemeClr val="tx1"/>
                </a:solidFill>
              </a:rPr>
              <a:t>b</a:t>
            </a:r>
            <a:r>
              <a:rPr lang="en-US" sz="1600" dirty="0">
                <a:solidFill>
                  <a:schemeClr val="tx1"/>
                </a:solidFill>
              </a:rPr>
              <a:t>)</a:t>
            </a:r>
          </a:p>
        </p:txBody>
      </p:sp>
      <p:sp>
        <p:nvSpPr>
          <p:cNvPr id="430" name="Isosceles Triangle 429">
            <a:extLst>
              <a:ext uri="{FF2B5EF4-FFF2-40B4-BE49-F238E27FC236}">
                <a16:creationId xmlns:a16="http://schemas.microsoft.com/office/drawing/2014/main" id="{819F5713-81F4-41B4-93AF-952E266B21DC}"/>
              </a:ext>
            </a:extLst>
          </p:cNvPr>
          <p:cNvSpPr/>
          <p:nvPr/>
        </p:nvSpPr>
        <p:spPr>
          <a:xfrm rot="5400000">
            <a:off x="6313712" y="2536709"/>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31" name="Diamond 430">
            <a:extLst>
              <a:ext uri="{FF2B5EF4-FFF2-40B4-BE49-F238E27FC236}">
                <a16:creationId xmlns:a16="http://schemas.microsoft.com/office/drawing/2014/main" id="{BE95AF8E-5A83-4B84-8B5F-FC254440C4DC}"/>
              </a:ext>
            </a:extLst>
          </p:cNvPr>
          <p:cNvSpPr/>
          <p:nvPr/>
        </p:nvSpPr>
        <p:spPr>
          <a:xfrm>
            <a:off x="7647079" y="2523020"/>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2" name="Straight Arrow Connector 431">
            <a:extLst>
              <a:ext uri="{FF2B5EF4-FFF2-40B4-BE49-F238E27FC236}">
                <a16:creationId xmlns:a16="http://schemas.microsoft.com/office/drawing/2014/main" id="{880A0104-2156-48BF-8390-0CF7701A6DDF}"/>
              </a:ext>
            </a:extLst>
          </p:cNvPr>
          <p:cNvCxnSpPr>
            <a:cxnSpLocks/>
            <a:stCxn id="430" idx="0"/>
            <a:endCxn id="431" idx="1"/>
          </p:cNvCxnSpPr>
          <p:nvPr/>
        </p:nvCxnSpPr>
        <p:spPr>
          <a:xfrm>
            <a:off x="6696560" y="2720043"/>
            <a:ext cx="950519" cy="249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33" name="Straight Arrow Connector 432">
            <a:extLst>
              <a:ext uri="{FF2B5EF4-FFF2-40B4-BE49-F238E27FC236}">
                <a16:creationId xmlns:a16="http://schemas.microsoft.com/office/drawing/2014/main" id="{F77295BF-0866-4CE1-A8DF-C4E7A1E2A264}"/>
              </a:ext>
            </a:extLst>
          </p:cNvPr>
          <p:cNvCxnSpPr>
            <a:cxnSpLocks/>
            <a:stCxn id="431" idx="3"/>
            <a:endCxn id="434" idx="3"/>
          </p:cNvCxnSpPr>
          <p:nvPr/>
        </p:nvCxnSpPr>
        <p:spPr>
          <a:xfrm>
            <a:off x="8013746" y="2722535"/>
            <a:ext cx="232491" cy="308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34" name="Isosceles Triangle 433">
            <a:extLst>
              <a:ext uri="{FF2B5EF4-FFF2-40B4-BE49-F238E27FC236}">
                <a16:creationId xmlns:a16="http://schemas.microsoft.com/office/drawing/2014/main" id="{EA9D304F-388E-4F73-A19A-4D6921450081}"/>
              </a:ext>
            </a:extLst>
          </p:cNvPr>
          <p:cNvSpPr/>
          <p:nvPr/>
        </p:nvSpPr>
        <p:spPr>
          <a:xfrm rot="5400000">
            <a:off x="8230056" y="2542289"/>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435" name="Straight Arrow Connector 434">
            <a:extLst>
              <a:ext uri="{FF2B5EF4-FFF2-40B4-BE49-F238E27FC236}">
                <a16:creationId xmlns:a16="http://schemas.microsoft.com/office/drawing/2014/main" id="{FCA46AB7-7F8E-42A1-A62E-5E1ACF9DAECA}"/>
              </a:ext>
            </a:extLst>
          </p:cNvPr>
          <p:cNvCxnSpPr>
            <a:cxnSpLocks/>
            <a:stCxn id="428" idx="2"/>
            <a:endCxn id="434" idx="1"/>
          </p:cNvCxnSpPr>
          <p:nvPr/>
        </p:nvCxnSpPr>
        <p:spPr>
          <a:xfrm flipH="1">
            <a:off x="8429570" y="2271072"/>
            <a:ext cx="9050" cy="354793"/>
          </a:xfrm>
          <a:prstGeom prst="straightConnector1">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36" name="Straight Arrow Connector 435">
            <a:extLst>
              <a:ext uri="{FF2B5EF4-FFF2-40B4-BE49-F238E27FC236}">
                <a16:creationId xmlns:a16="http://schemas.microsoft.com/office/drawing/2014/main" id="{A878EA10-12BF-4289-A739-9D7E2211E0E4}"/>
              </a:ext>
            </a:extLst>
          </p:cNvPr>
          <p:cNvCxnSpPr>
            <a:cxnSpLocks/>
            <a:stCxn id="434" idx="0"/>
            <a:endCxn id="437" idx="1"/>
          </p:cNvCxnSpPr>
          <p:nvPr/>
        </p:nvCxnSpPr>
        <p:spPr>
          <a:xfrm flipV="1">
            <a:off x="8612904" y="2713409"/>
            <a:ext cx="678421" cy="12214"/>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37" name="Diamond 436">
            <a:extLst>
              <a:ext uri="{FF2B5EF4-FFF2-40B4-BE49-F238E27FC236}">
                <a16:creationId xmlns:a16="http://schemas.microsoft.com/office/drawing/2014/main" id="{6D8E40D2-4DF1-4646-AC3D-6A06BB3651DF}"/>
              </a:ext>
            </a:extLst>
          </p:cNvPr>
          <p:cNvSpPr/>
          <p:nvPr/>
        </p:nvSpPr>
        <p:spPr>
          <a:xfrm>
            <a:off x="9291325" y="2513894"/>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8" name="Straight Arrow Connector 437">
            <a:extLst>
              <a:ext uri="{FF2B5EF4-FFF2-40B4-BE49-F238E27FC236}">
                <a16:creationId xmlns:a16="http://schemas.microsoft.com/office/drawing/2014/main" id="{A8AE71BE-93B9-41B1-85F2-D2E36761B2C4}"/>
              </a:ext>
            </a:extLst>
          </p:cNvPr>
          <p:cNvCxnSpPr>
            <a:cxnSpLocks/>
            <a:stCxn id="437" idx="3"/>
            <a:endCxn id="439" idx="3"/>
          </p:cNvCxnSpPr>
          <p:nvPr/>
        </p:nvCxnSpPr>
        <p:spPr>
          <a:xfrm>
            <a:off x="9657992" y="2713409"/>
            <a:ext cx="542676" cy="756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39" name="Isosceles Triangle 438">
            <a:extLst>
              <a:ext uri="{FF2B5EF4-FFF2-40B4-BE49-F238E27FC236}">
                <a16:creationId xmlns:a16="http://schemas.microsoft.com/office/drawing/2014/main" id="{8A205AC7-F7B3-45B1-9BF1-4ED1F171F102}"/>
              </a:ext>
            </a:extLst>
          </p:cNvPr>
          <p:cNvSpPr/>
          <p:nvPr/>
        </p:nvSpPr>
        <p:spPr>
          <a:xfrm rot="5400000">
            <a:off x="10184487" y="2537636"/>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440" name="Connector: Elbow 65">
            <a:extLst>
              <a:ext uri="{FF2B5EF4-FFF2-40B4-BE49-F238E27FC236}">
                <a16:creationId xmlns:a16="http://schemas.microsoft.com/office/drawing/2014/main" id="{8C3E0EFF-0F57-400C-AF2B-C613A06D7117}"/>
              </a:ext>
            </a:extLst>
          </p:cNvPr>
          <p:cNvCxnSpPr>
            <a:cxnSpLocks/>
            <a:stCxn id="439" idx="0"/>
            <a:endCxn id="441" idx="0"/>
          </p:cNvCxnSpPr>
          <p:nvPr/>
        </p:nvCxnSpPr>
        <p:spPr>
          <a:xfrm>
            <a:off x="10567335" y="2720970"/>
            <a:ext cx="219945" cy="753727"/>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41" name="Diamond 440">
            <a:extLst>
              <a:ext uri="{FF2B5EF4-FFF2-40B4-BE49-F238E27FC236}">
                <a16:creationId xmlns:a16="http://schemas.microsoft.com/office/drawing/2014/main" id="{48CA1C32-FC7D-4CA8-B215-7F3DE44633B6}"/>
              </a:ext>
            </a:extLst>
          </p:cNvPr>
          <p:cNvSpPr/>
          <p:nvPr/>
        </p:nvSpPr>
        <p:spPr>
          <a:xfrm>
            <a:off x="10603946" y="3474697"/>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2" name="Straight Arrow Connector 441">
            <a:extLst>
              <a:ext uri="{FF2B5EF4-FFF2-40B4-BE49-F238E27FC236}">
                <a16:creationId xmlns:a16="http://schemas.microsoft.com/office/drawing/2014/main" id="{12A6E2E1-B192-4029-9F1E-0FC9FE27A5E7}"/>
              </a:ext>
            </a:extLst>
          </p:cNvPr>
          <p:cNvCxnSpPr>
            <a:cxnSpLocks/>
            <a:stCxn id="441" idx="2"/>
            <a:endCxn id="486" idx="0"/>
          </p:cNvCxnSpPr>
          <p:nvPr/>
        </p:nvCxnSpPr>
        <p:spPr>
          <a:xfrm>
            <a:off x="10787280" y="3873726"/>
            <a:ext cx="18022" cy="30921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43" name="Connector: Elbow 75">
            <a:extLst>
              <a:ext uri="{FF2B5EF4-FFF2-40B4-BE49-F238E27FC236}">
                <a16:creationId xmlns:a16="http://schemas.microsoft.com/office/drawing/2014/main" id="{E7A29CAC-4B04-4E37-872D-58176F2FE2D6}"/>
              </a:ext>
            </a:extLst>
          </p:cNvPr>
          <p:cNvCxnSpPr>
            <a:cxnSpLocks/>
            <a:stCxn id="439" idx="0"/>
            <a:endCxn id="444" idx="0"/>
          </p:cNvCxnSpPr>
          <p:nvPr/>
        </p:nvCxnSpPr>
        <p:spPr>
          <a:xfrm flipH="1">
            <a:off x="10254653" y="2720970"/>
            <a:ext cx="312682" cy="765937"/>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44" name="Diamond 443">
            <a:extLst>
              <a:ext uri="{FF2B5EF4-FFF2-40B4-BE49-F238E27FC236}">
                <a16:creationId xmlns:a16="http://schemas.microsoft.com/office/drawing/2014/main" id="{9F03BCCD-E0D4-4438-BE83-8B153B18A7B3}"/>
              </a:ext>
            </a:extLst>
          </p:cNvPr>
          <p:cNvSpPr/>
          <p:nvPr/>
        </p:nvSpPr>
        <p:spPr>
          <a:xfrm>
            <a:off x="10071319" y="3486907"/>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5" name="Connector: Elbow 81">
            <a:extLst>
              <a:ext uri="{FF2B5EF4-FFF2-40B4-BE49-F238E27FC236}">
                <a16:creationId xmlns:a16="http://schemas.microsoft.com/office/drawing/2014/main" id="{3AE9F93D-86E5-41B9-A0EA-76D73F038061}"/>
              </a:ext>
            </a:extLst>
          </p:cNvPr>
          <p:cNvCxnSpPr>
            <a:cxnSpLocks/>
            <a:stCxn id="439" idx="0"/>
            <a:endCxn id="446" idx="0"/>
          </p:cNvCxnSpPr>
          <p:nvPr/>
        </p:nvCxnSpPr>
        <p:spPr>
          <a:xfrm>
            <a:off x="10567335" y="2720970"/>
            <a:ext cx="1202307" cy="83560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46" name="Diamond 445">
            <a:extLst>
              <a:ext uri="{FF2B5EF4-FFF2-40B4-BE49-F238E27FC236}">
                <a16:creationId xmlns:a16="http://schemas.microsoft.com/office/drawing/2014/main" id="{12C0DFBE-0FE3-41D0-8408-F25AB97EB267}"/>
              </a:ext>
            </a:extLst>
          </p:cNvPr>
          <p:cNvSpPr/>
          <p:nvPr/>
        </p:nvSpPr>
        <p:spPr>
          <a:xfrm>
            <a:off x="11586308" y="3556575"/>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7" name="Connector: Elbow 83">
            <a:extLst>
              <a:ext uri="{FF2B5EF4-FFF2-40B4-BE49-F238E27FC236}">
                <a16:creationId xmlns:a16="http://schemas.microsoft.com/office/drawing/2014/main" id="{23EBA5F8-1E67-474C-A96D-62B7729FA22B}"/>
              </a:ext>
            </a:extLst>
          </p:cNvPr>
          <p:cNvCxnSpPr>
            <a:cxnSpLocks/>
            <a:stCxn id="439" idx="0"/>
            <a:endCxn id="448" idx="0"/>
          </p:cNvCxnSpPr>
          <p:nvPr/>
        </p:nvCxnSpPr>
        <p:spPr>
          <a:xfrm>
            <a:off x="10567335" y="2720970"/>
            <a:ext cx="716398" cy="787014"/>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48" name="Diamond 447">
            <a:extLst>
              <a:ext uri="{FF2B5EF4-FFF2-40B4-BE49-F238E27FC236}">
                <a16:creationId xmlns:a16="http://schemas.microsoft.com/office/drawing/2014/main" id="{3E60B46B-E988-4AF8-9CDA-314435ACF47B}"/>
              </a:ext>
            </a:extLst>
          </p:cNvPr>
          <p:cNvSpPr/>
          <p:nvPr/>
        </p:nvSpPr>
        <p:spPr>
          <a:xfrm>
            <a:off x="11100399" y="3507984"/>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9" name="Straight Arrow Connector 448">
            <a:extLst>
              <a:ext uri="{FF2B5EF4-FFF2-40B4-BE49-F238E27FC236}">
                <a16:creationId xmlns:a16="http://schemas.microsoft.com/office/drawing/2014/main" id="{8E53F391-BF71-4C80-B131-0A472C03D5CC}"/>
              </a:ext>
            </a:extLst>
          </p:cNvPr>
          <p:cNvCxnSpPr>
            <a:cxnSpLocks/>
            <a:stCxn id="448" idx="2"/>
            <a:endCxn id="490" idx="0"/>
          </p:cNvCxnSpPr>
          <p:nvPr/>
        </p:nvCxnSpPr>
        <p:spPr>
          <a:xfrm>
            <a:off x="11283733" y="3907013"/>
            <a:ext cx="3359" cy="27852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50" name="Straight Arrow Connector 449">
            <a:extLst>
              <a:ext uri="{FF2B5EF4-FFF2-40B4-BE49-F238E27FC236}">
                <a16:creationId xmlns:a16="http://schemas.microsoft.com/office/drawing/2014/main" id="{314DE05F-0B7D-4285-B189-8498BD032DFB}"/>
              </a:ext>
            </a:extLst>
          </p:cNvPr>
          <p:cNvCxnSpPr>
            <a:cxnSpLocks/>
            <a:stCxn id="444" idx="2"/>
            <a:endCxn id="489" idx="0"/>
          </p:cNvCxnSpPr>
          <p:nvPr/>
        </p:nvCxnSpPr>
        <p:spPr>
          <a:xfrm flipH="1">
            <a:off x="10249806" y="3885936"/>
            <a:ext cx="4847" cy="29090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51" name="Straight Arrow Connector 450">
            <a:extLst>
              <a:ext uri="{FF2B5EF4-FFF2-40B4-BE49-F238E27FC236}">
                <a16:creationId xmlns:a16="http://schemas.microsoft.com/office/drawing/2014/main" id="{A6272435-BE3E-4FD4-AD66-3DE0356F4D40}"/>
              </a:ext>
            </a:extLst>
          </p:cNvPr>
          <p:cNvCxnSpPr>
            <a:cxnSpLocks/>
            <a:stCxn id="446" idx="2"/>
            <a:endCxn id="491" idx="0"/>
          </p:cNvCxnSpPr>
          <p:nvPr/>
        </p:nvCxnSpPr>
        <p:spPr>
          <a:xfrm>
            <a:off x="11769642" y="3955604"/>
            <a:ext cx="6000" cy="22234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52" name="Diamond 451">
            <a:extLst>
              <a:ext uri="{FF2B5EF4-FFF2-40B4-BE49-F238E27FC236}">
                <a16:creationId xmlns:a16="http://schemas.microsoft.com/office/drawing/2014/main" id="{D033994F-7157-45B6-ABB8-5C233B7F66A1}"/>
              </a:ext>
            </a:extLst>
          </p:cNvPr>
          <p:cNvSpPr/>
          <p:nvPr/>
        </p:nvSpPr>
        <p:spPr>
          <a:xfrm>
            <a:off x="7888947" y="3410572"/>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3" name="Straight Arrow Connector 452">
            <a:extLst>
              <a:ext uri="{FF2B5EF4-FFF2-40B4-BE49-F238E27FC236}">
                <a16:creationId xmlns:a16="http://schemas.microsoft.com/office/drawing/2014/main" id="{F84095EB-FEC4-468C-B81D-EAFD1A783B9A}"/>
              </a:ext>
            </a:extLst>
          </p:cNvPr>
          <p:cNvCxnSpPr>
            <a:cxnSpLocks/>
            <a:stCxn id="452" idx="2"/>
            <a:endCxn id="473" idx="0"/>
          </p:cNvCxnSpPr>
          <p:nvPr/>
        </p:nvCxnSpPr>
        <p:spPr>
          <a:xfrm>
            <a:off x="8072281" y="3809601"/>
            <a:ext cx="74716" cy="14171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54" name="Connector: Elbow 96">
            <a:extLst>
              <a:ext uri="{FF2B5EF4-FFF2-40B4-BE49-F238E27FC236}">
                <a16:creationId xmlns:a16="http://schemas.microsoft.com/office/drawing/2014/main" id="{62B382D7-FCC7-41B6-929E-94A6BFBD9CCE}"/>
              </a:ext>
            </a:extLst>
          </p:cNvPr>
          <p:cNvCxnSpPr>
            <a:cxnSpLocks/>
            <a:stCxn id="434" idx="0"/>
            <a:endCxn id="455" idx="0"/>
          </p:cNvCxnSpPr>
          <p:nvPr/>
        </p:nvCxnSpPr>
        <p:spPr>
          <a:xfrm>
            <a:off x="8612904" y="2725623"/>
            <a:ext cx="60185" cy="66418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55" name="Diamond 454">
            <a:extLst>
              <a:ext uri="{FF2B5EF4-FFF2-40B4-BE49-F238E27FC236}">
                <a16:creationId xmlns:a16="http://schemas.microsoft.com/office/drawing/2014/main" id="{D61D4EE7-F7BF-4639-9E28-B86E9854B29B}"/>
              </a:ext>
            </a:extLst>
          </p:cNvPr>
          <p:cNvSpPr/>
          <p:nvPr/>
        </p:nvSpPr>
        <p:spPr>
          <a:xfrm>
            <a:off x="8489755" y="3389808"/>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6" name="Straight Arrow Connector 455">
            <a:extLst>
              <a:ext uri="{FF2B5EF4-FFF2-40B4-BE49-F238E27FC236}">
                <a16:creationId xmlns:a16="http://schemas.microsoft.com/office/drawing/2014/main" id="{A0509923-BA2A-47A3-B15D-8735A3F3D9CC}"/>
              </a:ext>
            </a:extLst>
          </p:cNvPr>
          <p:cNvCxnSpPr>
            <a:cxnSpLocks/>
            <a:stCxn id="455" idx="2"/>
            <a:endCxn id="474" idx="0"/>
          </p:cNvCxnSpPr>
          <p:nvPr/>
        </p:nvCxnSpPr>
        <p:spPr>
          <a:xfrm flipH="1">
            <a:off x="8572891" y="3788837"/>
            <a:ext cx="100198" cy="170064"/>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57" name="Straight Arrow Connector 456">
            <a:extLst>
              <a:ext uri="{FF2B5EF4-FFF2-40B4-BE49-F238E27FC236}">
                <a16:creationId xmlns:a16="http://schemas.microsoft.com/office/drawing/2014/main" id="{7C42EBB9-C3E1-4660-8E29-6884662A92A8}"/>
              </a:ext>
            </a:extLst>
          </p:cNvPr>
          <p:cNvCxnSpPr>
            <a:cxnSpLocks/>
            <a:stCxn id="434" idx="0"/>
            <a:endCxn id="452" idx="0"/>
          </p:cNvCxnSpPr>
          <p:nvPr/>
        </p:nvCxnSpPr>
        <p:spPr>
          <a:xfrm flipH="1">
            <a:off x="8072281" y="2725623"/>
            <a:ext cx="540623" cy="68494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58" name="Diamond 457">
            <a:extLst>
              <a:ext uri="{FF2B5EF4-FFF2-40B4-BE49-F238E27FC236}">
                <a16:creationId xmlns:a16="http://schemas.microsoft.com/office/drawing/2014/main" id="{1815F6C7-6869-4FBA-B676-A6BC4AE6DD5B}"/>
              </a:ext>
            </a:extLst>
          </p:cNvPr>
          <p:cNvSpPr/>
          <p:nvPr/>
        </p:nvSpPr>
        <p:spPr>
          <a:xfrm>
            <a:off x="6287068" y="3196032"/>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9" name="Straight Arrow Connector 458">
            <a:extLst>
              <a:ext uri="{FF2B5EF4-FFF2-40B4-BE49-F238E27FC236}">
                <a16:creationId xmlns:a16="http://schemas.microsoft.com/office/drawing/2014/main" id="{D741FCFE-0F45-46EA-9510-275417539506}"/>
              </a:ext>
            </a:extLst>
          </p:cNvPr>
          <p:cNvCxnSpPr>
            <a:cxnSpLocks/>
            <a:stCxn id="458" idx="2"/>
            <a:endCxn id="464" idx="0"/>
          </p:cNvCxnSpPr>
          <p:nvPr/>
        </p:nvCxnSpPr>
        <p:spPr>
          <a:xfrm flipH="1">
            <a:off x="6464720" y="3595061"/>
            <a:ext cx="5682" cy="21072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60" name="Diamond 459">
            <a:extLst>
              <a:ext uri="{FF2B5EF4-FFF2-40B4-BE49-F238E27FC236}">
                <a16:creationId xmlns:a16="http://schemas.microsoft.com/office/drawing/2014/main" id="{BEBE5E21-E21B-49B0-9DB5-71AAB615537A}"/>
              </a:ext>
            </a:extLst>
          </p:cNvPr>
          <p:cNvSpPr/>
          <p:nvPr/>
        </p:nvSpPr>
        <p:spPr>
          <a:xfrm>
            <a:off x="6718920" y="3190281"/>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61" name="Straight Arrow Connector 460">
            <a:extLst>
              <a:ext uri="{FF2B5EF4-FFF2-40B4-BE49-F238E27FC236}">
                <a16:creationId xmlns:a16="http://schemas.microsoft.com/office/drawing/2014/main" id="{928538AB-6A97-4857-A48C-6D56D79029BF}"/>
              </a:ext>
            </a:extLst>
          </p:cNvPr>
          <p:cNvCxnSpPr>
            <a:cxnSpLocks/>
            <a:stCxn id="460" idx="2"/>
            <a:endCxn id="501" idx="0"/>
          </p:cNvCxnSpPr>
          <p:nvPr/>
        </p:nvCxnSpPr>
        <p:spPr>
          <a:xfrm flipH="1">
            <a:off x="6902164" y="3589310"/>
            <a:ext cx="90" cy="22628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62" name="Diamond 461">
            <a:extLst>
              <a:ext uri="{FF2B5EF4-FFF2-40B4-BE49-F238E27FC236}">
                <a16:creationId xmlns:a16="http://schemas.microsoft.com/office/drawing/2014/main" id="{7D01D2E5-F362-40EB-95D0-3F93A87A64F7}"/>
              </a:ext>
            </a:extLst>
          </p:cNvPr>
          <p:cNvSpPr/>
          <p:nvPr/>
        </p:nvSpPr>
        <p:spPr>
          <a:xfrm>
            <a:off x="7141335" y="3191811"/>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3" name="Picture 462" descr="A picture containing clipart&#10;&#10;Description automatically generated">
            <a:extLst>
              <a:ext uri="{FF2B5EF4-FFF2-40B4-BE49-F238E27FC236}">
                <a16:creationId xmlns:a16="http://schemas.microsoft.com/office/drawing/2014/main" id="{F97E19DA-270B-437C-B479-939AD3166FDE}"/>
              </a:ext>
            </a:extLst>
          </p:cNvPr>
          <p:cNvPicPr>
            <a:picLocks noChangeAspect="1"/>
          </p:cNvPicPr>
          <p:nvPr/>
        </p:nvPicPr>
        <p:blipFill>
          <a:blip r:embed="rId3"/>
          <a:stretch>
            <a:fillRect/>
          </a:stretch>
        </p:blipFill>
        <p:spPr>
          <a:xfrm>
            <a:off x="6258771" y="4470449"/>
            <a:ext cx="399029" cy="399029"/>
          </a:xfrm>
          <a:prstGeom prst="rect">
            <a:avLst/>
          </a:prstGeom>
        </p:spPr>
      </p:pic>
      <p:sp>
        <p:nvSpPr>
          <p:cNvPr id="464" name="Diamond 463">
            <a:extLst>
              <a:ext uri="{FF2B5EF4-FFF2-40B4-BE49-F238E27FC236}">
                <a16:creationId xmlns:a16="http://schemas.microsoft.com/office/drawing/2014/main" id="{A700CCA5-38DB-44E8-AD96-9C4F8DEA4271}"/>
              </a:ext>
            </a:extLst>
          </p:cNvPr>
          <p:cNvSpPr/>
          <p:nvPr/>
        </p:nvSpPr>
        <p:spPr>
          <a:xfrm>
            <a:off x="6281386" y="3805790"/>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65" name="Straight Arrow Connector 464">
            <a:extLst>
              <a:ext uri="{FF2B5EF4-FFF2-40B4-BE49-F238E27FC236}">
                <a16:creationId xmlns:a16="http://schemas.microsoft.com/office/drawing/2014/main" id="{60DFF640-DF73-4EEE-886F-CAE0008B1DE4}"/>
              </a:ext>
            </a:extLst>
          </p:cNvPr>
          <p:cNvCxnSpPr>
            <a:cxnSpLocks/>
            <a:stCxn id="464" idx="2"/>
            <a:endCxn id="463" idx="0"/>
          </p:cNvCxnSpPr>
          <p:nvPr/>
        </p:nvCxnSpPr>
        <p:spPr>
          <a:xfrm flipH="1">
            <a:off x="6458286" y="4204819"/>
            <a:ext cx="6434" cy="26563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66" name="Connector: Elbow 465">
            <a:extLst>
              <a:ext uri="{FF2B5EF4-FFF2-40B4-BE49-F238E27FC236}">
                <a16:creationId xmlns:a16="http://schemas.microsoft.com/office/drawing/2014/main" id="{B2319FD6-B6C4-40FC-8AD0-0174B90005BB}"/>
              </a:ext>
            </a:extLst>
          </p:cNvPr>
          <p:cNvCxnSpPr>
            <a:cxnSpLocks/>
            <a:stCxn id="429" idx="3"/>
            <a:endCxn id="444" idx="0"/>
          </p:cNvCxnSpPr>
          <p:nvPr/>
        </p:nvCxnSpPr>
        <p:spPr>
          <a:xfrm>
            <a:off x="9882817" y="3090390"/>
            <a:ext cx="371836" cy="396517"/>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67" name="Connector: Elbow 466">
            <a:extLst>
              <a:ext uri="{FF2B5EF4-FFF2-40B4-BE49-F238E27FC236}">
                <a16:creationId xmlns:a16="http://schemas.microsoft.com/office/drawing/2014/main" id="{C2205DA2-8445-4C89-AFFB-462D651A81FE}"/>
              </a:ext>
            </a:extLst>
          </p:cNvPr>
          <p:cNvCxnSpPr>
            <a:cxnSpLocks/>
            <a:stCxn id="429" idx="1"/>
            <a:endCxn id="455" idx="0"/>
          </p:cNvCxnSpPr>
          <p:nvPr/>
        </p:nvCxnSpPr>
        <p:spPr>
          <a:xfrm rot="10800000" flipV="1">
            <a:off x="8673090" y="3090390"/>
            <a:ext cx="423261" cy="299418"/>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68" name="Connector: Elbow 467">
            <a:extLst>
              <a:ext uri="{FF2B5EF4-FFF2-40B4-BE49-F238E27FC236}">
                <a16:creationId xmlns:a16="http://schemas.microsoft.com/office/drawing/2014/main" id="{4AC70CD5-5332-4F9B-89A1-5F0C4AE50975}"/>
              </a:ext>
            </a:extLst>
          </p:cNvPr>
          <p:cNvCxnSpPr>
            <a:cxnSpLocks/>
            <a:stCxn id="429" idx="1"/>
            <a:endCxn id="452" idx="0"/>
          </p:cNvCxnSpPr>
          <p:nvPr/>
        </p:nvCxnSpPr>
        <p:spPr>
          <a:xfrm rot="10800000" flipV="1">
            <a:off x="8072282" y="3090390"/>
            <a:ext cx="1024069" cy="320182"/>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69" name="Connector: Elbow 468">
            <a:extLst>
              <a:ext uri="{FF2B5EF4-FFF2-40B4-BE49-F238E27FC236}">
                <a16:creationId xmlns:a16="http://schemas.microsoft.com/office/drawing/2014/main" id="{468ADA83-900A-4DE4-B25E-D13363E4748B}"/>
              </a:ext>
            </a:extLst>
          </p:cNvPr>
          <p:cNvCxnSpPr>
            <a:cxnSpLocks/>
            <a:stCxn id="429" idx="3"/>
            <a:endCxn id="441" idx="0"/>
          </p:cNvCxnSpPr>
          <p:nvPr/>
        </p:nvCxnSpPr>
        <p:spPr>
          <a:xfrm>
            <a:off x="9882817" y="3090390"/>
            <a:ext cx="904463" cy="384307"/>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70" name="Connector: Elbow 469">
            <a:extLst>
              <a:ext uri="{FF2B5EF4-FFF2-40B4-BE49-F238E27FC236}">
                <a16:creationId xmlns:a16="http://schemas.microsoft.com/office/drawing/2014/main" id="{2233442F-81FB-4CBA-9F5F-762D81B9F491}"/>
              </a:ext>
            </a:extLst>
          </p:cNvPr>
          <p:cNvCxnSpPr>
            <a:cxnSpLocks/>
            <a:stCxn id="429" idx="3"/>
            <a:endCxn id="448" idx="0"/>
          </p:cNvCxnSpPr>
          <p:nvPr/>
        </p:nvCxnSpPr>
        <p:spPr>
          <a:xfrm>
            <a:off x="9882817" y="3090390"/>
            <a:ext cx="1400916" cy="417594"/>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71" name="Connector: Elbow 470">
            <a:extLst>
              <a:ext uri="{FF2B5EF4-FFF2-40B4-BE49-F238E27FC236}">
                <a16:creationId xmlns:a16="http://schemas.microsoft.com/office/drawing/2014/main" id="{B15D686A-C5EC-4DA8-93BA-96385AEC861E}"/>
              </a:ext>
            </a:extLst>
          </p:cNvPr>
          <p:cNvCxnSpPr>
            <a:cxnSpLocks/>
            <a:stCxn id="429" idx="3"/>
            <a:endCxn id="446" idx="0"/>
          </p:cNvCxnSpPr>
          <p:nvPr/>
        </p:nvCxnSpPr>
        <p:spPr>
          <a:xfrm>
            <a:off x="9882817" y="3090390"/>
            <a:ext cx="1886825" cy="466185"/>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72" name="Straight Arrow Connector 471">
            <a:extLst>
              <a:ext uri="{FF2B5EF4-FFF2-40B4-BE49-F238E27FC236}">
                <a16:creationId xmlns:a16="http://schemas.microsoft.com/office/drawing/2014/main" id="{87B9D72C-376E-4C2A-8CCE-5BE5D965C0E4}"/>
              </a:ext>
            </a:extLst>
          </p:cNvPr>
          <p:cNvCxnSpPr>
            <a:cxnSpLocks/>
            <a:stCxn id="462" idx="2"/>
            <a:endCxn id="502" idx="0"/>
          </p:cNvCxnSpPr>
          <p:nvPr/>
        </p:nvCxnSpPr>
        <p:spPr>
          <a:xfrm flipH="1">
            <a:off x="7323732" y="3590840"/>
            <a:ext cx="937" cy="214033"/>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73" name="Diamond 472">
            <a:extLst>
              <a:ext uri="{FF2B5EF4-FFF2-40B4-BE49-F238E27FC236}">
                <a16:creationId xmlns:a16="http://schemas.microsoft.com/office/drawing/2014/main" id="{BE94D664-4036-45AD-AA19-FB9A2B3AE756}"/>
              </a:ext>
            </a:extLst>
          </p:cNvPr>
          <p:cNvSpPr/>
          <p:nvPr/>
        </p:nvSpPr>
        <p:spPr>
          <a:xfrm>
            <a:off x="7963663" y="3951316"/>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4" name="Diamond 473">
            <a:extLst>
              <a:ext uri="{FF2B5EF4-FFF2-40B4-BE49-F238E27FC236}">
                <a16:creationId xmlns:a16="http://schemas.microsoft.com/office/drawing/2014/main" id="{110B7D7A-7CE8-4A3E-A35B-4102C8CE2EDA}"/>
              </a:ext>
            </a:extLst>
          </p:cNvPr>
          <p:cNvSpPr/>
          <p:nvPr/>
        </p:nvSpPr>
        <p:spPr>
          <a:xfrm>
            <a:off x="8389557" y="3958901"/>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75" name="Connector: Elbow 231">
            <a:extLst>
              <a:ext uri="{FF2B5EF4-FFF2-40B4-BE49-F238E27FC236}">
                <a16:creationId xmlns:a16="http://schemas.microsoft.com/office/drawing/2014/main" id="{EAA488BD-5CC3-4F6F-B1AD-844BCA9B588B}"/>
              </a:ext>
            </a:extLst>
          </p:cNvPr>
          <p:cNvCxnSpPr>
            <a:cxnSpLocks/>
            <a:stCxn id="452" idx="2"/>
            <a:endCxn id="476" idx="0"/>
          </p:cNvCxnSpPr>
          <p:nvPr/>
        </p:nvCxnSpPr>
        <p:spPr>
          <a:xfrm flipH="1">
            <a:off x="7718778" y="3809601"/>
            <a:ext cx="353503" cy="14171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76" name="Diamond 475">
            <a:extLst>
              <a:ext uri="{FF2B5EF4-FFF2-40B4-BE49-F238E27FC236}">
                <a16:creationId xmlns:a16="http://schemas.microsoft.com/office/drawing/2014/main" id="{E917969D-E10A-4DED-ADE2-88CF35FE4CC4}"/>
              </a:ext>
            </a:extLst>
          </p:cNvPr>
          <p:cNvSpPr/>
          <p:nvPr/>
        </p:nvSpPr>
        <p:spPr>
          <a:xfrm>
            <a:off x="7535444" y="3951316"/>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77" name="Straight Arrow Connector 476">
            <a:extLst>
              <a:ext uri="{FF2B5EF4-FFF2-40B4-BE49-F238E27FC236}">
                <a16:creationId xmlns:a16="http://schemas.microsoft.com/office/drawing/2014/main" id="{664FBF6B-EF5E-4F97-89D3-E36A55B3BB08}"/>
              </a:ext>
            </a:extLst>
          </p:cNvPr>
          <p:cNvCxnSpPr>
            <a:cxnSpLocks/>
            <a:stCxn id="476" idx="2"/>
            <a:endCxn id="484" idx="0"/>
          </p:cNvCxnSpPr>
          <p:nvPr/>
        </p:nvCxnSpPr>
        <p:spPr>
          <a:xfrm flipH="1">
            <a:off x="7712832" y="4350345"/>
            <a:ext cx="5946" cy="26010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78" name="Connector: Elbow 235">
            <a:extLst>
              <a:ext uri="{FF2B5EF4-FFF2-40B4-BE49-F238E27FC236}">
                <a16:creationId xmlns:a16="http://schemas.microsoft.com/office/drawing/2014/main" id="{74151A69-CC22-43D2-841F-762FAD6B6DF5}"/>
              </a:ext>
            </a:extLst>
          </p:cNvPr>
          <p:cNvCxnSpPr>
            <a:cxnSpLocks/>
            <a:stCxn id="455" idx="2"/>
            <a:endCxn id="479" idx="0"/>
          </p:cNvCxnSpPr>
          <p:nvPr/>
        </p:nvCxnSpPr>
        <p:spPr>
          <a:xfrm>
            <a:off x="8673089" y="3788837"/>
            <a:ext cx="329782" cy="17412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79" name="Diamond 478">
            <a:extLst>
              <a:ext uri="{FF2B5EF4-FFF2-40B4-BE49-F238E27FC236}">
                <a16:creationId xmlns:a16="http://schemas.microsoft.com/office/drawing/2014/main" id="{55974CD3-8026-4C64-A545-550F755DC729}"/>
              </a:ext>
            </a:extLst>
          </p:cNvPr>
          <p:cNvSpPr/>
          <p:nvPr/>
        </p:nvSpPr>
        <p:spPr>
          <a:xfrm>
            <a:off x="8819537" y="3962962"/>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0" name="Straight Arrow Connector 479">
            <a:extLst>
              <a:ext uri="{FF2B5EF4-FFF2-40B4-BE49-F238E27FC236}">
                <a16:creationId xmlns:a16="http://schemas.microsoft.com/office/drawing/2014/main" id="{E5F8D252-55F7-4A3D-B95B-9222D1398347}"/>
              </a:ext>
            </a:extLst>
          </p:cNvPr>
          <p:cNvCxnSpPr>
            <a:cxnSpLocks/>
            <a:stCxn id="479" idx="2"/>
            <a:endCxn id="488" idx="0"/>
          </p:cNvCxnSpPr>
          <p:nvPr/>
        </p:nvCxnSpPr>
        <p:spPr>
          <a:xfrm>
            <a:off x="9002871" y="4361991"/>
            <a:ext cx="11537" cy="22415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81" name="Straight Arrow Connector 480">
            <a:extLst>
              <a:ext uri="{FF2B5EF4-FFF2-40B4-BE49-F238E27FC236}">
                <a16:creationId xmlns:a16="http://schemas.microsoft.com/office/drawing/2014/main" id="{1FF4EA36-82B2-4873-8126-EDD229CB5563}"/>
              </a:ext>
            </a:extLst>
          </p:cNvPr>
          <p:cNvCxnSpPr>
            <a:cxnSpLocks/>
            <a:stCxn id="430" idx="0"/>
            <a:endCxn id="458" idx="0"/>
          </p:cNvCxnSpPr>
          <p:nvPr/>
        </p:nvCxnSpPr>
        <p:spPr>
          <a:xfrm flipH="1">
            <a:off x="6470402" y="2720043"/>
            <a:ext cx="226158" cy="47598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82" name="Straight Arrow Connector 481">
            <a:extLst>
              <a:ext uri="{FF2B5EF4-FFF2-40B4-BE49-F238E27FC236}">
                <a16:creationId xmlns:a16="http://schemas.microsoft.com/office/drawing/2014/main" id="{BD2EAA08-8804-4B59-B2EF-A49C83677728}"/>
              </a:ext>
            </a:extLst>
          </p:cNvPr>
          <p:cNvCxnSpPr>
            <a:cxnSpLocks/>
            <a:stCxn id="430" idx="0"/>
            <a:endCxn id="460" idx="0"/>
          </p:cNvCxnSpPr>
          <p:nvPr/>
        </p:nvCxnSpPr>
        <p:spPr>
          <a:xfrm>
            <a:off x="6696560" y="2720043"/>
            <a:ext cx="205694" cy="47023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83" name="Straight Arrow Connector 482">
            <a:extLst>
              <a:ext uri="{FF2B5EF4-FFF2-40B4-BE49-F238E27FC236}">
                <a16:creationId xmlns:a16="http://schemas.microsoft.com/office/drawing/2014/main" id="{9E45F13C-652F-424F-B17E-8AE5229752CD}"/>
              </a:ext>
            </a:extLst>
          </p:cNvPr>
          <p:cNvCxnSpPr>
            <a:cxnSpLocks/>
            <a:stCxn id="430" idx="0"/>
            <a:endCxn id="462" idx="0"/>
          </p:cNvCxnSpPr>
          <p:nvPr/>
        </p:nvCxnSpPr>
        <p:spPr>
          <a:xfrm>
            <a:off x="6696560" y="2720043"/>
            <a:ext cx="628109" cy="47176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484" name="Picture 483" descr="A picture containing clipart&#10;&#10;Description automatically generated">
            <a:extLst>
              <a:ext uri="{FF2B5EF4-FFF2-40B4-BE49-F238E27FC236}">
                <a16:creationId xmlns:a16="http://schemas.microsoft.com/office/drawing/2014/main" id="{231287F9-1C29-4F01-BFEA-B7C9A0949500}"/>
              </a:ext>
            </a:extLst>
          </p:cNvPr>
          <p:cNvPicPr>
            <a:picLocks noChangeAspect="1"/>
          </p:cNvPicPr>
          <p:nvPr/>
        </p:nvPicPr>
        <p:blipFill>
          <a:blip r:embed="rId3"/>
          <a:stretch>
            <a:fillRect/>
          </a:stretch>
        </p:blipFill>
        <p:spPr>
          <a:xfrm>
            <a:off x="7508002" y="4610453"/>
            <a:ext cx="409660" cy="409660"/>
          </a:xfrm>
          <a:prstGeom prst="rect">
            <a:avLst/>
          </a:prstGeom>
        </p:spPr>
      </p:pic>
      <p:pic>
        <p:nvPicPr>
          <p:cNvPr id="485" name="Picture 484" descr="A picture containing clipart&#10;&#10;Description automatically generated">
            <a:extLst>
              <a:ext uri="{FF2B5EF4-FFF2-40B4-BE49-F238E27FC236}">
                <a16:creationId xmlns:a16="http://schemas.microsoft.com/office/drawing/2014/main" id="{A83316FB-4125-473E-90F7-0BEF5481F91A}"/>
              </a:ext>
            </a:extLst>
          </p:cNvPr>
          <p:cNvPicPr>
            <a:picLocks noChangeAspect="1"/>
          </p:cNvPicPr>
          <p:nvPr/>
        </p:nvPicPr>
        <p:blipFill>
          <a:blip r:embed="rId3"/>
          <a:stretch>
            <a:fillRect/>
          </a:stretch>
        </p:blipFill>
        <p:spPr>
          <a:xfrm>
            <a:off x="8376262" y="4611100"/>
            <a:ext cx="409660" cy="409660"/>
          </a:xfrm>
          <a:prstGeom prst="rect">
            <a:avLst/>
          </a:prstGeom>
        </p:spPr>
      </p:pic>
      <p:pic>
        <p:nvPicPr>
          <p:cNvPr id="486" name="Picture 485" descr="A picture containing chart&#10;&#10;Description automatically generated">
            <a:extLst>
              <a:ext uri="{FF2B5EF4-FFF2-40B4-BE49-F238E27FC236}">
                <a16:creationId xmlns:a16="http://schemas.microsoft.com/office/drawing/2014/main" id="{909DDFB5-0026-47EF-870B-EACAD1C26B23}"/>
              </a:ext>
            </a:extLst>
          </p:cNvPr>
          <p:cNvPicPr>
            <a:picLocks noChangeAspect="1"/>
          </p:cNvPicPr>
          <p:nvPr/>
        </p:nvPicPr>
        <p:blipFill>
          <a:blip r:embed="rId4"/>
          <a:stretch>
            <a:fillRect/>
          </a:stretch>
        </p:blipFill>
        <p:spPr>
          <a:xfrm>
            <a:off x="10586450" y="4182936"/>
            <a:ext cx="437704" cy="437704"/>
          </a:xfrm>
          <a:prstGeom prst="rect">
            <a:avLst/>
          </a:prstGeom>
        </p:spPr>
      </p:pic>
      <p:pic>
        <p:nvPicPr>
          <p:cNvPr id="487" name="Picture 486" descr="A picture containing chart&#10;&#10;Description automatically generated">
            <a:extLst>
              <a:ext uri="{FF2B5EF4-FFF2-40B4-BE49-F238E27FC236}">
                <a16:creationId xmlns:a16="http://schemas.microsoft.com/office/drawing/2014/main" id="{7F676190-68E5-4D97-9288-D275768B20D9}"/>
              </a:ext>
            </a:extLst>
          </p:cNvPr>
          <p:cNvPicPr>
            <a:picLocks noChangeAspect="1"/>
          </p:cNvPicPr>
          <p:nvPr/>
        </p:nvPicPr>
        <p:blipFill>
          <a:blip r:embed="rId4"/>
          <a:stretch>
            <a:fillRect/>
          </a:stretch>
        </p:blipFill>
        <p:spPr>
          <a:xfrm>
            <a:off x="7943308" y="4605048"/>
            <a:ext cx="437704" cy="437704"/>
          </a:xfrm>
          <a:prstGeom prst="rect">
            <a:avLst/>
          </a:prstGeom>
        </p:spPr>
      </p:pic>
      <p:pic>
        <p:nvPicPr>
          <p:cNvPr id="488" name="Picture 487" descr="A picture containing chart&#10;&#10;Description automatically generated">
            <a:extLst>
              <a:ext uri="{FF2B5EF4-FFF2-40B4-BE49-F238E27FC236}">
                <a16:creationId xmlns:a16="http://schemas.microsoft.com/office/drawing/2014/main" id="{44CB1462-2C0B-479F-A196-C4B943C8BD49}"/>
              </a:ext>
            </a:extLst>
          </p:cNvPr>
          <p:cNvPicPr>
            <a:picLocks noChangeAspect="1"/>
          </p:cNvPicPr>
          <p:nvPr/>
        </p:nvPicPr>
        <p:blipFill>
          <a:blip r:embed="rId4"/>
          <a:stretch>
            <a:fillRect/>
          </a:stretch>
        </p:blipFill>
        <p:spPr>
          <a:xfrm>
            <a:off x="8795556" y="4586149"/>
            <a:ext cx="437704" cy="437704"/>
          </a:xfrm>
          <a:prstGeom prst="rect">
            <a:avLst/>
          </a:prstGeom>
        </p:spPr>
      </p:pic>
      <p:pic>
        <p:nvPicPr>
          <p:cNvPr id="489" name="Picture 488" descr="A picture containing chart&#10;&#10;Description automatically generated">
            <a:extLst>
              <a:ext uri="{FF2B5EF4-FFF2-40B4-BE49-F238E27FC236}">
                <a16:creationId xmlns:a16="http://schemas.microsoft.com/office/drawing/2014/main" id="{DFBFEECF-A712-43F2-BC91-90E82FC7F30D}"/>
              </a:ext>
            </a:extLst>
          </p:cNvPr>
          <p:cNvPicPr>
            <a:picLocks noChangeAspect="1"/>
          </p:cNvPicPr>
          <p:nvPr/>
        </p:nvPicPr>
        <p:blipFill>
          <a:blip r:embed="rId4"/>
          <a:stretch>
            <a:fillRect/>
          </a:stretch>
        </p:blipFill>
        <p:spPr>
          <a:xfrm>
            <a:off x="10030954" y="4176836"/>
            <a:ext cx="437704" cy="437704"/>
          </a:xfrm>
          <a:prstGeom prst="rect">
            <a:avLst/>
          </a:prstGeom>
        </p:spPr>
      </p:pic>
      <p:pic>
        <p:nvPicPr>
          <p:cNvPr id="490" name="Picture 489" descr="A picture containing chart&#10;&#10;Description automatically generated">
            <a:extLst>
              <a:ext uri="{FF2B5EF4-FFF2-40B4-BE49-F238E27FC236}">
                <a16:creationId xmlns:a16="http://schemas.microsoft.com/office/drawing/2014/main" id="{9EF45268-D71C-4C52-8DDD-9C5CA3788555}"/>
              </a:ext>
            </a:extLst>
          </p:cNvPr>
          <p:cNvPicPr>
            <a:picLocks noChangeAspect="1"/>
          </p:cNvPicPr>
          <p:nvPr/>
        </p:nvPicPr>
        <p:blipFill>
          <a:blip r:embed="rId4"/>
          <a:stretch>
            <a:fillRect/>
          </a:stretch>
        </p:blipFill>
        <p:spPr>
          <a:xfrm>
            <a:off x="11068240" y="4185535"/>
            <a:ext cx="437704" cy="437704"/>
          </a:xfrm>
          <a:prstGeom prst="rect">
            <a:avLst/>
          </a:prstGeom>
        </p:spPr>
      </p:pic>
      <p:pic>
        <p:nvPicPr>
          <p:cNvPr id="491" name="Picture 490" descr="A picture containing chart&#10;&#10;Description automatically generated">
            <a:extLst>
              <a:ext uri="{FF2B5EF4-FFF2-40B4-BE49-F238E27FC236}">
                <a16:creationId xmlns:a16="http://schemas.microsoft.com/office/drawing/2014/main" id="{1F52BD25-2832-483E-94E4-DF98370D52EA}"/>
              </a:ext>
            </a:extLst>
          </p:cNvPr>
          <p:cNvPicPr>
            <a:picLocks noChangeAspect="1"/>
          </p:cNvPicPr>
          <p:nvPr/>
        </p:nvPicPr>
        <p:blipFill>
          <a:blip r:embed="rId4"/>
          <a:stretch>
            <a:fillRect/>
          </a:stretch>
        </p:blipFill>
        <p:spPr>
          <a:xfrm>
            <a:off x="11556790" y="4177946"/>
            <a:ext cx="437704" cy="437704"/>
          </a:xfrm>
          <a:prstGeom prst="rect">
            <a:avLst/>
          </a:prstGeom>
        </p:spPr>
      </p:pic>
      <p:sp>
        <p:nvSpPr>
          <p:cNvPr id="492" name="TextBox 491">
            <a:extLst>
              <a:ext uri="{FF2B5EF4-FFF2-40B4-BE49-F238E27FC236}">
                <a16:creationId xmlns:a16="http://schemas.microsoft.com/office/drawing/2014/main" id="{1B357E7A-A3EA-4C5F-B9C3-32D700962D5D}"/>
              </a:ext>
            </a:extLst>
          </p:cNvPr>
          <p:cNvSpPr txBox="1"/>
          <p:nvPr/>
        </p:nvSpPr>
        <p:spPr>
          <a:xfrm>
            <a:off x="7023352" y="2264523"/>
            <a:ext cx="576761" cy="369332"/>
          </a:xfrm>
          <a:prstGeom prst="rect">
            <a:avLst/>
          </a:prstGeom>
          <a:noFill/>
        </p:spPr>
        <p:txBody>
          <a:bodyPr wrap="none" rtlCol="0">
            <a:spAutoFit/>
          </a:bodyPr>
          <a:lstStyle/>
          <a:p>
            <a:r>
              <a:rPr lang="en-US" dirty="0">
                <a:solidFill>
                  <a:schemeClr val="accent1">
                    <a:lumMod val="75000"/>
                  </a:schemeClr>
                </a:solidFill>
              </a:rPr>
              <a:t>RO1</a:t>
            </a:r>
          </a:p>
        </p:txBody>
      </p:sp>
      <p:sp>
        <p:nvSpPr>
          <p:cNvPr id="493" name="Freeform: Shape 492">
            <a:extLst>
              <a:ext uri="{FF2B5EF4-FFF2-40B4-BE49-F238E27FC236}">
                <a16:creationId xmlns:a16="http://schemas.microsoft.com/office/drawing/2014/main" id="{AF58E3CE-C4B3-4525-9FAF-4397FE339B41}"/>
              </a:ext>
            </a:extLst>
          </p:cNvPr>
          <p:cNvSpPr/>
          <p:nvPr/>
        </p:nvSpPr>
        <p:spPr>
          <a:xfrm>
            <a:off x="7522400" y="2344774"/>
            <a:ext cx="3502371" cy="1672707"/>
          </a:xfrm>
          <a:custGeom>
            <a:avLst/>
            <a:gdLst>
              <a:gd name="connsiteX0" fmla="*/ 2515957 w 3468842"/>
              <a:gd name="connsiteY0" fmla="*/ 0 h 1712643"/>
              <a:gd name="connsiteX1" fmla="*/ 3278261 w 3468842"/>
              <a:gd name="connsiteY1" fmla="*/ 0 h 1712643"/>
              <a:gd name="connsiteX2" fmla="*/ 3468842 w 3468842"/>
              <a:gd name="connsiteY2" fmla="*/ 190581 h 1712643"/>
              <a:gd name="connsiteX3" fmla="*/ 3468842 w 3468842"/>
              <a:gd name="connsiteY3" fmla="*/ 1522062 h 1712643"/>
              <a:gd name="connsiteX4" fmla="*/ 3278261 w 3468842"/>
              <a:gd name="connsiteY4" fmla="*/ 1712643 h 1712643"/>
              <a:gd name="connsiteX5" fmla="*/ 2515957 w 3468842"/>
              <a:gd name="connsiteY5" fmla="*/ 1712643 h 1712643"/>
              <a:gd name="connsiteX6" fmla="*/ 2325376 w 3468842"/>
              <a:gd name="connsiteY6" fmla="*/ 1522062 h 1712643"/>
              <a:gd name="connsiteX7" fmla="*/ 2325376 w 3468842"/>
              <a:gd name="connsiteY7" fmla="*/ 851928 h 1712643"/>
              <a:gd name="connsiteX8" fmla="*/ 141991 w 3468842"/>
              <a:gd name="connsiteY8" fmla="*/ 851928 h 1712643"/>
              <a:gd name="connsiteX9" fmla="*/ 0 w 3468842"/>
              <a:gd name="connsiteY9" fmla="*/ 709937 h 1712643"/>
              <a:gd name="connsiteX10" fmla="*/ 0 w 3468842"/>
              <a:gd name="connsiteY10" fmla="*/ 141992 h 1712643"/>
              <a:gd name="connsiteX11" fmla="*/ 141991 w 3468842"/>
              <a:gd name="connsiteY11" fmla="*/ 1 h 1712643"/>
              <a:gd name="connsiteX12" fmla="*/ 2515947 w 3468842"/>
              <a:gd name="connsiteY12" fmla="*/ 1 h 1712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68842" h="1712643">
                <a:moveTo>
                  <a:pt x="2515957" y="0"/>
                </a:moveTo>
                <a:lnTo>
                  <a:pt x="3278261" y="0"/>
                </a:lnTo>
                <a:cubicBezTo>
                  <a:pt x="3383516" y="0"/>
                  <a:pt x="3468842" y="85326"/>
                  <a:pt x="3468842" y="190581"/>
                </a:cubicBezTo>
                <a:lnTo>
                  <a:pt x="3468842" y="1522062"/>
                </a:lnTo>
                <a:cubicBezTo>
                  <a:pt x="3468842" y="1627317"/>
                  <a:pt x="3383516" y="1712643"/>
                  <a:pt x="3278261" y="1712643"/>
                </a:cubicBezTo>
                <a:lnTo>
                  <a:pt x="2515957" y="1712643"/>
                </a:lnTo>
                <a:cubicBezTo>
                  <a:pt x="2410702" y="1712643"/>
                  <a:pt x="2325376" y="1627317"/>
                  <a:pt x="2325376" y="1522062"/>
                </a:cubicBezTo>
                <a:lnTo>
                  <a:pt x="2325376" y="851928"/>
                </a:lnTo>
                <a:lnTo>
                  <a:pt x="141991" y="851928"/>
                </a:lnTo>
                <a:cubicBezTo>
                  <a:pt x="63572" y="851928"/>
                  <a:pt x="0" y="788356"/>
                  <a:pt x="0" y="709937"/>
                </a:cubicBezTo>
                <a:lnTo>
                  <a:pt x="0" y="141992"/>
                </a:lnTo>
                <a:cubicBezTo>
                  <a:pt x="0" y="63573"/>
                  <a:pt x="63572" y="1"/>
                  <a:pt x="141991" y="1"/>
                </a:cubicBezTo>
                <a:lnTo>
                  <a:pt x="2515947" y="1"/>
                </a:lnTo>
                <a:close/>
              </a:path>
            </a:pathLst>
          </a:custGeom>
          <a:solidFill>
            <a:srgbClr val="9DBFBE">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4" name="TextBox 493">
            <a:extLst>
              <a:ext uri="{FF2B5EF4-FFF2-40B4-BE49-F238E27FC236}">
                <a16:creationId xmlns:a16="http://schemas.microsoft.com/office/drawing/2014/main" id="{B88F09EF-F6BC-47F1-A897-ED78544ED7AE}"/>
              </a:ext>
            </a:extLst>
          </p:cNvPr>
          <p:cNvSpPr txBox="1"/>
          <p:nvPr/>
        </p:nvSpPr>
        <p:spPr>
          <a:xfrm>
            <a:off x="7572189" y="1961949"/>
            <a:ext cx="576761" cy="369332"/>
          </a:xfrm>
          <a:prstGeom prst="rect">
            <a:avLst/>
          </a:prstGeom>
          <a:noFill/>
        </p:spPr>
        <p:txBody>
          <a:bodyPr wrap="none" rtlCol="0">
            <a:spAutoFit/>
          </a:bodyPr>
          <a:lstStyle/>
          <a:p>
            <a:r>
              <a:rPr lang="en-US" dirty="0">
                <a:solidFill>
                  <a:schemeClr val="accent1">
                    <a:lumMod val="75000"/>
                  </a:schemeClr>
                </a:solidFill>
              </a:rPr>
              <a:t>RO2</a:t>
            </a:r>
          </a:p>
        </p:txBody>
      </p:sp>
      <p:sp>
        <p:nvSpPr>
          <p:cNvPr id="495" name="Freeform: Shape 494">
            <a:extLst>
              <a:ext uri="{FF2B5EF4-FFF2-40B4-BE49-F238E27FC236}">
                <a16:creationId xmlns:a16="http://schemas.microsoft.com/office/drawing/2014/main" id="{2D099C8F-C641-484F-9B10-11BF89B6FAA8}"/>
              </a:ext>
            </a:extLst>
          </p:cNvPr>
          <p:cNvSpPr/>
          <p:nvPr/>
        </p:nvSpPr>
        <p:spPr>
          <a:xfrm>
            <a:off x="7466239" y="2300554"/>
            <a:ext cx="4058152" cy="1696837"/>
          </a:xfrm>
          <a:custGeom>
            <a:avLst/>
            <a:gdLst>
              <a:gd name="connsiteX0" fmla="*/ 137621 w 4058152"/>
              <a:gd name="connsiteY0" fmla="*/ 0 h 1696837"/>
              <a:gd name="connsiteX1" fmla="*/ 3920530 w 4058152"/>
              <a:gd name="connsiteY1" fmla="*/ 0 h 1696837"/>
              <a:gd name="connsiteX2" fmla="*/ 4058151 w 4058152"/>
              <a:gd name="connsiteY2" fmla="*/ 137621 h 1696837"/>
              <a:gd name="connsiteX3" fmla="*/ 4058151 w 4058152"/>
              <a:gd name="connsiteY3" fmla="*/ 228883 h 1696837"/>
              <a:gd name="connsiteX4" fmla="*/ 4058152 w 4058152"/>
              <a:gd name="connsiteY4" fmla="*/ 228888 h 1696837"/>
              <a:gd name="connsiteX5" fmla="*/ 4058152 w 4058152"/>
              <a:gd name="connsiteY5" fmla="*/ 1620349 h 1696837"/>
              <a:gd name="connsiteX6" fmla="*/ 3981664 w 4058152"/>
              <a:gd name="connsiteY6" fmla="*/ 1696837 h 1696837"/>
              <a:gd name="connsiteX7" fmla="*/ 3675720 w 4058152"/>
              <a:gd name="connsiteY7" fmla="*/ 1696837 h 1696837"/>
              <a:gd name="connsiteX8" fmla="*/ 3599232 w 4058152"/>
              <a:gd name="connsiteY8" fmla="*/ 1620349 h 1696837"/>
              <a:gd name="connsiteX9" fmla="*/ 3599232 w 4058152"/>
              <a:gd name="connsiteY9" fmla="*/ 825707 h 1696837"/>
              <a:gd name="connsiteX10" fmla="*/ 137621 w 4058152"/>
              <a:gd name="connsiteY10" fmla="*/ 825707 h 1696837"/>
              <a:gd name="connsiteX11" fmla="*/ 0 w 4058152"/>
              <a:gd name="connsiteY11" fmla="*/ 688086 h 1696837"/>
              <a:gd name="connsiteX12" fmla="*/ 0 w 4058152"/>
              <a:gd name="connsiteY12" fmla="*/ 137621 h 1696837"/>
              <a:gd name="connsiteX13" fmla="*/ 137621 w 4058152"/>
              <a:gd name="connsiteY13" fmla="*/ 0 h 1696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58152" h="1696837">
                <a:moveTo>
                  <a:pt x="137621" y="0"/>
                </a:moveTo>
                <a:lnTo>
                  <a:pt x="3920530" y="0"/>
                </a:lnTo>
                <a:cubicBezTo>
                  <a:pt x="3996536" y="0"/>
                  <a:pt x="4058151" y="61615"/>
                  <a:pt x="4058151" y="137621"/>
                </a:cubicBezTo>
                <a:lnTo>
                  <a:pt x="4058151" y="228883"/>
                </a:lnTo>
                <a:lnTo>
                  <a:pt x="4058152" y="228888"/>
                </a:lnTo>
                <a:lnTo>
                  <a:pt x="4058152" y="1620349"/>
                </a:lnTo>
                <a:cubicBezTo>
                  <a:pt x="4058152" y="1662592"/>
                  <a:pt x="4023907" y="1696837"/>
                  <a:pt x="3981664" y="1696837"/>
                </a:cubicBezTo>
                <a:lnTo>
                  <a:pt x="3675720" y="1696837"/>
                </a:lnTo>
                <a:cubicBezTo>
                  <a:pt x="3633477" y="1696837"/>
                  <a:pt x="3599232" y="1662592"/>
                  <a:pt x="3599232" y="1620349"/>
                </a:cubicBezTo>
                <a:lnTo>
                  <a:pt x="3599232" y="825707"/>
                </a:lnTo>
                <a:lnTo>
                  <a:pt x="137621" y="825707"/>
                </a:lnTo>
                <a:cubicBezTo>
                  <a:pt x="61615" y="825707"/>
                  <a:pt x="0" y="764092"/>
                  <a:pt x="0" y="688086"/>
                </a:cubicBezTo>
                <a:lnTo>
                  <a:pt x="0" y="137621"/>
                </a:lnTo>
                <a:cubicBezTo>
                  <a:pt x="0" y="61615"/>
                  <a:pt x="61615" y="0"/>
                  <a:pt x="137621" y="0"/>
                </a:cubicBezTo>
                <a:close/>
              </a:path>
            </a:pathLst>
          </a:custGeom>
          <a:solidFill>
            <a:srgbClr val="9DBFBE">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6" name="Freeform: Shape 495">
            <a:extLst>
              <a:ext uri="{FF2B5EF4-FFF2-40B4-BE49-F238E27FC236}">
                <a16:creationId xmlns:a16="http://schemas.microsoft.com/office/drawing/2014/main" id="{9839BA10-85B2-4740-9B99-0A5475DB5019}"/>
              </a:ext>
            </a:extLst>
          </p:cNvPr>
          <p:cNvSpPr/>
          <p:nvPr/>
        </p:nvSpPr>
        <p:spPr>
          <a:xfrm>
            <a:off x="7579666" y="2244433"/>
            <a:ext cx="4409144" cy="1752958"/>
          </a:xfrm>
          <a:custGeom>
            <a:avLst/>
            <a:gdLst>
              <a:gd name="connsiteX0" fmla="*/ 135236 w 4409144"/>
              <a:gd name="connsiteY0" fmla="*/ 0 h 1752958"/>
              <a:gd name="connsiteX1" fmla="*/ 4058010 w 4409144"/>
              <a:gd name="connsiteY1" fmla="*/ 0 h 1752958"/>
              <a:gd name="connsiteX2" fmla="*/ 4252376 w 4409144"/>
              <a:gd name="connsiteY2" fmla="*/ 0 h 1752958"/>
              <a:gd name="connsiteX3" fmla="*/ 4338915 w 4409144"/>
              <a:gd name="connsiteY3" fmla="*/ 0 h 1752958"/>
              <a:gd name="connsiteX4" fmla="*/ 4409144 w 4409144"/>
              <a:gd name="connsiteY4" fmla="*/ 70229 h 1752958"/>
              <a:gd name="connsiteX5" fmla="*/ 4409144 w 4409144"/>
              <a:gd name="connsiteY5" fmla="*/ 1682729 h 1752958"/>
              <a:gd name="connsiteX6" fmla="*/ 4338915 w 4409144"/>
              <a:gd name="connsiteY6" fmla="*/ 1752958 h 1752958"/>
              <a:gd name="connsiteX7" fmla="*/ 4058010 w 4409144"/>
              <a:gd name="connsiteY7" fmla="*/ 1752958 h 1752958"/>
              <a:gd name="connsiteX8" fmla="*/ 3987781 w 4409144"/>
              <a:gd name="connsiteY8" fmla="*/ 1682729 h 1752958"/>
              <a:gd name="connsiteX9" fmla="*/ 3987781 w 4409144"/>
              <a:gd name="connsiteY9" fmla="*/ 811400 h 1752958"/>
              <a:gd name="connsiteX10" fmla="*/ 135236 w 4409144"/>
              <a:gd name="connsiteY10" fmla="*/ 811400 h 1752958"/>
              <a:gd name="connsiteX11" fmla="*/ 0 w 4409144"/>
              <a:gd name="connsiteY11" fmla="*/ 676164 h 1752958"/>
              <a:gd name="connsiteX12" fmla="*/ 0 w 4409144"/>
              <a:gd name="connsiteY12" fmla="*/ 135236 h 1752958"/>
              <a:gd name="connsiteX13" fmla="*/ 135236 w 4409144"/>
              <a:gd name="connsiteY13" fmla="*/ 0 h 1752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09144" h="1752958">
                <a:moveTo>
                  <a:pt x="135236" y="0"/>
                </a:moveTo>
                <a:lnTo>
                  <a:pt x="4058010" y="0"/>
                </a:lnTo>
                <a:lnTo>
                  <a:pt x="4252376" y="0"/>
                </a:lnTo>
                <a:lnTo>
                  <a:pt x="4338915" y="0"/>
                </a:lnTo>
                <a:cubicBezTo>
                  <a:pt x="4377701" y="0"/>
                  <a:pt x="4409144" y="31443"/>
                  <a:pt x="4409144" y="70229"/>
                </a:cubicBezTo>
                <a:lnTo>
                  <a:pt x="4409144" y="1682729"/>
                </a:lnTo>
                <a:cubicBezTo>
                  <a:pt x="4409144" y="1721515"/>
                  <a:pt x="4377701" y="1752958"/>
                  <a:pt x="4338915" y="1752958"/>
                </a:cubicBezTo>
                <a:lnTo>
                  <a:pt x="4058010" y="1752958"/>
                </a:lnTo>
                <a:cubicBezTo>
                  <a:pt x="4019224" y="1752958"/>
                  <a:pt x="3987781" y="1721515"/>
                  <a:pt x="3987781" y="1682729"/>
                </a:cubicBezTo>
                <a:lnTo>
                  <a:pt x="3987781" y="811400"/>
                </a:lnTo>
                <a:lnTo>
                  <a:pt x="135236" y="811400"/>
                </a:lnTo>
                <a:cubicBezTo>
                  <a:pt x="60547" y="811400"/>
                  <a:pt x="0" y="750853"/>
                  <a:pt x="0" y="676164"/>
                </a:cubicBezTo>
                <a:lnTo>
                  <a:pt x="0" y="135236"/>
                </a:lnTo>
                <a:cubicBezTo>
                  <a:pt x="0" y="60547"/>
                  <a:pt x="60547" y="0"/>
                  <a:pt x="135236" y="0"/>
                </a:cubicBezTo>
                <a:close/>
              </a:path>
            </a:pathLst>
          </a:custGeom>
          <a:solidFill>
            <a:srgbClr val="9DBFBE">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7" name="TextBox 496">
            <a:extLst>
              <a:ext uri="{FF2B5EF4-FFF2-40B4-BE49-F238E27FC236}">
                <a16:creationId xmlns:a16="http://schemas.microsoft.com/office/drawing/2014/main" id="{BADD05B2-A49D-4A18-BE82-DFBCAF7C80A1}"/>
              </a:ext>
            </a:extLst>
          </p:cNvPr>
          <p:cNvSpPr txBox="1"/>
          <p:nvPr/>
        </p:nvSpPr>
        <p:spPr>
          <a:xfrm>
            <a:off x="8680045" y="1931705"/>
            <a:ext cx="576761" cy="369332"/>
          </a:xfrm>
          <a:prstGeom prst="rect">
            <a:avLst/>
          </a:prstGeom>
          <a:noFill/>
        </p:spPr>
        <p:txBody>
          <a:bodyPr wrap="none" rtlCol="0">
            <a:spAutoFit/>
          </a:bodyPr>
          <a:lstStyle/>
          <a:p>
            <a:r>
              <a:rPr lang="en-US" dirty="0">
                <a:solidFill>
                  <a:schemeClr val="accent1">
                    <a:lumMod val="75000"/>
                  </a:schemeClr>
                </a:solidFill>
              </a:rPr>
              <a:t>RO3</a:t>
            </a:r>
          </a:p>
        </p:txBody>
      </p:sp>
      <p:sp>
        <p:nvSpPr>
          <p:cNvPr id="498" name="TextBox 497">
            <a:extLst>
              <a:ext uri="{FF2B5EF4-FFF2-40B4-BE49-F238E27FC236}">
                <a16:creationId xmlns:a16="http://schemas.microsoft.com/office/drawing/2014/main" id="{0FB89709-2DA0-440E-BFDF-413FCCF01604}"/>
              </a:ext>
            </a:extLst>
          </p:cNvPr>
          <p:cNvSpPr txBox="1"/>
          <p:nvPr/>
        </p:nvSpPr>
        <p:spPr>
          <a:xfrm>
            <a:off x="9258060" y="1941624"/>
            <a:ext cx="576761" cy="369332"/>
          </a:xfrm>
          <a:prstGeom prst="rect">
            <a:avLst/>
          </a:prstGeom>
          <a:noFill/>
        </p:spPr>
        <p:txBody>
          <a:bodyPr wrap="none" rtlCol="0">
            <a:spAutoFit/>
          </a:bodyPr>
          <a:lstStyle/>
          <a:p>
            <a:r>
              <a:rPr lang="en-US" dirty="0">
                <a:solidFill>
                  <a:schemeClr val="accent1">
                    <a:lumMod val="75000"/>
                  </a:schemeClr>
                </a:solidFill>
              </a:rPr>
              <a:t>RO4</a:t>
            </a:r>
          </a:p>
        </p:txBody>
      </p:sp>
      <p:cxnSp>
        <p:nvCxnSpPr>
          <p:cNvPr id="499" name="Straight Arrow Connector 498">
            <a:extLst>
              <a:ext uri="{FF2B5EF4-FFF2-40B4-BE49-F238E27FC236}">
                <a16:creationId xmlns:a16="http://schemas.microsoft.com/office/drawing/2014/main" id="{8EB90CC3-402A-400A-950B-5CDE7210567B}"/>
              </a:ext>
            </a:extLst>
          </p:cNvPr>
          <p:cNvCxnSpPr>
            <a:cxnSpLocks/>
            <a:stCxn id="473" idx="2"/>
            <a:endCxn id="487" idx="0"/>
          </p:cNvCxnSpPr>
          <p:nvPr/>
        </p:nvCxnSpPr>
        <p:spPr>
          <a:xfrm>
            <a:off x="8146997" y="4350345"/>
            <a:ext cx="15163" cy="254703"/>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500" name="Straight Arrow Connector 499">
            <a:extLst>
              <a:ext uri="{FF2B5EF4-FFF2-40B4-BE49-F238E27FC236}">
                <a16:creationId xmlns:a16="http://schemas.microsoft.com/office/drawing/2014/main" id="{AD1B03C3-FD2E-4B61-9656-5F772174DD6B}"/>
              </a:ext>
            </a:extLst>
          </p:cNvPr>
          <p:cNvCxnSpPr>
            <a:cxnSpLocks/>
            <a:stCxn id="474" idx="2"/>
            <a:endCxn id="485" idx="0"/>
          </p:cNvCxnSpPr>
          <p:nvPr/>
        </p:nvCxnSpPr>
        <p:spPr>
          <a:xfrm>
            <a:off x="8572891" y="4357930"/>
            <a:ext cx="8201" cy="25317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501" name="Picture 500" descr="A picture containing clipart&#10;&#10;Description automatically generated">
            <a:extLst>
              <a:ext uri="{FF2B5EF4-FFF2-40B4-BE49-F238E27FC236}">
                <a16:creationId xmlns:a16="http://schemas.microsoft.com/office/drawing/2014/main" id="{813F391E-C860-42E4-B7C4-199F15F340B1}"/>
              </a:ext>
            </a:extLst>
          </p:cNvPr>
          <p:cNvPicPr>
            <a:picLocks noChangeAspect="1"/>
          </p:cNvPicPr>
          <p:nvPr/>
        </p:nvPicPr>
        <p:blipFill>
          <a:blip r:embed="rId3"/>
          <a:stretch>
            <a:fillRect/>
          </a:stretch>
        </p:blipFill>
        <p:spPr>
          <a:xfrm>
            <a:off x="6702649" y="3815591"/>
            <a:ext cx="399029" cy="399029"/>
          </a:xfrm>
          <a:prstGeom prst="rect">
            <a:avLst/>
          </a:prstGeom>
        </p:spPr>
      </p:pic>
      <p:pic>
        <p:nvPicPr>
          <p:cNvPr id="502" name="Picture 501" descr="A picture containing clipart&#10;&#10;Description automatically generated">
            <a:extLst>
              <a:ext uri="{FF2B5EF4-FFF2-40B4-BE49-F238E27FC236}">
                <a16:creationId xmlns:a16="http://schemas.microsoft.com/office/drawing/2014/main" id="{A92DCB7D-5DC9-4C09-BA02-EA77B86EA59A}"/>
              </a:ext>
            </a:extLst>
          </p:cNvPr>
          <p:cNvPicPr>
            <a:picLocks noChangeAspect="1"/>
          </p:cNvPicPr>
          <p:nvPr/>
        </p:nvPicPr>
        <p:blipFill>
          <a:blip r:embed="rId3"/>
          <a:stretch>
            <a:fillRect/>
          </a:stretch>
        </p:blipFill>
        <p:spPr>
          <a:xfrm>
            <a:off x="7124217" y="3804873"/>
            <a:ext cx="399029" cy="399029"/>
          </a:xfrm>
          <a:prstGeom prst="rect">
            <a:avLst/>
          </a:prstGeom>
        </p:spPr>
      </p:pic>
      <p:sp>
        <p:nvSpPr>
          <p:cNvPr id="333" name="Rectangle 332">
            <a:extLst>
              <a:ext uri="{FF2B5EF4-FFF2-40B4-BE49-F238E27FC236}">
                <a16:creationId xmlns:a16="http://schemas.microsoft.com/office/drawing/2014/main" id="{4D8A7739-8D2E-4456-8447-D9ADB4BD72F2}"/>
              </a:ext>
            </a:extLst>
          </p:cNvPr>
          <p:cNvSpPr/>
          <p:nvPr/>
        </p:nvSpPr>
        <p:spPr>
          <a:xfrm>
            <a:off x="6217564" y="3190281"/>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04" name="Rectangle 503">
            <a:extLst>
              <a:ext uri="{FF2B5EF4-FFF2-40B4-BE49-F238E27FC236}">
                <a16:creationId xmlns:a16="http://schemas.microsoft.com/office/drawing/2014/main" id="{CDE5CF66-40B3-4F5B-954B-14BAC9C4497A}"/>
              </a:ext>
            </a:extLst>
          </p:cNvPr>
          <p:cNvSpPr/>
          <p:nvPr/>
        </p:nvSpPr>
        <p:spPr>
          <a:xfrm>
            <a:off x="6691744" y="3192429"/>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05" name="Rectangle 504">
            <a:extLst>
              <a:ext uri="{FF2B5EF4-FFF2-40B4-BE49-F238E27FC236}">
                <a16:creationId xmlns:a16="http://schemas.microsoft.com/office/drawing/2014/main" id="{30683F05-B05B-436C-A201-CA7C213001F8}"/>
              </a:ext>
            </a:extLst>
          </p:cNvPr>
          <p:cNvSpPr/>
          <p:nvPr/>
        </p:nvSpPr>
        <p:spPr>
          <a:xfrm>
            <a:off x="7133237" y="3191924"/>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06" name="Rectangle 505">
            <a:extLst>
              <a:ext uri="{FF2B5EF4-FFF2-40B4-BE49-F238E27FC236}">
                <a16:creationId xmlns:a16="http://schemas.microsoft.com/office/drawing/2014/main" id="{9EAC1A43-C7DB-4C04-9E1D-5F8381404089}"/>
              </a:ext>
            </a:extLst>
          </p:cNvPr>
          <p:cNvSpPr/>
          <p:nvPr/>
        </p:nvSpPr>
        <p:spPr>
          <a:xfrm>
            <a:off x="6229816" y="3794878"/>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07" name="Rectangle 506">
            <a:extLst>
              <a:ext uri="{FF2B5EF4-FFF2-40B4-BE49-F238E27FC236}">
                <a16:creationId xmlns:a16="http://schemas.microsoft.com/office/drawing/2014/main" id="{CF1C19BD-FBDF-496F-8193-BBD214EB6C37}"/>
              </a:ext>
            </a:extLst>
          </p:cNvPr>
          <p:cNvSpPr/>
          <p:nvPr/>
        </p:nvSpPr>
        <p:spPr>
          <a:xfrm>
            <a:off x="6251209" y="2447171"/>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08" name="Rectangle 507">
            <a:extLst>
              <a:ext uri="{FF2B5EF4-FFF2-40B4-BE49-F238E27FC236}">
                <a16:creationId xmlns:a16="http://schemas.microsoft.com/office/drawing/2014/main" id="{2B08ED85-ACB4-4087-AC07-2A5788454E68}"/>
              </a:ext>
            </a:extLst>
          </p:cNvPr>
          <p:cNvSpPr/>
          <p:nvPr/>
        </p:nvSpPr>
        <p:spPr>
          <a:xfrm>
            <a:off x="8781320" y="2980616"/>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09" name="Rectangle 508">
            <a:extLst>
              <a:ext uri="{FF2B5EF4-FFF2-40B4-BE49-F238E27FC236}">
                <a16:creationId xmlns:a16="http://schemas.microsoft.com/office/drawing/2014/main" id="{629A1B25-2D70-483C-A3B5-14A87E3CAA1E}"/>
              </a:ext>
            </a:extLst>
          </p:cNvPr>
          <p:cNvSpPr/>
          <p:nvPr/>
        </p:nvSpPr>
        <p:spPr>
          <a:xfrm>
            <a:off x="9947313" y="2951609"/>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10" name="Rectangle 509">
            <a:extLst>
              <a:ext uri="{FF2B5EF4-FFF2-40B4-BE49-F238E27FC236}">
                <a16:creationId xmlns:a16="http://schemas.microsoft.com/office/drawing/2014/main" id="{B2D51DDE-0180-4E95-AAF8-45D1FBCD6097}"/>
              </a:ext>
            </a:extLst>
          </p:cNvPr>
          <p:cNvSpPr/>
          <p:nvPr/>
        </p:nvSpPr>
        <p:spPr>
          <a:xfrm>
            <a:off x="2763947" y="2892143"/>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11" name="Rectangle 510">
            <a:extLst>
              <a:ext uri="{FF2B5EF4-FFF2-40B4-BE49-F238E27FC236}">
                <a16:creationId xmlns:a16="http://schemas.microsoft.com/office/drawing/2014/main" id="{A59E9532-63F6-46A5-AF04-D9214C4D74D7}"/>
              </a:ext>
            </a:extLst>
          </p:cNvPr>
          <p:cNvSpPr/>
          <p:nvPr/>
        </p:nvSpPr>
        <p:spPr>
          <a:xfrm>
            <a:off x="3787822" y="2910712"/>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15" name="Isosceles Triangle 514">
            <a:extLst>
              <a:ext uri="{FF2B5EF4-FFF2-40B4-BE49-F238E27FC236}">
                <a16:creationId xmlns:a16="http://schemas.microsoft.com/office/drawing/2014/main" id="{2CC88D3F-66EF-48AB-82EE-DC827E6F905D}"/>
              </a:ext>
            </a:extLst>
          </p:cNvPr>
          <p:cNvSpPr/>
          <p:nvPr/>
        </p:nvSpPr>
        <p:spPr>
          <a:xfrm rot="5400000">
            <a:off x="6274952" y="5173671"/>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16" name="Rectangle 515">
            <a:extLst>
              <a:ext uri="{FF2B5EF4-FFF2-40B4-BE49-F238E27FC236}">
                <a16:creationId xmlns:a16="http://schemas.microsoft.com/office/drawing/2014/main" id="{C937E9CC-77C8-43CB-BE6C-90A303D47324}"/>
              </a:ext>
            </a:extLst>
          </p:cNvPr>
          <p:cNvSpPr/>
          <p:nvPr/>
        </p:nvSpPr>
        <p:spPr>
          <a:xfrm>
            <a:off x="6212449" y="5084133"/>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17" name="Isosceles Triangle 516">
            <a:extLst>
              <a:ext uri="{FF2B5EF4-FFF2-40B4-BE49-F238E27FC236}">
                <a16:creationId xmlns:a16="http://schemas.microsoft.com/office/drawing/2014/main" id="{CBE678E0-16B2-437F-9366-0C821CE18A08}"/>
              </a:ext>
            </a:extLst>
          </p:cNvPr>
          <p:cNvSpPr/>
          <p:nvPr/>
        </p:nvSpPr>
        <p:spPr>
          <a:xfrm rot="5400000">
            <a:off x="8381577" y="5172711"/>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18" name="Rectangle 517">
            <a:extLst>
              <a:ext uri="{FF2B5EF4-FFF2-40B4-BE49-F238E27FC236}">
                <a16:creationId xmlns:a16="http://schemas.microsoft.com/office/drawing/2014/main" id="{85D335E7-551D-4718-B48F-BB761EE5689F}"/>
              </a:ext>
            </a:extLst>
          </p:cNvPr>
          <p:cNvSpPr/>
          <p:nvPr/>
        </p:nvSpPr>
        <p:spPr>
          <a:xfrm>
            <a:off x="8319074" y="5083173"/>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19" name="Isosceles Triangle 518">
            <a:extLst>
              <a:ext uri="{FF2B5EF4-FFF2-40B4-BE49-F238E27FC236}">
                <a16:creationId xmlns:a16="http://schemas.microsoft.com/office/drawing/2014/main" id="{C08A2C55-6024-4DAE-BD54-F3D115CF023A}"/>
              </a:ext>
            </a:extLst>
          </p:cNvPr>
          <p:cNvSpPr/>
          <p:nvPr/>
        </p:nvSpPr>
        <p:spPr>
          <a:xfrm rot="5400000">
            <a:off x="7519263" y="5172813"/>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20" name="Rectangle 519">
            <a:extLst>
              <a:ext uri="{FF2B5EF4-FFF2-40B4-BE49-F238E27FC236}">
                <a16:creationId xmlns:a16="http://schemas.microsoft.com/office/drawing/2014/main" id="{3150827F-09BC-40D9-8F8B-6274A15E0937}"/>
              </a:ext>
            </a:extLst>
          </p:cNvPr>
          <p:cNvSpPr/>
          <p:nvPr/>
        </p:nvSpPr>
        <p:spPr>
          <a:xfrm>
            <a:off x="7456760" y="5083275"/>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21" name="Isosceles Triangle 520">
            <a:extLst>
              <a:ext uri="{FF2B5EF4-FFF2-40B4-BE49-F238E27FC236}">
                <a16:creationId xmlns:a16="http://schemas.microsoft.com/office/drawing/2014/main" id="{6D3E63F5-DDBF-4D7B-A96F-1FA46DD2F13C}"/>
              </a:ext>
            </a:extLst>
          </p:cNvPr>
          <p:cNvSpPr/>
          <p:nvPr/>
        </p:nvSpPr>
        <p:spPr>
          <a:xfrm rot="5400000">
            <a:off x="226649" y="5167740"/>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22" name="Rectangle 521">
            <a:extLst>
              <a:ext uri="{FF2B5EF4-FFF2-40B4-BE49-F238E27FC236}">
                <a16:creationId xmlns:a16="http://schemas.microsoft.com/office/drawing/2014/main" id="{167C66B1-DCAF-48D6-A06F-096EB0DB3F90}"/>
              </a:ext>
            </a:extLst>
          </p:cNvPr>
          <p:cNvSpPr/>
          <p:nvPr/>
        </p:nvSpPr>
        <p:spPr>
          <a:xfrm>
            <a:off x="164146" y="5078202"/>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23" name="Isosceles Triangle 522">
            <a:extLst>
              <a:ext uri="{FF2B5EF4-FFF2-40B4-BE49-F238E27FC236}">
                <a16:creationId xmlns:a16="http://schemas.microsoft.com/office/drawing/2014/main" id="{36250BE5-ED11-4BBA-BA25-0F7931ED3C74}"/>
              </a:ext>
            </a:extLst>
          </p:cNvPr>
          <p:cNvSpPr/>
          <p:nvPr/>
        </p:nvSpPr>
        <p:spPr>
          <a:xfrm rot="5400000">
            <a:off x="2601690" y="5167740"/>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24" name="Rectangle 523">
            <a:extLst>
              <a:ext uri="{FF2B5EF4-FFF2-40B4-BE49-F238E27FC236}">
                <a16:creationId xmlns:a16="http://schemas.microsoft.com/office/drawing/2014/main" id="{FCD1EF19-84AD-4432-8F10-02DC8F9CEF27}"/>
              </a:ext>
            </a:extLst>
          </p:cNvPr>
          <p:cNvSpPr/>
          <p:nvPr/>
        </p:nvSpPr>
        <p:spPr>
          <a:xfrm>
            <a:off x="2539187" y="5078202"/>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25" name="Isosceles Triangle 524">
            <a:extLst>
              <a:ext uri="{FF2B5EF4-FFF2-40B4-BE49-F238E27FC236}">
                <a16:creationId xmlns:a16="http://schemas.microsoft.com/office/drawing/2014/main" id="{F9DA6FA7-65A2-4CA5-AF9F-E5917AC134EA}"/>
              </a:ext>
            </a:extLst>
          </p:cNvPr>
          <p:cNvSpPr/>
          <p:nvPr/>
        </p:nvSpPr>
        <p:spPr>
          <a:xfrm rot="5400000">
            <a:off x="1594032" y="5172764"/>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26" name="Rectangle 525">
            <a:extLst>
              <a:ext uri="{FF2B5EF4-FFF2-40B4-BE49-F238E27FC236}">
                <a16:creationId xmlns:a16="http://schemas.microsoft.com/office/drawing/2014/main" id="{6652EAB4-B17F-42FD-BE7A-F6C9CAD5B96F}"/>
              </a:ext>
            </a:extLst>
          </p:cNvPr>
          <p:cNvSpPr/>
          <p:nvPr/>
        </p:nvSpPr>
        <p:spPr>
          <a:xfrm>
            <a:off x="1531529" y="5083226"/>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cxnSp>
        <p:nvCxnSpPr>
          <p:cNvPr id="527" name="Straight Arrow Connector 526">
            <a:extLst>
              <a:ext uri="{FF2B5EF4-FFF2-40B4-BE49-F238E27FC236}">
                <a16:creationId xmlns:a16="http://schemas.microsoft.com/office/drawing/2014/main" id="{196CEB8B-38F1-4F32-9EF9-6B3FF362898E}"/>
              </a:ext>
            </a:extLst>
          </p:cNvPr>
          <p:cNvCxnSpPr>
            <a:cxnSpLocks/>
            <a:stCxn id="380" idx="2"/>
            <a:endCxn id="521" idx="1"/>
          </p:cNvCxnSpPr>
          <p:nvPr/>
        </p:nvCxnSpPr>
        <p:spPr>
          <a:xfrm>
            <a:off x="424538" y="4923081"/>
            <a:ext cx="1625" cy="32823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528" name="Straight Arrow Connector 527">
            <a:extLst>
              <a:ext uri="{FF2B5EF4-FFF2-40B4-BE49-F238E27FC236}">
                <a16:creationId xmlns:a16="http://schemas.microsoft.com/office/drawing/2014/main" id="{F7191F41-AE9F-41A7-98F9-578BEBB1D8E6}"/>
              </a:ext>
            </a:extLst>
          </p:cNvPr>
          <p:cNvCxnSpPr>
            <a:cxnSpLocks/>
            <a:stCxn id="404" idx="2"/>
            <a:endCxn id="525" idx="1"/>
          </p:cNvCxnSpPr>
          <p:nvPr/>
        </p:nvCxnSpPr>
        <p:spPr>
          <a:xfrm flipH="1">
            <a:off x="1793546" y="4917479"/>
            <a:ext cx="354" cy="33886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529" name="Straight Arrow Connector 528">
            <a:extLst>
              <a:ext uri="{FF2B5EF4-FFF2-40B4-BE49-F238E27FC236}">
                <a16:creationId xmlns:a16="http://schemas.microsoft.com/office/drawing/2014/main" id="{C1CB9D9D-D7DC-44CE-9622-E46EA253CC58}"/>
              </a:ext>
            </a:extLst>
          </p:cNvPr>
          <p:cNvCxnSpPr>
            <a:cxnSpLocks/>
            <a:stCxn id="406" idx="2"/>
            <a:endCxn id="523" idx="1"/>
          </p:cNvCxnSpPr>
          <p:nvPr/>
        </p:nvCxnSpPr>
        <p:spPr>
          <a:xfrm flipH="1">
            <a:off x="2801204" y="4916092"/>
            <a:ext cx="126" cy="335224"/>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530" name="Straight Arrow Connector 529">
            <a:extLst>
              <a:ext uri="{FF2B5EF4-FFF2-40B4-BE49-F238E27FC236}">
                <a16:creationId xmlns:a16="http://schemas.microsoft.com/office/drawing/2014/main" id="{85E20550-DF2A-4C5C-9D68-28610D8999E1}"/>
              </a:ext>
            </a:extLst>
          </p:cNvPr>
          <p:cNvCxnSpPr>
            <a:cxnSpLocks/>
            <a:stCxn id="463" idx="2"/>
            <a:endCxn id="515" idx="1"/>
          </p:cNvCxnSpPr>
          <p:nvPr/>
        </p:nvCxnSpPr>
        <p:spPr>
          <a:xfrm>
            <a:off x="6458286" y="4869478"/>
            <a:ext cx="16180" cy="38776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531" name="Straight Arrow Connector 530">
            <a:extLst>
              <a:ext uri="{FF2B5EF4-FFF2-40B4-BE49-F238E27FC236}">
                <a16:creationId xmlns:a16="http://schemas.microsoft.com/office/drawing/2014/main" id="{8DD38F84-0ABB-49B5-B9CA-D161D8CD0419}"/>
              </a:ext>
            </a:extLst>
          </p:cNvPr>
          <p:cNvCxnSpPr>
            <a:cxnSpLocks/>
            <a:stCxn id="484" idx="2"/>
            <a:endCxn id="519" idx="1"/>
          </p:cNvCxnSpPr>
          <p:nvPr/>
        </p:nvCxnSpPr>
        <p:spPr>
          <a:xfrm>
            <a:off x="7712832" y="5020113"/>
            <a:ext cx="5945" cy="236276"/>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532" name="Straight Arrow Connector 531">
            <a:extLst>
              <a:ext uri="{FF2B5EF4-FFF2-40B4-BE49-F238E27FC236}">
                <a16:creationId xmlns:a16="http://schemas.microsoft.com/office/drawing/2014/main" id="{AF7D3165-DCF0-46E2-8535-0BBDAD76DD7E}"/>
              </a:ext>
            </a:extLst>
          </p:cNvPr>
          <p:cNvCxnSpPr>
            <a:cxnSpLocks/>
            <a:stCxn id="485" idx="2"/>
            <a:endCxn id="517" idx="1"/>
          </p:cNvCxnSpPr>
          <p:nvPr/>
        </p:nvCxnSpPr>
        <p:spPr>
          <a:xfrm flipH="1">
            <a:off x="8581091" y="5020760"/>
            <a:ext cx="1" cy="235527"/>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9" name="TextBox 48">
            <a:extLst>
              <a:ext uri="{FF2B5EF4-FFF2-40B4-BE49-F238E27FC236}">
                <a16:creationId xmlns:a16="http://schemas.microsoft.com/office/drawing/2014/main" id="{041BBBA9-1136-411F-9C9E-7E3596D2964F}"/>
              </a:ext>
            </a:extLst>
          </p:cNvPr>
          <p:cNvSpPr txBox="1"/>
          <p:nvPr/>
        </p:nvSpPr>
        <p:spPr>
          <a:xfrm>
            <a:off x="4257317" y="5166407"/>
            <a:ext cx="736099"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latin typeface="Courier New" panose="02070309020205020404" pitchFamily="49" charset="0"/>
                <a:cs typeface="Courier New" panose="02070309020205020404" pitchFamily="49" charset="0"/>
              </a:rPr>
              <a:t>HMAC</a:t>
            </a:r>
          </a:p>
        </p:txBody>
      </p:sp>
      <p:cxnSp>
        <p:nvCxnSpPr>
          <p:cNvPr id="52" name="Straight Arrow Connector 51">
            <a:extLst>
              <a:ext uri="{FF2B5EF4-FFF2-40B4-BE49-F238E27FC236}">
                <a16:creationId xmlns:a16="http://schemas.microsoft.com/office/drawing/2014/main" id="{26B37018-5353-417B-8B84-2FFB630DD7F8}"/>
              </a:ext>
            </a:extLst>
          </p:cNvPr>
          <p:cNvCxnSpPr>
            <a:stCxn id="49" idx="3"/>
            <a:endCxn id="515" idx="3"/>
          </p:cNvCxnSpPr>
          <p:nvPr/>
        </p:nvCxnSpPr>
        <p:spPr>
          <a:xfrm>
            <a:off x="4993416" y="5351073"/>
            <a:ext cx="1297717" cy="59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33" name="Straight Arrow Connector 532">
            <a:extLst>
              <a:ext uri="{FF2B5EF4-FFF2-40B4-BE49-F238E27FC236}">
                <a16:creationId xmlns:a16="http://schemas.microsoft.com/office/drawing/2014/main" id="{ADD57BDC-D717-4607-8EEB-33A94D34E402}"/>
              </a:ext>
            </a:extLst>
          </p:cNvPr>
          <p:cNvCxnSpPr>
            <a:cxnSpLocks/>
            <a:stCxn id="49" idx="1"/>
            <a:endCxn id="523" idx="0"/>
          </p:cNvCxnSpPr>
          <p:nvPr/>
        </p:nvCxnSpPr>
        <p:spPr>
          <a:xfrm flipH="1">
            <a:off x="2984538" y="5351073"/>
            <a:ext cx="1272779"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36" name="Title 1">
            <a:extLst>
              <a:ext uri="{FF2B5EF4-FFF2-40B4-BE49-F238E27FC236}">
                <a16:creationId xmlns:a16="http://schemas.microsoft.com/office/drawing/2014/main" id="{AF8A5302-D708-4BB2-B3DE-2908CB649832}"/>
              </a:ext>
            </a:extLst>
          </p:cNvPr>
          <p:cNvSpPr txBox="1">
            <a:spLocks/>
          </p:cNvSpPr>
          <p:nvPr/>
        </p:nvSpPr>
        <p:spPr>
          <a:xfrm>
            <a:off x="-185744" y="210481"/>
            <a:ext cx="4923417" cy="923925"/>
          </a:xfrm>
          <a:prstGeom prst="rect">
            <a:avLst/>
          </a:prstGeom>
          <a:ln w="38100">
            <a:solidFill>
              <a:schemeClr val="tx1"/>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solidFill>
                  <a:schemeClr val="tx1"/>
                </a:solidFill>
              </a:rPr>
              <a:t>  Abstraction Pitfalls</a:t>
            </a:r>
          </a:p>
        </p:txBody>
      </p:sp>
      <p:sp>
        <p:nvSpPr>
          <p:cNvPr id="60" name="Footer Placeholder 59">
            <a:extLst>
              <a:ext uri="{FF2B5EF4-FFF2-40B4-BE49-F238E27FC236}">
                <a16:creationId xmlns:a16="http://schemas.microsoft.com/office/drawing/2014/main" id="{E9F38245-FDDA-4939-A8C0-2A4E3D26BE33}"/>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2618164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ectangle: Rounded Corners 109">
            <a:extLst>
              <a:ext uri="{FF2B5EF4-FFF2-40B4-BE49-F238E27FC236}">
                <a16:creationId xmlns:a16="http://schemas.microsoft.com/office/drawing/2014/main" id="{D9E5970E-4FF0-4A82-94B6-8B4367203E47}"/>
              </a:ext>
            </a:extLst>
          </p:cNvPr>
          <p:cNvSpPr/>
          <p:nvPr/>
        </p:nvSpPr>
        <p:spPr>
          <a:xfrm>
            <a:off x="7319372" y="5324836"/>
            <a:ext cx="4747297" cy="94247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17" name="Rectangle: Rounded Corners 116">
            <a:extLst>
              <a:ext uri="{FF2B5EF4-FFF2-40B4-BE49-F238E27FC236}">
                <a16:creationId xmlns:a16="http://schemas.microsoft.com/office/drawing/2014/main" id="{994655C7-083A-4F3F-8912-E71207222B88}"/>
              </a:ext>
            </a:extLst>
          </p:cNvPr>
          <p:cNvSpPr/>
          <p:nvPr/>
        </p:nvSpPr>
        <p:spPr>
          <a:xfrm>
            <a:off x="9205832" y="5403865"/>
            <a:ext cx="2757777" cy="7830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7E3AC41C-4C17-4B8C-8F3B-942F9684D869}"/>
              </a:ext>
            </a:extLst>
          </p:cNvPr>
          <p:cNvSpPr/>
          <p:nvPr/>
        </p:nvSpPr>
        <p:spPr>
          <a:xfrm>
            <a:off x="462216" y="1644894"/>
            <a:ext cx="2338417" cy="265398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0D76BE64-463C-4611-93C3-B828CB96B232}"/>
              </a:ext>
            </a:extLst>
          </p:cNvPr>
          <p:cNvSpPr/>
          <p:nvPr/>
        </p:nvSpPr>
        <p:spPr>
          <a:xfrm>
            <a:off x="682436" y="1786305"/>
            <a:ext cx="1967023" cy="66985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Diffie-Hellman Group </a:t>
            </a:r>
            <a:r>
              <a:rPr lang="en-US" b="1" dirty="0"/>
              <a:t>G</a:t>
            </a:r>
          </a:p>
        </p:txBody>
      </p:sp>
      <p:sp>
        <p:nvSpPr>
          <p:cNvPr id="16" name="Rectangle: Rounded Corners 15">
            <a:extLst>
              <a:ext uri="{FF2B5EF4-FFF2-40B4-BE49-F238E27FC236}">
                <a16:creationId xmlns:a16="http://schemas.microsoft.com/office/drawing/2014/main" id="{2EB672BD-6304-459D-8D24-27C1E698DC1A}"/>
              </a:ext>
            </a:extLst>
          </p:cNvPr>
          <p:cNvSpPr/>
          <p:nvPr/>
        </p:nvSpPr>
        <p:spPr>
          <a:xfrm>
            <a:off x="618650" y="2623421"/>
            <a:ext cx="2030809" cy="661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Hash Function </a:t>
            </a:r>
            <a:r>
              <a:rPr lang="en-US" b="1" dirty="0"/>
              <a:t>H</a:t>
            </a:r>
            <a:endParaRPr lang="en-US" dirty="0"/>
          </a:p>
        </p:txBody>
      </p:sp>
      <p:sp>
        <p:nvSpPr>
          <p:cNvPr id="17" name="Rectangle: Rounded Corners 16">
            <a:extLst>
              <a:ext uri="{FF2B5EF4-FFF2-40B4-BE49-F238E27FC236}">
                <a16:creationId xmlns:a16="http://schemas.microsoft.com/office/drawing/2014/main" id="{2A249530-E177-4FBA-85CD-3F12603908B9}"/>
              </a:ext>
            </a:extLst>
          </p:cNvPr>
          <p:cNvSpPr/>
          <p:nvPr/>
        </p:nvSpPr>
        <p:spPr>
          <a:xfrm>
            <a:off x="618650" y="3384238"/>
            <a:ext cx="2030809" cy="797441"/>
          </a:xfrm>
          <a:prstGeom prst="roundRect">
            <a:avLst/>
          </a:prstGeom>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Digital Signature Scheme </a:t>
            </a:r>
            <a:r>
              <a:rPr lang="en-US" b="1" dirty="0"/>
              <a:t>S</a:t>
            </a:r>
          </a:p>
        </p:txBody>
      </p:sp>
      <p:cxnSp>
        <p:nvCxnSpPr>
          <p:cNvPr id="19" name="Straight Arrow Connector 18">
            <a:extLst>
              <a:ext uri="{FF2B5EF4-FFF2-40B4-BE49-F238E27FC236}">
                <a16:creationId xmlns:a16="http://schemas.microsoft.com/office/drawing/2014/main" id="{08E476B1-DE97-4D80-B348-92B55DDCD58E}"/>
              </a:ext>
            </a:extLst>
          </p:cNvPr>
          <p:cNvCxnSpPr>
            <a:cxnSpLocks/>
            <a:stCxn id="16" idx="3"/>
          </p:cNvCxnSpPr>
          <p:nvPr/>
        </p:nvCxnSpPr>
        <p:spPr>
          <a:xfrm>
            <a:off x="2649459" y="2954179"/>
            <a:ext cx="925316"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24DC3A4-2ECA-4730-825E-CD562146096E}"/>
              </a:ext>
            </a:extLst>
          </p:cNvPr>
          <p:cNvSpPr txBox="1"/>
          <p:nvPr/>
        </p:nvSpPr>
        <p:spPr>
          <a:xfrm>
            <a:off x="5693702" y="1260432"/>
            <a:ext cx="1734020" cy="1328023"/>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t>Elliptic curves: </a:t>
            </a:r>
          </a:p>
          <a:p>
            <a:r>
              <a:rPr lang="en-US" dirty="0">
                <a:latin typeface="Courier New" panose="02070309020205020404" pitchFamily="49" charset="0"/>
                <a:cs typeface="Courier New" panose="02070309020205020404" pitchFamily="49" charset="0"/>
              </a:rPr>
              <a:t>secp256r1,</a:t>
            </a:r>
          </a:p>
          <a:p>
            <a:r>
              <a:rPr lang="en-US" dirty="0">
                <a:latin typeface="Courier New" panose="02070309020205020404" pitchFamily="49" charset="0"/>
                <a:cs typeface="Courier New" panose="02070309020205020404" pitchFamily="49" charset="0"/>
              </a:rPr>
              <a:t>x25519,</a:t>
            </a:r>
          </a:p>
          <a:p>
            <a:r>
              <a:rPr lang="en-US" dirty="0">
                <a:latin typeface="Courier New" panose="02070309020205020404" pitchFamily="49" charset="0"/>
                <a:cs typeface="Courier New" panose="02070309020205020404" pitchFamily="49" charset="0"/>
              </a:rPr>
              <a:t>secp384r1…</a:t>
            </a:r>
          </a:p>
        </p:txBody>
      </p:sp>
      <p:cxnSp>
        <p:nvCxnSpPr>
          <p:cNvPr id="21" name="Straight Arrow Connector 20">
            <a:extLst>
              <a:ext uri="{FF2B5EF4-FFF2-40B4-BE49-F238E27FC236}">
                <a16:creationId xmlns:a16="http://schemas.microsoft.com/office/drawing/2014/main" id="{D262ACB2-613C-4099-B279-321E2D05EB60}"/>
              </a:ext>
            </a:extLst>
          </p:cNvPr>
          <p:cNvCxnSpPr>
            <a:cxnSpLocks/>
            <a:stCxn id="15" idx="3"/>
          </p:cNvCxnSpPr>
          <p:nvPr/>
        </p:nvCxnSpPr>
        <p:spPr>
          <a:xfrm flipV="1">
            <a:off x="2649459" y="1943226"/>
            <a:ext cx="699201" cy="178005"/>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91B3EB5-4CE0-410D-AB8D-38A29A8227D1}"/>
              </a:ext>
            </a:extLst>
          </p:cNvPr>
          <p:cNvSpPr txBox="1"/>
          <p:nvPr/>
        </p:nvSpPr>
        <p:spPr>
          <a:xfrm>
            <a:off x="121200" y="1303304"/>
            <a:ext cx="3278077" cy="400110"/>
          </a:xfrm>
          <a:prstGeom prst="rect">
            <a:avLst/>
          </a:prstGeom>
          <a:noFill/>
        </p:spPr>
        <p:txBody>
          <a:bodyPr wrap="none" rtlCol="0">
            <a:spAutoFit/>
          </a:bodyPr>
          <a:lstStyle/>
          <a:p>
            <a:r>
              <a:rPr lang="en-US" sz="2000" dirty="0"/>
              <a:t>A </a:t>
            </a:r>
            <a:r>
              <a:rPr lang="en-US" sz="2000" b="1" dirty="0">
                <a:solidFill>
                  <a:schemeClr val="accent1">
                    <a:lumMod val="50000"/>
                  </a:schemeClr>
                </a:solidFill>
              </a:rPr>
              <a:t>TLS 1.3 1-RTT </a:t>
            </a:r>
            <a:r>
              <a:rPr lang="en-US" sz="2000" dirty="0"/>
              <a:t>configuration</a:t>
            </a:r>
          </a:p>
        </p:txBody>
      </p:sp>
      <p:sp>
        <p:nvSpPr>
          <p:cNvPr id="54" name="TextBox 53">
            <a:extLst>
              <a:ext uri="{FF2B5EF4-FFF2-40B4-BE49-F238E27FC236}">
                <a16:creationId xmlns:a16="http://schemas.microsoft.com/office/drawing/2014/main" id="{E4BDFE58-8E0A-492A-B4A7-0E5CF0D3E450}"/>
              </a:ext>
            </a:extLst>
          </p:cNvPr>
          <p:cNvSpPr txBox="1"/>
          <p:nvPr/>
        </p:nvSpPr>
        <p:spPr>
          <a:xfrm>
            <a:off x="5217418" y="1674960"/>
            <a:ext cx="386644" cy="369332"/>
          </a:xfrm>
          <a:prstGeom prst="rect">
            <a:avLst/>
          </a:prstGeom>
          <a:noFill/>
        </p:spPr>
        <p:txBody>
          <a:bodyPr wrap="none" rtlCol="0">
            <a:spAutoFit/>
          </a:bodyPr>
          <a:lstStyle/>
          <a:p>
            <a:r>
              <a:rPr lang="en-US" dirty="0"/>
              <a:t>or</a:t>
            </a:r>
          </a:p>
        </p:txBody>
      </p:sp>
      <p:sp>
        <p:nvSpPr>
          <p:cNvPr id="55" name="TextBox 54">
            <a:extLst>
              <a:ext uri="{FF2B5EF4-FFF2-40B4-BE49-F238E27FC236}">
                <a16:creationId xmlns:a16="http://schemas.microsoft.com/office/drawing/2014/main" id="{363AA1F4-C197-432E-9C40-FFE085018629}"/>
              </a:ext>
            </a:extLst>
          </p:cNvPr>
          <p:cNvSpPr txBox="1"/>
          <p:nvPr/>
        </p:nvSpPr>
        <p:spPr>
          <a:xfrm>
            <a:off x="3448028" y="1272838"/>
            <a:ext cx="1734020" cy="1328023"/>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t>Finite fields: </a:t>
            </a:r>
          </a:p>
          <a:p>
            <a:r>
              <a:rPr lang="en-US" dirty="0">
                <a:latin typeface="Courier New" panose="02070309020205020404" pitchFamily="49" charset="0"/>
                <a:cs typeface="Courier New" panose="02070309020205020404" pitchFamily="49" charset="0"/>
              </a:rPr>
              <a:t>ffdhe2048,</a:t>
            </a:r>
          </a:p>
          <a:p>
            <a:r>
              <a:rPr lang="en-US" dirty="0">
                <a:latin typeface="Courier New" panose="02070309020205020404" pitchFamily="49" charset="0"/>
                <a:cs typeface="Courier New" panose="02070309020205020404" pitchFamily="49" charset="0"/>
              </a:rPr>
              <a:t>ffdhe3072,</a:t>
            </a:r>
          </a:p>
          <a:p>
            <a:r>
              <a:rPr lang="en-US" dirty="0">
                <a:latin typeface="Courier New" panose="02070309020205020404" pitchFamily="49" charset="0"/>
                <a:cs typeface="Courier New" panose="02070309020205020404" pitchFamily="49" charset="0"/>
              </a:rPr>
              <a:t>ffdhe4096…</a:t>
            </a:r>
          </a:p>
        </p:txBody>
      </p:sp>
      <p:sp>
        <p:nvSpPr>
          <p:cNvPr id="63" name="TextBox 62">
            <a:extLst>
              <a:ext uri="{FF2B5EF4-FFF2-40B4-BE49-F238E27FC236}">
                <a16:creationId xmlns:a16="http://schemas.microsoft.com/office/drawing/2014/main" id="{75E93E09-D18A-461E-A744-FD2D0B7ED359}"/>
              </a:ext>
            </a:extLst>
          </p:cNvPr>
          <p:cNvSpPr txBox="1"/>
          <p:nvPr/>
        </p:nvSpPr>
        <p:spPr>
          <a:xfrm>
            <a:off x="3657145" y="2777051"/>
            <a:ext cx="2438856" cy="408623"/>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latin typeface="Courier New" panose="02070309020205020404" pitchFamily="49" charset="0"/>
                <a:cs typeface="Courier New" panose="02070309020205020404" pitchFamily="49" charset="0"/>
              </a:rPr>
              <a:t>SHA256 or SHA384</a:t>
            </a:r>
          </a:p>
        </p:txBody>
      </p:sp>
      <p:cxnSp>
        <p:nvCxnSpPr>
          <p:cNvPr id="65" name="Straight Arrow Connector 64">
            <a:extLst>
              <a:ext uri="{FF2B5EF4-FFF2-40B4-BE49-F238E27FC236}">
                <a16:creationId xmlns:a16="http://schemas.microsoft.com/office/drawing/2014/main" id="{D9A596A5-C84B-4F74-9020-3C8E630BBF01}"/>
              </a:ext>
            </a:extLst>
          </p:cNvPr>
          <p:cNvCxnSpPr>
            <a:cxnSpLocks/>
            <a:stCxn id="17" idx="3"/>
          </p:cNvCxnSpPr>
          <p:nvPr/>
        </p:nvCxnSpPr>
        <p:spPr>
          <a:xfrm flipV="1">
            <a:off x="2649459" y="3782958"/>
            <a:ext cx="699201" cy="1"/>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5DD53121-98EA-4D1F-92D0-2B203355419F}"/>
              </a:ext>
            </a:extLst>
          </p:cNvPr>
          <p:cNvSpPr txBox="1"/>
          <p:nvPr/>
        </p:nvSpPr>
        <p:spPr>
          <a:xfrm>
            <a:off x="3444866" y="3272180"/>
            <a:ext cx="1360713" cy="1021556"/>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latin typeface="Courier New" panose="02070309020205020404" pitchFamily="49" charset="0"/>
                <a:cs typeface="Courier New" panose="02070309020205020404" pitchFamily="49" charset="0"/>
              </a:rPr>
              <a:t>RSAPSS</a:t>
            </a:r>
          </a:p>
          <a:p>
            <a:r>
              <a:rPr lang="en-US" dirty="0">
                <a:latin typeface="Courier New" panose="02070309020205020404" pitchFamily="49" charset="0"/>
                <a:cs typeface="Courier New" panose="02070309020205020404" pitchFamily="49" charset="0"/>
              </a:rPr>
              <a:t>ECDSA</a:t>
            </a:r>
          </a:p>
          <a:p>
            <a:r>
              <a:rPr lang="en-US" dirty="0">
                <a:latin typeface="Courier New" panose="02070309020205020404" pitchFamily="49" charset="0"/>
                <a:cs typeface="Courier New" panose="02070309020205020404" pitchFamily="49" charset="0"/>
              </a:rPr>
              <a:t>EDDSA</a:t>
            </a:r>
          </a:p>
        </p:txBody>
      </p:sp>
      <p:sp>
        <p:nvSpPr>
          <p:cNvPr id="111" name="TextBox 110">
            <a:extLst>
              <a:ext uri="{FF2B5EF4-FFF2-40B4-BE49-F238E27FC236}">
                <a16:creationId xmlns:a16="http://schemas.microsoft.com/office/drawing/2014/main" id="{01265DD6-6BF0-4CFF-9483-BC9B7AE4F94E}"/>
              </a:ext>
            </a:extLst>
          </p:cNvPr>
          <p:cNvSpPr txBox="1"/>
          <p:nvPr/>
        </p:nvSpPr>
        <p:spPr>
          <a:xfrm>
            <a:off x="9456146" y="5403866"/>
            <a:ext cx="343364" cy="461665"/>
          </a:xfrm>
          <a:prstGeom prst="rect">
            <a:avLst/>
          </a:prstGeom>
          <a:noFill/>
        </p:spPr>
        <p:txBody>
          <a:bodyPr wrap="square" rtlCol="0">
            <a:spAutoFit/>
          </a:bodyPr>
          <a:lstStyle/>
          <a:p>
            <a:r>
              <a:rPr lang="en-US" sz="2400" i="1" dirty="0"/>
              <a:t>b</a:t>
            </a:r>
          </a:p>
        </p:txBody>
      </p:sp>
      <p:sp>
        <p:nvSpPr>
          <p:cNvPr id="112" name="TextBox 111">
            <a:extLst>
              <a:ext uri="{FF2B5EF4-FFF2-40B4-BE49-F238E27FC236}">
                <a16:creationId xmlns:a16="http://schemas.microsoft.com/office/drawing/2014/main" id="{DBDB9A6D-7DAD-40C5-873A-83752E98A6E2}"/>
              </a:ext>
            </a:extLst>
          </p:cNvPr>
          <p:cNvSpPr txBox="1"/>
          <p:nvPr/>
        </p:nvSpPr>
        <p:spPr>
          <a:xfrm>
            <a:off x="9222330" y="5547772"/>
            <a:ext cx="873957" cy="523220"/>
          </a:xfrm>
          <a:prstGeom prst="rect">
            <a:avLst/>
          </a:prstGeom>
          <a:noFill/>
        </p:spPr>
        <p:txBody>
          <a:bodyPr wrap="square" rtlCol="0">
            <a:spAutoFit/>
          </a:bodyPr>
          <a:lstStyle/>
          <a:p>
            <a:r>
              <a:rPr lang="en-US" sz="2800" dirty="0"/>
              <a:t>2    =</a:t>
            </a:r>
          </a:p>
        </p:txBody>
      </p:sp>
      <p:sp>
        <p:nvSpPr>
          <p:cNvPr id="113" name="TextBox 112">
            <a:extLst>
              <a:ext uri="{FF2B5EF4-FFF2-40B4-BE49-F238E27FC236}">
                <a16:creationId xmlns:a16="http://schemas.microsoft.com/office/drawing/2014/main" id="{088DAE7A-81B6-4206-9104-ED736A290D5B}"/>
              </a:ext>
            </a:extLst>
          </p:cNvPr>
          <p:cNvSpPr txBox="1"/>
          <p:nvPr/>
        </p:nvSpPr>
        <p:spPr>
          <a:xfrm>
            <a:off x="10153433" y="5489917"/>
            <a:ext cx="1810176" cy="400110"/>
          </a:xfrm>
          <a:prstGeom prst="rect">
            <a:avLst/>
          </a:prstGeom>
          <a:noFill/>
        </p:spPr>
        <p:txBody>
          <a:bodyPr wrap="square" rtlCol="0">
            <a:spAutoFit/>
          </a:bodyPr>
          <a:lstStyle/>
          <a:p>
            <a:r>
              <a:rPr lang="en-US" sz="2000" u="sng" dirty="0"/>
              <a:t>  Max Runtime  </a:t>
            </a:r>
          </a:p>
        </p:txBody>
      </p:sp>
      <p:sp>
        <p:nvSpPr>
          <p:cNvPr id="114" name="TextBox 113">
            <a:extLst>
              <a:ext uri="{FF2B5EF4-FFF2-40B4-BE49-F238E27FC236}">
                <a16:creationId xmlns:a16="http://schemas.microsoft.com/office/drawing/2014/main" id="{5635EB30-23F1-4BD2-BDCA-5E988A436B91}"/>
              </a:ext>
            </a:extLst>
          </p:cNvPr>
          <p:cNvSpPr txBox="1"/>
          <p:nvPr/>
        </p:nvSpPr>
        <p:spPr>
          <a:xfrm>
            <a:off x="10191905" y="5718951"/>
            <a:ext cx="1797928" cy="400110"/>
          </a:xfrm>
          <a:prstGeom prst="rect">
            <a:avLst/>
          </a:prstGeom>
          <a:noFill/>
        </p:spPr>
        <p:txBody>
          <a:bodyPr wrap="square" rtlCol="0">
            <a:spAutoFit/>
          </a:bodyPr>
          <a:lstStyle/>
          <a:p>
            <a:r>
              <a:rPr lang="en-US" sz="2000" dirty="0"/>
              <a:t>Max Advantage</a:t>
            </a:r>
          </a:p>
        </p:txBody>
      </p:sp>
      <p:sp>
        <p:nvSpPr>
          <p:cNvPr id="115" name="TextBox 114">
            <a:extLst>
              <a:ext uri="{FF2B5EF4-FFF2-40B4-BE49-F238E27FC236}">
                <a16:creationId xmlns:a16="http://schemas.microsoft.com/office/drawing/2014/main" id="{9AC635D3-E2CB-47FB-B2FD-D02B3B9E50D8}"/>
              </a:ext>
            </a:extLst>
          </p:cNvPr>
          <p:cNvSpPr txBox="1"/>
          <p:nvPr/>
        </p:nvSpPr>
        <p:spPr>
          <a:xfrm>
            <a:off x="7057843" y="5343554"/>
            <a:ext cx="2568140" cy="830997"/>
          </a:xfrm>
          <a:prstGeom prst="rect">
            <a:avLst/>
          </a:prstGeom>
          <a:noFill/>
        </p:spPr>
        <p:txBody>
          <a:bodyPr wrap="square" rtlCol="0">
            <a:spAutoFit/>
          </a:bodyPr>
          <a:lstStyle/>
          <a:p>
            <a:pPr algn="ctr"/>
            <a:r>
              <a:rPr lang="en-US" sz="2400" dirty="0"/>
              <a:t>“</a:t>
            </a:r>
            <a:r>
              <a:rPr lang="en-US" sz="2400" b="1" i="1" dirty="0"/>
              <a:t>b </a:t>
            </a:r>
            <a:r>
              <a:rPr lang="en-US" sz="2400" b="1" dirty="0"/>
              <a:t>bits </a:t>
            </a:r>
          </a:p>
          <a:p>
            <a:pPr algn="ctr"/>
            <a:r>
              <a:rPr lang="en-US" sz="2400" b="1" dirty="0"/>
              <a:t>of security</a:t>
            </a:r>
            <a:r>
              <a:rPr lang="en-US" sz="2400" dirty="0"/>
              <a:t>”</a:t>
            </a:r>
          </a:p>
        </p:txBody>
      </p:sp>
      <p:sp>
        <p:nvSpPr>
          <p:cNvPr id="116" name="TextBox 115">
            <a:extLst>
              <a:ext uri="{FF2B5EF4-FFF2-40B4-BE49-F238E27FC236}">
                <a16:creationId xmlns:a16="http://schemas.microsoft.com/office/drawing/2014/main" id="{EB729DA8-2FEE-41AE-B20D-262C4D22D22D}"/>
              </a:ext>
            </a:extLst>
          </p:cNvPr>
          <p:cNvSpPr txBox="1"/>
          <p:nvPr/>
        </p:nvSpPr>
        <p:spPr>
          <a:xfrm>
            <a:off x="5926361" y="5387442"/>
            <a:ext cx="1266376" cy="369332"/>
          </a:xfrm>
          <a:prstGeom prst="rect">
            <a:avLst/>
          </a:prstGeom>
          <a:noFill/>
        </p:spPr>
        <p:txBody>
          <a:bodyPr wrap="square" rtlCol="0">
            <a:spAutoFit/>
          </a:bodyPr>
          <a:lstStyle/>
          <a:p>
            <a:r>
              <a:rPr lang="en-US" b="1" u="sng" dirty="0"/>
              <a:t>Definition:</a:t>
            </a:r>
          </a:p>
        </p:txBody>
      </p:sp>
      <p:sp>
        <p:nvSpPr>
          <p:cNvPr id="118" name="Title 1">
            <a:extLst>
              <a:ext uri="{FF2B5EF4-FFF2-40B4-BE49-F238E27FC236}">
                <a16:creationId xmlns:a16="http://schemas.microsoft.com/office/drawing/2014/main" id="{151B39F9-6096-4FF6-A9C4-61278784A608}"/>
              </a:ext>
            </a:extLst>
          </p:cNvPr>
          <p:cNvSpPr txBox="1">
            <a:spLocks/>
          </p:cNvSpPr>
          <p:nvPr/>
        </p:nvSpPr>
        <p:spPr>
          <a:xfrm>
            <a:off x="-185744" y="210481"/>
            <a:ext cx="6793635" cy="923925"/>
          </a:xfrm>
          <a:prstGeom prst="rect">
            <a:avLst/>
          </a:prstGeom>
          <a:ln w="38100">
            <a:solidFill>
              <a:schemeClr val="tx1"/>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 Security Bounds for TLS 1.3</a:t>
            </a:r>
          </a:p>
        </p:txBody>
      </p:sp>
      <p:sp>
        <p:nvSpPr>
          <p:cNvPr id="143" name="Footer Placeholder 142">
            <a:extLst>
              <a:ext uri="{FF2B5EF4-FFF2-40B4-BE49-F238E27FC236}">
                <a16:creationId xmlns:a16="http://schemas.microsoft.com/office/drawing/2014/main" id="{49716919-3302-4116-9CCD-DF374809EDD0}"/>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38449688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CDE6E8C4-64D1-4C96-9A98-08ED9ACE9F9C}"/>
              </a:ext>
            </a:extLst>
          </p:cNvPr>
          <p:cNvSpPr/>
          <p:nvPr/>
        </p:nvSpPr>
        <p:spPr>
          <a:xfrm>
            <a:off x="2645835" y="1184500"/>
            <a:ext cx="6687748" cy="67212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400" dirty="0"/>
              <a:t>   Both miss: TLS 1.3 uses only </a:t>
            </a:r>
            <a:r>
              <a:rPr lang="en-US" sz="2400" b="1" dirty="0"/>
              <a:t>one</a:t>
            </a:r>
            <a:r>
              <a:rPr lang="en-US" sz="2400" dirty="0"/>
              <a:t> hash function</a:t>
            </a:r>
          </a:p>
        </p:txBody>
      </p:sp>
      <p:sp>
        <p:nvSpPr>
          <p:cNvPr id="339" name="Rectangle 338">
            <a:extLst>
              <a:ext uri="{FF2B5EF4-FFF2-40B4-BE49-F238E27FC236}">
                <a16:creationId xmlns:a16="http://schemas.microsoft.com/office/drawing/2014/main" id="{A48CE5E7-E201-4574-A70A-1A1982163167}"/>
              </a:ext>
            </a:extLst>
          </p:cNvPr>
          <p:cNvSpPr/>
          <p:nvPr/>
        </p:nvSpPr>
        <p:spPr>
          <a:xfrm>
            <a:off x="8818880" y="1325504"/>
            <a:ext cx="433676" cy="40358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t>H</a:t>
            </a:r>
          </a:p>
        </p:txBody>
      </p:sp>
      <p:sp>
        <p:nvSpPr>
          <p:cNvPr id="10" name="TextBox 9">
            <a:extLst>
              <a:ext uri="{FF2B5EF4-FFF2-40B4-BE49-F238E27FC236}">
                <a16:creationId xmlns:a16="http://schemas.microsoft.com/office/drawing/2014/main" id="{A71F4252-D36F-4324-AF34-0D359D2C429F}"/>
              </a:ext>
            </a:extLst>
          </p:cNvPr>
          <p:cNvSpPr txBox="1"/>
          <p:nvPr/>
        </p:nvSpPr>
        <p:spPr>
          <a:xfrm>
            <a:off x="185879" y="1530055"/>
            <a:ext cx="2141099" cy="369332"/>
          </a:xfrm>
          <a:prstGeom prst="rect">
            <a:avLst/>
          </a:prstGeom>
          <a:noFill/>
        </p:spPr>
        <p:txBody>
          <a:bodyPr wrap="none" rtlCol="0">
            <a:spAutoFit/>
          </a:bodyPr>
          <a:lstStyle/>
          <a:p>
            <a:r>
              <a:rPr lang="en-US" dirty="0"/>
              <a:t>[DG21] Key Schedule</a:t>
            </a:r>
          </a:p>
        </p:txBody>
      </p:sp>
      <p:sp>
        <p:nvSpPr>
          <p:cNvPr id="340" name="TextBox 339">
            <a:extLst>
              <a:ext uri="{FF2B5EF4-FFF2-40B4-BE49-F238E27FC236}">
                <a16:creationId xmlns:a16="http://schemas.microsoft.com/office/drawing/2014/main" id="{07C63A86-80ED-40DC-9D50-71F000FD3EE5}"/>
              </a:ext>
            </a:extLst>
          </p:cNvPr>
          <p:cNvSpPr txBox="1"/>
          <p:nvPr/>
        </p:nvSpPr>
        <p:spPr>
          <a:xfrm>
            <a:off x="10125537" y="5038813"/>
            <a:ext cx="2066463" cy="369332"/>
          </a:xfrm>
          <a:prstGeom prst="rect">
            <a:avLst/>
          </a:prstGeom>
          <a:noFill/>
        </p:spPr>
        <p:txBody>
          <a:bodyPr wrap="none" rtlCol="0">
            <a:spAutoFit/>
          </a:bodyPr>
          <a:lstStyle/>
          <a:p>
            <a:r>
              <a:rPr lang="en-US" dirty="0"/>
              <a:t>[DJ20] Key Schedule</a:t>
            </a:r>
          </a:p>
        </p:txBody>
      </p:sp>
      <p:sp>
        <p:nvSpPr>
          <p:cNvPr id="13" name="TextBox 12">
            <a:extLst>
              <a:ext uri="{FF2B5EF4-FFF2-40B4-BE49-F238E27FC236}">
                <a16:creationId xmlns:a16="http://schemas.microsoft.com/office/drawing/2014/main" id="{BF7DE70F-9D94-4413-8163-B3DC74558C43}"/>
              </a:ext>
            </a:extLst>
          </p:cNvPr>
          <p:cNvSpPr txBox="1"/>
          <p:nvPr/>
        </p:nvSpPr>
        <p:spPr>
          <a:xfrm>
            <a:off x="166788" y="5780519"/>
            <a:ext cx="1377300" cy="461665"/>
          </a:xfrm>
          <a:prstGeom prst="rect">
            <a:avLst/>
          </a:prstGeom>
          <a:noFill/>
        </p:spPr>
        <p:txBody>
          <a:bodyPr wrap="none" rtlCol="0">
            <a:spAutoFit/>
          </a:bodyPr>
          <a:lstStyle/>
          <a:p>
            <a:r>
              <a:rPr lang="en-US" sz="2400" dirty="0"/>
              <a:t>We want:</a:t>
            </a:r>
          </a:p>
        </p:txBody>
      </p:sp>
      <p:sp>
        <p:nvSpPr>
          <p:cNvPr id="15" name="Rectangle: Rounded Corners 14">
            <a:extLst>
              <a:ext uri="{FF2B5EF4-FFF2-40B4-BE49-F238E27FC236}">
                <a16:creationId xmlns:a16="http://schemas.microsoft.com/office/drawing/2014/main" id="{390CDBCB-85BF-485C-8B4C-070B8B823A61}"/>
              </a:ext>
            </a:extLst>
          </p:cNvPr>
          <p:cNvSpPr/>
          <p:nvPr/>
        </p:nvSpPr>
        <p:spPr>
          <a:xfrm>
            <a:off x="1544088" y="5805566"/>
            <a:ext cx="3193585" cy="4431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      as a single random oracle </a:t>
            </a:r>
          </a:p>
        </p:txBody>
      </p:sp>
      <p:sp>
        <p:nvSpPr>
          <p:cNvPr id="344" name="Rectangle 343">
            <a:extLst>
              <a:ext uri="{FF2B5EF4-FFF2-40B4-BE49-F238E27FC236}">
                <a16:creationId xmlns:a16="http://schemas.microsoft.com/office/drawing/2014/main" id="{EA002CE4-3D04-4810-B346-CB2D6DFC1BD9}"/>
              </a:ext>
            </a:extLst>
          </p:cNvPr>
          <p:cNvSpPr/>
          <p:nvPr/>
        </p:nvSpPr>
        <p:spPr>
          <a:xfrm>
            <a:off x="150688" y="1895821"/>
            <a:ext cx="5863771" cy="31577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5" name="Rectangle 344">
            <a:extLst>
              <a:ext uri="{FF2B5EF4-FFF2-40B4-BE49-F238E27FC236}">
                <a16:creationId xmlns:a16="http://schemas.microsoft.com/office/drawing/2014/main" id="{6275028D-FFB1-4A77-93EA-02544288E0EE}"/>
              </a:ext>
            </a:extLst>
          </p:cNvPr>
          <p:cNvSpPr/>
          <p:nvPr/>
        </p:nvSpPr>
        <p:spPr>
          <a:xfrm>
            <a:off x="2158180" y="1929447"/>
            <a:ext cx="423933" cy="28386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b="1" dirty="0">
                <a:solidFill>
                  <a:schemeClr val="tx1"/>
                </a:solidFill>
              </a:rPr>
              <a:t>g</a:t>
            </a:r>
            <a:r>
              <a:rPr lang="en-US" sz="1600" b="1" baseline="30000" dirty="0">
                <a:solidFill>
                  <a:schemeClr val="tx1"/>
                </a:solidFill>
              </a:rPr>
              <a:t>ab</a:t>
            </a:r>
            <a:endParaRPr lang="en-US" sz="1600" dirty="0">
              <a:solidFill>
                <a:schemeClr val="tx1"/>
              </a:solidFill>
            </a:endParaRPr>
          </a:p>
        </p:txBody>
      </p:sp>
      <p:sp>
        <p:nvSpPr>
          <p:cNvPr id="346" name="Rectangle 345">
            <a:extLst>
              <a:ext uri="{FF2B5EF4-FFF2-40B4-BE49-F238E27FC236}">
                <a16:creationId xmlns:a16="http://schemas.microsoft.com/office/drawing/2014/main" id="{AD7337DC-4015-4A44-B87F-E5B75F1FABE2}"/>
              </a:ext>
            </a:extLst>
          </p:cNvPr>
          <p:cNvSpPr/>
          <p:nvPr/>
        </p:nvSpPr>
        <p:spPr>
          <a:xfrm>
            <a:off x="3027877" y="2847052"/>
            <a:ext cx="786467" cy="37114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chemeClr val="tx1"/>
                </a:solidFill>
              </a:rPr>
              <a:t>(</a:t>
            </a:r>
            <a:r>
              <a:rPr lang="en-US" sz="1600" b="1" dirty="0">
                <a:solidFill>
                  <a:schemeClr val="tx1"/>
                </a:solidFill>
              </a:rPr>
              <a:t>g</a:t>
            </a:r>
            <a:r>
              <a:rPr lang="en-US" sz="1600" b="1" baseline="30000" dirty="0">
                <a:solidFill>
                  <a:schemeClr val="tx1"/>
                </a:solidFill>
              </a:rPr>
              <a:t>a</a:t>
            </a:r>
            <a:r>
              <a:rPr lang="en-US" sz="1600" dirty="0">
                <a:solidFill>
                  <a:schemeClr val="tx1"/>
                </a:solidFill>
              </a:rPr>
              <a:t> , </a:t>
            </a:r>
            <a:r>
              <a:rPr lang="en-US" sz="1600" b="1" dirty="0" err="1">
                <a:solidFill>
                  <a:schemeClr val="tx1"/>
                </a:solidFill>
              </a:rPr>
              <a:t>g</a:t>
            </a:r>
            <a:r>
              <a:rPr lang="en-US" sz="1600" b="1" baseline="30000" dirty="0" err="1">
                <a:solidFill>
                  <a:schemeClr val="tx1"/>
                </a:solidFill>
              </a:rPr>
              <a:t>b</a:t>
            </a:r>
            <a:r>
              <a:rPr lang="en-US" sz="1600" dirty="0">
                <a:solidFill>
                  <a:schemeClr val="tx1"/>
                </a:solidFill>
              </a:rPr>
              <a:t>)</a:t>
            </a:r>
          </a:p>
        </p:txBody>
      </p:sp>
      <p:sp>
        <p:nvSpPr>
          <p:cNvPr id="347" name="Oval 346">
            <a:extLst>
              <a:ext uri="{FF2B5EF4-FFF2-40B4-BE49-F238E27FC236}">
                <a16:creationId xmlns:a16="http://schemas.microsoft.com/office/drawing/2014/main" id="{2C293C23-2B96-4C54-B781-E25353455963}"/>
              </a:ext>
            </a:extLst>
          </p:cNvPr>
          <p:cNvSpPr/>
          <p:nvPr/>
        </p:nvSpPr>
        <p:spPr>
          <a:xfrm rot="5400000">
            <a:off x="260514" y="2463668"/>
            <a:ext cx="409660" cy="40784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48" name="Oval 347">
            <a:extLst>
              <a:ext uri="{FF2B5EF4-FFF2-40B4-BE49-F238E27FC236}">
                <a16:creationId xmlns:a16="http://schemas.microsoft.com/office/drawing/2014/main" id="{423A2CE0-8CDF-43B5-BB95-D4C9DD007AB6}"/>
              </a:ext>
            </a:extLst>
          </p:cNvPr>
          <p:cNvSpPr/>
          <p:nvPr/>
        </p:nvSpPr>
        <p:spPr>
          <a:xfrm>
            <a:off x="1233469" y="2465255"/>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9" name="Straight Arrow Connector 348">
            <a:extLst>
              <a:ext uri="{FF2B5EF4-FFF2-40B4-BE49-F238E27FC236}">
                <a16:creationId xmlns:a16="http://schemas.microsoft.com/office/drawing/2014/main" id="{DFA80BC0-58B0-4BA1-9C8D-748D823CFA9B}"/>
              </a:ext>
            </a:extLst>
          </p:cNvPr>
          <p:cNvCxnSpPr>
            <a:cxnSpLocks/>
          </p:cNvCxnSpPr>
          <p:nvPr/>
        </p:nvCxnSpPr>
        <p:spPr>
          <a:xfrm>
            <a:off x="669269" y="2667593"/>
            <a:ext cx="564200" cy="249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50" name="Straight Arrow Connector 349">
            <a:extLst>
              <a:ext uri="{FF2B5EF4-FFF2-40B4-BE49-F238E27FC236}">
                <a16:creationId xmlns:a16="http://schemas.microsoft.com/office/drawing/2014/main" id="{4B0BD8F2-BA70-47DB-AA18-595FF3AB5E55}"/>
              </a:ext>
            </a:extLst>
          </p:cNvPr>
          <p:cNvCxnSpPr>
            <a:cxnSpLocks/>
          </p:cNvCxnSpPr>
          <p:nvPr/>
        </p:nvCxnSpPr>
        <p:spPr>
          <a:xfrm flipV="1">
            <a:off x="1641318" y="2652853"/>
            <a:ext cx="536446" cy="1723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51" name="Oval 350">
            <a:extLst>
              <a:ext uri="{FF2B5EF4-FFF2-40B4-BE49-F238E27FC236}">
                <a16:creationId xmlns:a16="http://schemas.microsoft.com/office/drawing/2014/main" id="{16E54E21-B65D-4636-B3A4-62D3B541D450}"/>
              </a:ext>
            </a:extLst>
          </p:cNvPr>
          <p:cNvSpPr/>
          <p:nvPr/>
        </p:nvSpPr>
        <p:spPr>
          <a:xfrm rot="5400000">
            <a:off x="2176858" y="2448928"/>
            <a:ext cx="409660" cy="40784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352" name="Straight Arrow Connector 351">
            <a:extLst>
              <a:ext uri="{FF2B5EF4-FFF2-40B4-BE49-F238E27FC236}">
                <a16:creationId xmlns:a16="http://schemas.microsoft.com/office/drawing/2014/main" id="{02009B7C-9EE9-4A69-9E59-20EF7B58015A}"/>
              </a:ext>
            </a:extLst>
          </p:cNvPr>
          <p:cNvCxnSpPr>
            <a:cxnSpLocks/>
            <a:stCxn id="345" idx="2"/>
          </p:cNvCxnSpPr>
          <p:nvPr/>
        </p:nvCxnSpPr>
        <p:spPr>
          <a:xfrm>
            <a:off x="2370147" y="2213307"/>
            <a:ext cx="11541" cy="337131"/>
          </a:xfrm>
          <a:prstGeom prst="straightConnector1">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353" name="Straight Arrow Connector 352">
            <a:extLst>
              <a:ext uri="{FF2B5EF4-FFF2-40B4-BE49-F238E27FC236}">
                <a16:creationId xmlns:a16="http://schemas.microsoft.com/office/drawing/2014/main" id="{3B4F5D6A-8E9D-4CDE-A14A-82EEC2D9EF54}"/>
              </a:ext>
            </a:extLst>
          </p:cNvPr>
          <p:cNvCxnSpPr>
            <a:cxnSpLocks/>
          </p:cNvCxnSpPr>
          <p:nvPr/>
        </p:nvCxnSpPr>
        <p:spPr>
          <a:xfrm>
            <a:off x="2585613" y="2652853"/>
            <a:ext cx="637239" cy="8106"/>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54" name="Oval 353">
            <a:extLst>
              <a:ext uri="{FF2B5EF4-FFF2-40B4-BE49-F238E27FC236}">
                <a16:creationId xmlns:a16="http://schemas.microsoft.com/office/drawing/2014/main" id="{9C253716-57DA-419B-8058-D529AEB61DA3}"/>
              </a:ext>
            </a:extLst>
          </p:cNvPr>
          <p:cNvSpPr/>
          <p:nvPr/>
        </p:nvSpPr>
        <p:spPr>
          <a:xfrm>
            <a:off x="3222852" y="2456129"/>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5" name="Straight Arrow Connector 354">
            <a:extLst>
              <a:ext uri="{FF2B5EF4-FFF2-40B4-BE49-F238E27FC236}">
                <a16:creationId xmlns:a16="http://schemas.microsoft.com/office/drawing/2014/main" id="{7123C2CC-089D-4F6C-A576-20D7A47E8C0E}"/>
              </a:ext>
            </a:extLst>
          </p:cNvPr>
          <p:cNvCxnSpPr>
            <a:cxnSpLocks/>
          </p:cNvCxnSpPr>
          <p:nvPr/>
        </p:nvCxnSpPr>
        <p:spPr>
          <a:xfrm>
            <a:off x="3630701" y="2660959"/>
            <a:ext cx="501494" cy="756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56" name="Oval 355">
            <a:extLst>
              <a:ext uri="{FF2B5EF4-FFF2-40B4-BE49-F238E27FC236}">
                <a16:creationId xmlns:a16="http://schemas.microsoft.com/office/drawing/2014/main" id="{D15CCB8F-A289-48FA-BF75-83D1F9EC96C5}"/>
              </a:ext>
            </a:extLst>
          </p:cNvPr>
          <p:cNvSpPr/>
          <p:nvPr/>
        </p:nvSpPr>
        <p:spPr>
          <a:xfrm rot="5400000">
            <a:off x="4131289" y="2464595"/>
            <a:ext cx="409660" cy="40784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357" name="Connector: Elbow 65">
            <a:extLst>
              <a:ext uri="{FF2B5EF4-FFF2-40B4-BE49-F238E27FC236}">
                <a16:creationId xmlns:a16="http://schemas.microsoft.com/office/drawing/2014/main" id="{B542F996-FE56-4EB9-A92D-4F4755B5D9F2}"/>
              </a:ext>
            </a:extLst>
          </p:cNvPr>
          <p:cNvCxnSpPr>
            <a:cxnSpLocks/>
          </p:cNvCxnSpPr>
          <p:nvPr/>
        </p:nvCxnSpPr>
        <p:spPr>
          <a:xfrm>
            <a:off x="4540044" y="2668520"/>
            <a:ext cx="199354" cy="74841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58" name="Oval 357">
            <a:extLst>
              <a:ext uri="{FF2B5EF4-FFF2-40B4-BE49-F238E27FC236}">
                <a16:creationId xmlns:a16="http://schemas.microsoft.com/office/drawing/2014/main" id="{64CC9083-E5FB-45EA-B8C9-4F48D67C1FBA}"/>
              </a:ext>
            </a:extLst>
          </p:cNvPr>
          <p:cNvSpPr/>
          <p:nvPr/>
        </p:nvSpPr>
        <p:spPr>
          <a:xfrm>
            <a:off x="4533791" y="3306926"/>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9" name="Straight Arrow Connector 358">
            <a:extLst>
              <a:ext uri="{FF2B5EF4-FFF2-40B4-BE49-F238E27FC236}">
                <a16:creationId xmlns:a16="http://schemas.microsoft.com/office/drawing/2014/main" id="{0B5E4B04-B7ED-42CD-85EB-A8FEB38ECE3E}"/>
              </a:ext>
            </a:extLst>
          </p:cNvPr>
          <p:cNvCxnSpPr>
            <a:cxnSpLocks/>
            <a:stCxn id="421" idx="4"/>
            <a:endCxn id="398" idx="0"/>
          </p:cNvCxnSpPr>
          <p:nvPr/>
        </p:nvCxnSpPr>
        <p:spPr>
          <a:xfrm flipH="1">
            <a:off x="4737673" y="3716294"/>
            <a:ext cx="1864" cy="25283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60" name="Connector: Elbow 75">
            <a:extLst>
              <a:ext uri="{FF2B5EF4-FFF2-40B4-BE49-F238E27FC236}">
                <a16:creationId xmlns:a16="http://schemas.microsoft.com/office/drawing/2014/main" id="{8C79E631-0142-4FA5-8BF2-2C5C87C82DB4}"/>
              </a:ext>
            </a:extLst>
          </p:cNvPr>
          <p:cNvCxnSpPr>
            <a:cxnSpLocks/>
          </p:cNvCxnSpPr>
          <p:nvPr/>
        </p:nvCxnSpPr>
        <p:spPr>
          <a:xfrm flipH="1">
            <a:off x="4206771" y="2668520"/>
            <a:ext cx="333273" cy="76062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61" name="Oval 360">
            <a:extLst>
              <a:ext uri="{FF2B5EF4-FFF2-40B4-BE49-F238E27FC236}">
                <a16:creationId xmlns:a16="http://schemas.microsoft.com/office/drawing/2014/main" id="{E5353BEE-BDB9-4726-94BB-8D33DC586CC8}"/>
              </a:ext>
            </a:extLst>
          </p:cNvPr>
          <p:cNvSpPr/>
          <p:nvPr/>
        </p:nvSpPr>
        <p:spPr>
          <a:xfrm>
            <a:off x="4001164" y="3319136"/>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2" name="Connector: Elbow 81">
            <a:extLst>
              <a:ext uri="{FF2B5EF4-FFF2-40B4-BE49-F238E27FC236}">
                <a16:creationId xmlns:a16="http://schemas.microsoft.com/office/drawing/2014/main" id="{8CA7E06A-586C-43B1-85CB-180A99E9559B}"/>
              </a:ext>
            </a:extLst>
          </p:cNvPr>
          <p:cNvCxnSpPr>
            <a:cxnSpLocks/>
          </p:cNvCxnSpPr>
          <p:nvPr/>
        </p:nvCxnSpPr>
        <p:spPr>
          <a:xfrm>
            <a:off x="4540044" y="2668520"/>
            <a:ext cx="1181716" cy="83029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63" name="Oval 362">
            <a:extLst>
              <a:ext uri="{FF2B5EF4-FFF2-40B4-BE49-F238E27FC236}">
                <a16:creationId xmlns:a16="http://schemas.microsoft.com/office/drawing/2014/main" id="{39B2B11F-D0C0-42B5-8991-96CF8DC34F9E}"/>
              </a:ext>
            </a:extLst>
          </p:cNvPr>
          <p:cNvSpPr/>
          <p:nvPr/>
        </p:nvSpPr>
        <p:spPr>
          <a:xfrm>
            <a:off x="5535905" y="3320237"/>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4" name="Connector: Elbow 83">
            <a:extLst>
              <a:ext uri="{FF2B5EF4-FFF2-40B4-BE49-F238E27FC236}">
                <a16:creationId xmlns:a16="http://schemas.microsoft.com/office/drawing/2014/main" id="{9F5C9F27-6E9B-4991-9B66-C3064A952729}"/>
              </a:ext>
            </a:extLst>
          </p:cNvPr>
          <p:cNvCxnSpPr>
            <a:cxnSpLocks/>
          </p:cNvCxnSpPr>
          <p:nvPr/>
        </p:nvCxnSpPr>
        <p:spPr>
          <a:xfrm>
            <a:off x="4540044" y="2668520"/>
            <a:ext cx="695807" cy="78169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65" name="Oval 364">
            <a:extLst>
              <a:ext uri="{FF2B5EF4-FFF2-40B4-BE49-F238E27FC236}">
                <a16:creationId xmlns:a16="http://schemas.microsoft.com/office/drawing/2014/main" id="{D5AE49D9-C4D6-45A1-ABDC-27F9B9833BA3}"/>
              </a:ext>
            </a:extLst>
          </p:cNvPr>
          <p:cNvSpPr/>
          <p:nvPr/>
        </p:nvSpPr>
        <p:spPr>
          <a:xfrm>
            <a:off x="5029176" y="3319234"/>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6" name="Straight Arrow Connector 365">
            <a:extLst>
              <a:ext uri="{FF2B5EF4-FFF2-40B4-BE49-F238E27FC236}">
                <a16:creationId xmlns:a16="http://schemas.microsoft.com/office/drawing/2014/main" id="{CEB0E12C-59FF-4D75-AE9C-3C070B578287}"/>
              </a:ext>
            </a:extLst>
          </p:cNvPr>
          <p:cNvCxnSpPr>
            <a:cxnSpLocks/>
            <a:stCxn id="422" idx="4"/>
            <a:endCxn id="408" idx="0"/>
          </p:cNvCxnSpPr>
          <p:nvPr/>
        </p:nvCxnSpPr>
        <p:spPr>
          <a:xfrm>
            <a:off x="5239724" y="3730807"/>
            <a:ext cx="16399" cy="24414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67" name="Straight Arrow Connector 366">
            <a:extLst>
              <a:ext uri="{FF2B5EF4-FFF2-40B4-BE49-F238E27FC236}">
                <a16:creationId xmlns:a16="http://schemas.microsoft.com/office/drawing/2014/main" id="{4D75181A-A665-4A17-B073-C025022262A8}"/>
              </a:ext>
            </a:extLst>
          </p:cNvPr>
          <p:cNvCxnSpPr>
            <a:cxnSpLocks/>
            <a:stCxn id="420" idx="4"/>
          </p:cNvCxnSpPr>
          <p:nvPr/>
        </p:nvCxnSpPr>
        <p:spPr>
          <a:xfrm>
            <a:off x="4206771" y="3728161"/>
            <a:ext cx="8616" cy="246787"/>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68" name="Straight Arrow Connector 367">
            <a:extLst>
              <a:ext uri="{FF2B5EF4-FFF2-40B4-BE49-F238E27FC236}">
                <a16:creationId xmlns:a16="http://schemas.microsoft.com/office/drawing/2014/main" id="{DB22606C-F7F9-4491-8A89-488416E44634}"/>
              </a:ext>
            </a:extLst>
          </p:cNvPr>
          <p:cNvCxnSpPr>
            <a:cxnSpLocks/>
            <a:stCxn id="424" idx="2"/>
            <a:endCxn id="409" idx="0"/>
          </p:cNvCxnSpPr>
          <p:nvPr/>
        </p:nvCxnSpPr>
        <p:spPr>
          <a:xfrm flipH="1">
            <a:off x="5729705" y="3716948"/>
            <a:ext cx="8794" cy="26235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69" name="Oval 368">
            <a:extLst>
              <a:ext uri="{FF2B5EF4-FFF2-40B4-BE49-F238E27FC236}">
                <a16:creationId xmlns:a16="http://schemas.microsoft.com/office/drawing/2014/main" id="{ADB219CC-8E6E-4300-8006-5313A0935E0D}"/>
              </a:ext>
            </a:extLst>
          </p:cNvPr>
          <p:cNvSpPr/>
          <p:nvPr/>
        </p:nvSpPr>
        <p:spPr>
          <a:xfrm>
            <a:off x="1793547" y="3294396"/>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0" name="Straight Arrow Connector 369">
            <a:extLst>
              <a:ext uri="{FF2B5EF4-FFF2-40B4-BE49-F238E27FC236}">
                <a16:creationId xmlns:a16="http://schemas.microsoft.com/office/drawing/2014/main" id="{03492E5A-6647-4561-AAE1-E52BEF2F604B}"/>
              </a:ext>
            </a:extLst>
          </p:cNvPr>
          <p:cNvCxnSpPr>
            <a:cxnSpLocks/>
            <a:stCxn id="369" idx="4"/>
            <a:endCxn id="390" idx="0"/>
          </p:cNvCxnSpPr>
          <p:nvPr/>
        </p:nvCxnSpPr>
        <p:spPr>
          <a:xfrm>
            <a:off x="1997472" y="3704056"/>
            <a:ext cx="260668" cy="152116"/>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71" name="Connector: Elbow 96">
            <a:extLst>
              <a:ext uri="{FF2B5EF4-FFF2-40B4-BE49-F238E27FC236}">
                <a16:creationId xmlns:a16="http://schemas.microsoft.com/office/drawing/2014/main" id="{14B4409F-AC1B-484C-A772-7302E9974A7D}"/>
              </a:ext>
            </a:extLst>
          </p:cNvPr>
          <p:cNvCxnSpPr>
            <a:cxnSpLocks/>
            <a:stCxn id="351" idx="0"/>
            <a:endCxn id="372" idx="0"/>
          </p:cNvCxnSpPr>
          <p:nvPr/>
        </p:nvCxnSpPr>
        <p:spPr>
          <a:xfrm>
            <a:off x="2585613" y="2652853"/>
            <a:ext cx="293271" cy="65973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72" name="Oval 371">
            <a:extLst>
              <a:ext uri="{FF2B5EF4-FFF2-40B4-BE49-F238E27FC236}">
                <a16:creationId xmlns:a16="http://schemas.microsoft.com/office/drawing/2014/main" id="{C97FBE9E-3582-41C1-AD7E-0A1CF08C19FC}"/>
              </a:ext>
            </a:extLst>
          </p:cNvPr>
          <p:cNvSpPr/>
          <p:nvPr/>
        </p:nvSpPr>
        <p:spPr>
          <a:xfrm>
            <a:off x="2674959" y="3312591"/>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3" name="Straight Arrow Connector 372">
            <a:extLst>
              <a:ext uri="{FF2B5EF4-FFF2-40B4-BE49-F238E27FC236}">
                <a16:creationId xmlns:a16="http://schemas.microsoft.com/office/drawing/2014/main" id="{3BF112D2-F8C4-48BB-B7CC-DCDE914FFFB3}"/>
              </a:ext>
            </a:extLst>
          </p:cNvPr>
          <p:cNvCxnSpPr>
            <a:cxnSpLocks/>
            <a:stCxn id="372" idx="4"/>
            <a:endCxn id="391" idx="0"/>
          </p:cNvCxnSpPr>
          <p:nvPr/>
        </p:nvCxnSpPr>
        <p:spPr>
          <a:xfrm flipH="1">
            <a:off x="2801458" y="3722251"/>
            <a:ext cx="77426" cy="154773"/>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74" name="Straight Arrow Connector 373">
            <a:extLst>
              <a:ext uri="{FF2B5EF4-FFF2-40B4-BE49-F238E27FC236}">
                <a16:creationId xmlns:a16="http://schemas.microsoft.com/office/drawing/2014/main" id="{21921D97-81C2-42B3-9C96-6892A2931BC0}"/>
              </a:ext>
            </a:extLst>
          </p:cNvPr>
          <p:cNvCxnSpPr>
            <a:cxnSpLocks/>
            <a:stCxn id="351" idx="0"/>
            <a:endCxn id="369" idx="0"/>
          </p:cNvCxnSpPr>
          <p:nvPr/>
        </p:nvCxnSpPr>
        <p:spPr>
          <a:xfrm flipH="1">
            <a:off x="1997472" y="2652853"/>
            <a:ext cx="588141" cy="641543"/>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75" name="Oval 374">
            <a:extLst>
              <a:ext uri="{FF2B5EF4-FFF2-40B4-BE49-F238E27FC236}">
                <a16:creationId xmlns:a16="http://schemas.microsoft.com/office/drawing/2014/main" id="{A5D5B772-1AD6-4F5E-B6A4-04C6BFBAAEF3}"/>
              </a:ext>
            </a:extLst>
          </p:cNvPr>
          <p:cNvSpPr/>
          <p:nvPr/>
        </p:nvSpPr>
        <p:spPr>
          <a:xfrm>
            <a:off x="218595" y="3290667"/>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6" name="Straight Arrow Connector 375">
            <a:extLst>
              <a:ext uri="{FF2B5EF4-FFF2-40B4-BE49-F238E27FC236}">
                <a16:creationId xmlns:a16="http://schemas.microsoft.com/office/drawing/2014/main" id="{A5ABDD36-A4A8-4629-8C0A-25E27AE44B40}"/>
              </a:ext>
            </a:extLst>
          </p:cNvPr>
          <p:cNvCxnSpPr>
            <a:cxnSpLocks/>
          </p:cNvCxnSpPr>
          <p:nvPr/>
        </p:nvCxnSpPr>
        <p:spPr>
          <a:xfrm flipH="1">
            <a:off x="416838" y="3700327"/>
            <a:ext cx="5682" cy="20009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77" name="Oval 376">
            <a:extLst>
              <a:ext uri="{FF2B5EF4-FFF2-40B4-BE49-F238E27FC236}">
                <a16:creationId xmlns:a16="http://schemas.microsoft.com/office/drawing/2014/main" id="{F4D437AF-755E-40C0-8A04-8FCCE0725569}"/>
              </a:ext>
            </a:extLst>
          </p:cNvPr>
          <p:cNvSpPr/>
          <p:nvPr/>
        </p:nvSpPr>
        <p:spPr>
          <a:xfrm>
            <a:off x="669584" y="3290667"/>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8" name="Straight Arrow Connector 377">
            <a:extLst>
              <a:ext uri="{FF2B5EF4-FFF2-40B4-BE49-F238E27FC236}">
                <a16:creationId xmlns:a16="http://schemas.microsoft.com/office/drawing/2014/main" id="{3DC5DE01-782F-4904-88AE-18AB16726561}"/>
              </a:ext>
            </a:extLst>
          </p:cNvPr>
          <p:cNvCxnSpPr>
            <a:cxnSpLocks/>
            <a:stCxn id="377" idx="4"/>
            <a:endCxn id="402" idx="0"/>
          </p:cNvCxnSpPr>
          <p:nvPr/>
        </p:nvCxnSpPr>
        <p:spPr>
          <a:xfrm>
            <a:off x="873509" y="3700327"/>
            <a:ext cx="11719" cy="26437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79" name="Oval 378">
            <a:extLst>
              <a:ext uri="{FF2B5EF4-FFF2-40B4-BE49-F238E27FC236}">
                <a16:creationId xmlns:a16="http://schemas.microsoft.com/office/drawing/2014/main" id="{B0EECA53-168F-493F-A901-206A20DFBEF9}"/>
              </a:ext>
            </a:extLst>
          </p:cNvPr>
          <p:cNvSpPr/>
          <p:nvPr/>
        </p:nvSpPr>
        <p:spPr>
          <a:xfrm>
            <a:off x="1122409" y="3296610"/>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0" name="Picture 379" descr="A picture containing clipart&#10;&#10;Description automatically generated">
            <a:extLst>
              <a:ext uri="{FF2B5EF4-FFF2-40B4-BE49-F238E27FC236}">
                <a16:creationId xmlns:a16="http://schemas.microsoft.com/office/drawing/2014/main" id="{F65F081F-5301-4C74-8847-9FEC1EA4A695}"/>
              </a:ext>
            </a:extLst>
          </p:cNvPr>
          <p:cNvPicPr>
            <a:picLocks noChangeAspect="1"/>
          </p:cNvPicPr>
          <p:nvPr/>
        </p:nvPicPr>
        <p:blipFill>
          <a:blip r:embed="rId3"/>
          <a:stretch>
            <a:fillRect/>
          </a:stretch>
        </p:blipFill>
        <p:spPr>
          <a:xfrm>
            <a:off x="225023" y="4524052"/>
            <a:ext cx="399029" cy="399029"/>
          </a:xfrm>
          <a:prstGeom prst="rect">
            <a:avLst/>
          </a:prstGeom>
        </p:spPr>
      </p:pic>
      <p:sp>
        <p:nvSpPr>
          <p:cNvPr id="381" name="Oval 380">
            <a:extLst>
              <a:ext uri="{FF2B5EF4-FFF2-40B4-BE49-F238E27FC236}">
                <a16:creationId xmlns:a16="http://schemas.microsoft.com/office/drawing/2014/main" id="{03BB57EB-DE1C-4F3F-8512-61468BF8BED3}"/>
              </a:ext>
            </a:extLst>
          </p:cNvPr>
          <p:cNvSpPr/>
          <p:nvPr/>
        </p:nvSpPr>
        <p:spPr>
          <a:xfrm>
            <a:off x="212913" y="3900425"/>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2" name="Straight Arrow Connector 381">
            <a:extLst>
              <a:ext uri="{FF2B5EF4-FFF2-40B4-BE49-F238E27FC236}">
                <a16:creationId xmlns:a16="http://schemas.microsoft.com/office/drawing/2014/main" id="{E755D263-EA41-4090-B7A9-90AF11E5B49B}"/>
              </a:ext>
            </a:extLst>
          </p:cNvPr>
          <p:cNvCxnSpPr>
            <a:cxnSpLocks/>
            <a:stCxn id="413" idx="4"/>
            <a:endCxn id="380" idx="0"/>
          </p:cNvCxnSpPr>
          <p:nvPr/>
        </p:nvCxnSpPr>
        <p:spPr>
          <a:xfrm>
            <a:off x="420854" y="4314556"/>
            <a:ext cx="3684" cy="209496"/>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83" name="Connector: Elbow 382">
            <a:extLst>
              <a:ext uri="{FF2B5EF4-FFF2-40B4-BE49-F238E27FC236}">
                <a16:creationId xmlns:a16="http://schemas.microsoft.com/office/drawing/2014/main" id="{69256C28-9582-49F4-860F-8DF6A65FFC19}"/>
              </a:ext>
            </a:extLst>
          </p:cNvPr>
          <p:cNvCxnSpPr>
            <a:cxnSpLocks/>
            <a:stCxn id="346" idx="3"/>
          </p:cNvCxnSpPr>
          <p:nvPr/>
        </p:nvCxnSpPr>
        <p:spPr>
          <a:xfrm>
            <a:off x="3814344" y="3032625"/>
            <a:ext cx="392427" cy="396517"/>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384" name="Connector: Elbow 383">
            <a:extLst>
              <a:ext uri="{FF2B5EF4-FFF2-40B4-BE49-F238E27FC236}">
                <a16:creationId xmlns:a16="http://schemas.microsoft.com/office/drawing/2014/main" id="{B49CC931-9DD5-4379-AA45-EA602AB0A1C6}"/>
              </a:ext>
            </a:extLst>
          </p:cNvPr>
          <p:cNvCxnSpPr>
            <a:cxnSpLocks/>
            <a:stCxn id="346" idx="1"/>
            <a:endCxn id="372" idx="0"/>
          </p:cNvCxnSpPr>
          <p:nvPr/>
        </p:nvCxnSpPr>
        <p:spPr>
          <a:xfrm rot="10800000" flipV="1">
            <a:off x="2878885" y="3032625"/>
            <a:ext cx="148993" cy="279966"/>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385" name="Connector: Elbow 384">
            <a:extLst>
              <a:ext uri="{FF2B5EF4-FFF2-40B4-BE49-F238E27FC236}">
                <a16:creationId xmlns:a16="http://schemas.microsoft.com/office/drawing/2014/main" id="{ADA2D19F-8388-4B08-ADBA-CE2F90009148}"/>
              </a:ext>
            </a:extLst>
          </p:cNvPr>
          <p:cNvCxnSpPr>
            <a:cxnSpLocks/>
            <a:stCxn id="346" idx="1"/>
            <a:endCxn id="369" idx="0"/>
          </p:cNvCxnSpPr>
          <p:nvPr/>
        </p:nvCxnSpPr>
        <p:spPr>
          <a:xfrm rot="10800000" flipV="1">
            <a:off x="1997473" y="3032624"/>
            <a:ext cx="1030405" cy="261771"/>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386" name="Connector: Elbow 385">
            <a:extLst>
              <a:ext uri="{FF2B5EF4-FFF2-40B4-BE49-F238E27FC236}">
                <a16:creationId xmlns:a16="http://schemas.microsoft.com/office/drawing/2014/main" id="{BCC544D5-3102-45B6-9832-AD6BE10979B4}"/>
              </a:ext>
            </a:extLst>
          </p:cNvPr>
          <p:cNvCxnSpPr>
            <a:cxnSpLocks/>
            <a:stCxn id="346" idx="3"/>
          </p:cNvCxnSpPr>
          <p:nvPr/>
        </p:nvCxnSpPr>
        <p:spPr>
          <a:xfrm>
            <a:off x="3814344" y="3032625"/>
            <a:ext cx="925054" cy="384307"/>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387" name="Connector: Elbow 386">
            <a:extLst>
              <a:ext uri="{FF2B5EF4-FFF2-40B4-BE49-F238E27FC236}">
                <a16:creationId xmlns:a16="http://schemas.microsoft.com/office/drawing/2014/main" id="{C1120B93-AD24-4BC5-A6B2-30B85482AED6}"/>
              </a:ext>
            </a:extLst>
          </p:cNvPr>
          <p:cNvCxnSpPr>
            <a:cxnSpLocks/>
            <a:stCxn id="346" idx="3"/>
          </p:cNvCxnSpPr>
          <p:nvPr/>
        </p:nvCxnSpPr>
        <p:spPr>
          <a:xfrm>
            <a:off x="3814344" y="3032625"/>
            <a:ext cx="1421507" cy="417594"/>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388" name="Connector: Elbow 387">
            <a:extLst>
              <a:ext uri="{FF2B5EF4-FFF2-40B4-BE49-F238E27FC236}">
                <a16:creationId xmlns:a16="http://schemas.microsoft.com/office/drawing/2014/main" id="{66E3113D-723F-497E-BA87-433C9321CBBC}"/>
              </a:ext>
            </a:extLst>
          </p:cNvPr>
          <p:cNvCxnSpPr>
            <a:cxnSpLocks/>
            <a:stCxn id="346" idx="3"/>
          </p:cNvCxnSpPr>
          <p:nvPr/>
        </p:nvCxnSpPr>
        <p:spPr>
          <a:xfrm>
            <a:off x="3814344" y="3032625"/>
            <a:ext cx="1907416" cy="466185"/>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389" name="Straight Arrow Connector 388">
            <a:extLst>
              <a:ext uri="{FF2B5EF4-FFF2-40B4-BE49-F238E27FC236}">
                <a16:creationId xmlns:a16="http://schemas.microsoft.com/office/drawing/2014/main" id="{215061AC-6149-4BCB-B849-2E339FEB8F0B}"/>
              </a:ext>
            </a:extLst>
          </p:cNvPr>
          <p:cNvCxnSpPr>
            <a:cxnSpLocks/>
            <a:endCxn id="403" idx="0"/>
          </p:cNvCxnSpPr>
          <p:nvPr/>
        </p:nvCxnSpPr>
        <p:spPr>
          <a:xfrm>
            <a:off x="1326334" y="3706270"/>
            <a:ext cx="12924" cy="26882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90" name="Oval 389">
            <a:extLst>
              <a:ext uri="{FF2B5EF4-FFF2-40B4-BE49-F238E27FC236}">
                <a16:creationId xmlns:a16="http://schemas.microsoft.com/office/drawing/2014/main" id="{55D56AB1-DD43-4EA3-915C-D52323B369B0}"/>
              </a:ext>
            </a:extLst>
          </p:cNvPr>
          <p:cNvSpPr/>
          <p:nvPr/>
        </p:nvSpPr>
        <p:spPr>
          <a:xfrm>
            <a:off x="2054215" y="3856172"/>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391" name="Oval 390">
            <a:extLst>
              <a:ext uri="{FF2B5EF4-FFF2-40B4-BE49-F238E27FC236}">
                <a16:creationId xmlns:a16="http://schemas.microsoft.com/office/drawing/2014/main" id="{D58E276E-72DC-4CD8-92CC-94595FC86C6E}"/>
              </a:ext>
            </a:extLst>
          </p:cNvPr>
          <p:cNvSpPr/>
          <p:nvPr/>
        </p:nvSpPr>
        <p:spPr>
          <a:xfrm>
            <a:off x="2597533" y="3877024"/>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cxnSp>
        <p:nvCxnSpPr>
          <p:cNvPr id="392" name="Connector: Elbow 231">
            <a:extLst>
              <a:ext uri="{FF2B5EF4-FFF2-40B4-BE49-F238E27FC236}">
                <a16:creationId xmlns:a16="http://schemas.microsoft.com/office/drawing/2014/main" id="{D7214AE4-1118-44B6-B736-A268155C0A2F}"/>
              </a:ext>
            </a:extLst>
          </p:cNvPr>
          <p:cNvCxnSpPr>
            <a:cxnSpLocks/>
            <a:stCxn id="369" idx="4"/>
            <a:endCxn id="393" idx="0"/>
          </p:cNvCxnSpPr>
          <p:nvPr/>
        </p:nvCxnSpPr>
        <p:spPr>
          <a:xfrm flipH="1">
            <a:off x="1801442" y="3704056"/>
            <a:ext cx="196030" cy="16114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93" name="Oval 392">
            <a:extLst>
              <a:ext uri="{FF2B5EF4-FFF2-40B4-BE49-F238E27FC236}">
                <a16:creationId xmlns:a16="http://schemas.microsoft.com/office/drawing/2014/main" id="{645A2D74-7410-46DD-B2E8-CAB7A6CA7563}"/>
              </a:ext>
            </a:extLst>
          </p:cNvPr>
          <p:cNvSpPr/>
          <p:nvPr/>
        </p:nvSpPr>
        <p:spPr>
          <a:xfrm>
            <a:off x="1597517" y="3865197"/>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cxnSp>
        <p:nvCxnSpPr>
          <p:cNvPr id="394" name="Straight Arrow Connector 393">
            <a:extLst>
              <a:ext uri="{FF2B5EF4-FFF2-40B4-BE49-F238E27FC236}">
                <a16:creationId xmlns:a16="http://schemas.microsoft.com/office/drawing/2014/main" id="{5FF2B717-E54A-40A4-97B5-42F3CDDA8C1E}"/>
              </a:ext>
            </a:extLst>
          </p:cNvPr>
          <p:cNvCxnSpPr>
            <a:cxnSpLocks/>
            <a:stCxn id="393" idx="4"/>
            <a:endCxn id="404" idx="0"/>
          </p:cNvCxnSpPr>
          <p:nvPr/>
        </p:nvCxnSpPr>
        <p:spPr>
          <a:xfrm flipH="1">
            <a:off x="1793900" y="4274857"/>
            <a:ext cx="7542" cy="23296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95" name="Connector: Elbow 235">
            <a:extLst>
              <a:ext uri="{FF2B5EF4-FFF2-40B4-BE49-F238E27FC236}">
                <a16:creationId xmlns:a16="http://schemas.microsoft.com/office/drawing/2014/main" id="{A780103F-011E-4D21-939D-CEAC7F6A33A0}"/>
              </a:ext>
            </a:extLst>
          </p:cNvPr>
          <p:cNvCxnSpPr>
            <a:cxnSpLocks/>
            <a:stCxn id="372" idx="4"/>
            <a:endCxn id="396" idx="0"/>
          </p:cNvCxnSpPr>
          <p:nvPr/>
        </p:nvCxnSpPr>
        <p:spPr>
          <a:xfrm>
            <a:off x="2878884" y="3722251"/>
            <a:ext cx="444358" cy="16589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96" name="Oval 395">
            <a:extLst>
              <a:ext uri="{FF2B5EF4-FFF2-40B4-BE49-F238E27FC236}">
                <a16:creationId xmlns:a16="http://schemas.microsoft.com/office/drawing/2014/main" id="{73419584-FDD2-40E8-A894-2FD2AABBF5D0}"/>
              </a:ext>
            </a:extLst>
          </p:cNvPr>
          <p:cNvSpPr/>
          <p:nvPr/>
        </p:nvSpPr>
        <p:spPr>
          <a:xfrm>
            <a:off x="3119317" y="3888149"/>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cxnSp>
        <p:nvCxnSpPr>
          <p:cNvPr id="397" name="Straight Arrow Connector 396">
            <a:extLst>
              <a:ext uri="{FF2B5EF4-FFF2-40B4-BE49-F238E27FC236}">
                <a16:creationId xmlns:a16="http://schemas.microsoft.com/office/drawing/2014/main" id="{CE246E52-8F2A-4490-9DD8-4A5F55D5816B}"/>
              </a:ext>
            </a:extLst>
          </p:cNvPr>
          <p:cNvCxnSpPr>
            <a:cxnSpLocks/>
            <a:stCxn id="396" idx="4"/>
            <a:endCxn id="407" idx="0"/>
          </p:cNvCxnSpPr>
          <p:nvPr/>
        </p:nvCxnSpPr>
        <p:spPr>
          <a:xfrm>
            <a:off x="3323242" y="4297809"/>
            <a:ext cx="15399" cy="18583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398" name="Picture 397" descr="A picture containing chart&#10;&#10;Description automatically generated">
            <a:extLst>
              <a:ext uri="{FF2B5EF4-FFF2-40B4-BE49-F238E27FC236}">
                <a16:creationId xmlns:a16="http://schemas.microsoft.com/office/drawing/2014/main" id="{E60225B7-56E9-428B-9561-2DC78DB999CD}"/>
              </a:ext>
            </a:extLst>
          </p:cNvPr>
          <p:cNvPicPr>
            <a:picLocks noChangeAspect="1"/>
          </p:cNvPicPr>
          <p:nvPr/>
        </p:nvPicPr>
        <p:blipFill>
          <a:blip r:embed="rId4"/>
          <a:stretch>
            <a:fillRect/>
          </a:stretch>
        </p:blipFill>
        <p:spPr>
          <a:xfrm>
            <a:off x="4518821" y="3969132"/>
            <a:ext cx="437704" cy="437704"/>
          </a:xfrm>
          <a:prstGeom prst="rect">
            <a:avLst/>
          </a:prstGeom>
        </p:spPr>
      </p:pic>
      <p:cxnSp>
        <p:nvCxnSpPr>
          <p:cNvPr id="399" name="Straight Arrow Connector 398">
            <a:extLst>
              <a:ext uri="{FF2B5EF4-FFF2-40B4-BE49-F238E27FC236}">
                <a16:creationId xmlns:a16="http://schemas.microsoft.com/office/drawing/2014/main" id="{DABB0124-5E92-4DA4-8C0F-D94C3CB796D5}"/>
              </a:ext>
            </a:extLst>
          </p:cNvPr>
          <p:cNvCxnSpPr>
            <a:cxnSpLocks/>
            <a:endCxn id="412" idx="0"/>
          </p:cNvCxnSpPr>
          <p:nvPr/>
        </p:nvCxnSpPr>
        <p:spPr>
          <a:xfrm flipH="1">
            <a:off x="419752" y="2667593"/>
            <a:ext cx="249518" cy="62333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00" name="Straight Arrow Connector 399">
            <a:extLst>
              <a:ext uri="{FF2B5EF4-FFF2-40B4-BE49-F238E27FC236}">
                <a16:creationId xmlns:a16="http://schemas.microsoft.com/office/drawing/2014/main" id="{CEB68A6F-F0A8-45F4-9C2F-531049AD6901}"/>
              </a:ext>
            </a:extLst>
          </p:cNvPr>
          <p:cNvCxnSpPr>
            <a:cxnSpLocks/>
            <a:endCxn id="416" idx="0"/>
          </p:cNvCxnSpPr>
          <p:nvPr/>
        </p:nvCxnSpPr>
        <p:spPr>
          <a:xfrm>
            <a:off x="669269" y="2667593"/>
            <a:ext cx="204324" cy="626046"/>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01" name="Straight Arrow Connector 400">
            <a:extLst>
              <a:ext uri="{FF2B5EF4-FFF2-40B4-BE49-F238E27FC236}">
                <a16:creationId xmlns:a16="http://schemas.microsoft.com/office/drawing/2014/main" id="{3B627CDB-B65A-437A-A50E-8A544402A987}"/>
              </a:ext>
            </a:extLst>
          </p:cNvPr>
          <p:cNvCxnSpPr>
            <a:cxnSpLocks/>
            <a:endCxn id="417" idx="0"/>
          </p:cNvCxnSpPr>
          <p:nvPr/>
        </p:nvCxnSpPr>
        <p:spPr>
          <a:xfrm>
            <a:off x="669269" y="2667593"/>
            <a:ext cx="656920" cy="62617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402" name="Picture 401" descr="A picture containing clipart&#10;&#10;Description automatically generated">
            <a:extLst>
              <a:ext uri="{FF2B5EF4-FFF2-40B4-BE49-F238E27FC236}">
                <a16:creationId xmlns:a16="http://schemas.microsoft.com/office/drawing/2014/main" id="{77A342B0-0C81-489C-9CF3-032B9D2AC3D4}"/>
              </a:ext>
            </a:extLst>
          </p:cNvPr>
          <p:cNvPicPr>
            <a:picLocks noChangeAspect="1"/>
          </p:cNvPicPr>
          <p:nvPr/>
        </p:nvPicPr>
        <p:blipFill>
          <a:blip r:embed="rId3"/>
          <a:stretch>
            <a:fillRect/>
          </a:stretch>
        </p:blipFill>
        <p:spPr>
          <a:xfrm>
            <a:off x="696452" y="3964698"/>
            <a:ext cx="377551" cy="377551"/>
          </a:xfrm>
          <a:prstGeom prst="rect">
            <a:avLst/>
          </a:prstGeom>
        </p:spPr>
      </p:pic>
      <p:pic>
        <p:nvPicPr>
          <p:cNvPr id="403" name="Picture 402" descr="A picture containing clipart&#10;&#10;Description automatically generated">
            <a:extLst>
              <a:ext uri="{FF2B5EF4-FFF2-40B4-BE49-F238E27FC236}">
                <a16:creationId xmlns:a16="http://schemas.microsoft.com/office/drawing/2014/main" id="{CC6514AE-965C-45FF-91B4-00D4A919F42B}"/>
              </a:ext>
            </a:extLst>
          </p:cNvPr>
          <p:cNvPicPr>
            <a:picLocks noChangeAspect="1"/>
          </p:cNvPicPr>
          <p:nvPr/>
        </p:nvPicPr>
        <p:blipFill>
          <a:blip r:embed="rId3"/>
          <a:stretch>
            <a:fillRect/>
          </a:stretch>
        </p:blipFill>
        <p:spPr>
          <a:xfrm>
            <a:off x="1134428" y="3975091"/>
            <a:ext cx="409660" cy="409660"/>
          </a:xfrm>
          <a:prstGeom prst="rect">
            <a:avLst/>
          </a:prstGeom>
        </p:spPr>
      </p:pic>
      <p:pic>
        <p:nvPicPr>
          <p:cNvPr id="404" name="Picture 403" descr="A picture containing clipart&#10;&#10;Description automatically generated">
            <a:extLst>
              <a:ext uri="{FF2B5EF4-FFF2-40B4-BE49-F238E27FC236}">
                <a16:creationId xmlns:a16="http://schemas.microsoft.com/office/drawing/2014/main" id="{30BD094B-1246-4652-971F-02781BEE44D6}"/>
              </a:ext>
            </a:extLst>
          </p:cNvPr>
          <p:cNvPicPr>
            <a:picLocks noChangeAspect="1"/>
          </p:cNvPicPr>
          <p:nvPr/>
        </p:nvPicPr>
        <p:blipFill>
          <a:blip r:embed="rId3"/>
          <a:stretch>
            <a:fillRect/>
          </a:stretch>
        </p:blipFill>
        <p:spPr>
          <a:xfrm>
            <a:off x="1589070" y="4507819"/>
            <a:ext cx="409660" cy="409660"/>
          </a:xfrm>
          <a:prstGeom prst="rect">
            <a:avLst/>
          </a:prstGeom>
        </p:spPr>
      </p:pic>
      <p:pic>
        <p:nvPicPr>
          <p:cNvPr id="405" name="Picture 404" descr="A picture containing clipart&#10;&#10;Description automatically generated">
            <a:extLst>
              <a:ext uri="{FF2B5EF4-FFF2-40B4-BE49-F238E27FC236}">
                <a16:creationId xmlns:a16="http://schemas.microsoft.com/office/drawing/2014/main" id="{E9DCA6C8-E228-487E-AFC2-C522067DBD41}"/>
              </a:ext>
            </a:extLst>
          </p:cNvPr>
          <p:cNvPicPr>
            <a:picLocks noChangeAspect="1"/>
          </p:cNvPicPr>
          <p:nvPr/>
        </p:nvPicPr>
        <p:blipFill>
          <a:blip r:embed="rId3"/>
          <a:stretch>
            <a:fillRect/>
          </a:stretch>
        </p:blipFill>
        <p:spPr>
          <a:xfrm>
            <a:off x="2054057" y="4511949"/>
            <a:ext cx="409660" cy="409660"/>
          </a:xfrm>
          <a:prstGeom prst="rect">
            <a:avLst/>
          </a:prstGeom>
        </p:spPr>
      </p:pic>
      <p:pic>
        <p:nvPicPr>
          <p:cNvPr id="406" name="Picture 405" descr="A picture containing clipart&#10;&#10;Description automatically generated">
            <a:extLst>
              <a:ext uri="{FF2B5EF4-FFF2-40B4-BE49-F238E27FC236}">
                <a16:creationId xmlns:a16="http://schemas.microsoft.com/office/drawing/2014/main" id="{377A2F44-AD24-43FB-AF4B-1769FED537F9}"/>
              </a:ext>
            </a:extLst>
          </p:cNvPr>
          <p:cNvPicPr>
            <a:picLocks noChangeAspect="1"/>
          </p:cNvPicPr>
          <p:nvPr/>
        </p:nvPicPr>
        <p:blipFill>
          <a:blip r:embed="rId3"/>
          <a:stretch>
            <a:fillRect/>
          </a:stretch>
        </p:blipFill>
        <p:spPr>
          <a:xfrm>
            <a:off x="2596500" y="4506432"/>
            <a:ext cx="409660" cy="409660"/>
          </a:xfrm>
          <a:prstGeom prst="rect">
            <a:avLst/>
          </a:prstGeom>
        </p:spPr>
      </p:pic>
      <p:pic>
        <p:nvPicPr>
          <p:cNvPr id="407" name="Picture 406" descr="A picture containing clipart&#10;&#10;Description automatically generated">
            <a:extLst>
              <a:ext uri="{FF2B5EF4-FFF2-40B4-BE49-F238E27FC236}">
                <a16:creationId xmlns:a16="http://schemas.microsoft.com/office/drawing/2014/main" id="{7EA89095-1DFA-4738-A8DA-B74DF883E23C}"/>
              </a:ext>
            </a:extLst>
          </p:cNvPr>
          <p:cNvPicPr>
            <a:picLocks noChangeAspect="1"/>
          </p:cNvPicPr>
          <p:nvPr/>
        </p:nvPicPr>
        <p:blipFill>
          <a:blip r:embed="rId3"/>
          <a:stretch>
            <a:fillRect/>
          </a:stretch>
        </p:blipFill>
        <p:spPr>
          <a:xfrm>
            <a:off x="3133811" y="4483641"/>
            <a:ext cx="409660" cy="409660"/>
          </a:xfrm>
          <a:prstGeom prst="rect">
            <a:avLst/>
          </a:prstGeom>
        </p:spPr>
      </p:pic>
      <p:pic>
        <p:nvPicPr>
          <p:cNvPr id="408" name="Picture 407" descr="A picture containing clipart&#10;&#10;Description automatically generated">
            <a:extLst>
              <a:ext uri="{FF2B5EF4-FFF2-40B4-BE49-F238E27FC236}">
                <a16:creationId xmlns:a16="http://schemas.microsoft.com/office/drawing/2014/main" id="{E12FE9D4-FB77-45CD-92D7-5073F0BD1A47}"/>
              </a:ext>
            </a:extLst>
          </p:cNvPr>
          <p:cNvPicPr>
            <a:picLocks noChangeAspect="1"/>
          </p:cNvPicPr>
          <p:nvPr/>
        </p:nvPicPr>
        <p:blipFill>
          <a:blip r:embed="rId3"/>
          <a:stretch>
            <a:fillRect/>
          </a:stretch>
        </p:blipFill>
        <p:spPr>
          <a:xfrm>
            <a:off x="5051293" y="3974948"/>
            <a:ext cx="409660" cy="409660"/>
          </a:xfrm>
          <a:prstGeom prst="rect">
            <a:avLst/>
          </a:prstGeom>
        </p:spPr>
      </p:pic>
      <p:pic>
        <p:nvPicPr>
          <p:cNvPr id="409" name="Picture 408" descr="A picture containing clipart&#10;&#10;Description automatically generated">
            <a:extLst>
              <a:ext uri="{FF2B5EF4-FFF2-40B4-BE49-F238E27FC236}">
                <a16:creationId xmlns:a16="http://schemas.microsoft.com/office/drawing/2014/main" id="{8B95C7E9-F920-4DC4-AA87-0B98269D914E}"/>
              </a:ext>
            </a:extLst>
          </p:cNvPr>
          <p:cNvPicPr>
            <a:picLocks noChangeAspect="1"/>
          </p:cNvPicPr>
          <p:nvPr/>
        </p:nvPicPr>
        <p:blipFill>
          <a:blip r:embed="rId3"/>
          <a:stretch>
            <a:fillRect/>
          </a:stretch>
        </p:blipFill>
        <p:spPr>
          <a:xfrm>
            <a:off x="5524875" y="3979299"/>
            <a:ext cx="409660" cy="409660"/>
          </a:xfrm>
          <a:prstGeom prst="rect">
            <a:avLst/>
          </a:prstGeom>
        </p:spPr>
      </p:pic>
      <p:sp>
        <p:nvSpPr>
          <p:cNvPr id="410" name="Oval 409">
            <a:extLst>
              <a:ext uri="{FF2B5EF4-FFF2-40B4-BE49-F238E27FC236}">
                <a16:creationId xmlns:a16="http://schemas.microsoft.com/office/drawing/2014/main" id="{CE742789-611D-4B00-807C-6ED058BF320E}"/>
              </a:ext>
            </a:extLst>
          </p:cNvPr>
          <p:cNvSpPr/>
          <p:nvPr/>
        </p:nvSpPr>
        <p:spPr>
          <a:xfrm>
            <a:off x="1235877" y="2455530"/>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11" name="Oval 410">
            <a:extLst>
              <a:ext uri="{FF2B5EF4-FFF2-40B4-BE49-F238E27FC236}">
                <a16:creationId xmlns:a16="http://schemas.microsoft.com/office/drawing/2014/main" id="{7405B52F-ADC0-40BF-99F6-3F00787F304F}"/>
              </a:ext>
            </a:extLst>
          </p:cNvPr>
          <p:cNvSpPr/>
          <p:nvPr/>
        </p:nvSpPr>
        <p:spPr>
          <a:xfrm>
            <a:off x="3228938" y="2455530"/>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12" name="Oval 411">
            <a:extLst>
              <a:ext uri="{FF2B5EF4-FFF2-40B4-BE49-F238E27FC236}">
                <a16:creationId xmlns:a16="http://schemas.microsoft.com/office/drawing/2014/main" id="{A825F2A7-B68E-4BDE-9E63-8EC957C1D0AD}"/>
              </a:ext>
            </a:extLst>
          </p:cNvPr>
          <p:cNvSpPr/>
          <p:nvPr/>
        </p:nvSpPr>
        <p:spPr>
          <a:xfrm>
            <a:off x="215827" y="3290928"/>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413" name="Oval 412">
            <a:extLst>
              <a:ext uri="{FF2B5EF4-FFF2-40B4-BE49-F238E27FC236}">
                <a16:creationId xmlns:a16="http://schemas.microsoft.com/office/drawing/2014/main" id="{63A782C0-E386-43A5-B948-2449A3709B75}"/>
              </a:ext>
            </a:extLst>
          </p:cNvPr>
          <p:cNvSpPr/>
          <p:nvPr/>
        </p:nvSpPr>
        <p:spPr>
          <a:xfrm>
            <a:off x="216929" y="3904896"/>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cxnSp>
        <p:nvCxnSpPr>
          <p:cNvPr id="414" name="Straight Arrow Connector 413">
            <a:extLst>
              <a:ext uri="{FF2B5EF4-FFF2-40B4-BE49-F238E27FC236}">
                <a16:creationId xmlns:a16="http://schemas.microsoft.com/office/drawing/2014/main" id="{2E8AB79B-4BCD-4AD9-B2D8-2F267211AE16}"/>
              </a:ext>
            </a:extLst>
          </p:cNvPr>
          <p:cNvCxnSpPr>
            <a:cxnSpLocks/>
            <a:stCxn id="390" idx="4"/>
            <a:endCxn id="405" idx="0"/>
          </p:cNvCxnSpPr>
          <p:nvPr/>
        </p:nvCxnSpPr>
        <p:spPr>
          <a:xfrm>
            <a:off x="2258140" y="4265832"/>
            <a:ext cx="747" cy="246117"/>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15" name="Straight Arrow Connector 414">
            <a:extLst>
              <a:ext uri="{FF2B5EF4-FFF2-40B4-BE49-F238E27FC236}">
                <a16:creationId xmlns:a16="http://schemas.microsoft.com/office/drawing/2014/main" id="{489841BF-1CFF-4753-87D2-483A77CB9009}"/>
              </a:ext>
            </a:extLst>
          </p:cNvPr>
          <p:cNvCxnSpPr>
            <a:cxnSpLocks/>
            <a:stCxn id="391" idx="4"/>
            <a:endCxn id="406" idx="0"/>
          </p:cNvCxnSpPr>
          <p:nvPr/>
        </p:nvCxnSpPr>
        <p:spPr>
          <a:xfrm flipH="1">
            <a:off x="2801330" y="4286684"/>
            <a:ext cx="128" cy="21974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16" name="Oval 415">
            <a:extLst>
              <a:ext uri="{FF2B5EF4-FFF2-40B4-BE49-F238E27FC236}">
                <a16:creationId xmlns:a16="http://schemas.microsoft.com/office/drawing/2014/main" id="{158E7F6E-DDEF-4A2C-B3F7-510FF2E20D55}"/>
              </a:ext>
            </a:extLst>
          </p:cNvPr>
          <p:cNvSpPr/>
          <p:nvPr/>
        </p:nvSpPr>
        <p:spPr>
          <a:xfrm>
            <a:off x="669668" y="3293639"/>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17" name="Oval 416">
            <a:extLst>
              <a:ext uri="{FF2B5EF4-FFF2-40B4-BE49-F238E27FC236}">
                <a16:creationId xmlns:a16="http://schemas.microsoft.com/office/drawing/2014/main" id="{9B5634EE-8375-4EB8-B762-BA8BAD6E571A}"/>
              </a:ext>
            </a:extLst>
          </p:cNvPr>
          <p:cNvSpPr/>
          <p:nvPr/>
        </p:nvSpPr>
        <p:spPr>
          <a:xfrm>
            <a:off x="1122264" y="3293763"/>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18" name="Oval 417">
            <a:extLst>
              <a:ext uri="{FF2B5EF4-FFF2-40B4-BE49-F238E27FC236}">
                <a16:creationId xmlns:a16="http://schemas.microsoft.com/office/drawing/2014/main" id="{2635C101-D6D7-4EA3-8169-3DDDF24215DF}"/>
              </a:ext>
            </a:extLst>
          </p:cNvPr>
          <p:cNvSpPr/>
          <p:nvPr/>
        </p:nvSpPr>
        <p:spPr>
          <a:xfrm>
            <a:off x="1793691" y="3291136"/>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19" name="Oval 418">
            <a:extLst>
              <a:ext uri="{FF2B5EF4-FFF2-40B4-BE49-F238E27FC236}">
                <a16:creationId xmlns:a16="http://schemas.microsoft.com/office/drawing/2014/main" id="{AE6D207A-164D-4983-884B-0285C38CC17F}"/>
              </a:ext>
            </a:extLst>
          </p:cNvPr>
          <p:cNvSpPr/>
          <p:nvPr/>
        </p:nvSpPr>
        <p:spPr>
          <a:xfrm>
            <a:off x="2685641" y="3314341"/>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20" name="Oval 419">
            <a:extLst>
              <a:ext uri="{FF2B5EF4-FFF2-40B4-BE49-F238E27FC236}">
                <a16:creationId xmlns:a16="http://schemas.microsoft.com/office/drawing/2014/main" id="{8E969672-B12E-4B1F-AA71-26495B61A8AD}"/>
              </a:ext>
            </a:extLst>
          </p:cNvPr>
          <p:cNvSpPr/>
          <p:nvPr/>
        </p:nvSpPr>
        <p:spPr>
          <a:xfrm>
            <a:off x="4002846" y="3318501"/>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421" name="Oval 420">
            <a:extLst>
              <a:ext uri="{FF2B5EF4-FFF2-40B4-BE49-F238E27FC236}">
                <a16:creationId xmlns:a16="http://schemas.microsoft.com/office/drawing/2014/main" id="{E4257C9C-D846-4A4A-B659-0505184186B5}"/>
              </a:ext>
            </a:extLst>
          </p:cNvPr>
          <p:cNvSpPr/>
          <p:nvPr/>
        </p:nvSpPr>
        <p:spPr>
          <a:xfrm>
            <a:off x="4535612" y="3306634"/>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422" name="Oval 421">
            <a:extLst>
              <a:ext uri="{FF2B5EF4-FFF2-40B4-BE49-F238E27FC236}">
                <a16:creationId xmlns:a16="http://schemas.microsoft.com/office/drawing/2014/main" id="{2AEC2615-0BF9-4A5F-94AC-062F066AF429}"/>
              </a:ext>
            </a:extLst>
          </p:cNvPr>
          <p:cNvSpPr/>
          <p:nvPr/>
        </p:nvSpPr>
        <p:spPr>
          <a:xfrm>
            <a:off x="5035799" y="3321147"/>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423" name="Oval 422">
            <a:extLst>
              <a:ext uri="{FF2B5EF4-FFF2-40B4-BE49-F238E27FC236}">
                <a16:creationId xmlns:a16="http://schemas.microsoft.com/office/drawing/2014/main" id="{5B3A2081-E701-4291-BB3C-1B9B117D29A5}"/>
              </a:ext>
            </a:extLst>
          </p:cNvPr>
          <p:cNvSpPr/>
          <p:nvPr/>
        </p:nvSpPr>
        <p:spPr>
          <a:xfrm>
            <a:off x="5529147" y="3329398"/>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4" name="TextBox 423">
            <a:extLst>
              <a:ext uri="{FF2B5EF4-FFF2-40B4-BE49-F238E27FC236}">
                <a16:creationId xmlns:a16="http://schemas.microsoft.com/office/drawing/2014/main" id="{698DC127-3072-422D-A458-81FCE93C55CD}"/>
              </a:ext>
            </a:extLst>
          </p:cNvPr>
          <p:cNvSpPr txBox="1"/>
          <p:nvPr/>
        </p:nvSpPr>
        <p:spPr>
          <a:xfrm>
            <a:off x="5529147" y="3347616"/>
            <a:ext cx="418704" cy="369332"/>
          </a:xfrm>
          <a:prstGeom prst="rect">
            <a:avLst/>
          </a:prstGeom>
          <a:noFill/>
        </p:spPr>
        <p:txBody>
          <a:bodyPr wrap="none" rtlCol="0">
            <a:spAutoFit/>
          </a:bodyPr>
          <a:lstStyle/>
          <a:p>
            <a:r>
              <a:rPr lang="en-US" dirty="0">
                <a:solidFill>
                  <a:schemeClr val="bg1"/>
                </a:solidFill>
              </a:rPr>
              <a:t>10</a:t>
            </a:r>
          </a:p>
        </p:txBody>
      </p:sp>
      <p:pic>
        <p:nvPicPr>
          <p:cNvPr id="425" name="Picture 424" descr="A picture containing chart&#10;&#10;Description automatically generated">
            <a:extLst>
              <a:ext uri="{FF2B5EF4-FFF2-40B4-BE49-F238E27FC236}">
                <a16:creationId xmlns:a16="http://schemas.microsoft.com/office/drawing/2014/main" id="{BA8EE393-2A44-4649-9850-54506F1B3DDF}"/>
              </a:ext>
            </a:extLst>
          </p:cNvPr>
          <p:cNvPicPr>
            <a:picLocks noChangeAspect="1"/>
          </p:cNvPicPr>
          <p:nvPr/>
        </p:nvPicPr>
        <p:blipFill>
          <a:blip r:embed="rId4"/>
          <a:stretch>
            <a:fillRect/>
          </a:stretch>
        </p:blipFill>
        <p:spPr>
          <a:xfrm>
            <a:off x="4028130" y="3969825"/>
            <a:ext cx="437704" cy="437704"/>
          </a:xfrm>
          <a:prstGeom prst="rect">
            <a:avLst/>
          </a:prstGeom>
        </p:spPr>
      </p:pic>
      <p:sp>
        <p:nvSpPr>
          <p:cNvPr id="426" name="Rectangle 425">
            <a:extLst>
              <a:ext uri="{FF2B5EF4-FFF2-40B4-BE49-F238E27FC236}">
                <a16:creationId xmlns:a16="http://schemas.microsoft.com/office/drawing/2014/main" id="{E86404CC-290D-41AD-A195-A7E9EB455E67}"/>
              </a:ext>
            </a:extLst>
          </p:cNvPr>
          <p:cNvSpPr/>
          <p:nvPr/>
        </p:nvSpPr>
        <p:spPr>
          <a:xfrm>
            <a:off x="6272718" y="1895821"/>
            <a:ext cx="5863771" cy="31577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7" name="Rectangle: Rounded Corners 426">
            <a:extLst>
              <a:ext uri="{FF2B5EF4-FFF2-40B4-BE49-F238E27FC236}">
                <a16:creationId xmlns:a16="http://schemas.microsoft.com/office/drawing/2014/main" id="{1CA98B4A-8A50-479E-8590-0FE497D0F468}"/>
              </a:ext>
            </a:extLst>
          </p:cNvPr>
          <p:cNvSpPr/>
          <p:nvPr/>
        </p:nvSpPr>
        <p:spPr>
          <a:xfrm>
            <a:off x="7467329" y="2388378"/>
            <a:ext cx="1737275" cy="2196132"/>
          </a:xfrm>
          <a:prstGeom prst="roundRect">
            <a:avLst/>
          </a:prstGeom>
          <a:solidFill>
            <a:srgbClr val="9DBFBE">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8" name="Rectangle 427">
            <a:extLst>
              <a:ext uri="{FF2B5EF4-FFF2-40B4-BE49-F238E27FC236}">
                <a16:creationId xmlns:a16="http://schemas.microsoft.com/office/drawing/2014/main" id="{A1390E54-2954-4705-9F63-0D2D6FE8E7C0}"/>
              </a:ext>
            </a:extLst>
          </p:cNvPr>
          <p:cNvSpPr/>
          <p:nvPr/>
        </p:nvSpPr>
        <p:spPr>
          <a:xfrm>
            <a:off x="8226653" y="1987212"/>
            <a:ext cx="423933" cy="28386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b="1" dirty="0">
                <a:solidFill>
                  <a:schemeClr val="tx1"/>
                </a:solidFill>
              </a:rPr>
              <a:t>g</a:t>
            </a:r>
            <a:r>
              <a:rPr lang="en-US" sz="1600" b="1" baseline="30000" dirty="0">
                <a:solidFill>
                  <a:schemeClr val="tx1"/>
                </a:solidFill>
              </a:rPr>
              <a:t>ab</a:t>
            </a:r>
            <a:endParaRPr lang="en-US" sz="1600" dirty="0">
              <a:solidFill>
                <a:schemeClr val="tx1"/>
              </a:solidFill>
            </a:endParaRPr>
          </a:p>
        </p:txBody>
      </p:sp>
      <p:sp>
        <p:nvSpPr>
          <p:cNvPr id="429" name="Rectangle 428">
            <a:extLst>
              <a:ext uri="{FF2B5EF4-FFF2-40B4-BE49-F238E27FC236}">
                <a16:creationId xmlns:a16="http://schemas.microsoft.com/office/drawing/2014/main" id="{E4874F01-DF56-438A-A62B-188A0D974A39}"/>
              </a:ext>
            </a:extLst>
          </p:cNvPr>
          <p:cNvSpPr/>
          <p:nvPr/>
        </p:nvSpPr>
        <p:spPr>
          <a:xfrm>
            <a:off x="9096350" y="2904817"/>
            <a:ext cx="786467" cy="37114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chemeClr val="tx1"/>
                </a:solidFill>
              </a:rPr>
              <a:t>(</a:t>
            </a:r>
            <a:r>
              <a:rPr lang="en-US" sz="1600" b="1" dirty="0">
                <a:solidFill>
                  <a:schemeClr val="tx1"/>
                </a:solidFill>
              </a:rPr>
              <a:t>g</a:t>
            </a:r>
            <a:r>
              <a:rPr lang="en-US" sz="1600" b="1" baseline="30000" dirty="0">
                <a:solidFill>
                  <a:schemeClr val="tx1"/>
                </a:solidFill>
              </a:rPr>
              <a:t>a</a:t>
            </a:r>
            <a:r>
              <a:rPr lang="en-US" sz="1600" dirty="0">
                <a:solidFill>
                  <a:schemeClr val="tx1"/>
                </a:solidFill>
              </a:rPr>
              <a:t> , </a:t>
            </a:r>
            <a:r>
              <a:rPr lang="en-US" sz="1600" b="1" dirty="0" err="1">
                <a:solidFill>
                  <a:schemeClr val="tx1"/>
                </a:solidFill>
              </a:rPr>
              <a:t>g</a:t>
            </a:r>
            <a:r>
              <a:rPr lang="en-US" sz="1600" b="1" baseline="30000" dirty="0" err="1">
                <a:solidFill>
                  <a:schemeClr val="tx1"/>
                </a:solidFill>
              </a:rPr>
              <a:t>b</a:t>
            </a:r>
            <a:r>
              <a:rPr lang="en-US" sz="1600" dirty="0">
                <a:solidFill>
                  <a:schemeClr val="tx1"/>
                </a:solidFill>
              </a:rPr>
              <a:t>)</a:t>
            </a:r>
          </a:p>
        </p:txBody>
      </p:sp>
      <p:sp>
        <p:nvSpPr>
          <p:cNvPr id="430" name="Isosceles Triangle 429">
            <a:extLst>
              <a:ext uri="{FF2B5EF4-FFF2-40B4-BE49-F238E27FC236}">
                <a16:creationId xmlns:a16="http://schemas.microsoft.com/office/drawing/2014/main" id="{819F5713-81F4-41B4-93AF-952E266B21DC}"/>
              </a:ext>
            </a:extLst>
          </p:cNvPr>
          <p:cNvSpPr/>
          <p:nvPr/>
        </p:nvSpPr>
        <p:spPr>
          <a:xfrm rot="5400000">
            <a:off x="6313712" y="2536709"/>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31" name="Diamond 430">
            <a:extLst>
              <a:ext uri="{FF2B5EF4-FFF2-40B4-BE49-F238E27FC236}">
                <a16:creationId xmlns:a16="http://schemas.microsoft.com/office/drawing/2014/main" id="{BE95AF8E-5A83-4B84-8B5F-FC254440C4DC}"/>
              </a:ext>
            </a:extLst>
          </p:cNvPr>
          <p:cNvSpPr/>
          <p:nvPr/>
        </p:nvSpPr>
        <p:spPr>
          <a:xfrm>
            <a:off x="7647079" y="2523020"/>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2" name="Straight Arrow Connector 431">
            <a:extLst>
              <a:ext uri="{FF2B5EF4-FFF2-40B4-BE49-F238E27FC236}">
                <a16:creationId xmlns:a16="http://schemas.microsoft.com/office/drawing/2014/main" id="{880A0104-2156-48BF-8390-0CF7701A6DDF}"/>
              </a:ext>
            </a:extLst>
          </p:cNvPr>
          <p:cNvCxnSpPr>
            <a:cxnSpLocks/>
            <a:stCxn id="430" idx="0"/>
            <a:endCxn id="431" idx="1"/>
          </p:cNvCxnSpPr>
          <p:nvPr/>
        </p:nvCxnSpPr>
        <p:spPr>
          <a:xfrm>
            <a:off x="6696560" y="2720043"/>
            <a:ext cx="950519" cy="249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33" name="Straight Arrow Connector 432">
            <a:extLst>
              <a:ext uri="{FF2B5EF4-FFF2-40B4-BE49-F238E27FC236}">
                <a16:creationId xmlns:a16="http://schemas.microsoft.com/office/drawing/2014/main" id="{F77295BF-0866-4CE1-A8DF-C4E7A1E2A264}"/>
              </a:ext>
            </a:extLst>
          </p:cNvPr>
          <p:cNvCxnSpPr>
            <a:cxnSpLocks/>
            <a:stCxn id="431" idx="3"/>
            <a:endCxn id="434" idx="3"/>
          </p:cNvCxnSpPr>
          <p:nvPr/>
        </p:nvCxnSpPr>
        <p:spPr>
          <a:xfrm>
            <a:off x="8013746" y="2722535"/>
            <a:ext cx="232491" cy="308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34" name="Isosceles Triangle 433">
            <a:extLst>
              <a:ext uri="{FF2B5EF4-FFF2-40B4-BE49-F238E27FC236}">
                <a16:creationId xmlns:a16="http://schemas.microsoft.com/office/drawing/2014/main" id="{EA9D304F-388E-4F73-A19A-4D6921450081}"/>
              </a:ext>
            </a:extLst>
          </p:cNvPr>
          <p:cNvSpPr/>
          <p:nvPr/>
        </p:nvSpPr>
        <p:spPr>
          <a:xfrm rot="5400000">
            <a:off x="8230056" y="2542289"/>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435" name="Straight Arrow Connector 434">
            <a:extLst>
              <a:ext uri="{FF2B5EF4-FFF2-40B4-BE49-F238E27FC236}">
                <a16:creationId xmlns:a16="http://schemas.microsoft.com/office/drawing/2014/main" id="{FCA46AB7-7F8E-42A1-A62E-5E1ACF9DAECA}"/>
              </a:ext>
            </a:extLst>
          </p:cNvPr>
          <p:cNvCxnSpPr>
            <a:cxnSpLocks/>
            <a:stCxn id="428" idx="2"/>
            <a:endCxn id="434" idx="1"/>
          </p:cNvCxnSpPr>
          <p:nvPr/>
        </p:nvCxnSpPr>
        <p:spPr>
          <a:xfrm flipH="1">
            <a:off x="8429570" y="2271072"/>
            <a:ext cx="9050" cy="354793"/>
          </a:xfrm>
          <a:prstGeom prst="straightConnector1">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36" name="Straight Arrow Connector 435">
            <a:extLst>
              <a:ext uri="{FF2B5EF4-FFF2-40B4-BE49-F238E27FC236}">
                <a16:creationId xmlns:a16="http://schemas.microsoft.com/office/drawing/2014/main" id="{A878EA10-12BF-4289-A739-9D7E2211E0E4}"/>
              </a:ext>
            </a:extLst>
          </p:cNvPr>
          <p:cNvCxnSpPr>
            <a:cxnSpLocks/>
            <a:stCxn id="434" idx="0"/>
            <a:endCxn id="437" idx="1"/>
          </p:cNvCxnSpPr>
          <p:nvPr/>
        </p:nvCxnSpPr>
        <p:spPr>
          <a:xfrm flipV="1">
            <a:off x="8612904" y="2713409"/>
            <a:ext cx="678421" cy="12214"/>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37" name="Diamond 436">
            <a:extLst>
              <a:ext uri="{FF2B5EF4-FFF2-40B4-BE49-F238E27FC236}">
                <a16:creationId xmlns:a16="http://schemas.microsoft.com/office/drawing/2014/main" id="{6D8E40D2-4DF1-4646-AC3D-6A06BB3651DF}"/>
              </a:ext>
            </a:extLst>
          </p:cNvPr>
          <p:cNvSpPr/>
          <p:nvPr/>
        </p:nvSpPr>
        <p:spPr>
          <a:xfrm>
            <a:off x="9291325" y="2513894"/>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8" name="Straight Arrow Connector 437">
            <a:extLst>
              <a:ext uri="{FF2B5EF4-FFF2-40B4-BE49-F238E27FC236}">
                <a16:creationId xmlns:a16="http://schemas.microsoft.com/office/drawing/2014/main" id="{A8AE71BE-93B9-41B1-85F2-D2E36761B2C4}"/>
              </a:ext>
            </a:extLst>
          </p:cNvPr>
          <p:cNvCxnSpPr>
            <a:cxnSpLocks/>
            <a:stCxn id="437" idx="3"/>
            <a:endCxn id="439" idx="3"/>
          </p:cNvCxnSpPr>
          <p:nvPr/>
        </p:nvCxnSpPr>
        <p:spPr>
          <a:xfrm>
            <a:off x="9657992" y="2713409"/>
            <a:ext cx="542676" cy="756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39" name="Isosceles Triangle 438">
            <a:extLst>
              <a:ext uri="{FF2B5EF4-FFF2-40B4-BE49-F238E27FC236}">
                <a16:creationId xmlns:a16="http://schemas.microsoft.com/office/drawing/2014/main" id="{8A205AC7-F7B3-45B1-9BF1-4ED1F171F102}"/>
              </a:ext>
            </a:extLst>
          </p:cNvPr>
          <p:cNvSpPr/>
          <p:nvPr/>
        </p:nvSpPr>
        <p:spPr>
          <a:xfrm rot="5400000">
            <a:off x="10184487" y="2537636"/>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440" name="Connector: Elbow 65">
            <a:extLst>
              <a:ext uri="{FF2B5EF4-FFF2-40B4-BE49-F238E27FC236}">
                <a16:creationId xmlns:a16="http://schemas.microsoft.com/office/drawing/2014/main" id="{8C3E0EFF-0F57-400C-AF2B-C613A06D7117}"/>
              </a:ext>
            </a:extLst>
          </p:cNvPr>
          <p:cNvCxnSpPr>
            <a:cxnSpLocks/>
            <a:stCxn id="439" idx="0"/>
            <a:endCxn id="441" idx="0"/>
          </p:cNvCxnSpPr>
          <p:nvPr/>
        </p:nvCxnSpPr>
        <p:spPr>
          <a:xfrm>
            <a:off x="10567335" y="2720970"/>
            <a:ext cx="219945" cy="753727"/>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41" name="Diamond 440">
            <a:extLst>
              <a:ext uri="{FF2B5EF4-FFF2-40B4-BE49-F238E27FC236}">
                <a16:creationId xmlns:a16="http://schemas.microsoft.com/office/drawing/2014/main" id="{48CA1C32-FC7D-4CA8-B215-7F3DE44633B6}"/>
              </a:ext>
            </a:extLst>
          </p:cNvPr>
          <p:cNvSpPr/>
          <p:nvPr/>
        </p:nvSpPr>
        <p:spPr>
          <a:xfrm>
            <a:off x="10603946" y="3474697"/>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2" name="Straight Arrow Connector 441">
            <a:extLst>
              <a:ext uri="{FF2B5EF4-FFF2-40B4-BE49-F238E27FC236}">
                <a16:creationId xmlns:a16="http://schemas.microsoft.com/office/drawing/2014/main" id="{12A6E2E1-B192-4029-9F1E-0FC9FE27A5E7}"/>
              </a:ext>
            </a:extLst>
          </p:cNvPr>
          <p:cNvCxnSpPr>
            <a:cxnSpLocks/>
            <a:stCxn id="441" idx="2"/>
            <a:endCxn id="486" idx="0"/>
          </p:cNvCxnSpPr>
          <p:nvPr/>
        </p:nvCxnSpPr>
        <p:spPr>
          <a:xfrm>
            <a:off x="10787280" y="3873726"/>
            <a:ext cx="18022" cy="30921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43" name="Connector: Elbow 75">
            <a:extLst>
              <a:ext uri="{FF2B5EF4-FFF2-40B4-BE49-F238E27FC236}">
                <a16:creationId xmlns:a16="http://schemas.microsoft.com/office/drawing/2014/main" id="{E7A29CAC-4B04-4E37-872D-58176F2FE2D6}"/>
              </a:ext>
            </a:extLst>
          </p:cNvPr>
          <p:cNvCxnSpPr>
            <a:cxnSpLocks/>
            <a:stCxn id="439" idx="0"/>
            <a:endCxn id="444" idx="0"/>
          </p:cNvCxnSpPr>
          <p:nvPr/>
        </p:nvCxnSpPr>
        <p:spPr>
          <a:xfrm flipH="1">
            <a:off x="10254653" y="2720970"/>
            <a:ext cx="312682" cy="765937"/>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44" name="Diamond 443">
            <a:extLst>
              <a:ext uri="{FF2B5EF4-FFF2-40B4-BE49-F238E27FC236}">
                <a16:creationId xmlns:a16="http://schemas.microsoft.com/office/drawing/2014/main" id="{9F03BCCD-E0D4-4438-BE83-8B153B18A7B3}"/>
              </a:ext>
            </a:extLst>
          </p:cNvPr>
          <p:cNvSpPr/>
          <p:nvPr/>
        </p:nvSpPr>
        <p:spPr>
          <a:xfrm>
            <a:off x="10071319" y="3486907"/>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5" name="Connector: Elbow 81">
            <a:extLst>
              <a:ext uri="{FF2B5EF4-FFF2-40B4-BE49-F238E27FC236}">
                <a16:creationId xmlns:a16="http://schemas.microsoft.com/office/drawing/2014/main" id="{3AE9F93D-86E5-41B9-A0EA-76D73F038061}"/>
              </a:ext>
            </a:extLst>
          </p:cNvPr>
          <p:cNvCxnSpPr>
            <a:cxnSpLocks/>
            <a:stCxn id="439" idx="0"/>
            <a:endCxn id="446" idx="0"/>
          </p:cNvCxnSpPr>
          <p:nvPr/>
        </p:nvCxnSpPr>
        <p:spPr>
          <a:xfrm>
            <a:off x="10567335" y="2720970"/>
            <a:ext cx="1202307" cy="83560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46" name="Diamond 445">
            <a:extLst>
              <a:ext uri="{FF2B5EF4-FFF2-40B4-BE49-F238E27FC236}">
                <a16:creationId xmlns:a16="http://schemas.microsoft.com/office/drawing/2014/main" id="{12C0DFBE-0FE3-41D0-8408-F25AB97EB267}"/>
              </a:ext>
            </a:extLst>
          </p:cNvPr>
          <p:cNvSpPr/>
          <p:nvPr/>
        </p:nvSpPr>
        <p:spPr>
          <a:xfrm>
            <a:off x="11586308" y="3556575"/>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7" name="Connector: Elbow 83">
            <a:extLst>
              <a:ext uri="{FF2B5EF4-FFF2-40B4-BE49-F238E27FC236}">
                <a16:creationId xmlns:a16="http://schemas.microsoft.com/office/drawing/2014/main" id="{23EBA5F8-1E67-474C-A96D-62B7729FA22B}"/>
              </a:ext>
            </a:extLst>
          </p:cNvPr>
          <p:cNvCxnSpPr>
            <a:cxnSpLocks/>
            <a:stCxn id="439" idx="0"/>
            <a:endCxn id="448" idx="0"/>
          </p:cNvCxnSpPr>
          <p:nvPr/>
        </p:nvCxnSpPr>
        <p:spPr>
          <a:xfrm>
            <a:off x="10567335" y="2720970"/>
            <a:ext cx="716398" cy="787014"/>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48" name="Diamond 447">
            <a:extLst>
              <a:ext uri="{FF2B5EF4-FFF2-40B4-BE49-F238E27FC236}">
                <a16:creationId xmlns:a16="http://schemas.microsoft.com/office/drawing/2014/main" id="{3E60B46B-E988-4AF8-9CDA-314435ACF47B}"/>
              </a:ext>
            </a:extLst>
          </p:cNvPr>
          <p:cNvSpPr/>
          <p:nvPr/>
        </p:nvSpPr>
        <p:spPr>
          <a:xfrm>
            <a:off x="11100399" y="3507984"/>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9" name="Straight Arrow Connector 448">
            <a:extLst>
              <a:ext uri="{FF2B5EF4-FFF2-40B4-BE49-F238E27FC236}">
                <a16:creationId xmlns:a16="http://schemas.microsoft.com/office/drawing/2014/main" id="{8E53F391-BF71-4C80-B131-0A472C03D5CC}"/>
              </a:ext>
            </a:extLst>
          </p:cNvPr>
          <p:cNvCxnSpPr>
            <a:cxnSpLocks/>
            <a:stCxn id="448" idx="2"/>
            <a:endCxn id="490" idx="0"/>
          </p:cNvCxnSpPr>
          <p:nvPr/>
        </p:nvCxnSpPr>
        <p:spPr>
          <a:xfrm>
            <a:off x="11283733" y="3907013"/>
            <a:ext cx="3359" cy="27852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50" name="Straight Arrow Connector 449">
            <a:extLst>
              <a:ext uri="{FF2B5EF4-FFF2-40B4-BE49-F238E27FC236}">
                <a16:creationId xmlns:a16="http://schemas.microsoft.com/office/drawing/2014/main" id="{314DE05F-0B7D-4285-B189-8498BD032DFB}"/>
              </a:ext>
            </a:extLst>
          </p:cNvPr>
          <p:cNvCxnSpPr>
            <a:cxnSpLocks/>
            <a:stCxn id="444" idx="2"/>
            <a:endCxn id="489" idx="0"/>
          </p:cNvCxnSpPr>
          <p:nvPr/>
        </p:nvCxnSpPr>
        <p:spPr>
          <a:xfrm flipH="1">
            <a:off x="10249806" y="3885936"/>
            <a:ext cx="4847" cy="29090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51" name="Straight Arrow Connector 450">
            <a:extLst>
              <a:ext uri="{FF2B5EF4-FFF2-40B4-BE49-F238E27FC236}">
                <a16:creationId xmlns:a16="http://schemas.microsoft.com/office/drawing/2014/main" id="{A6272435-BE3E-4FD4-AD66-3DE0356F4D40}"/>
              </a:ext>
            </a:extLst>
          </p:cNvPr>
          <p:cNvCxnSpPr>
            <a:cxnSpLocks/>
            <a:stCxn id="446" idx="2"/>
            <a:endCxn id="491" idx="0"/>
          </p:cNvCxnSpPr>
          <p:nvPr/>
        </p:nvCxnSpPr>
        <p:spPr>
          <a:xfrm>
            <a:off x="11769642" y="3955604"/>
            <a:ext cx="6000" cy="22234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52" name="Diamond 451">
            <a:extLst>
              <a:ext uri="{FF2B5EF4-FFF2-40B4-BE49-F238E27FC236}">
                <a16:creationId xmlns:a16="http://schemas.microsoft.com/office/drawing/2014/main" id="{D033994F-7157-45B6-ABB8-5C233B7F66A1}"/>
              </a:ext>
            </a:extLst>
          </p:cNvPr>
          <p:cNvSpPr/>
          <p:nvPr/>
        </p:nvSpPr>
        <p:spPr>
          <a:xfrm>
            <a:off x="7888947" y="3410572"/>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3" name="Straight Arrow Connector 452">
            <a:extLst>
              <a:ext uri="{FF2B5EF4-FFF2-40B4-BE49-F238E27FC236}">
                <a16:creationId xmlns:a16="http://schemas.microsoft.com/office/drawing/2014/main" id="{F84095EB-FEC4-468C-B81D-EAFD1A783B9A}"/>
              </a:ext>
            </a:extLst>
          </p:cNvPr>
          <p:cNvCxnSpPr>
            <a:cxnSpLocks/>
            <a:stCxn id="452" idx="2"/>
            <a:endCxn id="473" idx="0"/>
          </p:cNvCxnSpPr>
          <p:nvPr/>
        </p:nvCxnSpPr>
        <p:spPr>
          <a:xfrm>
            <a:off x="8072281" y="3809601"/>
            <a:ext cx="74716" cy="14171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54" name="Connector: Elbow 96">
            <a:extLst>
              <a:ext uri="{FF2B5EF4-FFF2-40B4-BE49-F238E27FC236}">
                <a16:creationId xmlns:a16="http://schemas.microsoft.com/office/drawing/2014/main" id="{62B382D7-FCC7-41B6-929E-94A6BFBD9CCE}"/>
              </a:ext>
            </a:extLst>
          </p:cNvPr>
          <p:cNvCxnSpPr>
            <a:cxnSpLocks/>
            <a:stCxn id="434" idx="0"/>
            <a:endCxn id="455" idx="0"/>
          </p:cNvCxnSpPr>
          <p:nvPr/>
        </p:nvCxnSpPr>
        <p:spPr>
          <a:xfrm>
            <a:off x="8612904" y="2725623"/>
            <a:ext cx="60185" cy="66418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55" name="Diamond 454">
            <a:extLst>
              <a:ext uri="{FF2B5EF4-FFF2-40B4-BE49-F238E27FC236}">
                <a16:creationId xmlns:a16="http://schemas.microsoft.com/office/drawing/2014/main" id="{D61D4EE7-F7BF-4639-9E28-B86E9854B29B}"/>
              </a:ext>
            </a:extLst>
          </p:cNvPr>
          <p:cNvSpPr/>
          <p:nvPr/>
        </p:nvSpPr>
        <p:spPr>
          <a:xfrm>
            <a:off x="8489755" y="3389808"/>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6" name="Straight Arrow Connector 455">
            <a:extLst>
              <a:ext uri="{FF2B5EF4-FFF2-40B4-BE49-F238E27FC236}">
                <a16:creationId xmlns:a16="http://schemas.microsoft.com/office/drawing/2014/main" id="{A0509923-BA2A-47A3-B15D-8735A3F3D9CC}"/>
              </a:ext>
            </a:extLst>
          </p:cNvPr>
          <p:cNvCxnSpPr>
            <a:cxnSpLocks/>
            <a:stCxn id="455" idx="2"/>
            <a:endCxn id="474" idx="0"/>
          </p:cNvCxnSpPr>
          <p:nvPr/>
        </p:nvCxnSpPr>
        <p:spPr>
          <a:xfrm flipH="1">
            <a:off x="8572891" y="3788837"/>
            <a:ext cx="100198" cy="170064"/>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57" name="Straight Arrow Connector 456">
            <a:extLst>
              <a:ext uri="{FF2B5EF4-FFF2-40B4-BE49-F238E27FC236}">
                <a16:creationId xmlns:a16="http://schemas.microsoft.com/office/drawing/2014/main" id="{7C42EBB9-C3E1-4660-8E29-6884662A92A8}"/>
              </a:ext>
            </a:extLst>
          </p:cNvPr>
          <p:cNvCxnSpPr>
            <a:cxnSpLocks/>
            <a:stCxn id="434" idx="0"/>
            <a:endCxn id="452" idx="0"/>
          </p:cNvCxnSpPr>
          <p:nvPr/>
        </p:nvCxnSpPr>
        <p:spPr>
          <a:xfrm flipH="1">
            <a:off x="8072281" y="2725623"/>
            <a:ext cx="540623" cy="68494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58" name="Diamond 457">
            <a:extLst>
              <a:ext uri="{FF2B5EF4-FFF2-40B4-BE49-F238E27FC236}">
                <a16:creationId xmlns:a16="http://schemas.microsoft.com/office/drawing/2014/main" id="{1815F6C7-6869-4FBA-B676-A6BC4AE6DD5B}"/>
              </a:ext>
            </a:extLst>
          </p:cNvPr>
          <p:cNvSpPr/>
          <p:nvPr/>
        </p:nvSpPr>
        <p:spPr>
          <a:xfrm>
            <a:off x="6287068" y="3196032"/>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9" name="Straight Arrow Connector 458">
            <a:extLst>
              <a:ext uri="{FF2B5EF4-FFF2-40B4-BE49-F238E27FC236}">
                <a16:creationId xmlns:a16="http://schemas.microsoft.com/office/drawing/2014/main" id="{D741FCFE-0F45-46EA-9510-275417539506}"/>
              </a:ext>
            </a:extLst>
          </p:cNvPr>
          <p:cNvCxnSpPr>
            <a:cxnSpLocks/>
            <a:stCxn id="458" idx="2"/>
            <a:endCxn id="464" idx="0"/>
          </p:cNvCxnSpPr>
          <p:nvPr/>
        </p:nvCxnSpPr>
        <p:spPr>
          <a:xfrm flipH="1">
            <a:off x="6464720" y="3595061"/>
            <a:ext cx="5682" cy="21072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60" name="Diamond 459">
            <a:extLst>
              <a:ext uri="{FF2B5EF4-FFF2-40B4-BE49-F238E27FC236}">
                <a16:creationId xmlns:a16="http://schemas.microsoft.com/office/drawing/2014/main" id="{BEBE5E21-E21B-49B0-9DB5-71AAB615537A}"/>
              </a:ext>
            </a:extLst>
          </p:cNvPr>
          <p:cNvSpPr/>
          <p:nvPr/>
        </p:nvSpPr>
        <p:spPr>
          <a:xfrm>
            <a:off x="6718920" y="3190281"/>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61" name="Straight Arrow Connector 460">
            <a:extLst>
              <a:ext uri="{FF2B5EF4-FFF2-40B4-BE49-F238E27FC236}">
                <a16:creationId xmlns:a16="http://schemas.microsoft.com/office/drawing/2014/main" id="{928538AB-6A97-4857-A48C-6D56D79029BF}"/>
              </a:ext>
            </a:extLst>
          </p:cNvPr>
          <p:cNvCxnSpPr>
            <a:cxnSpLocks/>
            <a:stCxn id="460" idx="2"/>
            <a:endCxn id="501" idx="0"/>
          </p:cNvCxnSpPr>
          <p:nvPr/>
        </p:nvCxnSpPr>
        <p:spPr>
          <a:xfrm flipH="1">
            <a:off x="6902164" y="3589310"/>
            <a:ext cx="90" cy="22628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62" name="Diamond 461">
            <a:extLst>
              <a:ext uri="{FF2B5EF4-FFF2-40B4-BE49-F238E27FC236}">
                <a16:creationId xmlns:a16="http://schemas.microsoft.com/office/drawing/2014/main" id="{7D01D2E5-F362-40EB-95D0-3F93A87A64F7}"/>
              </a:ext>
            </a:extLst>
          </p:cNvPr>
          <p:cNvSpPr/>
          <p:nvPr/>
        </p:nvSpPr>
        <p:spPr>
          <a:xfrm>
            <a:off x="7141335" y="3191811"/>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3" name="Picture 462" descr="A picture containing clipart&#10;&#10;Description automatically generated">
            <a:extLst>
              <a:ext uri="{FF2B5EF4-FFF2-40B4-BE49-F238E27FC236}">
                <a16:creationId xmlns:a16="http://schemas.microsoft.com/office/drawing/2014/main" id="{F97E19DA-270B-437C-B479-939AD3166FDE}"/>
              </a:ext>
            </a:extLst>
          </p:cNvPr>
          <p:cNvPicPr>
            <a:picLocks noChangeAspect="1"/>
          </p:cNvPicPr>
          <p:nvPr/>
        </p:nvPicPr>
        <p:blipFill>
          <a:blip r:embed="rId3"/>
          <a:stretch>
            <a:fillRect/>
          </a:stretch>
        </p:blipFill>
        <p:spPr>
          <a:xfrm>
            <a:off x="6258771" y="4470449"/>
            <a:ext cx="399029" cy="399029"/>
          </a:xfrm>
          <a:prstGeom prst="rect">
            <a:avLst/>
          </a:prstGeom>
        </p:spPr>
      </p:pic>
      <p:sp>
        <p:nvSpPr>
          <p:cNvPr id="464" name="Diamond 463">
            <a:extLst>
              <a:ext uri="{FF2B5EF4-FFF2-40B4-BE49-F238E27FC236}">
                <a16:creationId xmlns:a16="http://schemas.microsoft.com/office/drawing/2014/main" id="{A700CCA5-38DB-44E8-AD96-9C4F8DEA4271}"/>
              </a:ext>
            </a:extLst>
          </p:cNvPr>
          <p:cNvSpPr/>
          <p:nvPr/>
        </p:nvSpPr>
        <p:spPr>
          <a:xfrm>
            <a:off x="6281386" y="3805790"/>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65" name="Straight Arrow Connector 464">
            <a:extLst>
              <a:ext uri="{FF2B5EF4-FFF2-40B4-BE49-F238E27FC236}">
                <a16:creationId xmlns:a16="http://schemas.microsoft.com/office/drawing/2014/main" id="{60DFF640-DF73-4EEE-886F-CAE0008B1DE4}"/>
              </a:ext>
            </a:extLst>
          </p:cNvPr>
          <p:cNvCxnSpPr>
            <a:cxnSpLocks/>
            <a:stCxn id="464" idx="2"/>
            <a:endCxn id="463" idx="0"/>
          </p:cNvCxnSpPr>
          <p:nvPr/>
        </p:nvCxnSpPr>
        <p:spPr>
          <a:xfrm flipH="1">
            <a:off x="6458286" y="4204819"/>
            <a:ext cx="6434" cy="26563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66" name="Connector: Elbow 465">
            <a:extLst>
              <a:ext uri="{FF2B5EF4-FFF2-40B4-BE49-F238E27FC236}">
                <a16:creationId xmlns:a16="http://schemas.microsoft.com/office/drawing/2014/main" id="{B2319FD6-B6C4-40FC-8AD0-0174B90005BB}"/>
              </a:ext>
            </a:extLst>
          </p:cNvPr>
          <p:cNvCxnSpPr>
            <a:cxnSpLocks/>
            <a:stCxn id="429" idx="3"/>
            <a:endCxn id="444" idx="0"/>
          </p:cNvCxnSpPr>
          <p:nvPr/>
        </p:nvCxnSpPr>
        <p:spPr>
          <a:xfrm>
            <a:off x="9882817" y="3090390"/>
            <a:ext cx="371836" cy="396517"/>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67" name="Connector: Elbow 466">
            <a:extLst>
              <a:ext uri="{FF2B5EF4-FFF2-40B4-BE49-F238E27FC236}">
                <a16:creationId xmlns:a16="http://schemas.microsoft.com/office/drawing/2014/main" id="{C2205DA2-8445-4C89-AFFB-462D651A81FE}"/>
              </a:ext>
            </a:extLst>
          </p:cNvPr>
          <p:cNvCxnSpPr>
            <a:cxnSpLocks/>
            <a:stCxn id="429" idx="1"/>
            <a:endCxn id="455" idx="0"/>
          </p:cNvCxnSpPr>
          <p:nvPr/>
        </p:nvCxnSpPr>
        <p:spPr>
          <a:xfrm rot="10800000" flipV="1">
            <a:off x="8673090" y="3090390"/>
            <a:ext cx="423261" cy="299418"/>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68" name="Connector: Elbow 467">
            <a:extLst>
              <a:ext uri="{FF2B5EF4-FFF2-40B4-BE49-F238E27FC236}">
                <a16:creationId xmlns:a16="http://schemas.microsoft.com/office/drawing/2014/main" id="{4AC70CD5-5332-4F9B-89A1-5F0C4AE50975}"/>
              </a:ext>
            </a:extLst>
          </p:cNvPr>
          <p:cNvCxnSpPr>
            <a:cxnSpLocks/>
            <a:stCxn id="429" idx="1"/>
            <a:endCxn id="452" idx="0"/>
          </p:cNvCxnSpPr>
          <p:nvPr/>
        </p:nvCxnSpPr>
        <p:spPr>
          <a:xfrm rot="10800000" flipV="1">
            <a:off x="8072282" y="3090390"/>
            <a:ext cx="1024069" cy="320182"/>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69" name="Connector: Elbow 468">
            <a:extLst>
              <a:ext uri="{FF2B5EF4-FFF2-40B4-BE49-F238E27FC236}">
                <a16:creationId xmlns:a16="http://schemas.microsoft.com/office/drawing/2014/main" id="{468ADA83-900A-4DE4-B25E-D13363E4748B}"/>
              </a:ext>
            </a:extLst>
          </p:cNvPr>
          <p:cNvCxnSpPr>
            <a:cxnSpLocks/>
            <a:stCxn id="429" idx="3"/>
            <a:endCxn id="441" idx="0"/>
          </p:cNvCxnSpPr>
          <p:nvPr/>
        </p:nvCxnSpPr>
        <p:spPr>
          <a:xfrm>
            <a:off x="9882817" y="3090390"/>
            <a:ext cx="904463" cy="384307"/>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70" name="Connector: Elbow 469">
            <a:extLst>
              <a:ext uri="{FF2B5EF4-FFF2-40B4-BE49-F238E27FC236}">
                <a16:creationId xmlns:a16="http://schemas.microsoft.com/office/drawing/2014/main" id="{2233442F-81FB-4CBA-9F5F-762D81B9F491}"/>
              </a:ext>
            </a:extLst>
          </p:cNvPr>
          <p:cNvCxnSpPr>
            <a:cxnSpLocks/>
            <a:stCxn id="429" idx="3"/>
            <a:endCxn id="448" idx="0"/>
          </p:cNvCxnSpPr>
          <p:nvPr/>
        </p:nvCxnSpPr>
        <p:spPr>
          <a:xfrm>
            <a:off x="9882817" y="3090390"/>
            <a:ext cx="1400916" cy="417594"/>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71" name="Connector: Elbow 470">
            <a:extLst>
              <a:ext uri="{FF2B5EF4-FFF2-40B4-BE49-F238E27FC236}">
                <a16:creationId xmlns:a16="http://schemas.microsoft.com/office/drawing/2014/main" id="{B15D686A-C5EC-4DA8-93BA-96385AEC861E}"/>
              </a:ext>
            </a:extLst>
          </p:cNvPr>
          <p:cNvCxnSpPr>
            <a:cxnSpLocks/>
            <a:stCxn id="429" idx="3"/>
            <a:endCxn id="446" idx="0"/>
          </p:cNvCxnSpPr>
          <p:nvPr/>
        </p:nvCxnSpPr>
        <p:spPr>
          <a:xfrm>
            <a:off x="9882817" y="3090390"/>
            <a:ext cx="1886825" cy="466185"/>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72" name="Straight Arrow Connector 471">
            <a:extLst>
              <a:ext uri="{FF2B5EF4-FFF2-40B4-BE49-F238E27FC236}">
                <a16:creationId xmlns:a16="http://schemas.microsoft.com/office/drawing/2014/main" id="{87B9D72C-376E-4C2A-8CCE-5BE5D965C0E4}"/>
              </a:ext>
            </a:extLst>
          </p:cNvPr>
          <p:cNvCxnSpPr>
            <a:cxnSpLocks/>
            <a:stCxn id="462" idx="2"/>
            <a:endCxn id="502" idx="0"/>
          </p:cNvCxnSpPr>
          <p:nvPr/>
        </p:nvCxnSpPr>
        <p:spPr>
          <a:xfrm flipH="1">
            <a:off x="7323732" y="3590840"/>
            <a:ext cx="937" cy="214033"/>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73" name="Diamond 472">
            <a:extLst>
              <a:ext uri="{FF2B5EF4-FFF2-40B4-BE49-F238E27FC236}">
                <a16:creationId xmlns:a16="http://schemas.microsoft.com/office/drawing/2014/main" id="{BE94D664-4036-45AD-AA19-FB9A2B3AE756}"/>
              </a:ext>
            </a:extLst>
          </p:cNvPr>
          <p:cNvSpPr/>
          <p:nvPr/>
        </p:nvSpPr>
        <p:spPr>
          <a:xfrm>
            <a:off x="7963663" y="3951316"/>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4" name="Diamond 473">
            <a:extLst>
              <a:ext uri="{FF2B5EF4-FFF2-40B4-BE49-F238E27FC236}">
                <a16:creationId xmlns:a16="http://schemas.microsoft.com/office/drawing/2014/main" id="{110B7D7A-7CE8-4A3E-A35B-4102C8CE2EDA}"/>
              </a:ext>
            </a:extLst>
          </p:cNvPr>
          <p:cNvSpPr/>
          <p:nvPr/>
        </p:nvSpPr>
        <p:spPr>
          <a:xfrm>
            <a:off x="8389557" y="3958901"/>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75" name="Connector: Elbow 231">
            <a:extLst>
              <a:ext uri="{FF2B5EF4-FFF2-40B4-BE49-F238E27FC236}">
                <a16:creationId xmlns:a16="http://schemas.microsoft.com/office/drawing/2014/main" id="{EAA488BD-5CC3-4F6F-B1AD-844BCA9B588B}"/>
              </a:ext>
            </a:extLst>
          </p:cNvPr>
          <p:cNvCxnSpPr>
            <a:cxnSpLocks/>
            <a:stCxn id="452" idx="2"/>
            <a:endCxn id="476" idx="0"/>
          </p:cNvCxnSpPr>
          <p:nvPr/>
        </p:nvCxnSpPr>
        <p:spPr>
          <a:xfrm flipH="1">
            <a:off x="7718778" y="3809601"/>
            <a:ext cx="353503" cy="14171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76" name="Diamond 475">
            <a:extLst>
              <a:ext uri="{FF2B5EF4-FFF2-40B4-BE49-F238E27FC236}">
                <a16:creationId xmlns:a16="http://schemas.microsoft.com/office/drawing/2014/main" id="{E917969D-E10A-4DED-ADE2-88CF35FE4CC4}"/>
              </a:ext>
            </a:extLst>
          </p:cNvPr>
          <p:cNvSpPr/>
          <p:nvPr/>
        </p:nvSpPr>
        <p:spPr>
          <a:xfrm>
            <a:off x="7535444" y="3951316"/>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77" name="Straight Arrow Connector 476">
            <a:extLst>
              <a:ext uri="{FF2B5EF4-FFF2-40B4-BE49-F238E27FC236}">
                <a16:creationId xmlns:a16="http://schemas.microsoft.com/office/drawing/2014/main" id="{664FBF6B-EF5E-4F97-89D3-E36A55B3BB08}"/>
              </a:ext>
            </a:extLst>
          </p:cNvPr>
          <p:cNvCxnSpPr>
            <a:cxnSpLocks/>
            <a:stCxn id="476" idx="2"/>
            <a:endCxn id="484" idx="0"/>
          </p:cNvCxnSpPr>
          <p:nvPr/>
        </p:nvCxnSpPr>
        <p:spPr>
          <a:xfrm flipH="1">
            <a:off x="7712832" y="4350345"/>
            <a:ext cx="5946" cy="26010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78" name="Connector: Elbow 235">
            <a:extLst>
              <a:ext uri="{FF2B5EF4-FFF2-40B4-BE49-F238E27FC236}">
                <a16:creationId xmlns:a16="http://schemas.microsoft.com/office/drawing/2014/main" id="{74151A69-CC22-43D2-841F-762FAD6B6DF5}"/>
              </a:ext>
            </a:extLst>
          </p:cNvPr>
          <p:cNvCxnSpPr>
            <a:cxnSpLocks/>
            <a:stCxn id="455" idx="2"/>
            <a:endCxn id="479" idx="0"/>
          </p:cNvCxnSpPr>
          <p:nvPr/>
        </p:nvCxnSpPr>
        <p:spPr>
          <a:xfrm>
            <a:off x="8673089" y="3788837"/>
            <a:ext cx="329782" cy="17412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79" name="Diamond 478">
            <a:extLst>
              <a:ext uri="{FF2B5EF4-FFF2-40B4-BE49-F238E27FC236}">
                <a16:creationId xmlns:a16="http://schemas.microsoft.com/office/drawing/2014/main" id="{55974CD3-8026-4C64-A545-550F755DC729}"/>
              </a:ext>
            </a:extLst>
          </p:cNvPr>
          <p:cNvSpPr/>
          <p:nvPr/>
        </p:nvSpPr>
        <p:spPr>
          <a:xfrm>
            <a:off x="8819537" y="3962962"/>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0" name="Straight Arrow Connector 479">
            <a:extLst>
              <a:ext uri="{FF2B5EF4-FFF2-40B4-BE49-F238E27FC236}">
                <a16:creationId xmlns:a16="http://schemas.microsoft.com/office/drawing/2014/main" id="{E5F8D252-55F7-4A3D-B95B-9222D1398347}"/>
              </a:ext>
            </a:extLst>
          </p:cNvPr>
          <p:cNvCxnSpPr>
            <a:cxnSpLocks/>
            <a:stCxn id="479" idx="2"/>
            <a:endCxn id="488" idx="0"/>
          </p:cNvCxnSpPr>
          <p:nvPr/>
        </p:nvCxnSpPr>
        <p:spPr>
          <a:xfrm>
            <a:off x="9002871" y="4361991"/>
            <a:ext cx="11537" cy="22415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81" name="Straight Arrow Connector 480">
            <a:extLst>
              <a:ext uri="{FF2B5EF4-FFF2-40B4-BE49-F238E27FC236}">
                <a16:creationId xmlns:a16="http://schemas.microsoft.com/office/drawing/2014/main" id="{1FF4EA36-82B2-4873-8126-EDD229CB5563}"/>
              </a:ext>
            </a:extLst>
          </p:cNvPr>
          <p:cNvCxnSpPr>
            <a:cxnSpLocks/>
            <a:stCxn id="430" idx="0"/>
            <a:endCxn id="458" idx="0"/>
          </p:cNvCxnSpPr>
          <p:nvPr/>
        </p:nvCxnSpPr>
        <p:spPr>
          <a:xfrm flipH="1">
            <a:off x="6470402" y="2720043"/>
            <a:ext cx="226158" cy="47598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82" name="Straight Arrow Connector 481">
            <a:extLst>
              <a:ext uri="{FF2B5EF4-FFF2-40B4-BE49-F238E27FC236}">
                <a16:creationId xmlns:a16="http://schemas.microsoft.com/office/drawing/2014/main" id="{BD2EAA08-8804-4B59-B2EF-A49C83677728}"/>
              </a:ext>
            </a:extLst>
          </p:cNvPr>
          <p:cNvCxnSpPr>
            <a:cxnSpLocks/>
            <a:stCxn id="430" idx="0"/>
            <a:endCxn id="460" idx="0"/>
          </p:cNvCxnSpPr>
          <p:nvPr/>
        </p:nvCxnSpPr>
        <p:spPr>
          <a:xfrm>
            <a:off x="6696560" y="2720043"/>
            <a:ext cx="205694" cy="47023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83" name="Straight Arrow Connector 482">
            <a:extLst>
              <a:ext uri="{FF2B5EF4-FFF2-40B4-BE49-F238E27FC236}">
                <a16:creationId xmlns:a16="http://schemas.microsoft.com/office/drawing/2014/main" id="{9E45F13C-652F-424F-B17E-8AE5229752CD}"/>
              </a:ext>
            </a:extLst>
          </p:cNvPr>
          <p:cNvCxnSpPr>
            <a:cxnSpLocks/>
            <a:stCxn id="430" idx="0"/>
            <a:endCxn id="462" idx="0"/>
          </p:cNvCxnSpPr>
          <p:nvPr/>
        </p:nvCxnSpPr>
        <p:spPr>
          <a:xfrm>
            <a:off x="6696560" y="2720043"/>
            <a:ext cx="628109" cy="47176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484" name="Picture 483" descr="A picture containing clipart&#10;&#10;Description automatically generated">
            <a:extLst>
              <a:ext uri="{FF2B5EF4-FFF2-40B4-BE49-F238E27FC236}">
                <a16:creationId xmlns:a16="http://schemas.microsoft.com/office/drawing/2014/main" id="{231287F9-1C29-4F01-BFEA-B7C9A0949500}"/>
              </a:ext>
            </a:extLst>
          </p:cNvPr>
          <p:cNvPicPr>
            <a:picLocks noChangeAspect="1"/>
          </p:cNvPicPr>
          <p:nvPr/>
        </p:nvPicPr>
        <p:blipFill>
          <a:blip r:embed="rId3"/>
          <a:stretch>
            <a:fillRect/>
          </a:stretch>
        </p:blipFill>
        <p:spPr>
          <a:xfrm>
            <a:off x="7508002" y="4610453"/>
            <a:ext cx="409660" cy="409660"/>
          </a:xfrm>
          <a:prstGeom prst="rect">
            <a:avLst/>
          </a:prstGeom>
        </p:spPr>
      </p:pic>
      <p:pic>
        <p:nvPicPr>
          <p:cNvPr id="485" name="Picture 484" descr="A picture containing clipart&#10;&#10;Description automatically generated">
            <a:extLst>
              <a:ext uri="{FF2B5EF4-FFF2-40B4-BE49-F238E27FC236}">
                <a16:creationId xmlns:a16="http://schemas.microsoft.com/office/drawing/2014/main" id="{A83316FB-4125-473E-90F7-0BEF5481F91A}"/>
              </a:ext>
            </a:extLst>
          </p:cNvPr>
          <p:cNvPicPr>
            <a:picLocks noChangeAspect="1"/>
          </p:cNvPicPr>
          <p:nvPr/>
        </p:nvPicPr>
        <p:blipFill>
          <a:blip r:embed="rId3"/>
          <a:stretch>
            <a:fillRect/>
          </a:stretch>
        </p:blipFill>
        <p:spPr>
          <a:xfrm>
            <a:off x="8376262" y="4611100"/>
            <a:ext cx="409660" cy="409660"/>
          </a:xfrm>
          <a:prstGeom prst="rect">
            <a:avLst/>
          </a:prstGeom>
        </p:spPr>
      </p:pic>
      <p:pic>
        <p:nvPicPr>
          <p:cNvPr id="486" name="Picture 485" descr="A picture containing chart&#10;&#10;Description automatically generated">
            <a:extLst>
              <a:ext uri="{FF2B5EF4-FFF2-40B4-BE49-F238E27FC236}">
                <a16:creationId xmlns:a16="http://schemas.microsoft.com/office/drawing/2014/main" id="{909DDFB5-0026-47EF-870B-EACAD1C26B23}"/>
              </a:ext>
            </a:extLst>
          </p:cNvPr>
          <p:cNvPicPr>
            <a:picLocks noChangeAspect="1"/>
          </p:cNvPicPr>
          <p:nvPr/>
        </p:nvPicPr>
        <p:blipFill>
          <a:blip r:embed="rId4"/>
          <a:stretch>
            <a:fillRect/>
          </a:stretch>
        </p:blipFill>
        <p:spPr>
          <a:xfrm>
            <a:off x="10586450" y="4182936"/>
            <a:ext cx="437704" cy="437704"/>
          </a:xfrm>
          <a:prstGeom prst="rect">
            <a:avLst/>
          </a:prstGeom>
        </p:spPr>
      </p:pic>
      <p:pic>
        <p:nvPicPr>
          <p:cNvPr id="487" name="Picture 486" descr="A picture containing chart&#10;&#10;Description automatically generated">
            <a:extLst>
              <a:ext uri="{FF2B5EF4-FFF2-40B4-BE49-F238E27FC236}">
                <a16:creationId xmlns:a16="http://schemas.microsoft.com/office/drawing/2014/main" id="{7F676190-68E5-4D97-9288-D275768B20D9}"/>
              </a:ext>
            </a:extLst>
          </p:cNvPr>
          <p:cNvPicPr>
            <a:picLocks noChangeAspect="1"/>
          </p:cNvPicPr>
          <p:nvPr/>
        </p:nvPicPr>
        <p:blipFill>
          <a:blip r:embed="rId4"/>
          <a:stretch>
            <a:fillRect/>
          </a:stretch>
        </p:blipFill>
        <p:spPr>
          <a:xfrm>
            <a:off x="7943308" y="4605048"/>
            <a:ext cx="437704" cy="437704"/>
          </a:xfrm>
          <a:prstGeom prst="rect">
            <a:avLst/>
          </a:prstGeom>
        </p:spPr>
      </p:pic>
      <p:pic>
        <p:nvPicPr>
          <p:cNvPr id="488" name="Picture 487" descr="A picture containing chart&#10;&#10;Description automatically generated">
            <a:extLst>
              <a:ext uri="{FF2B5EF4-FFF2-40B4-BE49-F238E27FC236}">
                <a16:creationId xmlns:a16="http://schemas.microsoft.com/office/drawing/2014/main" id="{44CB1462-2C0B-479F-A196-C4B943C8BD49}"/>
              </a:ext>
            </a:extLst>
          </p:cNvPr>
          <p:cNvPicPr>
            <a:picLocks noChangeAspect="1"/>
          </p:cNvPicPr>
          <p:nvPr/>
        </p:nvPicPr>
        <p:blipFill>
          <a:blip r:embed="rId4"/>
          <a:stretch>
            <a:fillRect/>
          </a:stretch>
        </p:blipFill>
        <p:spPr>
          <a:xfrm>
            <a:off x="8795556" y="4586149"/>
            <a:ext cx="437704" cy="437704"/>
          </a:xfrm>
          <a:prstGeom prst="rect">
            <a:avLst/>
          </a:prstGeom>
        </p:spPr>
      </p:pic>
      <p:pic>
        <p:nvPicPr>
          <p:cNvPr id="489" name="Picture 488" descr="A picture containing chart&#10;&#10;Description automatically generated">
            <a:extLst>
              <a:ext uri="{FF2B5EF4-FFF2-40B4-BE49-F238E27FC236}">
                <a16:creationId xmlns:a16="http://schemas.microsoft.com/office/drawing/2014/main" id="{DFBFEECF-A712-43F2-BC91-90E82FC7F30D}"/>
              </a:ext>
            </a:extLst>
          </p:cNvPr>
          <p:cNvPicPr>
            <a:picLocks noChangeAspect="1"/>
          </p:cNvPicPr>
          <p:nvPr/>
        </p:nvPicPr>
        <p:blipFill>
          <a:blip r:embed="rId4"/>
          <a:stretch>
            <a:fillRect/>
          </a:stretch>
        </p:blipFill>
        <p:spPr>
          <a:xfrm>
            <a:off x="10030954" y="4176836"/>
            <a:ext cx="437704" cy="437704"/>
          </a:xfrm>
          <a:prstGeom prst="rect">
            <a:avLst/>
          </a:prstGeom>
        </p:spPr>
      </p:pic>
      <p:pic>
        <p:nvPicPr>
          <p:cNvPr id="490" name="Picture 489" descr="A picture containing chart&#10;&#10;Description automatically generated">
            <a:extLst>
              <a:ext uri="{FF2B5EF4-FFF2-40B4-BE49-F238E27FC236}">
                <a16:creationId xmlns:a16="http://schemas.microsoft.com/office/drawing/2014/main" id="{9EF45268-D71C-4C52-8DDD-9C5CA3788555}"/>
              </a:ext>
            </a:extLst>
          </p:cNvPr>
          <p:cNvPicPr>
            <a:picLocks noChangeAspect="1"/>
          </p:cNvPicPr>
          <p:nvPr/>
        </p:nvPicPr>
        <p:blipFill>
          <a:blip r:embed="rId4"/>
          <a:stretch>
            <a:fillRect/>
          </a:stretch>
        </p:blipFill>
        <p:spPr>
          <a:xfrm>
            <a:off x="11068240" y="4185535"/>
            <a:ext cx="437704" cy="437704"/>
          </a:xfrm>
          <a:prstGeom prst="rect">
            <a:avLst/>
          </a:prstGeom>
        </p:spPr>
      </p:pic>
      <p:pic>
        <p:nvPicPr>
          <p:cNvPr id="491" name="Picture 490" descr="A picture containing chart&#10;&#10;Description automatically generated">
            <a:extLst>
              <a:ext uri="{FF2B5EF4-FFF2-40B4-BE49-F238E27FC236}">
                <a16:creationId xmlns:a16="http://schemas.microsoft.com/office/drawing/2014/main" id="{1F52BD25-2832-483E-94E4-DF98370D52EA}"/>
              </a:ext>
            </a:extLst>
          </p:cNvPr>
          <p:cNvPicPr>
            <a:picLocks noChangeAspect="1"/>
          </p:cNvPicPr>
          <p:nvPr/>
        </p:nvPicPr>
        <p:blipFill>
          <a:blip r:embed="rId4"/>
          <a:stretch>
            <a:fillRect/>
          </a:stretch>
        </p:blipFill>
        <p:spPr>
          <a:xfrm>
            <a:off x="11556790" y="4177946"/>
            <a:ext cx="437704" cy="437704"/>
          </a:xfrm>
          <a:prstGeom prst="rect">
            <a:avLst/>
          </a:prstGeom>
        </p:spPr>
      </p:pic>
      <p:sp>
        <p:nvSpPr>
          <p:cNvPr id="492" name="TextBox 491">
            <a:extLst>
              <a:ext uri="{FF2B5EF4-FFF2-40B4-BE49-F238E27FC236}">
                <a16:creationId xmlns:a16="http://schemas.microsoft.com/office/drawing/2014/main" id="{1B357E7A-A3EA-4C5F-B9C3-32D700962D5D}"/>
              </a:ext>
            </a:extLst>
          </p:cNvPr>
          <p:cNvSpPr txBox="1"/>
          <p:nvPr/>
        </p:nvSpPr>
        <p:spPr>
          <a:xfrm>
            <a:off x="7023352" y="2264523"/>
            <a:ext cx="576761" cy="369332"/>
          </a:xfrm>
          <a:prstGeom prst="rect">
            <a:avLst/>
          </a:prstGeom>
          <a:noFill/>
        </p:spPr>
        <p:txBody>
          <a:bodyPr wrap="none" rtlCol="0">
            <a:spAutoFit/>
          </a:bodyPr>
          <a:lstStyle/>
          <a:p>
            <a:r>
              <a:rPr lang="en-US" dirty="0">
                <a:solidFill>
                  <a:schemeClr val="accent1">
                    <a:lumMod val="75000"/>
                  </a:schemeClr>
                </a:solidFill>
              </a:rPr>
              <a:t>RO1</a:t>
            </a:r>
          </a:p>
        </p:txBody>
      </p:sp>
      <p:sp>
        <p:nvSpPr>
          <p:cNvPr id="493" name="Freeform: Shape 492">
            <a:extLst>
              <a:ext uri="{FF2B5EF4-FFF2-40B4-BE49-F238E27FC236}">
                <a16:creationId xmlns:a16="http://schemas.microsoft.com/office/drawing/2014/main" id="{AF58E3CE-C4B3-4525-9FAF-4397FE339B41}"/>
              </a:ext>
            </a:extLst>
          </p:cNvPr>
          <p:cNvSpPr/>
          <p:nvPr/>
        </p:nvSpPr>
        <p:spPr>
          <a:xfrm>
            <a:off x="7522400" y="2344774"/>
            <a:ext cx="3502371" cy="1672707"/>
          </a:xfrm>
          <a:custGeom>
            <a:avLst/>
            <a:gdLst>
              <a:gd name="connsiteX0" fmla="*/ 2515957 w 3468842"/>
              <a:gd name="connsiteY0" fmla="*/ 0 h 1712643"/>
              <a:gd name="connsiteX1" fmla="*/ 3278261 w 3468842"/>
              <a:gd name="connsiteY1" fmla="*/ 0 h 1712643"/>
              <a:gd name="connsiteX2" fmla="*/ 3468842 w 3468842"/>
              <a:gd name="connsiteY2" fmla="*/ 190581 h 1712643"/>
              <a:gd name="connsiteX3" fmla="*/ 3468842 w 3468842"/>
              <a:gd name="connsiteY3" fmla="*/ 1522062 h 1712643"/>
              <a:gd name="connsiteX4" fmla="*/ 3278261 w 3468842"/>
              <a:gd name="connsiteY4" fmla="*/ 1712643 h 1712643"/>
              <a:gd name="connsiteX5" fmla="*/ 2515957 w 3468842"/>
              <a:gd name="connsiteY5" fmla="*/ 1712643 h 1712643"/>
              <a:gd name="connsiteX6" fmla="*/ 2325376 w 3468842"/>
              <a:gd name="connsiteY6" fmla="*/ 1522062 h 1712643"/>
              <a:gd name="connsiteX7" fmla="*/ 2325376 w 3468842"/>
              <a:gd name="connsiteY7" fmla="*/ 851928 h 1712643"/>
              <a:gd name="connsiteX8" fmla="*/ 141991 w 3468842"/>
              <a:gd name="connsiteY8" fmla="*/ 851928 h 1712643"/>
              <a:gd name="connsiteX9" fmla="*/ 0 w 3468842"/>
              <a:gd name="connsiteY9" fmla="*/ 709937 h 1712643"/>
              <a:gd name="connsiteX10" fmla="*/ 0 w 3468842"/>
              <a:gd name="connsiteY10" fmla="*/ 141992 h 1712643"/>
              <a:gd name="connsiteX11" fmla="*/ 141991 w 3468842"/>
              <a:gd name="connsiteY11" fmla="*/ 1 h 1712643"/>
              <a:gd name="connsiteX12" fmla="*/ 2515947 w 3468842"/>
              <a:gd name="connsiteY12" fmla="*/ 1 h 1712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68842" h="1712643">
                <a:moveTo>
                  <a:pt x="2515957" y="0"/>
                </a:moveTo>
                <a:lnTo>
                  <a:pt x="3278261" y="0"/>
                </a:lnTo>
                <a:cubicBezTo>
                  <a:pt x="3383516" y="0"/>
                  <a:pt x="3468842" y="85326"/>
                  <a:pt x="3468842" y="190581"/>
                </a:cubicBezTo>
                <a:lnTo>
                  <a:pt x="3468842" y="1522062"/>
                </a:lnTo>
                <a:cubicBezTo>
                  <a:pt x="3468842" y="1627317"/>
                  <a:pt x="3383516" y="1712643"/>
                  <a:pt x="3278261" y="1712643"/>
                </a:cubicBezTo>
                <a:lnTo>
                  <a:pt x="2515957" y="1712643"/>
                </a:lnTo>
                <a:cubicBezTo>
                  <a:pt x="2410702" y="1712643"/>
                  <a:pt x="2325376" y="1627317"/>
                  <a:pt x="2325376" y="1522062"/>
                </a:cubicBezTo>
                <a:lnTo>
                  <a:pt x="2325376" y="851928"/>
                </a:lnTo>
                <a:lnTo>
                  <a:pt x="141991" y="851928"/>
                </a:lnTo>
                <a:cubicBezTo>
                  <a:pt x="63572" y="851928"/>
                  <a:pt x="0" y="788356"/>
                  <a:pt x="0" y="709937"/>
                </a:cubicBezTo>
                <a:lnTo>
                  <a:pt x="0" y="141992"/>
                </a:lnTo>
                <a:cubicBezTo>
                  <a:pt x="0" y="63573"/>
                  <a:pt x="63572" y="1"/>
                  <a:pt x="141991" y="1"/>
                </a:cubicBezTo>
                <a:lnTo>
                  <a:pt x="2515947" y="1"/>
                </a:lnTo>
                <a:close/>
              </a:path>
            </a:pathLst>
          </a:custGeom>
          <a:solidFill>
            <a:srgbClr val="9DBFBE">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4" name="TextBox 493">
            <a:extLst>
              <a:ext uri="{FF2B5EF4-FFF2-40B4-BE49-F238E27FC236}">
                <a16:creationId xmlns:a16="http://schemas.microsoft.com/office/drawing/2014/main" id="{B88F09EF-F6BC-47F1-A897-ED78544ED7AE}"/>
              </a:ext>
            </a:extLst>
          </p:cNvPr>
          <p:cNvSpPr txBox="1"/>
          <p:nvPr/>
        </p:nvSpPr>
        <p:spPr>
          <a:xfrm>
            <a:off x="7572189" y="1961949"/>
            <a:ext cx="576761" cy="369332"/>
          </a:xfrm>
          <a:prstGeom prst="rect">
            <a:avLst/>
          </a:prstGeom>
          <a:noFill/>
        </p:spPr>
        <p:txBody>
          <a:bodyPr wrap="none" rtlCol="0">
            <a:spAutoFit/>
          </a:bodyPr>
          <a:lstStyle/>
          <a:p>
            <a:r>
              <a:rPr lang="en-US" dirty="0">
                <a:solidFill>
                  <a:schemeClr val="accent1">
                    <a:lumMod val="75000"/>
                  </a:schemeClr>
                </a:solidFill>
              </a:rPr>
              <a:t>RO2</a:t>
            </a:r>
          </a:p>
        </p:txBody>
      </p:sp>
      <p:sp>
        <p:nvSpPr>
          <p:cNvPr id="495" name="Freeform: Shape 494">
            <a:extLst>
              <a:ext uri="{FF2B5EF4-FFF2-40B4-BE49-F238E27FC236}">
                <a16:creationId xmlns:a16="http://schemas.microsoft.com/office/drawing/2014/main" id="{2D099C8F-C641-484F-9B10-11BF89B6FAA8}"/>
              </a:ext>
            </a:extLst>
          </p:cNvPr>
          <p:cNvSpPr/>
          <p:nvPr/>
        </p:nvSpPr>
        <p:spPr>
          <a:xfrm>
            <a:off x="7466239" y="2300554"/>
            <a:ext cx="4058152" cy="1696837"/>
          </a:xfrm>
          <a:custGeom>
            <a:avLst/>
            <a:gdLst>
              <a:gd name="connsiteX0" fmla="*/ 137621 w 4058152"/>
              <a:gd name="connsiteY0" fmla="*/ 0 h 1696837"/>
              <a:gd name="connsiteX1" fmla="*/ 3920530 w 4058152"/>
              <a:gd name="connsiteY1" fmla="*/ 0 h 1696837"/>
              <a:gd name="connsiteX2" fmla="*/ 4058151 w 4058152"/>
              <a:gd name="connsiteY2" fmla="*/ 137621 h 1696837"/>
              <a:gd name="connsiteX3" fmla="*/ 4058151 w 4058152"/>
              <a:gd name="connsiteY3" fmla="*/ 228883 h 1696837"/>
              <a:gd name="connsiteX4" fmla="*/ 4058152 w 4058152"/>
              <a:gd name="connsiteY4" fmla="*/ 228888 h 1696837"/>
              <a:gd name="connsiteX5" fmla="*/ 4058152 w 4058152"/>
              <a:gd name="connsiteY5" fmla="*/ 1620349 h 1696837"/>
              <a:gd name="connsiteX6" fmla="*/ 3981664 w 4058152"/>
              <a:gd name="connsiteY6" fmla="*/ 1696837 h 1696837"/>
              <a:gd name="connsiteX7" fmla="*/ 3675720 w 4058152"/>
              <a:gd name="connsiteY7" fmla="*/ 1696837 h 1696837"/>
              <a:gd name="connsiteX8" fmla="*/ 3599232 w 4058152"/>
              <a:gd name="connsiteY8" fmla="*/ 1620349 h 1696837"/>
              <a:gd name="connsiteX9" fmla="*/ 3599232 w 4058152"/>
              <a:gd name="connsiteY9" fmla="*/ 825707 h 1696837"/>
              <a:gd name="connsiteX10" fmla="*/ 137621 w 4058152"/>
              <a:gd name="connsiteY10" fmla="*/ 825707 h 1696837"/>
              <a:gd name="connsiteX11" fmla="*/ 0 w 4058152"/>
              <a:gd name="connsiteY11" fmla="*/ 688086 h 1696837"/>
              <a:gd name="connsiteX12" fmla="*/ 0 w 4058152"/>
              <a:gd name="connsiteY12" fmla="*/ 137621 h 1696837"/>
              <a:gd name="connsiteX13" fmla="*/ 137621 w 4058152"/>
              <a:gd name="connsiteY13" fmla="*/ 0 h 1696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58152" h="1696837">
                <a:moveTo>
                  <a:pt x="137621" y="0"/>
                </a:moveTo>
                <a:lnTo>
                  <a:pt x="3920530" y="0"/>
                </a:lnTo>
                <a:cubicBezTo>
                  <a:pt x="3996536" y="0"/>
                  <a:pt x="4058151" y="61615"/>
                  <a:pt x="4058151" y="137621"/>
                </a:cubicBezTo>
                <a:lnTo>
                  <a:pt x="4058151" y="228883"/>
                </a:lnTo>
                <a:lnTo>
                  <a:pt x="4058152" y="228888"/>
                </a:lnTo>
                <a:lnTo>
                  <a:pt x="4058152" y="1620349"/>
                </a:lnTo>
                <a:cubicBezTo>
                  <a:pt x="4058152" y="1662592"/>
                  <a:pt x="4023907" y="1696837"/>
                  <a:pt x="3981664" y="1696837"/>
                </a:cubicBezTo>
                <a:lnTo>
                  <a:pt x="3675720" y="1696837"/>
                </a:lnTo>
                <a:cubicBezTo>
                  <a:pt x="3633477" y="1696837"/>
                  <a:pt x="3599232" y="1662592"/>
                  <a:pt x="3599232" y="1620349"/>
                </a:cubicBezTo>
                <a:lnTo>
                  <a:pt x="3599232" y="825707"/>
                </a:lnTo>
                <a:lnTo>
                  <a:pt x="137621" y="825707"/>
                </a:lnTo>
                <a:cubicBezTo>
                  <a:pt x="61615" y="825707"/>
                  <a:pt x="0" y="764092"/>
                  <a:pt x="0" y="688086"/>
                </a:cubicBezTo>
                <a:lnTo>
                  <a:pt x="0" y="137621"/>
                </a:lnTo>
                <a:cubicBezTo>
                  <a:pt x="0" y="61615"/>
                  <a:pt x="61615" y="0"/>
                  <a:pt x="137621" y="0"/>
                </a:cubicBezTo>
                <a:close/>
              </a:path>
            </a:pathLst>
          </a:custGeom>
          <a:solidFill>
            <a:srgbClr val="9DBFBE">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6" name="Freeform: Shape 495">
            <a:extLst>
              <a:ext uri="{FF2B5EF4-FFF2-40B4-BE49-F238E27FC236}">
                <a16:creationId xmlns:a16="http://schemas.microsoft.com/office/drawing/2014/main" id="{9839BA10-85B2-4740-9B99-0A5475DB5019}"/>
              </a:ext>
            </a:extLst>
          </p:cNvPr>
          <p:cNvSpPr/>
          <p:nvPr/>
        </p:nvSpPr>
        <p:spPr>
          <a:xfrm>
            <a:off x="7579666" y="2244433"/>
            <a:ext cx="4409144" cy="1752958"/>
          </a:xfrm>
          <a:custGeom>
            <a:avLst/>
            <a:gdLst>
              <a:gd name="connsiteX0" fmla="*/ 135236 w 4409144"/>
              <a:gd name="connsiteY0" fmla="*/ 0 h 1752958"/>
              <a:gd name="connsiteX1" fmla="*/ 4058010 w 4409144"/>
              <a:gd name="connsiteY1" fmla="*/ 0 h 1752958"/>
              <a:gd name="connsiteX2" fmla="*/ 4252376 w 4409144"/>
              <a:gd name="connsiteY2" fmla="*/ 0 h 1752958"/>
              <a:gd name="connsiteX3" fmla="*/ 4338915 w 4409144"/>
              <a:gd name="connsiteY3" fmla="*/ 0 h 1752958"/>
              <a:gd name="connsiteX4" fmla="*/ 4409144 w 4409144"/>
              <a:gd name="connsiteY4" fmla="*/ 70229 h 1752958"/>
              <a:gd name="connsiteX5" fmla="*/ 4409144 w 4409144"/>
              <a:gd name="connsiteY5" fmla="*/ 1682729 h 1752958"/>
              <a:gd name="connsiteX6" fmla="*/ 4338915 w 4409144"/>
              <a:gd name="connsiteY6" fmla="*/ 1752958 h 1752958"/>
              <a:gd name="connsiteX7" fmla="*/ 4058010 w 4409144"/>
              <a:gd name="connsiteY7" fmla="*/ 1752958 h 1752958"/>
              <a:gd name="connsiteX8" fmla="*/ 3987781 w 4409144"/>
              <a:gd name="connsiteY8" fmla="*/ 1682729 h 1752958"/>
              <a:gd name="connsiteX9" fmla="*/ 3987781 w 4409144"/>
              <a:gd name="connsiteY9" fmla="*/ 811400 h 1752958"/>
              <a:gd name="connsiteX10" fmla="*/ 135236 w 4409144"/>
              <a:gd name="connsiteY10" fmla="*/ 811400 h 1752958"/>
              <a:gd name="connsiteX11" fmla="*/ 0 w 4409144"/>
              <a:gd name="connsiteY11" fmla="*/ 676164 h 1752958"/>
              <a:gd name="connsiteX12" fmla="*/ 0 w 4409144"/>
              <a:gd name="connsiteY12" fmla="*/ 135236 h 1752958"/>
              <a:gd name="connsiteX13" fmla="*/ 135236 w 4409144"/>
              <a:gd name="connsiteY13" fmla="*/ 0 h 1752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09144" h="1752958">
                <a:moveTo>
                  <a:pt x="135236" y="0"/>
                </a:moveTo>
                <a:lnTo>
                  <a:pt x="4058010" y="0"/>
                </a:lnTo>
                <a:lnTo>
                  <a:pt x="4252376" y="0"/>
                </a:lnTo>
                <a:lnTo>
                  <a:pt x="4338915" y="0"/>
                </a:lnTo>
                <a:cubicBezTo>
                  <a:pt x="4377701" y="0"/>
                  <a:pt x="4409144" y="31443"/>
                  <a:pt x="4409144" y="70229"/>
                </a:cubicBezTo>
                <a:lnTo>
                  <a:pt x="4409144" y="1682729"/>
                </a:lnTo>
                <a:cubicBezTo>
                  <a:pt x="4409144" y="1721515"/>
                  <a:pt x="4377701" y="1752958"/>
                  <a:pt x="4338915" y="1752958"/>
                </a:cubicBezTo>
                <a:lnTo>
                  <a:pt x="4058010" y="1752958"/>
                </a:lnTo>
                <a:cubicBezTo>
                  <a:pt x="4019224" y="1752958"/>
                  <a:pt x="3987781" y="1721515"/>
                  <a:pt x="3987781" y="1682729"/>
                </a:cubicBezTo>
                <a:lnTo>
                  <a:pt x="3987781" y="811400"/>
                </a:lnTo>
                <a:lnTo>
                  <a:pt x="135236" y="811400"/>
                </a:lnTo>
                <a:cubicBezTo>
                  <a:pt x="60547" y="811400"/>
                  <a:pt x="0" y="750853"/>
                  <a:pt x="0" y="676164"/>
                </a:cubicBezTo>
                <a:lnTo>
                  <a:pt x="0" y="135236"/>
                </a:lnTo>
                <a:cubicBezTo>
                  <a:pt x="0" y="60547"/>
                  <a:pt x="60547" y="0"/>
                  <a:pt x="135236" y="0"/>
                </a:cubicBezTo>
                <a:close/>
              </a:path>
            </a:pathLst>
          </a:custGeom>
          <a:solidFill>
            <a:srgbClr val="9DBFBE">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7" name="TextBox 496">
            <a:extLst>
              <a:ext uri="{FF2B5EF4-FFF2-40B4-BE49-F238E27FC236}">
                <a16:creationId xmlns:a16="http://schemas.microsoft.com/office/drawing/2014/main" id="{BADD05B2-A49D-4A18-BE82-DFBCAF7C80A1}"/>
              </a:ext>
            </a:extLst>
          </p:cNvPr>
          <p:cNvSpPr txBox="1"/>
          <p:nvPr/>
        </p:nvSpPr>
        <p:spPr>
          <a:xfrm>
            <a:off x="8680045" y="1931705"/>
            <a:ext cx="576761" cy="369332"/>
          </a:xfrm>
          <a:prstGeom prst="rect">
            <a:avLst/>
          </a:prstGeom>
          <a:noFill/>
        </p:spPr>
        <p:txBody>
          <a:bodyPr wrap="none" rtlCol="0">
            <a:spAutoFit/>
          </a:bodyPr>
          <a:lstStyle/>
          <a:p>
            <a:r>
              <a:rPr lang="en-US" dirty="0">
                <a:solidFill>
                  <a:schemeClr val="accent1">
                    <a:lumMod val="75000"/>
                  </a:schemeClr>
                </a:solidFill>
              </a:rPr>
              <a:t>RO3</a:t>
            </a:r>
          </a:p>
        </p:txBody>
      </p:sp>
      <p:sp>
        <p:nvSpPr>
          <p:cNvPr id="498" name="TextBox 497">
            <a:extLst>
              <a:ext uri="{FF2B5EF4-FFF2-40B4-BE49-F238E27FC236}">
                <a16:creationId xmlns:a16="http://schemas.microsoft.com/office/drawing/2014/main" id="{0FB89709-2DA0-440E-BFDF-413FCCF01604}"/>
              </a:ext>
            </a:extLst>
          </p:cNvPr>
          <p:cNvSpPr txBox="1"/>
          <p:nvPr/>
        </p:nvSpPr>
        <p:spPr>
          <a:xfrm>
            <a:off x="9258060" y="1941624"/>
            <a:ext cx="576761" cy="369332"/>
          </a:xfrm>
          <a:prstGeom prst="rect">
            <a:avLst/>
          </a:prstGeom>
          <a:noFill/>
        </p:spPr>
        <p:txBody>
          <a:bodyPr wrap="none" rtlCol="0">
            <a:spAutoFit/>
          </a:bodyPr>
          <a:lstStyle/>
          <a:p>
            <a:r>
              <a:rPr lang="en-US" dirty="0">
                <a:solidFill>
                  <a:schemeClr val="accent1">
                    <a:lumMod val="75000"/>
                  </a:schemeClr>
                </a:solidFill>
              </a:rPr>
              <a:t>RO4</a:t>
            </a:r>
          </a:p>
        </p:txBody>
      </p:sp>
      <p:cxnSp>
        <p:nvCxnSpPr>
          <p:cNvPr id="499" name="Straight Arrow Connector 498">
            <a:extLst>
              <a:ext uri="{FF2B5EF4-FFF2-40B4-BE49-F238E27FC236}">
                <a16:creationId xmlns:a16="http://schemas.microsoft.com/office/drawing/2014/main" id="{8EB90CC3-402A-400A-950B-5CDE7210567B}"/>
              </a:ext>
            </a:extLst>
          </p:cNvPr>
          <p:cNvCxnSpPr>
            <a:cxnSpLocks/>
            <a:stCxn id="473" idx="2"/>
            <a:endCxn id="487" idx="0"/>
          </p:cNvCxnSpPr>
          <p:nvPr/>
        </p:nvCxnSpPr>
        <p:spPr>
          <a:xfrm>
            <a:off x="8146997" y="4350345"/>
            <a:ext cx="15163" cy="254703"/>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500" name="Straight Arrow Connector 499">
            <a:extLst>
              <a:ext uri="{FF2B5EF4-FFF2-40B4-BE49-F238E27FC236}">
                <a16:creationId xmlns:a16="http://schemas.microsoft.com/office/drawing/2014/main" id="{AD1B03C3-FD2E-4B61-9656-5F772174DD6B}"/>
              </a:ext>
            </a:extLst>
          </p:cNvPr>
          <p:cNvCxnSpPr>
            <a:cxnSpLocks/>
            <a:stCxn id="474" idx="2"/>
            <a:endCxn id="485" idx="0"/>
          </p:cNvCxnSpPr>
          <p:nvPr/>
        </p:nvCxnSpPr>
        <p:spPr>
          <a:xfrm>
            <a:off x="8572891" y="4357930"/>
            <a:ext cx="8201" cy="25317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501" name="Picture 500" descr="A picture containing clipart&#10;&#10;Description automatically generated">
            <a:extLst>
              <a:ext uri="{FF2B5EF4-FFF2-40B4-BE49-F238E27FC236}">
                <a16:creationId xmlns:a16="http://schemas.microsoft.com/office/drawing/2014/main" id="{813F391E-C860-42E4-B7C4-199F15F340B1}"/>
              </a:ext>
            </a:extLst>
          </p:cNvPr>
          <p:cNvPicPr>
            <a:picLocks noChangeAspect="1"/>
          </p:cNvPicPr>
          <p:nvPr/>
        </p:nvPicPr>
        <p:blipFill>
          <a:blip r:embed="rId3"/>
          <a:stretch>
            <a:fillRect/>
          </a:stretch>
        </p:blipFill>
        <p:spPr>
          <a:xfrm>
            <a:off x="6702649" y="3815591"/>
            <a:ext cx="399029" cy="399029"/>
          </a:xfrm>
          <a:prstGeom prst="rect">
            <a:avLst/>
          </a:prstGeom>
        </p:spPr>
      </p:pic>
      <p:pic>
        <p:nvPicPr>
          <p:cNvPr id="502" name="Picture 501" descr="A picture containing clipart&#10;&#10;Description automatically generated">
            <a:extLst>
              <a:ext uri="{FF2B5EF4-FFF2-40B4-BE49-F238E27FC236}">
                <a16:creationId xmlns:a16="http://schemas.microsoft.com/office/drawing/2014/main" id="{A92DCB7D-5DC9-4C09-BA02-EA77B86EA59A}"/>
              </a:ext>
            </a:extLst>
          </p:cNvPr>
          <p:cNvPicPr>
            <a:picLocks noChangeAspect="1"/>
          </p:cNvPicPr>
          <p:nvPr/>
        </p:nvPicPr>
        <p:blipFill>
          <a:blip r:embed="rId3"/>
          <a:stretch>
            <a:fillRect/>
          </a:stretch>
        </p:blipFill>
        <p:spPr>
          <a:xfrm>
            <a:off x="7124217" y="3804873"/>
            <a:ext cx="399029" cy="399029"/>
          </a:xfrm>
          <a:prstGeom prst="rect">
            <a:avLst/>
          </a:prstGeom>
        </p:spPr>
      </p:pic>
      <p:sp>
        <p:nvSpPr>
          <p:cNvPr id="333" name="Rectangle 332">
            <a:extLst>
              <a:ext uri="{FF2B5EF4-FFF2-40B4-BE49-F238E27FC236}">
                <a16:creationId xmlns:a16="http://schemas.microsoft.com/office/drawing/2014/main" id="{4D8A7739-8D2E-4456-8447-D9ADB4BD72F2}"/>
              </a:ext>
            </a:extLst>
          </p:cNvPr>
          <p:cNvSpPr/>
          <p:nvPr/>
        </p:nvSpPr>
        <p:spPr>
          <a:xfrm>
            <a:off x="6217564" y="3190281"/>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04" name="Rectangle 503">
            <a:extLst>
              <a:ext uri="{FF2B5EF4-FFF2-40B4-BE49-F238E27FC236}">
                <a16:creationId xmlns:a16="http://schemas.microsoft.com/office/drawing/2014/main" id="{CDE5CF66-40B3-4F5B-954B-14BAC9C4497A}"/>
              </a:ext>
            </a:extLst>
          </p:cNvPr>
          <p:cNvSpPr/>
          <p:nvPr/>
        </p:nvSpPr>
        <p:spPr>
          <a:xfrm>
            <a:off x="6691744" y="3192429"/>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05" name="Rectangle 504">
            <a:extLst>
              <a:ext uri="{FF2B5EF4-FFF2-40B4-BE49-F238E27FC236}">
                <a16:creationId xmlns:a16="http://schemas.microsoft.com/office/drawing/2014/main" id="{30683F05-B05B-436C-A201-CA7C213001F8}"/>
              </a:ext>
            </a:extLst>
          </p:cNvPr>
          <p:cNvSpPr/>
          <p:nvPr/>
        </p:nvSpPr>
        <p:spPr>
          <a:xfrm>
            <a:off x="7133237" y="3191924"/>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06" name="Rectangle 505">
            <a:extLst>
              <a:ext uri="{FF2B5EF4-FFF2-40B4-BE49-F238E27FC236}">
                <a16:creationId xmlns:a16="http://schemas.microsoft.com/office/drawing/2014/main" id="{9EAC1A43-C7DB-4C04-9E1D-5F8381404089}"/>
              </a:ext>
            </a:extLst>
          </p:cNvPr>
          <p:cNvSpPr/>
          <p:nvPr/>
        </p:nvSpPr>
        <p:spPr>
          <a:xfrm>
            <a:off x="6229816" y="3794878"/>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07" name="Rectangle 506">
            <a:extLst>
              <a:ext uri="{FF2B5EF4-FFF2-40B4-BE49-F238E27FC236}">
                <a16:creationId xmlns:a16="http://schemas.microsoft.com/office/drawing/2014/main" id="{CF1C19BD-FBDF-496F-8193-BBD214EB6C37}"/>
              </a:ext>
            </a:extLst>
          </p:cNvPr>
          <p:cNvSpPr/>
          <p:nvPr/>
        </p:nvSpPr>
        <p:spPr>
          <a:xfrm>
            <a:off x="6251209" y="2447171"/>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08" name="Rectangle 507">
            <a:extLst>
              <a:ext uri="{FF2B5EF4-FFF2-40B4-BE49-F238E27FC236}">
                <a16:creationId xmlns:a16="http://schemas.microsoft.com/office/drawing/2014/main" id="{2B08ED85-ACB4-4087-AC07-2A5788454E68}"/>
              </a:ext>
            </a:extLst>
          </p:cNvPr>
          <p:cNvSpPr/>
          <p:nvPr/>
        </p:nvSpPr>
        <p:spPr>
          <a:xfrm>
            <a:off x="8781320" y="2980616"/>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09" name="Rectangle 508">
            <a:extLst>
              <a:ext uri="{FF2B5EF4-FFF2-40B4-BE49-F238E27FC236}">
                <a16:creationId xmlns:a16="http://schemas.microsoft.com/office/drawing/2014/main" id="{629A1B25-2D70-483C-A3B5-14A87E3CAA1E}"/>
              </a:ext>
            </a:extLst>
          </p:cNvPr>
          <p:cNvSpPr/>
          <p:nvPr/>
        </p:nvSpPr>
        <p:spPr>
          <a:xfrm>
            <a:off x="9947313" y="2951609"/>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10" name="Rectangle 509">
            <a:extLst>
              <a:ext uri="{FF2B5EF4-FFF2-40B4-BE49-F238E27FC236}">
                <a16:creationId xmlns:a16="http://schemas.microsoft.com/office/drawing/2014/main" id="{B2D51DDE-0180-4E95-AAF8-45D1FBCD6097}"/>
              </a:ext>
            </a:extLst>
          </p:cNvPr>
          <p:cNvSpPr/>
          <p:nvPr/>
        </p:nvSpPr>
        <p:spPr>
          <a:xfrm>
            <a:off x="2763947" y="2892143"/>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11" name="Rectangle 510">
            <a:extLst>
              <a:ext uri="{FF2B5EF4-FFF2-40B4-BE49-F238E27FC236}">
                <a16:creationId xmlns:a16="http://schemas.microsoft.com/office/drawing/2014/main" id="{A59E9532-63F6-46A5-AF04-D9214C4D74D7}"/>
              </a:ext>
            </a:extLst>
          </p:cNvPr>
          <p:cNvSpPr/>
          <p:nvPr/>
        </p:nvSpPr>
        <p:spPr>
          <a:xfrm>
            <a:off x="3787822" y="2910712"/>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12" name="Rectangle 511">
            <a:extLst>
              <a:ext uri="{FF2B5EF4-FFF2-40B4-BE49-F238E27FC236}">
                <a16:creationId xmlns:a16="http://schemas.microsoft.com/office/drawing/2014/main" id="{E720A117-825B-4968-9B4E-CB2BBACC69DE}"/>
              </a:ext>
            </a:extLst>
          </p:cNvPr>
          <p:cNvSpPr/>
          <p:nvPr/>
        </p:nvSpPr>
        <p:spPr>
          <a:xfrm>
            <a:off x="1640305" y="5907761"/>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15" name="Isosceles Triangle 514">
            <a:extLst>
              <a:ext uri="{FF2B5EF4-FFF2-40B4-BE49-F238E27FC236}">
                <a16:creationId xmlns:a16="http://schemas.microsoft.com/office/drawing/2014/main" id="{2CC88D3F-66EF-48AB-82EE-DC827E6F905D}"/>
              </a:ext>
            </a:extLst>
          </p:cNvPr>
          <p:cNvSpPr/>
          <p:nvPr/>
        </p:nvSpPr>
        <p:spPr>
          <a:xfrm rot="5400000">
            <a:off x="6274952" y="5173671"/>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16" name="Rectangle 515">
            <a:extLst>
              <a:ext uri="{FF2B5EF4-FFF2-40B4-BE49-F238E27FC236}">
                <a16:creationId xmlns:a16="http://schemas.microsoft.com/office/drawing/2014/main" id="{C937E9CC-77C8-43CB-BE6C-90A303D47324}"/>
              </a:ext>
            </a:extLst>
          </p:cNvPr>
          <p:cNvSpPr/>
          <p:nvPr/>
        </p:nvSpPr>
        <p:spPr>
          <a:xfrm>
            <a:off x="6212449" y="5084133"/>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17" name="Isosceles Triangle 516">
            <a:extLst>
              <a:ext uri="{FF2B5EF4-FFF2-40B4-BE49-F238E27FC236}">
                <a16:creationId xmlns:a16="http://schemas.microsoft.com/office/drawing/2014/main" id="{CBE678E0-16B2-437F-9366-0C821CE18A08}"/>
              </a:ext>
            </a:extLst>
          </p:cNvPr>
          <p:cNvSpPr/>
          <p:nvPr/>
        </p:nvSpPr>
        <p:spPr>
          <a:xfrm rot="5400000">
            <a:off x="8381577" y="5172711"/>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18" name="Rectangle 517">
            <a:extLst>
              <a:ext uri="{FF2B5EF4-FFF2-40B4-BE49-F238E27FC236}">
                <a16:creationId xmlns:a16="http://schemas.microsoft.com/office/drawing/2014/main" id="{85D335E7-551D-4718-B48F-BB761EE5689F}"/>
              </a:ext>
            </a:extLst>
          </p:cNvPr>
          <p:cNvSpPr/>
          <p:nvPr/>
        </p:nvSpPr>
        <p:spPr>
          <a:xfrm>
            <a:off x="8319074" y="5083173"/>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19" name="Isosceles Triangle 518">
            <a:extLst>
              <a:ext uri="{FF2B5EF4-FFF2-40B4-BE49-F238E27FC236}">
                <a16:creationId xmlns:a16="http://schemas.microsoft.com/office/drawing/2014/main" id="{C08A2C55-6024-4DAE-BD54-F3D115CF023A}"/>
              </a:ext>
            </a:extLst>
          </p:cNvPr>
          <p:cNvSpPr/>
          <p:nvPr/>
        </p:nvSpPr>
        <p:spPr>
          <a:xfrm rot="5400000">
            <a:off x="7519263" y="5172813"/>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20" name="Rectangle 519">
            <a:extLst>
              <a:ext uri="{FF2B5EF4-FFF2-40B4-BE49-F238E27FC236}">
                <a16:creationId xmlns:a16="http://schemas.microsoft.com/office/drawing/2014/main" id="{3150827F-09BC-40D9-8F8B-6274A15E0937}"/>
              </a:ext>
            </a:extLst>
          </p:cNvPr>
          <p:cNvSpPr/>
          <p:nvPr/>
        </p:nvSpPr>
        <p:spPr>
          <a:xfrm>
            <a:off x="7456760" y="5083275"/>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21" name="Isosceles Triangle 520">
            <a:extLst>
              <a:ext uri="{FF2B5EF4-FFF2-40B4-BE49-F238E27FC236}">
                <a16:creationId xmlns:a16="http://schemas.microsoft.com/office/drawing/2014/main" id="{6D3E63F5-DDBF-4D7B-A96F-1FA46DD2F13C}"/>
              </a:ext>
            </a:extLst>
          </p:cNvPr>
          <p:cNvSpPr/>
          <p:nvPr/>
        </p:nvSpPr>
        <p:spPr>
          <a:xfrm rot="5400000">
            <a:off x="226649" y="5167740"/>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22" name="Rectangle 521">
            <a:extLst>
              <a:ext uri="{FF2B5EF4-FFF2-40B4-BE49-F238E27FC236}">
                <a16:creationId xmlns:a16="http://schemas.microsoft.com/office/drawing/2014/main" id="{167C66B1-DCAF-48D6-A06F-096EB0DB3F90}"/>
              </a:ext>
            </a:extLst>
          </p:cNvPr>
          <p:cNvSpPr/>
          <p:nvPr/>
        </p:nvSpPr>
        <p:spPr>
          <a:xfrm>
            <a:off x="164146" y="5078202"/>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23" name="Isosceles Triangle 522">
            <a:extLst>
              <a:ext uri="{FF2B5EF4-FFF2-40B4-BE49-F238E27FC236}">
                <a16:creationId xmlns:a16="http://schemas.microsoft.com/office/drawing/2014/main" id="{36250BE5-ED11-4BBA-BA25-0F7931ED3C74}"/>
              </a:ext>
            </a:extLst>
          </p:cNvPr>
          <p:cNvSpPr/>
          <p:nvPr/>
        </p:nvSpPr>
        <p:spPr>
          <a:xfrm rot="5400000">
            <a:off x="2601690" y="5167740"/>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24" name="Rectangle 523">
            <a:extLst>
              <a:ext uri="{FF2B5EF4-FFF2-40B4-BE49-F238E27FC236}">
                <a16:creationId xmlns:a16="http://schemas.microsoft.com/office/drawing/2014/main" id="{FCD1EF19-84AD-4432-8F10-02DC8F9CEF27}"/>
              </a:ext>
            </a:extLst>
          </p:cNvPr>
          <p:cNvSpPr/>
          <p:nvPr/>
        </p:nvSpPr>
        <p:spPr>
          <a:xfrm>
            <a:off x="2539187" y="5078202"/>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25" name="Isosceles Triangle 524">
            <a:extLst>
              <a:ext uri="{FF2B5EF4-FFF2-40B4-BE49-F238E27FC236}">
                <a16:creationId xmlns:a16="http://schemas.microsoft.com/office/drawing/2014/main" id="{F9DA6FA7-65A2-4CA5-AF9F-E5917AC134EA}"/>
              </a:ext>
            </a:extLst>
          </p:cNvPr>
          <p:cNvSpPr/>
          <p:nvPr/>
        </p:nvSpPr>
        <p:spPr>
          <a:xfrm rot="5400000">
            <a:off x="1594032" y="5172764"/>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26" name="Rectangle 525">
            <a:extLst>
              <a:ext uri="{FF2B5EF4-FFF2-40B4-BE49-F238E27FC236}">
                <a16:creationId xmlns:a16="http://schemas.microsoft.com/office/drawing/2014/main" id="{6652EAB4-B17F-42FD-BE7A-F6C9CAD5B96F}"/>
              </a:ext>
            </a:extLst>
          </p:cNvPr>
          <p:cNvSpPr/>
          <p:nvPr/>
        </p:nvSpPr>
        <p:spPr>
          <a:xfrm>
            <a:off x="1531529" y="5083226"/>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cxnSp>
        <p:nvCxnSpPr>
          <p:cNvPr id="527" name="Straight Arrow Connector 526">
            <a:extLst>
              <a:ext uri="{FF2B5EF4-FFF2-40B4-BE49-F238E27FC236}">
                <a16:creationId xmlns:a16="http://schemas.microsoft.com/office/drawing/2014/main" id="{196CEB8B-38F1-4F32-9EF9-6B3FF362898E}"/>
              </a:ext>
            </a:extLst>
          </p:cNvPr>
          <p:cNvCxnSpPr>
            <a:cxnSpLocks/>
            <a:stCxn id="380" idx="2"/>
            <a:endCxn id="521" idx="1"/>
          </p:cNvCxnSpPr>
          <p:nvPr/>
        </p:nvCxnSpPr>
        <p:spPr>
          <a:xfrm>
            <a:off x="424538" y="4923081"/>
            <a:ext cx="1625" cy="32823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528" name="Straight Arrow Connector 527">
            <a:extLst>
              <a:ext uri="{FF2B5EF4-FFF2-40B4-BE49-F238E27FC236}">
                <a16:creationId xmlns:a16="http://schemas.microsoft.com/office/drawing/2014/main" id="{F7191F41-AE9F-41A7-98F9-578BEBB1D8E6}"/>
              </a:ext>
            </a:extLst>
          </p:cNvPr>
          <p:cNvCxnSpPr>
            <a:cxnSpLocks/>
            <a:stCxn id="404" idx="2"/>
            <a:endCxn id="525" idx="1"/>
          </p:cNvCxnSpPr>
          <p:nvPr/>
        </p:nvCxnSpPr>
        <p:spPr>
          <a:xfrm flipH="1">
            <a:off x="1793546" y="4917479"/>
            <a:ext cx="354" cy="33886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529" name="Straight Arrow Connector 528">
            <a:extLst>
              <a:ext uri="{FF2B5EF4-FFF2-40B4-BE49-F238E27FC236}">
                <a16:creationId xmlns:a16="http://schemas.microsoft.com/office/drawing/2014/main" id="{C1CB9D9D-D7DC-44CE-9622-E46EA253CC58}"/>
              </a:ext>
            </a:extLst>
          </p:cNvPr>
          <p:cNvCxnSpPr>
            <a:cxnSpLocks/>
            <a:stCxn id="406" idx="2"/>
            <a:endCxn id="523" idx="1"/>
          </p:cNvCxnSpPr>
          <p:nvPr/>
        </p:nvCxnSpPr>
        <p:spPr>
          <a:xfrm flipH="1">
            <a:off x="2801204" y="4916092"/>
            <a:ext cx="126" cy="335224"/>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530" name="Straight Arrow Connector 529">
            <a:extLst>
              <a:ext uri="{FF2B5EF4-FFF2-40B4-BE49-F238E27FC236}">
                <a16:creationId xmlns:a16="http://schemas.microsoft.com/office/drawing/2014/main" id="{85E20550-DF2A-4C5C-9D68-28610D8999E1}"/>
              </a:ext>
            </a:extLst>
          </p:cNvPr>
          <p:cNvCxnSpPr>
            <a:cxnSpLocks/>
            <a:stCxn id="463" idx="2"/>
            <a:endCxn id="515" idx="1"/>
          </p:cNvCxnSpPr>
          <p:nvPr/>
        </p:nvCxnSpPr>
        <p:spPr>
          <a:xfrm>
            <a:off x="6458286" y="4869478"/>
            <a:ext cx="16180" cy="38776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531" name="Straight Arrow Connector 530">
            <a:extLst>
              <a:ext uri="{FF2B5EF4-FFF2-40B4-BE49-F238E27FC236}">
                <a16:creationId xmlns:a16="http://schemas.microsoft.com/office/drawing/2014/main" id="{8DD38F84-0ABB-49B5-B9CA-D161D8CD0419}"/>
              </a:ext>
            </a:extLst>
          </p:cNvPr>
          <p:cNvCxnSpPr>
            <a:cxnSpLocks/>
            <a:stCxn id="484" idx="2"/>
            <a:endCxn id="519" idx="1"/>
          </p:cNvCxnSpPr>
          <p:nvPr/>
        </p:nvCxnSpPr>
        <p:spPr>
          <a:xfrm>
            <a:off x="7712832" y="5020113"/>
            <a:ext cx="5945" cy="236276"/>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532" name="Straight Arrow Connector 531">
            <a:extLst>
              <a:ext uri="{FF2B5EF4-FFF2-40B4-BE49-F238E27FC236}">
                <a16:creationId xmlns:a16="http://schemas.microsoft.com/office/drawing/2014/main" id="{AF7D3165-DCF0-46E2-8535-0BBDAD76DD7E}"/>
              </a:ext>
            </a:extLst>
          </p:cNvPr>
          <p:cNvCxnSpPr>
            <a:cxnSpLocks/>
            <a:stCxn id="485" idx="2"/>
            <a:endCxn id="517" idx="1"/>
          </p:cNvCxnSpPr>
          <p:nvPr/>
        </p:nvCxnSpPr>
        <p:spPr>
          <a:xfrm flipH="1">
            <a:off x="8581091" y="5020760"/>
            <a:ext cx="1" cy="235527"/>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9" name="TextBox 48">
            <a:extLst>
              <a:ext uri="{FF2B5EF4-FFF2-40B4-BE49-F238E27FC236}">
                <a16:creationId xmlns:a16="http://schemas.microsoft.com/office/drawing/2014/main" id="{041BBBA9-1136-411F-9C9E-7E3596D2964F}"/>
              </a:ext>
            </a:extLst>
          </p:cNvPr>
          <p:cNvSpPr txBox="1"/>
          <p:nvPr/>
        </p:nvSpPr>
        <p:spPr>
          <a:xfrm>
            <a:off x="4257317" y="5166407"/>
            <a:ext cx="736099"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latin typeface="Courier New" panose="02070309020205020404" pitchFamily="49" charset="0"/>
                <a:cs typeface="Courier New" panose="02070309020205020404" pitchFamily="49" charset="0"/>
              </a:rPr>
              <a:t>HMAC</a:t>
            </a:r>
          </a:p>
        </p:txBody>
      </p:sp>
      <p:cxnSp>
        <p:nvCxnSpPr>
          <p:cNvPr id="52" name="Straight Arrow Connector 51">
            <a:extLst>
              <a:ext uri="{FF2B5EF4-FFF2-40B4-BE49-F238E27FC236}">
                <a16:creationId xmlns:a16="http://schemas.microsoft.com/office/drawing/2014/main" id="{26B37018-5353-417B-8B84-2FFB630DD7F8}"/>
              </a:ext>
            </a:extLst>
          </p:cNvPr>
          <p:cNvCxnSpPr>
            <a:stCxn id="49" idx="3"/>
            <a:endCxn id="515" idx="3"/>
          </p:cNvCxnSpPr>
          <p:nvPr/>
        </p:nvCxnSpPr>
        <p:spPr>
          <a:xfrm>
            <a:off x="4993416" y="5351073"/>
            <a:ext cx="1297717" cy="59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33" name="Straight Arrow Connector 532">
            <a:extLst>
              <a:ext uri="{FF2B5EF4-FFF2-40B4-BE49-F238E27FC236}">
                <a16:creationId xmlns:a16="http://schemas.microsoft.com/office/drawing/2014/main" id="{ADD57BDC-D717-4607-8EEB-33A94D34E402}"/>
              </a:ext>
            </a:extLst>
          </p:cNvPr>
          <p:cNvCxnSpPr>
            <a:cxnSpLocks/>
            <a:stCxn id="49" idx="1"/>
            <a:endCxn id="523" idx="0"/>
          </p:cNvCxnSpPr>
          <p:nvPr/>
        </p:nvCxnSpPr>
        <p:spPr>
          <a:xfrm flipH="1">
            <a:off x="2984538" y="5351073"/>
            <a:ext cx="1272779"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36" name="Title 1">
            <a:extLst>
              <a:ext uri="{FF2B5EF4-FFF2-40B4-BE49-F238E27FC236}">
                <a16:creationId xmlns:a16="http://schemas.microsoft.com/office/drawing/2014/main" id="{AF8A5302-D708-4BB2-B3DE-2908CB649832}"/>
              </a:ext>
            </a:extLst>
          </p:cNvPr>
          <p:cNvSpPr txBox="1">
            <a:spLocks/>
          </p:cNvSpPr>
          <p:nvPr/>
        </p:nvSpPr>
        <p:spPr>
          <a:xfrm>
            <a:off x="-185744" y="210481"/>
            <a:ext cx="4923417" cy="923925"/>
          </a:xfrm>
          <a:prstGeom prst="rect">
            <a:avLst/>
          </a:prstGeom>
          <a:ln w="38100">
            <a:solidFill>
              <a:schemeClr val="tx1"/>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solidFill>
                  <a:schemeClr val="tx1"/>
                </a:solidFill>
              </a:rPr>
              <a:t>  Abstraction Pitfalls</a:t>
            </a:r>
          </a:p>
        </p:txBody>
      </p:sp>
      <p:sp>
        <p:nvSpPr>
          <p:cNvPr id="60" name="Footer Placeholder 59">
            <a:extLst>
              <a:ext uri="{FF2B5EF4-FFF2-40B4-BE49-F238E27FC236}">
                <a16:creationId xmlns:a16="http://schemas.microsoft.com/office/drawing/2014/main" id="{E9F38245-FDDA-4939-A8C0-2A4E3D26BE33}"/>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32770757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Rectangle: Rounded Corners 533">
            <a:extLst>
              <a:ext uri="{FF2B5EF4-FFF2-40B4-BE49-F238E27FC236}">
                <a16:creationId xmlns:a16="http://schemas.microsoft.com/office/drawing/2014/main" id="{F1B467C4-078F-457E-8A58-97B9B1A9A94D}"/>
              </a:ext>
            </a:extLst>
          </p:cNvPr>
          <p:cNvSpPr/>
          <p:nvPr/>
        </p:nvSpPr>
        <p:spPr>
          <a:xfrm>
            <a:off x="5152834" y="5690147"/>
            <a:ext cx="3666046" cy="6301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 </a:t>
            </a:r>
          </a:p>
        </p:txBody>
      </p:sp>
      <p:sp>
        <p:nvSpPr>
          <p:cNvPr id="18" name="TextBox 17">
            <a:extLst>
              <a:ext uri="{FF2B5EF4-FFF2-40B4-BE49-F238E27FC236}">
                <a16:creationId xmlns:a16="http://schemas.microsoft.com/office/drawing/2014/main" id="{9C93FF9A-9B57-4AFB-B7C3-5A4400EA7BAB}"/>
              </a:ext>
            </a:extLst>
          </p:cNvPr>
          <p:cNvSpPr txBox="1"/>
          <p:nvPr/>
        </p:nvSpPr>
        <p:spPr>
          <a:xfrm>
            <a:off x="5117112" y="5683175"/>
            <a:ext cx="3701768" cy="646331"/>
          </a:xfrm>
          <a:prstGeom prst="rect">
            <a:avLst/>
          </a:prstGeom>
          <a:noFill/>
        </p:spPr>
        <p:txBody>
          <a:bodyPr wrap="square" rtlCol="0">
            <a:spAutoFit/>
          </a:bodyPr>
          <a:lstStyle/>
          <a:p>
            <a:r>
              <a:rPr lang="en-US" sz="1800" dirty="0">
                <a:solidFill>
                  <a:schemeClr val="tx1"/>
                </a:solidFill>
              </a:rPr>
              <a:t>An independent KDF for each key</a:t>
            </a:r>
          </a:p>
          <a:p>
            <a:r>
              <a:rPr lang="en-US" dirty="0"/>
              <a:t>with </a:t>
            </a:r>
            <a:r>
              <a:rPr lang="en-US" sz="1800" b="1" dirty="0">
                <a:solidFill>
                  <a:schemeClr val="tx1"/>
                </a:solidFill>
              </a:rPr>
              <a:t>g</a:t>
            </a:r>
            <a:r>
              <a:rPr lang="en-US" sz="1800" b="1" baseline="30000" dirty="0">
                <a:solidFill>
                  <a:schemeClr val="tx1"/>
                </a:solidFill>
              </a:rPr>
              <a:t>ab </a:t>
            </a:r>
            <a:r>
              <a:rPr lang="en-US" sz="1800" b="1" baseline="30000" dirty="0"/>
              <a:t> </a:t>
            </a:r>
            <a:r>
              <a:rPr lang="en-US" sz="1800" dirty="0">
                <a:solidFill>
                  <a:schemeClr val="tx1"/>
                </a:solidFill>
              </a:rPr>
              <a:t>and (</a:t>
            </a:r>
            <a:r>
              <a:rPr lang="en-US" sz="1800" b="1" dirty="0">
                <a:solidFill>
                  <a:schemeClr val="tx1"/>
                </a:solidFill>
              </a:rPr>
              <a:t>g</a:t>
            </a:r>
            <a:r>
              <a:rPr lang="en-US" sz="1800" b="1" baseline="30000" dirty="0">
                <a:solidFill>
                  <a:schemeClr val="tx1"/>
                </a:solidFill>
              </a:rPr>
              <a:t>a</a:t>
            </a:r>
            <a:r>
              <a:rPr lang="en-US" sz="1800" dirty="0">
                <a:solidFill>
                  <a:schemeClr val="tx1"/>
                </a:solidFill>
              </a:rPr>
              <a:t> , </a:t>
            </a:r>
            <a:r>
              <a:rPr lang="en-US" sz="1800" b="1" dirty="0" err="1">
                <a:solidFill>
                  <a:schemeClr val="tx1"/>
                </a:solidFill>
              </a:rPr>
              <a:t>g</a:t>
            </a:r>
            <a:r>
              <a:rPr lang="en-US" sz="1800" b="1" baseline="30000" dirty="0" err="1">
                <a:solidFill>
                  <a:schemeClr val="tx1"/>
                </a:solidFill>
              </a:rPr>
              <a:t>b</a:t>
            </a:r>
            <a:r>
              <a:rPr lang="en-US" sz="1800" dirty="0">
                <a:solidFill>
                  <a:schemeClr val="tx1"/>
                </a:solidFill>
              </a:rPr>
              <a:t>) as input</a:t>
            </a:r>
            <a:endParaRPr lang="en-US" dirty="0"/>
          </a:p>
        </p:txBody>
      </p:sp>
      <p:sp>
        <p:nvSpPr>
          <p:cNvPr id="7" name="Rectangle: Rounded Corners 6">
            <a:extLst>
              <a:ext uri="{FF2B5EF4-FFF2-40B4-BE49-F238E27FC236}">
                <a16:creationId xmlns:a16="http://schemas.microsoft.com/office/drawing/2014/main" id="{CDE6E8C4-64D1-4C96-9A98-08ED9ACE9F9C}"/>
              </a:ext>
            </a:extLst>
          </p:cNvPr>
          <p:cNvSpPr/>
          <p:nvPr/>
        </p:nvSpPr>
        <p:spPr>
          <a:xfrm>
            <a:off x="2645835" y="1184500"/>
            <a:ext cx="6687748" cy="67212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400" dirty="0"/>
              <a:t>   Both miss: TLS 1.3 uses only </a:t>
            </a:r>
            <a:r>
              <a:rPr lang="en-US" sz="2400" b="1" dirty="0"/>
              <a:t>one</a:t>
            </a:r>
            <a:r>
              <a:rPr lang="en-US" sz="2400" dirty="0"/>
              <a:t> hash function</a:t>
            </a:r>
          </a:p>
        </p:txBody>
      </p:sp>
      <p:sp>
        <p:nvSpPr>
          <p:cNvPr id="339" name="Rectangle 338">
            <a:extLst>
              <a:ext uri="{FF2B5EF4-FFF2-40B4-BE49-F238E27FC236}">
                <a16:creationId xmlns:a16="http://schemas.microsoft.com/office/drawing/2014/main" id="{A48CE5E7-E201-4574-A70A-1A1982163167}"/>
              </a:ext>
            </a:extLst>
          </p:cNvPr>
          <p:cNvSpPr/>
          <p:nvPr/>
        </p:nvSpPr>
        <p:spPr>
          <a:xfrm>
            <a:off x="8818880" y="1325504"/>
            <a:ext cx="433676" cy="40358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t>H</a:t>
            </a:r>
          </a:p>
        </p:txBody>
      </p:sp>
      <p:sp>
        <p:nvSpPr>
          <p:cNvPr id="10" name="TextBox 9">
            <a:extLst>
              <a:ext uri="{FF2B5EF4-FFF2-40B4-BE49-F238E27FC236}">
                <a16:creationId xmlns:a16="http://schemas.microsoft.com/office/drawing/2014/main" id="{A71F4252-D36F-4324-AF34-0D359D2C429F}"/>
              </a:ext>
            </a:extLst>
          </p:cNvPr>
          <p:cNvSpPr txBox="1"/>
          <p:nvPr/>
        </p:nvSpPr>
        <p:spPr>
          <a:xfrm>
            <a:off x="185879" y="1530055"/>
            <a:ext cx="2141099" cy="369332"/>
          </a:xfrm>
          <a:prstGeom prst="rect">
            <a:avLst/>
          </a:prstGeom>
          <a:noFill/>
        </p:spPr>
        <p:txBody>
          <a:bodyPr wrap="none" rtlCol="0">
            <a:spAutoFit/>
          </a:bodyPr>
          <a:lstStyle/>
          <a:p>
            <a:r>
              <a:rPr lang="en-US" dirty="0"/>
              <a:t>[DG21] Key Schedule</a:t>
            </a:r>
          </a:p>
        </p:txBody>
      </p:sp>
      <p:sp>
        <p:nvSpPr>
          <p:cNvPr id="340" name="TextBox 339">
            <a:extLst>
              <a:ext uri="{FF2B5EF4-FFF2-40B4-BE49-F238E27FC236}">
                <a16:creationId xmlns:a16="http://schemas.microsoft.com/office/drawing/2014/main" id="{07C63A86-80ED-40DC-9D50-71F000FD3EE5}"/>
              </a:ext>
            </a:extLst>
          </p:cNvPr>
          <p:cNvSpPr txBox="1"/>
          <p:nvPr/>
        </p:nvSpPr>
        <p:spPr>
          <a:xfrm>
            <a:off x="10125537" y="5038813"/>
            <a:ext cx="2066463" cy="369332"/>
          </a:xfrm>
          <a:prstGeom prst="rect">
            <a:avLst/>
          </a:prstGeom>
          <a:noFill/>
        </p:spPr>
        <p:txBody>
          <a:bodyPr wrap="none" rtlCol="0">
            <a:spAutoFit/>
          </a:bodyPr>
          <a:lstStyle/>
          <a:p>
            <a:r>
              <a:rPr lang="en-US" dirty="0"/>
              <a:t>[DJ20] Key Schedule</a:t>
            </a:r>
          </a:p>
        </p:txBody>
      </p:sp>
      <p:sp>
        <p:nvSpPr>
          <p:cNvPr id="13" name="TextBox 12">
            <a:extLst>
              <a:ext uri="{FF2B5EF4-FFF2-40B4-BE49-F238E27FC236}">
                <a16:creationId xmlns:a16="http://schemas.microsoft.com/office/drawing/2014/main" id="{BF7DE70F-9D94-4413-8163-B3DC74558C43}"/>
              </a:ext>
            </a:extLst>
          </p:cNvPr>
          <p:cNvSpPr txBox="1"/>
          <p:nvPr/>
        </p:nvSpPr>
        <p:spPr>
          <a:xfrm>
            <a:off x="166788" y="5780519"/>
            <a:ext cx="1377300" cy="461665"/>
          </a:xfrm>
          <a:prstGeom prst="rect">
            <a:avLst/>
          </a:prstGeom>
          <a:noFill/>
        </p:spPr>
        <p:txBody>
          <a:bodyPr wrap="none" rtlCol="0">
            <a:spAutoFit/>
          </a:bodyPr>
          <a:lstStyle/>
          <a:p>
            <a:r>
              <a:rPr lang="en-US" sz="2400" dirty="0"/>
              <a:t>We want:</a:t>
            </a:r>
          </a:p>
        </p:txBody>
      </p:sp>
      <p:sp>
        <p:nvSpPr>
          <p:cNvPr id="15" name="Rectangle: Rounded Corners 14">
            <a:extLst>
              <a:ext uri="{FF2B5EF4-FFF2-40B4-BE49-F238E27FC236}">
                <a16:creationId xmlns:a16="http://schemas.microsoft.com/office/drawing/2014/main" id="{390CDBCB-85BF-485C-8B4C-070B8B823A61}"/>
              </a:ext>
            </a:extLst>
          </p:cNvPr>
          <p:cNvSpPr/>
          <p:nvPr/>
        </p:nvSpPr>
        <p:spPr>
          <a:xfrm>
            <a:off x="1544088" y="5805566"/>
            <a:ext cx="3193585" cy="4431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      as a single random oracle </a:t>
            </a:r>
          </a:p>
        </p:txBody>
      </p:sp>
      <p:sp>
        <p:nvSpPr>
          <p:cNvPr id="344" name="Rectangle 343">
            <a:extLst>
              <a:ext uri="{FF2B5EF4-FFF2-40B4-BE49-F238E27FC236}">
                <a16:creationId xmlns:a16="http://schemas.microsoft.com/office/drawing/2014/main" id="{EA002CE4-3D04-4810-B346-CB2D6DFC1BD9}"/>
              </a:ext>
            </a:extLst>
          </p:cNvPr>
          <p:cNvSpPr/>
          <p:nvPr/>
        </p:nvSpPr>
        <p:spPr>
          <a:xfrm>
            <a:off x="150688" y="1895821"/>
            <a:ext cx="5863771" cy="31577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5" name="Rectangle 344">
            <a:extLst>
              <a:ext uri="{FF2B5EF4-FFF2-40B4-BE49-F238E27FC236}">
                <a16:creationId xmlns:a16="http://schemas.microsoft.com/office/drawing/2014/main" id="{6275028D-FFB1-4A77-93EA-02544288E0EE}"/>
              </a:ext>
            </a:extLst>
          </p:cNvPr>
          <p:cNvSpPr/>
          <p:nvPr/>
        </p:nvSpPr>
        <p:spPr>
          <a:xfrm>
            <a:off x="2158180" y="1929447"/>
            <a:ext cx="423933" cy="28386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b="1" dirty="0">
                <a:solidFill>
                  <a:schemeClr val="tx1"/>
                </a:solidFill>
              </a:rPr>
              <a:t>g</a:t>
            </a:r>
            <a:r>
              <a:rPr lang="en-US" sz="1600" b="1" baseline="30000" dirty="0">
                <a:solidFill>
                  <a:schemeClr val="tx1"/>
                </a:solidFill>
              </a:rPr>
              <a:t>ab</a:t>
            </a:r>
            <a:endParaRPr lang="en-US" sz="1600" dirty="0">
              <a:solidFill>
                <a:schemeClr val="tx1"/>
              </a:solidFill>
            </a:endParaRPr>
          </a:p>
        </p:txBody>
      </p:sp>
      <p:sp>
        <p:nvSpPr>
          <p:cNvPr id="346" name="Rectangle 345">
            <a:extLst>
              <a:ext uri="{FF2B5EF4-FFF2-40B4-BE49-F238E27FC236}">
                <a16:creationId xmlns:a16="http://schemas.microsoft.com/office/drawing/2014/main" id="{AD7337DC-4015-4A44-B87F-E5B75F1FABE2}"/>
              </a:ext>
            </a:extLst>
          </p:cNvPr>
          <p:cNvSpPr/>
          <p:nvPr/>
        </p:nvSpPr>
        <p:spPr>
          <a:xfrm>
            <a:off x="3027877" y="2847052"/>
            <a:ext cx="786467" cy="37114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chemeClr val="tx1"/>
                </a:solidFill>
              </a:rPr>
              <a:t>(</a:t>
            </a:r>
            <a:r>
              <a:rPr lang="en-US" sz="1600" b="1" dirty="0">
                <a:solidFill>
                  <a:schemeClr val="tx1"/>
                </a:solidFill>
              </a:rPr>
              <a:t>g</a:t>
            </a:r>
            <a:r>
              <a:rPr lang="en-US" sz="1600" b="1" baseline="30000" dirty="0">
                <a:solidFill>
                  <a:schemeClr val="tx1"/>
                </a:solidFill>
              </a:rPr>
              <a:t>a</a:t>
            </a:r>
            <a:r>
              <a:rPr lang="en-US" sz="1600" dirty="0">
                <a:solidFill>
                  <a:schemeClr val="tx1"/>
                </a:solidFill>
              </a:rPr>
              <a:t> , </a:t>
            </a:r>
            <a:r>
              <a:rPr lang="en-US" sz="1600" b="1" dirty="0" err="1">
                <a:solidFill>
                  <a:schemeClr val="tx1"/>
                </a:solidFill>
              </a:rPr>
              <a:t>g</a:t>
            </a:r>
            <a:r>
              <a:rPr lang="en-US" sz="1600" b="1" baseline="30000" dirty="0" err="1">
                <a:solidFill>
                  <a:schemeClr val="tx1"/>
                </a:solidFill>
              </a:rPr>
              <a:t>b</a:t>
            </a:r>
            <a:r>
              <a:rPr lang="en-US" sz="1600" dirty="0">
                <a:solidFill>
                  <a:schemeClr val="tx1"/>
                </a:solidFill>
              </a:rPr>
              <a:t>)</a:t>
            </a:r>
          </a:p>
        </p:txBody>
      </p:sp>
      <p:sp>
        <p:nvSpPr>
          <p:cNvPr id="347" name="Oval 346">
            <a:extLst>
              <a:ext uri="{FF2B5EF4-FFF2-40B4-BE49-F238E27FC236}">
                <a16:creationId xmlns:a16="http://schemas.microsoft.com/office/drawing/2014/main" id="{2C293C23-2B96-4C54-B781-E25353455963}"/>
              </a:ext>
            </a:extLst>
          </p:cNvPr>
          <p:cNvSpPr/>
          <p:nvPr/>
        </p:nvSpPr>
        <p:spPr>
          <a:xfrm rot="5400000">
            <a:off x="260514" y="2463668"/>
            <a:ext cx="409660" cy="40784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48" name="Oval 347">
            <a:extLst>
              <a:ext uri="{FF2B5EF4-FFF2-40B4-BE49-F238E27FC236}">
                <a16:creationId xmlns:a16="http://schemas.microsoft.com/office/drawing/2014/main" id="{423A2CE0-8CDF-43B5-BB95-D4C9DD007AB6}"/>
              </a:ext>
            </a:extLst>
          </p:cNvPr>
          <p:cNvSpPr/>
          <p:nvPr/>
        </p:nvSpPr>
        <p:spPr>
          <a:xfrm>
            <a:off x="1233469" y="2465255"/>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9" name="Straight Arrow Connector 348">
            <a:extLst>
              <a:ext uri="{FF2B5EF4-FFF2-40B4-BE49-F238E27FC236}">
                <a16:creationId xmlns:a16="http://schemas.microsoft.com/office/drawing/2014/main" id="{DFA80BC0-58B0-4BA1-9C8D-748D823CFA9B}"/>
              </a:ext>
            </a:extLst>
          </p:cNvPr>
          <p:cNvCxnSpPr>
            <a:cxnSpLocks/>
          </p:cNvCxnSpPr>
          <p:nvPr/>
        </p:nvCxnSpPr>
        <p:spPr>
          <a:xfrm>
            <a:off x="669269" y="2667593"/>
            <a:ext cx="564200" cy="249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50" name="Straight Arrow Connector 349">
            <a:extLst>
              <a:ext uri="{FF2B5EF4-FFF2-40B4-BE49-F238E27FC236}">
                <a16:creationId xmlns:a16="http://schemas.microsoft.com/office/drawing/2014/main" id="{4B0BD8F2-BA70-47DB-AA18-595FF3AB5E55}"/>
              </a:ext>
            </a:extLst>
          </p:cNvPr>
          <p:cNvCxnSpPr>
            <a:cxnSpLocks/>
          </p:cNvCxnSpPr>
          <p:nvPr/>
        </p:nvCxnSpPr>
        <p:spPr>
          <a:xfrm flipV="1">
            <a:off x="1641318" y="2652853"/>
            <a:ext cx="536446" cy="1723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51" name="Oval 350">
            <a:extLst>
              <a:ext uri="{FF2B5EF4-FFF2-40B4-BE49-F238E27FC236}">
                <a16:creationId xmlns:a16="http://schemas.microsoft.com/office/drawing/2014/main" id="{16E54E21-B65D-4636-B3A4-62D3B541D450}"/>
              </a:ext>
            </a:extLst>
          </p:cNvPr>
          <p:cNvSpPr/>
          <p:nvPr/>
        </p:nvSpPr>
        <p:spPr>
          <a:xfrm rot="5400000">
            <a:off x="2176858" y="2448928"/>
            <a:ext cx="409660" cy="40784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352" name="Straight Arrow Connector 351">
            <a:extLst>
              <a:ext uri="{FF2B5EF4-FFF2-40B4-BE49-F238E27FC236}">
                <a16:creationId xmlns:a16="http://schemas.microsoft.com/office/drawing/2014/main" id="{02009B7C-9EE9-4A69-9E59-20EF7B58015A}"/>
              </a:ext>
            </a:extLst>
          </p:cNvPr>
          <p:cNvCxnSpPr>
            <a:cxnSpLocks/>
            <a:stCxn id="345" idx="2"/>
          </p:cNvCxnSpPr>
          <p:nvPr/>
        </p:nvCxnSpPr>
        <p:spPr>
          <a:xfrm>
            <a:off x="2370147" y="2213307"/>
            <a:ext cx="11541" cy="337131"/>
          </a:xfrm>
          <a:prstGeom prst="straightConnector1">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353" name="Straight Arrow Connector 352">
            <a:extLst>
              <a:ext uri="{FF2B5EF4-FFF2-40B4-BE49-F238E27FC236}">
                <a16:creationId xmlns:a16="http://schemas.microsoft.com/office/drawing/2014/main" id="{3B4F5D6A-8E9D-4CDE-A14A-82EEC2D9EF54}"/>
              </a:ext>
            </a:extLst>
          </p:cNvPr>
          <p:cNvCxnSpPr>
            <a:cxnSpLocks/>
          </p:cNvCxnSpPr>
          <p:nvPr/>
        </p:nvCxnSpPr>
        <p:spPr>
          <a:xfrm>
            <a:off x="2585613" y="2652853"/>
            <a:ext cx="637239" cy="8106"/>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54" name="Oval 353">
            <a:extLst>
              <a:ext uri="{FF2B5EF4-FFF2-40B4-BE49-F238E27FC236}">
                <a16:creationId xmlns:a16="http://schemas.microsoft.com/office/drawing/2014/main" id="{9C253716-57DA-419B-8058-D529AEB61DA3}"/>
              </a:ext>
            </a:extLst>
          </p:cNvPr>
          <p:cNvSpPr/>
          <p:nvPr/>
        </p:nvSpPr>
        <p:spPr>
          <a:xfrm>
            <a:off x="3222852" y="2456129"/>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5" name="Straight Arrow Connector 354">
            <a:extLst>
              <a:ext uri="{FF2B5EF4-FFF2-40B4-BE49-F238E27FC236}">
                <a16:creationId xmlns:a16="http://schemas.microsoft.com/office/drawing/2014/main" id="{7123C2CC-089D-4F6C-A576-20D7A47E8C0E}"/>
              </a:ext>
            </a:extLst>
          </p:cNvPr>
          <p:cNvCxnSpPr>
            <a:cxnSpLocks/>
          </p:cNvCxnSpPr>
          <p:nvPr/>
        </p:nvCxnSpPr>
        <p:spPr>
          <a:xfrm>
            <a:off x="3630701" y="2660959"/>
            <a:ext cx="501494" cy="756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56" name="Oval 355">
            <a:extLst>
              <a:ext uri="{FF2B5EF4-FFF2-40B4-BE49-F238E27FC236}">
                <a16:creationId xmlns:a16="http://schemas.microsoft.com/office/drawing/2014/main" id="{D15CCB8F-A289-48FA-BF75-83D1F9EC96C5}"/>
              </a:ext>
            </a:extLst>
          </p:cNvPr>
          <p:cNvSpPr/>
          <p:nvPr/>
        </p:nvSpPr>
        <p:spPr>
          <a:xfrm rot="5400000">
            <a:off x="4131289" y="2464595"/>
            <a:ext cx="409660" cy="40784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357" name="Connector: Elbow 65">
            <a:extLst>
              <a:ext uri="{FF2B5EF4-FFF2-40B4-BE49-F238E27FC236}">
                <a16:creationId xmlns:a16="http://schemas.microsoft.com/office/drawing/2014/main" id="{B542F996-FE56-4EB9-A92D-4F4755B5D9F2}"/>
              </a:ext>
            </a:extLst>
          </p:cNvPr>
          <p:cNvCxnSpPr>
            <a:cxnSpLocks/>
          </p:cNvCxnSpPr>
          <p:nvPr/>
        </p:nvCxnSpPr>
        <p:spPr>
          <a:xfrm>
            <a:off x="4540044" y="2668520"/>
            <a:ext cx="199354" cy="74841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58" name="Oval 357">
            <a:extLst>
              <a:ext uri="{FF2B5EF4-FFF2-40B4-BE49-F238E27FC236}">
                <a16:creationId xmlns:a16="http://schemas.microsoft.com/office/drawing/2014/main" id="{64CC9083-E5FB-45EA-B8C9-4F48D67C1FBA}"/>
              </a:ext>
            </a:extLst>
          </p:cNvPr>
          <p:cNvSpPr/>
          <p:nvPr/>
        </p:nvSpPr>
        <p:spPr>
          <a:xfrm>
            <a:off x="4533791" y="3306926"/>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9" name="Straight Arrow Connector 358">
            <a:extLst>
              <a:ext uri="{FF2B5EF4-FFF2-40B4-BE49-F238E27FC236}">
                <a16:creationId xmlns:a16="http://schemas.microsoft.com/office/drawing/2014/main" id="{0B5E4B04-B7ED-42CD-85EB-A8FEB38ECE3E}"/>
              </a:ext>
            </a:extLst>
          </p:cNvPr>
          <p:cNvCxnSpPr>
            <a:cxnSpLocks/>
            <a:stCxn id="421" idx="4"/>
            <a:endCxn id="398" idx="0"/>
          </p:cNvCxnSpPr>
          <p:nvPr/>
        </p:nvCxnSpPr>
        <p:spPr>
          <a:xfrm flipH="1">
            <a:off x="4737673" y="3716294"/>
            <a:ext cx="1864" cy="25283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60" name="Connector: Elbow 75">
            <a:extLst>
              <a:ext uri="{FF2B5EF4-FFF2-40B4-BE49-F238E27FC236}">
                <a16:creationId xmlns:a16="http://schemas.microsoft.com/office/drawing/2014/main" id="{8C79E631-0142-4FA5-8BF2-2C5C87C82DB4}"/>
              </a:ext>
            </a:extLst>
          </p:cNvPr>
          <p:cNvCxnSpPr>
            <a:cxnSpLocks/>
          </p:cNvCxnSpPr>
          <p:nvPr/>
        </p:nvCxnSpPr>
        <p:spPr>
          <a:xfrm flipH="1">
            <a:off x="4206771" y="2668520"/>
            <a:ext cx="333273" cy="76062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61" name="Oval 360">
            <a:extLst>
              <a:ext uri="{FF2B5EF4-FFF2-40B4-BE49-F238E27FC236}">
                <a16:creationId xmlns:a16="http://schemas.microsoft.com/office/drawing/2014/main" id="{E5353BEE-BDB9-4726-94BB-8D33DC586CC8}"/>
              </a:ext>
            </a:extLst>
          </p:cNvPr>
          <p:cNvSpPr/>
          <p:nvPr/>
        </p:nvSpPr>
        <p:spPr>
          <a:xfrm>
            <a:off x="4001164" y="3319136"/>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2" name="Connector: Elbow 81">
            <a:extLst>
              <a:ext uri="{FF2B5EF4-FFF2-40B4-BE49-F238E27FC236}">
                <a16:creationId xmlns:a16="http://schemas.microsoft.com/office/drawing/2014/main" id="{8CA7E06A-586C-43B1-85CB-180A99E9559B}"/>
              </a:ext>
            </a:extLst>
          </p:cNvPr>
          <p:cNvCxnSpPr>
            <a:cxnSpLocks/>
          </p:cNvCxnSpPr>
          <p:nvPr/>
        </p:nvCxnSpPr>
        <p:spPr>
          <a:xfrm>
            <a:off x="4540044" y="2668520"/>
            <a:ext cx="1181716" cy="83029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63" name="Oval 362">
            <a:extLst>
              <a:ext uri="{FF2B5EF4-FFF2-40B4-BE49-F238E27FC236}">
                <a16:creationId xmlns:a16="http://schemas.microsoft.com/office/drawing/2014/main" id="{39B2B11F-D0C0-42B5-8991-96CF8DC34F9E}"/>
              </a:ext>
            </a:extLst>
          </p:cNvPr>
          <p:cNvSpPr/>
          <p:nvPr/>
        </p:nvSpPr>
        <p:spPr>
          <a:xfrm>
            <a:off x="5535905" y="3320237"/>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4" name="Connector: Elbow 83">
            <a:extLst>
              <a:ext uri="{FF2B5EF4-FFF2-40B4-BE49-F238E27FC236}">
                <a16:creationId xmlns:a16="http://schemas.microsoft.com/office/drawing/2014/main" id="{9F5C9F27-6E9B-4991-9B66-C3064A952729}"/>
              </a:ext>
            </a:extLst>
          </p:cNvPr>
          <p:cNvCxnSpPr>
            <a:cxnSpLocks/>
          </p:cNvCxnSpPr>
          <p:nvPr/>
        </p:nvCxnSpPr>
        <p:spPr>
          <a:xfrm>
            <a:off x="4540044" y="2668520"/>
            <a:ext cx="695807" cy="78169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65" name="Oval 364">
            <a:extLst>
              <a:ext uri="{FF2B5EF4-FFF2-40B4-BE49-F238E27FC236}">
                <a16:creationId xmlns:a16="http://schemas.microsoft.com/office/drawing/2014/main" id="{D5AE49D9-C4D6-45A1-ABDC-27F9B9833BA3}"/>
              </a:ext>
            </a:extLst>
          </p:cNvPr>
          <p:cNvSpPr/>
          <p:nvPr/>
        </p:nvSpPr>
        <p:spPr>
          <a:xfrm>
            <a:off x="5029176" y="3319234"/>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6" name="Straight Arrow Connector 365">
            <a:extLst>
              <a:ext uri="{FF2B5EF4-FFF2-40B4-BE49-F238E27FC236}">
                <a16:creationId xmlns:a16="http://schemas.microsoft.com/office/drawing/2014/main" id="{CEB0E12C-59FF-4D75-AE9C-3C070B578287}"/>
              </a:ext>
            </a:extLst>
          </p:cNvPr>
          <p:cNvCxnSpPr>
            <a:cxnSpLocks/>
            <a:stCxn id="422" idx="4"/>
            <a:endCxn id="408" idx="0"/>
          </p:cNvCxnSpPr>
          <p:nvPr/>
        </p:nvCxnSpPr>
        <p:spPr>
          <a:xfrm>
            <a:off x="5239724" y="3730807"/>
            <a:ext cx="16399" cy="24414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67" name="Straight Arrow Connector 366">
            <a:extLst>
              <a:ext uri="{FF2B5EF4-FFF2-40B4-BE49-F238E27FC236}">
                <a16:creationId xmlns:a16="http://schemas.microsoft.com/office/drawing/2014/main" id="{4D75181A-A665-4A17-B073-C025022262A8}"/>
              </a:ext>
            </a:extLst>
          </p:cNvPr>
          <p:cNvCxnSpPr>
            <a:cxnSpLocks/>
            <a:stCxn id="420" idx="4"/>
          </p:cNvCxnSpPr>
          <p:nvPr/>
        </p:nvCxnSpPr>
        <p:spPr>
          <a:xfrm>
            <a:off x="4206771" y="3728161"/>
            <a:ext cx="8616" cy="246787"/>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68" name="Straight Arrow Connector 367">
            <a:extLst>
              <a:ext uri="{FF2B5EF4-FFF2-40B4-BE49-F238E27FC236}">
                <a16:creationId xmlns:a16="http://schemas.microsoft.com/office/drawing/2014/main" id="{DB22606C-F7F9-4491-8A89-488416E44634}"/>
              </a:ext>
            </a:extLst>
          </p:cNvPr>
          <p:cNvCxnSpPr>
            <a:cxnSpLocks/>
            <a:stCxn id="424" idx="2"/>
            <a:endCxn id="409" idx="0"/>
          </p:cNvCxnSpPr>
          <p:nvPr/>
        </p:nvCxnSpPr>
        <p:spPr>
          <a:xfrm flipH="1">
            <a:off x="5729705" y="3716948"/>
            <a:ext cx="8794" cy="26235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69" name="Oval 368">
            <a:extLst>
              <a:ext uri="{FF2B5EF4-FFF2-40B4-BE49-F238E27FC236}">
                <a16:creationId xmlns:a16="http://schemas.microsoft.com/office/drawing/2014/main" id="{ADB219CC-8E6E-4300-8006-5313A0935E0D}"/>
              </a:ext>
            </a:extLst>
          </p:cNvPr>
          <p:cNvSpPr/>
          <p:nvPr/>
        </p:nvSpPr>
        <p:spPr>
          <a:xfrm>
            <a:off x="1793547" y="3294396"/>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0" name="Straight Arrow Connector 369">
            <a:extLst>
              <a:ext uri="{FF2B5EF4-FFF2-40B4-BE49-F238E27FC236}">
                <a16:creationId xmlns:a16="http://schemas.microsoft.com/office/drawing/2014/main" id="{03492E5A-6647-4561-AAE1-E52BEF2F604B}"/>
              </a:ext>
            </a:extLst>
          </p:cNvPr>
          <p:cNvCxnSpPr>
            <a:cxnSpLocks/>
            <a:stCxn id="369" idx="4"/>
            <a:endCxn id="390" idx="0"/>
          </p:cNvCxnSpPr>
          <p:nvPr/>
        </p:nvCxnSpPr>
        <p:spPr>
          <a:xfrm>
            <a:off x="1997472" y="3704056"/>
            <a:ext cx="260668" cy="152116"/>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71" name="Connector: Elbow 96">
            <a:extLst>
              <a:ext uri="{FF2B5EF4-FFF2-40B4-BE49-F238E27FC236}">
                <a16:creationId xmlns:a16="http://schemas.microsoft.com/office/drawing/2014/main" id="{14B4409F-AC1B-484C-A772-7302E9974A7D}"/>
              </a:ext>
            </a:extLst>
          </p:cNvPr>
          <p:cNvCxnSpPr>
            <a:cxnSpLocks/>
            <a:stCxn id="351" idx="0"/>
            <a:endCxn id="372" idx="0"/>
          </p:cNvCxnSpPr>
          <p:nvPr/>
        </p:nvCxnSpPr>
        <p:spPr>
          <a:xfrm>
            <a:off x="2585613" y="2652853"/>
            <a:ext cx="293271" cy="65973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72" name="Oval 371">
            <a:extLst>
              <a:ext uri="{FF2B5EF4-FFF2-40B4-BE49-F238E27FC236}">
                <a16:creationId xmlns:a16="http://schemas.microsoft.com/office/drawing/2014/main" id="{C97FBE9E-3582-41C1-AD7E-0A1CF08C19FC}"/>
              </a:ext>
            </a:extLst>
          </p:cNvPr>
          <p:cNvSpPr/>
          <p:nvPr/>
        </p:nvSpPr>
        <p:spPr>
          <a:xfrm>
            <a:off x="2674959" y="3312591"/>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3" name="Straight Arrow Connector 372">
            <a:extLst>
              <a:ext uri="{FF2B5EF4-FFF2-40B4-BE49-F238E27FC236}">
                <a16:creationId xmlns:a16="http://schemas.microsoft.com/office/drawing/2014/main" id="{3BF112D2-F8C4-48BB-B7CC-DCDE914FFFB3}"/>
              </a:ext>
            </a:extLst>
          </p:cNvPr>
          <p:cNvCxnSpPr>
            <a:cxnSpLocks/>
            <a:stCxn id="372" idx="4"/>
            <a:endCxn id="391" idx="0"/>
          </p:cNvCxnSpPr>
          <p:nvPr/>
        </p:nvCxnSpPr>
        <p:spPr>
          <a:xfrm flipH="1">
            <a:off x="2801458" y="3722251"/>
            <a:ext cx="77426" cy="154773"/>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74" name="Straight Arrow Connector 373">
            <a:extLst>
              <a:ext uri="{FF2B5EF4-FFF2-40B4-BE49-F238E27FC236}">
                <a16:creationId xmlns:a16="http://schemas.microsoft.com/office/drawing/2014/main" id="{21921D97-81C2-42B3-9C96-6892A2931BC0}"/>
              </a:ext>
            </a:extLst>
          </p:cNvPr>
          <p:cNvCxnSpPr>
            <a:cxnSpLocks/>
            <a:stCxn id="351" idx="0"/>
            <a:endCxn id="369" idx="0"/>
          </p:cNvCxnSpPr>
          <p:nvPr/>
        </p:nvCxnSpPr>
        <p:spPr>
          <a:xfrm flipH="1">
            <a:off x="1997472" y="2652853"/>
            <a:ext cx="588141" cy="641543"/>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75" name="Oval 374">
            <a:extLst>
              <a:ext uri="{FF2B5EF4-FFF2-40B4-BE49-F238E27FC236}">
                <a16:creationId xmlns:a16="http://schemas.microsoft.com/office/drawing/2014/main" id="{A5D5B772-1AD6-4F5E-B6A4-04C6BFBAAEF3}"/>
              </a:ext>
            </a:extLst>
          </p:cNvPr>
          <p:cNvSpPr/>
          <p:nvPr/>
        </p:nvSpPr>
        <p:spPr>
          <a:xfrm>
            <a:off x="218595" y="3290667"/>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6" name="Straight Arrow Connector 375">
            <a:extLst>
              <a:ext uri="{FF2B5EF4-FFF2-40B4-BE49-F238E27FC236}">
                <a16:creationId xmlns:a16="http://schemas.microsoft.com/office/drawing/2014/main" id="{A5ABDD36-A4A8-4629-8C0A-25E27AE44B40}"/>
              </a:ext>
            </a:extLst>
          </p:cNvPr>
          <p:cNvCxnSpPr>
            <a:cxnSpLocks/>
          </p:cNvCxnSpPr>
          <p:nvPr/>
        </p:nvCxnSpPr>
        <p:spPr>
          <a:xfrm flipH="1">
            <a:off x="416838" y="3700327"/>
            <a:ext cx="5682" cy="20009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77" name="Oval 376">
            <a:extLst>
              <a:ext uri="{FF2B5EF4-FFF2-40B4-BE49-F238E27FC236}">
                <a16:creationId xmlns:a16="http://schemas.microsoft.com/office/drawing/2014/main" id="{F4D437AF-755E-40C0-8A04-8FCCE0725569}"/>
              </a:ext>
            </a:extLst>
          </p:cNvPr>
          <p:cNvSpPr/>
          <p:nvPr/>
        </p:nvSpPr>
        <p:spPr>
          <a:xfrm>
            <a:off x="669584" y="3290667"/>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8" name="Straight Arrow Connector 377">
            <a:extLst>
              <a:ext uri="{FF2B5EF4-FFF2-40B4-BE49-F238E27FC236}">
                <a16:creationId xmlns:a16="http://schemas.microsoft.com/office/drawing/2014/main" id="{3DC5DE01-782F-4904-88AE-18AB16726561}"/>
              </a:ext>
            </a:extLst>
          </p:cNvPr>
          <p:cNvCxnSpPr>
            <a:cxnSpLocks/>
            <a:stCxn id="377" idx="4"/>
            <a:endCxn id="402" idx="0"/>
          </p:cNvCxnSpPr>
          <p:nvPr/>
        </p:nvCxnSpPr>
        <p:spPr>
          <a:xfrm>
            <a:off x="873509" y="3700327"/>
            <a:ext cx="11719" cy="26437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79" name="Oval 378">
            <a:extLst>
              <a:ext uri="{FF2B5EF4-FFF2-40B4-BE49-F238E27FC236}">
                <a16:creationId xmlns:a16="http://schemas.microsoft.com/office/drawing/2014/main" id="{B0EECA53-168F-493F-A901-206A20DFBEF9}"/>
              </a:ext>
            </a:extLst>
          </p:cNvPr>
          <p:cNvSpPr/>
          <p:nvPr/>
        </p:nvSpPr>
        <p:spPr>
          <a:xfrm>
            <a:off x="1122409" y="3296610"/>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0" name="Picture 379" descr="A picture containing clipart&#10;&#10;Description automatically generated">
            <a:extLst>
              <a:ext uri="{FF2B5EF4-FFF2-40B4-BE49-F238E27FC236}">
                <a16:creationId xmlns:a16="http://schemas.microsoft.com/office/drawing/2014/main" id="{F65F081F-5301-4C74-8847-9FEC1EA4A695}"/>
              </a:ext>
            </a:extLst>
          </p:cNvPr>
          <p:cNvPicPr>
            <a:picLocks noChangeAspect="1"/>
          </p:cNvPicPr>
          <p:nvPr/>
        </p:nvPicPr>
        <p:blipFill>
          <a:blip r:embed="rId3"/>
          <a:stretch>
            <a:fillRect/>
          </a:stretch>
        </p:blipFill>
        <p:spPr>
          <a:xfrm>
            <a:off x="225023" y="4524052"/>
            <a:ext cx="399029" cy="399029"/>
          </a:xfrm>
          <a:prstGeom prst="rect">
            <a:avLst/>
          </a:prstGeom>
        </p:spPr>
      </p:pic>
      <p:sp>
        <p:nvSpPr>
          <p:cNvPr id="381" name="Oval 380">
            <a:extLst>
              <a:ext uri="{FF2B5EF4-FFF2-40B4-BE49-F238E27FC236}">
                <a16:creationId xmlns:a16="http://schemas.microsoft.com/office/drawing/2014/main" id="{03BB57EB-DE1C-4F3F-8512-61468BF8BED3}"/>
              </a:ext>
            </a:extLst>
          </p:cNvPr>
          <p:cNvSpPr/>
          <p:nvPr/>
        </p:nvSpPr>
        <p:spPr>
          <a:xfrm>
            <a:off x="212913" y="3900425"/>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2" name="Straight Arrow Connector 381">
            <a:extLst>
              <a:ext uri="{FF2B5EF4-FFF2-40B4-BE49-F238E27FC236}">
                <a16:creationId xmlns:a16="http://schemas.microsoft.com/office/drawing/2014/main" id="{E755D263-EA41-4090-B7A9-90AF11E5B49B}"/>
              </a:ext>
            </a:extLst>
          </p:cNvPr>
          <p:cNvCxnSpPr>
            <a:cxnSpLocks/>
            <a:stCxn id="413" idx="4"/>
            <a:endCxn id="380" idx="0"/>
          </p:cNvCxnSpPr>
          <p:nvPr/>
        </p:nvCxnSpPr>
        <p:spPr>
          <a:xfrm>
            <a:off x="420854" y="4314556"/>
            <a:ext cx="3684" cy="209496"/>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83" name="Connector: Elbow 382">
            <a:extLst>
              <a:ext uri="{FF2B5EF4-FFF2-40B4-BE49-F238E27FC236}">
                <a16:creationId xmlns:a16="http://schemas.microsoft.com/office/drawing/2014/main" id="{69256C28-9582-49F4-860F-8DF6A65FFC19}"/>
              </a:ext>
            </a:extLst>
          </p:cNvPr>
          <p:cNvCxnSpPr>
            <a:cxnSpLocks/>
            <a:stCxn id="346" idx="3"/>
          </p:cNvCxnSpPr>
          <p:nvPr/>
        </p:nvCxnSpPr>
        <p:spPr>
          <a:xfrm>
            <a:off x="3814344" y="3032625"/>
            <a:ext cx="392427" cy="396517"/>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384" name="Connector: Elbow 383">
            <a:extLst>
              <a:ext uri="{FF2B5EF4-FFF2-40B4-BE49-F238E27FC236}">
                <a16:creationId xmlns:a16="http://schemas.microsoft.com/office/drawing/2014/main" id="{B49CC931-9DD5-4379-AA45-EA602AB0A1C6}"/>
              </a:ext>
            </a:extLst>
          </p:cNvPr>
          <p:cNvCxnSpPr>
            <a:cxnSpLocks/>
            <a:stCxn id="346" idx="1"/>
            <a:endCxn id="372" idx="0"/>
          </p:cNvCxnSpPr>
          <p:nvPr/>
        </p:nvCxnSpPr>
        <p:spPr>
          <a:xfrm rot="10800000" flipV="1">
            <a:off x="2878885" y="3032625"/>
            <a:ext cx="148993" cy="279966"/>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385" name="Connector: Elbow 384">
            <a:extLst>
              <a:ext uri="{FF2B5EF4-FFF2-40B4-BE49-F238E27FC236}">
                <a16:creationId xmlns:a16="http://schemas.microsoft.com/office/drawing/2014/main" id="{ADA2D19F-8388-4B08-ADBA-CE2F90009148}"/>
              </a:ext>
            </a:extLst>
          </p:cNvPr>
          <p:cNvCxnSpPr>
            <a:cxnSpLocks/>
            <a:stCxn id="346" idx="1"/>
            <a:endCxn id="369" idx="0"/>
          </p:cNvCxnSpPr>
          <p:nvPr/>
        </p:nvCxnSpPr>
        <p:spPr>
          <a:xfrm rot="10800000" flipV="1">
            <a:off x="1997473" y="3032624"/>
            <a:ext cx="1030405" cy="261771"/>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386" name="Connector: Elbow 385">
            <a:extLst>
              <a:ext uri="{FF2B5EF4-FFF2-40B4-BE49-F238E27FC236}">
                <a16:creationId xmlns:a16="http://schemas.microsoft.com/office/drawing/2014/main" id="{BCC544D5-3102-45B6-9832-AD6BE10979B4}"/>
              </a:ext>
            </a:extLst>
          </p:cNvPr>
          <p:cNvCxnSpPr>
            <a:cxnSpLocks/>
            <a:stCxn id="346" idx="3"/>
          </p:cNvCxnSpPr>
          <p:nvPr/>
        </p:nvCxnSpPr>
        <p:spPr>
          <a:xfrm>
            <a:off x="3814344" y="3032625"/>
            <a:ext cx="925054" cy="384307"/>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387" name="Connector: Elbow 386">
            <a:extLst>
              <a:ext uri="{FF2B5EF4-FFF2-40B4-BE49-F238E27FC236}">
                <a16:creationId xmlns:a16="http://schemas.microsoft.com/office/drawing/2014/main" id="{C1120B93-AD24-4BC5-A6B2-30B85482AED6}"/>
              </a:ext>
            </a:extLst>
          </p:cNvPr>
          <p:cNvCxnSpPr>
            <a:cxnSpLocks/>
            <a:stCxn id="346" idx="3"/>
          </p:cNvCxnSpPr>
          <p:nvPr/>
        </p:nvCxnSpPr>
        <p:spPr>
          <a:xfrm>
            <a:off x="3814344" y="3032625"/>
            <a:ext cx="1421507" cy="417594"/>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388" name="Connector: Elbow 387">
            <a:extLst>
              <a:ext uri="{FF2B5EF4-FFF2-40B4-BE49-F238E27FC236}">
                <a16:creationId xmlns:a16="http://schemas.microsoft.com/office/drawing/2014/main" id="{66E3113D-723F-497E-BA87-433C9321CBBC}"/>
              </a:ext>
            </a:extLst>
          </p:cNvPr>
          <p:cNvCxnSpPr>
            <a:cxnSpLocks/>
            <a:stCxn id="346" idx="3"/>
          </p:cNvCxnSpPr>
          <p:nvPr/>
        </p:nvCxnSpPr>
        <p:spPr>
          <a:xfrm>
            <a:off x="3814344" y="3032625"/>
            <a:ext cx="1907416" cy="466185"/>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389" name="Straight Arrow Connector 388">
            <a:extLst>
              <a:ext uri="{FF2B5EF4-FFF2-40B4-BE49-F238E27FC236}">
                <a16:creationId xmlns:a16="http://schemas.microsoft.com/office/drawing/2014/main" id="{215061AC-6149-4BCB-B849-2E339FEB8F0B}"/>
              </a:ext>
            </a:extLst>
          </p:cNvPr>
          <p:cNvCxnSpPr>
            <a:cxnSpLocks/>
            <a:endCxn id="403" idx="0"/>
          </p:cNvCxnSpPr>
          <p:nvPr/>
        </p:nvCxnSpPr>
        <p:spPr>
          <a:xfrm>
            <a:off x="1326334" y="3706270"/>
            <a:ext cx="12924" cy="26882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90" name="Oval 389">
            <a:extLst>
              <a:ext uri="{FF2B5EF4-FFF2-40B4-BE49-F238E27FC236}">
                <a16:creationId xmlns:a16="http://schemas.microsoft.com/office/drawing/2014/main" id="{55D56AB1-DD43-4EA3-915C-D52323B369B0}"/>
              </a:ext>
            </a:extLst>
          </p:cNvPr>
          <p:cNvSpPr/>
          <p:nvPr/>
        </p:nvSpPr>
        <p:spPr>
          <a:xfrm>
            <a:off x="2054215" y="3856172"/>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391" name="Oval 390">
            <a:extLst>
              <a:ext uri="{FF2B5EF4-FFF2-40B4-BE49-F238E27FC236}">
                <a16:creationId xmlns:a16="http://schemas.microsoft.com/office/drawing/2014/main" id="{D58E276E-72DC-4CD8-92CC-94595FC86C6E}"/>
              </a:ext>
            </a:extLst>
          </p:cNvPr>
          <p:cNvSpPr/>
          <p:nvPr/>
        </p:nvSpPr>
        <p:spPr>
          <a:xfrm>
            <a:off x="2597533" y="3877024"/>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cxnSp>
        <p:nvCxnSpPr>
          <p:cNvPr id="392" name="Connector: Elbow 231">
            <a:extLst>
              <a:ext uri="{FF2B5EF4-FFF2-40B4-BE49-F238E27FC236}">
                <a16:creationId xmlns:a16="http://schemas.microsoft.com/office/drawing/2014/main" id="{D7214AE4-1118-44B6-B736-A268155C0A2F}"/>
              </a:ext>
            </a:extLst>
          </p:cNvPr>
          <p:cNvCxnSpPr>
            <a:cxnSpLocks/>
            <a:stCxn id="369" idx="4"/>
            <a:endCxn id="393" idx="0"/>
          </p:cNvCxnSpPr>
          <p:nvPr/>
        </p:nvCxnSpPr>
        <p:spPr>
          <a:xfrm flipH="1">
            <a:off x="1801442" y="3704056"/>
            <a:ext cx="196030" cy="16114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93" name="Oval 392">
            <a:extLst>
              <a:ext uri="{FF2B5EF4-FFF2-40B4-BE49-F238E27FC236}">
                <a16:creationId xmlns:a16="http://schemas.microsoft.com/office/drawing/2014/main" id="{645A2D74-7410-46DD-B2E8-CAB7A6CA7563}"/>
              </a:ext>
            </a:extLst>
          </p:cNvPr>
          <p:cNvSpPr/>
          <p:nvPr/>
        </p:nvSpPr>
        <p:spPr>
          <a:xfrm>
            <a:off x="1597517" y="3865197"/>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cxnSp>
        <p:nvCxnSpPr>
          <p:cNvPr id="394" name="Straight Arrow Connector 393">
            <a:extLst>
              <a:ext uri="{FF2B5EF4-FFF2-40B4-BE49-F238E27FC236}">
                <a16:creationId xmlns:a16="http://schemas.microsoft.com/office/drawing/2014/main" id="{5FF2B717-E54A-40A4-97B5-42F3CDDA8C1E}"/>
              </a:ext>
            </a:extLst>
          </p:cNvPr>
          <p:cNvCxnSpPr>
            <a:cxnSpLocks/>
            <a:stCxn id="393" idx="4"/>
            <a:endCxn id="404" idx="0"/>
          </p:cNvCxnSpPr>
          <p:nvPr/>
        </p:nvCxnSpPr>
        <p:spPr>
          <a:xfrm flipH="1">
            <a:off x="1793900" y="4274857"/>
            <a:ext cx="7542" cy="23296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95" name="Connector: Elbow 235">
            <a:extLst>
              <a:ext uri="{FF2B5EF4-FFF2-40B4-BE49-F238E27FC236}">
                <a16:creationId xmlns:a16="http://schemas.microsoft.com/office/drawing/2014/main" id="{A780103F-011E-4D21-939D-CEAC7F6A33A0}"/>
              </a:ext>
            </a:extLst>
          </p:cNvPr>
          <p:cNvCxnSpPr>
            <a:cxnSpLocks/>
            <a:stCxn id="372" idx="4"/>
            <a:endCxn id="396" idx="0"/>
          </p:cNvCxnSpPr>
          <p:nvPr/>
        </p:nvCxnSpPr>
        <p:spPr>
          <a:xfrm>
            <a:off x="2878884" y="3722251"/>
            <a:ext cx="444358" cy="16589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96" name="Oval 395">
            <a:extLst>
              <a:ext uri="{FF2B5EF4-FFF2-40B4-BE49-F238E27FC236}">
                <a16:creationId xmlns:a16="http://schemas.microsoft.com/office/drawing/2014/main" id="{73419584-FDD2-40E8-A894-2FD2AABBF5D0}"/>
              </a:ext>
            </a:extLst>
          </p:cNvPr>
          <p:cNvSpPr/>
          <p:nvPr/>
        </p:nvSpPr>
        <p:spPr>
          <a:xfrm>
            <a:off x="3119317" y="3888149"/>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cxnSp>
        <p:nvCxnSpPr>
          <p:cNvPr id="397" name="Straight Arrow Connector 396">
            <a:extLst>
              <a:ext uri="{FF2B5EF4-FFF2-40B4-BE49-F238E27FC236}">
                <a16:creationId xmlns:a16="http://schemas.microsoft.com/office/drawing/2014/main" id="{CE246E52-8F2A-4490-9DD8-4A5F55D5816B}"/>
              </a:ext>
            </a:extLst>
          </p:cNvPr>
          <p:cNvCxnSpPr>
            <a:cxnSpLocks/>
            <a:stCxn id="396" idx="4"/>
            <a:endCxn id="407" idx="0"/>
          </p:cNvCxnSpPr>
          <p:nvPr/>
        </p:nvCxnSpPr>
        <p:spPr>
          <a:xfrm>
            <a:off x="3323242" y="4297809"/>
            <a:ext cx="15399" cy="18583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398" name="Picture 397" descr="A picture containing chart&#10;&#10;Description automatically generated">
            <a:extLst>
              <a:ext uri="{FF2B5EF4-FFF2-40B4-BE49-F238E27FC236}">
                <a16:creationId xmlns:a16="http://schemas.microsoft.com/office/drawing/2014/main" id="{E60225B7-56E9-428B-9561-2DC78DB999CD}"/>
              </a:ext>
            </a:extLst>
          </p:cNvPr>
          <p:cNvPicPr>
            <a:picLocks noChangeAspect="1"/>
          </p:cNvPicPr>
          <p:nvPr/>
        </p:nvPicPr>
        <p:blipFill>
          <a:blip r:embed="rId4"/>
          <a:stretch>
            <a:fillRect/>
          </a:stretch>
        </p:blipFill>
        <p:spPr>
          <a:xfrm>
            <a:off x="4518821" y="3969132"/>
            <a:ext cx="437704" cy="437704"/>
          </a:xfrm>
          <a:prstGeom prst="rect">
            <a:avLst/>
          </a:prstGeom>
        </p:spPr>
      </p:pic>
      <p:cxnSp>
        <p:nvCxnSpPr>
          <p:cNvPr id="399" name="Straight Arrow Connector 398">
            <a:extLst>
              <a:ext uri="{FF2B5EF4-FFF2-40B4-BE49-F238E27FC236}">
                <a16:creationId xmlns:a16="http://schemas.microsoft.com/office/drawing/2014/main" id="{DABB0124-5E92-4DA4-8C0F-D94C3CB796D5}"/>
              </a:ext>
            </a:extLst>
          </p:cNvPr>
          <p:cNvCxnSpPr>
            <a:cxnSpLocks/>
            <a:endCxn id="412" idx="0"/>
          </p:cNvCxnSpPr>
          <p:nvPr/>
        </p:nvCxnSpPr>
        <p:spPr>
          <a:xfrm flipH="1">
            <a:off x="419752" y="2667593"/>
            <a:ext cx="249518" cy="62333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00" name="Straight Arrow Connector 399">
            <a:extLst>
              <a:ext uri="{FF2B5EF4-FFF2-40B4-BE49-F238E27FC236}">
                <a16:creationId xmlns:a16="http://schemas.microsoft.com/office/drawing/2014/main" id="{CEB68A6F-F0A8-45F4-9C2F-531049AD6901}"/>
              </a:ext>
            </a:extLst>
          </p:cNvPr>
          <p:cNvCxnSpPr>
            <a:cxnSpLocks/>
            <a:endCxn id="416" idx="0"/>
          </p:cNvCxnSpPr>
          <p:nvPr/>
        </p:nvCxnSpPr>
        <p:spPr>
          <a:xfrm>
            <a:off x="669269" y="2667593"/>
            <a:ext cx="204324" cy="626046"/>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01" name="Straight Arrow Connector 400">
            <a:extLst>
              <a:ext uri="{FF2B5EF4-FFF2-40B4-BE49-F238E27FC236}">
                <a16:creationId xmlns:a16="http://schemas.microsoft.com/office/drawing/2014/main" id="{3B627CDB-B65A-437A-A50E-8A544402A987}"/>
              </a:ext>
            </a:extLst>
          </p:cNvPr>
          <p:cNvCxnSpPr>
            <a:cxnSpLocks/>
            <a:endCxn id="417" idx="0"/>
          </p:cNvCxnSpPr>
          <p:nvPr/>
        </p:nvCxnSpPr>
        <p:spPr>
          <a:xfrm>
            <a:off x="669269" y="2667593"/>
            <a:ext cx="656920" cy="62617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402" name="Picture 401" descr="A picture containing clipart&#10;&#10;Description automatically generated">
            <a:extLst>
              <a:ext uri="{FF2B5EF4-FFF2-40B4-BE49-F238E27FC236}">
                <a16:creationId xmlns:a16="http://schemas.microsoft.com/office/drawing/2014/main" id="{77A342B0-0C81-489C-9CF3-032B9D2AC3D4}"/>
              </a:ext>
            </a:extLst>
          </p:cNvPr>
          <p:cNvPicPr>
            <a:picLocks noChangeAspect="1"/>
          </p:cNvPicPr>
          <p:nvPr/>
        </p:nvPicPr>
        <p:blipFill>
          <a:blip r:embed="rId3"/>
          <a:stretch>
            <a:fillRect/>
          </a:stretch>
        </p:blipFill>
        <p:spPr>
          <a:xfrm>
            <a:off x="696452" y="3964698"/>
            <a:ext cx="377551" cy="377551"/>
          </a:xfrm>
          <a:prstGeom prst="rect">
            <a:avLst/>
          </a:prstGeom>
        </p:spPr>
      </p:pic>
      <p:pic>
        <p:nvPicPr>
          <p:cNvPr id="403" name="Picture 402" descr="A picture containing clipart&#10;&#10;Description automatically generated">
            <a:extLst>
              <a:ext uri="{FF2B5EF4-FFF2-40B4-BE49-F238E27FC236}">
                <a16:creationId xmlns:a16="http://schemas.microsoft.com/office/drawing/2014/main" id="{CC6514AE-965C-45FF-91B4-00D4A919F42B}"/>
              </a:ext>
            </a:extLst>
          </p:cNvPr>
          <p:cNvPicPr>
            <a:picLocks noChangeAspect="1"/>
          </p:cNvPicPr>
          <p:nvPr/>
        </p:nvPicPr>
        <p:blipFill>
          <a:blip r:embed="rId3"/>
          <a:stretch>
            <a:fillRect/>
          </a:stretch>
        </p:blipFill>
        <p:spPr>
          <a:xfrm>
            <a:off x="1134428" y="3975091"/>
            <a:ext cx="409660" cy="409660"/>
          </a:xfrm>
          <a:prstGeom prst="rect">
            <a:avLst/>
          </a:prstGeom>
        </p:spPr>
      </p:pic>
      <p:pic>
        <p:nvPicPr>
          <p:cNvPr id="404" name="Picture 403" descr="A picture containing clipart&#10;&#10;Description automatically generated">
            <a:extLst>
              <a:ext uri="{FF2B5EF4-FFF2-40B4-BE49-F238E27FC236}">
                <a16:creationId xmlns:a16="http://schemas.microsoft.com/office/drawing/2014/main" id="{30BD094B-1246-4652-971F-02781BEE44D6}"/>
              </a:ext>
            </a:extLst>
          </p:cNvPr>
          <p:cNvPicPr>
            <a:picLocks noChangeAspect="1"/>
          </p:cNvPicPr>
          <p:nvPr/>
        </p:nvPicPr>
        <p:blipFill>
          <a:blip r:embed="rId3"/>
          <a:stretch>
            <a:fillRect/>
          </a:stretch>
        </p:blipFill>
        <p:spPr>
          <a:xfrm>
            <a:off x="1589070" y="4507819"/>
            <a:ext cx="409660" cy="409660"/>
          </a:xfrm>
          <a:prstGeom prst="rect">
            <a:avLst/>
          </a:prstGeom>
        </p:spPr>
      </p:pic>
      <p:pic>
        <p:nvPicPr>
          <p:cNvPr id="405" name="Picture 404" descr="A picture containing clipart&#10;&#10;Description automatically generated">
            <a:extLst>
              <a:ext uri="{FF2B5EF4-FFF2-40B4-BE49-F238E27FC236}">
                <a16:creationId xmlns:a16="http://schemas.microsoft.com/office/drawing/2014/main" id="{E9DCA6C8-E228-487E-AFC2-C522067DBD41}"/>
              </a:ext>
            </a:extLst>
          </p:cNvPr>
          <p:cNvPicPr>
            <a:picLocks noChangeAspect="1"/>
          </p:cNvPicPr>
          <p:nvPr/>
        </p:nvPicPr>
        <p:blipFill>
          <a:blip r:embed="rId3"/>
          <a:stretch>
            <a:fillRect/>
          </a:stretch>
        </p:blipFill>
        <p:spPr>
          <a:xfrm>
            <a:off x="2054057" y="4511949"/>
            <a:ext cx="409660" cy="409660"/>
          </a:xfrm>
          <a:prstGeom prst="rect">
            <a:avLst/>
          </a:prstGeom>
        </p:spPr>
      </p:pic>
      <p:pic>
        <p:nvPicPr>
          <p:cNvPr id="406" name="Picture 405" descr="A picture containing clipart&#10;&#10;Description automatically generated">
            <a:extLst>
              <a:ext uri="{FF2B5EF4-FFF2-40B4-BE49-F238E27FC236}">
                <a16:creationId xmlns:a16="http://schemas.microsoft.com/office/drawing/2014/main" id="{377A2F44-AD24-43FB-AF4B-1769FED537F9}"/>
              </a:ext>
            </a:extLst>
          </p:cNvPr>
          <p:cNvPicPr>
            <a:picLocks noChangeAspect="1"/>
          </p:cNvPicPr>
          <p:nvPr/>
        </p:nvPicPr>
        <p:blipFill>
          <a:blip r:embed="rId3"/>
          <a:stretch>
            <a:fillRect/>
          </a:stretch>
        </p:blipFill>
        <p:spPr>
          <a:xfrm>
            <a:off x="2596500" y="4506432"/>
            <a:ext cx="409660" cy="409660"/>
          </a:xfrm>
          <a:prstGeom prst="rect">
            <a:avLst/>
          </a:prstGeom>
        </p:spPr>
      </p:pic>
      <p:pic>
        <p:nvPicPr>
          <p:cNvPr id="407" name="Picture 406" descr="A picture containing clipart&#10;&#10;Description automatically generated">
            <a:extLst>
              <a:ext uri="{FF2B5EF4-FFF2-40B4-BE49-F238E27FC236}">
                <a16:creationId xmlns:a16="http://schemas.microsoft.com/office/drawing/2014/main" id="{7EA89095-1DFA-4738-A8DA-B74DF883E23C}"/>
              </a:ext>
            </a:extLst>
          </p:cNvPr>
          <p:cNvPicPr>
            <a:picLocks noChangeAspect="1"/>
          </p:cNvPicPr>
          <p:nvPr/>
        </p:nvPicPr>
        <p:blipFill>
          <a:blip r:embed="rId3"/>
          <a:stretch>
            <a:fillRect/>
          </a:stretch>
        </p:blipFill>
        <p:spPr>
          <a:xfrm>
            <a:off x="3133811" y="4483641"/>
            <a:ext cx="409660" cy="409660"/>
          </a:xfrm>
          <a:prstGeom prst="rect">
            <a:avLst/>
          </a:prstGeom>
        </p:spPr>
      </p:pic>
      <p:pic>
        <p:nvPicPr>
          <p:cNvPr id="408" name="Picture 407" descr="A picture containing clipart&#10;&#10;Description automatically generated">
            <a:extLst>
              <a:ext uri="{FF2B5EF4-FFF2-40B4-BE49-F238E27FC236}">
                <a16:creationId xmlns:a16="http://schemas.microsoft.com/office/drawing/2014/main" id="{E12FE9D4-FB77-45CD-92D7-5073F0BD1A47}"/>
              </a:ext>
            </a:extLst>
          </p:cNvPr>
          <p:cNvPicPr>
            <a:picLocks noChangeAspect="1"/>
          </p:cNvPicPr>
          <p:nvPr/>
        </p:nvPicPr>
        <p:blipFill>
          <a:blip r:embed="rId3"/>
          <a:stretch>
            <a:fillRect/>
          </a:stretch>
        </p:blipFill>
        <p:spPr>
          <a:xfrm>
            <a:off x="5051293" y="3974948"/>
            <a:ext cx="409660" cy="409660"/>
          </a:xfrm>
          <a:prstGeom prst="rect">
            <a:avLst/>
          </a:prstGeom>
        </p:spPr>
      </p:pic>
      <p:pic>
        <p:nvPicPr>
          <p:cNvPr id="409" name="Picture 408" descr="A picture containing clipart&#10;&#10;Description automatically generated">
            <a:extLst>
              <a:ext uri="{FF2B5EF4-FFF2-40B4-BE49-F238E27FC236}">
                <a16:creationId xmlns:a16="http://schemas.microsoft.com/office/drawing/2014/main" id="{8B95C7E9-F920-4DC4-AA87-0B98269D914E}"/>
              </a:ext>
            </a:extLst>
          </p:cNvPr>
          <p:cNvPicPr>
            <a:picLocks noChangeAspect="1"/>
          </p:cNvPicPr>
          <p:nvPr/>
        </p:nvPicPr>
        <p:blipFill>
          <a:blip r:embed="rId3"/>
          <a:stretch>
            <a:fillRect/>
          </a:stretch>
        </p:blipFill>
        <p:spPr>
          <a:xfrm>
            <a:off x="5524875" y="3979299"/>
            <a:ext cx="409660" cy="409660"/>
          </a:xfrm>
          <a:prstGeom prst="rect">
            <a:avLst/>
          </a:prstGeom>
        </p:spPr>
      </p:pic>
      <p:sp>
        <p:nvSpPr>
          <p:cNvPr id="410" name="Oval 409">
            <a:extLst>
              <a:ext uri="{FF2B5EF4-FFF2-40B4-BE49-F238E27FC236}">
                <a16:creationId xmlns:a16="http://schemas.microsoft.com/office/drawing/2014/main" id="{CE742789-611D-4B00-807C-6ED058BF320E}"/>
              </a:ext>
            </a:extLst>
          </p:cNvPr>
          <p:cNvSpPr/>
          <p:nvPr/>
        </p:nvSpPr>
        <p:spPr>
          <a:xfrm>
            <a:off x="1235877" y="2455530"/>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11" name="Oval 410">
            <a:extLst>
              <a:ext uri="{FF2B5EF4-FFF2-40B4-BE49-F238E27FC236}">
                <a16:creationId xmlns:a16="http://schemas.microsoft.com/office/drawing/2014/main" id="{7405B52F-ADC0-40BF-99F6-3F00787F304F}"/>
              </a:ext>
            </a:extLst>
          </p:cNvPr>
          <p:cNvSpPr/>
          <p:nvPr/>
        </p:nvSpPr>
        <p:spPr>
          <a:xfrm>
            <a:off x="3228938" y="2455530"/>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12" name="Oval 411">
            <a:extLst>
              <a:ext uri="{FF2B5EF4-FFF2-40B4-BE49-F238E27FC236}">
                <a16:creationId xmlns:a16="http://schemas.microsoft.com/office/drawing/2014/main" id="{A825F2A7-B68E-4BDE-9E63-8EC957C1D0AD}"/>
              </a:ext>
            </a:extLst>
          </p:cNvPr>
          <p:cNvSpPr/>
          <p:nvPr/>
        </p:nvSpPr>
        <p:spPr>
          <a:xfrm>
            <a:off x="215827" y="3290928"/>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413" name="Oval 412">
            <a:extLst>
              <a:ext uri="{FF2B5EF4-FFF2-40B4-BE49-F238E27FC236}">
                <a16:creationId xmlns:a16="http://schemas.microsoft.com/office/drawing/2014/main" id="{63A782C0-E386-43A5-B948-2449A3709B75}"/>
              </a:ext>
            </a:extLst>
          </p:cNvPr>
          <p:cNvSpPr/>
          <p:nvPr/>
        </p:nvSpPr>
        <p:spPr>
          <a:xfrm>
            <a:off x="216929" y="3904896"/>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cxnSp>
        <p:nvCxnSpPr>
          <p:cNvPr id="414" name="Straight Arrow Connector 413">
            <a:extLst>
              <a:ext uri="{FF2B5EF4-FFF2-40B4-BE49-F238E27FC236}">
                <a16:creationId xmlns:a16="http://schemas.microsoft.com/office/drawing/2014/main" id="{2E8AB79B-4BCD-4AD9-B2D8-2F267211AE16}"/>
              </a:ext>
            </a:extLst>
          </p:cNvPr>
          <p:cNvCxnSpPr>
            <a:cxnSpLocks/>
            <a:stCxn id="390" idx="4"/>
            <a:endCxn id="405" idx="0"/>
          </p:cNvCxnSpPr>
          <p:nvPr/>
        </p:nvCxnSpPr>
        <p:spPr>
          <a:xfrm>
            <a:off x="2258140" y="4265832"/>
            <a:ext cx="747" cy="246117"/>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15" name="Straight Arrow Connector 414">
            <a:extLst>
              <a:ext uri="{FF2B5EF4-FFF2-40B4-BE49-F238E27FC236}">
                <a16:creationId xmlns:a16="http://schemas.microsoft.com/office/drawing/2014/main" id="{489841BF-1CFF-4753-87D2-483A77CB9009}"/>
              </a:ext>
            </a:extLst>
          </p:cNvPr>
          <p:cNvCxnSpPr>
            <a:cxnSpLocks/>
            <a:stCxn id="391" idx="4"/>
            <a:endCxn id="406" idx="0"/>
          </p:cNvCxnSpPr>
          <p:nvPr/>
        </p:nvCxnSpPr>
        <p:spPr>
          <a:xfrm flipH="1">
            <a:off x="2801330" y="4286684"/>
            <a:ext cx="128" cy="21974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16" name="Oval 415">
            <a:extLst>
              <a:ext uri="{FF2B5EF4-FFF2-40B4-BE49-F238E27FC236}">
                <a16:creationId xmlns:a16="http://schemas.microsoft.com/office/drawing/2014/main" id="{158E7F6E-DDEF-4A2C-B3F7-510FF2E20D55}"/>
              </a:ext>
            </a:extLst>
          </p:cNvPr>
          <p:cNvSpPr/>
          <p:nvPr/>
        </p:nvSpPr>
        <p:spPr>
          <a:xfrm>
            <a:off x="669668" y="3293639"/>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17" name="Oval 416">
            <a:extLst>
              <a:ext uri="{FF2B5EF4-FFF2-40B4-BE49-F238E27FC236}">
                <a16:creationId xmlns:a16="http://schemas.microsoft.com/office/drawing/2014/main" id="{9B5634EE-8375-4EB8-B762-BA8BAD6E571A}"/>
              </a:ext>
            </a:extLst>
          </p:cNvPr>
          <p:cNvSpPr/>
          <p:nvPr/>
        </p:nvSpPr>
        <p:spPr>
          <a:xfrm>
            <a:off x="1122264" y="3293763"/>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18" name="Oval 417">
            <a:extLst>
              <a:ext uri="{FF2B5EF4-FFF2-40B4-BE49-F238E27FC236}">
                <a16:creationId xmlns:a16="http://schemas.microsoft.com/office/drawing/2014/main" id="{2635C101-D6D7-4EA3-8169-3DDDF24215DF}"/>
              </a:ext>
            </a:extLst>
          </p:cNvPr>
          <p:cNvSpPr/>
          <p:nvPr/>
        </p:nvSpPr>
        <p:spPr>
          <a:xfrm>
            <a:off x="1793691" y="3291136"/>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19" name="Oval 418">
            <a:extLst>
              <a:ext uri="{FF2B5EF4-FFF2-40B4-BE49-F238E27FC236}">
                <a16:creationId xmlns:a16="http://schemas.microsoft.com/office/drawing/2014/main" id="{AE6D207A-164D-4983-884B-0285C38CC17F}"/>
              </a:ext>
            </a:extLst>
          </p:cNvPr>
          <p:cNvSpPr/>
          <p:nvPr/>
        </p:nvSpPr>
        <p:spPr>
          <a:xfrm>
            <a:off x="2685641" y="3314341"/>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20" name="Oval 419">
            <a:extLst>
              <a:ext uri="{FF2B5EF4-FFF2-40B4-BE49-F238E27FC236}">
                <a16:creationId xmlns:a16="http://schemas.microsoft.com/office/drawing/2014/main" id="{8E969672-B12E-4B1F-AA71-26495B61A8AD}"/>
              </a:ext>
            </a:extLst>
          </p:cNvPr>
          <p:cNvSpPr/>
          <p:nvPr/>
        </p:nvSpPr>
        <p:spPr>
          <a:xfrm>
            <a:off x="4002846" y="3318501"/>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421" name="Oval 420">
            <a:extLst>
              <a:ext uri="{FF2B5EF4-FFF2-40B4-BE49-F238E27FC236}">
                <a16:creationId xmlns:a16="http://schemas.microsoft.com/office/drawing/2014/main" id="{E4257C9C-D846-4A4A-B659-0505184186B5}"/>
              </a:ext>
            </a:extLst>
          </p:cNvPr>
          <p:cNvSpPr/>
          <p:nvPr/>
        </p:nvSpPr>
        <p:spPr>
          <a:xfrm>
            <a:off x="4535612" y="3306634"/>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422" name="Oval 421">
            <a:extLst>
              <a:ext uri="{FF2B5EF4-FFF2-40B4-BE49-F238E27FC236}">
                <a16:creationId xmlns:a16="http://schemas.microsoft.com/office/drawing/2014/main" id="{2AEC2615-0BF9-4A5F-94AC-062F066AF429}"/>
              </a:ext>
            </a:extLst>
          </p:cNvPr>
          <p:cNvSpPr/>
          <p:nvPr/>
        </p:nvSpPr>
        <p:spPr>
          <a:xfrm>
            <a:off x="5035799" y="3321147"/>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423" name="Oval 422">
            <a:extLst>
              <a:ext uri="{FF2B5EF4-FFF2-40B4-BE49-F238E27FC236}">
                <a16:creationId xmlns:a16="http://schemas.microsoft.com/office/drawing/2014/main" id="{5B3A2081-E701-4291-BB3C-1B9B117D29A5}"/>
              </a:ext>
            </a:extLst>
          </p:cNvPr>
          <p:cNvSpPr/>
          <p:nvPr/>
        </p:nvSpPr>
        <p:spPr>
          <a:xfrm>
            <a:off x="5529147" y="3329398"/>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4" name="TextBox 423">
            <a:extLst>
              <a:ext uri="{FF2B5EF4-FFF2-40B4-BE49-F238E27FC236}">
                <a16:creationId xmlns:a16="http://schemas.microsoft.com/office/drawing/2014/main" id="{698DC127-3072-422D-A458-81FCE93C55CD}"/>
              </a:ext>
            </a:extLst>
          </p:cNvPr>
          <p:cNvSpPr txBox="1"/>
          <p:nvPr/>
        </p:nvSpPr>
        <p:spPr>
          <a:xfrm>
            <a:off x="5529147" y="3347616"/>
            <a:ext cx="418704" cy="369332"/>
          </a:xfrm>
          <a:prstGeom prst="rect">
            <a:avLst/>
          </a:prstGeom>
          <a:noFill/>
        </p:spPr>
        <p:txBody>
          <a:bodyPr wrap="none" rtlCol="0">
            <a:spAutoFit/>
          </a:bodyPr>
          <a:lstStyle/>
          <a:p>
            <a:r>
              <a:rPr lang="en-US" dirty="0">
                <a:solidFill>
                  <a:schemeClr val="bg1"/>
                </a:solidFill>
              </a:rPr>
              <a:t>10</a:t>
            </a:r>
          </a:p>
        </p:txBody>
      </p:sp>
      <p:pic>
        <p:nvPicPr>
          <p:cNvPr id="425" name="Picture 424" descr="A picture containing chart&#10;&#10;Description automatically generated">
            <a:extLst>
              <a:ext uri="{FF2B5EF4-FFF2-40B4-BE49-F238E27FC236}">
                <a16:creationId xmlns:a16="http://schemas.microsoft.com/office/drawing/2014/main" id="{BA8EE393-2A44-4649-9850-54506F1B3DDF}"/>
              </a:ext>
            </a:extLst>
          </p:cNvPr>
          <p:cNvPicPr>
            <a:picLocks noChangeAspect="1"/>
          </p:cNvPicPr>
          <p:nvPr/>
        </p:nvPicPr>
        <p:blipFill>
          <a:blip r:embed="rId4"/>
          <a:stretch>
            <a:fillRect/>
          </a:stretch>
        </p:blipFill>
        <p:spPr>
          <a:xfrm>
            <a:off x="4028130" y="3969825"/>
            <a:ext cx="437704" cy="437704"/>
          </a:xfrm>
          <a:prstGeom prst="rect">
            <a:avLst/>
          </a:prstGeom>
        </p:spPr>
      </p:pic>
      <p:sp>
        <p:nvSpPr>
          <p:cNvPr id="426" name="Rectangle 425">
            <a:extLst>
              <a:ext uri="{FF2B5EF4-FFF2-40B4-BE49-F238E27FC236}">
                <a16:creationId xmlns:a16="http://schemas.microsoft.com/office/drawing/2014/main" id="{E86404CC-290D-41AD-A195-A7E9EB455E67}"/>
              </a:ext>
            </a:extLst>
          </p:cNvPr>
          <p:cNvSpPr/>
          <p:nvPr/>
        </p:nvSpPr>
        <p:spPr>
          <a:xfrm>
            <a:off x="6272718" y="1895821"/>
            <a:ext cx="5863771" cy="31577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7" name="Rectangle: Rounded Corners 426">
            <a:extLst>
              <a:ext uri="{FF2B5EF4-FFF2-40B4-BE49-F238E27FC236}">
                <a16:creationId xmlns:a16="http://schemas.microsoft.com/office/drawing/2014/main" id="{1CA98B4A-8A50-479E-8590-0FE497D0F468}"/>
              </a:ext>
            </a:extLst>
          </p:cNvPr>
          <p:cNvSpPr/>
          <p:nvPr/>
        </p:nvSpPr>
        <p:spPr>
          <a:xfrm>
            <a:off x="7467329" y="2388378"/>
            <a:ext cx="1737275" cy="2196132"/>
          </a:xfrm>
          <a:prstGeom prst="roundRect">
            <a:avLst/>
          </a:prstGeom>
          <a:solidFill>
            <a:srgbClr val="9DBFBE">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8" name="Rectangle 427">
            <a:extLst>
              <a:ext uri="{FF2B5EF4-FFF2-40B4-BE49-F238E27FC236}">
                <a16:creationId xmlns:a16="http://schemas.microsoft.com/office/drawing/2014/main" id="{A1390E54-2954-4705-9F63-0D2D6FE8E7C0}"/>
              </a:ext>
            </a:extLst>
          </p:cNvPr>
          <p:cNvSpPr/>
          <p:nvPr/>
        </p:nvSpPr>
        <p:spPr>
          <a:xfrm>
            <a:off x="8226653" y="1987212"/>
            <a:ext cx="423933" cy="28386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b="1" dirty="0">
                <a:solidFill>
                  <a:schemeClr val="tx1"/>
                </a:solidFill>
              </a:rPr>
              <a:t>g</a:t>
            </a:r>
            <a:r>
              <a:rPr lang="en-US" sz="1600" b="1" baseline="30000" dirty="0">
                <a:solidFill>
                  <a:schemeClr val="tx1"/>
                </a:solidFill>
              </a:rPr>
              <a:t>ab</a:t>
            </a:r>
            <a:endParaRPr lang="en-US" sz="1600" dirty="0">
              <a:solidFill>
                <a:schemeClr val="tx1"/>
              </a:solidFill>
            </a:endParaRPr>
          </a:p>
        </p:txBody>
      </p:sp>
      <p:sp>
        <p:nvSpPr>
          <p:cNvPr id="429" name="Rectangle 428">
            <a:extLst>
              <a:ext uri="{FF2B5EF4-FFF2-40B4-BE49-F238E27FC236}">
                <a16:creationId xmlns:a16="http://schemas.microsoft.com/office/drawing/2014/main" id="{E4874F01-DF56-438A-A62B-188A0D974A39}"/>
              </a:ext>
            </a:extLst>
          </p:cNvPr>
          <p:cNvSpPr/>
          <p:nvPr/>
        </p:nvSpPr>
        <p:spPr>
          <a:xfrm>
            <a:off x="9096350" y="2904817"/>
            <a:ext cx="786467" cy="37114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chemeClr val="tx1"/>
                </a:solidFill>
              </a:rPr>
              <a:t>(</a:t>
            </a:r>
            <a:r>
              <a:rPr lang="en-US" sz="1600" b="1" dirty="0">
                <a:solidFill>
                  <a:schemeClr val="tx1"/>
                </a:solidFill>
              </a:rPr>
              <a:t>g</a:t>
            </a:r>
            <a:r>
              <a:rPr lang="en-US" sz="1600" b="1" baseline="30000" dirty="0">
                <a:solidFill>
                  <a:schemeClr val="tx1"/>
                </a:solidFill>
              </a:rPr>
              <a:t>a</a:t>
            </a:r>
            <a:r>
              <a:rPr lang="en-US" sz="1600" dirty="0">
                <a:solidFill>
                  <a:schemeClr val="tx1"/>
                </a:solidFill>
              </a:rPr>
              <a:t> , </a:t>
            </a:r>
            <a:r>
              <a:rPr lang="en-US" sz="1600" b="1" dirty="0" err="1">
                <a:solidFill>
                  <a:schemeClr val="tx1"/>
                </a:solidFill>
              </a:rPr>
              <a:t>g</a:t>
            </a:r>
            <a:r>
              <a:rPr lang="en-US" sz="1600" b="1" baseline="30000" dirty="0" err="1">
                <a:solidFill>
                  <a:schemeClr val="tx1"/>
                </a:solidFill>
              </a:rPr>
              <a:t>b</a:t>
            </a:r>
            <a:r>
              <a:rPr lang="en-US" sz="1600" dirty="0">
                <a:solidFill>
                  <a:schemeClr val="tx1"/>
                </a:solidFill>
              </a:rPr>
              <a:t>)</a:t>
            </a:r>
          </a:p>
        </p:txBody>
      </p:sp>
      <p:sp>
        <p:nvSpPr>
          <p:cNvPr id="430" name="Isosceles Triangle 429">
            <a:extLst>
              <a:ext uri="{FF2B5EF4-FFF2-40B4-BE49-F238E27FC236}">
                <a16:creationId xmlns:a16="http://schemas.microsoft.com/office/drawing/2014/main" id="{819F5713-81F4-41B4-93AF-952E266B21DC}"/>
              </a:ext>
            </a:extLst>
          </p:cNvPr>
          <p:cNvSpPr/>
          <p:nvPr/>
        </p:nvSpPr>
        <p:spPr>
          <a:xfrm rot="5400000">
            <a:off x="6313712" y="2536709"/>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31" name="Diamond 430">
            <a:extLst>
              <a:ext uri="{FF2B5EF4-FFF2-40B4-BE49-F238E27FC236}">
                <a16:creationId xmlns:a16="http://schemas.microsoft.com/office/drawing/2014/main" id="{BE95AF8E-5A83-4B84-8B5F-FC254440C4DC}"/>
              </a:ext>
            </a:extLst>
          </p:cNvPr>
          <p:cNvSpPr/>
          <p:nvPr/>
        </p:nvSpPr>
        <p:spPr>
          <a:xfrm>
            <a:off x="7647079" y="2523020"/>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2" name="Straight Arrow Connector 431">
            <a:extLst>
              <a:ext uri="{FF2B5EF4-FFF2-40B4-BE49-F238E27FC236}">
                <a16:creationId xmlns:a16="http://schemas.microsoft.com/office/drawing/2014/main" id="{880A0104-2156-48BF-8390-0CF7701A6DDF}"/>
              </a:ext>
            </a:extLst>
          </p:cNvPr>
          <p:cNvCxnSpPr>
            <a:cxnSpLocks/>
            <a:stCxn id="430" idx="0"/>
            <a:endCxn id="431" idx="1"/>
          </p:cNvCxnSpPr>
          <p:nvPr/>
        </p:nvCxnSpPr>
        <p:spPr>
          <a:xfrm>
            <a:off x="6696560" y="2720043"/>
            <a:ext cx="950519" cy="249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33" name="Straight Arrow Connector 432">
            <a:extLst>
              <a:ext uri="{FF2B5EF4-FFF2-40B4-BE49-F238E27FC236}">
                <a16:creationId xmlns:a16="http://schemas.microsoft.com/office/drawing/2014/main" id="{F77295BF-0866-4CE1-A8DF-C4E7A1E2A264}"/>
              </a:ext>
            </a:extLst>
          </p:cNvPr>
          <p:cNvCxnSpPr>
            <a:cxnSpLocks/>
            <a:stCxn id="431" idx="3"/>
            <a:endCxn id="434" idx="3"/>
          </p:cNvCxnSpPr>
          <p:nvPr/>
        </p:nvCxnSpPr>
        <p:spPr>
          <a:xfrm>
            <a:off x="8013746" y="2722535"/>
            <a:ext cx="232491" cy="308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34" name="Isosceles Triangle 433">
            <a:extLst>
              <a:ext uri="{FF2B5EF4-FFF2-40B4-BE49-F238E27FC236}">
                <a16:creationId xmlns:a16="http://schemas.microsoft.com/office/drawing/2014/main" id="{EA9D304F-388E-4F73-A19A-4D6921450081}"/>
              </a:ext>
            </a:extLst>
          </p:cNvPr>
          <p:cNvSpPr/>
          <p:nvPr/>
        </p:nvSpPr>
        <p:spPr>
          <a:xfrm rot="5400000">
            <a:off x="8230056" y="2542289"/>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435" name="Straight Arrow Connector 434">
            <a:extLst>
              <a:ext uri="{FF2B5EF4-FFF2-40B4-BE49-F238E27FC236}">
                <a16:creationId xmlns:a16="http://schemas.microsoft.com/office/drawing/2014/main" id="{FCA46AB7-7F8E-42A1-A62E-5E1ACF9DAECA}"/>
              </a:ext>
            </a:extLst>
          </p:cNvPr>
          <p:cNvCxnSpPr>
            <a:cxnSpLocks/>
            <a:stCxn id="428" idx="2"/>
            <a:endCxn id="434" idx="1"/>
          </p:cNvCxnSpPr>
          <p:nvPr/>
        </p:nvCxnSpPr>
        <p:spPr>
          <a:xfrm flipH="1">
            <a:off x="8429570" y="2271072"/>
            <a:ext cx="9050" cy="354793"/>
          </a:xfrm>
          <a:prstGeom prst="straightConnector1">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36" name="Straight Arrow Connector 435">
            <a:extLst>
              <a:ext uri="{FF2B5EF4-FFF2-40B4-BE49-F238E27FC236}">
                <a16:creationId xmlns:a16="http://schemas.microsoft.com/office/drawing/2014/main" id="{A878EA10-12BF-4289-A739-9D7E2211E0E4}"/>
              </a:ext>
            </a:extLst>
          </p:cNvPr>
          <p:cNvCxnSpPr>
            <a:cxnSpLocks/>
            <a:stCxn id="434" idx="0"/>
            <a:endCxn id="437" idx="1"/>
          </p:cNvCxnSpPr>
          <p:nvPr/>
        </p:nvCxnSpPr>
        <p:spPr>
          <a:xfrm flipV="1">
            <a:off x="8612904" y="2713409"/>
            <a:ext cx="678421" cy="12214"/>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37" name="Diamond 436">
            <a:extLst>
              <a:ext uri="{FF2B5EF4-FFF2-40B4-BE49-F238E27FC236}">
                <a16:creationId xmlns:a16="http://schemas.microsoft.com/office/drawing/2014/main" id="{6D8E40D2-4DF1-4646-AC3D-6A06BB3651DF}"/>
              </a:ext>
            </a:extLst>
          </p:cNvPr>
          <p:cNvSpPr/>
          <p:nvPr/>
        </p:nvSpPr>
        <p:spPr>
          <a:xfrm>
            <a:off x="9291325" y="2513894"/>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8" name="Straight Arrow Connector 437">
            <a:extLst>
              <a:ext uri="{FF2B5EF4-FFF2-40B4-BE49-F238E27FC236}">
                <a16:creationId xmlns:a16="http://schemas.microsoft.com/office/drawing/2014/main" id="{A8AE71BE-93B9-41B1-85F2-D2E36761B2C4}"/>
              </a:ext>
            </a:extLst>
          </p:cNvPr>
          <p:cNvCxnSpPr>
            <a:cxnSpLocks/>
            <a:stCxn id="437" idx="3"/>
            <a:endCxn id="439" idx="3"/>
          </p:cNvCxnSpPr>
          <p:nvPr/>
        </p:nvCxnSpPr>
        <p:spPr>
          <a:xfrm>
            <a:off x="9657992" y="2713409"/>
            <a:ext cx="542676" cy="756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39" name="Isosceles Triangle 438">
            <a:extLst>
              <a:ext uri="{FF2B5EF4-FFF2-40B4-BE49-F238E27FC236}">
                <a16:creationId xmlns:a16="http://schemas.microsoft.com/office/drawing/2014/main" id="{8A205AC7-F7B3-45B1-9BF1-4ED1F171F102}"/>
              </a:ext>
            </a:extLst>
          </p:cNvPr>
          <p:cNvSpPr/>
          <p:nvPr/>
        </p:nvSpPr>
        <p:spPr>
          <a:xfrm rot="5400000">
            <a:off x="10184487" y="2537636"/>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440" name="Connector: Elbow 65">
            <a:extLst>
              <a:ext uri="{FF2B5EF4-FFF2-40B4-BE49-F238E27FC236}">
                <a16:creationId xmlns:a16="http://schemas.microsoft.com/office/drawing/2014/main" id="{8C3E0EFF-0F57-400C-AF2B-C613A06D7117}"/>
              </a:ext>
            </a:extLst>
          </p:cNvPr>
          <p:cNvCxnSpPr>
            <a:cxnSpLocks/>
            <a:stCxn id="439" idx="0"/>
            <a:endCxn id="441" idx="0"/>
          </p:cNvCxnSpPr>
          <p:nvPr/>
        </p:nvCxnSpPr>
        <p:spPr>
          <a:xfrm>
            <a:off x="10567335" y="2720970"/>
            <a:ext cx="219945" cy="753727"/>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41" name="Diamond 440">
            <a:extLst>
              <a:ext uri="{FF2B5EF4-FFF2-40B4-BE49-F238E27FC236}">
                <a16:creationId xmlns:a16="http://schemas.microsoft.com/office/drawing/2014/main" id="{48CA1C32-FC7D-4CA8-B215-7F3DE44633B6}"/>
              </a:ext>
            </a:extLst>
          </p:cNvPr>
          <p:cNvSpPr/>
          <p:nvPr/>
        </p:nvSpPr>
        <p:spPr>
          <a:xfrm>
            <a:off x="10603946" y="3474697"/>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2" name="Straight Arrow Connector 441">
            <a:extLst>
              <a:ext uri="{FF2B5EF4-FFF2-40B4-BE49-F238E27FC236}">
                <a16:creationId xmlns:a16="http://schemas.microsoft.com/office/drawing/2014/main" id="{12A6E2E1-B192-4029-9F1E-0FC9FE27A5E7}"/>
              </a:ext>
            </a:extLst>
          </p:cNvPr>
          <p:cNvCxnSpPr>
            <a:cxnSpLocks/>
            <a:stCxn id="441" idx="2"/>
            <a:endCxn id="486" idx="0"/>
          </p:cNvCxnSpPr>
          <p:nvPr/>
        </p:nvCxnSpPr>
        <p:spPr>
          <a:xfrm>
            <a:off x="10787280" y="3873726"/>
            <a:ext cx="18022" cy="30921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43" name="Connector: Elbow 75">
            <a:extLst>
              <a:ext uri="{FF2B5EF4-FFF2-40B4-BE49-F238E27FC236}">
                <a16:creationId xmlns:a16="http://schemas.microsoft.com/office/drawing/2014/main" id="{E7A29CAC-4B04-4E37-872D-58176F2FE2D6}"/>
              </a:ext>
            </a:extLst>
          </p:cNvPr>
          <p:cNvCxnSpPr>
            <a:cxnSpLocks/>
            <a:stCxn id="439" idx="0"/>
            <a:endCxn id="444" idx="0"/>
          </p:cNvCxnSpPr>
          <p:nvPr/>
        </p:nvCxnSpPr>
        <p:spPr>
          <a:xfrm flipH="1">
            <a:off x="10254653" y="2720970"/>
            <a:ext cx="312682" cy="765937"/>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44" name="Diamond 443">
            <a:extLst>
              <a:ext uri="{FF2B5EF4-FFF2-40B4-BE49-F238E27FC236}">
                <a16:creationId xmlns:a16="http://schemas.microsoft.com/office/drawing/2014/main" id="{9F03BCCD-E0D4-4438-BE83-8B153B18A7B3}"/>
              </a:ext>
            </a:extLst>
          </p:cNvPr>
          <p:cNvSpPr/>
          <p:nvPr/>
        </p:nvSpPr>
        <p:spPr>
          <a:xfrm>
            <a:off x="10071319" y="3486907"/>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5" name="Connector: Elbow 81">
            <a:extLst>
              <a:ext uri="{FF2B5EF4-FFF2-40B4-BE49-F238E27FC236}">
                <a16:creationId xmlns:a16="http://schemas.microsoft.com/office/drawing/2014/main" id="{3AE9F93D-86E5-41B9-A0EA-76D73F038061}"/>
              </a:ext>
            </a:extLst>
          </p:cNvPr>
          <p:cNvCxnSpPr>
            <a:cxnSpLocks/>
            <a:stCxn id="439" idx="0"/>
            <a:endCxn id="446" idx="0"/>
          </p:cNvCxnSpPr>
          <p:nvPr/>
        </p:nvCxnSpPr>
        <p:spPr>
          <a:xfrm>
            <a:off x="10567335" y="2720970"/>
            <a:ext cx="1202307" cy="83560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46" name="Diamond 445">
            <a:extLst>
              <a:ext uri="{FF2B5EF4-FFF2-40B4-BE49-F238E27FC236}">
                <a16:creationId xmlns:a16="http://schemas.microsoft.com/office/drawing/2014/main" id="{12C0DFBE-0FE3-41D0-8408-F25AB97EB267}"/>
              </a:ext>
            </a:extLst>
          </p:cNvPr>
          <p:cNvSpPr/>
          <p:nvPr/>
        </p:nvSpPr>
        <p:spPr>
          <a:xfrm>
            <a:off x="11586308" y="3556575"/>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7" name="Connector: Elbow 83">
            <a:extLst>
              <a:ext uri="{FF2B5EF4-FFF2-40B4-BE49-F238E27FC236}">
                <a16:creationId xmlns:a16="http://schemas.microsoft.com/office/drawing/2014/main" id="{23EBA5F8-1E67-474C-A96D-62B7729FA22B}"/>
              </a:ext>
            </a:extLst>
          </p:cNvPr>
          <p:cNvCxnSpPr>
            <a:cxnSpLocks/>
            <a:stCxn id="439" idx="0"/>
            <a:endCxn id="448" idx="0"/>
          </p:cNvCxnSpPr>
          <p:nvPr/>
        </p:nvCxnSpPr>
        <p:spPr>
          <a:xfrm>
            <a:off x="10567335" y="2720970"/>
            <a:ext cx="716398" cy="787014"/>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48" name="Diamond 447">
            <a:extLst>
              <a:ext uri="{FF2B5EF4-FFF2-40B4-BE49-F238E27FC236}">
                <a16:creationId xmlns:a16="http://schemas.microsoft.com/office/drawing/2014/main" id="{3E60B46B-E988-4AF8-9CDA-314435ACF47B}"/>
              </a:ext>
            </a:extLst>
          </p:cNvPr>
          <p:cNvSpPr/>
          <p:nvPr/>
        </p:nvSpPr>
        <p:spPr>
          <a:xfrm>
            <a:off x="11100399" y="3507984"/>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9" name="Straight Arrow Connector 448">
            <a:extLst>
              <a:ext uri="{FF2B5EF4-FFF2-40B4-BE49-F238E27FC236}">
                <a16:creationId xmlns:a16="http://schemas.microsoft.com/office/drawing/2014/main" id="{8E53F391-BF71-4C80-B131-0A472C03D5CC}"/>
              </a:ext>
            </a:extLst>
          </p:cNvPr>
          <p:cNvCxnSpPr>
            <a:cxnSpLocks/>
            <a:stCxn id="448" idx="2"/>
            <a:endCxn id="490" idx="0"/>
          </p:cNvCxnSpPr>
          <p:nvPr/>
        </p:nvCxnSpPr>
        <p:spPr>
          <a:xfrm>
            <a:off x="11283733" y="3907013"/>
            <a:ext cx="3359" cy="27852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50" name="Straight Arrow Connector 449">
            <a:extLst>
              <a:ext uri="{FF2B5EF4-FFF2-40B4-BE49-F238E27FC236}">
                <a16:creationId xmlns:a16="http://schemas.microsoft.com/office/drawing/2014/main" id="{314DE05F-0B7D-4285-B189-8498BD032DFB}"/>
              </a:ext>
            </a:extLst>
          </p:cNvPr>
          <p:cNvCxnSpPr>
            <a:cxnSpLocks/>
            <a:stCxn id="444" idx="2"/>
            <a:endCxn id="489" idx="0"/>
          </p:cNvCxnSpPr>
          <p:nvPr/>
        </p:nvCxnSpPr>
        <p:spPr>
          <a:xfrm flipH="1">
            <a:off x="10249806" y="3885936"/>
            <a:ext cx="4847" cy="29090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51" name="Straight Arrow Connector 450">
            <a:extLst>
              <a:ext uri="{FF2B5EF4-FFF2-40B4-BE49-F238E27FC236}">
                <a16:creationId xmlns:a16="http://schemas.microsoft.com/office/drawing/2014/main" id="{A6272435-BE3E-4FD4-AD66-3DE0356F4D40}"/>
              </a:ext>
            </a:extLst>
          </p:cNvPr>
          <p:cNvCxnSpPr>
            <a:cxnSpLocks/>
            <a:stCxn id="446" idx="2"/>
            <a:endCxn id="491" idx="0"/>
          </p:cNvCxnSpPr>
          <p:nvPr/>
        </p:nvCxnSpPr>
        <p:spPr>
          <a:xfrm>
            <a:off x="11769642" y="3955604"/>
            <a:ext cx="6000" cy="22234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52" name="Diamond 451">
            <a:extLst>
              <a:ext uri="{FF2B5EF4-FFF2-40B4-BE49-F238E27FC236}">
                <a16:creationId xmlns:a16="http://schemas.microsoft.com/office/drawing/2014/main" id="{D033994F-7157-45B6-ABB8-5C233B7F66A1}"/>
              </a:ext>
            </a:extLst>
          </p:cNvPr>
          <p:cNvSpPr/>
          <p:nvPr/>
        </p:nvSpPr>
        <p:spPr>
          <a:xfrm>
            <a:off x="7888947" y="3410572"/>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3" name="Straight Arrow Connector 452">
            <a:extLst>
              <a:ext uri="{FF2B5EF4-FFF2-40B4-BE49-F238E27FC236}">
                <a16:creationId xmlns:a16="http://schemas.microsoft.com/office/drawing/2014/main" id="{F84095EB-FEC4-468C-B81D-EAFD1A783B9A}"/>
              </a:ext>
            </a:extLst>
          </p:cNvPr>
          <p:cNvCxnSpPr>
            <a:cxnSpLocks/>
            <a:stCxn id="452" idx="2"/>
            <a:endCxn id="473" idx="0"/>
          </p:cNvCxnSpPr>
          <p:nvPr/>
        </p:nvCxnSpPr>
        <p:spPr>
          <a:xfrm>
            <a:off x="8072281" y="3809601"/>
            <a:ext cx="74716" cy="14171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54" name="Connector: Elbow 96">
            <a:extLst>
              <a:ext uri="{FF2B5EF4-FFF2-40B4-BE49-F238E27FC236}">
                <a16:creationId xmlns:a16="http://schemas.microsoft.com/office/drawing/2014/main" id="{62B382D7-FCC7-41B6-929E-94A6BFBD9CCE}"/>
              </a:ext>
            </a:extLst>
          </p:cNvPr>
          <p:cNvCxnSpPr>
            <a:cxnSpLocks/>
            <a:stCxn id="434" idx="0"/>
            <a:endCxn id="455" idx="0"/>
          </p:cNvCxnSpPr>
          <p:nvPr/>
        </p:nvCxnSpPr>
        <p:spPr>
          <a:xfrm>
            <a:off x="8612904" y="2725623"/>
            <a:ext cx="60185" cy="66418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55" name="Diamond 454">
            <a:extLst>
              <a:ext uri="{FF2B5EF4-FFF2-40B4-BE49-F238E27FC236}">
                <a16:creationId xmlns:a16="http://schemas.microsoft.com/office/drawing/2014/main" id="{D61D4EE7-F7BF-4639-9E28-B86E9854B29B}"/>
              </a:ext>
            </a:extLst>
          </p:cNvPr>
          <p:cNvSpPr/>
          <p:nvPr/>
        </p:nvSpPr>
        <p:spPr>
          <a:xfrm>
            <a:off x="8489755" y="3389808"/>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6" name="Straight Arrow Connector 455">
            <a:extLst>
              <a:ext uri="{FF2B5EF4-FFF2-40B4-BE49-F238E27FC236}">
                <a16:creationId xmlns:a16="http://schemas.microsoft.com/office/drawing/2014/main" id="{A0509923-BA2A-47A3-B15D-8735A3F3D9CC}"/>
              </a:ext>
            </a:extLst>
          </p:cNvPr>
          <p:cNvCxnSpPr>
            <a:cxnSpLocks/>
            <a:stCxn id="455" idx="2"/>
            <a:endCxn id="474" idx="0"/>
          </p:cNvCxnSpPr>
          <p:nvPr/>
        </p:nvCxnSpPr>
        <p:spPr>
          <a:xfrm flipH="1">
            <a:off x="8572891" y="3788837"/>
            <a:ext cx="100198" cy="170064"/>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57" name="Straight Arrow Connector 456">
            <a:extLst>
              <a:ext uri="{FF2B5EF4-FFF2-40B4-BE49-F238E27FC236}">
                <a16:creationId xmlns:a16="http://schemas.microsoft.com/office/drawing/2014/main" id="{7C42EBB9-C3E1-4660-8E29-6884662A92A8}"/>
              </a:ext>
            </a:extLst>
          </p:cNvPr>
          <p:cNvCxnSpPr>
            <a:cxnSpLocks/>
            <a:stCxn id="434" idx="0"/>
            <a:endCxn id="452" idx="0"/>
          </p:cNvCxnSpPr>
          <p:nvPr/>
        </p:nvCxnSpPr>
        <p:spPr>
          <a:xfrm flipH="1">
            <a:off x="8072281" y="2725623"/>
            <a:ext cx="540623" cy="68494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58" name="Diamond 457">
            <a:extLst>
              <a:ext uri="{FF2B5EF4-FFF2-40B4-BE49-F238E27FC236}">
                <a16:creationId xmlns:a16="http://schemas.microsoft.com/office/drawing/2014/main" id="{1815F6C7-6869-4FBA-B676-A6BC4AE6DD5B}"/>
              </a:ext>
            </a:extLst>
          </p:cNvPr>
          <p:cNvSpPr/>
          <p:nvPr/>
        </p:nvSpPr>
        <p:spPr>
          <a:xfrm>
            <a:off x="6287068" y="3196032"/>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9" name="Straight Arrow Connector 458">
            <a:extLst>
              <a:ext uri="{FF2B5EF4-FFF2-40B4-BE49-F238E27FC236}">
                <a16:creationId xmlns:a16="http://schemas.microsoft.com/office/drawing/2014/main" id="{D741FCFE-0F45-46EA-9510-275417539506}"/>
              </a:ext>
            </a:extLst>
          </p:cNvPr>
          <p:cNvCxnSpPr>
            <a:cxnSpLocks/>
            <a:stCxn id="458" idx="2"/>
            <a:endCxn id="464" idx="0"/>
          </p:cNvCxnSpPr>
          <p:nvPr/>
        </p:nvCxnSpPr>
        <p:spPr>
          <a:xfrm flipH="1">
            <a:off x="6464720" y="3595061"/>
            <a:ext cx="5682" cy="21072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60" name="Diamond 459">
            <a:extLst>
              <a:ext uri="{FF2B5EF4-FFF2-40B4-BE49-F238E27FC236}">
                <a16:creationId xmlns:a16="http://schemas.microsoft.com/office/drawing/2014/main" id="{BEBE5E21-E21B-49B0-9DB5-71AAB615537A}"/>
              </a:ext>
            </a:extLst>
          </p:cNvPr>
          <p:cNvSpPr/>
          <p:nvPr/>
        </p:nvSpPr>
        <p:spPr>
          <a:xfrm>
            <a:off x="6718920" y="3190281"/>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61" name="Straight Arrow Connector 460">
            <a:extLst>
              <a:ext uri="{FF2B5EF4-FFF2-40B4-BE49-F238E27FC236}">
                <a16:creationId xmlns:a16="http://schemas.microsoft.com/office/drawing/2014/main" id="{928538AB-6A97-4857-A48C-6D56D79029BF}"/>
              </a:ext>
            </a:extLst>
          </p:cNvPr>
          <p:cNvCxnSpPr>
            <a:cxnSpLocks/>
            <a:stCxn id="460" idx="2"/>
            <a:endCxn id="501" idx="0"/>
          </p:cNvCxnSpPr>
          <p:nvPr/>
        </p:nvCxnSpPr>
        <p:spPr>
          <a:xfrm flipH="1">
            <a:off x="6902164" y="3589310"/>
            <a:ext cx="90" cy="22628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62" name="Diamond 461">
            <a:extLst>
              <a:ext uri="{FF2B5EF4-FFF2-40B4-BE49-F238E27FC236}">
                <a16:creationId xmlns:a16="http://schemas.microsoft.com/office/drawing/2014/main" id="{7D01D2E5-F362-40EB-95D0-3F93A87A64F7}"/>
              </a:ext>
            </a:extLst>
          </p:cNvPr>
          <p:cNvSpPr/>
          <p:nvPr/>
        </p:nvSpPr>
        <p:spPr>
          <a:xfrm>
            <a:off x="7141335" y="3191811"/>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3" name="Picture 462" descr="A picture containing clipart&#10;&#10;Description automatically generated">
            <a:extLst>
              <a:ext uri="{FF2B5EF4-FFF2-40B4-BE49-F238E27FC236}">
                <a16:creationId xmlns:a16="http://schemas.microsoft.com/office/drawing/2014/main" id="{F97E19DA-270B-437C-B479-939AD3166FDE}"/>
              </a:ext>
            </a:extLst>
          </p:cNvPr>
          <p:cNvPicPr>
            <a:picLocks noChangeAspect="1"/>
          </p:cNvPicPr>
          <p:nvPr/>
        </p:nvPicPr>
        <p:blipFill>
          <a:blip r:embed="rId3"/>
          <a:stretch>
            <a:fillRect/>
          </a:stretch>
        </p:blipFill>
        <p:spPr>
          <a:xfrm>
            <a:off x="6258771" y="4470449"/>
            <a:ext cx="399029" cy="399029"/>
          </a:xfrm>
          <a:prstGeom prst="rect">
            <a:avLst/>
          </a:prstGeom>
        </p:spPr>
      </p:pic>
      <p:sp>
        <p:nvSpPr>
          <p:cNvPr id="464" name="Diamond 463">
            <a:extLst>
              <a:ext uri="{FF2B5EF4-FFF2-40B4-BE49-F238E27FC236}">
                <a16:creationId xmlns:a16="http://schemas.microsoft.com/office/drawing/2014/main" id="{A700CCA5-38DB-44E8-AD96-9C4F8DEA4271}"/>
              </a:ext>
            </a:extLst>
          </p:cNvPr>
          <p:cNvSpPr/>
          <p:nvPr/>
        </p:nvSpPr>
        <p:spPr>
          <a:xfrm>
            <a:off x="6281386" y="3805790"/>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65" name="Straight Arrow Connector 464">
            <a:extLst>
              <a:ext uri="{FF2B5EF4-FFF2-40B4-BE49-F238E27FC236}">
                <a16:creationId xmlns:a16="http://schemas.microsoft.com/office/drawing/2014/main" id="{60DFF640-DF73-4EEE-886F-CAE0008B1DE4}"/>
              </a:ext>
            </a:extLst>
          </p:cNvPr>
          <p:cNvCxnSpPr>
            <a:cxnSpLocks/>
            <a:stCxn id="464" idx="2"/>
            <a:endCxn id="463" idx="0"/>
          </p:cNvCxnSpPr>
          <p:nvPr/>
        </p:nvCxnSpPr>
        <p:spPr>
          <a:xfrm flipH="1">
            <a:off x="6458286" y="4204819"/>
            <a:ext cx="6434" cy="26563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66" name="Connector: Elbow 465">
            <a:extLst>
              <a:ext uri="{FF2B5EF4-FFF2-40B4-BE49-F238E27FC236}">
                <a16:creationId xmlns:a16="http://schemas.microsoft.com/office/drawing/2014/main" id="{B2319FD6-B6C4-40FC-8AD0-0174B90005BB}"/>
              </a:ext>
            </a:extLst>
          </p:cNvPr>
          <p:cNvCxnSpPr>
            <a:cxnSpLocks/>
            <a:stCxn id="429" idx="3"/>
            <a:endCxn id="444" idx="0"/>
          </p:cNvCxnSpPr>
          <p:nvPr/>
        </p:nvCxnSpPr>
        <p:spPr>
          <a:xfrm>
            <a:off x="9882817" y="3090390"/>
            <a:ext cx="371836" cy="396517"/>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67" name="Connector: Elbow 466">
            <a:extLst>
              <a:ext uri="{FF2B5EF4-FFF2-40B4-BE49-F238E27FC236}">
                <a16:creationId xmlns:a16="http://schemas.microsoft.com/office/drawing/2014/main" id="{C2205DA2-8445-4C89-AFFB-462D651A81FE}"/>
              </a:ext>
            </a:extLst>
          </p:cNvPr>
          <p:cNvCxnSpPr>
            <a:cxnSpLocks/>
            <a:stCxn id="429" idx="1"/>
            <a:endCxn id="455" idx="0"/>
          </p:cNvCxnSpPr>
          <p:nvPr/>
        </p:nvCxnSpPr>
        <p:spPr>
          <a:xfrm rot="10800000" flipV="1">
            <a:off x="8673090" y="3090390"/>
            <a:ext cx="423261" cy="299418"/>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68" name="Connector: Elbow 467">
            <a:extLst>
              <a:ext uri="{FF2B5EF4-FFF2-40B4-BE49-F238E27FC236}">
                <a16:creationId xmlns:a16="http://schemas.microsoft.com/office/drawing/2014/main" id="{4AC70CD5-5332-4F9B-89A1-5F0C4AE50975}"/>
              </a:ext>
            </a:extLst>
          </p:cNvPr>
          <p:cNvCxnSpPr>
            <a:cxnSpLocks/>
            <a:stCxn id="429" idx="1"/>
            <a:endCxn id="452" idx="0"/>
          </p:cNvCxnSpPr>
          <p:nvPr/>
        </p:nvCxnSpPr>
        <p:spPr>
          <a:xfrm rot="10800000" flipV="1">
            <a:off x="8072282" y="3090390"/>
            <a:ext cx="1024069" cy="320182"/>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69" name="Connector: Elbow 468">
            <a:extLst>
              <a:ext uri="{FF2B5EF4-FFF2-40B4-BE49-F238E27FC236}">
                <a16:creationId xmlns:a16="http://schemas.microsoft.com/office/drawing/2014/main" id="{468ADA83-900A-4DE4-B25E-D13363E4748B}"/>
              </a:ext>
            </a:extLst>
          </p:cNvPr>
          <p:cNvCxnSpPr>
            <a:cxnSpLocks/>
            <a:stCxn id="429" idx="3"/>
            <a:endCxn id="441" idx="0"/>
          </p:cNvCxnSpPr>
          <p:nvPr/>
        </p:nvCxnSpPr>
        <p:spPr>
          <a:xfrm>
            <a:off x="9882817" y="3090390"/>
            <a:ext cx="904463" cy="384307"/>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70" name="Connector: Elbow 469">
            <a:extLst>
              <a:ext uri="{FF2B5EF4-FFF2-40B4-BE49-F238E27FC236}">
                <a16:creationId xmlns:a16="http://schemas.microsoft.com/office/drawing/2014/main" id="{2233442F-81FB-4CBA-9F5F-762D81B9F491}"/>
              </a:ext>
            </a:extLst>
          </p:cNvPr>
          <p:cNvCxnSpPr>
            <a:cxnSpLocks/>
            <a:stCxn id="429" idx="3"/>
            <a:endCxn id="448" idx="0"/>
          </p:cNvCxnSpPr>
          <p:nvPr/>
        </p:nvCxnSpPr>
        <p:spPr>
          <a:xfrm>
            <a:off x="9882817" y="3090390"/>
            <a:ext cx="1400916" cy="417594"/>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71" name="Connector: Elbow 470">
            <a:extLst>
              <a:ext uri="{FF2B5EF4-FFF2-40B4-BE49-F238E27FC236}">
                <a16:creationId xmlns:a16="http://schemas.microsoft.com/office/drawing/2014/main" id="{B15D686A-C5EC-4DA8-93BA-96385AEC861E}"/>
              </a:ext>
            </a:extLst>
          </p:cNvPr>
          <p:cNvCxnSpPr>
            <a:cxnSpLocks/>
            <a:stCxn id="429" idx="3"/>
            <a:endCxn id="446" idx="0"/>
          </p:cNvCxnSpPr>
          <p:nvPr/>
        </p:nvCxnSpPr>
        <p:spPr>
          <a:xfrm>
            <a:off x="9882817" y="3090390"/>
            <a:ext cx="1886825" cy="466185"/>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72" name="Straight Arrow Connector 471">
            <a:extLst>
              <a:ext uri="{FF2B5EF4-FFF2-40B4-BE49-F238E27FC236}">
                <a16:creationId xmlns:a16="http://schemas.microsoft.com/office/drawing/2014/main" id="{87B9D72C-376E-4C2A-8CCE-5BE5D965C0E4}"/>
              </a:ext>
            </a:extLst>
          </p:cNvPr>
          <p:cNvCxnSpPr>
            <a:cxnSpLocks/>
            <a:stCxn id="462" idx="2"/>
            <a:endCxn id="502" idx="0"/>
          </p:cNvCxnSpPr>
          <p:nvPr/>
        </p:nvCxnSpPr>
        <p:spPr>
          <a:xfrm flipH="1">
            <a:off x="7323732" y="3590840"/>
            <a:ext cx="937" cy="214033"/>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73" name="Diamond 472">
            <a:extLst>
              <a:ext uri="{FF2B5EF4-FFF2-40B4-BE49-F238E27FC236}">
                <a16:creationId xmlns:a16="http://schemas.microsoft.com/office/drawing/2014/main" id="{BE94D664-4036-45AD-AA19-FB9A2B3AE756}"/>
              </a:ext>
            </a:extLst>
          </p:cNvPr>
          <p:cNvSpPr/>
          <p:nvPr/>
        </p:nvSpPr>
        <p:spPr>
          <a:xfrm>
            <a:off x="7963663" y="3951316"/>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4" name="Diamond 473">
            <a:extLst>
              <a:ext uri="{FF2B5EF4-FFF2-40B4-BE49-F238E27FC236}">
                <a16:creationId xmlns:a16="http://schemas.microsoft.com/office/drawing/2014/main" id="{110B7D7A-7CE8-4A3E-A35B-4102C8CE2EDA}"/>
              </a:ext>
            </a:extLst>
          </p:cNvPr>
          <p:cNvSpPr/>
          <p:nvPr/>
        </p:nvSpPr>
        <p:spPr>
          <a:xfrm>
            <a:off x="8389557" y="3958901"/>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75" name="Connector: Elbow 231">
            <a:extLst>
              <a:ext uri="{FF2B5EF4-FFF2-40B4-BE49-F238E27FC236}">
                <a16:creationId xmlns:a16="http://schemas.microsoft.com/office/drawing/2014/main" id="{EAA488BD-5CC3-4F6F-B1AD-844BCA9B588B}"/>
              </a:ext>
            </a:extLst>
          </p:cNvPr>
          <p:cNvCxnSpPr>
            <a:cxnSpLocks/>
            <a:stCxn id="452" idx="2"/>
            <a:endCxn id="476" idx="0"/>
          </p:cNvCxnSpPr>
          <p:nvPr/>
        </p:nvCxnSpPr>
        <p:spPr>
          <a:xfrm flipH="1">
            <a:off x="7718778" y="3809601"/>
            <a:ext cx="353503" cy="14171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76" name="Diamond 475">
            <a:extLst>
              <a:ext uri="{FF2B5EF4-FFF2-40B4-BE49-F238E27FC236}">
                <a16:creationId xmlns:a16="http://schemas.microsoft.com/office/drawing/2014/main" id="{E917969D-E10A-4DED-ADE2-88CF35FE4CC4}"/>
              </a:ext>
            </a:extLst>
          </p:cNvPr>
          <p:cNvSpPr/>
          <p:nvPr/>
        </p:nvSpPr>
        <p:spPr>
          <a:xfrm>
            <a:off x="7535444" y="3951316"/>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77" name="Straight Arrow Connector 476">
            <a:extLst>
              <a:ext uri="{FF2B5EF4-FFF2-40B4-BE49-F238E27FC236}">
                <a16:creationId xmlns:a16="http://schemas.microsoft.com/office/drawing/2014/main" id="{664FBF6B-EF5E-4F97-89D3-E36A55B3BB08}"/>
              </a:ext>
            </a:extLst>
          </p:cNvPr>
          <p:cNvCxnSpPr>
            <a:cxnSpLocks/>
            <a:stCxn id="476" idx="2"/>
            <a:endCxn id="484" idx="0"/>
          </p:cNvCxnSpPr>
          <p:nvPr/>
        </p:nvCxnSpPr>
        <p:spPr>
          <a:xfrm flipH="1">
            <a:off x="7712832" y="4350345"/>
            <a:ext cx="5946" cy="26010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78" name="Connector: Elbow 235">
            <a:extLst>
              <a:ext uri="{FF2B5EF4-FFF2-40B4-BE49-F238E27FC236}">
                <a16:creationId xmlns:a16="http://schemas.microsoft.com/office/drawing/2014/main" id="{74151A69-CC22-43D2-841F-762FAD6B6DF5}"/>
              </a:ext>
            </a:extLst>
          </p:cNvPr>
          <p:cNvCxnSpPr>
            <a:cxnSpLocks/>
            <a:stCxn id="455" idx="2"/>
            <a:endCxn id="479" idx="0"/>
          </p:cNvCxnSpPr>
          <p:nvPr/>
        </p:nvCxnSpPr>
        <p:spPr>
          <a:xfrm>
            <a:off x="8673089" y="3788837"/>
            <a:ext cx="329782" cy="17412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79" name="Diamond 478">
            <a:extLst>
              <a:ext uri="{FF2B5EF4-FFF2-40B4-BE49-F238E27FC236}">
                <a16:creationId xmlns:a16="http://schemas.microsoft.com/office/drawing/2014/main" id="{55974CD3-8026-4C64-A545-550F755DC729}"/>
              </a:ext>
            </a:extLst>
          </p:cNvPr>
          <p:cNvSpPr/>
          <p:nvPr/>
        </p:nvSpPr>
        <p:spPr>
          <a:xfrm>
            <a:off x="8819537" y="3962962"/>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0" name="Straight Arrow Connector 479">
            <a:extLst>
              <a:ext uri="{FF2B5EF4-FFF2-40B4-BE49-F238E27FC236}">
                <a16:creationId xmlns:a16="http://schemas.microsoft.com/office/drawing/2014/main" id="{E5F8D252-55F7-4A3D-B95B-9222D1398347}"/>
              </a:ext>
            </a:extLst>
          </p:cNvPr>
          <p:cNvCxnSpPr>
            <a:cxnSpLocks/>
            <a:stCxn id="479" idx="2"/>
            <a:endCxn id="488" idx="0"/>
          </p:cNvCxnSpPr>
          <p:nvPr/>
        </p:nvCxnSpPr>
        <p:spPr>
          <a:xfrm>
            <a:off x="9002871" y="4361991"/>
            <a:ext cx="11537" cy="22415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81" name="Straight Arrow Connector 480">
            <a:extLst>
              <a:ext uri="{FF2B5EF4-FFF2-40B4-BE49-F238E27FC236}">
                <a16:creationId xmlns:a16="http://schemas.microsoft.com/office/drawing/2014/main" id="{1FF4EA36-82B2-4873-8126-EDD229CB5563}"/>
              </a:ext>
            </a:extLst>
          </p:cNvPr>
          <p:cNvCxnSpPr>
            <a:cxnSpLocks/>
            <a:stCxn id="430" idx="0"/>
            <a:endCxn id="458" idx="0"/>
          </p:cNvCxnSpPr>
          <p:nvPr/>
        </p:nvCxnSpPr>
        <p:spPr>
          <a:xfrm flipH="1">
            <a:off x="6470402" y="2720043"/>
            <a:ext cx="226158" cy="47598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82" name="Straight Arrow Connector 481">
            <a:extLst>
              <a:ext uri="{FF2B5EF4-FFF2-40B4-BE49-F238E27FC236}">
                <a16:creationId xmlns:a16="http://schemas.microsoft.com/office/drawing/2014/main" id="{BD2EAA08-8804-4B59-B2EF-A49C83677728}"/>
              </a:ext>
            </a:extLst>
          </p:cNvPr>
          <p:cNvCxnSpPr>
            <a:cxnSpLocks/>
            <a:stCxn id="430" idx="0"/>
            <a:endCxn id="460" idx="0"/>
          </p:cNvCxnSpPr>
          <p:nvPr/>
        </p:nvCxnSpPr>
        <p:spPr>
          <a:xfrm>
            <a:off x="6696560" y="2720043"/>
            <a:ext cx="205694" cy="47023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83" name="Straight Arrow Connector 482">
            <a:extLst>
              <a:ext uri="{FF2B5EF4-FFF2-40B4-BE49-F238E27FC236}">
                <a16:creationId xmlns:a16="http://schemas.microsoft.com/office/drawing/2014/main" id="{9E45F13C-652F-424F-B17E-8AE5229752CD}"/>
              </a:ext>
            </a:extLst>
          </p:cNvPr>
          <p:cNvCxnSpPr>
            <a:cxnSpLocks/>
            <a:stCxn id="430" idx="0"/>
            <a:endCxn id="462" idx="0"/>
          </p:cNvCxnSpPr>
          <p:nvPr/>
        </p:nvCxnSpPr>
        <p:spPr>
          <a:xfrm>
            <a:off x="6696560" y="2720043"/>
            <a:ext cx="628109" cy="47176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484" name="Picture 483" descr="A picture containing clipart&#10;&#10;Description automatically generated">
            <a:extLst>
              <a:ext uri="{FF2B5EF4-FFF2-40B4-BE49-F238E27FC236}">
                <a16:creationId xmlns:a16="http://schemas.microsoft.com/office/drawing/2014/main" id="{231287F9-1C29-4F01-BFEA-B7C9A0949500}"/>
              </a:ext>
            </a:extLst>
          </p:cNvPr>
          <p:cNvPicPr>
            <a:picLocks noChangeAspect="1"/>
          </p:cNvPicPr>
          <p:nvPr/>
        </p:nvPicPr>
        <p:blipFill>
          <a:blip r:embed="rId3"/>
          <a:stretch>
            <a:fillRect/>
          </a:stretch>
        </p:blipFill>
        <p:spPr>
          <a:xfrm>
            <a:off x="7508002" y="4610453"/>
            <a:ext cx="409660" cy="409660"/>
          </a:xfrm>
          <a:prstGeom prst="rect">
            <a:avLst/>
          </a:prstGeom>
        </p:spPr>
      </p:pic>
      <p:pic>
        <p:nvPicPr>
          <p:cNvPr id="485" name="Picture 484" descr="A picture containing clipart&#10;&#10;Description automatically generated">
            <a:extLst>
              <a:ext uri="{FF2B5EF4-FFF2-40B4-BE49-F238E27FC236}">
                <a16:creationId xmlns:a16="http://schemas.microsoft.com/office/drawing/2014/main" id="{A83316FB-4125-473E-90F7-0BEF5481F91A}"/>
              </a:ext>
            </a:extLst>
          </p:cNvPr>
          <p:cNvPicPr>
            <a:picLocks noChangeAspect="1"/>
          </p:cNvPicPr>
          <p:nvPr/>
        </p:nvPicPr>
        <p:blipFill>
          <a:blip r:embed="rId3"/>
          <a:stretch>
            <a:fillRect/>
          </a:stretch>
        </p:blipFill>
        <p:spPr>
          <a:xfrm>
            <a:off x="8376262" y="4611100"/>
            <a:ext cx="409660" cy="409660"/>
          </a:xfrm>
          <a:prstGeom prst="rect">
            <a:avLst/>
          </a:prstGeom>
        </p:spPr>
      </p:pic>
      <p:pic>
        <p:nvPicPr>
          <p:cNvPr id="486" name="Picture 485" descr="A picture containing chart&#10;&#10;Description automatically generated">
            <a:extLst>
              <a:ext uri="{FF2B5EF4-FFF2-40B4-BE49-F238E27FC236}">
                <a16:creationId xmlns:a16="http://schemas.microsoft.com/office/drawing/2014/main" id="{909DDFB5-0026-47EF-870B-EACAD1C26B23}"/>
              </a:ext>
            </a:extLst>
          </p:cNvPr>
          <p:cNvPicPr>
            <a:picLocks noChangeAspect="1"/>
          </p:cNvPicPr>
          <p:nvPr/>
        </p:nvPicPr>
        <p:blipFill>
          <a:blip r:embed="rId4"/>
          <a:stretch>
            <a:fillRect/>
          </a:stretch>
        </p:blipFill>
        <p:spPr>
          <a:xfrm>
            <a:off x="10586450" y="4182936"/>
            <a:ext cx="437704" cy="437704"/>
          </a:xfrm>
          <a:prstGeom prst="rect">
            <a:avLst/>
          </a:prstGeom>
        </p:spPr>
      </p:pic>
      <p:pic>
        <p:nvPicPr>
          <p:cNvPr id="487" name="Picture 486" descr="A picture containing chart&#10;&#10;Description automatically generated">
            <a:extLst>
              <a:ext uri="{FF2B5EF4-FFF2-40B4-BE49-F238E27FC236}">
                <a16:creationId xmlns:a16="http://schemas.microsoft.com/office/drawing/2014/main" id="{7F676190-68E5-4D97-9288-D275768B20D9}"/>
              </a:ext>
            </a:extLst>
          </p:cNvPr>
          <p:cNvPicPr>
            <a:picLocks noChangeAspect="1"/>
          </p:cNvPicPr>
          <p:nvPr/>
        </p:nvPicPr>
        <p:blipFill>
          <a:blip r:embed="rId4"/>
          <a:stretch>
            <a:fillRect/>
          </a:stretch>
        </p:blipFill>
        <p:spPr>
          <a:xfrm>
            <a:off x="7943308" y="4605048"/>
            <a:ext cx="437704" cy="437704"/>
          </a:xfrm>
          <a:prstGeom prst="rect">
            <a:avLst/>
          </a:prstGeom>
        </p:spPr>
      </p:pic>
      <p:pic>
        <p:nvPicPr>
          <p:cNvPr id="488" name="Picture 487" descr="A picture containing chart&#10;&#10;Description automatically generated">
            <a:extLst>
              <a:ext uri="{FF2B5EF4-FFF2-40B4-BE49-F238E27FC236}">
                <a16:creationId xmlns:a16="http://schemas.microsoft.com/office/drawing/2014/main" id="{44CB1462-2C0B-479F-A196-C4B943C8BD49}"/>
              </a:ext>
            </a:extLst>
          </p:cNvPr>
          <p:cNvPicPr>
            <a:picLocks noChangeAspect="1"/>
          </p:cNvPicPr>
          <p:nvPr/>
        </p:nvPicPr>
        <p:blipFill>
          <a:blip r:embed="rId4"/>
          <a:stretch>
            <a:fillRect/>
          </a:stretch>
        </p:blipFill>
        <p:spPr>
          <a:xfrm>
            <a:off x="8795556" y="4586149"/>
            <a:ext cx="437704" cy="437704"/>
          </a:xfrm>
          <a:prstGeom prst="rect">
            <a:avLst/>
          </a:prstGeom>
        </p:spPr>
      </p:pic>
      <p:pic>
        <p:nvPicPr>
          <p:cNvPr id="489" name="Picture 488" descr="A picture containing chart&#10;&#10;Description automatically generated">
            <a:extLst>
              <a:ext uri="{FF2B5EF4-FFF2-40B4-BE49-F238E27FC236}">
                <a16:creationId xmlns:a16="http://schemas.microsoft.com/office/drawing/2014/main" id="{DFBFEECF-A712-43F2-BC91-90E82FC7F30D}"/>
              </a:ext>
            </a:extLst>
          </p:cNvPr>
          <p:cNvPicPr>
            <a:picLocks noChangeAspect="1"/>
          </p:cNvPicPr>
          <p:nvPr/>
        </p:nvPicPr>
        <p:blipFill>
          <a:blip r:embed="rId4"/>
          <a:stretch>
            <a:fillRect/>
          </a:stretch>
        </p:blipFill>
        <p:spPr>
          <a:xfrm>
            <a:off x="10030954" y="4176836"/>
            <a:ext cx="437704" cy="437704"/>
          </a:xfrm>
          <a:prstGeom prst="rect">
            <a:avLst/>
          </a:prstGeom>
        </p:spPr>
      </p:pic>
      <p:pic>
        <p:nvPicPr>
          <p:cNvPr id="490" name="Picture 489" descr="A picture containing chart&#10;&#10;Description automatically generated">
            <a:extLst>
              <a:ext uri="{FF2B5EF4-FFF2-40B4-BE49-F238E27FC236}">
                <a16:creationId xmlns:a16="http://schemas.microsoft.com/office/drawing/2014/main" id="{9EF45268-D71C-4C52-8DDD-9C5CA3788555}"/>
              </a:ext>
            </a:extLst>
          </p:cNvPr>
          <p:cNvPicPr>
            <a:picLocks noChangeAspect="1"/>
          </p:cNvPicPr>
          <p:nvPr/>
        </p:nvPicPr>
        <p:blipFill>
          <a:blip r:embed="rId4"/>
          <a:stretch>
            <a:fillRect/>
          </a:stretch>
        </p:blipFill>
        <p:spPr>
          <a:xfrm>
            <a:off x="11068240" y="4185535"/>
            <a:ext cx="437704" cy="437704"/>
          </a:xfrm>
          <a:prstGeom prst="rect">
            <a:avLst/>
          </a:prstGeom>
        </p:spPr>
      </p:pic>
      <p:pic>
        <p:nvPicPr>
          <p:cNvPr id="491" name="Picture 490" descr="A picture containing chart&#10;&#10;Description automatically generated">
            <a:extLst>
              <a:ext uri="{FF2B5EF4-FFF2-40B4-BE49-F238E27FC236}">
                <a16:creationId xmlns:a16="http://schemas.microsoft.com/office/drawing/2014/main" id="{1F52BD25-2832-483E-94E4-DF98370D52EA}"/>
              </a:ext>
            </a:extLst>
          </p:cNvPr>
          <p:cNvPicPr>
            <a:picLocks noChangeAspect="1"/>
          </p:cNvPicPr>
          <p:nvPr/>
        </p:nvPicPr>
        <p:blipFill>
          <a:blip r:embed="rId4"/>
          <a:stretch>
            <a:fillRect/>
          </a:stretch>
        </p:blipFill>
        <p:spPr>
          <a:xfrm>
            <a:off x="11556790" y="4177946"/>
            <a:ext cx="437704" cy="437704"/>
          </a:xfrm>
          <a:prstGeom prst="rect">
            <a:avLst/>
          </a:prstGeom>
        </p:spPr>
      </p:pic>
      <p:sp>
        <p:nvSpPr>
          <p:cNvPr id="492" name="TextBox 491">
            <a:extLst>
              <a:ext uri="{FF2B5EF4-FFF2-40B4-BE49-F238E27FC236}">
                <a16:creationId xmlns:a16="http://schemas.microsoft.com/office/drawing/2014/main" id="{1B357E7A-A3EA-4C5F-B9C3-32D700962D5D}"/>
              </a:ext>
            </a:extLst>
          </p:cNvPr>
          <p:cNvSpPr txBox="1"/>
          <p:nvPr/>
        </p:nvSpPr>
        <p:spPr>
          <a:xfrm>
            <a:off x="7023352" y="2264523"/>
            <a:ext cx="576761" cy="369332"/>
          </a:xfrm>
          <a:prstGeom prst="rect">
            <a:avLst/>
          </a:prstGeom>
          <a:noFill/>
        </p:spPr>
        <p:txBody>
          <a:bodyPr wrap="none" rtlCol="0">
            <a:spAutoFit/>
          </a:bodyPr>
          <a:lstStyle/>
          <a:p>
            <a:r>
              <a:rPr lang="en-US" dirty="0">
                <a:solidFill>
                  <a:schemeClr val="accent1">
                    <a:lumMod val="75000"/>
                  </a:schemeClr>
                </a:solidFill>
              </a:rPr>
              <a:t>RO1</a:t>
            </a:r>
          </a:p>
        </p:txBody>
      </p:sp>
      <p:sp>
        <p:nvSpPr>
          <p:cNvPr id="493" name="Freeform: Shape 492">
            <a:extLst>
              <a:ext uri="{FF2B5EF4-FFF2-40B4-BE49-F238E27FC236}">
                <a16:creationId xmlns:a16="http://schemas.microsoft.com/office/drawing/2014/main" id="{AF58E3CE-C4B3-4525-9FAF-4397FE339B41}"/>
              </a:ext>
            </a:extLst>
          </p:cNvPr>
          <p:cNvSpPr/>
          <p:nvPr/>
        </p:nvSpPr>
        <p:spPr>
          <a:xfrm>
            <a:off x="7522400" y="2344774"/>
            <a:ext cx="3502371" cy="1672707"/>
          </a:xfrm>
          <a:custGeom>
            <a:avLst/>
            <a:gdLst>
              <a:gd name="connsiteX0" fmla="*/ 2515957 w 3468842"/>
              <a:gd name="connsiteY0" fmla="*/ 0 h 1712643"/>
              <a:gd name="connsiteX1" fmla="*/ 3278261 w 3468842"/>
              <a:gd name="connsiteY1" fmla="*/ 0 h 1712643"/>
              <a:gd name="connsiteX2" fmla="*/ 3468842 w 3468842"/>
              <a:gd name="connsiteY2" fmla="*/ 190581 h 1712643"/>
              <a:gd name="connsiteX3" fmla="*/ 3468842 w 3468842"/>
              <a:gd name="connsiteY3" fmla="*/ 1522062 h 1712643"/>
              <a:gd name="connsiteX4" fmla="*/ 3278261 w 3468842"/>
              <a:gd name="connsiteY4" fmla="*/ 1712643 h 1712643"/>
              <a:gd name="connsiteX5" fmla="*/ 2515957 w 3468842"/>
              <a:gd name="connsiteY5" fmla="*/ 1712643 h 1712643"/>
              <a:gd name="connsiteX6" fmla="*/ 2325376 w 3468842"/>
              <a:gd name="connsiteY6" fmla="*/ 1522062 h 1712643"/>
              <a:gd name="connsiteX7" fmla="*/ 2325376 w 3468842"/>
              <a:gd name="connsiteY7" fmla="*/ 851928 h 1712643"/>
              <a:gd name="connsiteX8" fmla="*/ 141991 w 3468842"/>
              <a:gd name="connsiteY8" fmla="*/ 851928 h 1712643"/>
              <a:gd name="connsiteX9" fmla="*/ 0 w 3468842"/>
              <a:gd name="connsiteY9" fmla="*/ 709937 h 1712643"/>
              <a:gd name="connsiteX10" fmla="*/ 0 w 3468842"/>
              <a:gd name="connsiteY10" fmla="*/ 141992 h 1712643"/>
              <a:gd name="connsiteX11" fmla="*/ 141991 w 3468842"/>
              <a:gd name="connsiteY11" fmla="*/ 1 h 1712643"/>
              <a:gd name="connsiteX12" fmla="*/ 2515947 w 3468842"/>
              <a:gd name="connsiteY12" fmla="*/ 1 h 1712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68842" h="1712643">
                <a:moveTo>
                  <a:pt x="2515957" y="0"/>
                </a:moveTo>
                <a:lnTo>
                  <a:pt x="3278261" y="0"/>
                </a:lnTo>
                <a:cubicBezTo>
                  <a:pt x="3383516" y="0"/>
                  <a:pt x="3468842" y="85326"/>
                  <a:pt x="3468842" y="190581"/>
                </a:cubicBezTo>
                <a:lnTo>
                  <a:pt x="3468842" y="1522062"/>
                </a:lnTo>
                <a:cubicBezTo>
                  <a:pt x="3468842" y="1627317"/>
                  <a:pt x="3383516" y="1712643"/>
                  <a:pt x="3278261" y="1712643"/>
                </a:cubicBezTo>
                <a:lnTo>
                  <a:pt x="2515957" y="1712643"/>
                </a:lnTo>
                <a:cubicBezTo>
                  <a:pt x="2410702" y="1712643"/>
                  <a:pt x="2325376" y="1627317"/>
                  <a:pt x="2325376" y="1522062"/>
                </a:cubicBezTo>
                <a:lnTo>
                  <a:pt x="2325376" y="851928"/>
                </a:lnTo>
                <a:lnTo>
                  <a:pt x="141991" y="851928"/>
                </a:lnTo>
                <a:cubicBezTo>
                  <a:pt x="63572" y="851928"/>
                  <a:pt x="0" y="788356"/>
                  <a:pt x="0" y="709937"/>
                </a:cubicBezTo>
                <a:lnTo>
                  <a:pt x="0" y="141992"/>
                </a:lnTo>
                <a:cubicBezTo>
                  <a:pt x="0" y="63573"/>
                  <a:pt x="63572" y="1"/>
                  <a:pt x="141991" y="1"/>
                </a:cubicBezTo>
                <a:lnTo>
                  <a:pt x="2515947" y="1"/>
                </a:lnTo>
                <a:close/>
              </a:path>
            </a:pathLst>
          </a:custGeom>
          <a:solidFill>
            <a:srgbClr val="9DBFBE">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4" name="TextBox 493">
            <a:extLst>
              <a:ext uri="{FF2B5EF4-FFF2-40B4-BE49-F238E27FC236}">
                <a16:creationId xmlns:a16="http://schemas.microsoft.com/office/drawing/2014/main" id="{B88F09EF-F6BC-47F1-A897-ED78544ED7AE}"/>
              </a:ext>
            </a:extLst>
          </p:cNvPr>
          <p:cNvSpPr txBox="1"/>
          <p:nvPr/>
        </p:nvSpPr>
        <p:spPr>
          <a:xfrm>
            <a:off x="7572189" y="1961949"/>
            <a:ext cx="576761" cy="369332"/>
          </a:xfrm>
          <a:prstGeom prst="rect">
            <a:avLst/>
          </a:prstGeom>
          <a:noFill/>
        </p:spPr>
        <p:txBody>
          <a:bodyPr wrap="none" rtlCol="0">
            <a:spAutoFit/>
          </a:bodyPr>
          <a:lstStyle/>
          <a:p>
            <a:r>
              <a:rPr lang="en-US" dirty="0">
                <a:solidFill>
                  <a:schemeClr val="accent1">
                    <a:lumMod val="75000"/>
                  </a:schemeClr>
                </a:solidFill>
              </a:rPr>
              <a:t>RO2</a:t>
            </a:r>
          </a:p>
        </p:txBody>
      </p:sp>
      <p:sp>
        <p:nvSpPr>
          <p:cNvPr id="495" name="Freeform: Shape 494">
            <a:extLst>
              <a:ext uri="{FF2B5EF4-FFF2-40B4-BE49-F238E27FC236}">
                <a16:creationId xmlns:a16="http://schemas.microsoft.com/office/drawing/2014/main" id="{2D099C8F-C641-484F-9B10-11BF89B6FAA8}"/>
              </a:ext>
            </a:extLst>
          </p:cNvPr>
          <p:cNvSpPr/>
          <p:nvPr/>
        </p:nvSpPr>
        <p:spPr>
          <a:xfrm>
            <a:off x="7466239" y="2300554"/>
            <a:ext cx="4058152" cy="1696837"/>
          </a:xfrm>
          <a:custGeom>
            <a:avLst/>
            <a:gdLst>
              <a:gd name="connsiteX0" fmla="*/ 137621 w 4058152"/>
              <a:gd name="connsiteY0" fmla="*/ 0 h 1696837"/>
              <a:gd name="connsiteX1" fmla="*/ 3920530 w 4058152"/>
              <a:gd name="connsiteY1" fmla="*/ 0 h 1696837"/>
              <a:gd name="connsiteX2" fmla="*/ 4058151 w 4058152"/>
              <a:gd name="connsiteY2" fmla="*/ 137621 h 1696837"/>
              <a:gd name="connsiteX3" fmla="*/ 4058151 w 4058152"/>
              <a:gd name="connsiteY3" fmla="*/ 228883 h 1696837"/>
              <a:gd name="connsiteX4" fmla="*/ 4058152 w 4058152"/>
              <a:gd name="connsiteY4" fmla="*/ 228888 h 1696837"/>
              <a:gd name="connsiteX5" fmla="*/ 4058152 w 4058152"/>
              <a:gd name="connsiteY5" fmla="*/ 1620349 h 1696837"/>
              <a:gd name="connsiteX6" fmla="*/ 3981664 w 4058152"/>
              <a:gd name="connsiteY6" fmla="*/ 1696837 h 1696837"/>
              <a:gd name="connsiteX7" fmla="*/ 3675720 w 4058152"/>
              <a:gd name="connsiteY7" fmla="*/ 1696837 h 1696837"/>
              <a:gd name="connsiteX8" fmla="*/ 3599232 w 4058152"/>
              <a:gd name="connsiteY8" fmla="*/ 1620349 h 1696837"/>
              <a:gd name="connsiteX9" fmla="*/ 3599232 w 4058152"/>
              <a:gd name="connsiteY9" fmla="*/ 825707 h 1696837"/>
              <a:gd name="connsiteX10" fmla="*/ 137621 w 4058152"/>
              <a:gd name="connsiteY10" fmla="*/ 825707 h 1696837"/>
              <a:gd name="connsiteX11" fmla="*/ 0 w 4058152"/>
              <a:gd name="connsiteY11" fmla="*/ 688086 h 1696837"/>
              <a:gd name="connsiteX12" fmla="*/ 0 w 4058152"/>
              <a:gd name="connsiteY12" fmla="*/ 137621 h 1696837"/>
              <a:gd name="connsiteX13" fmla="*/ 137621 w 4058152"/>
              <a:gd name="connsiteY13" fmla="*/ 0 h 1696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58152" h="1696837">
                <a:moveTo>
                  <a:pt x="137621" y="0"/>
                </a:moveTo>
                <a:lnTo>
                  <a:pt x="3920530" y="0"/>
                </a:lnTo>
                <a:cubicBezTo>
                  <a:pt x="3996536" y="0"/>
                  <a:pt x="4058151" y="61615"/>
                  <a:pt x="4058151" y="137621"/>
                </a:cubicBezTo>
                <a:lnTo>
                  <a:pt x="4058151" y="228883"/>
                </a:lnTo>
                <a:lnTo>
                  <a:pt x="4058152" y="228888"/>
                </a:lnTo>
                <a:lnTo>
                  <a:pt x="4058152" y="1620349"/>
                </a:lnTo>
                <a:cubicBezTo>
                  <a:pt x="4058152" y="1662592"/>
                  <a:pt x="4023907" y="1696837"/>
                  <a:pt x="3981664" y="1696837"/>
                </a:cubicBezTo>
                <a:lnTo>
                  <a:pt x="3675720" y="1696837"/>
                </a:lnTo>
                <a:cubicBezTo>
                  <a:pt x="3633477" y="1696837"/>
                  <a:pt x="3599232" y="1662592"/>
                  <a:pt x="3599232" y="1620349"/>
                </a:cubicBezTo>
                <a:lnTo>
                  <a:pt x="3599232" y="825707"/>
                </a:lnTo>
                <a:lnTo>
                  <a:pt x="137621" y="825707"/>
                </a:lnTo>
                <a:cubicBezTo>
                  <a:pt x="61615" y="825707"/>
                  <a:pt x="0" y="764092"/>
                  <a:pt x="0" y="688086"/>
                </a:cubicBezTo>
                <a:lnTo>
                  <a:pt x="0" y="137621"/>
                </a:lnTo>
                <a:cubicBezTo>
                  <a:pt x="0" y="61615"/>
                  <a:pt x="61615" y="0"/>
                  <a:pt x="137621" y="0"/>
                </a:cubicBezTo>
                <a:close/>
              </a:path>
            </a:pathLst>
          </a:custGeom>
          <a:solidFill>
            <a:srgbClr val="9DBFBE">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6" name="Freeform: Shape 495">
            <a:extLst>
              <a:ext uri="{FF2B5EF4-FFF2-40B4-BE49-F238E27FC236}">
                <a16:creationId xmlns:a16="http://schemas.microsoft.com/office/drawing/2014/main" id="{9839BA10-85B2-4740-9B99-0A5475DB5019}"/>
              </a:ext>
            </a:extLst>
          </p:cNvPr>
          <p:cNvSpPr/>
          <p:nvPr/>
        </p:nvSpPr>
        <p:spPr>
          <a:xfrm>
            <a:off x="7579666" y="2244433"/>
            <a:ext cx="4409144" cy="1752958"/>
          </a:xfrm>
          <a:custGeom>
            <a:avLst/>
            <a:gdLst>
              <a:gd name="connsiteX0" fmla="*/ 135236 w 4409144"/>
              <a:gd name="connsiteY0" fmla="*/ 0 h 1752958"/>
              <a:gd name="connsiteX1" fmla="*/ 4058010 w 4409144"/>
              <a:gd name="connsiteY1" fmla="*/ 0 h 1752958"/>
              <a:gd name="connsiteX2" fmla="*/ 4252376 w 4409144"/>
              <a:gd name="connsiteY2" fmla="*/ 0 h 1752958"/>
              <a:gd name="connsiteX3" fmla="*/ 4338915 w 4409144"/>
              <a:gd name="connsiteY3" fmla="*/ 0 h 1752958"/>
              <a:gd name="connsiteX4" fmla="*/ 4409144 w 4409144"/>
              <a:gd name="connsiteY4" fmla="*/ 70229 h 1752958"/>
              <a:gd name="connsiteX5" fmla="*/ 4409144 w 4409144"/>
              <a:gd name="connsiteY5" fmla="*/ 1682729 h 1752958"/>
              <a:gd name="connsiteX6" fmla="*/ 4338915 w 4409144"/>
              <a:gd name="connsiteY6" fmla="*/ 1752958 h 1752958"/>
              <a:gd name="connsiteX7" fmla="*/ 4058010 w 4409144"/>
              <a:gd name="connsiteY7" fmla="*/ 1752958 h 1752958"/>
              <a:gd name="connsiteX8" fmla="*/ 3987781 w 4409144"/>
              <a:gd name="connsiteY8" fmla="*/ 1682729 h 1752958"/>
              <a:gd name="connsiteX9" fmla="*/ 3987781 w 4409144"/>
              <a:gd name="connsiteY9" fmla="*/ 811400 h 1752958"/>
              <a:gd name="connsiteX10" fmla="*/ 135236 w 4409144"/>
              <a:gd name="connsiteY10" fmla="*/ 811400 h 1752958"/>
              <a:gd name="connsiteX11" fmla="*/ 0 w 4409144"/>
              <a:gd name="connsiteY11" fmla="*/ 676164 h 1752958"/>
              <a:gd name="connsiteX12" fmla="*/ 0 w 4409144"/>
              <a:gd name="connsiteY12" fmla="*/ 135236 h 1752958"/>
              <a:gd name="connsiteX13" fmla="*/ 135236 w 4409144"/>
              <a:gd name="connsiteY13" fmla="*/ 0 h 1752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09144" h="1752958">
                <a:moveTo>
                  <a:pt x="135236" y="0"/>
                </a:moveTo>
                <a:lnTo>
                  <a:pt x="4058010" y="0"/>
                </a:lnTo>
                <a:lnTo>
                  <a:pt x="4252376" y="0"/>
                </a:lnTo>
                <a:lnTo>
                  <a:pt x="4338915" y="0"/>
                </a:lnTo>
                <a:cubicBezTo>
                  <a:pt x="4377701" y="0"/>
                  <a:pt x="4409144" y="31443"/>
                  <a:pt x="4409144" y="70229"/>
                </a:cubicBezTo>
                <a:lnTo>
                  <a:pt x="4409144" y="1682729"/>
                </a:lnTo>
                <a:cubicBezTo>
                  <a:pt x="4409144" y="1721515"/>
                  <a:pt x="4377701" y="1752958"/>
                  <a:pt x="4338915" y="1752958"/>
                </a:cubicBezTo>
                <a:lnTo>
                  <a:pt x="4058010" y="1752958"/>
                </a:lnTo>
                <a:cubicBezTo>
                  <a:pt x="4019224" y="1752958"/>
                  <a:pt x="3987781" y="1721515"/>
                  <a:pt x="3987781" y="1682729"/>
                </a:cubicBezTo>
                <a:lnTo>
                  <a:pt x="3987781" y="811400"/>
                </a:lnTo>
                <a:lnTo>
                  <a:pt x="135236" y="811400"/>
                </a:lnTo>
                <a:cubicBezTo>
                  <a:pt x="60547" y="811400"/>
                  <a:pt x="0" y="750853"/>
                  <a:pt x="0" y="676164"/>
                </a:cubicBezTo>
                <a:lnTo>
                  <a:pt x="0" y="135236"/>
                </a:lnTo>
                <a:cubicBezTo>
                  <a:pt x="0" y="60547"/>
                  <a:pt x="60547" y="0"/>
                  <a:pt x="135236" y="0"/>
                </a:cubicBezTo>
                <a:close/>
              </a:path>
            </a:pathLst>
          </a:custGeom>
          <a:solidFill>
            <a:srgbClr val="9DBFBE">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7" name="TextBox 496">
            <a:extLst>
              <a:ext uri="{FF2B5EF4-FFF2-40B4-BE49-F238E27FC236}">
                <a16:creationId xmlns:a16="http://schemas.microsoft.com/office/drawing/2014/main" id="{BADD05B2-A49D-4A18-BE82-DFBCAF7C80A1}"/>
              </a:ext>
            </a:extLst>
          </p:cNvPr>
          <p:cNvSpPr txBox="1"/>
          <p:nvPr/>
        </p:nvSpPr>
        <p:spPr>
          <a:xfrm>
            <a:off x="8680045" y="1931705"/>
            <a:ext cx="576761" cy="369332"/>
          </a:xfrm>
          <a:prstGeom prst="rect">
            <a:avLst/>
          </a:prstGeom>
          <a:noFill/>
        </p:spPr>
        <p:txBody>
          <a:bodyPr wrap="none" rtlCol="0">
            <a:spAutoFit/>
          </a:bodyPr>
          <a:lstStyle/>
          <a:p>
            <a:r>
              <a:rPr lang="en-US" dirty="0">
                <a:solidFill>
                  <a:schemeClr val="accent1">
                    <a:lumMod val="75000"/>
                  </a:schemeClr>
                </a:solidFill>
              </a:rPr>
              <a:t>RO3</a:t>
            </a:r>
          </a:p>
        </p:txBody>
      </p:sp>
      <p:sp>
        <p:nvSpPr>
          <p:cNvPr id="498" name="TextBox 497">
            <a:extLst>
              <a:ext uri="{FF2B5EF4-FFF2-40B4-BE49-F238E27FC236}">
                <a16:creationId xmlns:a16="http://schemas.microsoft.com/office/drawing/2014/main" id="{0FB89709-2DA0-440E-BFDF-413FCCF01604}"/>
              </a:ext>
            </a:extLst>
          </p:cNvPr>
          <p:cNvSpPr txBox="1"/>
          <p:nvPr/>
        </p:nvSpPr>
        <p:spPr>
          <a:xfrm>
            <a:off x="9258060" y="1941624"/>
            <a:ext cx="576761" cy="369332"/>
          </a:xfrm>
          <a:prstGeom prst="rect">
            <a:avLst/>
          </a:prstGeom>
          <a:noFill/>
        </p:spPr>
        <p:txBody>
          <a:bodyPr wrap="none" rtlCol="0">
            <a:spAutoFit/>
          </a:bodyPr>
          <a:lstStyle/>
          <a:p>
            <a:r>
              <a:rPr lang="en-US" dirty="0">
                <a:solidFill>
                  <a:schemeClr val="accent1">
                    <a:lumMod val="75000"/>
                  </a:schemeClr>
                </a:solidFill>
              </a:rPr>
              <a:t>RO4</a:t>
            </a:r>
          </a:p>
        </p:txBody>
      </p:sp>
      <p:cxnSp>
        <p:nvCxnSpPr>
          <p:cNvPr id="499" name="Straight Arrow Connector 498">
            <a:extLst>
              <a:ext uri="{FF2B5EF4-FFF2-40B4-BE49-F238E27FC236}">
                <a16:creationId xmlns:a16="http://schemas.microsoft.com/office/drawing/2014/main" id="{8EB90CC3-402A-400A-950B-5CDE7210567B}"/>
              </a:ext>
            </a:extLst>
          </p:cNvPr>
          <p:cNvCxnSpPr>
            <a:cxnSpLocks/>
            <a:stCxn id="473" idx="2"/>
            <a:endCxn id="487" idx="0"/>
          </p:cNvCxnSpPr>
          <p:nvPr/>
        </p:nvCxnSpPr>
        <p:spPr>
          <a:xfrm>
            <a:off x="8146997" y="4350345"/>
            <a:ext cx="15163" cy="254703"/>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500" name="Straight Arrow Connector 499">
            <a:extLst>
              <a:ext uri="{FF2B5EF4-FFF2-40B4-BE49-F238E27FC236}">
                <a16:creationId xmlns:a16="http://schemas.microsoft.com/office/drawing/2014/main" id="{AD1B03C3-FD2E-4B61-9656-5F772174DD6B}"/>
              </a:ext>
            </a:extLst>
          </p:cNvPr>
          <p:cNvCxnSpPr>
            <a:cxnSpLocks/>
            <a:stCxn id="474" idx="2"/>
            <a:endCxn id="485" idx="0"/>
          </p:cNvCxnSpPr>
          <p:nvPr/>
        </p:nvCxnSpPr>
        <p:spPr>
          <a:xfrm>
            <a:off x="8572891" y="4357930"/>
            <a:ext cx="8201" cy="25317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501" name="Picture 500" descr="A picture containing clipart&#10;&#10;Description automatically generated">
            <a:extLst>
              <a:ext uri="{FF2B5EF4-FFF2-40B4-BE49-F238E27FC236}">
                <a16:creationId xmlns:a16="http://schemas.microsoft.com/office/drawing/2014/main" id="{813F391E-C860-42E4-B7C4-199F15F340B1}"/>
              </a:ext>
            </a:extLst>
          </p:cNvPr>
          <p:cNvPicPr>
            <a:picLocks noChangeAspect="1"/>
          </p:cNvPicPr>
          <p:nvPr/>
        </p:nvPicPr>
        <p:blipFill>
          <a:blip r:embed="rId3"/>
          <a:stretch>
            <a:fillRect/>
          </a:stretch>
        </p:blipFill>
        <p:spPr>
          <a:xfrm>
            <a:off x="6702649" y="3815591"/>
            <a:ext cx="399029" cy="399029"/>
          </a:xfrm>
          <a:prstGeom prst="rect">
            <a:avLst/>
          </a:prstGeom>
        </p:spPr>
      </p:pic>
      <p:pic>
        <p:nvPicPr>
          <p:cNvPr id="502" name="Picture 501" descr="A picture containing clipart&#10;&#10;Description automatically generated">
            <a:extLst>
              <a:ext uri="{FF2B5EF4-FFF2-40B4-BE49-F238E27FC236}">
                <a16:creationId xmlns:a16="http://schemas.microsoft.com/office/drawing/2014/main" id="{A92DCB7D-5DC9-4C09-BA02-EA77B86EA59A}"/>
              </a:ext>
            </a:extLst>
          </p:cNvPr>
          <p:cNvPicPr>
            <a:picLocks noChangeAspect="1"/>
          </p:cNvPicPr>
          <p:nvPr/>
        </p:nvPicPr>
        <p:blipFill>
          <a:blip r:embed="rId3"/>
          <a:stretch>
            <a:fillRect/>
          </a:stretch>
        </p:blipFill>
        <p:spPr>
          <a:xfrm>
            <a:off x="7124217" y="3804873"/>
            <a:ext cx="399029" cy="399029"/>
          </a:xfrm>
          <a:prstGeom prst="rect">
            <a:avLst/>
          </a:prstGeom>
        </p:spPr>
      </p:pic>
      <p:sp>
        <p:nvSpPr>
          <p:cNvPr id="333" name="Rectangle 332">
            <a:extLst>
              <a:ext uri="{FF2B5EF4-FFF2-40B4-BE49-F238E27FC236}">
                <a16:creationId xmlns:a16="http://schemas.microsoft.com/office/drawing/2014/main" id="{4D8A7739-8D2E-4456-8447-D9ADB4BD72F2}"/>
              </a:ext>
            </a:extLst>
          </p:cNvPr>
          <p:cNvSpPr/>
          <p:nvPr/>
        </p:nvSpPr>
        <p:spPr>
          <a:xfrm>
            <a:off x="6217564" y="3190281"/>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04" name="Rectangle 503">
            <a:extLst>
              <a:ext uri="{FF2B5EF4-FFF2-40B4-BE49-F238E27FC236}">
                <a16:creationId xmlns:a16="http://schemas.microsoft.com/office/drawing/2014/main" id="{CDE5CF66-40B3-4F5B-954B-14BAC9C4497A}"/>
              </a:ext>
            </a:extLst>
          </p:cNvPr>
          <p:cNvSpPr/>
          <p:nvPr/>
        </p:nvSpPr>
        <p:spPr>
          <a:xfrm>
            <a:off x="6691744" y="3192429"/>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05" name="Rectangle 504">
            <a:extLst>
              <a:ext uri="{FF2B5EF4-FFF2-40B4-BE49-F238E27FC236}">
                <a16:creationId xmlns:a16="http://schemas.microsoft.com/office/drawing/2014/main" id="{30683F05-B05B-436C-A201-CA7C213001F8}"/>
              </a:ext>
            </a:extLst>
          </p:cNvPr>
          <p:cNvSpPr/>
          <p:nvPr/>
        </p:nvSpPr>
        <p:spPr>
          <a:xfrm>
            <a:off x="7133237" y="3191924"/>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06" name="Rectangle 505">
            <a:extLst>
              <a:ext uri="{FF2B5EF4-FFF2-40B4-BE49-F238E27FC236}">
                <a16:creationId xmlns:a16="http://schemas.microsoft.com/office/drawing/2014/main" id="{9EAC1A43-C7DB-4C04-9E1D-5F8381404089}"/>
              </a:ext>
            </a:extLst>
          </p:cNvPr>
          <p:cNvSpPr/>
          <p:nvPr/>
        </p:nvSpPr>
        <p:spPr>
          <a:xfrm>
            <a:off x="6229816" y="3794878"/>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07" name="Rectangle 506">
            <a:extLst>
              <a:ext uri="{FF2B5EF4-FFF2-40B4-BE49-F238E27FC236}">
                <a16:creationId xmlns:a16="http://schemas.microsoft.com/office/drawing/2014/main" id="{CF1C19BD-FBDF-496F-8193-BBD214EB6C37}"/>
              </a:ext>
            </a:extLst>
          </p:cNvPr>
          <p:cNvSpPr/>
          <p:nvPr/>
        </p:nvSpPr>
        <p:spPr>
          <a:xfrm>
            <a:off x="6251209" y="2447171"/>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08" name="Rectangle 507">
            <a:extLst>
              <a:ext uri="{FF2B5EF4-FFF2-40B4-BE49-F238E27FC236}">
                <a16:creationId xmlns:a16="http://schemas.microsoft.com/office/drawing/2014/main" id="{2B08ED85-ACB4-4087-AC07-2A5788454E68}"/>
              </a:ext>
            </a:extLst>
          </p:cNvPr>
          <p:cNvSpPr/>
          <p:nvPr/>
        </p:nvSpPr>
        <p:spPr>
          <a:xfrm>
            <a:off x="8781320" y="2980616"/>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09" name="Rectangle 508">
            <a:extLst>
              <a:ext uri="{FF2B5EF4-FFF2-40B4-BE49-F238E27FC236}">
                <a16:creationId xmlns:a16="http://schemas.microsoft.com/office/drawing/2014/main" id="{629A1B25-2D70-483C-A3B5-14A87E3CAA1E}"/>
              </a:ext>
            </a:extLst>
          </p:cNvPr>
          <p:cNvSpPr/>
          <p:nvPr/>
        </p:nvSpPr>
        <p:spPr>
          <a:xfrm>
            <a:off x="9947313" y="2951609"/>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10" name="Rectangle 509">
            <a:extLst>
              <a:ext uri="{FF2B5EF4-FFF2-40B4-BE49-F238E27FC236}">
                <a16:creationId xmlns:a16="http://schemas.microsoft.com/office/drawing/2014/main" id="{B2D51DDE-0180-4E95-AAF8-45D1FBCD6097}"/>
              </a:ext>
            </a:extLst>
          </p:cNvPr>
          <p:cNvSpPr/>
          <p:nvPr/>
        </p:nvSpPr>
        <p:spPr>
          <a:xfrm>
            <a:off x="2763947" y="2892143"/>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11" name="Rectangle 510">
            <a:extLst>
              <a:ext uri="{FF2B5EF4-FFF2-40B4-BE49-F238E27FC236}">
                <a16:creationId xmlns:a16="http://schemas.microsoft.com/office/drawing/2014/main" id="{A59E9532-63F6-46A5-AF04-D9214C4D74D7}"/>
              </a:ext>
            </a:extLst>
          </p:cNvPr>
          <p:cNvSpPr/>
          <p:nvPr/>
        </p:nvSpPr>
        <p:spPr>
          <a:xfrm>
            <a:off x="3787822" y="2910712"/>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12" name="Rectangle 511">
            <a:extLst>
              <a:ext uri="{FF2B5EF4-FFF2-40B4-BE49-F238E27FC236}">
                <a16:creationId xmlns:a16="http://schemas.microsoft.com/office/drawing/2014/main" id="{E720A117-825B-4968-9B4E-CB2BBACC69DE}"/>
              </a:ext>
            </a:extLst>
          </p:cNvPr>
          <p:cNvSpPr/>
          <p:nvPr/>
        </p:nvSpPr>
        <p:spPr>
          <a:xfrm>
            <a:off x="1640305" y="5907761"/>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15" name="Isosceles Triangle 514">
            <a:extLst>
              <a:ext uri="{FF2B5EF4-FFF2-40B4-BE49-F238E27FC236}">
                <a16:creationId xmlns:a16="http://schemas.microsoft.com/office/drawing/2014/main" id="{2CC88D3F-66EF-48AB-82EE-DC827E6F905D}"/>
              </a:ext>
            </a:extLst>
          </p:cNvPr>
          <p:cNvSpPr/>
          <p:nvPr/>
        </p:nvSpPr>
        <p:spPr>
          <a:xfrm rot="5400000">
            <a:off x="6274952" y="5173671"/>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16" name="Rectangle 515">
            <a:extLst>
              <a:ext uri="{FF2B5EF4-FFF2-40B4-BE49-F238E27FC236}">
                <a16:creationId xmlns:a16="http://schemas.microsoft.com/office/drawing/2014/main" id="{C937E9CC-77C8-43CB-BE6C-90A303D47324}"/>
              </a:ext>
            </a:extLst>
          </p:cNvPr>
          <p:cNvSpPr/>
          <p:nvPr/>
        </p:nvSpPr>
        <p:spPr>
          <a:xfrm>
            <a:off x="6212449" y="5084133"/>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17" name="Isosceles Triangle 516">
            <a:extLst>
              <a:ext uri="{FF2B5EF4-FFF2-40B4-BE49-F238E27FC236}">
                <a16:creationId xmlns:a16="http://schemas.microsoft.com/office/drawing/2014/main" id="{CBE678E0-16B2-437F-9366-0C821CE18A08}"/>
              </a:ext>
            </a:extLst>
          </p:cNvPr>
          <p:cNvSpPr/>
          <p:nvPr/>
        </p:nvSpPr>
        <p:spPr>
          <a:xfrm rot="5400000">
            <a:off x="8381577" y="5172711"/>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18" name="Rectangle 517">
            <a:extLst>
              <a:ext uri="{FF2B5EF4-FFF2-40B4-BE49-F238E27FC236}">
                <a16:creationId xmlns:a16="http://schemas.microsoft.com/office/drawing/2014/main" id="{85D335E7-551D-4718-B48F-BB761EE5689F}"/>
              </a:ext>
            </a:extLst>
          </p:cNvPr>
          <p:cNvSpPr/>
          <p:nvPr/>
        </p:nvSpPr>
        <p:spPr>
          <a:xfrm>
            <a:off x="8319074" y="5083173"/>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19" name="Isosceles Triangle 518">
            <a:extLst>
              <a:ext uri="{FF2B5EF4-FFF2-40B4-BE49-F238E27FC236}">
                <a16:creationId xmlns:a16="http://schemas.microsoft.com/office/drawing/2014/main" id="{C08A2C55-6024-4DAE-BD54-F3D115CF023A}"/>
              </a:ext>
            </a:extLst>
          </p:cNvPr>
          <p:cNvSpPr/>
          <p:nvPr/>
        </p:nvSpPr>
        <p:spPr>
          <a:xfrm rot="5400000">
            <a:off x="7519263" y="5172813"/>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20" name="Rectangle 519">
            <a:extLst>
              <a:ext uri="{FF2B5EF4-FFF2-40B4-BE49-F238E27FC236}">
                <a16:creationId xmlns:a16="http://schemas.microsoft.com/office/drawing/2014/main" id="{3150827F-09BC-40D9-8F8B-6274A15E0937}"/>
              </a:ext>
            </a:extLst>
          </p:cNvPr>
          <p:cNvSpPr/>
          <p:nvPr/>
        </p:nvSpPr>
        <p:spPr>
          <a:xfrm>
            <a:off x="7456760" y="5083275"/>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21" name="Isosceles Triangle 520">
            <a:extLst>
              <a:ext uri="{FF2B5EF4-FFF2-40B4-BE49-F238E27FC236}">
                <a16:creationId xmlns:a16="http://schemas.microsoft.com/office/drawing/2014/main" id="{6D3E63F5-DDBF-4D7B-A96F-1FA46DD2F13C}"/>
              </a:ext>
            </a:extLst>
          </p:cNvPr>
          <p:cNvSpPr/>
          <p:nvPr/>
        </p:nvSpPr>
        <p:spPr>
          <a:xfrm rot="5400000">
            <a:off x="226649" y="5167740"/>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22" name="Rectangle 521">
            <a:extLst>
              <a:ext uri="{FF2B5EF4-FFF2-40B4-BE49-F238E27FC236}">
                <a16:creationId xmlns:a16="http://schemas.microsoft.com/office/drawing/2014/main" id="{167C66B1-DCAF-48D6-A06F-096EB0DB3F90}"/>
              </a:ext>
            </a:extLst>
          </p:cNvPr>
          <p:cNvSpPr/>
          <p:nvPr/>
        </p:nvSpPr>
        <p:spPr>
          <a:xfrm>
            <a:off x="164146" y="5078202"/>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23" name="Isosceles Triangle 522">
            <a:extLst>
              <a:ext uri="{FF2B5EF4-FFF2-40B4-BE49-F238E27FC236}">
                <a16:creationId xmlns:a16="http://schemas.microsoft.com/office/drawing/2014/main" id="{36250BE5-ED11-4BBA-BA25-0F7931ED3C74}"/>
              </a:ext>
            </a:extLst>
          </p:cNvPr>
          <p:cNvSpPr/>
          <p:nvPr/>
        </p:nvSpPr>
        <p:spPr>
          <a:xfrm rot="5400000">
            <a:off x="2601690" y="5167740"/>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24" name="Rectangle 523">
            <a:extLst>
              <a:ext uri="{FF2B5EF4-FFF2-40B4-BE49-F238E27FC236}">
                <a16:creationId xmlns:a16="http://schemas.microsoft.com/office/drawing/2014/main" id="{FCD1EF19-84AD-4432-8F10-02DC8F9CEF27}"/>
              </a:ext>
            </a:extLst>
          </p:cNvPr>
          <p:cNvSpPr/>
          <p:nvPr/>
        </p:nvSpPr>
        <p:spPr>
          <a:xfrm>
            <a:off x="2539187" y="5078202"/>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25" name="Isosceles Triangle 524">
            <a:extLst>
              <a:ext uri="{FF2B5EF4-FFF2-40B4-BE49-F238E27FC236}">
                <a16:creationId xmlns:a16="http://schemas.microsoft.com/office/drawing/2014/main" id="{F9DA6FA7-65A2-4CA5-AF9F-E5917AC134EA}"/>
              </a:ext>
            </a:extLst>
          </p:cNvPr>
          <p:cNvSpPr/>
          <p:nvPr/>
        </p:nvSpPr>
        <p:spPr>
          <a:xfrm rot="5400000">
            <a:off x="1594032" y="5172764"/>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26" name="Rectangle 525">
            <a:extLst>
              <a:ext uri="{FF2B5EF4-FFF2-40B4-BE49-F238E27FC236}">
                <a16:creationId xmlns:a16="http://schemas.microsoft.com/office/drawing/2014/main" id="{6652EAB4-B17F-42FD-BE7A-F6C9CAD5B96F}"/>
              </a:ext>
            </a:extLst>
          </p:cNvPr>
          <p:cNvSpPr/>
          <p:nvPr/>
        </p:nvSpPr>
        <p:spPr>
          <a:xfrm>
            <a:off x="1531529" y="5083226"/>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cxnSp>
        <p:nvCxnSpPr>
          <p:cNvPr id="527" name="Straight Arrow Connector 526">
            <a:extLst>
              <a:ext uri="{FF2B5EF4-FFF2-40B4-BE49-F238E27FC236}">
                <a16:creationId xmlns:a16="http://schemas.microsoft.com/office/drawing/2014/main" id="{196CEB8B-38F1-4F32-9EF9-6B3FF362898E}"/>
              </a:ext>
            </a:extLst>
          </p:cNvPr>
          <p:cNvCxnSpPr>
            <a:cxnSpLocks/>
            <a:stCxn id="380" idx="2"/>
            <a:endCxn id="521" idx="1"/>
          </p:cNvCxnSpPr>
          <p:nvPr/>
        </p:nvCxnSpPr>
        <p:spPr>
          <a:xfrm>
            <a:off x="424538" y="4923081"/>
            <a:ext cx="1625" cy="32823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528" name="Straight Arrow Connector 527">
            <a:extLst>
              <a:ext uri="{FF2B5EF4-FFF2-40B4-BE49-F238E27FC236}">
                <a16:creationId xmlns:a16="http://schemas.microsoft.com/office/drawing/2014/main" id="{F7191F41-AE9F-41A7-98F9-578BEBB1D8E6}"/>
              </a:ext>
            </a:extLst>
          </p:cNvPr>
          <p:cNvCxnSpPr>
            <a:cxnSpLocks/>
            <a:stCxn id="404" idx="2"/>
            <a:endCxn id="525" idx="1"/>
          </p:cNvCxnSpPr>
          <p:nvPr/>
        </p:nvCxnSpPr>
        <p:spPr>
          <a:xfrm flipH="1">
            <a:off x="1793546" y="4917479"/>
            <a:ext cx="354" cy="33886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529" name="Straight Arrow Connector 528">
            <a:extLst>
              <a:ext uri="{FF2B5EF4-FFF2-40B4-BE49-F238E27FC236}">
                <a16:creationId xmlns:a16="http://schemas.microsoft.com/office/drawing/2014/main" id="{C1CB9D9D-D7DC-44CE-9622-E46EA253CC58}"/>
              </a:ext>
            </a:extLst>
          </p:cNvPr>
          <p:cNvCxnSpPr>
            <a:cxnSpLocks/>
            <a:stCxn id="406" idx="2"/>
            <a:endCxn id="523" idx="1"/>
          </p:cNvCxnSpPr>
          <p:nvPr/>
        </p:nvCxnSpPr>
        <p:spPr>
          <a:xfrm flipH="1">
            <a:off x="2801204" y="4916092"/>
            <a:ext cx="126" cy="335224"/>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530" name="Straight Arrow Connector 529">
            <a:extLst>
              <a:ext uri="{FF2B5EF4-FFF2-40B4-BE49-F238E27FC236}">
                <a16:creationId xmlns:a16="http://schemas.microsoft.com/office/drawing/2014/main" id="{85E20550-DF2A-4C5C-9D68-28610D8999E1}"/>
              </a:ext>
            </a:extLst>
          </p:cNvPr>
          <p:cNvCxnSpPr>
            <a:cxnSpLocks/>
            <a:stCxn id="463" idx="2"/>
            <a:endCxn id="515" idx="1"/>
          </p:cNvCxnSpPr>
          <p:nvPr/>
        </p:nvCxnSpPr>
        <p:spPr>
          <a:xfrm>
            <a:off x="6458286" y="4869478"/>
            <a:ext cx="16180" cy="38776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531" name="Straight Arrow Connector 530">
            <a:extLst>
              <a:ext uri="{FF2B5EF4-FFF2-40B4-BE49-F238E27FC236}">
                <a16:creationId xmlns:a16="http://schemas.microsoft.com/office/drawing/2014/main" id="{8DD38F84-0ABB-49B5-B9CA-D161D8CD0419}"/>
              </a:ext>
            </a:extLst>
          </p:cNvPr>
          <p:cNvCxnSpPr>
            <a:cxnSpLocks/>
            <a:stCxn id="484" idx="2"/>
            <a:endCxn id="519" idx="1"/>
          </p:cNvCxnSpPr>
          <p:nvPr/>
        </p:nvCxnSpPr>
        <p:spPr>
          <a:xfrm>
            <a:off x="7712832" y="5020113"/>
            <a:ext cx="5945" cy="236276"/>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532" name="Straight Arrow Connector 531">
            <a:extLst>
              <a:ext uri="{FF2B5EF4-FFF2-40B4-BE49-F238E27FC236}">
                <a16:creationId xmlns:a16="http://schemas.microsoft.com/office/drawing/2014/main" id="{AF7D3165-DCF0-46E2-8535-0BBDAD76DD7E}"/>
              </a:ext>
            </a:extLst>
          </p:cNvPr>
          <p:cNvCxnSpPr>
            <a:cxnSpLocks/>
            <a:stCxn id="485" idx="2"/>
            <a:endCxn id="517" idx="1"/>
          </p:cNvCxnSpPr>
          <p:nvPr/>
        </p:nvCxnSpPr>
        <p:spPr>
          <a:xfrm flipH="1">
            <a:off x="8581091" y="5020760"/>
            <a:ext cx="1" cy="235527"/>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9" name="TextBox 48">
            <a:extLst>
              <a:ext uri="{FF2B5EF4-FFF2-40B4-BE49-F238E27FC236}">
                <a16:creationId xmlns:a16="http://schemas.microsoft.com/office/drawing/2014/main" id="{041BBBA9-1136-411F-9C9E-7E3596D2964F}"/>
              </a:ext>
            </a:extLst>
          </p:cNvPr>
          <p:cNvSpPr txBox="1"/>
          <p:nvPr/>
        </p:nvSpPr>
        <p:spPr>
          <a:xfrm>
            <a:off x="4257317" y="5166407"/>
            <a:ext cx="736099"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latin typeface="Courier New" panose="02070309020205020404" pitchFamily="49" charset="0"/>
                <a:cs typeface="Courier New" panose="02070309020205020404" pitchFamily="49" charset="0"/>
              </a:rPr>
              <a:t>HMAC</a:t>
            </a:r>
          </a:p>
        </p:txBody>
      </p:sp>
      <p:cxnSp>
        <p:nvCxnSpPr>
          <p:cNvPr id="52" name="Straight Arrow Connector 51">
            <a:extLst>
              <a:ext uri="{FF2B5EF4-FFF2-40B4-BE49-F238E27FC236}">
                <a16:creationId xmlns:a16="http://schemas.microsoft.com/office/drawing/2014/main" id="{26B37018-5353-417B-8B84-2FFB630DD7F8}"/>
              </a:ext>
            </a:extLst>
          </p:cNvPr>
          <p:cNvCxnSpPr>
            <a:stCxn id="49" idx="3"/>
            <a:endCxn id="515" idx="3"/>
          </p:cNvCxnSpPr>
          <p:nvPr/>
        </p:nvCxnSpPr>
        <p:spPr>
          <a:xfrm>
            <a:off x="4993416" y="5351073"/>
            <a:ext cx="1297717" cy="59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33" name="Straight Arrow Connector 532">
            <a:extLst>
              <a:ext uri="{FF2B5EF4-FFF2-40B4-BE49-F238E27FC236}">
                <a16:creationId xmlns:a16="http://schemas.microsoft.com/office/drawing/2014/main" id="{ADD57BDC-D717-4607-8EEB-33A94D34E402}"/>
              </a:ext>
            </a:extLst>
          </p:cNvPr>
          <p:cNvCxnSpPr>
            <a:cxnSpLocks/>
            <a:stCxn id="49" idx="1"/>
            <a:endCxn id="523" idx="0"/>
          </p:cNvCxnSpPr>
          <p:nvPr/>
        </p:nvCxnSpPr>
        <p:spPr>
          <a:xfrm flipH="1">
            <a:off x="2984538" y="5351073"/>
            <a:ext cx="1272779"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36" name="Title 1">
            <a:extLst>
              <a:ext uri="{FF2B5EF4-FFF2-40B4-BE49-F238E27FC236}">
                <a16:creationId xmlns:a16="http://schemas.microsoft.com/office/drawing/2014/main" id="{AF8A5302-D708-4BB2-B3DE-2908CB649832}"/>
              </a:ext>
            </a:extLst>
          </p:cNvPr>
          <p:cNvSpPr txBox="1">
            <a:spLocks/>
          </p:cNvSpPr>
          <p:nvPr/>
        </p:nvSpPr>
        <p:spPr>
          <a:xfrm>
            <a:off x="-185744" y="210481"/>
            <a:ext cx="4923417" cy="923925"/>
          </a:xfrm>
          <a:prstGeom prst="rect">
            <a:avLst/>
          </a:prstGeom>
          <a:ln w="38100">
            <a:solidFill>
              <a:schemeClr val="tx1"/>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solidFill>
                  <a:schemeClr val="tx1"/>
                </a:solidFill>
              </a:rPr>
              <a:t>  Abstraction Pitfalls</a:t>
            </a:r>
          </a:p>
        </p:txBody>
      </p:sp>
      <p:sp>
        <p:nvSpPr>
          <p:cNvPr id="60" name="Footer Placeholder 59">
            <a:extLst>
              <a:ext uri="{FF2B5EF4-FFF2-40B4-BE49-F238E27FC236}">
                <a16:creationId xmlns:a16="http://schemas.microsoft.com/office/drawing/2014/main" id="{E9F38245-FDDA-4939-A8C0-2A4E3D26BE33}"/>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13458935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 name="Rectangle: Rounded Corners 534">
            <a:extLst>
              <a:ext uri="{FF2B5EF4-FFF2-40B4-BE49-F238E27FC236}">
                <a16:creationId xmlns:a16="http://schemas.microsoft.com/office/drawing/2014/main" id="{E6722A47-E828-4377-953A-99E53F927350}"/>
              </a:ext>
            </a:extLst>
          </p:cNvPr>
          <p:cNvSpPr/>
          <p:nvPr/>
        </p:nvSpPr>
        <p:spPr>
          <a:xfrm>
            <a:off x="9198318" y="5712040"/>
            <a:ext cx="2268747" cy="6301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 </a:t>
            </a:r>
          </a:p>
        </p:txBody>
      </p:sp>
      <p:sp>
        <p:nvSpPr>
          <p:cNvPr id="534" name="Rectangle: Rounded Corners 533">
            <a:extLst>
              <a:ext uri="{FF2B5EF4-FFF2-40B4-BE49-F238E27FC236}">
                <a16:creationId xmlns:a16="http://schemas.microsoft.com/office/drawing/2014/main" id="{F1B467C4-078F-457E-8A58-97B9B1A9A94D}"/>
              </a:ext>
            </a:extLst>
          </p:cNvPr>
          <p:cNvSpPr/>
          <p:nvPr/>
        </p:nvSpPr>
        <p:spPr>
          <a:xfrm>
            <a:off x="5152834" y="5690147"/>
            <a:ext cx="3666046" cy="6301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 </a:t>
            </a:r>
          </a:p>
        </p:txBody>
      </p:sp>
      <p:sp>
        <p:nvSpPr>
          <p:cNvPr id="18" name="TextBox 17">
            <a:extLst>
              <a:ext uri="{FF2B5EF4-FFF2-40B4-BE49-F238E27FC236}">
                <a16:creationId xmlns:a16="http://schemas.microsoft.com/office/drawing/2014/main" id="{9C93FF9A-9B57-4AFB-B7C3-5A4400EA7BAB}"/>
              </a:ext>
            </a:extLst>
          </p:cNvPr>
          <p:cNvSpPr txBox="1"/>
          <p:nvPr/>
        </p:nvSpPr>
        <p:spPr>
          <a:xfrm>
            <a:off x="5117112" y="5683175"/>
            <a:ext cx="3701768" cy="646331"/>
          </a:xfrm>
          <a:prstGeom prst="rect">
            <a:avLst/>
          </a:prstGeom>
          <a:noFill/>
        </p:spPr>
        <p:txBody>
          <a:bodyPr wrap="square" rtlCol="0">
            <a:spAutoFit/>
          </a:bodyPr>
          <a:lstStyle/>
          <a:p>
            <a:r>
              <a:rPr lang="en-US" sz="1800" dirty="0">
                <a:solidFill>
                  <a:schemeClr val="tx1"/>
                </a:solidFill>
              </a:rPr>
              <a:t>An independent KDF for each key</a:t>
            </a:r>
          </a:p>
          <a:p>
            <a:r>
              <a:rPr lang="en-US" dirty="0"/>
              <a:t>with </a:t>
            </a:r>
            <a:r>
              <a:rPr lang="en-US" sz="1800" b="1" dirty="0">
                <a:solidFill>
                  <a:schemeClr val="tx1"/>
                </a:solidFill>
              </a:rPr>
              <a:t>g</a:t>
            </a:r>
            <a:r>
              <a:rPr lang="en-US" sz="1800" b="1" baseline="30000" dirty="0">
                <a:solidFill>
                  <a:schemeClr val="tx1"/>
                </a:solidFill>
              </a:rPr>
              <a:t>ab </a:t>
            </a:r>
            <a:r>
              <a:rPr lang="en-US" sz="1800" b="1" baseline="30000" dirty="0"/>
              <a:t> </a:t>
            </a:r>
            <a:r>
              <a:rPr lang="en-US" sz="1800" dirty="0">
                <a:solidFill>
                  <a:schemeClr val="tx1"/>
                </a:solidFill>
              </a:rPr>
              <a:t>and (</a:t>
            </a:r>
            <a:r>
              <a:rPr lang="en-US" sz="1800" b="1" dirty="0">
                <a:solidFill>
                  <a:schemeClr val="tx1"/>
                </a:solidFill>
              </a:rPr>
              <a:t>g</a:t>
            </a:r>
            <a:r>
              <a:rPr lang="en-US" sz="1800" b="1" baseline="30000" dirty="0">
                <a:solidFill>
                  <a:schemeClr val="tx1"/>
                </a:solidFill>
              </a:rPr>
              <a:t>a</a:t>
            </a:r>
            <a:r>
              <a:rPr lang="en-US" sz="1800" dirty="0">
                <a:solidFill>
                  <a:schemeClr val="tx1"/>
                </a:solidFill>
              </a:rPr>
              <a:t> , </a:t>
            </a:r>
            <a:r>
              <a:rPr lang="en-US" sz="1800" b="1" dirty="0" err="1">
                <a:solidFill>
                  <a:schemeClr val="tx1"/>
                </a:solidFill>
              </a:rPr>
              <a:t>g</a:t>
            </a:r>
            <a:r>
              <a:rPr lang="en-US" sz="1800" b="1" baseline="30000" dirty="0" err="1">
                <a:solidFill>
                  <a:schemeClr val="tx1"/>
                </a:solidFill>
              </a:rPr>
              <a:t>b</a:t>
            </a:r>
            <a:r>
              <a:rPr lang="en-US" sz="1800" dirty="0">
                <a:solidFill>
                  <a:schemeClr val="tx1"/>
                </a:solidFill>
              </a:rPr>
              <a:t>) as input</a:t>
            </a:r>
            <a:endParaRPr lang="en-US" dirty="0"/>
          </a:p>
        </p:txBody>
      </p:sp>
      <p:sp>
        <p:nvSpPr>
          <p:cNvPr id="7" name="Rectangle: Rounded Corners 6">
            <a:extLst>
              <a:ext uri="{FF2B5EF4-FFF2-40B4-BE49-F238E27FC236}">
                <a16:creationId xmlns:a16="http://schemas.microsoft.com/office/drawing/2014/main" id="{CDE6E8C4-64D1-4C96-9A98-08ED9ACE9F9C}"/>
              </a:ext>
            </a:extLst>
          </p:cNvPr>
          <p:cNvSpPr/>
          <p:nvPr/>
        </p:nvSpPr>
        <p:spPr>
          <a:xfrm>
            <a:off x="2645835" y="1184500"/>
            <a:ext cx="6687748" cy="67212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400" dirty="0"/>
              <a:t>   Both miss: TLS 1.3 uses only </a:t>
            </a:r>
            <a:r>
              <a:rPr lang="en-US" sz="2400" b="1" dirty="0"/>
              <a:t>one</a:t>
            </a:r>
            <a:r>
              <a:rPr lang="en-US" sz="2400" dirty="0"/>
              <a:t> hash function</a:t>
            </a:r>
          </a:p>
        </p:txBody>
      </p:sp>
      <p:sp>
        <p:nvSpPr>
          <p:cNvPr id="339" name="Rectangle 338">
            <a:extLst>
              <a:ext uri="{FF2B5EF4-FFF2-40B4-BE49-F238E27FC236}">
                <a16:creationId xmlns:a16="http://schemas.microsoft.com/office/drawing/2014/main" id="{A48CE5E7-E201-4574-A70A-1A1982163167}"/>
              </a:ext>
            </a:extLst>
          </p:cNvPr>
          <p:cNvSpPr/>
          <p:nvPr/>
        </p:nvSpPr>
        <p:spPr>
          <a:xfrm>
            <a:off x="8818880" y="1325504"/>
            <a:ext cx="433676" cy="40358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t>H</a:t>
            </a:r>
          </a:p>
        </p:txBody>
      </p:sp>
      <p:sp>
        <p:nvSpPr>
          <p:cNvPr id="10" name="TextBox 9">
            <a:extLst>
              <a:ext uri="{FF2B5EF4-FFF2-40B4-BE49-F238E27FC236}">
                <a16:creationId xmlns:a16="http://schemas.microsoft.com/office/drawing/2014/main" id="{A71F4252-D36F-4324-AF34-0D359D2C429F}"/>
              </a:ext>
            </a:extLst>
          </p:cNvPr>
          <p:cNvSpPr txBox="1"/>
          <p:nvPr/>
        </p:nvSpPr>
        <p:spPr>
          <a:xfrm>
            <a:off x="185879" y="1530055"/>
            <a:ext cx="2141099" cy="369332"/>
          </a:xfrm>
          <a:prstGeom prst="rect">
            <a:avLst/>
          </a:prstGeom>
          <a:noFill/>
        </p:spPr>
        <p:txBody>
          <a:bodyPr wrap="none" rtlCol="0">
            <a:spAutoFit/>
          </a:bodyPr>
          <a:lstStyle/>
          <a:p>
            <a:r>
              <a:rPr lang="en-US" dirty="0"/>
              <a:t>[DG21] Key Schedule</a:t>
            </a:r>
          </a:p>
        </p:txBody>
      </p:sp>
      <p:sp>
        <p:nvSpPr>
          <p:cNvPr id="340" name="TextBox 339">
            <a:extLst>
              <a:ext uri="{FF2B5EF4-FFF2-40B4-BE49-F238E27FC236}">
                <a16:creationId xmlns:a16="http://schemas.microsoft.com/office/drawing/2014/main" id="{07C63A86-80ED-40DC-9D50-71F000FD3EE5}"/>
              </a:ext>
            </a:extLst>
          </p:cNvPr>
          <p:cNvSpPr txBox="1"/>
          <p:nvPr/>
        </p:nvSpPr>
        <p:spPr>
          <a:xfrm>
            <a:off x="10125537" y="5038813"/>
            <a:ext cx="2066463" cy="369332"/>
          </a:xfrm>
          <a:prstGeom prst="rect">
            <a:avLst/>
          </a:prstGeom>
          <a:noFill/>
        </p:spPr>
        <p:txBody>
          <a:bodyPr wrap="none" rtlCol="0">
            <a:spAutoFit/>
          </a:bodyPr>
          <a:lstStyle/>
          <a:p>
            <a:r>
              <a:rPr lang="en-US" dirty="0"/>
              <a:t>[DJ20] Key Schedule</a:t>
            </a:r>
          </a:p>
        </p:txBody>
      </p:sp>
      <p:sp>
        <p:nvSpPr>
          <p:cNvPr id="13" name="TextBox 12">
            <a:extLst>
              <a:ext uri="{FF2B5EF4-FFF2-40B4-BE49-F238E27FC236}">
                <a16:creationId xmlns:a16="http://schemas.microsoft.com/office/drawing/2014/main" id="{BF7DE70F-9D94-4413-8163-B3DC74558C43}"/>
              </a:ext>
            </a:extLst>
          </p:cNvPr>
          <p:cNvSpPr txBox="1"/>
          <p:nvPr/>
        </p:nvSpPr>
        <p:spPr>
          <a:xfrm>
            <a:off x="166788" y="5780519"/>
            <a:ext cx="1377300" cy="461665"/>
          </a:xfrm>
          <a:prstGeom prst="rect">
            <a:avLst/>
          </a:prstGeom>
          <a:noFill/>
        </p:spPr>
        <p:txBody>
          <a:bodyPr wrap="none" rtlCol="0">
            <a:spAutoFit/>
          </a:bodyPr>
          <a:lstStyle/>
          <a:p>
            <a:r>
              <a:rPr lang="en-US" sz="2400" dirty="0"/>
              <a:t>We want:</a:t>
            </a:r>
          </a:p>
        </p:txBody>
      </p:sp>
      <p:sp>
        <p:nvSpPr>
          <p:cNvPr id="15" name="Rectangle: Rounded Corners 14">
            <a:extLst>
              <a:ext uri="{FF2B5EF4-FFF2-40B4-BE49-F238E27FC236}">
                <a16:creationId xmlns:a16="http://schemas.microsoft.com/office/drawing/2014/main" id="{390CDBCB-85BF-485C-8B4C-070B8B823A61}"/>
              </a:ext>
            </a:extLst>
          </p:cNvPr>
          <p:cNvSpPr/>
          <p:nvPr/>
        </p:nvSpPr>
        <p:spPr>
          <a:xfrm>
            <a:off x="1544088" y="5805566"/>
            <a:ext cx="3193585" cy="4431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      as a single random oracle </a:t>
            </a:r>
          </a:p>
        </p:txBody>
      </p:sp>
      <p:sp>
        <p:nvSpPr>
          <p:cNvPr id="19" name="TextBox 18">
            <a:extLst>
              <a:ext uri="{FF2B5EF4-FFF2-40B4-BE49-F238E27FC236}">
                <a16:creationId xmlns:a16="http://schemas.microsoft.com/office/drawing/2014/main" id="{DC10EC99-6C54-47AD-B448-8F6867C67E25}"/>
              </a:ext>
            </a:extLst>
          </p:cNvPr>
          <p:cNvSpPr txBox="1"/>
          <p:nvPr/>
        </p:nvSpPr>
        <p:spPr>
          <a:xfrm>
            <a:off x="9333583" y="5703959"/>
            <a:ext cx="1950149" cy="646331"/>
          </a:xfrm>
          <a:prstGeom prst="rect">
            <a:avLst/>
          </a:prstGeom>
          <a:noFill/>
        </p:spPr>
        <p:txBody>
          <a:bodyPr wrap="none" rtlCol="0">
            <a:spAutoFit/>
          </a:bodyPr>
          <a:lstStyle/>
          <a:p>
            <a:r>
              <a:rPr lang="en-US" sz="1800" dirty="0">
                <a:solidFill>
                  <a:schemeClr val="tx1"/>
                </a:solidFill>
              </a:rPr>
              <a:t>A formally justified</a:t>
            </a:r>
          </a:p>
          <a:p>
            <a:r>
              <a:rPr lang="en-US" sz="1800" dirty="0">
                <a:solidFill>
                  <a:schemeClr val="tx1"/>
                </a:solidFill>
              </a:rPr>
              <a:t>abstraction</a:t>
            </a:r>
          </a:p>
        </p:txBody>
      </p:sp>
      <p:sp>
        <p:nvSpPr>
          <p:cNvPr id="344" name="Rectangle 343">
            <a:extLst>
              <a:ext uri="{FF2B5EF4-FFF2-40B4-BE49-F238E27FC236}">
                <a16:creationId xmlns:a16="http://schemas.microsoft.com/office/drawing/2014/main" id="{EA002CE4-3D04-4810-B346-CB2D6DFC1BD9}"/>
              </a:ext>
            </a:extLst>
          </p:cNvPr>
          <p:cNvSpPr/>
          <p:nvPr/>
        </p:nvSpPr>
        <p:spPr>
          <a:xfrm>
            <a:off x="150688" y="1895821"/>
            <a:ext cx="5863771" cy="31577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5" name="Rectangle 344">
            <a:extLst>
              <a:ext uri="{FF2B5EF4-FFF2-40B4-BE49-F238E27FC236}">
                <a16:creationId xmlns:a16="http://schemas.microsoft.com/office/drawing/2014/main" id="{6275028D-FFB1-4A77-93EA-02544288E0EE}"/>
              </a:ext>
            </a:extLst>
          </p:cNvPr>
          <p:cNvSpPr/>
          <p:nvPr/>
        </p:nvSpPr>
        <p:spPr>
          <a:xfrm>
            <a:off x="2158180" y="1929447"/>
            <a:ext cx="423933" cy="28386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b="1" dirty="0">
                <a:solidFill>
                  <a:schemeClr val="tx1"/>
                </a:solidFill>
              </a:rPr>
              <a:t>g</a:t>
            </a:r>
            <a:r>
              <a:rPr lang="en-US" sz="1600" b="1" baseline="30000" dirty="0">
                <a:solidFill>
                  <a:schemeClr val="tx1"/>
                </a:solidFill>
              </a:rPr>
              <a:t>ab</a:t>
            </a:r>
            <a:endParaRPr lang="en-US" sz="1600" dirty="0">
              <a:solidFill>
                <a:schemeClr val="tx1"/>
              </a:solidFill>
            </a:endParaRPr>
          </a:p>
        </p:txBody>
      </p:sp>
      <p:sp>
        <p:nvSpPr>
          <p:cNvPr id="346" name="Rectangle 345">
            <a:extLst>
              <a:ext uri="{FF2B5EF4-FFF2-40B4-BE49-F238E27FC236}">
                <a16:creationId xmlns:a16="http://schemas.microsoft.com/office/drawing/2014/main" id="{AD7337DC-4015-4A44-B87F-E5B75F1FABE2}"/>
              </a:ext>
            </a:extLst>
          </p:cNvPr>
          <p:cNvSpPr/>
          <p:nvPr/>
        </p:nvSpPr>
        <p:spPr>
          <a:xfrm>
            <a:off x="3027877" y="2847052"/>
            <a:ext cx="786467" cy="37114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chemeClr val="tx1"/>
                </a:solidFill>
              </a:rPr>
              <a:t>(</a:t>
            </a:r>
            <a:r>
              <a:rPr lang="en-US" sz="1600" b="1" dirty="0">
                <a:solidFill>
                  <a:schemeClr val="tx1"/>
                </a:solidFill>
              </a:rPr>
              <a:t>g</a:t>
            </a:r>
            <a:r>
              <a:rPr lang="en-US" sz="1600" b="1" baseline="30000" dirty="0">
                <a:solidFill>
                  <a:schemeClr val="tx1"/>
                </a:solidFill>
              </a:rPr>
              <a:t>a</a:t>
            </a:r>
            <a:r>
              <a:rPr lang="en-US" sz="1600" dirty="0">
                <a:solidFill>
                  <a:schemeClr val="tx1"/>
                </a:solidFill>
              </a:rPr>
              <a:t> , </a:t>
            </a:r>
            <a:r>
              <a:rPr lang="en-US" sz="1600" b="1" dirty="0" err="1">
                <a:solidFill>
                  <a:schemeClr val="tx1"/>
                </a:solidFill>
              </a:rPr>
              <a:t>g</a:t>
            </a:r>
            <a:r>
              <a:rPr lang="en-US" sz="1600" b="1" baseline="30000" dirty="0" err="1">
                <a:solidFill>
                  <a:schemeClr val="tx1"/>
                </a:solidFill>
              </a:rPr>
              <a:t>b</a:t>
            </a:r>
            <a:r>
              <a:rPr lang="en-US" sz="1600" dirty="0">
                <a:solidFill>
                  <a:schemeClr val="tx1"/>
                </a:solidFill>
              </a:rPr>
              <a:t>)</a:t>
            </a:r>
          </a:p>
        </p:txBody>
      </p:sp>
      <p:sp>
        <p:nvSpPr>
          <p:cNvPr id="347" name="Oval 346">
            <a:extLst>
              <a:ext uri="{FF2B5EF4-FFF2-40B4-BE49-F238E27FC236}">
                <a16:creationId xmlns:a16="http://schemas.microsoft.com/office/drawing/2014/main" id="{2C293C23-2B96-4C54-B781-E25353455963}"/>
              </a:ext>
            </a:extLst>
          </p:cNvPr>
          <p:cNvSpPr/>
          <p:nvPr/>
        </p:nvSpPr>
        <p:spPr>
          <a:xfrm rot="5400000">
            <a:off x="260514" y="2463668"/>
            <a:ext cx="409660" cy="40784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48" name="Oval 347">
            <a:extLst>
              <a:ext uri="{FF2B5EF4-FFF2-40B4-BE49-F238E27FC236}">
                <a16:creationId xmlns:a16="http://schemas.microsoft.com/office/drawing/2014/main" id="{423A2CE0-8CDF-43B5-BB95-D4C9DD007AB6}"/>
              </a:ext>
            </a:extLst>
          </p:cNvPr>
          <p:cNvSpPr/>
          <p:nvPr/>
        </p:nvSpPr>
        <p:spPr>
          <a:xfrm>
            <a:off x="1233469" y="2465255"/>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9" name="Straight Arrow Connector 348">
            <a:extLst>
              <a:ext uri="{FF2B5EF4-FFF2-40B4-BE49-F238E27FC236}">
                <a16:creationId xmlns:a16="http://schemas.microsoft.com/office/drawing/2014/main" id="{DFA80BC0-58B0-4BA1-9C8D-748D823CFA9B}"/>
              </a:ext>
            </a:extLst>
          </p:cNvPr>
          <p:cNvCxnSpPr>
            <a:cxnSpLocks/>
          </p:cNvCxnSpPr>
          <p:nvPr/>
        </p:nvCxnSpPr>
        <p:spPr>
          <a:xfrm>
            <a:off x="669269" y="2667593"/>
            <a:ext cx="564200" cy="249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50" name="Straight Arrow Connector 349">
            <a:extLst>
              <a:ext uri="{FF2B5EF4-FFF2-40B4-BE49-F238E27FC236}">
                <a16:creationId xmlns:a16="http://schemas.microsoft.com/office/drawing/2014/main" id="{4B0BD8F2-BA70-47DB-AA18-595FF3AB5E55}"/>
              </a:ext>
            </a:extLst>
          </p:cNvPr>
          <p:cNvCxnSpPr>
            <a:cxnSpLocks/>
          </p:cNvCxnSpPr>
          <p:nvPr/>
        </p:nvCxnSpPr>
        <p:spPr>
          <a:xfrm flipV="1">
            <a:off x="1641318" y="2652853"/>
            <a:ext cx="536446" cy="1723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51" name="Oval 350">
            <a:extLst>
              <a:ext uri="{FF2B5EF4-FFF2-40B4-BE49-F238E27FC236}">
                <a16:creationId xmlns:a16="http://schemas.microsoft.com/office/drawing/2014/main" id="{16E54E21-B65D-4636-B3A4-62D3B541D450}"/>
              </a:ext>
            </a:extLst>
          </p:cNvPr>
          <p:cNvSpPr/>
          <p:nvPr/>
        </p:nvSpPr>
        <p:spPr>
          <a:xfrm rot="5400000">
            <a:off x="2176858" y="2448928"/>
            <a:ext cx="409660" cy="40784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352" name="Straight Arrow Connector 351">
            <a:extLst>
              <a:ext uri="{FF2B5EF4-FFF2-40B4-BE49-F238E27FC236}">
                <a16:creationId xmlns:a16="http://schemas.microsoft.com/office/drawing/2014/main" id="{02009B7C-9EE9-4A69-9E59-20EF7B58015A}"/>
              </a:ext>
            </a:extLst>
          </p:cNvPr>
          <p:cNvCxnSpPr>
            <a:cxnSpLocks/>
            <a:stCxn id="345" idx="2"/>
          </p:cNvCxnSpPr>
          <p:nvPr/>
        </p:nvCxnSpPr>
        <p:spPr>
          <a:xfrm>
            <a:off x="2370147" y="2213307"/>
            <a:ext cx="11541" cy="337131"/>
          </a:xfrm>
          <a:prstGeom prst="straightConnector1">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353" name="Straight Arrow Connector 352">
            <a:extLst>
              <a:ext uri="{FF2B5EF4-FFF2-40B4-BE49-F238E27FC236}">
                <a16:creationId xmlns:a16="http://schemas.microsoft.com/office/drawing/2014/main" id="{3B4F5D6A-8E9D-4CDE-A14A-82EEC2D9EF54}"/>
              </a:ext>
            </a:extLst>
          </p:cNvPr>
          <p:cNvCxnSpPr>
            <a:cxnSpLocks/>
          </p:cNvCxnSpPr>
          <p:nvPr/>
        </p:nvCxnSpPr>
        <p:spPr>
          <a:xfrm>
            <a:off x="2585613" y="2652853"/>
            <a:ext cx="637239" cy="8106"/>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54" name="Oval 353">
            <a:extLst>
              <a:ext uri="{FF2B5EF4-FFF2-40B4-BE49-F238E27FC236}">
                <a16:creationId xmlns:a16="http://schemas.microsoft.com/office/drawing/2014/main" id="{9C253716-57DA-419B-8058-D529AEB61DA3}"/>
              </a:ext>
            </a:extLst>
          </p:cNvPr>
          <p:cNvSpPr/>
          <p:nvPr/>
        </p:nvSpPr>
        <p:spPr>
          <a:xfrm>
            <a:off x="3222852" y="2456129"/>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5" name="Straight Arrow Connector 354">
            <a:extLst>
              <a:ext uri="{FF2B5EF4-FFF2-40B4-BE49-F238E27FC236}">
                <a16:creationId xmlns:a16="http://schemas.microsoft.com/office/drawing/2014/main" id="{7123C2CC-089D-4F6C-A576-20D7A47E8C0E}"/>
              </a:ext>
            </a:extLst>
          </p:cNvPr>
          <p:cNvCxnSpPr>
            <a:cxnSpLocks/>
          </p:cNvCxnSpPr>
          <p:nvPr/>
        </p:nvCxnSpPr>
        <p:spPr>
          <a:xfrm>
            <a:off x="3630701" y="2660959"/>
            <a:ext cx="501494" cy="756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56" name="Oval 355">
            <a:extLst>
              <a:ext uri="{FF2B5EF4-FFF2-40B4-BE49-F238E27FC236}">
                <a16:creationId xmlns:a16="http://schemas.microsoft.com/office/drawing/2014/main" id="{D15CCB8F-A289-48FA-BF75-83D1F9EC96C5}"/>
              </a:ext>
            </a:extLst>
          </p:cNvPr>
          <p:cNvSpPr/>
          <p:nvPr/>
        </p:nvSpPr>
        <p:spPr>
          <a:xfrm rot="5400000">
            <a:off x="4131289" y="2464595"/>
            <a:ext cx="409660" cy="40784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357" name="Connector: Elbow 65">
            <a:extLst>
              <a:ext uri="{FF2B5EF4-FFF2-40B4-BE49-F238E27FC236}">
                <a16:creationId xmlns:a16="http://schemas.microsoft.com/office/drawing/2014/main" id="{B542F996-FE56-4EB9-A92D-4F4755B5D9F2}"/>
              </a:ext>
            </a:extLst>
          </p:cNvPr>
          <p:cNvCxnSpPr>
            <a:cxnSpLocks/>
          </p:cNvCxnSpPr>
          <p:nvPr/>
        </p:nvCxnSpPr>
        <p:spPr>
          <a:xfrm>
            <a:off x="4540044" y="2668520"/>
            <a:ext cx="199354" cy="74841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58" name="Oval 357">
            <a:extLst>
              <a:ext uri="{FF2B5EF4-FFF2-40B4-BE49-F238E27FC236}">
                <a16:creationId xmlns:a16="http://schemas.microsoft.com/office/drawing/2014/main" id="{64CC9083-E5FB-45EA-B8C9-4F48D67C1FBA}"/>
              </a:ext>
            </a:extLst>
          </p:cNvPr>
          <p:cNvSpPr/>
          <p:nvPr/>
        </p:nvSpPr>
        <p:spPr>
          <a:xfrm>
            <a:off x="4533791" y="3306926"/>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9" name="Straight Arrow Connector 358">
            <a:extLst>
              <a:ext uri="{FF2B5EF4-FFF2-40B4-BE49-F238E27FC236}">
                <a16:creationId xmlns:a16="http://schemas.microsoft.com/office/drawing/2014/main" id="{0B5E4B04-B7ED-42CD-85EB-A8FEB38ECE3E}"/>
              </a:ext>
            </a:extLst>
          </p:cNvPr>
          <p:cNvCxnSpPr>
            <a:cxnSpLocks/>
            <a:stCxn id="421" idx="4"/>
            <a:endCxn id="398" idx="0"/>
          </p:cNvCxnSpPr>
          <p:nvPr/>
        </p:nvCxnSpPr>
        <p:spPr>
          <a:xfrm flipH="1">
            <a:off x="4737673" y="3716294"/>
            <a:ext cx="1864" cy="25283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60" name="Connector: Elbow 75">
            <a:extLst>
              <a:ext uri="{FF2B5EF4-FFF2-40B4-BE49-F238E27FC236}">
                <a16:creationId xmlns:a16="http://schemas.microsoft.com/office/drawing/2014/main" id="{8C79E631-0142-4FA5-8BF2-2C5C87C82DB4}"/>
              </a:ext>
            </a:extLst>
          </p:cNvPr>
          <p:cNvCxnSpPr>
            <a:cxnSpLocks/>
          </p:cNvCxnSpPr>
          <p:nvPr/>
        </p:nvCxnSpPr>
        <p:spPr>
          <a:xfrm flipH="1">
            <a:off x="4206771" y="2668520"/>
            <a:ext cx="333273" cy="76062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61" name="Oval 360">
            <a:extLst>
              <a:ext uri="{FF2B5EF4-FFF2-40B4-BE49-F238E27FC236}">
                <a16:creationId xmlns:a16="http://schemas.microsoft.com/office/drawing/2014/main" id="{E5353BEE-BDB9-4726-94BB-8D33DC586CC8}"/>
              </a:ext>
            </a:extLst>
          </p:cNvPr>
          <p:cNvSpPr/>
          <p:nvPr/>
        </p:nvSpPr>
        <p:spPr>
          <a:xfrm>
            <a:off x="4001164" y="3319136"/>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2" name="Connector: Elbow 81">
            <a:extLst>
              <a:ext uri="{FF2B5EF4-FFF2-40B4-BE49-F238E27FC236}">
                <a16:creationId xmlns:a16="http://schemas.microsoft.com/office/drawing/2014/main" id="{8CA7E06A-586C-43B1-85CB-180A99E9559B}"/>
              </a:ext>
            </a:extLst>
          </p:cNvPr>
          <p:cNvCxnSpPr>
            <a:cxnSpLocks/>
          </p:cNvCxnSpPr>
          <p:nvPr/>
        </p:nvCxnSpPr>
        <p:spPr>
          <a:xfrm>
            <a:off x="4540044" y="2668520"/>
            <a:ext cx="1181716" cy="83029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63" name="Oval 362">
            <a:extLst>
              <a:ext uri="{FF2B5EF4-FFF2-40B4-BE49-F238E27FC236}">
                <a16:creationId xmlns:a16="http://schemas.microsoft.com/office/drawing/2014/main" id="{39B2B11F-D0C0-42B5-8991-96CF8DC34F9E}"/>
              </a:ext>
            </a:extLst>
          </p:cNvPr>
          <p:cNvSpPr/>
          <p:nvPr/>
        </p:nvSpPr>
        <p:spPr>
          <a:xfrm>
            <a:off x="5535905" y="3320237"/>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4" name="Connector: Elbow 83">
            <a:extLst>
              <a:ext uri="{FF2B5EF4-FFF2-40B4-BE49-F238E27FC236}">
                <a16:creationId xmlns:a16="http://schemas.microsoft.com/office/drawing/2014/main" id="{9F5C9F27-6E9B-4991-9B66-C3064A952729}"/>
              </a:ext>
            </a:extLst>
          </p:cNvPr>
          <p:cNvCxnSpPr>
            <a:cxnSpLocks/>
          </p:cNvCxnSpPr>
          <p:nvPr/>
        </p:nvCxnSpPr>
        <p:spPr>
          <a:xfrm>
            <a:off x="4540044" y="2668520"/>
            <a:ext cx="695807" cy="78169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65" name="Oval 364">
            <a:extLst>
              <a:ext uri="{FF2B5EF4-FFF2-40B4-BE49-F238E27FC236}">
                <a16:creationId xmlns:a16="http://schemas.microsoft.com/office/drawing/2014/main" id="{D5AE49D9-C4D6-45A1-ABDC-27F9B9833BA3}"/>
              </a:ext>
            </a:extLst>
          </p:cNvPr>
          <p:cNvSpPr/>
          <p:nvPr/>
        </p:nvSpPr>
        <p:spPr>
          <a:xfrm>
            <a:off x="5029176" y="3319234"/>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6" name="Straight Arrow Connector 365">
            <a:extLst>
              <a:ext uri="{FF2B5EF4-FFF2-40B4-BE49-F238E27FC236}">
                <a16:creationId xmlns:a16="http://schemas.microsoft.com/office/drawing/2014/main" id="{CEB0E12C-59FF-4D75-AE9C-3C070B578287}"/>
              </a:ext>
            </a:extLst>
          </p:cNvPr>
          <p:cNvCxnSpPr>
            <a:cxnSpLocks/>
            <a:stCxn id="422" idx="4"/>
            <a:endCxn id="408" idx="0"/>
          </p:cNvCxnSpPr>
          <p:nvPr/>
        </p:nvCxnSpPr>
        <p:spPr>
          <a:xfrm>
            <a:off x="5239724" y="3730807"/>
            <a:ext cx="16399" cy="24414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67" name="Straight Arrow Connector 366">
            <a:extLst>
              <a:ext uri="{FF2B5EF4-FFF2-40B4-BE49-F238E27FC236}">
                <a16:creationId xmlns:a16="http://schemas.microsoft.com/office/drawing/2014/main" id="{4D75181A-A665-4A17-B073-C025022262A8}"/>
              </a:ext>
            </a:extLst>
          </p:cNvPr>
          <p:cNvCxnSpPr>
            <a:cxnSpLocks/>
            <a:stCxn id="420" idx="4"/>
          </p:cNvCxnSpPr>
          <p:nvPr/>
        </p:nvCxnSpPr>
        <p:spPr>
          <a:xfrm>
            <a:off x="4206771" y="3728161"/>
            <a:ext cx="8616" cy="246787"/>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68" name="Straight Arrow Connector 367">
            <a:extLst>
              <a:ext uri="{FF2B5EF4-FFF2-40B4-BE49-F238E27FC236}">
                <a16:creationId xmlns:a16="http://schemas.microsoft.com/office/drawing/2014/main" id="{DB22606C-F7F9-4491-8A89-488416E44634}"/>
              </a:ext>
            </a:extLst>
          </p:cNvPr>
          <p:cNvCxnSpPr>
            <a:cxnSpLocks/>
            <a:stCxn id="424" idx="2"/>
            <a:endCxn id="409" idx="0"/>
          </p:cNvCxnSpPr>
          <p:nvPr/>
        </p:nvCxnSpPr>
        <p:spPr>
          <a:xfrm flipH="1">
            <a:off x="5729705" y="3716948"/>
            <a:ext cx="8794" cy="26235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69" name="Oval 368">
            <a:extLst>
              <a:ext uri="{FF2B5EF4-FFF2-40B4-BE49-F238E27FC236}">
                <a16:creationId xmlns:a16="http://schemas.microsoft.com/office/drawing/2014/main" id="{ADB219CC-8E6E-4300-8006-5313A0935E0D}"/>
              </a:ext>
            </a:extLst>
          </p:cNvPr>
          <p:cNvSpPr/>
          <p:nvPr/>
        </p:nvSpPr>
        <p:spPr>
          <a:xfrm>
            <a:off x="1793547" y="3294396"/>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0" name="Straight Arrow Connector 369">
            <a:extLst>
              <a:ext uri="{FF2B5EF4-FFF2-40B4-BE49-F238E27FC236}">
                <a16:creationId xmlns:a16="http://schemas.microsoft.com/office/drawing/2014/main" id="{03492E5A-6647-4561-AAE1-E52BEF2F604B}"/>
              </a:ext>
            </a:extLst>
          </p:cNvPr>
          <p:cNvCxnSpPr>
            <a:cxnSpLocks/>
            <a:stCxn id="369" idx="4"/>
            <a:endCxn id="390" idx="0"/>
          </p:cNvCxnSpPr>
          <p:nvPr/>
        </p:nvCxnSpPr>
        <p:spPr>
          <a:xfrm>
            <a:off x="1997472" y="3704056"/>
            <a:ext cx="260668" cy="152116"/>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71" name="Connector: Elbow 96">
            <a:extLst>
              <a:ext uri="{FF2B5EF4-FFF2-40B4-BE49-F238E27FC236}">
                <a16:creationId xmlns:a16="http://schemas.microsoft.com/office/drawing/2014/main" id="{14B4409F-AC1B-484C-A772-7302E9974A7D}"/>
              </a:ext>
            </a:extLst>
          </p:cNvPr>
          <p:cNvCxnSpPr>
            <a:cxnSpLocks/>
            <a:stCxn id="351" idx="0"/>
            <a:endCxn id="372" idx="0"/>
          </p:cNvCxnSpPr>
          <p:nvPr/>
        </p:nvCxnSpPr>
        <p:spPr>
          <a:xfrm>
            <a:off x="2585613" y="2652853"/>
            <a:ext cx="293271" cy="65973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72" name="Oval 371">
            <a:extLst>
              <a:ext uri="{FF2B5EF4-FFF2-40B4-BE49-F238E27FC236}">
                <a16:creationId xmlns:a16="http://schemas.microsoft.com/office/drawing/2014/main" id="{C97FBE9E-3582-41C1-AD7E-0A1CF08C19FC}"/>
              </a:ext>
            </a:extLst>
          </p:cNvPr>
          <p:cNvSpPr/>
          <p:nvPr/>
        </p:nvSpPr>
        <p:spPr>
          <a:xfrm>
            <a:off x="2674959" y="3312591"/>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3" name="Straight Arrow Connector 372">
            <a:extLst>
              <a:ext uri="{FF2B5EF4-FFF2-40B4-BE49-F238E27FC236}">
                <a16:creationId xmlns:a16="http://schemas.microsoft.com/office/drawing/2014/main" id="{3BF112D2-F8C4-48BB-B7CC-DCDE914FFFB3}"/>
              </a:ext>
            </a:extLst>
          </p:cNvPr>
          <p:cNvCxnSpPr>
            <a:cxnSpLocks/>
            <a:stCxn id="372" idx="4"/>
            <a:endCxn id="391" idx="0"/>
          </p:cNvCxnSpPr>
          <p:nvPr/>
        </p:nvCxnSpPr>
        <p:spPr>
          <a:xfrm flipH="1">
            <a:off x="2801458" y="3722251"/>
            <a:ext cx="77426" cy="154773"/>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74" name="Straight Arrow Connector 373">
            <a:extLst>
              <a:ext uri="{FF2B5EF4-FFF2-40B4-BE49-F238E27FC236}">
                <a16:creationId xmlns:a16="http://schemas.microsoft.com/office/drawing/2014/main" id="{21921D97-81C2-42B3-9C96-6892A2931BC0}"/>
              </a:ext>
            </a:extLst>
          </p:cNvPr>
          <p:cNvCxnSpPr>
            <a:cxnSpLocks/>
            <a:stCxn id="351" idx="0"/>
            <a:endCxn id="369" idx="0"/>
          </p:cNvCxnSpPr>
          <p:nvPr/>
        </p:nvCxnSpPr>
        <p:spPr>
          <a:xfrm flipH="1">
            <a:off x="1997472" y="2652853"/>
            <a:ext cx="588141" cy="641543"/>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75" name="Oval 374">
            <a:extLst>
              <a:ext uri="{FF2B5EF4-FFF2-40B4-BE49-F238E27FC236}">
                <a16:creationId xmlns:a16="http://schemas.microsoft.com/office/drawing/2014/main" id="{A5D5B772-1AD6-4F5E-B6A4-04C6BFBAAEF3}"/>
              </a:ext>
            </a:extLst>
          </p:cNvPr>
          <p:cNvSpPr/>
          <p:nvPr/>
        </p:nvSpPr>
        <p:spPr>
          <a:xfrm>
            <a:off x="218595" y="3290667"/>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6" name="Straight Arrow Connector 375">
            <a:extLst>
              <a:ext uri="{FF2B5EF4-FFF2-40B4-BE49-F238E27FC236}">
                <a16:creationId xmlns:a16="http://schemas.microsoft.com/office/drawing/2014/main" id="{A5ABDD36-A4A8-4629-8C0A-25E27AE44B40}"/>
              </a:ext>
            </a:extLst>
          </p:cNvPr>
          <p:cNvCxnSpPr>
            <a:cxnSpLocks/>
          </p:cNvCxnSpPr>
          <p:nvPr/>
        </p:nvCxnSpPr>
        <p:spPr>
          <a:xfrm flipH="1">
            <a:off x="416838" y="3700327"/>
            <a:ext cx="5682" cy="20009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77" name="Oval 376">
            <a:extLst>
              <a:ext uri="{FF2B5EF4-FFF2-40B4-BE49-F238E27FC236}">
                <a16:creationId xmlns:a16="http://schemas.microsoft.com/office/drawing/2014/main" id="{F4D437AF-755E-40C0-8A04-8FCCE0725569}"/>
              </a:ext>
            </a:extLst>
          </p:cNvPr>
          <p:cNvSpPr/>
          <p:nvPr/>
        </p:nvSpPr>
        <p:spPr>
          <a:xfrm>
            <a:off x="669584" y="3290667"/>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8" name="Straight Arrow Connector 377">
            <a:extLst>
              <a:ext uri="{FF2B5EF4-FFF2-40B4-BE49-F238E27FC236}">
                <a16:creationId xmlns:a16="http://schemas.microsoft.com/office/drawing/2014/main" id="{3DC5DE01-782F-4904-88AE-18AB16726561}"/>
              </a:ext>
            </a:extLst>
          </p:cNvPr>
          <p:cNvCxnSpPr>
            <a:cxnSpLocks/>
            <a:stCxn id="377" idx="4"/>
            <a:endCxn id="402" idx="0"/>
          </p:cNvCxnSpPr>
          <p:nvPr/>
        </p:nvCxnSpPr>
        <p:spPr>
          <a:xfrm>
            <a:off x="873509" y="3700327"/>
            <a:ext cx="11719" cy="26437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79" name="Oval 378">
            <a:extLst>
              <a:ext uri="{FF2B5EF4-FFF2-40B4-BE49-F238E27FC236}">
                <a16:creationId xmlns:a16="http://schemas.microsoft.com/office/drawing/2014/main" id="{B0EECA53-168F-493F-A901-206A20DFBEF9}"/>
              </a:ext>
            </a:extLst>
          </p:cNvPr>
          <p:cNvSpPr/>
          <p:nvPr/>
        </p:nvSpPr>
        <p:spPr>
          <a:xfrm>
            <a:off x="1122409" y="3296610"/>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0" name="Picture 379" descr="A picture containing clipart&#10;&#10;Description automatically generated">
            <a:extLst>
              <a:ext uri="{FF2B5EF4-FFF2-40B4-BE49-F238E27FC236}">
                <a16:creationId xmlns:a16="http://schemas.microsoft.com/office/drawing/2014/main" id="{F65F081F-5301-4C74-8847-9FEC1EA4A695}"/>
              </a:ext>
            </a:extLst>
          </p:cNvPr>
          <p:cNvPicPr>
            <a:picLocks noChangeAspect="1"/>
          </p:cNvPicPr>
          <p:nvPr/>
        </p:nvPicPr>
        <p:blipFill>
          <a:blip r:embed="rId3"/>
          <a:stretch>
            <a:fillRect/>
          </a:stretch>
        </p:blipFill>
        <p:spPr>
          <a:xfrm>
            <a:off x="225023" y="4524052"/>
            <a:ext cx="399029" cy="399029"/>
          </a:xfrm>
          <a:prstGeom prst="rect">
            <a:avLst/>
          </a:prstGeom>
        </p:spPr>
      </p:pic>
      <p:sp>
        <p:nvSpPr>
          <p:cNvPr id="381" name="Oval 380">
            <a:extLst>
              <a:ext uri="{FF2B5EF4-FFF2-40B4-BE49-F238E27FC236}">
                <a16:creationId xmlns:a16="http://schemas.microsoft.com/office/drawing/2014/main" id="{03BB57EB-DE1C-4F3F-8512-61468BF8BED3}"/>
              </a:ext>
            </a:extLst>
          </p:cNvPr>
          <p:cNvSpPr/>
          <p:nvPr/>
        </p:nvSpPr>
        <p:spPr>
          <a:xfrm>
            <a:off x="212913" y="3900425"/>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2" name="Straight Arrow Connector 381">
            <a:extLst>
              <a:ext uri="{FF2B5EF4-FFF2-40B4-BE49-F238E27FC236}">
                <a16:creationId xmlns:a16="http://schemas.microsoft.com/office/drawing/2014/main" id="{E755D263-EA41-4090-B7A9-90AF11E5B49B}"/>
              </a:ext>
            </a:extLst>
          </p:cNvPr>
          <p:cNvCxnSpPr>
            <a:cxnSpLocks/>
            <a:stCxn id="413" idx="4"/>
            <a:endCxn id="380" idx="0"/>
          </p:cNvCxnSpPr>
          <p:nvPr/>
        </p:nvCxnSpPr>
        <p:spPr>
          <a:xfrm>
            <a:off x="420854" y="4314556"/>
            <a:ext cx="3684" cy="209496"/>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83" name="Connector: Elbow 382">
            <a:extLst>
              <a:ext uri="{FF2B5EF4-FFF2-40B4-BE49-F238E27FC236}">
                <a16:creationId xmlns:a16="http://schemas.microsoft.com/office/drawing/2014/main" id="{69256C28-9582-49F4-860F-8DF6A65FFC19}"/>
              </a:ext>
            </a:extLst>
          </p:cNvPr>
          <p:cNvCxnSpPr>
            <a:cxnSpLocks/>
            <a:stCxn id="346" idx="3"/>
          </p:cNvCxnSpPr>
          <p:nvPr/>
        </p:nvCxnSpPr>
        <p:spPr>
          <a:xfrm>
            <a:off x="3814344" y="3032625"/>
            <a:ext cx="392427" cy="396517"/>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384" name="Connector: Elbow 383">
            <a:extLst>
              <a:ext uri="{FF2B5EF4-FFF2-40B4-BE49-F238E27FC236}">
                <a16:creationId xmlns:a16="http://schemas.microsoft.com/office/drawing/2014/main" id="{B49CC931-9DD5-4379-AA45-EA602AB0A1C6}"/>
              </a:ext>
            </a:extLst>
          </p:cNvPr>
          <p:cNvCxnSpPr>
            <a:cxnSpLocks/>
            <a:stCxn id="346" idx="1"/>
            <a:endCxn id="372" idx="0"/>
          </p:cNvCxnSpPr>
          <p:nvPr/>
        </p:nvCxnSpPr>
        <p:spPr>
          <a:xfrm rot="10800000" flipV="1">
            <a:off x="2878885" y="3032625"/>
            <a:ext cx="148993" cy="279966"/>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385" name="Connector: Elbow 384">
            <a:extLst>
              <a:ext uri="{FF2B5EF4-FFF2-40B4-BE49-F238E27FC236}">
                <a16:creationId xmlns:a16="http://schemas.microsoft.com/office/drawing/2014/main" id="{ADA2D19F-8388-4B08-ADBA-CE2F90009148}"/>
              </a:ext>
            </a:extLst>
          </p:cNvPr>
          <p:cNvCxnSpPr>
            <a:cxnSpLocks/>
            <a:stCxn id="346" idx="1"/>
            <a:endCxn id="369" idx="0"/>
          </p:cNvCxnSpPr>
          <p:nvPr/>
        </p:nvCxnSpPr>
        <p:spPr>
          <a:xfrm rot="10800000" flipV="1">
            <a:off x="1997473" y="3032624"/>
            <a:ext cx="1030405" cy="261771"/>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386" name="Connector: Elbow 385">
            <a:extLst>
              <a:ext uri="{FF2B5EF4-FFF2-40B4-BE49-F238E27FC236}">
                <a16:creationId xmlns:a16="http://schemas.microsoft.com/office/drawing/2014/main" id="{BCC544D5-3102-45B6-9832-AD6BE10979B4}"/>
              </a:ext>
            </a:extLst>
          </p:cNvPr>
          <p:cNvCxnSpPr>
            <a:cxnSpLocks/>
            <a:stCxn id="346" idx="3"/>
          </p:cNvCxnSpPr>
          <p:nvPr/>
        </p:nvCxnSpPr>
        <p:spPr>
          <a:xfrm>
            <a:off x="3814344" y="3032625"/>
            <a:ext cx="925054" cy="384307"/>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387" name="Connector: Elbow 386">
            <a:extLst>
              <a:ext uri="{FF2B5EF4-FFF2-40B4-BE49-F238E27FC236}">
                <a16:creationId xmlns:a16="http://schemas.microsoft.com/office/drawing/2014/main" id="{C1120B93-AD24-4BC5-A6B2-30B85482AED6}"/>
              </a:ext>
            </a:extLst>
          </p:cNvPr>
          <p:cNvCxnSpPr>
            <a:cxnSpLocks/>
            <a:stCxn id="346" idx="3"/>
          </p:cNvCxnSpPr>
          <p:nvPr/>
        </p:nvCxnSpPr>
        <p:spPr>
          <a:xfrm>
            <a:off x="3814344" y="3032625"/>
            <a:ext cx="1421507" cy="417594"/>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388" name="Connector: Elbow 387">
            <a:extLst>
              <a:ext uri="{FF2B5EF4-FFF2-40B4-BE49-F238E27FC236}">
                <a16:creationId xmlns:a16="http://schemas.microsoft.com/office/drawing/2014/main" id="{66E3113D-723F-497E-BA87-433C9321CBBC}"/>
              </a:ext>
            </a:extLst>
          </p:cNvPr>
          <p:cNvCxnSpPr>
            <a:cxnSpLocks/>
            <a:stCxn id="346" idx="3"/>
          </p:cNvCxnSpPr>
          <p:nvPr/>
        </p:nvCxnSpPr>
        <p:spPr>
          <a:xfrm>
            <a:off x="3814344" y="3032625"/>
            <a:ext cx="1907416" cy="466185"/>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389" name="Straight Arrow Connector 388">
            <a:extLst>
              <a:ext uri="{FF2B5EF4-FFF2-40B4-BE49-F238E27FC236}">
                <a16:creationId xmlns:a16="http://schemas.microsoft.com/office/drawing/2014/main" id="{215061AC-6149-4BCB-B849-2E339FEB8F0B}"/>
              </a:ext>
            </a:extLst>
          </p:cNvPr>
          <p:cNvCxnSpPr>
            <a:cxnSpLocks/>
            <a:endCxn id="403" idx="0"/>
          </p:cNvCxnSpPr>
          <p:nvPr/>
        </p:nvCxnSpPr>
        <p:spPr>
          <a:xfrm>
            <a:off x="1326334" y="3706270"/>
            <a:ext cx="12924" cy="26882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90" name="Oval 389">
            <a:extLst>
              <a:ext uri="{FF2B5EF4-FFF2-40B4-BE49-F238E27FC236}">
                <a16:creationId xmlns:a16="http://schemas.microsoft.com/office/drawing/2014/main" id="{55D56AB1-DD43-4EA3-915C-D52323B369B0}"/>
              </a:ext>
            </a:extLst>
          </p:cNvPr>
          <p:cNvSpPr/>
          <p:nvPr/>
        </p:nvSpPr>
        <p:spPr>
          <a:xfrm>
            <a:off x="2054215" y="3856172"/>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391" name="Oval 390">
            <a:extLst>
              <a:ext uri="{FF2B5EF4-FFF2-40B4-BE49-F238E27FC236}">
                <a16:creationId xmlns:a16="http://schemas.microsoft.com/office/drawing/2014/main" id="{D58E276E-72DC-4CD8-92CC-94595FC86C6E}"/>
              </a:ext>
            </a:extLst>
          </p:cNvPr>
          <p:cNvSpPr/>
          <p:nvPr/>
        </p:nvSpPr>
        <p:spPr>
          <a:xfrm>
            <a:off x="2597533" y="3877024"/>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cxnSp>
        <p:nvCxnSpPr>
          <p:cNvPr id="392" name="Connector: Elbow 231">
            <a:extLst>
              <a:ext uri="{FF2B5EF4-FFF2-40B4-BE49-F238E27FC236}">
                <a16:creationId xmlns:a16="http://schemas.microsoft.com/office/drawing/2014/main" id="{D7214AE4-1118-44B6-B736-A268155C0A2F}"/>
              </a:ext>
            </a:extLst>
          </p:cNvPr>
          <p:cNvCxnSpPr>
            <a:cxnSpLocks/>
            <a:stCxn id="369" idx="4"/>
            <a:endCxn id="393" idx="0"/>
          </p:cNvCxnSpPr>
          <p:nvPr/>
        </p:nvCxnSpPr>
        <p:spPr>
          <a:xfrm flipH="1">
            <a:off x="1801442" y="3704056"/>
            <a:ext cx="196030" cy="16114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93" name="Oval 392">
            <a:extLst>
              <a:ext uri="{FF2B5EF4-FFF2-40B4-BE49-F238E27FC236}">
                <a16:creationId xmlns:a16="http://schemas.microsoft.com/office/drawing/2014/main" id="{645A2D74-7410-46DD-B2E8-CAB7A6CA7563}"/>
              </a:ext>
            </a:extLst>
          </p:cNvPr>
          <p:cNvSpPr/>
          <p:nvPr/>
        </p:nvSpPr>
        <p:spPr>
          <a:xfrm>
            <a:off x="1597517" y="3865197"/>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cxnSp>
        <p:nvCxnSpPr>
          <p:cNvPr id="394" name="Straight Arrow Connector 393">
            <a:extLst>
              <a:ext uri="{FF2B5EF4-FFF2-40B4-BE49-F238E27FC236}">
                <a16:creationId xmlns:a16="http://schemas.microsoft.com/office/drawing/2014/main" id="{5FF2B717-E54A-40A4-97B5-42F3CDDA8C1E}"/>
              </a:ext>
            </a:extLst>
          </p:cNvPr>
          <p:cNvCxnSpPr>
            <a:cxnSpLocks/>
            <a:stCxn id="393" idx="4"/>
            <a:endCxn id="404" idx="0"/>
          </p:cNvCxnSpPr>
          <p:nvPr/>
        </p:nvCxnSpPr>
        <p:spPr>
          <a:xfrm flipH="1">
            <a:off x="1793900" y="4274857"/>
            <a:ext cx="7542" cy="23296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95" name="Connector: Elbow 235">
            <a:extLst>
              <a:ext uri="{FF2B5EF4-FFF2-40B4-BE49-F238E27FC236}">
                <a16:creationId xmlns:a16="http://schemas.microsoft.com/office/drawing/2014/main" id="{A780103F-011E-4D21-939D-CEAC7F6A33A0}"/>
              </a:ext>
            </a:extLst>
          </p:cNvPr>
          <p:cNvCxnSpPr>
            <a:cxnSpLocks/>
            <a:stCxn id="372" idx="4"/>
            <a:endCxn id="396" idx="0"/>
          </p:cNvCxnSpPr>
          <p:nvPr/>
        </p:nvCxnSpPr>
        <p:spPr>
          <a:xfrm>
            <a:off x="2878884" y="3722251"/>
            <a:ext cx="444358" cy="16589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96" name="Oval 395">
            <a:extLst>
              <a:ext uri="{FF2B5EF4-FFF2-40B4-BE49-F238E27FC236}">
                <a16:creationId xmlns:a16="http://schemas.microsoft.com/office/drawing/2014/main" id="{73419584-FDD2-40E8-A894-2FD2AABBF5D0}"/>
              </a:ext>
            </a:extLst>
          </p:cNvPr>
          <p:cNvSpPr/>
          <p:nvPr/>
        </p:nvSpPr>
        <p:spPr>
          <a:xfrm>
            <a:off x="3119317" y="3888149"/>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cxnSp>
        <p:nvCxnSpPr>
          <p:cNvPr id="397" name="Straight Arrow Connector 396">
            <a:extLst>
              <a:ext uri="{FF2B5EF4-FFF2-40B4-BE49-F238E27FC236}">
                <a16:creationId xmlns:a16="http://schemas.microsoft.com/office/drawing/2014/main" id="{CE246E52-8F2A-4490-9DD8-4A5F55D5816B}"/>
              </a:ext>
            </a:extLst>
          </p:cNvPr>
          <p:cNvCxnSpPr>
            <a:cxnSpLocks/>
            <a:stCxn id="396" idx="4"/>
            <a:endCxn id="407" idx="0"/>
          </p:cNvCxnSpPr>
          <p:nvPr/>
        </p:nvCxnSpPr>
        <p:spPr>
          <a:xfrm>
            <a:off x="3323242" y="4297809"/>
            <a:ext cx="15399" cy="18583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398" name="Picture 397" descr="A picture containing chart&#10;&#10;Description automatically generated">
            <a:extLst>
              <a:ext uri="{FF2B5EF4-FFF2-40B4-BE49-F238E27FC236}">
                <a16:creationId xmlns:a16="http://schemas.microsoft.com/office/drawing/2014/main" id="{E60225B7-56E9-428B-9561-2DC78DB999CD}"/>
              </a:ext>
            </a:extLst>
          </p:cNvPr>
          <p:cNvPicPr>
            <a:picLocks noChangeAspect="1"/>
          </p:cNvPicPr>
          <p:nvPr/>
        </p:nvPicPr>
        <p:blipFill>
          <a:blip r:embed="rId4"/>
          <a:stretch>
            <a:fillRect/>
          </a:stretch>
        </p:blipFill>
        <p:spPr>
          <a:xfrm>
            <a:off x="4518821" y="3969132"/>
            <a:ext cx="437704" cy="437704"/>
          </a:xfrm>
          <a:prstGeom prst="rect">
            <a:avLst/>
          </a:prstGeom>
        </p:spPr>
      </p:pic>
      <p:cxnSp>
        <p:nvCxnSpPr>
          <p:cNvPr id="399" name="Straight Arrow Connector 398">
            <a:extLst>
              <a:ext uri="{FF2B5EF4-FFF2-40B4-BE49-F238E27FC236}">
                <a16:creationId xmlns:a16="http://schemas.microsoft.com/office/drawing/2014/main" id="{DABB0124-5E92-4DA4-8C0F-D94C3CB796D5}"/>
              </a:ext>
            </a:extLst>
          </p:cNvPr>
          <p:cNvCxnSpPr>
            <a:cxnSpLocks/>
            <a:endCxn id="412" idx="0"/>
          </p:cNvCxnSpPr>
          <p:nvPr/>
        </p:nvCxnSpPr>
        <p:spPr>
          <a:xfrm flipH="1">
            <a:off x="419752" y="2667593"/>
            <a:ext cx="249518" cy="62333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00" name="Straight Arrow Connector 399">
            <a:extLst>
              <a:ext uri="{FF2B5EF4-FFF2-40B4-BE49-F238E27FC236}">
                <a16:creationId xmlns:a16="http://schemas.microsoft.com/office/drawing/2014/main" id="{CEB68A6F-F0A8-45F4-9C2F-531049AD6901}"/>
              </a:ext>
            </a:extLst>
          </p:cNvPr>
          <p:cNvCxnSpPr>
            <a:cxnSpLocks/>
            <a:endCxn id="416" idx="0"/>
          </p:cNvCxnSpPr>
          <p:nvPr/>
        </p:nvCxnSpPr>
        <p:spPr>
          <a:xfrm>
            <a:off x="669269" y="2667593"/>
            <a:ext cx="204324" cy="626046"/>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01" name="Straight Arrow Connector 400">
            <a:extLst>
              <a:ext uri="{FF2B5EF4-FFF2-40B4-BE49-F238E27FC236}">
                <a16:creationId xmlns:a16="http://schemas.microsoft.com/office/drawing/2014/main" id="{3B627CDB-B65A-437A-A50E-8A544402A987}"/>
              </a:ext>
            </a:extLst>
          </p:cNvPr>
          <p:cNvCxnSpPr>
            <a:cxnSpLocks/>
            <a:endCxn id="417" idx="0"/>
          </p:cNvCxnSpPr>
          <p:nvPr/>
        </p:nvCxnSpPr>
        <p:spPr>
          <a:xfrm>
            <a:off x="669269" y="2667593"/>
            <a:ext cx="656920" cy="62617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402" name="Picture 401" descr="A picture containing clipart&#10;&#10;Description automatically generated">
            <a:extLst>
              <a:ext uri="{FF2B5EF4-FFF2-40B4-BE49-F238E27FC236}">
                <a16:creationId xmlns:a16="http://schemas.microsoft.com/office/drawing/2014/main" id="{77A342B0-0C81-489C-9CF3-032B9D2AC3D4}"/>
              </a:ext>
            </a:extLst>
          </p:cNvPr>
          <p:cNvPicPr>
            <a:picLocks noChangeAspect="1"/>
          </p:cNvPicPr>
          <p:nvPr/>
        </p:nvPicPr>
        <p:blipFill>
          <a:blip r:embed="rId3"/>
          <a:stretch>
            <a:fillRect/>
          </a:stretch>
        </p:blipFill>
        <p:spPr>
          <a:xfrm>
            <a:off x="696452" y="3964698"/>
            <a:ext cx="377551" cy="377551"/>
          </a:xfrm>
          <a:prstGeom prst="rect">
            <a:avLst/>
          </a:prstGeom>
        </p:spPr>
      </p:pic>
      <p:pic>
        <p:nvPicPr>
          <p:cNvPr id="403" name="Picture 402" descr="A picture containing clipart&#10;&#10;Description automatically generated">
            <a:extLst>
              <a:ext uri="{FF2B5EF4-FFF2-40B4-BE49-F238E27FC236}">
                <a16:creationId xmlns:a16="http://schemas.microsoft.com/office/drawing/2014/main" id="{CC6514AE-965C-45FF-91B4-00D4A919F42B}"/>
              </a:ext>
            </a:extLst>
          </p:cNvPr>
          <p:cNvPicPr>
            <a:picLocks noChangeAspect="1"/>
          </p:cNvPicPr>
          <p:nvPr/>
        </p:nvPicPr>
        <p:blipFill>
          <a:blip r:embed="rId3"/>
          <a:stretch>
            <a:fillRect/>
          </a:stretch>
        </p:blipFill>
        <p:spPr>
          <a:xfrm>
            <a:off x="1134428" y="3975091"/>
            <a:ext cx="409660" cy="409660"/>
          </a:xfrm>
          <a:prstGeom prst="rect">
            <a:avLst/>
          </a:prstGeom>
        </p:spPr>
      </p:pic>
      <p:pic>
        <p:nvPicPr>
          <p:cNvPr id="404" name="Picture 403" descr="A picture containing clipart&#10;&#10;Description automatically generated">
            <a:extLst>
              <a:ext uri="{FF2B5EF4-FFF2-40B4-BE49-F238E27FC236}">
                <a16:creationId xmlns:a16="http://schemas.microsoft.com/office/drawing/2014/main" id="{30BD094B-1246-4652-971F-02781BEE44D6}"/>
              </a:ext>
            </a:extLst>
          </p:cNvPr>
          <p:cNvPicPr>
            <a:picLocks noChangeAspect="1"/>
          </p:cNvPicPr>
          <p:nvPr/>
        </p:nvPicPr>
        <p:blipFill>
          <a:blip r:embed="rId3"/>
          <a:stretch>
            <a:fillRect/>
          </a:stretch>
        </p:blipFill>
        <p:spPr>
          <a:xfrm>
            <a:off x="1589070" y="4507819"/>
            <a:ext cx="409660" cy="409660"/>
          </a:xfrm>
          <a:prstGeom prst="rect">
            <a:avLst/>
          </a:prstGeom>
        </p:spPr>
      </p:pic>
      <p:pic>
        <p:nvPicPr>
          <p:cNvPr id="405" name="Picture 404" descr="A picture containing clipart&#10;&#10;Description automatically generated">
            <a:extLst>
              <a:ext uri="{FF2B5EF4-FFF2-40B4-BE49-F238E27FC236}">
                <a16:creationId xmlns:a16="http://schemas.microsoft.com/office/drawing/2014/main" id="{E9DCA6C8-E228-487E-AFC2-C522067DBD41}"/>
              </a:ext>
            </a:extLst>
          </p:cNvPr>
          <p:cNvPicPr>
            <a:picLocks noChangeAspect="1"/>
          </p:cNvPicPr>
          <p:nvPr/>
        </p:nvPicPr>
        <p:blipFill>
          <a:blip r:embed="rId3"/>
          <a:stretch>
            <a:fillRect/>
          </a:stretch>
        </p:blipFill>
        <p:spPr>
          <a:xfrm>
            <a:off x="2054057" y="4511949"/>
            <a:ext cx="409660" cy="409660"/>
          </a:xfrm>
          <a:prstGeom prst="rect">
            <a:avLst/>
          </a:prstGeom>
        </p:spPr>
      </p:pic>
      <p:pic>
        <p:nvPicPr>
          <p:cNvPr id="406" name="Picture 405" descr="A picture containing clipart&#10;&#10;Description automatically generated">
            <a:extLst>
              <a:ext uri="{FF2B5EF4-FFF2-40B4-BE49-F238E27FC236}">
                <a16:creationId xmlns:a16="http://schemas.microsoft.com/office/drawing/2014/main" id="{377A2F44-AD24-43FB-AF4B-1769FED537F9}"/>
              </a:ext>
            </a:extLst>
          </p:cNvPr>
          <p:cNvPicPr>
            <a:picLocks noChangeAspect="1"/>
          </p:cNvPicPr>
          <p:nvPr/>
        </p:nvPicPr>
        <p:blipFill>
          <a:blip r:embed="rId3"/>
          <a:stretch>
            <a:fillRect/>
          </a:stretch>
        </p:blipFill>
        <p:spPr>
          <a:xfrm>
            <a:off x="2596500" y="4506432"/>
            <a:ext cx="409660" cy="409660"/>
          </a:xfrm>
          <a:prstGeom prst="rect">
            <a:avLst/>
          </a:prstGeom>
        </p:spPr>
      </p:pic>
      <p:pic>
        <p:nvPicPr>
          <p:cNvPr id="407" name="Picture 406" descr="A picture containing clipart&#10;&#10;Description automatically generated">
            <a:extLst>
              <a:ext uri="{FF2B5EF4-FFF2-40B4-BE49-F238E27FC236}">
                <a16:creationId xmlns:a16="http://schemas.microsoft.com/office/drawing/2014/main" id="{7EA89095-1DFA-4738-A8DA-B74DF883E23C}"/>
              </a:ext>
            </a:extLst>
          </p:cNvPr>
          <p:cNvPicPr>
            <a:picLocks noChangeAspect="1"/>
          </p:cNvPicPr>
          <p:nvPr/>
        </p:nvPicPr>
        <p:blipFill>
          <a:blip r:embed="rId3"/>
          <a:stretch>
            <a:fillRect/>
          </a:stretch>
        </p:blipFill>
        <p:spPr>
          <a:xfrm>
            <a:off x="3133811" y="4483641"/>
            <a:ext cx="409660" cy="409660"/>
          </a:xfrm>
          <a:prstGeom prst="rect">
            <a:avLst/>
          </a:prstGeom>
        </p:spPr>
      </p:pic>
      <p:pic>
        <p:nvPicPr>
          <p:cNvPr id="408" name="Picture 407" descr="A picture containing clipart&#10;&#10;Description automatically generated">
            <a:extLst>
              <a:ext uri="{FF2B5EF4-FFF2-40B4-BE49-F238E27FC236}">
                <a16:creationId xmlns:a16="http://schemas.microsoft.com/office/drawing/2014/main" id="{E12FE9D4-FB77-45CD-92D7-5073F0BD1A47}"/>
              </a:ext>
            </a:extLst>
          </p:cNvPr>
          <p:cNvPicPr>
            <a:picLocks noChangeAspect="1"/>
          </p:cNvPicPr>
          <p:nvPr/>
        </p:nvPicPr>
        <p:blipFill>
          <a:blip r:embed="rId3"/>
          <a:stretch>
            <a:fillRect/>
          </a:stretch>
        </p:blipFill>
        <p:spPr>
          <a:xfrm>
            <a:off x="5051293" y="3974948"/>
            <a:ext cx="409660" cy="409660"/>
          </a:xfrm>
          <a:prstGeom prst="rect">
            <a:avLst/>
          </a:prstGeom>
        </p:spPr>
      </p:pic>
      <p:pic>
        <p:nvPicPr>
          <p:cNvPr id="409" name="Picture 408" descr="A picture containing clipart&#10;&#10;Description automatically generated">
            <a:extLst>
              <a:ext uri="{FF2B5EF4-FFF2-40B4-BE49-F238E27FC236}">
                <a16:creationId xmlns:a16="http://schemas.microsoft.com/office/drawing/2014/main" id="{8B95C7E9-F920-4DC4-AA87-0B98269D914E}"/>
              </a:ext>
            </a:extLst>
          </p:cNvPr>
          <p:cNvPicPr>
            <a:picLocks noChangeAspect="1"/>
          </p:cNvPicPr>
          <p:nvPr/>
        </p:nvPicPr>
        <p:blipFill>
          <a:blip r:embed="rId3"/>
          <a:stretch>
            <a:fillRect/>
          </a:stretch>
        </p:blipFill>
        <p:spPr>
          <a:xfrm>
            <a:off x="5524875" y="3979299"/>
            <a:ext cx="409660" cy="409660"/>
          </a:xfrm>
          <a:prstGeom prst="rect">
            <a:avLst/>
          </a:prstGeom>
        </p:spPr>
      </p:pic>
      <p:sp>
        <p:nvSpPr>
          <p:cNvPr id="410" name="Oval 409">
            <a:extLst>
              <a:ext uri="{FF2B5EF4-FFF2-40B4-BE49-F238E27FC236}">
                <a16:creationId xmlns:a16="http://schemas.microsoft.com/office/drawing/2014/main" id="{CE742789-611D-4B00-807C-6ED058BF320E}"/>
              </a:ext>
            </a:extLst>
          </p:cNvPr>
          <p:cNvSpPr/>
          <p:nvPr/>
        </p:nvSpPr>
        <p:spPr>
          <a:xfrm>
            <a:off x="1235877" y="2455530"/>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11" name="Oval 410">
            <a:extLst>
              <a:ext uri="{FF2B5EF4-FFF2-40B4-BE49-F238E27FC236}">
                <a16:creationId xmlns:a16="http://schemas.microsoft.com/office/drawing/2014/main" id="{7405B52F-ADC0-40BF-99F6-3F00787F304F}"/>
              </a:ext>
            </a:extLst>
          </p:cNvPr>
          <p:cNvSpPr/>
          <p:nvPr/>
        </p:nvSpPr>
        <p:spPr>
          <a:xfrm>
            <a:off x="3228938" y="2455530"/>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12" name="Oval 411">
            <a:extLst>
              <a:ext uri="{FF2B5EF4-FFF2-40B4-BE49-F238E27FC236}">
                <a16:creationId xmlns:a16="http://schemas.microsoft.com/office/drawing/2014/main" id="{A825F2A7-B68E-4BDE-9E63-8EC957C1D0AD}"/>
              </a:ext>
            </a:extLst>
          </p:cNvPr>
          <p:cNvSpPr/>
          <p:nvPr/>
        </p:nvSpPr>
        <p:spPr>
          <a:xfrm>
            <a:off x="215827" y="3290928"/>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413" name="Oval 412">
            <a:extLst>
              <a:ext uri="{FF2B5EF4-FFF2-40B4-BE49-F238E27FC236}">
                <a16:creationId xmlns:a16="http://schemas.microsoft.com/office/drawing/2014/main" id="{63A782C0-E386-43A5-B948-2449A3709B75}"/>
              </a:ext>
            </a:extLst>
          </p:cNvPr>
          <p:cNvSpPr/>
          <p:nvPr/>
        </p:nvSpPr>
        <p:spPr>
          <a:xfrm>
            <a:off x="216929" y="3904896"/>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cxnSp>
        <p:nvCxnSpPr>
          <p:cNvPr id="414" name="Straight Arrow Connector 413">
            <a:extLst>
              <a:ext uri="{FF2B5EF4-FFF2-40B4-BE49-F238E27FC236}">
                <a16:creationId xmlns:a16="http://schemas.microsoft.com/office/drawing/2014/main" id="{2E8AB79B-4BCD-4AD9-B2D8-2F267211AE16}"/>
              </a:ext>
            </a:extLst>
          </p:cNvPr>
          <p:cNvCxnSpPr>
            <a:cxnSpLocks/>
            <a:stCxn id="390" idx="4"/>
            <a:endCxn id="405" idx="0"/>
          </p:cNvCxnSpPr>
          <p:nvPr/>
        </p:nvCxnSpPr>
        <p:spPr>
          <a:xfrm>
            <a:off x="2258140" y="4265832"/>
            <a:ext cx="747" cy="246117"/>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15" name="Straight Arrow Connector 414">
            <a:extLst>
              <a:ext uri="{FF2B5EF4-FFF2-40B4-BE49-F238E27FC236}">
                <a16:creationId xmlns:a16="http://schemas.microsoft.com/office/drawing/2014/main" id="{489841BF-1CFF-4753-87D2-483A77CB9009}"/>
              </a:ext>
            </a:extLst>
          </p:cNvPr>
          <p:cNvCxnSpPr>
            <a:cxnSpLocks/>
            <a:stCxn id="391" idx="4"/>
            <a:endCxn id="406" idx="0"/>
          </p:cNvCxnSpPr>
          <p:nvPr/>
        </p:nvCxnSpPr>
        <p:spPr>
          <a:xfrm flipH="1">
            <a:off x="2801330" y="4286684"/>
            <a:ext cx="128" cy="21974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16" name="Oval 415">
            <a:extLst>
              <a:ext uri="{FF2B5EF4-FFF2-40B4-BE49-F238E27FC236}">
                <a16:creationId xmlns:a16="http://schemas.microsoft.com/office/drawing/2014/main" id="{158E7F6E-DDEF-4A2C-B3F7-510FF2E20D55}"/>
              </a:ext>
            </a:extLst>
          </p:cNvPr>
          <p:cNvSpPr/>
          <p:nvPr/>
        </p:nvSpPr>
        <p:spPr>
          <a:xfrm>
            <a:off x="669668" y="3293639"/>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17" name="Oval 416">
            <a:extLst>
              <a:ext uri="{FF2B5EF4-FFF2-40B4-BE49-F238E27FC236}">
                <a16:creationId xmlns:a16="http://schemas.microsoft.com/office/drawing/2014/main" id="{9B5634EE-8375-4EB8-B762-BA8BAD6E571A}"/>
              </a:ext>
            </a:extLst>
          </p:cNvPr>
          <p:cNvSpPr/>
          <p:nvPr/>
        </p:nvSpPr>
        <p:spPr>
          <a:xfrm>
            <a:off x="1122264" y="3293763"/>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18" name="Oval 417">
            <a:extLst>
              <a:ext uri="{FF2B5EF4-FFF2-40B4-BE49-F238E27FC236}">
                <a16:creationId xmlns:a16="http://schemas.microsoft.com/office/drawing/2014/main" id="{2635C101-D6D7-4EA3-8169-3DDDF24215DF}"/>
              </a:ext>
            </a:extLst>
          </p:cNvPr>
          <p:cNvSpPr/>
          <p:nvPr/>
        </p:nvSpPr>
        <p:spPr>
          <a:xfrm>
            <a:off x="1793691" y="3291136"/>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19" name="Oval 418">
            <a:extLst>
              <a:ext uri="{FF2B5EF4-FFF2-40B4-BE49-F238E27FC236}">
                <a16:creationId xmlns:a16="http://schemas.microsoft.com/office/drawing/2014/main" id="{AE6D207A-164D-4983-884B-0285C38CC17F}"/>
              </a:ext>
            </a:extLst>
          </p:cNvPr>
          <p:cNvSpPr/>
          <p:nvPr/>
        </p:nvSpPr>
        <p:spPr>
          <a:xfrm>
            <a:off x="2685641" y="3314341"/>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20" name="Oval 419">
            <a:extLst>
              <a:ext uri="{FF2B5EF4-FFF2-40B4-BE49-F238E27FC236}">
                <a16:creationId xmlns:a16="http://schemas.microsoft.com/office/drawing/2014/main" id="{8E969672-B12E-4B1F-AA71-26495B61A8AD}"/>
              </a:ext>
            </a:extLst>
          </p:cNvPr>
          <p:cNvSpPr/>
          <p:nvPr/>
        </p:nvSpPr>
        <p:spPr>
          <a:xfrm>
            <a:off x="4002846" y="3318501"/>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421" name="Oval 420">
            <a:extLst>
              <a:ext uri="{FF2B5EF4-FFF2-40B4-BE49-F238E27FC236}">
                <a16:creationId xmlns:a16="http://schemas.microsoft.com/office/drawing/2014/main" id="{E4257C9C-D846-4A4A-B659-0505184186B5}"/>
              </a:ext>
            </a:extLst>
          </p:cNvPr>
          <p:cNvSpPr/>
          <p:nvPr/>
        </p:nvSpPr>
        <p:spPr>
          <a:xfrm>
            <a:off x="4535612" y="3306634"/>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422" name="Oval 421">
            <a:extLst>
              <a:ext uri="{FF2B5EF4-FFF2-40B4-BE49-F238E27FC236}">
                <a16:creationId xmlns:a16="http://schemas.microsoft.com/office/drawing/2014/main" id="{2AEC2615-0BF9-4A5F-94AC-062F066AF429}"/>
              </a:ext>
            </a:extLst>
          </p:cNvPr>
          <p:cNvSpPr/>
          <p:nvPr/>
        </p:nvSpPr>
        <p:spPr>
          <a:xfrm>
            <a:off x="5035799" y="3321147"/>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423" name="Oval 422">
            <a:extLst>
              <a:ext uri="{FF2B5EF4-FFF2-40B4-BE49-F238E27FC236}">
                <a16:creationId xmlns:a16="http://schemas.microsoft.com/office/drawing/2014/main" id="{5B3A2081-E701-4291-BB3C-1B9B117D29A5}"/>
              </a:ext>
            </a:extLst>
          </p:cNvPr>
          <p:cNvSpPr/>
          <p:nvPr/>
        </p:nvSpPr>
        <p:spPr>
          <a:xfrm>
            <a:off x="5529147" y="3329398"/>
            <a:ext cx="407849" cy="409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4" name="TextBox 423">
            <a:extLst>
              <a:ext uri="{FF2B5EF4-FFF2-40B4-BE49-F238E27FC236}">
                <a16:creationId xmlns:a16="http://schemas.microsoft.com/office/drawing/2014/main" id="{698DC127-3072-422D-A458-81FCE93C55CD}"/>
              </a:ext>
            </a:extLst>
          </p:cNvPr>
          <p:cNvSpPr txBox="1"/>
          <p:nvPr/>
        </p:nvSpPr>
        <p:spPr>
          <a:xfrm>
            <a:off x="5529147" y="3347616"/>
            <a:ext cx="418704" cy="369332"/>
          </a:xfrm>
          <a:prstGeom prst="rect">
            <a:avLst/>
          </a:prstGeom>
          <a:noFill/>
        </p:spPr>
        <p:txBody>
          <a:bodyPr wrap="none" rtlCol="0">
            <a:spAutoFit/>
          </a:bodyPr>
          <a:lstStyle/>
          <a:p>
            <a:r>
              <a:rPr lang="en-US" dirty="0">
                <a:solidFill>
                  <a:schemeClr val="bg1"/>
                </a:solidFill>
              </a:rPr>
              <a:t>10</a:t>
            </a:r>
          </a:p>
        </p:txBody>
      </p:sp>
      <p:pic>
        <p:nvPicPr>
          <p:cNvPr id="425" name="Picture 424" descr="A picture containing chart&#10;&#10;Description automatically generated">
            <a:extLst>
              <a:ext uri="{FF2B5EF4-FFF2-40B4-BE49-F238E27FC236}">
                <a16:creationId xmlns:a16="http://schemas.microsoft.com/office/drawing/2014/main" id="{BA8EE393-2A44-4649-9850-54506F1B3DDF}"/>
              </a:ext>
            </a:extLst>
          </p:cNvPr>
          <p:cNvPicPr>
            <a:picLocks noChangeAspect="1"/>
          </p:cNvPicPr>
          <p:nvPr/>
        </p:nvPicPr>
        <p:blipFill>
          <a:blip r:embed="rId4"/>
          <a:stretch>
            <a:fillRect/>
          </a:stretch>
        </p:blipFill>
        <p:spPr>
          <a:xfrm>
            <a:off x="4028130" y="3969825"/>
            <a:ext cx="437704" cy="437704"/>
          </a:xfrm>
          <a:prstGeom prst="rect">
            <a:avLst/>
          </a:prstGeom>
        </p:spPr>
      </p:pic>
      <p:sp>
        <p:nvSpPr>
          <p:cNvPr id="426" name="Rectangle 425">
            <a:extLst>
              <a:ext uri="{FF2B5EF4-FFF2-40B4-BE49-F238E27FC236}">
                <a16:creationId xmlns:a16="http://schemas.microsoft.com/office/drawing/2014/main" id="{E86404CC-290D-41AD-A195-A7E9EB455E67}"/>
              </a:ext>
            </a:extLst>
          </p:cNvPr>
          <p:cNvSpPr/>
          <p:nvPr/>
        </p:nvSpPr>
        <p:spPr>
          <a:xfrm>
            <a:off x="6272718" y="1895821"/>
            <a:ext cx="5863771" cy="31577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7" name="Rectangle: Rounded Corners 426">
            <a:extLst>
              <a:ext uri="{FF2B5EF4-FFF2-40B4-BE49-F238E27FC236}">
                <a16:creationId xmlns:a16="http://schemas.microsoft.com/office/drawing/2014/main" id="{1CA98B4A-8A50-479E-8590-0FE497D0F468}"/>
              </a:ext>
            </a:extLst>
          </p:cNvPr>
          <p:cNvSpPr/>
          <p:nvPr/>
        </p:nvSpPr>
        <p:spPr>
          <a:xfrm>
            <a:off x="7467329" y="2388378"/>
            <a:ext cx="1737275" cy="2196132"/>
          </a:xfrm>
          <a:prstGeom prst="roundRect">
            <a:avLst/>
          </a:prstGeom>
          <a:solidFill>
            <a:srgbClr val="9DBFBE">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8" name="Rectangle 427">
            <a:extLst>
              <a:ext uri="{FF2B5EF4-FFF2-40B4-BE49-F238E27FC236}">
                <a16:creationId xmlns:a16="http://schemas.microsoft.com/office/drawing/2014/main" id="{A1390E54-2954-4705-9F63-0D2D6FE8E7C0}"/>
              </a:ext>
            </a:extLst>
          </p:cNvPr>
          <p:cNvSpPr/>
          <p:nvPr/>
        </p:nvSpPr>
        <p:spPr>
          <a:xfrm>
            <a:off x="8226653" y="1987212"/>
            <a:ext cx="423933" cy="28386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b="1" dirty="0">
                <a:solidFill>
                  <a:schemeClr val="tx1"/>
                </a:solidFill>
              </a:rPr>
              <a:t>g</a:t>
            </a:r>
            <a:r>
              <a:rPr lang="en-US" sz="1600" b="1" baseline="30000" dirty="0">
                <a:solidFill>
                  <a:schemeClr val="tx1"/>
                </a:solidFill>
              </a:rPr>
              <a:t>ab</a:t>
            </a:r>
            <a:endParaRPr lang="en-US" sz="1600" dirty="0">
              <a:solidFill>
                <a:schemeClr val="tx1"/>
              </a:solidFill>
            </a:endParaRPr>
          </a:p>
        </p:txBody>
      </p:sp>
      <p:sp>
        <p:nvSpPr>
          <p:cNvPr id="429" name="Rectangle 428">
            <a:extLst>
              <a:ext uri="{FF2B5EF4-FFF2-40B4-BE49-F238E27FC236}">
                <a16:creationId xmlns:a16="http://schemas.microsoft.com/office/drawing/2014/main" id="{E4874F01-DF56-438A-A62B-188A0D974A39}"/>
              </a:ext>
            </a:extLst>
          </p:cNvPr>
          <p:cNvSpPr/>
          <p:nvPr/>
        </p:nvSpPr>
        <p:spPr>
          <a:xfrm>
            <a:off x="9096350" y="2904817"/>
            <a:ext cx="786467" cy="37114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chemeClr val="tx1"/>
                </a:solidFill>
              </a:rPr>
              <a:t>(</a:t>
            </a:r>
            <a:r>
              <a:rPr lang="en-US" sz="1600" b="1" dirty="0">
                <a:solidFill>
                  <a:schemeClr val="tx1"/>
                </a:solidFill>
              </a:rPr>
              <a:t>g</a:t>
            </a:r>
            <a:r>
              <a:rPr lang="en-US" sz="1600" b="1" baseline="30000" dirty="0">
                <a:solidFill>
                  <a:schemeClr val="tx1"/>
                </a:solidFill>
              </a:rPr>
              <a:t>a</a:t>
            </a:r>
            <a:r>
              <a:rPr lang="en-US" sz="1600" dirty="0">
                <a:solidFill>
                  <a:schemeClr val="tx1"/>
                </a:solidFill>
              </a:rPr>
              <a:t> , </a:t>
            </a:r>
            <a:r>
              <a:rPr lang="en-US" sz="1600" b="1" dirty="0" err="1">
                <a:solidFill>
                  <a:schemeClr val="tx1"/>
                </a:solidFill>
              </a:rPr>
              <a:t>g</a:t>
            </a:r>
            <a:r>
              <a:rPr lang="en-US" sz="1600" b="1" baseline="30000" dirty="0" err="1">
                <a:solidFill>
                  <a:schemeClr val="tx1"/>
                </a:solidFill>
              </a:rPr>
              <a:t>b</a:t>
            </a:r>
            <a:r>
              <a:rPr lang="en-US" sz="1600" dirty="0">
                <a:solidFill>
                  <a:schemeClr val="tx1"/>
                </a:solidFill>
              </a:rPr>
              <a:t>)</a:t>
            </a:r>
          </a:p>
        </p:txBody>
      </p:sp>
      <p:sp>
        <p:nvSpPr>
          <p:cNvPr id="430" name="Isosceles Triangle 429">
            <a:extLst>
              <a:ext uri="{FF2B5EF4-FFF2-40B4-BE49-F238E27FC236}">
                <a16:creationId xmlns:a16="http://schemas.microsoft.com/office/drawing/2014/main" id="{819F5713-81F4-41B4-93AF-952E266B21DC}"/>
              </a:ext>
            </a:extLst>
          </p:cNvPr>
          <p:cNvSpPr/>
          <p:nvPr/>
        </p:nvSpPr>
        <p:spPr>
          <a:xfrm rot="5400000">
            <a:off x="6313712" y="2536709"/>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31" name="Diamond 430">
            <a:extLst>
              <a:ext uri="{FF2B5EF4-FFF2-40B4-BE49-F238E27FC236}">
                <a16:creationId xmlns:a16="http://schemas.microsoft.com/office/drawing/2014/main" id="{BE95AF8E-5A83-4B84-8B5F-FC254440C4DC}"/>
              </a:ext>
            </a:extLst>
          </p:cNvPr>
          <p:cNvSpPr/>
          <p:nvPr/>
        </p:nvSpPr>
        <p:spPr>
          <a:xfrm>
            <a:off x="7647079" y="2523020"/>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2" name="Straight Arrow Connector 431">
            <a:extLst>
              <a:ext uri="{FF2B5EF4-FFF2-40B4-BE49-F238E27FC236}">
                <a16:creationId xmlns:a16="http://schemas.microsoft.com/office/drawing/2014/main" id="{880A0104-2156-48BF-8390-0CF7701A6DDF}"/>
              </a:ext>
            </a:extLst>
          </p:cNvPr>
          <p:cNvCxnSpPr>
            <a:cxnSpLocks/>
            <a:stCxn id="430" idx="0"/>
            <a:endCxn id="431" idx="1"/>
          </p:cNvCxnSpPr>
          <p:nvPr/>
        </p:nvCxnSpPr>
        <p:spPr>
          <a:xfrm>
            <a:off x="6696560" y="2720043"/>
            <a:ext cx="950519" cy="249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33" name="Straight Arrow Connector 432">
            <a:extLst>
              <a:ext uri="{FF2B5EF4-FFF2-40B4-BE49-F238E27FC236}">
                <a16:creationId xmlns:a16="http://schemas.microsoft.com/office/drawing/2014/main" id="{F77295BF-0866-4CE1-A8DF-C4E7A1E2A264}"/>
              </a:ext>
            </a:extLst>
          </p:cNvPr>
          <p:cNvCxnSpPr>
            <a:cxnSpLocks/>
            <a:stCxn id="431" idx="3"/>
            <a:endCxn id="434" idx="3"/>
          </p:cNvCxnSpPr>
          <p:nvPr/>
        </p:nvCxnSpPr>
        <p:spPr>
          <a:xfrm>
            <a:off x="8013746" y="2722535"/>
            <a:ext cx="232491" cy="308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34" name="Isosceles Triangle 433">
            <a:extLst>
              <a:ext uri="{FF2B5EF4-FFF2-40B4-BE49-F238E27FC236}">
                <a16:creationId xmlns:a16="http://schemas.microsoft.com/office/drawing/2014/main" id="{EA9D304F-388E-4F73-A19A-4D6921450081}"/>
              </a:ext>
            </a:extLst>
          </p:cNvPr>
          <p:cNvSpPr/>
          <p:nvPr/>
        </p:nvSpPr>
        <p:spPr>
          <a:xfrm rot="5400000">
            <a:off x="8230056" y="2542289"/>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435" name="Straight Arrow Connector 434">
            <a:extLst>
              <a:ext uri="{FF2B5EF4-FFF2-40B4-BE49-F238E27FC236}">
                <a16:creationId xmlns:a16="http://schemas.microsoft.com/office/drawing/2014/main" id="{FCA46AB7-7F8E-42A1-A62E-5E1ACF9DAECA}"/>
              </a:ext>
            </a:extLst>
          </p:cNvPr>
          <p:cNvCxnSpPr>
            <a:cxnSpLocks/>
            <a:stCxn id="428" idx="2"/>
            <a:endCxn id="434" idx="1"/>
          </p:cNvCxnSpPr>
          <p:nvPr/>
        </p:nvCxnSpPr>
        <p:spPr>
          <a:xfrm flipH="1">
            <a:off x="8429570" y="2271072"/>
            <a:ext cx="9050" cy="354793"/>
          </a:xfrm>
          <a:prstGeom prst="straightConnector1">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36" name="Straight Arrow Connector 435">
            <a:extLst>
              <a:ext uri="{FF2B5EF4-FFF2-40B4-BE49-F238E27FC236}">
                <a16:creationId xmlns:a16="http://schemas.microsoft.com/office/drawing/2014/main" id="{A878EA10-12BF-4289-A739-9D7E2211E0E4}"/>
              </a:ext>
            </a:extLst>
          </p:cNvPr>
          <p:cNvCxnSpPr>
            <a:cxnSpLocks/>
            <a:stCxn id="434" idx="0"/>
            <a:endCxn id="437" idx="1"/>
          </p:cNvCxnSpPr>
          <p:nvPr/>
        </p:nvCxnSpPr>
        <p:spPr>
          <a:xfrm flipV="1">
            <a:off x="8612904" y="2713409"/>
            <a:ext cx="678421" cy="12214"/>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37" name="Diamond 436">
            <a:extLst>
              <a:ext uri="{FF2B5EF4-FFF2-40B4-BE49-F238E27FC236}">
                <a16:creationId xmlns:a16="http://schemas.microsoft.com/office/drawing/2014/main" id="{6D8E40D2-4DF1-4646-AC3D-6A06BB3651DF}"/>
              </a:ext>
            </a:extLst>
          </p:cNvPr>
          <p:cNvSpPr/>
          <p:nvPr/>
        </p:nvSpPr>
        <p:spPr>
          <a:xfrm>
            <a:off x="9291325" y="2513894"/>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8" name="Straight Arrow Connector 437">
            <a:extLst>
              <a:ext uri="{FF2B5EF4-FFF2-40B4-BE49-F238E27FC236}">
                <a16:creationId xmlns:a16="http://schemas.microsoft.com/office/drawing/2014/main" id="{A8AE71BE-93B9-41B1-85F2-D2E36761B2C4}"/>
              </a:ext>
            </a:extLst>
          </p:cNvPr>
          <p:cNvCxnSpPr>
            <a:cxnSpLocks/>
            <a:stCxn id="437" idx="3"/>
            <a:endCxn id="439" idx="3"/>
          </p:cNvCxnSpPr>
          <p:nvPr/>
        </p:nvCxnSpPr>
        <p:spPr>
          <a:xfrm>
            <a:off x="9657992" y="2713409"/>
            <a:ext cx="542676" cy="756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39" name="Isosceles Triangle 438">
            <a:extLst>
              <a:ext uri="{FF2B5EF4-FFF2-40B4-BE49-F238E27FC236}">
                <a16:creationId xmlns:a16="http://schemas.microsoft.com/office/drawing/2014/main" id="{8A205AC7-F7B3-45B1-9BF1-4ED1F171F102}"/>
              </a:ext>
            </a:extLst>
          </p:cNvPr>
          <p:cNvSpPr/>
          <p:nvPr/>
        </p:nvSpPr>
        <p:spPr>
          <a:xfrm rot="5400000">
            <a:off x="10184487" y="2537636"/>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440" name="Connector: Elbow 65">
            <a:extLst>
              <a:ext uri="{FF2B5EF4-FFF2-40B4-BE49-F238E27FC236}">
                <a16:creationId xmlns:a16="http://schemas.microsoft.com/office/drawing/2014/main" id="{8C3E0EFF-0F57-400C-AF2B-C613A06D7117}"/>
              </a:ext>
            </a:extLst>
          </p:cNvPr>
          <p:cNvCxnSpPr>
            <a:cxnSpLocks/>
            <a:stCxn id="439" idx="0"/>
            <a:endCxn id="441" idx="0"/>
          </p:cNvCxnSpPr>
          <p:nvPr/>
        </p:nvCxnSpPr>
        <p:spPr>
          <a:xfrm>
            <a:off x="10567335" y="2720970"/>
            <a:ext cx="219945" cy="753727"/>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41" name="Diamond 440">
            <a:extLst>
              <a:ext uri="{FF2B5EF4-FFF2-40B4-BE49-F238E27FC236}">
                <a16:creationId xmlns:a16="http://schemas.microsoft.com/office/drawing/2014/main" id="{48CA1C32-FC7D-4CA8-B215-7F3DE44633B6}"/>
              </a:ext>
            </a:extLst>
          </p:cNvPr>
          <p:cNvSpPr/>
          <p:nvPr/>
        </p:nvSpPr>
        <p:spPr>
          <a:xfrm>
            <a:off x="10603946" y="3474697"/>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2" name="Straight Arrow Connector 441">
            <a:extLst>
              <a:ext uri="{FF2B5EF4-FFF2-40B4-BE49-F238E27FC236}">
                <a16:creationId xmlns:a16="http://schemas.microsoft.com/office/drawing/2014/main" id="{12A6E2E1-B192-4029-9F1E-0FC9FE27A5E7}"/>
              </a:ext>
            </a:extLst>
          </p:cNvPr>
          <p:cNvCxnSpPr>
            <a:cxnSpLocks/>
            <a:stCxn id="441" idx="2"/>
            <a:endCxn id="486" idx="0"/>
          </p:cNvCxnSpPr>
          <p:nvPr/>
        </p:nvCxnSpPr>
        <p:spPr>
          <a:xfrm>
            <a:off x="10787280" y="3873726"/>
            <a:ext cx="18022" cy="30921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43" name="Connector: Elbow 75">
            <a:extLst>
              <a:ext uri="{FF2B5EF4-FFF2-40B4-BE49-F238E27FC236}">
                <a16:creationId xmlns:a16="http://schemas.microsoft.com/office/drawing/2014/main" id="{E7A29CAC-4B04-4E37-872D-58176F2FE2D6}"/>
              </a:ext>
            </a:extLst>
          </p:cNvPr>
          <p:cNvCxnSpPr>
            <a:cxnSpLocks/>
            <a:stCxn id="439" idx="0"/>
            <a:endCxn id="444" idx="0"/>
          </p:cNvCxnSpPr>
          <p:nvPr/>
        </p:nvCxnSpPr>
        <p:spPr>
          <a:xfrm flipH="1">
            <a:off x="10254653" y="2720970"/>
            <a:ext cx="312682" cy="765937"/>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44" name="Diamond 443">
            <a:extLst>
              <a:ext uri="{FF2B5EF4-FFF2-40B4-BE49-F238E27FC236}">
                <a16:creationId xmlns:a16="http://schemas.microsoft.com/office/drawing/2014/main" id="{9F03BCCD-E0D4-4438-BE83-8B153B18A7B3}"/>
              </a:ext>
            </a:extLst>
          </p:cNvPr>
          <p:cNvSpPr/>
          <p:nvPr/>
        </p:nvSpPr>
        <p:spPr>
          <a:xfrm>
            <a:off x="10071319" y="3486907"/>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5" name="Connector: Elbow 81">
            <a:extLst>
              <a:ext uri="{FF2B5EF4-FFF2-40B4-BE49-F238E27FC236}">
                <a16:creationId xmlns:a16="http://schemas.microsoft.com/office/drawing/2014/main" id="{3AE9F93D-86E5-41B9-A0EA-76D73F038061}"/>
              </a:ext>
            </a:extLst>
          </p:cNvPr>
          <p:cNvCxnSpPr>
            <a:cxnSpLocks/>
            <a:stCxn id="439" idx="0"/>
            <a:endCxn id="446" idx="0"/>
          </p:cNvCxnSpPr>
          <p:nvPr/>
        </p:nvCxnSpPr>
        <p:spPr>
          <a:xfrm>
            <a:off x="10567335" y="2720970"/>
            <a:ext cx="1202307" cy="83560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46" name="Diamond 445">
            <a:extLst>
              <a:ext uri="{FF2B5EF4-FFF2-40B4-BE49-F238E27FC236}">
                <a16:creationId xmlns:a16="http://schemas.microsoft.com/office/drawing/2014/main" id="{12C0DFBE-0FE3-41D0-8408-F25AB97EB267}"/>
              </a:ext>
            </a:extLst>
          </p:cNvPr>
          <p:cNvSpPr/>
          <p:nvPr/>
        </p:nvSpPr>
        <p:spPr>
          <a:xfrm>
            <a:off x="11586308" y="3556575"/>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7" name="Connector: Elbow 83">
            <a:extLst>
              <a:ext uri="{FF2B5EF4-FFF2-40B4-BE49-F238E27FC236}">
                <a16:creationId xmlns:a16="http://schemas.microsoft.com/office/drawing/2014/main" id="{23EBA5F8-1E67-474C-A96D-62B7729FA22B}"/>
              </a:ext>
            </a:extLst>
          </p:cNvPr>
          <p:cNvCxnSpPr>
            <a:cxnSpLocks/>
            <a:stCxn id="439" idx="0"/>
            <a:endCxn id="448" idx="0"/>
          </p:cNvCxnSpPr>
          <p:nvPr/>
        </p:nvCxnSpPr>
        <p:spPr>
          <a:xfrm>
            <a:off x="10567335" y="2720970"/>
            <a:ext cx="716398" cy="787014"/>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48" name="Diamond 447">
            <a:extLst>
              <a:ext uri="{FF2B5EF4-FFF2-40B4-BE49-F238E27FC236}">
                <a16:creationId xmlns:a16="http://schemas.microsoft.com/office/drawing/2014/main" id="{3E60B46B-E988-4AF8-9CDA-314435ACF47B}"/>
              </a:ext>
            </a:extLst>
          </p:cNvPr>
          <p:cNvSpPr/>
          <p:nvPr/>
        </p:nvSpPr>
        <p:spPr>
          <a:xfrm>
            <a:off x="11100399" y="3507984"/>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9" name="Straight Arrow Connector 448">
            <a:extLst>
              <a:ext uri="{FF2B5EF4-FFF2-40B4-BE49-F238E27FC236}">
                <a16:creationId xmlns:a16="http://schemas.microsoft.com/office/drawing/2014/main" id="{8E53F391-BF71-4C80-B131-0A472C03D5CC}"/>
              </a:ext>
            </a:extLst>
          </p:cNvPr>
          <p:cNvCxnSpPr>
            <a:cxnSpLocks/>
            <a:stCxn id="448" idx="2"/>
            <a:endCxn id="490" idx="0"/>
          </p:cNvCxnSpPr>
          <p:nvPr/>
        </p:nvCxnSpPr>
        <p:spPr>
          <a:xfrm>
            <a:off x="11283733" y="3907013"/>
            <a:ext cx="3359" cy="27852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50" name="Straight Arrow Connector 449">
            <a:extLst>
              <a:ext uri="{FF2B5EF4-FFF2-40B4-BE49-F238E27FC236}">
                <a16:creationId xmlns:a16="http://schemas.microsoft.com/office/drawing/2014/main" id="{314DE05F-0B7D-4285-B189-8498BD032DFB}"/>
              </a:ext>
            </a:extLst>
          </p:cNvPr>
          <p:cNvCxnSpPr>
            <a:cxnSpLocks/>
            <a:stCxn id="444" idx="2"/>
            <a:endCxn id="489" idx="0"/>
          </p:cNvCxnSpPr>
          <p:nvPr/>
        </p:nvCxnSpPr>
        <p:spPr>
          <a:xfrm flipH="1">
            <a:off x="10249806" y="3885936"/>
            <a:ext cx="4847" cy="29090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51" name="Straight Arrow Connector 450">
            <a:extLst>
              <a:ext uri="{FF2B5EF4-FFF2-40B4-BE49-F238E27FC236}">
                <a16:creationId xmlns:a16="http://schemas.microsoft.com/office/drawing/2014/main" id="{A6272435-BE3E-4FD4-AD66-3DE0356F4D40}"/>
              </a:ext>
            </a:extLst>
          </p:cNvPr>
          <p:cNvCxnSpPr>
            <a:cxnSpLocks/>
            <a:stCxn id="446" idx="2"/>
            <a:endCxn id="491" idx="0"/>
          </p:cNvCxnSpPr>
          <p:nvPr/>
        </p:nvCxnSpPr>
        <p:spPr>
          <a:xfrm>
            <a:off x="11769642" y="3955604"/>
            <a:ext cx="6000" cy="222342"/>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52" name="Diamond 451">
            <a:extLst>
              <a:ext uri="{FF2B5EF4-FFF2-40B4-BE49-F238E27FC236}">
                <a16:creationId xmlns:a16="http://schemas.microsoft.com/office/drawing/2014/main" id="{D033994F-7157-45B6-ABB8-5C233B7F66A1}"/>
              </a:ext>
            </a:extLst>
          </p:cNvPr>
          <p:cNvSpPr/>
          <p:nvPr/>
        </p:nvSpPr>
        <p:spPr>
          <a:xfrm>
            <a:off x="7888947" y="3410572"/>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3" name="Straight Arrow Connector 452">
            <a:extLst>
              <a:ext uri="{FF2B5EF4-FFF2-40B4-BE49-F238E27FC236}">
                <a16:creationId xmlns:a16="http://schemas.microsoft.com/office/drawing/2014/main" id="{F84095EB-FEC4-468C-B81D-EAFD1A783B9A}"/>
              </a:ext>
            </a:extLst>
          </p:cNvPr>
          <p:cNvCxnSpPr>
            <a:cxnSpLocks/>
            <a:stCxn id="452" idx="2"/>
            <a:endCxn id="473" idx="0"/>
          </p:cNvCxnSpPr>
          <p:nvPr/>
        </p:nvCxnSpPr>
        <p:spPr>
          <a:xfrm>
            <a:off x="8072281" y="3809601"/>
            <a:ext cx="74716" cy="14171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54" name="Connector: Elbow 96">
            <a:extLst>
              <a:ext uri="{FF2B5EF4-FFF2-40B4-BE49-F238E27FC236}">
                <a16:creationId xmlns:a16="http://schemas.microsoft.com/office/drawing/2014/main" id="{62B382D7-FCC7-41B6-929E-94A6BFBD9CCE}"/>
              </a:ext>
            </a:extLst>
          </p:cNvPr>
          <p:cNvCxnSpPr>
            <a:cxnSpLocks/>
            <a:stCxn id="434" idx="0"/>
            <a:endCxn id="455" idx="0"/>
          </p:cNvCxnSpPr>
          <p:nvPr/>
        </p:nvCxnSpPr>
        <p:spPr>
          <a:xfrm>
            <a:off x="8612904" y="2725623"/>
            <a:ext cx="60185" cy="66418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55" name="Diamond 454">
            <a:extLst>
              <a:ext uri="{FF2B5EF4-FFF2-40B4-BE49-F238E27FC236}">
                <a16:creationId xmlns:a16="http://schemas.microsoft.com/office/drawing/2014/main" id="{D61D4EE7-F7BF-4639-9E28-B86E9854B29B}"/>
              </a:ext>
            </a:extLst>
          </p:cNvPr>
          <p:cNvSpPr/>
          <p:nvPr/>
        </p:nvSpPr>
        <p:spPr>
          <a:xfrm>
            <a:off x="8489755" y="3389808"/>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6" name="Straight Arrow Connector 455">
            <a:extLst>
              <a:ext uri="{FF2B5EF4-FFF2-40B4-BE49-F238E27FC236}">
                <a16:creationId xmlns:a16="http://schemas.microsoft.com/office/drawing/2014/main" id="{A0509923-BA2A-47A3-B15D-8735A3F3D9CC}"/>
              </a:ext>
            </a:extLst>
          </p:cNvPr>
          <p:cNvCxnSpPr>
            <a:cxnSpLocks/>
            <a:stCxn id="455" idx="2"/>
            <a:endCxn id="474" idx="0"/>
          </p:cNvCxnSpPr>
          <p:nvPr/>
        </p:nvCxnSpPr>
        <p:spPr>
          <a:xfrm flipH="1">
            <a:off x="8572891" y="3788837"/>
            <a:ext cx="100198" cy="170064"/>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57" name="Straight Arrow Connector 456">
            <a:extLst>
              <a:ext uri="{FF2B5EF4-FFF2-40B4-BE49-F238E27FC236}">
                <a16:creationId xmlns:a16="http://schemas.microsoft.com/office/drawing/2014/main" id="{7C42EBB9-C3E1-4660-8E29-6884662A92A8}"/>
              </a:ext>
            </a:extLst>
          </p:cNvPr>
          <p:cNvCxnSpPr>
            <a:cxnSpLocks/>
            <a:stCxn id="434" idx="0"/>
            <a:endCxn id="452" idx="0"/>
          </p:cNvCxnSpPr>
          <p:nvPr/>
        </p:nvCxnSpPr>
        <p:spPr>
          <a:xfrm flipH="1">
            <a:off x="8072281" y="2725623"/>
            <a:ext cx="540623" cy="68494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58" name="Diamond 457">
            <a:extLst>
              <a:ext uri="{FF2B5EF4-FFF2-40B4-BE49-F238E27FC236}">
                <a16:creationId xmlns:a16="http://schemas.microsoft.com/office/drawing/2014/main" id="{1815F6C7-6869-4FBA-B676-A6BC4AE6DD5B}"/>
              </a:ext>
            </a:extLst>
          </p:cNvPr>
          <p:cNvSpPr/>
          <p:nvPr/>
        </p:nvSpPr>
        <p:spPr>
          <a:xfrm>
            <a:off x="6287068" y="3196032"/>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9" name="Straight Arrow Connector 458">
            <a:extLst>
              <a:ext uri="{FF2B5EF4-FFF2-40B4-BE49-F238E27FC236}">
                <a16:creationId xmlns:a16="http://schemas.microsoft.com/office/drawing/2014/main" id="{D741FCFE-0F45-46EA-9510-275417539506}"/>
              </a:ext>
            </a:extLst>
          </p:cNvPr>
          <p:cNvCxnSpPr>
            <a:cxnSpLocks/>
            <a:stCxn id="458" idx="2"/>
            <a:endCxn id="464" idx="0"/>
          </p:cNvCxnSpPr>
          <p:nvPr/>
        </p:nvCxnSpPr>
        <p:spPr>
          <a:xfrm flipH="1">
            <a:off x="6464720" y="3595061"/>
            <a:ext cx="5682" cy="21072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60" name="Diamond 459">
            <a:extLst>
              <a:ext uri="{FF2B5EF4-FFF2-40B4-BE49-F238E27FC236}">
                <a16:creationId xmlns:a16="http://schemas.microsoft.com/office/drawing/2014/main" id="{BEBE5E21-E21B-49B0-9DB5-71AAB615537A}"/>
              </a:ext>
            </a:extLst>
          </p:cNvPr>
          <p:cNvSpPr/>
          <p:nvPr/>
        </p:nvSpPr>
        <p:spPr>
          <a:xfrm>
            <a:off x="6718920" y="3190281"/>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61" name="Straight Arrow Connector 460">
            <a:extLst>
              <a:ext uri="{FF2B5EF4-FFF2-40B4-BE49-F238E27FC236}">
                <a16:creationId xmlns:a16="http://schemas.microsoft.com/office/drawing/2014/main" id="{928538AB-6A97-4857-A48C-6D56D79029BF}"/>
              </a:ext>
            </a:extLst>
          </p:cNvPr>
          <p:cNvCxnSpPr>
            <a:cxnSpLocks/>
            <a:stCxn id="460" idx="2"/>
            <a:endCxn id="501" idx="0"/>
          </p:cNvCxnSpPr>
          <p:nvPr/>
        </p:nvCxnSpPr>
        <p:spPr>
          <a:xfrm flipH="1">
            <a:off x="6902164" y="3589310"/>
            <a:ext cx="90" cy="22628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62" name="Diamond 461">
            <a:extLst>
              <a:ext uri="{FF2B5EF4-FFF2-40B4-BE49-F238E27FC236}">
                <a16:creationId xmlns:a16="http://schemas.microsoft.com/office/drawing/2014/main" id="{7D01D2E5-F362-40EB-95D0-3F93A87A64F7}"/>
              </a:ext>
            </a:extLst>
          </p:cNvPr>
          <p:cNvSpPr/>
          <p:nvPr/>
        </p:nvSpPr>
        <p:spPr>
          <a:xfrm>
            <a:off x="7141335" y="3191811"/>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3" name="Picture 462" descr="A picture containing clipart&#10;&#10;Description automatically generated">
            <a:extLst>
              <a:ext uri="{FF2B5EF4-FFF2-40B4-BE49-F238E27FC236}">
                <a16:creationId xmlns:a16="http://schemas.microsoft.com/office/drawing/2014/main" id="{F97E19DA-270B-437C-B479-939AD3166FDE}"/>
              </a:ext>
            </a:extLst>
          </p:cNvPr>
          <p:cNvPicPr>
            <a:picLocks noChangeAspect="1"/>
          </p:cNvPicPr>
          <p:nvPr/>
        </p:nvPicPr>
        <p:blipFill>
          <a:blip r:embed="rId3"/>
          <a:stretch>
            <a:fillRect/>
          </a:stretch>
        </p:blipFill>
        <p:spPr>
          <a:xfrm>
            <a:off x="6258771" y="4470449"/>
            <a:ext cx="399029" cy="399029"/>
          </a:xfrm>
          <a:prstGeom prst="rect">
            <a:avLst/>
          </a:prstGeom>
        </p:spPr>
      </p:pic>
      <p:sp>
        <p:nvSpPr>
          <p:cNvPr id="464" name="Diamond 463">
            <a:extLst>
              <a:ext uri="{FF2B5EF4-FFF2-40B4-BE49-F238E27FC236}">
                <a16:creationId xmlns:a16="http://schemas.microsoft.com/office/drawing/2014/main" id="{A700CCA5-38DB-44E8-AD96-9C4F8DEA4271}"/>
              </a:ext>
            </a:extLst>
          </p:cNvPr>
          <p:cNvSpPr/>
          <p:nvPr/>
        </p:nvSpPr>
        <p:spPr>
          <a:xfrm>
            <a:off x="6281386" y="3805790"/>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65" name="Straight Arrow Connector 464">
            <a:extLst>
              <a:ext uri="{FF2B5EF4-FFF2-40B4-BE49-F238E27FC236}">
                <a16:creationId xmlns:a16="http://schemas.microsoft.com/office/drawing/2014/main" id="{60DFF640-DF73-4EEE-886F-CAE0008B1DE4}"/>
              </a:ext>
            </a:extLst>
          </p:cNvPr>
          <p:cNvCxnSpPr>
            <a:cxnSpLocks/>
            <a:stCxn id="464" idx="2"/>
            <a:endCxn id="463" idx="0"/>
          </p:cNvCxnSpPr>
          <p:nvPr/>
        </p:nvCxnSpPr>
        <p:spPr>
          <a:xfrm flipH="1">
            <a:off x="6458286" y="4204819"/>
            <a:ext cx="6434" cy="26563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66" name="Connector: Elbow 465">
            <a:extLst>
              <a:ext uri="{FF2B5EF4-FFF2-40B4-BE49-F238E27FC236}">
                <a16:creationId xmlns:a16="http://schemas.microsoft.com/office/drawing/2014/main" id="{B2319FD6-B6C4-40FC-8AD0-0174B90005BB}"/>
              </a:ext>
            </a:extLst>
          </p:cNvPr>
          <p:cNvCxnSpPr>
            <a:cxnSpLocks/>
            <a:stCxn id="429" idx="3"/>
            <a:endCxn id="444" idx="0"/>
          </p:cNvCxnSpPr>
          <p:nvPr/>
        </p:nvCxnSpPr>
        <p:spPr>
          <a:xfrm>
            <a:off x="9882817" y="3090390"/>
            <a:ext cx="371836" cy="396517"/>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67" name="Connector: Elbow 466">
            <a:extLst>
              <a:ext uri="{FF2B5EF4-FFF2-40B4-BE49-F238E27FC236}">
                <a16:creationId xmlns:a16="http://schemas.microsoft.com/office/drawing/2014/main" id="{C2205DA2-8445-4C89-AFFB-462D651A81FE}"/>
              </a:ext>
            </a:extLst>
          </p:cNvPr>
          <p:cNvCxnSpPr>
            <a:cxnSpLocks/>
            <a:stCxn id="429" idx="1"/>
            <a:endCxn id="455" idx="0"/>
          </p:cNvCxnSpPr>
          <p:nvPr/>
        </p:nvCxnSpPr>
        <p:spPr>
          <a:xfrm rot="10800000" flipV="1">
            <a:off x="8673090" y="3090390"/>
            <a:ext cx="423261" cy="299418"/>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68" name="Connector: Elbow 467">
            <a:extLst>
              <a:ext uri="{FF2B5EF4-FFF2-40B4-BE49-F238E27FC236}">
                <a16:creationId xmlns:a16="http://schemas.microsoft.com/office/drawing/2014/main" id="{4AC70CD5-5332-4F9B-89A1-5F0C4AE50975}"/>
              </a:ext>
            </a:extLst>
          </p:cNvPr>
          <p:cNvCxnSpPr>
            <a:cxnSpLocks/>
            <a:stCxn id="429" idx="1"/>
            <a:endCxn id="452" idx="0"/>
          </p:cNvCxnSpPr>
          <p:nvPr/>
        </p:nvCxnSpPr>
        <p:spPr>
          <a:xfrm rot="10800000" flipV="1">
            <a:off x="8072282" y="3090390"/>
            <a:ext cx="1024069" cy="320182"/>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69" name="Connector: Elbow 468">
            <a:extLst>
              <a:ext uri="{FF2B5EF4-FFF2-40B4-BE49-F238E27FC236}">
                <a16:creationId xmlns:a16="http://schemas.microsoft.com/office/drawing/2014/main" id="{468ADA83-900A-4DE4-B25E-D13363E4748B}"/>
              </a:ext>
            </a:extLst>
          </p:cNvPr>
          <p:cNvCxnSpPr>
            <a:cxnSpLocks/>
            <a:stCxn id="429" idx="3"/>
            <a:endCxn id="441" idx="0"/>
          </p:cNvCxnSpPr>
          <p:nvPr/>
        </p:nvCxnSpPr>
        <p:spPr>
          <a:xfrm>
            <a:off x="9882817" y="3090390"/>
            <a:ext cx="904463" cy="384307"/>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70" name="Connector: Elbow 469">
            <a:extLst>
              <a:ext uri="{FF2B5EF4-FFF2-40B4-BE49-F238E27FC236}">
                <a16:creationId xmlns:a16="http://schemas.microsoft.com/office/drawing/2014/main" id="{2233442F-81FB-4CBA-9F5F-762D81B9F491}"/>
              </a:ext>
            </a:extLst>
          </p:cNvPr>
          <p:cNvCxnSpPr>
            <a:cxnSpLocks/>
            <a:stCxn id="429" idx="3"/>
            <a:endCxn id="448" idx="0"/>
          </p:cNvCxnSpPr>
          <p:nvPr/>
        </p:nvCxnSpPr>
        <p:spPr>
          <a:xfrm>
            <a:off x="9882817" y="3090390"/>
            <a:ext cx="1400916" cy="417594"/>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71" name="Connector: Elbow 470">
            <a:extLst>
              <a:ext uri="{FF2B5EF4-FFF2-40B4-BE49-F238E27FC236}">
                <a16:creationId xmlns:a16="http://schemas.microsoft.com/office/drawing/2014/main" id="{B15D686A-C5EC-4DA8-93BA-96385AEC861E}"/>
              </a:ext>
            </a:extLst>
          </p:cNvPr>
          <p:cNvCxnSpPr>
            <a:cxnSpLocks/>
            <a:stCxn id="429" idx="3"/>
            <a:endCxn id="446" idx="0"/>
          </p:cNvCxnSpPr>
          <p:nvPr/>
        </p:nvCxnSpPr>
        <p:spPr>
          <a:xfrm>
            <a:off x="9882817" y="3090390"/>
            <a:ext cx="1886825" cy="466185"/>
          </a:xfrm>
          <a:prstGeom prst="bentConnector2">
            <a:avLst/>
          </a:prstGeom>
          <a:ln w="3810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472" name="Straight Arrow Connector 471">
            <a:extLst>
              <a:ext uri="{FF2B5EF4-FFF2-40B4-BE49-F238E27FC236}">
                <a16:creationId xmlns:a16="http://schemas.microsoft.com/office/drawing/2014/main" id="{87B9D72C-376E-4C2A-8CCE-5BE5D965C0E4}"/>
              </a:ext>
            </a:extLst>
          </p:cNvPr>
          <p:cNvCxnSpPr>
            <a:cxnSpLocks/>
            <a:stCxn id="462" idx="2"/>
            <a:endCxn id="502" idx="0"/>
          </p:cNvCxnSpPr>
          <p:nvPr/>
        </p:nvCxnSpPr>
        <p:spPr>
          <a:xfrm flipH="1">
            <a:off x="7323732" y="3590840"/>
            <a:ext cx="937" cy="214033"/>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73" name="Diamond 472">
            <a:extLst>
              <a:ext uri="{FF2B5EF4-FFF2-40B4-BE49-F238E27FC236}">
                <a16:creationId xmlns:a16="http://schemas.microsoft.com/office/drawing/2014/main" id="{BE94D664-4036-45AD-AA19-FB9A2B3AE756}"/>
              </a:ext>
            </a:extLst>
          </p:cNvPr>
          <p:cNvSpPr/>
          <p:nvPr/>
        </p:nvSpPr>
        <p:spPr>
          <a:xfrm>
            <a:off x="7963663" y="3951316"/>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4" name="Diamond 473">
            <a:extLst>
              <a:ext uri="{FF2B5EF4-FFF2-40B4-BE49-F238E27FC236}">
                <a16:creationId xmlns:a16="http://schemas.microsoft.com/office/drawing/2014/main" id="{110B7D7A-7CE8-4A3E-A35B-4102C8CE2EDA}"/>
              </a:ext>
            </a:extLst>
          </p:cNvPr>
          <p:cNvSpPr/>
          <p:nvPr/>
        </p:nvSpPr>
        <p:spPr>
          <a:xfrm>
            <a:off x="8389557" y="3958901"/>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75" name="Connector: Elbow 231">
            <a:extLst>
              <a:ext uri="{FF2B5EF4-FFF2-40B4-BE49-F238E27FC236}">
                <a16:creationId xmlns:a16="http://schemas.microsoft.com/office/drawing/2014/main" id="{EAA488BD-5CC3-4F6F-B1AD-844BCA9B588B}"/>
              </a:ext>
            </a:extLst>
          </p:cNvPr>
          <p:cNvCxnSpPr>
            <a:cxnSpLocks/>
            <a:stCxn id="452" idx="2"/>
            <a:endCxn id="476" idx="0"/>
          </p:cNvCxnSpPr>
          <p:nvPr/>
        </p:nvCxnSpPr>
        <p:spPr>
          <a:xfrm flipH="1">
            <a:off x="7718778" y="3809601"/>
            <a:ext cx="353503" cy="14171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76" name="Diamond 475">
            <a:extLst>
              <a:ext uri="{FF2B5EF4-FFF2-40B4-BE49-F238E27FC236}">
                <a16:creationId xmlns:a16="http://schemas.microsoft.com/office/drawing/2014/main" id="{E917969D-E10A-4DED-ADE2-88CF35FE4CC4}"/>
              </a:ext>
            </a:extLst>
          </p:cNvPr>
          <p:cNvSpPr/>
          <p:nvPr/>
        </p:nvSpPr>
        <p:spPr>
          <a:xfrm>
            <a:off x="7535444" y="3951316"/>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77" name="Straight Arrow Connector 476">
            <a:extLst>
              <a:ext uri="{FF2B5EF4-FFF2-40B4-BE49-F238E27FC236}">
                <a16:creationId xmlns:a16="http://schemas.microsoft.com/office/drawing/2014/main" id="{664FBF6B-EF5E-4F97-89D3-E36A55B3BB08}"/>
              </a:ext>
            </a:extLst>
          </p:cNvPr>
          <p:cNvCxnSpPr>
            <a:cxnSpLocks/>
            <a:stCxn id="476" idx="2"/>
            <a:endCxn id="484" idx="0"/>
          </p:cNvCxnSpPr>
          <p:nvPr/>
        </p:nvCxnSpPr>
        <p:spPr>
          <a:xfrm flipH="1">
            <a:off x="7712832" y="4350345"/>
            <a:ext cx="5946" cy="26010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78" name="Connector: Elbow 235">
            <a:extLst>
              <a:ext uri="{FF2B5EF4-FFF2-40B4-BE49-F238E27FC236}">
                <a16:creationId xmlns:a16="http://schemas.microsoft.com/office/drawing/2014/main" id="{74151A69-CC22-43D2-841F-762FAD6B6DF5}"/>
              </a:ext>
            </a:extLst>
          </p:cNvPr>
          <p:cNvCxnSpPr>
            <a:cxnSpLocks/>
            <a:stCxn id="455" idx="2"/>
            <a:endCxn id="479" idx="0"/>
          </p:cNvCxnSpPr>
          <p:nvPr/>
        </p:nvCxnSpPr>
        <p:spPr>
          <a:xfrm>
            <a:off x="8673089" y="3788837"/>
            <a:ext cx="329782" cy="17412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79" name="Diamond 478">
            <a:extLst>
              <a:ext uri="{FF2B5EF4-FFF2-40B4-BE49-F238E27FC236}">
                <a16:creationId xmlns:a16="http://schemas.microsoft.com/office/drawing/2014/main" id="{55974CD3-8026-4C64-A545-550F755DC729}"/>
              </a:ext>
            </a:extLst>
          </p:cNvPr>
          <p:cNvSpPr/>
          <p:nvPr/>
        </p:nvSpPr>
        <p:spPr>
          <a:xfrm>
            <a:off x="8819537" y="3962962"/>
            <a:ext cx="366667" cy="3990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0" name="Straight Arrow Connector 479">
            <a:extLst>
              <a:ext uri="{FF2B5EF4-FFF2-40B4-BE49-F238E27FC236}">
                <a16:creationId xmlns:a16="http://schemas.microsoft.com/office/drawing/2014/main" id="{E5F8D252-55F7-4A3D-B95B-9222D1398347}"/>
              </a:ext>
            </a:extLst>
          </p:cNvPr>
          <p:cNvCxnSpPr>
            <a:cxnSpLocks/>
            <a:stCxn id="479" idx="2"/>
            <a:endCxn id="488" idx="0"/>
          </p:cNvCxnSpPr>
          <p:nvPr/>
        </p:nvCxnSpPr>
        <p:spPr>
          <a:xfrm>
            <a:off x="9002871" y="4361991"/>
            <a:ext cx="11537" cy="22415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81" name="Straight Arrow Connector 480">
            <a:extLst>
              <a:ext uri="{FF2B5EF4-FFF2-40B4-BE49-F238E27FC236}">
                <a16:creationId xmlns:a16="http://schemas.microsoft.com/office/drawing/2014/main" id="{1FF4EA36-82B2-4873-8126-EDD229CB5563}"/>
              </a:ext>
            </a:extLst>
          </p:cNvPr>
          <p:cNvCxnSpPr>
            <a:cxnSpLocks/>
            <a:stCxn id="430" idx="0"/>
            <a:endCxn id="458" idx="0"/>
          </p:cNvCxnSpPr>
          <p:nvPr/>
        </p:nvCxnSpPr>
        <p:spPr>
          <a:xfrm flipH="1">
            <a:off x="6470402" y="2720043"/>
            <a:ext cx="226158" cy="47598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82" name="Straight Arrow Connector 481">
            <a:extLst>
              <a:ext uri="{FF2B5EF4-FFF2-40B4-BE49-F238E27FC236}">
                <a16:creationId xmlns:a16="http://schemas.microsoft.com/office/drawing/2014/main" id="{BD2EAA08-8804-4B59-B2EF-A49C83677728}"/>
              </a:ext>
            </a:extLst>
          </p:cNvPr>
          <p:cNvCxnSpPr>
            <a:cxnSpLocks/>
            <a:stCxn id="430" idx="0"/>
            <a:endCxn id="460" idx="0"/>
          </p:cNvCxnSpPr>
          <p:nvPr/>
        </p:nvCxnSpPr>
        <p:spPr>
          <a:xfrm>
            <a:off x="6696560" y="2720043"/>
            <a:ext cx="205694" cy="47023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83" name="Straight Arrow Connector 482">
            <a:extLst>
              <a:ext uri="{FF2B5EF4-FFF2-40B4-BE49-F238E27FC236}">
                <a16:creationId xmlns:a16="http://schemas.microsoft.com/office/drawing/2014/main" id="{9E45F13C-652F-424F-B17E-8AE5229752CD}"/>
              </a:ext>
            </a:extLst>
          </p:cNvPr>
          <p:cNvCxnSpPr>
            <a:cxnSpLocks/>
            <a:stCxn id="430" idx="0"/>
            <a:endCxn id="462" idx="0"/>
          </p:cNvCxnSpPr>
          <p:nvPr/>
        </p:nvCxnSpPr>
        <p:spPr>
          <a:xfrm>
            <a:off x="6696560" y="2720043"/>
            <a:ext cx="628109" cy="471768"/>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484" name="Picture 483" descr="A picture containing clipart&#10;&#10;Description automatically generated">
            <a:extLst>
              <a:ext uri="{FF2B5EF4-FFF2-40B4-BE49-F238E27FC236}">
                <a16:creationId xmlns:a16="http://schemas.microsoft.com/office/drawing/2014/main" id="{231287F9-1C29-4F01-BFEA-B7C9A0949500}"/>
              </a:ext>
            </a:extLst>
          </p:cNvPr>
          <p:cNvPicPr>
            <a:picLocks noChangeAspect="1"/>
          </p:cNvPicPr>
          <p:nvPr/>
        </p:nvPicPr>
        <p:blipFill>
          <a:blip r:embed="rId3"/>
          <a:stretch>
            <a:fillRect/>
          </a:stretch>
        </p:blipFill>
        <p:spPr>
          <a:xfrm>
            <a:off x="7508002" y="4610453"/>
            <a:ext cx="409660" cy="409660"/>
          </a:xfrm>
          <a:prstGeom prst="rect">
            <a:avLst/>
          </a:prstGeom>
        </p:spPr>
      </p:pic>
      <p:pic>
        <p:nvPicPr>
          <p:cNvPr id="485" name="Picture 484" descr="A picture containing clipart&#10;&#10;Description automatically generated">
            <a:extLst>
              <a:ext uri="{FF2B5EF4-FFF2-40B4-BE49-F238E27FC236}">
                <a16:creationId xmlns:a16="http://schemas.microsoft.com/office/drawing/2014/main" id="{A83316FB-4125-473E-90F7-0BEF5481F91A}"/>
              </a:ext>
            </a:extLst>
          </p:cNvPr>
          <p:cNvPicPr>
            <a:picLocks noChangeAspect="1"/>
          </p:cNvPicPr>
          <p:nvPr/>
        </p:nvPicPr>
        <p:blipFill>
          <a:blip r:embed="rId3"/>
          <a:stretch>
            <a:fillRect/>
          </a:stretch>
        </p:blipFill>
        <p:spPr>
          <a:xfrm>
            <a:off x="8376262" y="4611100"/>
            <a:ext cx="409660" cy="409660"/>
          </a:xfrm>
          <a:prstGeom prst="rect">
            <a:avLst/>
          </a:prstGeom>
        </p:spPr>
      </p:pic>
      <p:pic>
        <p:nvPicPr>
          <p:cNvPr id="486" name="Picture 485" descr="A picture containing chart&#10;&#10;Description automatically generated">
            <a:extLst>
              <a:ext uri="{FF2B5EF4-FFF2-40B4-BE49-F238E27FC236}">
                <a16:creationId xmlns:a16="http://schemas.microsoft.com/office/drawing/2014/main" id="{909DDFB5-0026-47EF-870B-EACAD1C26B23}"/>
              </a:ext>
            </a:extLst>
          </p:cNvPr>
          <p:cNvPicPr>
            <a:picLocks noChangeAspect="1"/>
          </p:cNvPicPr>
          <p:nvPr/>
        </p:nvPicPr>
        <p:blipFill>
          <a:blip r:embed="rId4"/>
          <a:stretch>
            <a:fillRect/>
          </a:stretch>
        </p:blipFill>
        <p:spPr>
          <a:xfrm>
            <a:off x="10586450" y="4182936"/>
            <a:ext cx="437704" cy="437704"/>
          </a:xfrm>
          <a:prstGeom prst="rect">
            <a:avLst/>
          </a:prstGeom>
        </p:spPr>
      </p:pic>
      <p:pic>
        <p:nvPicPr>
          <p:cNvPr id="487" name="Picture 486" descr="A picture containing chart&#10;&#10;Description automatically generated">
            <a:extLst>
              <a:ext uri="{FF2B5EF4-FFF2-40B4-BE49-F238E27FC236}">
                <a16:creationId xmlns:a16="http://schemas.microsoft.com/office/drawing/2014/main" id="{7F676190-68E5-4D97-9288-D275768B20D9}"/>
              </a:ext>
            </a:extLst>
          </p:cNvPr>
          <p:cNvPicPr>
            <a:picLocks noChangeAspect="1"/>
          </p:cNvPicPr>
          <p:nvPr/>
        </p:nvPicPr>
        <p:blipFill>
          <a:blip r:embed="rId4"/>
          <a:stretch>
            <a:fillRect/>
          </a:stretch>
        </p:blipFill>
        <p:spPr>
          <a:xfrm>
            <a:off x="7943308" y="4605048"/>
            <a:ext cx="437704" cy="437704"/>
          </a:xfrm>
          <a:prstGeom prst="rect">
            <a:avLst/>
          </a:prstGeom>
        </p:spPr>
      </p:pic>
      <p:pic>
        <p:nvPicPr>
          <p:cNvPr id="488" name="Picture 487" descr="A picture containing chart&#10;&#10;Description automatically generated">
            <a:extLst>
              <a:ext uri="{FF2B5EF4-FFF2-40B4-BE49-F238E27FC236}">
                <a16:creationId xmlns:a16="http://schemas.microsoft.com/office/drawing/2014/main" id="{44CB1462-2C0B-479F-A196-C4B943C8BD49}"/>
              </a:ext>
            </a:extLst>
          </p:cNvPr>
          <p:cNvPicPr>
            <a:picLocks noChangeAspect="1"/>
          </p:cNvPicPr>
          <p:nvPr/>
        </p:nvPicPr>
        <p:blipFill>
          <a:blip r:embed="rId4"/>
          <a:stretch>
            <a:fillRect/>
          </a:stretch>
        </p:blipFill>
        <p:spPr>
          <a:xfrm>
            <a:off x="8795556" y="4586149"/>
            <a:ext cx="437704" cy="437704"/>
          </a:xfrm>
          <a:prstGeom prst="rect">
            <a:avLst/>
          </a:prstGeom>
        </p:spPr>
      </p:pic>
      <p:pic>
        <p:nvPicPr>
          <p:cNvPr id="489" name="Picture 488" descr="A picture containing chart&#10;&#10;Description automatically generated">
            <a:extLst>
              <a:ext uri="{FF2B5EF4-FFF2-40B4-BE49-F238E27FC236}">
                <a16:creationId xmlns:a16="http://schemas.microsoft.com/office/drawing/2014/main" id="{DFBFEECF-A712-43F2-BC91-90E82FC7F30D}"/>
              </a:ext>
            </a:extLst>
          </p:cNvPr>
          <p:cNvPicPr>
            <a:picLocks noChangeAspect="1"/>
          </p:cNvPicPr>
          <p:nvPr/>
        </p:nvPicPr>
        <p:blipFill>
          <a:blip r:embed="rId4"/>
          <a:stretch>
            <a:fillRect/>
          </a:stretch>
        </p:blipFill>
        <p:spPr>
          <a:xfrm>
            <a:off x="10030954" y="4176836"/>
            <a:ext cx="437704" cy="437704"/>
          </a:xfrm>
          <a:prstGeom prst="rect">
            <a:avLst/>
          </a:prstGeom>
        </p:spPr>
      </p:pic>
      <p:pic>
        <p:nvPicPr>
          <p:cNvPr id="490" name="Picture 489" descr="A picture containing chart&#10;&#10;Description automatically generated">
            <a:extLst>
              <a:ext uri="{FF2B5EF4-FFF2-40B4-BE49-F238E27FC236}">
                <a16:creationId xmlns:a16="http://schemas.microsoft.com/office/drawing/2014/main" id="{9EF45268-D71C-4C52-8DDD-9C5CA3788555}"/>
              </a:ext>
            </a:extLst>
          </p:cNvPr>
          <p:cNvPicPr>
            <a:picLocks noChangeAspect="1"/>
          </p:cNvPicPr>
          <p:nvPr/>
        </p:nvPicPr>
        <p:blipFill>
          <a:blip r:embed="rId4"/>
          <a:stretch>
            <a:fillRect/>
          </a:stretch>
        </p:blipFill>
        <p:spPr>
          <a:xfrm>
            <a:off x="11068240" y="4185535"/>
            <a:ext cx="437704" cy="437704"/>
          </a:xfrm>
          <a:prstGeom prst="rect">
            <a:avLst/>
          </a:prstGeom>
        </p:spPr>
      </p:pic>
      <p:pic>
        <p:nvPicPr>
          <p:cNvPr id="491" name="Picture 490" descr="A picture containing chart&#10;&#10;Description automatically generated">
            <a:extLst>
              <a:ext uri="{FF2B5EF4-FFF2-40B4-BE49-F238E27FC236}">
                <a16:creationId xmlns:a16="http://schemas.microsoft.com/office/drawing/2014/main" id="{1F52BD25-2832-483E-94E4-DF98370D52EA}"/>
              </a:ext>
            </a:extLst>
          </p:cNvPr>
          <p:cNvPicPr>
            <a:picLocks noChangeAspect="1"/>
          </p:cNvPicPr>
          <p:nvPr/>
        </p:nvPicPr>
        <p:blipFill>
          <a:blip r:embed="rId4"/>
          <a:stretch>
            <a:fillRect/>
          </a:stretch>
        </p:blipFill>
        <p:spPr>
          <a:xfrm>
            <a:off x="11556790" y="4177946"/>
            <a:ext cx="437704" cy="437704"/>
          </a:xfrm>
          <a:prstGeom prst="rect">
            <a:avLst/>
          </a:prstGeom>
        </p:spPr>
      </p:pic>
      <p:sp>
        <p:nvSpPr>
          <p:cNvPr id="492" name="TextBox 491">
            <a:extLst>
              <a:ext uri="{FF2B5EF4-FFF2-40B4-BE49-F238E27FC236}">
                <a16:creationId xmlns:a16="http://schemas.microsoft.com/office/drawing/2014/main" id="{1B357E7A-A3EA-4C5F-B9C3-32D700962D5D}"/>
              </a:ext>
            </a:extLst>
          </p:cNvPr>
          <p:cNvSpPr txBox="1"/>
          <p:nvPr/>
        </p:nvSpPr>
        <p:spPr>
          <a:xfrm>
            <a:off x="7023352" y="2264523"/>
            <a:ext cx="576761" cy="369332"/>
          </a:xfrm>
          <a:prstGeom prst="rect">
            <a:avLst/>
          </a:prstGeom>
          <a:noFill/>
        </p:spPr>
        <p:txBody>
          <a:bodyPr wrap="none" rtlCol="0">
            <a:spAutoFit/>
          </a:bodyPr>
          <a:lstStyle/>
          <a:p>
            <a:r>
              <a:rPr lang="en-US" dirty="0">
                <a:solidFill>
                  <a:schemeClr val="accent1">
                    <a:lumMod val="75000"/>
                  </a:schemeClr>
                </a:solidFill>
              </a:rPr>
              <a:t>RO1</a:t>
            </a:r>
          </a:p>
        </p:txBody>
      </p:sp>
      <p:sp>
        <p:nvSpPr>
          <p:cNvPr id="493" name="Freeform: Shape 492">
            <a:extLst>
              <a:ext uri="{FF2B5EF4-FFF2-40B4-BE49-F238E27FC236}">
                <a16:creationId xmlns:a16="http://schemas.microsoft.com/office/drawing/2014/main" id="{AF58E3CE-C4B3-4525-9FAF-4397FE339B41}"/>
              </a:ext>
            </a:extLst>
          </p:cNvPr>
          <p:cNvSpPr/>
          <p:nvPr/>
        </p:nvSpPr>
        <p:spPr>
          <a:xfrm>
            <a:off x="7522400" y="2344774"/>
            <a:ext cx="3502371" cy="1672707"/>
          </a:xfrm>
          <a:custGeom>
            <a:avLst/>
            <a:gdLst>
              <a:gd name="connsiteX0" fmla="*/ 2515957 w 3468842"/>
              <a:gd name="connsiteY0" fmla="*/ 0 h 1712643"/>
              <a:gd name="connsiteX1" fmla="*/ 3278261 w 3468842"/>
              <a:gd name="connsiteY1" fmla="*/ 0 h 1712643"/>
              <a:gd name="connsiteX2" fmla="*/ 3468842 w 3468842"/>
              <a:gd name="connsiteY2" fmla="*/ 190581 h 1712643"/>
              <a:gd name="connsiteX3" fmla="*/ 3468842 w 3468842"/>
              <a:gd name="connsiteY3" fmla="*/ 1522062 h 1712643"/>
              <a:gd name="connsiteX4" fmla="*/ 3278261 w 3468842"/>
              <a:gd name="connsiteY4" fmla="*/ 1712643 h 1712643"/>
              <a:gd name="connsiteX5" fmla="*/ 2515957 w 3468842"/>
              <a:gd name="connsiteY5" fmla="*/ 1712643 h 1712643"/>
              <a:gd name="connsiteX6" fmla="*/ 2325376 w 3468842"/>
              <a:gd name="connsiteY6" fmla="*/ 1522062 h 1712643"/>
              <a:gd name="connsiteX7" fmla="*/ 2325376 w 3468842"/>
              <a:gd name="connsiteY7" fmla="*/ 851928 h 1712643"/>
              <a:gd name="connsiteX8" fmla="*/ 141991 w 3468842"/>
              <a:gd name="connsiteY8" fmla="*/ 851928 h 1712643"/>
              <a:gd name="connsiteX9" fmla="*/ 0 w 3468842"/>
              <a:gd name="connsiteY9" fmla="*/ 709937 h 1712643"/>
              <a:gd name="connsiteX10" fmla="*/ 0 w 3468842"/>
              <a:gd name="connsiteY10" fmla="*/ 141992 h 1712643"/>
              <a:gd name="connsiteX11" fmla="*/ 141991 w 3468842"/>
              <a:gd name="connsiteY11" fmla="*/ 1 h 1712643"/>
              <a:gd name="connsiteX12" fmla="*/ 2515947 w 3468842"/>
              <a:gd name="connsiteY12" fmla="*/ 1 h 1712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68842" h="1712643">
                <a:moveTo>
                  <a:pt x="2515957" y="0"/>
                </a:moveTo>
                <a:lnTo>
                  <a:pt x="3278261" y="0"/>
                </a:lnTo>
                <a:cubicBezTo>
                  <a:pt x="3383516" y="0"/>
                  <a:pt x="3468842" y="85326"/>
                  <a:pt x="3468842" y="190581"/>
                </a:cubicBezTo>
                <a:lnTo>
                  <a:pt x="3468842" y="1522062"/>
                </a:lnTo>
                <a:cubicBezTo>
                  <a:pt x="3468842" y="1627317"/>
                  <a:pt x="3383516" y="1712643"/>
                  <a:pt x="3278261" y="1712643"/>
                </a:cubicBezTo>
                <a:lnTo>
                  <a:pt x="2515957" y="1712643"/>
                </a:lnTo>
                <a:cubicBezTo>
                  <a:pt x="2410702" y="1712643"/>
                  <a:pt x="2325376" y="1627317"/>
                  <a:pt x="2325376" y="1522062"/>
                </a:cubicBezTo>
                <a:lnTo>
                  <a:pt x="2325376" y="851928"/>
                </a:lnTo>
                <a:lnTo>
                  <a:pt x="141991" y="851928"/>
                </a:lnTo>
                <a:cubicBezTo>
                  <a:pt x="63572" y="851928"/>
                  <a:pt x="0" y="788356"/>
                  <a:pt x="0" y="709937"/>
                </a:cubicBezTo>
                <a:lnTo>
                  <a:pt x="0" y="141992"/>
                </a:lnTo>
                <a:cubicBezTo>
                  <a:pt x="0" y="63573"/>
                  <a:pt x="63572" y="1"/>
                  <a:pt x="141991" y="1"/>
                </a:cubicBezTo>
                <a:lnTo>
                  <a:pt x="2515947" y="1"/>
                </a:lnTo>
                <a:close/>
              </a:path>
            </a:pathLst>
          </a:custGeom>
          <a:solidFill>
            <a:srgbClr val="9DBFBE">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4" name="TextBox 493">
            <a:extLst>
              <a:ext uri="{FF2B5EF4-FFF2-40B4-BE49-F238E27FC236}">
                <a16:creationId xmlns:a16="http://schemas.microsoft.com/office/drawing/2014/main" id="{B88F09EF-F6BC-47F1-A897-ED78544ED7AE}"/>
              </a:ext>
            </a:extLst>
          </p:cNvPr>
          <p:cNvSpPr txBox="1"/>
          <p:nvPr/>
        </p:nvSpPr>
        <p:spPr>
          <a:xfrm>
            <a:off x="7572189" y="1961949"/>
            <a:ext cx="576761" cy="369332"/>
          </a:xfrm>
          <a:prstGeom prst="rect">
            <a:avLst/>
          </a:prstGeom>
          <a:noFill/>
        </p:spPr>
        <p:txBody>
          <a:bodyPr wrap="none" rtlCol="0">
            <a:spAutoFit/>
          </a:bodyPr>
          <a:lstStyle/>
          <a:p>
            <a:r>
              <a:rPr lang="en-US" dirty="0">
                <a:solidFill>
                  <a:schemeClr val="accent1">
                    <a:lumMod val="75000"/>
                  </a:schemeClr>
                </a:solidFill>
              </a:rPr>
              <a:t>RO2</a:t>
            </a:r>
          </a:p>
        </p:txBody>
      </p:sp>
      <p:sp>
        <p:nvSpPr>
          <p:cNvPr id="495" name="Freeform: Shape 494">
            <a:extLst>
              <a:ext uri="{FF2B5EF4-FFF2-40B4-BE49-F238E27FC236}">
                <a16:creationId xmlns:a16="http://schemas.microsoft.com/office/drawing/2014/main" id="{2D099C8F-C641-484F-9B10-11BF89B6FAA8}"/>
              </a:ext>
            </a:extLst>
          </p:cNvPr>
          <p:cNvSpPr/>
          <p:nvPr/>
        </p:nvSpPr>
        <p:spPr>
          <a:xfrm>
            <a:off x="7466239" y="2300554"/>
            <a:ext cx="4058152" cy="1696837"/>
          </a:xfrm>
          <a:custGeom>
            <a:avLst/>
            <a:gdLst>
              <a:gd name="connsiteX0" fmla="*/ 137621 w 4058152"/>
              <a:gd name="connsiteY0" fmla="*/ 0 h 1696837"/>
              <a:gd name="connsiteX1" fmla="*/ 3920530 w 4058152"/>
              <a:gd name="connsiteY1" fmla="*/ 0 h 1696837"/>
              <a:gd name="connsiteX2" fmla="*/ 4058151 w 4058152"/>
              <a:gd name="connsiteY2" fmla="*/ 137621 h 1696837"/>
              <a:gd name="connsiteX3" fmla="*/ 4058151 w 4058152"/>
              <a:gd name="connsiteY3" fmla="*/ 228883 h 1696837"/>
              <a:gd name="connsiteX4" fmla="*/ 4058152 w 4058152"/>
              <a:gd name="connsiteY4" fmla="*/ 228888 h 1696837"/>
              <a:gd name="connsiteX5" fmla="*/ 4058152 w 4058152"/>
              <a:gd name="connsiteY5" fmla="*/ 1620349 h 1696837"/>
              <a:gd name="connsiteX6" fmla="*/ 3981664 w 4058152"/>
              <a:gd name="connsiteY6" fmla="*/ 1696837 h 1696837"/>
              <a:gd name="connsiteX7" fmla="*/ 3675720 w 4058152"/>
              <a:gd name="connsiteY7" fmla="*/ 1696837 h 1696837"/>
              <a:gd name="connsiteX8" fmla="*/ 3599232 w 4058152"/>
              <a:gd name="connsiteY8" fmla="*/ 1620349 h 1696837"/>
              <a:gd name="connsiteX9" fmla="*/ 3599232 w 4058152"/>
              <a:gd name="connsiteY9" fmla="*/ 825707 h 1696837"/>
              <a:gd name="connsiteX10" fmla="*/ 137621 w 4058152"/>
              <a:gd name="connsiteY10" fmla="*/ 825707 h 1696837"/>
              <a:gd name="connsiteX11" fmla="*/ 0 w 4058152"/>
              <a:gd name="connsiteY11" fmla="*/ 688086 h 1696837"/>
              <a:gd name="connsiteX12" fmla="*/ 0 w 4058152"/>
              <a:gd name="connsiteY12" fmla="*/ 137621 h 1696837"/>
              <a:gd name="connsiteX13" fmla="*/ 137621 w 4058152"/>
              <a:gd name="connsiteY13" fmla="*/ 0 h 1696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58152" h="1696837">
                <a:moveTo>
                  <a:pt x="137621" y="0"/>
                </a:moveTo>
                <a:lnTo>
                  <a:pt x="3920530" y="0"/>
                </a:lnTo>
                <a:cubicBezTo>
                  <a:pt x="3996536" y="0"/>
                  <a:pt x="4058151" y="61615"/>
                  <a:pt x="4058151" y="137621"/>
                </a:cubicBezTo>
                <a:lnTo>
                  <a:pt x="4058151" y="228883"/>
                </a:lnTo>
                <a:lnTo>
                  <a:pt x="4058152" y="228888"/>
                </a:lnTo>
                <a:lnTo>
                  <a:pt x="4058152" y="1620349"/>
                </a:lnTo>
                <a:cubicBezTo>
                  <a:pt x="4058152" y="1662592"/>
                  <a:pt x="4023907" y="1696837"/>
                  <a:pt x="3981664" y="1696837"/>
                </a:cubicBezTo>
                <a:lnTo>
                  <a:pt x="3675720" y="1696837"/>
                </a:lnTo>
                <a:cubicBezTo>
                  <a:pt x="3633477" y="1696837"/>
                  <a:pt x="3599232" y="1662592"/>
                  <a:pt x="3599232" y="1620349"/>
                </a:cubicBezTo>
                <a:lnTo>
                  <a:pt x="3599232" y="825707"/>
                </a:lnTo>
                <a:lnTo>
                  <a:pt x="137621" y="825707"/>
                </a:lnTo>
                <a:cubicBezTo>
                  <a:pt x="61615" y="825707"/>
                  <a:pt x="0" y="764092"/>
                  <a:pt x="0" y="688086"/>
                </a:cubicBezTo>
                <a:lnTo>
                  <a:pt x="0" y="137621"/>
                </a:lnTo>
                <a:cubicBezTo>
                  <a:pt x="0" y="61615"/>
                  <a:pt x="61615" y="0"/>
                  <a:pt x="137621" y="0"/>
                </a:cubicBezTo>
                <a:close/>
              </a:path>
            </a:pathLst>
          </a:custGeom>
          <a:solidFill>
            <a:srgbClr val="9DBFBE">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6" name="Freeform: Shape 495">
            <a:extLst>
              <a:ext uri="{FF2B5EF4-FFF2-40B4-BE49-F238E27FC236}">
                <a16:creationId xmlns:a16="http://schemas.microsoft.com/office/drawing/2014/main" id="{9839BA10-85B2-4740-9B99-0A5475DB5019}"/>
              </a:ext>
            </a:extLst>
          </p:cNvPr>
          <p:cNvSpPr/>
          <p:nvPr/>
        </p:nvSpPr>
        <p:spPr>
          <a:xfrm>
            <a:off x="7579666" y="2244433"/>
            <a:ext cx="4409144" cy="1752958"/>
          </a:xfrm>
          <a:custGeom>
            <a:avLst/>
            <a:gdLst>
              <a:gd name="connsiteX0" fmla="*/ 135236 w 4409144"/>
              <a:gd name="connsiteY0" fmla="*/ 0 h 1752958"/>
              <a:gd name="connsiteX1" fmla="*/ 4058010 w 4409144"/>
              <a:gd name="connsiteY1" fmla="*/ 0 h 1752958"/>
              <a:gd name="connsiteX2" fmla="*/ 4252376 w 4409144"/>
              <a:gd name="connsiteY2" fmla="*/ 0 h 1752958"/>
              <a:gd name="connsiteX3" fmla="*/ 4338915 w 4409144"/>
              <a:gd name="connsiteY3" fmla="*/ 0 h 1752958"/>
              <a:gd name="connsiteX4" fmla="*/ 4409144 w 4409144"/>
              <a:gd name="connsiteY4" fmla="*/ 70229 h 1752958"/>
              <a:gd name="connsiteX5" fmla="*/ 4409144 w 4409144"/>
              <a:gd name="connsiteY5" fmla="*/ 1682729 h 1752958"/>
              <a:gd name="connsiteX6" fmla="*/ 4338915 w 4409144"/>
              <a:gd name="connsiteY6" fmla="*/ 1752958 h 1752958"/>
              <a:gd name="connsiteX7" fmla="*/ 4058010 w 4409144"/>
              <a:gd name="connsiteY7" fmla="*/ 1752958 h 1752958"/>
              <a:gd name="connsiteX8" fmla="*/ 3987781 w 4409144"/>
              <a:gd name="connsiteY8" fmla="*/ 1682729 h 1752958"/>
              <a:gd name="connsiteX9" fmla="*/ 3987781 w 4409144"/>
              <a:gd name="connsiteY9" fmla="*/ 811400 h 1752958"/>
              <a:gd name="connsiteX10" fmla="*/ 135236 w 4409144"/>
              <a:gd name="connsiteY10" fmla="*/ 811400 h 1752958"/>
              <a:gd name="connsiteX11" fmla="*/ 0 w 4409144"/>
              <a:gd name="connsiteY11" fmla="*/ 676164 h 1752958"/>
              <a:gd name="connsiteX12" fmla="*/ 0 w 4409144"/>
              <a:gd name="connsiteY12" fmla="*/ 135236 h 1752958"/>
              <a:gd name="connsiteX13" fmla="*/ 135236 w 4409144"/>
              <a:gd name="connsiteY13" fmla="*/ 0 h 1752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09144" h="1752958">
                <a:moveTo>
                  <a:pt x="135236" y="0"/>
                </a:moveTo>
                <a:lnTo>
                  <a:pt x="4058010" y="0"/>
                </a:lnTo>
                <a:lnTo>
                  <a:pt x="4252376" y="0"/>
                </a:lnTo>
                <a:lnTo>
                  <a:pt x="4338915" y="0"/>
                </a:lnTo>
                <a:cubicBezTo>
                  <a:pt x="4377701" y="0"/>
                  <a:pt x="4409144" y="31443"/>
                  <a:pt x="4409144" y="70229"/>
                </a:cubicBezTo>
                <a:lnTo>
                  <a:pt x="4409144" y="1682729"/>
                </a:lnTo>
                <a:cubicBezTo>
                  <a:pt x="4409144" y="1721515"/>
                  <a:pt x="4377701" y="1752958"/>
                  <a:pt x="4338915" y="1752958"/>
                </a:cubicBezTo>
                <a:lnTo>
                  <a:pt x="4058010" y="1752958"/>
                </a:lnTo>
                <a:cubicBezTo>
                  <a:pt x="4019224" y="1752958"/>
                  <a:pt x="3987781" y="1721515"/>
                  <a:pt x="3987781" y="1682729"/>
                </a:cubicBezTo>
                <a:lnTo>
                  <a:pt x="3987781" y="811400"/>
                </a:lnTo>
                <a:lnTo>
                  <a:pt x="135236" y="811400"/>
                </a:lnTo>
                <a:cubicBezTo>
                  <a:pt x="60547" y="811400"/>
                  <a:pt x="0" y="750853"/>
                  <a:pt x="0" y="676164"/>
                </a:cubicBezTo>
                <a:lnTo>
                  <a:pt x="0" y="135236"/>
                </a:lnTo>
                <a:cubicBezTo>
                  <a:pt x="0" y="60547"/>
                  <a:pt x="60547" y="0"/>
                  <a:pt x="135236" y="0"/>
                </a:cubicBezTo>
                <a:close/>
              </a:path>
            </a:pathLst>
          </a:custGeom>
          <a:solidFill>
            <a:srgbClr val="9DBFBE">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7" name="TextBox 496">
            <a:extLst>
              <a:ext uri="{FF2B5EF4-FFF2-40B4-BE49-F238E27FC236}">
                <a16:creationId xmlns:a16="http://schemas.microsoft.com/office/drawing/2014/main" id="{BADD05B2-A49D-4A18-BE82-DFBCAF7C80A1}"/>
              </a:ext>
            </a:extLst>
          </p:cNvPr>
          <p:cNvSpPr txBox="1"/>
          <p:nvPr/>
        </p:nvSpPr>
        <p:spPr>
          <a:xfrm>
            <a:off x="8680045" y="1931705"/>
            <a:ext cx="576761" cy="369332"/>
          </a:xfrm>
          <a:prstGeom prst="rect">
            <a:avLst/>
          </a:prstGeom>
          <a:noFill/>
        </p:spPr>
        <p:txBody>
          <a:bodyPr wrap="none" rtlCol="0">
            <a:spAutoFit/>
          </a:bodyPr>
          <a:lstStyle/>
          <a:p>
            <a:r>
              <a:rPr lang="en-US" dirty="0">
                <a:solidFill>
                  <a:schemeClr val="accent1">
                    <a:lumMod val="75000"/>
                  </a:schemeClr>
                </a:solidFill>
              </a:rPr>
              <a:t>RO3</a:t>
            </a:r>
          </a:p>
        </p:txBody>
      </p:sp>
      <p:sp>
        <p:nvSpPr>
          <p:cNvPr id="498" name="TextBox 497">
            <a:extLst>
              <a:ext uri="{FF2B5EF4-FFF2-40B4-BE49-F238E27FC236}">
                <a16:creationId xmlns:a16="http://schemas.microsoft.com/office/drawing/2014/main" id="{0FB89709-2DA0-440E-BFDF-413FCCF01604}"/>
              </a:ext>
            </a:extLst>
          </p:cNvPr>
          <p:cNvSpPr txBox="1"/>
          <p:nvPr/>
        </p:nvSpPr>
        <p:spPr>
          <a:xfrm>
            <a:off x="9258060" y="1941624"/>
            <a:ext cx="576761" cy="369332"/>
          </a:xfrm>
          <a:prstGeom prst="rect">
            <a:avLst/>
          </a:prstGeom>
          <a:noFill/>
        </p:spPr>
        <p:txBody>
          <a:bodyPr wrap="none" rtlCol="0">
            <a:spAutoFit/>
          </a:bodyPr>
          <a:lstStyle/>
          <a:p>
            <a:r>
              <a:rPr lang="en-US" dirty="0">
                <a:solidFill>
                  <a:schemeClr val="accent1">
                    <a:lumMod val="75000"/>
                  </a:schemeClr>
                </a:solidFill>
              </a:rPr>
              <a:t>RO4</a:t>
            </a:r>
          </a:p>
        </p:txBody>
      </p:sp>
      <p:cxnSp>
        <p:nvCxnSpPr>
          <p:cNvPr id="499" name="Straight Arrow Connector 498">
            <a:extLst>
              <a:ext uri="{FF2B5EF4-FFF2-40B4-BE49-F238E27FC236}">
                <a16:creationId xmlns:a16="http://schemas.microsoft.com/office/drawing/2014/main" id="{8EB90CC3-402A-400A-950B-5CDE7210567B}"/>
              </a:ext>
            </a:extLst>
          </p:cNvPr>
          <p:cNvCxnSpPr>
            <a:cxnSpLocks/>
            <a:stCxn id="473" idx="2"/>
            <a:endCxn id="487" idx="0"/>
          </p:cNvCxnSpPr>
          <p:nvPr/>
        </p:nvCxnSpPr>
        <p:spPr>
          <a:xfrm>
            <a:off x="8146997" y="4350345"/>
            <a:ext cx="15163" cy="254703"/>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500" name="Straight Arrow Connector 499">
            <a:extLst>
              <a:ext uri="{FF2B5EF4-FFF2-40B4-BE49-F238E27FC236}">
                <a16:creationId xmlns:a16="http://schemas.microsoft.com/office/drawing/2014/main" id="{AD1B03C3-FD2E-4B61-9656-5F772174DD6B}"/>
              </a:ext>
            </a:extLst>
          </p:cNvPr>
          <p:cNvCxnSpPr>
            <a:cxnSpLocks/>
            <a:stCxn id="474" idx="2"/>
            <a:endCxn id="485" idx="0"/>
          </p:cNvCxnSpPr>
          <p:nvPr/>
        </p:nvCxnSpPr>
        <p:spPr>
          <a:xfrm>
            <a:off x="8572891" y="4357930"/>
            <a:ext cx="8201" cy="253170"/>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501" name="Picture 500" descr="A picture containing clipart&#10;&#10;Description automatically generated">
            <a:extLst>
              <a:ext uri="{FF2B5EF4-FFF2-40B4-BE49-F238E27FC236}">
                <a16:creationId xmlns:a16="http://schemas.microsoft.com/office/drawing/2014/main" id="{813F391E-C860-42E4-B7C4-199F15F340B1}"/>
              </a:ext>
            </a:extLst>
          </p:cNvPr>
          <p:cNvPicPr>
            <a:picLocks noChangeAspect="1"/>
          </p:cNvPicPr>
          <p:nvPr/>
        </p:nvPicPr>
        <p:blipFill>
          <a:blip r:embed="rId3"/>
          <a:stretch>
            <a:fillRect/>
          </a:stretch>
        </p:blipFill>
        <p:spPr>
          <a:xfrm>
            <a:off x="6702649" y="3815591"/>
            <a:ext cx="399029" cy="399029"/>
          </a:xfrm>
          <a:prstGeom prst="rect">
            <a:avLst/>
          </a:prstGeom>
        </p:spPr>
      </p:pic>
      <p:pic>
        <p:nvPicPr>
          <p:cNvPr id="502" name="Picture 501" descr="A picture containing clipart&#10;&#10;Description automatically generated">
            <a:extLst>
              <a:ext uri="{FF2B5EF4-FFF2-40B4-BE49-F238E27FC236}">
                <a16:creationId xmlns:a16="http://schemas.microsoft.com/office/drawing/2014/main" id="{A92DCB7D-5DC9-4C09-BA02-EA77B86EA59A}"/>
              </a:ext>
            </a:extLst>
          </p:cNvPr>
          <p:cNvPicPr>
            <a:picLocks noChangeAspect="1"/>
          </p:cNvPicPr>
          <p:nvPr/>
        </p:nvPicPr>
        <p:blipFill>
          <a:blip r:embed="rId3"/>
          <a:stretch>
            <a:fillRect/>
          </a:stretch>
        </p:blipFill>
        <p:spPr>
          <a:xfrm>
            <a:off x="7124217" y="3804873"/>
            <a:ext cx="399029" cy="399029"/>
          </a:xfrm>
          <a:prstGeom prst="rect">
            <a:avLst/>
          </a:prstGeom>
        </p:spPr>
      </p:pic>
      <p:sp>
        <p:nvSpPr>
          <p:cNvPr id="333" name="Rectangle 332">
            <a:extLst>
              <a:ext uri="{FF2B5EF4-FFF2-40B4-BE49-F238E27FC236}">
                <a16:creationId xmlns:a16="http://schemas.microsoft.com/office/drawing/2014/main" id="{4D8A7739-8D2E-4456-8447-D9ADB4BD72F2}"/>
              </a:ext>
            </a:extLst>
          </p:cNvPr>
          <p:cNvSpPr/>
          <p:nvPr/>
        </p:nvSpPr>
        <p:spPr>
          <a:xfrm>
            <a:off x="6217564" y="3190281"/>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04" name="Rectangle 503">
            <a:extLst>
              <a:ext uri="{FF2B5EF4-FFF2-40B4-BE49-F238E27FC236}">
                <a16:creationId xmlns:a16="http://schemas.microsoft.com/office/drawing/2014/main" id="{CDE5CF66-40B3-4F5B-954B-14BAC9C4497A}"/>
              </a:ext>
            </a:extLst>
          </p:cNvPr>
          <p:cNvSpPr/>
          <p:nvPr/>
        </p:nvSpPr>
        <p:spPr>
          <a:xfrm>
            <a:off x="6691744" y="3192429"/>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05" name="Rectangle 504">
            <a:extLst>
              <a:ext uri="{FF2B5EF4-FFF2-40B4-BE49-F238E27FC236}">
                <a16:creationId xmlns:a16="http://schemas.microsoft.com/office/drawing/2014/main" id="{30683F05-B05B-436C-A201-CA7C213001F8}"/>
              </a:ext>
            </a:extLst>
          </p:cNvPr>
          <p:cNvSpPr/>
          <p:nvPr/>
        </p:nvSpPr>
        <p:spPr>
          <a:xfrm>
            <a:off x="7133237" y="3191924"/>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06" name="Rectangle 505">
            <a:extLst>
              <a:ext uri="{FF2B5EF4-FFF2-40B4-BE49-F238E27FC236}">
                <a16:creationId xmlns:a16="http://schemas.microsoft.com/office/drawing/2014/main" id="{9EAC1A43-C7DB-4C04-9E1D-5F8381404089}"/>
              </a:ext>
            </a:extLst>
          </p:cNvPr>
          <p:cNvSpPr/>
          <p:nvPr/>
        </p:nvSpPr>
        <p:spPr>
          <a:xfrm>
            <a:off x="6229816" y="3794878"/>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07" name="Rectangle 506">
            <a:extLst>
              <a:ext uri="{FF2B5EF4-FFF2-40B4-BE49-F238E27FC236}">
                <a16:creationId xmlns:a16="http://schemas.microsoft.com/office/drawing/2014/main" id="{CF1C19BD-FBDF-496F-8193-BBD214EB6C37}"/>
              </a:ext>
            </a:extLst>
          </p:cNvPr>
          <p:cNvSpPr/>
          <p:nvPr/>
        </p:nvSpPr>
        <p:spPr>
          <a:xfrm>
            <a:off x="6251209" y="2447171"/>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08" name="Rectangle 507">
            <a:extLst>
              <a:ext uri="{FF2B5EF4-FFF2-40B4-BE49-F238E27FC236}">
                <a16:creationId xmlns:a16="http://schemas.microsoft.com/office/drawing/2014/main" id="{2B08ED85-ACB4-4087-AC07-2A5788454E68}"/>
              </a:ext>
            </a:extLst>
          </p:cNvPr>
          <p:cNvSpPr/>
          <p:nvPr/>
        </p:nvSpPr>
        <p:spPr>
          <a:xfrm>
            <a:off x="8781320" y="2980616"/>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09" name="Rectangle 508">
            <a:extLst>
              <a:ext uri="{FF2B5EF4-FFF2-40B4-BE49-F238E27FC236}">
                <a16:creationId xmlns:a16="http://schemas.microsoft.com/office/drawing/2014/main" id="{629A1B25-2D70-483C-A3B5-14A87E3CAA1E}"/>
              </a:ext>
            </a:extLst>
          </p:cNvPr>
          <p:cNvSpPr/>
          <p:nvPr/>
        </p:nvSpPr>
        <p:spPr>
          <a:xfrm>
            <a:off x="9947313" y="2951609"/>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10" name="Rectangle 509">
            <a:extLst>
              <a:ext uri="{FF2B5EF4-FFF2-40B4-BE49-F238E27FC236}">
                <a16:creationId xmlns:a16="http://schemas.microsoft.com/office/drawing/2014/main" id="{B2D51DDE-0180-4E95-AAF8-45D1FBCD6097}"/>
              </a:ext>
            </a:extLst>
          </p:cNvPr>
          <p:cNvSpPr/>
          <p:nvPr/>
        </p:nvSpPr>
        <p:spPr>
          <a:xfrm>
            <a:off x="2763947" y="2892143"/>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11" name="Rectangle 510">
            <a:extLst>
              <a:ext uri="{FF2B5EF4-FFF2-40B4-BE49-F238E27FC236}">
                <a16:creationId xmlns:a16="http://schemas.microsoft.com/office/drawing/2014/main" id="{A59E9532-63F6-46A5-AF04-D9214C4D74D7}"/>
              </a:ext>
            </a:extLst>
          </p:cNvPr>
          <p:cNvSpPr/>
          <p:nvPr/>
        </p:nvSpPr>
        <p:spPr>
          <a:xfrm>
            <a:off x="3787822" y="2910712"/>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12" name="Rectangle 511">
            <a:extLst>
              <a:ext uri="{FF2B5EF4-FFF2-40B4-BE49-F238E27FC236}">
                <a16:creationId xmlns:a16="http://schemas.microsoft.com/office/drawing/2014/main" id="{E720A117-825B-4968-9B4E-CB2BBACC69DE}"/>
              </a:ext>
            </a:extLst>
          </p:cNvPr>
          <p:cNvSpPr/>
          <p:nvPr/>
        </p:nvSpPr>
        <p:spPr>
          <a:xfrm>
            <a:off x="1640305" y="5907761"/>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15" name="Isosceles Triangle 514">
            <a:extLst>
              <a:ext uri="{FF2B5EF4-FFF2-40B4-BE49-F238E27FC236}">
                <a16:creationId xmlns:a16="http://schemas.microsoft.com/office/drawing/2014/main" id="{2CC88D3F-66EF-48AB-82EE-DC827E6F905D}"/>
              </a:ext>
            </a:extLst>
          </p:cNvPr>
          <p:cNvSpPr/>
          <p:nvPr/>
        </p:nvSpPr>
        <p:spPr>
          <a:xfrm rot="5400000">
            <a:off x="6274952" y="5173671"/>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16" name="Rectangle 515">
            <a:extLst>
              <a:ext uri="{FF2B5EF4-FFF2-40B4-BE49-F238E27FC236}">
                <a16:creationId xmlns:a16="http://schemas.microsoft.com/office/drawing/2014/main" id="{C937E9CC-77C8-43CB-BE6C-90A303D47324}"/>
              </a:ext>
            </a:extLst>
          </p:cNvPr>
          <p:cNvSpPr/>
          <p:nvPr/>
        </p:nvSpPr>
        <p:spPr>
          <a:xfrm>
            <a:off x="6212449" y="5084133"/>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17" name="Isosceles Triangle 516">
            <a:extLst>
              <a:ext uri="{FF2B5EF4-FFF2-40B4-BE49-F238E27FC236}">
                <a16:creationId xmlns:a16="http://schemas.microsoft.com/office/drawing/2014/main" id="{CBE678E0-16B2-437F-9366-0C821CE18A08}"/>
              </a:ext>
            </a:extLst>
          </p:cNvPr>
          <p:cNvSpPr/>
          <p:nvPr/>
        </p:nvSpPr>
        <p:spPr>
          <a:xfrm rot="5400000">
            <a:off x="8381577" y="5172711"/>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18" name="Rectangle 517">
            <a:extLst>
              <a:ext uri="{FF2B5EF4-FFF2-40B4-BE49-F238E27FC236}">
                <a16:creationId xmlns:a16="http://schemas.microsoft.com/office/drawing/2014/main" id="{85D335E7-551D-4718-B48F-BB761EE5689F}"/>
              </a:ext>
            </a:extLst>
          </p:cNvPr>
          <p:cNvSpPr/>
          <p:nvPr/>
        </p:nvSpPr>
        <p:spPr>
          <a:xfrm>
            <a:off x="8319074" y="5083173"/>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19" name="Isosceles Triangle 518">
            <a:extLst>
              <a:ext uri="{FF2B5EF4-FFF2-40B4-BE49-F238E27FC236}">
                <a16:creationId xmlns:a16="http://schemas.microsoft.com/office/drawing/2014/main" id="{C08A2C55-6024-4DAE-BD54-F3D115CF023A}"/>
              </a:ext>
            </a:extLst>
          </p:cNvPr>
          <p:cNvSpPr/>
          <p:nvPr/>
        </p:nvSpPr>
        <p:spPr>
          <a:xfrm rot="5400000">
            <a:off x="7519263" y="5172813"/>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20" name="Rectangle 519">
            <a:extLst>
              <a:ext uri="{FF2B5EF4-FFF2-40B4-BE49-F238E27FC236}">
                <a16:creationId xmlns:a16="http://schemas.microsoft.com/office/drawing/2014/main" id="{3150827F-09BC-40D9-8F8B-6274A15E0937}"/>
              </a:ext>
            </a:extLst>
          </p:cNvPr>
          <p:cNvSpPr/>
          <p:nvPr/>
        </p:nvSpPr>
        <p:spPr>
          <a:xfrm>
            <a:off x="7456760" y="5083275"/>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21" name="Isosceles Triangle 520">
            <a:extLst>
              <a:ext uri="{FF2B5EF4-FFF2-40B4-BE49-F238E27FC236}">
                <a16:creationId xmlns:a16="http://schemas.microsoft.com/office/drawing/2014/main" id="{6D3E63F5-DDBF-4D7B-A96F-1FA46DD2F13C}"/>
              </a:ext>
            </a:extLst>
          </p:cNvPr>
          <p:cNvSpPr/>
          <p:nvPr/>
        </p:nvSpPr>
        <p:spPr>
          <a:xfrm rot="5400000">
            <a:off x="226649" y="5167740"/>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22" name="Rectangle 521">
            <a:extLst>
              <a:ext uri="{FF2B5EF4-FFF2-40B4-BE49-F238E27FC236}">
                <a16:creationId xmlns:a16="http://schemas.microsoft.com/office/drawing/2014/main" id="{167C66B1-DCAF-48D6-A06F-096EB0DB3F90}"/>
              </a:ext>
            </a:extLst>
          </p:cNvPr>
          <p:cNvSpPr/>
          <p:nvPr/>
        </p:nvSpPr>
        <p:spPr>
          <a:xfrm>
            <a:off x="164146" y="5078202"/>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23" name="Isosceles Triangle 522">
            <a:extLst>
              <a:ext uri="{FF2B5EF4-FFF2-40B4-BE49-F238E27FC236}">
                <a16:creationId xmlns:a16="http://schemas.microsoft.com/office/drawing/2014/main" id="{36250BE5-ED11-4BBA-BA25-0F7931ED3C74}"/>
              </a:ext>
            </a:extLst>
          </p:cNvPr>
          <p:cNvSpPr/>
          <p:nvPr/>
        </p:nvSpPr>
        <p:spPr>
          <a:xfrm rot="5400000">
            <a:off x="2601690" y="5167740"/>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24" name="Rectangle 523">
            <a:extLst>
              <a:ext uri="{FF2B5EF4-FFF2-40B4-BE49-F238E27FC236}">
                <a16:creationId xmlns:a16="http://schemas.microsoft.com/office/drawing/2014/main" id="{FCD1EF19-84AD-4432-8F10-02DC8F9CEF27}"/>
              </a:ext>
            </a:extLst>
          </p:cNvPr>
          <p:cNvSpPr/>
          <p:nvPr/>
        </p:nvSpPr>
        <p:spPr>
          <a:xfrm>
            <a:off x="2539187" y="5078202"/>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25" name="Isosceles Triangle 524">
            <a:extLst>
              <a:ext uri="{FF2B5EF4-FFF2-40B4-BE49-F238E27FC236}">
                <a16:creationId xmlns:a16="http://schemas.microsoft.com/office/drawing/2014/main" id="{F9DA6FA7-65A2-4CA5-AF9F-E5917AC134EA}"/>
              </a:ext>
            </a:extLst>
          </p:cNvPr>
          <p:cNvSpPr/>
          <p:nvPr/>
        </p:nvSpPr>
        <p:spPr>
          <a:xfrm rot="5400000">
            <a:off x="1594032" y="5172764"/>
            <a:ext cx="399029" cy="3666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26" name="Rectangle 525">
            <a:extLst>
              <a:ext uri="{FF2B5EF4-FFF2-40B4-BE49-F238E27FC236}">
                <a16:creationId xmlns:a16="http://schemas.microsoft.com/office/drawing/2014/main" id="{6652EAB4-B17F-42FD-BE7A-F6C9CAD5B96F}"/>
              </a:ext>
            </a:extLst>
          </p:cNvPr>
          <p:cNvSpPr/>
          <p:nvPr/>
        </p:nvSpPr>
        <p:spPr>
          <a:xfrm>
            <a:off x="1531529" y="5083226"/>
            <a:ext cx="227319" cy="2438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cxnSp>
        <p:nvCxnSpPr>
          <p:cNvPr id="527" name="Straight Arrow Connector 526">
            <a:extLst>
              <a:ext uri="{FF2B5EF4-FFF2-40B4-BE49-F238E27FC236}">
                <a16:creationId xmlns:a16="http://schemas.microsoft.com/office/drawing/2014/main" id="{196CEB8B-38F1-4F32-9EF9-6B3FF362898E}"/>
              </a:ext>
            </a:extLst>
          </p:cNvPr>
          <p:cNvCxnSpPr>
            <a:cxnSpLocks/>
            <a:stCxn id="380" idx="2"/>
            <a:endCxn id="521" idx="1"/>
          </p:cNvCxnSpPr>
          <p:nvPr/>
        </p:nvCxnSpPr>
        <p:spPr>
          <a:xfrm>
            <a:off x="424538" y="4923081"/>
            <a:ext cx="1625" cy="328235"/>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528" name="Straight Arrow Connector 527">
            <a:extLst>
              <a:ext uri="{FF2B5EF4-FFF2-40B4-BE49-F238E27FC236}">
                <a16:creationId xmlns:a16="http://schemas.microsoft.com/office/drawing/2014/main" id="{F7191F41-AE9F-41A7-98F9-578BEBB1D8E6}"/>
              </a:ext>
            </a:extLst>
          </p:cNvPr>
          <p:cNvCxnSpPr>
            <a:cxnSpLocks/>
            <a:stCxn id="404" idx="2"/>
            <a:endCxn id="525" idx="1"/>
          </p:cNvCxnSpPr>
          <p:nvPr/>
        </p:nvCxnSpPr>
        <p:spPr>
          <a:xfrm flipH="1">
            <a:off x="1793546" y="4917479"/>
            <a:ext cx="354" cy="338861"/>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529" name="Straight Arrow Connector 528">
            <a:extLst>
              <a:ext uri="{FF2B5EF4-FFF2-40B4-BE49-F238E27FC236}">
                <a16:creationId xmlns:a16="http://schemas.microsoft.com/office/drawing/2014/main" id="{C1CB9D9D-D7DC-44CE-9622-E46EA253CC58}"/>
              </a:ext>
            </a:extLst>
          </p:cNvPr>
          <p:cNvCxnSpPr>
            <a:cxnSpLocks/>
            <a:stCxn id="406" idx="2"/>
            <a:endCxn id="523" idx="1"/>
          </p:cNvCxnSpPr>
          <p:nvPr/>
        </p:nvCxnSpPr>
        <p:spPr>
          <a:xfrm flipH="1">
            <a:off x="2801204" y="4916092"/>
            <a:ext cx="126" cy="335224"/>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530" name="Straight Arrow Connector 529">
            <a:extLst>
              <a:ext uri="{FF2B5EF4-FFF2-40B4-BE49-F238E27FC236}">
                <a16:creationId xmlns:a16="http://schemas.microsoft.com/office/drawing/2014/main" id="{85E20550-DF2A-4C5C-9D68-28610D8999E1}"/>
              </a:ext>
            </a:extLst>
          </p:cNvPr>
          <p:cNvCxnSpPr>
            <a:cxnSpLocks/>
            <a:stCxn id="463" idx="2"/>
            <a:endCxn id="515" idx="1"/>
          </p:cNvCxnSpPr>
          <p:nvPr/>
        </p:nvCxnSpPr>
        <p:spPr>
          <a:xfrm>
            <a:off x="6458286" y="4869478"/>
            <a:ext cx="16180" cy="387769"/>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531" name="Straight Arrow Connector 530">
            <a:extLst>
              <a:ext uri="{FF2B5EF4-FFF2-40B4-BE49-F238E27FC236}">
                <a16:creationId xmlns:a16="http://schemas.microsoft.com/office/drawing/2014/main" id="{8DD38F84-0ABB-49B5-B9CA-D161D8CD0419}"/>
              </a:ext>
            </a:extLst>
          </p:cNvPr>
          <p:cNvCxnSpPr>
            <a:cxnSpLocks/>
            <a:stCxn id="484" idx="2"/>
            <a:endCxn id="519" idx="1"/>
          </p:cNvCxnSpPr>
          <p:nvPr/>
        </p:nvCxnSpPr>
        <p:spPr>
          <a:xfrm>
            <a:off x="7712832" y="5020113"/>
            <a:ext cx="5945" cy="236276"/>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532" name="Straight Arrow Connector 531">
            <a:extLst>
              <a:ext uri="{FF2B5EF4-FFF2-40B4-BE49-F238E27FC236}">
                <a16:creationId xmlns:a16="http://schemas.microsoft.com/office/drawing/2014/main" id="{AF7D3165-DCF0-46E2-8535-0BBDAD76DD7E}"/>
              </a:ext>
            </a:extLst>
          </p:cNvPr>
          <p:cNvCxnSpPr>
            <a:cxnSpLocks/>
            <a:stCxn id="485" idx="2"/>
            <a:endCxn id="517" idx="1"/>
          </p:cNvCxnSpPr>
          <p:nvPr/>
        </p:nvCxnSpPr>
        <p:spPr>
          <a:xfrm flipH="1">
            <a:off x="8581091" y="5020760"/>
            <a:ext cx="1" cy="235527"/>
          </a:xfrm>
          <a:prstGeom prst="straightConnector1">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9" name="TextBox 48">
            <a:extLst>
              <a:ext uri="{FF2B5EF4-FFF2-40B4-BE49-F238E27FC236}">
                <a16:creationId xmlns:a16="http://schemas.microsoft.com/office/drawing/2014/main" id="{041BBBA9-1136-411F-9C9E-7E3596D2964F}"/>
              </a:ext>
            </a:extLst>
          </p:cNvPr>
          <p:cNvSpPr txBox="1"/>
          <p:nvPr/>
        </p:nvSpPr>
        <p:spPr>
          <a:xfrm>
            <a:off x="4257317" y="5166407"/>
            <a:ext cx="736099"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latin typeface="Courier New" panose="02070309020205020404" pitchFamily="49" charset="0"/>
                <a:cs typeface="Courier New" panose="02070309020205020404" pitchFamily="49" charset="0"/>
              </a:rPr>
              <a:t>HMAC</a:t>
            </a:r>
          </a:p>
        </p:txBody>
      </p:sp>
      <p:cxnSp>
        <p:nvCxnSpPr>
          <p:cNvPr id="52" name="Straight Arrow Connector 51">
            <a:extLst>
              <a:ext uri="{FF2B5EF4-FFF2-40B4-BE49-F238E27FC236}">
                <a16:creationId xmlns:a16="http://schemas.microsoft.com/office/drawing/2014/main" id="{26B37018-5353-417B-8B84-2FFB630DD7F8}"/>
              </a:ext>
            </a:extLst>
          </p:cNvPr>
          <p:cNvCxnSpPr>
            <a:stCxn id="49" idx="3"/>
            <a:endCxn id="515" idx="3"/>
          </p:cNvCxnSpPr>
          <p:nvPr/>
        </p:nvCxnSpPr>
        <p:spPr>
          <a:xfrm>
            <a:off x="4993416" y="5351073"/>
            <a:ext cx="1297717" cy="59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33" name="Straight Arrow Connector 532">
            <a:extLst>
              <a:ext uri="{FF2B5EF4-FFF2-40B4-BE49-F238E27FC236}">
                <a16:creationId xmlns:a16="http://schemas.microsoft.com/office/drawing/2014/main" id="{ADD57BDC-D717-4607-8EEB-33A94D34E402}"/>
              </a:ext>
            </a:extLst>
          </p:cNvPr>
          <p:cNvCxnSpPr>
            <a:cxnSpLocks/>
            <a:stCxn id="49" idx="1"/>
            <a:endCxn id="523" idx="0"/>
          </p:cNvCxnSpPr>
          <p:nvPr/>
        </p:nvCxnSpPr>
        <p:spPr>
          <a:xfrm flipH="1">
            <a:off x="2984538" y="5351073"/>
            <a:ext cx="1272779"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36" name="Title 1">
            <a:extLst>
              <a:ext uri="{FF2B5EF4-FFF2-40B4-BE49-F238E27FC236}">
                <a16:creationId xmlns:a16="http://schemas.microsoft.com/office/drawing/2014/main" id="{AF8A5302-D708-4BB2-B3DE-2908CB649832}"/>
              </a:ext>
            </a:extLst>
          </p:cNvPr>
          <p:cNvSpPr txBox="1">
            <a:spLocks/>
          </p:cNvSpPr>
          <p:nvPr/>
        </p:nvSpPr>
        <p:spPr>
          <a:xfrm>
            <a:off x="-185744" y="210481"/>
            <a:ext cx="4923417" cy="923925"/>
          </a:xfrm>
          <a:prstGeom prst="rect">
            <a:avLst/>
          </a:prstGeom>
          <a:ln w="38100">
            <a:solidFill>
              <a:schemeClr val="tx1"/>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solidFill>
                  <a:schemeClr val="tx1"/>
                </a:solidFill>
              </a:rPr>
              <a:t>  Abstraction Pitfalls</a:t>
            </a:r>
          </a:p>
        </p:txBody>
      </p:sp>
      <p:sp>
        <p:nvSpPr>
          <p:cNvPr id="60" name="Footer Placeholder 59">
            <a:extLst>
              <a:ext uri="{FF2B5EF4-FFF2-40B4-BE49-F238E27FC236}">
                <a16:creationId xmlns:a16="http://schemas.microsoft.com/office/drawing/2014/main" id="{E9F38245-FDDA-4939-A8C0-2A4E3D26BE33}"/>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36735867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72BB322-90BB-426F-8E3A-EFAF835BD788}"/>
              </a:ext>
            </a:extLst>
          </p:cNvPr>
          <p:cNvSpPr/>
          <p:nvPr/>
        </p:nvSpPr>
        <p:spPr>
          <a:xfrm>
            <a:off x="350932" y="2619813"/>
            <a:ext cx="4588252" cy="492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Hash function </a:t>
            </a:r>
          </a:p>
        </p:txBody>
      </p:sp>
      <p:sp>
        <p:nvSpPr>
          <p:cNvPr id="46" name="TextBox 45">
            <a:extLst>
              <a:ext uri="{FF2B5EF4-FFF2-40B4-BE49-F238E27FC236}">
                <a16:creationId xmlns:a16="http://schemas.microsoft.com/office/drawing/2014/main" id="{3CEE9103-B57D-486F-BC27-55F80DC65E4B}"/>
              </a:ext>
            </a:extLst>
          </p:cNvPr>
          <p:cNvSpPr txBox="1"/>
          <p:nvPr/>
        </p:nvSpPr>
        <p:spPr>
          <a:xfrm>
            <a:off x="2412191" y="1931411"/>
            <a:ext cx="9358896" cy="461665"/>
          </a:xfrm>
          <a:prstGeom prst="rect">
            <a:avLst/>
          </a:prstGeom>
          <a:solidFill>
            <a:schemeClr val="accent3">
              <a:lumMod val="40000"/>
              <a:lumOff val="60000"/>
            </a:schemeClr>
          </a:solidFill>
        </p:spPr>
        <p:txBody>
          <a:bodyPr wrap="square" rtlCol="0">
            <a:spAutoFit/>
          </a:bodyPr>
          <a:lstStyle/>
          <a:p>
            <a:r>
              <a:rPr lang="en-US" sz="2400" dirty="0"/>
              <a:t> Adv(</a:t>
            </a:r>
            <a:r>
              <a:rPr lang="en-US" sz="2400" b="1" dirty="0">
                <a:solidFill>
                  <a:srgbClr val="C00000"/>
                </a:solidFill>
              </a:rPr>
              <a:t>A</a:t>
            </a:r>
            <a:r>
              <a:rPr lang="en-US" sz="2400" dirty="0"/>
              <a:t>, </a:t>
            </a:r>
            <a:r>
              <a:rPr lang="en-US" sz="2400" b="1" dirty="0"/>
              <a:t>TLS 1.3</a:t>
            </a:r>
            <a:r>
              <a:rPr lang="en-US" sz="2400" dirty="0"/>
              <a:t>) ≤ Adv(</a:t>
            </a:r>
            <a:r>
              <a:rPr lang="en-US" sz="2400" b="1" dirty="0">
                <a:solidFill>
                  <a:srgbClr val="C00000"/>
                </a:solidFill>
              </a:rPr>
              <a:t>B1</a:t>
            </a:r>
            <a:r>
              <a:rPr lang="en-US" sz="2400" dirty="0"/>
              <a:t>, Abstract </a:t>
            </a:r>
            <a:r>
              <a:rPr lang="en-US" sz="2400" b="1" dirty="0"/>
              <a:t>TLS 1.3</a:t>
            </a:r>
            <a:r>
              <a:rPr lang="en-US" sz="2400" dirty="0"/>
              <a:t>) + </a:t>
            </a:r>
            <a:r>
              <a:rPr lang="en-US" sz="2400" b="1" dirty="0" err="1"/>
              <a:t>IndiffAdv</a:t>
            </a:r>
            <a:r>
              <a:rPr lang="en-US" sz="2400" dirty="0"/>
              <a:t>(</a:t>
            </a:r>
            <a:r>
              <a:rPr lang="en-US" sz="2400" b="1" dirty="0">
                <a:solidFill>
                  <a:srgbClr val="C00000"/>
                </a:solidFill>
              </a:rPr>
              <a:t>B2</a:t>
            </a:r>
            <a:r>
              <a:rPr lang="en-US" sz="2400" b="1" dirty="0"/>
              <a:t>, </a:t>
            </a:r>
            <a:r>
              <a:rPr lang="en-US" sz="2400" b="1" dirty="0">
                <a:solidFill>
                  <a:schemeClr val="accent6">
                    <a:lumMod val="75000"/>
                  </a:schemeClr>
                </a:solidFill>
              </a:rPr>
              <a:t>Abstraction</a:t>
            </a:r>
            <a:r>
              <a:rPr lang="en-US" sz="2400" b="1" dirty="0"/>
              <a:t>)</a:t>
            </a:r>
            <a:endParaRPr lang="en-US" sz="2400" b="1" dirty="0">
              <a:solidFill>
                <a:srgbClr val="C00000"/>
              </a:solidFill>
            </a:endParaRPr>
          </a:p>
        </p:txBody>
      </p:sp>
      <p:sp>
        <p:nvSpPr>
          <p:cNvPr id="50" name="TextBox 49">
            <a:extLst>
              <a:ext uri="{FF2B5EF4-FFF2-40B4-BE49-F238E27FC236}">
                <a16:creationId xmlns:a16="http://schemas.microsoft.com/office/drawing/2014/main" id="{B33A04F1-2BFB-4FA9-83A3-196B35DD1623}"/>
              </a:ext>
            </a:extLst>
          </p:cNvPr>
          <p:cNvSpPr txBox="1"/>
          <p:nvPr/>
        </p:nvSpPr>
        <p:spPr>
          <a:xfrm>
            <a:off x="0" y="1881655"/>
            <a:ext cx="2391167" cy="523220"/>
          </a:xfrm>
          <a:prstGeom prst="rect">
            <a:avLst/>
          </a:prstGeom>
          <a:noFill/>
        </p:spPr>
        <p:txBody>
          <a:bodyPr wrap="none" rtlCol="0">
            <a:spAutoFit/>
          </a:bodyPr>
          <a:lstStyle/>
          <a:p>
            <a:r>
              <a:rPr lang="en-US" sz="2800" b="1" dirty="0"/>
              <a:t>Theorem </a:t>
            </a:r>
            <a:r>
              <a:rPr lang="en-US" sz="1400" dirty="0"/>
              <a:t>[DDGJ21]</a:t>
            </a:r>
            <a:r>
              <a:rPr lang="en-US" sz="2800" b="1" dirty="0"/>
              <a:t>:</a:t>
            </a:r>
            <a:endParaRPr lang="en-US" sz="2000" b="1" dirty="0"/>
          </a:p>
        </p:txBody>
      </p:sp>
      <p:sp>
        <p:nvSpPr>
          <p:cNvPr id="52" name="Rectangle 51">
            <a:extLst>
              <a:ext uri="{FF2B5EF4-FFF2-40B4-BE49-F238E27FC236}">
                <a16:creationId xmlns:a16="http://schemas.microsoft.com/office/drawing/2014/main" id="{58ABE3F9-24A9-43B4-8D5A-57CA610F9FE4}"/>
              </a:ext>
            </a:extLst>
          </p:cNvPr>
          <p:cNvSpPr/>
          <p:nvPr/>
        </p:nvSpPr>
        <p:spPr>
          <a:xfrm>
            <a:off x="1980924" y="2718367"/>
            <a:ext cx="328012" cy="30506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81" name="Title 1">
            <a:extLst>
              <a:ext uri="{FF2B5EF4-FFF2-40B4-BE49-F238E27FC236}">
                <a16:creationId xmlns:a16="http://schemas.microsoft.com/office/drawing/2014/main" id="{92592EFA-AE9B-4504-B6DD-E957973E720D}"/>
              </a:ext>
            </a:extLst>
          </p:cNvPr>
          <p:cNvSpPr txBox="1">
            <a:spLocks/>
          </p:cNvSpPr>
          <p:nvPr/>
        </p:nvSpPr>
        <p:spPr>
          <a:xfrm>
            <a:off x="-185744" y="210481"/>
            <a:ext cx="9358896" cy="923925"/>
          </a:xfrm>
          <a:prstGeom prst="rect">
            <a:avLst/>
          </a:prstGeom>
          <a:ln w="38100">
            <a:solidFill>
              <a:schemeClr val="tx1"/>
            </a:solidFill>
          </a:ln>
        </p:spPr>
        <p:txBody>
          <a:bodyPr vert="horz" lIns="91440" tIns="45720" rIns="91440" bIns="45720" rtlCol="0" anchor="b">
            <a:normAutofit fontScale="92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solidFill>
                  <a:schemeClr val="tx1"/>
                </a:solidFill>
              </a:rPr>
              <a:t>  The Modular </a:t>
            </a:r>
            <a:r>
              <a:rPr lang="en-US" dirty="0" err="1">
                <a:solidFill>
                  <a:schemeClr val="tx1"/>
                </a:solidFill>
              </a:rPr>
              <a:t>Indifferentiability</a:t>
            </a:r>
            <a:r>
              <a:rPr lang="en-US" dirty="0">
                <a:solidFill>
                  <a:schemeClr val="tx1"/>
                </a:solidFill>
              </a:rPr>
              <a:t> Approach</a:t>
            </a:r>
          </a:p>
        </p:txBody>
      </p:sp>
      <p:sp>
        <p:nvSpPr>
          <p:cNvPr id="90" name="Footer Placeholder 89">
            <a:extLst>
              <a:ext uri="{FF2B5EF4-FFF2-40B4-BE49-F238E27FC236}">
                <a16:creationId xmlns:a16="http://schemas.microsoft.com/office/drawing/2014/main" id="{1688E073-3D01-41A9-BA09-DC52C3EE627A}"/>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35305434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72BB322-90BB-426F-8E3A-EFAF835BD788}"/>
              </a:ext>
            </a:extLst>
          </p:cNvPr>
          <p:cNvSpPr/>
          <p:nvPr/>
        </p:nvSpPr>
        <p:spPr>
          <a:xfrm>
            <a:off x="350932" y="2619813"/>
            <a:ext cx="4588252" cy="492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Hash function </a:t>
            </a:r>
          </a:p>
        </p:txBody>
      </p:sp>
      <p:sp>
        <p:nvSpPr>
          <p:cNvPr id="36" name="Rectangle 35">
            <a:extLst>
              <a:ext uri="{FF2B5EF4-FFF2-40B4-BE49-F238E27FC236}">
                <a16:creationId xmlns:a16="http://schemas.microsoft.com/office/drawing/2014/main" id="{1AC706C6-897E-4E71-95C3-53131A2CA2A9}"/>
              </a:ext>
            </a:extLst>
          </p:cNvPr>
          <p:cNvSpPr/>
          <p:nvPr/>
        </p:nvSpPr>
        <p:spPr>
          <a:xfrm>
            <a:off x="350931" y="3426992"/>
            <a:ext cx="4588253" cy="4770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dirty="0"/>
              <a:t>   Random oracle </a:t>
            </a:r>
          </a:p>
        </p:txBody>
      </p:sp>
      <p:sp>
        <p:nvSpPr>
          <p:cNvPr id="46" name="TextBox 45">
            <a:extLst>
              <a:ext uri="{FF2B5EF4-FFF2-40B4-BE49-F238E27FC236}">
                <a16:creationId xmlns:a16="http://schemas.microsoft.com/office/drawing/2014/main" id="{3CEE9103-B57D-486F-BC27-55F80DC65E4B}"/>
              </a:ext>
            </a:extLst>
          </p:cNvPr>
          <p:cNvSpPr txBox="1"/>
          <p:nvPr/>
        </p:nvSpPr>
        <p:spPr>
          <a:xfrm>
            <a:off x="2412191" y="1931411"/>
            <a:ext cx="9358896" cy="461665"/>
          </a:xfrm>
          <a:prstGeom prst="rect">
            <a:avLst/>
          </a:prstGeom>
          <a:solidFill>
            <a:schemeClr val="accent3">
              <a:lumMod val="40000"/>
              <a:lumOff val="60000"/>
            </a:schemeClr>
          </a:solidFill>
        </p:spPr>
        <p:txBody>
          <a:bodyPr wrap="square" rtlCol="0">
            <a:spAutoFit/>
          </a:bodyPr>
          <a:lstStyle/>
          <a:p>
            <a:r>
              <a:rPr lang="en-US" sz="2400" dirty="0"/>
              <a:t> Adv(</a:t>
            </a:r>
            <a:r>
              <a:rPr lang="en-US" sz="2400" b="1" dirty="0">
                <a:solidFill>
                  <a:srgbClr val="C00000"/>
                </a:solidFill>
              </a:rPr>
              <a:t>A</a:t>
            </a:r>
            <a:r>
              <a:rPr lang="en-US" sz="2400" dirty="0"/>
              <a:t>, </a:t>
            </a:r>
            <a:r>
              <a:rPr lang="en-US" sz="2400" b="1" dirty="0"/>
              <a:t>TLS 1.3</a:t>
            </a:r>
            <a:r>
              <a:rPr lang="en-US" sz="2400" dirty="0"/>
              <a:t>) ≤ Adv(</a:t>
            </a:r>
            <a:r>
              <a:rPr lang="en-US" sz="2400" b="1" dirty="0">
                <a:solidFill>
                  <a:srgbClr val="C00000"/>
                </a:solidFill>
              </a:rPr>
              <a:t>B1</a:t>
            </a:r>
            <a:r>
              <a:rPr lang="en-US" sz="2400" dirty="0"/>
              <a:t>, Abstract </a:t>
            </a:r>
            <a:r>
              <a:rPr lang="en-US" sz="2400" b="1" dirty="0"/>
              <a:t>TLS 1.3</a:t>
            </a:r>
            <a:r>
              <a:rPr lang="en-US" sz="2400" dirty="0"/>
              <a:t>) + </a:t>
            </a:r>
            <a:r>
              <a:rPr lang="en-US" sz="2400" b="1" dirty="0" err="1"/>
              <a:t>IndiffAdv</a:t>
            </a:r>
            <a:r>
              <a:rPr lang="en-US" sz="2400" dirty="0"/>
              <a:t>(</a:t>
            </a:r>
            <a:r>
              <a:rPr lang="en-US" sz="2400" b="1" dirty="0">
                <a:solidFill>
                  <a:srgbClr val="C00000"/>
                </a:solidFill>
              </a:rPr>
              <a:t>B2</a:t>
            </a:r>
            <a:r>
              <a:rPr lang="en-US" sz="2400" b="1" dirty="0"/>
              <a:t>, </a:t>
            </a:r>
            <a:r>
              <a:rPr lang="en-US" sz="2400" b="1" dirty="0">
                <a:solidFill>
                  <a:schemeClr val="accent6">
                    <a:lumMod val="75000"/>
                  </a:schemeClr>
                </a:solidFill>
              </a:rPr>
              <a:t>Abstraction</a:t>
            </a:r>
            <a:r>
              <a:rPr lang="en-US" sz="2400" b="1" dirty="0"/>
              <a:t>)</a:t>
            </a:r>
            <a:endParaRPr lang="en-US" sz="2400" b="1" dirty="0">
              <a:solidFill>
                <a:srgbClr val="C00000"/>
              </a:solidFill>
            </a:endParaRPr>
          </a:p>
        </p:txBody>
      </p:sp>
      <p:sp>
        <p:nvSpPr>
          <p:cNvPr id="50" name="TextBox 49">
            <a:extLst>
              <a:ext uri="{FF2B5EF4-FFF2-40B4-BE49-F238E27FC236}">
                <a16:creationId xmlns:a16="http://schemas.microsoft.com/office/drawing/2014/main" id="{B33A04F1-2BFB-4FA9-83A3-196B35DD1623}"/>
              </a:ext>
            </a:extLst>
          </p:cNvPr>
          <p:cNvSpPr txBox="1"/>
          <p:nvPr/>
        </p:nvSpPr>
        <p:spPr>
          <a:xfrm>
            <a:off x="0" y="1881655"/>
            <a:ext cx="2391167" cy="523220"/>
          </a:xfrm>
          <a:prstGeom prst="rect">
            <a:avLst/>
          </a:prstGeom>
          <a:noFill/>
        </p:spPr>
        <p:txBody>
          <a:bodyPr wrap="none" rtlCol="0">
            <a:spAutoFit/>
          </a:bodyPr>
          <a:lstStyle/>
          <a:p>
            <a:r>
              <a:rPr lang="en-US" sz="2800" b="1" dirty="0"/>
              <a:t>Theorem </a:t>
            </a:r>
            <a:r>
              <a:rPr lang="en-US" sz="1400" dirty="0"/>
              <a:t>[DDGJ21]</a:t>
            </a:r>
            <a:r>
              <a:rPr lang="en-US" sz="2800" b="1" dirty="0"/>
              <a:t>:</a:t>
            </a:r>
            <a:endParaRPr lang="en-US" sz="2000" b="1" dirty="0"/>
          </a:p>
        </p:txBody>
      </p:sp>
      <p:sp>
        <p:nvSpPr>
          <p:cNvPr id="52" name="Rectangle 51">
            <a:extLst>
              <a:ext uri="{FF2B5EF4-FFF2-40B4-BE49-F238E27FC236}">
                <a16:creationId xmlns:a16="http://schemas.microsoft.com/office/drawing/2014/main" id="{58ABE3F9-24A9-43B4-8D5A-57CA610F9FE4}"/>
              </a:ext>
            </a:extLst>
          </p:cNvPr>
          <p:cNvSpPr/>
          <p:nvPr/>
        </p:nvSpPr>
        <p:spPr>
          <a:xfrm>
            <a:off x="1980924" y="2718367"/>
            <a:ext cx="328012" cy="30506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3" name="Rectangle: Rounded Corners 52">
            <a:extLst>
              <a:ext uri="{FF2B5EF4-FFF2-40B4-BE49-F238E27FC236}">
                <a16:creationId xmlns:a16="http://schemas.microsoft.com/office/drawing/2014/main" id="{78FC7B8C-E080-426C-AD7A-AF616065BD49}"/>
              </a:ext>
            </a:extLst>
          </p:cNvPr>
          <p:cNvSpPr/>
          <p:nvPr/>
        </p:nvSpPr>
        <p:spPr>
          <a:xfrm>
            <a:off x="2124814" y="3534190"/>
            <a:ext cx="574754" cy="27796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RO</a:t>
            </a:r>
          </a:p>
        </p:txBody>
      </p:sp>
      <p:cxnSp>
        <p:nvCxnSpPr>
          <p:cNvPr id="61" name="Connector: Curved 60">
            <a:extLst>
              <a:ext uri="{FF2B5EF4-FFF2-40B4-BE49-F238E27FC236}">
                <a16:creationId xmlns:a16="http://schemas.microsoft.com/office/drawing/2014/main" id="{A150C979-8D12-4594-A53D-7256913F8A14}"/>
              </a:ext>
            </a:extLst>
          </p:cNvPr>
          <p:cNvCxnSpPr>
            <a:cxnSpLocks/>
            <a:stCxn id="35" idx="3"/>
            <a:endCxn id="36" idx="3"/>
          </p:cNvCxnSpPr>
          <p:nvPr/>
        </p:nvCxnSpPr>
        <p:spPr>
          <a:xfrm>
            <a:off x="4939184" y="2865995"/>
            <a:ext cx="12700" cy="799505"/>
          </a:xfrm>
          <a:prstGeom prst="curvedConnector3">
            <a:avLst>
              <a:gd name="adj1" fmla="val 452000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F022451B-F05B-43EB-9986-31EAF2246977}"/>
              </a:ext>
            </a:extLst>
          </p:cNvPr>
          <p:cNvSpPr txBox="1"/>
          <p:nvPr/>
        </p:nvSpPr>
        <p:spPr>
          <a:xfrm>
            <a:off x="5707156" y="2972977"/>
            <a:ext cx="4934621" cy="461665"/>
          </a:xfrm>
          <a:prstGeom prst="rect">
            <a:avLst/>
          </a:prstGeom>
          <a:noFill/>
        </p:spPr>
        <p:txBody>
          <a:bodyPr wrap="none" rtlCol="0">
            <a:spAutoFit/>
          </a:bodyPr>
          <a:lstStyle/>
          <a:p>
            <a:r>
              <a:rPr lang="en-US" sz="2400" dirty="0"/>
              <a:t>A standard random oracle assumption</a:t>
            </a:r>
          </a:p>
        </p:txBody>
      </p:sp>
      <p:sp>
        <p:nvSpPr>
          <p:cNvPr id="81" name="Title 1">
            <a:extLst>
              <a:ext uri="{FF2B5EF4-FFF2-40B4-BE49-F238E27FC236}">
                <a16:creationId xmlns:a16="http://schemas.microsoft.com/office/drawing/2014/main" id="{92592EFA-AE9B-4504-B6DD-E957973E720D}"/>
              </a:ext>
            </a:extLst>
          </p:cNvPr>
          <p:cNvSpPr txBox="1">
            <a:spLocks/>
          </p:cNvSpPr>
          <p:nvPr/>
        </p:nvSpPr>
        <p:spPr>
          <a:xfrm>
            <a:off x="-185744" y="210481"/>
            <a:ext cx="9358896" cy="923925"/>
          </a:xfrm>
          <a:prstGeom prst="rect">
            <a:avLst/>
          </a:prstGeom>
          <a:ln w="38100">
            <a:solidFill>
              <a:schemeClr val="tx1"/>
            </a:solidFill>
          </a:ln>
        </p:spPr>
        <p:txBody>
          <a:bodyPr vert="horz" lIns="91440" tIns="45720" rIns="91440" bIns="45720" rtlCol="0" anchor="b">
            <a:normAutofit fontScale="92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solidFill>
                  <a:schemeClr val="tx1"/>
                </a:solidFill>
              </a:rPr>
              <a:t>  The Modular </a:t>
            </a:r>
            <a:r>
              <a:rPr lang="en-US" dirty="0" err="1">
                <a:solidFill>
                  <a:schemeClr val="tx1"/>
                </a:solidFill>
              </a:rPr>
              <a:t>Indifferentiability</a:t>
            </a:r>
            <a:r>
              <a:rPr lang="en-US" dirty="0">
                <a:solidFill>
                  <a:schemeClr val="tx1"/>
                </a:solidFill>
              </a:rPr>
              <a:t> Approach</a:t>
            </a:r>
          </a:p>
        </p:txBody>
      </p:sp>
      <p:sp>
        <p:nvSpPr>
          <p:cNvPr id="90" name="Footer Placeholder 89">
            <a:extLst>
              <a:ext uri="{FF2B5EF4-FFF2-40B4-BE49-F238E27FC236}">
                <a16:creationId xmlns:a16="http://schemas.microsoft.com/office/drawing/2014/main" id="{1688E073-3D01-41A9-BA09-DC52C3EE627A}"/>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3367363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72BB322-90BB-426F-8E3A-EFAF835BD788}"/>
              </a:ext>
            </a:extLst>
          </p:cNvPr>
          <p:cNvSpPr/>
          <p:nvPr/>
        </p:nvSpPr>
        <p:spPr>
          <a:xfrm>
            <a:off x="350932" y="2619813"/>
            <a:ext cx="4588252" cy="492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Hash function </a:t>
            </a:r>
          </a:p>
        </p:txBody>
      </p:sp>
      <p:sp>
        <p:nvSpPr>
          <p:cNvPr id="36" name="Rectangle 35">
            <a:extLst>
              <a:ext uri="{FF2B5EF4-FFF2-40B4-BE49-F238E27FC236}">
                <a16:creationId xmlns:a16="http://schemas.microsoft.com/office/drawing/2014/main" id="{1AC706C6-897E-4E71-95C3-53131A2CA2A9}"/>
              </a:ext>
            </a:extLst>
          </p:cNvPr>
          <p:cNvSpPr/>
          <p:nvPr/>
        </p:nvSpPr>
        <p:spPr>
          <a:xfrm>
            <a:off x="350931" y="3426992"/>
            <a:ext cx="4588253" cy="4770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dirty="0"/>
              <a:t>   Random oracle </a:t>
            </a:r>
          </a:p>
        </p:txBody>
      </p:sp>
      <p:sp>
        <p:nvSpPr>
          <p:cNvPr id="37" name="Rectangle 36">
            <a:extLst>
              <a:ext uri="{FF2B5EF4-FFF2-40B4-BE49-F238E27FC236}">
                <a16:creationId xmlns:a16="http://schemas.microsoft.com/office/drawing/2014/main" id="{5A7C822A-DCFF-48B5-8FF3-B52AACEB749A}"/>
              </a:ext>
            </a:extLst>
          </p:cNvPr>
          <p:cNvSpPr/>
          <p:nvPr/>
        </p:nvSpPr>
        <p:spPr>
          <a:xfrm>
            <a:off x="350932" y="4234170"/>
            <a:ext cx="4612954" cy="5323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dirty="0"/>
              <a:t>   ROs:                                and           </a:t>
            </a:r>
          </a:p>
        </p:txBody>
      </p:sp>
      <p:sp>
        <p:nvSpPr>
          <p:cNvPr id="46" name="TextBox 45">
            <a:extLst>
              <a:ext uri="{FF2B5EF4-FFF2-40B4-BE49-F238E27FC236}">
                <a16:creationId xmlns:a16="http://schemas.microsoft.com/office/drawing/2014/main" id="{3CEE9103-B57D-486F-BC27-55F80DC65E4B}"/>
              </a:ext>
            </a:extLst>
          </p:cNvPr>
          <p:cNvSpPr txBox="1"/>
          <p:nvPr/>
        </p:nvSpPr>
        <p:spPr>
          <a:xfrm>
            <a:off x="2412191" y="1931411"/>
            <a:ext cx="9358896" cy="461665"/>
          </a:xfrm>
          <a:prstGeom prst="rect">
            <a:avLst/>
          </a:prstGeom>
          <a:solidFill>
            <a:schemeClr val="accent3">
              <a:lumMod val="40000"/>
              <a:lumOff val="60000"/>
            </a:schemeClr>
          </a:solidFill>
        </p:spPr>
        <p:txBody>
          <a:bodyPr wrap="square" rtlCol="0">
            <a:spAutoFit/>
          </a:bodyPr>
          <a:lstStyle/>
          <a:p>
            <a:r>
              <a:rPr lang="en-US" sz="2400" dirty="0"/>
              <a:t> Adv(</a:t>
            </a:r>
            <a:r>
              <a:rPr lang="en-US" sz="2400" b="1" dirty="0">
                <a:solidFill>
                  <a:srgbClr val="C00000"/>
                </a:solidFill>
              </a:rPr>
              <a:t>A</a:t>
            </a:r>
            <a:r>
              <a:rPr lang="en-US" sz="2400" dirty="0"/>
              <a:t>, </a:t>
            </a:r>
            <a:r>
              <a:rPr lang="en-US" sz="2400" b="1" dirty="0"/>
              <a:t>TLS 1.3</a:t>
            </a:r>
            <a:r>
              <a:rPr lang="en-US" sz="2400" dirty="0"/>
              <a:t>) ≤ Adv(</a:t>
            </a:r>
            <a:r>
              <a:rPr lang="en-US" sz="2400" b="1" dirty="0">
                <a:solidFill>
                  <a:srgbClr val="C00000"/>
                </a:solidFill>
              </a:rPr>
              <a:t>B1</a:t>
            </a:r>
            <a:r>
              <a:rPr lang="en-US" sz="2400" dirty="0"/>
              <a:t>, Abstract </a:t>
            </a:r>
            <a:r>
              <a:rPr lang="en-US" sz="2400" b="1" dirty="0"/>
              <a:t>TLS 1.3</a:t>
            </a:r>
            <a:r>
              <a:rPr lang="en-US" sz="2400" dirty="0"/>
              <a:t>) + </a:t>
            </a:r>
            <a:r>
              <a:rPr lang="en-US" sz="2400" b="1" dirty="0" err="1"/>
              <a:t>IndiffAdv</a:t>
            </a:r>
            <a:r>
              <a:rPr lang="en-US" sz="2400" dirty="0"/>
              <a:t>(</a:t>
            </a:r>
            <a:r>
              <a:rPr lang="en-US" sz="2400" b="1" dirty="0">
                <a:solidFill>
                  <a:srgbClr val="C00000"/>
                </a:solidFill>
              </a:rPr>
              <a:t>B2</a:t>
            </a:r>
            <a:r>
              <a:rPr lang="en-US" sz="2400" b="1" dirty="0"/>
              <a:t>, </a:t>
            </a:r>
            <a:r>
              <a:rPr lang="en-US" sz="2400" b="1" dirty="0">
                <a:solidFill>
                  <a:schemeClr val="accent6">
                    <a:lumMod val="75000"/>
                  </a:schemeClr>
                </a:solidFill>
              </a:rPr>
              <a:t>Abstraction</a:t>
            </a:r>
            <a:r>
              <a:rPr lang="en-US" sz="2400" b="1" dirty="0"/>
              <a:t>)</a:t>
            </a:r>
            <a:endParaRPr lang="en-US" sz="2400" b="1" dirty="0">
              <a:solidFill>
                <a:srgbClr val="C00000"/>
              </a:solidFill>
            </a:endParaRPr>
          </a:p>
        </p:txBody>
      </p:sp>
      <p:sp>
        <p:nvSpPr>
          <p:cNvPr id="50" name="TextBox 49">
            <a:extLst>
              <a:ext uri="{FF2B5EF4-FFF2-40B4-BE49-F238E27FC236}">
                <a16:creationId xmlns:a16="http://schemas.microsoft.com/office/drawing/2014/main" id="{B33A04F1-2BFB-4FA9-83A3-196B35DD1623}"/>
              </a:ext>
            </a:extLst>
          </p:cNvPr>
          <p:cNvSpPr txBox="1"/>
          <p:nvPr/>
        </p:nvSpPr>
        <p:spPr>
          <a:xfrm>
            <a:off x="0" y="1881655"/>
            <a:ext cx="2391167" cy="523220"/>
          </a:xfrm>
          <a:prstGeom prst="rect">
            <a:avLst/>
          </a:prstGeom>
          <a:noFill/>
        </p:spPr>
        <p:txBody>
          <a:bodyPr wrap="none" rtlCol="0">
            <a:spAutoFit/>
          </a:bodyPr>
          <a:lstStyle/>
          <a:p>
            <a:r>
              <a:rPr lang="en-US" sz="2800" b="1" dirty="0"/>
              <a:t>Theorem </a:t>
            </a:r>
            <a:r>
              <a:rPr lang="en-US" sz="1400" dirty="0"/>
              <a:t>[DDGJ21]</a:t>
            </a:r>
            <a:r>
              <a:rPr lang="en-US" sz="2800" b="1" dirty="0"/>
              <a:t>:</a:t>
            </a:r>
            <a:endParaRPr lang="en-US" sz="2000" b="1" dirty="0"/>
          </a:p>
        </p:txBody>
      </p:sp>
      <p:sp>
        <p:nvSpPr>
          <p:cNvPr id="52" name="Rectangle 51">
            <a:extLst>
              <a:ext uri="{FF2B5EF4-FFF2-40B4-BE49-F238E27FC236}">
                <a16:creationId xmlns:a16="http://schemas.microsoft.com/office/drawing/2014/main" id="{58ABE3F9-24A9-43B4-8D5A-57CA610F9FE4}"/>
              </a:ext>
            </a:extLst>
          </p:cNvPr>
          <p:cNvSpPr/>
          <p:nvPr/>
        </p:nvSpPr>
        <p:spPr>
          <a:xfrm>
            <a:off x="1980924" y="2718367"/>
            <a:ext cx="328012" cy="30506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3" name="Rectangle: Rounded Corners 52">
            <a:extLst>
              <a:ext uri="{FF2B5EF4-FFF2-40B4-BE49-F238E27FC236}">
                <a16:creationId xmlns:a16="http://schemas.microsoft.com/office/drawing/2014/main" id="{78FC7B8C-E080-426C-AD7A-AF616065BD49}"/>
              </a:ext>
            </a:extLst>
          </p:cNvPr>
          <p:cNvSpPr/>
          <p:nvPr/>
        </p:nvSpPr>
        <p:spPr>
          <a:xfrm>
            <a:off x="2124814" y="3534190"/>
            <a:ext cx="574754" cy="27796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RO</a:t>
            </a:r>
          </a:p>
        </p:txBody>
      </p:sp>
      <p:sp>
        <p:nvSpPr>
          <p:cNvPr id="54" name="Rectangle: Rounded Corners 53">
            <a:extLst>
              <a:ext uri="{FF2B5EF4-FFF2-40B4-BE49-F238E27FC236}">
                <a16:creationId xmlns:a16="http://schemas.microsoft.com/office/drawing/2014/main" id="{D2536F81-E3CE-4107-B058-9AC417647CDB}"/>
              </a:ext>
            </a:extLst>
          </p:cNvPr>
          <p:cNvSpPr/>
          <p:nvPr/>
        </p:nvSpPr>
        <p:spPr>
          <a:xfrm>
            <a:off x="1135617" y="4349101"/>
            <a:ext cx="1467384" cy="25951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Transcript-RO</a:t>
            </a:r>
          </a:p>
        </p:txBody>
      </p:sp>
      <p:sp>
        <p:nvSpPr>
          <p:cNvPr id="55" name="Rectangle: Rounded Corners 54">
            <a:extLst>
              <a:ext uri="{FF2B5EF4-FFF2-40B4-BE49-F238E27FC236}">
                <a16:creationId xmlns:a16="http://schemas.microsoft.com/office/drawing/2014/main" id="{912C61CF-2BEE-4A4E-9D62-E231E9BB4D59}"/>
              </a:ext>
            </a:extLst>
          </p:cNvPr>
          <p:cNvSpPr/>
          <p:nvPr/>
        </p:nvSpPr>
        <p:spPr>
          <a:xfrm>
            <a:off x="3134146" y="4368027"/>
            <a:ext cx="1685535" cy="259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Component-RO</a:t>
            </a:r>
          </a:p>
        </p:txBody>
      </p:sp>
      <p:cxnSp>
        <p:nvCxnSpPr>
          <p:cNvPr id="61" name="Connector: Curved 60">
            <a:extLst>
              <a:ext uri="{FF2B5EF4-FFF2-40B4-BE49-F238E27FC236}">
                <a16:creationId xmlns:a16="http://schemas.microsoft.com/office/drawing/2014/main" id="{A150C979-8D12-4594-A53D-7256913F8A14}"/>
              </a:ext>
            </a:extLst>
          </p:cNvPr>
          <p:cNvCxnSpPr>
            <a:cxnSpLocks/>
            <a:stCxn id="35" idx="3"/>
            <a:endCxn id="36" idx="3"/>
          </p:cNvCxnSpPr>
          <p:nvPr/>
        </p:nvCxnSpPr>
        <p:spPr>
          <a:xfrm>
            <a:off x="4939184" y="2865995"/>
            <a:ext cx="12700" cy="799505"/>
          </a:xfrm>
          <a:prstGeom prst="curvedConnector3">
            <a:avLst>
              <a:gd name="adj1" fmla="val 452000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F022451B-F05B-43EB-9986-31EAF2246977}"/>
              </a:ext>
            </a:extLst>
          </p:cNvPr>
          <p:cNvSpPr txBox="1"/>
          <p:nvPr/>
        </p:nvSpPr>
        <p:spPr>
          <a:xfrm>
            <a:off x="5707156" y="2972977"/>
            <a:ext cx="4934621" cy="461665"/>
          </a:xfrm>
          <a:prstGeom prst="rect">
            <a:avLst/>
          </a:prstGeom>
          <a:noFill/>
        </p:spPr>
        <p:txBody>
          <a:bodyPr wrap="none" rtlCol="0">
            <a:spAutoFit/>
          </a:bodyPr>
          <a:lstStyle/>
          <a:p>
            <a:r>
              <a:rPr lang="en-US" sz="2400" dirty="0"/>
              <a:t>A standard random oracle assumption</a:t>
            </a:r>
          </a:p>
        </p:txBody>
      </p:sp>
      <p:cxnSp>
        <p:nvCxnSpPr>
          <p:cNvPr id="64" name="Connector: Curved 63">
            <a:extLst>
              <a:ext uri="{FF2B5EF4-FFF2-40B4-BE49-F238E27FC236}">
                <a16:creationId xmlns:a16="http://schemas.microsoft.com/office/drawing/2014/main" id="{2467B04E-BA3B-4907-BE5F-143A05771A74}"/>
              </a:ext>
            </a:extLst>
          </p:cNvPr>
          <p:cNvCxnSpPr>
            <a:cxnSpLocks/>
            <a:stCxn id="36" idx="3"/>
            <a:endCxn id="37" idx="3"/>
          </p:cNvCxnSpPr>
          <p:nvPr/>
        </p:nvCxnSpPr>
        <p:spPr>
          <a:xfrm>
            <a:off x="4939184" y="3665500"/>
            <a:ext cx="24702" cy="834828"/>
          </a:xfrm>
          <a:prstGeom prst="curvedConnector3">
            <a:avLst>
              <a:gd name="adj1" fmla="val 246499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1" name="Title 1">
            <a:extLst>
              <a:ext uri="{FF2B5EF4-FFF2-40B4-BE49-F238E27FC236}">
                <a16:creationId xmlns:a16="http://schemas.microsoft.com/office/drawing/2014/main" id="{92592EFA-AE9B-4504-B6DD-E957973E720D}"/>
              </a:ext>
            </a:extLst>
          </p:cNvPr>
          <p:cNvSpPr txBox="1">
            <a:spLocks/>
          </p:cNvSpPr>
          <p:nvPr/>
        </p:nvSpPr>
        <p:spPr>
          <a:xfrm>
            <a:off x="-185744" y="210481"/>
            <a:ext cx="9358896" cy="923925"/>
          </a:xfrm>
          <a:prstGeom prst="rect">
            <a:avLst/>
          </a:prstGeom>
          <a:ln w="38100">
            <a:solidFill>
              <a:schemeClr val="tx1"/>
            </a:solidFill>
          </a:ln>
        </p:spPr>
        <p:txBody>
          <a:bodyPr vert="horz" lIns="91440" tIns="45720" rIns="91440" bIns="45720" rtlCol="0" anchor="b">
            <a:normAutofit fontScale="92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solidFill>
                  <a:schemeClr val="tx1"/>
                </a:solidFill>
              </a:rPr>
              <a:t>  The Modular </a:t>
            </a:r>
            <a:r>
              <a:rPr lang="en-US" dirty="0" err="1">
                <a:solidFill>
                  <a:schemeClr val="tx1"/>
                </a:solidFill>
              </a:rPr>
              <a:t>Indifferentiability</a:t>
            </a:r>
            <a:r>
              <a:rPr lang="en-US" dirty="0">
                <a:solidFill>
                  <a:schemeClr val="tx1"/>
                </a:solidFill>
              </a:rPr>
              <a:t> Approach</a:t>
            </a:r>
          </a:p>
        </p:txBody>
      </p:sp>
      <p:sp>
        <p:nvSpPr>
          <p:cNvPr id="90" name="Footer Placeholder 89">
            <a:extLst>
              <a:ext uri="{FF2B5EF4-FFF2-40B4-BE49-F238E27FC236}">
                <a16:creationId xmlns:a16="http://schemas.microsoft.com/office/drawing/2014/main" id="{1688E073-3D01-41A9-BA09-DC52C3EE627A}"/>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3544678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72BB322-90BB-426F-8E3A-EFAF835BD788}"/>
              </a:ext>
            </a:extLst>
          </p:cNvPr>
          <p:cNvSpPr/>
          <p:nvPr/>
        </p:nvSpPr>
        <p:spPr>
          <a:xfrm>
            <a:off x="350932" y="2619813"/>
            <a:ext cx="4588252" cy="492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Hash function </a:t>
            </a:r>
          </a:p>
        </p:txBody>
      </p:sp>
      <p:sp>
        <p:nvSpPr>
          <p:cNvPr id="36" name="Rectangle 35">
            <a:extLst>
              <a:ext uri="{FF2B5EF4-FFF2-40B4-BE49-F238E27FC236}">
                <a16:creationId xmlns:a16="http://schemas.microsoft.com/office/drawing/2014/main" id="{1AC706C6-897E-4E71-95C3-53131A2CA2A9}"/>
              </a:ext>
            </a:extLst>
          </p:cNvPr>
          <p:cNvSpPr/>
          <p:nvPr/>
        </p:nvSpPr>
        <p:spPr>
          <a:xfrm>
            <a:off x="350931" y="3426992"/>
            <a:ext cx="4588253" cy="4770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dirty="0"/>
              <a:t>   Random oracle </a:t>
            </a:r>
          </a:p>
        </p:txBody>
      </p:sp>
      <p:sp>
        <p:nvSpPr>
          <p:cNvPr id="37" name="Rectangle 36">
            <a:extLst>
              <a:ext uri="{FF2B5EF4-FFF2-40B4-BE49-F238E27FC236}">
                <a16:creationId xmlns:a16="http://schemas.microsoft.com/office/drawing/2014/main" id="{5A7C822A-DCFF-48B5-8FF3-B52AACEB749A}"/>
              </a:ext>
            </a:extLst>
          </p:cNvPr>
          <p:cNvSpPr/>
          <p:nvPr/>
        </p:nvSpPr>
        <p:spPr>
          <a:xfrm>
            <a:off x="350932" y="4234170"/>
            <a:ext cx="4612954" cy="5323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dirty="0"/>
              <a:t>   ROs:                                and           </a:t>
            </a:r>
          </a:p>
        </p:txBody>
      </p:sp>
      <p:sp>
        <p:nvSpPr>
          <p:cNvPr id="38" name="Rectangle 37">
            <a:extLst>
              <a:ext uri="{FF2B5EF4-FFF2-40B4-BE49-F238E27FC236}">
                <a16:creationId xmlns:a16="http://schemas.microsoft.com/office/drawing/2014/main" id="{D5D4584E-E0FF-4A85-83F5-03197060800B}"/>
              </a:ext>
            </a:extLst>
          </p:cNvPr>
          <p:cNvSpPr/>
          <p:nvPr/>
        </p:nvSpPr>
        <p:spPr>
          <a:xfrm>
            <a:off x="326231" y="5000020"/>
            <a:ext cx="4612954" cy="52656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dirty="0"/>
              <a:t>   ROs:                 and         </a:t>
            </a:r>
            <a:r>
              <a:rPr lang="en-US" dirty="0" err="1"/>
              <a:t>and</a:t>
            </a:r>
            <a:r>
              <a:rPr lang="en-US" dirty="0"/>
              <a:t>  </a:t>
            </a:r>
          </a:p>
        </p:txBody>
      </p:sp>
      <p:sp>
        <p:nvSpPr>
          <p:cNvPr id="46" name="TextBox 45">
            <a:extLst>
              <a:ext uri="{FF2B5EF4-FFF2-40B4-BE49-F238E27FC236}">
                <a16:creationId xmlns:a16="http://schemas.microsoft.com/office/drawing/2014/main" id="{3CEE9103-B57D-486F-BC27-55F80DC65E4B}"/>
              </a:ext>
            </a:extLst>
          </p:cNvPr>
          <p:cNvSpPr txBox="1"/>
          <p:nvPr/>
        </p:nvSpPr>
        <p:spPr>
          <a:xfrm>
            <a:off x="2412191" y="1931411"/>
            <a:ext cx="9358896" cy="461665"/>
          </a:xfrm>
          <a:prstGeom prst="rect">
            <a:avLst/>
          </a:prstGeom>
          <a:solidFill>
            <a:schemeClr val="accent3">
              <a:lumMod val="40000"/>
              <a:lumOff val="60000"/>
            </a:schemeClr>
          </a:solidFill>
        </p:spPr>
        <p:txBody>
          <a:bodyPr wrap="square" rtlCol="0">
            <a:spAutoFit/>
          </a:bodyPr>
          <a:lstStyle/>
          <a:p>
            <a:r>
              <a:rPr lang="en-US" sz="2400" dirty="0"/>
              <a:t> Adv(</a:t>
            </a:r>
            <a:r>
              <a:rPr lang="en-US" sz="2400" b="1" dirty="0">
                <a:solidFill>
                  <a:srgbClr val="C00000"/>
                </a:solidFill>
              </a:rPr>
              <a:t>A</a:t>
            </a:r>
            <a:r>
              <a:rPr lang="en-US" sz="2400" dirty="0"/>
              <a:t>, </a:t>
            </a:r>
            <a:r>
              <a:rPr lang="en-US" sz="2400" b="1" dirty="0"/>
              <a:t>TLS 1.3</a:t>
            </a:r>
            <a:r>
              <a:rPr lang="en-US" sz="2400" dirty="0"/>
              <a:t>) ≤ Adv(</a:t>
            </a:r>
            <a:r>
              <a:rPr lang="en-US" sz="2400" b="1" dirty="0">
                <a:solidFill>
                  <a:srgbClr val="C00000"/>
                </a:solidFill>
              </a:rPr>
              <a:t>B1</a:t>
            </a:r>
            <a:r>
              <a:rPr lang="en-US" sz="2400" dirty="0"/>
              <a:t>, Abstract </a:t>
            </a:r>
            <a:r>
              <a:rPr lang="en-US" sz="2400" b="1" dirty="0"/>
              <a:t>TLS 1.3</a:t>
            </a:r>
            <a:r>
              <a:rPr lang="en-US" sz="2400" dirty="0"/>
              <a:t>) + </a:t>
            </a:r>
            <a:r>
              <a:rPr lang="en-US" sz="2400" b="1" dirty="0" err="1"/>
              <a:t>IndiffAdv</a:t>
            </a:r>
            <a:r>
              <a:rPr lang="en-US" sz="2400" dirty="0"/>
              <a:t>(</a:t>
            </a:r>
            <a:r>
              <a:rPr lang="en-US" sz="2400" b="1" dirty="0">
                <a:solidFill>
                  <a:srgbClr val="C00000"/>
                </a:solidFill>
              </a:rPr>
              <a:t>B2</a:t>
            </a:r>
            <a:r>
              <a:rPr lang="en-US" sz="2400" b="1" dirty="0"/>
              <a:t>, </a:t>
            </a:r>
            <a:r>
              <a:rPr lang="en-US" sz="2400" b="1" dirty="0">
                <a:solidFill>
                  <a:schemeClr val="accent6">
                    <a:lumMod val="75000"/>
                  </a:schemeClr>
                </a:solidFill>
              </a:rPr>
              <a:t>Abstraction</a:t>
            </a:r>
            <a:r>
              <a:rPr lang="en-US" sz="2400" b="1" dirty="0"/>
              <a:t>)</a:t>
            </a:r>
            <a:endParaRPr lang="en-US" sz="2400" b="1" dirty="0">
              <a:solidFill>
                <a:srgbClr val="C00000"/>
              </a:solidFill>
            </a:endParaRPr>
          </a:p>
        </p:txBody>
      </p:sp>
      <p:sp>
        <p:nvSpPr>
          <p:cNvPr id="50" name="TextBox 49">
            <a:extLst>
              <a:ext uri="{FF2B5EF4-FFF2-40B4-BE49-F238E27FC236}">
                <a16:creationId xmlns:a16="http://schemas.microsoft.com/office/drawing/2014/main" id="{B33A04F1-2BFB-4FA9-83A3-196B35DD1623}"/>
              </a:ext>
            </a:extLst>
          </p:cNvPr>
          <p:cNvSpPr txBox="1"/>
          <p:nvPr/>
        </p:nvSpPr>
        <p:spPr>
          <a:xfrm>
            <a:off x="0" y="1881655"/>
            <a:ext cx="2391167" cy="523220"/>
          </a:xfrm>
          <a:prstGeom prst="rect">
            <a:avLst/>
          </a:prstGeom>
          <a:noFill/>
        </p:spPr>
        <p:txBody>
          <a:bodyPr wrap="none" rtlCol="0">
            <a:spAutoFit/>
          </a:bodyPr>
          <a:lstStyle/>
          <a:p>
            <a:r>
              <a:rPr lang="en-US" sz="2800" b="1" dirty="0"/>
              <a:t>Theorem </a:t>
            </a:r>
            <a:r>
              <a:rPr lang="en-US" sz="1400" dirty="0"/>
              <a:t>[DDGJ21]</a:t>
            </a:r>
            <a:r>
              <a:rPr lang="en-US" sz="2800" b="1" dirty="0"/>
              <a:t>:</a:t>
            </a:r>
            <a:endParaRPr lang="en-US" sz="2000" b="1" dirty="0"/>
          </a:p>
        </p:txBody>
      </p:sp>
      <p:sp>
        <p:nvSpPr>
          <p:cNvPr id="52" name="Rectangle 51">
            <a:extLst>
              <a:ext uri="{FF2B5EF4-FFF2-40B4-BE49-F238E27FC236}">
                <a16:creationId xmlns:a16="http://schemas.microsoft.com/office/drawing/2014/main" id="{58ABE3F9-24A9-43B4-8D5A-57CA610F9FE4}"/>
              </a:ext>
            </a:extLst>
          </p:cNvPr>
          <p:cNvSpPr/>
          <p:nvPr/>
        </p:nvSpPr>
        <p:spPr>
          <a:xfrm>
            <a:off x="1980924" y="2718367"/>
            <a:ext cx="328012" cy="30506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3" name="Rectangle: Rounded Corners 52">
            <a:extLst>
              <a:ext uri="{FF2B5EF4-FFF2-40B4-BE49-F238E27FC236}">
                <a16:creationId xmlns:a16="http://schemas.microsoft.com/office/drawing/2014/main" id="{78FC7B8C-E080-426C-AD7A-AF616065BD49}"/>
              </a:ext>
            </a:extLst>
          </p:cNvPr>
          <p:cNvSpPr/>
          <p:nvPr/>
        </p:nvSpPr>
        <p:spPr>
          <a:xfrm>
            <a:off x="2124814" y="3534190"/>
            <a:ext cx="574754" cy="27796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RO</a:t>
            </a:r>
          </a:p>
        </p:txBody>
      </p:sp>
      <p:sp>
        <p:nvSpPr>
          <p:cNvPr id="54" name="Rectangle: Rounded Corners 53">
            <a:extLst>
              <a:ext uri="{FF2B5EF4-FFF2-40B4-BE49-F238E27FC236}">
                <a16:creationId xmlns:a16="http://schemas.microsoft.com/office/drawing/2014/main" id="{D2536F81-E3CE-4107-B058-9AC417647CDB}"/>
              </a:ext>
            </a:extLst>
          </p:cNvPr>
          <p:cNvSpPr/>
          <p:nvPr/>
        </p:nvSpPr>
        <p:spPr>
          <a:xfrm>
            <a:off x="1135617" y="4349101"/>
            <a:ext cx="1467384" cy="25951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Transcript-RO</a:t>
            </a:r>
          </a:p>
        </p:txBody>
      </p:sp>
      <p:sp>
        <p:nvSpPr>
          <p:cNvPr id="55" name="Rectangle: Rounded Corners 54">
            <a:extLst>
              <a:ext uri="{FF2B5EF4-FFF2-40B4-BE49-F238E27FC236}">
                <a16:creationId xmlns:a16="http://schemas.microsoft.com/office/drawing/2014/main" id="{912C61CF-2BEE-4A4E-9D62-E231E9BB4D59}"/>
              </a:ext>
            </a:extLst>
          </p:cNvPr>
          <p:cNvSpPr/>
          <p:nvPr/>
        </p:nvSpPr>
        <p:spPr>
          <a:xfrm>
            <a:off x="3134146" y="4368027"/>
            <a:ext cx="1685535" cy="259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Component-RO</a:t>
            </a:r>
          </a:p>
        </p:txBody>
      </p:sp>
      <p:sp>
        <p:nvSpPr>
          <p:cNvPr id="56" name="Rectangle: Rounded Corners 55">
            <a:extLst>
              <a:ext uri="{FF2B5EF4-FFF2-40B4-BE49-F238E27FC236}">
                <a16:creationId xmlns:a16="http://schemas.microsoft.com/office/drawing/2014/main" id="{DB4EFEBC-AD7F-4FA1-A8F5-3E39C59CEC9E}"/>
              </a:ext>
            </a:extLst>
          </p:cNvPr>
          <p:cNvSpPr/>
          <p:nvPr/>
        </p:nvSpPr>
        <p:spPr>
          <a:xfrm>
            <a:off x="1081888" y="5133141"/>
            <a:ext cx="1467384" cy="25951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Transcript-RO</a:t>
            </a:r>
          </a:p>
        </p:txBody>
      </p:sp>
      <p:sp>
        <p:nvSpPr>
          <p:cNvPr id="57" name="Rectangle: Rounded Corners 56">
            <a:extLst>
              <a:ext uri="{FF2B5EF4-FFF2-40B4-BE49-F238E27FC236}">
                <a16:creationId xmlns:a16="http://schemas.microsoft.com/office/drawing/2014/main" id="{FF24BC35-3C86-462D-B9A8-B103348A970B}"/>
              </a:ext>
            </a:extLst>
          </p:cNvPr>
          <p:cNvSpPr/>
          <p:nvPr/>
        </p:nvSpPr>
        <p:spPr>
          <a:xfrm>
            <a:off x="3155930" y="5133141"/>
            <a:ext cx="1176596" cy="29965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HMAC-RO</a:t>
            </a:r>
          </a:p>
        </p:txBody>
      </p:sp>
      <p:cxnSp>
        <p:nvCxnSpPr>
          <p:cNvPr id="61" name="Connector: Curved 60">
            <a:extLst>
              <a:ext uri="{FF2B5EF4-FFF2-40B4-BE49-F238E27FC236}">
                <a16:creationId xmlns:a16="http://schemas.microsoft.com/office/drawing/2014/main" id="{A150C979-8D12-4594-A53D-7256913F8A14}"/>
              </a:ext>
            </a:extLst>
          </p:cNvPr>
          <p:cNvCxnSpPr>
            <a:cxnSpLocks/>
            <a:stCxn id="35" idx="3"/>
            <a:endCxn id="36" idx="3"/>
          </p:cNvCxnSpPr>
          <p:nvPr/>
        </p:nvCxnSpPr>
        <p:spPr>
          <a:xfrm>
            <a:off x="4939184" y="2865995"/>
            <a:ext cx="12700" cy="799505"/>
          </a:xfrm>
          <a:prstGeom prst="curvedConnector3">
            <a:avLst>
              <a:gd name="adj1" fmla="val 452000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F022451B-F05B-43EB-9986-31EAF2246977}"/>
              </a:ext>
            </a:extLst>
          </p:cNvPr>
          <p:cNvSpPr txBox="1"/>
          <p:nvPr/>
        </p:nvSpPr>
        <p:spPr>
          <a:xfrm>
            <a:off x="5707156" y="2972977"/>
            <a:ext cx="4934621" cy="461665"/>
          </a:xfrm>
          <a:prstGeom prst="rect">
            <a:avLst/>
          </a:prstGeom>
          <a:noFill/>
        </p:spPr>
        <p:txBody>
          <a:bodyPr wrap="none" rtlCol="0">
            <a:spAutoFit/>
          </a:bodyPr>
          <a:lstStyle/>
          <a:p>
            <a:r>
              <a:rPr lang="en-US" sz="2400" dirty="0"/>
              <a:t>A standard random oracle assumption</a:t>
            </a:r>
          </a:p>
        </p:txBody>
      </p:sp>
      <p:cxnSp>
        <p:nvCxnSpPr>
          <p:cNvPr id="64" name="Connector: Curved 63">
            <a:extLst>
              <a:ext uri="{FF2B5EF4-FFF2-40B4-BE49-F238E27FC236}">
                <a16:creationId xmlns:a16="http://schemas.microsoft.com/office/drawing/2014/main" id="{2467B04E-BA3B-4907-BE5F-143A05771A74}"/>
              </a:ext>
            </a:extLst>
          </p:cNvPr>
          <p:cNvCxnSpPr>
            <a:cxnSpLocks/>
            <a:stCxn id="36" idx="3"/>
            <a:endCxn id="37" idx="3"/>
          </p:cNvCxnSpPr>
          <p:nvPr/>
        </p:nvCxnSpPr>
        <p:spPr>
          <a:xfrm>
            <a:off x="4939184" y="3665500"/>
            <a:ext cx="24702" cy="834828"/>
          </a:xfrm>
          <a:prstGeom prst="curvedConnector3">
            <a:avLst>
              <a:gd name="adj1" fmla="val 246499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onnector: Curved 67">
            <a:extLst>
              <a:ext uri="{FF2B5EF4-FFF2-40B4-BE49-F238E27FC236}">
                <a16:creationId xmlns:a16="http://schemas.microsoft.com/office/drawing/2014/main" id="{D89D5C48-81B3-4473-9EE1-741BA62D2FA3}"/>
              </a:ext>
            </a:extLst>
          </p:cNvPr>
          <p:cNvCxnSpPr>
            <a:cxnSpLocks/>
            <a:stCxn id="37" idx="3"/>
            <a:endCxn id="38" idx="3"/>
          </p:cNvCxnSpPr>
          <p:nvPr/>
        </p:nvCxnSpPr>
        <p:spPr>
          <a:xfrm flipH="1">
            <a:off x="4939185" y="4500328"/>
            <a:ext cx="24701" cy="762973"/>
          </a:xfrm>
          <a:prstGeom prst="curvedConnector3">
            <a:avLst>
              <a:gd name="adj1" fmla="val -2529614"/>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1" name="Title 1">
            <a:extLst>
              <a:ext uri="{FF2B5EF4-FFF2-40B4-BE49-F238E27FC236}">
                <a16:creationId xmlns:a16="http://schemas.microsoft.com/office/drawing/2014/main" id="{92592EFA-AE9B-4504-B6DD-E957973E720D}"/>
              </a:ext>
            </a:extLst>
          </p:cNvPr>
          <p:cNvSpPr txBox="1">
            <a:spLocks/>
          </p:cNvSpPr>
          <p:nvPr/>
        </p:nvSpPr>
        <p:spPr>
          <a:xfrm>
            <a:off x="-185744" y="210481"/>
            <a:ext cx="9358896" cy="923925"/>
          </a:xfrm>
          <a:prstGeom prst="rect">
            <a:avLst/>
          </a:prstGeom>
          <a:ln w="38100">
            <a:solidFill>
              <a:schemeClr val="tx1"/>
            </a:solidFill>
          </a:ln>
        </p:spPr>
        <p:txBody>
          <a:bodyPr vert="horz" lIns="91440" tIns="45720" rIns="91440" bIns="45720" rtlCol="0" anchor="b">
            <a:normAutofit fontScale="92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solidFill>
                  <a:schemeClr val="tx1"/>
                </a:solidFill>
              </a:rPr>
              <a:t>  The Modular </a:t>
            </a:r>
            <a:r>
              <a:rPr lang="en-US" dirty="0" err="1">
                <a:solidFill>
                  <a:schemeClr val="tx1"/>
                </a:solidFill>
              </a:rPr>
              <a:t>Indifferentiability</a:t>
            </a:r>
            <a:r>
              <a:rPr lang="en-US" dirty="0">
                <a:solidFill>
                  <a:schemeClr val="tx1"/>
                </a:solidFill>
              </a:rPr>
              <a:t> Approach</a:t>
            </a:r>
          </a:p>
        </p:txBody>
      </p:sp>
      <p:sp>
        <p:nvSpPr>
          <p:cNvPr id="90" name="Footer Placeholder 89">
            <a:extLst>
              <a:ext uri="{FF2B5EF4-FFF2-40B4-BE49-F238E27FC236}">
                <a16:creationId xmlns:a16="http://schemas.microsoft.com/office/drawing/2014/main" id="{1688E073-3D01-41A9-BA09-DC52C3EE627A}"/>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3441594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72BB322-90BB-426F-8E3A-EFAF835BD788}"/>
              </a:ext>
            </a:extLst>
          </p:cNvPr>
          <p:cNvSpPr/>
          <p:nvPr/>
        </p:nvSpPr>
        <p:spPr>
          <a:xfrm>
            <a:off x="350932" y="2619813"/>
            <a:ext cx="4588252" cy="492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Hash function </a:t>
            </a:r>
          </a:p>
        </p:txBody>
      </p:sp>
      <p:sp>
        <p:nvSpPr>
          <p:cNvPr id="36" name="Rectangle 35">
            <a:extLst>
              <a:ext uri="{FF2B5EF4-FFF2-40B4-BE49-F238E27FC236}">
                <a16:creationId xmlns:a16="http://schemas.microsoft.com/office/drawing/2014/main" id="{1AC706C6-897E-4E71-95C3-53131A2CA2A9}"/>
              </a:ext>
            </a:extLst>
          </p:cNvPr>
          <p:cNvSpPr/>
          <p:nvPr/>
        </p:nvSpPr>
        <p:spPr>
          <a:xfrm>
            <a:off x="350931" y="3426992"/>
            <a:ext cx="4588253" cy="4770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dirty="0"/>
              <a:t>   Random oracle </a:t>
            </a:r>
          </a:p>
        </p:txBody>
      </p:sp>
      <p:sp>
        <p:nvSpPr>
          <p:cNvPr id="37" name="Rectangle 36">
            <a:extLst>
              <a:ext uri="{FF2B5EF4-FFF2-40B4-BE49-F238E27FC236}">
                <a16:creationId xmlns:a16="http://schemas.microsoft.com/office/drawing/2014/main" id="{5A7C822A-DCFF-48B5-8FF3-B52AACEB749A}"/>
              </a:ext>
            </a:extLst>
          </p:cNvPr>
          <p:cNvSpPr/>
          <p:nvPr/>
        </p:nvSpPr>
        <p:spPr>
          <a:xfrm>
            <a:off x="350932" y="4234170"/>
            <a:ext cx="4612954" cy="5323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dirty="0"/>
              <a:t>   ROs:                                and           </a:t>
            </a:r>
          </a:p>
        </p:txBody>
      </p:sp>
      <p:sp>
        <p:nvSpPr>
          <p:cNvPr id="38" name="Rectangle 37">
            <a:extLst>
              <a:ext uri="{FF2B5EF4-FFF2-40B4-BE49-F238E27FC236}">
                <a16:creationId xmlns:a16="http://schemas.microsoft.com/office/drawing/2014/main" id="{D5D4584E-E0FF-4A85-83F5-03197060800B}"/>
              </a:ext>
            </a:extLst>
          </p:cNvPr>
          <p:cNvSpPr/>
          <p:nvPr/>
        </p:nvSpPr>
        <p:spPr>
          <a:xfrm>
            <a:off x="326231" y="5000020"/>
            <a:ext cx="4612954" cy="52656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dirty="0"/>
              <a:t>   ROs:                 and         </a:t>
            </a:r>
            <a:r>
              <a:rPr lang="en-US" dirty="0" err="1"/>
              <a:t>and</a:t>
            </a:r>
            <a:r>
              <a:rPr lang="en-US" dirty="0"/>
              <a:t>  </a:t>
            </a:r>
          </a:p>
        </p:txBody>
      </p:sp>
      <p:sp>
        <p:nvSpPr>
          <p:cNvPr id="39" name="Rectangle 38">
            <a:extLst>
              <a:ext uri="{FF2B5EF4-FFF2-40B4-BE49-F238E27FC236}">
                <a16:creationId xmlns:a16="http://schemas.microsoft.com/office/drawing/2014/main" id="{2AFCA001-58F2-405C-80B5-D89BC7B9BD41}"/>
              </a:ext>
            </a:extLst>
          </p:cNvPr>
          <p:cNvSpPr/>
          <p:nvPr/>
        </p:nvSpPr>
        <p:spPr>
          <a:xfrm>
            <a:off x="350932" y="5751212"/>
            <a:ext cx="4612954" cy="52656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solidFill>
                  <a:schemeClr val="bg1"/>
                </a:solidFill>
              </a:rPr>
              <a:t>12 random oracles</a:t>
            </a:r>
            <a:endParaRPr lang="en-US" sz="1600" b="1" dirty="0">
              <a:solidFill>
                <a:schemeClr val="bg1"/>
              </a:solidFill>
            </a:endParaRPr>
          </a:p>
        </p:txBody>
      </p:sp>
      <p:sp>
        <p:nvSpPr>
          <p:cNvPr id="46" name="TextBox 45">
            <a:extLst>
              <a:ext uri="{FF2B5EF4-FFF2-40B4-BE49-F238E27FC236}">
                <a16:creationId xmlns:a16="http://schemas.microsoft.com/office/drawing/2014/main" id="{3CEE9103-B57D-486F-BC27-55F80DC65E4B}"/>
              </a:ext>
            </a:extLst>
          </p:cNvPr>
          <p:cNvSpPr txBox="1"/>
          <p:nvPr/>
        </p:nvSpPr>
        <p:spPr>
          <a:xfrm>
            <a:off x="2412191" y="1931411"/>
            <a:ext cx="9358896" cy="461665"/>
          </a:xfrm>
          <a:prstGeom prst="rect">
            <a:avLst/>
          </a:prstGeom>
          <a:solidFill>
            <a:schemeClr val="accent3">
              <a:lumMod val="40000"/>
              <a:lumOff val="60000"/>
            </a:schemeClr>
          </a:solidFill>
        </p:spPr>
        <p:txBody>
          <a:bodyPr wrap="square" rtlCol="0">
            <a:spAutoFit/>
          </a:bodyPr>
          <a:lstStyle/>
          <a:p>
            <a:r>
              <a:rPr lang="en-US" sz="2400" dirty="0"/>
              <a:t> Adv(</a:t>
            </a:r>
            <a:r>
              <a:rPr lang="en-US" sz="2400" b="1" dirty="0">
                <a:solidFill>
                  <a:srgbClr val="C00000"/>
                </a:solidFill>
              </a:rPr>
              <a:t>A</a:t>
            </a:r>
            <a:r>
              <a:rPr lang="en-US" sz="2400" dirty="0"/>
              <a:t>, </a:t>
            </a:r>
            <a:r>
              <a:rPr lang="en-US" sz="2400" b="1" dirty="0"/>
              <a:t>TLS 1.3</a:t>
            </a:r>
            <a:r>
              <a:rPr lang="en-US" sz="2400" dirty="0"/>
              <a:t>) ≤ Adv(</a:t>
            </a:r>
            <a:r>
              <a:rPr lang="en-US" sz="2400" b="1" dirty="0">
                <a:solidFill>
                  <a:srgbClr val="C00000"/>
                </a:solidFill>
              </a:rPr>
              <a:t>B1</a:t>
            </a:r>
            <a:r>
              <a:rPr lang="en-US" sz="2400" dirty="0"/>
              <a:t>, Abstract </a:t>
            </a:r>
            <a:r>
              <a:rPr lang="en-US" sz="2400" b="1" dirty="0"/>
              <a:t>TLS 1.3</a:t>
            </a:r>
            <a:r>
              <a:rPr lang="en-US" sz="2400" dirty="0"/>
              <a:t>) + </a:t>
            </a:r>
            <a:r>
              <a:rPr lang="en-US" sz="2400" b="1" dirty="0" err="1"/>
              <a:t>IndiffAdv</a:t>
            </a:r>
            <a:r>
              <a:rPr lang="en-US" sz="2400" dirty="0"/>
              <a:t>(</a:t>
            </a:r>
            <a:r>
              <a:rPr lang="en-US" sz="2400" b="1" dirty="0">
                <a:solidFill>
                  <a:srgbClr val="C00000"/>
                </a:solidFill>
              </a:rPr>
              <a:t>B2</a:t>
            </a:r>
            <a:r>
              <a:rPr lang="en-US" sz="2400" b="1" dirty="0"/>
              <a:t>, </a:t>
            </a:r>
            <a:r>
              <a:rPr lang="en-US" sz="2400" b="1" dirty="0">
                <a:solidFill>
                  <a:schemeClr val="accent6">
                    <a:lumMod val="75000"/>
                  </a:schemeClr>
                </a:solidFill>
              </a:rPr>
              <a:t>Abstraction</a:t>
            </a:r>
            <a:r>
              <a:rPr lang="en-US" sz="2400" b="1" dirty="0"/>
              <a:t>)</a:t>
            </a:r>
            <a:endParaRPr lang="en-US" sz="2400" b="1" dirty="0">
              <a:solidFill>
                <a:srgbClr val="C00000"/>
              </a:solidFill>
            </a:endParaRPr>
          </a:p>
        </p:txBody>
      </p:sp>
      <p:sp>
        <p:nvSpPr>
          <p:cNvPr id="50" name="TextBox 49">
            <a:extLst>
              <a:ext uri="{FF2B5EF4-FFF2-40B4-BE49-F238E27FC236}">
                <a16:creationId xmlns:a16="http://schemas.microsoft.com/office/drawing/2014/main" id="{B33A04F1-2BFB-4FA9-83A3-196B35DD1623}"/>
              </a:ext>
            </a:extLst>
          </p:cNvPr>
          <p:cNvSpPr txBox="1"/>
          <p:nvPr/>
        </p:nvSpPr>
        <p:spPr>
          <a:xfrm>
            <a:off x="0" y="1881655"/>
            <a:ext cx="2391167" cy="523220"/>
          </a:xfrm>
          <a:prstGeom prst="rect">
            <a:avLst/>
          </a:prstGeom>
          <a:noFill/>
        </p:spPr>
        <p:txBody>
          <a:bodyPr wrap="none" rtlCol="0">
            <a:spAutoFit/>
          </a:bodyPr>
          <a:lstStyle/>
          <a:p>
            <a:r>
              <a:rPr lang="en-US" sz="2800" b="1" dirty="0"/>
              <a:t>Theorem </a:t>
            </a:r>
            <a:r>
              <a:rPr lang="en-US" sz="1400" dirty="0"/>
              <a:t>[DDGJ21]</a:t>
            </a:r>
            <a:r>
              <a:rPr lang="en-US" sz="2800" b="1" dirty="0"/>
              <a:t>:</a:t>
            </a:r>
            <a:endParaRPr lang="en-US" sz="2000" b="1" dirty="0"/>
          </a:p>
        </p:txBody>
      </p:sp>
      <p:sp>
        <p:nvSpPr>
          <p:cNvPr id="52" name="Rectangle 51">
            <a:extLst>
              <a:ext uri="{FF2B5EF4-FFF2-40B4-BE49-F238E27FC236}">
                <a16:creationId xmlns:a16="http://schemas.microsoft.com/office/drawing/2014/main" id="{58ABE3F9-24A9-43B4-8D5A-57CA610F9FE4}"/>
              </a:ext>
            </a:extLst>
          </p:cNvPr>
          <p:cNvSpPr/>
          <p:nvPr/>
        </p:nvSpPr>
        <p:spPr>
          <a:xfrm>
            <a:off x="1980924" y="2718367"/>
            <a:ext cx="328012" cy="30506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3" name="Rectangle: Rounded Corners 52">
            <a:extLst>
              <a:ext uri="{FF2B5EF4-FFF2-40B4-BE49-F238E27FC236}">
                <a16:creationId xmlns:a16="http://schemas.microsoft.com/office/drawing/2014/main" id="{78FC7B8C-E080-426C-AD7A-AF616065BD49}"/>
              </a:ext>
            </a:extLst>
          </p:cNvPr>
          <p:cNvSpPr/>
          <p:nvPr/>
        </p:nvSpPr>
        <p:spPr>
          <a:xfrm>
            <a:off x="2124814" y="3534190"/>
            <a:ext cx="574754" cy="27796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RO</a:t>
            </a:r>
          </a:p>
        </p:txBody>
      </p:sp>
      <p:sp>
        <p:nvSpPr>
          <p:cNvPr id="54" name="Rectangle: Rounded Corners 53">
            <a:extLst>
              <a:ext uri="{FF2B5EF4-FFF2-40B4-BE49-F238E27FC236}">
                <a16:creationId xmlns:a16="http://schemas.microsoft.com/office/drawing/2014/main" id="{D2536F81-E3CE-4107-B058-9AC417647CDB}"/>
              </a:ext>
            </a:extLst>
          </p:cNvPr>
          <p:cNvSpPr/>
          <p:nvPr/>
        </p:nvSpPr>
        <p:spPr>
          <a:xfrm>
            <a:off x="1135617" y="4349101"/>
            <a:ext cx="1467384" cy="25951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Transcript-RO</a:t>
            </a:r>
          </a:p>
        </p:txBody>
      </p:sp>
      <p:sp>
        <p:nvSpPr>
          <p:cNvPr id="55" name="Rectangle: Rounded Corners 54">
            <a:extLst>
              <a:ext uri="{FF2B5EF4-FFF2-40B4-BE49-F238E27FC236}">
                <a16:creationId xmlns:a16="http://schemas.microsoft.com/office/drawing/2014/main" id="{912C61CF-2BEE-4A4E-9D62-E231E9BB4D59}"/>
              </a:ext>
            </a:extLst>
          </p:cNvPr>
          <p:cNvSpPr/>
          <p:nvPr/>
        </p:nvSpPr>
        <p:spPr>
          <a:xfrm>
            <a:off x="3134146" y="4368027"/>
            <a:ext cx="1685535" cy="259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Component-RO</a:t>
            </a:r>
          </a:p>
        </p:txBody>
      </p:sp>
      <p:sp>
        <p:nvSpPr>
          <p:cNvPr id="56" name="Rectangle: Rounded Corners 55">
            <a:extLst>
              <a:ext uri="{FF2B5EF4-FFF2-40B4-BE49-F238E27FC236}">
                <a16:creationId xmlns:a16="http://schemas.microsoft.com/office/drawing/2014/main" id="{DB4EFEBC-AD7F-4FA1-A8F5-3E39C59CEC9E}"/>
              </a:ext>
            </a:extLst>
          </p:cNvPr>
          <p:cNvSpPr/>
          <p:nvPr/>
        </p:nvSpPr>
        <p:spPr>
          <a:xfrm>
            <a:off x="1081888" y="5133141"/>
            <a:ext cx="1467384" cy="25951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Transcript-RO</a:t>
            </a:r>
          </a:p>
        </p:txBody>
      </p:sp>
      <p:sp>
        <p:nvSpPr>
          <p:cNvPr id="57" name="Rectangle: Rounded Corners 56">
            <a:extLst>
              <a:ext uri="{FF2B5EF4-FFF2-40B4-BE49-F238E27FC236}">
                <a16:creationId xmlns:a16="http://schemas.microsoft.com/office/drawing/2014/main" id="{FF24BC35-3C86-462D-B9A8-B103348A970B}"/>
              </a:ext>
            </a:extLst>
          </p:cNvPr>
          <p:cNvSpPr/>
          <p:nvPr/>
        </p:nvSpPr>
        <p:spPr>
          <a:xfrm>
            <a:off x="3155930" y="5133141"/>
            <a:ext cx="1176596" cy="29965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HMAC-RO</a:t>
            </a:r>
          </a:p>
        </p:txBody>
      </p:sp>
      <p:cxnSp>
        <p:nvCxnSpPr>
          <p:cNvPr id="61" name="Connector: Curved 60">
            <a:extLst>
              <a:ext uri="{FF2B5EF4-FFF2-40B4-BE49-F238E27FC236}">
                <a16:creationId xmlns:a16="http://schemas.microsoft.com/office/drawing/2014/main" id="{A150C979-8D12-4594-A53D-7256913F8A14}"/>
              </a:ext>
            </a:extLst>
          </p:cNvPr>
          <p:cNvCxnSpPr>
            <a:cxnSpLocks/>
            <a:stCxn id="35" idx="3"/>
            <a:endCxn id="36" idx="3"/>
          </p:cNvCxnSpPr>
          <p:nvPr/>
        </p:nvCxnSpPr>
        <p:spPr>
          <a:xfrm>
            <a:off x="4939184" y="2865995"/>
            <a:ext cx="12700" cy="799505"/>
          </a:xfrm>
          <a:prstGeom prst="curvedConnector3">
            <a:avLst>
              <a:gd name="adj1" fmla="val 452000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F022451B-F05B-43EB-9986-31EAF2246977}"/>
              </a:ext>
            </a:extLst>
          </p:cNvPr>
          <p:cNvSpPr txBox="1"/>
          <p:nvPr/>
        </p:nvSpPr>
        <p:spPr>
          <a:xfrm>
            <a:off x="5707156" y="2972977"/>
            <a:ext cx="4934621" cy="461665"/>
          </a:xfrm>
          <a:prstGeom prst="rect">
            <a:avLst/>
          </a:prstGeom>
          <a:noFill/>
        </p:spPr>
        <p:txBody>
          <a:bodyPr wrap="none" rtlCol="0">
            <a:spAutoFit/>
          </a:bodyPr>
          <a:lstStyle/>
          <a:p>
            <a:r>
              <a:rPr lang="en-US" sz="2400" dirty="0"/>
              <a:t>A standard random oracle assumption</a:t>
            </a:r>
          </a:p>
        </p:txBody>
      </p:sp>
      <p:cxnSp>
        <p:nvCxnSpPr>
          <p:cNvPr id="64" name="Connector: Curved 63">
            <a:extLst>
              <a:ext uri="{FF2B5EF4-FFF2-40B4-BE49-F238E27FC236}">
                <a16:creationId xmlns:a16="http://schemas.microsoft.com/office/drawing/2014/main" id="{2467B04E-BA3B-4907-BE5F-143A05771A74}"/>
              </a:ext>
            </a:extLst>
          </p:cNvPr>
          <p:cNvCxnSpPr>
            <a:cxnSpLocks/>
            <a:stCxn id="36" idx="3"/>
            <a:endCxn id="37" idx="3"/>
          </p:cNvCxnSpPr>
          <p:nvPr/>
        </p:nvCxnSpPr>
        <p:spPr>
          <a:xfrm>
            <a:off x="4939184" y="3665500"/>
            <a:ext cx="24702" cy="834828"/>
          </a:xfrm>
          <a:prstGeom prst="curvedConnector3">
            <a:avLst>
              <a:gd name="adj1" fmla="val 246499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onnector: Curved 67">
            <a:extLst>
              <a:ext uri="{FF2B5EF4-FFF2-40B4-BE49-F238E27FC236}">
                <a16:creationId xmlns:a16="http://schemas.microsoft.com/office/drawing/2014/main" id="{D89D5C48-81B3-4473-9EE1-741BA62D2FA3}"/>
              </a:ext>
            </a:extLst>
          </p:cNvPr>
          <p:cNvCxnSpPr>
            <a:cxnSpLocks/>
            <a:stCxn id="37" idx="3"/>
            <a:endCxn id="38" idx="3"/>
          </p:cNvCxnSpPr>
          <p:nvPr/>
        </p:nvCxnSpPr>
        <p:spPr>
          <a:xfrm flipH="1">
            <a:off x="4939185" y="4500328"/>
            <a:ext cx="24701" cy="762973"/>
          </a:xfrm>
          <a:prstGeom prst="curvedConnector3">
            <a:avLst>
              <a:gd name="adj1" fmla="val -2529614"/>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onnector: Curved 71">
            <a:extLst>
              <a:ext uri="{FF2B5EF4-FFF2-40B4-BE49-F238E27FC236}">
                <a16:creationId xmlns:a16="http://schemas.microsoft.com/office/drawing/2014/main" id="{6105397C-A38A-482D-B745-B09BA2CBB6F5}"/>
              </a:ext>
            </a:extLst>
          </p:cNvPr>
          <p:cNvCxnSpPr>
            <a:cxnSpLocks/>
            <a:stCxn id="38" idx="3"/>
            <a:endCxn id="39" idx="3"/>
          </p:cNvCxnSpPr>
          <p:nvPr/>
        </p:nvCxnSpPr>
        <p:spPr>
          <a:xfrm>
            <a:off x="4939185" y="5263301"/>
            <a:ext cx="24701" cy="751192"/>
          </a:xfrm>
          <a:prstGeom prst="curvedConnector3">
            <a:avLst>
              <a:gd name="adj1" fmla="val 254735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1" name="Title 1">
            <a:extLst>
              <a:ext uri="{FF2B5EF4-FFF2-40B4-BE49-F238E27FC236}">
                <a16:creationId xmlns:a16="http://schemas.microsoft.com/office/drawing/2014/main" id="{92592EFA-AE9B-4504-B6DD-E957973E720D}"/>
              </a:ext>
            </a:extLst>
          </p:cNvPr>
          <p:cNvSpPr txBox="1">
            <a:spLocks/>
          </p:cNvSpPr>
          <p:nvPr/>
        </p:nvSpPr>
        <p:spPr>
          <a:xfrm>
            <a:off x="-185744" y="210481"/>
            <a:ext cx="9358896" cy="923925"/>
          </a:xfrm>
          <a:prstGeom prst="rect">
            <a:avLst/>
          </a:prstGeom>
          <a:ln w="38100">
            <a:solidFill>
              <a:schemeClr val="tx1"/>
            </a:solidFill>
          </a:ln>
        </p:spPr>
        <p:txBody>
          <a:bodyPr vert="horz" lIns="91440" tIns="45720" rIns="91440" bIns="45720" rtlCol="0" anchor="b">
            <a:normAutofit fontScale="92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solidFill>
                  <a:schemeClr val="tx1"/>
                </a:solidFill>
              </a:rPr>
              <a:t>  The Modular </a:t>
            </a:r>
            <a:r>
              <a:rPr lang="en-US" dirty="0" err="1">
                <a:solidFill>
                  <a:schemeClr val="tx1"/>
                </a:solidFill>
              </a:rPr>
              <a:t>Indifferentiability</a:t>
            </a:r>
            <a:r>
              <a:rPr lang="en-US" dirty="0">
                <a:solidFill>
                  <a:schemeClr val="tx1"/>
                </a:solidFill>
              </a:rPr>
              <a:t> Approach</a:t>
            </a:r>
          </a:p>
        </p:txBody>
      </p:sp>
      <p:sp>
        <p:nvSpPr>
          <p:cNvPr id="90" name="Footer Placeholder 89">
            <a:extLst>
              <a:ext uri="{FF2B5EF4-FFF2-40B4-BE49-F238E27FC236}">
                <a16:creationId xmlns:a16="http://schemas.microsoft.com/office/drawing/2014/main" id="{1688E073-3D01-41A9-BA09-DC52C3EE627A}"/>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2716823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72BB322-90BB-426F-8E3A-EFAF835BD788}"/>
              </a:ext>
            </a:extLst>
          </p:cNvPr>
          <p:cNvSpPr/>
          <p:nvPr/>
        </p:nvSpPr>
        <p:spPr>
          <a:xfrm>
            <a:off x="350932" y="2619813"/>
            <a:ext cx="4588252" cy="492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Hash function </a:t>
            </a:r>
          </a:p>
        </p:txBody>
      </p:sp>
      <p:sp>
        <p:nvSpPr>
          <p:cNvPr id="36" name="Rectangle 35">
            <a:extLst>
              <a:ext uri="{FF2B5EF4-FFF2-40B4-BE49-F238E27FC236}">
                <a16:creationId xmlns:a16="http://schemas.microsoft.com/office/drawing/2014/main" id="{1AC706C6-897E-4E71-95C3-53131A2CA2A9}"/>
              </a:ext>
            </a:extLst>
          </p:cNvPr>
          <p:cNvSpPr/>
          <p:nvPr/>
        </p:nvSpPr>
        <p:spPr>
          <a:xfrm>
            <a:off x="350931" y="3426992"/>
            <a:ext cx="4588253" cy="4770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dirty="0"/>
              <a:t>   Random oracle </a:t>
            </a:r>
          </a:p>
        </p:txBody>
      </p:sp>
      <p:sp>
        <p:nvSpPr>
          <p:cNvPr id="37" name="Rectangle 36">
            <a:extLst>
              <a:ext uri="{FF2B5EF4-FFF2-40B4-BE49-F238E27FC236}">
                <a16:creationId xmlns:a16="http://schemas.microsoft.com/office/drawing/2014/main" id="{5A7C822A-DCFF-48B5-8FF3-B52AACEB749A}"/>
              </a:ext>
            </a:extLst>
          </p:cNvPr>
          <p:cNvSpPr/>
          <p:nvPr/>
        </p:nvSpPr>
        <p:spPr>
          <a:xfrm>
            <a:off x="350932" y="4234170"/>
            <a:ext cx="4612954" cy="5323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dirty="0"/>
              <a:t>   ROs:                                and           </a:t>
            </a:r>
          </a:p>
        </p:txBody>
      </p:sp>
      <p:sp>
        <p:nvSpPr>
          <p:cNvPr id="38" name="Rectangle 37">
            <a:extLst>
              <a:ext uri="{FF2B5EF4-FFF2-40B4-BE49-F238E27FC236}">
                <a16:creationId xmlns:a16="http://schemas.microsoft.com/office/drawing/2014/main" id="{D5D4584E-E0FF-4A85-83F5-03197060800B}"/>
              </a:ext>
            </a:extLst>
          </p:cNvPr>
          <p:cNvSpPr/>
          <p:nvPr/>
        </p:nvSpPr>
        <p:spPr>
          <a:xfrm>
            <a:off x="326231" y="5000020"/>
            <a:ext cx="4612954" cy="52656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dirty="0"/>
              <a:t>   ROs:                 and         </a:t>
            </a:r>
            <a:r>
              <a:rPr lang="en-US" dirty="0" err="1"/>
              <a:t>and</a:t>
            </a:r>
            <a:r>
              <a:rPr lang="en-US" dirty="0"/>
              <a:t>  </a:t>
            </a:r>
          </a:p>
        </p:txBody>
      </p:sp>
      <p:sp>
        <p:nvSpPr>
          <p:cNvPr id="39" name="Rectangle 38">
            <a:extLst>
              <a:ext uri="{FF2B5EF4-FFF2-40B4-BE49-F238E27FC236}">
                <a16:creationId xmlns:a16="http://schemas.microsoft.com/office/drawing/2014/main" id="{2AFCA001-58F2-405C-80B5-D89BC7B9BD41}"/>
              </a:ext>
            </a:extLst>
          </p:cNvPr>
          <p:cNvSpPr/>
          <p:nvPr/>
        </p:nvSpPr>
        <p:spPr>
          <a:xfrm>
            <a:off x="350932" y="5751212"/>
            <a:ext cx="4612954" cy="52656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solidFill>
                  <a:schemeClr val="bg1"/>
                </a:solidFill>
              </a:rPr>
              <a:t>12 random oracles</a:t>
            </a:r>
            <a:endParaRPr lang="en-US" sz="1600" b="1" dirty="0">
              <a:solidFill>
                <a:schemeClr val="bg1"/>
              </a:solidFill>
            </a:endParaRPr>
          </a:p>
        </p:txBody>
      </p:sp>
      <p:sp>
        <p:nvSpPr>
          <p:cNvPr id="46" name="TextBox 45">
            <a:extLst>
              <a:ext uri="{FF2B5EF4-FFF2-40B4-BE49-F238E27FC236}">
                <a16:creationId xmlns:a16="http://schemas.microsoft.com/office/drawing/2014/main" id="{3CEE9103-B57D-486F-BC27-55F80DC65E4B}"/>
              </a:ext>
            </a:extLst>
          </p:cNvPr>
          <p:cNvSpPr txBox="1"/>
          <p:nvPr/>
        </p:nvSpPr>
        <p:spPr>
          <a:xfrm>
            <a:off x="2412191" y="1931411"/>
            <a:ext cx="9358896" cy="461665"/>
          </a:xfrm>
          <a:prstGeom prst="rect">
            <a:avLst/>
          </a:prstGeom>
          <a:solidFill>
            <a:schemeClr val="accent3">
              <a:lumMod val="40000"/>
              <a:lumOff val="60000"/>
            </a:schemeClr>
          </a:solidFill>
        </p:spPr>
        <p:txBody>
          <a:bodyPr wrap="square" rtlCol="0">
            <a:spAutoFit/>
          </a:bodyPr>
          <a:lstStyle/>
          <a:p>
            <a:r>
              <a:rPr lang="en-US" sz="2400" dirty="0"/>
              <a:t> Adv(</a:t>
            </a:r>
            <a:r>
              <a:rPr lang="en-US" sz="2400" b="1" dirty="0">
                <a:solidFill>
                  <a:srgbClr val="C00000"/>
                </a:solidFill>
              </a:rPr>
              <a:t>A</a:t>
            </a:r>
            <a:r>
              <a:rPr lang="en-US" sz="2400" dirty="0"/>
              <a:t>, </a:t>
            </a:r>
            <a:r>
              <a:rPr lang="en-US" sz="2400" b="1" dirty="0"/>
              <a:t>TLS 1.3</a:t>
            </a:r>
            <a:r>
              <a:rPr lang="en-US" sz="2400" dirty="0"/>
              <a:t>) ≤ Adv(</a:t>
            </a:r>
            <a:r>
              <a:rPr lang="en-US" sz="2400" b="1" dirty="0">
                <a:solidFill>
                  <a:srgbClr val="C00000"/>
                </a:solidFill>
              </a:rPr>
              <a:t>B1</a:t>
            </a:r>
            <a:r>
              <a:rPr lang="en-US" sz="2400" dirty="0"/>
              <a:t>, Abstract </a:t>
            </a:r>
            <a:r>
              <a:rPr lang="en-US" sz="2400" b="1" dirty="0"/>
              <a:t>TLS 1.3</a:t>
            </a:r>
            <a:r>
              <a:rPr lang="en-US" sz="2400" dirty="0"/>
              <a:t>) + </a:t>
            </a:r>
            <a:r>
              <a:rPr lang="en-US" sz="2400" b="1" dirty="0" err="1"/>
              <a:t>IndiffAdv</a:t>
            </a:r>
            <a:r>
              <a:rPr lang="en-US" sz="2400" dirty="0"/>
              <a:t>(</a:t>
            </a:r>
            <a:r>
              <a:rPr lang="en-US" sz="2400" b="1" dirty="0">
                <a:solidFill>
                  <a:srgbClr val="C00000"/>
                </a:solidFill>
              </a:rPr>
              <a:t>B2</a:t>
            </a:r>
            <a:r>
              <a:rPr lang="en-US" sz="2400" b="1" dirty="0"/>
              <a:t>, </a:t>
            </a:r>
            <a:r>
              <a:rPr lang="en-US" sz="2400" b="1" dirty="0">
                <a:solidFill>
                  <a:schemeClr val="accent6">
                    <a:lumMod val="75000"/>
                  </a:schemeClr>
                </a:solidFill>
              </a:rPr>
              <a:t>Abstraction</a:t>
            </a:r>
            <a:r>
              <a:rPr lang="en-US" sz="2400" b="1" dirty="0"/>
              <a:t>)</a:t>
            </a:r>
            <a:endParaRPr lang="en-US" sz="2400" b="1" dirty="0">
              <a:solidFill>
                <a:srgbClr val="C00000"/>
              </a:solidFill>
            </a:endParaRPr>
          </a:p>
        </p:txBody>
      </p:sp>
      <p:sp>
        <p:nvSpPr>
          <p:cNvPr id="50" name="TextBox 49">
            <a:extLst>
              <a:ext uri="{FF2B5EF4-FFF2-40B4-BE49-F238E27FC236}">
                <a16:creationId xmlns:a16="http://schemas.microsoft.com/office/drawing/2014/main" id="{B33A04F1-2BFB-4FA9-83A3-196B35DD1623}"/>
              </a:ext>
            </a:extLst>
          </p:cNvPr>
          <p:cNvSpPr txBox="1"/>
          <p:nvPr/>
        </p:nvSpPr>
        <p:spPr>
          <a:xfrm>
            <a:off x="0" y="1881655"/>
            <a:ext cx="2391167" cy="523220"/>
          </a:xfrm>
          <a:prstGeom prst="rect">
            <a:avLst/>
          </a:prstGeom>
          <a:noFill/>
        </p:spPr>
        <p:txBody>
          <a:bodyPr wrap="none" rtlCol="0">
            <a:spAutoFit/>
          </a:bodyPr>
          <a:lstStyle/>
          <a:p>
            <a:r>
              <a:rPr lang="en-US" sz="2800" b="1" dirty="0"/>
              <a:t>Theorem </a:t>
            </a:r>
            <a:r>
              <a:rPr lang="en-US" sz="1400" dirty="0"/>
              <a:t>[DDGJ21]</a:t>
            </a:r>
            <a:r>
              <a:rPr lang="en-US" sz="2800" b="1" dirty="0"/>
              <a:t>:</a:t>
            </a:r>
            <a:endParaRPr lang="en-US" sz="2000" b="1" dirty="0"/>
          </a:p>
        </p:txBody>
      </p:sp>
      <p:sp>
        <p:nvSpPr>
          <p:cNvPr id="52" name="Rectangle 51">
            <a:extLst>
              <a:ext uri="{FF2B5EF4-FFF2-40B4-BE49-F238E27FC236}">
                <a16:creationId xmlns:a16="http://schemas.microsoft.com/office/drawing/2014/main" id="{58ABE3F9-24A9-43B4-8D5A-57CA610F9FE4}"/>
              </a:ext>
            </a:extLst>
          </p:cNvPr>
          <p:cNvSpPr/>
          <p:nvPr/>
        </p:nvSpPr>
        <p:spPr>
          <a:xfrm>
            <a:off x="1980924" y="2718367"/>
            <a:ext cx="328012" cy="30506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3" name="Rectangle: Rounded Corners 52">
            <a:extLst>
              <a:ext uri="{FF2B5EF4-FFF2-40B4-BE49-F238E27FC236}">
                <a16:creationId xmlns:a16="http://schemas.microsoft.com/office/drawing/2014/main" id="{78FC7B8C-E080-426C-AD7A-AF616065BD49}"/>
              </a:ext>
            </a:extLst>
          </p:cNvPr>
          <p:cNvSpPr/>
          <p:nvPr/>
        </p:nvSpPr>
        <p:spPr>
          <a:xfrm>
            <a:off x="2124814" y="3534190"/>
            <a:ext cx="574754" cy="27796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RO</a:t>
            </a:r>
          </a:p>
        </p:txBody>
      </p:sp>
      <p:sp>
        <p:nvSpPr>
          <p:cNvPr id="54" name="Rectangle: Rounded Corners 53">
            <a:extLst>
              <a:ext uri="{FF2B5EF4-FFF2-40B4-BE49-F238E27FC236}">
                <a16:creationId xmlns:a16="http://schemas.microsoft.com/office/drawing/2014/main" id="{D2536F81-E3CE-4107-B058-9AC417647CDB}"/>
              </a:ext>
            </a:extLst>
          </p:cNvPr>
          <p:cNvSpPr/>
          <p:nvPr/>
        </p:nvSpPr>
        <p:spPr>
          <a:xfrm>
            <a:off x="1135617" y="4349101"/>
            <a:ext cx="1467384" cy="25951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Transcript-RO</a:t>
            </a:r>
          </a:p>
        </p:txBody>
      </p:sp>
      <p:sp>
        <p:nvSpPr>
          <p:cNvPr id="55" name="Rectangle: Rounded Corners 54">
            <a:extLst>
              <a:ext uri="{FF2B5EF4-FFF2-40B4-BE49-F238E27FC236}">
                <a16:creationId xmlns:a16="http://schemas.microsoft.com/office/drawing/2014/main" id="{912C61CF-2BEE-4A4E-9D62-E231E9BB4D59}"/>
              </a:ext>
            </a:extLst>
          </p:cNvPr>
          <p:cNvSpPr/>
          <p:nvPr/>
        </p:nvSpPr>
        <p:spPr>
          <a:xfrm>
            <a:off x="3134146" y="4368027"/>
            <a:ext cx="1685535" cy="259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Component-RO</a:t>
            </a:r>
          </a:p>
        </p:txBody>
      </p:sp>
      <p:sp>
        <p:nvSpPr>
          <p:cNvPr id="56" name="Rectangle: Rounded Corners 55">
            <a:extLst>
              <a:ext uri="{FF2B5EF4-FFF2-40B4-BE49-F238E27FC236}">
                <a16:creationId xmlns:a16="http://schemas.microsoft.com/office/drawing/2014/main" id="{DB4EFEBC-AD7F-4FA1-A8F5-3E39C59CEC9E}"/>
              </a:ext>
            </a:extLst>
          </p:cNvPr>
          <p:cNvSpPr/>
          <p:nvPr/>
        </p:nvSpPr>
        <p:spPr>
          <a:xfrm>
            <a:off x="1081888" y="5133141"/>
            <a:ext cx="1467384" cy="25951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Transcript-RO</a:t>
            </a:r>
          </a:p>
        </p:txBody>
      </p:sp>
      <p:sp>
        <p:nvSpPr>
          <p:cNvPr id="57" name="Rectangle: Rounded Corners 56">
            <a:extLst>
              <a:ext uri="{FF2B5EF4-FFF2-40B4-BE49-F238E27FC236}">
                <a16:creationId xmlns:a16="http://schemas.microsoft.com/office/drawing/2014/main" id="{FF24BC35-3C86-462D-B9A8-B103348A970B}"/>
              </a:ext>
            </a:extLst>
          </p:cNvPr>
          <p:cNvSpPr/>
          <p:nvPr/>
        </p:nvSpPr>
        <p:spPr>
          <a:xfrm>
            <a:off x="3155930" y="5133141"/>
            <a:ext cx="1176596" cy="29965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HMAC-RO</a:t>
            </a:r>
          </a:p>
        </p:txBody>
      </p:sp>
      <p:cxnSp>
        <p:nvCxnSpPr>
          <p:cNvPr id="61" name="Connector: Curved 60">
            <a:extLst>
              <a:ext uri="{FF2B5EF4-FFF2-40B4-BE49-F238E27FC236}">
                <a16:creationId xmlns:a16="http://schemas.microsoft.com/office/drawing/2014/main" id="{A150C979-8D12-4594-A53D-7256913F8A14}"/>
              </a:ext>
            </a:extLst>
          </p:cNvPr>
          <p:cNvCxnSpPr>
            <a:cxnSpLocks/>
            <a:stCxn id="35" idx="3"/>
            <a:endCxn id="36" idx="3"/>
          </p:cNvCxnSpPr>
          <p:nvPr/>
        </p:nvCxnSpPr>
        <p:spPr>
          <a:xfrm>
            <a:off x="4939184" y="2865995"/>
            <a:ext cx="12700" cy="799505"/>
          </a:xfrm>
          <a:prstGeom prst="curvedConnector3">
            <a:avLst>
              <a:gd name="adj1" fmla="val 452000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F022451B-F05B-43EB-9986-31EAF2246977}"/>
              </a:ext>
            </a:extLst>
          </p:cNvPr>
          <p:cNvSpPr txBox="1"/>
          <p:nvPr/>
        </p:nvSpPr>
        <p:spPr>
          <a:xfrm>
            <a:off x="5707156" y="2972977"/>
            <a:ext cx="4934621" cy="461665"/>
          </a:xfrm>
          <a:prstGeom prst="rect">
            <a:avLst/>
          </a:prstGeom>
          <a:noFill/>
        </p:spPr>
        <p:txBody>
          <a:bodyPr wrap="none" rtlCol="0">
            <a:spAutoFit/>
          </a:bodyPr>
          <a:lstStyle/>
          <a:p>
            <a:r>
              <a:rPr lang="en-US" sz="2400" dirty="0"/>
              <a:t>A standard random oracle assumption</a:t>
            </a:r>
          </a:p>
        </p:txBody>
      </p:sp>
      <p:cxnSp>
        <p:nvCxnSpPr>
          <p:cNvPr id="64" name="Connector: Curved 63">
            <a:extLst>
              <a:ext uri="{FF2B5EF4-FFF2-40B4-BE49-F238E27FC236}">
                <a16:creationId xmlns:a16="http://schemas.microsoft.com/office/drawing/2014/main" id="{2467B04E-BA3B-4907-BE5F-143A05771A74}"/>
              </a:ext>
            </a:extLst>
          </p:cNvPr>
          <p:cNvCxnSpPr>
            <a:cxnSpLocks/>
            <a:stCxn id="36" idx="3"/>
            <a:endCxn id="37" idx="3"/>
          </p:cNvCxnSpPr>
          <p:nvPr/>
        </p:nvCxnSpPr>
        <p:spPr>
          <a:xfrm>
            <a:off x="4939184" y="3665500"/>
            <a:ext cx="24702" cy="834828"/>
          </a:xfrm>
          <a:prstGeom prst="curvedConnector3">
            <a:avLst>
              <a:gd name="adj1" fmla="val 246499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onnector: Curved 67">
            <a:extLst>
              <a:ext uri="{FF2B5EF4-FFF2-40B4-BE49-F238E27FC236}">
                <a16:creationId xmlns:a16="http://schemas.microsoft.com/office/drawing/2014/main" id="{D89D5C48-81B3-4473-9EE1-741BA62D2FA3}"/>
              </a:ext>
            </a:extLst>
          </p:cNvPr>
          <p:cNvCxnSpPr>
            <a:cxnSpLocks/>
            <a:stCxn id="37" idx="3"/>
            <a:endCxn id="38" idx="3"/>
          </p:cNvCxnSpPr>
          <p:nvPr/>
        </p:nvCxnSpPr>
        <p:spPr>
          <a:xfrm flipH="1">
            <a:off x="4939185" y="4500328"/>
            <a:ext cx="24701" cy="762973"/>
          </a:xfrm>
          <a:prstGeom prst="curvedConnector3">
            <a:avLst>
              <a:gd name="adj1" fmla="val -2529614"/>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onnector: Curved 71">
            <a:extLst>
              <a:ext uri="{FF2B5EF4-FFF2-40B4-BE49-F238E27FC236}">
                <a16:creationId xmlns:a16="http://schemas.microsoft.com/office/drawing/2014/main" id="{6105397C-A38A-482D-B745-B09BA2CBB6F5}"/>
              </a:ext>
            </a:extLst>
          </p:cNvPr>
          <p:cNvCxnSpPr>
            <a:cxnSpLocks/>
            <a:stCxn id="38" idx="3"/>
            <a:endCxn id="39" idx="3"/>
          </p:cNvCxnSpPr>
          <p:nvPr/>
        </p:nvCxnSpPr>
        <p:spPr>
          <a:xfrm>
            <a:off x="4939185" y="5263301"/>
            <a:ext cx="24701" cy="751192"/>
          </a:xfrm>
          <a:prstGeom prst="curvedConnector3">
            <a:avLst>
              <a:gd name="adj1" fmla="val 254735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9647B272-E7DA-4F90-B856-C2FDBA927F91}"/>
              </a:ext>
            </a:extLst>
          </p:cNvPr>
          <p:cNvSpPr txBox="1"/>
          <p:nvPr/>
        </p:nvSpPr>
        <p:spPr>
          <a:xfrm>
            <a:off x="5576032" y="5414711"/>
            <a:ext cx="6738896" cy="461665"/>
          </a:xfrm>
          <a:prstGeom prst="rect">
            <a:avLst/>
          </a:prstGeom>
          <a:noFill/>
        </p:spPr>
        <p:txBody>
          <a:bodyPr wrap="none" rtlCol="0">
            <a:spAutoFit/>
          </a:bodyPr>
          <a:lstStyle/>
          <a:p>
            <a:r>
              <a:rPr lang="en-US" sz="2400" dirty="0"/>
              <a:t>Lookups by the </a:t>
            </a:r>
            <a:r>
              <a:rPr lang="en-US" sz="2400" dirty="0">
                <a:latin typeface="Courier New" panose="02070309020205020404" pitchFamily="49" charset="0"/>
                <a:cs typeface="Courier New" panose="02070309020205020404" pitchFamily="49" charset="0"/>
              </a:rPr>
              <a:t>HKDF-Expand</a:t>
            </a:r>
            <a:r>
              <a:rPr lang="en-US" sz="2400" dirty="0"/>
              <a:t> labels (as in [DG21])</a:t>
            </a:r>
          </a:p>
        </p:txBody>
      </p:sp>
      <p:sp>
        <p:nvSpPr>
          <p:cNvPr id="81" name="Title 1">
            <a:extLst>
              <a:ext uri="{FF2B5EF4-FFF2-40B4-BE49-F238E27FC236}">
                <a16:creationId xmlns:a16="http://schemas.microsoft.com/office/drawing/2014/main" id="{92592EFA-AE9B-4504-B6DD-E957973E720D}"/>
              </a:ext>
            </a:extLst>
          </p:cNvPr>
          <p:cNvSpPr txBox="1">
            <a:spLocks/>
          </p:cNvSpPr>
          <p:nvPr/>
        </p:nvSpPr>
        <p:spPr>
          <a:xfrm>
            <a:off x="-185744" y="210481"/>
            <a:ext cx="9358896" cy="923925"/>
          </a:xfrm>
          <a:prstGeom prst="rect">
            <a:avLst/>
          </a:prstGeom>
          <a:ln w="38100">
            <a:solidFill>
              <a:schemeClr val="tx1"/>
            </a:solidFill>
          </a:ln>
        </p:spPr>
        <p:txBody>
          <a:bodyPr vert="horz" lIns="91440" tIns="45720" rIns="91440" bIns="45720" rtlCol="0" anchor="b">
            <a:normAutofit fontScale="92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solidFill>
                  <a:schemeClr val="tx1"/>
                </a:solidFill>
              </a:rPr>
              <a:t>  The Modular </a:t>
            </a:r>
            <a:r>
              <a:rPr lang="en-US" dirty="0" err="1">
                <a:solidFill>
                  <a:schemeClr val="tx1"/>
                </a:solidFill>
              </a:rPr>
              <a:t>Indifferentiability</a:t>
            </a:r>
            <a:r>
              <a:rPr lang="en-US" dirty="0">
                <a:solidFill>
                  <a:schemeClr val="tx1"/>
                </a:solidFill>
              </a:rPr>
              <a:t> Approach</a:t>
            </a:r>
          </a:p>
        </p:txBody>
      </p:sp>
      <p:sp>
        <p:nvSpPr>
          <p:cNvPr id="90" name="Footer Placeholder 89">
            <a:extLst>
              <a:ext uri="{FF2B5EF4-FFF2-40B4-BE49-F238E27FC236}">
                <a16:creationId xmlns:a16="http://schemas.microsoft.com/office/drawing/2014/main" id="{1688E073-3D01-41A9-BA09-DC52C3EE627A}"/>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31810919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72BB322-90BB-426F-8E3A-EFAF835BD788}"/>
              </a:ext>
            </a:extLst>
          </p:cNvPr>
          <p:cNvSpPr/>
          <p:nvPr/>
        </p:nvSpPr>
        <p:spPr>
          <a:xfrm>
            <a:off x="350932" y="2619813"/>
            <a:ext cx="4588252" cy="492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Hash function </a:t>
            </a:r>
          </a:p>
        </p:txBody>
      </p:sp>
      <p:sp>
        <p:nvSpPr>
          <p:cNvPr id="36" name="Rectangle 35">
            <a:extLst>
              <a:ext uri="{FF2B5EF4-FFF2-40B4-BE49-F238E27FC236}">
                <a16:creationId xmlns:a16="http://schemas.microsoft.com/office/drawing/2014/main" id="{1AC706C6-897E-4E71-95C3-53131A2CA2A9}"/>
              </a:ext>
            </a:extLst>
          </p:cNvPr>
          <p:cNvSpPr/>
          <p:nvPr/>
        </p:nvSpPr>
        <p:spPr>
          <a:xfrm>
            <a:off x="350931" y="3426992"/>
            <a:ext cx="4588253" cy="4770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dirty="0"/>
              <a:t>   Random oracle </a:t>
            </a:r>
          </a:p>
        </p:txBody>
      </p:sp>
      <p:sp>
        <p:nvSpPr>
          <p:cNvPr id="37" name="Rectangle 36">
            <a:extLst>
              <a:ext uri="{FF2B5EF4-FFF2-40B4-BE49-F238E27FC236}">
                <a16:creationId xmlns:a16="http://schemas.microsoft.com/office/drawing/2014/main" id="{5A7C822A-DCFF-48B5-8FF3-B52AACEB749A}"/>
              </a:ext>
            </a:extLst>
          </p:cNvPr>
          <p:cNvSpPr/>
          <p:nvPr/>
        </p:nvSpPr>
        <p:spPr>
          <a:xfrm>
            <a:off x="350932" y="4234170"/>
            <a:ext cx="4612954" cy="5323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dirty="0"/>
              <a:t>   ROs:                                and           </a:t>
            </a:r>
          </a:p>
        </p:txBody>
      </p:sp>
      <p:sp>
        <p:nvSpPr>
          <p:cNvPr id="38" name="Rectangle 37">
            <a:extLst>
              <a:ext uri="{FF2B5EF4-FFF2-40B4-BE49-F238E27FC236}">
                <a16:creationId xmlns:a16="http://schemas.microsoft.com/office/drawing/2014/main" id="{D5D4584E-E0FF-4A85-83F5-03197060800B}"/>
              </a:ext>
            </a:extLst>
          </p:cNvPr>
          <p:cNvSpPr/>
          <p:nvPr/>
        </p:nvSpPr>
        <p:spPr>
          <a:xfrm>
            <a:off x="326231" y="5000020"/>
            <a:ext cx="4612954" cy="52656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dirty="0"/>
              <a:t>   ROs:                 and         </a:t>
            </a:r>
            <a:r>
              <a:rPr lang="en-US" dirty="0" err="1"/>
              <a:t>and</a:t>
            </a:r>
            <a:r>
              <a:rPr lang="en-US" dirty="0"/>
              <a:t>  </a:t>
            </a:r>
          </a:p>
        </p:txBody>
      </p:sp>
      <p:sp>
        <p:nvSpPr>
          <p:cNvPr id="39" name="Rectangle 38">
            <a:extLst>
              <a:ext uri="{FF2B5EF4-FFF2-40B4-BE49-F238E27FC236}">
                <a16:creationId xmlns:a16="http://schemas.microsoft.com/office/drawing/2014/main" id="{2AFCA001-58F2-405C-80B5-D89BC7B9BD41}"/>
              </a:ext>
            </a:extLst>
          </p:cNvPr>
          <p:cNvSpPr/>
          <p:nvPr/>
        </p:nvSpPr>
        <p:spPr>
          <a:xfrm>
            <a:off x="350932" y="5751212"/>
            <a:ext cx="4612954" cy="52656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solidFill>
                  <a:schemeClr val="bg1"/>
                </a:solidFill>
              </a:rPr>
              <a:t>12 random oracles</a:t>
            </a:r>
            <a:endParaRPr lang="en-US" sz="1600" b="1" dirty="0">
              <a:solidFill>
                <a:schemeClr val="bg1"/>
              </a:solidFill>
            </a:endParaRPr>
          </a:p>
        </p:txBody>
      </p:sp>
      <p:sp>
        <p:nvSpPr>
          <p:cNvPr id="46" name="TextBox 45">
            <a:extLst>
              <a:ext uri="{FF2B5EF4-FFF2-40B4-BE49-F238E27FC236}">
                <a16:creationId xmlns:a16="http://schemas.microsoft.com/office/drawing/2014/main" id="{3CEE9103-B57D-486F-BC27-55F80DC65E4B}"/>
              </a:ext>
            </a:extLst>
          </p:cNvPr>
          <p:cNvSpPr txBox="1"/>
          <p:nvPr/>
        </p:nvSpPr>
        <p:spPr>
          <a:xfrm>
            <a:off x="2412191" y="1931411"/>
            <a:ext cx="9358896" cy="461665"/>
          </a:xfrm>
          <a:prstGeom prst="rect">
            <a:avLst/>
          </a:prstGeom>
          <a:solidFill>
            <a:schemeClr val="accent3">
              <a:lumMod val="40000"/>
              <a:lumOff val="60000"/>
            </a:schemeClr>
          </a:solidFill>
        </p:spPr>
        <p:txBody>
          <a:bodyPr wrap="square" rtlCol="0">
            <a:spAutoFit/>
          </a:bodyPr>
          <a:lstStyle/>
          <a:p>
            <a:r>
              <a:rPr lang="en-US" sz="2400" dirty="0"/>
              <a:t> Adv(</a:t>
            </a:r>
            <a:r>
              <a:rPr lang="en-US" sz="2400" b="1" dirty="0">
                <a:solidFill>
                  <a:srgbClr val="C00000"/>
                </a:solidFill>
              </a:rPr>
              <a:t>A</a:t>
            </a:r>
            <a:r>
              <a:rPr lang="en-US" sz="2400" dirty="0"/>
              <a:t>, </a:t>
            </a:r>
            <a:r>
              <a:rPr lang="en-US" sz="2400" b="1" dirty="0"/>
              <a:t>TLS 1.3</a:t>
            </a:r>
            <a:r>
              <a:rPr lang="en-US" sz="2400" dirty="0"/>
              <a:t>) ≤ Adv(</a:t>
            </a:r>
            <a:r>
              <a:rPr lang="en-US" sz="2400" b="1" dirty="0">
                <a:solidFill>
                  <a:srgbClr val="C00000"/>
                </a:solidFill>
              </a:rPr>
              <a:t>B1</a:t>
            </a:r>
            <a:r>
              <a:rPr lang="en-US" sz="2400" dirty="0"/>
              <a:t>, Abstract </a:t>
            </a:r>
            <a:r>
              <a:rPr lang="en-US" sz="2400" b="1" dirty="0"/>
              <a:t>TLS 1.3</a:t>
            </a:r>
            <a:r>
              <a:rPr lang="en-US" sz="2400" dirty="0"/>
              <a:t>) + </a:t>
            </a:r>
            <a:r>
              <a:rPr lang="en-US" sz="2400" b="1" dirty="0" err="1"/>
              <a:t>IndiffAdv</a:t>
            </a:r>
            <a:r>
              <a:rPr lang="en-US" sz="2400" dirty="0"/>
              <a:t>(</a:t>
            </a:r>
            <a:r>
              <a:rPr lang="en-US" sz="2400" b="1" dirty="0">
                <a:solidFill>
                  <a:srgbClr val="C00000"/>
                </a:solidFill>
              </a:rPr>
              <a:t>B2</a:t>
            </a:r>
            <a:r>
              <a:rPr lang="en-US" sz="2400" b="1" dirty="0"/>
              <a:t>, </a:t>
            </a:r>
            <a:r>
              <a:rPr lang="en-US" sz="2400" b="1" dirty="0">
                <a:solidFill>
                  <a:schemeClr val="accent6">
                    <a:lumMod val="75000"/>
                  </a:schemeClr>
                </a:solidFill>
              </a:rPr>
              <a:t>Abstraction</a:t>
            </a:r>
            <a:r>
              <a:rPr lang="en-US" sz="2400" b="1" dirty="0"/>
              <a:t>)</a:t>
            </a:r>
            <a:endParaRPr lang="en-US" sz="2400" b="1" dirty="0">
              <a:solidFill>
                <a:srgbClr val="C00000"/>
              </a:solidFill>
            </a:endParaRPr>
          </a:p>
        </p:txBody>
      </p:sp>
      <p:sp>
        <p:nvSpPr>
          <p:cNvPr id="50" name="TextBox 49">
            <a:extLst>
              <a:ext uri="{FF2B5EF4-FFF2-40B4-BE49-F238E27FC236}">
                <a16:creationId xmlns:a16="http://schemas.microsoft.com/office/drawing/2014/main" id="{B33A04F1-2BFB-4FA9-83A3-196B35DD1623}"/>
              </a:ext>
            </a:extLst>
          </p:cNvPr>
          <p:cNvSpPr txBox="1"/>
          <p:nvPr/>
        </p:nvSpPr>
        <p:spPr>
          <a:xfrm>
            <a:off x="0" y="1881655"/>
            <a:ext cx="2391167" cy="523220"/>
          </a:xfrm>
          <a:prstGeom prst="rect">
            <a:avLst/>
          </a:prstGeom>
          <a:noFill/>
        </p:spPr>
        <p:txBody>
          <a:bodyPr wrap="none" rtlCol="0">
            <a:spAutoFit/>
          </a:bodyPr>
          <a:lstStyle/>
          <a:p>
            <a:r>
              <a:rPr lang="en-US" sz="2800" b="1" dirty="0"/>
              <a:t>Theorem </a:t>
            </a:r>
            <a:r>
              <a:rPr lang="en-US" sz="1400" dirty="0"/>
              <a:t>[DDGJ21]</a:t>
            </a:r>
            <a:r>
              <a:rPr lang="en-US" sz="2800" b="1" dirty="0"/>
              <a:t>:</a:t>
            </a:r>
            <a:endParaRPr lang="en-US" sz="2000" b="1" dirty="0"/>
          </a:p>
        </p:txBody>
      </p:sp>
      <p:sp>
        <p:nvSpPr>
          <p:cNvPr id="52" name="Rectangle 51">
            <a:extLst>
              <a:ext uri="{FF2B5EF4-FFF2-40B4-BE49-F238E27FC236}">
                <a16:creationId xmlns:a16="http://schemas.microsoft.com/office/drawing/2014/main" id="{58ABE3F9-24A9-43B4-8D5A-57CA610F9FE4}"/>
              </a:ext>
            </a:extLst>
          </p:cNvPr>
          <p:cNvSpPr/>
          <p:nvPr/>
        </p:nvSpPr>
        <p:spPr>
          <a:xfrm>
            <a:off x="1980924" y="2718367"/>
            <a:ext cx="328012" cy="30506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3" name="Rectangle: Rounded Corners 52">
            <a:extLst>
              <a:ext uri="{FF2B5EF4-FFF2-40B4-BE49-F238E27FC236}">
                <a16:creationId xmlns:a16="http://schemas.microsoft.com/office/drawing/2014/main" id="{78FC7B8C-E080-426C-AD7A-AF616065BD49}"/>
              </a:ext>
            </a:extLst>
          </p:cNvPr>
          <p:cNvSpPr/>
          <p:nvPr/>
        </p:nvSpPr>
        <p:spPr>
          <a:xfrm>
            <a:off x="2124814" y="3534190"/>
            <a:ext cx="574754" cy="27796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RO</a:t>
            </a:r>
          </a:p>
        </p:txBody>
      </p:sp>
      <p:sp>
        <p:nvSpPr>
          <p:cNvPr id="54" name="Rectangle: Rounded Corners 53">
            <a:extLst>
              <a:ext uri="{FF2B5EF4-FFF2-40B4-BE49-F238E27FC236}">
                <a16:creationId xmlns:a16="http://schemas.microsoft.com/office/drawing/2014/main" id="{D2536F81-E3CE-4107-B058-9AC417647CDB}"/>
              </a:ext>
            </a:extLst>
          </p:cNvPr>
          <p:cNvSpPr/>
          <p:nvPr/>
        </p:nvSpPr>
        <p:spPr>
          <a:xfrm>
            <a:off x="1135617" y="4349101"/>
            <a:ext cx="1467384" cy="25951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Transcript-RO</a:t>
            </a:r>
          </a:p>
        </p:txBody>
      </p:sp>
      <p:sp>
        <p:nvSpPr>
          <p:cNvPr id="55" name="Rectangle: Rounded Corners 54">
            <a:extLst>
              <a:ext uri="{FF2B5EF4-FFF2-40B4-BE49-F238E27FC236}">
                <a16:creationId xmlns:a16="http://schemas.microsoft.com/office/drawing/2014/main" id="{912C61CF-2BEE-4A4E-9D62-E231E9BB4D59}"/>
              </a:ext>
            </a:extLst>
          </p:cNvPr>
          <p:cNvSpPr/>
          <p:nvPr/>
        </p:nvSpPr>
        <p:spPr>
          <a:xfrm>
            <a:off x="3134146" y="4368027"/>
            <a:ext cx="1685535" cy="259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Component-RO</a:t>
            </a:r>
          </a:p>
        </p:txBody>
      </p:sp>
      <p:sp>
        <p:nvSpPr>
          <p:cNvPr id="56" name="Rectangle: Rounded Corners 55">
            <a:extLst>
              <a:ext uri="{FF2B5EF4-FFF2-40B4-BE49-F238E27FC236}">
                <a16:creationId xmlns:a16="http://schemas.microsoft.com/office/drawing/2014/main" id="{DB4EFEBC-AD7F-4FA1-A8F5-3E39C59CEC9E}"/>
              </a:ext>
            </a:extLst>
          </p:cNvPr>
          <p:cNvSpPr/>
          <p:nvPr/>
        </p:nvSpPr>
        <p:spPr>
          <a:xfrm>
            <a:off x="1081888" y="5133141"/>
            <a:ext cx="1467384" cy="25951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Transcript-RO</a:t>
            </a:r>
          </a:p>
        </p:txBody>
      </p:sp>
      <p:sp>
        <p:nvSpPr>
          <p:cNvPr id="57" name="Rectangle: Rounded Corners 56">
            <a:extLst>
              <a:ext uri="{FF2B5EF4-FFF2-40B4-BE49-F238E27FC236}">
                <a16:creationId xmlns:a16="http://schemas.microsoft.com/office/drawing/2014/main" id="{FF24BC35-3C86-462D-B9A8-B103348A970B}"/>
              </a:ext>
            </a:extLst>
          </p:cNvPr>
          <p:cNvSpPr/>
          <p:nvPr/>
        </p:nvSpPr>
        <p:spPr>
          <a:xfrm>
            <a:off x="3155930" y="5133141"/>
            <a:ext cx="1176596" cy="29965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HMAC-RO</a:t>
            </a:r>
          </a:p>
        </p:txBody>
      </p:sp>
      <p:cxnSp>
        <p:nvCxnSpPr>
          <p:cNvPr id="61" name="Connector: Curved 60">
            <a:extLst>
              <a:ext uri="{FF2B5EF4-FFF2-40B4-BE49-F238E27FC236}">
                <a16:creationId xmlns:a16="http://schemas.microsoft.com/office/drawing/2014/main" id="{A150C979-8D12-4594-A53D-7256913F8A14}"/>
              </a:ext>
            </a:extLst>
          </p:cNvPr>
          <p:cNvCxnSpPr>
            <a:cxnSpLocks/>
            <a:stCxn id="35" idx="3"/>
            <a:endCxn id="36" idx="3"/>
          </p:cNvCxnSpPr>
          <p:nvPr/>
        </p:nvCxnSpPr>
        <p:spPr>
          <a:xfrm>
            <a:off x="4939184" y="2865995"/>
            <a:ext cx="12700" cy="799505"/>
          </a:xfrm>
          <a:prstGeom prst="curvedConnector3">
            <a:avLst>
              <a:gd name="adj1" fmla="val 452000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F022451B-F05B-43EB-9986-31EAF2246977}"/>
              </a:ext>
            </a:extLst>
          </p:cNvPr>
          <p:cNvSpPr txBox="1"/>
          <p:nvPr/>
        </p:nvSpPr>
        <p:spPr>
          <a:xfrm>
            <a:off x="5707156" y="2972977"/>
            <a:ext cx="4934621" cy="461665"/>
          </a:xfrm>
          <a:prstGeom prst="rect">
            <a:avLst/>
          </a:prstGeom>
          <a:noFill/>
        </p:spPr>
        <p:txBody>
          <a:bodyPr wrap="none" rtlCol="0">
            <a:spAutoFit/>
          </a:bodyPr>
          <a:lstStyle/>
          <a:p>
            <a:r>
              <a:rPr lang="en-US" sz="2400" dirty="0"/>
              <a:t>A standard random oracle assumption</a:t>
            </a:r>
          </a:p>
        </p:txBody>
      </p:sp>
      <p:cxnSp>
        <p:nvCxnSpPr>
          <p:cNvPr id="64" name="Connector: Curved 63">
            <a:extLst>
              <a:ext uri="{FF2B5EF4-FFF2-40B4-BE49-F238E27FC236}">
                <a16:creationId xmlns:a16="http://schemas.microsoft.com/office/drawing/2014/main" id="{2467B04E-BA3B-4907-BE5F-143A05771A74}"/>
              </a:ext>
            </a:extLst>
          </p:cNvPr>
          <p:cNvCxnSpPr>
            <a:cxnSpLocks/>
            <a:stCxn id="36" idx="3"/>
            <a:endCxn id="37" idx="3"/>
          </p:cNvCxnSpPr>
          <p:nvPr/>
        </p:nvCxnSpPr>
        <p:spPr>
          <a:xfrm>
            <a:off x="4939184" y="3665500"/>
            <a:ext cx="24702" cy="834828"/>
          </a:xfrm>
          <a:prstGeom prst="curvedConnector3">
            <a:avLst>
              <a:gd name="adj1" fmla="val 246499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onnector: Curved 67">
            <a:extLst>
              <a:ext uri="{FF2B5EF4-FFF2-40B4-BE49-F238E27FC236}">
                <a16:creationId xmlns:a16="http://schemas.microsoft.com/office/drawing/2014/main" id="{D89D5C48-81B3-4473-9EE1-741BA62D2FA3}"/>
              </a:ext>
            </a:extLst>
          </p:cNvPr>
          <p:cNvCxnSpPr>
            <a:cxnSpLocks/>
            <a:stCxn id="37" idx="3"/>
            <a:endCxn id="38" idx="3"/>
          </p:cNvCxnSpPr>
          <p:nvPr/>
        </p:nvCxnSpPr>
        <p:spPr>
          <a:xfrm flipH="1">
            <a:off x="4939185" y="4500328"/>
            <a:ext cx="24701" cy="762973"/>
          </a:xfrm>
          <a:prstGeom prst="curvedConnector3">
            <a:avLst>
              <a:gd name="adj1" fmla="val -2529614"/>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onnector: Curved 71">
            <a:extLst>
              <a:ext uri="{FF2B5EF4-FFF2-40B4-BE49-F238E27FC236}">
                <a16:creationId xmlns:a16="http://schemas.microsoft.com/office/drawing/2014/main" id="{6105397C-A38A-482D-B745-B09BA2CBB6F5}"/>
              </a:ext>
            </a:extLst>
          </p:cNvPr>
          <p:cNvCxnSpPr>
            <a:cxnSpLocks/>
            <a:stCxn id="38" idx="3"/>
            <a:endCxn id="39" idx="3"/>
          </p:cNvCxnSpPr>
          <p:nvPr/>
        </p:nvCxnSpPr>
        <p:spPr>
          <a:xfrm>
            <a:off x="4939185" y="5263301"/>
            <a:ext cx="24701" cy="751192"/>
          </a:xfrm>
          <a:prstGeom prst="curvedConnector3">
            <a:avLst>
              <a:gd name="adj1" fmla="val 254735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CCB28D98-23BB-4834-BBEA-96A06C2AB044}"/>
              </a:ext>
            </a:extLst>
          </p:cNvPr>
          <p:cNvSpPr txBox="1"/>
          <p:nvPr/>
        </p:nvSpPr>
        <p:spPr>
          <a:xfrm>
            <a:off x="5788436" y="4573445"/>
            <a:ext cx="4591450" cy="461665"/>
          </a:xfrm>
          <a:prstGeom prst="rect">
            <a:avLst/>
          </a:prstGeom>
          <a:noFill/>
        </p:spPr>
        <p:txBody>
          <a:bodyPr wrap="none" rtlCol="0">
            <a:spAutoFit/>
          </a:bodyPr>
          <a:lstStyle/>
          <a:p>
            <a:r>
              <a:rPr lang="en-US" sz="2400" dirty="0" err="1"/>
              <a:t>Indifferentiability</a:t>
            </a:r>
            <a:r>
              <a:rPr lang="en-US" sz="2400" dirty="0"/>
              <a:t> of </a:t>
            </a:r>
            <a:r>
              <a:rPr lang="en-US" sz="2400" dirty="0">
                <a:latin typeface="Courier New" panose="02070309020205020404" pitchFamily="49" charset="0"/>
                <a:cs typeface="Courier New" panose="02070309020205020404" pitchFamily="49" charset="0"/>
              </a:rPr>
              <a:t>HMAC</a:t>
            </a:r>
            <a:r>
              <a:rPr lang="en-US" sz="2400" dirty="0"/>
              <a:t> [DRS12]</a:t>
            </a:r>
          </a:p>
        </p:txBody>
      </p:sp>
      <p:sp>
        <p:nvSpPr>
          <p:cNvPr id="78" name="TextBox 77">
            <a:extLst>
              <a:ext uri="{FF2B5EF4-FFF2-40B4-BE49-F238E27FC236}">
                <a16:creationId xmlns:a16="http://schemas.microsoft.com/office/drawing/2014/main" id="{9647B272-E7DA-4F90-B856-C2FDBA927F91}"/>
              </a:ext>
            </a:extLst>
          </p:cNvPr>
          <p:cNvSpPr txBox="1"/>
          <p:nvPr/>
        </p:nvSpPr>
        <p:spPr>
          <a:xfrm>
            <a:off x="5576032" y="5414711"/>
            <a:ext cx="6738896" cy="461665"/>
          </a:xfrm>
          <a:prstGeom prst="rect">
            <a:avLst/>
          </a:prstGeom>
          <a:noFill/>
        </p:spPr>
        <p:txBody>
          <a:bodyPr wrap="none" rtlCol="0">
            <a:spAutoFit/>
          </a:bodyPr>
          <a:lstStyle/>
          <a:p>
            <a:r>
              <a:rPr lang="en-US" sz="2400" dirty="0"/>
              <a:t>Lookups by the </a:t>
            </a:r>
            <a:r>
              <a:rPr lang="en-US" sz="2400" dirty="0">
                <a:latin typeface="Courier New" panose="02070309020205020404" pitchFamily="49" charset="0"/>
                <a:cs typeface="Courier New" panose="02070309020205020404" pitchFamily="49" charset="0"/>
              </a:rPr>
              <a:t>HKDF-Expand</a:t>
            </a:r>
            <a:r>
              <a:rPr lang="en-US" sz="2400" dirty="0"/>
              <a:t> labels (as in [DG21])</a:t>
            </a:r>
          </a:p>
        </p:txBody>
      </p:sp>
      <p:sp>
        <p:nvSpPr>
          <p:cNvPr id="81" name="Title 1">
            <a:extLst>
              <a:ext uri="{FF2B5EF4-FFF2-40B4-BE49-F238E27FC236}">
                <a16:creationId xmlns:a16="http://schemas.microsoft.com/office/drawing/2014/main" id="{92592EFA-AE9B-4504-B6DD-E957973E720D}"/>
              </a:ext>
            </a:extLst>
          </p:cNvPr>
          <p:cNvSpPr txBox="1">
            <a:spLocks/>
          </p:cNvSpPr>
          <p:nvPr/>
        </p:nvSpPr>
        <p:spPr>
          <a:xfrm>
            <a:off x="-185744" y="210481"/>
            <a:ext cx="9358896" cy="923925"/>
          </a:xfrm>
          <a:prstGeom prst="rect">
            <a:avLst/>
          </a:prstGeom>
          <a:ln w="38100">
            <a:solidFill>
              <a:schemeClr val="tx1"/>
            </a:solidFill>
          </a:ln>
        </p:spPr>
        <p:txBody>
          <a:bodyPr vert="horz" lIns="91440" tIns="45720" rIns="91440" bIns="45720" rtlCol="0" anchor="b">
            <a:normAutofit fontScale="92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solidFill>
                  <a:schemeClr val="tx1"/>
                </a:solidFill>
              </a:rPr>
              <a:t>  The Modular </a:t>
            </a:r>
            <a:r>
              <a:rPr lang="en-US" dirty="0" err="1">
                <a:solidFill>
                  <a:schemeClr val="tx1"/>
                </a:solidFill>
              </a:rPr>
              <a:t>Indifferentiability</a:t>
            </a:r>
            <a:r>
              <a:rPr lang="en-US" dirty="0">
                <a:solidFill>
                  <a:schemeClr val="tx1"/>
                </a:solidFill>
              </a:rPr>
              <a:t> Approach</a:t>
            </a:r>
          </a:p>
        </p:txBody>
      </p:sp>
      <p:sp>
        <p:nvSpPr>
          <p:cNvPr id="90" name="Footer Placeholder 89">
            <a:extLst>
              <a:ext uri="{FF2B5EF4-FFF2-40B4-BE49-F238E27FC236}">
                <a16:creationId xmlns:a16="http://schemas.microsoft.com/office/drawing/2014/main" id="{1688E073-3D01-41A9-BA09-DC52C3EE627A}"/>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3811317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ectangle: Rounded Corners 109">
            <a:extLst>
              <a:ext uri="{FF2B5EF4-FFF2-40B4-BE49-F238E27FC236}">
                <a16:creationId xmlns:a16="http://schemas.microsoft.com/office/drawing/2014/main" id="{D9E5970E-4FF0-4A82-94B6-8B4367203E47}"/>
              </a:ext>
            </a:extLst>
          </p:cNvPr>
          <p:cNvSpPr/>
          <p:nvPr/>
        </p:nvSpPr>
        <p:spPr>
          <a:xfrm>
            <a:off x="7319372" y="5324836"/>
            <a:ext cx="4747297" cy="94247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17" name="Rectangle: Rounded Corners 116">
            <a:extLst>
              <a:ext uri="{FF2B5EF4-FFF2-40B4-BE49-F238E27FC236}">
                <a16:creationId xmlns:a16="http://schemas.microsoft.com/office/drawing/2014/main" id="{994655C7-083A-4F3F-8912-E71207222B88}"/>
              </a:ext>
            </a:extLst>
          </p:cNvPr>
          <p:cNvSpPr/>
          <p:nvPr/>
        </p:nvSpPr>
        <p:spPr>
          <a:xfrm>
            <a:off x="9205832" y="5403865"/>
            <a:ext cx="2757777" cy="7830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7E3AC41C-4C17-4B8C-8F3B-942F9684D869}"/>
              </a:ext>
            </a:extLst>
          </p:cNvPr>
          <p:cNvSpPr/>
          <p:nvPr/>
        </p:nvSpPr>
        <p:spPr>
          <a:xfrm>
            <a:off x="462216" y="1644894"/>
            <a:ext cx="2338417" cy="265398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0D76BE64-463C-4611-93C3-B828CB96B232}"/>
              </a:ext>
            </a:extLst>
          </p:cNvPr>
          <p:cNvSpPr/>
          <p:nvPr/>
        </p:nvSpPr>
        <p:spPr>
          <a:xfrm>
            <a:off x="682436" y="1786305"/>
            <a:ext cx="1967023" cy="66985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Diffie-Hellman Group </a:t>
            </a:r>
            <a:r>
              <a:rPr lang="en-US" b="1" dirty="0"/>
              <a:t>G</a:t>
            </a:r>
          </a:p>
        </p:txBody>
      </p:sp>
      <p:sp>
        <p:nvSpPr>
          <p:cNvPr id="16" name="Rectangle: Rounded Corners 15">
            <a:extLst>
              <a:ext uri="{FF2B5EF4-FFF2-40B4-BE49-F238E27FC236}">
                <a16:creationId xmlns:a16="http://schemas.microsoft.com/office/drawing/2014/main" id="{2EB672BD-6304-459D-8D24-27C1E698DC1A}"/>
              </a:ext>
            </a:extLst>
          </p:cNvPr>
          <p:cNvSpPr/>
          <p:nvPr/>
        </p:nvSpPr>
        <p:spPr>
          <a:xfrm>
            <a:off x="618650" y="2623421"/>
            <a:ext cx="2030809" cy="661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Hash Function </a:t>
            </a:r>
            <a:r>
              <a:rPr lang="en-US" b="1" dirty="0"/>
              <a:t>H</a:t>
            </a:r>
            <a:endParaRPr lang="en-US" dirty="0"/>
          </a:p>
        </p:txBody>
      </p:sp>
      <p:sp>
        <p:nvSpPr>
          <p:cNvPr id="17" name="Rectangle: Rounded Corners 16">
            <a:extLst>
              <a:ext uri="{FF2B5EF4-FFF2-40B4-BE49-F238E27FC236}">
                <a16:creationId xmlns:a16="http://schemas.microsoft.com/office/drawing/2014/main" id="{2A249530-E177-4FBA-85CD-3F12603908B9}"/>
              </a:ext>
            </a:extLst>
          </p:cNvPr>
          <p:cNvSpPr/>
          <p:nvPr/>
        </p:nvSpPr>
        <p:spPr>
          <a:xfrm>
            <a:off x="618650" y="3384238"/>
            <a:ext cx="2030809" cy="797441"/>
          </a:xfrm>
          <a:prstGeom prst="roundRect">
            <a:avLst/>
          </a:prstGeom>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Digital Signature Scheme </a:t>
            </a:r>
            <a:r>
              <a:rPr lang="en-US" b="1" dirty="0"/>
              <a:t>S</a:t>
            </a:r>
          </a:p>
        </p:txBody>
      </p:sp>
      <p:cxnSp>
        <p:nvCxnSpPr>
          <p:cNvPr id="19" name="Straight Arrow Connector 18">
            <a:extLst>
              <a:ext uri="{FF2B5EF4-FFF2-40B4-BE49-F238E27FC236}">
                <a16:creationId xmlns:a16="http://schemas.microsoft.com/office/drawing/2014/main" id="{08E476B1-DE97-4D80-B348-92B55DDCD58E}"/>
              </a:ext>
            </a:extLst>
          </p:cNvPr>
          <p:cNvCxnSpPr>
            <a:cxnSpLocks/>
            <a:stCxn id="16" idx="3"/>
          </p:cNvCxnSpPr>
          <p:nvPr/>
        </p:nvCxnSpPr>
        <p:spPr>
          <a:xfrm>
            <a:off x="2649459" y="2954179"/>
            <a:ext cx="925316"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24DC3A4-2ECA-4730-825E-CD562146096E}"/>
              </a:ext>
            </a:extLst>
          </p:cNvPr>
          <p:cNvSpPr txBox="1"/>
          <p:nvPr/>
        </p:nvSpPr>
        <p:spPr>
          <a:xfrm>
            <a:off x="5693702" y="1260432"/>
            <a:ext cx="1734020" cy="1328023"/>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t>Elliptic curves: </a:t>
            </a:r>
          </a:p>
          <a:p>
            <a:r>
              <a:rPr lang="en-US" dirty="0">
                <a:latin typeface="Courier New" panose="02070309020205020404" pitchFamily="49" charset="0"/>
                <a:cs typeface="Courier New" panose="02070309020205020404" pitchFamily="49" charset="0"/>
              </a:rPr>
              <a:t>secp256r1,</a:t>
            </a:r>
          </a:p>
          <a:p>
            <a:r>
              <a:rPr lang="en-US" dirty="0">
                <a:latin typeface="Courier New" panose="02070309020205020404" pitchFamily="49" charset="0"/>
                <a:cs typeface="Courier New" panose="02070309020205020404" pitchFamily="49" charset="0"/>
              </a:rPr>
              <a:t>x25519,</a:t>
            </a:r>
          </a:p>
          <a:p>
            <a:r>
              <a:rPr lang="en-US" dirty="0">
                <a:latin typeface="Courier New" panose="02070309020205020404" pitchFamily="49" charset="0"/>
                <a:cs typeface="Courier New" panose="02070309020205020404" pitchFamily="49" charset="0"/>
              </a:rPr>
              <a:t>secp384r1…</a:t>
            </a:r>
          </a:p>
        </p:txBody>
      </p:sp>
      <p:cxnSp>
        <p:nvCxnSpPr>
          <p:cNvPr id="21" name="Straight Arrow Connector 20">
            <a:extLst>
              <a:ext uri="{FF2B5EF4-FFF2-40B4-BE49-F238E27FC236}">
                <a16:creationId xmlns:a16="http://schemas.microsoft.com/office/drawing/2014/main" id="{D262ACB2-613C-4099-B279-321E2D05EB60}"/>
              </a:ext>
            </a:extLst>
          </p:cNvPr>
          <p:cNvCxnSpPr>
            <a:cxnSpLocks/>
            <a:stCxn id="15" idx="3"/>
          </p:cNvCxnSpPr>
          <p:nvPr/>
        </p:nvCxnSpPr>
        <p:spPr>
          <a:xfrm flipV="1">
            <a:off x="2649459" y="1943226"/>
            <a:ext cx="699201" cy="178005"/>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91B3EB5-4CE0-410D-AB8D-38A29A8227D1}"/>
              </a:ext>
            </a:extLst>
          </p:cNvPr>
          <p:cNvSpPr txBox="1"/>
          <p:nvPr/>
        </p:nvSpPr>
        <p:spPr>
          <a:xfrm>
            <a:off x="121200" y="1303304"/>
            <a:ext cx="3278077" cy="400110"/>
          </a:xfrm>
          <a:prstGeom prst="rect">
            <a:avLst/>
          </a:prstGeom>
          <a:noFill/>
        </p:spPr>
        <p:txBody>
          <a:bodyPr wrap="none" rtlCol="0">
            <a:spAutoFit/>
          </a:bodyPr>
          <a:lstStyle/>
          <a:p>
            <a:r>
              <a:rPr lang="en-US" sz="2000" dirty="0"/>
              <a:t>A </a:t>
            </a:r>
            <a:r>
              <a:rPr lang="en-US" sz="2000" b="1" dirty="0">
                <a:solidFill>
                  <a:schemeClr val="accent1">
                    <a:lumMod val="50000"/>
                  </a:schemeClr>
                </a:solidFill>
              </a:rPr>
              <a:t>TLS 1.3 1-RTT </a:t>
            </a:r>
            <a:r>
              <a:rPr lang="en-US" sz="2000" dirty="0"/>
              <a:t>configuration</a:t>
            </a:r>
          </a:p>
        </p:txBody>
      </p:sp>
      <p:sp>
        <p:nvSpPr>
          <p:cNvPr id="54" name="TextBox 53">
            <a:extLst>
              <a:ext uri="{FF2B5EF4-FFF2-40B4-BE49-F238E27FC236}">
                <a16:creationId xmlns:a16="http://schemas.microsoft.com/office/drawing/2014/main" id="{E4BDFE58-8E0A-492A-B4A7-0E5CF0D3E450}"/>
              </a:ext>
            </a:extLst>
          </p:cNvPr>
          <p:cNvSpPr txBox="1"/>
          <p:nvPr/>
        </p:nvSpPr>
        <p:spPr>
          <a:xfrm>
            <a:off x="5217418" y="1674960"/>
            <a:ext cx="386644" cy="369332"/>
          </a:xfrm>
          <a:prstGeom prst="rect">
            <a:avLst/>
          </a:prstGeom>
          <a:noFill/>
        </p:spPr>
        <p:txBody>
          <a:bodyPr wrap="none" rtlCol="0">
            <a:spAutoFit/>
          </a:bodyPr>
          <a:lstStyle/>
          <a:p>
            <a:r>
              <a:rPr lang="en-US" dirty="0"/>
              <a:t>or</a:t>
            </a:r>
          </a:p>
        </p:txBody>
      </p:sp>
      <p:sp>
        <p:nvSpPr>
          <p:cNvPr id="55" name="TextBox 54">
            <a:extLst>
              <a:ext uri="{FF2B5EF4-FFF2-40B4-BE49-F238E27FC236}">
                <a16:creationId xmlns:a16="http://schemas.microsoft.com/office/drawing/2014/main" id="{363AA1F4-C197-432E-9C40-FFE085018629}"/>
              </a:ext>
            </a:extLst>
          </p:cNvPr>
          <p:cNvSpPr txBox="1"/>
          <p:nvPr/>
        </p:nvSpPr>
        <p:spPr>
          <a:xfrm>
            <a:off x="3448028" y="1272838"/>
            <a:ext cx="1734020" cy="1328023"/>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t>Finite fields: </a:t>
            </a:r>
          </a:p>
          <a:p>
            <a:r>
              <a:rPr lang="en-US" dirty="0">
                <a:latin typeface="Courier New" panose="02070309020205020404" pitchFamily="49" charset="0"/>
                <a:cs typeface="Courier New" panose="02070309020205020404" pitchFamily="49" charset="0"/>
              </a:rPr>
              <a:t>ffdhe2048,</a:t>
            </a:r>
          </a:p>
          <a:p>
            <a:r>
              <a:rPr lang="en-US" dirty="0">
                <a:latin typeface="Courier New" panose="02070309020205020404" pitchFamily="49" charset="0"/>
                <a:cs typeface="Courier New" panose="02070309020205020404" pitchFamily="49" charset="0"/>
              </a:rPr>
              <a:t>ffdhe3072,</a:t>
            </a:r>
          </a:p>
          <a:p>
            <a:r>
              <a:rPr lang="en-US" dirty="0">
                <a:latin typeface="Courier New" panose="02070309020205020404" pitchFamily="49" charset="0"/>
                <a:cs typeface="Courier New" panose="02070309020205020404" pitchFamily="49" charset="0"/>
              </a:rPr>
              <a:t>ffdhe4096…</a:t>
            </a:r>
          </a:p>
        </p:txBody>
      </p:sp>
      <p:sp>
        <p:nvSpPr>
          <p:cNvPr id="63" name="TextBox 62">
            <a:extLst>
              <a:ext uri="{FF2B5EF4-FFF2-40B4-BE49-F238E27FC236}">
                <a16:creationId xmlns:a16="http://schemas.microsoft.com/office/drawing/2014/main" id="{75E93E09-D18A-461E-A744-FD2D0B7ED359}"/>
              </a:ext>
            </a:extLst>
          </p:cNvPr>
          <p:cNvSpPr txBox="1"/>
          <p:nvPr/>
        </p:nvSpPr>
        <p:spPr>
          <a:xfrm>
            <a:off x="3657145" y="2777051"/>
            <a:ext cx="2438856" cy="408623"/>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latin typeface="Courier New" panose="02070309020205020404" pitchFamily="49" charset="0"/>
                <a:cs typeface="Courier New" panose="02070309020205020404" pitchFamily="49" charset="0"/>
              </a:rPr>
              <a:t>SHA256 or SHA384</a:t>
            </a:r>
          </a:p>
        </p:txBody>
      </p:sp>
      <p:cxnSp>
        <p:nvCxnSpPr>
          <p:cNvPr id="65" name="Straight Arrow Connector 64">
            <a:extLst>
              <a:ext uri="{FF2B5EF4-FFF2-40B4-BE49-F238E27FC236}">
                <a16:creationId xmlns:a16="http://schemas.microsoft.com/office/drawing/2014/main" id="{D9A596A5-C84B-4F74-9020-3C8E630BBF01}"/>
              </a:ext>
            </a:extLst>
          </p:cNvPr>
          <p:cNvCxnSpPr>
            <a:cxnSpLocks/>
            <a:stCxn id="17" idx="3"/>
          </p:cNvCxnSpPr>
          <p:nvPr/>
        </p:nvCxnSpPr>
        <p:spPr>
          <a:xfrm flipV="1">
            <a:off x="2649459" y="3782958"/>
            <a:ext cx="699201" cy="1"/>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5DD53121-98EA-4D1F-92D0-2B203355419F}"/>
              </a:ext>
            </a:extLst>
          </p:cNvPr>
          <p:cNvSpPr txBox="1"/>
          <p:nvPr/>
        </p:nvSpPr>
        <p:spPr>
          <a:xfrm>
            <a:off x="3444866" y="3272180"/>
            <a:ext cx="1360713" cy="1021556"/>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latin typeface="Courier New" panose="02070309020205020404" pitchFamily="49" charset="0"/>
                <a:cs typeface="Courier New" panose="02070309020205020404" pitchFamily="49" charset="0"/>
              </a:rPr>
              <a:t>RSAPSS</a:t>
            </a:r>
          </a:p>
          <a:p>
            <a:r>
              <a:rPr lang="en-US" dirty="0">
                <a:latin typeface="Courier New" panose="02070309020205020404" pitchFamily="49" charset="0"/>
                <a:cs typeface="Courier New" panose="02070309020205020404" pitchFamily="49" charset="0"/>
              </a:rPr>
              <a:t>ECDSA</a:t>
            </a:r>
          </a:p>
          <a:p>
            <a:r>
              <a:rPr lang="en-US" dirty="0">
                <a:latin typeface="Courier New" panose="02070309020205020404" pitchFamily="49" charset="0"/>
                <a:cs typeface="Courier New" panose="02070309020205020404" pitchFamily="49" charset="0"/>
              </a:rPr>
              <a:t>EDDSA</a:t>
            </a:r>
          </a:p>
        </p:txBody>
      </p:sp>
      <p:sp>
        <p:nvSpPr>
          <p:cNvPr id="111" name="TextBox 110">
            <a:extLst>
              <a:ext uri="{FF2B5EF4-FFF2-40B4-BE49-F238E27FC236}">
                <a16:creationId xmlns:a16="http://schemas.microsoft.com/office/drawing/2014/main" id="{01265DD6-6BF0-4CFF-9483-BC9B7AE4F94E}"/>
              </a:ext>
            </a:extLst>
          </p:cNvPr>
          <p:cNvSpPr txBox="1"/>
          <p:nvPr/>
        </p:nvSpPr>
        <p:spPr>
          <a:xfrm>
            <a:off x="9456146" y="5403866"/>
            <a:ext cx="343364" cy="461665"/>
          </a:xfrm>
          <a:prstGeom prst="rect">
            <a:avLst/>
          </a:prstGeom>
          <a:noFill/>
        </p:spPr>
        <p:txBody>
          <a:bodyPr wrap="square" rtlCol="0">
            <a:spAutoFit/>
          </a:bodyPr>
          <a:lstStyle/>
          <a:p>
            <a:r>
              <a:rPr lang="en-US" sz="2400" i="1" dirty="0"/>
              <a:t>b</a:t>
            </a:r>
          </a:p>
        </p:txBody>
      </p:sp>
      <p:sp>
        <p:nvSpPr>
          <p:cNvPr id="112" name="TextBox 111">
            <a:extLst>
              <a:ext uri="{FF2B5EF4-FFF2-40B4-BE49-F238E27FC236}">
                <a16:creationId xmlns:a16="http://schemas.microsoft.com/office/drawing/2014/main" id="{DBDB9A6D-7DAD-40C5-873A-83752E98A6E2}"/>
              </a:ext>
            </a:extLst>
          </p:cNvPr>
          <p:cNvSpPr txBox="1"/>
          <p:nvPr/>
        </p:nvSpPr>
        <p:spPr>
          <a:xfrm>
            <a:off x="9222330" y="5547772"/>
            <a:ext cx="873957" cy="523220"/>
          </a:xfrm>
          <a:prstGeom prst="rect">
            <a:avLst/>
          </a:prstGeom>
          <a:noFill/>
        </p:spPr>
        <p:txBody>
          <a:bodyPr wrap="square" rtlCol="0">
            <a:spAutoFit/>
          </a:bodyPr>
          <a:lstStyle/>
          <a:p>
            <a:r>
              <a:rPr lang="en-US" sz="2800" dirty="0"/>
              <a:t>2    =</a:t>
            </a:r>
          </a:p>
        </p:txBody>
      </p:sp>
      <p:sp>
        <p:nvSpPr>
          <p:cNvPr id="113" name="TextBox 112">
            <a:extLst>
              <a:ext uri="{FF2B5EF4-FFF2-40B4-BE49-F238E27FC236}">
                <a16:creationId xmlns:a16="http://schemas.microsoft.com/office/drawing/2014/main" id="{088DAE7A-81B6-4206-9104-ED736A290D5B}"/>
              </a:ext>
            </a:extLst>
          </p:cNvPr>
          <p:cNvSpPr txBox="1"/>
          <p:nvPr/>
        </p:nvSpPr>
        <p:spPr>
          <a:xfrm>
            <a:off x="10153433" y="5489917"/>
            <a:ext cx="1810176" cy="400110"/>
          </a:xfrm>
          <a:prstGeom prst="rect">
            <a:avLst/>
          </a:prstGeom>
          <a:noFill/>
        </p:spPr>
        <p:txBody>
          <a:bodyPr wrap="square" rtlCol="0">
            <a:spAutoFit/>
          </a:bodyPr>
          <a:lstStyle/>
          <a:p>
            <a:r>
              <a:rPr lang="en-US" sz="2000" u="sng" dirty="0"/>
              <a:t>  Max Runtime  </a:t>
            </a:r>
          </a:p>
        </p:txBody>
      </p:sp>
      <p:sp>
        <p:nvSpPr>
          <p:cNvPr id="114" name="TextBox 113">
            <a:extLst>
              <a:ext uri="{FF2B5EF4-FFF2-40B4-BE49-F238E27FC236}">
                <a16:creationId xmlns:a16="http://schemas.microsoft.com/office/drawing/2014/main" id="{5635EB30-23F1-4BD2-BDCA-5E988A436B91}"/>
              </a:ext>
            </a:extLst>
          </p:cNvPr>
          <p:cNvSpPr txBox="1"/>
          <p:nvPr/>
        </p:nvSpPr>
        <p:spPr>
          <a:xfrm>
            <a:off x="10191905" y="5718951"/>
            <a:ext cx="1797928" cy="400110"/>
          </a:xfrm>
          <a:prstGeom prst="rect">
            <a:avLst/>
          </a:prstGeom>
          <a:noFill/>
        </p:spPr>
        <p:txBody>
          <a:bodyPr wrap="square" rtlCol="0">
            <a:spAutoFit/>
          </a:bodyPr>
          <a:lstStyle/>
          <a:p>
            <a:r>
              <a:rPr lang="en-US" sz="2000" dirty="0"/>
              <a:t>Max Advantage</a:t>
            </a:r>
          </a:p>
        </p:txBody>
      </p:sp>
      <p:sp>
        <p:nvSpPr>
          <p:cNvPr id="115" name="TextBox 114">
            <a:extLst>
              <a:ext uri="{FF2B5EF4-FFF2-40B4-BE49-F238E27FC236}">
                <a16:creationId xmlns:a16="http://schemas.microsoft.com/office/drawing/2014/main" id="{9AC635D3-E2CB-47FB-B2FD-D02B3B9E50D8}"/>
              </a:ext>
            </a:extLst>
          </p:cNvPr>
          <p:cNvSpPr txBox="1"/>
          <p:nvPr/>
        </p:nvSpPr>
        <p:spPr>
          <a:xfrm>
            <a:off x="7057843" y="5343554"/>
            <a:ext cx="2568140" cy="830997"/>
          </a:xfrm>
          <a:prstGeom prst="rect">
            <a:avLst/>
          </a:prstGeom>
          <a:noFill/>
        </p:spPr>
        <p:txBody>
          <a:bodyPr wrap="square" rtlCol="0">
            <a:spAutoFit/>
          </a:bodyPr>
          <a:lstStyle/>
          <a:p>
            <a:pPr algn="ctr"/>
            <a:r>
              <a:rPr lang="en-US" sz="2400" dirty="0"/>
              <a:t>“</a:t>
            </a:r>
            <a:r>
              <a:rPr lang="en-US" sz="2400" b="1" i="1" dirty="0"/>
              <a:t>b </a:t>
            </a:r>
            <a:r>
              <a:rPr lang="en-US" sz="2400" b="1" dirty="0"/>
              <a:t>bits </a:t>
            </a:r>
          </a:p>
          <a:p>
            <a:pPr algn="ctr"/>
            <a:r>
              <a:rPr lang="en-US" sz="2400" b="1" dirty="0"/>
              <a:t>of security</a:t>
            </a:r>
            <a:r>
              <a:rPr lang="en-US" sz="2400" dirty="0"/>
              <a:t>”</a:t>
            </a:r>
          </a:p>
        </p:txBody>
      </p:sp>
      <p:sp>
        <p:nvSpPr>
          <p:cNvPr id="116" name="TextBox 115">
            <a:extLst>
              <a:ext uri="{FF2B5EF4-FFF2-40B4-BE49-F238E27FC236}">
                <a16:creationId xmlns:a16="http://schemas.microsoft.com/office/drawing/2014/main" id="{EB729DA8-2FEE-41AE-B20D-262C4D22D22D}"/>
              </a:ext>
            </a:extLst>
          </p:cNvPr>
          <p:cNvSpPr txBox="1"/>
          <p:nvPr/>
        </p:nvSpPr>
        <p:spPr>
          <a:xfrm>
            <a:off x="5926361" y="5387442"/>
            <a:ext cx="1266376" cy="369332"/>
          </a:xfrm>
          <a:prstGeom prst="rect">
            <a:avLst/>
          </a:prstGeom>
          <a:noFill/>
        </p:spPr>
        <p:txBody>
          <a:bodyPr wrap="square" rtlCol="0">
            <a:spAutoFit/>
          </a:bodyPr>
          <a:lstStyle/>
          <a:p>
            <a:r>
              <a:rPr lang="en-US" b="1" u="sng" dirty="0"/>
              <a:t>Definition:</a:t>
            </a:r>
          </a:p>
        </p:txBody>
      </p:sp>
      <p:sp>
        <p:nvSpPr>
          <p:cNvPr id="118" name="Title 1">
            <a:extLst>
              <a:ext uri="{FF2B5EF4-FFF2-40B4-BE49-F238E27FC236}">
                <a16:creationId xmlns:a16="http://schemas.microsoft.com/office/drawing/2014/main" id="{151B39F9-6096-4FF6-A9C4-61278784A608}"/>
              </a:ext>
            </a:extLst>
          </p:cNvPr>
          <p:cNvSpPr txBox="1">
            <a:spLocks/>
          </p:cNvSpPr>
          <p:nvPr/>
        </p:nvSpPr>
        <p:spPr>
          <a:xfrm>
            <a:off x="-185744" y="210481"/>
            <a:ext cx="6793635" cy="923925"/>
          </a:xfrm>
          <a:prstGeom prst="rect">
            <a:avLst/>
          </a:prstGeom>
          <a:ln w="38100">
            <a:solidFill>
              <a:schemeClr val="tx1"/>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 Security Bounds for TLS 1.3</a:t>
            </a:r>
          </a:p>
        </p:txBody>
      </p:sp>
      <p:sp>
        <p:nvSpPr>
          <p:cNvPr id="132" name="Rectangle 131">
            <a:extLst>
              <a:ext uri="{FF2B5EF4-FFF2-40B4-BE49-F238E27FC236}">
                <a16:creationId xmlns:a16="http://schemas.microsoft.com/office/drawing/2014/main" id="{038B632F-A6E7-4DEC-ACBF-076F6DAE1985}"/>
              </a:ext>
            </a:extLst>
          </p:cNvPr>
          <p:cNvSpPr/>
          <p:nvPr/>
        </p:nvSpPr>
        <p:spPr>
          <a:xfrm>
            <a:off x="7806043" y="2597499"/>
            <a:ext cx="1517168" cy="1586541"/>
          </a:xfrm>
          <a:prstGeom prst="rect">
            <a:avLst/>
          </a:prstGeom>
          <a:solidFill>
            <a:schemeClr val="accent2">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3" name="TextBox 132">
            <a:extLst>
              <a:ext uri="{FF2B5EF4-FFF2-40B4-BE49-F238E27FC236}">
                <a16:creationId xmlns:a16="http://schemas.microsoft.com/office/drawing/2014/main" id="{B37265BB-B17E-4FE2-AA16-C543D6B5ECED}"/>
              </a:ext>
            </a:extLst>
          </p:cNvPr>
          <p:cNvSpPr txBox="1"/>
          <p:nvPr/>
        </p:nvSpPr>
        <p:spPr>
          <a:xfrm>
            <a:off x="7993201" y="2684445"/>
            <a:ext cx="1095606" cy="408623"/>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b="1" dirty="0">
                <a:solidFill>
                  <a:schemeClr val="tx1"/>
                </a:solidFill>
              </a:rPr>
              <a:t> </a:t>
            </a:r>
            <a:r>
              <a:rPr lang="en-US" b="1" dirty="0">
                <a:solidFill>
                  <a:schemeClr val="tx1"/>
                </a:solidFill>
                <a:latin typeface="Courier New" panose="02070309020205020404" pitchFamily="49" charset="0"/>
                <a:cs typeface="Courier New" panose="02070309020205020404" pitchFamily="49" charset="0"/>
              </a:rPr>
              <a:t>x25519</a:t>
            </a:r>
          </a:p>
        </p:txBody>
      </p:sp>
      <p:sp>
        <p:nvSpPr>
          <p:cNvPr id="134" name="TextBox 133">
            <a:extLst>
              <a:ext uri="{FF2B5EF4-FFF2-40B4-BE49-F238E27FC236}">
                <a16:creationId xmlns:a16="http://schemas.microsoft.com/office/drawing/2014/main" id="{109BC511-9CC5-4A42-8B15-FFAD13E2FF7F}"/>
              </a:ext>
            </a:extLst>
          </p:cNvPr>
          <p:cNvSpPr txBox="1"/>
          <p:nvPr/>
        </p:nvSpPr>
        <p:spPr>
          <a:xfrm>
            <a:off x="7959044" y="3166782"/>
            <a:ext cx="1183030" cy="408623"/>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b="1" dirty="0">
                <a:solidFill>
                  <a:schemeClr val="tx1"/>
                </a:solidFill>
                <a:latin typeface="Courier New" panose="02070309020205020404" pitchFamily="49" charset="0"/>
                <a:cs typeface="Courier New" panose="02070309020205020404" pitchFamily="49" charset="0"/>
              </a:rPr>
              <a:t>ed25519</a:t>
            </a:r>
          </a:p>
        </p:txBody>
      </p:sp>
      <p:sp>
        <p:nvSpPr>
          <p:cNvPr id="135" name="TextBox 134">
            <a:extLst>
              <a:ext uri="{FF2B5EF4-FFF2-40B4-BE49-F238E27FC236}">
                <a16:creationId xmlns:a16="http://schemas.microsoft.com/office/drawing/2014/main" id="{10F24A97-0D7F-46AA-9978-1E98A96D6E37}"/>
              </a:ext>
            </a:extLst>
          </p:cNvPr>
          <p:cNvSpPr txBox="1"/>
          <p:nvPr/>
        </p:nvSpPr>
        <p:spPr>
          <a:xfrm>
            <a:off x="7951395" y="3669676"/>
            <a:ext cx="1183030" cy="408623"/>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b="1" dirty="0">
                <a:solidFill>
                  <a:schemeClr val="tx1"/>
                </a:solidFill>
                <a:latin typeface="Courier New" panose="02070309020205020404" pitchFamily="49" charset="0"/>
                <a:cs typeface="Courier New" panose="02070309020205020404" pitchFamily="49" charset="0"/>
              </a:rPr>
              <a:t>SHA-256</a:t>
            </a:r>
          </a:p>
        </p:txBody>
      </p:sp>
      <p:sp>
        <p:nvSpPr>
          <p:cNvPr id="136" name="TextBox 135">
            <a:extLst>
              <a:ext uri="{FF2B5EF4-FFF2-40B4-BE49-F238E27FC236}">
                <a16:creationId xmlns:a16="http://schemas.microsoft.com/office/drawing/2014/main" id="{AA050576-92F0-494B-AE1C-005B2AD0AC90}"/>
              </a:ext>
            </a:extLst>
          </p:cNvPr>
          <p:cNvSpPr txBox="1"/>
          <p:nvPr/>
        </p:nvSpPr>
        <p:spPr>
          <a:xfrm>
            <a:off x="10837764" y="3171987"/>
            <a:ext cx="476412" cy="523220"/>
          </a:xfrm>
          <a:prstGeom prst="rect">
            <a:avLst/>
          </a:prstGeom>
          <a:noFill/>
        </p:spPr>
        <p:txBody>
          <a:bodyPr wrap="square" rtlCol="0">
            <a:spAutoFit/>
          </a:bodyPr>
          <a:lstStyle/>
          <a:p>
            <a:r>
              <a:rPr lang="en-US" sz="2800" b="1" dirty="0">
                <a:solidFill>
                  <a:schemeClr val="accent3"/>
                </a:solidFill>
              </a:rPr>
              <a:t>G</a:t>
            </a:r>
          </a:p>
        </p:txBody>
      </p:sp>
      <p:sp>
        <p:nvSpPr>
          <p:cNvPr id="137" name="TextBox 136">
            <a:extLst>
              <a:ext uri="{FF2B5EF4-FFF2-40B4-BE49-F238E27FC236}">
                <a16:creationId xmlns:a16="http://schemas.microsoft.com/office/drawing/2014/main" id="{4E821D42-6742-4A4E-8F63-6C1EBE484B1A}"/>
              </a:ext>
            </a:extLst>
          </p:cNvPr>
          <p:cNvSpPr txBox="1"/>
          <p:nvPr/>
        </p:nvSpPr>
        <p:spPr>
          <a:xfrm>
            <a:off x="7799973" y="1865901"/>
            <a:ext cx="1523238" cy="646331"/>
          </a:xfrm>
          <a:prstGeom prst="rect">
            <a:avLst/>
          </a:prstGeom>
          <a:noFill/>
        </p:spPr>
        <p:txBody>
          <a:bodyPr wrap="square" rtlCol="0">
            <a:spAutoFit/>
          </a:bodyPr>
          <a:lstStyle/>
          <a:p>
            <a:r>
              <a:rPr lang="en-US" b="1" dirty="0"/>
              <a:t>128-bit </a:t>
            </a:r>
          </a:p>
          <a:p>
            <a:r>
              <a:rPr lang="en-US" b="1" dirty="0"/>
              <a:t>configuration:</a:t>
            </a:r>
          </a:p>
        </p:txBody>
      </p:sp>
      <p:sp>
        <p:nvSpPr>
          <p:cNvPr id="138" name="Rectangle 137">
            <a:extLst>
              <a:ext uri="{FF2B5EF4-FFF2-40B4-BE49-F238E27FC236}">
                <a16:creationId xmlns:a16="http://schemas.microsoft.com/office/drawing/2014/main" id="{2F3FDECF-2B44-4D62-81DD-FE45C4663E0D}"/>
              </a:ext>
            </a:extLst>
          </p:cNvPr>
          <p:cNvSpPr/>
          <p:nvPr/>
        </p:nvSpPr>
        <p:spPr>
          <a:xfrm>
            <a:off x="9484906" y="2588455"/>
            <a:ext cx="2581763" cy="1594720"/>
          </a:xfrm>
          <a:prstGeom prst="rect">
            <a:avLst/>
          </a:prstGeom>
          <a:solidFill>
            <a:schemeClr val="accent2">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9" name="TextBox 138">
            <a:extLst>
              <a:ext uri="{FF2B5EF4-FFF2-40B4-BE49-F238E27FC236}">
                <a16:creationId xmlns:a16="http://schemas.microsoft.com/office/drawing/2014/main" id="{D2399189-0637-4B50-955C-5441F555C752}"/>
              </a:ext>
            </a:extLst>
          </p:cNvPr>
          <p:cNvSpPr txBox="1"/>
          <p:nvPr/>
        </p:nvSpPr>
        <p:spPr>
          <a:xfrm>
            <a:off x="9659328" y="2669667"/>
            <a:ext cx="1452961" cy="408623"/>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b="1" dirty="0">
                <a:solidFill>
                  <a:schemeClr val="tx1"/>
                </a:solidFill>
                <a:latin typeface="Courier New" panose="02070309020205020404" pitchFamily="49" charset="0"/>
                <a:cs typeface="Courier New" panose="02070309020205020404" pitchFamily="49" charset="0"/>
              </a:rPr>
              <a:t>secp384r1</a:t>
            </a:r>
          </a:p>
        </p:txBody>
      </p:sp>
      <p:sp>
        <p:nvSpPr>
          <p:cNvPr id="140" name="TextBox 139">
            <a:extLst>
              <a:ext uri="{FF2B5EF4-FFF2-40B4-BE49-F238E27FC236}">
                <a16:creationId xmlns:a16="http://schemas.microsoft.com/office/drawing/2014/main" id="{D10A5886-5EC2-40FF-B450-DC5FE00D411C}"/>
              </a:ext>
            </a:extLst>
          </p:cNvPr>
          <p:cNvSpPr txBox="1"/>
          <p:nvPr/>
        </p:nvSpPr>
        <p:spPr>
          <a:xfrm>
            <a:off x="9659328" y="3166782"/>
            <a:ext cx="2274324" cy="408623"/>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b="1" dirty="0">
                <a:solidFill>
                  <a:schemeClr val="tx1"/>
                </a:solidFill>
                <a:latin typeface="Courier New" panose="02070309020205020404" pitchFamily="49" charset="0"/>
                <a:cs typeface="Courier New" panose="02070309020205020404" pitchFamily="49" charset="0"/>
              </a:rPr>
              <a:t>ECDSA_secp384r1</a:t>
            </a:r>
          </a:p>
        </p:txBody>
      </p:sp>
      <p:sp>
        <p:nvSpPr>
          <p:cNvPr id="141" name="TextBox 140">
            <a:extLst>
              <a:ext uri="{FF2B5EF4-FFF2-40B4-BE49-F238E27FC236}">
                <a16:creationId xmlns:a16="http://schemas.microsoft.com/office/drawing/2014/main" id="{EEA9B61F-1593-4481-8FA0-053DEF71CF97}"/>
              </a:ext>
            </a:extLst>
          </p:cNvPr>
          <p:cNvSpPr txBox="1"/>
          <p:nvPr/>
        </p:nvSpPr>
        <p:spPr>
          <a:xfrm>
            <a:off x="9690370" y="3655516"/>
            <a:ext cx="1183030" cy="408623"/>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b="1" dirty="0">
                <a:solidFill>
                  <a:schemeClr val="tx1"/>
                </a:solidFill>
                <a:latin typeface="Courier New" panose="02070309020205020404" pitchFamily="49" charset="0"/>
                <a:cs typeface="Courier New" panose="02070309020205020404" pitchFamily="49" charset="0"/>
              </a:rPr>
              <a:t>SHA-384</a:t>
            </a:r>
          </a:p>
        </p:txBody>
      </p:sp>
      <p:sp>
        <p:nvSpPr>
          <p:cNvPr id="142" name="TextBox 141">
            <a:extLst>
              <a:ext uri="{FF2B5EF4-FFF2-40B4-BE49-F238E27FC236}">
                <a16:creationId xmlns:a16="http://schemas.microsoft.com/office/drawing/2014/main" id="{F17F4CFE-3B04-4C53-A668-FFBC90C86C83}"/>
              </a:ext>
            </a:extLst>
          </p:cNvPr>
          <p:cNvSpPr txBox="1"/>
          <p:nvPr/>
        </p:nvSpPr>
        <p:spPr>
          <a:xfrm>
            <a:off x="9484906" y="1812529"/>
            <a:ext cx="1523238" cy="646331"/>
          </a:xfrm>
          <a:prstGeom prst="rect">
            <a:avLst/>
          </a:prstGeom>
          <a:noFill/>
        </p:spPr>
        <p:txBody>
          <a:bodyPr wrap="square" rtlCol="0">
            <a:spAutoFit/>
          </a:bodyPr>
          <a:lstStyle/>
          <a:p>
            <a:r>
              <a:rPr lang="en-US" b="1" dirty="0"/>
              <a:t>192-bit</a:t>
            </a:r>
          </a:p>
          <a:p>
            <a:r>
              <a:rPr lang="en-US" b="1" dirty="0"/>
              <a:t>configuration:</a:t>
            </a:r>
          </a:p>
        </p:txBody>
      </p:sp>
      <p:sp>
        <p:nvSpPr>
          <p:cNvPr id="143" name="Footer Placeholder 142">
            <a:extLst>
              <a:ext uri="{FF2B5EF4-FFF2-40B4-BE49-F238E27FC236}">
                <a16:creationId xmlns:a16="http://schemas.microsoft.com/office/drawing/2014/main" id="{49716919-3302-4116-9CCD-DF374809EDD0}"/>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16233022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72BB322-90BB-426F-8E3A-EFAF835BD788}"/>
              </a:ext>
            </a:extLst>
          </p:cNvPr>
          <p:cNvSpPr/>
          <p:nvPr/>
        </p:nvSpPr>
        <p:spPr>
          <a:xfrm>
            <a:off x="350932" y="2619813"/>
            <a:ext cx="4588252" cy="492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Hash function </a:t>
            </a:r>
          </a:p>
        </p:txBody>
      </p:sp>
      <p:sp>
        <p:nvSpPr>
          <p:cNvPr id="36" name="Rectangle 35">
            <a:extLst>
              <a:ext uri="{FF2B5EF4-FFF2-40B4-BE49-F238E27FC236}">
                <a16:creationId xmlns:a16="http://schemas.microsoft.com/office/drawing/2014/main" id="{1AC706C6-897E-4E71-95C3-53131A2CA2A9}"/>
              </a:ext>
            </a:extLst>
          </p:cNvPr>
          <p:cNvSpPr/>
          <p:nvPr/>
        </p:nvSpPr>
        <p:spPr>
          <a:xfrm>
            <a:off x="350931" y="3426992"/>
            <a:ext cx="4588253" cy="4770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dirty="0"/>
              <a:t>   Random oracle </a:t>
            </a:r>
          </a:p>
        </p:txBody>
      </p:sp>
      <p:sp>
        <p:nvSpPr>
          <p:cNvPr id="37" name="Rectangle 36">
            <a:extLst>
              <a:ext uri="{FF2B5EF4-FFF2-40B4-BE49-F238E27FC236}">
                <a16:creationId xmlns:a16="http://schemas.microsoft.com/office/drawing/2014/main" id="{5A7C822A-DCFF-48B5-8FF3-B52AACEB749A}"/>
              </a:ext>
            </a:extLst>
          </p:cNvPr>
          <p:cNvSpPr/>
          <p:nvPr/>
        </p:nvSpPr>
        <p:spPr>
          <a:xfrm>
            <a:off x="350932" y="4234170"/>
            <a:ext cx="4612954" cy="5323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dirty="0"/>
              <a:t>   ROs:                                and           </a:t>
            </a:r>
          </a:p>
        </p:txBody>
      </p:sp>
      <p:sp>
        <p:nvSpPr>
          <p:cNvPr id="38" name="Rectangle 37">
            <a:extLst>
              <a:ext uri="{FF2B5EF4-FFF2-40B4-BE49-F238E27FC236}">
                <a16:creationId xmlns:a16="http://schemas.microsoft.com/office/drawing/2014/main" id="{D5D4584E-E0FF-4A85-83F5-03197060800B}"/>
              </a:ext>
            </a:extLst>
          </p:cNvPr>
          <p:cNvSpPr/>
          <p:nvPr/>
        </p:nvSpPr>
        <p:spPr>
          <a:xfrm>
            <a:off x="326231" y="5000020"/>
            <a:ext cx="4612954" cy="52656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dirty="0"/>
              <a:t>   ROs:                 and         </a:t>
            </a:r>
            <a:r>
              <a:rPr lang="en-US" dirty="0" err="1"/>
              <a:t>and</a:t>
            </a:r>
            <a:r>
              <a:rPr lang="en-US" dirty="0"/>
              <a:t>  </a:t>
            </a:r>
          </a:p>
        </p:txBody>
      </p:sp>
      <p:sp>
        <p:nvSpPr>
          <p:cNvPr id="39" name="Rectangle 38">
            <a:extLst>
              <a:ext uri="{FF2B5EF4-FFF2-40B4-BE49-F238E27FC236}">
                <a16:creationId xmlns:a16="http://schemas.microsoft.com/office/drawing/2014/main" id="{2AFCA001-58F2-405C-80B5-D89BC7B9BD41}"/>
              </a:ext>
            </a:extLst>
          </p:cNvPr>
          <p:cNvSpPr/>
          <p:nvPr/>
        </p:nvSpPr>
        <p:spPr>
          <a:xfrm>
            <a:off x="350932" y="5751212"/>
            <a:ext cx="4612954" cy="52656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solidFill>
                  <a:schemeClr val="bg1"/>
                </a:solidFill>
              </a:rPr>
              <a:t>12 random oracles</a:t>
            </a:r>
            <a:endParaRPr lang="en-US" sz="1600" b="1" dirty="0">
              <a:solidFill>
                <a:schemeClr val="bg1"/>
              </a:solidFill>
            </a:endParaRPr>
          </a:p>
        </p:txBody>
      </p:sp>
      <p:sp>
        <p:nvSpPr>
          <p:cNvPr id="46" name="TextBox 45">
            <a:extLst>
              <a:ext uri="{FF2B5EF4-FFF2-40B4-BE49-F238E27FC236}">
                <a16:creationId xmlns:a16="http://schemas.microsoft.com/office/drawing/2014/main" id="{3CEE9103-B57D-486F-BC27-55F80DC65E4B}"/>
              </a:ext>
            </a:extLst>
          </p:cNvPr>
          <p:cNvSpPr txBox="1"/>
          <p:nvPr/>
        </p:nvSpPr>
        <p:spPr>
          <a:xfrm>
            <a:off x="2412191" y="1931411"/>
            <a:ext cx="9358896" cy="461665"/>
          </a:xfrm>
          <a:prstGeom prst="rect">
            <a:avLst/>
          </a:prstGeom>
          <a:solidFill>
            <a:schemeClr val="accent3">
              <a:lumMod val="40000"/>
              <a:lumOff val="60000"/>
            </a:schemeClr>
          </a:solidFill>
        </p:spPr>
        <p:txBody>
          <a:bodyPr wrap="square" rtlCol="0">
            <a:spAutoFit/>
          </a:bodyPr>
          <a:lstStyle/>
          <a:p>
            <a:r>
              <a:rPr lang="en-US" sz="2400" dirty="0"/>
              <a:t> Adv(</a:t>
            </a:r>
            <a:r>
              <a:rPr lang="en-US" sz="2400" b="1" dirty="0">
                <a:solidFill>
                  <a:srgbClr val="C00000"/>
                </a:solidFill>
              </a:rPr>
              <a:t>A</a:t>
            </a:r>
            <a:r>
              <a:rPr lang="en-US" sz="2400" dirty="0"/>
              <a:t>, </a:t>
            </a:r>
            <a:r>
              <a:rPr lang="en-US" sz="2400" b="1" dirty="0"/>
              <a:t>TLS 1.3</a:t>
            </a:r>
            <a:r>
              <a:rPr lang="en-US" sz="2400" dirty="0"/>
              <a:t>) ≤ Adv(</a:t>
            </a:r>
            <a:r>
              <a:rPr lang="en-US" sz="2400" b="1" dirty="0">
                <a:solidFill>
                  <a:srgbClr val="C00000"/>
                </a:solidFill>
              </a:rPr>
              <a:t>B1</a:t>
            </a:r>
            <a:r>
              <a:rPr lang="en-US" sz="2400" dirty="0"/>
              <a:t>, Abstract </a:t>
            </a:r>
            <a:r>
              <a:rPr lang="en-US" sz="2400" b="1" dirty="0"/>
              <a:t>TLS 1.3</a:t>
            </a:r>
            <a:r>
              <a:rPr lang="en-US" sz="2400" dirty="0"/>
              <a:t>) + </a:t>
            </a:r>
            <a:r>
              <a:rPr lang="en-US" sz="2400" b="1" dirty="0" err="1"/>
              <a:t>IndiffAdv</a:t>
            </a:r>
            <a:r>
              <a:rPr lang="en-US" sz="2400" dirty="0"/>
              <a:t>(</a:t>
            </a:r>
            <a:r>
              <a:rPr lang="en-US" sz="2400" b="1" dirty="0">
                <a:solidFill>
                  <a:srgbClr val="C00000"/>
                </a:solidFill>
              </a:rPr>
              <a:t>B2</a:t>
            </a:r>
            <a:r>
              <a:rPr lang="en-US" sz="2400" b="1" dirty="0"/>
              <a:t>, </a:t>
            </a:r>
            <a:r>
              <a:rPr lang="en-US" sz="2400" b="1" dirty="0">
                <a:solidFill>
                  <a:schemeClr val="accent6">
                    <a:lumMod val="75000"/>
                  </a:schemeClr>
                </a:solidFill>
              </a:rPr>
              <a:t>Abstraction</a:t>
            </a:r>
            <a:r>
              <a:rPr lang="en-US" sz="2400" b="1" dirty="0"/>
              <a:t>)</a:t>
            </a:r>
            <a:endParaRPr lang="en-US" sz="2400" b="1" dirty="0">
              <a:solidFill>
                <a:srgbClr val="C00000"/>
              </a:solidFill>
            </a:endParaRPr>
          </a:p>
        </p:txBody>
      </p:sp>
      <p:sp>
        <p:nvSpPr>
          <p:cNvPr id="50" name="TextBox 49">
            <a:extLst>
              <a:ext uri="{FF2B5EF4-FFF2-40B4-BE49-F238E27FC236}">
                <a16:creationId xmlns:a16="http://schemas.microsoft.com/office/drawing/2014/main" id="{B33A04F1-2BFB-4FA9-83A3-196B35DD1623}"/>
              </a:ext>
            </a:extLst>
          </p:cNvPr>
          <p:cNvSpPr txBox="1"/>
          <p:nvPr/>
        </p:nvSpPr>
        <p:spPr>
          <a:xfrm>
            <a:off x="0" y="1881655"/>
            <a:ext cx="2391167" cy="523220"/>
          </a:xfrm>
          <a:prstGeom prst="rect">
            <a:avLst/>
          </a:prstGeom>
          <a:noFill/>
        </p:spPr>
        <p:txBody>
          <a:bodyPr wrap="none" rtlCol="0">
            <a:spAutoFit/>
          </a:bodyPr>
          <a:lstStyle/>
          <a:p>
            <a:r>
              <a:rPr lang="en-US" sz="2800" b="1" dirty="0"/>
              <a:t>Theorem </a:t>
            </a:r>
            <a:r>
              <a:rPr lang="en-US" sz="1400" dirty="0"/>
              <a:t>[DDGJ21]</a:t>
            </a:r>
            <a:r>
              <a:rPr lang="en-US" sz="2800" b="1" dirty="0"/>
              <a:t>:</a:t>
            </a:r>
            <a:endParaRPr lang="en-US" sz="2000" b="1" dirty="0"/>
          </a:p>
        </p:txBody>
      </p:sp>
      <p:sp>
        <p:nvSpPr>
          <p:cNvPr id="52" name="Rectangle 51">
            <a:extLst>
              <a:ext uri="{FF2B5EF4-FFF2-40B4-BE49-F238E27FC236}">
                <a16:creationId xmlns:a16="http://schemas.microsoft.com/office/drawing/2014/main" id="{58ABE3F9-24A9-43B4-8D5A-57CA610F9FE4}"/>
              </a:ext>
            </a:extLst>
          </p:cNvPr>
          <p:cNvSpPr/>
          <p:nvPr/>
        </p:nvSpPr>
        <p:spPr>
          <a:xfrm>
            <a:off x="1980924" y="2718367"/>
            <a:ext cx="328012" cy="30506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a:t>
            </a:r>
          </a:p>
        </p:txBody>
      </p:sp>
      <p:sp>
        <p:nvSpPr>
          <p:cNvPr id="53" name="Rectangle: Rounded Corners 52">
            <a:extLst>
              <a:ext uri="{FF2B5EF4-FFF2-40B4-BE49-F238E27FC236}">
                <a16:creationId xmlns:a16="http://schemas.microsoft.com/office/drawing/2014/main" id="{78FC7B8C-E080-426C-AD7A-AF616065BD49}"/>
              </a:ext>
            </a:extLst>
          </p:cNvPr>
          <p:cNvSpPr/>
          <p:nvPr/>
        </p:nvSpPr>
        <p:spPr>
          <a:xfrm>
            <a:off x="2124814" y="3534190"/>
            <a:ext cx="574754" cy="27796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RO</a:t>
            </a:r>
          </a:p>
        </p:txBody>
      </p:sp>
      <p:sp>
        <p:nvSpPr>
          <p:cNvPr id="54" name="Rectangle: Rounded Corners 53">
            <a:extLst>
              <a:ext uri="{FF2B5EF4-FFF2-40B4-BE49-F238E27FC236}">
                <a16:creationId xmlns:a16="http://schemas.microsoft.com/office/drawing/2014/main" id="{D2536F81-E3CE-4107-B058-9AC417647CDB}"/>
              </a:ext>
            </a:extLst>
          </p:cNvPr>
          <p:cNvSpPr/>
          <p:nvPr/>
        </p:nvSpPr>
        <p:spPr>
          <a:xfrm>
            <a:off x="1135617" y="4349101"/>
            <a:ext cx="1467384" cy="25951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Transcript-RO</a:t>
            </a:r>
          </a:p>
        </p:txBody>
      </p:sp>
      <p:sp>
        <p:nvSpPr>
          <p:cNvPr id="55" name="Rectangle: Rounded Corners 54">
            <a:extLst>
              <a:ext uri="{FF2B5EF4-FFF2-40B4-BE49-F238E27FC236}">
                <a16:creationId xmlns:a16="http://schemas.microsoft.com/office/drawing/2014/main" id="{912C61CF-2BEE-4A4E-9D62-E231E9BB4D59}"/>
              </a:ext>
            </a:extLst>
          </p:cNvPr>
          <p:cNvSpPr/>
          <p:nvPr/>
        </p:nvSpPr>
        <p:spPr>
          <a:xfrm>
            <a:off x="3134146" y="4368027"/>
            <a:ext cx="1685535" cy="259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Component-RO</a:t>
            </a:r>
          </a:p>
        </p:txBody>
      </p:sp>
      <p:sp>
        <p:nvSpPr>
          <p:cNvPr id="56" name="Rectangle: Rounded Corners 55">
            <a:extLst>
              <a:ext uri="{FF2B5EF4-FFF2-40B4-BE49-F238E27FC236}">
                <a16:creationId xmlns:a16="http://schemas.microsoft.com/office/drawing/2014/main" id="{DB4EFEBC-AD7F-4FA1-A8F5-3E39C59CEC9E}"/>
              </a:ext>
            </a:extLst>
          </p:cNvPr>
          <p:cNvSpPr/>
          <p:nvPr/>
        </p:nvSpPr>
        <p:spPr>
          <a:xfrm>
            <a:off x="1081888" y="5133141"/>
            <a:ext cx="1467384" cy="25951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Transcript-RO</a:t>
            </a:r>
          </a:p>
        </p:txBody>
      </p:sp>
      <p:sp>
        <p:nvSpPr>
          <p:cNvPr id="57" name="Rectangle: Rounded Corners 56">
            <a:extLst>
              <a:ext uri="{FF2B5EF4-FFF2-40B4-BE49-F238E27FC236}">
                <a16:creationId xmlns:a16="http://schemas.microsoft.com/office/drawing/2014/main" id="{FF24BC35-3C86-462D-B9A8-B103348A970B}"/>
              </a:ext>
            </a:extLst>
          </p:cNvPr>
          <p:cNvSpPr/>
          <p:nvPr/>
        </p:nvSpPr>
        <p:spPr>
          <a:xfrm>
            <a:off x="3155930" y="5133141"/>
            <a:ext cx="1176596" cy="29965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HMAC-RO</a:t>
            </a:r>
          </a:p>
        </p:txBody>
      </p:sp>
      <p:cxnSp>
        <p:nvCxnSpPr>
          <p:cNvPr id="61" name="Connector: Curved 60">
            <a:extLst>
              <a:ext uri="{FF2B5EF4-FFF2-40B4-BE49-F238E27FC236}">
                <a16:creationId xmlns:a16="http://schemas.microsoft.com/office/drawing/2014/main" id="{A150C979-8D12-4594-A53D-7256913F8A14}"/>
              </a:ext>
            </a:extLst>
          </p:cNvPr>
          <p:cNvCxnSpPr>
            <a:cxnSpLocks/>
            <a:stCxn id="35" idx="3"/>
            <a:endCxn id="36" idx="3"/>
          </p:cNvCxnSpPr>
          <p:nvPr/>
        </p:nvCxnSpPr>
        <p:spPr>
          <a:xfrm>
            <a:off x="4939184" y="2865995"/>
            <a:ext cx="12700" cy="799505"/>
          </a:xfrm>
          <a:prstGeom prst="curvedConnector3">
            <a:avLst>
              <a:gd name="adj1" fmla="val 452000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F022451B-F05B-43EB-9986-31EAF2246977}"/>
              </a:ext>
            </a:extLst>
          </p:cNvPr>
          <p:cNvSpPr txBox="1"/>
          <p:nvPr/>
        </p:nvSpPr>
        <p:spPr>
          <a:xfrm>
            <a:off x="5707156" y="2972977"/>
            <a:ext cx="4934621" cy="461665"/>
          </a:xfrm>
          <a:prstGeom prst="rect">
            <a:avLst/>
          </a:prstGeom>
          <a:noFill/>
        </p:spPr>
        <p:txBody>
          <a:bodyPr wrap="none" rtlCol="0">
            <a:spAutoFit/>
          </a:bodyPr>
          <a:lstStyle/>
          <a:p>
            <a:r>
              <a:rPr lang="en-US" sz="2400" dirty="0"/>
              <a:t>A standard random oracle assumption</a:t>
            </a:r>
          </a:p>
        </p:txBody>
      </p:sp>
      <p:cxnSp>
        <p:nvCxnSpPr>
          <p:cNvPr id="64" name="Connector: Curved 63">
            <a:extLst>
              <a:ext uri="{FF2B5EF4-FFF2-40B4-BE49-F238E27FC236}">
                <a16:creationId xmlns:a16="http://schemas.microsoft.com/office/drawing/2014/main" id="{2467B04E-BA3B-4907-BE5F-143A05771A74}"/>
              </a:ext>
            </a:extLst>
          </p:cNvPr>
          <p:cNvCxnSpPr>
            <a:cxnSpLocks/>
            <a:stCxn id="36" idx="3"/>
            <a:endCxn id="37" idx="3"/>
          </p:cNvCxnSpPr>
          <p:nvPr/>
        </p:nvCxnSpPr>
        <p:spPr>
          <a:xfrm>
            <a:off x="4939184" y="3665500"/>
            <a:ext cx="24702" cy="834828"/>
          </a:xfrm>
          <a:prstGeom prst="curvedConnector3">
            <a:avLst>
              <a:gd name="adj1" fmla="val 246499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onnector: Curved 67">
            <a:extLst>
              <a:ext uri="{FF2B5EF4-FFF2-40B4-BE49-F238E27FC236}">
                <a16:creationId xmlns:a16="http://schemas.microsoft.com/office/drawing/2014/main" id="{D89D5C48-81B3-4473-9EE1-741BA62D2FA3}"/>
              </a:ext>
            </a:extLst>
          </p:cNvPr>
          <p:cNvCxnSpPr>
            <a:cxnSpLocks/>
            <a:stCxn id="37" idx="3"/>
            <a:endCxn id="38" idx="3"/>
          </p:cNvCxnSpPr>
          <p:nvPr/>
        </p:nvCxnSpPr>
        <p:spPr>
          <a:xfrm flipH="1">
            <a:off x="4939185" y="4500328"/>
            <a:ext cx="24701" cy="762973"/>
          </a:xfrm>
          <a:prstGeom prst="curvedConnector3">
            <a:avLst>
              <a:gd name="adj1" fmla="val -2529614"/>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onnector: Curved 71">
            <a:extLst>
              <a:ext uri="{FF2B5EF4-FFF2-40B4-BE49-F238E27FC236}">
                <a16:creationId xmlns:a16="http://schemas.microsoft.com/office/drawing/2014/main" id="{6105397C-A38A-482D-B745-B09BA2CBB6F5}"/>
              </a:ext>
            </a:extLst>
          </p:cNvPr>
          <p:cNvCxnSpPr>
            <a:cxnSpLocks/>
            <a:stCxn id="38" idx="3"/>
            <a:endCxn id="39" idx="3"/>
          </p:cNvCxnSpPr>
          <p:nvPr/>
        </p:nvCxnSpPr>
        <p:spPr>
          <a:xfrm>
            <a:off x="4939185" y="5263301"/>
            <a:ext cx="24701" cy="751192"/>
          </a:xfrm>
          <a:prstGeom prst="curvedConnector3">
            <a:avLst>
              <a:gd name="adj1" fmla="val 254735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CCB28D98-23BB-4834-BBEA-96A06C2AB044}"/>
              </a:ext>
            </a:extLst>
          </p:cNvPr>
          <p:cNvSpPr txBox="1"/>
          <p:nvPr/>
        </p:nvSpPr>
        <p:spPr>
          <a:xfrm>
            <a:off x="5788436" y="4573445"/>
            <a:ext cx="4591450" cy="461665"/>
          </a:xfrm>
          <a:prstGeom prst="rect">
            <a:avLst/>
          </a:prstGeom>
          <a:noFill/>
        </p:spPr>
        <p:txBody>
          <a:bodyPr wrap="none" rtlCol="0">
            <a:spAutoFit/>
          </a:bodyPr>
          <a:lstStyle/>
          <a:p>
            <a:r>
              <a:rPr lang="en-US" sz="2400" dirty="0" err="1"/>
              <a:t>Indifferentiability</a:t>
            </a:r>
            <a:r>
              <a:rPr lang="en-US" sz="2400" dirty="0"/>
              <a:t> of </a:t>
            </a:r>
            <a:r>
              <a:rPr lang="en-US" sz="2400" dirty="0">
                <a:latin typeface="Courier New" panose="02070309020205020404" pitchFamily="49" charset="0"/>
                <a:cs typeface="Courier New" panose="02070309020205020404" pitchFamily="49" charset="0"/>
              </a:rPr>
              <a:t>HMAC</a:t>
            </a:r>
            <a:r>
              <a:rPr lang="en-US" sz="2400" dirty="0"/>
              <a:t> [DRS12]</a:t>
            </a:r>
          </a:p>
        </p:txBody>
      </p:sp>
      <p:sp>
        <p:nvSpPr>
          <p:cNvPr id="78" name="TextBox 77">
            <a:extLst>
              <a:ext uri="{FF2B5EF4-FFF2-40B4-BE49-F238E27FC236}">
                <a16:creationId xmlns:a16="http://schemas.microsoft.com/office/drawing/2014/main" id="{9647B272-E7DA-4F90-B856-C2FDBA927F91}"/>
              </a:ext>
            </a:extLst>
          </p:cNvPr>
          <p:cNvSpPr txBox="1"/>
          <p:nvPr/>
        </p:nvSpPr>
        <p:spPr>
          <a:xfrm>
            <a:off x="5576032" y="5414711"/>
            <a:ext cx="6738896" cy="461665"/>
          </a:xfrm>
          <a:prstGeom prst="rect">
            <a:avLst/>
          </a:prstGeom>
          <a:noFill/>
        </p:spPr>
        <p:txBody>
          <a:bodyPr wrap="none" rtlCol="0">
            <a:spAutoFit/>
          </a:bodyPr>
          <a:lstStyle/>
          <a:p>
            <a:r>
              <a:rPr lang="en-US" sz="2400" dirty="0"/>
              <a:t>Lookups by the </a:t>
            </a:r>
            <a:r>
              <a:rPr lang="en-US" sz="2400" dirty="0">
                <a:latin typeface="Courier New" panose="02070309020205020404" pitchFamily="49" charset="0"/>
                <a:cs typeface="Courier New" panose="02070309020205020404" pitchFamily="49" charset="0"/>
              </a:rPr>
              <a:t>HKDF-Expand</a:t>
            </a:r>
            <a:r>
              <a:rPr lang="en-US" sz="2400" dirty="0"/>
              <a:t> labels (as in [DG21])</a:t>
            </a:r>
          </a:p>
        </p:txBody>
      </p:sp>
      <p:sp>
        <p:nvSpPr>
          <p:cNvPr id="79" name="TextBox 78">
            <a:extLst>
              <a:ext uri="{FF2B5EF4-FFF2-40B4-BE49-F238E27FC236}">
                <a16:creationId xmlns:a16="http://schemas.microsoft.com/office/drawing/2014/main" id="{0F694511-DF4A-45C2-B401-DA6FC380FCF9}"/>
              </a:ext>
            </a:extLst>
          </p:cNvPr>
          <p:cNvSpPr txBox="1"/>
          <p:nvPr/>
        </p:nvSpPr>
        <p:spPr>
          <a:xfrm>
            <a:off x="5788436" y="3814243"/>
            <a:ext cx="612668" cy="461665"/>
          </a:xfrm>
          <a:prstGeom prst="rect">
            <a:avLst/>
          </a:prstGeom>
          <a:noFill/>
        </p:spPr>
        <p:txBody>
          <a:bodyPr wrap="none" rtlCol="0">
            <a:spAutoFit/>
          </a:bodyPr>
          <a:lstStyle/>
          <a:p>
            <a:r>
              <a:rPr lang="en-US" sz="2400" b="1" dirty="0"/>
              <a:t>???</a:t>
            </a:r>
          </a:p>
        </p:txBody>
      </p:sp>
      <p:sp>
        <p:nvSpPr>
          <p:cNvPr id="81" name="Title 1">
            <a:extLst>
              <a:ext uri="{FF2B5EF4-FFF2-40B4-BE49-F238E27FC236}">
                <a16:creationId xmlns:a16="http://schemas.microsoft.com/office/drawing/2014/main" id="{92592EFA-AE9B-4504-B6DD-E957973E720D}"/>
              </a:ext>
            </a:extLst>
          </p:cNvPr>
          <p:cNvSpPr txBox="1">
            <a:spLocks/>
          </p:cNvSpPr>
          <p:nvPr/>
        </p:nvSpPr>
        <p:spPr>
          <a:xfrm>
            <a:off x="-185744" y="210481"/>
            <a:ext cx="9358896" cy="923925"/>
          </a:xfrm>
          <a:prstGeom prst="rect">
            <a:avLst/>
          </a:prstGeom>
          <a:ln w="38100">
            <a:solidFill>
              <a:schemeClr val="tx1"/>
            </a:solidFill>
          </a:ln>
        </p:spPr>
        <p:txBody>
          <a:bodyPr vert="horz" lIns="91440" tIns="45720" rIns="91440" bIns="45720" rtlCol="0" anchor="b">
            <a:normAutofit fontScale="92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solidFill>
                  <a:schemeClr val="tx1"/>
                </a:solidFill>
              </a:rPr>
              <a:t>  The Modular </a:t>
            </a:r>
            <a:r>
              <a:rPr lang="en-US" dirty="0" err="1">
                <a:solidFill>
                  <a:schemeClr val="tx1"/>
                </a:solidFill>
              </a:rPr>
              <a:t>Indifferentiability</a:t>
            </a:r>
            <a:r>
              <a:rPr lang="en-US" dirty="0">
                <a:solidFill>
                  <a:schemeClr val="tx1"/>
                </a:solidFill>
              </a:rPr>
              <a:t> Approach</a:t>
            </a:r>
          </a:p>
        </p:txBody>
      </p:sp>
      <p:sp>
        <p:nvSpPr>
          <p:cNvPr id="90" name="Footer Placeholder 89">
            <a:extLst>
              <a:ext uri="{FF2B5EF4-FFF2-40B4-BE49-F238E27FC236}">
                <a16:creationId xmlns:a16="http://schemas.microsoft.com/office/drawing/2014/main" id="{1688E073-3D01-41A9-BA09-DC52C3EE627A}"/>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14816839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903662C7-E490-4B07-9F18-53EA3EC805B1}"/>
              </a:ext>
            </a:extLst>
          </p:cNvPr>
          <p:cNvSpPr txBox="1"/>
          <p:nvPr/>
        </p:nvSpPr>
        <p:spPr>
          <a:xfrm>
            <a:off x="7228820" y="10942650"/>
            <a:ext cx="1468672" cy="369332"/>
          </a:xfrm>
          <a:prstGeom prst="rect">
            <a:avLst/>
          </a:prstGeom>
          <a:noFill/>
        </p:spPr>
        <p:txBody>
          <a:bodyPr wrap="none" rtlCol="0">
            <a:spAutoFit/>
          </a:bodyPr>
          <a:lstStyle/>
          <a:p>
            <a:r>
              <a:rPr lang="en-US" dirty="0"/>
              <a:t>Labels here</a:t>
            </a:r>
          </a:p>
        </p:txBody>
      </p:sp>
      <p:sp>
        <p:nvSpPr>
          <p:cNvPr id="27" name="Rectangle 26">
            <a:extLst>
              <a:ext uri="{FF2B5EF4-FFF2-40B4-BE49-F238E27FC236}">
                <a16:creationId xmlns:a16="http://schemas.microsoft.com/office/drawing/2014/main" id="{EAB27574-3FDD-4625-8029-7990FDAB8ABD}"/>
              </a:ext>
            </a:extLst>
          </p:cNvPr>
          <p:cNvSpPr/>
          <p:nvPr/>
        </p:nvSpPr>
        <p:spPr>
          <a:xfrm>
            <a:off x="4049935" y="11488524"/>
            <a:ext cx="5099901" cy="35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Breaks down for PSK-only/SHA384!</a:t>
            </a:r>
          </a:p>
        </p:txBody>
      </p:sp>
      <p:sp>
        <p:nvSpPr>
          <p:cNvPr id="33" name="Rectangle 32">
            <a:extLst>
              <a:ext uri="{FF2B5EF4-FFF2-40B4-BE49-F238E27FC236}">
                <a16:creationId xmlns:a16="http://schemas.microsoft.com/office/drawing/2014/main" id="{74B5D292-8826-4DF7-9F5B-BC9F224D2C91}"/>
              </a:ext>
            </a:extLst>
          </p:cNvPr>
          <p:cNvSpPr/>
          <p:nvPr/>
        </p:nvSpPr>
        <p:spPr>
          <a:xfrm>
            <a:off x="277840" y="1464383"/>
            <a:ext cx="2452525" cy="4770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dirty="0"/>
              <a:t>   Random oracle </a:t>
            </a:r>
          </a:p>
        </p:txBody>
      </p:sp>
      <p:sp>
        <p:nvSpPr>
          <p:cNvPr id="34" name="Rectangle 33">
            <a:extLst>
              <a:ext uri="{FF2B5EF4-FFF2-40B4-BE49-F238E27FC236}">
                <a16:creationId xmlns:a16="http://schemas.microsoft.com/office/drawing/2014/main" id="{BC3FCD45-B910-4FFB-B974-4717AC17FA74}"/>
              </a:ext>
            </a:extLst>
          </p:cNvPr>
          <p:cNvSpPr/>
          <p:nvPr/>
        </p:nvSpPr>
        <p:spPr>
          <a:xfrm>
            <a:off x="4348724" y="1439405"/>
            <a:ext cx="4612954" cy="5323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dirty="0"/>
              <a:t>   ROs:                                and           </a:t>
            </a:r>
          </a:p>
        </p:txBody>
      </p:sp>
      <p:sp>
        <p:nvSpPr>
          <p:cNvPr id="35" name="Rectangle: Rounded Corners 34">
            <a:extLst>
              <a:ext uri="{FF2B5EF4-FFF2-40B4-BE49-F238E27FC236}">
                <a16:creationId xmlns:a16="http://schemas.microsoft.com/office/drawing/2014/main" id="{09B8B767-49D8-4B23-846D-5538DEFFB82F}"/>
              </a:ext>
            </a:extLst>
          </p:cNvPr>
          <p:cNvSpPr/>
          <p:nvPr/>
        </p:nvSpPr>
        <p:spPr>
          <a:xfrm>
            <a:off x="2039112" y="1563906"/>
            <a:ext cx="574754" cy="27796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RO</a:t>
            </a:r>
          </a:p>
        </p:txBody>
      </p:sp>
      <p:sp>
        <p:nvSpPr>
          <p:cNvPr id="36" name="Rectangle: Rounded Corners 35">
            <a:extLst>
              <a:ext uri="{FF2B5EF4-FFF2-40B4-BE49-F238E27FC236}">
                <a16:creationId xmlns:a16="http://schemas.microsoft.com/office/drawing/2014/main" id="{C738DAD1-AB85-4B35-B665-FBE0798B5806}"/>
              </a:ext>
            </a:extLst>
          </p:cNvPr>
          <p:cNvSpPr/>
          <p:nvPr/>
        </p:nvSpPr>
        <p:spPr>
          <a:xfrm>
            <a:off x="5133409" y="1554336"/>
            <a:ext cx="1467384" cy="25951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Transcript-RO</a:t>
            </a:r>
          </a:p>
        </p:txBody>
      </p:sp>
      <p:sp>
        <p:nvSpPr>
          <p:cNvPr id="37" name="Rectangle: Rounded Corners 36">
            <a:extLst>
              <a:ext uri="{FF2B5EF4-FFF2-40B4-BE49-F238E27FC236}">
                <a16:creationId xmlns:a16="http://schemas.microsoft.com/office/drawing/2014/main" id="{7DCA2783-D6DD-4BD5-9D51-70DA2904A38D}"/>
              </a:ext>
            </a:extLst>
          </p:cNvPr>
          <p:cNvSpPr/>
          <p:nvPr/>
        </p:nvSpPr>
        <p:spPr>
          <a:xfrm>
            <a:off x="7131938" y="1573262"/>
            <a:ext cx="1685535" cy="259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Component-RO</a:t>
            </a:r>
          </a:p>
        </p:txBody>
      </p:sp>
      <p:cxnSp>
        <p:nvCxnSpPr>
          <p:cNvPr id="38" name="Connector: Curved 37">
            <a:extLst>
              <a:ext uri="{FF2B5EF4-FFF2-40B4-BE49-F238E27FC236}">
                <a16:creationId xmlns:a16="http://schemas.microsoft.com/office/drawing/2014/main" id="{E1357375-030A-4E22-B5C0-5C2B2908B1A6}"/>
              </a:ext>
            </a:extLst>
          </p:cNvPr>
          <p:cNvCxnSpPr>
            <a:cxnSpLocks/>
            <a:stCxn id="33" idx="3"/>
            <a:endCxn id="34" idx="1"/>
          </p:cNvCxnSpPr>
          <p:nvPr/>
        </p:nvCxnSpPr>
        <p:spPr>
          <a:xfrm>
            <a:off x="2730365" y="1702891"/>
            <a:ext cx="1618359" cy="267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92EFE609-20B8-4A47-A7C5-1783BD50DCB1}"/>
              </a:ext>
            </a:extLst>
          </p:cNvPr>
          <p:cNvSpPr txBox="1"/>
          <p:nvPr/>
        </p:nvSpPr>
        <p:spPr>
          <a:xfrm>
            <a:off x="3243770" y="1302729"/>
            <a:ext cx="612668" cy="461665"/>
          </a:xfrm>
          <a:prstGeom prst="rect">
            <a:avLst/>
          </a:prstGeom>
          <a:noFill/>
        </p:spPr>
        <p:txBody>
          <a:bodyPr wrap="none" rtlCol="0">
            <a:spAutoFit/>
          </a:bodyPr>
          <a:lstStyle/>
          <a:p>
            <a:r>
              <a:rPr lang="en-US" sz="2400" b="1" dirty="0"/>
              <a:t>???</a:t>
            </a:r>
          </a:p>
        </p:txBody>
      </p:sp>
      <p:sp>
        <p:nvSpPr>
          <p:cNvPr id="80" name="Title 1">
            <a:extLst>
              <a:ext uri="{FF2B5EF4-FFF2-40B4-BE49-F238E27FC236}">
                <a16:creationId xmlns:a16="http://schemas.microsoft.com/office/drawing/2014/main" id="{FA505574-4B3E-45EB-9E8A-A43FC3542DE8}"/>
              </a:ext>
            </a:extLst>
          </p:cNvPr>
          <p:cNvSpPr txBox="1">
            <a:spLocks/>
          </p:cNvSpPr>
          <p:nvPr/>
        </p:nvSpPr>
        <p:spPr>
          <a:xfrm>
            <a:off x="-185744" y="210481"/>
            <a:ext cx="8942777" cy="923925"/>
          </a:xfrm>
          <a:prstGeom prst="rect">
            <a:avLst/>
          </a:prstGeom>
          <a:ln w="38100">
            <a:solidFill>
              <a:schemeClr val="tx1"/>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solidFill>
                  <a:schemeClr val="tx1"/>
                </a:solidFill>
              </a:rPr>
              <a:t>  How Not to Separate Your Domains</a:t>
            </a:r>
          </a:p>
        </p:txBody>
      </p:sp>
      <p:sp>
        <p:nvSpPr>
          <p:cNvPr id="85" name="Footer Placeholder 84">
            <a:extLst>
              <a:ext uri="{FF2B5EF4-FFF2-40B4-BE49-F238E27FC236}">
                <a16:creationId xmlns:a16="http://schemas.microsoft.com/office/drawing/2014/main" id="{88CA3D40-B468-44C7-992C-8081B04903DD}"/>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10940184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903662C7-E490-4B07-9F18-53EA3EC805B1}"/>
              </a:ext>
            </a:extLst>
          </p:cNvPr>
          <p:cNvSpPr txBox="1"/>
          <p:nvPr/>
        </p:nvSpPr>
        <p:spPr>
          <a:xfrm>
            <a:off x="7228820" y="10942650"/>
            <a:ext cx="1468672" cy="369332"/>
          </a:xfrm>
          <a:prstGeom prst="rect">
            <a:avLst/>
          </a:prstGeom>
          <a:noFill/>
        </p:spPr>
        <p:txBody>
          <a:bodyPr wrap="none" rtlCol="0">
            <a:spAutoFit/>
          </a:bodyPr>
          <a:lstStyle/>
          <a:p>
            <a:r>
              <a:rPr lang="en-US" dirty="0"/>
              <a:t>Labels here</a:t>
            </a:r>
          </a:p>
        </p:txBody>
      </p:sp>
      <p:sp>
        <p:nvSpPr>
          <p:cNvPr id="27" name="Rectangle 26">
            <a:extLst>
              <a:ext uri="{FF2B5EF4-FFF2-40B4-BE49-F238E27FC236}">
                <a16:creationId xmlns:a16="http://schemas.microsoft.com/office/drawing/2014/main" id="{EAB27574-3FDD-4625-8029-7990FDAB8ABD}"/>
              </a:ext>
            </a:extLst>
          </p:cNvPr>
          <p:cNvSpPr/>
          <p:nvPr/>
        </p:nvSpPr>
        <p:spPr>
          <a:xfrm>
            <a:off x="4049935" y="11488524"/>
            <a:ext cx="5099901" cy="35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Breaks down for PSK-only/SHA384!</a:t>
            </a:r>
          </a:p>
        </p:txBody>
      </p:sp>
      <p:sp>
        <p:nvSpPr>
          <p:cNvPr id="33" name="Rectangle 32">
            <a:extLst>
              <a:ext uri="{FF2B5EF4-FFF2-40B4-BE49-F238E27FC236}">
                <a16:creationId xmlns:a16="http://schemas.microsoft.com/office/drawing/2014/main" id="{74B5D292-8826-4DF7-9F5B-BC9F224D2C91}"/>
              </a:ext>
            </a:extLst>
          </p:cNvPr>
          <p:cNvSpPr/>
          <p:nvPr/>
        </p:nvSpPr>
        <p:spPr>
          <a:xfrm>
            <a:off x="277840" y="1464383"/>
            <a:ext cx="2452525" cy="4770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dirty="0"/>
              <a:t>   Random oracle </a:t>
            </a:r>
          </a:p>
        </p:txBody>
      </p:sp>
      <p:sp>
        <p:nvSpPr>
          <p:cNvPr id="34" name="Rectangle 33">
            <a:extLst>
              <a:ext uri="{FF2B5EF4-FFF2-40B4-BE49-F238E27FC236}">
                <a16:creationId xmlns:a16="http://schemas.microsoft.com/office/drawing/2014/main" id="{BC3FCD45-B910-4FFB-B974-4717AC17FA74}"/>
              </a:ext>
            </a:extLst>
          </p:cNvPr>
          <p:cNvSpPr/>
          <p:nvPr/>
        </p:nvSpPr>
        <p:spPr>
          <a:xfrm>
            <a:off x="4348724" y="1439405"/>
            <a:ext cx="4612954" cy="5323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dirty="0"/>
              <a:t>   ROs:                                and           </a:t>
            </a:r>
          </a:p>
        </p:txBody>
      </p:sp>
      <p:sp>
        <p:nvSpPr>
          <p:cNvPr id="35" name="Rectangle: Rounded Corners 34">
            <a:extLst>
              <a:ext uri="{FF2B5EF4-FFF2-40B4-BE49-F238E27FC236}">
                <a16:creationId xmlns:a16="http://schemas.microsoft.com/office/drawing/2014/main" id="{09B8B767-49D8-4B23-846D-5538DEFFB82F}"/>
              </a:ext>
            </a:extLst>
          </p:cNvPr>
          <p:cNvSpPr/>
          <p:nvPr/>
        </p:nvSpPr>
        <p:spPr>
          <a:xfrm>
            <a:off x="2039112" y="1563906"/>
            <a:ext cx="574754" cy="27796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RO</a:t>
            </a:r>
          </a:p>
        </p:txBody>
      </p:sp>
      <p:sp>
        <p:nvSpPr>
          <p:cNvPr id="36" name="Rectangle: Rounded Corners 35">
            <a:extLst>
              <a:ext uri="{FF2B5EF4-FFF2-40B4-BE49-F238E27FC236}">
                <a16:creationId xmlns:a16="http://schemas.microsoft.com/office/drawing/2014/main" id="{C738DAD1-AB85-4B35-B665-FBE0798B5806}"/>
              </a:ext>
            </a:extLst>
          </p:cNvPr>
          <p:cNvSpPr/>
          <p:nvPr/>
        </p:nvSpPr>
        <p:spPr>
          <a:xfrm>
            <a:off x="5133409" y="1554336"/>
            <a:ext cx="1467384" cy="25951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Transcript-RO</a:t>
            </a:r>
          </a:p>
        </p:txBody>
      </p:sp>
      <p:sp>
        <p:nvSpPr>
          <p:cNvPr id="37" name="Rectangle: Rounded Corners 36">
            <a:extLst>
              <a:ext uri="{FF2B5EF4-FFF2-40B4-BE49-F238E27FC236}">
                <a16:creationId xmlns:a16="http://schemas.microsoft.com/office/drawing/2014/main" id="{7DCA2783-D6DD-4BD5-9D51-70DA2904A38D}"/>
              </a:ext>
            </a:extLst>
          </p:cNvPr>
          <p:cNvSpPr/>
          <p:nvPr/>
        </p:nvSpPr>
        <p:spPr>
          <a:xfrm>
            <a:off x="7131938" y="1573262"/>
            <a:ext cx="1685535" cy="259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Component-RO</a:t>
            </a:r>
          </a:p>
        </p:txBody>
      </p:sp>
      <p:cxnSp>
        <p:nvCxnSpPr>
          <p:cNvPr id="38" name="Connector: Curved 37">
            <a:extLst>
              <a:ext uri="{FF2B5EF4-FFF2-40B4-BE49-F238E27FC236}">
                <a16:creationId xmlns:a16="http://schemas.microsoft.com/office/drawing/2014/main" id="{E1357375-030A-4E22-B5C0-5C2B2908B1A6}"/>
              </a:ext>
            </a:extLst>
          </p:cNvPr>
          <p:cNvCxnSpPr>
            <a:cxnSpLocks/>
            <a:stCxn id="33" idx="3"/>
            <a:endCxn id="34" idx="1"/>
          </p:cNvCxnSpPr>
          <p:nvPr/>
        </p:nvCxnSpPr>
        <p:spPr>
          <a:xfrm>
            <a:off x="2730365" y="1702891"/>
            <a:ext cx="1618359" cy="267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92EFE609-20B8-4A47-A7C5-1783BD50DCB1}"/>
              </a:ext>
            </a:extLst>
          </p:cNvPr>
          <p:cNvSpPr txBox="1"/>
          <p:nvPr/>
        </p:nvSpPr>
        <p:spPr>
          <a:xfrm>
            <a:off x="3243770" y="1302729"/>
            <a:ext cx="612668" cy="461665"/>
          </a:xfrm>
          <a:prstGeom prst="rect">
            <a:avLst/>
          </a:prstGeom>
          <a:noFill/>
        </p:spPr>
        <p:txBody>
          <a:bodyPr wrap="none" rtlCol="0">
            <a:spAutoFit/>
          </a:bodyPr>
          <a:lstStyle/>
          <a:p>
            <a:r>
              <a:rPr lang="en-US" sz="2400" b="1" dirty="0"/>
              <a:t>???</a:t>
            </a:r>
          </a:p>
        </p:txBody>
      </p:sp>
      <p:sp>
        <p:nvSpPr>
          <p:cNvPr id="45" name="Rectangle: Rounded Corners 44">
            <a:extLst>
              <a:ext uri="{FF2B5EF4-FFF2-40B4-BE49-F238E27FC236}">
                <a16:creationId xmlns:a16="http://schemas.microsoft.com/office/drawing/2014/main" id="{AE07F927-C159-4848-A77D-E1CDD57B532E}"/>
              </a:ext>
            </a:extLst>
          </p:cNvPr>
          <p:cNvSpPr/>
          <p:nvPr/>
        </p:nvSpPr>
        <p:spPr>
          <a:xfrm>
            <a:off x="189844" y="2153315"/>
            <a:ext cx="7635890" cy="793264"/>
          </a:xfrm>
          <a:prstGeom prst="roundRec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solidFill>
                  <a:schemeClr val="tx1"/>
                </a:solidFill>
              </a:rPr>
              <a:t>RO(</a:t>
            </a:r>
            <a:r>
              <a:rPr lang="en-US" sz="1400" b="1" dirty="0">
                <a:solidFill>
                  <a:schemeClr val="tx1"/>
                </a:solidFill>
              </a:rPr>
              <a:t>0x0303aaaaaaaaaaaaaaaaaaaaaaaaaaaaaaaaaaaaaaaaaaaaaaaaaaaaaaaaaaaaaaaa000002130101000105002b0003010304002d0002010000290007002c00070001bbaaaaaaaa</a:t>
            </a:r>
            <a:r>
              <a:rPr lang="en-US" sz="2400" b="1" dirty="0">
                <a:solidFill>
                  <a:schemeClr val="tx1"/>
                </a:solidFill>
              </a:rPr>
              <a:t>)</a:t>
            </a:r>
          </a:p>
        </p:txBody>
      </p:sp>
      <p:sp>
        <p:nvSpPr>
          <p:cNvPr id="47" name="TextBox 46">
            <a:extLst>
              <a:ext uri="{FF2B5EF4-FFF2-40B4-BE49-F238E27FC236}">
                <a16:creationId xmlns:a16="http://schemas.microsoft.com/office/drawing/2014/main" id="{D5E5B80F-CAF5-4184-A761-16BD28DB8A07}"/>
              </a:ext>
            </a:extLst>
          </p:cNvPr>
          <p:cNvSpPr txBox="1"/>
          <p:nvPr/>
        </p:nvSpPr>
        <p:spPr>
          <a:xfrm>
            <a:off x="2337878" y="3095269"/>
            <a:ext cx="9592241" cy="510778"/>
          </a:xfrm>
          <a:prstGeom prst="wedgeRoundRectCallout">
            <a:avLst>
              <a:gd name="adj1" fmla="val 7917"/>
              <a:gd name="adj2" fmla="val -127888"/>
              <a:gd name="adj3" fmla="val 16667"/>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400" dirty="0"/>
              <a:t>Is this a partial transcript, or an intermediate call in an </a:t>
            </a:r>
            <a:r>
              <a:rPr lang="en-US" sz="2400" dirty="0">
                <a:latin typeface="Courier New" panose="02070309020205020404" pitchFamily="49" charset="0"/>
                <a:cs typeface="Courier New" panose="02070309020205020404" pitchFamily="49" charset="0"/>
              </a:rPr>
              <a:t>HMAC</a:t>
            </a:r>
            <a:r>
              <a:rPr lang="en-US" sz="2400" dirty="0"/>
              <a:t> computation?</a:t>
            </a:r>
          </a:p>
        </p:txBody>
      </p:sp>
      <p:cxnSp>
        <p:nvCxnSpPr>
          <p:cNvPr id="52" name="Straight Arrow Connector 51">
            <a:extLst>
              <a:ext uri="{FF2B5EF4-FFF2-40B4-BE49-F238E27FC236}">
                <a16:creationId xmlns:a16="http://schemas.microsoft.com/office/drawing/2014/main" id="{4170EDDB-8DDB-42F5-906D-8BF988F622C6}"/>
              </a:ext>
            </a:extLst>
          </p:cNvPr>
          <p:cNvCxnSpPr/>
          <p:nvPr/>
        </p:nvCxnSpPr>
        <p:spPr>
          <a:xfrm flipH="1">
            <a:off x="10007122" y="3385781"/>
            <a:ext cx="29002" cy="284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Title 1">
            <a:extLst>
              <a:ext uri="{FF2B5EF4-FFF2-40B4-BE49-F238E27FC236}">
                <a16:creationId xmlns:a16="http://schemas.microsoft.com/office/drawing/2014/main" id="{FA505574-4B3E-45EB-9E8A-A43FC3542DE8}"/>
              </a:ext>
            </a:extLst>
          </p:cNvPr>
          <p:cNvSpPr txBox="1">
            <a:spLocks/>
          </p:cNvSpPr>
          <p:nvPr/>
        </p:nvSpPr>
        <p:spPr>
          <a:xfrm>
            <a:off x="-185744" y="210481"/>
            <a:ext cx="8942777" cy="923925"/>
          </a:xfrm>
          <a:prstGeom prst="rect">
            <a:avLst/>
          </a:prstGeom>
          <a:ln w="38100">
            <a:solidFill>
              <a:schemeClr val="tx1"/>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solidFill>
                  <a:schemeClr val="tx1"/>
                </a:solidFill>
              </a:rPr>
              <a:t>  How Not to Separate Your Domains</a:t>
            </a:r>
          </a:p>
        </p:txBody>
      </p:sp>
      <p:sp>
        <p:nvSpPr>
          <p:cNvPr id="85" name="Footer Placeholder 84">
            <a:extLst>
              <a:ext uri="{FF2B5EF4-FFF2-40B4-BE49-F238E27FC236}">
                <a16:creationId xmlns:a16="http://schemas.microsoft.com/office/drawing/2014/main" id="{88CA3D40-B468-44C7-992C-8081B04903DD}"/>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25016039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903662C7-E490-4B07-9F18-53EA3EC805B1}"/>
              </a:ext>
            </a:extLst>
          </p:cNvPr>
          <p:cNvSpPr txBox="1"/>
          <p:nvPr/>
        </p:nvSpPr>
        <p:spPr>
          <a:xfrm>
            <a:off x="7228820" y="10942650"/>
            <a:ext cx="1468672" cy="369332"/>
          </a:xfrm>
          <a:prstGeom prst="rect">
            <a:avLst/>
          </a:prstGeom>
          <a:noFill/>
        </p:spPr>
        <p:txBody>
          <a:bodyPr wrap="none" rtlCol="0">
            <a:spAutoFit/>
          </a:bodyPr>
          <a:lstStyle/>
          <a:p>
            <a:r>
              <a:rPr lang="en-US" dirty="0"/>
              <a:t>Labels here</a:t>
            </a:r>
          </a:p>
        </p:txBody>
      </p:sp>
      <p:sp>
        <p:nvSpPr>
          <p:cNvPr id="27" name="Rectangle 26">
            <a:extLst>
              <a:ext uri="{FF2B5EF4-FFF2-40B4-BE49-F238E27FC236}">
                <a16:creationId xmlns:a16="http://schemas.microsoft.com/office/drawing/2014/main" id="{EAB27574-3FDD-4625-8029-7990FDAB8ABD}"/>
              </a:ext>
            </a:extLst>
          </p:cNvPr>
          <p:cNvSpPr/>
          <p:nvPr/>
        </p:nvSpPr>
        <p:spPr>
          <a:xfrm>
            <a:off x="4049935" y="11488524"/>
            <a:ext cx="5099901" cy="35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Breaks down for PSK-only/SHA384!</a:t>
            </a:r>
          </a:p>
        </p:txBody>
      </p:sp>
      <p:sp>
        <p:nvSpPr>
          <p:cNvPr id="33" name="Rectangle 32">
            <a:extLst>
              <a:ext uri="{FF2B5EF4-FFF2-40B4-BE49-F238E27FC236}">
                <a16:creationId xmlns:a16="http://schemas.microsoft.com/office/drawing/2014/main" id="{74B5D292-8826-4DF7-9F5B-BC9F224D2C91}"/>
              </a:ext>
            </a:extLst>
          </p:cNvPr>
          <p:cNvSpPr/>
          <p:nvPr/>
        </p:nvSpPr>
        <p:spPr>
          <a:xfrm>
            <a:off x="277840" y="1464383"/>
            <a:ext cx="2452525" cy="4770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dirty="0"/>
              <a:t>   Random oracle </a:t>
            </a:r>
          </a:p>
        </p:txBody>
      </p:sp>
      <p:sp>
        <p:nvSpPr>
          <p:cNvPr id="34" name="Rectangle 33">
            <a:extLst>
              <a:ext uri="{FF2B5EF4-FFF2-40B4-BE49-F238E27FC236}">
                <a16:creationId xmlns:a16="http://schemas.microsoft.com/office/drawing/2014/main" id="{BC3FCD45-B910-4FFB-B974-4717AC17FA74}"/>
              </a:ext>
            </a:extLst>
          </p:cNvPr>
          <p:cNvSpPr/>
          <p:nvPr/>
        </p:nvSpPr>
        <p:spPr>
          <a:xfrm>
            <a:off x="4348724" y="1439405"/>
            <a:ext cx="4612954" cy="5323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dirty="0"/>
              <a:t>   ROs:                                and           </a:t>
            </a:r>
          </a:p>
        </p:txBody>
      </p:sp>
      <p:sp>
        <p:nvSpPr>
          <p:cNvPr id="35" name="Rectangle: Rounded Corners 34">
            <a:extLst>
              <a:ext uri="{FF2B5EF4-FFF2-40B4-BE49-F238E27FC236}">
                <a16:creationId xmlns:a16="http://schemas.microsoft.com/office/drawing/2014/main" id="{09B8B767-49D8-4B23-846D-5538DEFFB82F}"/>
              </a:ext>
            </a:extLst>
          </p:cNvPr>
          <p:cNvSpPr/>
          <p:nvPr/>
        </p:nvSpPr>
        <p:spPr>
          <a:xfrm>
            <a:off x="2039112" y="1563906"/>
            <a:ext cx="574754" cy="27796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RO</a:t>
            </a:r>
          </a:p>
        </p:txBody>
      </p:sp>
      <p:sp>
        <p:nvSpPr>
          <p:cNvPr id="36" name="Rectangle: Rounded Corners 35">
            <a:extLst>
              <a:ext uri="{FF2B5EF4-FFF2-40B4-BE49-F238E27FC236}">
                <a16:creationId xmlns:a16="http://schemas.microsoft.com/office/drawing/2014/main" id="{C738DAD1-AB85-4B35-B665-FBE0798B5806}"/>
              </a:ext>
            </a:extLst>
          </p:cNvPr>
          <p:cNvSpPr/>
          <p:nvPr/>
        </p:nvSpPr>
        <p:spPr>
          <a:xfrm>
            <a:off x="5133409" y="1554336"/>
            <a:ext cx="1467384" cy="25951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Transcript-RO</a:t>
            </a:r>
          </a:p>
        </p:txBody>
      </p:sp>
      <p:sp>
        <p:nvSpPr>
          <p:cNvPr id="37" name="Rectangle: Rounded Corners 36">
            <a:extLst>
              <a:ext uri="{FF2B5EF4-FFF2-40B4-BE49-F238E27FC236}">
                <a16:creationId xmlns:a16="http://schemas.microsoft.com/office/drawing/2014/main" id="{7DCA2783-D6DD-4BD5-9D51-70DA2904A38D}"/>
              </a:ext>
            </a:extLst>
          </p:cNvPr>
          <p:cNvSpPr/>
          <p:nvPr/>
        </p:nvSpPr>
        <p:spPr>
          <a:xfrm>
            <a:off x="7131938" y="1573262"/>
            <a:ext cx="1685535" cy="259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Component-RO</a:t>
            </a:r>
          </a:p>
        </p:txBody>
      </p:sp>
      <p:cxnSp>
        <p:nvCxnSpPr>
          <p:cNvPr id="38" name="Connector: Curved 37">
            <a:extLst>
              <a:ext uri="{FF2B5EF4-FFF2-40B4-BE49-F238E27FC236}">
                <a16:creationId xmlns:a16="http://schemas.microsoft.com/office/drawing/2014/main" id="{E1357375-030A-4E22-B5C0-5C2B2908B1A6}"/>
              </a:ext>
            </a:extLst>
          </p:cNvPr>
          <p:cNvCxnSpPr>
            <a:cxnSpLocks/>
            <a:stCxn id="33" idx="3"/>
            <a:endCxn id="34" idx="1"/>
          </p:cNvCxnSpPr>
          <p:nvPr/>
        </p:nvCxnSpPr>
        <p:spPr>
          <a:xfrm>
            <a:off x="2730365" y="1702891"/>
            <a:ext cx="1618359" cy="267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92EFE609-20B8-4A47-A7C5-1783BD50DCB1}"/>
              </a:ext>
            </a:extLst>
          </p:cNvPr>
          <p:cNvSpPr txBox="1"/>
          <p:nvPr/>
        </p:nvSpPr>
        <p:spPr>
          <a:xfrm>
            <a:off x="3243770" y="1302729"/>
            <a:ext cx="612668" cy="461665"/>
          </a:xfrm>
          <a:prstGeom prst="rect">
            <a:avLst/>
          </a:prstGeom>
          <a:noFill/>
        </p:spPr>
        <p:txBody>
          <a:bodyPr wrap="none" rtlCol="0">
            <a:spAutoFit/>
          </a:bodyPr>
          <a:lstStyle/>
          <a:p>
            <a:r>
              <a:rPr lang="en-US" sz="2400" b="1" dirty="0"/>
              <a:t>???</a:t>
            </a:r>
          </a:p>
        </p:txBody>
      </p:sp>
      <p:sp>
        <p:nvSpPr>
          <p:cNvPr id="45" name="Rectangle: Rounded Corners 44">
            <a:extLst>
              <a:ext uri="{FF2B5EF4-FFF2-40B4-BE49-F238E27FC236}">
                <a16:creationId xmlns:a16="http://schemas.microsoft.com/office/drawing/2014/main" id="{AE07F927-C159-4848-A77D-E1CDD57B532E}"/>
              </a:ext>
            </a:extLst>
          </p:cNvPr>
          <p:cNvSpPr/>
          <p:nvPr/>
        </p:nvSpPr>
        <p:spPr>
          <a:xfrm>
            <a:off x="189844" y="2153315"/>
            <a:ext cx="7635890" cy="793264"/>
          </a:xfrm>
          <a:prstGeom prst="roundRec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solidFill>
                  <a:schemeClr val="tx1"/>
                </a:solidFill>
              </a:rPr>
              <a:t>RO(</a:t>
            </a:r>
            <a:r>
              <a:rPr lang="en-US" sz="1400" b="1" dirty="0">
                <a:solidFill>
                  <a:schemeClr val="tx1"/>
                </a:solidFill>
              </a:rPr>
              <a:t>0x0303aaaaaaaaaaaaaaaaaaaaaaaaaaaaaaaaaaaaaaaaaaaaaaaaaaaaaaaaaaaaaaaa000002130101000105002b0003010304002d0002010000290007002c00070001bbaaaaaaaa</a:t>
            </a:r>
            <a:r>
              <a:rPr lang="en-US" sz="2400" b="1" dirty="0">
                <a:solidFill>
                  <a:schemeClr val="tx1"/>
                </a:solidFill>
              </a:rPr>
              <a:t>)</a:t>
            </a:r>
          </a:p>
        </p:txBody>
      </p:sp>
      <p:sp>
        <p:nvSpPr>
          <p:cNvPr id="47" name="TextBox 46">
            <a:extLst>
              <a:ext uri="{FF2B5EF4-FFF2-40B4-BE49-F238E27FC236}">
                <a16:creationId xmlns:a16="http://schemas.microsoft.com/office/drawing/2014/main" id="{D5E5B80F-CAF5-4184-A761-16BD28DB8A07}"/>
              </a:ext>
            </a:extLst>
          </p:cNvPr>
          <p:cNvSpPr txBox="1"/>
          <p:nvPr/>
        </p:nvSpPr>
        <p:spPr>
          <a:xfrm>
            <a:off x="2337878" y="3095269"/>
            <a:ext cx="9592241" cy="510778"/>
          </a:xfrm>
          <a:prstGeom prst="wedgeRoundRectCallout">
            <a:avLst>
              <a:gd name="adj1" fmla="val 7917"/>
              <a:gd name="adj2" fmla="val -127888"/>
              <a:gd name="adj3" fmla="val 16667"/>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400" dirty="0"/>
              <a:t>Is this a partial transcript, or an intermediate call in an </a:t>
            </a:r>
            <a:r>
              <a:rPr lang="en-US" sz="2400" dirty="0">
                <a:latin typeface="Courier New" panose="02070309020205020404" pitchFamily="49" charset="0"/>
                <a:cs typeface="Courier New" panose="02070309020205020404" pitchFamily="49" charset="0"/>
              </a:rPr>
              <a:t>HMAC</a:t>
            </a:r>
            <a:r>
              <a:rPr lang="en-US" sz="2400" dirty="0"/>
              <a:t> computation?</a:t>
            </a:r>
          </a:p>
        </p:txBody>
      </p:sp>
      <p:cxnSp>
        <p:nvCxnSpPr>
          <p:cNvPr id="52" name="Straight Arrow Connector 51">
            <a:extLst>
              <a:ext uri="{FF2B5EF4-FFF2-40B4-BE49-F238E27FC236}">
                <a16:creationId xmlns:a16="http://schemas.microsoft.com/office/drawing/2014/main" id="{4170EDDB-8DDB-42F5-906D-8BF988F622C6}"/>
              </a:ext>
            </a:extLst>
          </p:cNvPr>
          <p:cNvCxnSpPr/>
          <p:nvPr/>
        </p:nvCxnSpPr>
        <p:spPr>
          <a:xfrm flipH="1">
            <a:off x="10007122" y="3385781"/>
            <a:ext cx="29002" cy="284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Right Brace 52">
            <a:extLst>
              <a:ext uri="{FF2B5EF4-FFF2-40B4-BE49-F238E27FC236}">
                <a16:creationId xmlns:a16="http://schemas.microsoft.com/office/drawing/2014/main" id="{1711361F-85C1-4D76-B81D-534562311C9C}"/>
              </a:ext>
            </a:extLst>
          </p:cNvPr>
          <p:cNvSpPr/>
          <p:nvPr/>
        </p:nvSpPr>
        <p:spPr>
          <a:xfrm rot="5400000">
            <a:off x="9023089" y="1138640"/>
            <a:ext cx="218566" cy="5461971"/>
          </a:xfrm>
          <a:prstGeom prst="rightBrace">
            <a:avLst>
              <a:gd name="adj1" fmla="val 8333"/>
              <a:gd name="adj2" fmla="val 50266"/>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Box 53">
            <a:extLst>
              <a:ext uri="{FF2B5EF4-FFF2-40B4-BE49-F238E27FC236}">
                <a16:creationId xmlns:a16="http://schemas.microsoft.com/office/drawing/2014/main" id="{FB0367D9-C064-4432-8194-D0781F55A3A8}"/>
              </a:ext>
            </a:extLst>
          </p:cNvPr>
          <p:cNvSpPr txBox="1"/>
          <p:nvPr/>
        </p:nvSpPr>
        <p:spPr>
          <a:xfrm>
            <a:off x="7895742" y="3880770"/>
            <a:ext cx="2662524" cy="400110"/>
          </a:xfrm>
          <a:prstGeom prst="rect">
            <a:avLst/>
          </a:prstGeom>
          <a:noFill/>
        </p:spPr>
        <p:txBody>
          <a:bodyPr wrap="none" rtlCol="0">
            <a:spAutoFit/>
          </a:bodyPr>
          <a:lstStyle/>
          <a:p>
            <a:r>
              <a:rPr lang="en-US" sz="2000" dirty="0"/>
              <a:t>Always at least 96 bytes</a:t>
            </a:r>
          </a:p>
        </p:txBody>
      </p:sp>
      <p:cxnSp>
        <p:nvCxnSpPr>
          <p:cNvPr id="58" name="Straight Arrow Connector 57">
            <a:extLst>
              <a:ext uri="{FF2B5EF4-FFF2-40B4-BE49-F238E27FC236}">
                <a16:creationId xmlns:a16="http://schemas.microsoft.com/office/drawing/2014/main" id="{D7FF1E77-8E1B-4E5F-BD5B-837C1420B424}"/>
              </a:ext>
            </a:extLst>
          </p:cNvPr>
          <p:cNvCxnSpPr>
            <a:cxnSpLocks/>
            <a:endCxn id="45" idx="3"/>
          </p:cNvCxnSpPr>
          <p:nvPr/>
        </p:nvCxnSpPr>
        <p:spPr>
          <a:xfrm flipH="1">
            <a:off x="7825734" y="2549947"/>
            <a:ext cx="933045"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570792D4-7E7A-4D95-BF77-B0AEECDD6F28}"/>
              </a:ext>
            </a:extLst>
          </p:cNvPr>
          <p:cNvSpPr txBox="1"/>
          <p:nvPr/>
        </p:nvSpPr>
        <p:spPr>
          <a:xfrm>
            <a:off x="8740474" y="2344951"/>
            <a:ext cx="1065163" cy="400110"/>
          </a:xfrm>
          <a:prstGeom prst="rect">
            <a:avLst/>
          </a:prstGeom>
          <a:noFill/>
        </p:spPr>
        <p:txBody>
          <a:bodyPr wrap="none" rtlCol="0">
            <a:spAutoFit/>
          </a:bodyPr>
          <a:lstStyle/>
          <a:p>
            <a:r>
              <a:rPr lang="en-US" sz="2000" dirty="0"/>
              <a:t>71 bytes</a:t>
            </a:r>
          </a:p>
        </p:txBody>
      </p:sp>
      <p:sp>
        <p:nvSpPr>
          <p:cNvPr id="80" name="Title 1">
            <a:extLst>
              <a:ext uri="{FF2B5EF4-FFF2-40B4-BE49-F238E27FC236}">
                <a16:creationId xmlns:a16="http://schemas.microsoft.com/office/drawing/2014/main" id="{FA505574-4B3E-45EB-9E8A-A43FC3542DE8}"/>
              </a:ext>
            </a:extLst>
          </p:cNvPr>
          <p:cNvSpPr txBox="1">
            <a:spLocks/>
          </p:cNvSpPr>
          <p:nvPr/>
        </p:nvSpPr>
        <p:spPr>
          <a:xfrm>
            <a:off x="-185744" y="210481"/>
            <a:ext cx="8942777" cy="923925"/>
          </a:xfrm>
          <a:prstGeom prst="rect">
            <a:avLst/>
          </a:prstGeom>
          <a:ln w="38100">
            <a:solidFill>
              <a:schemeClr val="tx1"/>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solidFill>
                  <a:schemeClr val="tx1"/>
                </a:solidFill>
              </a:rPr>
              <a:t>  How Not to Separate Your Domains</a:t>
            </a:r>
          </a:p>
        </p:txBody>
      </p:sp>
      <p:sp>
        <p:nvSpPr>
          <p:cNvPr id="85" name="Footer Placeholder 84">
            <a:extLst>
              <a:ext uri="{FF2B5EF4-FFF2-40B4-BE49-F238E27FC236}">
                <a16:creationId xmlns:a16="http://schemas.microsoft.com/office/drawing/2014/main" id="{88CA3D40-B468-44C7-992C-8081B04903DD}"/>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36935882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903662C7-E490-4B07-9F18-53EA3EC805B1}"/>
              </a:ext>
            </a:extLst>
          </p:cNvPr>
          <p:cNvSpPr txBox="1"/>
          <p:nvPr/>
        </p:nvSpPr>
        <p:spPr>
          <a:xfrm>
            <a:off x="7228820" y="10942650"/>
            <a:ext cx="1468672" cy="369332"/>
          </a:xfrm>
          <a:prstGeom prst="rect">
            <a:avLst/>
          </a:prstGeom>
          <a:noFill/>
        </p:spPr>
        <p:txBody>
          <a:bodyPr wrap="none" rtlCol="0">
            <a:spAutoFit/>
          </a:bodyPr>
          <a:lstStyle/>
          <a:p>
            <a:r>
              <a:rPr lang="en-US" dirty="0"/>
              <a:t>Labels here</a:t>
            </a:r>
          </a:p>
        </p:txBody>
      </p:sp>
      <p:sp>
        <p:nvSpPr>
          <p:cNvPr id="27" name="Rectangle 26">
            <a:extLst>
              <a:ext uri="{FF2B5EF4-FFF2-40B4-BE49-F238E27FC236}">
                <a16:creationId xmlns:a16="http://schemas.microsoft.com/office/drawing/2014/main" id="{EAB27574-3FDD-4625-8029-7990FDAB8ABD}"/>
              </a:ext>
            </a:extLst>
          </p:cNvPr>
          <p:cNvSpPr/>
          <p:nvPr/>
        </p:nvSpPr>
        <p:spPr>
          <a:xfrm>
            <a:off x="4049935" y="11488524"/>
            <a:ext cx="5099901" cy="35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Breaks down for PSK-only/SHA384!</a:t>
            </a:r>
          </a:p>
        </p:txBody>
      </p:sp>
      <p:sp>
        <p:nvSpPr>
          <p:cNvPr id="33" name="Rectangle 32">
            <a:extLst>
              <a:ext uri="{FF2B5EF4-FFF2-40B4-BE49-F238E27FC236}">
                <a16:creationId xmlns:a16="http://schemas.microsoft.com/office/drawing/2014/main" id="{74B5D292-8826-4DF7-9F5B-BC9F224D2C91}"/>
              </a:ext>
            </a:extLst>
          </p:cNvPr>
          <p:cNvSpPr/>
          <p:nvPr/>
        </p:nvSpPr>
        <p:spPr>
          <a:xfrm>
            <a:off x="277840" y="1464383"/>
            <a:ext cx="2452525" cy="4770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dirty="0"/>
              <a:t>   Random oracle </a:t>
            </a:r>
          </a:p>
        </p:txBody>
      </p:sp>
      <p:sp>
        <p:nvSpPr>
          <p:cNvPr id="34" name="Rectangle 33">
            <a:extLst>
              <a:ext uri="{FF2B5EF4-FFF2-40B4-BE49-F238E27FC236}">
                <a16:creationId xmlns:a16="http://schemas.microsoft.com/office/drawing/2014/main" id="{BC3FCD45-B910-4FFB-B974-4717AC17FA74}"/>
              </a:ext>
            </a:extLst>
          </p:cNvPr>
          <p:cNvSpPr/>
          <p:nvPr/>
        </p:nvSpPr>
        <p:spPr>
          <a:xfrm>
            <a:off x="4348724" y="1439405"/>
            <a:ext cx="4612954" cy="5323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dirty="0"/>
              <a:t>   ROs:                                and           </a:t>
            </a:r>
          </a:p>
        </p:txBody>
      </p:sp>
      <p:sp>
        <p:nvSpPr>
          <p:cNvPr id="35" name="Rectangle: Rounded Corners 34">
            <a:extLst>
              <a:ext uri="{FF2B5EF4-FFF2-40B4-BE49-F238E27FC236}">
                <a16:creationId xmlns:a16="http://schemas.microsoft.com/office/drawing/2014/main" id="{09B8B767-49D8-4B23-846D-5538DEFFB82F}"/>
              </a:ext>
            </a:extLst>
          </p:cNvPr>
          <p:cNvSpPr/>
          <p:nvPr/>
        </p:nvSpPr>
        <p:spPr>
          <a:xfrm>
            <a:off x="2039112" y="1563906"/>
            <a:ext cx="574754" cy="27796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RO</a:t>
            </a:r>
          </a:p>
        </p:txBody>
      </p:sp>
      <p:sp>
        <p:nvSpPr>
          <p:cNvPr id="36" name="Rectangle: Rounded Corners 35">
            <a:extLst>
              <a:ext uri="{FF2B5EF4-FFF2-40B4-BE49-F238E27FC236}">
                <a16:creationId xmlns:a16="http://schemas.microsoft.com/office/drawing/2014/main" id="{C738DAD1-AB85-4B35-B665-FBE0798B5806}"/>
              </a:ext>
            </a:extLst>
          </p:cNvPr>
          <p:cNvSpPr/>
          <p:nvPr/>
        </p:nvSpPr>
        <p:spPr>
          <a:xfrm>
            <a:off x="5133409" y="1554336"/>
            <a:ext cx="1467384" cy="25951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Transcript-RO</a:t>
            </a:r>
          </a:p>
        </p:txBody>
      </p:sp>
      <p:sp>
        <p:nvSpPr>
          <p:cNvPr id="37" name="Rectangle: Rounded Corners 36">
            <a:extLst>
              <a:ext uri="{FF2B5EF4-FFF2-40B4-BE49-F238E27FC236}">
                <a16:creationId xmlns:a16="http://schemas.microsoft.com/office/drawing/2014/main" id="{7DCA2783-D6DD-4BD5-9D51-70DA2904A38D}"/>
              </a:ext>
            </a:extLst>
          </p:cNvPr>
          <p:cNvSpPr/>
          <p:nvPr/>
        </p:nvSpPr>
        <p:spPr>
          <a:xfrm>
            <a:off x="7131938" y="1573262"/>
            <a:ext cx="1685535" cy="259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Component-RO</a:t>
            </a:r>
          </a:p>
        </p:txBody>
      </p:sp>
      <p:cxnSp>
        <p:nvCxnSpPr>
          <p:cNvPr id="38" name="Connector: Curved 37">
            <a:extLst>
              <a:ext uri="{FF2B5EF4-FFF2-40B4-BE49-F238E27FC236}">
                <a16:creationId xmlns:a16="http://schemas.microsoft.com/office/drawing/2014/main" id="{E1357375-030A-4E22-B5C0-5C2B2908B1A6}"/>
              </a:ext>
            </a:extLst>
          </p:cNvPr>
          <p:cNvCxnSpPr>
            <a:cxnSpLocks/>
            <a:stCxn id="33" idx="3"/>
            <a:endCxn id="34" idx="1"/>
          </p:cNvCxnSpPr>
          <p:nvPr/>
        </p:nvCxnSpPr>
        <p:spPr>
          <a:xfrm>
            <a:off x="2730365" y="1702891"/>
            <a:ext cx="1618359" cy="267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92EFE609-20B8-4A47-A7C5-1783BD50DCB1}"/>
              </a:ext>
            </a:extLst>
          </p:cNvPr>
          <p:cNvSpPr txBox="1"/>
          <p:nvPr/>
        </p:nvSpPr>
        <p:spPr>
          <a:xfrm>
            <a:off x="3243770" y="1302729"/>
            <a:ext cx="612668" cy="461665"/>
          </a:xfrm>
          <a:prstGeom prst="rect">
            <a:avLst/>
          </a:prstGeom>
          <a:noFill/>
        </p:spPr>
        <p:txBody>
          <a:bodyPr wrap="none" rtlCol="0">
            <a:spAutoFit/>
          </a:bodyPr>
          <a:lstStyle/>
          <a:p>
            <a:r>
              <a:rPr lang="en-US" sz="2400" b="1" dirty="0"/>
              <a:t>???</a:t>
            </a:r>
          </a:p>
        </p:txBody>
      </p:sp>
      <p:sp>
        <p:nvSpPr>
          <p:cNvPr id="45" name="Rectangle: Rounded Corners 44">
            <a:extLst>
              <a:ext uri="{FF2B5EF4-FFF2-40B4-BE49-F238E27FC236}">
                <a16:creationId xmlns:a16="http://schemas.microsoft.com/office/drawing/2014/main" id="{AE07F927-C159-4848-A77D-E1CDD57B532E}"/>
              </a:ext>
            </a:extLst>
          </p:cNvPr>
          <p:cNvSpPr/>
          <p:nvPr/>
        </p:nvSpPr>
        <p:spPr>
          <a:xfrm>
            <a:off x="189844" y="2153315"/>
            <a:ext cx="7635890" cy="793264"/>
          </a:xfrm>
          <a:prstGeom prst="roundRec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solidFill>
                  <a:schemeClr val="tx1"/>
                </a:solidFill>
              </a:rPr>
              <a:t>RO(</a:t>
            </a:r>
            <a:r>
              <a:rPr lang="en-US" sz="1400" b="1" dirty="0">
                <a:solidFill>
                  <a:schemeClr val="tx1"/>
                </a:solidFill>
              </a:rPr>
              <a:t>0x0303aaaaaaaaaaaaaaaaaaaaaaaaaaaaaaaaaaaaaaaaaaaaaaaaaaaaaaaaaaaaaaaa000002130101000105002b0003010304002d0002010000290007002c00070001bbaaaaaaaa</a:t>
            </a:r>
            <a:r>
              <a:rPr lang="en-US" sz="2400" b="1" dirty="0">
                <a:solidFill>
                  <a:schemeClr val="tx1"/>
                </a:solidFill>
              </a:rPr>
              <a:t>)</a:t>
            </a:r>
          </a:p>
        </p:txBody>
      </p:sp>
      <p:sp>
        <p:nvSpPr>
          <p:cNvPr id="47" name="TextBox 46">
            <a:extLst>
              <a:ext uri="{FF2B5EF4-FFF2-40B4-BE49-F238E27FC236}">
                <a16:creationId xmlns:a16="http://schemas.microsoft.com/office/drawing/2014/main" id="{D5E5B80F-CAF5-4184-A761-16BD28DB8A07}"/>
              </a:ext>
            </a:extLst>
          </p:cNvPr>
          <p:cNvSpPr txBox="1"/>
          <p:nvPr/>
        </p:nvSpPr>
        <p:spPr>
          <a:xfrm>
            <a:off x="2337878" y="3095269"/>
            <a:ext cx="9592241" cy="510778"/>
          </a:xfrm>
          <a:prstGeom prst="wedgeRoundRectCallout">
            <a:avLst>
              <a:gd name="adj1" fmla="val 7917"/>
              <a:gd name="adj2" fmla="val -127888"/>
              <a:gd name="adj3" fmla="val 16667"/>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400" dirty="0"/>
              <a:t>Is this a partial transcript, or an intermediate call in an </a:t>
            </a:r>
            <a:r>
              <a:rPr lang="en-US" sz="2400" dirty="0">
                <a:latin typeface="Courier New" panose="02070309020205020404" pitchFamily="49" charset="0"/>
                <a:cs typeface="Courier New" panose="02070309020205020404" pitchFamily="49" charset="0"/>
              </a:rPr>
              <a:t>HMAC</a:t>
            </a:r>
            <a:r>
              <a:rPr lang="en-US" sz="2400" dirty="0"/>
              <a:t> computation?</a:t>
            </a:r>
          </a:p>
        </p:txBody>
      </p:sp>
      <p:cxnSp>
        <p:nvCxnSpPr>
          <p:cNvPr id="52" name="Straight Arrow Connector 51">
            <a:extLst>
              <a:ext uri="{FF2B5EF4-FFF2-40B4-BE49-F238E27FC236}">
                <a16:creationId xmlns:a16="http://schemas.microsoft.com/office/drawing/2014/main" id="{4170EDDB-8DDB-42F5-906D-8BF988F622C6}"/>
              </a:ext>
            </a:extLst>
          </p:cNvPr>
          <p:cNvCxnSpPr/>
          <p:nvPr/>
        </p:nvCxnSpPr>
        <p:spPr>
          <a:xfrm flipH="1">
            <a:off x="10007122" y="3385781"/>
            <a:ext cx="29002" cy="284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Right Brace 52">
            <a:extLst>
              <a:ext uri="{FF2B5EF4-FFF2-40B4-BE49-F238E27FC236}">
                <a16:creationId xmlns:a16="http://schemas.microsoft.com/office/drawing/2014/main" id="{1711361F-85C1-4D76-B81D-534562311C9C}"/>
              </a:ext>
            </a:extLst>
          </p:cNvPr>
          <p:cNvSpPr/>
          <p:nvPr/>
        </p:nvSpPr>
        <p:spPr>
          <a:xfrm rot="5400000">
            <a:off x="9023089" y="1138640"/>
            <a:ext cx="218566" cy="5461971"/>
          </a:xfrm>
          <a:prstGeom prst="rightBrace">
            <a:avLst>
              <a:gd name="adj1" fmla="val 8333"/>
              <a:gd name="adj2" fmla="val 50266"/>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Box 53">
            <a:extLst>
              <a:ext uri="{FF2B5EF4-FFF2-40B4-BE49-F238E27FC236}">
                <a16:creationId xmlns:a16="http://schemas.microsoft.com/office/drawing/2014/main" id="{FB0367D9-C064-4432-8194-D0781F55A3A8}"/>
              </a:ext>
            </a:extLst>
          </p:cNvPr>
          <p:cNvSpPr txBox="1"/>
          <p:nvPr/>
        </p:nvSpPr>
        <p:spPr>
          <a:xfrm>
            <a:off x="7895742" y="3880770"/>
            <a:ext cx="2662524" cy="400110"/>
          </a:xfrm>
          <a:prstGeom prst="rect">
            <a:avLst/>
          </a:prstGeom>
          <a:noFill/>
        </p:spPr>
        <p:txBody>
          <a:bodyPr wrap="none" rtlCol="0">
            <a:spAutoFit/>
          </a:bodyPr>
          <a:lstStyle/>
          <a:p>
            <a:r>
              <a:rPr lang="en-US" sz="2000" dirty="0"/>
              <a:t>Always at least 96 bytes</a:t>
            </a:r>
          </a:p>
        </p:txBody>
      </p:sp>
      <p:cxnSp>
        <p:nvCxnSpPr>
          <p:cNvPr id="58" name="Straight Arrow Connector 57">
            <a:extLst>
              <a:ext uri="{FF2B5EF4-FFF2-40B4-BE49-F238E27FC236}">
                <a16:creationId xmlns:a16="http://schemas.microsoft.com/office/drawing/2014/main" id="{D7FF1E77-8E1B-4E5F-BD5B-837C1420B424}"/>
              </a:ext>
            </a:extLst>
          </p:cNvPr>
          <p:cNvCxnSpPr>
            <a:cxnSpLocks/>
            <a:endCxn id="45" idx="3"/>
          </p:cNvCxnSpPr>
          <p:nvPr/>
        </p:nvCxnSpPr>
        <p:spPr>
          <a:xfrm flipH="1">
            <a:off x="7825734" y="2549947"/>
            <a:ext cx="933045"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570792D4-7E7A-4D95-BF77-B0AEECDD6F28}"/>
              </a:ext>
            </a:extLst>
          </p:cNvPr>
          <p:cNvSpPr txBox="1"/>
          <p:nvPr/>
        </p:nvSpPr>
        <p:spPr>
          <a:xfrm>
            <a:off x="8740474" y="2344951"/>
            <a:ext cx="1065163" cy="400110"/>
          </a:xfrm>
          <a:prstGeom prst="rect">
            <a:avLst/>
          </a:prstGeom>
          <a:noFill/>
        </p:spPr>
        <p:txBody>
          <a:bodyPr wrap="none" rtlCol="0">
            <a:spAutoFit/>
          </a:bodyPr>
          <a:lstStyle/>
          <a:p>
            <a:r>
              <a:rPr lang="en-US" sz="2000" dirty="0"/>
              <a:t>71 bytes</a:t>
            </a:r>
          </a:p>
        </p:txBody>
      </p:sp>
      <p:sp>
        <p:nvSpPr>
          <p:cNvPr id="62" name="TextBox 61">
            <a:extLst>
              <a:ext uri="{FF2B5EF4-FFF2-40B4-BE49-F238E27FC236}">
                <a16:creationId xmlns:a16="http://schemas.microsoft.com/office/drawing/2014/main" id="{FCFB753F-1DCD-4624-AA4B-52C32869BC15}"/>
              </a:ext>
            </a:extLst>
          </p:cNvPr>
          <p:cNvSpPr txBox="1"/>
          <p:nvPr/>
        </p:nvSpPr>
        <p:spPr>
          <a:xfrm>
            <a:off x="165360" y="4308799"/>
            <a:ext cx="11764759" cy="369332"/>
          </a:xfrm>
          <a:prstGeom prst="rect">
            <a:avLst/>
          </a:prstGeom>
          <a:ln w="28575"/>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a:latin typeface="Courier New" panose="02070309020205020404" pitchFamily="49" charset="0"/>
                <a:cs typeface="Courier New" panose="02070309020205020404" pitchFamily="49" charset="0"/>
              </a:rPr>
              <a:t>HMAC[RO](K, L)= RO((K |0x00…00)</a:t>
            </a:r>
            <a:r>
              <a:rPr lang="en-US" dirty="0" err="1">
                <a:latin typeface="Courier New" panose="02070309020205020404" pitchFamily="49" charset="0"/>
                <a:cs typeface="Courier New" panose="02070309020205020404" pitchFamily="49" charset="0"/>
              </a:rPr>
              <a:t>xor</a:t>
            </a:r>
            <a:r>
              <a:rPr lang="en-US" dirty="0">
                <a:latin typeface="Courier New" panose="02070309020205020404" pitchFamily="49" charset="0"/>
                <a:cs typeface="Courier New" panose="02070309020205020404" pitchFamily="49" charset="0"/>
              </a:rPr>
              <a:t> 0x36…36) | RO((K | 0x00…00)</a:t>
            </a:r>
            <a:r>
              <a:rPr lang="en-US" dirty="0" err="1">
                <a:latin typeface="Courier New" panose="02070309020205020404" pitchFamily="49" charset="0"/>
                <a:cs typeface="Courier New" panose="02070309020205020404" pitchFamily="49" charset="0"/>
              </a:rPr>
              <a:t>xor</a:t>
            </a:r>
            <a:r>
              <a:rPr lang="en-US" dirty="0">
                <a:latin typeface="Courier New" panose="02070309020205020404" pitchFamily="49" charset="0"/>
                <a:cs typeface="Courier New" panose="02070309020205020404" pitchFamily="49" charset="0"/>
              </a:rPr>
              <a:t>(0x5c…5c) | L)) </a:t>
            </a:r>
          </a:p>
        </p:txBody>
      </p:sp>
      <p:sp>
        <p:nvSpPr>
          <p:cNvPr id="68" name="TextBox 67">
            <a:extLst>
              <a:ext uri="{FF2B5EF4-FFF2-40B4-BE49-F238E27FC236}">
                <a16:creationId xmlns:a16="http://schemas.microsoft.com/office/drawing/2014/main" id="{2943FE66-3FCD-4D20-A8F9-5EC9DC4332D4}"/>
              </a:ext>
            </a:extLst>
          </p:cNvPr>
          <p:cNvSpPr txBox="1"/>
          <p:nvPr/>
        </p:nvSpPr>
        <p:spPr>
          <a:xfrm>
            <a:off x="165360" y="4864428"/>
            <a:ext cx="10110460" cy="369332"/>
          </a:xfrm>
          <a:prstGeom prst="rect">
            <a:avLst/>
          </a:prstGeom>
          <a:ln w="28575"/>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err="1">
                <a:latin typeface="Courier New" panose="02070309020205020404" pitchFamily="49" charset="0"/>
                <a:cs typeface="Courier New" panose="02070309020205020404" pitchFamily="49" charset="0"/>
              </a:rPr>
              <a:t>ClientHello</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legacy_version</a:t>
            </a:r>
            <a:r>
              <a:rPr lang="en-US" dirty="0">
                <a:latin typeface="Courier New" panose="02070309020205020404" pitchFamily="49" charset="0"/>
                <a:cs typeface="Courier New" panose="02070309020205020404" pitchFamily="49" charset="0"/>
              </a:rPr>
              <a:t> | random | </a:t>
            </a:r>
            <a:r>
              <a:rPr lang="en-US" dirty="0" err="1">
                <a:latin typeface="Courier New" panose="02070309020205020404" pitchFamily="49" charset="0"/>
                <a:cs typeface="Courier New" panose="02070309020205020404" pitchFamily="49" charset="0"/>
              </a:rPr>
              <a:t>legacy_session_id</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ciphersuites</a:t>
            </a:r>
            <a:r>
              <a:rPr lang="en-US" dirty="0">
                <a:latin typeface="Courier New" panose="02070309020205020404" pitchFamily="49" charset="0"/>
                <a:cs typeface="Courier New" panose="02070309020205020404" pitchFamily="49" charset="0"/>
              </a:rPr>
              <a:t>…</a:t>
            </a:r>
          </a:p>
        </p:txBody>
      </p:sp>
      <p:sp>
        <p:nvSpPr>
          <p:cNvPr id="77" name="TextBox 76">
            <a:extLst>
              <a:ext uri="{FF2B5EF4-FFF2-40B4-BE49-F238E27FC236}">
                <a16:creationId xmlns:a16="http://schemas.microsoft.com/office/drawing/2014/main" id="{B62589F4-10C5-463E-9563-9D794AEE9F1F}"/>
              </a:ext>
            </a:extLst>
          </p:cNvPr>
          <p:cNvSpPr txBox="1"/>
          <p:nvPr/>
        </p:nvSpPr>
        <p:spPr>
          <a:xfrm>
            <a:off x="160809" y="3636797"/>
            <a:ext cx="1856598" cy="707886"/>
          </a:xfrm>
          <a:prstGeom prst="rect">
            <a:avLst/>
          </a:prstGeom>
          <a:noFill/>
        </p:spPr>
        <p:txBody>
          <a:bodyPr wrap="none" rtlCol="0">
            <a:spAutoFit/>
          </a:bodyPr>
          <a:lstStyle/>
          <a:p>
            <a:r>
              <a:rPr lang="en-US" sz="2000" b="1" dirty="0"/>
              <a:t>All PSK modes </a:t>
            </a:r>
          </a:p>
          <a:p>
            <a:r>
              <a:rPr lang="en-US" sz="2000" b="1" dirty="0"/>
              <a:t>with </a:t>
            </a:r>
            <a:r>
              <a:rPr lang="en-US" sz="2000" b="1" dirty="0">
                <a:latin typeface="Courier New" panose="02070309020205020404" pitchFamily="49" charset="0"/>
                <a:cs typeface="Courier New" panose="02070309020205020404" pitchFamily="49" charset="0"/>
              </a:rPr>
              <a:t>SHA256:</a:t>
            </a:r>
            <a:r>
              <a:rPr lang="en-US" sz="2000" b="1" dirty="0"/>
              <a:t> </a:t>
            </a:r>
          </a:p>
        </p:txBody>
      </p:sp>
      <p:sp>
        <p:nvSpPr>
          <p:cNvPr id="80" name="Title 1">
            <a:extLst>
              <a:ext uri="{FF2B5EF4-FFF2-40B4-BE49-F238E27FC236}">
                <a16:creationId xmlns:a16="http://schemas.microsoft.com/office/drawing/2014/main" id="{FA505574-4B3E-45EB-9E8A-A43FC3542DE8}"/>
              </a:ext>
            </a:extLst>
          </p:cNvPr>
          <p:cNvSpPr txBox="1">
            <a:spLocks/>
          </p:cNvSpPr>
          <p:nvPr/>
        </p:nvSpPr>
        <p:spPr>
          <a:xfrm>
            <a:off x="-185744" y="210481"/>
            <a:ext cx="8942777" cy="923925"/>
          </a:xfrm>
          <a:prstGeom prst="rect">
            <a:avLst/>
          </a:prstGeom>
          <a:ln w="38100">
            <a:solidFill>
              <a:schemeClr val="tx1"/>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solidFill>
                  <a:schemeClr val="tx1"/>
                </a:solidFill>
              </a:rPr>
              <a:t>  How Not to Separate Your Domains</a:t>
            </a:r>
          </a:p>
        </p:txBody>
      </p:sp>
      <p:sp>
        <p:nvSpPr>
          <p:cNvPr id="85" name="Footer Placeholder 84">
            <a:extLst>
              <a:ext uri="{FF2B5EF4-FFF2-40B4-BE49-F238E27FC236}">
                <a16:creationId xmlns:a16="http://schemas.microsoft.com/office/drawing/2014/main" id="{88CA3D40-B468-44C7-992C-8081B04903DD}"/>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933949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903662C7-E490-4B07-9F18-53EA3EC805B1}"/>
              </a:ext>
            </a:extLst>
          </p:cNvPr>
          <p:cNvSpPr txBox="1"/>
          <p:nvPr/>
        </p:nvSpPr>
        <p:spPr>
          <a:xfrm>
            <a:off x="7228820" y="10942650"/>
            <a:ext cx="1468672" cy="369332"/>
          </a:xfrm>
          <a:prstGeom prst="rect">
            <a:avLst/>
          </a:prstGeom>
          <a:noFill/>
        </p:spPr>
        <p:txBody>
          <a:bodyPr wrap="none" rtlCol="0">
            <a:spAutoFit/>
          </a:bodyPr>
          <a:lstStyle/>
          <a:p>
            <a:r>
              <a:rPr lang="en-US" dirty="0"/>
              <a:t>Labels here</a:t>
            </a:r>
          </a:p>
        </p:txBody>
      </p:sp>
      <p:sp>
        <p:nvSpPr>
          <p:cNvPr id="27" name="Rectangle 26">
            <a:extLst>
              <a:ext uri="{FF2B5EF4-FFF2-40B4-BE49-F238E27FC236}">
                <a16:creationId xmlns:a16="http://schemas.microsoft.com/office/drawing/2014/main" id="{EAB27574-3FDD-4625-8029-7990FDAB8ABD}"/>
              </a:ext>
            </a:extLst>
          </p:cNvPr>
          <p:cNvSpPr/>
          <p:nvPr/>
        </p:nvSpPr>
        <p:spPr>
          <a:xfrm>
            <a:off x="4049935" y="11488524"/>
            <a:ext cx="5099901" cy="35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Breaks down for PSK-only/SHA384!</a:t>
            </a:r>
          </a:p>
        </p:txBody>
      </p:sp>
      <p:sp>
        <p:nvSpPr>
          <p:cNvPr id="33" name="Rectangle 32">
            <a:extLst>
              <a:ext uri="{FF2B5EF4-FFF2-40B4-BE49-F238E27FC236}">
                <a16:creationId xmlns:a16="http://schemas.microsoft.com/office/drawing/2014/main" id="{74B5D292-8826-4DF7-9F5B-BC9F224D2C91}"/>
              </a:ext>
            </a:extLst>
          </p:cNvPr>
          <p:cNvSpPr/>
          <p:nvPr/>
        </p:nvSpPr>
        <p:spPr>
          <a:xfrm>
            <a:off x="277840" y="1464383"/>
            <a:ext cx="2452525" cy="4770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dirty="0"/>
              <a:t>   Random oracle </a:t>
            </a:r>
          </a:p>
        </p:txBody>
      </p:sp>
      <p:sp>
        <p:nvSpPr>
          <p:cNvPr id="34" name="Rectangle 33">
            <a:extLst>
              <a:ext uri="{FF2B5EF4-FFF2-40B4-BE49-F238E27FC236}">
                <a16:creationId xmlns:a16="http://schemas.microsoft.com/office/drawing/2014/main" id="{BC3FCD45-B910-4FFB-B974-4717AC17FA74}"/>
              </a:ext>
            </a:extLst>
          </p:cNvPr>
          <p:cNvSpPr/>
          <p:nvPr/>
        </p:nvSpPr>
        <p:spPr>
          <a:xfrm>
            <a:off x="4348724" y="1439405"/>
            <a:ext cx="4612954" cy="5323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dirty="0"/>
              <a:t>   ROs:                                and           </a:t>
            </a:r>
          </a:p>
        </p:txBody>
      </p:sp>
      <p:sp>
        <p:nvSpPr>
          <p:cNvPr id="35" name="Rectangle: Rounded Corners 34">
            <a:extLst>
              <a:ext uri="{FF2B5EF4-FFF2-40B4-BE49-F238E27FC236}">
                <a16:creationId xmlns:a16="http://schemas.microsoft.com/office/drawing/2014/main" id="{09B8B767-49D8-4B23-846D-5538DEFFB82F}"/>
              </a:ext>
            </a:extLst>
          </p:cNvPr>
          <p:cNvSpPr/>
          <p:nvPr/>
        </p:nvSpPr>
        <p:spPr>
          <a:xfrm>
            <a:off x="2039112" y="1563906"/>
            <a:ext cx="574754" cy="27796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RO</a:t>
            </a:r>
          </a:p>
        </p:txBody>
      </p:sp>
      <p:sp>
        <p:nvSpPr>
          <p:cNvPr id="36" name="Rectangle: Rounded Corners 35">
            <a:extLst>
              <a:ext uri="{FF2B5EF4-FFF2-40B4-BE49-F238E27FC236}">
                <a16:creationId xmlns:a16="http://schemas.microsoft.com/office/drawing/2014/main" id="{C738DAD1-AB85-4B35-B665-FBE0798B5806}"/>
              </a:ext>
            </a:extLst>
          </p:cNvPr>
          <p:cNvSpPr/>
          <p:nvPr/>
        </p:nvSpPr>
        <p:spPr>
          <a:xfrm>
            <a:off x="5133409" y="1554336"/>
            <a:ext cx="1467384" cy="25951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Transcript-RO</a:t>
            </a:r>
          </a:p>
        </p:txBody>
      </p:sp>
      <p:sp>
        <p:nvSpPr>
          <p:cNvPr id="37" name="Rectangle: Rounded Corners 36">
            <a:extLst>
              <a:ext uri="{FF2B5EF4-FFF2-40B4-BE49-F238E27FC236}">
                <a16:creationId xmlns:a16="http://schemas.microsoft.com/office/drawing/2014/main" id="{7DCA2783-D6DD-4BD5-9D51-70DA2904A38D}"/>
              </a:ext>
            </a:extLst>
          </p:cNvPr>
          <p:cNvSpPr/>
          <p:nvPr/>
        </p:nvSpPr>
        <p:spPr>
          <a:xfrm>
            <a:off x="7131938" y="1573262"/>
            <a:ext cx="1685535" cy="259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Component-RO</a:t>
            </a:r>
          </a:p>
        </p:txBody>
      </p:sp>
      <p:cxnSp>
        <p:nvCxnSpPr>
          <p:cNvPr id="38" name="Connector: Curved 37">
            <a:extLst>
              <a:ext uri="{FF2B5EF4-FFF2-40B4-BE49-F238E27FC236}">
                <a16:creationId xmlns:a16="http://schemas.microsoft.com/office/drawing/2014/main" id="{E1357375-030A-4E22-B5C0-5C2B2908B1A6}"/>
              </a:ext>
            </a:extLst>
          </p:cNvPr>
          <p:cNvCxnSpPr>
            <a:cxnSpLocks/>
            <a:stCxn id="33" idx="3"/>
            <a:endCxn id="34" idx="1"/>
          </p:cNvCxnSpPr>
          <p:nvPr/>
        </p:nvCxnSpPr>
        <p:spPr>
          <a:xfrm>
            <a:off x="2730365" y="1702891"/>
            <a:ext cx="1618359" cy="267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92EFE609-20B8-4A47-A7C5-1783BD50DCB1}"/>
              </a:ext>
            </a:extLst>
          </p:cNvPr>
          <p:cNvSpPr txBox="1"/>
          <p:nvPr/>
        </p:nvSpPr>
        <p:spPr>
          <a:xfrm>
            <a:off x="3243770" y="1302729"/>
            <a:ext cx="612668" cy="461665"/>
          </a:xfrm>
          <a:prstGeom prst="rect">
            <a:avLst/>
          </a:prstGeom>
          <a:noFill/>
        </p:spPr>
        <p:txBody>
          <a:bodyPr wrap="none" rtlCol="0">
            <a:spAutoFit/>
          </a:bodyPr>
          <a:lstStyle/>
          <a:p>
            <a:r>
              <a:rPr lang="en-US" sz="2400" b="1" dirty="0"/>
              <a:t>???</a:t>
            </a:r>
          </a:p>
        </p:txBody>
      </p:sp>
      <p:sp>
        <p:nvSpPr>
          <p:cNvPr id="45" name="Rectangle: Rounded Corners 44">
            <a:extLst>
              <a:ext uri="{FF2B5EF4-FFF2-40B4-BE49-F238E27FC236}">
                <a16:creationId xmlns:a16="http://schemas.microsoft.com/office/drawing/2014/main" id="{AE07F927-C159-4848-A77D-E1CDD57B532E}"/>
              </a:ext>
            </a:extLst>
          </p:cNvPr>
          <p:cNvSpPr/>
          <p:nvPr/>
        </p:nvSpPr>
        <p:spPr>
          <a:xfrm>
            <a:off x="189844" y="2153315"/>
            <a:ext cx="7635890" cy="793264"/>
          </a:xfrm>
          <a:prstGeom prst="roundRec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solidFill>
                  <a:schemeClr val="tx1"/>
                </a:solidFill>
              </a:rPr>
              <a:t>RO(</a:t>
            </a:r>
            <a:r>
              <a:rPr lang="en-US" sz="1400" b="1" dirty="0">
                <a:solidFill>
                  <a:schemeClr val="tx1"/>
                </a:solidFill>
              </a:rPr>
              <a:t>0x0303aaaaaaaaaaaaaaaaaaaaaaaaaaaaaaaaaaaaaaaaaaaaaaaaaaaaaaaaaaaaaaaa000002130101000105002b0003010304002d0002010000290007002c00070001bbaaaaaaaa</a:t>
            </a:r>
            <a:r>
              <a:rPr lang="en-US" sz="2400" b="1" dirty="0">
                <a:solidFill>
                  <a:schemeClr val="tx1"/>
                </a:solidFill>
              </a:rPr>
              <a:t>)</a:t>
            </a:r>
          </a:p>
        </p:txBody>
      </p:sp>
      <p:sp>
        <p:nvSpPr>
          <p:cNvPr id="47" name="TextBox 46">
            <a:extLst>
              <a:ext uri="{FF2B5EF4-FFF2-40B4-BE49-F238E27FC236}">
                <a16:creationId xmlns:a16="http://schemas.microsoft.com/office/drawing/2014/main" id="{D5E5B80F-CAF5-4184-A761-16BD28DB8A07}"/>
              </a:ext>
            </a:extLst>
          </p:cNvPr>
          <p:cNvSpPr txBox="1"/>
          <p:nvPr/>
        </p:nvSpPr>
        <p:spPr>
          <a:xfrm>
            <a:off x="2337878" y="3095269"/>
            <a:ext cx="9592241" cy="510778"/>
          </a:xfrm>
          <a:prstGeom prst="wedgeRoundRectCallout">
            <a:avLst>
              <a:gd name="adj1" fmla="val 7917"/>
              <a:gd name="adj2" fmla="val -127888"/>
              <a:gd name="adj3" fmla="val 16667"/>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400" dirty="0"/>
              <a:t>Is this a partial transcript, or an intermediate call in an </a:t>
            </a:r>
            <a:r>
              <a:rPr lang="en-US" sz="2400" dirty="0">
                <a:latin typeface="Courier New" panose="02070309020205020404" pitchFamily="49" charset="0"/>
                <a:cs typeface="Courier New" panose="02070309020205020404" pitchFamily="49" charset="0"/>
              </a:rPr>
              <a:t>HMAC</a:t>
            </a:r>
            <a:r>
              <a:rPr lang="en-US" sz="2400" dirty="0"/>
              <a:t> computation?</a:t>
            </a:r>
          </a:p>
        </p:txBody>
      </p:sp>
      <p:cxnSp>
        <p:nvCxnSpPr>
          <p:cNvPr id="52" name="Straight Arrow Connector 51">
            <a:extLst>
              <a:ext uri="{FF2B5EF4-FFF2-40B4-BE49-F238E27FC236}">
                <a16:creationId xmlns:a16="http://schemas.microsoft.com/office/drawing/2014/main" id="{4170EDDB-8DDB-42F5-906D-8BF988F622C6}"/>
              </a:ext>
            </a:extLst>
          </p:cNvPr>
          <p:cNvCxnSpPr/>
          <p:nvPr/>
        </p:nvCxnSpPr>
        <p:spPr>
          <a:xfrm flipH="1">
            <a:off x="10007122" y="3385781"/>
            <a:ext cx="29002" cy="284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Right Brace 52">
            <a:extLst>
              <a:ext uri="{FF2B5EF4-FFF2-40B4-BE49-F238E27FC236}">
                <a16:creationId xmlns:a16="http://schemas.microsoft.com/office/drawing/2014/main" id="{1711361F-85C1-4D76-B81D-534562311C9C}"/>
              </a:ext>
            </a:extLst>
          </p:cNvPr>
          <p:cNvSpPr/>
          <p:nvPr/>
        </p:nvSpPr>
        <p:spPr>
          <a:xfrm rot="5400000">
            <a:off x="9023089" y="1138640"/>
            <a:ext cx="218566" cy="5461971"/>
          </a:xfrm>
          <a:prstGeom prst="rightBrace">
            <a:avLst>
              <a:gd name="adj1" fmla="val 8333"/>
              <a:gd name="adj2" fmla="val 50266"/>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Box 53">
            <a:extLst>
              <a:ext uri="{FF2B5EF4-FFF2-40B4-BE49-F238E27FC236}">
                <a16:creationId xmlns:a16="http://schemas.microsoft.com/office/drawing/2014/main" id="{FB0367D9-C064-4432-8194-D0781F55A3A8}"/>
              </a:ext>
            </a:extLst>
          </p:cNvPr>
          <p:cNvSpPr txBox="1"/>
          <p:nvPr/>
        </p:nvSpPr>
        <p:spPr>
          <a:xfrm>
            <a:off x="7895742" y="3880770"/>
            <a:ext cx="2662524" cy="400110"/>
          </a:xfrm>
          <a:prstGeom prst="rect">
            <a:avLst/>
          </a:prstGeom>
          <a:noFill/>
        </p:spPr>
        <p:txBody>
          <a:bodyPr wrap="none" rtlCol="0">
            <a:spAutoFit/>
          </a:bodyPr>
          <a:lstStyle/>
          <a:p>
            <a:r>
              <a:rPr lang="en-US" sz="2000" dirty="0"/>
              <a:t>Always at least 96 bytes</a:t>
            </a:r>
          </a:p>
        </p:txBody>
      </p:sp>
      <p:cxnSp>
        <p:nvCxnSpPr>
          <p:cNvPr id="58" name="Straight Arrow Connector 57">
            <a:extLst>
              <a:ext uri="{FF2B5EF4-FFF2-40B4-BE49-F238E27FC236}">
                <a16:creationId xmlns:a16="http://schemas.microsoft.com/office/drawing/2014/main" id="{D7FF1E77-8E1B-4E5F-BD5B-837C1420B424}"/>
              </a:ext>
            </a:extLst>
          </p:cNvPr>
          <p:cNvCxnSpPr>
            <a:cxnSpLocks/>
            <a:endCxn id="45" idx="3"/>
          </p:cNvCxnSpPr>
          <p:nvPr/>
        </p:nvCxnSpPr>
        <p:spPr>
          <a:xfrm flipH="1">
            <a:off x="7825734" y="2549947"/>
            <a:ext cx="933045"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570792D4-7E7A-4D95-BF77-B0AEECDD6F28}"/>
              </a:ext>
            </a:extLst>
          </p:cNvPr>
          <p:cNvSpPr txBox="1"/>
          <p:nvPr/>
        </p:nvSpPr>
        <p:spPr>
          <a:xfrm>
            <a:off x="8740474" y="2344951"/>
            <a:ext cx="1065163" cy="400110"/>
          </a:xfrm>
          <a:prstGeom prst="rect">
            <a:avLst/>
          </a:prstGeom>
          <a:noFill/>
        </p:spPr>
        <p:txBody>
          <a:bodyPr wrap="none" rtlCol="0">
            <a:spAutoFit/>
          </a:bodyPr>
          <a:lstStyle/>
          <a:p>
            <a:r>
              <a:rPr lang="en-US" sz="2000" dirty="0"/>
              <a:t>71 bytes</a:t>
            </a:r>
          </a:p>
        </p:txBody>
      </p:sp>
      <p:sp>
        <p:nvSpPr>
          <p:cNvPr id="62" name="TextBox 61">
            <a:extLst>
              <a:ext uri="{FF2B5EF4-FFF2-40B4-BE49-F238E27FC236}">
                <a16:creationId xmlns:a16="http://schemas.microsoft.com/office/drawing/2014/main" id="{FCFB753F-1DCD-4624-AA4B-52C32869BC15}"/>
              </a:ext>
            </a:extLst>
          </p:cNvPr>
          <p:cNvSpPr txBox="1"/>
          <p:nvPr/>
        </p:nvSpPr>
        <p:spPr>
          <a:xfrm>
            <a:off x="165360" y="4308799"/>
            <a:ext cx="11764759" cy="369332"/>
          </a:xfrm>
          <a:prstGeom prst="rect">
            <a:avLst/>
          </a:prstGeom>
          <a:ln w="28575"/>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a:latin typeface="Courier New" panose="02070309020205020404" pitchFamily="49" charset="0"/>
                <a:cs typeface="Courier New" panose="02070309020205020404" pitchFamily="49" charset="0"/>
              </a:rPr>
              <a:t>HMAC[RO](K, L)= RO((K |0x00…00)</a:t>
            </a:r>
            <a:r>
              <a:rPr lang="en-US" dirty="0" err="1">
                <a:latin typeface="Courier New" panose="02070309020205020404" pitchFamily="49" charset="0"/>
                <a:cs typeface="Courier New" panose="02070309020205020404" pitchFamily="49" charset="0"/>
              </a:rPr>
              <a:t>xor</a:t>
            </a:r>
            <a:r>
              <a:rPr lang="en-US" dirty="0">
                <a:latin typeface="Courier New" panose="02070309020205020404" pitchFamily="49" charset="0"/>
                <a:cs typeface="Courier New" panose="02070309020205020404" pitchFamily="49" charset="0"/>
              </a:rPr>
              <a:t> 0x36…36) | RO((K | 0x00…00)</a:t>
            </a:r>
            <a:r>
              <a:rPr lang="en-US" dirty="0" err="1">
                <a:latin typeface="Courier New" panose="02070309020205020404" pitchFamily="49" charset="0"/>
                <a:cs typeface="Courier New" panose="02070309020205020404" pitchFamily="49" charset="0"/>
              </a:rPr>
              <a:t>xor</a:t>
            </a:r>
            <a:r>
              <a:rPr lang="en-US" dirty="0">
                <a:latin typeface="Courier New" panose="02070309020205020404" pitchFamily="49" charset="0"/>
                <a:cs typeface="Courier New" panose="02070309020205020404" pitchFamily="49" charset="0"/>
              </a:rPr>
              <a:t>(0x5c…5c) | L)) </a:t>
            </a:r>
          </a:p>
        </p:txBody>
      </p:sp>
      <p:sp>
        <p:nvSpPr>
          <p:cNvPr id="63" name="Right Brace 62">
            <a:extLst>
              <a:ext uri="{FF2B5EF4-FFF2-40B4-BE49-F238E27FC236}">
                <a16:creationId xmlns:a16="http://schemas.microsoft.com/office/drawing/2014/main" id="{D3C2E3B7-B054-43CD-BEB4-99F478A76723}"/>
              </a:ext>
            </a:extLst>
          </p:cNvPr>
          <p:cNvSpPr/>
          <p:nvPr/>
        </p:nvSpPr>
        <p:spPr>
          <a:xfrm rot="16200000">
            <a:off x="2940477" y="4143825"/>
            <a:ext cx="222952" cy="224651"/>
          </a:xfrm>
          <a:prstGeom prst="rightBrace">
            <a:avLst>
              <a:gd name="adj1" fmla="val 8333"/>
              <a:gd name="adj2" fmla="val 50266"/>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TextBox 63">
            <a:extLst>
              <a:ext uri="{FF2B5EF4-FFF2-40B4-BE49-F238E27FC236}">
                <a16:creationId xmlns:a16="http://schemas.microsoft.com/office/drawing/2014/main" id="{1C782EEA-C67D-4BD6-9985-6063633AC861}"/>
              </a:ext>
            </a:extLst>
          </p:cNvPr>
          <p:cNvSpPr txBox="1"/>
          <p:nvPr/>
        </p:nvSpPr>
        <p:spPr>
          <a:xfrm>
            <a:off x="3466306" y="3806074"/>
            <a:ext cx="977255" cy="369332"/>
          </a:xfrm>
          <a:prstGeom prst="rect">
            <a:avLst/>
          </a:prstGeom>
          <a:noFill/>
        </p:spPr>
        <p:txBody>
          <a:bodyPr wrap="none" rtlCol="0">
            <a:spAutoFit/>
          </a:bodyPr>
          <a:lstStyle/>
          <a:p>
            <a:r>
              <a:rPr lang="en-US" dirty="0"/>
              <a:t>32 bytes</a:t>
            </a:r>
          </a:p>
        </p:txBody>
      </p:sp>
      <p:sp>
        <p:nvSpPr>
          <p:cNvPr id="66" name="Right Brace 65">
            <a:extLst>
              <a:ext uri="{FF2B5EF4-FFF2-40B4-BE49-F238E27FC236}">
                <a16:creationId xmlns:a16="http://schemas.microsoft.com/office/drawing/2014/main" id="{F50C7F1E-723A-45C9-98E7-77A30764A356}"/>
              </a:ext>
            </a:extLst>
          </p:cNvPr>
          <p:cNvSpPr/>
          <p:nvPr/>
        </p:nvSpPr>
        <p:spPr>
          <a:xfrm rot="16200000">
            <a:off x="3737330" y="3769780"/>
            <a:ext cx="262296" cy="922770"/>
          </a:xfrm>
          <a:prstGeom prst="rightBrace">
            <a:avLst>
              <a:gd name="adj1" fmla="val 8333"/>
              <a:gd name="adj2" fmla="val 50266"/>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TextBox 66">
            <a:extLst>
              <a:ext uri="{FF2B5EF4-FFF2-40B4-BE49-F238E27FC236}">
                <a16:creationId xmlns:a16="http://schemas.microsoft.com/office/drawing/2014/main" id="{BB1C5B9A-E3AE-47E8-B8EF-9ABE729A9521}"/>
              </a:ext>
            </a:extLst>
          </p:cNvPr>
          <p:cNvSpPr txBox="1"/>
          <p:nvPr/>
        </p:nvSpPr>
        <p:spPr>
          <a:xfrm>
            <a:off x="2476239" y="3798972"/>
            <a:ext cx="977255" cy="369332"/>
          </a:xfrm>
          <a:prstGeom prst="rect">
            <a:avLst/>
          </a:prstGeom>
          <a:noFill/>
        </p:spPr>
        <p:txBody>
          <a:bodyPr wrap="none" rtlCol="0">
            <a:spAutoFit/>
          </a:bodyPr>
          <a:lstStyle/>
          <a:p>
            <a:r>
              <a:rPr lang="en-US" dirty="0"/>
              <a:t>32 bytes</a:t>
            </a:r>
          </a:p>
        </p:txBody>
      </p:sp>
      <p:sp>
        <p:nvSpPr>
          <p:cNvPr id="68" name="TextBox 67">
            <a:extLst>
              <a:ext uri="{FF2B5EF4-FFF2-40B4-BE49-F238E27FC236}">
                <a16:creationId xmlns:a16="http://schemas.microsoft.com/office/drawing/2014/main" id="{2943FE66-3FCD-4D20-A8F9-5EC9DC4332D4}"/>
              </a:ext>
            </a:extLst>
          </p:cNvPr>
          <p:cNvSpPr txBox="1"/>
          <p:nvPr/>
        </p:nvSpPr>
        <p:spPr>
          <a:xfrm>
            <a:off x="165360" y="4864428"/>
            <a:ext cx="10110460" cy="369332"/>
          </a:xfrm>
          <a:prstGeom prst="rect">
            <a:avLst/>
          </a:prstGeom>
          <a:ln w="28575"/>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err="1">
                <a:latin typeface="Courier New" panose="02070309020205020404" pitchFamily="49" charset="0"/>
                <a:cs typeface="Courier New" panose="02070309020205020404" pitchFamily="49" charset="0"/>
              </a:rPr>
              <a:t>ClientHello</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legacy_version</a:t>
            </a:r>
            <a:r>
              <a:rPr lang="en-US" dirty="0">
                <a:latin typeface="Courier New" panose="02070309020205020404" pitchFamily="49" charset="0"/>
                <a:cs typeface="Courier New" panose="02070309020205020404" pitchFamily="49" charset="0"/>
              </a:rPr>
              <a:t> | random | </a:t>
            </a:r>
            <a:r>
              <a:rPr lang="en-US" dirty="0" err="1">
                <a:latin typeface="Courier New" panose="02070309020205020404" pitchFamily="49" charset="0"/>
                <a:cs typeface="Courier New" panose="02070309020205020404" pitchFamily="49" charset="0"/>
              </a:rPr>
              <a:t>legacy_session_id</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ciphersuites</a:t>
            </a:r>
            <a:r>
              <a:rPr lang="en-US" dirty="0">
                <a:latin typeface="Courier New" panose="02070309020205020404" pitchFamily="49" charset="0"/>
                <a:cs typeface="Courier New" panose="02070309020205020404" pitchFamily="49" charset="0"/>
              </a:rPr>
              <a:t>…</a:t>
            </a:r>
          </a:p>
        </p:txBody>
      </p:sp>
      <p:sp>
        <p:nvSpPr>
          <p:cNvPr id="77" name="TextBox 76">
            <a:extLst>
              <a:ext uri="{FF2B5EF4-FFF2-40B4-BE49-F238E27FC236}">
                <a16:creationId xmlns:a16="http://schemas.microsoft.com/office/drawing/2014/main" id="{B62589F4-10C5-463E-9563-9D794AEE9F1F}"/>
              </a:ext>
            </a:extLst>
          </p:cNvPr>
          <p:cNvSpPr txBox="1"/>
          <p:nvPr/>
        </p:nvSpPr>
        <p:spPr>
          <a:xfrm>
            <a:off x="160809" y="3636797"/>
            <a:ext cx="1856598" cy="707886"/>
          </a:xfrm>
          <a:prstGeom prst="rect">
            <a:avLst/>
          </a:prstGeom>
          <a:noFill/>
        </p:spPr>
        <p:txBody>
          <a:bodyPr wrap="none" rtlCol="0">
            <a:spAutoFit/>
          </a:bodyPr>
          <a:lstStyle/>
          <a:p>
            <a:r>
              <a:rPr lang="en-US" sz="2000" b="1" dirty="0"/>
              <a:t>All PSK modes </a:t>
            </a:r>
          </a:p>
          <a:p>
            <a:r>
              <a:rPr lang="en-US" sz="2000" b="1" dirty="0"/>
              <a:t>with </a:t>
            </a:r>
            <a:r>
              <a:rPr lang="en-US" sz="2000" b="1" dirty="0">
                <a:latin typeface="Courier New" panose="02070309020205020404" pitchFamily="49" charset="0"/>
                <a:cs typeface="Courier New" panose="02070309020205020404" pitchFamily="49" charset="0"/>
              </a:rPr>
              <a:t>SHA256:</a:t>
            </a:r>
            <a:r>
              <a:rPr lang="en-US" sz="2000" b="1" dirty="0"/>
              <a:t> </a:t>
            </a:r>
          </a:p>
        </p:txBody>
      </p:sp>
      <p:sp>
        <p:nvSpPr>
          <p:cNvPr id="80" name="Title 1">
            <a:extLst>
              <a:ext uri="{FF2B5EF4-FFF2-40B4-BE49-F238E27FC236}">
                <a16:creationId xmlns:a16="http://schemas.microsoft.com/office/drawing/2014/main" id="{FA505574-4B3E-45EB-9E8A-A43FC3542DE8}"/>
              </a:ext>
            </a:extLst>
          </p:cNvPr>
          <p:cNvSpPr txBox="1">
            <a:spLocks/>
          </p:cNvSpPr>
          <p:nvPr/>
        </p:nvSpPr>
        <p:spPr>
          <a:xfrm>
            <a:off x="-185744" y="210481"/>
            <a:ext cx="8942777" cy="923925"/>
          </a:xfrm>
          <a:prstGeom prst="rect">
            <a:avLst/>
          </a:prstGeom>
          <a:ln w="38100">
            <a:solidFill>
              <a:schemeClr val="tx1"/>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solidFill>
                  <a:schemeClr val="tx1"/>
                </a:solidFill>
              </a:rPr>
              <a:t>  How Not to Separate Your Domains</a:t>
            </a:r>
          </a:p>
        </p:txBody>
      </p:sp>
      <p:sp>
        <p:nvSpPr>
          <p:cNvPr id="85" name="Footer Placeholder 84">
            <a:extLst>
              <a:ext uri="{FF2B5EF4-FFF2-40B4-BE49-F238E27FC236}">
                <a16:creationId xmlns:a16="http://schemas.microsoft.com/office/drawing/2014/main" id="{88CA3D40-B468-44C7-992C-8081B04903DD}"/>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20400760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903662C7-E490-4B07-9F18-53EA3EC805B1}"/>
              </a:ext>
            </a:extLst>
          </p:cNvPr>
          <p:cNvSpPr txBox="1"/>
          <p:nvPr/>
        </p:nvSpPr>
        <p:spPr>
          <a:xfrm>
            <a:off x="7228820" y="10942650"/>
            <a:ext cx="1468672" cy="369332"/>
          </a:xfrm>
          <a:prstGeom prst="rect">
            <a:avLst/>
          </a:prstGeom>
          <a:noFill/>
        </p:spPr>
        <p:txBody>
          <a:bodyPr wrap="none" rtlCol="0">
            <a:spAutoFit/>
          </a:bodyPr>
          <a:lstStyle/>
          <a:p>
            <a:r>
              <a:rPr lang="en-US" dirty="0"/>
              <a:t>Labels here</a:t>
            </a:r>
          </a:p>
        </p:txBody>
      </p:sp>
      <p:sp>
        <p:nvSpPr>
          <p:cNvPr id="27" name="Rectangle 26">
            <a:extLst>
              <a:ext uri="{FF2B5EF4-FFF2-40B4-BE49-F238E27FC236}">
                <a16:creationId xmlns:a16="http://schemas.microsoft.com/office/drawing/2014/main" id="{EAB27574-3FDD-4625-8029-7990FDAB8ABD}"/>
              </a:ext>
            </a:extLst>
          </p:cNvPr>
          <p:cNvSpPr/>
          <p:nvPr/>
        </p:nvSpPr>
        <p:spPr>
          <a:xfrm>
            <a:off x="4049935" y="11488524"/>
            <a:ext cx="5099901" cy="35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Breaks down for PSK-only/SHA384!</a:t>
            </a:r>
          </a:p>
        </p:txBody>
      </p:sp>
      <p:sp>
        <p:nvSpPr>
          <p:cNvPr id="33" name="Rectangle 32">
            <a:extLst>
              <a:ext uri="{FF2B5EF4-FFF2-40B4-BE49-F238E27FC236}">
                <a16:creationId xmlns:a16="http://schemas.microsoft.com/office/drawing/2014/main" id="{74B5D292-8826-4DF7-9F5B-BC9F224D2C91}"/>
              </a:ext>
            </a:extLst>
          </p:cNvPr>
          <p:cNvSpPr/>
          <p:nvPr/>
        </p:nvSpPr>
        <p:spPr>
          <a:xfrm>
            <a:off x="277840" y="1464383"/>
            <a:ext cx="2452525" cy="4770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dirty="0"/>
              <a:t>   Random oracle </a:t>
            </a:r>
          </a:p>
        </p:txBody>
      </p:sp>
      <p:sp>
        <p:nvSpPr>
          <p:cNvPr id="34" name="Rectangle 33">
            <a:extLst>
              <a:ext uri="{FF2B5EF4-FFF2-40B4-BE49-F238E27FC236}">
                <a16:creationId xmlns:a16="http://schemas.microsoft.com/office/drawing/2014/main" id="{BC3FCD45-B910-4FFB-B974-4717AC17FA74}"/>
              </a:ext>
            </a:extLst>
          </p:cNvPr>
          <p:cNvSpPr/>
          <p:nvPr/>
        </p:nvSpPr>
        <p:spPr>
          <a:xfrm>
            <a:off x="4348724" y="1439405"/>
            <a:ext cx="4612954" cy="5323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dirty="0"/>
              <a:t>   ROs:                                and           </a:t>
            </a:r>
          </a:p>
        </p:txBody>
      </p:sp>
      <p:sp>
        <p:nvSpPr>
          <p:cNvPr id="35" name="Rectangle: Rounded Corners 34">
            <a:extLst>
              <a:ext uri="{FF2B5EF4-FFF2-40B4-BE49-F238E27FC236}">
                <a16:creationId xmlns:a16="http://schemas.microsoft.com/office/drawing/2014/main" id="{09B8B767-49D8-4B23-846D-5538DEFFB82F}"/>
              </a:ext>
            </a:extLst>
          </p:cNvPr>
          <p:cNvSpPr/>
          <p:nvPr/>
        </p:nvSpPr>
        <p:spPr>
          <a:xfrm>
            <a:off x="2039112" y="1563906"/>
            <a:ext cx="574754" cy="27796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RO</a:t>
            </a:r>
          </a:p>
        </p:txBody>
      </p:sp>
      <p:sp>
        <p:nvSpPr>
          <p:cNvPr id="36" name="Rectangle: Rounded Corners 35">
            <a:extLst>
              <a:ext uri="{FF2B5EF4-FFF2-40B4-BE49-F238E27FC236}">
                <a16:creationId xmlns:a16="http://schemas.microsoft.com/office/drawing/2014/main" id="{C738DAD1-AB85-4B35-B665-FBE0798B5806}"/>
              </a:ext>
            </a:extLst>
          </p:cNvPr>
          <p:cNvSpPr/>
          <p:nvPr/>
        </p:nvSpPr>
        <p:spPr>
          <a:xfrm>
            <a:off x="5133409" y="1554336"/>
            <a:ext cx="1467384" cy="25951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Transcript-RO</a:t>
            </a:r>
          </a:p>
        </p:txBody>
      </p:sp>
      <p:sp>
        <p:nvSpPr>
          <p:cNvPr id="37" name="Rectangle: Rounded Corners 36">
            <a:extLst>
              <a:ext uri="{FF2B5EF4-FFF2-40B4-BE49-F238E27FC236}">
                <a16:creationId xmlns:a16="http://schemas.microsoft.com/office/drawing/2014/main" id="{7DCA2783-D6DD-4BD5-9D51-70DA2904A38D}"/>
              </a:ext>
            </a:extLst>
          </p:cNvPr>
          <p:cNvSpPr/>
          <p:nvPr/>
        </p:nvSpPr>
        <p:spPr>
          <a:xfrm>
            <a:off x="7131938" y="1573262"/>
            <a:ext cx="1685535" cy="259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Component-RO</a:t>
            </a:r>
          </a:p>
        </p:txBody>
      </p:sp>
      <p:cxnSp>
        <p:nvCxnSpPr>
          <p:cNvPr id="38" name="Connector: Curved 37">
            <a:extLst>
              <a:ext uri="{FF2B5EF4-FFF2-40B4-BE49-F238E27FC236}">
                <a16:creationId xmlns:a16="http://schemas.microsoft.com/office/drawing/2014/main" id="{E1357375-030A-4E22-B5C0-5C2B2908B1A6}"/>
              </a:ext>
            </a:extLst>
          </p:cNvPr>
          <p:cNvCxnSpPr>
            <a:cxnSpLocks/>
            <a:stCxn id="33" idx="3"/>
            <a:endCxn id="34" idx="1"/>
          </p:cNvCxnSpPr>
          <p:nvPr/>
        </p:nvCxnSpPr>
        <p:spPr>
          <a:xfrm>
            <a:off x="2730365" y="1702891"/>
            <a:ext cx="1618359" cy="267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92EFE609-20B8-4A47-A7C5-1783BD50DCB1}"/>
              </a:ext>
            </a:extLst>
          </p:cNvPr>
          <p:cNvSpPr txBox="1"/>
          <p:nvPr/>
        </p:nvSpPr>
        <p:spPr>
          <a:xfrm>
            <a:off x="3243770" y="1302729"/>
            <a:ext cx="612668" cy="461665"/>
          </a:xfrm>
          <a:prstGeom prst="rect">
            <a:avLst/>
          </a:prstGeom>
          <a:noFill/>
        </p:spPr>
        <p:txBody>
          <a:bodyPr wrap="none" rtlCol="0">
            <a:spAutoFit/>
          </a:bodyPr>
          <a:lstStyle/>
          <a:p>
            <a:r>
              <a:rPr lang="en-US" sz="2400" b="1" dirty="0"/>
              <a:t>???</a:t>
            </a:r>
          </a:p>
        </p:txBody>
      </p:sp>
      <p:sp>
        <p:nvSpPr>
          <p:cNvPr id="45" name="Rectangle: Rounded Corners 44">
            <a:extLst>
              <a:ext uri="{FF2B5EF4-FFF2-40B4-BE49-F238E27FC236}">
                <a16:creationId xmlns:a16="http://schemas.microsoft.com/office/drawing/2014/main" id="{AE07F927-C159-4848-A77D-E1CDD57B532E}"/>
              </a:ext>
            </a:extLst>
          </p:cNvPr>
          <p:cNvSpPr/>
          <p:nvPr/>
        </p:nvSpPr>
        <p:spPr>
          <a:xfrm>
            <a:off x="189844" y="2153315"/>
            <a:ext cx="7635890" cy="793264"/>
          </a:xfrm>
          <a:prstGeom prst="roundRec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solidFill>
                  <a:schemeClr val="tx1"/>
                </a:solidFill>
              </a:rPr>
              <a:t>RO(</a:t>
            </a:r>
            <a:r>
              <a:rPr lang="en-US" sz="1400" b="1" dirty="0">
                <a:solidFill>
                  <a:schemeClr val="tx1"/>
                </a:solidFill>
              </a:rPr>
              <a:t>0x0303aaaaaaaaaaaaaaaaaaaaaaaaaaaaaaaaaaaaaaaaaaaaaaaaaaaaaaaaaaaaaaaa000002130101000105002b0003010304002d0002010000290007002c00070001bbaaaaaaaa</a:t>
            </a:r>
            <a:r>
              <a:rPr lang="en-US" sz="2400" b="1" dirty="0">
                <a:solidFill>
                  <a:schemeClr val="tx1"/>
                </a:solidFill>
              </a:rPr>
              <a:t>)</a:t>
            </a:r>
          </a:p>
        </p:txBody>
      </p:sp>
      <p:sp>
        <p:nvSpPr>
          <p:cNvPr id="47" name="TextBox 46">
            <a:extLst>
              <a:ext uri="{FF2B5EF4-FFF2-40B4-BE49-F238E27FC236}">
                <a16:creationId xmlns:a16="http://schemas.microsoft.com/office/drawing/2014/main" id="{D5E5B80F-CAF5-4184-A761-16BD28DB8A07}"/>
              </a:ext>
            </a:extLst>
          </p:cNvPr>
          <p:cNvSpPr txBox="1"/>
          <p:nvPr/>
        </p:nvSpPr>
        <p:spPr>
          <a:xfrm>
            <a:off x="2337878" y="3095269"/>
            <a:ext cx="9592241" cy="510778"/>
          </a:xfrm>
          <a:prstGeom prst="wedgeRoundRectCallout">
            <a:avLst>
              <a:gd name="adj1" fmla="val 7917"/>
              <a:gd name="adj2" fmla="val -127888"/>
              <a:gd name="adj3" fmla="val 16667"/>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400" dirty="0"/>
              <a:t>Is this a partial transcript, or an intermediate call in an </a:t>
            </a:r>
            <a:r>
              <a:rPr lang="en-US" sz="2400" dirty="0">
                <a:latin typeface="Courier New" panose="02070309020205020404" pitchFamily="49" charset="0"/>
                <a:cs typeface="Courier New" panose="02070309020205020404" pitchFamily="49" charset="0"/>
              </a:rPr>
              <a:t>HMAC</a:t>
            </a:r>
            <a:r>
              <a:rPr lang="en-US" sz="2400" dirty="0"/>
              <a:t> computation?</a:t>
            </a:r>
          </a:p>
        </p:txBody>
      </p:sp>
      <p:cxnSp>
        <p:nvCxnSpPr>
          <p:cNvPr id="52" name="Straight Arrow Connector 51">
            <a:extLst>
              <a:ext uri="{FF2B5EF4-FFF2-40B4-BE49-F238E27FC236}">
                <a16:creationId xmlns:a16="http://schemas.microsoft.com/office/drawing/2014/main" id="{4170EDDB-8DDB-42F5-906D-8BF988F622C6}"/>
              </a:ext>
            </a:extLst>
          </p:cNvPr>
          <p:cNvCxnSpPr/>
          <p:nvPr/>
        </p:nvCxnSpPr>
        <p:spPr>
          <a:xfrm flipH="1">
            <a:off x="10007122" y="3385781"/>
            <a:ext cx="29002" cy="284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Right Brace 52">
            <a:extLst>
              <a:ext uri="{FF2B5EF4-FFF2-40B4-BE49-F238E27FC236}">
                <a16:creationId xmlns:a16="http://schemas.microsoft.com/office/drawing/2014/main" id="{1711361F-85C1-4D76-B81D-534562311C9C}"/>
              </a:ext>
            </a:extLst>
          </p:cNvPr>
          <p:cNvSpPr/>
          <p:nvPr/>
        </p:nvSpPr>
        <p:spPr>
          <a:xfrm rot="5400000">
            <a:off x="9023089" y="1138640"/>
            <a:ext cx="218566" cy="5461971"/>
          </a:xfrm>
          <a:prstGeom prst="rightBrace">
            <a:avLst>
              <a:gd name="adj1" fmla="val 8333"/>
              <a:gd name="adj2" fmla="val 50266"/>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Box 53">
            <a:extLst>
              <a:ext uri="{FF2B5EF4-FFF2-40B4-BE49-F238E27FC236}">
                <a16:creationId xmlns:a16="http://schemas.microsoft.com/office/drawing/2014/main" id="{FB0367D9-C064-4432-8194-D0781F55A3A8}"/>
              </a:ext>
            </a:extLst>
          </p:cNvPr>
          <p:cNvSpPr txBox="1"/>
          <p:nvPr/>
        </p:nvSpPr>
        <p:spPr>
          <a:xfrm>
            <a:off x="7895742" y="3880770"/>
            <a:ext cx="2662524" cy="400110"/>
          </a:xfrm>
          <a:prstGeom prst="rect">
            <a:avLst/>
          </a:prstGeom>
          <a:noFill/>
        </p:spPr>
        <p:txBody>
          <a:bodyPr wrap="none" rtlCol="0">
            <a:spAutoFit/>
          </a:bodyPr>
          <a:lstStyle/>
          <a:p>
            <a:r>
              <a:rPr lang="en-US" sz="2000" dirty="0"/>
              <a:t>Always at least 96 bytes</a:t>
            </a:r>
          </a:p>
        </p:txBody>
      </p:sp>
      <p:cxnSp>
        <p:nvCxnSpPr>
          <p:cNvPr id="58" name="Straight Arrow Connector 57">
            <a:extLst>
              <a:ext uri="{FF2B5EF4-FFF2-40B4-BE49-F238E27FC236}">
                <a16:creationId xmlns:a16="http://schemas.microsoft.com/office/drawing/2014/main" id="{D7FF1E77-8E1B-4E5F-BD5B-837C1420B424}"/>
              </a:ext>
            </a:extLst>
          </p:cNvPr>
          <p:cNvCxnSpPr>
            <a:cxnSpLocks/>
            <a:endCxn id="45" idx="3"/>
          </p:cNvCxnSpPr>
          <p:nvPr/>
        </p:nvCxnSpPr>
        <p:spPr>
          <a:xfrm flipH="1">
            <a:off x="7825734" y="2549947"/>
            <a:ext cx="933045"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570792D4-7E7A-4D95-BF77-B0AEECDD6F28}"/>
              </a:ext>
            </a:extLst>
          </p:cNvPr>
          <p:cNvSpPr txBox="1"/>
          <p:nvPr/>
        </p:nvSpPr>
        <p:spPr>
          <a:xfrm>
            <a:off x="8740474" y="2344951"/>
            <a:ext cx="1065163" cy="400110"/>
          </a:xfrm>
          <a:prstGeom prst="rect">
            <a:avLst/>
          </a:prstGeom>
          <a:noFill/>
        </p:spPr>
        <p:txBody>
          <a:bodyPr wrap="none" rtlCol="0">
            <a:spAutoFit/>
          </a:bodyPr>
          <a:lstStyle/>
          <a:p>
            <a:r>
              <a:rPr lang="en-US" sz="2000" dirty="0"/>
              <a:t>71 bytes</a:t>
            </a:r>
          </a:p>
        </p:txBody>
      </p:sp>
      <p:sp>
        <p:nvSpPr>
          <p:cNvPr id="62" name="TextBox 61">
            <a:extLst>
              <a:ext uri="{FF2B5EF4-FFF2-40B4-BE49-F238E27FC236}">
                <a16:creationId xmlns:a16="http://schemas.microsoft.com/office/drawing/2014/main" id="{FCFB753F-1DCD-4624-AA4B-52C32869BC15}"/>
              </a:ext>
            </a:extLst>
          </p:cNvPr>
          <p:cNvSpPr txBox="1"/>
          <p:nvPr/>
        </p:nvSpPr>
        <p:spPr>
          <a:xfrm>
            <a:off x="165360" y="4308799"/>
            <a:ext cx="11764759" cy="369332"/>
          </a:xfrm>
          <a:prstGeom prst="rect">
            <a:avLst/>
          </a:prstGeom>
          <a:ln w="28575"/>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a:latin typeface="Courier New" panose="02070309020205020404" pitchFamily="49" charset="0"/>
                <a:cs typeface="Courier New" panose="02070309020205020404" pitchFamily="49" charset="0"/>
              </a:rPr>
              <a:t>HMAC[RO](K, L)= RO((K |0x00…00)</a:t>
            </a:r>
            <a:r>
              <a:rPr lang="en-US" dirty="0" err="1">
                <a:latin typeface="Courier New" panose="02070309020205020404" pitchFamily="49" charset="0"/>
                <a:cs typeface="Courier New" panose="02070309020205020404" pitchFamily="49" charset="0"/>
              </a:rPr>
              <a:t>xor</a:t>
            </a:r>
            <a:r>
              <a:rPr lang="en-US" dirty="0">
                <a:latin typeface="Courier New" panose="02070309020205020404" pitchFamily="49" charset="0"/>
                <a:cs typeface="Courier New" panose="02070309020205020404" pitchFamily="49" charset="0"/>
              </a:rPr>
              <a:t> 0x36…36) | RO((K | 0x00…00)</a:t>
            </a:r>
            <a:r>
              <a:rPr lang="en-US" dirty="0" err="1">
                <a:latin typeface="Courier New" panose="02070309020205020404" pitchFamily="49" charset="0"/>
                <a:cs typeface="Courier New" panose="02070309020205020404" pitchFamily="49" charset="0"/>
              </a:rPr>
              <a:t>xor</a:t>
            </a:r>
            <a:r>
              <a:rPr lang="en-US" dirty="0">
                <a:latin typeface="Courier New" panose="02070309020205020404" pitchFamily="49" charset="0"/>
                <a:cs typeface="Courier New" panose="02070309020205020404" pitchFamily="49" charset="0"/>
              </a:rPr>
              <a:t>(0x5c…5c) | L)) </a:t>
            </a:r>
          </a:p>
        </p:txBody>
      </p:sp>
      <p:sp>
        <p:nvSpPr>
          <p:cNvPr id="63" name="Right Brace 62">
            <a:extLst>
              <a:ext uri="{FF2B5EF4-FFF2-40B4-BE49-F238E27FC236}">
                <a16:creationId xmlns:a16="http://schemas.microsoft.com/office/drawing/2014/main" id="{D3C2E3B7-B054-43CD-BEB4-99F478A76723}"/>
              </a:ext>
            </a:extLst>
          </p:cNvPr>
          <p:cNvSpPr/>
          <p:nvPr/>
        </p:nvSpPr>
        <p:spPr>
          <a:xfrm rot="16200000">
            <a:off x="2940477" y="4143825"/>
            <a:ext cx="222952" cy="224651"/>
          </a:xfrm>
          <a:prstGeom prst="rightBrace">
            <a:avLst>
              <a:gd name="adj1" fmla="val 8333"/>
              <a:gd name="adj2" fmla="val 50266"/>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TextBox 63">
            <a:extLst>
              <a:ext uri="{FF2B5EF4-FFF2-40B4-BE49-F238E27FC236}">
                <a16:creationId xmlns:a16="http://schemas.microsoft.com/office/drawing/2014/main" id="{1C782EEA-C67D-4BD6-9985-6063633AC861}"/>
              </a:ext>
            </a:extLst>
          </p:cNvPr>
          <p:cNvSpPr txBox="1"/>
          <p:nvPr/>
        </p:nvSpPr>
        <p:spPr>
          <a:xfrm>
            <a:off x="3466306" y="3806074"/>
            <a:ext cx="977255" cy="369332"/>
          </a:xfrm>
          <a:prstGeom prst="rect">
            <a:avLst/>
          </a:prstGeom>
          <a:noFill/>
        </p:spPr>
        <p:txBody>
          <a:bodyPr wrap="none" rtlCol="0">
            <a:spAutoFit/>
          </a:bodyPr>
          <a:lstStyle/>
          <a:p>
            <a:r>
              <a:rPr lang="en-US" dirty="0"/>
              <a:t>32 bytes</a:t>
            </a:r>
          </a:p>
        </p:txBody>
      </p:sp>
      <p:sp>
        <p:nvSpPr>
          <p:cNvPr id="66" name="Right Brace 65">
            <a:extLst>
              <a:ext uri="{FF2B5EF4-FFF2-40B4-BE49-F238E27FC236}">
                <a16:creationId xmlns:a16="http://schemas.microsoft.com/office/drawing/2014/main" id="{F50C7F1E-723A-45C9-98E7-77A30764A356}"/>
              </a:ext>
            </a:extLst>
          </p:cNvPr>
          <p:cNvSpPr/>
          <p:nvPr/>
        </p:nvSpPr>
        <p:spPr>
          <a:xfrm rot="16200000">
            <a:off x="3737330" y="3769780"/>
            <a:ext cx="262296" cy="922770"/>
          </a:xfrm>
          <a:prstGeom prst="rightBrace">
            <a:avLst>
              <a:gd name="adj1" fmla="val 8333"/>
              <a:gd name="adj2" fmla="val 50266"/>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TextBox 66">
            <a:extLst>
              <a:ext uri="{FF2B5EF4-FFF2-40B4-BE49-F238E27FC236}">
                <a16:creationId xmlns:a16="http://schemas.microsoft.com/office/drawing/2014/main" id="{BB1C5B9A-E3AE-47E8-B8EF-9ABE729A9521}"/>
              </a:ext>
            </a:extLst>
          </p:cNvPr>
          <p:cNvSpPr txBox="1"/>
          <p:nvPr/>
        </p:nvSpPr>
        <p:spPr>
          <a:xfrm>
            <a:off x="2476239" y="3798972"/>
            <a:ext cx="977255" cy="369332"/>
          </a:xfrm>
          <a:prstGeom prst="rect">
            <a:avLst/>
          </a:prstGeom>
          <a:noFill/>
        </p:spPr>
        <p:txBody>
          <a:bodyPr wrap="none" rtlCol="0">
            <a:spAutoFit/>
          </a:bodyPr>
          <a:lstStyle/>
          <a:p>
            <a:r>
              <a:rPr lang="en-US" dirty="0"/>
              <a:t>32 bytes</a:t>
            </a:r>
          </a:p>
        </p:txBody>
      </p:sp>
      <p:sp>
        <p:nvSpPr>
          <p:cNvPr id="68" name="TextBox 67">
            <a:extLst>
              <a:ext uri="{FF2B5EF4-FFF2-40B4-BE49-F238E27FC236}">
                <a16:creationId xmlns:a16="http://schemas.microsoft.com/office/drawing/2014/main" id="{2943FE66-3FCD-4D20-A8F9-5EC9DC4332D4}"/>
              </a:ext>
            </a:extLst>
          </p:cNvPr>
          <p:cNvSpPr txBox="1"/>
          <p:nvPr/>
        </p:nvSpPr>
        <p:spPr>
          <a:xfrm>
            <a:off x="165360" y="4864428"/>
            <a:ext cx="10110460" cy="369332"/>
          </a:xfrm>
          <a:prstGeom prst="rect">
            <a:avLst/>
          </a:prstGeom>
          <a:ln w="28575"/>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err="1">
                <a:latin typeface="Courier New" panose="02070309020205020404" pitchFamily="49" charset="0"/>
                <a:cs typeface="Courier New" panose="02070309020205020404" pitchFamily="49" charset="0"/>
              </a:rPr>
              <a:t>ClientHello</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legacy_version</a:t>
            </a:r>
            <a:r>
              <a:rPr lang="en-US" dirty="0">
                <a:latin typeface="Courier New" panose="02070309020205020404" pitchFamily="49" charset="0"/>
                <a:cs typeface="Courier New" panose="02070309020205020404" pitchFamily="49" charset="0"/>
              </a:rPr>
              <a:t> | random | </a:t>
            </a:r>
            <a:r>
              <a:rPr lang="en-US" dirty="0" err="1">
                <a:latin typeface="Courier New" panose="02070309020205020404" pitchFamily="49" charset="0"/>
                <a:cs typeface="Courier New" panose="02070309020205020404" pitchFamily="49" charset="0"/>
              </a:rPr>
              <a:t>legacy_session_id</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ciphersuites</a:t>
            </a:r>
            <a:r>
              <a:rPr lang="en-US" dirty="0">
                <a:latin typeface="Courier New" panose="02070309020205020404" pitchFamily="49" charset="0"/>
                <a:cs typeface="Courier New" panose="02070309020205020404" pitchFamily="49" charset="0"/>
              </a:rPr>
              <a:t>…</a:t>
            </a:r>
          </a:p>
        </p:txBody>
      </p:sp>
      <p:sp>
        <p:nvSpPr>
          <p:cNvPr id="69" name="Right Brace 68">
            <a:extLst>
              <a:ext uri="{FF2B5EF4-FFF2-40B4-BE49-F238E27FC236}">
                <a16:creationId xmlns:a16="http://schemas.microsoft.com/office/drawing/2014/main" id="{0BFC212B-539D-4547-9362-9D308AE63C43}"/>
              </a:ext>
            </a:extLst>
          </p:cNvPr>
          <p:cNvSpPr/>
          <p:nvPr/>
        </p:nvSpPr>
        <p:spPr>
          <a:xfrm rot="5400000">
            <a:off x="2909557" y="4330097"/>
            <a:ext cx="110621" cy="1954510"/>
          </a:xfrm>
          <a:prstGeom prst="rightBrace">
            <a:avLst>
              <a:gd name="adj1" fmla="val 8333"/>
              <a:gd name="adj2" fmla="val 50266"/>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TextBox 70">
            <a:extLst>
              <a:ext uri="{FF2B5EF4-FFF2-40B4-BE49-F238E27FC236}">
                <a16:creationId xmlns:a16="http://schemas.microsoft.com/office/drawing/2014/main" id="{A31CCCF4-974E-44F4-B018-97401F9A7F86}"/>
              </a:ext>
            </a:extLst>
          </p:cNvPr>
          <p:cNvSpPr txBox="1"/>
          <p:nvPr/>
        </p:nvSpPr>
        <p:spPr>
          <a:xfrm>
            <a:off x="2521782" y="5349979"/>
            <a:ext cx="860235" cy="369332"/>
          </a:xfrm>
          <a:prstGeom prst="rect">
            <a:avLst/>
          </a:prstGeom>
          <a:noFill/>
        </p:spPr>
        <p:txBody>
          <a:bodyPr wrap="none" rtlCol="0">
            <a:spAutoFit/>
          </a:bodyPr>
          <a:lstStyle/>
          <a:p>
            <a:r>
              <a:rPr lang="en-US" dirty="0"/>
              <a:t>2 bytes</a:t>
            </a:r>
          </a:p>
        </p:txBody>
      </p:sp>
      <p:sp>
        <p:nvSpPr>
          <p:cNvPr id="72" name="Right Brace 71">
            <a:extLst>
              <a:ext uri="{FF2B5EF4-FFF2-40B4-BE49-F238E27FC236}">
                <a16:creationId xmlns:a16="http://schemas.microsoft.com/office/drawing/2014/main" id="{7815C399-C1EC-45D6-9226-5447051A9AA0}"/>
              </a:ext>
            </a:extLst>
          </p:cNvPr>
          <p:cNvSpPr/>
          <p:nvPr/>
        </p:nvSpPr>
        <p:spPr>
          <a:xfrm rot="5400000">
            <a:off x="4681445" y="4734796"/>
            <a:ext cx="85719" cy="1165626"/>
          </a:xfrm>
          <a:prstGeom prst="rightBrace">
            <a:avLst>
              <a:gd name="adj1" fmla="val 8333"/>
              <a:gd name="adj2" fmla="val 50266"/>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TextBox 72">
            <a:extLst>
              <a:ext uri="{FF2B5EF4-FFF2-40B4-BE49-F238E27FC236}">
                <a16:creationId xmlns:a16="http://schemas.microsoft.com/office/drawing/2014/main" id="{3CAAEBC6-0DC5-44F5-9E76-EF67E61EFC0C}"/>
              </a:ext>
            </a:extLst>
          </p:cNvPr>
          <p:cNvSpPr txBox="1"/>
          <p:nvPr/>
        </p:nvSpPr>
        <p:spPr>
          <a:xfrm>
            <a:off x="4348724" y="5339052"/>
            <a:ext cx="977255" cy="369332"/>
          </a:xfrm>
          <a:prstGeom prst="rect">
            <a:avLst/>
          </a:prstGeom>
          <a:noFill/>
        </p:spPr>
        <p:txBody>
          <a:bodyPr wrap="none" rtlCol="0">
            <a:spAutoFit/>
          </a:bodyPr>
          <a:lstStyle/>
          <a:p>
            <a:r>
              <a:rPr lang="en-US" dirty="0"/>
              <a:t>32 bytes</a:t>
            </a:r>
          </a:p>
        </p:txBody>
      </p:sp>
      <p:sp>
        <p:nvSpPr>
          <p:cNvPr id="77" name="TextBox 76">
            <a:extLst>
              <a:ext uri="{FF2B5EF4-FFF2-40B4-BE49-F238E27FC236}">
                <a16:creationId xmlns:a16="http://schemas.microsoft.com/office/drawing/2014/main" id="{B62589F4-10C5-463E-9563-9D794AEE9F1F}"/>
              </a:ext>
            </a:extLst>
          </p:cNvPr>
          <p:cNvSpPr txBox="1"/>
          <p:nvPr/>
        </p:nvSpPr>
        <p:spPr>
          <a:xfrm>
            <a:off x="160809" y="3636797"/>
            <a:ext cx="1856598" cy="707886"/>
          </a:xfrm>
          <a:prstGeom prst="rect">
            <a:avLst/>
          </a:prstGeom>
          <a:noFill/>
        </p:spPr>
        <p:txBody>
          <a:bodyPr wrap="none" rtlCol="0">
            <a:spAutoFit/>
          </a:bodyPr>
          <a:lstStyle/>
          <a:p>
            <a:r>
              <a:rPr lang="en-US" sz="2000" b="1" dirty="0"/>
              <a:t>All PSK modes </a:t>
            </a:r>
          </a:p>
          <a:p>
            <a:r>
              <a:rPr lang="en-US" sz="2000" b="1" dirty="0"/>
              <a:t>with </a:t>
            </a:r>
            <a:r>
              <a:rPr lang="en-US" sz="2000" b="1" dirty="0">
                <a:latin typeface="Courier New" panose="02070309020205020404" pitchFamily="49" charset="0"/>
                <a:cs typeface="Courier New" panose="02070309020205020404" pitchFamily="49" charset="0"/>
              </a:rPr>
              <a:t>SHA256:</a:t>
            </a:r>
            <a:r>
              <a:rPr lang="en-US" sz="2000" b="1" dirty="0"/>
              <a:t> </a:t>
            </a:r>
          </a:p>
        </p:txBody>
      </p:sp>
      <p:sp>
        <p:nvSpPr>
          <p:cNvPr id="80" name="Title 1">
            <a:extLst>
              <a:ext uri="{FF2B5EF4-FFF2-40B4-BE49-F238E27FC236}">
                <a16:creationId xmlns:a16="http://schemas.microsoft.com/office/drawing/2014/main" id="{FA505574-4B3E-45EB-9E8A-A43FC3542DE8}"/>
              </a:ext>
            </a:extLst>
          </p:cNvPr>
          <p:cNvSpPr txBox="1">
            <a:spLocks/>
          </p:cNvSpPr>
          <p:nvPr/>
        </p:nvSpPr>
        <p:spPr>
          <a:xfrm>
            <a:off x="-185744" y="210481"/>
            <a:ext cx="8942777" cy="923925"/>
          </a:xfrm>
          <a:prstGeom prst="rect">
            <a:avLst/>
          </a:prstGeom>
          <a:ln w="38100">
            <a:solidFill>
              <a:schemeClr val="tx1"/>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solidFill>
                  <a:schemeClr val="tx1"/>
                </a:solidFill>
              </a:rPr>
              <a:t>  How Not to Separate Your Domains</a:t>
            </a:r>
          </a:p>
        </p:txBody>
      </p:sp>
      <p:sp>
        <p:nvSpPr>
          <p:cNvPr id="85" name="Footer Placeholder 84">
            <a:extLst>
              <a:ext uri="{FF2B5EF4-FFF2-40B4-BE49-F238E27FC236}">
                <a16:creationId xmlns:a16="http://schemas.microsoft.com/office/drawing/2014/main" id="{88CA3D40-B468-44C7-992C-8081B04903DD}"/>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14810642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903662C7-E490-4B07-9F18-53EA3EC805B1}"/>
              </a:ext>
            </a:extLst>
          </p:cNvPr>
          <p:cNvSpPr txBox="1"/>
          <p:nvPr/>
        </p:nvSpPr>
        <p:spPr>
          <a:xfrm>
            <a:off x="7228820" y="10942650"/>
            <a:ext cx="1468672" cy="369332"/>
          </a:xfrm>
          <a:prstGeom prst="rect">
            <a:avLst/>
          </a:prstGeom>
          <a:noFill/>
        </p:spPr>
        <p:txBody>
          <a:bodyPr wrap="none" rtlCol="0">
            <a:spAutoFit/>
          </a:bodyPr>
          <a:lstStyle/>
          <a:p>
            <a:r>
              <a:rPr lang="en-US" dirty="0"/>
              <a:t>Labels here</a:t>
            </a:r>
          </a:p>
        </p:txBody>
      </p:sp>
      <p:sp>
        <p:nvSpPr>
          <p:cNvPr id="27" name="Rectangle 26">
            <a:extLst>
              <a:ext uri="{FF2B5EF4-FFF2-40B4-BE49-F238E27FC236}">
                <a16:creationId xmlns:a16="http://schemas.microsoft.com/office/drawing/2014/main" id="{EAB27574-3FDD-4625-8029-7990FDAB8ABD}"/>
              </a:ext>
            </a:extLst>
          </p:cNvPr>
          <p:cNvSpPr/>
          <p:nvPr/>
        </p:nvSpPr>
        <p:spPr>
          <a:xfrm>
            <a:off x="4049935" y="11488524"/>
            <a:ext cx="5099901" cy="35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Breaks down for PSK-only/SHA384!</a:t>
            </a:r>
          </a:p>
        </p:txBody>
      </p:sp>
      <p:sp>
        <p:nvSpPr>
          <p:cNvPr id="33" name="Rectangle 32">
            <a:extLst>
              <a:ext uri="{FF2B5EF4-FFF2-40B4-BE49-F238E27FC236}">
                <a16:creationId xmlns:a16="http://schemas.microsoft.com/office/drawing/2014/main" id="{74B5D292-8826-4DF7-9F5B-BC9F224D2C91}"/>
              </a:ext>
            </a:extLst>
          </p:cNvPr>
          <p:cNvSpPr/>
          <p:nvPr/>
        </p:nvSpPr>
        <p:spPr>
          <a:xfrm>
            <a:off x="277840" y="1464383"/>
            <a:ext cx="2452525" cy="4770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dirty="0"/>
              <a:t>   Random oracle </a:t>
            </a:r>
          </a:p>
        </p:txBody>
      </p:sp>
      <p:sp>
        <p:nvSpPr>
          <p:cNvPr id="34" name="Rectangle 33">
            <a:extLst>
              <a:ext uri="{FF2B5EF4-FFF2-40B4-BE49-F238E27FC236}">
                <a16:creationId xmlns:a16="http://schemas.microsoft.com/office/drawing/2014/main" id="{BC3FCD45-B910-4FFB-B974-4717AC17FA74}"/>
              </a:ext>
            </a:extLst>
          </p:cNvPr>
          <p:cNvSpPr/>
          <p:nvPr/>
        </p:nvSpPr>
        <p:spPr>
          <a:xfrm>
            <a:off x="4348724" y="1439405"/>
            <a:ext cx="4612954" cy="5323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dirty="0"/>
              <a:t>   ROs:                                and           </a:t>
            </a:r>
          </a:p>
        </p:txBody>
      </p:sp>
      <p:sp>
        <p:nvSpPr>
          <p:cNvPr id="35" name="Rectangle: Rounded Corners 34">
            <a:extLst>
              <a:ext uri="{FF2B5EF4-FFF2-40B4-BE49-F238E27FC236}">
                <a16:creationId xmlns:a16="http://schemas.microsoft.com/office/drawing/2014/main" id="{09B8B767-49D8-4B23-846D-5538DEFFB82F}"/>
              </a:ext>
            </a:extLst>
          </p:cNvPr>
          <p:cNvSpPr/>
          <p:nvPr/>
        </p:nvSpPr>
        <p:spPr>
          <a:xfrm>
            <a:off x="2039112" y="1563906"/>
            <a:ext cx="574754" cy="27796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RO</a:t>
            </a:r>
          </a:p>
        </p:txBody>
      </p:sp>
      <p:sp>
        <p:nvSpPr>
          <p:cNvPr id="36" name="Rectangle: Rounded Corners 35">
            <a:extLst>
              <a:ext uri="{FF2B5EF4-FFF2-40B4-BE49-F238E27FC236}">
                <a16:creationId xmlns:a16="http://schemas.microsoft.com/office/drawing/2014/main" id="{C738DAD1-AB85-4B35-B665-FBE0798B5806}"/>
              </a:ext>
            </a:extLst>
          </p:cNvPr>
          <p:cNvSpPr/>
          <p:nvPr/>
        </p:nvSpPr>
        <p:spPr>
          <a:xfrm>
            <a:off x="5133409" y="1554336"/>
            <a:ext cx="1467384" cy="25951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Transcript-RO</a:t>
            </a:r>
          </a:p>
        </p:txBody>
      </p:sp>
      <p:sp>
        <p:nvSpPr>
          <p:cNvPr id="37" name="Rectangle: Rounded Corners 36">
            <a:extLst>
              <a:ext uri="{FF2B5EF4-FFF2-40B4-BE49-F238E27FC236}">
                <a16:creationId xmlns:a16="http://schemas.microsoft.com/office/drawing/2014/main" id="{7DCA2783-D6DD-4BD5-9D51-70DA2904A38D}"/>
              </a:ext>
            </a:extLst>
          </p:cNvPr>
          <p:cNvSpPr/>
          <p:nvPr/>
        </p:nvSpPr>
        <p:spPr>
          <a:xfrm>
            <a:off x="7131938" y="1573262"/>
            <a:ext cx="1685535" cy="259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Component-RO</a:t>
            </a:r>
          </a:p>
        </p:txBody>
      </p:sp>
      <p:cxnSp>
        <p:nvCxnSpPr>
          <p:cNvPr id="38" name="Connector: Curved 37">
            <a:extLst>
              <a:ext uri="{FF2B5EF4-FFF2-40B4-BE49-F238E27FC236}">
                <a16:creationId xmlns:a16="http://schemas.microsoft.com/office/drawing/2014/main" id="{E1357375-030A-4E22-B5C0-5C2B2908B1A6}"/>
              </a:ext>
            </a:extLst>
          </p:cNvPr>
          <p:cNvCxnSpPr>
            <a:cxnSpLocks/>
            <a:stCxn id="33" idx="3"/>
            <a:endCxn id="34" idx="1"/>
          </p:cNvCxnSpPr>
          <p:nvPr/>
        </p:nvCxnSpPr>
        <p:spPr>
          <a:xfrm>
            <a:off x="2730365" y="1702891"/>
            <a:ext cx="1618359" cy="267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92EFE609-20B8-4A47-A7C5-1783BD50DCB1}"/>
              </a:ext>
            </a:extLst>
          </p:cNvPr>
          <p:cNvSpPr txBox="1"/>
          <p:nvPr/>
        </p:nvSpPr>
        <p:spPr>
          <a:xfrm>
            <a:off x="3243770" y="1302729"/>
            <a:ext cx="612668" cy="461665"/>
          </a:xfrm>
          <a:prstGeom prst="rect">
            <a:avLst/>
          </a:prstGeom>
          <a:noFill/>
        </p:spPr>
        <p:txBody>
          <a:bodyPr wrap="none" rtlCol="0">
            <a:spAutoFit/>
          </a:bodyPr>
          <a:lstStyle/>
          <a:p>
            <a:r>
              <a:rPr lang="en-US" sz="2400" b="1" dirty="0"/>
              <a:t>???</a:t>
            </a:r>
          </a:p>
        </p:txBody>
      </p:sp>
      <p:sp>
        <p:nvSpPr>
          <p:cNvPr id="45" name="Rectangle: Rounded Corners 44">
            <a:extLst>
              <a:ext uri="{FF2B5EF4-FFF2-40B4-BE49-F238E27FC236}">
                <a16:creationId xmlns:a16="http://schemas.microsoft.com/office/drawing/2014/main" id="{AE07F927-C159-4848-A77D-E1CDD57B532E}"/>
              </a:ext>
            </a:extLst>
          </p:cNvPr>
          <p:cNvSpPr/>
          <p:nvPr/>
        </p:nvSpPr>
        <p:spPr>
          <a:xfrm>
            <a:off x="189844" y="2153315"/>
            <a:ext cx="7635890" cy="793264"/>
          </a:xfrm>
          <a:prstGeom prst="roundRec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solidFill>
                  <a:schemeClr val="tx1"/>
                </a:solidFill>
              </a:rPr>
              <a:t>RO(</a:t>
            </a:r>
            <a:r>
              <a:rPr lang="en-US" sz="1400" b="1" dirty="0">
                <a:solidFill>
                  <a:schemeClr val="tx1"/>
                </a:solidFill>
              </a:rPr>
              <a:t>0x0303aaaaaaaaaaaaaaaaaaaaaaaaaaaaaaaaaaaaaaaaaaaaaaaaaaaaaaaaaaaaaaaa000002130101000105002b0003010304002d0002010000290007002c00070001bbaaaaaaaa</a:t>
            </a:r>
            <a:r>
              <a:rPr lang="en-US" sz="2400" b="1" dirty="0">
                <a:solidFill>
                  <a:schemeClr val="tx1"/>
                </a:solidFill>
              </a:rPr>
              <a:t>)</a:t>
            </a:r>
          </a:p>
        </p:txBody>
      </p:sp>
      <p:sp>
        <p:nvSpPr>
          <p:cNvPr id="47" name="TextBox 46">
            <a:extLst>
              <a:ext uri="{FF2B5EF4-FFF2-40B4-BE49-F238E27FC236}">
                <a16:creationId xmlns:a16="http://schemas.microsoft.com/office/drawing/2014/main" id="{D5E5B80F-CAF5-4184-A761-16BD28DB8A07}"/>
              </a:ext>
            </a:extLst>
          </p:cNvPr>
          <p:cNvSpPr txBox="1"/>
          <p:nvPr/>
        </p:nvSpPr>
        <p:spPr>
          <a:xfrm>
            <a:off x="2337878" y="3095269"/>
            <a:ext cx="9592241" cy="510778"/>
          </a:xfrm>
          <a:prstGeom prst="wedgeRoundRectCallout">
            <a:avLst>
              <a:gd name="adj1" fmla="val 7917"/>
              <a:gd name="adj2" fmla="val -127888"/>
              <a:gd name="adj3" fmla="val 16667"/>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400" dirty="0"/>
              <a:t>Is this a partial transcript, or an intermediate call in an </a:t>
            </a:r>
            <a:r>
              <a:rPr lang="en-US" sz="2400" dirty="0">
                <a:latin typeface="Courier New" panose="02070309020205020404" pitchFamily="49" charset="0"/>
                <a:cs typeface="Courier New" panose="02070309020205020404" pitchFamily="49" charset="0"/>
              </a:rPr>
              <a:t>HMAC</a:t>
            </a:r>
            <a:r>
              <a:rPr lang="en-US" sz="2400" dirty="0"/>
              <a:t> computation?</a:t>
            </a:r>
          </a:p>
        </p:txBody>
      </p:sp>
      <p:cxnSp>
        <p:nvCxnSpPr>
          <p:cNvPr id="52" name="Straight Arrow Connector 51">
            <a:extLst>
              <a:ext uri="{FF2B5EF4-FFF2-40B4-BE49-F238E27FC236}">
                <a16:creationId xmlns:a16="http://schemas.microsoft.com/office/drawing/2014/main" id="{4170EDDB-8DDB-42F5-906D-8BF988F622C6}"/>
              </a:ext>
            </a:extLst>
          </p:cNvPr>
          <p:cNvCxnSpPr/>
          <p:nvPr/>
        </p:nvCxnSpPr>
        <p:spPr>
          <a:xfrm flipH="1">
            <a:off x="10007122" y="3385781"/>
            <a:ext cx="29002" cy="284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Right Brace 52">
            <a:extLst>
              <a:ext uri="{FF2B5EF4-FFF2-40B4-BE49-F238E27FC236}">
                <a16:creationId xmlns:a16="http://schemas.microsoft.com/office/drawing/2014/main" id="{1711361F-85C1-4D76-B81D-534562311C9C}"/>
              </a:ext>
            </a:extLst>
          </p:cNvPr>
          <p:cNvSpPr/>
          <p:nvPr/>
        </p:nvSpPr>
        <p:spPr>
          <a:xfrm rot="5400000">
            <a:off x="9023089" y="1138640"/>
            <a:ext cx="218566" cy="5461971"/>
          </a:xfrm>
          <a:prstGeom prst="rightBrace">
            <a:avLst>
              <a:gd name="adj1" fmla="val 8333"/>
              <a:gd name="adj2" fmla="val 50266"/>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Box 53">
            <a:extLst>
              <a:ext uri="{FF2B5EF4-FFF2-40B4-BE49-F238E27FC236}">
                <a16:creationId xmlns:a16="http://schemas.microsoft.com/office/drawing/2014/main" id="{FB0367D9-C064-4432-8194-D0781F55A3A8}"/>
              </a:ext>
            </a:extLst>
          </p:cNvPr>
          <p:cNvSpPr txBox="1"/>
          <p:nvPr/>
        </p:nvSpPr>
        <p:spPr>
          <a:xfrm>
            <a:off x="7895742" y="3880770"/>
            <a:ext cx="2662524" cy="400110"/>
          </a:xfrm>
          <a:prstGeom prst="rect">
            <a:avLst/>
          </a:prstGeom>
          <a:noFill/>
        </p:spPr>
        <p:txBody>
          <a:bodyPr wrap="none" rtlCol="0">
            <a:spAutoFit/>
          </a:bodyPr>
          <a:lstStyle/>
          <a:p>
            <a:r>
              <a:rPr lang="en-US" sz="2000" dirty="0"/>
              <a:t>Always at least 96 bytes</a:t>
            </a:r>
          </a:p>
        </p:txBody>
      </p:sp>
      <p:cxnSp>
        <p:nvCxnSpPr>
          <p:cNvPr id="58" name="Straight Arrow Connector 57">
            <a:extLst>
              <a:ext uri="{FF2B5EF4-FFF2-40B4-BE49-F238E27FC236}">
                <a16:creationId xmlns:a16="http://schemas.microsoft.com/office/drawing/2014/main" id="{D7FF1E77-8E1B-4E5F-BD5B-837C1420B424}"/>
              </a:ext>
            </a:extLst>
          </p:cNvPr>
          <p:cNvCxnSpPr>
            <a:cxnSpLocks/>
            <a:endCxn id="45" idx="3"/>
          </p:cNvCxnSpPr>
          <p:nvPr/>
        </p:nvCxnSpPr>
        <p:spPr>
          <a:xfrm flipH="1">
            <a:off x="7825734" y="2549947"/>
            <a:ext cx="933045"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570792D4-7E7A-4D95-BF77-B0AEECDD6F28}"/>
              </a:ext>
            </a:extLst>
          </p:cNvPr>
          <p:cNvSpPr txBox="1"/>
          <p:nvPr/>
        </p:nvSpPr>
        <p:spPr>
          <a:xfrm>
            <a:off x="8740474" y="2344951"/>
            <a:ext cx="1065163" cy="400110"/>
          </a:xfrm>
          <a:prstGeom prst="rect">
            <a:avLst/>
          </a:prstGeom>
          <a:noFill/>
        </p:spPr>
        <p:txBody>
          <a:bodyPr wrap="none" rtlCol="0">
            <a:spAutoFit/>
          </a:bodyPr>
          <a:lstStyle/>
          <a:p>
            <a:r>
              <a:rPr lang="en-US" sz="2000" dirty="0"/>
              <a:t>71 bytes</a:t>
            </a:r>
          </a:p>
        </p:txBody>
      </p:sp>
      <p:sp>
        <p:nvSpPr>
          <p:cNvPr id="62" name="TextBox 61">
            <a:extLst>
              <a:ext uri="{FF2B5EF4-FFF2-40B4-BE49-F238E27FC236}">
                <a16:creationId xmlns:a16="http://schemas.microsoft.com/office/drawing/2014/main" id="{FCFB753F-1DCD-4624-AA4B-52C32869BC15}"/>
              </a:ext>
            </a:extLst>
          </p:cNvPr>
          <p:cNvSpPr txBox="1"/>
          <p:nvPr/>
        </p:nvSpPr>
        <p:spPr>
          <a:xfrm>
            <a:off x="165360" y="4308799"/>
            <a:ext cx="11764759" cy="369332"/>
          </a:xfrm>
          <a:prstGeom prst="rect">
            <a:avLst/>
          </a:prstGeom>
          <a:ln w="28575"/>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a:latin typeface="Courier New" panose="02070309020205020404" pitchFamily="49" charset="0"/>
                <a:cs typeface="Courier New" panose="02070309020205020404" pitchFamily="49" charset="0"/>
              </a:rPr>
              <a:t>HMAC[RO](K, L)= RO((K |0x00…00)</a:t>
            </a:r>
            <a:r>
              <a:rPr lang="en-US" dirty="0" err="1">
                <a:latin typeface="Courier New" panose="02070309020205020404" pitchFamily="49" charset="0"/>
                <a:cs typeface="Courier New" panose="02070309020205020404" pitchFamily="49" charset="0"/>
              </a:rPr>
              <a:t>xor</a:t>
            </a:r>
            <a:r>
              <a:rPr lang="en-US" dirty="0">
                <a:latin typeface="Courier New" panose="02070309020205020404" pitchFamily="49" charset="0"/>
                <a:cs typeface="Courier New" panose="02070309020205020404" pitchFamily="49" charset="0"/>
              </a:rPr>
              <a:t> 0x36…36) | RO((K | 0x00…00)</a:t>
            </a:r>
            <a:r>
              <a:rPr lang="en-US" dirty="0" err="1">
                <a:latin typeface="Courier New" panose="02070309020205020404" pitchFamily="49" charset="0"/>
                <a:cs typeface="Courier New" panose="02070309020205020404" pitchFamily="49" charset="0"/>
              </a:rPr>
              <a:t>xor</a:t>
            </a:r>
            <a:r>
              <a:rPr lang="en-US" dirty="0">
                <a:latin typeface="Courier New" panose="02070309020205020404" pitchFamily="49" charset="0"/>
                <a:cs typeface="Courier New" panose="02070309020205020404" pitchFamily="49" charset="0"/>
              </a:rPr>
              <a:t>(0x5c…5c) | L)) </a:t>
            </a:r>
          </a:p>
        </p:txBody>
      </p:sp>
      <p:sp>
        <p:nvSpPr>
          <p:cNvPr id="63" name="Right Brace 62">
            <a:extLst>
              <a:ext uri="{FF2B5EF4-FFF2-40B4-BE49-F238E27FC236}">
                <a16:creationId xmlns:a16="http://schemas.microsoft.com/office/drawing/2014/main" id="{D3C2E3B7-B054-43CD-BEB4-99F478A76723}"/>
              </a:ext>
            </a:extLst>
          </p:cNvPr>
          <p:cNvSpPr/>
          <p:nvPr/>
        </p:nvSpPr>
        <p:spPr>
          <a:xfrm rot="16200000">
            <a:off x="2940477" y="4143825"/>
            <a:ext cx="222952" cy="224651"/>
          </a:xfrm>
          <a:prstGeom prst="rightBrace">
            <a:avLst>
              <a:gd name="adj1" fmla="val 8333"/>
              <a:gd name="adj2" fmla="val 50266"/>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TextBox 63">
            <a:extLst>
              <a:ext uri="{FF2B5EF4-FFF2-40B4-BE49-F238E27FC236}">
                <a16:creationId xmlns:a16="http://schemas.microsoft.com/office/drawing/2014/main" id="{1C782EEA-C67D-4BD6-9985-6063633AC861}"/>
              </a:ext>
            </a:extLst>
          </p:cNvPr>
          <p:cNvSpPr txBox="1"/>
          <p:nvPr/>
        </p:nvSpPr>
        <p:spPr>
          <a:xfrm>
            <a:off x="3466306" y="3806074"/>
            <a:ext cx="977255" cy="369332"/>
          </a:xfrm>
          <a:prstGeom prst="rect">
            <a:avLst/>
          </a:prstGeom>
          <a:noFill/>
        </p:spPr>
        <p:txBody>
          <a:bodyPr wrap="none" rtlCol="0">
            <a:spAutoFit/>
          </a:bodyPr>
          <a:lstStyle/>
          <a:p>
            <a:r>
              <a:rPr lang="en-US" dirty="0"/>
              <a:t>32 bytes</a:t>
            </a:r>
          </a:p>
        </p:txBody>
      </p:sp>
      <p:sp>
        <p:nvSpPr>
          <p:cNvPr id="66" name="Right Brace 65">
            <a:extLst>
              <a:ext uri="{FF2B5EF4-FFF2-40B4-BE49-F238E27FC236}">
                <a16:creationId xmlns:a16="http://schemas.microsoft.com/office/drawing/2014/main" id="{F50C7F1E-723A-45C9-98E7-77A30764A356}"/>
              </a:ext>
            </a:extLst>
          </p:cNvPr>
          <p:cNvSpPr/>
          <p:nvPr/>
        </p:nvSpPr>
        <p:spPr>
          <a:xfrm rot="16200000">
            <a:off x="3737330" y="3769780"/>
            <a:ext cx="262296" cy="922770"/>
          </a:xfrm>
          <a:prstGeom prst="rightBrace">
            <a:avLst>
              <a:gd name="adj1" fmla="val 8333"/>
              <a:gd name="adj2" fmla="val 50266"/>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TextBox 66">
            <a:extLst>
              <a:ext uri="{FF2B5EF4-FFF2-40B4-BE49-F238E27FC236}">
                <a16:creationId xmlns:a16="http://schemas.microsoft.com/office/drawing/2014/main" id="{BB1C5B9A-E3AE-47E8-B8EF-9ABE729A9521}"/>
              </a:ext>
            </a:extLst>
          </p:cNvPr>
          <p:cNvSpPr txBox="1"/>
          <p:nvPr/>
        </p:nvSpPr>
        <p:spPr>
          <a:xfrm>
            <a:off x="2476239" y="3798972"/>
            <a:ext cx="977255" cy="369332"/>
          </a:xfrm>
          <a:prstGeom prst="rect">
            <a:avLst/>
          </a:prstGeom>
          <a:noFill/>
        </p:spPr>
        <p:txBody>
          <a:bodyPr wrap="none" rtlCol="0">
            <a:spAutoFit/>
          </a:bodyPr>
          <a:lstStyle/>
          <a:p>
            <a:r>
              <a:rPr lang="en-US" dirty="0"/>
              <a:t>32 bytes</a:t>
            </a:r>
          </a:p>
        </p:txBody>
      </p:sp>
      <p:sp>
        <p:nvSpPr>
          <p:cNvPr id="68" name="TextBox 67">
            <a:extLst>
              <a:ext uri="{FF2B5EF4-FFF2-40B4-BE49-F238E27FC236}">
                <a16:creationId xmlns:a16="http://schemas.microsoft.com/office/drawing/2014/main" id="{2943FE66-3FCD-4D20-A8F9-5EC9DC4332D4}"/>
              </a:ext>
            </a:extLst>
          </p:cNvPr>
          <p:cNvSpPr txBox="1"/>
          <p:nvPr/>
        </p:nvSpPr>
        <p:spPr>
          <a:xfrm>
            <a:off x="165360" y="4864428"/>
            <a:ext cx="10110460" cy="369332"/>
          </a:xfrm>
          <a:prstGeom prst="rect">
            <a:avLst/>
          </a:prstGeom>
          <a:ln w="28575"/>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err="1">
                <a:latin typeface="Courier New" panose="02070309020205020404" pitchFamily="49" charset="0"/>
                <a:cs typeface="Courier New" panose="02070309020205020404" pitchFamily="49" charset="0"/>
              </a:rPr>
              <a:t>ClientHello</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legacy_version</a:t>
            </a:r>
            <a:r>
              <a:rPr lang="en-US" dirty="0">
                <a:latin typeface="Courier New" panose="02070309020205020404" pitchFamily="49" charset="0"/>
                <a:cs typeface="Courier New" panose="02070309020205020404" pitchFamily="49" charset="0"/>
              </a:rPr>
              <a:t> | random | </a:t>
            </a:r>
            <a:r>
              <a:rPr lang="en-US" dirty="0" err="1">
                <a:latin typeface="Courier New" panose="02070309020205020404" pitchFamily="49" charset="0"/>
                <a:cs typeface="Courier New" panose="02070309020205020404" pitchFamily="49" charset="0"/>
              </a:rPr>
              <a:t>legacy_session_id</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ciphersuites</a:t>
            </a:r>
            <a:r>
              <a:rPr lang="en-US" dirty="0">
                <a:latin typeface="Courier New" panose="02070309020205020404" pitchFamily="49" charset="0"/>
                <a:cs typeface="Courier New" panose="02070309020205020404" pitchFamily="49" charset="0"/>
              </a:rPr>
              <a:t>…</a:t>
            </a:r>
          </a:p>
        </p:txBody>
      </p:sp>
      <p:sp>
        <p:nvSpPr>
          <p:cNvPr id="69" name="Right Brace 68">
            <a:extLst>
              <a:ext uri="{FF2B5EF4-FFF2-40B4-BE49-F238E27FC236}">
                <a16:creationId xmlns:a16="http://schemas.microsoft.com/office/drawing/2014/main" id="{0BFC212B-539D-4547-9362-9D308AE63C43}"/>
              </a:ext>
            </a:extLst>
          </p:cNvPr>
          <p:cNvSpPr/>
          <p:nvPr/>
        </p:nvSpPr>
        <p:spPr>
          <a:xfrm rot="5400000">
            <a:off x="2909557" y="4330097"/>
            <a:ext cx="110621" cy="1954510"/>
          </a:xfrm>
          <a:prstGeom prst="rightBrace">
            <a:avLst>
              <a:gd name="adj1" fmla="val 8333"/>
              <a:gd name="adj2" fmla="val 50266"/>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TextBox 70">
            <a:extLst>
              <a:ext uri="{FF2B5EF4-FFF2-40B4-BE49-F238E27FC236}">
                <a16:creationId xmlns:a16="http://schemas.microsoft.com/office/drawing/2014/main" id="{A31CCCF4-974E-44F4-B018-97401F9A7F86}"/>
              </a:ext>
            </a:extLst>
          </p:cNvPr>
          <p:cNvSpPr txBox="1"/>
          <p:nvPr/>
        </p:nvSpPr>
        <p:spPr>
          <a:xfrm>
            <a:off x="2521782" y="5349979"/>
            <a:ext cx="860235" cy="369332"/>
          </a:xfrm>
          <a:prstGeom prst="rect">
            <a:avLst/>
          </a:prstGeom>
          <a:noFill/>
        </p:spPr>
        <p:txBody>
          <a:bodyPr wrap="none" rtlCol="0">
            <a:spAutoFit/>
          </a:bodyPr>
          <a:lstStyle/>
          <a:p>
            <a:r>
              <a:rPr lang="en-US" dirty="0"/>
              <a:t>2 bytes</a:t>
            </a:r>
          </a:p>
        </p:txBody>
      </p:sp>
      <p:sp>
        <p:nvSpPr>
          <p:cNvPr id="72" name="Right Brace 71">
            <a:extLst>
              <a:ext uri="{FF2B5EF4-FFF2-40B4-BE49-F238E27FC236}">
                <a16:creationId xmlns:a16="http://schemas.microsoft.com/office/drawing/2014/main" id="{7815C399-C1EC-45D6-9226-5447051A9AA0}"/>
              </a:ext>
            </a:extLst>
          </p:cNvPr>
          <p:cNvSpPr/>
          <p:nvPr/>
        </p:nvSpPr>
        <p:spPr>
          <a:xfrm rot="5400000">
            <a:off x="4681445" y="4734796"/>
            <a:ext cx="85719" cy="1165626"/>
          </a:xfrm>
          <a:prstGeom prst="rightBrace">
            <a:avLst>
              <a:gd name="adj1" fmla="val 8333"/>
              <a:gd name="adj2" fmla="val 50266"/>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TextBox 72">
            <a:extLst>
              <a:ext uri="{FF2B5EF4-FFF2-40B4-BE49-F238E27FC236}">
                <a16:creationId xmlns:a16="http://schemas.microsoft.com/office/drawing/2014/main" id="{3CAAEBC6-0DC5-44F5-9E76-EF67E61EFC0C}"/>
              </a:ext>
            </a:extLst>
          </p:cNvPr>
          <p:cNvSpPr txBox="1"/>
          <p:nvPr/>
        </p:nvSpPr>
        <p:spPr>
          <a:xfrm>
            <a:off x="4348724" y="5339052"/>
            <a:ext cx="977255" cy="369332"/>
          </a:xfrm>
          <a:prstGeom prst="rect">
            <a:avLst/>
          </a:prstGeom>
          <a:noFill/>
        </p:spPr>
        <p:txBody>
          <a:bodyPr wrap="none" rtlCol="0">
            <a:spAutoFit/>
          </a:bodyPr>
          <a:lstStyle/>
          <a:p>
            <a:r>
              <a:rPr lang="en-US" dirty="0"/>
              <a:t>32 bytes</a:t>
            </a:r>
          </a:p>
        </p:txBody>
      </p:sp>
      <p:sp>
        <p:nvSpPr>
          <p:cNvPr id="74" name="Right Brace 73">
            <a:extLst>
              <a:ext uri="{FF2B5EF4-FFF2-40B4-BE49-F238E27FC236}">
                <a16:creationId xmlns:a16="http://schemas.microsoft.com/office/drawing/2014/main" id="{4BC3328C-01C0-4A24-8FFC-2A75E35D109A}"/>
              </a:ext>
            </a:extLst>
          </p:cNvPr>
          <p:cNvSpPr/>
          <p:nvPr/>
        </p:nvSpPr>
        <p:spPr>
          <a:xfrm rot="5400000">
            <a:off x="6692618" y="4066491"/>
            <a:ext cx="111812" cy="2484077"/>
          </a:xfrm>
          <a:prstGeom prst="rightBrace">
            <a:avLst>
              <a:gd name="adj1" fmla="val 8333"/>
              <a:gd name="adj2" fmla="val 50266"/>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TextBox 75">
            <a:extLst>
              <a:ext uri="{FF2B5EF4-FFF2-40B4-BE49-F238E27FC236}">
                <a16:creationId xmlns:a16="http://schemas.microsoft.com/office/drawing/2014/main" id="{DA7767DD-8BB4-4941-8F29-F1F5456FE3DD}"/>
              </a:ext>
            </a:extLst>
          </p:cNvPr>
          <p:cNvSpPr txBox="1"/>
          <p:nvPr/>
        </p:nvSpPr>
        <p:spPr>
          <a:xfrm>
            <a:off x="5424322" y="5350139"/>
            <a:ext cx="6361678" cy="369332"/>
          </a:xfrm>
          <a:prstGeom prst="rect">
            <a:avLst/>
          </a:prstGeom>
          <a:noFill/>
        </p:spPr>
        <p:txBody>
          <a:bodyPr wrap="none" rtlCol="0">
            <a:spAutoFit/>
          </a:bodyPr>
          <a:lstStyle/>
          <a:p>
            <a:r>
              <a:rPr lang="en-US" dirty="0"/>
              <a:t>Encoded length between 0 and 32: cannot equal </a:t>
            </a:r>
            <a:r>
              <a:rPr lang="en-US" dirty="0">
                <a:latin typeface="Courier New" panose="02070309020205020404" pitchFamily="49" charset="0"/>
                <a:cs typeface="Courier New" panose="02070309020205020404" pitchFamily="49" charset="0"/>
              </a:rPr>
              <a:t>0x36</a:t>
            </a:r>
            <a:r>
              <a:rPr lang="en-US" dirty="0">
                <a:cs typeface="Courier New" panose="02070309020205020404" pitchFamily="49" charset="0"/>
              </a:rPr>
              <a:t> or </a:t>
            </a:r>
            <a:r>
              <a:rPr lang="en-US" dirty="0">
                <a:latin typeface="Courier New" panose="02070309020205020404" pitchFamily="49" charset="0"/>
                <a:cs typeface="Courier New" panose="02070309020205020404" pitchFamily="49" charset="0"/>
              </a:rPr>
              <a:t>0x5c</a:t>
            </a:r>
          </a:p>
        </p:txBody>
      </p:sp>
      <p:sp>
        <p:nvSpPr>
          <p:cNvPr id="77" name="TextBox 76">
            <a:extLst>
              <a:ext uri="{FF2B5EF4-FFF2-40B4-BE49-F238E27FC236}">
                <a16:creationId xmlns:a16="http://schemas.microsoft.com/office/drawing/2014/main" id="{B62589F4-10C5-463E-9563-9D794AEE9F1F}"/>
              </a:ext>
            </a:extLst>
          </p:cNvPr>
          <p:cNvSpPr txBox="1"/>
          <p:nvPr/>
        </p:nvSpPr>
        <p:spPr>
          <a:xfrm>
            <a:off x="160809" y="3636797"/>
            <a:ext cx="1856598" cy="707886"/>
          </a:xfrm>
          <a:prstGeom prst="rect">
            <a:avLst/>
          </a:prstGeom>
          <a:noFill/>
        </p:spPr>
        <p:txBody>
          <a:bodyPr wrap="none" rtlCol="0">
            <a:spAutoFit/>
          </a:bodyPr>
          <a:lstStyle/>
          <a:p>
            <a:r>
              <a:rPr lang="en-US" sz="2000" b="1" dirty="0"/>
              <a:t>All PSK modes </a:t>
            </a:r>
          </a:p>
          <a:p>
            <a:r>
              <a:rPr lang="en-US" sz="2000" b="1" dirty="0"/>
              <a:t>with </a:t>
            </a:r>
            <a:r>
              <a:rPr lang="en-US" sz="2000" b="1" dirty="0">
                <a:latin typeface="Courier New" panose="02070309020205020404" pitchFamily="49" charset="0"/>
                <a:cs typeface="Courier New" panose="02070309020205020404" pitchFamily="49" charset="0"/>
              </a:rPr>
              <a:t>SHA256:</a:t>
            </a:r>
            <a:r>
              <a:rPr lang="en-US" sz="2000" b="1" dirty="0"/>
              <a:t> </a:t>
            </a:r>
          </a:p>
        </p:txBody>
      </p:sp>
      <p:sp>
        <p:nvSpPr>
          <p:cNvPr id="80" name="Title 1">
            <a:extLst>
              <a:ext uri="{FF2B5EF4-FFF2-40B4-BE49-F238E27FC236}">
                <a16:creationId xmlns:a16="http://schemas.microsoft.com/office/drawing/2014/main" id="{FA505574-4B3E-45EB-9E8A-A43FC3542DE8}"/>
              </a:ext>
            </a:extLst>
          </p:cNvPr>
          <p:cNvSpPr txBox="1">
            <a:spLocks/>
          </p:cNvSpPr>
          <p:nvPr/>
        </p:nvSpPr>
        <p:spPr>
          <a:xfrm>
            <a:off x="-185744" y="210481"/>
            <a:ext cx="8942777" cy="923925"/>
          </a:xfrm>
          <a:prstGeom prst="rect">
            <a:avLst/>
          </a:prstGeom>
          <a:ln w="38100">
            <a:solidFill>
              <a:schemeClr val="tx1"/>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solidFill>
                  <a:schemeClr val="tx1"/>
                </a:solidFill>
              </a:rPr>
              <a:t>  How Not to Separate Your Domains</a:t>
            </a:r>
          </a:p>
        </p:txBody>
      </p:sp>
      <p:sp>
        <p:nvSpPr>
          <p:cNvPr id="85" name="Footer Placeholder 84">
            <a:extLst>
              <a:ext uri="{FF2B5EF4-FFF2-40B4-BE49-F238E27FC236}">
                <a16:creationId xmlns:a16="http://schemas.microsoft.com/office/drawing/2014/main" id="{88CA3D40-B468-44C7-992C-8081B04903DD}"/>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15951576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903662C7-E490-4B07-9F18-53EA3EC805B1}"/>
              </a:ext>
            </a:extLst>
          </p:cNvPr>
          <p:cNvSpPr txBox="1"/>
          <p:nvPr/>
        </p:nvSpPr>
        <p:spPr>
          <a:xfrm>
            <a:off x="7228820" y="10942650"/>
            <a:ext cx="1468672" cy="369332"/>
          </a:xfrm>
          <a:prstGeom prst="rect">
            <a:avLst/>
          </a:prstGeom>
          <a:noFill/>
        </p:spPr>
        <p:txBody>
          <a:bodyPr wrap="none" rtlCol="0">
            <a:spAutoFit/>
          </a:bodyPr>
          <a:lstStyle/>
          <a:p>
            <a:r>
              <a:rPr lang="en-US" dirty="0"/>
              <a:t>Labels here</a:t>
            </a:r>
          </a:p>
        </p:txBody>
      </p:sp>
      <p:sp>
        <p:nvSpPr>
          <p:cNvPr id="27" name="Rectangle 26">
            <a:extLst>
              <a:ext uri="{FF2B5EF4-FFF2-40B4-BE49-F238E27FC236}">
                <a16:creationId xmlns:a16="http://schemas.microsoft.com/office/drawing/2014/main" id="{EAB27574-3FDD-4625-8029-7990FDAB8ABD}"/>
              </a:ext>
            </a:extLst>
          </p:cNvPr>
          <p:cNvSpPr/>
          <p:nvPr/>
        </p:nvSpPr>
        <p:spPr>
          <a:xfrm>
            <a:off x="4049935" y="11488524"/>
            <a:ext cx="5099901" cy="35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Breaks down for PSK-only/SHA384!</a:t>
            </a:r>
          </a:p>
        </p:txBody>
      </p:sp>
      <p:sp>
        <p:nvSpPr>
          <p:cNvPr id="33" name="Rectangle 32">
            <a:extLst>
              <a:ext uri="{FF2B5EF4-FFF2-40B4-BE49-F238E27FC236}">
                <a16:creationId xmlns:a16="http://schemas.microsoft.com/office/drawing/2014/main" id="{74B5D292-8826-4DF7-9F5B-BC9F224D2C91}"/>
              </a:ext>
            </a:extLst>
          </p:cNvPr>
          <p:cNvSpPr/>
          <p:nvPr/>
        </p:nvSpPr>
        <p:spPr>
          <a:xfrm>
            <a:off x="277840" y="1464383"/>
            <a:ext cx="2452525" cy="4770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dirty="0"/>
              <a:t>   Random oracle </a:t>
            </a:r>
          </a:p>
        </p:txBody>
      </p:sp>
      <p:sp>
        <p:nvSpPr>
          <p:cNvPr id="34" name="Rectangle 33">
            <a:extLst>
              <a:ext uri="{FF2B5EF4-FFF2-40B4-BE49-F238E27FC236}">
                <a16:creationId xmlns:a16="http://schemas.microsoft.com/office/drawing/2014/main" id="{BC3FCD45-B910-4FFB-B974-4717AC17FA74}"/>
              </a:ext>
            </a:extLst>
          </p:cNvPr>
          <p:cNvSpPr/>
          <p:nvPr/>
        </p:nvSpPr>
        <p:spPr>
          <a:xfrm>
            <a:off x="4348724" y="1439405"/>
            <a:ext cx="4612954" cy="5323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dirty="0"/>
              <a:t>   ROs:                                and           </a:t>
            </a:r>
          </a:p>
        </p:txBody>
      </p:sp>
      <p:sp>
        <p:nvSpPr>
          <p:cNvPr id="35" name="Rectangle: Rounded Corners 34">
            <a:extLst>
              <a:ext uri="{FF2B5EF4-FFF2-40B4-BE49-F238E27FC236}">
                <a16:creationId xmlns:a16="http://schemas.microsoft.com/office/drawing/2014/main" id="{09B8B767-49D8-4B23-846D-5538DEFFB82F}"/>
              </a:ext>
            </a:extLst>
          </p:cNvPr>
          <p:cNvSpPr/>
          <p:nvPr/>
        </p:nvSpPr>
        <p:spPr>
          <a:xfrm>
            <a:off x="2039112" y="1563906"/>
            <a:ext cx="574754" cy="27796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RO</a:t>
            </a:r>
          </a:p>
        </p:txBody>
      </p:sp>
      <p:sp>
        <p:nvSpPr>
          <p:cNvPr id="36" name="Rectangle: Rounded Corners 35">
            <a:extLst>
              <a:ext uri="{FF2B5EF4-FFF2-40B4-BE49-F238E27FC236}">
                <a16:creationId xmlns:a16="http://schemas.microsoft.com/office/drawing/2014/main" id="{C738DAD1-AB85-4B35-B665-FBE0798B5806}"/>
              </a:ext>
            </a:extLst>
          </p:cNvPr>
          <p:cNvSpPr/>
          <p:nvPr/>
        </p:nvSpPr>
        <p:spPr>
          <a:xfrm>
            <a:off x="5133409" y="1554336"/>
            <a:ext cx="1467384" cy="25951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Transcript-RO</a:t>
            </a:r>
          </a:p>
        </p:txBody>
      </p:sp>
      <p:sp>
        <p:nvSpPr>
          <p:cNvPr id="37" name="Rectangle: Rounded Corners 36">
            <a:extLst>
              <a:ext uri="{FF2B5EF4-FFF2-40B4-BE49-F238E27FC236}">
                <a16:creationId xmlns:a16="http://schemas.microsoft.com/office/drawing/2014/main" id="{7DCA2783-D6DD-4BD5-9D51-70DA2904A38D}"/>
              </a:ext>
            </a:extLst>
          </p:cNvPr>
          <p:cNvSpPr/>
          <p:nvPr/>
        </p:nvSpPr>
        <p:spPr>
          <a:xfrm>
            <a:off x="7131938" y="1573262"/>
            <a:ext cx="1685535" cy="259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Component-RO</a:t>
            </a:r>
          </a:p>
        </p:txBody>
      </p:sp>
      <p:cxnSp>
        <p:nvCxnSpPr>
          <p:cNvPr id="38" name="Connector: Curved 37">
            <a:extLst>
              <a:ext uri="{FF2B5EF4-FFF2-40B4-BE49-F238E27FC236}">
                <a16:creationId xmlns:a16="http://schemas.microsoft.com/office/drawing/2014/main" id="{E1357375-030A-4E22-B5C0-5C2B2908B1A6}"/>
              </a:ext>
            </a:extLst>
          </p:cNvPr>
          <p:cNvCxnSpPr>
            <a:cxnSpLocks/>
            <a:stCxn id="33" idx="3"/>
            <a:endCxn id="34" idx="1"/>
          </p:cNvCxnSpPr>
          <p:nvPr/>
        </p:nvCxnSpPr>
        <p:spPr>
          <a:xfrm>
            <a:off x="2730365" y="1702891"/>
            <a:ext cx="1618359" cy="267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92EFE609-20B8-4A47-A7C5-1783BD50DCB1}"/>
              </a:ext>
            </a:extLst>
          </p:cNvPr>
          <p:cNvSpPr txBox="1"/>
          <p:nvPr/>
        </p:nvSpPr>
        <p:spPr>
          <a:xfrm>
            <a:off x="3243770" y="1302729"/>
            <a:ext cx="612668" cy="461665"/>
          </a:xfrm>
          <a:prstGeom prst="rect">
            <a:avLst/>
          </a:prstGeom>
          <a:noFill/>
        </p:spPr>
        <p:txBody>
          <a:bodyPr wrap="none" rtlCol="0">
            <a:spAutoFit/>
          </a:bodyPr>
          <a:lstStyle/>
          <a:p>
            <a:r>
              <a:rPr lang="en-US" sz="2400" b="1" dirty="0"/>
              <a:t>???</a:t>
            </a:r>
          </a:p>
        </p:txBody>
      </p:sp>
      <p:sp>
        <p:nvSpPr>
          <p:cNvPr id="45" name="Rectangle: Rounded Corners 44">
            <a:extLst>
              <a:ext uri="{FF2B5EF4-FFF2-40B4-BE49-F238E27FC236}">
                <a16:creationId xmlns:a16="http://schemas.microsoft.com/office/drawing/2014/main" id="{AE07F927-C159-4848-A77D-E1CDD57B532E}"/>
              </a:ext>
            </a:extLst>
          </p:cNvPr>
          <p:cNvSpPr/>
          <p:nvPr/>
        </p:nvSpPr>
        <p:spPr>
          <a:xfrm>
            <a:off x="189844" y="2153315"/>
            <a:ext cx="7635890" cy="793264"/>
          </a:xfrm>
          <a:prstGeom prst="roundRec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solidFill>
                  <a:schemeClr val="tx1"/>
                </a:solidFill>
              </a:rPr>
              <a:t>RO(</a:t>
            </a:r>
            <a:r>
              <a:rPr lang="en-US" sz="1400" b="1" dirty="0">
                <a:solidFill>
                  <a:schemeClr val="tx1"/>
                </a:solidFill>
              </a:rPr>
              <a:t>0x0303aaaaaaaaaaaaaaaaaaaaaaaaaaaaaaaaaaaaaaaaaaaaaaaaaaaaaaaaaaaaaaaa000002130101000105002b0003010304002d0002010000290007002c00070001bbaaaaaaaa</a:t>
            </a:r>
            <a:r>
              <a:rPr lang="en-US" sz="2400" b="1" dirty="0">
                <a:solidFill>
                  <a:schemeClr val="tx1"/>
                </a:solidFill>
              </a:rPr>
              <a:t>)</a:t>
            </a:r>
          </a:p>
        </p:txBody>
      </p:sp>
      <p:sp>
        <p:nvSpPr>
          <p:cNvPr id="47" name="TextBox 46">
            <a:extLst>
              <a:ext uri="{FF2B5EF4-FFF2-40B4-BE49-F238E27FC236}">
                <a16:creationId xmlns:a16="http://schemas.microsoft.com/office/drawing/2014/main" id="{D5E5B80F-CAF5-4184-A761-16BD28DB8A07}"/>
              </a:ext>
            </a:extLst>
          </p:cNvPr>
          <p:cNvSpPr txBox="1"/>
          <p:nvPr/>
        </p:nvSpPr>
        <p:spPr>
          <a:xfrm>
            <a:off x="2337878" y="3095269"/>
            <a:ext cx="9592241" cy="510778"/>
          </a:xfrm>
          <a:prstGeom prst="wedgeRoundRectCallout">
            <a:avLst>
              <a:gd name="adj1" fmla="val 7917"/>
              <a:gd name="adj2" fmla="val -127888"/>
              <a:gd name="adj3" fmla="val 16667"/>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400" dirty="0"/>
              <a:t>Is this a partial transcript, or an intermediate call in an </a:t>
            </a:r>
            <a:r>
              <a:rPr lang="en-US" sz="2400" dirty="0">
                <a:latin typeface="Courier New" panose="02070309020205020404" pitchFamily="49" charset="0"/>
                <a:cs typeface="Courier New" panose="02070309020205020404" pitchFamily="49" charset="0"/>
              </a:rPr>
              <a:t>HMAC</a:t>
            </a:r>
            <a:r>
              <a:rPr lang="en-US" sz="2400" dirty="0"/>
              <a:t> computation?</a:t>
            </a:r>
          </a:p>
        </p:txBody>
      </p:sp>
      <p:cxnSp>
        <p:nvCxnSpPr>
          <p:cNvPr id="52" name="Straight Arrow Connector 51">
            <a:extLst>
              <a:ext uri="{FF2B5EF4-FFF2-40B4-BE49-F238E27FC236}">
                <a16:creationId xmlns:a16="http://schemas.microsoft.com/office/drawing/2014/main" id="{4170EDDB-8DDB-42F5-906D-8BF988F622C6}"/>
              </a:ext>
            </a:extLst>
          </p:cNvPr>
          <p:cNvCxnSpPr/>
          <p:nvPr/>
        </p:nvCxnSpPr>
        <p:spPr>
          <a:xfrm flipH="1">
            <a:off x="10007122" y="3385781"/>
            <a:ext cx="29002" cy="284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Right Brace 52">
            <a:extLst>
              <a:ext uri="{FF2B5EF4-FFF2-40B4-BE49-F238E27FC236}">
                <a16:creationId xmlns:a16="http://schemas.microsoft.com/office/drawing/2014/main" id="{1711361F-85C1-4D76-B81D-534562311C9C}"/>
              </a:ext>
            </a:extLst>
          </p:cNvPr>
          <p:cNvSpPr/>
          <p:nvPr/>
        </p:nvSpPr>
        <p:spPr>
          <a:xfrm rot="5400000">
            <a:off x="9023089" y="1138640"/>
            <a:ext cx="218566" cy="5461971"/>
          </a:xfrm>
          <a:prstGeom prst="rightBrace">
            <a:avLst>
              <a:gd name="adj1" fmla="val 8333"/>
              <a:gd name="adj2" fmla="val 50266"/>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Box 53">
            <a:extLst>
              <a:ext uri="{FF2B5EF4-FFF2-40B4-BE49-F238E27FC236}">
                <a16:creationId xmlns:a16="http://schemas.microsoft.com/office/drawing/2014/main" id="{FB0367D9-C064-4432-8194-D0781F55A3A8}"/>
              </a:ext>
            </a:extLst>
          </p:cNvPr>
          <p:cNvSpPr txBox="1"/>
          <p:nvPr/>
        </p:nvSpPr>
        <p:spPr>
          <a:xfrm>
            <a:off x="7895742" y="3880770"/>
            <a:ext cx="2662524" cy="400110"/>
          </a:xfrm>
          <a:prstGeom prst="rect">
            <a:avLst/>
          </a:prstGeom>
          <a:noFill/>
        </p:spPr>
        <p:txBody>
          <a:bodyPr wrap="none" rtlCol="0">
            <a:spAutoFit/>
          </a:bodyPr>
          <a:lstStyle/>
          <a:p>
            <a:r>
              <a:rPr lang="en-US" sz="2000" dirty="0"/>
              <a:t>Always at least 96 bytes</a:t>
            </a:r>
          </a:p>
        </p:txBody>
      </p:sp>
      <p:cxnSp>
        <p:nvCxnSpPr>
          <p:cNvPr id="58" name="Straight Arrow Connector 57">
            <a:extLst>
              <a:ext uri="{FF2B5EF4-FFF2-40B4-BE49-F238E27FC236}">
                <a16:creationId xmlns:a16="http://schemas.microsoft.com/office/drawing/2014/main" id="{D7FF1E77-8E1B-4E5F-BD5B-837C1420B424}"/>
              </a:ext>
            </a:extLst>
          </p:cNvPr>
          <p:cNvCxnSpPr>
            <a:cxnSpLocks/>
            <a:endCxn id="45" idx="3"/>
          </p:cNvCxnSpPr>
          <p:nvPr/>
        </p:nvCxnSpPr>
        <p:spPr>
          <a:xfrm flipH="1">
            <a:off x="7825734" y="2549947"/>
            <a:ext cx="933045"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570792D4-7E7A-4D95-BF77-B0AEECDD6F28}"/>
              </a:ext>
            </a:extLst>
          </p:cNvPr>
          <p:cNvSpPr txBox="1"/>
          <p:nvPr/>
        </p:nvSpPr>
        <p:spPr>
          <a:xfrm>
            <a:off x="8740474" y="2344951"/>
            <a:ext cx="1065163" cy="400110"/>
          </a:xfrm>
          <a:prstGeom prst="rect">
            <a:avLst/>
          </a:prstGeom>
          <a:noFill/>
        </p:spPr>
        <p:txBody>
          <a:bodyPr wrap="none" rtlCol="0">
            <a:spAutoFit/>
          </a:bodyPr>
          <a:lstStyle/>
          <a:p>
            <a:r>
              <a:rPr lang="en-US" sz="2000" dirty="0"/>
              <a:t>71 bytes</a:t>
            </a:r>
          </a:p>
        </p:txBody>
      </p:sp>
      <p:sp>
        <p:nvSpPr>
          <p:cNvPr id="62" name="TextBox 61">
            <a:extLst>
              <a:ext uri="{FF2B5EF4-FFF2-40B4-BE49-F238E27FC236}">
                <a16:creationId xmlns:a16="http://schemas.microsoft.com/office/drawing/2014/main" id="{FCFB753F-1DCD-4624-AA4B-52C32869BC15}"/>
              </a:ext>
            </a:extLst>
          </p:cNvPr>
          <p:cNvSpPr txBox="1"/>
          <p:nvPr/>
        </p:nvSpPr>
        <p:spPr>
          <a:xfrm>
            <a:off x="165360" y="4308799"/>
            <a:ext cx="11764759" cy="369332"/>
          </a:xfrm>
          <a:prstGeom prst="rect">
            <a:avLst/>
          </a:prstGeom>
          <a:ln w="28575"/>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a:latin typeface="Courier New" panose="02070309020205020404" pitchFamily="49" charset="0"/>
                <a:cs typeface="Courier New" panose="02070309020205020404" pitchFamily="49" charset="0"/>
              </a:rPr>
              <a:t>HMAC[RO](K, L)= RO((K |0x00…00)</a:t>
            </a:r>
            <a:r>
              <a:rPr lang="en-US" dirty="0" err="1">
                <a:latin typeface="Courier New" panose="02070309020205020404" pitchFamily="49" charset="0"/>
                <a:cs typeface="Courier New" panose="02070309020205020404" pitchFamily="49" charset="0"/>
              </a:rPr>
              <a:t>xor</a:t>
            </a:r>
            <a:r>
              <a:rPr lang="en-US" dirty="0">
                <a:latin typeface="Courier New" panose="02070309020205020404" pitchFamily="49" charset="0"/>
                <a:cs typeface="Courier New" panose="02070309020205020404" pitchFamily="49" charset="0"/>
              </a:rPr>
              <a:t> 0x36…36) | RO((K | 0x00…00)</a:t>
            </a:r>
            <a:r>
              <a:rPr lang="en-US" dirty="0" err="1">
                <a:latin typeface="Courier New" panose="02070309020205020404" pitchFamily="49" charset="0"/>
                <a:cs typeface="Courier New" panose="02070309020205020404" pitchFamily="49" charset="0"/>
              </a:rPr>
              <a:t>xor</a:t>
            </a:r>
            <a:r>
              <a:rPr lang="en-US" dirty="0">
                <a:latin typeface="Courier New" panose="02070309020205020404" pitchFamily="49" charset="0"/>
                <a:cs typeface="Courier New" panose="02070309020205020404" pitchFamily="49" charset="0"/>
              </a:rPr>
              <a:t>(0x5c…5c) | L)) </a:t>
            </a:r>
          </a:p>
        </p:txBody>
      </p:sp>
      <p:sp>
        <p:nvSpPr>
          <p:cNvPr id="63" name="Right Brace 62">
            <a:extLst>
              <a:ext uri="{FF2B5EF4-FFF2-40B4-BE49-F238E27FC236}">
                <a16:creationId xmlns:a16="http://schemas.microsoft.com/office/drawing/2014/main" id="{D3C2E3B7-B054-43CD-BEB4-99F478A76723}"/>
              </a:ext>
            </a:extLst>
          </p:cNvPr>
          <p:cNvSpPr/>
          <p:nvPr/>
        </p:nvSpPr>
        <p:spPr>
          <a:xfrm rot="16200000">
            <a:off x="2940477" y="4143825"/>
            <a:ext cx="222952" cy="224651"/>
          </a:xfrm>
          <a:prstGeom prst="rightBrace">
            <a:avLst>
              <a:gd name="adj1" fmla="val 8333"/>
              <a:gd name="adj2" fmla="val 50266"/>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TextBox 63">
            <a:extLst>
              <a:ext uri="{FF2B5EF4-FFF2-40B4-BE49-F238E27FC236}">
                <a16:creationId xmlns:a16="http://schemas.microsoft.com/office/drawing/2014/main" id="{1C782EEA-C67D-4BD6-9985-6063633AC861}"/>
              </a:ext>
            </a:extLst>
          </p:cNvPr>
          <p:cNvSpPr txBox="1"/>
          <p:nvPr/>
        </p:nvSpPr>
        <p:spPr>
          <a:xfrm>
            <a:off x="3466306" y="3806074"/>
            <a:ext cx="977255" cy="369332"/>
          </a:xfrm>
          <a:prstGeom prst="rect">
            <a:avLst/>
          </a:prstGeom>
          <a:noFill/>
        </p:spPr>
        <p:txBody>
          <a:bodyPr wrap="none" rtlCol="0">
            <a:spAutoFit/>
          </a:bodyPr>
          <a:lstStyle/>
          <a:p>
            <a:r>
              <a:rPr lang="en-US" dirty="0"/>
              <a:t>32 bytes</a:t>
            </a:r>
          </a:p>
        </p:txBody>
      </p:sp>
      <p:sp>
        <p:nvSpPr>
          <p:cNvPr id="66" name="Right Brace 65">
            <a:extLst>
              <a:ext uri="{FF2B5EF4-FFF2-40B4-BE49-F238E27FC236}">
                <a16:creationId xmlns:a16="http://schemas.microsoft.com/office/drawing/2014/main" id="{F50C7F1E-723A-45C9-98E7-77A30764A356}"/>
              </a:ext>
            </a:extLst>
          </p:cNvPr>
          <p:cNvSpPr/>
          <p:nvPr/>
        </p:nvSpPr>
        <p:spPr>
          <a:xfrm rot="16200000">
            <a:off x="3737330" y="3769780"/>
            <a:ext cx="262296" cy="922770"/>
          </a:xfrm>
          <a:prstGeom prst="rightBrace">
            <a:avLst>
              <a:gd name="adj1" fmla="val 8333"/>
              <a:gd name="adj2" fmla="val 50266"/>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TextBox 66">
            <a:extLst>
              <a:ext uri="{FF2B5EF4-FFF2-40B4-BE49-F238E27FC236}">
                <a16:creationId xmlns:a16="http://schemas.microsoft.com/office/drawing/2014/main" id="{BB1C5B9A-E3AE-47E8-B8EF-9ABE729A9521}"/>
              </a:ext>
            </a:extLst>
          </p:cNvPr>
          <p:cNvSpPr txBox="1"/>
          <p:nvPr/>
        </p:nvSpPr>
        <p:spPr>
          <a:xfrm>
            <a:off x="2476239" y="3798972"/>
            <a:ext cx="977255" cy="369332"/>
          </a:xfrm>
          <a:prstGeom prst="rect">
            <a:avLst/>
          </a:prstGeom>
          <a:noFill/>
        </p:spPr>
        <p:txBody>
          <a:bodyPr wrap="none" rtlCol="0">
            <a:spAutoFit/>
          </a:bodyPr>
          <a:lstStyle/>
          <a:p>
            <a:r>
              <a:rPr lang="en-US" dirty="0"/>
              <a:t>32 bytes</a:t>
            </a:r>
          </a:p>
        </p:txBody>
      </p:sp>
      <p:sp>
        <p:nvSpPr>
          <p:cNvPr id="68" name="TextBox 67">
            <a:extLst>
              <a:ext uri="{FF2B5EF4-FFF2-40B4-BE49-F238E27FC236}">
                <a16:creationId xmlns:a16="http://schemas.microsoft.com/office/drawing/2014/main" id="{2943FE66-3FCD-4D20-A8F9-5EC9DC4332D4}"/>
              </a:ext>
            </a:extLst>
          </p:cNvPr>
          <p:cNvSpPr txBox="1"/>
          <p:nvPr/>
        </p:nvSpPr>
        <p:spPr>
          <a:xfrm>
            <a:off x="165360" y="4864428"/>
            <a:ext cx="10110460" cy="369332"/>
          </a:xfrm>
          <a:prstGeom prst="rect">
            <a:avLst/>
          </a:prstGeom>
          <a:ln w="28575"/>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err="1">
                <a:latin typeface="Courier New" panose="02070309020205020404" pitchFamily="49" charset="0"/>
                <a:cs typeface="Courier New" panose="02070309020205020404" pitchFamily="49" charset="0"/>
              </a:rPr>
              <a:t>ClientHello</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legacy_version</a:t>
            </a:r>
            <a:r>
              <a:rPr lang="en-US" dirty="0">
                <a:latin typeface="Courier New" panose="02070309020205020404" pitchFamily="49" charset="0"/>
                <a:cs typeface="Courier New" panose="02070309020205020404" pitchFamily="49" charset="0"/>
              </a:rPr>
              <a:t> | random | </a:t>
            </a:r>
            <a:r>
              <a:rPr lang="en-US" dirty="0" err="1">
                <a:latin typeface="Courier New" panose="02070309020205020404" pitchFamily="49" charset="0"/>
                <a:cs typeface="Courier New" panose="02070309020205020404" pitchFamily="49" charset="0"/>
              </a:rPr>
              <a:t>legacy_session_id</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ciphersuites</a:t>
            </a:r>
            <a:r>
              <a:rPr lang="en-US" dirty="0">
                <a:latin typeface="Courier New" panose="02070309020205020404" pitchFamily="49" charset="0"/>
                <a:cs typeface="Courier New" panose="02070309020205020404" pitchFamily="49" charset="0"/>
              </a:rPr>
              <a:t>…</a:t>
            </a:r>
          </a:p>
        </p:txBody>
      </p:sp>
      <p:sp>
        <p:nvSpPr>
          <p:cNvPr id="69" name="Right Brace 68">
            <a:extLst>
              <a:ext uri="{FF2B5EF4-FFF2-40B4-BE49-F238E27FC236}">
                <a16:creationId xmlns:a16="http://schemas.microsoft.com/office/drawing/2014/main" id="{0BFC212B-539D-4547-9362-9D308AE63C43}"/>
              </a:ext>
            </a:extLst>
          </p:cNvPr>
          <p:cNvSpPr/>
          <p:nvPr/>
        </p:nvSpPr>
        <p:spPr>
          <a:xfrm rot="5400000">
            <a:off x="2909557" y="4330097"/>
            <a:ext cx="110621" cy="1954510"/>
          </a:xfrm>
          <a:prstGeom prst="rightBrace">
            <a:avLst>
              <a:gd name="adj1" fmla="val 8333"/>
              <a:gd name="adj2" fmla="val 50266"/>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TextBox 70">
            <a:extLst>
              <a:ext uri="{FF2B5EF4-FFF2-40B4-BE49-F238E27FC236}">
                <a16:creationId xmlns:a16="http://schemas.microsoft.com/office/drawing/2014/main" id="{A31CCCF4-974E-44F4-B018-97401F9A7F86}"/>
              </a:ext>
            </a:extLst>
          </p:cNvPr>
          <p:cNvSpPr txBox="1"/>
          <p:nvPr/>
        </p:nvSpPr>
        <p:spPr>
          <a:xfrm>
            <a:off x="2521782" y="5349979"/>
            <a:ext cx="860235" cy="369332"/>
          </a:xfrm>
          <a:prstGeom prst="rect">
            <a:avLst/>
          </a:prstGeom>
          <a:noFill/>
        </p:spPr>
        <p:txBody>
          <a:bodyPr wrap="none" rtlCol="0">
            <a:spAutoFit/>
          </a:bodyPr>
          <a:lstStyle/>
          <a:p>
            <a:r>
              <a:rPr lang="en-US" dirty="0"/>
              <a:t>2 bytes</a:t>
            </a:r>
          </a:p>
        </p:txBody>
      </p:sp>
      <p:sp>
        <p:nvSpPr>
          <p:cNvPr id="72" name="Right Brace 71">
            <a:extLst>
              <a:ext uri="{FF2B5EF4-FFF2-40B4-BE49-F238E27FC236}">
                <a16:creationId xmlns:a16="http://schemas.microsoft.com/office/drawing/2014/main" id="{7815C399-C1EC-45D6-9226-5447051A9AA0}"/>
              </a:ext>
            </a:extLst>
          </p:cNvPr>
          <p:cNvSpPr/>
          <p:nvPr/>
        </p:nvSpPr>
        <p:spPr>
          <a:xfrm rot="5400000">
            <a:off x="4681445" y="4734796"/>
            <a:ext cx="85719" cy="1165626"/>
          </a:xfrm>
          <a:prstGeom prst="rightBrace">
            <a:avLst>
              <a:gd name="adj1" fmla="val 8333"/>
              <a:gd name="adj2" fmla="val 50266"/>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TextBox 72">
            <a:extLst>
              <a:ext uri="{FF2B5EF4-FFF2-40B4-BE49-F238E27FC236}">
                <a16:creationId xmlns:a16="http://schemas.microsoft.com/office/drawing/2014/main" id="{3CAAEBC6-0DC5-44F5-9E76-EF67E61EFC0C}"/>
              </a:ext>
            </a:extLst>
          </p:cNvPr>
          <p:cNvSpPr txBox="1"/>
          <p:nvPr/>
        </p:nvSpPr>
        <p:spPr>
          <a:xfrm>
            <a:off x="4348724" y="5339052"/>
            <a:ext cx="977255" cy="369332"/>
          </a:xfrm>
          <a:prstGeom prst="rect">
            <a:avLst/>
          </a:prstGeom>
          <a:noFill/>
        </p:spPr>
        <p:txBody>
          <a:bodyPr wrap="none" rtlCol="0">
            <a:spAutoFit/>
          </a:bodyPr>
          <a:lstStyle/>
          <a:p>
            <a:r>
              <a:rPr lang="en-US" dirty="0"/>
              <a:t>32 bytes</a:t>
            </a:r>
          </a:p>
        </p:txBody>
      </p:sp>
      <p:sp>
        <p:nvSpPr>
          <p:cNvPr id="74" name="Right Brace 73">
            <a:extLst>
              <a:ext uri="{FF2B5EF4-FFF2-40B4-BE49-F238E27FC236}">
                <a16:creationId xmlns:a16="http://schemas.microsoft.com/office/drawing/2014/main" id="{4BC3328C-01C0-4A24-8FFC-2A75E35D109A}"/>
              </a:ext>
            </a:extLst>
          </p:cNvPr>
          <p:cNvSpPr/>
          <p:nvPr/>
        </p:nvSpPr>
        <p:spPr>
          <a:xfrm rot="5400000">
            <a:off x="6692618" y="4066491"/>
            <a:ext cx="111812" cy="2484077"/>
          </a:xfrm>
          <a:prstGeom prst="rightBrace">
            <a:avLst>
              <a:gd name="adj1" fmla="val 8333"/>
              <a:gd name="adj2" fmla="val 50266"/>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TextBox 75">
            <a:extLst>
              <a:ext uri="{FF2B5EF4-FFF2-40B4-BE49-F238E27FC236}">
                <a16:creationId xmlns:a16="http://schemas.microsoft.com/office/drawing/2014/main" id="{DA7767DD-8BB4-4941-8F29-F1F5456FE3DD}"/>
              </a:ext>
            </a:extLst>
          </p:cNvPr>
          <p:cNvSpPr txBox="1"/>
          <p:nvPr/>
        </p:nvSpPr>
        <p:spPr>
          <a:xfrm>
            <a:off x="5424322" y="5350139"/>
            <a:ext cx="6361678" cy="369332"/>
          </a:xfrm>
          <a:prstGeom prst="rect">
            <a:avLst/>
          </a:prstGeom>
          <a:noFill/>
        </p:spPr>
        <p:txBody>
          <a:bodyPr wrap="none" rtlCol="0">
            <a:spAutoFit/>
          </a:bodyPr>
          <a:lstStyle/>
          <a:p>
            <a:r>
              <a:rPr lang="en-US" dirty="0"/>
              <a:t>Encoded length between 0 and 32: cannot equal </a:t>
            </a:r>
            <a:r>
              <a:rPr lang="en-US" dirty="0">
                <a:latin typeface="Courier New" panose="02070309020205020404" pitchFamily="49" charset="0"/>
                <a:cs typeface="Courier New" panose="02070309020205020404" pitchFamily="49" charset="0"/>
              </a:rPr>
              <a:t>0x36</a:t>
            </a:r>
            <a:r>
              <a:rPr lang="en-US" dirty="0">
                <a:cs typeface="Courier New" panose="02070309020205020404" pitchFamily="49" charset="0"/>
              </a:rPr>
              <a:t> or </a:t>
            </a:r>
            <a:r>
              <a:rPr lang="en-US" dirty="0">
                <a:latin typeface="Courier New" panose="02070309020205020404" pitchFamily="49" charset="0"/>
                <a:cs typeface="Courier New" panose="02070309020205020404" pitchFamily="49" charset="0"/>
              </a:rPr>
              <a:t>0x5c</a:t>
            </a:r>
          </a:p>
        </p:txBody>
      </p:sp>
      <p:sp>
        <p:nvSpPr>
          <p:cNvPr id="77" name="TextBox 76">
            <a:extLst>
              <a:ext uri="{FF2B5EF4-FFF2-40B4-BE49-F238E27FC236}">
                <a16:creationId xmlns:a16="http://schemas.microsoft.com/office/drawing/2014/main" id="{B62589F4-10C5-463E-9563-9D794AEE9F1F}"/>
              </a:ext>
            </a:extLst>
          </p:cNvPr>
          <p:cNvSpPr txBox="1"/>
          <p:nvPr/>
        </p:nvSpPr>
        <p:spPr>
          <a:xfrm>
            <a:off x="160809" y="3636797"/>
            <a:ext cx="1856598" cy="707886"/>
          </a:xfrm>
          <a:prstGeom prst="rect">
            <a:avLst/>
          </a:prstGeom>
          <a:noFill/>
        </p:spPr>
        <p:txBody>
          <a:bodyPr wrap="none" rtlCol="0">
            <a:spAutoFit/>
          </a:bodyPr>
          <a:lstStyle/>
          <a:p>
            <a:r>
              <a:rPr lang="en-US" sz="2000" b="1" dirty="0"/>
              <a:t>All PSK modes </a:t>
            </a:r>
          </a:p>
          <a:p>
            <a:r>
              <a:rPr lang="en-US" sz="2000" b="1" dirty="0"/>
              <a:t>with </a:t>
            </a:r>
            <a:r>
              <a:rPr lang="en-US" sz="2000" b="1" dirty="0">
                <a:latin typeface="Courier New" panose="02070309020205020404" pitchFamily="49" charset="0"/>
                <a:cs typeface="Courier New" panose="02070309020205020404" pitchFamily="49" charset="0"/>
              </a:rPr>
              <a:t>SHA256:</a:t>
            </a:r>
            <a:r>
              <a:rPr lang="en-US" sz="2000" b="1" dirty="0"/>
              <a:t> </a:t>
            </a:r>
          </a:p>
        </p:txBody>
      </p:sp>
      <p:sp>
        <p:nvSpPr>
          <p:cNvPr id="78" name="TextBox 77">
            <a:extLst>
              <a:ext uri="{FF2B5EF4-FFF2-40B4-BE49-F238E27FC236}">
                <a16:creationId xmlns:a16="http://schemas.microsoft.com/office/drawing/2014/main" id="{B66BC25F-D4CA-4560-8A8F-B0BC9D46D0DB}"/>
              </a:ext>
            </a:extLst>
          </p:cNvPr>
          <p:cNvSpPr txBox="1"/>
          <p:nvPr/>
        </p:nvSpPr>
        <p:spPr>
          <a:xfrm>
            <a:off x="77402" y="5820289"/>
            <a:ext cx="12114598" cy="51077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sz="2400" b="1" dirty="0">
                <a:solidFill>
                  <a:schemeClr val="tx1"/>
                </a:solidFill>
              </a:rPr>
              <a:t>For PSK-only mode with </a:t>
            </a:r>
            <a:r>
              <a:rPr lang="en-US" sz="2400" b="1" dirty="0">
                <a:solidFill>
                  <a:schemeClr val="tx1"/>
                </a:solidFill>
                <a:latin typeface="Courier New" panose="02070309020205020404" pitchFamily="49" charset="0"/>
                <a:cs typeface="Courier New" panose="02070309020205020404" pitchFamily="49" charset="0"/>
              </a:rPr>
              <a:t>SHA384</a:t>
            </a:r>
            <a:r>
              <a:rPr lang="en-US" sz="2400" b="1" dirty="0">
                <a:solidFill>
                  <a:schemeClr val="tx1"/>
                </a:solidFill>
                <a:cs typeface="Courier New" panose="02070309020205020404" pitchFamily="49" charset="0"/>
              </a:rPr>
              <a:t>, domain separation fails and </a:t>
            </a:r>
            <a:r>
              <a:rPr lang="en-US" sz="2400" b="1" dirty="0" err="1">
                <a:solidFill>
                  <a:schemeClr val="tx1"/>
                </a:solidFill>
                <a:cs typeface="Courier New" panose="02070309020205020404" pitchFamily="49" charset="0"/>
              </a:rPr>
              <a:t>indifferentiability</a:t>
            </a:r>
            <a:r>
              <a:rPr lang="en-US" sz="2400" b="1" dirty="0">
                <a:solidFill>
                  <a:schemeClr val="tx1"/>
                </a:solidFill>
                <a:cs typeface="Courier New" panose="02070309020205020404" pitchFamily="49" charset="0"/>
              </a:rPr>
              <a:t> is impossible</a:t>
            </a:r>
            <a:endParaRPr lang="en-US" sz="2400" b="1" dirty="0">
              <a:solidFill>
                <a:schemeClr val="tx1"/>
              </a:solidFill>
            </a:endParaRPr>
          </a:p>
        </p:txBody>
      </p:sp>
      <p:sp>
        <p:nvSpPr>
          <p:cNvPr id="80" name="Title 1">
            <a:extLst>
              <a:ext uri="{FF2B5EF4-FFF2-40B4-BE49-F238E27FC236}">
                <a16:creationId xmlns:a16="http://schemas.microsoft.com/office/drawing/2014/main" id="{FA505574-4B3E-45EB-9E8A-A43FC3542DE8}"/>
              </a:ext>
            </a:extLst>
          </p:cNvPr>
          <p:cNvSpPr txBox="1">
            <a:spLocks/>
          </p:cNvSpPr>
          <p:nvPr/>
        </p:nvSpPr>
        <p:spPr>
          <a:xfrm>
            <a:off x="-185744" y="210481"/>
            <a:ext cx="8942777" cy="923925"/>
          </a:xfrm>
          <a:prstGeom prst="rect">
            <a:avLst/>
          </a:prstGeom>
          <a:ln w="38100">
            <a:solidFill>
              <a:schemeClr val="tx1"/>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solidFill>
                  <a:schemeClr val="tx1"/>
                </a:solidFill>
              </a:rPr>
              <a:t>  How Not to Separate Your Domains</a:t>
            </a:r>
          </a:p>
        </p:txBody>
      </p:sp>
      <p:sp>
        <p:nvSpPr>
          <p:cNvPr id="85" name="Footer Placeholder 84">
            <a:extLst>
              <a:ext uri="{FF2B5EF4-FFF2-40B4-BE49-F238E27FC236}">
                <a16:creationId xmlns:a16="http://schemas.microsoft.com/office/drawing/2014/main" id="{88CA3D40-B468-44C7-992C-8081B04903DD}"/>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237013639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38632A-FC26-4200-91E8-9D3A7B90432C}"/>
              </a:ext>
            </a:extLst>
          </p:cNvPr>
          <p:cNvSpPr/>
          <p:nvPr/>
        </p:nvSpPr>
        <p:spPr>
          <a:xfrm>
            <a:off x="8585537" y="4727319"/>
            <a:ext cx="3490686" cy="14507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Separate your domains!</a:t>
            </a:r>
          </a:p>
        </p:txBody>
      </p:sp>
      <p:sp>
        <p:nvSpPr>
          <p:cNvPr id="6" name="Rectangle 5">
            <a:extLst>
              <a:ext uri="{FF2B5EF4-FFF2-40B4-BE49-F238E27FC236}">
                <a16:creationId xmlns:a16="http://schemas.microsoft.com/office/drawing/2014/main" id="{27EA78C8-7A75-4CBC-A6E9-BFC5DB32EBAA}"/>
              </a:ext>
            </a:extLst>
          </p:cNvPr>
          <p:cNvSpPr/>
          <p:nvPr/>
        </p:nvSpPr>
        <p:spPr>
          <a:xfrm>
            <a:off x="181431" y="1978243"/>
            <a:ext cx="3490685" cy="14507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Tighter bounds for all modes of the TLS 1.3 handshake except </a:t>
            </a:r>
          </a:p>
          <a:p>
            <a:pPr algn="ctr"/>
            <a:r>
              <a:rPr lang="en-US" sz="2400" dirty="0">
                <a:solidFill>
                  <a:schemeClr val="tx1"/>
                </a:solidFill>
                <a:cs typeface="Courier New" panose="02070309020205020404" pitchFamily="49" charset="0"/>
              </a:rPr>
              <a:t>PSK-only/</a:t>
            </a:r>
            <a:r>
              <a:rPr lang="en-US" sz="2400" dirty="0">
                <a:solidFill>
                  <a:schemeClr val="tx1"/>
                </a:solidFill>
                <a:latin typeface="Courier New" panose="02070309020205020404" pitchFamily="49" charset="0"/>
                <a:cs typeface="Courier New" panose="02070309020205020404" pitchFamily="49" charset="0"/>
              </a:rPr>
              <a:t>SHA384</a:t>
            </a:r>
          </a:p>
        </p:txBody>
      </p:sp>
      <p:sp>
        <p:nvSpPr>
          <p:cNvPr id="7" name="Rectangle 6">
            <a:extLst>
              <a:ext uri="{FF2B5EF4-FFF2-40B4-BE49-F238E27FC236}">
                <a16:creationId xmlns:a16="http://schemas.microsoft.com/office/drawing/2014/main" id="{0A5F0714-9891-4EBC-81AE-B0A843EE46FC}"/>
              </a:ext>
            </a:extLst>
          </p:cNvPr>
          <p:cNvSpPr/>
          <p:nvPr/>
        </p:nvSpPr>
        <p:spPr>
          <a:xfrm>
            <a:off x="8690766" y="1891135"/>
            <a:ext cx="3280229" cy="14507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We achieve target security for all standardized elliptic curve groups</a:t>
            </a:r>
          </a:p>
        </p:txBody>
      </p:sp>
      <p:pic>
        <p:nvPicPr>
          <p:cNvPr id="8" name="Picture 7">
            <a:extLst>
              <a:ext uri="{FF2B5EF4-FFF2-40B4-BE49-F238E27FC236}">
                <a16:creationId xmlns:a16="http://schemas.microsoft.com/office/drawing/2014/main" id="{D3E38500-CCFF-4EE4-9E00-1ABAE7810C91}"/>
              </a:ext>
            </a:extLst>
          </p:cNvPr>
          <p:cNvPicPr>
            <a:picLocks noChangeAspect="1"/>
          </p:cNvPicPr>
          <p:nvPr/>
        </p:nvPicPr>
        <p:blipFill>
          <a:blip r:embed="rId3"/>
          <a:stretch>
            <a:fillRect/>
          </a:stretch>
        </p:blipFill>
        <p:spPr>
          <a:xfrm>
            <a:off x="3258128" y="2740496"/>
            <a:ext cx="5441806" cy="2095960"/>
          </a:xfrm>
          <a:prstGeom prst="rect">
            <a:avLst/>
          </a:prstGeom>
          <a:ln w="38100">
            <a:solidFill>
              <a:schemeClr val="tx1"/>
            </a:solidFill>
          </a:ln>
        </p:spPr>
      </p:pic>
      <p:sp>
        <p:nvSpPr>
          <p:cNvPr id="9" name="Rectangle 8">
            <a:extLst>
              <a:ext uri="{FF2B5EF4-FFF2-40B4-BE49-F238E27FC236}">
                <a16:creationId xmlns:a16="http://schemas.microsoft.com/office/drawing/2014/main" id="{54CEB235-CE61-4798-BE0E-293CFF36260C}"/>
              </a:ext>
            </a:extLst>
          </p:cNvPr>
          <p:cNvSpPr/>
          <p:nvPr/>
        </p:nvSpPr>
        <p:spPr>
          <a:xfrm>
            <a:off x="391888" y="4717745"/>
            <a:ext cx="3490686" cy="14507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We use </a:t>
            </a:r>
            <a:r>
              <a:rPr lang="en-US" sz="2400" dirty="0" err="1">
                <a:solidFill>
                  <a:schemeClr val="tx1"/>
                </a:solidFill>
              </a:rPr>
              <a:t>indifferentiability</a:t>
            </a:r>
            <a:r>
              <a:rPr lang="en-US" sz="2400" dirty="0">
                <a:solidFill>
                  <a:schemeClr val="tx1"/>
                </a:solidFill>
              </a:rPr>
              <a:t> to justify our key schedule abstraction</a:t>
            </a:r>
            <a:endParaRPr lang="en-US" sz="2400" dirty="0">
              <a:solidFill>
                <a:schemeClr val="tx1"/>
              </a:solidFill>
              <a:latin typeface="Courier New" panose="02070309020205020404" pitchFamily="49" charset="0"/>
              <a:cs typeface="Courier New" panose="02070309020205020404" pitchFamily="49" charset="0"/>
            </a:endParaRPr>
          </a:p>
        </p:txBody>
      </p:sp>
      <p:sp>
        <p:nvSpPr>
          <p:cNvPr id="11" name="Title 1">
            <a:extLst>
              <a:ext uri="{FF2B5EF4-FFF2-40B4-BE49-F238E27FC236}">
                <a16:creationId xmlns:a16="http://schemas.microsoft.com/office/drawing/2014/main" id="{CC382A58-3877-4E10-A20B-C2C11054584D}"/>
              </a:ext>
            </a:extLst>
          </p:cNvPr>
          <p:cNvSpPr txBox="1">
            <a:spLocks/>
          </p:cNvSpPr>
          <p:nvPr/>
        </p:nvSpPr>
        <p:spPr>
          <a:xfrm>
            <a:off x="-185744" y="210481"/>
            <a:ext cx="3007003" cy="923925"/>
          </a:xfrm>
          <a:prstGeom prst="rect">
            <a:avLst/>
          </a:prstGeom>
          <a:ln w="38100">
            <a:solidFill>
              <a:schemeClr val="tx1"/>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solidFill>
                  <a:schemeClr val="tx1"/>
                </a:solidFill>
              </a:rPr>
              <a:t>  Takeaways</a:t>
            </a:r>
          </a:p>
        </p:txBody>
      </p:sp>
      <p:sp>
        <p:nvSpPr>
          <p:cNvPr id="12" name="Footer Placeholder 11">
            <a:extLst>
              <a:ext uri="{FF2B5EF4-FFF2-40B4-BE49-F238E27FC236}">
                <a16:creationId xmlns:a16="http://schemas.microsoft.com/office/drawing/2014/main" id="{EF93794F-6296-4228-A3DD-A2E9151B338C}"/>
              </a:ext>
            </a:extLst>
          </p:cNvPr>
          <p:cNvSpPr>
            <a:spLocks noGrp="1"/>
          </p:cNvSpPr>
          <p:nvPr>
            <p:ph type="ftr" sz="quarter" idx="11"/>
          </p:nvPr>
        </p:nvSpPr>
        <p:spPr/>
        <p:txBody>
          <a:bodyPr/>
          <a:lstStyle/>
          <a:p>
            <a:r>
              <a:rPr lang="en-US" dirty="0"/>
              <a:t>Justifying Standard Parameters in the TLS 1.3 Handshake: Davis, </a:t>
            </a:r>
            <a:r>
              <a:rPr lang="en-US" dirty="0" err="1"/>
              <a:t>Diemert</a:t>
            </a:r>
            <a:r>
              <a:rPr lang="en-US" dirty="0"/>
              <a:t>, Günther, &amp; Jager</a:t>
            </a:r>
          </a:p>
        </p:txBody>
      </p:sp>
    </p:spTree>
    <p:extLst>
      <p:ext uri="{BB962C8B-B14F-4D97-AF65-F5344CB8AC3E}">
        <p14:creationId xmlns:p14="http://schemas.microsoft.com/office/powerpoint/2010/main" val="169698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ectangle: Rounded Corners 109">
            <a:extLst>
              <a:ext uri="{FF2B5EF4-FFF2-40B4-BE49-F238E27FC236}">
                <a16:creationId xmlns:a16="http://schemas.microsoft.com/office/drawing/2014/main" id="{D9E5970E-4FF0-4A82-94B6-8B4367203E47}"/>
              </a:ext>
            </a:extLst>
          </p:cNvPr>
          <p:cNvSpPr/>
          <p:nvPr/>
        </p:nvSpPr>
        <p:spPr>
          <a:xfrm>
            <a:off x="7319372" y="5324836"/>
            <a:ext cx="4747297" cy="94247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17" name="Rectangle: Rounded Corners 116">
            <a:extLst>
              <a:ext uri="{FF2B5EF4-FFF2-40B4-BE49-F238E27FC236}">
                <a16:creationId xmlns:a16="http://schemas.microsoft.com/office/drawing/2014/main" id="{994655C7-083A-4F3F-8912-E71207222B88}"/>
              </a:ext>
            </a:extLst>
          </p:cNvPr>
          <p:cNvSpPr/>
          <p:nvPr/>
        </p:nvSpPr>
        <p:spPr>
          <a:xfrm>
            <a:off x="9205832" y="5403865"/>
            <a:ext cx="2757777" cy="7830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7E3AC41C-4C17-4B8C-8F3B-942F9684D869}"/>
              </a:ext>
            </a:extLst>
          </p:cNvPr>
          <p:cNvSpPr/>
          <p:nvPr/>
        </p:nvSpPr>
        <p:spPr>
          <a:xfrm>
            <a:off x="462216" y="1644894"/>
            <a:ext cx="2338417" cy="265398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0D76BE64-463C-4611-93C3-B828CB96B232}"/>
              </a:ext>
            </a:extLst>
          </p:cNvPr>
          <p:cNvSpPr/>
          <p:nvPr/>
        </p:nvSpPr>
        <p:spPr>
          <a:xfrm>
            <a:off x="682436" y="1786305"/>
            <a:ext cx="1967023" cy="66985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Diffie-Hellman Group </a:t>
            </a:r>
            <a:r>
              <a:rPr lang="en-US" b="1" dirty="0"/>
              <a:t>G</a:t>
            </a:r>
          </a:p>
        </p:txBody>
      </p:sp>
      <p:sp>
        <p:nvSpPr>
          <p:cNvPr id="16" name="Rectangle: Rounded Corners 15">
            <a:extLst>
              <a:ext uri="{FF2B5EF4-FFF2-40B4-BE49-F238E27FC236}">
                <a16:creationId xmlns:a16="http://schemas.microsoft.com/office/drawing/2014/main" id="{2EB672BD-6304-459D-8D24-27C1E698DC1A}"/>
              </a:ext>
            </a:extLst>
          </p:cNvPr>
          <p:cNvSpPr/>
          <p:nvPr/>
        </p:nvSpPr>
        <p:spPr>
          <a:xfrm>
            <a:off x="618650" y="2623421"/>
            <a:ext cx="2030809" cy="661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Hash Function </a:t>
            </a:r>
            <a:r>
              <a:rPr lang="en-US" b="1" dirty="0"/>
              <a:t>H</a:t>
            </a:r>
            <a:endParaRPr lang="en-US" dirty="0"/>
          </a:p>
        </p:txBody>
      </p:sp>
      <p:sp>
        <p:nvSpPr>
          <p:cNvPr id="17" name="Rectangle: Rounded Corners 16">
            <a:extLst>
              <a:ext uri="{FF2B5EF4-FFF2-40B4-BE49-F238E27FC236}">
                <a16:creationId xmlns:a16="http://schemas.microsoft.com/office/drawing/2014/main" id="{2A249530-E177-4FBA-85CD-3F12603908B9}"/>
              </a:ext>
            </a:extLst>
          </p:cNvPr>
          <p:cNvSpPr/>
          <p:nvPr/>
        </p:nvSpPr>
        <p:spPr>
          <a:xfrm>
            <a:off x="618650" y="3384238"/>
            <a:ext cx="2030809" cy="797441"/>
          </a:xfrm>
          <a:prstGeom prst="roundRect">
            <a:avLst/>
          </a:prstGeom>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Digital Signature Scheme </a:t>
            </a:r>
            <a:r>
              <a:rPr lang="en-US" b="1" dirty="0"/>
              <a:t>S</a:t>
            </a:r>
          </a:p>
        </p:txBody>
      </p:sp>
      <p:cxnSp>
        <p:nvCxnSpPr>
          <p:cNvPr id="19" name="Straight Arrow Connector 18">
            <a:extLst>
              <a:ext uri="{FF2B5EF4-FFF2-40B4-BE49-F238E27FC236}">
                <a16:creationId xmlns:a16="http://schemas.microsoft.com/office/drawing/2014/main" id="{08E476B1-DE97-4D80-B348-92B55DDCD58E}"/>
              </a:ext>
            </a:extLst>
          </p:cNvPr>
          <p:cNvCxnSpPr>
            <a:cxnSpLocks/>
            <a:stCxn id="16" idx="3"/>
          </p:cNvCxnSpPr>
          <p:nvPr/>
        </p:nvCxnSpPr>
        <p:spPr>
          <a:xfrm>
            <a:off x="2649459" y="2954179"/>
            <a:ext cx="925316"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24DC3A4-2ECA-4730-825E-CD562146096E}"/>
              </a:ext>
            </a:extLst>
          </p:cNvPr>
          <p:cNvSpPr txBox="1"/>
          <p:nvPr/>
        </p:nvSpPr>
        <p:spPr>
          <a:xfrm>
            <a:off x="5693702" y="1260432"/>
            <a:ext cx="1734020" cy="1328023"/>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t>Elliptic curves: </a:t>
            </a:r>
          </a:p>
          <a:p>
            <a:r>
              <a:rPr lang="en-US" dirty="0">
                <a:latin typeface="Courier New" panose="02070309020205020404" pitchFamily="49" charset="0"/>
                <a:cs typeface="Courier New" panose="02070309020205020404" pitchFamily="49" charset="0"/>
              </a:rPr>
              <a:t>secp256r1,</a:t>
            </a:r>
          </a:p>
          <a:p>
            <a:r>
              <a:rPr lang="en-US" dirty="0">
                <a:latin typeface="Courier New" panose="02070309020205020404" pitchFamily="49" charset="0"/>
                <a:cs typeface="Courier New" panose="02070309020205020404" pitchFamily="49" charset="0"/>
              </a:rPr>
              <a:t>x25519,</a:t>
            </a:r>
          </a:p>
          <a:p>
            <a:r>
              <a:rPr lang="en-US" dirty="0">
                <a:latin typeface="Courier New" panose="02070309020205020404" pitchFamily="49" charset="0"/>
                <a:cs typeface="Courier New" panose="02070309020205020404" pitchFamily="49" charset="0"/>
              </a:rPr>
              <a:t>secp384r1…</a:t>
            </a:r>
          </a:p>
        </p:txBody>
      </p:sp>
      <p:cxnSp>
        <p:nvCxnSpPr>
          <p:cNvPr id="21" name="Straight Arrow Connector 20">
            <a:extLst>
              <a:ext uri="{FF2B5EF4-FFF2-40B4-BE49-F238E27FC236}">
                <a16:creationId xmlns:a16="http://schemas.microsoft.com/office/drawing/2014/main" id="{D262ACB2-613C-4099-B279-321E2D05EB60}"/>
              </a:ext>
            </a:extLst>
          </p:cNvPr>
          <p:cNvCxnSpPr>
            <a:cxnSpLocks/>
            <a:stCxn id="15" idx="3"/>
          </p:cNvCxnSpPr>
          <p:nvPr/>
        </p:nvCxnSpPr>
        <p:spPr>
          <a:xfrm flipV="1">
            <a:off x="2649459" y="1943226"/>
            <a:ext cx="699201" cy="178005"/>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91B3EB5-4CE0-410D-AB8D-38A29A8227D1}"/>
              </a:ext>
            </a:extLst>
          </p:cNvPr>
          <p:cNvSpPr txBox="1"/>
          <p:nvPr/>
        </p:nvSpPr>
        <p:spPr>
          <a:xfrm>
            <a:off x="121200" y="1303304"/>
            <a:ext cx="3278077" cy="400110"/>
          </a:xfrm>
          <a:prstGeom prst="rect">
            <a:avLst/>
          </a:prstGeom>
          <a:noFill/>
        </p:spPr>
        <p:txBody>
          <a:bodyPr wrap="none" rtlCol="0">
            <a:spAutoFit/>
          </a:bodyPr>
          <a:lstStyle/>
          <a:p>
            <a:r>
              <a:rPr lang="en-US" sz="2000" dirty="0"/>
              <a:t>A </a:t>
            </a:r>
            <a:r>
              <a:rPr lang="en-US" sz="2000" b="1" dirty="0">
                <a:solidFill>
                  <a:schemeClr val="accent1">
                    <a:lumMod val="50000"/>
                  </a:schemeClr>
                </a:solidFill>
              </a:rPr>
              <a:t>TLS 1.3 1-RTT </a:t>
            </a:r>
            <a:r>
              <a:rPr lang="en-US" sz="2000" dirty="0"/>
              <a:t>configuration</a:t>
            </a:r>
          </a:p>
        </p:txBody>
      </p:sp>
      <p:sp>
        <p:nvSpPr>
          <p:cNvPr id="54" name="TextBox 53">
            <a:extLst>
              <a:ext uri="{FF2B5EF4-FFF2-40B4-BE49-F238E27FC236}">
                <a16:creationId xmlns:a16="http://schemas.microsoft.com/office/drawing/2014/main" id="{E4BDFE58-8E0A-492A-B4A7-0E5CF0D3E450}"/>
              </a:ext>
            </a:extLst>
          </p:cNvPr>
          <p:cNvSpPr txBox="1"/>
          <p:nvPr/>
        </p:nvSpPr>
        <p:spPr>
          <a:xfrm>
            <a:off x="5217418" y="1674960"/>
            <a:ext cx="386644" cy="369332"/>
          </a:xfrm>
          <a:prstGeom prst="rect">
            <a:avLst/>
          </a:prstGeom>
          <a:noFill/>
        </p:spPr>
        <p:txBody>
          <a:bodyPr wrap="none" rtlCol="0">
            <a:spAutoFit/>
          </a:bodyPr>
          <a:lstStyle/>
          <a:p>
            <a:r>
              <a:rPr lang="en-US" dirty="0"/>
              <a:t>or</a:t>
            </a:r>
          </a:p>
        </p:txBody>
      </p:sp>
      <p:sp>
        <p:nvSpPr>
          <p:cNvPr id="55" name="TextBox 54">
            <a:extLst>
              <a:ext uri="{FF2B5EF4-FFF2-40B4-BE49-F238E27FC236}">
                <a16:creationId xmlns:a16="http://schemas.microsoft.com/office/drawing/2014/main" id="{363AA1F4-C197-432E-9C40-FFE085018629}"/>
              </a:ext>
            </a:extLst>
          </p:cNvPr>
          <p:cNvSpPr txBox="1"/>
          <p:nvPr/>
        </p:nvSpPr>
        <p:spPr>
          <a:xfrm>
            <a:off x="3448028" y="1272838"/>
            <a:ext cx="1734020" cy="1328023"/>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t>Finite fields: </a:t>
            </a:r>
          </a:p>
          <a:p>
            <a:r>
              <a:rPr lang="en-US" dirty="0">
                <a:latin typeface="Courier New" panose="02070309020205020404" pitchFamily="49" charset="0"/>
                <a:cs typeface="Courier New" panose="02070309020205020404" pitchFamily="49" charset="0"/>
              </a:rPr>
              <a:t>ffdhe2048,</a:t>
            </a:r>
          </a:p>
          <a:p>
            <a:r>
              <a:rPr lang="en-US" dirty="0">
                <a:latin typeface="Courier New" panose="02070309020205020404" pitchFamily="49" charset="0"/>
                <a:cs typeface="Courier New" panose="02070309020205020404" pitchFamily="49" charset="0"/>
              </a:rPr>
              <a:t>ffdhe3072,</a:t>
            </a:r>
          </a:p>
          <a:p>
            <a:r>
              <a:rPr lang="en-US" dirty="0">
                <a:latin typeface="Courier New" panose="02070309020205020404" pitchFamily="49" charset="0"/>
                <a:cs typeface="Courier New" panose="02070309020205020404" pitchFamily="49" charset="0"/>
              </a:rPr>
              <a:t>ffdhe4096…</a:t>
            </a:r>
          </a:p>
        </p:txBody>
      </p:sp>
      <p:sp>
        <p:nvSpPr>
          <p:cNvPr id="63" name="TextBox 62">
            <a:extLst>
              <a:ext uri="{FF2B5EF4-FFF2-40B4-BE49-F238E27FC236}">
                <a16:creationId xmlns:a16="http://schemas.microsoft.com/office/drawing/2014/main" id="{75E93E09-D18A-461E-A744-FD2D0B7ED359}"/>
              </a:ext>
            </a:extLst>
          </p:cNvPr>
          <p:cNvSpPr txBox="1"/>
          <p:nvPr/>
        </p:nvSpPr>
        <p:spPr>
          <a:xfrm>
            <a:off x="3657145" y="2777051"/>
            <a:ext cx="2438856" cy="408623"/>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latin typeface="Courier New" panose="02070309020205020404" pitchFamily="49" charset="0"/>
                <a:cs typeface="Courier New" panose="02070309020205020404" pitchFamily="49" charset="0"/>
              </a:rPr>
              <a:t>SHA256 or SHA384</a:t>
            </a:r>
          </a:p>
        </p:txBody>
      </p:sp>
      <p:cxnSp>
        <p:nvCxnSpPr>
          <p:cNvPr id="65" name="Straight Arrow Connector 64">
            <a:extLst>
              <a:ext uri="{FF2B5EF4-FFF2-40B4-BE49-F238E27FC236}">
                <a16:creationId xmlns:a16="http://schemas.microsoft.com/office/drawing/2014/main" id="{D9A596A5-C84B-4F74-9020-3C8E630BBF01}"/>
              </a:ext>
            </a:extLst>
          </p:cNvPr>
          <p:cNvCxnSpPr>
            <a:cxnSpLocks/>
            <a:stCxn id="17" idx="3"/>
          </p:cNvCxnSpPr>
          <p:nvPr/>
        </p:nvCxnSpPr>
        <p:spPr>
          <a:xfrm flipV="1">
            <a:off x="2649459" y="3782958"/>
            <a:ext cx="699201" cy="1"/>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5DD53121-98EA-4D1F-92D0-2B203355419F}"/>
              </a:ext>
            </a:extLst>
          </p:cNvPr>
          <p:cNvSpPr txBox="1"/>
          <p:nvPr/>
        </p:nvSpPr>
        <p:spPr>
          <a:xfrm>
            <a:off x="3444866" y="3272180"/>
            <a:ext cx="1360713" cy="1021556"/>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latin typeface="Courier New" panose="02070309020205020404" pitchFamily="49" charset="0"/>
                <a:cs typeface="Courier New" panose="02070309020205020404" pitchFamily="49" charset="0"/>
              </a:rPr>
              <a:t>RSAPSS</a:t>
            </a:r>
          </a:p>
          <a:p>
            <a:r>
              <a:rPr lang="en-US" dirty="0">
                <a:latin typeface="Courier New" panose="02070309020205020404" pitchFamily="49" charset="0"/>
                <a:cs typeface="Courier New" panose="02070309020205020404" pitchFamily="49" charset="0"/>
              </a:rPr>
              <a:t>ECDSA</a:t>
            </a:r>
          </a:p>
          <a:p>
            <a:r>
              <a:rPr lang="en-US" dirty="0">
                <a:latin typeface="Courier New" panose="02070309020205020404" pitchFamily="49" charset="0"/>
                <a:cs typeface="Courier New" panose="02070309020205020404" pitchFamily="49" charset="0"/>
              </a:rPr>
              <a:t>EDDSA</a:t>
            </a:r>
          </a:p>
        </p:txBody>
      </p:sp>
      <p:sp>
        <p:nvSpPr>
          <p:cNvPr id="111" name="TextBox 110">
            <a:extLst>
              <a:ext uri="{FF2B5EF4-FFF2-40B4-BE49-F238E27FC236}">
                <a16:creationId xmlns:a16="http://schemas.microsoft.com/office/drawing/2014/main" id="{01265DD6-6BF0-4CFF-9483-BC9B7AE4F94E}"/>
              </a:ext>
            </a:extLst>
          </p:cNvPr>
          <p:cNvSpPr txBox="1"/>
          <p:nvPr/>
        </p:nvSpPr>
        <p:spPr>
          <a:xfrm>
            <a:off x="9456146" y="5403866"/>
            <a:ext cx="343364" cy="461665"/>
          </a:xfrm>
          <a:prstGeom prst="rect">
            <a:avLst/>
          </a:prstGeom>
          <a:noFill/>
        </p:spPr>
        <p:txBody>
          <a:bodyPr wrap="square" rtlCol="0">
            <a:spAutoFit/>
          </a:bodyPr>
          <a:lstStyle/>
          <a:p>
            <a:r>
              <a:rPr lang="en-US" sz="2400" i="1" dirty="0"/>
              <a:t>b</a:t>
            </a:r>
          </a:p>
        </p:txBody>
      </p:sp>
      <p:sp>
        <p:nvSpPr>
          <p:cNvPr id="112" name="TextBox 111">
            <a:extLst>
              <a:ext uri="{FF2B5EF4-FFF2-40B4-BE49-F238E27FC236}">
                <a16:creationId xmlns:a16="http://schemas.microsoft.com/office/drawing/2014/main" id="{DBDB9A6D-7DAD-40C5-873A-83752E98A6E2}"/>
              </a:ext>
            </a:extLst>
          </p:cNvPr>
          <p:cNvSpPr txBox="1"/>
          <p:nvPr/>
        </p:nvSpPr>
        <p:spPr>
          <a:xfrm>
            <a:off x="9222330" y="5547772"/>
            <a:ext cx="873957" cy="523220"/>
          </a:xfrm>
          <a:prstGeom prst="rect">
            <a:avLst/>
          </a:prstGeom>
          <a:noFill/>
        </p:spPr>
        <p:txBody>
          <a:bodyPr wrap="square" rtlCol="0">
            <a:spAutoFit/>
          </a:bodyPr>
          <a:lstStyle/>
          <a:p>
            <a:r>
              <a:rPr lang="en-US" sz="2800" dirty="0"/>
              <a:t>2    =</a:t>
            </a:r>
          </a:p>
        </p:txBody>
      </p:sp>
      <p:sp>
        <p:nvSpPr>
          <p:cNvPr id="113" name="TextBox 112">
            <a:extLst>
              <a:ext uri="{FF2B5EF4-FFF2-40B4-BE49-F238E27FC236}">
                <a16:creationId xmlns:a16="http://schemas.microsoft.com/office/drawing/2014/main" id="{088DAE7A-81B6-4206-9104-ED736A290D5B}"/>
              </a:ext>
            </a:extLst>
          </p:cNvPr>
          <p:cNvSpPr txBox="1"/>
          <p:nvPr/>
        </p:nvSpPr>
        <p:spPr>
          <a:xfrm>
            <a:off x="10153433" y="5489917"/>
            <a:ext cx="1810176" cy="400110"/>
          </a:xfrm>
          <a:prstGeom prst="rect">
            <a:avLst/>
          </a:prstGeom>
          <a:noFill/>
        </p:spPr>
        <p:txBody>
          <a:bodyPr wrap="square" rtlCol="0">
            <a:spAutoFit/>
          </a:bodyPr>
          <a:lstStyle/>
          <a:p>
            <a:r>
              <a:rPr lang="en-US" sz="2000" u="sng" dirty="0"/>
              <a:t>  Max Runtime  </a:t>
            </a:r>
          </a:p>
        </p:txBody>
      </p:sp>
      <p:sp>
        <p:nvSpPr>
          <p:cNvPr id="114" name="TextBox 113">
            <a:extLst>
              <a:ext uri="{FF2B5EF4-FFF2-40B4-BE49-F238E27FC236}">
                <a16:creationId xmlns:a16="http://schemas.microsoft.com/office/drawing/2014/main" id="{5635EB30-23F1-4BD2-BDCA-5E988A436B91}"/>
              </a:ext>
            </a:extLst>
          </p:cNvPr>
          <p:cNvSpPr txBox="1"/>
          <p:nvPr/>
        </p:nvSpPr>
        <p:spPr>
          <a:xfrm>
            <a:off x="10191905" y="5718951"/>
            <a:ext cx="1797928" cy="400110"/>
          </a:xfrm>
          <a:prstGeom prst="rect">
            <a:avLst/>
          </a:prstGeom>
          <a:noFill/>
        </p:spPr>
        <p:txBody>
          <a:bodyPr wrap="square" rtlCol="0">
            <a:spAutoFit/>
          </a:bodyPr>
          <a:lstStyle/>
          <a:p>
            <a:r>
              <a:rPr lang="en-US" sz="2000" dirty="0"/>
              <a:t>Max Advantage</a:t>
            </a:r>
          </a:p>
        </p:txBody>
      </p:sp>
      <p:sp>
        <p:nvSpPr>
          <p:cNvPr id="115" name="TextBox 114">
            <a:extLst>
              <a:ext uri="{FF2B5EF4-FFF2-40B4-BE49-F238E27FC236}">
                <a16:creationId xmlns:a16="http://schemas.microsoft.com/office/drawing/2014/main" id="{9AC635D3-E2CB-47FB-B2FD-D02B3B9E50D8}"/>
              </a:ext>
            </a:extLst>
          </p:cNvPr>
          <p:cNvSpPr txBox="1"/>
          <p:nvPr/>
        </p:nvSpPr>
        <p:spPr>
          <a:xfrm>
            <a:off x="7057843" y="5343554"/>
            <a:ext cx="2568140" cy="830997"/>
          </a:xfrm>
          <a:prstGeom prst="rect">
            <a:avLst/>
          </a:prstGeom>
          <a:noFill/>
        </p:spPr>
        <p:txBody>
          <a:bodyPr wrap="square" rtlCol="0">
            <a:spAutoFit/>
          </a:bodyPr>
          <a:lstStyle/>
          <a:p>
            <a:pPr algn="ctr"/>
            <a:r>
              <a:rPr lang="en-US" sz="2400" dirty="0"/>
              <a:t>“</a:t>
            </a:r>
            <a:r>
              <a:rPr lang="en-US" sz="2400" b="1" i="1" dirty="0"/>
              <a:t>b </a:t>
            </a:r>
            <a:r>
              <a:rPr lang="en-US" sz="2400" b="1" dirty="0"/>
              <a:t>bits </a:t>
            </a:r>
          </a:p>
          <a:p>
            <a:pPr algn="ctr"/>
            <a:r>
              <a:rPr lang="en-US" sz="2400" b="1" dirty="0"/>
              <a:t>of security</a:t>
            </a:r>
            <a:r>
              <a:rPr lang="en-US" sz="2400" dirty="0"/>
              <a:t>”</a:t>
            </a:r>
          </a:p>
        </p:txBody>
      </p:sp>
      <p:sp>
        <p:nvSpPr>
          <p:cNvPr id="116" name="TextBox 115">
            <a:extLst>
              <a:ext uri="{FF2B5EF4-FFF2-40B4-BE49-F238E27FC236}">
                <a16:creationId xmlns:a16="http://schemas.microsoft.com/office/drawing/2014/main" id="{EB729DA8-2FEE-41AE-B20D-262C4D22D22D}"/>
              </a:ext>
            </a:extLst>
          </p:cNvPr>
          <p:cNvSpPr txBox="1"/>
          <p:nvPr/>
        </p:nvSpPr>
        <p:spPr>
          <a:xfrm>
            <a:off x="5926361" y="5387442"/>
            <a:ext cx="1266376" cy="369332"/>
          </a:xfrm>
          <a:prstGeom prst="rect">
            <a:avLst/>
          </a:prstGeom>
          <a:noFill/>
        </p:spPr>
        <p:txBody>
          <a:bodyPr wrap="square" rtlCol="0">
            <a:spAutoFit/>
          </a:bodyPr>
          <a:lstStyle/>
          <a:p>
            <a:r>
              <a:rPr lang="en-US" b="1" u="sng" dirty="0"/>
              <a:t>Definition:</a:t>
            </a:r>
          </a:p>
        </p:txBody>
      </p:sp>
      <p:sp>
        <p:nvSpPr>
          <p:cNvPr id="118" name="Title 1">
            <a:extLst>
              <a:ext uri="{FF2B5EF4-FFF2-40B4-BE49-F238E27FC236}">
                <a16:creationId xmlns:a16="http://schemas.microsoft.com/office/drawing/2014/main" id="{151B39F9-6096-4FF6-A9C4-61278784A608}"/>
              </a:ext>
            </a:extLst>
          </p:cNvPr>
          <p:cNvSpPr txBox="1">
            <a:spLocks/>
          </p:cNvSpPr>
          <p:nvPr/>
        </p:nvSpPr>
        <p:spPr>
          <a:xfrm>
            <a:off x="-185744" y="210481"/>
            <a:ext cx="6793635" cy="923925"/>
          </a:xfrm>
          <a:prstGeom prst="rect">
            <a:avLst/>
          </a:prstGeom>
          <a:ln w="38100">
            <a:solidFill>
              <a:schemeClr val="tx1"/>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 Security Bounds for TLS 1.3</a:t>
            </a:r>
          </a:p>
        </p:txBody>
      </p:sp>
      <p:sp>
        <p:nvSpPr>
          <p:cNvPr id="123" name="TextBox 122">
            <a:extLst>
              <a:ext uri="{FF2B5EF4-FFF2-40B4-BE49-F238E27FC236}">
                <a16:creationId xmlns:a16="http://schemas.microsoft.com/office/drawing/2014/main" id="{A04147A7-ED34-4E7E-9A26-54D3D1C464E5}"/>
              </a:ext>
            </a:extLst>
          </p:cNvPr>
          <p:cNvSpPr txBox="1"/>
          <p:nvPr/>
        </p:nvSpPr>
        <p:spPr>
          <a:xfrm>
            <a:off x="419679" y="4740714"/>
            <a:ext cx="9294107" cy="461665"/>
          </a:xfrm>
          <a:prstGeom prst="rect">
            <a:avLst/>
          </a:prstGeom>
          <a:solidFill>
            <a:schemeClr val="bg1">
              <a:lumMod val="95000"/>
            </a:schemeClr>
          </a:solidFill>
        </p:spPr>
        <p:txBody>
          <a:bodyPr wrap="square" rtlCol="0">
            <a:spAutoFit/>
          </a:bodyPr>
          <a:lstStyle/>
          <a:p>
            <a:r>
              <a:rPr lang="en-US" sz="2400" dirty="0"/>
              <a:t> Adv(</a:t>
            </a:r>
            <a:r>
              <a:rPr lang="en-US" sz="2400" b="1" dirty="0">
                <a:solidFill>
                  <a:srgbClr val="C00000"/>
                </a:solidFill>
              </a:rPr>
              <a:t>A</a:t>
            </a:r>
            <a:r>
              <a:rPr lang="en-US" sz="2400" dirty="0"/>
              <a:t>, </a:t>
            </a:r>
            <a:r>
              <a:rPr lang="en-US" sz="2400" b="1" dirty="0"/>
              <a:t>TLS 1.3</a:t>
            </a:r>
            <a:r>
              <a:rPr lang="en-US" sz="2400" dirty="0"/>
              <a:t>) ≤  </a:t>
            </a:r>
            <a:r>
              <a:rPr lang="en-US" sz="2400" b="1" dirty="0"/>
              <a:t>S</a:t>
            </a:r>
            <a:r>
              <a:rPr lang="en-US" sz="2400" b="1" baseline="30000" dirty="0"/>
              <a:t>2</a:t>
            </a:r>
            <a:r>
              <a:rPr lang="en-US" sz="2400" b="1" dirty="0"/>
              <a:t> *</a:t>
            </a:r>
            <a:r>
              <a:rPr lang="en-US" sz="2400" dirty="0"/>
              <a:t>Adv(</a:t>
            </a:r>
            <a:r>
              <a:rPr lang="en-US" sz="2400" b="1" dirty="0">
                <a:solidFill>
                  <a:srgbClr val="C00000"/>
                </a:solidFill>
              </a:rPr>
              <a:t>B</a:t>
            </a:r>
            <a:r>
              <a:rPr lang="en-US" sz="2400" b="1" baseline="-25000" dirty="0">
                <a:solidFill>
                  <a:srgbClr val="C00000"/>
                </a:solidFill>
              </a:rPr>
              <a:t>1</a:t>
            </a:r>
            <a:r>
              <a:rPr lang="en-US" sz="2400" dirty="0"/>
              <a:t>, </a:t>
            </a:r>
            <a:r>
              <a:rPr lang="en-US" sz="2400" b="1" dirty="0">
                <a:solidFill>
                  <a:schemeClr val="accent6"/>
                </a:solidFill>
              </a:rPr>
              <a:t>G</a:t>
            </a:r>
            <a:r>
              <a:rPr lang="en-US" sz="2400" b="1" dirty="0"/>
              <a:t>) </a:t>
            </a:r>
            <a:r>
              <a:rPr lang="en-US" sz="2400" dirty="0"/>
              <a:t>+ 6</a:t>
            </a:r>
            <a:r>
              <a:rPr lang="en-US" sz="2400" b="1" dirty="0"/>
              <a:t>S * </a:t>
            </a:r>
            <a:r>
              <a:rPr lang="en-US" sz="2400" dirty="0"/>
              <a:t>Adv(</a:t>
            </a:r>
            <a:r>
              <a:rPr lang="en-US" sz="2400" b="1" dirty="0">
                <a:solidFill>
                  <a:srgbClr val="C00000"/>
                </a:solidFill>
              </a:rPr>
              <a:t>B</a:t>
            </a:r>
            <a:r>
              <a:rPr lang="en-US" sz="2400" b="1" baseline="-25000" dirty="0">
                <a:solidFill>
                  <a:srgbClr val="C00000"/>
                </a:solidFill>
              </a:rPr>
              <a:t>2</a:t>
            </a:r>
            <a:r>
              <a:rPr lang="en-US" sz="2400" b="1" dirty="0"/>
              <a:t>,</a:t>
            </a:r>
            <a:r>
              <a:rPr lang="en-US" sz="2400" dirty="0"/>
              <a:t> </a:t>
            </a:r>
            <a:r>
              <a:rPr lang="en-US" sz="2400" b="1" dirty="0">
                <a:solidFill>
                  <a:schemeClr val="accent1">
                    <a:lumMod val="75000"/>
                  </a:schemeClr>
                </a:solidFill>
              </a:rPr>
              <a:t>H</a:t>
            </a:r>
            <a:r>
              <a:rPr lang="en-US" sz="2400" dirty="0"/>
              <a:t>) + </a:t>
            </a:r>
            <a:r>
              <a:rPr lang="en-US" sz="2400" b="1" dirty="0"/>
              <a:t>S </a:t>
            </a:r>
            <a:r>
              <a:rPr lang="en-US" sz="2400" dirty="0"/>
              <a:t>* </a:t>
            </a:r>
            <a:r>
              <a:rPr lang="en-US" sz="2400" b="1" dirty="0"/>
              <a:t>U </a:t>
            </a:r>
            <a:r>
              <a:rPr lang="en-US" sz="2400" dirty="0"/>
              <a:t>* Adv(</a:t>
            </a:r>
            <a:r>
              <a:rPr lang="en-US" sz="2400" b="1" dirty="0">
                <a:solidFill>
                  <a:srgbClr val="C00000"/>
                </a:solidFill>
              </a:rPr>
              <a:t>B</a:t>
            </a:r>
            <a:r>
              <a:rPr lang="en-US" sz="2400" b="1" baseline="-25000" dirty="0">
                <a:solidFill>
                  <a:srgbClr val="C00000"/>
                </a:solidFill>
              </a:rPr>
              <a:t>3</a:t>
            </a:r>
            <a:r>
              <a:rPr lang="en-US" sz="2400" b="1" dirty="0"/>
              <a:t>,</a:t>
            </a:r>
            <a:r>
              <a:rPr lang="en-US" sz="2400" dirty="0"/>
              <a:t> </a:t>
            </a:r>
            <a:r>
              <a:rPr lang="en-US" sz="2400" b="1" dirty="0">
                <a:solidFill>
                  <a:schemeClr val="accent2"/>
                </a:solidFill>
              </a:rPr>
              <a:t>S</a:t>
            </a:r>
            <a:r>
              <a:rPr lang="en-US" sz="2400" dirty="0"/>
              <a:t>) +…</a:t>
            </a:r>
            <a:endParaRPr lang="en-US" sz="2400" dirty="0">
              <a:solidFill>
                <a:schemeClr val="accent3"/>
              </a:solidFill>
            </a:endParaRPr>
          </a:p>
        </p:txBody>
      </p:sp>
      <p:sp>
        <p:nvSpPr>
          <p:cNvPr id="124" name="TextBox 123">
            <a:extLst>
              <a:ext uri="{FF2B5EF4-FFF2-40B4-BE49-F238E27FC236}">
                <a16:creationId xmlns:a16="http://schemas.microsoft.com/office/drawing/2014/main" id="{9ADAFC47-5E73-4767-B93F-E0487D0A1807}"/>
              </a:ext>
            </a:extLst>
          </p:cNvPr>
          <p:cNvSpPr txBox="1"/>
          <p:nvPr/>
        </p:nvSpPr>
        <p:spPr>
          <a:xfrm>
            <a:off x="-43061" y="4277361"/>
            <a:ext cx="2250488" cy="461665"/>
          </a:xfrm>
          <a:prstGeom prst="rect">
            <a:avLst/>
          </a:prstGeom>
          <a:noFill/>
        </p:spPr>
        <p:txBody>
          <a:bodyPr wrap="none" rtlCol="0">
            <a:spAutoFit/>
          </a:bodyPr>
          <a:lstStyle/>
          <a:p>
            <a:r>
              <a:rPr lang="en-US" sz="2400" b="1" dirty="0"/>
              <a:t>Theorem </a:t>
            </a:r>
            <a:r>
              <a:rPr lang="en-US" sz="1600" dirty="0"/>
              <a:t>[DFGS21]</a:t>
            </a:r>
            <a:r>
              <a:rPr lang="en-US" sz="2400" b="1" dirty="0"/>
              <a:t>:</a:t>
            </a:r>
          </a:p>
        </p:txBody>
      </p:sp>
      <p:sp>
        <p:nvSpPr>
          <p:cNvPr id="132" name="Rectangle 131">
            <a:extLst>
              <a:ext uri="{FF2B5EF4-FFF2-40B4-BE49-F238E27FC236}">
                <a16:creationId xmlns:a16="http://schemas.microsoft.com/office/drawing/2014/main" id="{038B632F-A6E7-4DEC-ACBF-076F6DAE1985}"/>
              </a:ext>
            </a:extLst>
          </p:cNvPr>
          <p:cNvSpPr/>
          <p:nvPr/>
        </p:nvSpPr>
        <p:spPr>
          <a:xfrm>
            <a:off x="7806043" y="2597499"/>
            <a:ext cx="1517168" cy="1586541"/>
          </a:xfrm>
          <a:prstGeom prst="rect">
            <a:avLst/>
          </a:prstGeom>
          <a:solidFill>
            <a:schemeClr val="accent2">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3" name="TextBox 132">
            <a:extLst>
              <a:ext uri="{FF2B5EF4-FFF2-40B4-BE49-F238E27FC236}">
                <a16:creationId xmlns:a16="http://schemas.microsoft.com/office/drawing/2014/main" id="{B37265BB-B17E-4FE2-AA16-C543D6B5ECED}"/>
              </a:ext>
            </a:extLst>
          </p:cNvPr>
          <p:cNvSpPr txBox="1"/>
          <p:nvPr/>
        </p:nvSpPr>
        <p:spPr>
          <a:xfrm>
            <a:off x="7993201" y="2684445"/>
            <a:ext cx="1095606" cy="408623"/>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b="1" dirty="0">
                <a:solidFill>
                  <a:schemeClr val="tx1"/>
                </a:solidFill>
              </a:rPr>
              <a:t> </a:t>
            </a:r>
            <a:r>
              <a:rPr lang="en-US" b="1" dirty="0">
                <a:solidFill>
                  <a:schemeClr val="tx1"/>
                </a:solidFill>
                <a:latin typeface="Courier New" panose="02070309020205020404" pitchFamily="49" charset="0"/>
                <a:cs typeface="Courier New" panose="02070309020205020404" pitchFamily="49" charset="0"/>
              </a:rPr>
              <a:t>x25519</a:t>
            </a:r>
          </a:p>
        </p:txBody>
      </p:sp>
      <p:sp>
        <p:nvSpPr>
          <p:cNvPr id="134" name="TextBox 133">
            <a:extLst>
              <a:ext uri="{FF2B5EF4-FFF2-40B4-BE49-F238E27FC236}">
                <a16:creationId xmlns:a16="http://schemas.microsoft.com/office/drawing/2014/main" id="{109BC511-9CC5-4A42-8B15-FFAD13E2FF7F}"/>
              </a:ext>
            </a:extLst>
          </p:cNvPr>
          <p:cNvSpPr txBox="1"/>
          <p:nvPr/>
        </p:nvSpPr>
        <p:spPr>
          <a:xfrm>
            <a:off x="7959044" y="3166782"/>
            <a:ext cx="1183030" cy="408623"/>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b="1" dirty="0">
                <a:solidFill>
                  <a:schemeClr val="tx1"/>
                </a:solidFill>
                <a:latin typeface="Courier New" panose="02070309020205020404" pitchFamily="49" charset="0"/>
                <a:cs typeface="Courier New" panose="02070309020205020404" pitchFamily="49" charset="0"/>
              </a:rPr>
              <a:t>ed25519</a:t>
            </a:r>
          </a:p>
        </p:txBody>
      </p:sp>
      <p:sp>
        <p:nvSpPr>
          <p:cNvPr id="135" name="TextBox 134">
            <a:extLst>
              <a:ext uri="{FF2B5EF4-FFF2-40B4-BE49-F238E27FC236}">
                <a16:creationId xmlns:a16="http://schemas.microsoft.com/office/drawing/2014/main" id="{10F24A97-0D7F-46AA-9978-1E98A96D6E37}"/>
              </a:ext>
            </a:extLst>
          </p:cNvPr>
          <p:cNvSpPr txBox="1"/>
          <p:nvPr/>
        </p:nvSpPr>
        <p:spPr>
          <a:xfrm>
            <a:off x="7951395" y="3669676"/>
            <a:ext cx="1183030" cy="408623"/>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b="1" dirty="0">
                <a:solidFill>
                  <a:schemeClr val="tx1"/>
                </a:solidFill>
                <a:latin typeface="Courier New" panose="02070309020205020404" pitchFamily="49" charset="0"/>
                <a:cs typeface="Courier New" panose="02070309020205020404" pitchFamily="49" charset="0"/>
              </a:rPr>
              <a:t>SHA-256</a:t>
            </a:r>
          </a:p>
        </p:txBody>
      </p:sp>
      <p:sp>
        <p:nvSpPr>
          <p:cNvPr id="136" name="TextBox 135">
            <a:extLst>
              <a:ext uri="{FF2B5EF4-FFF2-40B4-BE49-F238E27FC236}">
                <a16:creationId xmlns:a16="http://schemas.microsoft.com/office/drawing/2014/main" id="{AA050576-92F0-494B-AE1C-005B2AD0AC90}"/>
              </a:ext>
            </a:extLst>
          </p:cNvPr>
          <p:cNvSpPr txBox="1"/>
          <p:nvPr/>
        </p:nvSpPr>
        <p:spPr>
          <a:xfrm>
            <a:off x="10837764" y="3171987"/>
            <a:ext cx="476412" cy="523220"/>
          </a:xfrm>
          <a:prstGeom prst="rect">
            <a:avLst/>
          </a:prstGeom>
          <a:noFill/>
        </p:spPr>
        <p:txBody>
          <a:bodyPr wrap="square" rtlCol="0">
            <a:spAutoFit/>
          </a:bodyPr>
          <a:lstStyle/>
          <a:p>
            <a:r>
              <a:rPr lang="en-US" sz="2800" b="1" dirty="0">
                <a:solidFill>
                  <a:schemeClr val="accent3"/>
                </a:solidFill>
              </a:rPr>
              <a:t>G</a:t>
            </a:r>
          </a:p>
        </p:txBody>
      </p:sp>
      <p:sp>
        <p:nvSpPr>
          <p:cNvPr id="137" name="TextBox 136">
            <a:extLst>
              <a:ext uri="{FF2B5EF4-FFF2-40B4-BE49-F238E27FC236}">
                <a16:creationId xmlns:a16="http://schemas.microsoft.com/office/drawing/2014/main" id="{4E821D42-6742-4A4E-8F63-6C1EBE484B1A}"/>
              </a:ext>
            </a:extLst>
          </p:cNvPr>
          <p:cNvSpPr txBox="1"/>
          <p:nvPr/>
        </p:nvSpPr>
        <p:spPr>
          <a:xfrm>
            <a:off x="7799973" y="1865901"/>
            <a:ext cx="1523238" cy="646331"/>
          </a:xfrm>
          <a:prstGeom prst="rect">
            <a:avLst/>
          </a:prstGeom>
          <a:noFill/>
        </p:spPr>
        <p:txBody>
          <a:bodyPr wrap="square" rtlCol="0">
            <a:spAutoFit/>
          </a:bodyPr>
          <a:lstStyle/>
          <a:p>
            <a:r>
              <a:rPr lang="en-US" b="1" dirty="0"/>
              <a:t>128-bit </a:t>
            </a:r>
          </a:p>
          <a:p>
            <a:r>
              <a:rPr lang="en-US" b="1" dirty="0"/>
              <a:t>configuration:</a:t>
            </a:r>
          </a:p>
        </p:txBody>
      </p:sp>
      <p:sp>
        <p:nvSpPr>
          <p:cNvPr id="138" name="Rectangle 137">
            <a:extLst>
              <a:ext uri="{FF2B5EF4-FFF2-40B4-BE49-F238E27FC236}">
                <a16:creationId xmlns:a16="http://schemas.microsoft.com/office/drawing/2014/main" id="{2F3FDECF-2B44-4D62-81DD-FE45C4663E0D}"/>
              </a:ext>
            </a:extLst>
          </p:cNvPr>
          <p:cNvSpPr/>
          <p:nvPr/>
        </p:nvSpPr>
        <p:spPr>
          <a:xfrm>
            <a:off x="9484906" y="2588455"/>
            <a:ext cx="2581763" cy="1594720"/>
          </a:xfrm>
          <a:prstGeom prst="rect">
            <a:avLst/>
          </a:prstGeom>
          <a:solidFill>
            <a:schemeClr val="accent2">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9" name="TextBox 138">
            <a:extLst>
              <a:ext uri="{FF2B5EF4-FFF2-40B4-BE49-F238E27FC236}">
                <a16:creationId xmlns:a16="http://schemas.microsoft.com/office/drawing/2014/main" id="{D2399189-0637-4B50-955C-5441F555C752}"/>
              </a:ext>
            </a:extLst>
          </p:cNvPr>
          <p:cNvSpPr txBox="1"/>
          <p:nvPr/>
        </p:nvSpPr>
        <p:spPr>
          <a:xfrm>
            <a:off x="9659328" y="2669667"/>
            <a:ext cx="1452961" cy="408623"/>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b="1" dirty="0">
                <a:solidFill>
                  <a:schemeClr val="tx1"/>
                </a:solidFill>
                <a:latin typeface="Courier New" panose="02070309020205020404" pitchFamily="49" charset="0"/>
                <a:cs typeface="Courier New" panose="02070309020205020404" pitchFamily="49" charset="0"/>
              </a:rPr>
              <a:t>secp384r1</a:t>
            </a:r>
          </a:p>
        </p:txBody>
      </p:sp>
      <p:sp>
        <p:nvSpPr>
          <p:cNvPr id="140" name="TextBox 139">
            <a:extLst>
              <a:ext uri="{FF2B5EF4-FFF2-40B4-BE49-F238E27FC236}">
                <a16:creationId xmlns:a16="http://schemas.microsoft.com/office/drawing/2014/main" id="{D10A5886-5EC2-40FF-B450-DC5FE00D411C}"/>
              </a:ext>
            </a:extLst>
          </p:cNvPr>
          <p:cNvSpPr txBox="1"/>
          <p:nvPr/>
        </p:nvSpPr>
        <p:spPr>
          <a:xfrm>
            <a:off x="9659328" y="3166782"/>
            <a:ext cx="2274324" cy="408623"/>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b="1" dirty="0">
                <a:solidFill>
                  <a:schemeClr val="tx1"/>
                </a:solidFill>
                <a:latin typeface="Courier New" panose="02070309020205020404" pitchFamily="49" charset="0"/>
                <a:cs typeface="Courier New" panose="02070309020205020404" pitchFamily="49" charset="0"/>
              </a:rPr>
              <a:t>ECDSA_secp384r1</a:t>
            </a:r>
          </a:p>
        </p:txBody>
      </p:sp>
      <p:sp>
        <p:nvSpPr>
          <p:cNvPr id="141" name="TextBox 140">
            <a:extLst>
              <a:ext uri="{FF2B5EF4-FFF2-40B4-BE49-F238E27FC236}">
                <a16:creationId xmlns:a16="http://schemas.microsoft.com/office/drawing/2014/main" id="{EEA9B61F-1593-4481-8FA0-053DEF71CF97}"/>
              </a:ext>
            </a:extLst>
          </p:cNvPr>
          <p:cNvSpPr txBox="1"/>
          <p:nvPr/>
        </p:nvSpPr>
        <p:spPr>
          <a:xfrm>
            <a:off x="9690370" y="3655516"/>
            <a:ext cx="1183030" cy="408623"/>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b="1" dirty="0">
                <a:solidFill>
                  <a:schemeClr val="tx1"/>
                </a:solidFill>
                <a:latin typeface="Courier New" panose="02070309020205020404" pitchFamily="49" charset="0"/>
                <a:cs typeface="Courier New" panose="02070309020205020404" pitchFamily="49" charset="0"/>
              </a:rPr>
              <a:t>SHA-384</a:t>
            </a:r>
          </a:p>
        </p:txBody>
      </p:sp>
      <p:sp>
        <p:nvSpPr>
          <p:cNvPr id="142" name="TextBox 141">
            <a:extLst>
              <a:ext uri="{FF2B5EF4-FFF2-40B4-BE49-F238E27FC236}">
                <a16:creationId xmlns:a16="http://schemas.microsoft.com/office/drawing/2014/main" id="{F17F4CFE-3B04-4C53-A668-FFBC90C86C83}"/>
              </a:ext>
            </a:extLst>
          </p:cNvPr>
          <p:cNvSpPr txBox="1"/>
          <p:nvPr/>
        </p:nvSpPr>
        <p:spPr>
          <a:xfrm>
            <a:off x="9484906" y="1812529"/>
            <a:ext cx="1523238" cy="646331"/>
          </a:xfrm>
          <a:prstGeom prst="rect">
            <a:avLst/>
          </a:prstGeom>
          <a:noFill/>
        </p:spPr>
        <p:txBody>
          <a:bodyPr wrap="square" rtlCol="0">
            <a:spAutoFit/>
          </a:bodyPr>
          <a:lstStyle/>
          <a:p>
            <a:r>
              <a:rPr lang="en-US" b="1" dirty="0"/>
              <a:t>192-bit</a:t>
            </a:r>
          </a:p>
          <a:p>
            <a:r>
              <a:rPr lang="en-US" b="1" dirty="0"/>
              <a:t>configuration:</a:t>
            </a:r>
          </a:p>
        </p:txBody>
      </p:sp>
      <p:sp>
        <p:nvSpPr>
          <p:cNvPr id="143" name="Footer Placeholder 142">
            <a:extLst>
              <a:ext uri="{FF2B5EF4-FFF2-40B4-BE49-F238E27FC236}">
                <a16:creationId xmlns:a16="http://schemas.microsoft.com/office/drawing/2014/main" id="{49716919-3302-4116-9CCD-DF374809EDD0}"/>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496715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C517357E-FB5D-429A-82F1-FABED7B153C6}"/>
              </a:ext>
            </a:extLst>
          </p:cNvPr>
          <p:cNvSpPr txBox="1"/>
          <p:nvPr/>
        </p:nvSpPr>
        <p:spPr>
          <a:xfrm>
            <a:off x="34365" y="1521697"/>
            <a:ext cx="2250488" cy="461665"/>
          </a:xfrm>
          <a:prstGeom prst="rect">
            <a:avLst/>
          </a:prstGeom>
          <a:noFill/>
        </p:spPr>
        <p:txBody>
          <a:bodyPr wrap="none" rtlCol="0">
            <a:spAutoFit/>
          </a:bodyPr>
          <a:lstStyle/>
          <a:p>
            <a:r>
              <a:rPr lang="en-US" sz="2400" b="1" dirty="0"/>
              <a:t>Theorem </a:t>
            </a:r>
            <a:r>
              <a:rPr lang="en-US" sz="1600" dirty="0"/>
              <a:t>[DFGS21]</a:t>
            </a:r>
            <a:r>
              <a:rPr lang="en-US" sz="2400" b="1" dirty="0"/>
              <a:t>:</a:t>
            </a:r>
          </a:p>
        </p:txBody>
      </p:sp>
      <p:sp>
        <p:nvSpPr>
          <p:cNvPr id="118" name="Title 1">
            <a:extLst>
              <a:ext uri="{FF2B5EF4-FFF2-40B4-BE49-F238E27FC236}">
                <a16:creationId xmlns:a16="http://schemas.microsoft.com/office/drawing/2014/main" id="{151B39F9-6096-4FF6-A9C4-61278784A608}"/>
              </a:ext>
            </a:extLst>
          </p:cNvPr>
          <p:cNvSpPr txBox="1">
            <a:spLocks/>
          </p:cNvSpPr>
          <p:nvPr/>
        </p:nvSpPr>
        <p:spPr>
          <a:xfrm>
            <a:off x="-185744" y="210481"/>
            <a:ext cx="6793635" cy="923925"/>
          </a:xfrm>
          <a:prstGeom prst="rect">
            <a:avLst/>
          </a:prstGeom>
          <a:ln w="38100">
            <a:solidFill>
              <a:schemeClr val="tx1"/>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 Security Bounds for TLS 1.3</a:t>
            </a:r>
          </a:p>
        </p:txBody>
      </p:sp>
      <p:sp>
        <p:nvSpPr>
          <p:cNvPr id="53" name="Rectangle 52">
            <a:extLst>
              <a:ext uri="{FF2B5EF4-FFF2-40B4-BE49-F238E27FC236}">
                <a16:creationId xmlns:a16="http://schemas.microsoft.com/office/drawing/2014/main" id="{22AC9A13-A14A-44D5-B134-4B62F7AAF1D3}"/>
              </a:ext>
            </a:extLst>
          </p:cNvPr>
          <p:cNvSpPr/>
          <p:nvPr/>
        </p:nvSpPr>
        <p:spPr>
          <a:xfrm>
            <a:off x="430993" y="2121687"/>
            <a:ext cx="7202466" cy="23991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B35B671A-CE15-4391-8FA7-9AECA8C9D942}"/>
              </a:ext>
            </a:extLst>
          </p:cNvPr>
          <p:cNvSpPr txBox="1"/>
          <p:nvPr/>
        </p:nvSpPr>
        <p:spPr>
          <a:xfrm>
            <a:off x="877815" y="2406693"/>
            <a:ext cx="2239383" cy="400110"/>
          </a:xfrm>
          <a:prstGeom prst="rect">
            <a:avLst/>
          </a:prstGeom>
          <a:noFill/>
        </p:spPr>
        <p:txBody>
          <a:bodyPr wrap="square" rtlCol="0">
            <a:spAutoFit/>
          </a:bodyPr>
          <a:lstStyle/>
          <a:p>
            <a:r>
              <a:rPr lang="en-US" sz="2000" i="1" dirty="0"/>
              <a:t>Given an adversary </a:t>
            </a:r>
          </a:p>
        </p:txBody>
      </p:sp>
      <p:sp>
        <p:nvSpPr>
          <p:cNvPr id="57" name="TextBox 56">
            <a:extLst>
              <a:ext uri="{FF2B5EF4-FFF2-40B4-BE49-F238E27FC236}">
                <a16:creationId xmlns:a16="http://schemas.microsoft.com/office/drawing/2014/main" id="{7535A1BD-7CD4-4047-A90D-EB5A10CC5E28}"/>
              </a:ext>
            </a:extLst>
          </p:cNvPr>
          <p:cNvSpPr txBox="1"/>
          <p:nvPr/>
        </p:nvSpPr>
        <p:spPr>
          <a:xfrm>
            <a:off x="2987118" y="2364146"/>
            <a:ext cx="426645" cy="523220"/>
          </a:xfrm>
          <a:prstGeom prst="rect">
            <a:avLst/>
          </a:prstGeom>
          <a:noFill/>
        </p:spPr>
        <p:txBody>
          <a:bodyPr wrap="square" rtlCol="0">
            <a:spAutoFit/>
          </a:bodyPr>
          <a:lstStyle/>
          <a:p>
            <a:r>
              <a:rPr lang="en-US" sz="2800" b="1" dirty="0">
                <a:solidFill>
                  <a:srgbClr val="C00000"/>
                </a:solidFill>
              </a:rPr>
              <a:t>A</a:t>
            </a:r>
          </a:p>
        </p:txBody>
      </p:sp>
      <p:pic>
        <p:nvPicPr>
          <p:cNvPr id="67" name="Picture 66" descr="Chart&#10;&#10;Description automatically generated">
            <a:extLst>
              <a:ext uri="{FF2B5EF4-FFF2-40B4-BE49-F238E27FC236}">
                <a16:creationId xmlns:a16="http://schemas.microsoft.com/office/drawing/2014/main" id="{65EB3360-AF44-4E3D-BEFF-154EE4A45A15}"/>
              </a:ext>
            </a:extLst>
          </p:cNvPr>
          <p:cNvPicPr>
            <a:picLocks noChangeAspect="1"/>
          </p:cNvPicPr>
          <p:nvPr/>
        </p:nvPicPr>
        <p:blipFill>
          <a:blip r:embed="rId3"/>
          <a:stretch>
            <a:fillRect/>
          </a:stretch>
        </p:blipFill>
        <p:spPr>
          <a:xfrm flipH="1">
            <a:off x="3413763" y="2099385"/>
            <a:ext cx="840298" cy="840298"/>
          </a:xfrm>
          <a:prstGeom prst="rect">
            <a:avLst/>
          </a:prstGeom>
        </p:spPr>
      </p:pic>
      <p:sp>
        <p:nvSpPr>
          <p:cNvPr id="105" name="TextBox 104">
            <a:extLst>
              <a:ext uri="{FF2B5EF4-FFF2-40B4-BE49-F238E27FC236}">
                <a16:creationId xmlns:a16="http://schemas.microsoft.com/office/drawing/2014/main" id="{9045C96D-25E4-48D9-9B06-7A1038789F12}"/>
              </a:ext>
            </a:extLst>
          </p:cNvPr>
          <p:cNvSpPr txBox="1"/>
          <p:nvPr/>
        </p:nvSpPr>
        <p:spPr>
          <a:xfrm>
            <a:off x="419679" y="4740714"/>
            <a:ext cx="9294107" cy="461665"/>
          </a:xfrm>
          <a:prstGeom prst="rect">
            <a:avLst/>
          </a:prstGeom>
          <a:solidFill>
            <a:schemeClr val="bg1">
              <a:lumMod val="95000"/>
            </a:schemeClr>
          </a:solidFill>
        </p:spPr>
        <p:txBody>
          <a:bodyPr wrap="square" rtlCol="0">
            <a:spAutoFit/>
          </a:bodyPr>
          <a:lstStyle/>
          <a:p>
            <a:r>
              <a:rPr lang="en-US" sz="2400" dirty="0"/>
              <a:t> Adv(</a:t>
            </a:r>
            <a:r>
              <a:rPr lang="en-US" sz="2400" b="1" dirty="0">
                <a:solidFill>
                  <a:srgbClr val="C00000"/>
                </a:solidFill>
              </a:rPr>
              <a:t>A</a:t>
            </a:r>
            <a:r>
              <a:rPr lang="en-US" sz="2400" dirty="0"/>
              <a:t>, </a:t>
            </a:r>
            <a:r>
              <a:rPr lang="en-US" sz="2400" b="1" dirty="0"/>
              <a:t>TLS 1.3</a:t>
            </a:r>
            <a:r>
              <a:rPr lang="en-US" sz="2400" dirty="0"/>
              <a:t>) ≤  </a:t>
            </a:r>
            <a:r>
              <a:rPr lang="en-US" sz="2400" b="1" dirty="0"/>
              <a:t>S</a:t>
            </a:r>
            <a:r>
              <a:rPr lang="en-US" sz="2400" b="1" baseline="30000" dirty="0"/>
              <a:t>2</a:t>
            </a:r>
            <a:r>
              <a:rPr lang="en-US" sz="2400" b="1" dirty="0"/>
              <a:t> *</a:t>
            </a:r>
            <a:r>
              <a:rPr lang="en-US" sz="2400" dirty="0"/>
              <a:t>Adv(</a:t>
            </a:r>
            <a:r>
              <a:rPr lang="en-US" sz="2400" b="1" dirty="0">
                <a:solidFill>
                  <a:srgbClr val="C00000"/>
                </a:solidFill>
              </a:rPr>
              <a:t>B</a:t>
            </a:r>
            <a:r>
              <a:rPr lang="en-US" sz="2400" b="1" baseline="-25000" dirty="0">
                <a:solidFill>
                  <a:srgbClr val="C00000"/>
                </a:solidFill>
              </a:rPr>
              <a:t>1</a:t>
            </a:r>
            <a:r>
              <a:rPr lang="en-US" sz="2400" dirty="0"/>
              <a:t>, </a:t>
            </a:r>
            <a:r>
              <a:rPr lang="en-US" sz="2400" b="1" dirty="0">
                <a:solidFill>
                  <a:schemeClr val="accent6"/>
                </a:solidFill>
              </a:rPr>
              <a:t>G</a:t>
            </a:r>
            <a:r>
              <a:rPr lang="en-US" sz="2400" b="1" dirty="0"/>
              <a:t>) </a:t>
            </a:r>
            <a:r>
              <a:rPr lang="en-US" sz="2400" dirty="0"/>
              <a:t>+ 6</a:t>
            </a:r>
            <a:r>
              <a:rPr lang="en-US" sz="2400" b="1" dirty="0"/>
              <a:t>S * </a:t>
            </a:r>
            <a:r>
              <a:rPr lang="en-US" sz="2400" dirty="0"/>
              <a:t>Adv(</a:t>
            </a:r>
            <a:r>
              <a:rPr lang="en-US" sz="2400" b="1" dirty="0">
                <a:solidFill>
                  <a:srgbClr val="C00000"/>
                </a:solidFill>
              </a:rPr>
              <a:t>B</a:t>
            </a:r>
            <a:r>
              <a:rPr lang="en-US" sz="2400" b="1" baseline="-25000" dirty="0">
                <a:solidFill>
                  <a:srgbClr val="C00000"/>
                </a:solidFill>
              </a:rPr>
              <a:t>2</a:t>
            </a:r>
            <a:r>
              <a:rPr lang="en-US" sz="2400" b="1" dirty="0"/>
              <a:t>,</a:t>
            </a:r>
            <a:r>
              <a:rPr lang="en-US" sz="2400" dirty="0"/>
              <a:t> </a:t>
            </a:r>
            <a:r>
              <a:rPr lang="en-US" sz="2400" b="1" dirty="0">
                <a:solidFill>
                  <a:schemeClr val="accent1">
                    <a:lumMod val="75000"/>
                  </a:schemeClr>
                </a:solidFill>
              </a:rPr>
              <a:t>H</a:t>
            </a:r>
            <a:r>
              <a:rPr lang="en-US" sz="2400" dirty="0"/>
              <a:t>) + </a:t>
            </a:r>
            <a:r>
              <a:rPr lang="en-US" sz="2400" b="1" dirty="0"/>
              <a:t>S </a:t>
            </a:r>
            <a:r>
              <a:rPr lang="en-US" sz="2400" dirty="0"/>
              <a:t>* </a:t>
            </a:r>
            <a:r>
              <a:rPr lang="en-US" sz="2400" b="1" dirty="0"/>
              <a:t>U </a:t>
            </a:r>
            <a:r>
              <a:rPr lang="en-US" sz="2400" dirty="0"/>
              <a:t>* Adv(</a:t>
            </a:r>
            <a:r>
              <a:rPr lang="en-US" sz="2400" b="1" dirty="0">
                <a:solidFill>
                  <a:srgbClr val="C00000"/>
                </a:solidFill>
              </a:rPr>
              <a:t>B</a:t>
            </a:r>
            <a:r>
              <a:rPr lang="en-US" sz="2400" b="1" baseline="-25000" dirty="0">
                <a:solidFill>
                  <a:srgbClr val="C00000"/>
                </a:solidFill>
              </a:rPr>
              <a:t>3</a:t>
            </a:r>
            <a:r>
              <a:rPr lang="en-US" sz="2400" b="1" dirty="0"/>
              <a:t>,</a:t>
            </a:r>
            <a:r>
              <a:rPr lang="en-US" sz="2400" dirty="0"/>
              <a:t> </a:t>
            </a:r>
            <a:r>
              <a:rPr lang="en-US" sz="2400" b="1" dirty="0">
                <a:solidFill>
                  <a:schemeClr val="accent2"/>
                </a:solidFill>
              </a:rPr>
              <a:t>S</a:t>
            </a:r>
            <a:r>
              <a:rPr lang="en-US" sz="2400" dirty="0"/>
              <a:t>) +…</a:t>
            </a:r>
            <a:endParaRPr lang="en-US" sz="2400" dirty="0">
              <a:solidFill>
                <a:schemeClr val="accent3"/>
              </a:solidFill>
            </a:endParaRPr>
          </a:p>
        </p:txBody>
      </p:sp>
      <p:sp>
        <p:nvSpPr>
          <p:cNvPr id="108" name="Rectangle 107">
            <a:extLst>
              <a:ext uri="{FF2B5EF4-FFF2-40B4-BE49-F238E27FC236}">
                <a16:creationId xmlns:a16="http://schemas.microsoft.com/office/drawing/2014/main" id="{4E534395-BD7A-4E49-B146-942662A0C2A2}"/>
              </a:ext>
            </a:extLst>
          </p:cNvPr>
          <p:cNvSpPr/>
          <p:nvPr/>
        </p:nvSpPr>
        <p:spPr>
          <a:xfrm>
            <a:off x="7806043" y="2597499"/>
            <a:ext cx="1517168" cy="1586541"/>
          </a:xfrm>
          <a:prstGeom prst="rect">
            <a:avLst/>
          </a:prstGeom>
          <a:solidFill>
            <a:schemeClr val="accent2">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09" name="TextBox 108">
            <a:extLst>
              <a:ext uri="{FF2B5EF4-FFF2-40B4-BE49-F238E27FC236}">
                <a16:creationId xmlns:a16="http://schemas.microsoft.com/office/drawing/2014/main" id="{F30A37A7-9E73-4202-B9AA-868146779E21}"/>
              </a:ext>
            </a:extLst>
          </p:cNvPr>
          <p:cNvSpPr txBox="1"/>
          <p:nvPr/>
        </p:nvSpPr>
        <p:spPr>
          <a:xfrm>
            <a:off x="7993201" y="2684445"/>
            <a:ext cx="1095606" cy="408623"/>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b="1" dirty="0">
                <a:solidFill>
                  <a:schemeClr val="tx1"/>
                </a:solidFill>
              </a:rPr>
              <a:t> </a:t>
            </a:r>
            <a:r>
              <a:rPr lang="en-US" b="1" dirty="0">
                <a:solidFill>
                  <a:schemeClr val="tx1"/>
                </a:solidFill>
                <a:latin typeface="Courier New" panose="02070309020205020404" pitchFamily="49" charset="0"/>
                <a:cs typeface="Courier New" panose="02070309020205020404" pitchFamily="49" charset="0"/>
              </a:rPr>
              <a:t>x25519</a:t>
            </a:r>
          </a:p>
        </p:txBody>
      </p:sp>
      <p:sp>
        <p:nvSpPr>
          <p:cNvPr id="119" name="TextBox 118">
            <a:extLst>
              <a:ext uri="{FF2B5EF4-FFF2-40B4-BE49-F238E27FC236}">
                <a16:creationId xmlns:a16="http://schemas.microsoft.com/office/drawing/2014/main" id="{D0D2AC4A-354C-4EC2-8411-B4402B074DBC}"/>
              </a:ext>
            </a:extLst>
          </p:cNvPr>
          <p:cNvSpPr txBox="1"/>
          <p:nvPr/>
        </p:nvSpPr>
        <p:spPr>
          <a:xfrm>
            <a:off x="7959044" y="3166782"/>
            <a:ext cx="1183030" cy="408623"/>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b="1" dirty="0">
                <a:solidFill>
                  <a:schemeClr val="tx1"/>
                </a:solidFill>
                <a:latin typeface="Courier New" panose="02070309020205020404" pitchFamily="49" charset="0"/>
                <a:cs typeface="Courier New" panose="02070309020205020404" pitchFamily="49" charset="0"/>
              </a:rPr>
              <a:t>ed25519</a:t>
            </a:r>
          </a:p>
        </p:txBody>
      </p:sp>
      <p:sp>
        <p:nvSpPr>
          <p:cNvPr id="120" name="TextBox 119">
            <a:extLst>
              <a:ext uri="{FF2B5EF4-FFF2-40B4-BE49-F238E27FC236}">
                <a16:creationId xmlns:a16="http://schemas.microsoft.com/office/drawing/2014/main" id="{521BD03C-E01C-4A80-93E2-349A370CD55F}"/>
              </a:ext>
            </a:extLst>
          </p:cNvPr>
          <p:cNvSpPr txBox="1"/>
          <p:nvPr/>
        </p:nvSpPr>
        <p:spPr>
          <a:xfrm>
            <a:off x="7951395" y="3669676"/>
            <a:ext cx="1183030" cy="408623"/>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b="1" dirty="0">
                <a:solidFill>
                  <a:schemeClr val="tx1"/>
                </a:solidFill>
                <a:latin typeface="Courier New" panose="02070309020205020404" pitchFamily="49" charset="0"/>
                <a:cs typeface="Courier New" panose="02070309020205020404" pitchFamily="49" charset="0"/>
              </a:rPr>
              <a:t>SHA-256</a:t>
            </a:r>
          </a:p>
        </p:txBody>
      </p:sp>
      <p:sp>
        <p:nvSpPr>
          <p:cNvPr id="121" name="TextBox 120">
            <a:extLst>
              <a:ext uri="{FF2B5EF4-FFF2-40B4-BE49-F238E27FC236}">
                <a16:creationId xmlns:a16="http://schemas.microsoft.com/office/drawing/2014/main" id="{37C77F46-653E-4BF7-B216-9F7F70F54E86}"/>
              </a:ext>
            </a:extLst>
          </p:cNvPr>
          <p:cNvSpPr txBox="1"/>
          <p:nvPr/>
        </p:nvSpPr>
        <p:spPr>
          <a:xfrm>
            <a:off x="10837764" y="3171987"/>
            <a:ext cx="476412" cy="523220"/>
          </a:xfrm>
          <a:prstGeom prst="rect">
            <a:avLst/>
          </a:prstGeom>
          <a:noFill/>
        </p:spPr>
        <p:txBody>
          <a:bodyPr wrap="square" rtlCol="0">
            <a:spAutoFit/>
          </a:bodyPr>
          <a:lstStyle/>
          <a:p>
            <a:r>
              <a:rPr lang="en-US" sz="2800" b="1" dirty="0">
                <a:solidFill>
                  <a:schemeClr val="accent3"/>
                </a:solidFill>
              </a:rPr>
              <a:t>G</a:t>
            </a:r>
          </a:p>
        </p:txBody>
      </p:sp>
      <p:sp>
        <p:nvSpPr>
          <p:cNvPr id="123" name="TextBox 122">
            <a:extLst>
              <a:ext uri="{FF2B5EF4-FFF2-40B4-BE49-F238E27FC236}">
                <a16:creationId xmlns:a16="http://schemas.microsoft.com/office/drawing/2014/main" id="{DC046DFC-0417-4C97-9873-6D4BA4AC0DF4}"/>
              </a:ext>
            </a:extLst>
          </p:cNvPr>
          <p:cNvSpPr txBox="1"/>
          <p:nvPr/>
        </p:nvSpPr>
        <p:spPr>
          <a:xfrm>
            <a:off x="7799973" y="1865901"/>
            <a:ext cx="1523238" cy="646331"/>
          </a:xfrm>
          <a:prstGeom prst="rect">
            <a:avLst/>
          </a:prstGeom>
          <a:noFill/>
        </p:spPr>
        <p:txBody>
          <a:bodyPr wrap="square" rtlCol="0">
            <a:spAutoFit/>
          </a:bodyPr>
          <a:lstStyle/>
          <a:p>
            <a:r>
              <a:rPr lang="en-US" b="1" dirty="0"/>
              <a:t>128-bit </a:t>
            </a:r>
          </a:p>
          <a:p>
            <a:r>
              <a:rPr lang="en-US" b="1" dirty="0"/>
              <a:t>configuration:</a:t>
            </a:r>
          </a:p>
        </p:txBody>
      </p:sp>
      <p:sp>
        <p:nvSpPr>
          <p:cNvPr id="124" name="Rectangle 123">
            <a:extLst>
              <a:ext uri="{FF2B5EF4-FFF2-40B4-BE49-F238E27FC236}">
                <a16:creationId xmlns:a16="http://schemas.microsoft.com/office/drawing/2014/main" id="{17415786-C252-400F-AFD4-B6844587CC00}"/>
              </a:ext>
            </a:extLst>
          </p:cNvPr>
          <p:cNvSpPr/>
          <p:nvPr/>
        </p:nvSpPr>
        <p:spPr>
          <a:xfrm>
            <a:off x="9484906" y="2588455"/>
            <a:ext cx="2581763" cy="1594720"/>
          </a:xfrm>
          <a:prstGeom prst="rect">
            <a:avLst/>
          </a:prstGeom>
          <a:solidFill>
            <a:schemeClr val="accent2">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5" name="TextBox 124">
            <a:extLst>
              <a:ext uri="{FF2B5EF4-FFF2-40B4-BE49-F238E27FC236}">
                <a16:creationId xmlns:a16="http://schemas.microsoft.com/office/drawing/2014/main" id="{44F646A2-7865-4BA8-A2F5-EE48957882AE}"/>
              </a:ext>
            </a:extLst>
          </p:cNvPr>
          <p:cNvSpPr txBox="1"/>
          <p:nvPr/>
        </p:nvSpPr>
        <p:spPr>
          <a:xfrm>
            <a:off x="9659328" y="2669667"/>
            <a:ext cx="1452961" cy="408623"/>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b="1" dirty="0">
                <a:solidFill>
                  <a:schemeClr val="tx1"/>
                </a:solidFill>
                <a:latin typeface="Courier New" panose="02070309020205020404" pitchFamily="49" charset="0"/>
                <a:cs typeface="Courier New" panose="02070309020205020404" pitchFamily="49" charset="0"/>
              </a:rPr>
              <a:t>secp384r1</a:t>
            </a:r>
          </a:p>
        </p:txBody>
      </p:sp>
      <p:sp>
        <p:nvSpPr>
          <p:cNvPr id="126" name="TextBox 125">
            <a:extLst>
              <a:ext uri="{FF2B5EF4-FFF2-40B4-BE49-F238E27FC236}">
                <a16:creationId xmlns:a16="http://schemas.microsoft.com/office/drawing/2014/main" id="{8C02325D-A7CB-47A9-8052-AF4B908C0DC7}"/>
              </a:ext>
            </a:extLst>
          </p:cNvPr>
          <p:cNvSpPr txBox="1"/>
          <p:nvPr/>
        </p:nvSpPr>
        <p:spPr>
          <a:xfrm>
            <a:off x="9659328" y="3166782"/>
            <a:ext cx="2274324" cy="408623"/>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b="1" dirty="0">
                <a:solidFill>
                  <a:schemeClr val="tx1"/>
                </a:solidFill>
                <a:latin typeface="Courier New" panose="02070309020205020404" pitchFamily="49" charset="0"/>
                <a:cs typeface="Courier New" panose="02070309020205020404" pitchFamily="49" charset="0"/>
              </a:rPr>
              <a:t>ECDSA_secp384r1</a:t>
            </a:r>
          </a:p>
        </p:txBody>
      </p:sp>
      <p:sp>
        <p:nvSpPr>
          <p:cNvPr id="127" name="TextBox 126">
            <a:extLst>
              <a:ext uri="{FF2B5EF4-FFF2-40B4-BE49-F238E27FC236}">
                <a16:creationId xmlns:a16="http://schemas.microsoft.com/office/drawing/2014/main" id="{DC4E383D-8B13-42CD-8A50-9F717CC88FC8}"/>
              </a:ext>
            </a:extLst>
          </p:cNvPr>
          <p:cNvSpPr txBox="1"/>
          <p:nvPr/>
        </p:nvSpPr>
        <p:spPr>
          <a:xfrm>
            <a:off x="9690370" y="3655516"/>
            <a:ext cx="1183030" cy="408623"/>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b="1" dirty="0">
                <a:solidFill>
                  <a:schemeClr val="tx1"/>
                </a:solidFill>
                <a:latin typeface="Courier New" panose="02070309020205020404" pitchFamily="49" charset="0"/>
                <a:cs typeface="Courier New" panose="02070309020205020404" pitchFamily="49" charset="0"/>
              </a:rPr>
              <a:t>SHA-384</a:t>
            </a:r>
          </a:p>
        </p:txBody>
      </p:sp>
      <p:sp>
        <p:nvSpPr>
          <p:cNvPr id="128" name="TextBox 127">
            <a:extLst>
              <a:ext uri="{FF2B5EF4-FFF2-40B4-BE49-F238E27FC236}">
                <a16:creationId xmlns:a16="http://schemas.microsoft.com/office/drawing/2014/main" id="{720B3961-7F61-4CF4-95EB-1BF21DF77BD3}"/>
              </a:ext>
            </a:extLst>
          </p:cNvPr>
          <p:cNvSpPr txBox="1"/>
          <p:nvPr/>
        </p:nvSpPr>
        <p:spPr>
          <a:xfrm>
            <a:off x="9484906" y="1812529"/>
            <a:ext cx="1523238" cy="646331"/>
          </a:xfrm>
          <a:prstGeom prst="rect">
            <a:avLst/>
          </a:prstGeom>
          <a:noFill/>
        </p:spPr>
        <p:txBody>
          <a:bodyPr wrap="square" rtlCol="0">
            <a:spAutoFit/>
          </a:bodyPr>
          <a:lstStyle/>
          <a:p>
            <a:r>
              <a:rPr lang="en-US" b="1" dirty="0"/>
              <a:t>192-bit</a:t>
            </a:r>
          </a:p>
          <a:p>
            <a:r>
              <a:rPr lang="en-US" b="1" dirty="0"/>
              <a:t>configuration:</a:t>
            </a:r>
          </a:p>
        </p:txBody>
      </p:sp>
      <p:sp>
        <p:nvSpPr>
          <p:cNvPr id="3" name="Footer Placeholder 2">
            <a:extLst>
              <a:ext uri="{FF2B5EF4-FFF2-40B4-BE49-F238E27FC236}">
                <a16:creationId xmlns:a16="http://schemas.microsoft.com/office/drawing/2014/main" id="{43A9ADB6-1450-46F0-B38A-B9273C30D4D1}"/>
              </a:ext>
            </a:extLst>
          </p:cNvPr>
          <p:cNvSpPr>
            <a:spLocks noGrp="1"/>
          </p:cNvSpPr>
          <p:nvPr>
            <p:ph type="ftr" sz="quarter" idx="11"/>
          </p:nvPr>
        </p:nvSpPr>
        <p:spPr/>
        <p:txBody>
          <a:bodyPr/>
          <a:lstStyle/>
          <a:p>
            <a:r>
              <a:rPr lang="en-US"/>
              <a:t>Justifying Standard Parameters in the TLS 1.3 Handshake: Davis, Diemert, Günther, &amp; Jager</a:t>
            </a:r>
            <a:endParaRPr lang="en-US" dirty="0"/>
          </a:p>
        </p:txBody>
      </p:sp>
    </p:spTree>
    <p:extLst>
      <p:ext uri="{BB962C8B-B14F-4D97-AF65-F5344CB8AC3E}">
        <p14:creationId xmlns:p14="http://schemas.microsoft.com/office/powerpoint/2010/main" val="853830432"/>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90683</TotalTime>
  <Words>15130</Words>
  <Application>Microsoft Office PowerPoint</Application>
  <PresentationFormat>Widescreen</PresentationFormat>
  <Paragraphs>1981</Paragraphs>
  <Slides>79</Slides>
  <Notes>79</Notes>
  <HiddenSlides>3</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79</vt:i4>
      </vt:variant>
    </vt:vector>
  </HeadingPairs>
  <TitlesOfParts>
    <vt:vector size="88" baseType="lpstr">
      <vt:lpstr>Arial</vt:lpstr>
      <vt:lpstr>Calibri</vt:lpstr>
      <vt:lpstr>Calibri Light</vt:lpstr>
      <vt:lpstr>Cambria Math</vt:lpstr>
      <vt:lpstr>CMR6</vt:lpstr>
      <vt:lpstr>CMR8</vt:lpstr>
      <vt:lpstr>Courier New</vt:lpstr>
      <vt:lpstr>Wingdings</vt:lpstr>
      <vt:lpstr>Retrospect</vt:lpstr>
      <vt:lpstr>Justifying Standard Parameters in the TLS 1.3 Handshake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E Davis</dc:creator>
  <cp:lastModifiedBy>Hannah E Davis</cp:lastModifiedBy>
  <cp:revision>13</cp:revision>
  <dcterms:created xsi:type="dcterms:W3CDTF">2021-12-15T18:01:31Z</dcterms:created>
  <dcterms:modified xsi:type="dcterms:W3CDTF">2022-04-13T18:21:01Z</dcterms:modified>
</cp:coreProperties>
</file>