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5"/>
    <p:sldMasterId id="2147483663" r:id="rId6"/>
  </p:sldMasterIdLst>
  <p:notesMasterIdLst>
    <p:notesMasterId r:id="rId36"/>
  </p:notesMasterIdLst>
  <p:handoutMasterIdLst>
    <p:handoutMasterId r:id="rId37"/>
  </p:handoutMasterIdLst>
  <p:sldIdLst>
    <p:sldId id="256" r:id="rId7"/>
    <p:sldId id="335" r:id="rId8"/>
    <p:sldId id="318" r:id="rId9"/>
    <p:sldId id="259" r:id="rId10"/>
    <p:sldId id="264" r:id="rId11"/>
    <p:sldId id="347" r:id="rId12"/>
    <p:sldId id="298" r:id="rId13"/>
    <p:sldId id="342" r:id="rId14"/>
    <p:sldId id="343" r:id="rId15"/>
    <p:sldId id="344" r:id="rId16"/>
    <p:sldId id="346" r:id="rId17"/>
    <p:sldId id="352" r:id="rId18"/>
    <p:sldId id="354" r:id="rId19"/>
    <p:sldId id="348" r:id="rId20"/>
    <p:sldId id="349" r:id="rId21"/>
    <p:sldId id="306" r:id="rId22"/>
    <p:sldId id="332" r:id="rId23"/>
    <p:sldId id="305" r:id="rId24"/>
    <p:sldId id="355" r:id="rId25"/>
    <p:sldId id="319" r:id="rId26"/>
    <p:sldId id="312" r:id="rId27"/>
    <p:sldId id="356" r:id="rId28"/>
    <p:sldId id="350" r:id="rId29"/>
    <p:sldId id="316" r:id="rId30"/>
    <p:sldId id="358" r:id="rId31"/>
    <p:sldId id="317" r:id="rId32"/>
    <p:sldId id="325" r:id="rId33"/>
    <p:sldId id="326" r:id="rId34"/>
    <p:sldId id="353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3108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zuba, Paul" initials="KP" lastIdx="2" clrIdx="0">
    <p:extLst>
      <p:ext uri="{19B8F6BF-5375-455C-9EA6-DF929625EA0E}">
        <p15:presenceInfo xmlns:p15="http://schemas.microsoft.com/office/powerpoint/2012/main" userId="S::pkarazuba@rambus.com::86809628-03b9-43fe-afff-950d742647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859"/>
    <a:srgbClr val="E7EAF6"/>
    <a:srgbClr val="000C15"/>
    <a:srgbClr val="29334C"/>
    <a:srgbClr val="2C2D2C"/>
    <a:srgbClr val="9E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3944"/>
  </p:normalViewPr>
  <p:slideViewPr>
    <p:cSldViewPr snapToGrid="0" snapToObjects="1">
      <p:cViewPr varScale="1">
        <p:scale>
          <a:sx n="99" d="100"/>
          <a:sy n="99" d="100"/>
        </p:scale>
        <p:origin x="184" y="696"/>
      </p:cViewPr>
      <p:guideLst>
        <p:guide orient="horz" pos="31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915F09-CE03-2747-B3C3-14CF8B639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363E9-9F4C-7D43-9F02-F96A617FBC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64D6-C797-6343-809D-CADB8C26472A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0100B-E0D6-7441-BEB2-6002B38187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2E94B-33E3-D448-B4CD-CC09E3DA49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9A8B-DA5F-FA4F-89CF-BCAA262B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5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771E0-2B2C-A149-A2EE-CA789A69857B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43810-F97F-AD4C-834C-2AF960426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0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maybe add a comment about post quantum crypto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 of full names of 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43810-F97F-AD4C-834C-2AF960426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8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emf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96B89E-8A88-DD42-8531-F6E0337EC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1089026"/>
            <a:ext cx="4343400" cy="2244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4473709"/>
            <a:ext cx="2520950" cy="3237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050">
                <a:solidFill>
                  <a:schemeClr val="bg2"/>
                </a:solidFill>
              </a:defRPr>
            </a:lvl4pPr>
            <a:lvl5pPr>
              <a:defRPr sz="10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3409950"/>
            <a:ext cx="4343400" cy="865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 of presenter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C24B9C-9F4A-DF41-9A2C-09F9C57EE41F}"/>
              </a:ext>
            </a:extLst>
          </p:cNvPr>
          <p:cNvGrpSpPr/>
          <p:nvPr userDrawn="1"/>
        </p:nvGrpSpPr>
        <p:grpSpPr>
          <a:xfrm>
            <a:off x="4572000" y="0"/>
            <a:ext cx="4593055" cy="5143501"/>
            <a:chOff x="6096000" y="0"/>
            <a:chExt cx="6124073" cy="6858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B048AA-65B8-CC43-886A-043D3E6A8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151" t="14619" r="51992"/>
            <a:stretch/>
          </p:blipFill>
          <p:spPr>
            <a:xfrm>
              <a:off x="8128000" y="0"/>
              <a:ext cx="2031014" cy="68579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EB5365-7F3A-4547-A5F6-A0887A71B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627" r="60518"/>
            <a:stretch/>
          </p:blipFill>
          <p:spPr>
            <a:xfrm>
              <a:off x="10189059" y="1"/>
              <a:ext cx="2031014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AB9C85-9CE9-0841-992E-58BB69145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97" r="65148"/>
            <a:stretch/>
          </p:blipFill>
          <p:spPr>
            <a:xfrm>
              <a:off x="6096000" y="1"/>
              <a:ext cx="2032000" cy="6858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3EA05B-2A40-0F4F-94A1-E41BDBC1B498}"/>
              </a:ext>
            </a:extLst>
          </p:cNvPr>
          <p:cNvGrpSpPr/>
          <p:nvPr userDrawn="1"/>
        </p:nvGrpSpPr>
        <p:grpSpPr>
          <a:xfrm>
            <a:off x="4322345" y="0"/>
            <a:ext cx="3298394" cy="5143500"/>
            <a:chOff x="5763126" y="0"/>
            <a:chExt cx="439785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E314966-CFAF-0E4B-9EC2-94EDA72B53D9}"/>
                </a:ext>
              </a:extLst>
            </p:cNvPr>
            <p:cNvCxnSpPr>
              <a:cxnSpLocks/>
            </p:cNvCxnSpPr>
            <p:nvPr/>
          </p:nvCxnSpPr>
          <p:spPr>
            <a:xfrm>
              <a:off x="8129970" y="0"/>
              <a:ext cx="0" cy="68580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73800C-2BCD-CB41-B333-4683ED794CD4}"/>
                </a:ext>
              </a:extLst>
            </p:cNvPr>
            <p:cNvCxnSpPr>
              <a:cxnSpLocks/>
            </p:cNvCxnSpPr>
            <p:nvPr/>
          </p:nvCxnSpPr>
          <p:spPr>
            <a:xfrm>
              <a:off x="6098955" y="0"/>
              <a:ext cx="0" cy="68580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8B0269-460E-BC40-A25D-27BA99DA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3126" y="3106760"/>
              <a:ext cx="665747" cy="66574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25E50D-8D34-C642-AFFB-5F3D8FAB8323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985" y="0"/>
              <a:ext cx="0" cy="685800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1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2036" y="768350"/>
            <a:ext cx="8732865" cy="3962400"/>
          </a:xfrm>
        </p:spPr>
        <p:txBody>
          <a:bodyPr/>
          <a:lstStyle>
            <a:lvl1pPr>
              <a:defRPr/>
            </a:lvl1pPr>
            <a:lvl2pPr marL="461951" indent="-231770">
              <a:buSzPct val="80000"/>
              <a:buFont typeface="Arial" charset="0"/>
              <a:buChar char="•"/>
              <a:defRPr/>
            </a:lvl2pPr>
            <a:lvl3pPr marL="692133" indent="-230183">
              <a:buFont typeface="Arial" charset="0"/>
              <a:buChar char="•"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2036" y="177747"/>
            <a:ext cx="8719930" cy="40328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937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with Sub-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2698" y="1352550"/>
            <a:ext cx="8732865" cy="3352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2036" y="177747"/>
            <a:ext cx="8719930" cy="40327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698" y="672159"/>
            <a:ext cx="8716963" cy="487589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to add sub-header</a:t>
            </a:r>
          </a:p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39060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with Take Awa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2698" y="768351"/>
            <a:ext cx="8732865" cy="3185582"/>
          </a:xfrm>
        </p:spPr>
        <p:txBody>
          <a:bodyPr>
            <a:noAutofit/>
          </a:bodyPr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698" y="3953933"/>
            <a:ext cx="8716963" cy="751417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Click to add take-away statement</a:t>
            </a:r>
          </a:p>
        </p:txBody>
      </p:sp>
    </p:spTree>
    <p:extLst>
      <p:ext uri="{BB962C8B-B14F-4D97-AF65-F5344CB8AC3E}">
        <p14:creationId xmlns:p14="http://schemas.microsoft.com/office/powerpoint/2010/main" val="8467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685" y="768351"/>
            <a:ext cx="4273164" cy="3962399"/>
          </a:xfr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1" y="768351"/>
            <a:ext cx="4291760" cy="3962399"/>
          </a:xfrm>
        </p:spPr>
        <p:txBody>
          <a:bodyPr>
            <a:noAutofit/>
          </a:bodyPr>
          <a:lstStyle>
            <a:lvl1pPr>
              <a:defRPr sz="1800" b="0" i="0" baseline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34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Layout with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685" y="1312333"/>
            <a:ext cx="4273164" cy="3393017"/>
          </a:xfr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1" y="1312333"/>
            <a:ext cx="4291760" cy="3393017"/>
          </a:xfrm>
        </p:spPr>
        <p:txBody>
          <a:bodyPr>
            <a:noAutofit/>
          </a:bodyPr>
          <a:lstStyle>
            <a:lvl1pPr>
              <a:defRPr sz="1800" b="0" i="0" baseline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6" y="177747"/>
            <a:ext cx="8719930" cy="403279"/>
          </a:xfrm>
        </p:spPr>
        <p:txBody>
          <a:bodyPr>
            <a:noAutofit/>
          </a:bodyPr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698" y="677446"/>
            <a:ext cx="8716963" cy="441325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to add sub-header</a:t>
            </a:r>
          </a:p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6197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90621" y="742951"/>
            <a:ext cx="2773363" cy="3962400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72201" y="742951"/>
            <a:ext cx="2773363" cy="3962400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09042" y="742951"/>
            <a:ext cx="2773363" cy="3962400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820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90621" y="1340777"/>
            <a:ext cx="2773363" cy="3364574"/>
          </a:xfrm>
          <a:ln w="25400">
            <a:solidFill>
              <a:schemeClr val="accent2"/>
            </a:solidFill>
          </a:ln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72201" y="1340777"/>
            <a:ext cx="2773363" cy="3364574"/>
          </a:xfrm>
          <a:ln w="25400">
            <a:solidFill>
              <a:schemeClr val="accent3"/>
            </a:solidFill>
          </a:ln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09042" y="1340777"/>
            <a:ext cx="2773363" cy="3364574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A3170-E812-0D43-9BC9-97DAD9F8B3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0026" y="888206"/>
            <a:ext cx="2788443" cy="45243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30182" indent="0">
              <a:buNone/>
              <a:defRPr>
                <a:solidFill>
                  <a:schemeClr val="bg1"/>
                </a:solidFill>
              </a:defRPr>
            </a:lvl2pPr>
            <a:lvl3pPr marL="461951" indent="0">
              <a:buNone/>
              <a:defRPr>
                <a:solidFill>
                  <a:schemeClr val="bg1"/>
                </a:solidFill>
              </a:defRPr>
            </a:lvl3pPr>
            <a:lvl4pPr marL="692133" indent="0">
              <a:buNone/>
              <a:defRPr>
                <a:solidFill>
                  <a:schemeClr val="bg1"/>
                </a:solidFill>
              </a:defRPr>
            </a:lvl4pPr>
            <a:lvl5pPr marL="91437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751B834-1A90-E346-B317-12373CC74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78969" y="888206"/>
            <a:ext cx="2792885" cy="45243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30182" indent="0">
              <a:buNone/>
              <a:defRPr>
                <a:solidFill>
                  <a:schemeClr val="bg1"/>
                </a:solidFill>
              </a:defRPr>
            </a:lvl2pPr>
            <a:lvl3pPr marL="461951" indent="0">
              <a:buNone/>
              <a:defRPr>
                <a:solidFill>
                  <a:schemeClr val="bg1"/>
                </a:solidFill>
              </a:defRPr>
            </a:lvl3pPr>
            <a:lvl4pPr marL="692133" indent="0">
              <a:buNone/>
              <a:defRPr>
                <a:solidFill>
                  <a:schemeClr val="bg1"/>
                </a:solidFill>
              </a:defRPr>
            </a:lvl4pPr>
            <a:lvl5pPr marL="91437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7C97CB2-1DD8-0746-8958-794AB47065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5993" y="888206"/>
            <a:ext cx="2787935" cy="45243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30182" indent="0">
              <a:buNone/>
              <a:defRPr>
                <a:solidFill>
                  <a:schemeClr val="bg1"/>
                </a:solidFill>
              </a:defRPr>
            </a:lvl2pPr>
            <a:lvl3pPr marL="461951" indent="0">
              <a:buNone/>
              <a:defRPr>
                <a:solidFill>
                  <a:schemeClr val="bg1"/>
                </a:solidFill>
              </a:defRPr>
            </a:lvl3pPr>
            <a:lvl4pPr marL="692133" indent="0">
              <a:buNone/>
              <a:defRPr>
                <a:solidFill>
                  <a:schemeClr val="bg1"/>
                </a:solidFill>
              </a:defRPr>
            </a:lvl4pPr>
            <a:lvl5pPr marL="91437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1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Rambus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E5EE17-6BFE-3849-AEC5-6E7D80BF6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698" r="13704"/>
          <a:stretch/>
        </p:blipFill>
        <p:spPr>
          <a:xfrm>
            <a:off x="-3652" y="1"/>
            <a:ext cx="1589197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3300" y="1928813"/>
            <a:ext cx="5400675" cy="815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B5365-7F3A-4547-A5F6-A0887A71B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2" r="60518"/>
          <a:stretch/>
        </p:blipFill>
        <p:spPr>
          <a:xfrm>
            <a:off x="1607803" y="1"/>
            <a:ext cx="1581150" cy="51435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25E50D-8D34-C642-AFFB-5F3D8FAB8323}"/>
              </a:ext>
            </a:extLst>
          </p:cNvPr>
          <p:cNvCxnSpPr>
            <a:cxnSpLocks/>
          </p:cNvCxnSpPr>
          <p:nvPr/>
        </p:nvCxnSpPr>
        <p:spPr>
          <a:xfrm>
            <a:off x="1591414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CE56-33D4-EC47-A551-1B2E0B9D45A2}"/>
              </a:ext>
            </a:extLst>
          </p:cNvPr>
          <p:cNvCxnSpPr>
            <a:cxnSpLocks/>
          </p:cNvCxnSpPr>
          <p:nvPr userDrawn="1"/>
        </p:nvCxnSpPr>
        <p:spPr>
          <a:xfrm>
            <a:off x="3200400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ED1DF-E84E-D448-BD1C-78805AB06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550" y="4212565"/>
            <a:ext cx="1495425" cy="5023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0295797-BFEC-D04C-82E7-CC54532C7D8A}"/>
              </a:ext>
            </a:extLst>
          </p:cNvPr>
          <p:cNvGrpSpPr/>
          <p:nvPr userDrawn="1"/>
        </p:nvGrpSpPr>
        <p:grpSpPr>
          <a:xfrm>
            <a:off x="1016858" y="1730907"/>
            <a:ext cx="1176950" cy="1176950"/>
            <a:chOff x="1016858" y="1730907"/>
            <a:chExt cx="1176950" cy="11769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3EC98F6-E70B-F444-921E-8714F2BD1F25}"/>
                </a:ext>
              </a:extLst>
            </p:cNvPr>
            <p:cNvSpPr/>
            <p:nvPr userDrawn="1"/>
          </p:nvSpPr>
          <p:spPr>
            <a:xfrm>
              <a:off x="1065784" y="1788492"/>
              <a:ext cx="1061780" cy="1061780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cs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8423F3-250B-4E4E-8ABF-22CC7386B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6858" y="1730907"/>
              <a:ext cx="1176950" cy="1176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6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 Cores Slide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3300" y="1928813"/>
            <a:ext cx="5400675" cy="815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048AA-65B8-CC43-886A-043D3E6A8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98" r="13704"/>
          <a:stretch/>
        </p:blipFill>
        <p:spPr>
          <a:xfrm>
            <a:off x="-3652" y="1"/>
            <a:ext cx="1589197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B5365-7F3A-4547-A5F6-A0887A71B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2" r="60518"/>
          <a:stretch/>
        </p:blipFill>
        <p:spPr>
          <a:xfrm>
            <a:off x="1614078" y="1"/>
            <a:ext cx="1581150" cy="51435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25E50D-8D34-C642-AFFB-5F3D8FAB8323}"/>
              </a:ext>
            </a:extLst>
          </p:cNvPr>
          <p:cNvCxnSpPr>
            <a:cxnSpLocks/>
          </p:cNvCxnSpPr>
          <p:nvPr userDrawn="1"/>
        </p:nvCxnSpPr>
        <p:spPr>
          <a:xfrm>
            <a:off x="1591414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CE56-33D4-EC47-A551-1B2E0B9D45A2}"/>
              </a:ext>
            </a:extLst>
          </p:cNvPr>
          <p:cNvCxnSpPr>
            <a:cxnSpLocks/>
          </p:cNvCxnSpPr>
          <p:nvPr userDrawn="1"/>
        </p:nvCxnSpPr>
        <p:spPr>
          <a:xfrm>
            <a:off x="3200400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ED1DF-E84E-D448-BD1C-78805AB06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550" y="4212565"/>
            <a:ext cx="1495425" cy="5023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2AD50DC-83EC-E346-92E6-10078A7666C6}"/>
              </a:ext>
            </a:extLst>
          </p:cNvPr>
          <p:cNvGrpSpPr/>
          <p:nvPr userDrawn="1"/>
        </p:nvGrpSpPr>
        <p:grpSpPr>
          <a:xfrm>
            <a:off x="997070" y="1730907"/>
            <a:ext cx="1176950" cy="1176950"/>
            <a:chOff x="997070" y="1730907"/>
            <a:chExt cx="1176950" cy="11769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4985BF-F0C7-7C42-975E-9D9C797EFB70}"/>
                </a:ext>
              </a:extLst>
            </p:cNvPr>
            <p:cNvSpPr/>
            <p:nvPr userDrawn="1"/>
          </p:nvSpPr>
          <p:spPr>
            <a:xfrm>
              <a:off x="997070" y="1730907"/>
              <a:ext cx="1176950" cy="117695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cs typeface="Arial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A095C4-E45F-BF40-A700-65588D89F9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205016" y="1938854"/>
              <a:ext cx="761058" cy="761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9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ps Slide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744C32-EF20-0243-9110-C703AB7E3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698" r="13704"/>
          <a:stretch/>
        </p:blipFill>
        <p:spPr>
          <a:xfrm>
            <a:off x="-3652" y="1"/>
            <a:ext cx="1589197" cy="5143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08F45C-73A2-D247-94F4-56FA58179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76" t="19803" r="50000" b="19803"/>
          <a:stretch/>
        </p:blipFill>
        <p:spPr>
          <a:xfrm>
            <a:off x="1619250" y="1"/>
            <a:ext cx="1581150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3300" y="1928813"/>
            <a:ext cx="5400675" cy="815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25E50D-8D34-C642-AFFB-5F3D8FAB8323}"/>
              </a:ext>
            </a:extLst>
          </p:cNvPr>
          <p:cNvCxnSpPr>
            <a:cxnSpLocks/>
          </p:cNvCxnSpPr>
          <p:nvPr/>
        </p:nvCxnSpPr>
        <p:spPr>
          <a:xfrm>
            <a:off x="1591414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CE56-33D4-EC47-A551-1B2E0B9D45A2}"/>
              </a:ext>
            </a:extLst>
          </p:cNvPr>
          <p:cNvCxnSpPr>
            <a:cxnSpLocks/>
          </p:cNvCxnSpPr>
          <p:nvPr userDrawn="1"/>
        </p:nvCxnSpPr>
        <p:spPr>
          <a:xfrm>
            <a:off x="3200400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ED1DF-E84E-D448-BD1C-78805AB06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550" y="4212565"/>
            <a:ext cx="1495425" cy="502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34C281-2EF9-5E4F-92AA-28EF5B1BEF52}"/>
              </a:ext>
            </a:extLst>
          </p:cNvPr>
          <p:cNvGrpSpPr/>
          <p:nvPr userDrawn="1"/>
        </p:nvGrpSpPr>
        <p:grpSpPr>
          <a:xfrm>
            <a:off x="997070" y="1730907"/>
            <a:ext cx="1176950" cy="1176950"/>
            <a:chOff x="997070" y="1730907"/>
            <a:chExt cx="1176950" cy="11769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5FDC01-4994-2842-81B2-F04FF24BC0C7}"/>
                </a:ext>
              </a:extLst>
            </p:cNvPr>
            <p:cNvSpPr/>
            <p:nvPr userDrawn="1"/>
          </p:nvSpPr>
          <p:spPr>
            <a:xfrm>
              <a:off x="997070" y="1730907"/>
              <a:ext cx="1176950" cy="117695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cs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2CC9BF-9430-4E4B-96D5-C05EE99984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206133" y="1939970"/>
              <a:ext cx="758824" cy="75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1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2036" y="756497"/>
            <a:ext cx="8732865" cy="3962400"/>
          </a:xfrm>
        </p:spPr>
        <p:txBody>
          <a:bodyPr/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 marL="692133" indent="-230183">
              <a:buFont typeface="Arial" charset="0"/>
              <a:buChar char="•"/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2036" y="177747"/>
            <a:ext cx="8719930" cy="40328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523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yptography Slide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1C173A-6E23-8746-83E7-1DA41E53F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698" r="13704"/>
          <a:stretch/>
        </p:blipFill>
        <p:spPr>
          <a:xfrm>
            <a:off x="-3652" y="1"/>
            <a:ext cx="1589197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3300" y="1928813"/>
            <a:ext cx="5400675" cy="815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B5365-7F3A-4547-A5F6-A0887A71B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7" t="16395" r="47217"/>
          <a:stretch/>
        </p:blipFill>
        <p:spPr>
          <a:xfrm>
            <a:off x="1619250" y="0"/>
            <a:ext cx="1581150" cy="51435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25E50D-8D34-C642-AFFB-5F3D8FAB8323}"/>
              </a:ext>
            </a:extLst>
          </p:cNvPr>
          <p:cNvCxnSpPr>
            <a:cxnSpLocks/>
          </p:cNvCxnSpPr>
          <p:nvPr/>
        </p:nvCxnSpPr>
        <p:spPr>
          <a:xfrm>
            <a:off x="1591414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CE56-33D4-EC47-A551-1B2E0B9D45A2}"/>
              </a:ext>
            </a:extLst>
          </p:cNvPr>
          <p:cNvCxnSpPr>
            <a:cxnSpLocks/>
          </p:cNvCxnSpPr>
          <p:nvPr userDrawn="1"/>
        </p:nvCxnSpPr>
        <p:spPr>
          <a:xfrm>
            <a:off x="3200400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ED1DF-E84E-D448-BD1C-78805AB06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550" y="4212565"/>
            <a:ext cx="1495425" cy="502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7FAD42-DF6F-1F44-A5DA-131769F5BEA9}"/>
              </a:ext>
            </a:extLst>
          </p:cNvPr>
          <p:cNvGrpSpPr/>
          <p:nvPr userDrawn="1"/>
        </p:nvGrpSpPr>
        <p:grpSpPr>
          <a:xfrm>
            <a:off x="1013923" y="1730907"/>
            <a:ext cx="1176950" cy="1176950"/>
            <a:chOff x="1013923" y="1730907"/>
            <a:chExt cx="1176950" cy="11769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0F9AA7-D99E-9541-A4BA-CDF0702887AE}"/>
                </a:ext>
              </a:extLst>
            </p:cNvPr>
            <p:cNvSpPr/>
            <p:nvPr userDrawn="1"/>
          </p:nvSpPr>
          <p:spPr>
            <a:xfrm>
              <a:off x="1013923" y="1730907"/>
              <a:ext cx="1176950" cy="117695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cs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EEE909-B6D0-2547-9029-856F449DA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26205" y="1916114"/>
              <a:ext cx="570493" cy="716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0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mbus Labs Slide Brea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643476-3528-E740-B8E0-046E152F5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698" r="13704"/>
          <a:stretch/>
        </p:blipFill>
        <p:spPr>
          <a:xfrm>
            <a:off x="-3652" y="1"/>
            <a:ext cx="1589197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3300" y="1928813"/>
            <a:ext cx="5400675" cy="815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B5365-7F3A-4547-A5F6-A0887A71B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5" t="1961" r="25420" b="17974"/>
          <a:stretch/>
        </p:blipFill>
        <p:spPr>
          <a:xfrm>
            <a:off x="1619250" y="0"/>
            <a:ext cx="1581150" cy="51435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25E50D-8D34-C642-AFFB-5F3D8FAB8323}"/>
              </a:ext>
            </a:extLst>
          </p:cNvPr>
          <p:cNvCxnSpPr>
            <a:cxnSpLocks/>
          </p:cNvCxnSpPr>
          <p:nvPr userDrawn="1"/>
        </p:nvCxnSpPr>
        <p:spPr>
          <a:xfrm>
            <a:off x="1591414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CE56-33D4-EC47-A551-1B2E0B9D45A2}"/>
              </a:ext>
            </a:extLst>
          </p:cNvPr>
          <p:cNvCxnSpPr>
            <a:cxnSpLocks/>
          </p:cNvCxnSpPr>
          <p:nvPr userDrawn="1"/>
        </p:nvCxnSpPr>
        <p:spPr>
          <a:xfrm>
            <a:off x="3200400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ED1DF-E84E-D448-BD1C-78805AB06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550" y="4212565"/>
            <a:ext cx="1495425" cy="502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D173D2-AFF5-0C41-A93E-81D5732FB916}"/>
              </a:ext>
            </a:extLst>
          </p:cNvPr>
          <p:cNvGrpSpPr/>
          <p:nvPr userDrawn="1"/>
        </p:nvGrpSpPr>
        <p:grpSpPr>
          <a:xfrm>
            <a:off x="997070" y="1730907"/>
            <a:ext cx="1176950" cy="1176950"/>
            <a:chOff x="997070" y="1730907"/>
            <a:chExt cx="1176950" cy="11769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3A91CF-A9F1-9644-A128-064F666DAAF6}"/>
                </a:ext>
              </a:extLst>
            </p:cNvPr>
            <p:cNvSpPr/>
            <p:nvPr userDrawn="1"/>
          </p:nvSpPr>
          <p:spPr>
            <a:xfrm>
              <a:off x="997070" y="1730907"/>
              <a:ext cx="1176950" cy="117695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cs typeface="Arial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30CCD3-1AE7-504E-8104-2F03022B6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235501" y="1949119"/>
              <a:ext cx="700088" cy="740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6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1657350"/>
            <a:ext cx="5638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  <a:lvl2pPr marL="230183" indent="0">
              <a:buNone/>
              <a:defRPr>
                <a:solidFill>
                  <a:schemeClr val="bg2"/>
                </a:solidFill>
              </a:defRPr>
            </a:lvl2pPr>
            <a:lvl3pPr marL="461951" indent="0">
              <a:buNone/>
              <a:defRPr>
                <a:solidFill>
                  <a:schemeClr val="bg2"/>
                </a:solidFill>
              </a:defRPr>
            </a:lvl3pPr>
            <a:lvl4pPr marL="692133" indent="0">
              <a:buNone/>
              <a:defRPr>
                <a:solidFill>
                  <a:schemeClr val="bg2"/>
                </a:solidFill>
              </a:defRPr>
            </a:lvl4pPr>
            <a:lvl5pPr marL="91437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“Click to edit quote style”</a:t>
            </a:r>
          </a:p>
        </p:txBody>
      </p:sp>
    </p:spTree>
    <p:extLst>
      <p:ext uri="{BB962C8B-B14F-4D97-AF65-F5344CB8AC3E}">
        <p14:creationId xmlns:p14="http://schemas.microsoft.com/office/powerpoint/2010/main" val="15898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470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75153"/>
            <a:ext cx="8229600" cy="47267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23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hoto High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09042" y="1079085"/>
            <a:ext cx="2864358" cy="3626266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549" y="177747"/>
            <a:ext cx="2863851" cy="717604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00399" y="0"/>
            <a:ext cx="5943601" cy="51435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86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oduct Fami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3414255" y="325925"/>
            <a:ext cx="5512174" cy="116599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230183" indent="0">
              <a:buSzPct val="80000"/>
              <a:buFont typeface="Arial" charset="0"/>
              <a:buNone/>
              <a:defRPr sz="1800"/>
            </a:lvl2pPr>
            <a:lvl3pPr marL="461951" indent="0">
              <a:buNone/>
              <a:defRPr sz="1600"/>
            </a:lvl3pPr>
            <a:lvl4pPr marL="692133" indent="0">
              <a:buNone/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200400" cy="51435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891" y="177747"/>
            <a:ext cx="2980509" cy="71760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870F-BBFF-5245-BD54-D96C7643E6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2650" y="1644315"/>
            <a:ext cx="5511800" cy="3070559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8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er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with Sub-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2698" y="1352550"/>
            <a:ext cx="8732865" cy="3352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2036" y="177747"/>
            <a:ext cx="8719930" cy="40327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698" y="672623"/>
            <a:ext cx="8716963" cy="487589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to add sub-header</a:t>
            </a:r>
          </a:p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28031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with Take Awa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2698" y="768351"/>
            <a:ext cx="8732865" cy="3185582"/>
          </a:xfrm>
        </p:spPr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698" y="3953933"/>
            <a:ext cx="8716963" cy="75141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Click to add take-away statement</a:t>
            </a:r>
          </a:p>
        </p:txBody>
      </p:sp>
    </p:spTree>
    <p:extLst>
      <p:ext uri="{BB962C8B-B14F-4D97-AF65-F5344CB8AC3E}">
        <p14:creationId xmlns:p14="http://schemas.microsoft.com/office/powerpoint/2010/main" val="24532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685" y="759884"/>
            <a:ext cx="4273164" cy="3962399"/>
          </a:xfr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1" y="759884"/>
            <a:ext cx="4291760" cy="3962399"/>
          </a:xfrm>
        </p:spPr>
        <p:txBody>
          <a:bodyPr>
            <a:noAutofit/>
          </a:bodyPr>
          <a:lstStyle>
            <a:lvl1pPr>
              <a:defRPr sz="1800" b="0" i="0" baseline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5076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Layout with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4685" y="1312333"/>
            <a:ext cx="4273164" cy="3393017"/>
          </a:xfrm>
        </p:spPr>
        <p:txBody>
          <a:bodyPr wrap="none">
            <a:noAutofit/>
          </a:bodyPr>
          <a:lstStyle>
            <a:lvl1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1" y="1312333"/>
            <a:ext cx="4291760" cy="3393017"/>
          </a:xfrm>
        </p:spPr>
        <p:txBody>
          <a:bodyPr wrap="none">
            <a:noAutofit/>
          </a:bodyPr>
          <a:lstStyle>
            <a:lvl1pPr>
              <a:defRPr sz="1800" b="0" i="0" baseline="0">
                <a:latin typeface="Calibri Light" charset="0"/>
                <a:ea typeface="Calibri Light" charset="0"/>
                <a:cs typeface="Calibri Light" charset="0"/>
              </a:defRPr>
            </a:lvl1pPr>
            <a:lvl2pPr marL="461951" indent="-231770">
              <a:buSzPct val="80000"/>
              <a:buFont typeface="Arial" charset="0"/>
              <a:buChar char="•"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2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698" y="683684"/>
            <a:ext cx="8716963" cy="441325"/>
          </a:xfrm>
        </p:spPr>
        <p:txBody>
          <a:bodyPr wrap="none" lIns="9144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to add sub-header</a:t>
            </a:r>
          </a:p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38351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90621" y="759884"/>
            <a:ext cx="2773363" cy="3962400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72201" y="759884"/>
            <a:ext cx="2773363" cy="3962400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09042" y="759884"/>
            <a:ext cx="2773363" cy="3962400"/>
          </a:xfrm>
        </p:spPr>
        <p:txBody>
          <a:bodyPr>
            <a:noAutofit/>
          </a:bodyPr>
          <a:lstStyle>
            <a:lvl1pPr>
              <a:defRPr sz="1800"/>
            </a:lvl1pPr>
            <a:lvl2pPr marL="461951" indent="-231770">
              <a:buSzPct val="80000"/>
              <a:buFont typeface="Arial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1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er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ryptography Slide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1C173A-6E23-8746-83E7-1DA41E53F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698" r="13704"/>
          <a:stretch/>
        </p:blipFill>
        <p:spPr>
          <a:xfrm>
            <a:off x="-3652" y="2"/>
            <a:ext cx="1589197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3301" y="1928814"/>
            <a:ext cx="5400675" cy="815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B5365-7F3A-4547-A5F6-A0887A71B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7" t="16395" r="47217"/>
          <a:stretch/>
        </p:blipFill>
        <p:spPr>
          <a:xfrm>
            <a:off x="1619250" y="0"/>
            <a:ext cx="1581150" cy="51435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25E50D-8D34-C642-AFFB-5F3D8FAB8323}"/>
              </a:ext>
            </a:extLst>
          </p:cNvPr>
          <p:cNvCxnSpPr>
            <a:cxnSpLocks/>
          </p:cNvCxnSpPr>
          <p:nvPr/>
        </p:nvCxnSpPr>
        <p:spPr>
          <a:xfrm>
            <a:off x="1591414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CE56-33D4-EC47-A551-1B2E0B9D45A2}"/>
              </a:ext>
            </a:extLst>
          </p:cNvPr>
          <p:cNvCxnSpPr>
            <a:cxnSpLocks/>
          </p:cNvCxnSpPr>
          <p:nvPr userDrawn="1"/>
        </p:nvCxnSpPr>
        <p:spPr>
          <a:xfrm>
            <a:off x="3200400" y="0"/>
            <a:ext cx="0" cy="51435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ED1DF-E84E-D448-BD1C-78805AB06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551" y="4212565"/>
            <a:ext cx="1495425" cy="502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7FAD42-DF6F-1F44-A5DA-131769F5BEA9}"/>
              </a:ext>
            </a:extLst>
          </p:cNvPr>
          <p:cNvGrpSpPr/>
          <p:nvPr userDrawn="1"/>
        </p:nvGrpSpPr>
        <p:grpSpPr>
          <a:xfrm>
            <a:off x="1013923" y="1730908"/>
            <a:ext cx="1176950" cy="1176950"/>
            <a:chOff x="1013923" y="1730907"/>
            <a:chExt cx="1176950" cy="11769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0F9AA7-D99E-9541-A4BA-CDF0702887AE}"/>
                </a:ext>
              </a:extLst>
            </p:cNvPr>
            <p:cNvSpPr/>
            <p:nvPr userDrawn="1"/>
          </p:nvSpPr>
          <p:spPr>
            <a:xfrm>
              <a:off x="1013923" y="1730907"/>
              <a:ext cx="1176950" cy="117695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cs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EEE909-B6D0-2547-9029-856F449DA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26205" y="1916114"/>
              <a:ext cx="570493" cy="716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6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036" y="177747"/>
            <a:ext cx="8719930" cy="40327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550" y="768351"/>
            <a:ext cx="871993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19" name="Slide Number Placeholder 14"/>
          <p:cNvSpPr txBox="1">
            <a:spLocks/>
          </p:cNvSpPr>
          <p:nvPr/>
        </p:nvSpPr>
        <p:spPr>
          <a:xfrm>
            <a:off x="6800850" y="4761307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04E501-2144-4735-A5B2-F468B3DFBD2F}" type="slidenum">
              <a:rPr lang="en-US" sz="1100" b="0" i="0" smtClean="0">
                <a:latin typeface="Calibri Light" charset="0"/>
                <a:ea typeface="Calibri Light" charset="0"/>
                <a:cs typeface="Calibri Light" charset="0"/>
              </a:rPr>
              <a:pPr algn="r"/>
              <a:t>‹#›</a:t>
            </a:fld>
            <a:endParaRPr lang="en-US" sz="2800" b="0" i="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3"/>
          <a:stretch/>
        </p:blipFill>
        <p:spPr>
          <a:xfrm>
            <a:off x="381001" y="4811714"/>
            <a:ext cx="1297121" cy="167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F07B36-B245-7E46-8B11-5AB74570690F}"/>
              </a:ext>
            </a:extLst>
          </p:cNvPr>
          <p:cNvSpPr/>
          <p:nvPr userDrawn="1"/>
        </p:nvSpPr>
        <p:spPr>
          <a:xfrm>
            <a:off x="3429001" y="4759405"/>
            <a:ext cx="2274425" cy="26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577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0" r:id="rId2"/>
    <p:sldLayoutId id="2147483689" r:id="rId3"/>
    <p:sldLayoutId id="2147483691" r:id="rId4"/>
    <p:sldLayoutId id="2147483692" r:id="rId5"/>
    <p:sldLayoutId id="2147483693" r:id="rId6"/>
    <p:sldLayoutId id="2147483694" r:id="rId7"/>
    <p:sldLayoutId id="2147483706" r:id="rId8"/>
    <p:sldLayoutId id="214748371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28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30183" indent="-230183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461951" indent="-231770" algn="l" defTabSz="914378" rtl="0" eaLnBrk="1" latinLnBrk="0" hangingPunct="1">
        <a:spcBef>
          <a:spcPct val="20000"/>
        </a:spcBef>
        <a:buSzPct val="80000"/>
        <a:buFont typeface="Arial" charset="0"/>
        <a:buChar char="•"/>
        <a:defRPr sz="1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92133" indent="-230183" algn="l" defTabSz="914378" rtl="0" eaLnBrk="1" latinLnBrk="0" hangingPunct="1">
        <a:spcBef>
          <a:spcPct val="20000"/>
        </a:spcBef>
        <a:buSzPct val="6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914378" indent="-222245" algn="l" defTabSz="914378" rtl="0" eaLnBrk="1" latinLnBrk="0" hangingPunct="1">
        <a:spcBef>
          <a:spcPct val="20000"/>
        </a:spcBef>
        <a:buSzPct val="40000"/>
        <a:buFont typeface="Wingdings" charset="2"/>
        <a:buChar char="§"/>
        <a:tabLst/>
        <a:defRPr sz="1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44559" indent="-230183" algn="l" defTabSz="914378" rtl="0" eaLnBrk="1" latinLnBrk="0" hangingPunct="1">
        <a:spcBef>
          <a:spcPct val="20000"/>
        </a:spcBef>
        <a:buSzPct val="75000"/>
        <a:buFont typeface="Slate Std Bk" pitchFamily="50" charset="0"/>
        <a:buChar char="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70" userDrawn="1">
          <p15:clr>
            <a:srgbClr val="F26B43"/>
          </p15:clr>
        </p15:guide>
        <p15:guide id="4" pos="126" userDrawn="1">
          <p15:clr>
            <a:srgbClr val="F26B43"/>
          </p15:clr>
        </p15:guide>
        <p15:guide id="5" pos="4221" userDrawn="1">
          <p15:clr>
            <a:srgbClr val="F26B43"/>
          </p15:clr>
        </p15:guide>
        <p15:guide id="6" orient="horz" pos="351" userDrawn="1">
          <p15:clr>
            <a:srgbClr val="F26B43"/>
          </p15:clr>
        </p15:guide>
        <p15:guide id="8" orient="horz" pos="56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2014" userDrawn="1">
          <p15:clr>
            <a:srgbClr val="F26B43"/>
          </p15:clr>
        </p15:guide>
        <p15:guide id="12" orient="horz" pos="639" userDrawn="1">
          <p15:clr>
            <a:srgbClr val="F26B43"/>
          </p15:clr>
        </p15:guide>
        <p15:guide id="13" pos="5634" userDrawn="1">
          <p15:clr>
            <a:srgbClr val="F26B43"/>
          </p15:clr>
        </p15:guide>
        <p15:guide id="14" orient="horz" pos="3114" userDrawn="1">
          <p15:clr>
            <a:srgbClr val="F26B43"/>
          </p15:clr>
        </p15:guide>
        <p15:guide id="15" orient="horz" pos="17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036" y="177747"/>
            <a:ext cx="8719930" cy="40327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550" y="768351"/>
            <a:ext cx="871993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</p:txBody>
      </p:sp>
      <p:sp>
        <p:nvSpPr>
          <p:cNvPr id="19" name="Slide Number Placeholder 14"/>
          <p:cNvSpPr txBox="1">
            <a:spLocks/>
          </p:cNvSpPr>
          <p:nvPr/>
        </p:nvSpPr>
        <p:spPr>
          <a:xfrm>
            <a:off x="6800850" y="4761307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04E501-2144-4735-A5B2-F468B3DFBD2F}" type="slidenum">
              <a:rPr lang="en-US" sz="1100" b="0" i="0" smtClean="0">
                <a:latin typeface="Calibri Light" charset="0"/>
                <a:ea typeface="Calibri Light" charset="0"/>
                <a:cs typeface="Calibri Light" charset="0"/>
              </a:rPr>
              <a:pPr algn="r"/>
              <a:t>‹#›</a:t>
            </a:fld>
            <a:endParaRPr lang="en-US" sz="2800" b="0" i="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3"/>
          <a:stretch/>
        </p:blipFill>
        <p:spPr>
          <a:xfrm>
            <a:off x="381001" y="4811714"/>
            <a:ext cx="1297121" cy="1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711" r:id="rId7"/>
    <p:sldLayoutId id="2147483710" r:id="rId8"/>
    <p:sldLayoutId id="2147483685" r:id="rId9"/>
    <p:sldLayoutId id="2147483707" r:id="rId10"/>
    <p:sldLayoutId id="2147483708" r:id="rId11"/>
    <p:sldLayoutId id="2147483709" r:id="rId12"/>
    <p:sldLayoutId id="2147483678" r:id="rId13"/>
    <p:sldLayoutId id="2147483681" r:id="rId14"/>
    <p:sldLayoutId id="2147483679" r:id="rId15"/>
    <p:sldLayoutId id="2147483680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28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30183" indent="-230183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461951" indent="-231770" algn="l" defTabSz="914378" rtl="0" eaLnBrk="1" latinLnBrk="0" hangingPunct="1">
        <a:spcBef>
          <a:spcPct val="20000"/>
        </a:spcBef>
        <a:buSzPct val="80000"/>
        <a:buFont typeface="Arial" charset="0"/>
        <a:buChar char="•"/>
        <a:defRPr sz="1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92133" indent="-230183" algn="l" defTabSz="914378" rtl="0" eaLnBrk="1" latinLnBrk="0" hangingPunct="1">
        <a:spcBef>
          <a:spcPct val="20000"/>
        </a:spcBef>
        <a:buSzPct val="6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914378" indent="-222245" algn="l" defTabSz="914378" rtl="0" eaLnBrk="1" latinLnBrk="0" hangingPunct="1">
        <a:spcBef>
          <a:spcPct val="20000"/>
        </a:spcBef>
        <a:buSzPct val="40000"/>
        <a:buFont typeface="Wingdings" charset="2"/>
        <a:buChar char="§"/>
        <a:tabLst/>
        <a:defRPr sz="1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44559" indent="-230183" algn="l" defTabSz="914378" rtl="0" eaLnBrk="1" latinLnBrk="0" hangingPunct="1">
        <a:spcBef>
          <a:spcPct val="20000"/>
        </a:spcBef>
        <a:buSzPct val="75000"/>
        <a:buFont typeface="Slate Std Bk" pitchFamily="50" charset="0"/>
        <a:buChar char="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70" userDrawn="1">
          <p15:clr>
            <a:srgbClr val="F26B43"/>
          </p15:clr>
        </p15:guide>
        <p15:guide id="4" pos="126" userDrawn="1">
          <p15:clr>
            <a:srgbClr val="F26B43"/>
          </p15:clr>
        </p15:guide>
        <p15:guide id="5" pos="4221" userDrawn="1">
          <p15:clr>
            <a:srgbClr val="F26B43"/>
          </p15:clr>
        </p15:guide>
        <p15:guide id="6" orient="horz" pos="351" userDrawn="1">
          <p15:clr>
            <a:srgbClr val="F26B43"/>
          </p15:clr>
        </p15:guide>
        <p15:guide id="8" orient="horz" pos="560" userDrawn="1">
          <p15:clr>
            <a:srgbClr val="F26B43"/>
          </p15:clr>
        </p15:guide>
        <p15:guide id="9" pos="2016" userDrawn="1">
          <p15:clr>
            <a:srgbClr val="F26B43"/>
          </p15:clr>
        </p15:guide>
        <p15:guide id="12" orient="horz" pos="639" userDrawn="1">
          <p15:clr>
            <a:srgbClr val="F26B43"/>
          </p15:clr>
        </p15:guide>
        <p15:guide id="13" pos="563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orient="horz" pos="17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440.png"/><Relationship Id="rId4" Type="http://schemas.openxmlformats.org/officeDocument/2006/relationships/image" Target="../media/image33.png"/><Relationship Id="rId9" Type="http://schemas.openxmlformats.org/officeDocument/2006/relationships/image" Target="../media/image460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5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wiseshiftleft/frayed_cascade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2515" TargetMode="External"/><Relationship Id="rId2" Type="http://schemas.openxmlformats.org/officeDocument/2006/relationships/hyperlink" Target="https://github.com/FastFilter/fastfilter_cpp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rxiv.org/abs/2201.0117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6C6CDA-AAFD-6E4B-B810-A4B8F0AAC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1089026"/>
            <a:ext cx="4279231" cy="22447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Improved CRL compression with structured linear functions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4B2C6-79B0-8F4F-8C6A-B5C113F32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1" y="4473709"/>
            <a:ext cx="2963778" cy="323744"/>
          </a:xfrm>
        </p:spPr>
        <p:txBody>
          <a:bodyPr/>
          <a:lstStyle/>
          <a:p>
            <a:r>
              <a:rPr lang="en-US" dirty="0"/>
              <a:t>Real World Crypto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C495E-B722-564B-9F49-A53EE58D8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Mike Hamburg</a:t>
            </a:r>
          </a:p>
          <a:p>
            <a:r>
              <a:rPr lang="en-US" dirty="0"/>
              <a:t>Rambus Labs</a:t>
            </a:r>
          </a:p>
        </p:txBody>
      </p:sp>
    </p:spTree>
    <p:extLst>
      <p:ext uri="{BB962C8B-B14F-4D97-AF65-F5344CB8AC3E}">
        <p14:creationId xmlns:p14="http://schemas.microsoft.com/office/powerpoint/2010/main" val="29773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53">
        <p:fade/>
      </p:transition>
    </mc:Choice>
    <mc:Fallback xmlns="">
      <p:transition spd="med" advTm="725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5DE58-B60A-974B-A31B-4EA48D04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073" y="1345386"/>
            <a:ext cx="3435836" cy="2802918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07E1B92-5748-4E44-B8C6-A01FF379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Ribbon filters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[DW’21]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198550-4983-4A4B-9FEC-A04D26C7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83458" y="1351808"/>
            <a:ext cx="3427964" cy="2796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1E1F6E-B7D4-C842-96C0-595F609134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8223" y="1345386"/>
            <a:ext cx="3705535" cy="280174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E31CA376-EC28-BD4C-A59C-ADE0ABF21036}"/>
              </a:ext>
            </a:extLst>
          </p:cNvPr>
          <p:cNvSpPr/>
          <p:nvPr/>
        </p:nvSpPr>
        <p:spPr>
          <a:xfrm>
            <a:off x="4265945" y="2506740"/>
            <a:ext cx="940174" cy="4802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53819-B2DF-5347-BB14-1D0EC3C1D1BD}"/>
                  </a:ext>
                </a:extLst>
              </p:cNvPr>
              <p:cNvSpPr txBox="1"/>
              <p:nvPr/>
            </p:nvSpPr>
            <p:spPr>
              <a:xfrm>
                <a:off x="348223" y="753151"/>
                <a:ext cx="6634467" cy="48983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Each row is nonzero only in an interval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53819-B2DF-5347-BB14-1D0EC3C1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3" y="753151"/>
                <a:ext cx="6634467" cy="489830"/>
              </a:xfrm>
              <a:prstGeom prst="rect">
                <a:avLst/>
              </a:prstGeom>
              <a:blipFill>
                <a:blip r:embed="rId9"/>
                <a:stretch>
                  <a:fillRect l="-765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/>
              <p:nvPr/>
            </p:nvSpPr>
            <p:spPr>
              <a:xfrm>
                <a:off x="348223" y="4320429"/>
                <a:ext cx="7703578" cy="4032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Sort to banded matrix; Gaussian elimination doesn’t fill in; takes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3" y="4320429"/>
                <a:ext cx="7703578" cy="403280"/>
              </a:xfrm>
              <a:prstGeom prst="rect">
                <a:avLst/>
              </a:prstGeom>
              <a:blipFill>
                <a:blip r:embed="rId10"/>
                <a:stretch>
                  <a:fillRect l="-658" t="-937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music, oboe&#10;&#10;Description automatically generated">
            <a:extLst>
              <a:ext uri="{FF2B5EF4-FFF2-40B4-BE49-F238E27FC236}">
                <a16:creationId xmlns:a16="http://schemas.microsoft.com/office/drawing/2014/main" id="{7E43126D-5835-C84B-8A23-DB38E987CF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073" y="1345386"/>
            <a:ext cx="3443708" cy="2809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1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24">
        <p:fade/>
      </p:transition>
    </mc:Choice>
    <mc:Fallback xmlns="">
      <p:transition spd="med" advTm="64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5DE58-B60A-974B-A31B-4EA48D04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3907" y="1345386"/>
            <a:ext cx="3074168" cy="2802918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07E1B92-5748-4E44-B8C6-A01FF379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Frayed ribbon filters </a:t>
            </a:r>
            <a:r>
              <a:rPr lang="en-US" dirty="0">
                <a:solidFill>
                  <a:srgbClr val="C00000"/>
                </a:solidFill>
              </a:rPr>
              <a:t>[new!]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198550-4983-4A4B-9FEC-A04D26C7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63877" y="1350634"/>
            <a:ext cx="3067125" cy="2796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1E1F6E-B7D4-C842-96C0-595F609134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8982" y="1345386"/>
            <a:ext cx="3344018" cy="280174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E31CA376-EC28-BD4C-A59C-ADE0ABF21036}"/>
              </a:ext>
            </a:extLst>
          </p:cNvPr>
          <p:cNvSpPr/>
          <p:nvPr/>
        </p:nvSpPr>
        <p:spPr>
          <a:xfrm>
            <a:off x="4265945" y="2506740"/>
            <a:ext cx="940174" cy="4802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53819-B2DF-5347-BB14-1D0EC3C1D1BD}"/>
                  </a:ext>
                </a:extLst>
              </p:cNvPr>
              <p:cNvSpPr txBox="1"/>
              <p:nvPr/>
            </p:nvSpPr>
            <p:spPr>
              <a:xfrm>
                <a:off x="348223" y="794603"/>
                <a:ext cx="8182779" cy="4032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Each row is nonzero only in two aligned intervals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sz="1800" dirty="0">
                    <a:latin typeface="+mj-lt"/>
                  </a:rPr>
                  <a:t>, usually nearby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53819-B2DF-5347-BB14-1D0EC3C1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3" y="794603"/>
                <a:ext cx="8182779" cy="403280"/>
              </a:xfrm>
              <a:prstGeom prst="rect">
                <a:avLst/>
              </a:prstGeom>
              <a:blipFill>
                <a:blip r:embed="rId9"/>
                <a:stretch>
                  <a:fillRect l="-620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/>
              <p:nvPr/>
            </p:nvSpPr>
            <p:spPr>
              <a:xfrm>
                <a:off x="348223" y="4047538"/>
                <a:ext cx="8085658" cy="772818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Solve recursively by blocks; takes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— dominated by lower terms in practice</a:t>
                </a:r>
              </a:p>
              <a:p>
                <a:pPr algn="l"/>
                <a:r>
                  <a:rPr lang="en-US" sz="1800" dirty="0">
                    <a:latin typeface="+mj-lt"/>
                  </a:rPr>
                  <a:t>Works 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(heuristically!) </a:t>
                </a:r>
                <a:r>
                  <a:rPr lang="en-US" sz="1800" dirty="0">
                    <a:latin typeface="+mj-lt"/>
                  </a:rPr>
                  <a:t>with very low overhead: constant or 0.1%</a:t>
                </a:r>
                <a:endParaRPr lang="en-US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3" y="4047538"/>
                <a:ext cx="8085658" cy="772818"/>
              </a:xfrm>
              <a:prstGeom prst="rect">
                <a:avLst/>
              </a:prstGeom>
              <a:blipFill>
                <a:blip r:embed="rId10"/>
                <a:stretch>
                  <a:fillRect l="-627" r="-784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E43126D-5835-C84B-8A23-DB38E987CFE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3907" y="1337791"/>
            <a:ext cx="3081211" cy="2809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F3EE1-C888-F141-B913-5A4C1972DBAA}"/>
              </a:ext>
            </a:extLst>
          </p:cNvPr>
          <p:cNvSpPr txBox="1"/>
          <p:nvPr/>
        </p:nvSpPr>
        <p:spPr>
          <a:xfrm>
            <a:off x="9313333" y="343182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400" dirty="0">
              <a:latin typeface="+mj-lt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6DDC4CB-889A-DD47-AF49-137DA88706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0920" y="1350634"/>
            <a:ext cx="3060082" cy="279007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7B660C9-5DF6-3F4D-B8BD-2A6A29606B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3877" y="1350634"/>
            <a:ext cx="3067125" cy="2796498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B994269-AE49-F549-849C-FA23C706CC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6835" y="1350634"/>
            <a:ext cx="3074167" cy="2802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0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223">
        <p:fade/>
      </p:transition>
    </mc:Choice>
    <mc:Fallback xmlns="">
      <p:transition spd="med" advTm="70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5BB5F0-A216-7F45-9285-41D1AD1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previous filters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D5BA3FB-40E9-8848-B7D9-42E47EF13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84492"/>
              </p:ext>
            </p:extLst>
          </p:nvPr>
        </p:nvGraphicFramePr>
        <p:xfrm>
          <a:off x="406400" y="720668"/>
          <a:ext cx="8331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164">
                  <a:extLst>
                    <a:ext uri="{9D8B030D-6E8A-4147-A177-3AD203B41FA5}">
                      <a16:colId xmlns:a16="http://schemas.microsoft.com/office/drawing/2014/main" val="272867373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596833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682076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2217445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44484760"/>
                    </a:ext>
                  </a:extLst>
                </a:gridCol>
                <a:gridCol w="953716">
                  <a:extLst>
                    <a:ext uri="{9D8B030D-6E8A-4147-A177-3AD203B41FA5}">
                      <a16:colId xmlns:a16="http://schemas.microsoft.com/office/drawing/2014/main" val="634846574"/>
                    </a:ext>
                  </a:extLst>
                </a:gridCol>
              </a:tblGrid>
              <a:tr h="344239">
                <a:tc>
                  <a:txBody>
                    <a:bodyPr/>
                    <a:lstStyle/>
                    <a:p>
                      <a:r>
                        <a:rPr lang="en-US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Static </a:t>
                      </a:r>
                      <a:r>
                        <a:rPr lang="en-US" dirty="0" err="1"/>
                        <a:t>fn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Approx</a:t>
                      </a:r>
                      <a:r>
                        <a:rPr lang="en-US" dirty="0"/>
                        <a:t> set?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build/item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43614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b="1" dirty="0"/>
                        <a:t>Frayed Ribbon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0.1%</a:t>
                      </a:r>
                      <a:r>
                        <a:rPr lang="en-US" b="1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1.3µs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78249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dirty="0"/>
                        <a:t>Ribbon w=64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47973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dirty="0"/>
                        <a:t>Ribbon w=128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05244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dirty="0"/>
                        <a:t>Balanced ribbon w=64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184ns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39836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dirty="0"/>
                        <a:t>XOR+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183ns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19256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dirty="0"/>
                        <a:t>Binary fuse 4wise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06265"/>
                  </a:ext>
                </a:extLst>
              </a:tr>
              <a:tr h="311856">
                <a:tc>
                  <a:txBody>
                    <a:bodyPr/>
                    <a:lstStyle/>
                    <a:p>
                      <a:r>
                        <a:rPr lang="en-US" dirty="0"/>
                        <a:t>Bloom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217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B1478F-17F8-554D-9C69-9D5F4F479C58}"/>
              </a:ext>
            </a:extLst>
          </p:cNvPr>
          <p:cNvSpPr txBox="1"/>
          <p:nvPr/>
        </p:nvSpPr>
        <p:spPr>
          <a:xfrm>
            <a:off x="307521" y="3793976"/>
            <a:ext cx="8144148" cy="92171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400" dirty="0">
                <a:latin typeface="+mj-lt"/>
              </a:rPr>
              <a:t>Benchmark config: using </a:t>
            </a:r>
            <a:r>
              <a:rPr lang="en-US" sz="1400" dirty="0" err="1">
                <a:latin typeface="+mj-lt"/>
              </a:rPr>
              <a:t>fastfilter_cpp</a:t>
            </a:r>
            <a:r>
              <a:rPr lang="en-US" sz="1400" dirty="0">
                <a:latin typeface="+mj-lt"/>
              </a:rPr>
              <a:t> [ML’18], calling C version of frayed ribbons using Murmur3 for fairness</a:t>
            </a:r>
          </a:p>
          <a:p>
            <a:r>
              <a:rPr lang="en-US" sz="1400" dirty="0">
                <a:latin typeface="+mj-lt"/>
              </a:rPr>
              <a:t>10 million items, one core of MacBook Pro 13”, 2.4 GHz Core i5-8279U, 16 GiB RAM</a:t>
            </a:r>
          </a:p>
          <a:p>
            <a:pPr algn="l"/>
            <a:r>
              <a:rPr lang="en-US" sz="1400" dirty="0">
                <a:latin typeface="+mj-lt"/>
              </a:rPr>
              <a:t>[1] The output shows 0.3% instead of 0.1% as an artifact of how </a:t>
            </a:r>
            <a:r>
              <a:rPr lang="en-US" sz="1400" dirty="0" err="1">
                <a:latin typeface="+mj-lt"/>
              </a:rPr>
              <a:t>fastfilter_cpp</a:t>
            </a:r>
            <a:r>
              <a:rPr lang="en-US" sz="1400" dirty="0">
                <a:latin typeface="+mj-lt"/>
              </a:rPr>
              <a:t> conducts its tests.</a:t>
            </a:r>
          </a:p>
        </p:txBody>
      </p:sp>
    </p:spTree>
    <p:extLst>
      <p:ext uri="{BB962C8B-B14F-4D97-AF65-F5344CB8AC3E}">
        <p14:creationId xmlns:p14="http://schemas.microsoft.com/office/powerpoint/2010/main" val="19210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446">
        <p:fade/>
      </p:transition>
    </mc:Choice>
    <mc:Fallback xmlns="">
      <p:transition spd="med" advTm="3844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949722-98CE-F84D-A103-D9703D61E5C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Encodes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nearly optimal</a:t>
                </a:r>
                <a:r>
                  <a:rPr lang="en-US" dirty="0"/>
                  <a:t> efficiency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r>
                  <a:rPr lang="en-US" dirty="0"/>
                  <a:t>	0.1% + constant overhead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Query time is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fast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r>
                  <a:rPr lang="en-US" dirty="0"/>
                  <a:t>	Tens of ns / two random accesses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Build time is </a:t>
                </a:r>
                <a:r>
                  <a:rPr lang="en-US" b="1" dirty="0">
                    <a:solidFill>
                      <a:srgbClr val="C00000"/>
                    </a:solidFill>
                  </a:rPr>
                  <a:t>fast enough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r>
                  <a:rPr lang="en-US" dirty="0"/>
                  <a:t>	Single digit µs / row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r>
                  <a:rPr lang="en-US" dirty="0"/>
                  <a:t>	Scales to 100s of millions of rows</a:t>
                </a:r>
              </a:p>
              <a:p>
                <a:pPr marL="0" indent="0">
                  <a:buNone/>
                  <a:tabLst>
                    <a:tab pos="449263" algn="l"/>
                  </a:tabLst>
                </a:pPr>
                <a:r>
                  <a:rPr lang="en-US" dirty="0"/>
                  <a:t>	Limiting factor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memory usage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949722-98CE-F84D-A103-D9703D61E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4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B394799-C3F4-0F47-B943-83BD7AB1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Frayed ribbon filters: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277AA-FEE1-304D-9676-A5FCA75A0D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50753" y="1344880"/>
            <a:ext cx="3081211" cy="28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43">
        <p:fade/>
      </p:transition>
    </mc:Choice>
    <mc:Fallback xmlns="">
      <p:transition spd="med" advTm="1384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32D96-8B9B-0249-805C-18CA4F396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Filter cascade</a:t>
            </a:r>
          </a:p>
        </p:txBody>
      </p:sp>
    </p:spTree>
    <p:extLst>
      <p:ext uri="{BB962C8B-B14F-4D97-AF65-F5344CB8AC3E}">
        <p14:creationId xmlns:p14="http://schemas.microsoft.com/office/powerpoint/2010/main" val="22883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46">
        <p:fade/>
      </p:transition>
    </mc:Choice>
    <mc:Fallback xmlns="">
      <p:transition spd="med" advTm="184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E7A717-BD80-E349-8B34-8BA6E4E42EF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Frayed ribbons give nearly-optimal compression for </a:t>
                </a:r>
                <a:r>
                  <a:rPr lang="en-US" dirty="0">
                    <a:solidFill>
                      <a:srgbClr val="C00000"/>
                    </a:solidFill>
                  </a:rPr>
                  <a:t>uniform</a:t>
                </a:r>
                <a:r>
                  <a:rPr lang="en-US" dirty="0"/>
                  <a:t> functions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	Compress CRL down to 1 bit per issued cert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99% of certs aren’t revoked!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	CRLs should support better compression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Shannon limit (if revocation were </a:t>
                </a:r>
                <a:r>
                  <a:rPr lang="en-US" dirty="0" err="1"/>
                  <a:t>i.i.d</a:t>
                </a:r>
                <a:r>
                  <a:rPr lang="en-US" dirty="0"/>
                  <a:t>.):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2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bits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cert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2336800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revocation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E7A717-BD80-E349-8B34-8BA6E4E42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5"/>
                <a:stretch>
                  <a:fillRect l="-581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3C4EA5A-DE38-DA4C-92C6-F93A39C8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we done?</a:t>
            </a:r>
          </a:p>
        </p:txBody>
      </p:sp>
    </p:spTree>
    <p:extLst>
      <p:ext uri="{BB962C8B-B14F-4D97-AF65-F5344CB8AC3E}">
        <p14:creationId xmlns:p14="http://schemas.microsoft.com/office/powerpoint/2010/main" val="39879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151">
        <p:fade/>
      </p:transition>
    </mc:Choice>
    <mc:Fallback xmlns="">
      <p:transition spd="med" advTm="3115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F8481AD-737F-4748-8D73-D11975D22DC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Construct representation based on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objects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Can query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with some chance of error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b="0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C00000"/>
                    </a:solidFill>
                  </a:rPr>
                  <a:t>definitely </a:t>
                </a:r>
                <a:r>
                  <a:rPr lang="en-US" dirty="0"/>
                  <a:t>return yes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C00000"/>
                    </a:solidFill>
                  </a:rPr>
                  <a:t>probably</a:t>
                </a:r>
                <a:r>
                  <a:rPr lang="en-US" dirty="0"/>
                  <a:t> return no; false positive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CRLite uses Bloom filters for set membership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	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≈1.44⋅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	Optimal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Can implement using any static function: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	Compress dictionary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F8481AD-737F-4748-8D73-D11975D22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5"/>
                <a:stretch>
                  <a:fillRect l="-581" t="-639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BD55AA3-79DA-EF46-A0FC-2283DE6A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set membership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53D3F1-4A5C-D544-9729-4242FF83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43" y="3031790"/>
            <a:ext cx="4746458" cy="169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C56FF-D498-394D-9FE4-0BB7D6A00D20}"/>
              </a:ext>
            </a:extLst>
          </p:cNvPr>
          <p:cNvSpPr txBox="1"/>
          <p:nvPr/>
        </p:nvSpPr>
        <p:spPr>
          <a:xfrm>
            <a:off x="5525311" y="4928056"/>
            <a:ext cx="39531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</a:rPr>
              <a:t>Bloom filter d</a:t>
            </a:r>
            <a:r>
              <a:rPr lang="en-US" sz="800" b="0" i="0" u="none" strike="noStrike" dirty="0">
                <a:effectLst/>
                <a:latin typeface="Arial" panose="020B0604020202020204" pitchFamily="34" charset="0"/>
              </a:rPr>
              <a:t>iagram from Wikipedia by David </a:t>
            </a:r>
            <a:r>
              <a:rPr lang="en-US" sz="800" b="0" i="0" u="none" strike="noStrike" dirty="0" err="1">
                <a:effectLst/>
                <a:latin typeface="Arial" panose="020B0604020202020204" pitchFamily="34" charset="0"/>
              </a:rPr>
              <a:t>Eppstein</a:t>
            </a:r>
            <a:r>
              <a:rPr lang="en-US" sz="800" b="0" i="0" u="none" strike="noStrike" dirty="0">
                <a:effectLst/>
                <a:latin typeface="Arial" panose="020B0604020202020204" pitchFamily="34" charset="0"/>
              </a:rPr>
              <a:t>; 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05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519">
        <p:fade/>
      </p:transition>
    </mc:Choice>
    <mc:Fallback xmlns="">
      <p:transition spd="med" advTm="6551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8C4962-FB75-9B41-B2A9-6C89614D160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Level 1: set of revoked certs</a:t>
                </a:r>
              </a:p>
              <a:p>
                <a:pPr marL="0" indent="0">
                  <a:buNone/>
                </a:pPr>
                <a:r>
                  <a:rPr lang="en-US" dirty="0"/>
                  <a:t>On lookup:</a:t>
                </a:r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	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not revoked</a:t>
                </a:r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	Yes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might be false positive</a:t>
                </a:r>
              </a:p>
              <a:p>
                <a:pPr marL="0" indent="0">
                  <a:buNone/>
                  <a:tabLst>
                    <a:tab pos="336947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Level 2: set of false positives </a:t>
                </a:r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On lookup</a:t>
                </a:r>
                <a:r>
                  <a:rPr lang="en-US" dirty="0">
                    <a:sym typeface="Wingdings" pitchFamily="2" charset="2"/>
                  </a:rPr>
                  <a:t> if level 1 says yes:</a:t>
                </a:r>
                <a:endParaRPr lang="en-US" dirty="0"/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	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revoked</a:t>
                </a:r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	Yes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might be false positive in L2 table</a:t>
                </a:r>
              </a:p>
              <a:p>
                <a:pPr marL="0" indent="0">
                  <a:buNone/>
                  <a:tabLst>
                    <a:tab pos="336947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36947" algn="l"/>
                  </a:tabLst>
                </a:pPr>
                <a:r>
                  <a:rPr lang="en-US" dirty="0"/>
                  <a:t>…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levels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8C4962-FB75-9B41-B2A9-6C89614D1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5"/>
                <a:stretch>
                  <a:fillRect l="-581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C7655C9-C8CA-4B49-895E-341B54A1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CRLite: Bloom filter cascade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EF0D87-802B-254E-8838-9126BD577FD3}"/>
              </a:ext>
            </a:extLst>
          </p:cNvPr>
          <p:cNvSpPr/>
          <p:nvPr/>
        </p:nvSpPr>
        <p:spPr>
          <a:xfrm>
            <a:off x="5073772" y="884654"/>
            <a:ext cx="3647208" cy="563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Arial"/>
              </a:rPr>
              <a:t>Level 1: revoked certs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5AD06-D8B7-BC42-ADFF-965EF4D1CBB3}"/>
              </a:ext>
            </a:extLst>
          </p:cNvPr>
          <p:cNvSpPr/>
          <p:nvPr/>
        </p:nvSpPr>
        <p:spPr>
          <a:xfrm>
            <a:off x="5601247" y="1786519"/>
            <a:ext cx="2592258" cy="47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L2: False positives in L1 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043CE-4BAA-D34E-8F04-8CACDF11980B}"/>
              </a:ext>
            </a:extLst>
          </p:cNvPr>
          <p:cNvSpPr/>
          <p:nvPr/>
        </p:nvSpPr>
        <p:spPr>
          <a:xfrm>
            <a:off x="6190794" y="2490436"/>
            <a:ext cx="1413164" cy="47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  <a:cs typeface="Arial"/>
              </a:rPr>
              <a:t>L3: False positives in L2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4E30A-DD69-0B4E-829F-0CD57097F6B4}"/>
              </a:ext>
            </a:extLst>
          </p:cNvPr>
          <p:cNvSpPr/>
          <p:nvPr/>
        </p:nvSpPr>
        <p:spPr>
          <a:xfrm>
            <a:off x="6536292" y="3204740"/>
            <a:ext cx="722168" cy="47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  <a:cs typeface="Arial"/>
              </a:rPr>
              <a:t>L4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E751-AD29-E244-9B9F-3C8AB67D45D3}"/>
              </a:ext>
            </a:extLst>
          </p:cNvPr>
          <p:cNvSpPr/>
          <p:nvPr/>
        </p:nvSpPr>
        <p:spPr>
          <a:xfrm>
            <a:off x="6699948" y="3897161"/>
            <a:ext cx="394856" cy="47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  <a:cs typeface="Arial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B9AFBA-4AE1-484D-9A04-73A620CA959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897376" y="1448305"/>
            <a:ext cx="0" cy="3382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34EF0A-FBC3-E643-8AE2-34E5CEEDE0E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897376" y="2264508"/>
            <a:ext cx="0" cy="2259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039996-CEB0-544C-AB15-021406BD042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897376" y="2968425"/>
            <a:ext cx="0" cy="2363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951F3F-3374-2749-8C42-4E780E8B433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897376" y="3682729"/>
            <a:ext cx="1" cy="2144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34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772">
        <p:fade/>
      </p:transition>
    </mc:Choice>
    <mc:Fallback xmlns="">
      <p:transition spd="med" advTm="777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777302-ECD1-6647-A2BB-40E7684BDA7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Linear filters give both approx. set membership</a:t>
                </a:r>
              </a:p>
              <a:p>
                <a:pPr marL="0" indent="0">
                  <a:buNone/>
                </a:pPr>
                <a:r>
                  <a:rPr lang="en-US" dirty="0"/>
                  <a:t>and static functions.  Better solution!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First level: approx. set of revoked certs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	e.g.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revoked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certs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1111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Second level: static function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Generalization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levels for </a:t>
                </a:r>
                <a:r>
                  <a:rPr lang="en-US" dirty="0" err="1"/>
                  <a:t>fn</a:t>
                </a:r>
                <a:r>
                  <a:rPr lang="en-US" dirty="0"/>
                  <a:t> with range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>
                    <a:solidFill>
                      <a:srgbClr val="C00000"/>
                    </a:solidFill>
                  </a:rPr>
                  <a:t>Always within 11% of the Shannon entropy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777302-ECD1-6647-A2BB-40E7684BD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81" t="-639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1A9AE02-B65D-5A4A-9242-D61F5F07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work: two-level cascade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4E489-4843-6349-8DD5-074457CB0C03}"/>
              </a:ext>
            </a:extLst>
          </p:cNvPr>
          <p:cNvSpPr/>
          <p:nvPr/>
        </p:nvSpPr>
        <p:spPr>
          <a:xfrm>
            <a:off x="5073772" y="884654"/>
            <a:ext cx="3647208" cy="563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Arial"/>
              </a:rPr>
              <a:t>Level 1: revoked certs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BA117-7CD4-794F-9A6D-E54BDC73368D}"/>
              </a:ext>
            </a:extLst>
          </p:cNvPr>
          <p:cNvSpPr/>
          <p:nvPr/>
        </p:nvSpPr>
        <p:spPr>
          <a:xfrm>
            <a:off x="5601247" y="1786519"/>
            <a:ext cx="2592258" cy="47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L2: False positives in L1 table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47C647-6EA9-7A4B-810E-94ED47BB26E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897376" y="1448305"/>
            <a:ext cx="0" cy="3382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F3E2D3-9FB0-FE4B-9881-1EFA15A4109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97376" y="2264508"/>
            <a:ext cx="0" cy="2259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A7BBCA-AADB-8C4E-9DA8-3308F6A272BB}"/>
              </a:ext>
            </a:extLst>
          </p:cNvPr>
          <p:cNvSpPr txBox="1"/>
          <p:nvPr/>
        </p:nvSpPr>
        <p:spPr>
          <a:xfrm>
            <a:off x="6195196" y="2483788"/>
            <a:ext cx="1404359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No need for L3</a:t>
            </a:r>
          </a:p>
        </p:txBody>
      </p:sp>
    </p:spTree>
    <p:extLst>
      <p:ext uri="{BB962C8B-B14F-4D97-AF65-F5344CB8AC3E}">
        <p14:creationId xmlns:p14="http://schemas.microsoft.com/office/powerpoint/2010/main" val="20743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678">
        <p:fade/>
      </p:transition>
    </mc:Choice>
    <mc:Fallback xmlns="">
      <p:transition spd="med" advTm="69678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32D96-8B9B-0249-805C-18CA4F396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Prototype results</a:t>
            </a:r>
          </a:p>
        </p:txBody>
      </p:sp>
    </p:spTree>
    <p:extLst>
      <p:ext uri="{BB962C8B-B14F-4D97-AF65-F5344CB8AC3E}">
        <p14:creationId xmlns:p14="http://schemas.microsoft.com/office/powerpoint/2010/main" val="2887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4">
        <p:fade/>
      </p:transition>
    </mc:Choice>
    <mc:Fallback xmlns="">
      <p:transition spd="med" advTm="250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1D69C-D679-B54D-9370-9B02C34167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036" y="768350"/>
            <a:ext cx="5809385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CA’s signature binds a </a:t>
            </a:r>
            <a:r>
              <a:rPr lang="en-US" sz="2400" dirty="0">
                <a:solidFill>
                  <a:srgbClr val="C00000"/>
                </a:solidFill>
              </a:rPr>
              <a:t>public key </a:t>
            </a:r>
            <a:r>
              <a:rPr lang="en-US" sz="2400" dirty="0"/>
              <a:t>to some </a:t>
            </a:r>
            <a:r>
              <a:rPr lang="en-US" sz="2400" dirty="0">
                <a:solidFill>
                  <a:srgbClr val="C00000"/>
                </a:solidFill>
              </a:rPr>
              <a:t>identifying information </a:t>
            </a:r>
            <a:r>
              <a:rPr lang="en-US" sz="2400" dirty="0"/>
              <a:t>during a limited </a:t>
            </a:r>
            <a:r>
              <a:rPr lang="en-US" sz="2400" dirty="0">
                <a:solidFill>
                  <a:srgbClr val="C00000"/>
                </a:solidFill>
              </a:rPr>
              <a:t>validity period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sz="2400" dirty="0"/>
              <a:t>	Identifies servers, devices, developers…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To verify, need: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400" dirty="0"/>
              <a:t>	CA’s public key to verify signature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400" dirty="0"/>
              <a:t>	Current time to verify validity period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400" dirty="0"/>
              <a:t>	Some way to know if the cert is </a:t>
            </a:r>
            <a:r>
              <a:rPr lang="en-US" sz="2400" dirty="0">
                <a:solidFill>
                  <a:srgbClr val="C00000"/>
                </a:solidFill>
              </a:rPr>
              <a:t>revoked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78413-8B6B-514C-85B6-FD600D0E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problem: certificate revocation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96996E-9A82-444D-8F47-C37B9CDF4C71}"/>
              </a:ext>
            </a:extLst>
          </p:cNvPr>
          <p:cNvGrpSpPr/>
          <p:nvPr/>
        </p:nvGrpSpPr>
        <p:grpSpPr>
          <a:xfrm>
            <a:off x="6725404" y="1291552"/>
            <a:ext cx="2072908" cy="2560395"/>
            <a:chOff x="5902367" y="2583105"/>
            <a:chExt cx="2072908" cy="2560395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0BA5B2F-9B79-E344-B68C-5916A3BA472C}"/>
                </a:ext>
              </a:extLst>
            </p:cNvPr>
            <p:cNvSpPr/>
            <p:nvPr/>
          </p:nvSpPr>
          <p:spPr>
            <a:xfrm>
              <a:off x="5902367" y="2583105"/>
              <a:ext cx="1902373" cy="2143007"/>
            </a:xfrm>
            <a:prstGeom prst="roundRect">
              <a:avLst>
                <a:gd name="adj" fmla="val 541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i="1" dirty="0">
                  <a:solidFill>
                    <a:schemeClr val="tx1"/>
                  </a:solidFill>
                  <a:cs typeface="Arial"/>
                </a:rPr>
                <a:t>Cert #11720:</a:t>
              </a:r>
            </a:p>
            <a:p>
              <a:pPr algn="ctr"/>
              <a:r>
                <a:rPr lang="en-US" sz="1700" dirty="0" err="1">
                  <a:solidFill>
                    <a:schemeClr val="tx1"/>
                  </a:solidFill>
                  <a:cs typeface="Arial"/>
                </a:rPr>
                <a:t>www.bank.com</a:t>
              </a:r>
              <a:r>
                <a:rPr lang="en-US" sz="1600" dirty="0" err="1">
                  <a:solidFill>
                    <a:schemeClr val="tx1"/>
                  </a:solidFill>
                  <a:cs typeface="Arial"/>
                </a:rPr>
                <a:t>’s</a:t>
              </a:r>
              <a:endParaRPr lang="en-US" sz="1600" dirty="0">
                <a:solidFill>
                  <a:schemeClr val="tx1"/>
                </a:solidFill>
                <a:cs typeface="Arial"/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cs typeface="Arial"/>
                </a:rPr>
                <a:t>public key is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cs typeface="Arial"/>
                </a:rPr>
                <a:t>F0B7CCA018…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cs typeface="Arial"/>
                </a:rPr>
                <a:t>from 1 Jan 2022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cs typeface="Arial"/>
                </a:rPr>
                <a:t>to 1 Apr 2022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cs typeface="Arial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cs typeface="Arial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C001A5-0B48-F347-9A3B-DD2F5D31C695}"/>
                </a:ext>
              </a:extLst>
            </p:cNvPr>
            <p:cNvGrpSpPr/>
            <p:nvPr/>
          </p:nvGrpSpPr>
          <p:grpSpPr>
            <a:xfrm>
              <a:off x="7169449" y="4112417"/>
              <a:ext cx="805826" cy="1031083"/>
              <a:chOff x="7086806" y="4063205"/>
              <a:chExt cx="805826" cy="103108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64B4136-113B-FE4A-BA7D-24931C8A2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337" y="4063205"/>
                <a:ext cx="682297" cy="1031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1BA9967-AF50-A743-9216-2C715F38383A}"/>
                  </a:ext>
                </a:extLst>
              </p:cNvPr>
              <p:cNvSpPr/>
              <p:nvPr/>
            </p:nvSpPr>
            <p:spPr>
              <a:xfrm>
                <a:off x="7230973" y="4177281"/>
                <a:ext cx="479870" cy="4798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+mj-lt"/>
                  <a:cs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26C0234-650F-4B4D-868A-F32293071C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6750" t="17653" r="25856" b="35962"/>
              <a:stretch/>
            </p:blipFill>
            <p:spPr>
              <a:xfrm>
                <a:off x="7086806" y="4151125"/>
                <a:ext cx="805826" cy="52577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09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60">
        <p:fade/>
      </p:transition>
    </mc:Choice>
    <mc:Fallback xmlns="">
      <p:transition spd="med" advTm="28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4FE107-39BA-5343-A8B8-FD2583EEFB5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Rust library implementing frayed ribbon filters and static function cascade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Research-grade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matrix solver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	New tiled variant of the Method of the Four Russians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marL="0" indent="0">
                  <a:buNone/>
                  <a:tabLst>
                    <a:tab pos="340519" algn="l"/>
                  </a:tabLst>
                </a:pPr>
                <a:r>
                  <a:rPr lang="en-US" dirty="0"/>
                  <a:t>MIT license</a:t>
                </a:r>
              </a:p>
              <a:p>
                <a:pPr marL="0" indent="0">
                  <a:buNone/>
                  <a:tabLst>
                    <a:tab pos="340519" algn="l"/>
                  </a:tabLst>
                </a:pPr>
                <a:endParaRPr lang="en-US" dirty="0">
                  <a:hlinkClick r:id="rId3"/>
                </a:endParaRPr>
              </a:p>
              <a:p>
                <a:pPr marL="0" indent="0" algn="ctr">
                  <a:buNone/>
                  <a:tabLst>
                    <a:tab pos="340519" algn="l"/>
                  </a:tabLst>
                </a:pPr>
                <a:r>
                  <a:rPr lang="en-US" dirty="0">
                    <a:hlinkClick r:id="rId3"/>
                  </a:rPr>
                  <a:t>https://github.com/bitwiseshiftleft/frayed_cascade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4FE107-39BA-5343-A8B8-FD2583EEF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6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E8F25C5-E2EE-EE4D-A6AB-AFAF306C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implementation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2399FCC-4A2A-CF4E-BF55-8158EF926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075" y="3691784"/>
            <a:ext cx="1073889" cy="10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92">
        <p:fade/>
      </p:transition>
    </mc:Choice>
    <mc:Fallback xmlns="">
      <p:transition spd="med" advTm="21692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CFFC883-0F87-384F-8596-47D8889B919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100 million 256-bit “cert hashes”, 700 thousand revocations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dirty="0"/>
                  <a:t>	Randomly generate 100 M fake hashes: 46 seconds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dirty="0"/>
                  <a:t>	Compress: 12.4 seconds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dirty="0"/>
                  <a:t>	Query: 175 ns</a:t>
                </a:r>
                <a:endParaRPr lang="en-US" baseline="30000" dirty="0"/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dirty="0"/>
                  <a:t>	798 kB output = Shannon + 6%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CRLite produces 1300-1400 kB output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Frayed cascade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≈40%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less space</a:t>
                </a:r>
              </a:p>
              <a:p>
                <a:pPr marL="0" indent="0">
                  <a:buNone/>
                  <a:tabLst>
                    <a:tab pos="334963" algn="l"/>
                  </a:tabLst>
                </a:pPr>
                <a:r>
                  <a:rPr lang="en-US" dirty="0"/>
                  <a:t>	30% from frayed ribbons instead of Bloom</a:t>
                </a:r>
              </a:p>
              <a:p>
                <a:pPr marL="0" indent="0">
                  <a:buNone/>
                  <a:tabLst>
                    <a:tab pos="334963" algn="l"/>
                  </a:tabLst>
                </a:pPr>
                <a:r>
                  <a:rPr lang="en-US" dirty="0"/>
                  <a:t>	10% from two-level cascade, increasing as more certs are revoked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CFFC883-0F87-384F-8596-47D8889B9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5"/>
                <a:stretch>
                  <a:fillRect l="-581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6EAD02D9-2B71-8744-8207-05659632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CRLite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FB665-BA2E-C14A-9CA7-D2BF23256CB9}"/>
              </a:ext>
            </a:extLst>
          </p:cNvPr>
          <p:cNvSpPr txBox="1"/>
          <p:nvPr/>
        </p:nvSpPr>
        <p:spPr>
          <a:xfrm>
            <a:off x="5316583" y="487244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373FF-08AA-7645-950D-8D86EEF0E150}"/>
              </a:ext>
            </a:extLst>
          </p:cNvPr>
          <p:cNvSpPr txBox="1"/>
          <p:nvPr/>
        </p:nvSpPr>
        <p:spPr>
          <a:xfrm>
            <a:off x="2534195" y="4702123"/>
            <a:ext cx="5823006" cy="441377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US" sz="1200" dirty="0">
                <a:latin typeface="+mj-lt"/>
              </a:rPr>
              <a:t>Benchmark config: Rust version, SipHash13, </a:t>
            </a:r>
            <a:r>
              <a:rPr lang="en-US" sz="1200" dirty="0" err="1">
                <a:latin typeface="+mj-lt"/>
              </a:rPr>
              <a:t>StdRng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One core of a MacBook Pro 13”, 2.4 GHz Core i5-8279U, 16 GiB RAM</a:t>
            </a:r>
          </a:p>
          <a:p>
            <a:endParaRPr lang="en-US" sz="1200" dirty="0">
              <a:latin typeface="+mj-lt"/>
            </a:endParaRPr>
          </a:p>
          <a:p>
            <a:pPr algn="l"/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0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545">
        <p:fade/>
      </p:transition>
    </mc:Choice>
    <mc:Fallback xmlns="">
      <p:transition spd="med" advTm="69545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32D96-8B9B-0249-805C-18CA4F396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869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36">
        <p:fade/>
      </p:transition>
    </mc:Choice>
    <mc:Fallback xmlns="">
      <p:transition spd="med" advTm="253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D40ADE8-3589-F241-9085-3F546665733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5k certs/day revoked – don’t want to download entire filter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CRLite: Bloom filter cascade is updatable!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	… but not very efficiently</a:t>
                </a:r>
              </a:p>
              <a:p>
                <a:pPr marL="0" indent="0">
                  <a:buNone/>
                </a:pPr>
                <a:r>
                  <a:rPr lang="en-US" dirty="0"/>
                  <a:t>Linear filters aren’t generally updatable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Generic solution: send compressed dictionary of certs revoked each day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	Nearly optimal bandwidth usage (10kB with 5k revoked / 100M)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	Fast enough queries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	Inelegant</a:t>
                </a:r>
              </a:p>
              <a:p>
                <a:pPr marL="0" indent="0">
                  <a:buNone/>
                  <a:tabLst>
                    <a:tab pos="342900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342900" algn="l"/>
                  </a:tabLst>
                </a:pPr>
                <a:r>
                  <a:rPr lang="en-US" dirty="0"/>
                  <a:t>Future work: a better system?  What about </a:t>
                </a:r>
                <a:r>
                  <a:rPr lang="en-US" dirty="0" err="1"/>
                  <a:t>Golomb</a:t>
                </a:r>
                <a:r>
                  <a:rPr lang="en-US" dirty="0"/>
                  <a:t> coded sets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[L’11]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D40ADE8-3589-F241-9085-3F5466657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4"/>
                <a:stretch>
                  <a:fillRect l="-581" t="-639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461E27A-052D-354A-A376-DF064A36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updates?</a:t>
            </a:r>
          </a:p>
        </p:txBody>
      </p:sp>
    </p:spTree>
    <p:extLst>
      <p:ext uri="{BB962C8B-B14F-4D97-AF65-F5344CB8AC3E}">
        <p14:creationId xmlns:p14="http://schemas.microsoft.com/office/powerpoint/2010/main" val="5466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060">
        <p:fade/>
      </p:transition>
    </mc:Choice>
    <mc:Fallback xmlns="">
      <p:transition spd="med" advTm="9106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D20396-22D0-4F40-9FA8-56A236FC602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Production-grade implementation</a:t>
                </a:r>
              </a:p>
              <a:p>
                <a:pPr marL="0" indent="0">
                  <a:buNone/>
                </a:pPr>
                <a:r>
                  <a:rPr lang="en-US" sz="2000" dirty="0"/>
                  <a:t>Formal analysis: prove the matrices are soluble </a:t>
                </a:r>
                <a:r>
                  <a:rPr lang="en-US" sz="2000" dirty="0" err="1"/>
                  <a:t>w.h.p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sz="2000" dirty="0"/>
                  <a:t>Incremental updates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sz="2000" dirty="0"/>
                  <a:t>Better matrix shapes, faster solver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sz="2000" dirty="0"/>
                  <a:t>Faster queries: can we fit multi-output functions in 2 levels?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endParaRPr lang="en-US" sz="2000" dirty="0"/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sz="2000" dirty="0"/>
                  <a:t>Any way to get that last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dirty="0"/>
                  <a:t>11% compression?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D20396-22D0-4F40-9FA8-56A236FC6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4"/>
                <a:stretch>
                  <a:fillRect l="-726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9F68674-B8FE-9C4B-8C18-491014A2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ideas</a:t>
            </a:r>
          </a:p>
        </p:txBody>
      </p:sp>
    </p:spTree>
    <p:extLst>
      <p:ext uri="{BB962C8B-B14F-4D97-AF65-F5344CB8AC3E}">
        <p14:creationId xmlns:p14="http://schemas.microsoft.com/office/powerpoint/2010/main" val="27016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315">
        <p:fade/>
      </p:transition>
    </mc:Choice>
    <mc:Fallback xmlns="">
      <p:transition spd="med" advTm="30315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9C6050-CE31-A347-A424-9ACEBCD1A1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functions as pioneered by CRLite are a promising approach for distributing CRLs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n-US" dirty="0"/>
              <a:t>	Can also use for other info such as malware checks</a:t>
            </a:r>
          </a:p>
          <a:p>
            <a:pPr marL="0" indent="0">
              <a:buNone/>
              <a:tabLst>
                <a:tab pos="449263" algn="l"/>
              </a:tabLst>
            </a:pPr>
            <a:endParaRPr lang="en-US" dirty="0"/>
          </a:p>
          <a:p>
            <a:pPr marL="0" indent="0">
              <a:buNone/>
              <a:tabLst>
                <a:tab pos="449263" algn="l"/>
              </a:tabLst>
            </a:pPr>
            <a:r>
              <a:rPr lang="en-US" dirty="0"/>
              <a:t>New ”frayed ribbon cascade” approaches optimal efficiency for this use case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n-US" dirty="0"/>
              <a:t>	Fast queries, “fast enough” building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n-US" dirty="0"/>
              <a:t>	Future work may improve this even further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56D9A-6717-6B4A-B73B-927C49DA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407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47">
        <p:fade/>
      </p:transition>
    </mc:Choice>
    <mc:Fallback xmlns="">
      <p:transition spd="med" advTm="29947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8245C9-2F58-A849-A4B4-A10883660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17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2">
        <p:fade/>
      </p:transition>
    </mc:Choice>
    <mc:Fallback xmlns="">
      <p:transition spd="med" advTm="1702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5999D-6BC5-DC4C-872C-58BA329889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[DP’08] Martin </a:t>
            </a:r>
            <a:r>
              <a:rPr lang="en-US" dirty="0" err="1"/>
              <a:t>Dietzfelbinger</a:t>
            </a:r>
            <a:r>
              <a:rPr lang="en-US" dirty="0"/>
              <a:t> and Rasmus </a:t>
            </a:r>
            <a:r>
              <a:rPr lang="en-US" dirty="0" err="1"/>
              <a:t>Pagh</a:t>
            </a:r>
            <a:r>
              <a:rPr lang="en-US" dirty="0"/>
              <a:t>. Succinct data structures for retrieval and approximate membership, 2008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[BBD’09] </a:t>
            </a:r>
            <a:r>
              <a:rPr lang="en-US" dirty="0" err="1"/>
              <a:t>Djamal</a:t>
            </a:r>
            <a:r>
              <a:rPr lang="en-US" dirty="0"/>
              <a:t> </a:t>
            </a:r>
            <a:r>
              <a:rPr lang="en-US" dirty="0" err="1"/>
              <a:t>Belazzougui</a:t>
            </a:r>
            <a:r>
              <a:rPr lang="en-US" dirty="0"/>
              <a:t>, Fabiano C Botelho, and Martin </a:t>
            </a:r>
            <a:r>
              <a:rPr lang="en-US" dirty="0" err="1"/>
              <a:t>Dietzfelbinger</a:t>
            </a:r>
            <a:r>
              <a:rPr lang="en-US" dirty="0"/>
              <a:t>. Hash, displace, and compress. In </a:t>
            </a:r>
            <a:r>
              <a:rPr lang="en-US" i="1" dirty="0"/>
              <a:t>European Symposium on Algorithms</a:t>
            </a:r>
            <a:r>
              <a:rPr lang="en-US" dirty="0"/>
              <a:t>, pages 682–693.  Springer, 2009.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[L’11] Adam Langley.  Smaller than Bloom filters. https://</a:t>
            </a:r>
            <a:r>
              <a:rPr lang="en-US" dirty="0" err="1"/>
              <a:t>www.imperialviolet.org</a:t>
            </a:r>
            <a:r>
              <a:rPr lang="en-US" dirty="0"/>
              <a:t>/2011/04/29/</a:t>
            </a:r>
            <a:r>
              <a:rPr lang="en-US" dirty="0" err="1"/>
              <a:t>filters.html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1D36F-6542-4D43-A268-058B4AA0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070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01B78-D621-1C44-8F02-F2C77DAC62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[WRS’18] Sean A. Weaver, Hannah J. Roberts, and Michael J. Smith. XOR-satisfiability set membership filters. In </a:t>
            </a:r>
            <a:r>
              <a:rPr lang="en-US" i="1" dirty="0"/>
              <a:t>Theory and Applications of Satisfiability Testing – SAT 2018</a:t>
            </a:r>
            <a:r>
              <a:rPr lang="en-US" dirty="0"/>
              <a:t>, pages 401–418, Cham,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[LCL+’17] James Larisch, David </a:t>
            </a:r>
            <a:r>
              <a:rPr lang="en-US" dirty="0" err="1"/>
              <a:t>Choffnes</a:t>
            </a:r>
            <a:r>
              <a:rPr lang="en-US" dirty="0"/>
              <a:t>, Dave Levin, Bruce M. </a:t>
            </a:r>
            <a:r>
              <a:rPr lang="en-US" dirty="0" err="1"/>
              <a:t>Maggs</a:t>
            </a:r>
            <a:r>
              <a:rPr lang="en-US" dirty="0"/>
              <a:t>, Alan </a:t>
            </a:r>
            <a:r>
              <a:rPr lang="en-US" dirty="0" err="1"/>
              <a:t>Mislove</a:t>
            </a:r>
            <a:r>
              <a:rPr lang="en-US" dirty="0"/>
              <a:t>, and Christo Wilson. CRLite: A scalable system for pushing all TLS revocations to all browsers. In </a:t>
            </a:r>
            <a:r>
              <a:rPr lang="en-US" i="1" dirty="0"/>
              <a:t>2017 IEEE Symposium on Security and Privacy</a:t>
            </a:r>
            <a:r>
              <a:rPr lang="en-US" dirty="0"/>
              <a:t>, pages 539–556, 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77945-33F5-5448-A5DE-903A90B4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606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9B54F-B5FD-4B4F-987A-EDF5B6A08F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[ML’18] Thomas Mueller Graf and Daniel Lemire. Fast Filter: Fast approximate membership filter implementations. </a:t>
            </a:r>
            <a:r>
              <a:rPr lang="en-US" dirty="0">
                <a:hlinkClick r:id="rId2"/>
              </a:rPr>
              <a:t>https://github.com/FastFilter/fastfilter_cpp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[ML’20] Thomas Mueller and Daniel Lemire. </a:t>
            </a:r>
            <a:r>
              <a:rPr lang="en-US" dirty="0" err="1"/>
              <a:t>Xor</a:t>
            </a:r>
            <a:r>
              <a:rPr lang="en-US" dirty="0"/>
              <a:t> filters: Faster and smaller than bloom and cuckoo filters</a:t>
            </a:r>
            <a:r>
              <a:rPr lang="en-US" i="1" dirty="0"/>
              <a:t>.  ACM J. Exp. Algorithmics</a:t>
            </a:r>
            <a:r>
              <a:rPr lang="en-US" dirty="0"/>
              <a:t>, 25, March 2020.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[DW’21] Dillinger and </a:t>
            </a:r>
            <a:r>
              <a:rPr lang="en-US" dirty="0" err="1"/>
              <a:t>Walzer</a:t>
            </a:r>
            <a:r>
              <a:rPr lang="en-US" dirty="0"/>
              <a:t>.  Ribbon filter: practically smaller than Bloom and </a:t>
            </a:r>
            <a:r>
              <a:rPr lang="en-US" dirty="0" err="1"/>
              <a:t>Xor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https://arxiv.org/abs/2103.02515</a:t>
            </a:r>
            <a:r>
              <a:rPr lang="en-US" dirty="0"/>
              <a:t>,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[ML’22] Thomas Mueller Graf and Daniel Lemire.  Binary Fuse Filters: Fast and Smaller Than </a:t>
            </a:r>
            <a:r>
              <a:rPr lang="en-US" dirty="0" err="1"/>
              <a:t>Xor</a:t>
            </a:r>
            <a:r>
              <a:rPr lang="en-US" dirty="0"/>
              <a:t> Filters. Journal of Experimental Algorithmics 2022. </a:t>
            </a:r>
            <a:r>
              <a:rPr lang="en-US" dirty="0">
                <a:hlinkClick r:id="rId4"/>
              </a:rPr>
              <a:t>https://arxiv.org/abs/2201.01174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AF1970-8E61-074C-ABFD-9A65B5AD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922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4EAA-BDD9-CD48-ADA4-6247647BB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036" y="768350"/>
            <a:ext cx="8732865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Client just asks the CA for cert status, gets a signed response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Problems!</a:t>
            </a:r>
          </a:p>
          <a:p>
            <a:pPr marL="0" indent="0">
              <a:buNone/>
              <a:tabLst>
                <a:tab pos="335756" algn="l"/>
              </a:tabLst>
            </a:pPr>
            <a:r>
              <a:rPr lang="en-US" sz="2400" dirty="0"/>
              <a:t>	Privacy issues, latency cost – mitigated by stapling in TLS</a:t>
            </a:r>
          </a:p>
          <a:p>
            <a:pPr marL="0" indent="0">
              <a:buNone/>
              <a:tabLst>
                <a:tab pos="335756" algn="l"/>
              </a:tabLst>
            </a:pPr>
            <a:r>
              <a:rPr lang="en-US" sz="2400" dirty="0"/>
              <a:t>	Single point of availability / security failure</a:t>
            </a:r>
          </a:p>
          <a:p>
            <a:pPr marL="0" indent="0">
              <a:buNone/>
              <a:tabLst>
                <a:tab pos="335756" algn="l"/>
              </a:tabLst>
            </a:pPr>
            <a:r>
              <a:rPr lang="en-US" sz="2400" dirty="0"/>
              <a:t>	Only works for online clients / servers, not e.g. cars</a:t>
            </a:r>
          </a:p>
          <a:p>
            <a:pPr marL="0" indent="0">
              <a:buNone/>
              <a:tabLst>
                <a:tab pos="335756" algn="l"/>
              </a:tabLst>
            </a:pPr>
            <a:endParaRPr lang="en-US" sz="2400" dirty="0"/>
          </a:p>
          <a:p>
            <a:pPr marL="0" indent="0">
              <a:buNone/>
              <a:tabLst>
                <a:tab pos="335756" algn="l"/>
              </a:tabLst>
            </a:pPr>
            <a:r>
              <a:rPr lang="en-US" sz="2400" dirty="0"/>
              <a:t>High-profile failure in 2020 for Apple developer certs</a:t>
            </a:r>
          </a:p>
          <a:p>
            <a:pPr marL="0" indent="0">
              <a:buNone/>
              <a:tabLst>
                <a:tab pos="335756" algn="l"/>
              </a:tabLst>
            </a:pPr>
            <a:r>
              <a:rPr lang="en-US" sz="2000" dirty="0"/>
              <a:t>	Used OCSP for code signing certs: couldn’t launch desktop apps!</a:t>
            </a:r>
          </a:p>
          <a:p>
            <a:pPr marL="0" indent="0">
              <a:buNone/>
              <a:tabLst>
                <a:tab pos="335756" algn="l"/>
              </a:tabLst>
            </a:pPr>
            <a:endParaRPr lang="en-US" sz="2400" dirty="0"/>
          </a:p>
          <a:p>
            <a:pPr marL="0" indent="0">
              <a:buNone/>
              <a:tabLst>
                <a:tab pos="335756" algn="l"/>
              </a:tabLst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9FE34-58A5-7944-A6ED-B0FEC483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certificate status protocol (OCSP)</a:t>
            </a:r>
          </a:p>
        </p:txBody>
      </p:sp>
    </p:spTree>
    <p:extLst>
      <p:ext uri="{BB962C8B-B14F-4D97-AF65-F5344CB8AC3E}">
        <p14:creationId xmlns:p14="http://schemas.microsoft.com/office/powerpoint/2010/main" val="40451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318">
        <p:fade/>
      </p:transition>
    </mc:Choice>
    <mc:Fallback xmlns="">
      <p:transition spd="med" advTm="663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8980-2B94-DE4E-981F-BD356CF0D2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CA publishes a list of revoked certs, by their serial numbers</a:t>
            </a:r>
          </a:p>
          <a:p>
            <a:pPr marL="0" indent="0">
              <a:buNone/>
              <a:tabLst>
                <a:tab pos="335756" algn="l"/>
              </a:tabLst>
            </a:pPr>
            <a:r>
              <a:rPr lang="en-US" sz="2400" dirty="0"/>
              <a:t>	Includes reasons for revocation</a:t>
            </a:r>
          </a:p>
          <a:p>
            <a:pPr marL="0" indent="0">
              <a:buNone/>
              <a:tabLst>
                <a:tab pos="335756" algn="l"/>
              </a:tabLst>
            </a:pPr>
            <a:r>
              <a:rPr lang="en-US" sz="2400" dirty="0"/>
              <a:t>	Don’t need to include expired certs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Client updates the list periodically</a:t>
            </a:r>
          </a:p>
          <a:p>
            <a:pPr marL="0" indent="0">
              <a:buNone/>
              <a:tabLst>
                <a:tab pos="334963" algn="l"/>
              </a:tabLst>
            </a:pPr>
            <a:r>
              <a:rPr lang="en-US" sz="2400" dirty="0"/>
              <a:t>	Can check certs privately, offline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Problem: CRLs are huge — Apple’s is 96 MB*</a:t>
            </a:r>
            <a:endParaRPr lang="en-US" sz="1300" dirty="0"/>
          </a:p>
          <a:p>
            <a:pPr marL="0" indent="0">
              <a:buNone/>
            </a:pPr>
            <a:r>
              <a:rPr lang="en-US" sz="2400" dirty="0"/>
              <a:t>Can use </a:t>
            </a:r>
            <a:r>
              <a:rPr lang="en-US" sz="2400" dirty="0" err="1"/>
              <a:t>gzip</a:t>
            </a:r>
            <a:r>
              <a:rPr lang="en-US" sz="2400" dirty="0"/>
              <a:t>, delta encoding </a:t>
            </a:r>
            <a:r>
              <a:rPr lang="en-US" sz="2400" dirty="0" err="1"/>
              <a:t>etc</a:t>
            </a:r>
            <a:r>
              <a:rPr lang="en-US" sz="2400" dirty="0"/>
              <a:t> … it’s still too big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A345B-5E9F-2041-8858-8FE52A18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Lists (CRLs)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CA817-8AEA-6B40-8C21-D1C730A0C8C6}"/>
              </a:ext>
            </a:extLst>
          </p:cNvPr>
          <p:cNvSpPr txBox="1"/>
          <p:nvPr/>
        </p:nvSpPr>
        <p:spPr>
          <a:xfrm>
            <a:off x="4801133" y="487776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 in Sept 2021 when I ran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00">
        <p:fade/>
      </p:transition>
    </mc:Choice>
    <mc:Fallback xmlns="">
      <p:transition spd="med" advTm="3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83B5-8A57-024C-94A7-5BB9AE09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CRLite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[LCL+’17] </a:t>
            </a:r>
            <a:r>
              <a:rPr lang="en-US" dirty="0"/>
              <a:t>and static functions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BB1857-7A4A-0741-A61B-59B668D7DB5D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5612747" y="1237872"/>
            <a:ext cx="1" cy="3865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98566FE-CF86-664D-8708-6C73F2238034}"/>
              </a:ext>
            </a:extLst>
          </p:cNvPr>
          <p:cNvSpPr txBox="1"/>
          <p:nvPr/>
        </p:nvSpPr>
        <p:spPr>
          <a:xfrm>
            <a:off x="8973844" y="69197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400" dirty="0">
              <a:latin typeface="+mj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FEA1B7B-84C8-A743-AFDA-A3E638BBBE1C}"/>
              </a:ext>
            </a:extLst>
          </p:cNvPr>
          <p:cNvSpPr/>
          <p:nvPr/>
        </p:nvSpPr>
        <p:spPr>
          <a:xfrm>
            <a:off x="5260351" y="873991"/>
            <a:ext cx="704791" cy="36388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CRL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15EBFA-97F7-7247-9F16-063E6B6E69D6}"/>
              </a:ext>
            </a:extLst>
          </p:cNvPr>
          <p:cNvSpPr/>
          <p:nvPr/>
        </p:nvSpPr>
        <p:spPr>
          <a:xfrm>
            <a:off x="5136767" y="1624437"/>
            <a:ext cx="951961" cy="36388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gzip</a:t>
            </a:r>
            <a:endParaRPr lang="en-US" sz="16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CC4FD94-A805-7549-A1E2-CB6A8EFB64F1}"/>
              </a:ext>
            </a:extLst>
          </p:cNvPr>
          <p:cNvSpPr/>
          <p:nvPr/>
        </p:nvSpPr>
        <p:spPr>
          <a:xfrm>
            <a:off x="5121185" y="2590082"/>
            <a:ext cx="993153" cy="36388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un-</a:t>
            </a:r>
            <a:r>
              <a:rPr lang="en-US" sz="1600" dirty="0" err="1"/>
              <a:t>gzip</a:t>
            </a:r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4A90188-1150-164C-AEC6-C16ADB862F4F}"/>
              </a:ext>
            </a:extLst>
          </p:cNvPr>
          <p:cNvSpPr/>
          <p:nvPr/>
        </p:nvSpPr>
        <p:spPr>
          <a:xfrm>
            <a:off x="5269214" y="3328735"/>
            <a:ext cx="704791" cy="36388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DE026-E19B-1E4B-8417-EE02F5172090}"/>
              </a:ext>
            </a:extLst>
          </p:cNvPr>
          <p:cNvSpPr txBox="1"/>
          <p:nvPr/>
        </p:nvSpPr>
        <p:spPr>
          <a:xfrm>
            <a:off x="5483071" y="270628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400" dirty="0">
              <a:latin typeface="+mj-lt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8531B25-E8FB-1C48-AB1E-2D49428F8A38}"/>
              </a:ext>
            </a:extLst>
          </p:cNvPr>
          <p:cNvSpPr/>
          <p:nvPr/>
        </p:nvSpPr>
        <p:spPr>
          <a:xfrm>
            <a:off x="7093661" y="873991"/>
            <a:ext cx="704791" cy="36388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CRL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06F017D-AB39-704A-BA02-8B70E82D3EA7}"/>
              </a:ext>
            </a:extLst>
          </p:cNvPr>
          <p:cNvSpPr/>
          <p:nvPr/>
        </p:nvSpPr>
        <p:spPr>
          <a:xfrm>
            <a:off x="7093661" y="1624437"/>
            <a:ext cx="1654400" cy="36388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aggregate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CA113CA-BA3B-C448-9828-F197FA266A4A}"/>
              </a:ext>
            </a:extLst>
          </p:cNvPr>
          <p:cNvSpPr/>
          <p:nvPr/>
        </p:nvSpPr>
        <p:spPr>
          <a:xfrm>
            <a:off x="7891011" y="665290"/>
            <a:ext cx="1219356" cy="5725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All issued certs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678749-C460-414D-8178-F55C273FBC6D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5612748" y="1988318"/>
            <a:ext cx="5014" cy="601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5AD277-4BCE-1240-8CF2-D17E31C640A9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5617762" y="2953963"/>
            <a:ext cx="3848" cy="3747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B33E5C-DF8C-0E4C-B066-0534385E106E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446057" y="1237872"/>
            <a:ext cx="170930" cy="3984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5D44EA1-FD7C-774A-914A-8CDE07FD07EE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8150848" y="1237872"/>
            <a:ext cx="349841" cy="3865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50D512-B3DD-5D4F-A308-B251165EB4CA}"/>
              </a:ext>
            </a:extLst>
          </p:cNvPr>
          <p:cNvCxnSpPr>
            <a:cxnSpLocks/>
          </p:cNvCxnSpPr>
          <p:nvPr/>
        </p:nvCxnSpPr>
        <p:spPr>
          <a:xfrm>
            <a:off x="4816825" y="2301312"/>
            <a:ext cx="44432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DCC26A8-B16A-744D-B03E-D6E55D53A601}"/>
              </a:ext>
            </a:extLst>
          </p:cNvPr>
          <p:cNvCxnSpPr>
            <a:cxnSpLocks/>
            <a:stCxn id="34" idx="2"/>
            <a:endCxn id="62" idx="0"/>
          </p:cNvCxnSpPr>
          <p:nvPr/>
        </p:nvCxnSpPr>
        <p:spPr>
          <a:xfrm>
            <a:off x="7920861" y="1988318"/>
            <a:ext cx="0" cy="10634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0A2A47D-20B8-DC4F-8F03-111C4E0692AD}"/>
              </a:ext>
            </a:extLst>
          </p:cNvPr>
          <p:cNvSpPr/>
          <p:nvPr/>
        </p:nvSpPr>
        <p:spPr>
          <a:xfrm>
            <a:off x="7379333" y="3051758"/>
            <a:ext cx="1083055" cy="6408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static function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20BA2E5-0428-1945-8EEB-A3A7E89DD45A}"/>
              </a:ext>
            </a:extLst>
          </p:cNvPr>
          <p:cNvSpPr/>
          <p:nvPr/>
        </p:nvSpPr>
        <p:spPr>
          <a:xfrm>
            <a:off x="6436685" y="4063684"/>
            <a:ext cx="704791" cy="3638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cert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B721C83-7384-6841-B5A2-8A85265FE304}"/>
              </a:ext>
            </a:extLst>
          </p:cNvPr>
          <p:cNvSpPr/>
          <p:nvPr/>
        </p:nvSpPr>
        <p:spPr>
          <a:xfrm>
            <a:off x="5186968" y="4187525"/>
            <a:ext cx="865436" cy="77822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 cert in CRL?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B05EB7B-BAD7-C745-9A33-55674F4231A5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6052404" y="4245625"/>
            <a:ext cx="369767" cy="33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B3762B1-9933-0948-A7FB-0BD820D51039}"/>
              </a:ext>
            </a:extLst>
          </p:cNvPr>
          <p:cNvCxnSpPr>
            <a:cxnSpLocks/>
            <a:stCxn id="31" idx="2"/>
            <a:endCxn id="64" idx="0"/>
          </p:cNvCxnSpPr>
          <p:nvPr/>
        </p:nvCxnSpPr>
        <p:spPr>
          <a:xfrm flipH="1">
            <a:off x="5619686" y="3692616"/>
            <a:ext cx="1924" cy="4949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0C21095C-18E6-CB45-A386-1BA40F4393A2}"/>
                  </a:ext>
                </a:extLst>
              </p:cNvPr>
              <p:cNvSpPr/>
              <p:nvPr/>
            </p:nvSpPr>
            <p:spPr>
              <a:xfrm>
                <a:off x="7488142" y="4165907"/>
                <a:ext cx="865436" cy="778228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Query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0C21095C-18E6-CB45-A386-1BA40F439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42" y="4165907"/>
                <a:ext cx="865436" cy="778228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41FBCF1-6425-B945-B627-8911DF718D09}"/>
              </a:ext>
            </a:extLst>
          </p:cNvPr>
          <p:cNvCxnSpPr>
            <a:cxnSpLocks/>
            <a:stCxn id="63" idx="3"/>
            <a:endCxn id="72" idx="1"/>
          </p:cNvCxnSpPr>
          <p:nvPr/>
        </p:nvCxnSpPr>
        <p:spPr>
          <a:xfrm>
            <a:off x="7141476" y="4245625"/>
            <a:ext cx="346666" cy="3093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0BF0FBD-5A1D-6645-8A74-6712546813DD}"/>
              </a:ext>
            </a:extLst>
          </p:cNvPr>
          <p:cNvCxnSpPr>
            <a:cxnSpLocks/>
            <a:stCxn id="62" idx="2"/>
            <a:endCxn id="72" idx="0"/>
          </p:cNvCxnSpPr>
          <p:nvPr/>
        </p:nvCxnSpPr>
        <p:spPr>
          <a:xfrm flipH="1">
            <a:off x="7920860" y="3692616"/>
            <a:ext cx="1" cy="4732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467BECB-EFA2-4D43-87AD-22927363C2AE}"/>
              </a:ext>
            </a:extLst>
          </p:cNvPr>
          <p:cNvSpPr txBox="1"/>
          <p:nvPr/>
        </p:nvSpPr>
        <p:spPr>
          <a:xfrm>
            <a:off x="6372392" y="2338098"/>
            <a:ext cx="938718" cy="36387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400" dirty="0">
                <a:latin typeface="+mj-lt"/>
              </a:rPr>
              <a:t>Client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8342B8B-4879-C243-BF46-C1FDAD403D97}"/>
              </a:ext>
            </a:extLst>
          </p:cNvPr>
          <p:cNvSpPr txBox="1"/>
          <p:nvPr/>
        </p:nvSpPr>
        <p:spPr>
          <a:xfrm>
            <a:off x="6099184" y="1988318"/>
            <a:ext cx="938718" cy="36387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400" dirty="0">
                <a:latin typeface="+mj-lt"/>
              </a:rPr>
              <a:t>CA/aggregator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5">
                <a:extLst>
                  <a:ext uri="{FF2B5EF4-FFF2-40B4-BE49-F238E27FC236}">
                    <a16:creationId xmlns:a16="http://schemas.microsoft.com/office/drawing/2014/main" id="{7A873E98-8D2C-9746-907A-0D091B4D7A5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12035" y="768350"/>
                <a:ext cx="4899407" cy="3962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Client doesn’t need a list of all certs</a:t>
                </a:r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Only need a way to query status of a cert</a:t>
                </a:r>
              </a:p>
              <a:p>
                <a:pPr marL="0" indent="0">
                  <a:buNone/>
                  <a:tabLst>
                    <a:tab pos="446088" algn="l"/>
                  </a:tabLst>
                </a:pPr>
                <a:endParaRPr lang="en-US" sz="2000" dirty="0"/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Aggregator collects all certs from some CAs </a:t>
                </a:r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	Can collect from CT logs</a:t>
                </a:r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Compress map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: cert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revoked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	Add metadata: which CAs, timestamp</a:t>
                </a:r>
              </a:p>
              <a:p>
                <a:pPr marL="0" indent="0">
                  <a:buNone/>
                  <a:tabLst>
                    <a:tab pos="446088" algn="l"/>
                  </a:tabLst>
                </a:pPr>
                <a:endParaRPr lang="en-US" sz="2000" dirty="0"/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Query must give correct answer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Client will never 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b="0" dirty="0"/>
              </a:p>
              <a:p>
                <a:pPr marL="0" indent="0">
                  <a:buNone/>
                  <a:tabLst>
                    <a:tab pos="446088" algn="l"/>
                  </a:tabLst>
                </a:pPr>
                <a:r>
                  <a:rPr lang="en-US" sz="2000" dirty="0"/>
                  <a:t>	Answer may be arbitrary in that case</a:t>
                </a:r>
              </a:p>
              <a:p>
                <a:pPr marL="0" indent="0">
                  <a:buNone/>
                  <a:tabLst>
                    <a:tab pos="446088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89" name="Content Placeholder 5">
                <a:extLst>
                  <a:ext uri="{FF2B5EF4-FFF2-40B4-BE49-F238E27FC236}">
                    <a16:creationId xmlns:a16="http://schemas.microsoft.com/office/drawing/2014/main" id="{7A873E98-8D2C-9746-907A-0D091B4D7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12035" y="768350"/>
                <a:ext cx="4899407" cy="3962400"/>
              </a:xfrm>
              <a:blipFill>
                <a:blip r:embed="rId5"/>
                <a:stretch>
                  <a:fillRect l="-1292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6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007">
        <p:fade/>
      </p:transition>
    </mc:Choice>
    <mc:Fallback xmlns="">
      <p:transition spd="med" advTm="9600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32D96-8B9B-0249-805C-18CA4F396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Structured linear functions</a:t>
            </a:r>
          </a:p>
          <a:p>
            <a:r>
              <a:rPr lang="en-US" sz="2400" dirty="0"/>
              <a:t>and specifically, frayed ribbon filters</a:t>
            </a:r>
          </a:p>
        </p:txBody>
      </p:sp>
    </p:spTree>
    <p:extLst>
      <p:ext uri="{BB962C8B-B14F-4D97-AF65-F5344CB8AC3E}">
        <p14:creationId xmlns:p14="http://schemas.microsoft.com/office/powerpoint/2010/main" val="226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02">
        <p:fade/>
      </p:transition>
    </mc:Choice>
    <mc:Fallback xmlns="">
      <p:transition spd="med" advTm="950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0ECF5E-E51E-7942-BB14-BA96208F450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12036" y="768349"/>
                <a:ext cx="8732865" cy="32166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454025" algn="l"/>
                  </a:tabLst>
                </a:pPr>
                <a:r>
                  <a:rPr lang="en-US" sz="2000" dirty="0"/>
                  <a:t>Encode map as a matrix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Hash inputs to a sparse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Query result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0" indent="0">
                  <a:buNone/>
                  <a:tabLst>
                    <a:tab pos="449263" algn="l"/>
                  </a:tabLst>
                </a:pPr>
                <a:r>
                  <a:rPr lang="en-US" sz="2000" dirty="0"/>
                  <a:t>	Can be evaluated quickly because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dirty="0"/>
                  <a:t> is sparse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endParaRPr lang="en-US" sz="2000" dirty="0"/>
              </a:p>
              <a:p>
                <a:pPr marL="0" indent="0">
                  <a:buNone/>
                  <a:tabLst>
                    <a:tab pos="335756" algn="l"/>
                  </a:tabLst>
                </a:pPr>
                <a:r>
                  <a:rPr lang="en-US" sz="2000" dirty="0"/>
                  <a:t>This is a linear function with respect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  <a:tabLst>
                    <a:tab pos="335756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dirty="0"/>
                  <a:t> To encode, can efficiently solve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  <a:tabLst>
                    <a:tab pos="335756" algn="l"/>
                  </a:tabLst>
                </a:pPr>
                <a:endParaRPr lang="en-US" sz="3200" dirty="0"/>
              </a:p>
              <a:p>
                <a:pPr marL="0" indent="0">
                  <a:buNone/>
                  <a:tabLst>
                    <a:tab pos="335756" algn="l"/>
                  </a:tabLst>
                </a:pPr>
                <a:endParaRPr lang="en-US" sz="3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0ECF5E-E51E-7942-BB14-BA96208F4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12036" y="768349"/>
                <a:ext cx="8732865" cy="3216630"/>
              </a:xfrm>
              <a:blipFill>
                <a:blip r:embed="rId6"/>
                <a:stretch>
                  <a:fillRect l="-726" t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0C0883-0307-2145-96DC-DB814F1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static functions: structured 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40722-0AD8-3A42-95C1-007A3283FDE4}"/>
                  </a:ext>
                </a:extLst>
              </p:cNvPr>
              <p:cNvSpPr txBox="1"/>
              <p:nvPr/>
            </p:nvSpPr>
            <p:spPr>
              <a:xfrm>
                <a:off x="341701" y="3854504"/>
                <a:ext cx="6745113" cy="52064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tabLst>
                    <a:tab pos="33575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matrix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matrix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answers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40722-0AD8-3A42-95C1-007A3283F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01" y="3854504"/>
                <a:ext cx="6745113" cy="520647"/>
              </a:xfrm>
              <a:prstGeom prst="rect">
                <a:avLst/>
              </a:prstGeom>
              <a:blipFill>
                <a:blip r:embed="rId7"/>
                <a:stretch>
                  <a:fillRect l="-188" t="-7143" r="-75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BC00D3-54CC-4946-A83E-3CDFCF9D4A05}"/>
                  </a:ext>
                </a:extLst>
              </p:cNvPr>
              <p:cNvSpPr txBox="1"/>
              <p:nvPr/>
            </p:nvSpPr>
            <p:spPr>
              <a:xfrm>
                <a:off x="165113" y="3833694"/>
                <a:ext cx="6863644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tabLst>
                    <a:tab pos="33575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matrix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matrix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answers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BC00D3-54CC-4946-A83E-3CDFCF9D4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3" y="3833694"/>
                <a:ext cx="6863644" cy="914400"/>
              </a:xfrm>
              <a:prstGeom prst="rect">
                <a:avLst/>
              </a:prstGeom>
              <a:blipFill>
                <a:blip r:embed="rId8"/>
                <a:stretch>
                  <a:fillRect t="-2740" r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33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319">
        <p:fade/>
      </p:transition>
    </mc:Choice>
    <mc:Fallback xmlns="">
      <p:transition spd="med" advTm="83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9C5DE58-B60A-974B-A31B-4EA48D04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" y="1345386"/>
            <a:ext cx="3435836" cy="2802919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07E1B92-5748-4E44-B8C6-A01FF379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filters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[DP’08]</a:t>
            </a:r>
            <a:r>
              <a:rPr lang="en-US" dirty="0"/>
              <a:t> / XOR-SAT filters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[WRS’18]</a:t>
            </a:r>
          </a:p>
        </p:txBody>
      </p:sp>
      <p:pic>
        <p:nvPicPr>
          <p:cNvPr id="15" name="Picture 14" descr="A picture containing qr code&#10;&#10;Description automatically generated">
            <a:extLst>
              <a:ext uri="{FF2B5EF4-FFF2-40B4-BE49-F238E27FC236}">
                <a16:creationId xmlns:a16="http://schemas.microsoft.com/office/drawing/2014/main" id="{C3198550-4983-4A4B-9FEC-A04D26C70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458" y="1351808"/>
            <a:ext cx="3427965" cy="2796497"/>
          </a:xfrm>
          <a:prstGeom prst="rect">
            <a:avLst/>
          </a:prstGeom>
        </p:spPr>
      </p:pic>
      <p:pic>
        <p:nvPicPr>
          <p:cNvPr id="17" name="Picture 16" descr="Chart&#10;&#10;Description automatically generated with low confidence">
            <a:extLst>
              <a:ext uri="{FF2B5EF4-FFF2-40B4-BE49-F238E27FC236}">
                <a16:creationId xmlns:a16="http://schemas.microsoft.com/office/drawing/2014/main" id="{4E1E1F6E-B7D4-C842-96C0-595F60913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23" y="1345386"/>
            <a:ext cx="3705535" cy="2801746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E31CA376-EC28-BD4C-A59C-ADE0ABF21036}"/>
              </a:ext>
            </a:extLst>
          </p:cNvPr>
          <p:cNvSpPr/>
          <p:nvPr/>
        </p:nvSpPr>
        <p:spPr>
          <a:xfrm>
            <a:off x="4265945" y="2506740"/>
            <a:ext cx="940174" cy="4802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53819-B2DF-5347-BB14-1D0EC3C1D1BD}"/>
                  </a:ext>
                </a:extLst>
              </p:cNvPr>
              <p:cNvSpPr txBox="1"/>
              <p:nvPr/>
            </p:nvSpPr>
            <p:spPr>
              <a:xfrm>
                <a:off x="348224" y="861978"/>
                <a:ext cx="4126499" cy="31128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Each row has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+mj-lt"/>
                  </a:rPr>
                  <a:t> nonzero entries in random positions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53819-B2DF-5347-BB14-1D0EC3C1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4" y="861978"/>
                <a:ext cx="4126499" cy="311285"/>
              </a:xfrm>
              <a:prstGeom prst="rect">
                <a:avLst/>
              </a:prstGeom>
              <a:blipFill>
                <a:blip r:embed="rId8"/>
                <a:stretch>
                  <a:fillRect l="-1227" t="-7692" r="-22086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/>
              <p:nvPr/>
            </p:nvSpPr>
            <p:spPr>
              <a:xfrm>
                <a:off x="348223" y="4320429"/>
                <a:ext cx="8085658" cy="64532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Solve with Gaussian elimination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, Strassen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2.8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, Wiedemann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latin typeface="+mj-lt"/>
                </a:endParaRPr>
              </a:p>
              <a:p>
                <a:pPr algn="l"/>
                <a:r>
                  <a:rPr lang="en-US" sz="1800" dirty="0">
                    <a:latin typeface="+mj-lt"/>
                  </a:rPr>
                  <a:t>		Far too slow for large matrices: must break into shards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3" y="4320429"/>
                <a:ext cx="8085658" cy="645324"/>
              </a:xfrm>
              <a:prstGeom prst="rect">
                <a:avLst/>
              </a:prstGeom>
              <a:blipFill>
                <a:blip r:embed="rId9"/>
                <a:stretch>
                  <a:fillRect l="-627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6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887">
        <p:fade/>
      </p:transition>
    </mc:Choice>
    <mc:Fallback xmlns="">
      <p:transition spd="med" advTm="55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07E1B92-5748-4E44-B8C6-A01FF379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Peeling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[BBD’09] /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US" dirty="0" err="1"/>
              <a:t>or</a:t>
            </a:r>
            <a:r>
              <a:rPr lang="en-US" dirty="0"/>
              <a:t> filters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[ML’20] </a:t>
            </a:r>
            <a:r>
              <a:rPr lang="en-US" dirty="0"/>
              <a:t>/ Fuse filters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[ML’22]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31CA376-EC28-BD4C-A59C-ADE0ABF21036}"/>
              </a:ext>
            </a:extLst>
          </p:cNvPr>
          <p:cNvSpPr/>
          <p:nvPr/>
        </p:nvSpPr>
        <p:spPr>
          <a:xfrm>
            <a:off x="4265945" y="2506740"/>
            <a:ext cx="940174" cy="4802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53819-B2DF-5347-BB14-1D0EC3C1D1BD}"/>
              </a:ext>
            </a:extLst>
          </p:cNvPr>
          <p:cNvSpPr txBox="1"/>
          <p:nvPr/>
        </p:nvSpPr>
        <p:spPr>
          <a:xfrm>
            <a:off x="348223" y="776030"/>
            <a:ext cx="5838820" cy="63466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800" dirty="0" err="1">
                <a:latin typeface="+mj-lt"/>
              </a:rPr>
              <a:t>Xor</a:t>
            </a:r>
            <a:r>
              <a:rPr lang="en-US" sz="1800" dirty="0">
                <a:latin typeface="+mj-lt"/>
              </a:rPr>
              <a:t> filters allocate 23% more space; can compress to 8% (</a:t>
            </a:r>
            <a:r>
              <a:rPr lang="en-US" sz="1800" dirty="0" err="1">
                <a:latin typeface="+mj-lt"/>
              </a:rPr>
              <a:t>xor</a:t>
            </a:r>
            <a:r>
              <a:rPr lang="en-US" sz="1800" dirty="0">
                <a:latin typeface="+mj-lt"/>
              </a:rPr>
              <a:t>+ filter)</a:t>
            </a:r>
          </a:p>
          <a:p>
            <a:pPr algn="l"/>
            <a:r>
              <a:rPr lang="en-US" sz="1800" dirty="0">
                <a:latin typeface="+mj-lt"/>
              </a:rPr>
              <a:t>Can improve to 7-13% (binary fuse filter)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/>
              <p:nvPr/>
            </p:nvSpPr>
            <p:spPr>
              <a:xfrm>
                <a:off x="348223" y="4320429"/>
                <a:ext cx="8085658" cy="4032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Rearrange rows and columns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A96C3D-A379-9F41-B1D7-7E6EC4CC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3" y="4320429"/>
                <a:ext cx="8085658" cy="403280"/>
              </a:xfrm>
              <a:prstGeom prst="rect">
                <a:avLst/>
              </a:prstGeom>
              <a:blipFill>
                <a:blip r:embed="rId5"/>
                <a:stretch>
                  <a:fillRect l="-627" t="-937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1900DCB-4BC3-7E41-9FAB-211EEBE89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119" y="1496645"/>
            <a:ext cx="3427964" cy="2500397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BF78A52-827A-3741-BE7D-E8F77B3C5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15" y="1496647"/>
            <a:ext cx="3427965" cy="2500398"/>
          </a:xfrm>
          <a:prstGeom prst="rect">
            <a:avLst/>
          </a:prstGeom>
        </p:spPr>
      </p:pic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D69654B-47C0-2848-AC4D-EFECC440F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629" y="1496646"/>
            <a:ext cx="3669936" cy="2500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682">
        <p:fade/>
      </p:transition>
    </mc:Choice>
    <mc:Fallback xmlns="">
      <p:transition spd="med" advTm="63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8.8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3.8|15.5|8.1|2.1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22"/>
</p:tagLst>
</file>

<file path=ppt/theme/theme1.xml><?xml version="1.0" encoding="utf-8"?>
<a:theme xmlns:a="http://schemas.openxmlformats.org/drawingml/2006/main" name="Rambus 2019 Confidential Master">
  <a:themeElements>
    <a:clrScheme name="Rambus 2018 Theme">
      <a:dk1>
        <a:srgbClr val="000000"/>
      </a:dk1>
      <a:lt1>
        <a:srgbClr val="FFFFFF"/>
      </a:lt1>
      <a:dk2>
        <a:srgbClr val="1D57CC"/>
      </a:dk2>
      <a:lt2>
        <a:srgbClr val="FFFFFF"/>
      </a:lt2>
      <a:accent1>
        <a:srgbClr val="1D57CC"/>
      </a:accent1>
      <a:accent2>
        <a:srgbClr val="1FC14F"/>
      </a:accent2>
      <a:accent3>
        <a:srgbClr val="00B5CC"/>
      </a:accent3>
      <a:accent4>
        <a:srgbClr val="F7A124"/>
      </a:accent4>
      <a:accent5>
        <a:srgbClr val="734BB2"/>
      </a:accent5>
      <a:accent6>
        <a:srgbClr val="FFD028"/>
      </a:accent6>
      <a:hlink>
        <a:srgbClr val="734BB2"/>
      </a:hlink>
      <a:folHlink>
        <a:srgbClr val="734B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smtClean="0">
            <a:latin typeface="+mj-lt"/>
            <a:cs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>
        <a:spAutoFit/>
      </a:bodyPr>
      <a:lstStyle>
        <a:defPPr algn="l">
          <a:defRPr sz="1600"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ADB98D-E1A5-474E-ACA1-0870BA84A39A}" vid="{1B4F53E3-1535-D048-A756-18BCA612D718}"/>
    </a:ext>
  </a:extLst>
</a:theme>
</file>

<file path=ppt/theme/theme2.xml><?xml version="1.0" encoding="utf-8"?>
<a:theme xmlns:a="http://schemas.openxmlformats.org/drawingml/2006/main" name="Rambus 2019 Template">
  <a:themeElements>
    <a:clrScheme name="Rambus 2019 Color Theme 1">
      <a:dk1>
        <a:srgbClr val="000000"/>
      </a:dk1>
      <a:lt1>
        <a:srgbClr val="FFFFFF"/>
      </a:lt1>
      <a:dk2>
        <a:srgbClr val="1D57CC"/>
      </a:dk2>
      <a:lt2>
        <a:srgbClr val="FFFFFF"/>
      </a:lt2>
      <a:accent1>
        <a:srgbClr val="1D57CC"/>
      </a:accent1>
      <a:accent2>
        <a:srgbClr val="1FC14F"/>
      </a:accent2>
      <a:accent3>
        <a:srgbClr val="00B5CC"/>
      </a:accent3>
      <a:accent4>
        <a:srgbClr val="F7A124"/>
      </a:accent4>
      <a:accent5>
        <a:srgbClr val="734BB2"/>
      </a:accent5>
      <a:accent6>
        <a:srgbClr val="FFD028"/>
      </a:accent6>
      <a:hlink>
        <a:srgbClr val="734BB2"/>
      </a:hlink>
      <a:folHlink>
        <a:srgbClr val="734B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smtClean="0">
            <a:latin typeface="+mj-lt"/>
            <a:cs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>
        <a:normAutofit/>
      </a:bodyPr>
      <a:lstStyle>
        <a:defPPr algn="l">
          <a:defRPr sz="14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7ADB98D-E1A5-474E-ACA1-0870BA84A39A}" vid="{62953A2A-C98C-4B48-B187-CB95802D36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222f2e6d5304cecb1c6927595fe361d xmlns="bbf0bd26-4442-4a4c-a3d4-3e3093aa72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819064c2-9acd-4dc5-b915-52f8563b3f28</TermId>
        </TermInfo>
      </Terms>
    </k222f2e6d5304cecb1c6927595fe361d>
    <TaxCatchAll xmlns="bbf0bd26-4442-4a4c-a3d4-3e3093aa7293">
      <Value>1</Value>
    </TaxCatchAll>
    <m8f37f1aa6bf4dc9a47f91568ff31d3c xmlns="bbf0bd26-4442-4a4c-a3d4-3e3093aa7293">
      <Terms xmlns="http://schemas.microsoft.com/office/infopath/2007/PartnerControls"/>
    </m8f37f1aa6bf4dc9a47f91568ff31d3c>
    <DocOwner xmlns="bbf0bd26-4442-4a4c-a3d4-3e3093aa7293" xsi:nil="true"/>
    <CategoryDescription xmlns="http://schemas.microsoft.com/sharepoint.v3" xsi:nil="true"/>
    <DocModifiedBy xmlns="bbf0bd26-4442-4a4c-a3d4-3e3093aa72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d8ba8ff-dfe4-42bf-bec6-6d43a3c7508c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AAD958071A443864B5484AE93B136" ma:contentTypeVersion="12" ma:contentTypeDescription="Create a new document." ma:contentTypeScope="" ma:versionID="20c2a5bfa920e2025aed23fbfa2f35f1">
  <xsd:schema xmlns:xsd="http://www.w3.org/2001/XMLSchema" xmlns:xs="http://www.w3.org/2001/XMLSchema" xmlns:p="http://schemas.microsoft.com/office/2006/metadata/properties" xmlns:ns2="bbf0bd26-4442-4a4c-a3d4-3e3093aa7293" xmlns:ns3="http://schemas.microsoft.com/sharepoint.v3" xmlns:ns4="26455af2-fdb1-4b74-ad56-c101ceafc72e" xmlns:ns5="af5381c7-da30-417b-a069-79987f02a10e" targetNamespace="http://schemas.microsoft.com/office/2006/metadata/properties" ma:root="true" ma:fieldsID="e04861710989c3857ba0531e3ad09dc2" ns2:_="" ns3:_="" ns4:_="" ns5:_="">
    <xsd:import namespace="bbf0bd26-4442-4a4c-a3d4-3e3093aa7293"/>
    <xsd:import namespace="http://schemas.microsoft.com/sharepoint.v3"/>
    <xsd:import namespace="26455af2-fdb1-4b74-ad56-c101ceafc72e"/>
    <xsd:import namespace="af5381c7-da30-417b-a069-79987f02a10e"/>
    <xsd:element name="properties">
      <xsd:complexType>
        <xsd:sequence>
          <xsd:element name="documentManagement">
            <xsd:complexType>
              <xsd:all>
                <xsd:element ref="ns2:DocOwner" minOccurs="0"/>
                <xsd:element ref="ns2:DocModifiedBy" minOccurs="0"/>
                <xsd:element ref="ns2:k222f2e6d5304cecb1c6927595fe361d" minOccurs="0"/>
                <xsd:element ref="ns2:TaxCatchAll" minOccurs="0"/>
                <xsd:element ref="ns2:TaxCatchAllLabel" minOccurs="0"/>
                <xsd:element ref="ns2:m8f37f1aa6bf4dc9a47f91568ff31d3c" minOccurs="0"/>
                <xsd:element ref="ns3:CategoryDescrip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0bd26-4442-4a4c-a3d4-3e3093aa7293" elementFormDefault="qualified">
    <xsd:import namespace="http://schemas.microsoft.com/office/2006/documentManagement/types"/>
    <xsd:import namespace="http://schemas.microsoft.com/office/infopath/2007/PartnerControls"/>
    <xsd:element name="DocOwner" ma:index="8" nillable="true" ma:displayName="DocOwner" ma:internalName="DocOwner">
      <xsd:simpleType>
        <xsd:restriction base="dms:Text">
          <xsd:maxLength value="255"/>
        </xsd:restriction>
      </xsd:simpleType>
    </xsd:element>
    <xsd:element name="DocModifiedBy" ma:index="9" nillable="true" ma:displayName="DocModifiedBy" ma:internalName="DocModifiedBy">
      <xsd:simpleType>
        <xsd:restriction base="dms:Text">
          <xsd:maxLength value="255"/>
        </xsd:restriction>
      </xsd:simpleType>
    </xsd:element>
    <xsd:element name="k222f2e6d5304cecb1c6927595fe361d" ma:index="10" ma:taxonomy="true" ma:internalName="k222f2e6d5304cecb1c6927595fe361d" ma:taxonomyFieldName="Info_x002e__x0020_Security_x0020_Class" ma:displayName="Info. Security Class" ma:readOnly="false" ma:default="1;#Confidential|819064c2-9acd-4dc5-b915-52f8563b3f28" ma:fieldId="{4222f2e6-d530-4cec-b1c6-927595fe361d}" ma:sspId="ed8ba8ff-dfe4-42bf-bec6-6d43a3c7508c" ma:termSetId="ab6aebbf-eaff-448b-887a-ab5ead59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273129e-9dc1-437e-9f0a-db45353efb48}" ma:internalName="TaxCatchAll" ma:showField="CatchAllData" ma:web="af5381c7-da30-417b-a069-79987f02a1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273129e-9dc1-437e-9f0a-db45353efb48}" ma:internalName="TaxCatchAllLabel" ma:readOnly="true" ma:showField="CatchAllDataLabel" ma:web="af5381c7-da30-417b-a069-79987f02a1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f37f1aa6bf4dc9a47f91568ff31d3c" ma:index="14" nillable="true" ma:taxonomy="true" ma:internalName="m8f37f1aa6bf4dc9a47f91568ff31d3c" ma:taxonomyFieldName="RecordCategory" ma:displayName="RecordCategory" ma:readOnly="false" ma:default="" ma:fieldId="{68f37f1a-a6bf-4dc9-a47f-91568ff31d3c}" ma:sspId="ed8ba8ff-dfe4-42bf-bec6-6d43a3c7508c" ma:termSetId="21606a65-207b-48fd-9bb9-6ed4f83108a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6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55af2-fdb1-4b74-ad56-c101ceafc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381c7-da30-417b-a069-79987f02a10e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C9875-E042-4024-9D5A-379D82EE97A3}">
  <ds:schemaRefs>
    <ds:schemaRef ds:uri="http://purl.org/dc/dcmitype/"/>
    <ds:schemaRef ds:uri="af5381c7-da30-417b-a069-79987f02a10e"/>
    <ds:schemaRef ds:uri="http://schemas.microsoft.com/office/2006/metadata/properties"/>
    <ds:schemaRef ds:uri="26455af2-fdb1-4b74-ad56-c101ceafc72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.v3"/>
    <ds:schemaRef ds:uri="bbf0bd26-4442-4a4c-a3d4-3e3093aa729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9C8CA5-E28A-4507-9850-62BCCD3F7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1B5AC-153D-47D8-B2C1-A636DF5BD9A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3F35395-9219-4173-839F-6CBDEFFF2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0bd26-4442-4a4c-a3d4-3e3093aa7293"/>
    <ds:schemaRef ds:uri="http://schemas.microsoft.com/sharepoint.v3"/>
    <ds:schemaRef ds:uri="26455af2-fdb1-4b74-ad56-c101ceafc72e"/>
    <ds:schemaRef ds:uri="af5381c7-da30-417b-a069-79987f02a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39539</TotalTime>
  <Words>1842</Words>
  <Application>Microsoft Macintosh PowerPoint</Application>
  <PresentationFormat>On-screen Show (16:9)</PresentationFormat>
  <Paragraphs>303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Slate Std Bk</vt:lpstr>
      <vt:lpstr>Wingdings</vt:lpstr>
      <vt:lpstr>Rambus 2019 Confidential Master</vt:lpstr>
      <vt:lpstr>Rambus 2019 Template</vt:lpstr>
      <vt:lpstr>PowerPoint Presentation</vt:lpstr>
      <vt:lpstr>Motivating problem: certificate revocation</vt:lpstr>
      <vt:lpstr>Online certificate status protocol (OCSP)</vt:lpstr>
      <vt:lpstr>Certificate Revocation Lists (CRLs)</vt:lpstr>
      <vt:lpstr>CRLite [LCL+’17] and static functions</vt:lpstr>
      <vt:lpstr>PowerPoint Presentation</vt:lpstr>
      <vt:lpstr>State-of-the-art static functions: structured linear functions</vt:lpstr>
      <vt:lpstr>Matrix filters [DP’08] / XOR-SAT filters [WRS’18]</vt:lpstr>
      <vt:lpstr>Peeling [BBD’09] / Xor filters [ML’20] / Fuse filters [ML’22]</vt:lpstr>
      <vt:lpstr>Ribbon filters [DW’21]</vt:lpstr>
      <vt:lpstr>Frayed ribbon filters [new!]</vt:lpstr>
      <vt:lpstr>Comparison to previous filters</vt:lpstr>
      <vt:lpstr>Frayed ribbon filters: summary</vt:lpstr>
      <vt:lpstr>PowerPoint Presentation</vt:lpstr>
      <vt:lpstr>Why aren’t we done?</vt:lpstr>
      <vt:lpstr>Approximate set membership</vt:lpstr>
      <vt:lpstr>CRLite: Bloom filter cascade</vt:lpstr>
      <vt:lpstr>New work: two-level cascade</vt:lpstr>
      <vt:lpstr>PowerPoint Presentation</vt:lpstr>
      <vt:lpstr>Prototype implementation</vt:lpstr>
      <vt:lpstr>Comparison to CRLite</vt:lpstr>
      <vt:lpstr>PowerPoint Presentation</vt:lpstr>
      <vt:lpstr>Incremental updates?</vt:lpstr>
      <vt:lpstr>Future work ideas</vt:lpstr>
      <vt:lpstr>Conclusion</vt:lpstr>
      <vt:lpstr>PowerPoint Presentation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Diamond, Jemal</dc:creator>
  <cp:lastModifiedBy>Hamburg, Mike</cp:lastModifiedBy>
  <cp:revision>552</cp:revision>
  <cp:lastPrinted>2019-03-14T23:38:17Z</cp:lastPrinted>
  <dcterms:created xsi:type="dcterms:W3CDTF">2019-04-04T20:28:41Z</dcterms:created>
  <dcterms:modified xsi:type="dcterms:W3CDTF">2022-04-14T08:34:34Z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. Security Class">
    <vt:lpwstr>1;#Confidential|819064c2-9acd-4dc5-b915-52f8563b3f28</vt:lpwstr>
  </property>
  <property fmtid="{D5CDD505-2E9C-101B-9397-08002B2CF9AE}" pid="3" name="ContentTypeId">
    <vt:lpwstr>0x010100E2AAAD958071A443864B5484AE93B136</vt:lpwstr>
  </property>
</Properties>
</file>