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A856-4F40-964E-BB2A-1523C5B83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30B6E-5814-E6A5-207A-19F88A88E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41967-3F5D-62AA-B09C-E385B5C8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505A-C263-4130-AF60-5A9B267C2C0F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4611A-740B-516C-E5E0-E8972A5A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FE48E-A4E6-979E-65F0-92C8FC48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B8BF-2E83-40A3-80C2-39D55E8F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F4D0-3EB8-5818-DD1B-478C2969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CBD7A-6916-3A4B-7F7C-6E5794F8F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ECA6-C7C3-340F-1F57-A88FAAC4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505A-C263-4130-AF60-5A9B267C2C0F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B921E-95D0-ED52-A289-F024A090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28D40-876C-EF37-8E48-3B7783E4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B8BF-2E83-40A3-80C2-39D55E8F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6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47CB96-365B-DF63-C18F-9EE6D5146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3C129-6488-1777-68B5-AFE7A0643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F3F1B-B613-147D-38D7-C75A2B7B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505A-C263-4130-AF60-5A9B267C2C0F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E52DD-0A1D-D631-6CEA-D27E8BD7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A85B-BB4F-6911-54A9-C951BA29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B8BF-2E83-40A3-80C2-39D55E8F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6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17CB2-0607-1D50-F8E9-032D566D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9C277-E1DB-CA9F-B2EA-46180851D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DC42-E069-AF53-C2C4-EBD090EF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505A-C263-4130-AF60-5A9B267C2C0F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5FB6C-EF5D-20FF-2C73-D8726A67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5C834-A6DD-3DED-9388-346EBED2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B8BF-2E83-40A3-80C2-39D55E8F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8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0B8A-FE7E-DB9B-6E52-8A3E361B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FF75B-F9FB-37AC-D8C2-447215445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09F34-FC0D-F54E-8BAE-C53653E0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505A-C263-4130-AF60-5A9B267C2C0F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AA125-2627-9B05-59EC-4E71A07A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1FBB7-5DAD-A824-EE2C-2EA3764A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B8BF-2E83-40A3-80C2-39D55E8F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22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FEBE-D346-9A98-08AE-745258E7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C4FB-E6E8-144B-611E-DEF1D165D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EA11F-15A4-803C-863F-70ABAED9D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28CAE-C228-87E8-E116-6AF47A04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505A-C263-4130-AF60-5A9B267C2C0F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3E073-2F6B-B72C-EA72-9CBA9608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D804B-252C-3136-3D93-5D981BD8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B8BF-2E83-40A3-80C2-39D55E8F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4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EC48-B35D-C604-DF12-67E53B7A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2195B-B247-21F1-CA6F-8AB118F21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7A543-B7C0-442D-5022-9D1FDC963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A1FC0-6B24-EF1D-FFE2-0FB315123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AE2EC-1C8F-DC33-BA62-BD99D3292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D276A9-CCCA-5782-1A3E-DD4009A2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505A-C263-4130-AF60-5A9B267C2C0F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DBB5B-C646-62EA-5696-8343769A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275DC-8E1F-C191-5A9C-09D341E4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B8BF-2E83-40A3-80C2-39D55E8F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8C9B-DF7B-F5DD-3E9A-E6BB306C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97F0D-3A10-F697-2816-CF1E1D37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505A-C263-4130-AF60-5A9B267C2C0F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98129-64C4-5D28-791B-EE889588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3C634-F339-0E1D-4A87-B145786E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B8BF-2E83-40A3-80C2-39D55E8F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CB0F9-A993-F1EF-3EFA-D47A3F7B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505A-C263-4130-AF60-5A9B267C2C0F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99FAD-9417-8A60-303F-7C846D2B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9D9B7-EF52-F537-6FDA-795CD61B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B8BF-2E83-40A3-80C2-39D55E8F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61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CEC8-89DE-9E8C-DE4D-DC6FF5CF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A99E7-123F-624D-8C8E-9C51CB42F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B683F-9D49-26FB-F2E5-32D2F4C93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7F140-92C2-4C02-E7B8-B3D567A7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505A-C263-4130-AF60-5A9B267C2C0F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8D631-B8A2-100B-6133-6E6A6BD8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1C5AC-2A3D-0600-6C58-F71D751E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B8BF-2E83-40A3-80C2-39D55E8F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0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B8EE-88BF-5F7B-E968-5D66CC7B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7B150-1F4F-F78F-C257-F5C524FD9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4B8B4-5494-00CA-247F-4672FD4B0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2ECBA-E58B-FFBD-7D61-A23AF508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505A-C263-4130-AF60-5A9B267C2C0F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89351-F319-EAD3-F113-31723FCB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8ABEE-77A0-D5C7-EA32-AA06B3C6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B8BF-2E83-40A3-80C2-39D55E8F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9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13374-1A37-63D3-0029-5F329992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F7A10-65B8-75B3-7D10-A5372D2F8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B7D71-5EB4-F196-A7A9-BE22998C7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505A-C263-4130-AF60-5A9B267C2C0F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BB5DB-D01A-93A4-161F-407302A04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AE340-93AE-473A-8A9A-2074B218D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AB8BF-2E83-40A3-80C2-39D55E8F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D62D-BE2D-6BC8-5B69-8E9ED7AD55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Quantum Rewinding for Many-Round Protocols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C436D-2CC0-DABA-3AC1-E7AC2F78B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212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Nick Spooner,  University of Warwick</a:t>
            </a:r>
          </a:p>
          <a:p>
            <a:r>
              <a:rPr lang="en-US" dirty="0"/>
              <a:t>TCC 2022, Chicago</a:t>
            </a:r>
          </a:p>
          <a:p>
            <a:r>
              <a:rPr lang="en-GB" dirty="0"/>
              <a:t>Joint work with Russell Lai and Giulio Malavolta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7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A967CA-1DF3-049F-75D1-E15C56929A8A}"/>
              </a:ext>
            </a:extLst>
          </p:cNvPr>
          <p:cNvSpPr txBox="1"/>
          <p:nvPr/>
        </p:nvSpPr>
        <p:spPr>
          <a:xfrm>
            <a:off x="443948" y="304800"/>
            <a:ext cx="7713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Fixed polytime extraction, classically</a:t>
            </a:r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58DAEA-B3BD-FC59-FF53-3B0CCA9DBFA0}"/>
                  </a:ext>
                </a:extLst>
              </p:cNvPr>
              <p:cNvSpPr txBox="1"/>
              <p:nvPr/>
            </p:nvSpPr>
            <p:spPr>
              <a:xfrm>
                <a:off x="823203" y="1140429"/>
                <a:ext cx="10907794" cy="354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dirty="0"/>
              </a:p>
              <a:p>
                <a:r>
                  <a:rPr lang="en-GB" sz="32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200" b="0" dirty="0"/>
              </a:p>
              <a:p>
                <a:r>
                  <a:rPr lang="en-US" sz="3200" dirty="0">
                    <a:solidFill>
                      <a:srgbClr val="0070C0"/>
                    </a:solidFill>
                  </a:rPr>
                  <a:t>	Repeat at most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0070C0"/>
                    </a:solidFill>
                  </a:rPr>
                  <a:t> times:</a:t>
                </a:r>
              </a:p>
              <a:p>
                <a:r>
                  <a:rPr lang="en-GB" sz="3200" dirty="0">
                    <a:solidFill>
                      <a:srgbClr val="0070C0"/>
                    </a:solidFill>
                  </a:rPr>
                  <a:t>		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GB" sz="3200" dirty="0">
                    <a:solidFill>
                      <a:srgbClr val="0070C0"/>
                    </a:solidFill>
                  </a:rPr>
                  <a:t>,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srgbClr val="0070C0"/>
                  </a:solidFill>
                </a:endParaRPr>
              </a:p>
              <a:p>
                <a:r>
                  <a:rPr lang="en-GB" sz="3200" dirty="0">
                    <a:solidFill>
                      <a:srgbClr val="0070C0"/>
                    </a:solidFill>
                  </a:rPr>
                  <a:t>		If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′≥</m:t>
                    </m:r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box>
                      <m:box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box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dirty="0">
                    <a:solidFill>
                      <a:srgbClr val="0070C0"/>
                    </a:solidFill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+1,</m:t>
                        </m:r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acc>
                          <m:accPr>
                            <m:chr m:val="̃"/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sup>
                    </m:sSubSup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GB" sz="3200" dirty="0">
                  <a:solidFill>
                    <a:srgbClr val="0070C0"/>
                  </a:solidFill>
                </a:endParaRPr>
              </a:p>
              <a:p>
                <a:r>
                  <a:rPr lang="en-GB" sz="3200" dirty="0"/>
                  <a:t>	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58DAEA-B3BD-FC59-FF53-3B0CCA9D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03" y="1140429"/>
                <a:ext cx="10907794" cy="3542573"/>
              </a:xfrm>
              <a:prstGeom prst="rect">
                <a:avLst/>
              </a:prstGeom>
              <a:blipFill>
                <a:blip r:embed="rId2"/>
                <a:stretch>
                  <a:fillRect l="-1163" t="-714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>
                <a:extLst>
                  <a:ext uri="{FF2B5EF4-FFF2-40B4-BE49-F238E27FC236}">
                    <a16:creationId xmlns:a16="http://schemas.microsoft.com/office/drawing/2014/main" id="{648F1712-DC20-2105-EE63-28664FEADAB8}"/>
                  </a:ext>
                </a:extLst>
              </p:cNvPr>
              <p:cNvSpPr/>
              <p:nvPr/>
            </p:nvSpPr>
            <p:spPr>
              <a:xfrm>
                <a:off x="8157919" y="4748276"/>
                <a:ext cx="3714451" cy="768604"/>
              </a:xfrm>
              <a:prstGeom prst="wedgeRoundRectCallout">
                <a:avLst>
                  <a:gd name="adj1" fmla="val -34831"/>
                  <a:gd name="adj2" fmla="val -13989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Succeeds </a:t>
                </a:r>
                <a:r>
                  <a:rPr lang="en-US" sz="2800" dirty="0" err="1"/>
                  <a:t>w.p.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" name="Rounded Rectangular Callout 3">
                <a:extLst>
                  <a:ext uri="{FF2B5EF4-FFF2-40B4-BE49-F238E27FC236}">
                    <a16:creationId xmlns:a16="http://schemas.microsoft.com/office/drawing/2014/main" id="{648F1712-DC20-2105-EE63-28664FEAD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919" y="4748276"/>
                <a:ext cx="3714451" cy="768604"/>
              </a:xfrm>
              <a:prstGeom prst="wedgeRoundRectCallout">
                <a:avLst>
                  <a:gd name="adj1" fmla="val -34831"/>
                  <a:gd name="adj2" fmla="val -139894"/>
                  <a:gd name="adj3" fmla="val 16667"/>
                </a:avLst>
              </a:prstGeom>
              <a:blipFill>
                <a:blip r:embed="rId3"/>
                <a:stretch>
                  <a:fillRect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580E94-660C-5392-48A4-774BE8CBF61D}"/>
                  </a:ext>
                </a:extLst>
              </p:cNvPr>
              <p:cNvSpPr txBox="1"/>
              <p:nvPr/>
            </p:nvSpPr>
            <p:spPr>
              <a:xfrm>
                <a:off x="629920" y="5067665"/>
                <a:ext cx="7924800" cy="1485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sup>
                    </m:sSubSup>
                  </m:oMath>
                </a14:m>
                <a:r>
                  <a:rPr lang="en-US" sz="3200" dirty="0"/>
                  <a:t> succeeds </a:t>
                </a:r>
                <a:r>
                  <a:rPr lang="en-US" sz="3200" dirty="0" err="1"/>
                  <a:t>w.p.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3200" dirty="0"/>
              </a:p>
              <a:p>
                <a:r>
                  <a:rPr lang="en-US" sz="3200" dirty="0"/>
                  <a:t>Running time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func>
                          </m:sup>
                        </m:s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 panose="02040503050406030204" pitchFamily="18" charset="0"/>
                              </a:rPr>
                              <m:t>poly</m:t>
                            </m:r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580E94-660C-5392-48A4-774BE8CBF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0" y="5067665"/>
                <a:ext cx="7924800" cy="1485535"/>
              </a:xfrm>
              <a:prstGeom prst="rect">
                <a:avLst/>
              </a:prstGeom>
              <a:blipFill>
                <a:blip r:embed="rId4"/>
                <a:stretch>
                  <a:fillRect l="-1920" r="-480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8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BCB42A-7899-4220-AED6-72DC6574CD4B}"/>
              </a:ext>
            </a:extLst>
          </p:cNvPr>
          <p:cNvSpPr txBox="1"/>
          <p:nvPr/>
        </p:nvSpPr>
        <p:spPr>
          <a:xfrm>
            <a:off x="443948" y="304800"/>
            <a:ext cx="11274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Quantum extractor via [CM</a:t>
            </a:r>
            <a:r>
              <a:rPr lang="en-US" sz="4000" dirty="0">
                <a:solidFill>
                  <a:srgbClr val="0070C0"/>
                </a:solidFill>
              </a:rPr>
              <a:t>S</a:t>
            </a:r>
            <a:r>
              <a:rPr lang="en-US" sz="4000" dirty="0"/>
              <a:t>Z21] measure-and-repair</a:t>
            </a:r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52AB95-299C-1FCE-B266-96594459DF71}"/>
                  </a:ext>
                </a:extLst>
              </p:cNvPr>
              <p:cNvSpPr txBox="1"/>
              <p:nvPr/>
            </p:nvSpPr>
            <p:spPr>
              <a:xfrm>
                <a:off x="630163" y="1170909"/>
                <a:ext cx="10453374" cy="4130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GB" sz="3200" b="0" i="1" dirty="0">
                  <a:latin typeface="Cambria Math" panose="02040503050406030204" pitchFamily="18" charset="0"/>
                </a:endParaRPr>
              </a:p>
              <a:p>
                <a:pPr marL="360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←</m:t>
                      </m:r>
                      <m:acc>
                        <m:accPr>
                          <m:chr m:val="̃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dirty="0"/>
              </a:p>
              <a:p>
                <a:pPr marL="360000"/>
                <a:r>
                  <a:rPr lang="en-US" sz="3200" dirty="0"/>
                  <a:t>Repeat at most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sz="3200" b="0" dirty="0"/>
                  <a:t> times:</a:t>
                </a:r>
              </a:p>
              <a:p>
                <a:pPr marL="720000"/>
                <a:r>
                  <a:rPr lang="en-GB" sz="3200" dirty="0">
                    <a:solidFill>
                      <a:srgbClr val="0070C0"/>
                    </a:solidFill>
                  </a:rPr>
                  <a:t>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GB" sz="3200" dirty="0">
                    <a:solidFill>
                      <a:srgbClr val="0070C0"/>
                    </a:solidFill>
                  </a:rPr>
                  <a:t>, </a:t>
                </a:r>
                <a:r>
                  <a:rPr lang="en-GB" sz="3200" b="1" dirty="0">
                    <a:solidFill>
                      <a:srgbClr val="0070C0"/>
                    </a:solidFill>
                  </a:rPr>
                  <a:t>measure</a:t>
                </a:r>
                <a:r>
                  <a:rPr lang="en-GB" sz="3200" dirty="0">
                    <a:solidFill>
                      <a:srgbClr val="0070C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sup>
                    </m:sSup>
                    <m:r>
                      <a:rPr lang="en-GB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box>
                      <m:boxPr>
                        <m:ctrlPr>
                          <a:rPr lang="en-GB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GB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box>
                    <m:r>
                      <a:rPr lang="en-GB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srgbClr val="0070C0"/>
                  </a:solidFill>
                </a:endParaRPr>
              </a:p>
              <a:p>
                <a:pPr marL="720000"/>
                <a:r>
                  <a:rPr lang="en-GB" sz="3200" dirty="0">
                    <a:solidFill>
                      <a:srgbClr val="0070C0"/>
                    </a:solidFill>
                  </a:rPr>
                  <a:t>If yes,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+1,</m:t>
                        </m:r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acc>
                          <m:accPr>
                            <m:chr m:val="̃"/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sup>
                    </m:sSubSup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GB" sz="3200" dirty="0">
                    <a:solidFill>
                      <a:srgbClr val="0070C0"/>
                    </a:solidFill>
                  </a:rPr>
                  <a:t> </a:t>
                </a:r>
                <a:r>
                  <a:rPr lang="en-GB" sz="3200" i="1" dirty="0">
                    <a:solidFill>
                      <a:srgbClr val="0070C0"/>
                    </a:solidFill>
                  </a:rPr>
                  <a:t>projectively</a:t>
                </a:r>
                <a:r>
                  <a:rPr lang="en-GB" sz="3200" dirty="0">
                    <a:solidFill>
                      <a:srgbClr val="0070C0"/>
                    </a:solidFill>
                  </a:rPr>
                  <a:t> </a:t>
                </a:r>
                <a:r>
                  <a:rPr lang="en-GB" sz="3200" b="1" dirty="0">
                    <a:solidFill>
                      <a:srgbClr val="0070C0"/>
                    </a:solidFill>
                  </a:rPr>
                  <a:t>(*)</a:t>
                </a:r>
              </a:p>
              <a:p>
                <a:pPr marL="720000"/>
                <a:r>
                  <a:rPr lang="en-GB" sz="3200" b="1" dirty="0">
                    <a:solidFill>
                      <a:srgbClr val="0070C0"/>
                    </a:solidFill>
                  </a:rPr>
                  <a:t>Repair</a:t>
                </a:r>
                <a:r>
                  <a:rPr lang="en-GB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GB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GB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GB" sz="3200" dirty="0">
                  <a:solidFill>
                    <a:srgbClr val="0070C0"/>
                  </a:solidFill>
                </a:endParaRPr>
              </a:p>
              <a:p>
                <a:pPr marL="360000"/>
                <a:r>
                  <a:rPr lang="en-GB" sz="3200" dirty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52AB95-299C-1FCE-B266-96594459D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63" y="1170909"/>
                <a:ext cx="10453374" cy="4130683"/>
              </a:xfrm>
              <a:prstGeom prst="rect">
                <a:avLst/>
              </a:prstGeom>
              <a:blipFill>
                <a:blip r:embed="rId2"/>
                <a:stretch>
                  <a:fillRect l="-1335" t="-613" r="-850" b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C77E47-DAF2-E30A-CF88-687CD778543B}"/>
                  </a:ext>
                </a:extLst>
              </p:cNvPr>
              <p:cNvSpPr txBox="1"/>
              <p:nvPr/>
            </p:nvSpPr>
            <p:spPr>
              <a:xfrm>
                <a:off x="336333" y="5460071"/>
                <a:ext cx="11682947" cy="984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/>
                  <a:t>Proof idea: (*) </a:t>
                </a:r>
                <a:r>
                  <a:rPr lang="en-US" sz="2700" dirty="0"/>
                  <a:t>is </a:t>
                </a:r>
                <a:r>
                  <a:rPr lang="en-US" sz="2700" b="1" dirty="0"/>
                  <a:t>comp. indistinguishable</a:t>
                </a:r>
                <a:r>
                  <a:rPr lang="en-US" sz="2700" dirty="0"/>
                  <a:t> from measuring if </a:t>
                </a:r>
                <a14:m>
                  <m:oMath xmlns:m="http://schemas.openxmlformats.org/officeDocument/2006/math">
                    <m:r>
                      <a:rPr lang="en-GB" sz="2700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7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2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7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GB" sz="2700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GB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7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GB" sz="2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7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GB" sz="27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27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27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700" dirty="0"/>
                  <a:t> </a:t>
                </a:r>
              </a:p>
              <a:p>
                <a:r>
                  <a:rPr lang="en-US" sz="2700" b="1" dirty="0"/>
                  <a:t>		</a:t>
                </a:r>
                <a:r>
                  <a:rPr lang="en-US" sz="2700" dirty="0"/>
                  <a:t>(requires </a:t>
                </a:r>
                <a:r>
                  <a:rPr lang="en-US" sz="2700" i="1" dirty="0"/>
                  <a:t>last-round collapsing </a:t>
                </a:r>
                <a:r>
                  <a:rPr lang="en-US" sz="2700" dirty="0"/>
                  <a:t>to undetectably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/>
                  <a:t>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C77E47-DAF2-E30A-CF88-687CD778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33" y="5460071"/>
                <a:ext cx="11682947" cy="984821"/>
              </a:xfrm>
              <a:prstGeom prst="rect">
                <a:avLst/>
              </a:prstGeom>
              <a:blipFill>
                <a:blip r:embed="rId3"/>
                <a:stretch>
                  <a:fillRect l="-977" t="-128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4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293DD-D887-2525-9EC7-56DC388C8833}"/>
              </a:ext>
            </a:extLst>
          </p:cNvPr>
          <p:cNvSpPr txBox="1"/>
          <p:nvPr/>
        </p:nvSpPr>
        <p:spPr>
          <a:xfrm>
            <a:off x="4455160" y="2228671"/>
            <a:ext cx="328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Thanks!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19B8E-CECF-A95F-5B1E-EDD71321BFA2}"/>
              </a:ext>
            </a:extLst>
          </p:cNvPr>
          <p:cNvSpPr txBox="1"/>
          <p:nvPr/>
        </p:nvSpPr>
        <p:spPr>
          <a:xfrm>
            <a:off x="4384040" y="402844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ePrint</a:t>
            </a:r>
            <a:r>
              <a:rPr lang="en-US" sz="3600" dirty="0"/>
              <a:t> 2022/889</a:t>
            </a:r>
          </a:p>
        </p:txBody>
      </p:sp>
    </p:spTree>
    <p:extLst>
      <p:ext uri="{BB962C8B-B14F-4D97-AF65-F5344CB8AC3E}">
        <p14:creationId xmlns:p14="http://schemas.microsoft.com/office/powerpoint/2010/main" val="53742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42F15A-7EDF-A65F-7500-47AA395FBD05}"/>
              </a:ext>
            </a:extLst>
          </p:cNvPr>
          <p:cNvSpPr txBox="1"/>
          <p:nvPr/>
        </p:nvSpPr>
        <p:spPr>
          <a:xfrm>
            <a:off x="443948" y="304800"/>
            <a:ext cx="95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“Lattice bulletproofs” [BLNS20, AL21, ACK21]</a:t>
            </a:r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2E7386-419C-C903-73DC-9908A696AF43}"/>
                  </a:ext>
                </a:extLst>
              </p:cNvPr>
              <p:cNvSpPr txBox="1"/>
              <p:nvPr/>
            </p:nvSpPr>
            <p:spPr>
              <a:xfrm>
                <a:off x="443948" y="2027374"/>
                <a:ext cx="10477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Succinct </a:t>
                </a:r>
                <a:r>
                  <a:rPr lang="en-US" sz="3600" dirty="0" err="1"/>
                  <a:t>PoK</a:t>
                </a:r>
                <a:r>
                  <a:rPr lang="en-US" sz="3600" dirty="0"/>
                  <a:t> of SIS preimage: short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dirty="0"/>
                  <a:t> such that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2E7386-419C-C903-73DC-9908A696A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48" y="2027374"/>
                <a:ext cx="10477099" cy="646331"/>
              </a:xfrm>
              <a:prstGeom prst="rect">
                <a:avLst/>
              </a:prstGeom>
              <a:blipFill>
                <a:blip r:embed="rId2"/>
                <a:stretch>
                  <a:fillRect l="-1816" t="-13462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F3D083-98C6-9193-FCAF-10ACA7B93AEB}"/>
              </a:ext>
            </a:extLst>
          </p:cNvPr>
          <p:cNvCxnSpPr/>
          <p:nvPr/>
        </p:nvCxnSpPr>
        <p:spPr>
          <a:xfrm>
            <a:off x="4488877" y="4928553"/>
            <a:ext cx="37967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36D296-BAE7-EC72-2C56-97F14D51E25D}"/>
              </a:ext>
            </a:extLst>
          </p:cNvPr>
          <p:cNvCxnSpPr/>
          <p:nvPr/>
        </p:nvCxnSpPr>
        <p:spPr>
          <a:xfrm>
            <a:off x="4489158" y="3605069"/>
            <a:ext cx="3796748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7DF065-540F-C6DA-8803-8F3AEAEB38A1}"/>
                  </a:ext>
                </a:extLst>
              </p:cNvPr>
              <p:cNvSpPr txBox="1"/>
              <p:nvPr/>
            </p:nvSpPr>
            <p:spPr>
              <a:xfrm>
                <a:off x="2499701" y="2942367"/>
                <a:ext cx="17348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7DF065-540F-C6DA-8803-8F3AEAEB3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01" y="2942367"/>
                <a:ext cx="1734834" cy="492443"/>
              </a:xfrm>
              <a:prstGeom prst="rect">
                <a:avLst/>
              </a:prstGeom>
              <a:blipFill>
                <a:blip r:embed="rId3"/>
                <a:stretch>
                  <a:fillRect l="-4348" t="-2500" r="-797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0FDE73-5D3E-199D-9BF8-A3AF53F12E82}"/>
                  </a:ext>
                </a:extLst>
              </p:cNvPr>
              <p:cNvSpPr txBox="1"/>
              <p:nvPr/>
            </p:nvSpPr>
            <p:spPr>
              <a:xfrm>
                <a:off x="8843604" y="2954157"/>
                <a:ext cx="13556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0FDE73-5D3E-199D-9BF8-A3AF53F12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604" y="2954157"/>
                <a:ext cx="1355628" cy="492443"/>
              </a:xfrm>
              <a:prstGeom prst="rect">
                <a:avLst/>
              </a:prstGeom>
              <a:blipFill>
                <a:blip r:embed="rId4"/>
                <a:stretch>
                  <a:fillRect l="-6481" t="-2500" r="-10185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79825F-450B-41D9-08E8-03FABA677602}"/>
                  </a:ext>
                </a:extLst>
              </p:cNvPr>
              <p:cNvSpPr txBox="1"/>
              <p:nvPr/>
            </p:nvSpPr>
            <p:spPr>
              <a:xfrm>
                <a:off x="5369149" y="2990295"/>
                <a:ext cx="2204321" cy="525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79825F-450B-41D9-08E8-03FABA677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149" y="2990295"/>
                <a:ext cx="2204321" cy="525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93A017-3474-1F21-E2E2-D381A481B9FB}"/>
                  </a:ext>
                </a:extLst>
              </p:cNvPr>
              <p:cNvSpPr txBox="1"/>
              <p:nvPr/>
            </p:nvSpPr>
            <p:spPr>
              <a:xfrm>
                <a:off x="4363852" y="3607579"/>
                <a:ext cx="4557273" cy="510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93A017-3474-1F21-E2E2-D381A481B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52" y="3607579"/>
                <a:ext cx="4557273" cy="5109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C35A72-135A-5ED3-2540-0A3D2F0BAFCC}"/>
                  </a:ext>
                </a:extLst>
              </p:cNvPr>
              <p:cNvSpPr txBox="1"/>
              <p:nvPr/>
            </p:nvSpPr>
            <p:spPr>
              <a:xfrm>
                <a:off x="288727" y="4331430"/>
                <a:ext cx="3966983" cy="510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C35A72-135A-5ED3-2540-0A3D2F0BA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27" y="4331430"/>
                <a:ext cx="3966983" cy="5109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57D210-9D61-B9A7-88B5-B05596DADF1D}"/>
                  </a:ext>
                </a:extLst>
              </p:cNvPr>
              <p:cNvSpPr txBox="1"/>
              <p:nvPr/>
            </p:nvSpPr>
            <p:spPr>
              <a:xfrm>
                <a:off x="5119372" y="4345025"/>
                <a:ext cx="253575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57D210-9D61-B9A7-88B5-B05596DAD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72" y="4345025"/>
                <a:ext cx="253575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88DECC-147B-3D4A-C32C-A69BD62DC912}"/>
                  </a:ext>
                </a:extLst>
              </p:cNvPr>
              <p:cNvSpPr txBox="1"/>
              <p:nvPr/>
            </p:nvSpPr>
            <p:spPr>
              <a:xfrm>
                <a:off x="2928877" y="5149164"/>
                <a:ext cx="66690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88DECC-147B-3D4A-C32C-A69BD62DC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877" y="5149164"/>
                <a:ext cx="6669005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8FCF2C-5C6D-0E95-BEF7-203D163B21CE}"/>
                  </a:ext>
                </a:extLst>
              </p:cNvPr>
              <p:cNvSpPr txBox="1"/>
              <p:nvPr/>
            </p:nvSpPr>
            <p:spPr>
              <a:xfrm>
                <a:off x="1515765" y="5968425"/>
                <a:ext cx="94952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Recurse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GB" sz="3200" dirty="0"/>
                  <a:t> times; total communication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8FCF2C-5C6D-0E95-BEF7-203D163B2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65" y="5968425"/>
                <a:ext cx="9495228" cy="584775"/>
              </a:xfrm>
              <a:prstGeom prst="rect">
                <a:avLst/>
              </a:prstGeom>
              <a:blipFill>
                <a:blip r:embed="rId10"/>
                <a:stretch>
                  <a:fillRect l="-1604" t="-12766" r="-53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B5522D-3E77-F55D-BE8F-2AED73AEED65}"/>
                  </a:ext>
                </a:extLst>
              </p:cNvPr>
              <p:cNvSpPr txBox="1"/>
              <p:nvPr/>
            </p:nvSpPr>
            <p:spPr>
              <a:xfrm>
                <a:off x="1090267" y="1199593"/>
                <a:ext cx="4946098" cy="590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GB" sz="3600" dirty="0"/>
                  <a:t> “wide” matrix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B5522D-3E77-F55D-BE8F-2AED73AE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67" y="1199593"/>
                <a:ext cx="4946098" cy="590931"/>
              </a:xfrm>
              <a:prstGeom prst="rect">
                <a:avLst/>
              </a:prstGeom>
              <a:blipFill>
                <a:blip r:embed="rId11"/>
                <a:stretch>
                  <a:fillRect l="-123" t="-16495" r="-4192" b="-46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8202EA-DA28-928F-9B27-3F601F638426}"/>
                  </a:ext>
                </a:extLst>
              </p:cNvPr>
              <p:cNvSpPr/>
              <p:nvPr/>
            </p:nvSpPr>
            <p:spPr>
              <a:xfrm>
                <a:off x="7141733" y="1050553"/>
                <a:ext cx="3960000" cy="79200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8202EA-DA28-928F-9B27-3F601F638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733" y="1050553"/>
                <a:ext cx="3960000" cy="792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9007A6-8790-6638-CECF-4E82DA071090}"/>
                  </a:ext>
                </a:extLst>
              </p:cNvPr>
              <p:cNvSpPr/>
              <p:nvPr/>
            </p:nvSpPr>
            <p:spPr>
              <a:xfrm>
                <a:off x="11190353" y="1050553"/>
                <a:ext cx="219327" cy="39600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9007A6-8790-6638-CECF-4E82DA071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353" y="1050553"/>
                <a:ext cx="219327" cy="3960000"/>
              </a:xfrm>
              <a:prstGeom prst="rect">
                <a:avLst/>
              </a:prstGeom>
              <a:blipFill>
                <a:blip r:embed="rId13"/>
                <a:stretch>
                  <a:fillRect l="-81818" r="-13636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6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E342EE-1377-6AD1-AB67-1847C903F3DD}"/>
              </a:ext>
            </a:extLst>
          </p:cNvPr>
          <p:cNvSpPr txBox="1"/>
          <p:nvPr/>
        </p:nvSpPr>
        <p:spPr>
          <a:xfrm>
            <a:off x="443948" y="304800"/>
            <a:ext cx="3432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Our main result</a:t>
            </a: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F7512-CE42-B1A7-34C0-2BD3FC9CEB41}"/>
              </a:ext>
            </a:extLst>
          </p:cNvPr>
          <p:cNvSpPr txBox="1"/>
          <p:nvPr/>
        </p:nvSpPr>
        <p:spPr>
          <a:xfrm>
            <a:off x="1212573" y="1352674"/>
            <a:ext cx="9766853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Theorem. </a:t>
            </a:r>
            <a:r>
              <a:rPr lang="en-US" sz="3200" dirty="0"/>
              <a:t>Lattice bulletproofs is a </a:t>
            </a:r>
            <a:r>
              <a:rPr lang="en-US" sz="3200" b="1" dirty="0"/>
              <a:t>post-quantum</a:t>
            </a:r>
            <a:r>
              <a:rPr lang="en-US" sz="3200" dirty="0"/>
              <a:t> </a:t>
            </a:r>
            <a:r>
              <a:rPr lang="en-US" sz="3200" dirty="0" err="1"/>
              <a:t>PoK</a:t>
            </a:r>
            <a:r>
              <a:rPr lang="en-US" sz="3200" dirty="0"/>
              <a:t> of a SIS preimage, assuming quantum hardness of RLWE</a:t>
            </a:r>
            <a:endParaRPr lang="en-GB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2EBA0-BF4E-43EE-E1A6-01B1FA68A0A9}"/>
              </a:ext>
            </a:extLst>
          </p:cNvPr>
          <p:cNvSpPr txBox="1"/>
          <p:nvPr/>
        </p:nvSpPr>
        <p:spPr>
          <a:xfrm>
            <a:off x="2819713" y="2837829"/>
            <a:ext cx="696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(Prior reductions only for </a:t>
            </a:r>
            <a:r>
              <a:rPr lang="en-US" sz="2800" b="1" dirty="0"/>
              <a:t>classical</a:t>
            </a:r>
            <a:r>
              <a:rPr lang="en-US" sz="2800" dirty="0"/>
              <a:t> adversaries)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6051F-F664-0984-FCD0-C8BB434F83F4}"/>
              </a:ext>
            </a:extLst>
          </p:cNvPr>
          <p:cNvSpPr txBox="1"/>
          <p:nvPr/>
        </p:nvSpPr>
        <p:spPr>
          <a:xfrm>
            <a:off x="1581279" y="3701037"/>
            <a:ext cx="9442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New soundness notions for multi-round protocols: 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i="1" dirty="0"/>
              <a:t>recursive special soundness</a:t>
            </a:r>
            <a:r>
              <a:rPr lang="en-US" sz="2800" dirty="0"/>
              <a:t> and </a:t>
            </a:r>
            <a:r>
              <a:rPr lang="en-US" sz="2800" i="1" dirty="0"/>
              <a:t>last-round collapsing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We give a novel </a:t>
            </a:r>
            <a:r>
              <a:rPr lang="en-US" sz="2800" i="1" dirty="0"/>
              <a:t>quantum rewinding</a:t>
            </a:r>
            <a:r>
              <a:rPr lang="en-US" sz="2800" dirty="0"/>
              <a:t> algorithm for any protocol satisfying both properties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We show that lattice bulletproofs satisfies both properties, assuming QRLWE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569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89D654-FFE6-6AF0-54BA-AFC24B9E090D}"/>
              </a:ext>
            </a:extLst>
          </p:cNvPr>
          <p:cNvSpPr txBox="1"/>
          <p:nvPr/>
        </p:nvSpPr>
        <p:spPr>
          <a:xfrm>
            <a:off x="443948" y="304800"/>
            <a:ext cx="7782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Classical </a:t>
            </a:r>
            <a:r>
              <a:rPr lang="en-US" sz="4000" dirty="0" err="1"/>
              <a:t>PoK</a:t>
            </a:r>
            <a:r>
              <a:rPr lang="en-US" sz="4000" dirty="0"/>
              <a:t>: tree special soundness</a:t>
            </a:r>
            <a:endParaRPr lang="en-GB" sz="4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85D793-D399-9DB4-DE31-E7624E9928F8}"/>
              </a:ext>
            </a:extLst>
          </p:cNvPr>
          <p:cNvCxnSpPr>
            <a:cxnSpLocks/>
          </p:cNvCxnSpPr>
          <p:nvPr/>
        </p:nvCxnSpPr>
        <p:spPr>
          <a:xfrm flipH="1">
            <a:off x="4666974" y="2250957"/>
            <a:ext cx="1669774" cy="1007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5E82C3-BEED-500E-BC35-8791951B84FB}"/>
              </a:ext>
            </a:extLst>
          </p:cNvPr>
          <p:cNvCxnSpPr>
            <a:cxnSpLocks/>
          </p:cNvCxnSpPr>
          <p:nvPr/>
        </p:nvCxnSpPr>
        <p:spPr>
          <a:xfrm>
            <a:off x="6528904" y="2250957"/>
            <a:ext cx="1669774" cy="1007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95A609-D444-6E06-F040-C22596BC599F}"/>
              </a:ext>
            </a:extLst>
          </p:cNvPr>
          <p:cNvCxnSpPr>
            <a:cxnSpLocks/>
          </p:cNvCxnSpPr>
          <p:nvPr/>
        </p:nvCxnSpPr>
        <p:spPr>
          <a:xfrm>
            <a:off x="6432826" y="2277462"/>
            <a:ext cx="0" cy="10137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BFD0F1-E402-D4F3-E9E8-9A36E0E795F9}"/>
                  </a:ext>
                </a:extLst>
              </p:cNvPr>
              <p:cNvSpPr txBox="1"/>
              <p:nvPr/>
            </p:nvSpPr>
            <p:spPr>
              <a:xfrm>
                <a:off x="4945270" y="2320340"/>
                <a:ext cx="4554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BFD0F1-E402-D4F3-E9E8-9A36E0E79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270" y="2320340"/>
                <a:ext cx="455446" cy="430887"/>
              </a:xfrm>
              <a:prstGeom prst="rect">
                <a:avLst/>
              </a:prstGeom>
              <a:blipFill>
                <a:blip r:embed="rId2"/>
                <a:stretch>
                  <a:fillRect l="-10811" r="-540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30E96C-00B5-CC33-4990-DA783EC94F5A}"/>
                  </a:ext>
                </a:extLst>
              </p:cNvPr>
              <p:cNvSpPr txBox="1"/>
              <p:nvPr/>
            </p:nvSpPr>
            <p:spPr>
              <a:xfrm>
                <a:off x="6447833" y="2598635"/>
                <a:ext cx="4637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30E96C-00B5-CC33-4990-DA783EC94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833" y="2598635"/>
                <a:ext cx="463717" cy="430887"/>
              </a:xfrm>
              <a:prstGeom prst="rect">
                <a:avLst/>
              </a:prstGeom>
              <a:blipFill>
                <a:blip r:embed="rId3"/>
                <a:stretch>
                  <a:fillRect l="-7895" r="-526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C7F79D-0EE3-20A6-3D62-FE79B8BD2786}"/>
                  </a:ext>
                </a:extLst>
              </p:cNvPr>
              <p:cNvSpPr txBox="1"/>
              <p:nvPr/>
            </p:nvSpPr>
            <p:spPr>
              <a:xfrm>
                <a:off x="7363791" y="2320340"/>
                <a:ext cx="4637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C7F79D-0EE3-20A6-3D62-FE79B8BD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791" y="2320340"/>
                <a:ext cx="463717" cy="430887"/>
              </a:xfrm>
              <a:prstGeom prst="rect">
                <a:avLst/>
              </a:prstGeom>
              <a:blipFill>
                <a:blip r:embed="rId4"/>
                <a:stretch>
                  <a:fillRect l="-7895" r="-526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3A2C27-6567-A70C-A61C-2D3C2FE5475A}"/>
                  </a:ext>
                </a:extLst>
              </p:cNvPr>
              <p:cNvSpPr txBox="1"/>
              <p:nvPr/>
            </p:nvSpPr>
            <p:spPr>
              <a:xfrm>
                <a:off x="3458147" y="3211743"/>
                <a:ext cx="14361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3A2C27-6567-A70C-A61C-2D3C2FE54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147" y="3211743"/>
                <a:ext cx="1436162" cy="492443"/>
              </a:xfrm>
              <a:prstGeom prst="rect">
                <a:avLst/>
              </a:prstGeom>
              <a:blipFill>
                <a:blip r:embed="rId5"/>
                <a:stretch>
                  <a:fillRect l="-3509" r="-87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9A0CFB-304F-3663-9928-76F7844571CD}"/>
                  </a:ext>
                </a:extLst>
              </p:cNvPr>
              <p:cNvSpPr txBox="1"/>
              <p:nvPr/>
            </p:nvSpPr>
            <p:spPr>
              <a:xfrm>
                <a:off x="5714744" y="3258122"/>
                <a:ext cx="14551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9A0CFB-304F-3663-9928-76F784457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44" y="3258122"/>
                <a:ext cx="1455142" cy="492443"/>
              </a:xfrm>
              <a:prstGeom prst="rect">
                <a:avLst/>
              </a:prstGeom>
              <a:blipFill>
                <a:blip r:embed="rId6"/>
                <a:stretch>
                  <a:fillRect l="-3448" r="-17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5B5D9B-86ED-4AE9-9239-A61665F3DAE4}"/>
                  </a:ext>
                </a:extLst>
              </p:cNvPr>
              <p:cNvSpPr txBox="1"/>
              <p:nvPr/>
            </p:nvSpPr>
            <p:spPr>
              <a:xfrm>
                <a:off x="8086883" y="3258121"/>
                <a:ext cx="14551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5B5D9B-86ED-4AE9-9239-A61665F3D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883" y="3258121"/>
                <a:ext cx="1455142" cy="492443"/>
              </a:xfrm>
              <a:prstGeom prst="rect">
                <a:avLst/>
              </a:prstGeom>
              <a:blipFill>
                <a:blip r:embed="rId7"/>
                <a:stretch>
                  <a:fillRect l="-3448" r="-258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318BDE-6FF2-ABE7-E3DD-DEF38B854224}"/>
                  </a:ext>
                </a:extLst>
              </p:cNvPr>
              <p:cNvSpPr txBox="1"/>
              <p:nvPr/>
            </p:nvSpPr>
            <p:spPr>
              <a:xfrm>
                <a:off x="6247658" y="1745671"/>
                <a:ext cx="35705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318BDE-6FF2-ABE7-E3DD-DEF38B854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658" y="1745671"/>
                <a:ext cx="357053" cy="492443"/>
              </a:xfrm>
              <a:prstGeom prst="rect">
                <a:avLst/>
              </a:prstGeom>
              <a:blipFill>
                <a:blip r:embed="rId8"/>
                <a:stretch>
                  <a:fillRect l="-10714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1AFDD3B-651B-DACC-AEB7-7D404AF1AFC9}"/>
              </a:ext>
            </a:extLst>
          </p:cNvPr>
          <p:cNvGrpSpPr/>
          <p:nvPr/>
        </p:nvGrpSpPr>
        <p:grpSpPr>
          <a:xfrm>
            <a:off x="2780226" y="3774959"/>
            <a:ext cx="1772432" cy="1722784"/>
            <a:chOff x="2780226" y="3774959"/>
            <a:chExt cx="1772432" cy="1722784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3D0C6CB-11BB-551A-F7CD-CEECFBBC0E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1832" y="3774959"/>
              <a:ext cx="626400" cy="10071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7567267-E6AC-3ECD-61EB-D8076FD0F1A4}"/>
                </a:ext>
              </a:extLst>
            </p:cNvPr>
            <p:cNvCxnSpPr>
              <a:cxnSpLocks/>
            </p:cNvCxnSpPr>
            <p:nvPr/>
          </p:nvCxnSpPr>
          <p:spPr>
            <a:xfrm>
              <a:off x="3780387" y="3774959"/>
              <a:ext cx="626400" cy="10402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8C08D06-4782-F683-1516-2983EE943F0A}"/>
                </a:ext>
              </a:extLst>
            </p:cNvPr>
            <p:cNvCxnSpPr>
              <a:cxnSpLocks/>
            </p:cNvCxnSpPr>
            <p:nvPr/>
          </p:nvCxnSpPr>
          <p:spPr>
            <a:xfrm>
              <a:off x="3684309" y="3801464"/>
              <a:ext cx="0" cy="10137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0998651-EA6E-CB9A-D33C-57EC49DEF0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226" y="4852898"/>
              <a:ext cx="181606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FE3D766-DF0D-9F48-66B6-2D4EF93B9207}"/>
                </a:ext>
              </a:extLst>
            </p:cNvPr>
            <p:cNvCxnSpPr>
              <a:cxnSpLocks/>
            </p:cNvCxnSpPr>
            <p:nvPr/>
          </p:nvCxnSpPr>
          <p:spPr>
            <a:xfrm>
              <a:off x="2961832" y="4852898"/>
              <a:ext cx="0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0147F5F-841C-A5DD-9EB9-B7A9DDEDDF7F}"/>
                </a:ext>
              </a:extLst>
            </p:cNvPr>
            <p:cNvCxnSpPr>
              <a:cxnSpLocks/>
            </p:cNvCxnSpPr>
            <p:nvPr/>
          </p:nvCxnSpPr>
          <p:spPr>
            <a:xfrm>
              <a:off x="2979070" y="4852898"/>
              <a:ext cx="164368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4587D5D-FDD1-3C53-74CC-73B36335EA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5465" y="4886028"/>
              <a:ext cx="181606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A50E8D9-A578-7085-64DB-6AD0731DDB8D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71" y="4886028"/>
              <a:ext cx="0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B66A1B4-4213-0239-BA40-531F81127F4E}"/>
                </a:ext>
              </a:extLst>
            </p:cNvPr>
            <p:cNvCxnSpPr>
              <a:cxnSpLocks/>
            </p:cNvCxnSpPr>
            <p:nvPr/>
          </p:nvCxnSpPr>
          <p:spPr>
            <a:xfrm>
              <a:off x="3684309" y="4886028"/>
              <a:ext cx="164368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A16DFB9-2C46-33AF-7790-E79FE2872F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9446" y="4852898"/>
              <a:ext cx="181606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2F36EF6-4223-1F6B-CEE6-4320A6C70EAE}"/>
                </a:ext>
              </a:extLst>
            </p:cNvPr>
            <p:cNvCxnSpPr>
              <a:cxnSpLocks/>
            </p:cNvCxnSpPr>
            <p:nvPr/>
          </p:nvCxnSpPr>
          <p:spPr>
            <a:xfrm>
              <a:off x="4371052" y="4852898"/>
              <a:ext cx="0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A0A7E15-D1D5-90A3-93F9-1B9A2FBCCB5B}"/>
                </a:ext>
              </a:extLst>
            </p:cNvPr>
            <p:cNvCxnSpPr>
              <a:cxnSpLocks/>
            </p:cNvCxnSpPr>
            <p:nvPr/>
          </p:nvCxnSpPr>
          <p:spPr>
            <a:xfrm>
              <a:off x="4388290" y="4852898"/>
              <a:ext cx="164368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4B3B772-5131-44ED-9DFF-4782688F120D}"/>
              </a:ext>
            </a:extLst>
          </p:cNvPr>
          <p:cNvGrpSpPr/>
          <p:nvPr/>
        </p:nvGrpSpPr>
        <p:grpSpPr>
          <a:xfrm>
            <a:off x="5082464" y="3824652"/>
            <a:ext cx="1794656" cy="1686341"/>
            <a:chOff x="5082464" y="3824652"/>
            <a:chExt cx="1794656" cy="168634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3FBB0F4-EA8B-50B6-519B-61DEF0F29F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8602" y="3824652"/>
              <a:ext cx="626268" cy="10038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8819F61-D8F8-8F91-541E-732A84FB729E}"/>
                </a:ext>
              </a:extLst>
            </p:cNvPr>
            <p:cNvCxnSpPr>
              <a:cxnSpLocks/>
            </p:cNvCxnSpPr>
            <p:nvPr/>
          </p:nvCxnSpPr>
          <p:spPr>
            <a:xfrm>
              <a:off x="6077024" y="3824652"/>
              <a:ext cx="626400" cy="10038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5B6F86-3974-B75D-9249-6E9FE77F7C10}"/>
                </a:ext>
              </a:extLst>
            </p:cNvPr>
            <p:cNvCxnSpPr>
              <a:cxnSpLocks/>
            </p:cNvCxnSpPr>
            <p:nvPr/>
          </p:nvCxnSpPr>
          <p:spPr>
            <a:xfrm>
              <a:off x="5980947" y="3851157"/>
              <a:ext cx="0" cy="10137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98C5600-E8FD-DC45-38B2-2E30679AE4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464" y="4861635"/>
              <a:ext cx="181606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7B41CC1-3BF5-05AF-773D-8E241EB1D159}"/>
                </a:ext>
              </a:extLst>
            </p:cNvPr>
            <p:cNvCxnSpPr>
              <a:cxnSpLocks/>
            </p:cNvCxnSpPr>
            <p:nvPr/>
          </p:nvCxnSpPr>
          <p:spPr>
            <a:xfrm>
              <a:off x="5264070" y="4861635"/>
              <a:ext cx="0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BCCE6DB-3D42-D725-AB04-0F0F46184ACF}"/>
                </a:ext>
              </a:extLst>
            </p:cNvPr>
            <p:cNvCxnSpPr>
              <a:cxnSpLocks/>
            </p:cNvCxnSpPr>
            <p:nvPr/>
          </p:nvCxnSpPr>
          <p:spPr>
            <a:xfrm>
              <a:off x="5281308" y="4861635"/>
              <a:ext cx="164368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1B3AAB4-8CAD-D2DF-84F3-21AE44D874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87702" y="4899278"/>
              <a:ext cx="181606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32F8DED-D355-35A3-6560-F962E840F8FB}"/>
                </a:ext>
              </a:extLst>
            </p:cNvPr>
            <p:cNvCxnSpPr>
              <a:cxnSpLocks/>
            </p:cNvCxnSpPr>
            <p:nvPr/>
          </p:nvCxnSpPr>
          <p:spPr>
            <a:xfrm>
              <a:off x="5969308" y="4899278"/>
              <a:ext cx="0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3FF37E3-3840-3F1E-CDDA-1F764A68AFA3}"/>
                </a:ext>
              </a:extLst>
            </p:cNvPr>
            <p:cNvCxnSpPr>
              <a:cxnSpLocks/>
            </p:cNvCxnSpPr>
            <p:nvPr/>
          </p:nvCxnSpPr>
          <p:spPr>
            <a:xfrm>
              <a:off x="5986546" y="4899278"/>
              <a:ext cx="164368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1EA2DA3-A02B-BECB-07A0-500F8AD23F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3908" y="4861635"/>
              <a:ext cx="181606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C2FE73E-A3AB-2C9D-08AA-A65C9AEF8F04}"/>
                </a:ext>
              </a:extLst>
            </p:cNvPr>
            <p:cNvCxnSpPr>
              <a:cxnSpLocks/>
            </p:cNvCxnSpPr>
            <p:nvPr/>
          </p:nvCxnSpPr>
          <p:spPr>
            <a:xfrm>
              <a:off x="6695514" y="4861635"/>
              <a:ext cx="0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65D2BB1-DBA0-6007-3115-EF3786CC6D17}"/>
                </a:ext>
              </a:extLst>
            </p:cNvPr>
            <p:cNvCxnSpPr>
              <a:cxnSpLocks/>
            </p:cNvCxnSpPr>
            <p:nvPr/>
          </p:nvCxnSpPr>
          <p:spPr>
            <a:xfrm>
              <a:off x="6712752" y="4861635"/>
              <a:ext cx="164368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FDB8FC-685C-06D9-5B20-7E98D47FE804}"/>
              </a:ext>
            </a:extLst>
          </p:cNvPr>
          <p:cNvGrpSpPr/>
          <p:nvPr/>
        </p:nvGrpSpPr>
        <p:grpSpPr>
          <a:xfrm>
            <a:off x="7429220" y="3821339"/>
            <a:ext cx="1822768" cy="1686343"/>
            <a:chOff x="7429220" y="3821339"/>
            <a:chExt cx="1822768" cy="1686343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C0FDFD8-90C3-8AA0-82A7-83ADB70394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4115" y="3821339"/>
              <a:ext cx="626268" cy="10038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5DEFE8E-D9B9-BEAC-6F65-6E62C38B5303}"/>
                </a:ext>
              </a:extLst>
            </p:cNvPr>
            <p:cNvCxnSpPr>
              <a:cxnSpLocks/>
            </p:cNvCxnSpPr>
            <p:nvPr/>
          </p:nvCxnSpPr>
          <p:spPr>
            <a:xfrm>
              <a:off x="8442537" y="3821339"/>
              <a:ext cx="626400" cy="10038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7F59CC7-D4C0-BED2-1F3D-80640FB1A214}"/>
                </a:ext>
              </a:extLst>
            </p:cNvPr>
            <p:cNvCxnSpPr>
              <a:cxnSpLocks/>
            </p:cNvCxnSpPr>
            <p:nvPr/>
          </p:nvCxnSpPr>
          <p:spPr>
            <a:xfrm>
              <a:off x="8346460" y="3847844"/>
              <a:ext cx="0" cy="10137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CA31A26-85DF-11FB-8D9C-7CC4F85865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9220" y="4861635"/>
              <a:ext cx="181606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71198E2-D33E-F720-98BF-C088DBEB1DD7}"/>
                </a:ext>
              </a:extLst>
            </p:cNvPr>
            <p:cNvCxnSpPr>
              <a:cxnSpLocks/>
            </p:cNvCxnSpPr>
            <p:nvPr/>
          </p:nvCxnSpPr>
          <p:spPr>
            <a:xfrm>
              <a:off x="7610826" y="4861635"/>
              <a:ext cx="0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CD3742D-4E8D-9B95-DF5A-2BDB3248D80F}"/>
                </a:ext>
              </a:extLst>
            </p:cNvPr>
            <p:cNvCxnSpPr>
              <a:cxnSpLocks/>
            </p:cNvCxnSpPr>
            <p:nvPr/>
          </p:nvCxnSpPr>
          <p:spPr>
            <a:xfrm>
              <a:off x="7628064" y="4861635"/>
              <a:ext cx="164368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FCA235B-71A0-9914-7097-DD44C678DF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4854" y="4895967"/>
              <a:ext cx="181606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4A01A6B-3BF7-8A46-145C-6845D7549355}"/>
                </a:ext>
              </a:extLst>
            </p:cNvPr>
            <p:cNvCxnSpPr>
              <a:cxnSpLocks/>
            </p:cNvCxnSpPr>
            <p:nvPr/>
          </p:nvCxnSpPr>
          <p:spPr>
            <a:xfrm>
              <a:off x="8346460" y="4895967"/>
              <a:ext cx="0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35919D3-41AD-E46D-4D97-62AC29B2F86A}"/>
                </a:ext>
              </a:extLst>
            </p:cNvPr>
            <p:cNvCxnSpPr>
              <a:cxnSpLocks/>
            </p:cNvCxnSpPr>
            <p:nvPr/>
          </p:nvCxnSpPr>
          <p:spPr>
            <a:xfrm>
              <a:off x="8363698" y="4895967"/>
              <a:ext cx="164368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95C9355-1D22-F97F-6E6D-A686DFC45C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88776" y="4861635"/>
              <a:ext cx="181606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A3CFB39-B240-6C87-687D-EEDD60E73E31}"/>
                </a:ext>
              </a:extLst>
            </p:cNvPr>
            <p:cNvCxnSpPr>
              <a:cxnSpLocks/>
            </p:cNvCxnSpPr>
            <p:nvPr/>
          </p:nvCxnSpPr>
          <p:spPr>
            <a:xfrm>
              <a:off x="9070382" y="4861635"/>
              <a:ext cx="0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5364CAA4-2999-0B92-4DDE-FE2B36048550}"/>
                </a:ext>
              </a:extLst>
            </p:cNvPr>
            <p:cNvCxnSpPr>
              <a:cxnSpLocks/>
            </p:cNvCxnSpPr>
            <p:nvPr/>
          </p:nvCxnSpPr>
          <p:spPr>
            <a:xfrm>
              <a:off x="9087620" y="4861635"/>
              <a:ext cx="164368" cy="6117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EA864-C5FC-F6E2-B76B-430F61CB75DB}"/>
                  </a:ext>
                </a:extLst>
              </p:cNvPr>
              <p:cNvSpPr txBox="1"/>
              <p:nvPr/>
            </p:nvSpPr>
            <p:spPr>
              <a:xfrm>
                <a:off x="633951" y="1247277"/>
                <a:ext cx="3214726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EA864-C5FC-F6E2-B76B-430F61CB7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51" y="1247277"/>
                <a:ext cx="3214726" cy="501291"/>
              </a:xfrm>
              <a:prstGeom prst="rect">
                <a:avLst/>
              </a:prstGeom>
              <a:blipFill>
                <a:blip r:embed="rId9"/>
                <a:stretch>
                  <a:fillRect l="-2362" t="-2500" r="-78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6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AD2D1-B601-658A-8F12-CD917EE6F7FE}"/>
              </a:ext>
            </a:extLst>
          </p:cNvPr>
          <p:cNvSpPr txBox="1"/>
          <p:nvPr/>
        </p:nvSpPr>
        <p:spPr>
          <a:xfrm>
            <a:off x="443948" y="304800"/>
            <a:ext cx="923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Classical recursive tree extraction algorithm</a:t>
            </a:r>
            <a:endParaRPr lang="en-GB" sz="4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D21101-1553-01C4-AF8D-3A14477CDDC8}"/>
              </a:ext>
            </a:extLst>
          </p:cNvPr>
          <p:cNvCxnSpPr>
            <a:cxnSpLocks/>
          </p:cNvCxnSpPr>
          <p:nvPr/>
        </p:nvCxnSpPr>
        <p:spPr>
          <a:xfrm>
            <a:off x="1171395" y="1711594"/>
            <a:ext cx="0" cy="10137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165700-6A2F-EB62-2636-5FB4E51ED7E2}"/>
                  </a:ext>
                </a:extLst>
              </p:cNvPr>
              <p:cNvSpPr txBox="1"/>
              <p:nvPr/>
            </p:nvSpPr>
            <p:spPr>
              <a:xfrm>
                <a:off x="1246037" y="1947780"/>
                <a:ext cx="699615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165700-6A2F-EB62-2636-5FB4E51ED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37" y="1947780"/>
                <a:ext cx="699615" cy="448777"/>
              </a:xfrm>
              <a:prstGeom prst="rect">
                <a:avLst/>
              </a:prstGeom>
              <a:blipFill>
                <a:blip r:embed="rId2"/>
                <a:stretch>
                  <a:fillRect l="-5263" t="-2778" r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23231C-5423-6818-C5D8-A5CCC1FC2266}"/>
              </a:ext>
            </a:extLst>
          </p:cNvPr>
          <p:cNvCxnSpPr>
            <a:cxnSpLocks/>
          </p:cNvCxnSpPr>
          <p:nvPr/>
        </p:nvCxnSpPr>
        <p:spPr>
          <a:xfrm>
            <a:off x="1171395" y="2785020"/>
            <a:ext cx="0" cy="10137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256D51-4D9F-8CA9-0048-D47A59741CB6}"/>
                  </a:ext>
                </a:extLst>
              </p:cNvPr>
              <p:cNvSpPr txBox="1"/>
              <p:nvPr/>
            </p:nvSpPr>
            <p:spPr>
              <a:xfrm>
                <a:off x="1246037" y="3014580"/>
                <a:ext cx="699615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256D51-4D9F-8CA9-0048-D47A59741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37" y="3014580"/>
                <a:ext cx="699615" cy="448777"/>
              </a:xfrm>
              <a:prstGeom prst="rect">
                <a:avLst/>
              </a:prstGeom>
              <a:blipFill>
                <a:blip r:embed="rId3"/>
                <a:stretch>
                  <a:fillRect l="-5263" t="-2778" r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BE0E23-F77E-6AA4-C1D6-E01A986AB561}"/>
              </a:ext>
            </a:extLst>
          </p:cNvPr>
          <p:cNvCxnSpPr>
            <a:cxnSpLocks/>
          </p:cNvCxnSpPr>
          <p:nvPr/>
        </p:nvCxnSpPr>
        <p:spPr>
          <a:xfrm>
            <a:off x="1171395" y="4435625"/>
            <a:ext cx="0" cy="10137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C93D0-0656-3C30-8D9B-9CB42B99855E}"/>
                  </a:ext>
                </a:extLst>
              </p:cNvPr>
              <p:cNvSpPr txBox="1"/>
              <p:nvPr/>
            </p:nvSpPr>
            <p:spPr>
              <a:xfrm>
                <a:off x="1246037" y="4665185"/>
                <a:ext cx="990656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C93D0-0656-3C30-8D9B-9CB42B998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37" y="4665185"/>
                <a:ext cx="990656" cy="448777"/>
              </a:xfrm>
              <a:prstGeom prst="rect">
                <a:avLst/>
              </a:prstGeom>
              <a:blipFill>
                <a:blip r:embed="rId4"/>
                <a:stretch>
                  <a:fillRect l="-2500" t="-2778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917235-30DC-6CE2-8FE6-C689389488BC}"/>
                  </a:ext>
                </a:extLst>
              </p:cNvPr>
              <p:cNvSpPr txBox="1"/>
              <p:nvPr/>
            </p:nvSpPr>
            <p:spPr>
              <a:xfrm>
                <a:off x="1042994" y="3837011"/>
                <a:ext cx="2468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917235-30DC-6CE2-8FE6-C68938948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94" y="3837011"/>
                <a:ext cx="246862" cy="553998"/>
              </a:xfrm>
              <a:prstGeom prst="rect">
                <a:avLst/>
              </a:prstGeom>
              <a:blipFill>
                <a:blip r:embed="rId5"/>
                <a:stretch>
                  <a:fillRect l="-40000" r="-35000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E466C8-A012-6144-7F0D-7A4972540019}"/>
                  </a:ext>
                </a:extLst>
              </p:cNvPr>
              <p:cNvSpPr txBox="1"/>
              <p:nvPr/>
            </p:nvSpPr>
            <p:spPr>
              <a:xfrm>
                <a:off x="2691420" y="1322181"/>
                <a:ext cx="8627170" cy="3407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dirty="0"/>
              </a:p>
              <a:p>
                <a:pPr marL="360000"/>
                <a:r>
                  <a:rPr lang="en-GB" sz="3200" dirty="0"/>
                  <a:t>Run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200" b="0" dirty="0"/>
              </a:p>
              <a:p>
                <a:pPr marL="360000"/>
                <a:r>
                  <a:rPr lang="en-GB" sz="3200" dirty="0"/>
                  <a:t>*Choose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GB" sz="3200" dirty="0"/>
                  <a:t>, run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GB" sz="3200" dirty="0"/>
              </a:p>
              <a:p>
                <a:pPr marL="360000"/>
                <a:r>
                  <a:rPr lang="en-GB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3200" dirty="0"/>
                  <a:t> outputs “fail”, output “fail”</a:t>
                </a:r>
              </a:p>
              <a:p>
                <a:pPr marL="360000"/>
                <a:r>
                  <a:rPr lang="en-GB" sz="3200" dirty="0"/>
                  <a:t>Else repeat * until 2 more successes</a:t>
                </a:r>
              </a:p>
              <a:p>
                <a:pPr marL="360000"/>
                <a:r>
                  <a:rPr lang="en-GB" sz="3200" dirty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E466C8-A012-6144-7F0D-7A4972540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420" y="1322181"/>
                <a:ext cx="8627170" cy="3407343"/>
              </a:xfrm>
              <a:prstGeom prst="rect">
                <a:avLst/>
              </a:prstGeom>
              <a:blipFill>
                <a:blip r:embed="rId6"/>
                <a:stretch>
                  <a:fillRect l="-1618" t="-743" b="-5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89457-8873-FFA0-597C-B60063D5B9BB}"/>
                  </a:ext>
                </a:extLst>
              </p:cNvPr>
              <p:cNvSpPr txBox="1"/>
              <p:nvPr/>
            </p:nvSpPr>
            <p:spPr>
              <a:xfrm>
                <a:off x="2691420" y="4866447"/>
                <a:ext cx="8448147" cy="1651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dirty="0"/>
              </a:p>
              <a:p>
                <a:pPr marL="360000"/>
                <a:r>
                  <a:rPr lang="en-GB" sz="3200" dirty="0"/>
                  <a:t>Run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200" b="0" dirty="0"/>
              </a:p>
              <a:p>
                <a:pPr marL="360000"/>
                <a:r>
                  <a:rPr lang="en-US" sz="3200" dirty="0"/>
                  <a:t>If accepting transcript, return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3200" b="0" dirty="0"/>
                  <a:t>, else “fail”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89457-8873-FFA0-597C-B60063D5B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420" y="4866447"/>
                <a:ext cx="8448147" cy="1651862"/>
              </a:xfrm>
              <a:prstGeom prst="rect">
                <a:avLst/>
              </a:prstGeom>
              <a:blipFill>
                <a:blip r:embed="rId7"/>
                <a:stretch>
                  <a:fillRect l="-1654" t="-1527" r="-1955" b="-1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6E45DA-1841-E18B-09D5-B763EFB00DF5}"/>
              </a:ext>
            </a:extLst>
          </p:cNvPr>
          <p:cNvCxnSpPr>
            <a:cxnSpLocks/>
          </p:cNvCxnSpPr>
          <p:nvPr/>
        </p:nvCxnSpPr>
        <p:spPr>
          <a:xfrm flipH="1">
            <a:off x="625862" y="5449416"/>
            <a:ext cx="444486" cy="775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930DAF-5773-8FB2-EEDB-474C3581AC5B}"/>
              </a:ext>
            </a:extLst>
          </p:cNvPr>
          <p:cNvCxnSpPr>
            <a:cxnSpLocks/>
          </p:cNvCxnSpPr>
          <p:nvPr/>
        </p:nvCxnSpPr>
        <p:spPr>
          <a:xfrm>
            <a:off x="1262503" y="5449416"/>
            <a:ext cx="430420" cy="775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3ABAB6-5BD1-A49E-F367-A830EEFAA3F1}"/>
              </a:ext>
            </a:extLst>
          </p:cNvPr>
          <p:cNvCxnSpPr>
            <a:cxnSpLocks/>
          </p:cNvCxnSpPr>
          <p:nvPr/>
        </p:nvCxnSpPr>
        <p:spPr>
          <a:xfrm>
            <a:off x="1166425" y="5475921"/>
            <a:ext cx="4970" cy="748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4CB8E9-E443-133B-1E7C-18020E3496FF}"/>
                  </a:ext>
                </a:extLst>
              </p:cNvPr>
              <p:cNvSpPr txBox="1"/>
              <p:nvPr/>
            </p:nvSpPr>
            <p:spPr>
              <a:xfrm>
                <a:off x="186112" y="5475921"/>
                <a:ext cx="647228" cy="552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4CB8E9-E443-133B-1E7C-18020E349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2" y="5475921"/>
                <a:ext cx="647228" cy="552074"/>
              </a:xfrm>
              <a:prstGeom prst="rect">
                <a:avLst/>
              </a:prstGeom>
              <a:blipFill>
                <a:blip r:embed="rId8"/>
                <a:stretch>
                  <a:fillRect l="-576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7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AD2D1-B601-658A-8F12-CD917EE6F7FE}"/>
              </a:ext>
            </a:extLst>
          </p:cNvPr>
          <p:cNvSpPr txBox="1"/>
          <p:nvPr/>
        </p:nvSpPr>
        <p:spPr>
          <a:xfrm>
            <a:off x="443948" y="304800"/>
            <a:ext cx="1858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Analysis</a:t>
            </a:r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D8338E-A465-5990-90E6-C2583831DEF8}"/>
                  </a:ext>
                </a:extLst>
              </p:cNvPr>
              <p:cNvSpPr txBox="1"/>
              <p:nvPr/>
            </p:nvSpPr>
            <p:spPr>
              <a:xfrm>
                <a:off x="1580564" y="3018145"/>
                <a:ext cx="9030870" cy="767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)≔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wins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D8338E-A465-5990-90E6-C2583831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564" y="3018145"/>
                <a:ext cx="9030870" cy="767005"/>
              </a:xfrm>
              <a:prstGeom prst="rect">
                <a:avLst/>
              </a:prstGeom>
              <a:blipFill>
                <a:blip r:embed="rId2"/>
                <a:stretch>
                  <a:fillRect l="-562" t="-4839" r="-1124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D113C6-8C07-CC7F-C332-82634B942BF8}"/>
                  </a:ext>
                </a:extLst>
              </p:cNvPr>
              <p:cNvSpPr txBox="1"/>
              <p:nvPr/>
            </p:nvSpPr>
            <p:spPr>
              <a:xfrm>
                <a:off x="1794982" y="3935477"/>
                <a:ext cx="8816452" cy="607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acc>
                                    <m:accPr>
                                      <m:chr m:val="̃"/>
                                      <m:ctrlP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sup>
                              </m:sSub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fail</m:t>
                              </m:r>
                            </m:e>
                          </m:d>
                        </m:e>
                      </m:func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D113C6-8C07-CC7F-C332-82634B942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982" y="3935477"/>
                <a:ext cx="8816452" cy="607923"/>
              </a:xfrm>
              <a:prstGeom prst="rect">
                <a:avLst/>
              </a:prstGeom>
              <a:blipFill>
                <a:blip r:embed="rId3"/>
                <a:stretch>
                  <a:fillRect l="-288" t="-41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0E027A-D022-ADFE-629B-9257F8A200DA}"/>
                  </a:ext>
                </a:extLst>
              </p:cNvPr>
              <p:cNvSpPr txBox="1"/>
              <p:nvPr/>
            </p:nvSpPr>
            <p:spPr>
              <a:xfrm>
                <a:off x="587279" y="4788283"/>
                <a:ext cx="11017440" cy="100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Time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0E027A-D022-ADFE-629B-9257F8A2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79" y="4788283"/>
                <a:ext cx="11017440" cy="1002326"/>
              </a:xfrm>
              <a:prstGeom prst="rect">
                <a:avLst/>
              </a:prstGeom>
              <a:blipFill>
                <a:blip r:embed="rId4"/>
                <a:stretch>
                  <a:fillRect l="-346" r="-9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52A94C-19D8-29E8-43D8-AA06921A1051}"/>
                  </a:ext>
                </a:extLst>
              </p:cNvPr>
              <p:cNvSpPr txBox="1"/>
              <p:nvPr/>
            </p:nvSpPr>
            <p:spPr>
              <a:xfrm>
                <a:off x="2017444" y="2024708"/>
                <a:ext cx="2849947" cy="501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𝑤𝑖𝑛𝑠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D52A94C-19D8-29E8-43D8-AA06921A1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44" y="2024708"/>
                <a:ext cx="2849947" cy="501419"/>
              </a:xfrm>
              <a:prstGeom prst="rect">
                <a:avLst/>
              </a:prstGeom>
              <a:blipFill>
                <a:blip r:embed="rId5"/>
                <a:stretch>
                  <a:fillRect l="-2655" t="-15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BECCED-2734-1D1D-A30E-E781431127D1}"/>
                  </a:ext>
                </a:extLst>
              </p:cNvPr>
              <p:cNvSpPr txBox="1"/>
              <p:nvPr/>
            </p:nvSpPr>
            <p:spPr>
              <a:xfrm>
                <a:off x="6230516" y="408704"/>
                <a:ext cx="5517536" cy="212923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000" b="0" dirty="0"/>
              </a:p>
              <a:p>
                <a:pPr marL="360000"/>
                <a:r>
                  <a:rPr lang="en-GB" sz="2000" dirty="0"/>
                  <a:t>Run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000" b="0" dirty="0"/>
              </a:p>
              <a:p>
                <a:pPr marL="360000"/>
                <a:r>
                  <a:rPr lang="en-GB" sz="2000" dirty="0"/>
                  <a:t>*Choose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GB" sz="2000" dirty="0"/>
                  <a:t>, run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GB" sz="2000" dirty="0"/>
              </a:p>
              <a:p>
                <a:pPr marL="360000"/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2000" dirty="0"/>
                  <a:t> outputs “fail”, output “fail”</a:t>
                </a:r>
              </a:p>
              <a:p>
                <a:pPr marL="360000"/>
                <a:r>
                  <a:rPr lang="en-GB" sz="2000" dirty="0"/>
                  <a:t>Else repeat * until 2 more successes</a:t>
                </a:r>
              </a:p>
              <a:p>
                <a:pPr marL="360000"/>
                <a:r>
                  <a:rPr lang="en-GB" sz="2000" dirty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BECCED-2734-1D1D-A30E-E78143112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516" y="408704"/>
                <a:ext cx="5517536" cy="2129237"/>
              </a:xfrm>
              <a:prstGeom prst="rect">
                <a:avLst/>
              </a:prstGeom>
              <a:blipFill>
                <a:blip r:embed="rId6"/>
                <a:stretch>
                  <a:fillRect l="-1609" t="-1786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12C699-26CF-B0D7-E9C6-94A66F667F24}"/>
                  </a:ext>
                </a:extLst>
              </p:cNvPr>
              <p:cNvSpPr txBox="1"/>
              <p:nvPr/>
            </p:nvSpPr>
            <p:spPr>
              <a:xfrm>
                <a:off x="2017444" y="6038764"/>
                <a:ext cx="7858562" cy="514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latin typeface="Cambria Math" panose="02040503050406030204" pitchFamily="18" charset="0"/>
                        </a:rPr>
                        <m:t>poly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12C699-26CF-B0D7-E9C6-94A66F667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44" y="6038764"/>
                <a:ext cx="7858562" cy="514436"/>
              </a:xfrm>
              <a:prstGeom prst="rect">
                <a:avLst/>
              </a:prstGeom>
              <a:blipFill>
                <a:blip r:embed="rId7"/>
                <a:stretch>
                  <a:fillRect t="-7317" r="-645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3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7CB0BB-A906-D9E0-2415-16D478ACA65F}"/>
              </a:ext>
            </a:extLst>
          </p:cNvPr>
          <p:cNvSpPr txBox="1"/>
          <p:nvPr/>
        </p:nvSpPr>
        <p:spPr>
          <a:xfrm>
            <a:off x="443948" y="304800"/>
            <a:ext cx="8957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Why does this fail in the quantum setting?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E0A74-E2B7-6853-2BBE-A75ACCC21B91}"/>
              </a:ext>
            </a:extLst>
          </p:cNvPr>
          <p:cNvSpPr txBox="1"/>
          <p:nvPr/>
        </p:nvSpPr>
        <p:spPr>
          <a:xfrm>
            <a:off x="777361" y="5191861"/>
            <a:ext cx="10637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By now we have </a:t>
            </a:r>
            <a:r>
              <a:rPr lang="en-US" sz="3200" b="1" dirty="0"/>
              <a:t>powerful</a:t>
            </a:r>
            <a:r>
              <a:rPr lang="en-US" sz="3200" dirty="0"/>
              <a:t> techniques for quantum rewinding [CM</a:t>
            </a:r>
            <a:r>
              <a:rPr lang="en-US" sz="3200" b="1" dirty="0">
                <a:solidFill>
                  <a:schemeClr val="accent1"/>
                </a:solidFill>
              </a:rPr>
              <a:t>S</a:t>
            </a:r>
            <a:r>
              <a:rPr lang="en-US" sz="3200" dirty="0"/>
              <a:t>Z21, LM</a:t>
            </a:r>
            <a:r>
              <a:rPr lang="en-US" sz="3200" b="1" dirty="0">
                <a:solidFill>
                  <a:schemeClr val="accent1"/>
                </a:solidFill>
              </a:rPr>
              <a:t>S</a:t>
            </a:r>
            <a:r>
              <a:rPr lang="en-US" sz="3200" dirty="0"/>
              <a:t>22, CCLY2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r>
              <a:rPr lang="en-US" sz="3200" dirty="0"/>
              <a:t>]… </a:t>
            </a:r>
            <a:r>
              <a:rPr lang="en-US" sz="3200" i="1" dirty="0"/>
              <a:t>why are they not already enough</a:t>
            </a:r>
            <a:r>
              <a:rPr lang="en-US" sz="32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A23845-2AB3-5352-C817-0A5C8EA14146}"/>
                  </a:ext>
                </a:extLst>
              </p:cNvPr>
              <p:cNvSpPr txBox="1"/>
              <p:nvPr/>
            </p:nvSpPr>
            <p:spPr>
              <a:xfrm>
                <a:off x="1331203" y="1337642"/>
                <a:ext cx="8627170" cy="3407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dirty="0"/>
              </a:p>
              <a:p>
                <a:pPr marL="360000"/>
                <a:r>
                  <a:rPr lang="en-GB" sz="3200" dirty="0"/>
                  <a:t>Run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200" b="0" dirty="0"/>
              </a:p>
              <a:p>
                <a:pPr marL="360000"/>
                <a:r>
                  <a:rPr lang="en-GB" sz="3200" dirty="0"/>
                  <a:t>*Choose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GB" sz="3200" dirty="0"/>
                  <a:t>, run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GB" sz="3200" dirty="0"/>
              </a:p>
              <a:p>
                <a:pPr marL="360000"/>
                <a:r>
                  <a:rPr lang="en-GB" sz="3200" b="1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3200" b="1" dirty="0"/>
                  <a:t> outputs “fail”, output “fail”</a:t>
                </a:r>
              </a:p>
              <a:p>
                <a:pPr marL="360000"/>
                <a:r>
                  <a:rPr lang="en-GB" sz="3200" dirty="0">
                    <a:solidFill>
                      <a:srgbClr val="FF0000"/>
                    </a:solidFill>
                  </a:rPr>
                  <a:t>Else repeat * until 2 more successes</a:t>
                </a:r>
              </a:p>
              <a:p>
                <a:pPr marL="360000"/>
                <a:r>
                  <a:rPr lang="en-GB" sz="3200" dirty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A23845-2AB3-5352-C817-0A5C8EA14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203" y="1337642"/>
                <a:ext cx="8627170" cy="3407343"/>
              </a:xfrm>
              <a:prstGeom prst="rect">
                <a:avLst/>
              </a:prstGeom>
              <a:blipFill>
                <a:blip r:embed="rId2"/>
                <a:stretch>
                  <a:fillRect l="-1468" t="-743" b="-5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200D6BC-451E-6535-AB98-53CE5560308B}"/>
                  </a:ext>
                </a:extLst>
              </p:cNvPr>
              <p:cNvSpPr/>
              <p:nvPr/>
            </p:nvSpPr>
            <p:spPr>
              <a:xfrm>
                <a:off x="9814560" y="1012686"/>
                <a:ext cx="9144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GB" sz="4400" b="0" dirty="0"/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200D6BC-451E-6535-AB98-53CE55603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560" y="1012686"/>
                <a:ext cx="914400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 descr="Atom with solid fill">
            <a:extLst>
              <a:ext uri="{FF2B5EF4-FFF2-40B4-BE49-F238E27FC236}">
                <a16:creationId xmlns:a16="http://schemas.microsoft.com/office/drawing/2014/main" id="{E5281F67-CBCD-6D47-7582-8AE6415DF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1920" y="696069"/>
            <a:ext cx="707886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B9B1C9-E679-A7CD-BF0B-90C59A379704}"/>
                  </a:ext>
                </a:extLst>
              </p:cNvPr>
              <p:cNvSpPr txBox="1"/>
              <p:nvPr/>
            </p:nvSpPr>
            <p:spPr>
              <a:xfrm>
                <a:off x="1351280" y="3926840"/>
                <a:ext cx="9408160" cy="223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/>
                  <a:t>Problem: </a:t>
                </a:r>
                <a:r>
                  <a:rPr lang="en-US" sz="3200" dirty="0"/>
                  <a:t>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QRewind</m:t>
                    </m:r>
                  </m:oMath>
                </a14:m>
                <a:r>
                  <a:rPr lang="en-US" sz="3200" dirty="0"/>
                  <a:t>s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dirty="0"/>
                  <a:t> to be </a:t>
                </a:r>
                <a:r>
                  <a:rPr lang="en-US" sz="3200" b="1" dirty="0"/>
                  <a:t>projective</a:t>
                </a:r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Usually this is achieved by running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coherently</a:t>
                </a:r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This won’t work 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dirty="0"/>
                  <a:t> is only </a:t>
                </a:r>
                <a:r>
                  <a:rPr lang="en-US" sz="3200" b="1" dirty="0"/>
                  <a:t>expected polytime…</a:t>
                </a:r>
                <a:endParaRPr lang="en-US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B9B1C9-E679-A7CD-BF0B-90C59A379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280" y="3926840"/>
                <a:ext cx="9408160" cy="2230739"/>
              </a:xfrm>
              <a:prstGeom prst="rect">
                <a:avLst/>
              </a:prstGeom>
              <a:blipFill>
                <a:blip r:embed="rId2"/>
                <a:stretch>
                  <a:fillRect l="-1617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EF8A30D-3C34-79A5-04B4-15D781827058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84BCE0-83A1-B24A-E6B0-7643AA19B93C}"/>
                  </a:ext>
                </a:extLst>
              </p:cNvPr>
              <p:cNvSpPr txBox="1"/>
              <p:nvPr/>
            </p:nvSpPr>
            <p:spPr>
              <a:xfrm>
                <a:off x="1788403" y="672918"/>
                <a:ext cx="7419082" cy="2914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dirty="0"/>
              </a:p>
              <a:p>
                <a:r>
                  <a:rPr lang="en-GB" sz="32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200" b="0" dirty="0"/>
              </a:p>
              <a:p>
                <a:r>
                  <a:rPr lang="en-GB" sz="3200" dirty="0"/>
                  <a:t>	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QRewind</m:t>
                    </m:r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sup>
                    </m:sSubSup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  <a:p>
                <a:r>
                  <a:rPr lang="en-GB" sz="3200" dirty="0"/>
                  <a:t>	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QRewind</m:t>
                    </m:r>
                  </m:oMath>
                </a14:m>
                <a:r>
                  <a:rPr lang="en-GB" sz="3200" dirty="0"/>
                  <a:t> outputs “fail”, output “fail”</a:t>
                </a:r>
                <a:endParaRPr lang="en-GB" sz="3200" dirty="0">
                  <a:solidFill>
                    <a:srgbClr val="FF0000"/>
                  </a:solidFill>
                </a:endParaRPr>
              </a:p>
              <a:p>
                <a:r>
                  <a:rPr lang="en-GB" sz="3200" dirty="0"/>
                  <a:t>	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84BCE0-83A1-B24A-E6B0-7643AA19B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403" y="672918"/>
                <a:ext cx="7419082" cy="2914901"/>
              </a:xfrm>
              <a:prstGeom prst="rect">
                <a:avLst/>
              </a:prstGeom>
              <a:blipFill>
                <a:blip r:embed="rId3"/>
                <a:stretch>
                  <a:fillRect l="-1709" t="-866" r="-2393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0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A967CA-1DF3-049F-75D1-E15C56929A8A}"/>
              </a:ext>
            </a:extLst>
          </p:cNvPr>
          <p:cNvSpPr txBox="1"/>
          <p:nvPr/>
        </p:nvSpPr>
        <p:spPr>
          <a:xfrm>
            <a:off x="443948" y="304800"/>
            <a:ext cx="10568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Fixed polytime extraction, </a:t>
            </a:r>
            <a:r>
              <a:rPr lang="en-US" sz="4000" b="1" dirty="0"/>
              <a:t>classically</a:t>
            </a:r>
            <a:r>
              <a:rPr lang="en-US" sz="4000" dirty="0"/>
              <a:t>; first attempt</a:t>
            </a:r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58DAEA-B3BD-FC59-FF53-3B0CCA9DBFA0}"/>
                  </a:ext>
                </a:extLst>
              </p:cNvPr>
              <p:cNvSpPr txBox="1"/>
              <p:nvPr/>
            </p:nvSpPr>
            <p:spPr>
              <a:xfrm>
                <a:off x="1153204" y="1461597"/>
                <a:ext cx="9885591" cy="2911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dirty="0"/>
              </a:p>
              <a:p>
                <a:r>
                  <a:rPr lang="en-GB" sz="32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200" b="0" dirty="0"/>
              </a:p>
              <a:p>
                <a:r>
                  <a:rPr lang="en-US" sz="3200" dirty="0"/>
                  <a:t>	</a:t>
                </a:r>
                <a:r>
                  <a:rPr lang="en-US" sz="3200" dirty="0">
                    <a:solidFill>
                      <a:srgbClr val="0070C0"/>
                    </a:solidFill>
                  </a:rPr>
                  <a:t>Repeat at most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0070C0"/>
                    </a:solidFill>
                  </a:rPr>
                  <a:t> times:</a:t>
                </a:r>
              </a:p>
              <a:p>
                <a:r>
                  <a:rPr lang="en-GB" sz="3200" dirty="0"/>
                  <a:t>		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GB" sz="3200" dirty="0"/>
                  <a:t>, 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GB" sz="3200" dirty="0"/>
              </a:p>
              <a:p>
                <a:r>
                  <a:rPr lang="en-GB" sz="3200" dirty="0"/>
                  <a:t>	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58DAEA-B3BD-FC59-FF53-3B0CCA9D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04" y="1461597"/>
                <a:ext cx="9885591" cy="2911118"/>
              </a:xfrm>
              <a:prstGeom prst="rect">
                <a:avLst/>
              </a:prstGeom>
              <a:blipFill>
                <a:blip r:embed="rId2"/>
                <a:stretch>
                  <a:fillRect l="-1282" t="-870"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2F90E7-7CCC-F05A-35C8-1849ED39658D}"/>
                  </a:ext>
                </a:extLst>
              </p:cNvPr>
              <p:cNvSpPr txBox="1"/>
              <p:nvPr/>
            </p:nvSpPr>
            <p:spPr>
              <a:xfrm>
                <a:off x="934720" y="4888372"/>
                <a:ext cx="9885590" cy="126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Markov: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sz="3600" dirty="0"/>
                  <a:t> succeeds </a:t>
                </a:r>
                <a:r>
                  <a:rPr lang="en-US" sz="3600" dirty="0" err="1"/>
                  <a:t>w.p.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600" dirty="0"/>
                  <a:t> so need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3600" dirty="0"/>
              </a:p>
              <a:p>
                <a:r>
                  <a:rPr lang="en-US" sz="3600" dirty="0"/>
                  <a:t>But running 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sym typeface="Wingdings" pitchFamily="2" charset="2"/>
                  </a:rPr>
                  <a:t></a:t>
                </a:r>
                <a:endParaRPr lang="en-US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2F90E7-7CCC-F05A-35C8-1849ED396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0" y="4888372"/>
                <a:ext cx="9885590" cy="1260153"/>
              </a:xfrm>
              <a:prstGeom prst="rect">
                <a:avLst/>
              </a:prstGeom>
              <a:blipFill>
                <a:blip r:embed="rId3"/>
                <a:stretch>
                  <a:fillRect l="-1795" t="-23762" b="-10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46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12705</TotalTime>
  <Words>838</Words>
  <Application>Microsoft Macintosh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Quantum Rewinding for Many-Round Protocols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Rewinding for Many-Round Protocols</dc:title>
  <dc:creator>Spooner, Nicholas</dc:creator>
  <cp:lastModifiedBy>Spooner, Nicholas</cp:lastModifiedBy>
  <cp:revision>147</cp:revision>
  <dcterms:created xsi:type="dcterms:W3CDTF">2022-10-24T10:56:03Z</dcterms:created>
  <dcterms:modified xsi:type="dcterms:W3CDTF">2022-11-02T19:49:30Z</dcterms:modified>
</cp:coreProperties>
</file>