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31" r:id="rId6"/>
    <p:sldMasterId id="2147483661" r:id="rId7"/>
    <p:sldMasterId id="2147485539" r:id="rId8"/>
  </p:sldMasterIdLst>
  <p:notesMasterIdLst>
    <p:notesMasterId r:id="rId26"/>
  </p:notesMasterIdLst>
  <p:handoutMasterIdLst>
    <p:handoutMasterId r:id="rId27"/>
  </p:handoutMasterIdLst>
  <p:sldIdLst>
    <p:sldId id="375" r:id="rId9"/>
    <p:sldId id="395" r:id="rId10"/>
    <p:sldId id="446" r:id="rId11"/>
    <p:sldId id="445" r:id="rId12"/>
    <p:sldId id="452" r:id="rId13"/>
    <p:sldId id="451" r:id="rId14"/>
    <p:sldId id="453" r:id="rId15"/>
    <p:sldId id="448" r:id="rId16"/>
    <p:sldId id="454" r:id="rId17"/>
    <p:sldId id="455" r:id="rId18"/>
    <p:sldId id="458" r:id="rId19"/>
    <p:sldId id="457" r:id="rId20"/>
    <p:sldId id="456" r:id="rId21"/>
    <p:sldId id="461" r:id="rId22"/>
    <p:sldId id="460" r:id="rId23"/>
    <p:sldId id="462" r:id="rId24"/>
    <p:sldId id="359" r:id="rId2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1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no Becker" initials="HB" lastIdx="1" clrIdx="0">
    <p:extLst>
      <p:ext uri="{19B8F6BF-5375-455C-9EA6-DF929625EA0E}">
        <p15:presenceInfo xmlns:p15="http://schemas.microsoft.com/office/powerpoint/2012/main" userId="S::hanno.becker@arm.com::c8735f4e-e17d-4d12-a38c-b3d9e4994f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00"/>
    <a:srgbClr val="7F7F7F"/>
    <a:srgbClr val="000000"/>
    <a:srgbClr val="333E48"/>
    <a:srgbClr val="FFFFFF"/>
    <a:srgbClr val="00C1DE"/>
    <a:srgbClr val="FF6B00"/>
    <a:srgbClr val="E5ECEB"/>
    <a:srgbClr val="95D600"/>
    <a:srgbClr val="FF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26"/>
  </p:normalViewPr>
  <p:slideViewPr>
    <p:cSldViewPr snapToGrid="0" showGuides="1">
      <p:cViewPr>
        <p:scale>
          <a:sx n="92" d="100"/>
          <a:sy n="92" d="100"/>
        </p:scale>
        <p:origin x="144" y="448"/>
      </p:cViewPr>
      <p:guideLst>
        <p:guide orient="horz" pos="2160"/>
        <p:guide pos="71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D1E748-078C-40ED-BAAA-48451365A66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D0E561-807C-495B-ABE0-D1D1CFA281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Connecting Montgomery and Barrett reduction</a:t>
          </a:r>
        </a:p>
        <a:p>
          <a:pPr>
            <a:lnSpc>
              <a:spcPct val="100000"/>
            </a:lnSpc>
          </a:pPr>
          <a:r>
            <a:rPr lang="en-US"/>
            <a:t>Barrett multiplication</a:t>
          </a:r>
        </a:p>
      </dgm:t>
    </dgm:pt>
    <dgm:pt modelId="{2BCCF52C-696B-4CD2-9353-08B6E55B2993}" type="parTrans" cxnId="{B91C8DC6-737A-47D5-A8E5-CFF139FCFDCE}">
      <dgm:prSet/>
      <dgm:spPr/>
      <dgm:t>
        <a:bodyPr/>
        <a:lstStyle/>
        <a:p>
          <a:endParaRPr lang="en-US"/>
        </a:p>
      </dgm:t>
    </dgm:pt>
    <dgm:pt modelId="{7CFA1771-72A1-4A83-BB0A-E60F8EDC24AA}" type="sibTrans" cxnId="{B91C8DC6-737A-47D5-A8E5-CFF139FCFDCE}">
      <dgm:prSet/>
      <dgm:spPr/>
      <dgm:t>
        <a:bodyPr/>
        <a:lstStyle/>
        <a:p>
          <a:endParaRPr lang="en-US"/>
        </a:p>
      </dgm:t>
    </dgm:pt>
    <dgm:pt modelId="{CC864A50-3715-4406-A719-2A3455A74E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AArch64 Neon implementation</a:t>
          </a:r>
        </a:p>
      </dgm:t>
    </dgm:pt>
    <dgm:pt modelId="{4477EDB6-EAD9-4B40-AAB3-9231144A83B5}" type="parTrans" cxnId="{5140FCD9-47EB-44DD-993E-D34F1DB592B3}">
      <dgm:prSet/>
      <dgm:spPr/>
      <dgm:t>
        <a:bodyPr/>
        <a:lstStyle/>
        <a:p>
          <a:endParaRPr lang="en-US"/>
        </a:p>
      </dgm:t>
    </dgm:pt>
    <dgm:pt modelId="{08202912-1138-419A-9854-28E40ADDF8D9}" type="sibTrans" cxnId="{5140FCD9-47EB-44DD-993E-D34F1DB592B3}">
      <dgm:prSet/>
      <dgm:spPr/>
      <dgm:t>
        <a:bodyPr/>
        <a:lstStyle/>
        <a:p>
          <a:endParaRPr lang="en-US"/>
        </a:p>
      </dgm:t>
    </dgm:pt>
    <dgm:pt modelId="{17A292AB-9F82-45E8-BFEB-7005337B32B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Results &amp; Outlook</a:t>
          </a:r>
        </a:p>
      </dgm:t>
    </dgm:pt>
    <dgm:pt modelId="{0D79DBC3-933F-4EB5-9617-F0FDE11B6BD0}" type="parTrans" cxnId="{8D0CD881-8F0B-4DA7-9545-2C5D0DA51CAB}">
      <dgm:prSet/>
      <dgm:spPr/>
      <dgm:t>
        <a:bodyPr/>
        <a:lstStyle/>
        <a:p>
          <a:endParaRPr lang="en-US"/>
        </a:p>
      </dgm:t>
    </dgm:pt>
    <dgm:pt modelId="{356C4505-43D0-4BA6-8D81-C46BA17B8EEE}" type="sibTrans" cxnId="{8D0CD881-8F0B-4DA7-9545-2C5D0DA51CAB}">
      <dgm:prSet/>
      <dgm:spPr/>
      <dgm:t>
        <a:bodyPr/>
        <a:lstStyle/>
        <a:p>
          <a:endParaRPr lang="en-US"/>
        </a:p>
      </dgm:t>
    </dgm:pt>
    <dgm:pt modelId="{9B62A2A8-0EA3-4C4D-8AE0-A471071C8359}" type="pres">
      <dgm:prSet presAssocID="{7CD1E748-078C-40ED-BAAA-48451365A66A}" presName="root" presStyleCnt="0">
        <dgm:presLayoutVars>
          <dgm:dir/>
          <dgm:resizeHandles val="exact"/>
        </dgm:presLayoutVars>
      </dgm:prSet>
      <dgm:spPr/>
    </dgm:pt>
    <dgm:pt modelId="{67978728-9B2E-4B61-8942-A17ECD5111F1}" type="pres">
      <dgm:prSet presAssocID="{CDD0E561-807C-495B-ABE0-D1D1CFA2812D}" presName="compNode" presStyleCnt="0"/>
      <dgm:spPr/>
    </dgm:pt>
    <dgm:pt modelId="{0528A052-5D10-4FFF-89CD-20DE9D163B74}" type="pres">
      <dgm:prSet presAssocID="{CDD0E561-807C-495B-ABE0-D1D1CFA2812D}" presName="bgRect" presStyleLbl="bgShp" presStyleIdx="0" presStyleCnt="3"/>
      <dgm:spPr/>
    </dgm:pt>
    <dgm:pt modelId="{47B2A91C-71E5-4CBD-A54D-01B72AE31EDE}" type="pres">
      <dgm:prSet presAssocID="{CDD0E561-807C-495B-ABE0-D1D1CFA2812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9C4E6E61-4040-40F6-992A-9E8AB19D47F4}" type="pres">
      <dgm:prSet presAssocID="{CDD0E561-807C-495B-ABE0-D1D1CFA2812D}" presName="spaceRect" presStyleCnt="0"/>
      <dgm:spPr/>
    </dgm:pt>
    <dgm:pt modelId="{F01E9370-CA04-495E-B139-1094D4D6385E}" type="pres">
      <dgm:prSet presAssocID="{CDD0E561-807C-495B-ABE0-D1D1CFA2812D}" presName="parTx" presStyleLbl="revTx" presStyleIdx="0" presStyleCnt="3">
        <dgm:presLayoutVars>
          <dgm:chMax val="0"/>
          <dgm:chPref val="0"/>
        </dgm:presLayoutVars>
      </dgm:prSet>
      <dgm:spPr/>
    </dgm:pt>
    <dgm:pt modelId="{779AF39C-13CD-4062-BD22-A8FC3661725D}" type="pres">
      <dgm:prSet presAssocID="{7CFA1771-72A1-4A83-BB0A-E60F8EDC24AA}" presName="sibTrans" presStyleCnt="0"/>
      <dgm:spPr/>
    </dgm:pt>
    <dgm:pt modelId="{A27A6BD1-B8EA-4198-AC6C-1FDE1AF581C6}" type="pres">
      <dgm:prSet presAssocID="{CC864A50-3715-4406-A719-2A3455A74E21}" presName="compNode" presStyleCnt="0"/>
      <dgm:spPr/>
    </dgm:pt>
    <dgm:pt modelId="{C0FD153E-2C9F-4458-B0E3-B4366B592ABE}" type="pres">
      <dgm:prSet presAssocID="{CC864A50-3715-4406-A719-2A3455A74E21}" presName="bgRect" presStyleLbl="bgShp" presStyleIdx="1" presStyleCnt="3"/>
      <dgm:spPr/>
    </dgm:pt>
    <dgm:pt modelId="{E636C275-3BEC-43F6-847B-FC3AFE14B4DB}" type="pres">
      <dgm:prSet presAssocID="{CC864A50-3715-4406-A719-2A3455A74E2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8C1EE945-B4DC-4EBE-A130-C4C272F0DBB2}" type="pres">
      <dgm:prSet presAssocID="{CC864A50-3715-4406-A719-2A3455A74E21}" presName="spaceRect" presStyleCnt="0"/>
      <dgm:spPr/>
    </dgm:pt>
    <dgm:pt modelId="{0092B141-D26A-4913-AC84-951904874620}" type="pres">
      <dgm:prSet presAssocID="{CC864A50-3715-4406-A719-2A3455A74E21}" presName="parTx" presStyleLbl="revTx" presStyleIdx="1" presStyleCnt="3">
        <dgm:presLayoutVars>
          <dgm:chMax val="0"/>
          <dgm:chPref val="0"/>
        </dgm:presLayoutVars>
      </dgm:prSet>
      <dgm:spPr/>
    </dgm:pt>
    <dgm:pt modelId="{C110B81E-97A3-4262-B823-D320FCF668F4}" type="pres">
      <dgm:prSet presAssocID="{08202912-1138-419A-9854-28E40ADDF8D9}" presName="sibTrans" presStyleCnt="0"/>
      <dgm:spPr/>
    </dgm:pt>
    <dgm:pt modelId="{955DA949-3E8E-4466-B9C7-AB3567653909}" type="pres">
      <dgm:prSet presAssocID="{17A292AB-9F82-45E8-BFEB-7005337B32B4}" presName="compNode" presStyleCnt="0"/>
      <dgm:spPr/>
    </dgm:pt>
    <dgm:pt modelId="{C93C22EE-6C41-4F3D-AFDB-5A20543E238E}" type="pres">
      <dgm:prSet presAssocID="{17A292AB-9F82-45E8-BFEB-7005337B32B4}" presName="bgRect" presStyleLbl="bgShp" presStyleIdx="2" presStyleCnt="3"/>
      <dgm:spPr/>
    </dgm:pt>
    <dgm:pt modelId="{142679CF-17FC-4BF9-B739-9B8084AD59E9}" type="pres">
      <dgm:prSet presAssocID="{17A292AB-9F82-45E8-BFEB-7005337B32B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gn Language"/>
        </a:ext>
      </dgm:extLst>
    </dgm:pt>
    <dgm:pt modelId="{EBD3EF53-3F96-4EC0-A8A7-0EEFC8193450}" type="pres">
      <dgm:prSet presAssocID="{17A292AB-9F82-45E8-BFEB-7005337B32B4}" presName="spaceRect" presStyleCnt="0"/>
      <dgm:spPr/>
    </dgm:pt>
    <dgm:pt modelId="{1D71CD9E-61E3-4417-99E0-4268A6BF8023}" type="pres">
      <dgm:prSet presAssocID="{17A292AB-9F82-45E8-BFEB-7005337B32B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0A1603B-6880-4591-9527-3FA19321C624}" type="presOf" srcId="{CC864A50-3715-4406-A719-2A3455A74E21}" destId="{0092B141-D26A-4913-AC84-951904874620}" srcOrd="0" destOrd="0" presId="urn:microsoft.com/office/officeart/2018/2/layout/IconVerticalSolidList"/>
    <dgm:cxn modelId="{B52AEB6F-A37F-4CEB-80A9-F32656F2A6B8}" type="presOf" srcId="{7CD1E748-078C-40ED-BAAA-48451365A66A}" destId="{9B62A2A8-0EA3-4C4D-8AE0-A471071C8359}" srcOrd="0" destOrd="0" presId="urn:microsoft.com/office/officeart/2018/2/layout/IconVerticalSolidList"/>
    <dgm:cxn modelId="{8D0CD881-8F0B-4DA7-9545-2C5D0DA51CAB}" srcId="{7CD1E748-078C-40ED-BAAA-48451365A66A}" destId="{17A292AB-9F82-45E8-BFEB-7005337B32B4}" srcOrd="2" destOrd="0" parTransId="{0D79DBC3-933F-4EB5-9617-F0FDE11B6BD0}" sibTransId="{356C4505-43D0-4BA6-8D81-C46BA17B8EEE}"/>
    <dgm:cxn modelId="{A8E36F82-5686-43E6-864B-75B357F6DAA4}" type="presOf" srcId="{17A292AB-9F82-45E8-BFEB-7005337B32B4}" destId="{1D71CD9E-61E3-4417-99E0-4268A6BF8023}" srcOrd="0" destOrd="0" presId="urn:microsoft.com/office/officeart/2018/2/layout/IconVerticalSolidList"/>
    <dgm:cxn modelId="{B91C8DC6-737A-47D5-A8E5-CFF139FCFDCE}" srcId="{7CD1E748-078C-40ED-BAAA-48451365A66A}" destId="{CDD0E561-807C-495B-ABE0-D1D1CFA2812D}" srcOrd="0" destOrd="0" parTransId="{2BCCF52C-696B-4CD2-9353-08B6E55B2993}" sibTransId="{7CFA1771-72A1-4A83-BB0A-E60F8EDC24AA}"/>
    <dgm:cxn modelId="{5140FCD9-47EB-44DD-993E-D34F1DB592B3}" srcId="{7CD1E748-078C-40ED-BAAA-48451365A66A}" destId="{CC864A50-3715-4406-A719-2A3455A74E21}" srcOrd="1" destOrd="0" parTransId="{4477EDB6-EAD9-4B40-AAB3-9231144A83B5}" sibTransId="{08202912-1138-419A-9854-28E40ADDF8D9}"/>
    <dgm:cxn modelId="{5F0F7FF2-FBF0-4869-936C-8E63439590C9}" type="presOf" srcId="{CDD0E561-807C-495B-ABE0-D1D1CFA2812D}" destId="{F01E9370-CA04-495E-B139-1094D4D6385E}" srcOrd="0" destOrd="0" presId="urn:microsoft.com/office/officeart/2018/2/layout/IconVerticalSolidList"/>
    <dgm:cxn modelId="{63FDA2C8-4187-4CC1-9A5A-8B97A5C31FFD}" type="presParOf" srcId="{9B62A2A8-0EA3-4C4D-8AE0-A471071C8359}" destId="{67978728-9B2E-4B61-8942-A17ECD5111F1}" srcOrd="0" destOrd="0" presId="urn:microsoft.com/office/officeart/2018/2/layout/IconVerticalSolidList"/>
    <dgm:cxn modelId="{57052717-4372-422D-9762-362871051ECE}" type="presParOf" srcId="{67978728-9B2E-4B61-8942-A17ECD5111F1}" destId="{0528A052-5D10-4FFF-89CD-20DE9D163B74}" srcOrd="0" destOrd="0" presId="urn:microsoft.com/office/officeart/2018/2/layout/IconVerticalSolidList"/>
    <dgm:cxn modelId="{810027B4-8EA2-44D1-881E-89C6E9C705FB}" type="presParOf" srcId="{67978728-9B2E-4B61-8942-A17ECD5111F1}" destId="{47B2A91C-71E5-4CBD-A54D-01B72AE31EDE}" srcOrd="1" destOrd="0" presId="urn:microsoft.com/office/officeart/2018/2/layout/IconVerticalSolidList"/>
    <dgm:cxn modelId="{233B9BBE-16F9-4505-B108-ADCFC3627CED}" type="presParOf" srcId="{67978728-9B2E-4B61-8942-A17ECD5111F1}" destId="{9C4E6E61-4040-40F6-992A-9E8AB19D47F4}" srcOrd="2" destOrd="0" presId="urn:microsoft.com/office/officeart/2018/2/layout/IconVerticalSolidList"/>
    <dgm:cxn modelId="{289974BE-C4EC-4550-98D3-1946AAFA4220}" type="presParOf" srcId="{67978728-9B2E-4B61-8942-A17ECD5111F1}" destId="{F01E9370-CA04-495E-B139-1094D4D6385E}" srcOrd="3" destOrd="0" presId="urn:microsoft.com/office/officeart/2018/2/layout/IconVerticalSolidList"/>
    <dgm:cxn modelId="{F2DA4675-B197-40A6-BE21-51CE7F373948}" type="presParOf" srcId="{9B62A2A8-0EA3-4C4D-8AE0-A471071C8359}" destId="{779AF39C-13CD-4062-BD22-A8FC3661725D}" srcOrd="1" destOrd="0" presId="urn:microsoft.com/office/officeart/2018/2/layout/IconVerticalSolidList"/>
    <dgm:cxn modelId="{35188E5C-266D-4632-A3AA-2FF087B5B6E1}" type="presParOf" srcId="{9B62A2A8-0EA3-4C4D-8AE0-A471071C8359}" destId="{A27A6BD1-B8EA-4198-AC6C-1FDE1AF581C6}" srcOrd="2" destOrd="0" presId="urn:microsoft.com/office/officeart/2018/2/layout/IconVerticalSolidList"/>
    <dgm:cxn modelId="{631B18A3-04D6-4D7F-9DFD-A112D7C2AC4C}" type="presParOf" srcId="{A27A6BD1-B8EA-4198-AC6C-1FDE1AF581C6}" destId="{C0FD153E-2C9F-4458-B0E3-B4366B592ABE}" srcOrd="0" destOrd="0" presId="urn:microsoft.com/office/officeart/2018/2/layout/IconVerticalSolidList"/>
    <dgm:cxn modelId="{1DBA6239-D034-4567-AA6B-082A024EF61A}" type="presParOf" srcId="{A27A6BD1-B8EA-4198-AC6C-1FDE1AF581C6}" destId="{E636C275-3BEC-43F6-847B-FC3AFE14B4DB}" srcOrd="1" destOrd="0" presId="urn:microsoft.com/office/officeart/2018/2/layout/IconVerticalSolidList"/>
    <dgm:cxn modelId="{ED88C324-43DD-424E-82E8-1510527EEAC6}" type="presParOf" srcId="{A27A6BD1-B8EA-4198-AC6C-1FDE1AF581C6}" destId="{8C1EE945-B4DC-4EBE-A130-C4C272F0DBB2}" srcOrd="2" destOrd="0" presId="urn:microsoft.com/office/officeart/2018/2/layout/IconVerticalSolidList"/>
    <dgm:cxn modelId="{8D8F055E-7D18-43DC-8781-5D3C257356C4}" type="presParOf" srcId="{A27A6BD1-B8EA-4198-AC6C-1FDE1AF581C6}" destId="{0092B141-D26A-4913-AC84-951904874620}" srcOrd="3" destOrd="0" presId="urn:microsoft.com/office/officeart/2018/2/layout/IconVerticalSolidList"/>
    <dgm:cxn modelId="{68E7837A-DF2E-4AE0-9801-87AE402F932A}" type="presParOf" srcId="{9B62A2A8-0EA3-4C4D-8AE0-A471071C8359}" destId="{C110B81E-97A3-4262-B823-D320FCF668F4}" srcOrd="3" destOrd="0" presId="urn:microsoft.com/office/officeart/2018/2/layout/IconVerticalSolidList"/>
    <dgm:cxn modelId="{2A7BD890-0914-4347-BA2E-4B960348B4FC}" type="presParOf" srcId="{9B62A2A8-0EA3-4C4D-8AE0-A471071C8359}" destId="{955DA949-3E8E-4466-B9C7-AB3567653909}" srcOrd="4" destOrd="0" presId="urn:microsoft.com/office/officeart/2018/2/layout/IconVerticalSolidList"/>
    <dgm:cxn modelId="{32D3AFA3-78C7-446B-87C4-07A215A67B2A}" type="presParOf" srcId="{955DA949-3E8E-4466-B9C7-AB3567653909}" destId="{C93C22EE-6C41-4F3D-AFDB-5A20543E238E}" srcOrd="0" destOrd="0" presId="urn:microsoft.com/office/officeart/2018/2/layout/IconVerticalSolidList"/>
    <dgm:cxn modelId="{447A8B83-9CE7-451A-8139-6E7BDAD78E44}" type="presParOf" srcId="{955DA949-3E8E-4466-B9C7-AB3567653909}" destId="{142679CF-17FC-4BF9-B739-9B8084AD59E9}" srcOrd="1" destOrd="0" presId="urn:microsoft.com/office/officeart/2018/2/layout/IconVerticalSolidList"/>
    <dgm:cxn modelId="{BF70FD7B-B689-4D5F-8375-3A6783AF7855}" type="presParOf" srcId="{955DA949-3E8E-4466-B9C7-AB3567653909}" destId="{EBD3EF53-3F96-4EC0-A8A7-0EEFC8193450}" srcOrd="2" destOrd="0" presId="urn:microsoft.com/office/officeart/2018/2/layout/IconVerticalSolidList"/>
    <dgm:cxn modelId="{4253B504-620E-45EC-AD81-CBB9E4B06C8F}" type="presParOf" srcId="{955DA949-3E8E-4466-B9C7-AB3567653909}" destId="{1D71CD9E-61E3-4417-99E0-4268A6BF802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8A052-5D10-4FFF-89CD-20DE9D163B74}">
      <dsp:nvSpPr>
        <dsp:cNvPr id="0" name=""/>
        <dsp:cNvSpPr/>
      </dsp:nvSpPr>
      <dsp:spPr>
        <a:xfrm>
          <a:off x="0" y="604"/>
          <a:ext cx="11233150" cy="141346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B2A91C-71E5-4CBD-A54D-01B72AE31EDE}">
      <dsp:nvSpPr>
        <dsp:cNvPr id="0" name=""/>
        <dsp:cNvSpPr/>
      </dsp:nvSpPr>
      <dsp:spPr>
        <a:xfrm>
          <a:off x="427573" y="318633"/>
          <a:ext cx="777405" cy="7774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E9370-CA04-495E-B139-1094D4D6385E}">
      <dsp:nvSpPr>
        <dsp:cNvPr id="0" name=""/>
        <dsp:cNvSpPr/>
      </dsp:nvSpPr>
      <dsp:spPr>
        <a:xfrm>
          <a:off x="1632551" y="604"/>
          <a:ext cx="9600598" cy="1413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592" tIns="149592" rIns="149592" bIns="14959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Connecting Montgomery and Barrett reduction</a:t>
          </a:r>
        </a:p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Barrett multiplication</a:t>
          </a:r>
        </a:p>
      </dsp:txBody>
      <dsp:txXfrm>
        <a:off x="1632551" y="604"/>
        <a:ext cx="9600598" cy="1413464"/>
      </dsp:txXfrm>
    </dsp:sp>
    <dsp:sp modelId="{C0FD153E-2C9F-4458-B0E3-B4366B592ABE}">
      <dsp:nvSpPr>
        <dsp:cNvPr id="0" name=""/>
        <dsp:cNvSpPr/>
      </dsp:nvSpPr>
      <dsp:spPr>
        <a:xfrm>
          <a:off x="0" y="1767435"/>
          <a:ext cx="11233150" cy="141346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36C275-3BEC-43F6-847B-FC3AFE14B4DB}">
      <dsp:nvSpPr>
        <dsp:cNvPr id="0" name=""/>
        <dsp:cNvSpPr/>
      </dsp:nvSpPr>
      <dsp:spPr>
        <a:xfrm>
          <a:off x="427573" y="2085464"/>
          <a:ext cx="777405" cy="7774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92B141-D26A-4913-AC84-951904874620}">
      <dsp:nvSpPr>
        <dsp:cNvPr id="0" name=""/>
        <dsp:cNvSpPr/>
      </dsp:nvSpPr>
      <dsp:spPr>
        <a:xfrm>
          <a:off x="1632551" y="1767435"/>
          <a:ext cx="9600598" cy="1413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592" tIns="149592" rIns="149592" bIns="14959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AArch64 Neon implementation</a:t>
          </a:r>
        </a:p>
      </dsp:txBody>
      <dsp:txXfrm>
        <a:off x="1632551" y="1767435"/>
        <a:ext cx="9600598" cy="1413464"/>
      </dsp:txXfrm>
    </dsp:sp>
    <dsp:sp modelId="{C93C22EE-6C41-4F3D-AFDB-5A20543E238E}">
      <dsp:nvSpPr>
        <dsp:cNvPr id="0" name=""/>
        <dsp:cNvSpPr/>
      </dsp:nvSpPr>
      <dsp:spPr>
        <a:xfrm>
          <a:off x="0" y="3534266"/>
          <a:ext cx="11233150" cy="141346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2679CF-17FC-4BF9-B739-9B8084AD59E9}">
      <dsp:nvSpPr>
        <dsp:cNvPr id="0" name=""/>
        <dsp:cNvSpPr/>
      </dsp:nvSpPr>
      <dsp:spPr>
        <a:xfrm>
          <a:off x="427573" y="3852295"/>
          <a:ext cx="777405" cy="7774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1CD9E-61E3-4417-99E0-4268A6BF8023}">
      <dsp:nvSpPr>
        <dsp:cNvPr id="0" name=""/>
        <dsp:cNvSpPr/>
      </dsp:nvSpPr>
      <dsp:spPr>
        <a:xfrm>
          <a:off x="1632551" y="3534266"/>
          <a:ext cx="9600598" cy="14134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592" tIns="149592" rIns="149592" bIns="149592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Results &amp; Outlook</a:t>
          </a:r>
        </a:p>
      </dsp:txBody>
      <dsp:txXfrm>
        <a:off x="1632551" y="3534266"/>
        <a:ext cx="9600598" cy="1413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B394A5-FD1F-430F-BB3A-F7878AC293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CE605-DAD4-4C64-BE6E-BE3D8E5504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99187-58AF-4D6B-8526-D5C98A6AF8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79C45C6D-DBFC-4B67-A8DE-9C2360ACC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82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7C0424-39BA-4205-9510-7D8372B40F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861BC-4E89-4909-9F41-7A6E201837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5B25F150-DB0B-4758-AFA9-222A6E446235}" type="datetimeFigureOut">
              <a:rPr lang="en-US" altLang="en-US"/>
              <a:pPr>
                <a:defRPr/>
              </a:pPr>
              <a:t>9/16/22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5B20C51-CC4D-4C34-9C63-92F50CE02E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AC138B7-E2A5-4B5D-ADC2-E53A511B5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61A1A-4481-471C-A253-BE997586AA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0DDD9-A1C6-46BA-89ED-AF0DD2672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3B16354E-6974-4833-AB87-3220A0835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758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6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30000"/>
              </a:spcBef>
            </a:pP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6354E-6974-4833-AB87-3220A0835E84}" type="slidenum">
              <a:rPr lang="en-US" altLang="en-US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113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6354E-6974-4833-AB87-3220A0835E84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558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6354E-6974-4833-AB87-3220A0835E8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66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6354E-6974-4833-AB87-3220A0835E8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382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6354E-6974-4833-AB87-3220A0835E8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357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6354E-6974-4833-AB87-3220A0835E84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323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6354E-6974-4833-AB87-3220A0835E8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209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6354E-6974-4833-AB87-3220A0835E84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7415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6354E-6974-4833-AB87-3220A0835E84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243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16354E-6974-4833-AB87-3220A0835E84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61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E556DF-BE24-BB47-9FD2-350D67DC1C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1"/>
            <a:ext cx="12193200" cy="6858002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DB56EA-EFE9-874F-97FF-66B32F665BC9}"/>
              </a:ext>
            </a:extLst>
          </p:cNvPr>
          <p:cNvSpPr>
            <a:spLocks/>
          </p:cNvSpPr>
          <p:nvPr userDrawn="1"/>
        </p:nvSpPr>
        <p:spPr>
          <a:xfrm rot="5400000">
            <a:off x="2666400" y="-2667600"/>
            <a:ext cx="6858000" cy="121932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834CFF-8E93-2347-9547-EC508DDB3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82DC592-EAC9-634F-9EE1-EDC89A2624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200936EE-7EE0-D441-851D-618ACC029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DE2A1EC-11A7-6C45-AE97-813BACFCF8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3292D234-E25F-7F41-ABB8-C75FCF5CD5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9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74A8AC8F-8A23-E644-ABCA-8318EFE232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7"/>
            <a:ext cx="12193200" cy="68586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5CEC7D-A359-1740-9727-7D6F154D85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9308F2-C30B-4E4F-9DA5-A1A86F5F7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75A4ED9-47E4-4F44-AAD7-16DA7F418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2732B47-45F3-C946-9945-2403B1618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18CCECB-9B2C-4F40-93A1-3FF926465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9DE32C43-10DC-6D45-AAC5-F6B8ED9985E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744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9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r, light&#10;&#10;Description automatically generated">
            <a:extLst>
              <a:ext uri="{FF2B5EF4-FFF2-40B4-BE49-F238E27FC236}">
                <a16:creationId xmlns:a16="http://schemas.microsoft.com/office/drawing/2014/main" id="{2C9049B0-0B94-BD42-824D-B6D9FACBA8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1"/>
            <a:ext cx="12193200" cy="685800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9285AD-6427-0B46-A0F2-1DCB911CA9CC}"/>
              </a:ext>
            </a:extLst>
          </p:cNvPr>
          <p:cNvSpPr/>
          <p:nvPr/>
        </p:nvSpPr>
        <p:spPr>
          <a:xfrm>
            <a:off x="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2C92D88E-083D-134C-B52F-6CC5AF5C8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2862004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0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F1BEC-2CAF-7649-A00C-2845946E67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841289-60D1-7948-9778-C9FCBEABBE6A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BD9E1612-4267-6F43-930F-DF8E7CAB8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334406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E12DA-8290-CF4B-976D-F9128AA4E4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1"/>
            <a:ext cx="121932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A7D91F-FDE8-064E-A3E9-D2C0020634A8}"/>
              </a:ext>
            </a:extLst>
          </p:cNvPr>
          <p:cNvSpPr/>
          <p:nvPr/>
        </p:nvSpPr>
        <p:spPr>
          <a:xfrm>
            <a:off x="-1200" y="-2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43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08BC2848-87C7-5746-A86D-C97090392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51516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vertebrate, ctenophore&#10;&#10;Description automatically generated">
            <a:extLst>
              <a:ext uri="{FF2B5EF4-FFF2-40B4-BE49-F238E27FC236}">
                <a16:creationId xmlns:a16="http://schemas.microsoft.com/office/drawing/2014/main" id="{58C025E6-8226-464D-867E-1C3F7CD52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BE7B51-ECA1-FA4D-BCAA-2BAA2A4A3ED4}"/>
              </a:ext>
            </a:extLst>
          </p:cNvPr>
          <p:cNvSpPr/>
          <p:nvPr/>
        </p:nvSpPr>
        <p:spPr>
          <a:xfrm>
            <a:off x="3510116" y="1"/>
            <a:ext cx="8681883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8594450C-CCE5-4C47-B7F6-5DF70FFB2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  <p:pic>
        <p:nvPicPr>
          <p:cNvPr id="20" name="Picture 19" descr="A picture containing invertebrate, ctenophore&#10;&#10;Description automatically generated">
            <a:extLst>
              <a:ext uri="{FF2B5EF4-FFF2-40B4-BE49-F238E27FC236}">
                <a16:creationId xmlns:a16="http://schemas.microsoft.com/office/drawing/2014/main" id="{33419013-162D-4BDD-AC16-6FB09B4ABA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837EC294-C49C-4C3A-BABF-B2D2A7A1BD7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E6F91E-3035-4A27-A5FF-17345335D9E2}"/>
              </a:ext>
            </a:extLst>
          </p:cNvPr>
          <p:cNvSpPr/>
          <p:nvPr userDrawn="1"/>
        </p:nvSpPr>
        <p:spPr>
          <a:xfrm>
            <a:off x="3510116" y="1"/>
            <a:ext cx="8681883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1D1B7BE-89AC-4C75-842A-A79CED14C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26" name="Picture 2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4658932-99A6-4939-A47E-ED128B61B4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F0CE4B0-C012-4749-9979-1162CD3DE2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A3E7683A-811A-47FE-B2A4-84E110B25A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4234773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D8F0C-28F2-8A42-9D40-7084C9FFD7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53" y="0"/>
            <a:ext cx="12212707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6677CF-4019-3745-AE17-170FFE5A9470}"/>
              </a:ext>
            </a:extLst>
          </p:cNvPr>
          <p:cNvSpPr/>
          <p:nvPr/>
        </p:nvSpPr>
        <p:spPr>
          <a:xfrm>
            <a:off x="0" y="0"/>
            <a:ext cx="12202354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7A9D52F9-F4FB-604C-AE0E-B3F3E21EB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90025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ircuit, electronics, night&#10;&#10;Description automatically generated">
            <a:extLst>
              <a:ext uri="{FF2B5EF4-FFF2-40B4-BE49-F238E27FC236}">
                <a16:creationId xmlns:a16="http://schemas.microsoft.com/office/drawing/2014/main" id="{0CFC14C8-0981-E345-B10D-84223FB4C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-1"/>
            <a:ext cx="12193200" cy="685800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42CAB4-5A61-4A44-9A1E-BC9746ED65BA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435BB36B-26D9-CC48-A566-5C9C23D3C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724209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5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 object, blue, star, bright&#10;&#10;Description automatically generated">
            <a:extLst>
              <a:ext uri="{FF2B5EF4-FFF2-40B4-BE49-F238E27FC236}">
                <a16:creationId xmlns:a16="http://schemas.microsoft.com/office/drawing/2014/main" id="{FB37B42A-7042-E140-A580-6034CB5856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2"/>
            <a:ext cx="12193200" cy="685799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9646DD-15B4-6F44-9224-549BD8C15001}"/>
              </a:ext>
            </a:extLst>
          </p:cNvPr>
          <p:cNvSpPr/>
          <p:nvPr/>
        </p:nvSpPr>
        <p:spPr>
          <a:xfrm>
            <a:off x="-120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7282D6DE-9D97-7745-84EE-EA25274FB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2484368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BEC0F4-29B3-1844-A206-E9978DDC95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BA66D4-F829-5348-B094-D86162A17157}"/>
              </a:ext>
            </a:extLst>
          </p:cNvPr>
          <p:cNvSpPr/>
          <p:nvPr/>
        </p:nvSpPr>
        <p:spPr>
          <a:xfrm>
            <a:off x="-60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6CABF257-D0C0-1544-906B-AC14D2FC5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2055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0AFABCE9-6BC8-E741-B725-757DD8CDEF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200" cy="686115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30656C-1B23-0749-AD6A-14502D71E9B2}"/>
              </a:ext>
            </a:extLst>
          </p:cNvPr>
          <p:cNvSpPr/>
          <p:nvPr/>
        </p:nvSpPr>
        <p:spPr>
          <a:xfrm>
            <a:off x="-600" y="1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F17EC1AF-A8B5-2F45-A7AE-01AAC58E5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3490099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223CC0-C7A1-BC40-9A1F-09EBC27A25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CD7DAB-58BC-C442-ABC0-6D7414DF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Divider Page Title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CDE2EBD-0FA3-D24B-AC33-4F98A57EE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FF51B5E8-1A64-CC4C-8297-18A3B49396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B94289A3-553B-644A-89FB-EA3DBA845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3349421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laser, light, scene&#10;&#10;Description automatically generated">
            <a:extLst>
              <a:ext uri="{FF2B5EF4-FFF2-40B4-BE49-F238E27FC236}">
                <a16:creationId xmlns:a16="http://schemas.microsoft.com/office/drawing/2014/main" id="{566CB7B2-10D4-7544-8B87-EFB12B445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D297C4-855A-9540-843B-CC587D9FD8C1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15D5131B-4C51-1F44-B7F4-6CA8B239F63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tx2"/>
                </a:solidFill>
              </a:rPr>
              <a:t>© 2022 Arm</a:t>
            </a:r>
            <a:endParaRPr lang="en-US" altLang="en-US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1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ection Divid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F5B06E-F6A0-3B43-AD64-568F71E241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3DAA08-2A8E-BC49-A908-D83D95CBFD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Divider Page Title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18585A9-CBDE-FB4B-A656-FBBD0B0CA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F366692D-059F-E843-B530-FFE3E2135C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E0BBECD5-2D6F-1C43-88E2-767E0B284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30735423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Section Divider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353FD8-3FBF-E340-8B41-D553C61637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602B157-BA2E-444C-B53E-75E5005648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Divider Page Title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FC899D-8C55-104D-89CA-EA4FCE459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2C852A8C-3865-AA4E-82F7-750F6C6DD6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C90F636D-CBAA-8945-AF38-B540288F4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35004707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654760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479425" y="1171111"/>
            <a:ext cx="11233150" cy="4948335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</a:defRPr>
            </a:lvl1pPr>
            <a:lvl2pPr marL="672783">
              <a:lnSpc>
                <a:spcPct val="100000"/>
              </a:lnSpc>
              <a:spcAft>
                <a:spcPts val="0"/>
              </a:spcAft>
              <a:defRPr sz="2000">
                <a:solidFill>
                  <a:schemeClr val="tx2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3pPr>
            <a:lvl4pPr marL="1293178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 with Top Level Bullet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32256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slide w/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9425" y="1554489"/>
            <a:ext cx="11233150" cy="455323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94799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E00537-4172-4053-A616-87E429C679AC}"/>
              </a:ext>
            </a:extLst>
          </p:cNvPr>
          <p:cNvCxnSpPr>
            <a:cxnSpLocks/>
          </p:cNvCxnSpPr>
          <p:nvPr/>
        </p:nvCxnSpPr>
        <p:spPr>
          <a:xfrm>
            <a:off x="6096000" y="1620481"/>
            <a:ext cx="0" cy="451520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991131"/>
            <a:ext cx="11233150" cy="359204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31"/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1620481"/>
            <a:ext cx="5345642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477587" y="2202443"/>
            <a:ext cx="5347480" cy="3933245"/>
          </a:xfrm>
        </p:spPr>
        <p:txBody>
          <a:bodyPr/>
          <a:lstStyle>
            <a:lvl1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31"/>
          <p:cNvSpPr>
            <a:spLocks noGrp="1"/>
          </p:cNvSpPr>
          <p:nvPr>
            <p:ph type="body" sz="quarter" idx="18" hasCustomPrompt="1"/>
          </p:nvPr>
        </p:nvSpPr>
        <p:spPr>
          <a:xfrm>
            <a:off x="6341534" y="1620481"/>
            <a:ext cx="5371042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6339947" y="2202442"/>
            <a:ext cx="5372628" cy="3933246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3321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795D2F-D322-4144-8DA8-55D6A2942740}"/>
              </a:ext>
            </a:extLst>
          </p:cNvPr>
          <p:cNvCxnSpPr>
            <a:cxnSpLocks/>
          </p:cNvCxnSpPr>
          <p:nvPr/>
        </p:nvCxnSpPr>
        <p:spPr bwMode="auto">
          <a:xfrm>
            <a:off x="4148138" y="1611050"/>
            <a:ext cx="0" cy="44484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D2EAD-40A5-4C0B-900F-916EB19FF748}"/>
              </a:ext>
            </a:extLst>
          </p:cNvPr>
          <p:cNvCxnSpPr>
            <a:cxnSpLocks/>
          </p:cNvCxnSpPr>
          <p:nvPr/>
        </p:nvCxnSpPr>
        <p:spPr bwMode="auto">
          <a:xfrm>
            <a:off x="8051800" y="1611050"/>
            <a:ext cx="0" cy="44484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9426" y="2373786"/>
            <a:ext cx="3372644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0" name="Text Placeholder 131"/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1611050"/>
            <a:ext cx="33726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7"/>
          </p:nvPr>
        </p:nvSpPr>
        <p:spPr>
          <a:xfrm>
            <a:off x="4416359" y="2373786"/>
            <a:ext cx="3359281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8"/>
          </p:nvPr>
        </p:nvSpPr>
        <p:spPr>
          <a:xfrm>
            <a:off x="8300113" y="2373786"/>
            <a:ext cx="3412462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1"/>
          <p:cNvSpPr>
            <a:spLocks noGrp="1"/>
          </p:cNvSpPr>
          <p:nvPr>
            <p:ph type="body" sz="quarter" idx="19" hasCustomPrompt="1"/>
          </p:nvPr>
        </p:nvSpPr>
        <p:spPr>
          <a:xfrm>
            <a:off x="4419997" y="1611050"/>
            <a:ext cx="33599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1"/>
          <p:cNvSpPr>
            <a:spLocks noGrp="1"/>
          </p:cNvSpPr>
          <p:nvPr>
            <p:ph type="body" sz="quarter" idx="20" hasCustomPrompt="1"/>
          </p:nvPr>
        </p:nvSpPr>
        <p:spPr>
          <a:xfrm>
            <a:off x="8299449" y="1611050"/>
            <a:ext cx="3413126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2744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>
          <a:xfrm>
            <a:off x="8299119" y="2372564"/>
            <a:ext cx="3413455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36" name="Group 6">
            <a:extLst>
              <a:ext uri="{FF2B5EF4-FFF2-40B4-BE49-F238E27FC236}">
                <a16:creationId xmlns:a16="http://schemas.microsoft.com/office/drawing/2014/main" id="{CCE81F77-7204-0241-970A-63C43B1D7B80}"/>
              </a:ext>
            </a:extLst>
          </p:cNvPr>
          <p:cNvGrpSpPr>
            <a:grpSpLocks/>
          </p:cNvGrpSpPr>
          <p:nvPr/>
        </p:nvGrpSpPr>
        <p:grpSpPr bwMode="auto">
          <a:xfrm>
            <a:off x="4148138" y="1611050"/>
            <a:ext cx="3903662" cy="4448438"/>
            <a:chOff x="3706307" y="1883391"/>
            <a:chExt cx="3803176" cy="447295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266E339-1F3B-8E41-B64F-AA6A42EDF7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06307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22B3030-62BD-3440-A850-5C6E7CCDD5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509483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 Placeholder 131">
            <a:extLst>
              <a:ext uri="{FF2B5EF4-FFF2-40B4-BE49-F238E27FC236}">
                <a16:creationId xmlns:a16="http://schemas.microsoft.com/office/drawing/2014/main" id="{B54BFFD1-D378-D841-B5DD-88788B48D0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1611050"/>
            <a:ext cx="33726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31">
            <a:extLst>
              <a:ext uri="{FF2B5EF4-FFF2-40B4-BE49-F238E27FC236}">
                <a16:creationId xmlns:a16="http://schemas.microsoft.com/office/drawing/2014/main" id="{E3125198-F65A-8049-9D3E-A6AF258DAE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6192" y="1611050"/>
            <a:ext cx="33599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131">
            <a:extLst>
              <a:ext uri="{FF2B5EF4-FFF2-40B4-BE49-F238E27FC236}">
                <a16:creationId xmlns:a16="http://schemas.microsoft.com/office/drawing/2014/main" id="{7C8008EA-19DB-814F-9284-A055A2AB8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9449" y="1611050"/>
            <a:ext cx="3413126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Content Placeholder 8">
            <a:extLst>
              <a:ext uri="{FF2B5EF4-FFF2-40B4-BE49-F238E27FC236}">
                <a16:creationId xmlns:a16="http://schemas.microsoft.com/office/drawing/2014/main" id="{DD4BA2E6-FACA-5C45-B75F-9327959A67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15863" y="2372564"/>
            <a:ext cx="3360274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Content Placeholder 8">
            <a:extLst>
              <a:ext uri="{FF2B5EF4-FFF2-40B4-BE49-F238E27FC236}">
                <a16:creationId xmlns:a16="http://schemas.microsoft.com/office/drawing/2014/main" id="{5AB0A5A2-CEF5-6E44-BACF-2C0296FE306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79425" y="2372564"/>
            <a:ext cx="3360274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58273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l_narrow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05B7A5-C1F7-41D3-815C-A3728D81DBDD}"/>
              </a:ext>
            </a:extLst>
          </p:cNvPr>
          <p:cNvCxnSpPr>
            <a:cxnSpLocks/>
          </p:cNvCxnSpPr>
          <p:nvPr/>
        </p:nvCxnSpPr>
        <p:spPr>
          <a:xfrm>
            <a:off x="3255004" y="1631950"/>
            <a:ext cx="0" cy="44406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1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idx="1"/>
          </p:nvPr>
        </p:nvSpPr>
        <p:spPr>
          <a:xfrm>
            <a:off x="479425" y="1631111"/>
            <a:ext cx="2619375" cy="444060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1"/>
          </p:nvPr>
        </p:nvSpPr>
        <p:spPr>
          <a:xfrm>
            <a:off x="3416035" y="1631111"/>
            <a:ext cx="8296540" cy="4440603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1800"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85214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41881F-8B1A-4F78-926D-54E8F515C458}"/>
              </a:ext>
            </a:extLst>
          </p:cNvPr>
          <p:cNvCxnSpPr>
            <a:cxnSpLocks/>
          </p:cNvCxnSpPr>
          <p:nvPr/>
        </p:nvCxnSpPr>
        <p:spPr>
          <a:xfrm>
            <a:off x="8932863" y="1629287"/>
            <a:ext cx="0" cy="444326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1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9037637" y="1629597"/>
            <a:ext cx="2674937" cy="4443488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21"/>
          </p:nvPr>
        </p:nvSpPr>
        <p:spPr>
          <a:xfrm>
            <a:off x="479425" y="1629287"/>
            <a:ext cx="8348664" cy="4443267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1800"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7914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354388" y="1618445"/>
            <a:ext cx="2606675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3354388" y="3755872"/>
            <a:ext cx="2606675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9066213" y="1618445"/>
            <a:ext cx="2646362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6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9066213" y="3755872"/>
            <a:ext cx="2646362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79425" y="1618445"/>
            <a:ext cx="2619375" cy="408622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01738" indent="-173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220216" y="1618445"/>
            <a:ext cx="2606675" cy="408622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01738" indent="-173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0937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city, night&#10;&#10;Description automatically generated">
            <a:extLst>
              <a:ext uri="{FF2B5EF4-FFF2-40B4-BE49-F238E27FC236}">
                <a16:creationId xmlns:a16="http://schemas.microsoft.com/office/drawing/2014/main" id="{373ACAC4-F57F-F549-85F2-65FF12CC2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B835CB-DD8C-F446-83CE-32ACFB0217A0}"/>
              </a:ext>
            </a:extLst>
          </p:cNvPr>
          <p:cNvSpPr/>
          <p:nvPr userDrawn="1"/>
        </p:nvSpPr>
        <p:spPr>
          <a:xfrm>
            <a:off x="-1200" y="0"/>
            <a:ext cx="12193200" cy="6857998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E2E6ED93-C5DD-684E-B1BE-4080D175C89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tx2"/>
                </a:solidFill>
              </a:rPr>
              <a:t>© 2022 Arm</a:t>
            </a:r>
            <a:endParaRPr lang="en-US" altLang="en-US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02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9425" y="1629079"/>
            <a:ext cx="5481108" cy="445519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250924" y="1629080"/>
            <a:ext cx="5461651" cy="4455198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54446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d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able Placeholder 3"/>
          <p:cNvSpPr>
            <a:spLocks noGrp="1"/>
          </p:cNvSpPr>
          <p:nvPr>
            <p:ph type="tbl" sz="quarter" idx="13"/>
          </p:nvPr>
        </p:nvSpPr>
        <p:spPr>
          <a:xfrm>
            <a:off x="479425" y="1259574"/>
            <a:ext cx="11233150" cy="48364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6603079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1204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28AC5A-7EFB-CA43-8A9B-3B442C5C9A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B5F482-A1DF-47CF-A799-587634BE9938}"/>
              </a:ext>
            </a:extLst>
          </p:cNvPr>
          <p:cNvSpPr/>
          <p:nvPr/>
        </p:nvSpPr>
        <p:spPr>
          <a:xfrm>
            <a:off x="10683875" y="5937250"/>
            <a:ext cx="1095375" cy="682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C1198ECC-03BB-F84C-8B27-CF6053626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7A746513-6692-3243-B29E-D98C47CC3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C5D5FE-AA87-2543-9668-41C15F717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0505" y="952143"/>
            <a:ext cx="4655186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Thank You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Danke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Gracias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谢谢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ありがとう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Asante</a:t>
            </a: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Merci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감사합니다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धन्यवाद</a:t>
            </a:r>
            <a:endParaRPr lang="en-US" altLang="en-US" sz="2800">
              <a:solidFill>
                <a:schemeClr val="bg1"/>
              </a:solidFill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>
                <a:solidFill>
                  <a:schemeClr val="bg1"/>
                </a:solidFill>
              </a:rPr>
              <a:t>Kiitos</a:t>
            </a:r>
          </a:p>
          <a:p>
            <a:pPr algn="r">
              <a:defRPr/>
            </a:pPr>
            <a:r>
              <a:rPr lang="ar-SA" sz="2800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+mn-cs"/>
              </a:rPr>
              <a:t>شكرًا</a:t>
            </a:r>
            <a:endParaRPr lang="en-GB" sz="2800" kern="1200">
              <a:solidFill>
                <a:schemeClr val="bg1"/>
              </a:solidFill>
              <a:latin typeface="Calibri" charset="0"/>
              <a:ea typeface="ＭＳ Ｐゴシック" charset="-128"/>
              <a:cs typeface="+mn-cs"/>
            </a:endParaRPr>
          </a:p>
          <a:p>
            <a:pPr algn="r">
              <a:defRPr/>
            </a:pPr>
            <a:r>
              <a:rPr lang="as-IN" altLang="en-US" sz="2800">
                <a:solidFill>
                  <a:schemeClr val="bg1"/>
                </a:solidFill>
              </a:rPr>
              <a:t>ধন্যবাদ</a:t>
            </a:r>
            <a:br>
              <a:rPr lang="en-US" altLang="en-US" sz="2800">
                <a:solidFill>
                  <a:schemeClr val="bg1"/>
                </a:solidFill>
              </a:rPr>
            </a:br>
            <a:r>
              <a:rPr lang="he-IL" altLang="en-US" sz="2800">
                <a:solidFill>
                  <a:schemeClr val="bg1"/>
                </a:solidFill>
              </a:rPr>
              <a:t>תודה</a:t>
            </a:r>
            <a:endParaRPr lang="en-US" alt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944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11E887-F2DD-9743-B321-E6625A63F4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0" name="Picture 9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AF5F647F-3DD2-E04B-AC85-5BB3FF0999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78608EF5-2F4C-244E-AC12-3DDFFF373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F76491-53A4-BB43-9967-367CD179C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0505" y="952143"/>
            <a:ext cx="4655186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Thank You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Danke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Gracias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谢谢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ありがとう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Asante</a:t>
            </a: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Merci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감사합니다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धन्यवाद</a:t>
            </a:r>
            <a:endParaRPr lang="en-US" altLang="en-US" sz="2800">
              <a:solidFill>
                <a:schemeClr val="bg1"/>
              </a:solidFill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>
                <a:solidFill>
                  <a:schemeClr val="bg1"/>
                </a:solidFill>
              </a:rPr>
              <a:t>Kiitos</a:t>
            </a:r>
          </a:p>
          <a:p>
            <a:pPr algn="r">
              <a:defRPr/>
            </a:pPr>
            <a:r>
              <a:rPr lang="ar-SA" sz="2800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+mn-cs"/>
              </a:rPr>
              <a:t>شكرًا</a:t>
            </a:r>
            <a:endParaRPr lang="en-GB" sz="2800" kern="1200">
              <a:solidFill>
                <a:schemeClr val="bg1"/>
              </a:solidFill>
              <a:latin typeface="Calibri" charset="0"/>
              <a:ea typeface="ＭＳ Ｐゴシック" charset="-128"/>
              <a:cs typeface="+mn-cs"/>
            </a:endParaRPr>
          </a:p>
          <a:p>
            <a:pPr algn="r">
              <a:defRPr/>
            </a:pPr>
            <a:r>
              <a:rPr lang="as-IN" altLang="en-US" sz="2800">
                <a:solidFill>
                  <a:schemeClr val="bg1"/>
                </a:solidFill>
              </a:rPr>
              <a:t>ধন্যবাদ</a:t>
            </a:r>
            <a:br>
              <a:rPr lang="en-US" altLang="en-US" sz="2800">
                <a:solidFill>
                  <a:schemeClr val="bg1"/>
                </a:solidFill>
              </a:rPr>
            </a:br>
            <a:r>
              <a:rPr lang="he-IL" altLang="en-US" sz="2800">
                <a:solidFill>
                  <a:schemeClr val="bg1"/>
                </a:solidFill>
              </a:rPr>
              <a:t>תודה</a:t>
            </a:r>
            <a:endParaRPr lang="en-US" alt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897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3539DD-CEDA-3A48-A36A-6D3775392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078942" y="1087378"/>
            <a:ext cx="42333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x-none" sz="1200">
                <a:solidFill>
                  <a:schemeClr val="bg1"/>
                </a:solidFill>
              </a:rPr>
              <a:t>The Arm trademarks featured in this presentation are registered trademarks or trademarks of Arm Limited (or its subsidiaries) in the US and/or elsewhere.  All rights reserved.  All other marks featured may be trademarks of their respective owners.</a:t>
            </a:r>
          </a:p>
          <a:p>
            <a:pPr algn="r">
              <a:defRPr/>
            </a:pPr>
            <a:br>
              <a:rPr lang="en-US" altLang="x-none" sz="1200">
                <a:solidFill>
                  <a:schemeClr val="bg1"/>
                </a:solidFill>
              </a:rPr>
            </a:br>
            <a:r>
              <a:rPr lang="en-US" altLang="x-none" sz="1200" err="1">
                <a:solidFill>
                  <a:schemeClr val="bg1"/>
                </a:solidFill>
              </a:rPr>
              <a:t>www.arm.com</a:t>
            </a:r>
            <a:r>
              <a:rPr lang="en-US" altLang="x-none" sz="1200">
                <a:solidFill>
                  <a:schemeClr val="bg1"/>
                </a:solidFill>
              </a:rPr>
              <a:t>/company/policies/trademarks</a:t>
            </a:r>
          </a:p>
        </p:txBody>
      </p:sp>
      <p:pic>
        <p:nvPicPr>
          <p:cNvPr id="9" name="Picture 8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05C774FB-6A72-C34E-AAAD-07547EC963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0366987F-82C0-C846-95C5-9F4F6B959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35733849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720845-44B5-8345-A55E-DF3DBAF7C2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078942" y="1087378"/>
            <a:ext cx="42333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x-none" sz="1200">
                <a:solidFill>
                  <a:schemeClr val="bg1"/>
                </a:solidFill>
              </a:rPr>
              <a:t>The Arm trademarks featured in this presentation are registered trademarks or trademarks of Arm Limited (or its subsidiaries) in the US and/or elsewhere.  All rights reserved.  All other marks featured may be trademarks of their respective owners.</a:t>
            </a:r>
          </a:p>
          <a:p>
            <a:pPr algn="r">
              <a:defRPr/>
            </a:pPr>
            <a:br>
              <a:rPr lang="en-US" altLang="x-none" sz="1200">
                <a:solidFill>
                  <a:schemeClr val="bg1"/>
                </a:solidFill>
              </a:rPr>
            </a:br>
            <a:r>
              <a:rPr lang="en-US" altLang="x-none" sz="1200" err="1">
                <a:solidFill>
                  <a:schemeClr val="bg1"/>
                </a:solidFill>
              </a:rPr>
              <a:t>www.arm.com</a:t>
            </a:r>
            <a:r>
              <a:rPr lang="en-US" altLang="x-none" sz="1200">
                <a:solidFill>
                  <a:schemeClr val="bg1"/>
                </a:solidFill>
              </a:rPr>
              <a:t>/company/policies/trademarks</a:t>
            </a:r>
          </a:p>
        </p:txBody>
      </p:sp>
      <p:pic>
        <p:nvPicPr>
          <p:cNvPr id="9" name="Picture 8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0A3F307A-54EB-9747-ABE8-8A816CDDD8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D48F6E6A-30B4-334B-B444-2815F9AD7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85615692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1 Column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34" b="6534"/>
          <a:stretch/>
        </p:blipFill>
        <p:spPr>
          <a:xfrm>
            <a:off x="-1" y="14984"/>
            <a:ext cx="12192001" cy="6858000"/>
          </a:xfrm>
          <a:prstGeom prst="rect">
            <a:avLst/>
          </a:prstGeom>
        </p:spPr>
      </p:pic>
      <p:sp>
        <p:nvSpPr>
          <p:cNvPr id="13" name="TextBox 26">
            <a:extLst>
              <a:ext uri="{FF2B5EF4-FFF2-40B4-BE49-F238E27FC236}">
                <a16:creationId xmlns:a16="http://schemas.microsoft.com/office/drawing/2014/main" id="{E77CB650-84A2-4645-AD20-C9EAC63D7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6410643"/>
            <a:ext cx="312738" cy="1381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fld id="{2682C2D1-8EA8-E748-B66F-74D4D53CF8F8}" type="slidenum">
              <a:rPr lang="en-US" altLang="en-US" sz="1000" smtClean="0">
                <a:solidFill>
                  <a:schemeClr val="accent6"/>
                </a:solidFill>
              </a:rPr>
              <a:pPr eaLnBrk="1" hangingPunct="1">
                <a:lnSpc>
                  <a:spcPct val="90000"/>
                </a:lnSpc>
                <a:spcAft>
                  <a:spcPts val="600"/>
                </a:spcAft>
                <a:buFont typeface="Arial" charset="0"/>
                <a:buNone/>
                <a:defRPr/>
              </a:pPr>
              <a:t>‹#›</a:t>
            </a:fld>
            <a:endParaRPr lang="en-US" altLang="en-US" sz="1000">
              <a:solidFill>
                <a:schemeClr val="accent6"/>
              </a:solidFill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030B885F-6B35-BD4C-9CF8-C89844B70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6410643"/>
            <a:ext cx="1956480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accent6"/>
                </a:solidFill>
              </a:rPr>
              <a:t>Confidential © 2020 Arm Limited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430669-EA49-1243-8802-88B7C7055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50" cy="654760"/>
          </a:xfrm>
        </p:spPr>
        <p:txBody>
          <a:bodyPr anchor="t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20167F7-6924-4C42-8372-D5D7CFFF38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2125" y="1173542"/>
            <a:ext cx="11220450" cy="4086225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1DE"/>
              </a:buClr>
              <a:buFont typeface="Arial" charset="0"/>
              <a:buChar char="•"/>
              <a:defRPr sz="2200">
                <a:solidFill>
                  <a:schemeClr val="bg1"/>
                </a:solidFill>
              </a:defRPr>
            </a:lvl1pPr>
            <a:lvl2pPr marL="672783">
              <a:lnSpc>
                <a:spcPct val="100000"/>
              </a:lnSpc>
              <a:spcAft>
                <a:spcPts val="0"/>
              </a:spcAft>
              <a:buClr>
                <a:srgbClr val="00C1DE"/>
              </a:buClr>
              <a:defRPr>
                <a:solidFill>
                  <a:schemeClr val="bg1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rgbClr val="00C1DE"/>
              </a:buClr>
              <a:defRPr>
                <a:solidFill>
                  <a:schemeClr val="bg1"/>
                </a:solidFill>
              </a:defRPr>
            </a:lvl3pPr>
            <a:lvl4pPr marL="1293178">
              <a:lnSpc>
                <a:spcPct val="100000"/>
              </a:lnSpc>
              <a:spcAft>
                <a:spcPts val="0"/>
              </a:spcAft>
              <a:buClr>
                <a:srgbClr val="00C1DE"/>
              </a:buClr>
              <a:defRPr>
                <a:solidFill>
                  <a:schemeClr val="bg1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rgbClr val="00C1DE"/>
              </a:buCl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 with Top Level Bullet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A9AB81-864C-7447-9AB1-572526164E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308" y="6387541"/>
            <a:ext cx="774267" cy="2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2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 Slide with TOP level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654760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479425" y="1171111"/>
            <a:ext cx="11233150" cy="4086225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</a:defRPr>
            </a:lvl1pPr>
            <a:lvl2pPr marL="672783">
              <a:lnSpc>
                <a:spcPct val="100000"/>
              </a:lnSpc>
              <a:spcAft>
                <a:spcPts val="0"/>
              </a:spcAft>
              <a:defRPr sz="2000">
                <a:solidFill>
                  <a:schemeClr val="tx2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3pPr>
            <a:lvl4pPr marL="1293178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 with Top Level Bullet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0967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rtex-A Partner One-Pa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1674" y="1356360"/>
            <a:ext cx="6251621" cy="2301240"/>
          </a:xfrm>
        </p:spPr>
        <p:txBody>
          <a:bodyPr/>
          <a:lstStyle>
            <a:lvl1pPr marL="0" indent="0">
              <a:lnSpc>
                <a:spcPct val="88000"/>
              </a:lnSpc>
              <a:buFont typeface="Wingdings" panose="05000000000000000000" pitchFamily="2" charset="2"/>
              <a:buNone/>
              <a:defRPr sz="2400" baseline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marL="0" indent="0">
              <a:lnSpc>
                <a:spcPct val="88000"/>
              </a:lnSpc>
              <a:buNone/>
            </a:pPr>
            <a:r>
              <a:rPr lang="en-US" sz="1600" b="1"/>
              <a:t>Value Proposition statements</a:t>
            </a:r>
          </a:p>
          <a:p>
            <a:pPr>
              <a:lnSpc>
                <a:spcPct val="88000"/>
              </a:lnSpc>
            </a:pPr>
            <a:r>
              <a:rPr lang="en-GB" sz="1600"/>
              <a:t>Second level</a:t>
            </a:r>
          </a:p>
          <a:p>
            <a:pPr>
              <a:lnSpc>
                <a:spcPct val="88000"/>
              </a:lnSpc>
            </a:pPr>
            <a:r>
              <a:rPr lang="en-GB" sz="1600"/>
              <a:t>Third level</a:t>
            </a:r>
            <a:endParaRPr lang="en-US" sz="1600"/>
          </a:p>
          <a:p>
            <a:pPr marL="0" indent="0">
              <a:lnSpc>
                <a:spcPct val="88000"/>
              </a:lnSpc>
              <a:buNone/>
            </a:pPr>
            <a:endParaRPr lang="en-GB" sz="1600" b="1"/>
          </a:p>
          <a:p>
            <a:pPr marL="0" indent="0">
              <a:lnSpc>
                <a:spcPct val="88000"/>
              </a:lnSpc>
              <a:buNone/>
            </a:pPr>
            <a:r>
              <a:rPr lang="en-GB" sz="1600" b="1"/>
              <a:t>Value prop statement #2</a:t>
            </a:r>
          </a:p>
          <a:p>
            <a:pPr>
              <a:lnSpc>
                <a:spcPct val="88000"/>
              </a:lnSpc>
            </a:pPr>
            <a:r>
              <a:rPr lang="en-US" sz="1600"/>
              <a:t>Second level</a:t>
            </a:r>
          </a:p>
          <a:p>
            <a:pPr>
              <a:lnSpc>
                <a:spcPct val="88000"/>
              </a:lnSpc>
            </a:pPr>
            <a:r>
              <a:rPr lang="en-US" sz="1600"/>
              <a:t>Third level</a:t>
            </a:r>
          </a:p>
          <a:p>
            <a:pPr>
              <a:lnSpc>
                <a:spcPct val="88000"/>
              </a:lnSpc>
            </a:pPr>
            <a:endParaRPr lang="en-US" sz="1600"/>
          </a:p>
          <a:p>
            <a:pPr>
              <a:lnSpc>
                <a:spcPct val="88000"/>
              </a:lnSpc>
            </a:pPr>
            <a:r>
              <a:rPr lang="en-US" sz="1600"/>
              <a:t>Key Feature</a:t>
            </a:r>
          </a:p>
          <a:p>
            <a:pPr>
              <a:lnSpc>
                <a:spcPct val="88000"/>
              </a:lnSpc>
            </a:pPr>
            <a:endParaRPr lang="en-US" sz="1600" b="1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/>
              <a:t>Edit Title[Core: One-Line Value Proposition]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2457" y="1197429"/>
            <a:ext cx="914638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947360" y="6157610"/>
            <a:ext cx="3755855" cy="612843"/>
          </a:xfrm>
        </p:spPr>
        <p:txBody>
          <a:bodyPr/>
          <a:lstStyle>
            <a:lvl1pPr marL="0" indent="0">
              <a:buNone/>
              <a:defRPr sz="900" baseline="0"/>
            </a:lvl1pPr>
            <a:lvl2pPr marL="538116" indent="0">
              <a:buNone/>
              <a:defRPr sz="1100"/>
            </a:lvl2pPr>
            <a:lvl3pPr marL="538116" indent="0">
              <a:buNone/>
              <a:defRPr sz="1100"/>
            </a:lvl3pPr>
            <a:lvl4pPr marL="538116" indent="0">
              <a:buNone/>
              <a:defRPr sz="1100"/>
            </a:lvl4pPr>
            <a:lvl5pPr marL="538116" indent="0">
              <a:buNone/>
              <a:defRPr sz="1100"/>
            </a:lvl5pPr>
          </a:lstStyle>
          <a:p>
            <a:pPr lvl="0"/>
            <a:r>
              <a:rPr lang="en-US"/>
              <a:t>Small print for PPA table (</a:t>
            </a:r>
            <a:r>
              <a:rPr lang="en-US" err="1"/>
              <a:t>eg</a:t>
            </a:r>
            <a:r>
              <a:rPr lang="en-US"/>
              <a:t> TT, SSG, 0.9V etc..)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73539" y="5933877"/>
            <a:ext cx="6269490" cy="5609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Timing</a:t>
            </a:r>
            <a:endParaRPr lang="en-GB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7020801" y="1371602"/>
            <a:ext cx="4847721" cy="22783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picture here to show configuration</a:t>
            </a:r>
            <a:endParaRPr lang="en-GB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9" hasCustomPrompt="1"/>
          </p:nvPr>
        </p:nvSpPr>
        <p:spPr>
          <a:xfrm>
            <a:off x="7027470" y="3779522"/>
            <a:ext cx="4870448" cy="2346643"/>
          </a:xfrm>
        </p:spPr>
        <p:txBody>
          <a:bodyPr/>
          <a:lstStyle/>
          <a:p>
            <a:pPr lvl="0"/>
            <a:r>
              <a:rPr lang="en-US"/>
              <a:t>Add PPA table here</a:t>
            </a:r>
            <a:endParaRPr lang="en-GB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20" hasCustomPrompt="1"/>
          </p:nvPr>
        </p:nvSpPr>
        <p:spPr>
          <a:xfrm>
            <a:off x="472562" y="3763965"/>
            <a:ext cx="6272894" cy="20875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Benchmark chart. Topic should be bold, 1line only. Please use topic to specify which core is perf, etc relative to – for e.g. Cortex-A53 vs Cortex-A7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369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782D4B3-E72D-F041-ABD0-1372C0EBF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CED656-9AD2-7747-9AF1-F75EAE25A4FC}"/>
              </a:ext>
            </a:extLst>
          </p:cNvPr>
          <p:cNvSpPr/>
          <p:nvPr userDrawn="1"/>
        </p:nvSpPr>
        <p:spPr>
          <a:xfrm>
            <a:off x="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3812FE35-0376-054E-A535-66C3377FC4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tx2"/>
                </a:solidFill>
              </a:rPr>
              <a:t>© 2022 Arm</a:t>
            </a:r>
            <a:endParaRPr lang="en-US" altLang="en-US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66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3 column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">
            <a:extLst>
              <a:ext uri="{FF2B5EF4-FFF2-40B4-BE49-F238E27FC236}">
                <a16:creationId xmlns:a16="http://schemas.microsoft.com/office/drawing/2014/main" id="{4DA5D738-971E-435A-AE55-D9714D0C0C0C}"/>
              </a:ext>
            </a:extLst>
          </p:cNvPr>
          <p:cNvGrpSpPr>
            <a:grpSpLocks/>
          </p:cNvGrpSpPr>
          <p:nvPr/>
        </p:nvGrpSpPr>
        <p:grpSpPr bwMode="auto">
          <a:xfrm>
            <a:off x="4148138" y="1625600"/>
            <a:ext cx="3903662" cy="4305300"/>
            <a:chOff x="3706307" y="1883391"/>
            <a:chExt cx="3803176" cy="447295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3E83F10-D94E-4F5D-8D0D-DD0B1AAA52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06307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418CD1-FB8E-435C-A988-ADADA0FF9B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509483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92125" y="1040826"/>
            <a:ext cx="11180763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1"/>
          <p:cNvSpPr>
            <a:spLocks noGrp="1"/>
          </p:cNvSpPr>
          <p:nvPr>
            <p:ph type="body" sz="quarter" idx="16"/>
          </p:nvPr>
        </p:nvSpPr>
        <p:spPr>
          <a:xfrm>
            <a:off x="492125" y="1562924"/>
            <a:ext cx="3359945" cy="560696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1"/>
          <p:cNvSpPr>
            <a:spLocks noGrp="1"/>
          </p:cNvSpPr>
          <p:nvPr>
            <p:ph type="body" sz="quarter" idx="17"/>
          </p:nvPr>
        </p:nvSpPr>
        <p:spPr>
          <a:xfrm>
            <a:off x="4416027" y="1569937"/>
            <a:ext cx="3359945" cy="560696"/>
          </a:xfrm>
        </p:spPr>
        <p:txBody>
          <a:bodyPr anchor="b" anchorCtr="0"/>
          <a:lstStyle>
            <a:lvl1pPr marL="0" indent="0">
              <a:buNone/>
              <a:defRPr lang="en-US" sz="2400" b="1" kern="1200" dirty="0" smtClean="0">
                <a:solidFill>
                  <a:schemeClr val="accent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1"/>
          <p:cNvSpPr>
            <a:spLocks noGrp="1"/>
          </p:cNvSpPr>
          <p:nvPr>
            <p:ph type="body" sz="quarter" idx="18"/>
          </p:nvPr>
        </p:nvSpPr>
        <p:spPr>
          <a:xfrm>
            <a:off x="8306264" y="1569937"/>
            <a:ext cx="3359945" cy="560696"/>
          </a:xfrm>
        </p:spPr>
        <p:txBody>
          <a:bodyPr anchor="b" anchorCtr="0"/>
          <a:lstStyle>
            <a:lvl1pPr marL="0" indent="0">
              <a:buNone/>
              <a:defRPr lang="en-US" sz="2400" b="1" kern="1200" dirty="0" smtClean="0">
                <a:solidFill>
                  <a:schemeClr val="accent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492125" y="2323016"/>
            <a:ext cx="3359945" cy="3608590"/>
          </a:xfrm>
        </p:spPr>
        <p:txBody>
          <a:bodyPr/>
          <a:lstStyle>
            <a:lvl1pPr marL="0" indent="0">
              <a:buNone/>
              <a:defRPr/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0"/>
          </p:nvPr>
        </p:nvSpPr>
        <p:spPr>
          <a:xfrm>
            <a:off x="4416027" y="2323016"/>
            <a:ext cx="3359548" cy="3608387"/>
          </a:xfrm>
        </p:spPr>
        <p:txBody>
          <a:bodyPr/>
          <a:lstStyle>
            <a:lvl1pPr marL="0" indent="0">
              <a:buNone/>
              <a:defRPr/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>
          <a:xfrm>
            <a:off x="8306264" y="2323016"/>
            <a:ext cx="3360274" cy="3608387"/>
          </a:xfrm>
        </p:spPr>
        <p:txBody>
          <a:bodyPr/>
          <a:lstStyle>
            <a:lvl1pPr marL="0" indent="0">
              <a:buNone/>
              <a:defRPr/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609308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rtex-A One-Pager Core Intro - Concept 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1698" y="1197462"/>
            <a:ext cx="6251621" cy="4580801"/>
          </a:xfrm>
        </p:spPr>
        <p:txBody>
          <a:bodyPr/>
          <a:lstStyle>
            <a:lvl1pPr marL="0" indent="0">
              <a:lnSpc>
                <a:spcPct val="88000"/>
              </a:lnSpc>
              <a:buFont typeface="Wingdings" panose="05000000000000000000" pitchFamily="2" charset="2"/>
              <a:buNone/>
              <a:defRPr sz="2400" baseline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marL="0" indent="0">
              <a:lnSpc>
                <a:spcPct val="88000"/>
              </a:lnSpc>
              <a:buNone/>
            </a:pPr>
            <a:r>
              <a:rPr lang="en-US" sz="1600" b="1"/>
              <a:t>Value Proposition statements</a:t>
            </a:r>
          </a:p>
          <a:p>
            <a:pPr>
              <a:lnSpc>
                <a:spcPct val="88000"/>
              </a:lnSpc>
            </a:pPr>
            <a:r>
              <a:rPr lang="en-GB" sz="1600"/>
              <a:t>Second level</a:t>
            </a:r>
          </a:p>
          <a:p>
            <a:pPr>
              <a:lnSpc>
                <a:spcPct val="88000"/>
              </a:lnSpc>
            </a:pPr>
            <a:r>
              <a:rPr lang="en-GB" sz="1600"/>
              <a:t>Third level</a:t>
            </a:r>
            <a:endParaRPr lang="en-US" sz="1600"/>
          </a:p>
          <a:p>
            <a:pPr marL="0" indent="0">
              <a:lnSpc>
                <a:spcPct val="88000"/>
              </a:lnSpc>
              <a:buNone/>
            </a:pPr>
            <a:endParaRPr lang="en-GB" sz="1600" b="1"/>
          </a:p>
          <a:p>
            <a:pPr marL="0" indent="0">
              <a:lnSpc>
                <a:spcPct val="88000"/>
              </a:lnSpc>
              <a:buNone/>
            </a:pPr>
            <a:r>
              <a:rPr lang="en-GB" sz="1600" b="1"/>
              <a:t>Value prop statement #2</a:t>
            </a:r>
          </a:p>
          <a:p>
            <a:pPr>
              <a:lnSpc>
                <a:spcPct val="88000"/>
              </a:lnSpc>
            </a:pPr>
            <a:r>
              <a:rPr lang="en-US" sz="1600"/>
              <a:t>Second level</a:t>
            </a:r>
          </a:p>
          <a:p>
            <a:pPr>
              <a:lnSpc>
                <a:spcPct val="88000"/>
              </a:lnSpc>
            </a:pPr>
            <a:r>
              <a:rPr lang="en-US" sz="1600"/>
              <a:t>Third level</a:t>
            </a:r>
          </a:p>
          <a:p>
            <a:pPr>
              <a:lnSpc>
                <a:spcPct val="88000"/>
              </a:lnSpc>
            </a:pPr>
            <a:endParaRPr lang="en-US" sz="1600" b="1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/>
              <a:t>Edit Title[Core: One-Line Value Proposition]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2506" y="1197429"/>
            <a:ext cx="914638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pPr defTabSz="456901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161450" y="1197461"/>
            <a:ext cx="4602380" cy="2469899"/>
          </a:xfrm>
        </p:spPr>
        <p:txBody>
          <a:bodyPr/>
          <a:lstStyle/>
          <a:p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132234" y="4037030"/>
            <a:ext cx="4621842" cy="20817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Chart/Table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73563" y="5933925"/>
            <a:ext cx="6269490" cy="5609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Timing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8122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2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1D7CA4-0A2E-4E14-B687-CE9B916FC1E2}"/>
              </a:ext>
            </a:extLst>
          </p:cNvPr>
          <p:cNvCxnSpPr>
            <a:cxnSpLocks/>
          </p:cNvCxnSpPr>
          <p:nvPr/>
        </p:nvCxnSpPr>
        <p:spPr>
          <a:xfrm>
            <a:off x="6096000" y="1662113"/>
            <a:ext cx="0" cy="44735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92125" y="1040826"/>
            <a:ext cx="11180763" cy="344488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31"/>
          <p:cNvSpPr>
            <a:spLocks noGrp="1"/>
          </p:cNvSpPr>
          <p:nvPr>
            <p:ph type="body" sz="quarter" idx="16"/>
          </p:nvPr>
        </p:nvSpPr>
        <p:spPr>
          <a:xfrm>
            <a:off x="492125" y="1620481"/>
            <a:ext cx="5332942" cy="560696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492125" y="2361952"/>
            <a:ext cx="5332941" cy="3605743"/>
          </a:xfrm>
        </p:spPr>
        <p:txBody>
          <a:bodyPr/>
          <a:lstStyle>
            <a:lvl1pPr marL="0" indent="0">
              <a:buNone/>
              <a:defRPr/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31"/>
          <p:cNvSpPr>
            <a:spLocks noGrp="1"/>
          </p:cNvSpPr>
          <p:nvPr>
            <p:ph type="body" sz="quarter" idx="18"/>
          </p:nvPr>
        </p:nvSpPr>
        <p:spPr>
          <a:xfrm>
            <a:off x="6341534" y="1620481"/>
            <a:ext cx="5332942" cy="560696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0"/>
          </p:nvPr>
        </p:nvSpPr>
        <p:spPr>
          <a:xfrm>
            <a:off x="6341534" y="2362483"/>
            <a:ext cx="5331354" cy="3605212"/>
          </a:xfrm>
        </p:spPr>
        <p:txBody>
          <a:bodyPr/>
          <a:lstStyle>
            <a:lvl1pPr marL="0" indent="0">
              <a:buNone/>
              <a:defRPr/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8191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r, light&#10;&#10;Description automatically generated">
            <a:extLst>
              <a:ext uri="{FF2B5EF4-FFF2-40B4-BE49-F238E27FC236}">
                <a16:creationId xmlns:a16="http://schemas.microsoft.com/office/drawing/2014/main" id="{2C9049B0-0B94-BD42-824D-B6D9FACB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1"/>
            <a:ext cx="12193200" cy="685800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9285AD-6427-0B46-A0F2-1DCB911CA9CC}"/>
              </a:ext>
            </a:extLst>
          </p:cNvPr>
          <p:cNvSpPr/>
          <p:nvPr userDrawn="1"/>
        </p:nvSpPr>
        <p:spPr>
          <a:xfrm>
            <a:off x="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BE181728-95E0-D942-934C-22837439CA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tx2"/>
                </a:solidFill>
              </a:rPr>
              <a:t>© 2022 Arm</a:t>
            </a:r>
            <a:endParaRPr lang="en-US" altLang="en-US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94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F1BEC-2CAF-7649-A00C-2845946E6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841289-60D1-7948-9778-C9FCBEABBE6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3437A559-6F71-E24B-8877-CF29E1842A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tx2"/>
                </a:solidFill>
              </a:rPr>
              <a:t>© 2022 Arm</a:t>
            </a:r>
            <a:endParaRPr lang="en-US" altLang="en-US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9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E12DA-8290-CF4B-976D-F9128AA4E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1"/>
            <a:ext cx="121932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A7D91F-FDE8-064E-A3E9-D2C0020634A8}"/>
              </a:ext>
            </a:extLst>
          </p:cNvPr>
          <p:cNvSpPr/>
          <p:nvPr userDrawn="1"/>
        </p:nvSpPr>
        <p:spPr>
          <a:xfrm>
            <a:off x="-1200" y="-2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43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DB13CEFF-559B-FB4C-A2FE-263C6B46C7C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tx2"/>
                </a:solidFill>
              </a:rPr>
              <a:t>© 2022 Arm</a:t>
            </a:r>
            <a:endParaRPr lang="en-US" altLang="en-US" sz="1000">
              <a:solidFill>
                <a:schemeClr val="tx2"/>
              </a:solidFill>
            </a:endParaRPr>
          </a:p>
        </p:txBody>
      </p:sp>
      <p:pic>
        <p:nvPicPr>
          <p:cNvPr id="4098" name="Picture 2" descr="Academia Sinica Website">
            <a:extLst>
              <a:ext uri="{FF2B5EF4-FFF2-40B4-BE49-F238E27FC236}">
                <a16:creationId xmlns:a16="http://schemas.microsoft.com/office/drawing/2014/main" id="{17979F8D-40B0-568B-396A-8A5EDF5589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403" y="1051959"/>
            <a:ext cx="2540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097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vertebrate, ctenophore&#10;&#10;Description automatically generated">
            <a:extLst>
              <a:ext uri="{FF2B5EF4-FFF2-40B4-BE49-F238E27FC236}">
                <a16:creationId xmlns:a16="http://schemas.microsoft.com/office/drawing/2014/main" id="{58C025E6-8226-464D-867E-1C3F7CD5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BE7B51-ECA1-FA4D-BCAA-2BAA2A4A3ED4}"/>
              </a:ext>
            </a:extLst>
          </p:cNvPr>
          <p:cNvSpPr/>
          <p:nvPr userDrawn="1"/>
        </p:nvSpPr>
        <p:spPr>
          <a:xfrm>
            <a:off x="3510116" y="1"/>
            <a:ext cx="8681883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F4023BA9-1025-B342-8C96-782CC118DC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tx2"/>
                </a:solidFill>
              </a:rPr>
              <a:t>© 2022 Arm</a:t>
            </a:r>
            <a:endParaRPr lang="en-US" altLang="en-US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76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D8F0C-28F2-8A42-9D40-7084C9FFD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53" y="0"/>
            <a:ext cx="12212707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6677CF-4019-3745-AE17-170FFE5A9470}"/>
              </a:ext>
            </a:extLst>
          </p:cNvPr>
          <p:cNvSpPr/>
          <p:nvPr userDrawn="1"/>
        </p:nvSpPr>
        <p:spPr>
          <a:xfrm>
            <a:off x="0" y="0"/>
            <a:ext cx="12202354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97F8A816-849A-F64A-9212-F0A7C735F9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tx2"/>
                </a:solidFill>
              </a:rPr>
              <a:t>© 2022 Arm</a:t>
            </a:r>
            <a:endParaRPr lang="en-US" altLang="en-US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09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ircuit, electronics, night&#10;&#10;Description automatically generated">
            <a:extLst>
              <a:ext uri="{FF2B5EF4-FFF2-40B4-BE49-F238E27FC236}">
                <a16:creationId xmlns:a16="http://schemas.microsoft.com/office/drawing/2014/main" id="{0CFC14C8-0981-E345-B10D-84223FB4C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-1"/>
            <a:ext cx="12193200" cy="685800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42CAB4-5A61-4A44-9A1E-BC9746ED65B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066775FA-2E3A-3B47-AC4A-682D27F2218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tx2"/>
                </a:solidFill>
              </a:rPr>
              <a:t>© 2022 Arm</a:t>
            </a:r>
            <a:endParaRPr lang="en-US" altLang="en-US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28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60B99-6BFE-2D40-895F-0F084FEC4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327" cy="68580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5A56ACD-80AA-D441-B2FA-F252F126F050}"/>
              </a:ext>
            </a:extLst>
          </p:cNvPr>
          <p:cNvSpPr>
            <a:spLocks/>
          </p:cNvSpPr>
          <p:nvPr userDrawn="1"/>
        </p:nvSpPr>
        <p:spPr>
          <a:xfrm rot="5400000">
            <a:off x="2666400" y="-2667600"/>
            <a:ext cx="6858000" cy="121932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B81D85-C6D9-464F-970F-8B449E6B3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87E4BC-2B2B-B045-B01E-E0001545D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9F83AF-D8A4-3D48-9AAD-FC11BC3D9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6CAA01D4-228A-2D47-8D6D-23BE3048C2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A92CF2F3-D508-734C-A803-AEC0A192B1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27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 object, blue, star, bright&#10;&#10;Description automatically generated">
            <a:extLst>
              <a:ext uri="{FF2B5EF4-FFF2-40B4-BE49-F238E27FC236}">
                <a16:creationId xmlns:a16="http://schemas.microsoft.com/office/drawing/2014/main" id="{FB37B42A-7042-E140-A580-6034CB585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2"/>
            <a:ext cx="12193200" cy="685799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9646DD-15B4-6F44-9224-549BD8C15001}"/>
              </a:ext>
            </a:extLst>
          </p:cNvPr>
          <p:cNvSpPr/>
          <p:nvPr userDrawn="1"/>
        </p:nvSpPr>
        <p:spPr>
          <a:xfrm>
            <a:off x="-120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F9FBE488-91F7-1942-A89D-FB17FE084C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tx2"/>
                </a:solidFill>
              </a:rPr>
              <a:t>© 2022 Arm</a:t>
            </a:r>
            <a:endParaRPr lang="en-US" altLang="en-US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11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BEC0F4-29B3-1844-A206-E9978DDC9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BA66D4-F829-5348-B094-D86162A17157}"/>
              </a:ext>
            </a:extLst>
          </p:cNvPr>
          <p:cNvSpPr/>
          <p:nvPr userDrawn="1"/>
        </p:nvSpPr>
        <p:spPr>
          <a:xfrm>
            <a:off x="-60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BDDBD7D5-08A7-D64A-8871-2D7A78BACF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tx2"/>
                </a:solidFill>
              </a:rPr>
              <a:t>© 2022 Arm</a:t>
            </a:r>
            <a:endParaRPr lang="en-US" altLang="en-US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7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0AFABCE9-6BC8-E741-B725-757DD8CDE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200" cy="686115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30656C-1B23-0749-AD6A-14502D71E9B2}"/>
              </a:ext>
            </a:extLst>
          </p:cNvPr>
          <p:cNvSpPr/>
          <p:nvPr userDrawn="1"/>
        </p:nvSpPr>
        <p:spPr>
          <a:xfrm>
            <a:off x="-600" y="1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6B5A3F7D-62C2-2F4F-A74E-62524C8DDF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tx2"/>
                </a:solidFill>
              </a:rPr>
              <a:t>© 2022 Arm</a:t>
            </a:r>
            <a:endParaRPr lang="en-US" altLang="en-US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87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223CC0-C7A1-BC40-9A1F-09EBC27A2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CD7DAB-58BC-C442-ABC0-6D7414DF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Divider Page Title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CDE2EBD-0FA3-D24B-AC33-4F98A57EE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FF51B5E8-1A64-CC4C-8297-18A3B4939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CF3F483E-C28F-8C43-8AF4-54DEBAF1D6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27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F5B06E-F6A0-3B43-AD64-568F71E24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3DAA08-2A8E-BC49-A908-D83D95CBFD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Divider Page Title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18585A9-CBDE-FB4B-A656-FBBD0B0CA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F366692D-059F-E843-B530-FFE3E2135C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84D08BDA-0B34-A84B-B3A0-9DE0D5EB96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  <p:pic>
        <p:nvPicPr>
          <p:cNvPr id="8" name="Picture 2" descr="Academia Sinica Website">
            <a:extLst>
              <a:ext uri="{FF2B5EF4-FFF2-40B4-BE49-F238E27FC236}">
                <a16:creationId xmlns:a16="http://schemas.microsoft.com/office/drawing/2014/main" id="{546B0FDD-79FF-ACE0-5F6A-2FB273987C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032" y="1051959"/>
            <a:ext cx="2540000" cy="762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799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Divider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353FD8-3FBF-E340-8B41-D553C61637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602B157-BA2E-444C-B53E-75E5005648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Divider Page Title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FC899D-8C55-104D-89CA-EA4FCE459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2C852A8C-3865-AA4E-82F7-750F6C6DD6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8F84B417-FBBD-D54C-B0DE-4D62AABBD4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41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654760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479425" y="1171111"/>
            <a:ext cx="11233150" cy="4948335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</a:defRPr>
            </a:lvl1pPr>
            <a:lvl2pPr marL="672783">
              <a:lnSpc>
                <a:spcPct val="100000"/>
              </a:lnSpc>
              <a:spcAft>
                <a:spcPts val="0"/>
              </a:spcAft>
              <a:defRPr sz="2000">
                <a:solidFill>
                  <a:schemeClr val="tx2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3pPr>
            <a:lvl4pPr marL="1293178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 with Top Level Bullet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3250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 w/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9425" y="1554489"/>
            <a:ext cx="11233150" cy="455323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750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E00537-4172-4053-A616-87E429C679A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20481"/>
            <a:ext cx="0" cy="451520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991131"/>
            <a:ext cx="11233150" cy="359204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31"/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1620481"/>
            <a:ext cx="5345642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477587" y="2202443"/>
            <a:ext cx="5347480" cy="3933245"/>
          </a:xfrm>
        </p:spPr>
        <p:txBody>
          <a:bodyPr/>
          <a:lstStyle>
            <a:lvl1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31"/>
          <p:cNvSpPr>
            <a:spLocks noGrp="1"/>
          </p:cNvSpPr>
          <p:nvPr>
            <p:ph type="body" sz="quarter" idx="18" hasCustomPrompt="1"/>
          </p:nvPr>
        </p:nvSpPr>
        <p:spPr>
          <a:xfrm>
            <a:off x="6341534" y="1620481"/>
            <a:ext cx="5371042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6339947" y="2202442"/>
            <a:ext cx="5372628" cy="3933246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2621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795D2F-D322-4144-8DA8-55D6A294274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48138" y="1611050"/>
            <a:ext cx="0" cy="44484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D2EAD-40A5-4C0B-900F-916EB19FF74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051800" y="1611050"/>
            <a:ext cx="0" cy="44484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 userDrawn="1"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 userDrawn="1">
            <p:ph idx="1"/>
          </p:nvPr>
        </p:nvSpPr>
        <p:spPr>
          <a:xfrm>
            <a:off x="479426" y="2373786"/>
            <a:ext cx="3372644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0" name="Text Placeholder 131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79425" y="1611050"/>
            <a:ext cx="33726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 userDrawn="1">
            <p:ph idx="17"/>
          </p:nvPr>
        </p:nvSpPr>
        <p:spPr>
          <a:xfrm>
            <a:off x="4416359" y="2373786"/>
            <a:ext cx="3359281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/>
          <p:cNvSpPr>
            <a:spLocks noGrp="1"/>
          </p:cNvSpPr>
          <p:nvPr userDrawn="1">
            <p:ph idx="18"/>
          </p:nvPr>
        </p:nvSpPr>
        <p:spPr>
          <a:xfrm>
            <a:off x="8300113" y="2373786"/>
            <a:ext cx="3412462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1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419997" y="1611050"/>
            <a:ext cx="33599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1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99449" y="1611050"/>
            <a:ext cx="3413126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0007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0F1145-3FE1-6D42-AA8B-F8E06EB9F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" y="0"/>
            <a:ext cx="12192442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D2F924C-135F-554D-93F0-AB47D68FAEB2}"/>
              </a:ext>
            </a:extLst>
          </p:cNvPr>
          <p:cNvSpPr/>
          <p:nvPr userDrawn="1"/>
        </p:nvSpPr>
        <p:spPr>
          <a:xfrm rot="16200000">
            <a:off x="6027000" y="693001"/>
            <a:ext cx="6858000" cy="5472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406E79-E2B4-C342-8DB2-4D2D3C2FA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28F18B9-825A-C643-BA5E-962035403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9634863-0C8B-5F4F-B35A-4D468E8EC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E921999B-E167-3C4E-A8F5-820963AA11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70BF6488-6104-D74D-BDA7-9A5F46DE19C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02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>
          <a:xfrm>
            <a:off x="8299119" y="2372564"/>
            <a:ext cx="3413455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36" name="Group 6">
            <a:extLst>
              <a:ext uri="{FF2B5EF4-FFF2-40B4-BE49-F238E27FC236}">
                <a16:creationId xmlns:a16="http://schemas.microsoft.com/office/drawing/2014/main" id="{CCE81F77-7204-0241-970A-63C43B1D7B8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48138" y="1611050"/>
            <a:ext cx="3903662" cy="4448438"/>
            <a:chOff x="3706307" y="1883391"/>
            <a:chExt cx="3803176" cy="447295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266E339-1F3B-8E41-B64F-AA6A42EDF7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06307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22B3030-62BD-3440-A850-5C6E7CCDD5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509483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 Placeholder 131">
            <a:extLst>
              <a:ext uri="{FF2B5EF4-FFF2-40B4-BE49-F238E27FC236}">
                <a16:creationId xmlns:a16="http://schemas.microsoft.com/office/drawing/2014/main" id="{B54BFFD1-D378-D841-B5DD-88788B48D0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1611050"/>
            <a:ext cx="33726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31">
            <a:extLst>
              <a:ext uri="{FF2B5EF4-FFF2-40B4-BE49-F238E27FC236}">
                <a16:creationId xmlns:a16="http://schemas.microsoft.com/office/drawing/2014/main" id="{E3125198-F65A-8049-9D3E-A6AF258DAE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6192" y="1611050"/>
            <a:ext cx="33599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131">
            <a:extLst>
              <a:ext uri="{FF2B5EF4-FFF2-40B4-BE49-F238E27FC236}">
                <a16:creationId xmlns:a16="http://schemas.microsoft.com/office/drawing/2014/main" id="{7C8008EA-19DB-814F-9284-A055A2AB8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9449" y="1611050"/>
            <a:ext cx="3413126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Content Placeholder 8">
            <a:extLst>
              <a:ext uri="{FF2B5EF4-FFF2-40B4-BE49-F238E27FC236}">
                <a16:creationId xmlns:a16="http://schemas.microsoft.com/office/drawing/2014/main" id="{DD4BA2E6-FACA-5C45-B75F-9327959A67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15863" y="2372564"/>
            <a:ext cx="3360274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Content Placeholder 8">
            <a:extLst>
              <a:ext uri="{FF2B5EF4-FFF2-40B4-BE49-F238E27FC236}">
                <a16:creationId xmlns:a16="http://schemas.microsoft.com/office/drawing/2014/main" id="{5AB0A5A2-CEF5-6E44-BACF-2C0296FE306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79425" y="2372564"/>
            <a:ext cx="3360274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37187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_narrow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05B7A5-C1F7-41D3-815C-A3728D81DBDD}"/>
              </a:ext>
            </a:extLst>
          </p:cNvPr>
          <p:cNvCxnSpPr>
            <a:cxnSpLocks/>
          </p:cNvCxnSpPr>
          <p:nvPr userDrawn="1"/>
        </p:nvCxnSpPr>
        <p:spPr>
          <a:xfrm>
            <a:off x="3255004" y="1631950"/>
            <a:ext cx="0" cy="44406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1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idx="1"/>
          </p:nvPr>
        </p:nvSpPr>
        <p:spPr>
          <a:xfrm>
            <a:off x="479425" y="1631111"/>
            <a:ext cx="2619375" cy="444060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1"/>
          </p:nvPr>
        </p:nvSpPr>
        <p:spPr>
          <a:xfrm>
            <a:off x="3416035" y="1631111"/>
            <a:ext cx="8296540" cy="4440603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1800"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2999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41881F-8B1A-4F78-926D-54E8F515C458}"/>
              </a:ext>
            </a:extLst>
          </p:cNvPr>
          <p:cNvCxnSpPr>
            <a:cxnSpLocks/>
          </p:cNvCxnSpPr>
          <p:nvPr userDrawn="1"/>
        </p:nvCxnSpPr>
        <p:spPr>
          <a:xfrm>
            <a:off x="8932863" y="1629287"/>
            <a:ext cx="0" cy="444326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1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9037637" y="1629597"/>
            <a:ext cx="2674937" cy="4443488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21"/>
          </p:nvPr>
        </p:nvSpPr>
        <p:spPr>
          <a:xfrm>
            <a:off x="479425" y="1629287"/>
            <a:ext cx="8348664" cy="4443267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1800"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5949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354388" y="1618445"/>
            <a:ext cx="2606675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3354388" y="3755872"/>
            <a:ext cx="2606675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9066213" y="1618445"/>
            <a:ext cx="2646362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6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9066213" y="3755872"/>
            <a:ext cx="2646362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79425" y="1618445"/>
            <a:ext cx="2619375" cy="408622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01738" indent="-173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220216" y="1618445"/>
            <a:ext cx="2606675" cy="408622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01738" indent="-173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444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9425" y="1629079"/>
            <a:ext cx="5481108" cy="445519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250924" y="1629080"/>
            <a:ext cx="5461651" cy="4455198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842164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d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able Placeholder 3"/>
          <p:cNvSpPr>
            <a:spLocks noGrp="1"/>
          </p:cNvSpPr>
          <p:nvPr>
            <p:ph type="tbl" sz="quarter" idx="13"/>
          </p:nvPr>
        </p:nvSpPr>
        <p:spPr>
          <a:xfrm>
            <a:off x="479425" y="1259574"/>
            <a:ext cx="11233150" cy="48364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77512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4188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28AC5A-7EFB-CA43-8A9B-3B442C5C9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B5F482-A1DF-47CF-A799-587634BE9938}"/>
              </a:ext>
            </a:extLst>
          </p:cNvPr>
          <p:cNvSpPr/>
          <p:nvPr userDrawn="1"/>
        </p:nvSpPr>
        <p:spPr>
          <a:xfrm>
            <a:off x="10683875" y="5937250"/>
            <a:ext cx="1095375" cy="682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C1198ECC-03BB-F84C-8B27-CF6053626C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2EFD6F9F-6DEB-6F4D-BE5A-D3540160B3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A82B8D-79F0-2840-A348-51E15B608C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0505" y="952143"/>
            <a:ext cx="4655186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Thank You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Danke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Gracias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谢谢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ありがとう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Asante</a:t>
            </a: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Merci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감사합니다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धन्यवाद</a:t>
            </a:r>
            <a:endParaRPr lang="en-US" altLang="en-US" sz="2800">
              <a:solidFill>
                <a:schemeClr val="bg1"/>
              </a:solidFill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>
                <a:solidFill>
                  <a:schemeClr val="bg1"/>
                </a:solidFill>
              </a:rPr>
              <a:t>Kiitos</a:t>
            </a:r>
          </a:p>
          <a:p>
            <a:pPr algn="r">
              <a:defRPr/>
            </a:pPr>
            <a:r>
              <a:rPr lang="ar-SA" sz="2800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+mn-cs"/>
              </a:rPr>
              <a:t>شكرًا</a:t>
            </a:r>
            <a:endParaRPr lang="en-GB" sz="2800" kern="1200">
              <a:solidFill>
                <a:schemeClr val="bg1"/>
              </a:solidFill>
              <a:latin typeface="Calibri" charset="0"/>
              <a:ea typeface="ＭＳ Ｐゴシック" charset="-128"/>
              <a:cs typeface="+mn-cs"/>
            </a:endParaRPr>
          </a:p>
          <a:p>
            <a:pPr algn="r">
              <a:defRPr/>
            </a:pPr>
            <a:r>
              <a:rPr lang="as-IN" altLang="en-US" sz="2800">
                <a:solidFill>
                  <a:schemeClr val="bg1"/>
                </a:solidFill>
              </a:rPr>
              <a:t>ধন্যবাদ</a:t>
            </a:r>
            <a:br>
              <a:rPr lang="en-US" altLang="en-US" sz="2800">
                <a:solidFill>
                  <a:schemeClr val="bg1"/>
                </a:solidFill>
              </a:rPr>
            </a:br>
            <a:r>
              <a:rPr lang="he-IL" altLang="en-US" sz="2800">
                <a:solidFill>
                  <a:schemeClr val="bg1"/>
                </a:solidFill>
              </a:rPr>
              <a:t>תודה</a:t>
            </a:r>
            <a:endParaRPr lang="en-US" alt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7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11E887-F2DD-9743-B321-E6625A63F4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0" name="Picture 9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AF5F647F-3DD2-E04B-AC85-5BB3FF0999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1BE84E2F-085C-6E4E-8174-736F84DE3A1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0E328-7BED-1141-A027-0EEE09BB1F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0505" y="952143"/>
            <a:ext cx="4655186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Thank You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Danke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Gracias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谢谢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ありがとう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Asante</a:t>
            </a: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Merci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감사합니다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धन्यवाद</a:t>
            </a:r>
            <a:endParaRPr lang="en-US" altLang="en-US" sz="2800">
              <a:solidFill>
                <a:schemeClr val="bg1"/>
              </a:solidFill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>
                <a:solidFill>
                  <a:schemeClr val="bg1"/>
                </a:solidFill>
              </a:rPr>
              <a:t>Kiitos</a:t>
            </a:r>
          </a:p>
          <a:p>
            <a:pPr algn="r">
              <a:defRPr/>
            </a:pPr>
            <a:r>
              <a:rPr lang="ar-SA" sz="2800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+mn-cs"/>
              </a:rPr>
              <a:t>شكرًا</a:t>
            </a:r>
            <a:endParaRPr lang="en-GB" sz="2800" kern="1200">
              <a:solidFill>
                <a:schemeClr val="bg1"/>
              </a:solidFill>
              <a:latin typeface="Calibri" charset="0"/>
              <a:ea typeface="ＭＳ Ｐゴシック" charset="-128"/>
              <a:cs typeface="+mn-cs"/>
            </a:endParaRPr>
          </a:p>
          <a:p>
            <a:pPr algn="r">
              <a:defRPr/>
            </a:pPr>
            <a:r>
              <a:rPr lang="as-IN" altLang="en-US" sz="2800">
                <a:solidFill>
                  <a:schemeClr val="bg1"/>
                </a:solidFill>
              </a:rPr>
              <a:t>ধন্যবাদ</a:t>
            </a:r>
            <a:br>
              <a:rPr lang="en-US" altLang="en-US" sz="2800">
                <a:solidFill>
                  <a:schemeClr val="bg1"/>
                </a:solidFill>
              </a:rPr>
            </a:br>
            <a:r>
              <a:rPr lang="he-IL" altLang="en-US" sz="2800">
                <a:solidFill>
                  <a:schemeClr val="bg1"/>
                </a:solidFill>
              </a:rPr>
              <a:t>תודה</a:t>
            </a:r>
            <a:endParaRPr lang="en-US" altLang="en-US" sz="2800">
              <a:solidFill>
                <a:schemeClr val="bg1"/>
              </a:solidFill>
            </a:endParaRPr>
          </a:p>
        </p:txBody>
      </p:sp>
      <p:pic>
        <p:nvPicPr>
          <p:cNvPr id="8" name="Picture 2" descr="Academia Sinica Website">
            <a:extLst>
              <a:ext uri="{FF2B5EF4-FFF2-40B4-BE49-F238E27FC236}">
                <a16:creationId xmlns:a16="http://schemas.microsoft.com/office/drawing/2014/main" id="{80CBF668-09DD-586A-30BB-218DE2C66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032" y="1051959"/>
            <a:ext cx="2540000" cy="762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446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3539DD-CEDA-3A48-A36A-6D3775392A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078942" y="1087378"/>
            <a:ext cx="42333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x-none" sz="1200">
                <a:solidFill>
                  <a:schemeClr val="bg1"/>
                </a:solidFill>
              </a:rPr>
              <a:t>The Arm trademarks featured in this presentation are registered trademarks or trademarks of Arm Limited (or its subsidiaries) in the US and/or elsewhere.  All rights reserved.  All other marks featured may be trademarks of their respective owners.</a:t>
            </a:r>
          </a:p>
          <a:p>
            <a:pPr algn="r">
              <a:defRPr/>
            </a:pPr>
            <a:br>
              <a:rPr lang="en-US" altLang="x-none" sz="1200">
                <a:solidFill>
                  <a:schemeClr val="bg1"/>
                </a:solidFill>
              </a:rPr>
            </a:br>
            <a:r>
              <a:rPr lang="en-US" altLang="x-none" sz="1200" err="1">
                <a:solidFill>
                  <a:schemeClr val="bg1"/>
                </a:solidFill>
              </a:rPr>
              <a:t>www.arm.com</a:t>
            </a:r>
            <a:r>
              <a:rPr lang="en-US" altLang="x-none" sz="1200">
                <a:solidFill>
                  <a:schemeClr val="bg1"/>
                </a:solidFill>
              </a:rPr>
              <a:t>/company/policies/trademarks</a:t>
            </a:r>
          </a:p>
        </p:txBody>
      </p:sp>
      <p:pic>
        <p:nvPicPr>
          <p:cNvPr id="9" name="Picture 8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05C774FB-6A72-C34E-AAAD-07547EC963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870DFC52-AE4C-654B-A714-C2006FAE04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16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25CD4-06B7-E24D-8A2A-BE1E27E8B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3200" cy="685800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8F9D61-0E18-934E-80CB-8ABCE713AF08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2000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5F76A5-92C3-DF4A-993D-C79C93E53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F45A70-6A1D-5943-8B02-201099588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CCBE84-A3EE-DA41-BB17-C2EE027C0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267C7E9E-E74C-0547-868F-423E4E2194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1652C07E-440A-CE41-9DBD-125723A40F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205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720845-44B5-8345-A55E-DF3DBAF7C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078942" y="1087378"/>
            <a:ext cx="42333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x-none" sz="1200">
                <a:solidFill>
                  <a:schemeClr val="bg1"/>
                </a:solidFill>
              </a:rPr>
              <a:t>The Arm trademarks featured in this presentation are registered trademarks or trademarks of Arm Limited (or its subsidiaries) in the US and/or elsewhere.  All rights reserved.  All other marks featured may be trademarks of their respective owners.</a:t>
            </a:r>
          </a:p>
          <a:p>
            <a:pPr algn="r">
              <a:defRPr/>
            </a:pPr>
            <a:br>
              <a:rPr lang="en-US" altLang="x-none" sz="1200">
                <a:solidFill>
                  <a:schemeClr val="bg1"/>
                </a:solidFill>
              </a:rPr>
            </a:br>
            <a:r>
              <a:rPr lang="en-US" altLang="x-none" sz="1200" err="1">
                <a:solidFill>
                  <a:schemeClr val="bg1"/>
                </a:solidFill>
              </a:rPr>
              <a:t>www.arm.com</a:t>
            </a:r>
            <a:r>
              <a:rPr lang="en-US" altLang="x-none" sz="1200">
                <a:solidFill>
                  <a:schemeClr val="bg1"/>
                </a:solidFill>
              </a:rPr>
              <a:t>/company/policies/trademarks</a:t>
            </a:r>
          </a:p>
        </p:txBody>
      </p:sp>
      <p:pic>
        <p:nvPicPr>
          <p:cNvPr id="9" name="Picture 8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0A3F307A-54EB-9747-ABE8-8A816CDDD8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EA133D04-5236-D641-B03F-0BE645CEB9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50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E556DF-BE24-BB47-9FD2-350D67DC1C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1"/>
            <a:ext cx="12193200" cy="6858002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DB56EA-EFE9-874F-97FF-66B32F665BC9}"/>
              </a:ext>
            </a:extLst>
          </p:cNvPr>
          <p:cNvSpPr>
            <a:spLocks/>
          </p:cNvSpPr>
          <p:nvPr/>
        </p:nvSpPr>
        <p:spPr>
          <a:xfrm rot="5400000">
            <a:off x="2666400" y="-2667600"/>
            <a:ext cx="6858000" cy="121932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834CFF-8E93-2347-9547-EC508DDB30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82DC592-EAC9-634F-9EE1-EDC89A2624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200936EE-7EE0-D441-851D-618ACC029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DE2A1EC-11A7-6C45-AE97-813BACFCF8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44AAC8C6-29C1-9742-B973-511F8707F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2022 Arm</a:t>
            </a:r>
          </a:p>
        </p:txBody>
      </p:sp>
    </p:spTree>
    <p:extLst>
      <p:ext uri="{BB962C8B-B14F-4D97-AF65-F5344CB8AC3E}">
        <p14:creationId xmlns:p14="http://schemas.microsoft.com/office/powerpoint/2010/main" val="15306071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60B99-6BFE-2D40-895F-0F084FEC4E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327" cy="68580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5A56ACD-80AA-D441-B2FA-F252F126F050}"/>
              </a:ext>
            </a:extLst>
          </p:cNvPr>
          <p:cNvSpPr>
            <a:spLocks/>
          </p:cNvSpPr>
          <p:nvPr/>
        </p:nvSpPr>
        <p:spPr>
          <a:xfrm rot="5400000">
            <a:off x="2666400" y="-2667600"/>
            <a:ext cx="6858000" cy="121932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B81D85-C6D9-464F-970F-8B449E6B37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87E4BC-2B2B-B045-B01E-E0001545D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9F83AF-D8A4-3D48-9AAD-FC11BC3D9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6CAA01D4-228A-2D47-8D6D-23BE3048C2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A944A0A8-CF61-DF43-BBD7-237CF98F7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2022 Arm</a:t>
            </a:r>
          </a:p>
        </p:txBody>
      </p:sp>
    </p:spTree>
    <p:extLst>
      <p:ext uri="{BB962C8B-B14F-4D97-AF65-F5344CB8AC3E}">
        <p14:creationId xmlns:p14="http://schemas.microsoft.com/office/powerpoint/2010/main" val="1217184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0F1145-3FE1-6D42-AA8B-F8E06EB9FA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" y="0"/>
            <a:ext cx="12192442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D2F924C-135F-554D-93F0-AB47D68FAEB2}"/>
              </a:ext>
            </a:extLst>
          </p:cNvPr>
          <p:cNvSpPr/>
          <p:nvPr/>
        </p:nvSpPr>
        <p:spPr>
          <a:xfrm rot="16200000">
            <a:off x="6027000" y="693001"/>
            <a:ext cx="6858000" cy="5472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406E79-E2B4-C342-8DB2-4D2D3C2FAA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28F18B9-825A-C643-BA5E-962035403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9634863-0C8B-5F4F-B35A-4D468E8EC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E921999B-E167-3C4E-A8F5-820963AA11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4C22E88A-BD61-A14C-993E-61F66B65C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2022 Arm</a:t>
            </a:r>
          </a:p>
        </p:txBody>
      </p:sp>
    </p:spTree>
    <p:extLst>
      <p:ext uri="{BB962C8B-B14F-4D97-AF65-F5344CB8AC3E}">
        <p14:creationId xmlns:p14="http://schemas.microsoft.com/office/powerpoint/2010/main" val="2604434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25CD4-06B7-E24D-8A2A-BE1E27E8B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3200" cy="685800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8F9D61-0E18-934E-80CB-8ABCE713AF08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2000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5F76A5-92C3-DF4A-993D-C79C93E531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F45A70-6A1D-5943-8B02-201099588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CCBE84-A3EE-DA41-BB17-C2EE027C0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267C7E9E-E74C-0547-868F-423E4E2194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8DA9D4BF-473B-6E4A-87B6-9A27105D8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2022 Arm</a:t>
            </a:r>
          </a:p>
        </p:txBody>
      </p:sp>
    </p:spTree>
    <p:extLst>
      <p:ext uri="{BB962C8B-B14F-4D97-AF65-F5344CB8AC3E}">
        <p14:creationId xmlns:p14="http://schemas.microsoft.com/office/powerpoint/2010/main" val="15622129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5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94321-DD87-0D4B-AEA1-CB80E36808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1"/>
            <a:ext cx="121932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/>
        </p:nvSpPr>
        <p:spPr>
          <a:xfrm rot="16200000">
            <a:off x="5794735" y="460734"/>
            <a:ext cx="6862654" cy="593187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8F4AA8-7F9E-7D41-BF94-4D811F55AC2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210143-1056-7048-ADC6-41884B602F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64FB5B-BAC3-AC46-8166-1B8CCBE24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8C4AE80-A942-A94D-9D03-1C89C2862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C8B782A-A9C9-CA41-A2FF-1BC8DE0346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08217404-308B-984E-AE8B-690252E72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2022 Arm</a:t>
            </a:r>
          </a:p>
        </p:txBody>
      </p:sp>
    </p:spTree>
    <p:extLst>
      <p:ext uri="{BB962C8B-B14F-4D97-AF65-F5344CB8AC3E}">
        <p14:creationId xmlns:p14="http://schemas.microsoft.com/office/powerpoint/2010/main" val="233727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6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D0AF51-EEA2-DE46-8B7D-7878323488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0" r="1770"/>
          <a:stretch/>
        </p:blipFill>
        <p:spPr>
          <a:xfrm>
            <a:off x="-60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/>
        </p:nvSpPr>
        <p:spPr>
          <a:xfrm rot="16200000">
            <a:off x="5797061" y="463062"/>
            <a:ext cx="6858000" cy="593187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9E646E-904B-FE40-95AC-5DBD9EA1E9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C9BE8F-3B53-B24B-8202-E7DDC587B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B2024A-A0B8-5D48-B2AD-E9A66CF10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4" name="Picture 13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B0F255FF-9877-7447-84E8-B54342514A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9085D3F1-B2B9-C144-8199-AB16514FD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730416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8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6984C-0C60-D246-AE94-A2AE6368F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3200" cy="685799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9BECDB-CC38-DF4D-907D-B3DFBF61DA05}"/>
              </a:ext>
            </a:extLst>
          </p:cNvPr>
          <p:cNvSpPr/>
          <p:nvPr/>
        </p:nvSpPr>
        <p:spPr>
          <a:xfrm>
            <a:off x="4498259" y="1"/>
            <a:ext cx="7693741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AEACEA-CC36-0E44-8844-76898F890A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60D2D7-6351-ED48-8D39-DF4D3B06F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EE0145AD-284C-9241-B886-C8320F329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17F1C36-0131-3143-8A0C-5B53D484B0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18AFCD34-5812-5947-A305-A4E3AFECA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710888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7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1347F1D-5F69-BB4F-AE1F-4C4F13186A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1"/>
            <a:ext cx="12193200" cy="68579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/>
        </p:nvSpPr>
        <p:spPr>
          <a:xfrm rot="16200000">
            <a:off x="5172924" y="-161079"/>
            <a:ext cx="6862654" cy="717550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4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CF4363-5E90-D047-9431-0DB690B3B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D5555E-95A7-C641-8EB5-0619DE2A3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6C3B07-082E-DB42-B5EB-8FC5A1CED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AF64EEF4-B1ED-2544-B548-9FFD93EA66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74ADABB0-FA68-DF43-A96A-1DF72122B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3973421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041E3-D124-8440-B6B0-06A51A3090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1"/>
            <a:ext cx="12193200" cy="685799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FF0996-2F0F-5B4A-AE7F-01949B340BCF}"/>
              </a:ext>
            </a:extLst>
          </p:cNvPr>
          <p:cNvSpPr/>
          <p:nvPr/>
        </p:nvSpPr>
        <p:spPr>
          <a:xfrm>
            <a:off x="3849329" y="1"/>
            <a:ext cx="8342671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5000">
                <a:srgbClr val="000000">
                  <a:alpha val="25000"/>
                </a:srgbClr>
              </a:gs>
              <a:gs pos="100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BE3C52-00EF-C04D-93F3-7480251F27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5A9EDC-D6F8-D44D-A166-BF363AD0E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3120599-1266-FE46-AC08-C11A2D8A7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0A33934D-C896-5B4A-B1D6-BDDDB11E03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9CE6FE22-85B0-6543-BFEA-4EE8644F5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263916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94321-DD87-0D4B-AEA1-CB80E36808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1"/>
            <a:ext cx="121932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 userDrawn="1"/>
        </p:nvSpPr>
        <p:spPr>
          <a:xfrm rot="16200000">
            <a:off x="5794735" y="460734"/>
            <a:ext cx="6862654" cy="593187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8F4AA8-7F9E-7D41-BF94-4D811F55AC2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210143-1056-7048-ADC6-41884B602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64FB5B-BAC3-AC46-8166-1B8CCBE24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8C4AE80-A942-A94D-9D03-1C89C2862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C8B782A-A9C9-CA41-A2FF-1BC8DE0346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FCEEB435-8B36-4144-8E92-92682FE106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881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74A8AC8F-8A23-E644-ABCA-8318EFE232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7"/>
            <a:ext cx="12193200" cy="68586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5CEC7D-A359-1740-9727-7D6F154D85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9308F2-C30B-4E4F-9DA5-A1A86F5F74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75A4ED9-47E4-4F44-AAD7-16DA7F418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2732B47-45F3-C946-9945-2403B1618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18CCECB-9B2C-4F40-93A1-3FF9264650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2EAB5DD7-9693-DC49-A5A8-71D40AA21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25366872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laser, light, scene&#10;&#10;Description automatically generated">
            <a:extLst>
              <a:ext uri="{FF2B5EF4-FFF2-40B4-BE49-F238E27FC236}">
                <a16:creationId xmlns:a16="http://schemas.microsoft.com/office/drawing/2014/main" id="{566CB7B2-10D4-7544-8B87-EFB12B4451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D297C4-855A-9540-843B-CC587D9FD8C1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46754699-B343-5642-AC81-8BE60DB65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480242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city, night&#10;&#10;Description automatically generated">
            <a:extLst>
              <a:ext uri="{FF2B5EF4-FFF2-40B4-BE49-F238E27FC236}">
                <a16:creationId xmlns:a16="http://schemas.microsoft.com/office/drawing/2014/main" id="{373ACAC4-F57F-F549-85F2-65FF12CC25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B835CB-DD8C-F446-83CE-32ACFB0217A0}"/>
              </a:ext>
            </a:extLst>
          </p:cNvPr>
          <p:cNvSpPr/>
          <p:nvPr/>
        </p:nvSpPr>
        <p:spPr>
          <a:xfrm>
            <a:off x="-1200" y="0"/>
            <a:ext cx="12193200" cy="6857998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17050E55-584B-0942-B73D-632CECD4B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74278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8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782D4B3-E72D-F041-ABD0-1372C0EBFB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CED656-9AD2-7747-9AF1-F75EAE25A4FC}"/>
              </a:ext>
            </a:extLst>
          </p:cNvPr>
          <p:cNvSpPr/>
          <p:nvPr/>
        </p:nvSpPr>
        <p:spPr>
          <a:xfrm>
            <a:off x="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B1F8F0FC-8169-D847-B0D1-9E7CDFA8B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553031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9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r, light&#10;&#10;Description automatically generated">
            <a:extLst>
              <a:ext uri="{FF2B5EF4-FFF2-40B4-BE49-F238E27FC236}">
                <a16:creationId xmlns:a16="http://schemas.microsoft.com/office/drawing/2014/main" id="{2C9049B0-0B94-BD42-824D-B6D9FACBA8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1"/>
            <a:ext cx="12193200" cy="685800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9285AD-6427-0B46-A0F2-1DCB911CA9CC}"/>
              </a:ext>
            </a:extLst>
          </p:cNvPr>
          <p:cNvSpPr/>
          <p:nvPr/>
        </p:nvSpPr>
        <p:spPr>
          <a:xfrm>
            <a:off x="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2C92D88E-083D-134C-B52F-6CC5AF5C8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2862004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0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F1BEC-2CAF-7649-A00C-2845946E67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841289-60D1-7948-9778-C9FCBEABBE6A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BD9E1612-4267-6F43-930F-DF8E7CAB8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334406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E12DA-8290-CF4B-976D-F9128AA4E4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1"/>
            <a:ext cx="121932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A7D91F-FDE8-064E-A3E9-D2C0020634A8}"/>
              </a:ext>
            </a:extLst>
          </p:cNvPr>
          <p:cNvSpPr/>
          <p:nvPr/>
        </p:nvSpPr>
        <p:spPr>
          <a:xfrm>
            <a:off x="-1200" y="-2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43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08BC2848-87C7-5746-A86D-C97090392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51516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vertebrate, ctenophore&#10;&#10;Description automatically generated">
            <a:extLst>
              <a:ext uri="{FF2B5EF4-FFF2-40B4-BE49-F238E27FC236}">
                <a16:creationId xmlns:a16="http://schemas.microsoft.com/office/drawing/2014/main" id="{58C025E6-8226-464D-867E-1C3F7CD52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BE7B51-ECA1-FA4D-BCAA-2BAA2A4A3ED4}"/>
              </a:ext>
            </a:extLst>
          </p:cNvPr>
          <p:cNvSpPr/>
          <p:nvPr/>
        </p:nvSpPr>
        <p:spPr>
          <a:xfrm>
            <a:off x="3510116" y="1"/>
            <a:ext cx="8681883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8594450C-CCE5-4C47-B7F6-5DF70FFB2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  <p:pic>
        <p:nvPicPr>
          <p:cNvPr id="20" name="Picture 19" descr="A picture containing invertebrate, ctenophore&#10;&#10;Description automatically generated">
            <a:extLst>
              <a:ext uri="{FF2B5EF4-FFF2-40B4-BE49-F238E27FC236}">
                <a16:creationId xmlns:a16="http://schemas.microsoft.com/office/drawing/2014/main" id="{33419013-162D-4BDD-AC16-6FB09B4ABA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Subtitle 2">
            <a:extLst>
              <a:ext uri="{FF2B5EF4-FFF2-40B4-BE49-F238E27FC236}">
                <a16:creationId xmlns:a16="http://schemas.microsoft.com/office/drawing/2014/main" id="{837EC294-C49C-4C3A-BABF-B2D2A7A1BD7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E6F91E-3035-4A27-A5FF-17345335D9E2}"/>
              </a:ext>
            </a:extLst>
          </p:cNvPr>
          <p:cNvSpPr/>
          <p:nvPr userDrawn="1"/>
        </p:nvSpPr>
        <p:spPr>
          <a:xfrm>
            <a:off x="3510116" y="1"/>
            <a:ext cx="8681883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1D1B7BE-89AC-4C75-842A-A79CED14C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26" name="Picture 2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4658932-99A6-4939-A47E-ED128B61B4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F0CE4B0-C012-4749-9979-1162CD3DE2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A3E7683A-811A-47FE-B2A4-84E110B25A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4234773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D8F0C-28F2-8A42-9D40-7084C9FFD7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53" y="0"/>
            <a:ext cx="12212707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6677CF-4019-3745-AE17-170FFE5A9470}"/>
              </a:ext>
            </a:extLst>
          </p:cNvPr>
          <p:cNvSpPr/>
          <p:nvPr/>
        </p:nvSpPr>
        <p:spPr>
          <a:xfrm>
            <a:off x="0" y="0"/>
            <a:ext cx="12202354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7A9D52F9-F4FB-604C-AE0E-B3F3E21EB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90025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ircuit, electronics, night&#10;&#10;Description automatically generated">
            <a:extLst>
              <a:ext uri="{FF2B5EF4-FFF2-40B4-BE49-F238E27FC236}">
                <a16:creationId xmlns:a16="http://schemas.microsoft.com/office/drawing/2014/main" id="{0CFC14C8-0981-E345-B10D-84223FB4C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-1"/>
            <a:ext cx="12193200" cy="685800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42CAB4-5A61-4A44-9A1E-BC9746ED65BA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435BB36B-26D9-CC48-A566-5C9C23D3C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724209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D0AF51-EEA2-DE46-8B7D-787832348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0" r="1770"/>
          <a:stretch/>
        </p:blipFill>
        <p:spPr>
          <a:xfrm>
            <a:off x="-60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 userDrawn="1"/>
        </p:nvSpPr>
        <p:spPr>
          <a:xfrm rot="16200000">
            <a:off x="5797061" y="463062"/>
            <a:ext cx="6858000" cy="593187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9E646E-904B-FE40-95AC-5DBD9EA1E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C9BE8F-3B53-B24B-8202-E7DDC587B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B2024A-A0B8-5D48-B2AD-E9A66CF10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4" name="Picture 13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B0F255FF-9877-7447-84E8-B54342514A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AEE727D9-9D95-154F-8EEF-D353686DEB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962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5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 object, blue, star, bright&#10;&#10;Description automatically generated">
            <a:extLst>
              <a:ext uri="{FF2B5EF4-FFF2-40B4-BE49-F238E27FC236}">
                <a16:creationId xmlns:a16="http://schemas.microsoft.com/office/drawing/2014/main" id="{FB37B42A-7042-E140-A580-6034CB5856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2"/>
            <a:ext cx="12193200" cy="685799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9646DD-15B4-6F44-9224-549BD8C15001}"/>
              </a:ext>
            </a:extLst>
          </p:cNvPr>
          <p:cNvSpPr/>
          <p:nvPr/>
        </p:nvSpPr>
        <p:spPr>
          <a:xfrm>
            <a:off x="-120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7282D6DE-9D97-7745-84EE-EA25274FB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2484368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BEC0F4-29B3-1844-A206-E9978DDC95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BA66D4-F829-5348-B094-D86162A17157}"/>
              </a:ext>
            </a:extLst>
          </p:cNvPr>
          <p:cNvSpPr/>
          <p:nvPr/>
        </p:nvSpPr>
        <p:spPr>
          <a:xfrm>
            <a:off x="-60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6CABF257-D0C0-1544-906B-AC14D2FC5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2055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0AFABCE9-6BC8-E741-B725-757DD8CDEF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200" cy="686115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30656C-1B23-0749-AD6A-14502D71E9B2}"/>
              </a:ext>
            </a:extLst>
          </p:cNvPr>
          <p:cNvSpPr/>
          <p:nvPr/>
        </p:nvSpPr>
        <p:spPr>
          <a:xfrm>
            <a:off x="-600" y="1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F17EC1AF-A8B5-2F45-A7AE-01AAC58E5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3490099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223CC0-C7A1-BC40-9A1F-09EBC27A25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CD7DAB-58BC-C442-ABC0-6D7414DF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Divider Page Title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CDE2EBD-0FA3-D24B-AC33-4F98A57EE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FF51B5E8-1A64-CC4C-8297-18A3B49396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B94289A3-553B-644A-89FB-EA3DBA845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2022 Arm</a:t>
            </a:r>
          </a:p>
        </p:txBody>
      </p:sp>
    </p:spTree>
    <p:extLst>
      <p:ext uri="{BB962C8B-B14F-4D97-AF65-F5344CB8AC3E}">
        <p14:creationId xmlns:p14="http://schemas.microsoft.com/office/powerpoint/2010/main" val="33494215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ection Divid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F5B06E-F6A0-3B43-AD64-568F71E241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3DAA08-2A8E-BC49-A908-D83D95CBFD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Divider Page Title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18585A9-CBDE-FB4B-A656-FBBD0B0CA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F366692D-059F-E843-B530-FFE3E2135C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E0BBECD5-2D6F-1C43-88E2-767E0B284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2022 Arm</a:t>
            </a:r>
          </a:p>
        </p:txBody>
      </p:sp>
    </p:spTree>
    <p:extLst>
      <p:ext uri="{BB962C8B-B14F-4D97-AF65-F5344CB8AC3E}">
        <p14:creationId xmlns:p14="http://schemas.microsoft.com/office/powerpoint/2010/main" val="3073542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Section Divider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353FD8-3FBF-E340-8B41-D553C61637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602B157-BA2E-444C-B53E-75E5005648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Divider Page Title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FC899D-8C55-104D-89CA-EA4FCE459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2C852A8C-3865-AA4E-82F7-750F6C6DD6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C90F636D-CBAA-8945-AF38-B540288F4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2022 Arm</a:t>
            </a:r>
          </a:p>
        </p:txBody>
      </p:sp>
    </p:spTree>
    <p:extLst>
      <p:ext uri="{BB962C8B-B14F-4D97-AF65-F5344CB8AC3E}">
        <p14:creationId xmlns:p14="http://schemas.microsoft.com/office/powerpoint/2010/main" val="35004707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654760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479425" y="1171111"/>
            <a:ext cx="11233150" cy="4948335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</a:defRPr>
            </a:lvl1pPr>
            <a:lvl2pPr marL="672783">
              <a:lnSpc>
                <a:spcPct val="100000"/>
              </a:lnSpc>
              <a:spcAft>
                <a:spcPts val="0"/>
              </a:spcAft>
              <a:defRPr sz="2000">
                <a:solidFill>
                  <a:schemeClr val="tx2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3pPr>
            <a:lvl4pPr marL="1293178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 with Top Level Bullet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32256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slide w/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9425" y="1554489"/>
            <a:ext cx="11233150" cy="455323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94799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E00537-4172-4053-A616-87E429C679AC}"/>
              </a:ext>
            </a:extLst>
          </p:cNvPr>
          <p:cNvCxnSpPr>
            <a:cxnSpLocks/>
          </p:cNvCxnSpPr>
          <p:nvPr/>
        </p:nvCxnSpPr>
        <p:spPr>
          <a:xfrm>
            <a:off x="6096000" y="1620481"/>
            <a:ext cx="0" cy="451520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991131"/>
            <a:ext cx="11233150" cy="359204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31"/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1620481"/>
            <a:ext cx="5345642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477587" y="2202443"/>
            <a:ext cx="5347480" cy="3933245"/>
          </a:xfrm>
        </p:spPr>
        <p:txBody>
          <a:bodyPr/>
          <a:lstStyle>
            <a:lvl1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31"/>
          <p:cNvSpPr>
            <a:spLocks noGrp="1"/>
          </p:cNvSpPr>
          <p:nvPr>
            <p:ph type="body" sz="quarter" idx="18" hasCustomPrompt="1"/>
          </p:nvPr>
        </p:nvSpPr>
        <p:spPr>
          <a:xfrm>
            <a:off x="6341534" y="1620481"/>
            <a:ext cx="5371042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6339947" y="2202442"/>
            <a:ext cx="5372628" cy="3933246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3321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795D2F-D322-4144-8DA8-55D6A2942740}"/>
              </a:ext>
            </a:extLst>
          </p:cNvPr>
          <p:cNvCxnSpPr>
            <a:cxnSpLocks/>
          </p:cNvCxnSpPr>
          <p:nvPr/>
        </p:nvCxnSpPr>
        <p:spPr bwMode="auto">
          <a:xfrm>
            <a:off x="4148138" y="1611050"/>
            <a:ext cx="0" cy="44484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D2EAD-40A5-4C0B-900F-916EB19FF748}"/>
              </a:ext>
            </a:extLst>
          </p:cNvPr>
          <p:cNvCxnSpPr>
            <a:cxnSpLocks/>
          </p:cNvCxnSpPr>
          <p:nvPr/>
        </p:nvCxnSpPr>
        <p:spPr bwMode="auto">
          <a:xfrm>
            <a:off x="8051800" y="1611050"/>
            <a:ext cx="0" cy="44484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9426" y="2373786"/>
            <a:ext cx="3372644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0" name="Text Placeholder 131"/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1611050"/>
            <a:ext cx="33726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7"/>
          </p:nvPr>
        </p:nvSpPr>
        <p:spPr>
          <a:xfrm>
            <a:off x="4416359" y="2373786"/>
            <a:ext cx="3359281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8"/>
          </p:nvPr>
        </p:nvSpPr>
        <p:spPr>
          <a:xfrm>
            <a:off x="8300113" y="2373786"/>
            <a:ext cx="3412462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1"/>
          <p:cNvSpPr>
            <a:spLocks noGrp="1"/>
          </p:cNvSpPr>
          <p:nvPr>
            <p:ph type="body" sz="quarter" idx="19" hasCustomPrompt="1"/>
          </p:nvPr>
        </p:nvSpPr>
        <p:spPr>
          <a:xfrm>
            <a:off x="4419997" y="1611050"/>
            <a:ext cx="33599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1"/>
          <p:cNvSpPr>
            <a:spLocks noGrp="1"/>
          </p:cNvSpPr>
          <p:nvPr>
            <p:ph type="body" sz="quarter" idx="20" hasCustomPrompt="1"/>
          </p:nvPr>
        </p:nvSpPr>
        <p:spPr>
          <a:xfrm>
            <a:off x="8299449" y="1611050"/>
            <a:ext cx="3413126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1274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6984C-0C60-D246-AE94-A2AE6368F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3200" cy="685799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9BECDB-CC38-DF4D-907D-B3DFBF61DA05}"/>
              </a:ext>
            </a:extLst>
          </p:cNvPr>
          <p:cNvSpPr/>
          <p:nvPr userDrawn="1"/>
        </p:nvSpPr>
        <p:spPr>
          <a:xfrm>
            <a:off x="4498259" y="1"/>
            <a:ext cx="7693741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AEACEA-CC36-0E44-8844-76898F890A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60D2D7-6351-ED48-8D39-DF4D3B06F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EE0145AD-284C-9241-B886-C8320F329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17F1C36-0131-3143-8A0C-5B53D484B0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97C82C88-5520-304D-9044-627C10A67F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05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>
          <a:xfrm>
            <a:off x="8299119" y="2372564"/>
            <a:ext cx="3413455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36" name="Group 6">
            <a:extLst>
              <a:ext uri="{FF2B5EF4-FFF2-40B4-BE49-F238E27FC236}">
                <a16:creationId xmlns:a16="http://schemas.microsoft.com/office/drawing/2014/main" id="{CCE81F77-7204-0241-970A-63C43B1D7B80}"/>
              </a:ext>
            </a:extLst>
          </p:cNvPr>
          <p:cNvGrpSpPr>
            <a:grpSpLocks/>
          </p:cNvGrpSpPr>
          <p:nvPr/>
        </p:nvGrpSpPr>
        <p:grpSpPr bwMode="auto">
          <a:xfrm>
            <a:off x="4148138" y="1611050"/>
            <a:ext cx="3903662" cy="4448438"/>
            <a:chOff x="3706307" y="1883391"/>
            <a:chExt cx="3803176" cy="447295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266E339-1F3B-8E41-B64F-AA6A42EDF7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06307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22B3030-62BD-3440-A850-5C6E7CCDD5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509483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 Placeholder 131">
            <a:extLst>
              <a:ext uri="{FF2B5EF4-FFF2-40B4-BE49-F238E27FC236}">
                <a16:creationId xmlns:a16="http://schemas.microsoft.com/office/drawing/2014/main" id="{B54BFFD1-D378-D841-B5DD-88788B48D0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1611050"/>
            <a:ext cx="33726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31">
            <a:extLst>
              <a:ext uri="{FF2B5EF4-FFF2-40B4-BE49-F238E27FC236}">
                <a16:creationId xmlns:a16="http://schemas.microsoft.com/office/drawing/2014/main" id="{E3125198-F65A-8049-9D3E-A6AF258DAE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6192" y="1611050"/>
            <a:ext cx="33599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131">
            <a:extLst>
              <a:ext uri="{FF2B5EF4-FFF2-40B4-BE49-F238E27FC236}">
                <a16:creationId xmlns:a16="http://schemas.microsoft.com/office/drawing/2014/main" id="{7C8008EA-19DB-814F-9284-A055A2AB8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9449" y="1611050"/>
            <a:ext cx="3413126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Content Placeholder 8">
            <a:extLst>
              <a:ext uri="{FF2B5EF4-FFF2-40B4-BE49-F238E27FC236}">
                <a16:creationId xmlns:a16="http://schemas.microsoft.com/office/drawing/2014/main" id="{DD4BA2E6-FACA-5C45-B75F-9327959A67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15863" y="2372564"/>
            <a:ext cx="3360274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Content Placeholder 8">
            <a:extLst>
              <a:ext uri="{FF2B5EF4-FFF2-40B4-BE49-F238E27FC236}">
                <a16:creationId xmlns:a16="http://schemas.microsoft.com/office/drawing/2014/main" id="{5AB0A5A2-CEF5-6E44-BACF-2C0296FE306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79425" y="2372564"/>
            <a:ext cx="3360274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58273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l_narrow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05B7A5-C1F7-41D3-815C-A3728D81DBDD}"/>
              </a:ext>
            </a:extLst>
          </p:cNvPr>
          <p:cNvCxnSpPr>
            <a:cxnSpLocks/>
          </p:cNvCxnSpPr>
          <p:nvPr/>
        </p:nvCxnSpPr>
        <p:spPr>
          <a:xfrm>
            <a:off x="3255004" y="1631950"/>
            <a:ext cx="0" cy="44406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1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idx="1"/>
          </p:nvPr>
        </p:nvSpPr>
        <p:spPr>
          <a:xfrm>
            <a:off x="479425" y="1631111"/>
            <a:ext cx="2619375" cy="444060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1"/>
          </p:nvPr>
        </p:nvSpPr>
        <p:spPr>
          <a:xfrm>
            <a:off x="3416035" y="1631111"/>
            <a:ext cx="8296540" cy="4440603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1800"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85214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41881F-8B1A-4F78-926D-54E8F515C458}"/>
              </a:ext>
            </a:extLst>
          </p:cNvPr>
          <p:cNvCxnSpPr>
            <a:cxnSpLocks/>
          </p:cNvCxnSpPr>
          <p:nvPr/>
        </p:nvCxnSpPr>
        <p:spPr>
          <a:xfrm>
            <a:off x="8932863" y="1629287"/>
            <a:ext cx="0" cy="444326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1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9037637" y="1629597"/>
            <a:ext cx="2674937" cy="4443488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21"/>
          </p:nvPr>
        </p:nvSpPr>
        <p:spPr>
          <a:xfrm>
            <a:off x="479425" y="1629287"/>
            <a:ext cx="8348664" cy="4443267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1800"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47914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354388" y="1618445"/>
            <a:ext cx="2606675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3354388" y="3755872"/>
            <a:ext cx="2606675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9066213" y="1618445"/>
            <a:ext cx="2646362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6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9066213" y="3755872"/>
            <a:ext cx="2646362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79425" y="1618445"/>
            <a:ext cx="2619375" cy="408622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01738" indent="-173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220216" y="1618445"/>
            <a:ext cx="2606675" cy="408622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01738" indent="-173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09371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9425" y="1629079"/>
            <a:ext cx="5481108" cy="445519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250924" y="1629080"/>
            <a:ext cx="5461651" cy="4455198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54446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d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able Placeholder 3"/>
          <p:cNvSpPr>
            <a:spLocks noGrp="1"/>
          </p:cNvSpPr>
          <p:nvPr>
            <p:ph type="tbl" sz="quarter" idx="13"/>
          </p:nvPr>
        </p:nvSpPr>
        <p:spPr>
          <a:xfrm>
            <a:off x="479425" y="1259574"/>
            <a:ext cx="11233150" cy="48364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6603079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1204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28AC5A-7EFB-CA43-8A9B-3B442C5C9A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B5F482-A1DF-47CF-A799-587634BE9938}"/>
              </a:ext>
            </a:extLst>
          </p:cNvPr>
          <p:cNvSpPr/>
          <p:nvPr/>
        </p:nvSpPr>
        <p:spPr>
          <a:xfrm>
            <a:off x="10683875" y="5937250"/>
            <a:ext cx="1095375" cy="682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C1198ECC-03BB-F84C-8B27-CF6053626C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7A746513-6692-3243-B29E-D98C47CC3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2022 Arm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C5D5FE-AA87-2543-9668-41C15F717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0505" y="952143"/>
            <a:ext cx="4655186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Thank You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Danke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Gracias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谢谢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ありがとう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Asante</a:t>
            </a: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Merci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감사합니다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धन्यवाद</a:t>
            </a:r>
            <a:endParaRPr lang="en-US" altLang="en-US" sz="2800">
              <a:solidFill>
                <a:schemeClr val="bg1"/>
              </a:solidFill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>
                <a:solidFill>
                  <a:schemeClr val="bg1"/>
                </a:solidFill>
              </a:rPr>
              <a:t>Kiitos</a:t>
            </a:r>
          </a:p>
          <a:p>
            <a:pPr algn="r">
              <a:defRPr/>
            </a:pPr>
            <a:r>
              <a:rPr lang="ar-SA" sz="2800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+mn-cs"/>
              </a:rPr>
              <a:t>شكرًا</a:t>
            </a:r>
            <a:endParaRPr lang="en-GB" sz="2800" kern="1200">
              <a:solidFill>
                <a:schemeClr val="bg1"/>
              </a:solidFill>
              <a:latin typeface="Calibri" charset="0"/>
              <a:ea typeface="ＭＳ Ｐゴシック" charset="-128"/>
              <a:cs typeface="+mn-cs"/>
            </a:endParaRPr>
          </a:p>
          <a:p>
            <a:pPr algn="r">
              <a:defRPr/>
            </a:pPr>
            <a:r>
              <a:rPr lang="as-IN" altLang="en-US" sz="2800">
                <a:solidFill>
                  <a:schemeClr val="bg1"/>
                </a:solidFill>
              </a:rPr>
              <a:t>ধন্যবাদ</a:t>
            </a:r>
            <a:br>
              <a:rPr lang="en-US" altLang="en-US" sz="2800">
                <a:solidFill>
                  <a:schemeClr val="bg1"/>
                </a:solidFill>
              </a:rPr>
            </a:br>
            <a:r>
              <a:rPr lang="he-IL" altLang="en-US" sz="2800">
                <a:solidFill>
                  <a:schemeClr val="bg1"/>
                </a:solidFill>
              </a:rPr>
              <a:t>תודה</a:t>
            </a:r>
            <a:endParaRPr lang="en-US" alt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3944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11E887-F2DD-9743-B321-E6625A63F4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0" name="Picture 9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AF5F647F-3DD2-E04B-AC85-5BB3FF0999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78608EF5-2F4C-244E-AC12-3DDFFF373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2022 Arm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F76491-53A4-BB43-9967-367CD179C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0505" y="952143"/>
            <a:ext cx="4655186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Thank You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Danke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Gracias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谢谢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ありがとう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Asante</a:t>
            </a:r>
          </a:p>
          <a:p>
            <a:pPr algn="r">
              <a:defRPr/>
            </a:pPr>
            <a:r>
              <a:rPr lang="en-US" altLang="en-US" sz="2800">
                <a:solidFill>
                  <a:schemeClr val="bg1"/>
                </a:solidFill>
              </a:rPr>
              <a:t>Merci</a:t>
            </a: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감사합니다</a:t>
            </a:r>
            <a:endParaRPr lang="en-US" altLang="en-US" sz="280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err="1">
                <a:solidFill>
                  <a:schemeClr val="bg1"/>
                </a:solidFill>
              </a:rPr>
              <a:t>धन्यवाद</a:t>
            </a:r>
            <a:endParaRPr lang="en-US" altLang="en-US" sz="2800">
              <a:solidFill>
                <a:schemeClr val="bg1"/>
              </a:solidFill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>
                <a:solidFill>
                  <a:schemeClr val="bg1"/>
                </a:solidFill>
              </a:rPr>
              <a:t>Kiitos</a:t>
            </a:r>
          </a:p>
          <a:p>
            <a:pPr algn="r">
              <a:defRPr/>
            </a:pPr>
            <a:r>
              <a:rPr lang="ar-SA" sz="2800" kern="1200">
                <a:solidFill>
                  <a:schemeClr val="bg1"/>
                </a:solidFill>
                <a:latin typeface="Calibri" charset="0"/>
                <a:ea typeface="ＭＳ Ｐゴシック" charset="-128"/>
                <a:cs typeface="+mn-cs"/>
              </a:rPr>
              <a:t>شكرًا</a:t>
            </a:r>
            <a:endParaRPr lang="en-GB" sz="2800" kern="1200">
              <a:solidFill>
                <a:schemeClr val="bg1"/>
              </a:solidFill>
              <a:latin typeface="Calibri" charset="0"/>
              <a:ea typeface="ＭＳ Ｐゴシック" charset="-128"/>
              <a:cs typeface="+mn-cs"/>
            </a:endParaRPr>
          </a:p>
          <a:p>
            <a:pPr algn="r">
              <a:defRPr/>
            </a:pPr>
            <a:r>
              <a:rPr lang="as-IN" altLang="en-US" sz="2800">
                <a:solidFill>
                  <a:schemeClr val="bg1"/>
                </a:solidFill>
              </a:rPr>
              <a:t>ধন্যবাদ</a:t>
            </a:r>
            <a:br>
              <a:rPr lang="en-US" altLang="en-US" sz="2800">
                <a:solidFill>
                  <a:schemeClr val="bg1"/>
                </a:solidFill>
              </a:rPr>
            </a:br>
            <a:r>
              <a:rPr lang="he-IL" altLang="en-US" sz="2800">
                <a:solidFill>
                  <a:schemeClr val="bg1"/>
                </a:solidFill>
              </a:rPr>
              <a:t>תודה</a:t>
            </a:r>
            <a:endParaRPr lang="en-US" alt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897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3539DD-CEDA-3A48-A36A-6D3775392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078942" y="1087378"/>
            <a:ext cx="42333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x-none" sz="1200">
                <a:solidFill>
                  <a:schemeClr val="bg1"/>
                </a:solidFill>
              </a:rPr>
              <a:t>The Arm trademarks featured in this presentation are registered trademarks or trademarks of Arm Limited (or its subsidiaries) in the US and/or elsewhere.  All rights reserved.  All other marks featured may be trademarks of their respective owners.</a:t>
            </a:r>
          </a:p>
          <a:p>
            <a:pPr algn="r">
              <a:defRPr/>
            </a:pPr>
            <a:br>
              <a:rPr lang="en-US" altLang="x-none" sz="1200">
                <a:solidFill>
                  <a:schemeClr val="bg1"/>
                </a:solidFill>
              </a:rPr>
            </a:br>
            <a:r>
              <a:rPr lang="en-US" altLang="x-none" sz="1200" err="1">
                <a:solidFill>
                  <a:schemeClr val="bg1"/>
                </a:solidFill>
              </a:rPr>
              <a:t>www.arm.com</a:t>
            </a:r>
            <a:r>
              <a:rPr lang="en-US" altLang="x-none" sz="1200">
                <a:solidFill>
                  <a:schemeClr val="bg1"/>
                </a:solidFill>
              </a:rPr>
              <a:t>/company/policies/trademarks</a:t>
            </a:r>
          </a:p>
        </p:txBody>
      </p:sp>
      <p:pic>
        <p:nvPicPr>
          <p:cNvPr id="9" name="Picture 8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05C774FB-6A72-C34E-AAAD-07547EC963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0366987F-82C0-C846-95C5-9F4F6B959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2022 Arm</a:t>
            </a:r>
          </a:p>
        </p:txBody>
      </p:sp>
    </p:spTree>
    <p:extLst>
      <p:ext uri="{BB962C8B-B14F-4D97-AF65-F5344CB8AC3E}">
        <p14:creationId xmlns:p14="http://schemas.microsoft.com/office/powerpoint/2010/main" val="357338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1347F1D-5F69-BB4F-AE1F-4C4F13186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1"/>
            <a:ext cx="12193200" cy="68579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 userDrawn="1"/>
        </p:nvSpPr>
        <p:spPr>
          <a:xfrm rot="16200000">
            <a:off x="5172924" y="-161079"/>
            <a:ext cx="6862654" cy="717550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4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CF4363-5E90-D047-9431-0DB690B3B2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D5555E-95A7-C641-8EB5-0619DE2A3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6C3B07-082E-DB42-B5EB-8FC5A1CED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AF64EEF4-B1ED-2544-B548-9FFD93EA66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73FB50C7-839A-F84D-ADC0-26A88F1AF62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365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720845-44B5-8345-A55E-DF3DBAF7C2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078942" y="1087378"/>
            <a:ext cx="42333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x-none" sz="1200">
                <a:solidFill>
                  <a:schemeClr val="bg1"/>
                </a:solidFill>
              </a:rPr>
              <a:t>The Arm trademarks featured in this presentation are registered trademarks or trademarks of Arm Limited (or its subsidiaries) in the US and/or elsewhere.  All rights reserved.  All other marks featured may be trademarks of their respective owners.</a:t>
            </a:r>
          </a:p>
          <a:p>
            <a:pPr algn="r">
              <a:defRPr/>
            </a:pPr>
            <a:br>
              <a:rPr lang="en-US" altLang="x-none" sz="1200">
                <a:solidFill>
                  <a:schemeClr val="bg1"/>
                </a:solidFill>
              </a:rPr>
            </a:br>
            <a:r>
              <a:rPr lang="en-US" altLang="x-none" sz="1200" err="1">
                <a:solidFill>
                  <a:schemeClr val="bg1"/>
                </a:solidFill>
              </a:rPr>
              <a:t>www.arm.com</a:t>
            </a:r>
            <a:r>
              <a:rPr lang="en-US" altLang="x-none" sz="1200">
                <a:solidFill>
                  <a:schemeClr val="bg1"/>
                </a:solidFill>
              </a:rPr>
              <a:t>/company/policies/trademarks</a:t>
            </a:r>
          </a:p>
        </p:txBody>
      </p:sp>
      <p:pic>
        <p:nvPicPr>
          <p:cNvPr id="9" name="Picture 8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0A3F307A-54EB-9747-ABE8-8A816CDDD8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D48F6E6A-30B4-334B-B444-2815F9AD7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2022 Arm</a:t>
            </a:r>
          </a:p>
        </p:txBody>
      </p:sp>
    </p:spTree>
    <p:extLst>
      <p:ext uri="{BB962C8B-B14F-4D97-AF65-F5344CB8AC3E}">
        <p14:creationId xmlns:p14="http://schemas.microsoft.com/office/powerpoint/2010/main" val="18561569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1 Column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34" b="6534"/>
          <a:stretch/>
        </p:blipFill>
        <p:spPr>
          <a:xfrm>
            <a:off x="-1" y="14984"/>
            <a:ext cx="12192001" cy="6858000"/>
          </a:xfrm>
          <a:prstGeom prst="rect">
            <a:avLst/>
          </a:prstGeom>
        </p:spPr>
      </p:pic>
      <p:sp>
        <p:nvSpPr>
          <p:cNvPr id="13" name="TextBox 26">
            <a:extLst>
              <a:ext uri="{FF2B5EF4-FFF2-40B4-BE49-F238E27FC236}">
                <a16:creationId xmlns:a16="http://schemas.microsoft.com/office/drawing/2014/main" id="{E77CB650-84A2-4645-AD20-C9EAC63D7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6410643"/>
            <a:ext cx="312738" cy="1381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fld id="{2682C2D1-8EA8-E748-B66F-74D4D53CF8F8}" type="slidenum">
              <a:rPr lang="en-US" altLang="en-US" sz="1000" smtClean="0">
                <a:solidFill>
                  <a:schemeClr val="accent6"/>
                </a:solidFill>
              </a:rPr>
              <a:pPr eaLnBrk="1" hangingPunct="1">
                <a:lnSpc>
                  <a:spcPct val="90000"/>
                </a:lnSpc>
                <a:spcAft>
                  <a:spcPts val="600"/>
                </a:spcAft>
                <a:buFont typeface="Arial" charset="0"/>
                <a:buNone/>
                <a:defRPr/>
              </a:pPr>
              <a:t>‹#›</a:t>
            </a:fld>
            <a:endParaRPr lang="en-US" altLang="en-US" sz="1000">
              <a:solidFill>
                <a:schemeClr val="accent6"/>
              </a:solidFill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030B885F-6B35-BD4C-9CF8-C89844B70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6410643"/>
            <a:ext cx="1956480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accent6"/>
                </a:solidFill>
              </a:rPr>
              <a:t>Confidential © 2020 Arm Limited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430669-EA49-1243-8802-88B7C7055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50" cy="654760"/>
          </a:xfrm>
        </p:spPr>
        <p:txBody>
          <a:bodyPr anchor="t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20167F7-6924-4C42-8372-D5D7CFFF38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2125" y="1173542"/>
            <a:ext cx="11220450" cy="4086225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C1DE"/>
              </a:buClr>
              <a:buFont typeface="Arial" charset="0"/>
              <a:buChar char="•"/>
              <a:defRPr sz="2200">
                <a:solidFill>
                  <a:schemeClr val="bg1"/>
                </a:solidFill>
              </a:defRPr>
            </a:lvl1pPr>
            <a:lvl2pPr marL="672783">
              <a:lnSpc>
                <a:spcPct val="100000"/>
              </a:lnSpc>
              <a:spcAft>
                <a:spcPts val="0"/>
              </a:spcAft>
              <a:buClr>
                <a:srgbClr val="00C1DE"/>
              </a:buClr>
              <a:defRPr>
                <a:solidFill>
                  <a:schemeClr val="bg1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rgbClr val="00C1DE"/>
              </a:buClr>
              <a:defRPr>
                <a:solidFill>
                  <a:schemeClr val="bg1"/>
                </a:solidFill>
              </a:defRPr>
            </a:lvl3pPr>
            <a:lvl4pPr marL="1293178">
              <a:lnSpc>
                <a:spcPct val="100000"/>
              </a:lnSpc>
              <a:spcAft>
                <a:spcPts val="0"/>
              </a:spcAft>
              <a:buClr>
                <a:srgbClr val="00C1DE"/>
              </a:buClr>
              <a:defRPr>
                <a:solidFill>
                  <a:schemeClr val="bg1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rgbClr val="00C1DE"/>
              </a:buCl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 with Top Level Bullet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A9AB81-864C-7447-9AB1-572526164E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308" y="6387541"/>
            <a:ext cx="774267" cy="2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2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 Slide with TOP level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654760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479425" y="1171111"/>
            <a:ext cx="11233150" cy="4086225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</a:defRPr>
            </a:lvl1pPr>
            <a:lvl2pPr marL="672783">
              <a:lnSpc>
                <a:spcPct val="100000"/>
              </a:lnSpc>
              <a:spcAft>
                <a:spcPts val="0"/>
              </a:spcAft>
              <a:defRPr sz="2000">
                <a:solidFill>
                  <a:schemeClr val="tx2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3pPr>
            <a:lvl4pPr marL="1293178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Click to edit Master text styles with Top Level Bullet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09678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rtex-A Partner One-Pa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1674" y="1356360"/>
            <a:ext cx="6251621" cy="2301240"/>
          </a:xfrm>
        </p:spPr>
        <p:txBody>
          <a:bodyPr/>
          <a:lstStyle>
            <a:lvl1pPr marL="0" indent="0">
              <a:lnSpc>
                <a:spcPct val="88000"/>
              </a:lnSpc>
              <a:buFont typeface="Wingdings" panose="05000000000000000000" pitchFamily="2" charset="2"/>
              <a:buNone/>
              <a:defRPr sz="2400" baseline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marL="0" indent="0">
              <a:lnSpc>
                <a:spcPct val="88000"/>
              </a:lnSpc>
              <a:buNone/>
            </a:pPr>
            <a:r>
              <a:rPr lang="en-US" sz="1600" b="1"/>
              <a:t>Value Proposition statements</a:t>
            </a:r>
          </a:p>
          <a:p>
            <a:pPr>
              <a:lnSpc>
                <a:spcPct val="88000"/>
              </a:lnSpc>
            </a:pPr>
            <a:r>
              <a:rPr lang="en-GB" sz="1600"/>
              <a:t>Second level</a:t>
            </a:r>
          </a:p>
          <a:p>
            <a:pPr>
              <a:lnSpc>
                <a:spcPct val="88000"/>
              </a:lnSpc>
            </a:pPr>
            <a:r>
              <a:rPr lang="en-GB" sz="1600"/>
              <a:t>Third level</a:t>
            </a:r>
            <a:endParaRPr lang="en-US" sz="1600"/>
          </a:p>
          <a:p>
            <a:pPr marL="0" indent="0">
              <a:lnSpc>
                <a:spcPct val="88000"/>
              </a:lnSpc>
              <a:buNone/>
            </a:pPr>
            <a:endParaRPr lang="en-GB" sz="1600" b="1"/>
          </a:p>
          <a:p>
            <a:pPr marL="0" indent="0">
              <a:lnSpc>
                <a:spcPct val="88000"/>
              </a:lnSpc>
              <a:buNone/>
            </a:pPr>
            <a:r>
              <a:rPr lang="en-GB" sz="1600" b="1"/>
              <a:t>Value prop statement #2</a:t>
            </a:r>
          </a:p>
          <a:p>
            <a:pPr>
              <a:lnSpc>
                <a:spcPct val="88000"/>
              </a:lnSpc>
            </a:pPr>
            <a:r>
              <a:rPr lang="en-US" sz="1600"/>
              <a:t>Second level</a:t>
            </a:r>
          </a:p>
          <a:p>
            <a:pPr>
              <a:lnSpc>
                <a:spcPct val="88000"/>
              </a:lnSpc>
            </a:pPr>
            <a:r>
              <a:rPr lang="en-US" sz="1600"/>
              <a:t>Third level</a:t>
            </a:r>
          </a:p>
          <a:p>
            <a:pPr>
              <a:lnSpc>
                <a:spcPct val="88000"/>
              </a:lnSpc>
            </a:pPr>
            <a:endParaRPr lang="en-US" sz="1600"/>
          </a:p>
          <a:p>
            <a:pPr>
              <a:lnSpc>
                <a:spcPct val="88000"/>
              </a:lnSpc>
            </a:pPr>
            <a:r>
              <a:rPr lang="en-US" sz="1600"/>
              <a:t>Key Feature</a:t>
            </a:r>
          </a:p>
          <a:p>
            <a:pPr>
              <a:lnSpc>
                <a:spcPct val="88000"/>
              </a:lnSpc>
            </a:pPr>
            <a:endParaRPr lang="en-US" sz="1600" b="1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/>
              <a:t>Edit Title[Core: One-Line Value Proposition]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2457" y="1197429"/>
            <a:ext cx="914638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6947360" y="6157610"/>
            <a:ext cx="3755855" cy="612843"/>
          </a:xfrm>
        </p:spPr>
        <p:txBody>
          <a:bodyPr/>
          <a:lstStyle>
            <a:lvl1pPr marL="0" indent="0">
              <a:buNone/>
              <a:defRPr sz="900" baseline="0"/>
            </a:lvl1pPr>
            <a:lvl2pPr marL="538116" indent="0">
              <a:buNone/>
              <a:defRPr sz="1100"/>
            </a:lvl2pPr>
            <a:lvl3pPr marL="538116" indent="0">
              <a:buNone/>
              <a:defRPr sz="1100"/>
            </a:lvl3pPr>
            <a:lvl4pPr marL="538116" indent="0">
              <a:buNone/>
              <a:defRPr sz="1100"/>
            </a:lvl4pPr>
            <a:lvl5pPr marL="538116" indent="0">
              <a:buNone/>
              <a:defRPr sz="1100"/>
            </a:lvl5pPr>
          </a:lstStyle>
          <a:p>
            <a:pPr lvl="0"/>
            <a:r>
              <a:rPr lang="en-US"/>
              <a:t>Small print for PPA table (</a:t>
            </a:r>
            <a:r>
              <a:rPr lang="en-US" err="1"/>
              <a:t>eg</a:t>
            </a:r>
            <a:r>
              <a:rPr lang="en-US"/>
              <a:t> TT, SSG, 0.9V etc..)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73539" y="5933877"/>
            <a:ext cx="6269490" cy="5609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Timing</a:t>
            </a:r>
            <a:endParaRPr lang="en-GB"/>
          </a:p>
        </p:txBody>
      </p:sp>
      <p:sp>
        <p:nvSpPr>
          <p:cNvPr id="15" name="Content Placeholder 7"/>
          <p:cNvSpPr>
            <a:spLocks noGrp="1"/>
          </p:cNvSpPr>
          <p:nvPr>
            <p:ph sz="quarter" idx="17" hasCustomPrompt="1"/>
          </p:nvPr>
        </p:nvSpPr>
        <p:spPr>
          <a:xfrm>
            <a:off x="7020801" y="1371602"/>
            <a:ext cx="4847721" cy="22783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picture here to show configuration</a:t>
            </a:r>
            <a:endParaRPr lang="en-GB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9" hasCustomPrompt="1"/>
          </p:nvPr>
        </p:nvSpPr>
        <p:spPr>
          <a:xfrm>
            <a:off x="7027470" y="3779522"/>
            <a:ext cx="4870448" cy="2346643"/>
          </a:xfrm>
        </p:spPr>
        <p:txBody>
          <a:bodyPr/>
          <a:lstStyle/>
          <a:p>
            <a:pPr lvl="0"/>
            <a:r>
              <a:rPr lang="en-US"/>
              <a:t>Add PPA table here</a:t>
            </a:r>
            <a:endParaRPr lang="en-GB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20" hasCustomPrompt="1"/>
          </p:nvPr>
        </p:nvSpPr>
        <p:spPr>
          <a:xfrm>
            <a:off x="472562" y="3763965"/>
            <a:ext cx="6272894" cy="20875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Benchmark chart. Topic should be bold, 1line only. Please use topic to specify which core is perf, etc relative to – for e.g. Cortex-A53 vs Cortex-A7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3693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3 column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6">
            <a:extLst>
              <a:ext uri="{FF2B5EF4-FFF2-40B4-BE49-F238E27FC236}">
                <a16:creationId xmlns:a16="http://schemas.microsoft.com/office/drawing/2014/main" id="{4DA5D738-971E-435A-AE55-D9714D0C0C0C}"/>
              </a:ext>
            </a:extLst>
          </p:cNvPr>
          <p:cNvGrpSpPr>
            <a:grpSpLocks/>
          </p:cNvGrpSpPr>
          <p:nvPr/>
        </p:nvGrpSpPr>
        <p:grpSpPr bwMode="auto">
          <a:xfrm>
            <a:off x="4148138" y="1625600"/>
            <a:ext cx="3903662" cy="4305300"/>
            <a:chOff x="3706307" y="1883391"/>
            <a:chExt cx="3803176" cy="4472959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3E83F10-D94E-4F5D-8D0D-DD0B1AAA52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06307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0418CD1-FB8E-435C-A988-ADADA0FF9B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509483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92125" y="1040826"/>
            <a:ext cx="11180763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1"/>
          <p:cNvSpPr>
            <a:spLocks noGrp="1"/>
          </p:cNvSpPr>
          <p:nvPr>
            <p:ph type="body" sz="quarter" idx="16"/>
          </p:nvPr>
        </p:nvSpPr>
        <p:spPr>
          <a:xfrm>
            <a:off x="492125" y="1562924"/>
            <a:ext cx="3359945" cy="560696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31"/>
          <p:cNvSpPr>
            <a:spLocks noGrp="1"/>
          </p:cNvSpPr>
          <p:nvPr>
            <p:ph type="body" sz="quarter" idx="17"/>
          </p:nvPr>
        </p:nvSpPr>
        <p:spPr>
          <a:xfrm>
            <a:off x="4416027" y="1569937"/>
            <a:ext cx="3359945" cy="560696"/>
          </a:xfrm>
        </p:spPr>
        <p:txBody>
          <a:bodyPr anchor="b" anchorCtr="0"/>
          <a:lstStyle>
            <a:lvl1pPr marL="0" indent="0">
              <a:buNone/>
              <a:defRPr lang="en-US" sz="2400" b="1" kern="1200" dirty="0" smtClean="0">
                <a:solidFill>
                  <a:schemeClr val="accent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31"/>
          <p:cNvSpPr>
            <a:spLocks noGrp="1"/>
          </p:cNvSpPr>
          <p:nvPr>
            <p:ph type="body" sz="quarter" idx="18"/>
          </p:nvPr>
        </p:nvSpPr>
        <p:spPr>
          <a:xfrm>
            <a:off x="8306264" y="1569937"/>
            <a:ext cx="3359945" cy="560696"/>
          </a:xfrm>
        </p:spPr>
        <p:txBody>
          <a:bodyPr anchor="b" anchorCtr="0"/>
          <a:lstStyle>
            <a:lvl1pPr marL="0" indent="0">
              <a:buNone/>
              <a:defRPr lang="en-US" sz="2400" b="1" kern="1200" dirty="0" smtClean="0">
                <a:solidFill>
                  <a:schemeClr val="accent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492125" y="2323016"/>
            <a:ext cx="3359945" cy="3608590"/>
          </a:xfrm>
        </p:spPr>
        <p:txBody>
          <a:bodyPr/>
          <a:lstStyle>
            <a:lvl1pPr marL="0" indent="0">
              <a:buNone/>
              <a:defRPr/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0"/>
          </p:nvPr>
        </p:nvSpPr>
        <p:spPr>
          <a:xfrm>
            <a:off x="4416027" y="2323016"/>
            <a:ext cx="3359548" cy="3608387"/>
          </a:xfrm>
        </p:spPr>
        <p:txBody>
          <a:bodyPr/>
          <a:lstStyle>
            <a:lvl1pPr marL="0" indent="0">
              <a:buNone/>
              <a:defRPr/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>
          <a:xfrm>
            <a:off x="8306264" y="2323016"/>
            <a:ext cx="3360274" cy="3608387"/>
          </a:xfrm>
        </p:spPr>
        <p:txBody>
          <a:bodyPr/>
          <a:lstStyle>
            <a:lvl1pPr marL="0" indent="0">
              <a:buNone/>
              <a:defRPr/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609308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rtex-A One-Pager Core Intro - Concept 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1698" y="1197462"/>
            <a:ext cx="6251621" cy="4580801"/>
          </a:xfrm>
        </p:spPr>
        <p:txBody>
          <a:bodyPr/>
          <a:lstStyle>
            <a:lvl1pPr marL="0" indent="0">
              <a:lnSpc>
                <a:spcPct val="88000"/>
              </a:lnSpc>
              <a:buFont typeface="Wingdings" panose="05000000000000000000" pitchFamily="2" charset="2"/>
              <a:buNone/>
              <a:defRPr sz="2400" baseline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marL="0" indent="0">
              <a:lnSpc>
                <a:spcPct val="88000"/>
              </a:lnSpc>
              <a:buNone/>
            </a:pPr>
            <a:r>
              <a:rPr lang="en-US" sz="1600" b="1"/>
              <a:t>Value Proposition statements</a:t>
            </a:r>
          </a:p>
          <a:p>
            <a:pPr>
              <a:lnSpc>
                <a:spcPct val="88000"/>
              </a:lnSpc>
            </a:pPr>
            <a:r>
              <a:rPr lang="en-GB" sz="1600"/>
              <a:t>Second level</a:t>
            </a:r>
          </a:p>
          <a:p>
            <a:pPr>
              <a:lnSpc>
                <a:spcPct val="88000"/>
              </a:lnSpc>
            </a:pPr>
            <a:r>
              <a:rPr lang="en-GB" sz="1600"/>
              <a:t>Third level</a:t>
            </a:r>
            <a:endParaRPr lang="en-US" sz="1600"/>
          </a:p>
          <a:p>
            <a:pPr marL="0" indent="0">
              <a:lnSpc>
                <a:spcPct val="88000"/>
              </a:lnSpc>
              <a:buNone/>
            </a:pPr>
            <a:endParaRPr lang="en-GB" sz="1600" b="1"/>
          </a:p>
          <a:p>
            <a:pPr marL="0" indent="0">
              <a:lnSpc>
                <a:spcPct val="88000"/>
              </a:lnSpc>
              <a:buNone/>
            </a:pPr>
            <a:r>
              <a:rPr lang="en-GB" sz="1600" b="1"/>
              <a:t>Value prop statement #2</a:t>
            </a:r>
          </a:p>
          <a:p>
            <a:pPr>
              <a:lnSpc>
                <a:spcPct val="88000"/>
              </a:lnSpc>
            </a:pPr>
            <a:r>
              <a:rPr lang="en-US" sz="1600"/>
              <a:t>Second level</a:t>
            </a:r>
          </a:p>
          <a:p>
            <a:pPr>
              <a:lnSpc>
                <a:spcPct val="88000"/>
              </a:lnSpc>
            </a:pPr>
            <a:r>
              <a:rPr lang="en-US" sz="1600"/>
              <a:t>Third level</a:t>
            </a:r>
          </a:p>
          <a:p>
            <a:pPr>
              <a:lnSpc>
                <a:spcPct val="88000"/>
              </a:lnSpc>
            </a:pPr>
            <a:endParaRPr lang="en-US" sz="1600" b="1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/>
              <a:t>Edit Title[Core: One-Line Value Proposition]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02506" y="1197429"/>
            <a:ext cx="914638" cy="9144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pPr defTabSz="456901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161450" y="1197461"/>
            <a:ext cx="4602380" cy="2469899"/>
          </a:xfrm>
        </p:spPr>
        <p:txBody>
          <a:bodyPr/>
          <a:lstStyle/>
          <a:p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132234" y="4037030"/>
            <a:ext cx="4621842" cy="20817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Chart/Table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473563" y="5933925"/>
            <a:ext cx="6269490" cy="5609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Timing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8122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2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1D7CA4-0A2E-4E14-B687-CE9B916FC1E2}"/>
              </a:ext>
            </a:extLst>
          </p:cNvPr>
          <p:cNvCxnSpPr>
            <a:cxnSpLocks/>
          </p:cNvCxnSpPr>
          <p:nvPr/>
        </p:nvCxnSpPr>
        <p:spPr>
          <a:xfrm>
            <a:off x="6096000" y="1662113"/>
            <a:ext cx="0" cy="44735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92125" y="1040826"/>
            <a:ext cx="11180763" cy="344488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31"/>
          <p:cNvSpPr>
            <a:spLocks noGrp="1"/>
          </p:cNvSpPr>
          <p:nvPr>
            <p:ph type="body" sz="quarter" idx="16"/>
          </p:nvPr>
        </p:nvSpPr>
        <p:spPr>
          <a:xfrm>
            <a:off x="492125" y="1620481"/>
            <a:ext cx="5332942" cy="560696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492125" y="2361952"/>
            <a:ext cx="5332941" cy="3605743"/>
          </a:xfrm>
        </p:spPr>
        <p:txBody>
          <a:bodyPr/>
          <a:lstStyle>
            <a:lvl1pPr marL="0" indent="0">
              <a:buNone/>
              <a:defRPr/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31"/>
          <p:cNvSpPr>
            <a:spLocks noGrp="1"/>
          </p:cNvSpPr>
          <p:nvPr>
            <p:ph type="body" sz="quarter" idx="18"/>
          </p:nvPr>
        </p:nvSpPr>
        <p:spPr>
          <a:xfrm>
            <a:off x="6341534" y="1620481"/>
            <a:ext cx="5332942" cy="560696"/>
          </a:xfr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0"/>
          </p:nvPr>
        </p:nvSpPr>
        <p:spPr>
          <a:xfrm>
            <a:off x="6341534" y="2362483"/>
            <a:ext cx="5331354" cy="3605212"/>
          </a:xfrm>
        </p:spPr>
        <p:txBody>
          <a:bodyPr/>
          <a:lstStyle>
            <a:lvl1pPr marL="0" indent="0">
              <a:buNone/>
              <a:defRPr/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81914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E556DF-BE24-BB47-9FD2-350D67DC1C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1"/>
            <a:ext cx="12193200" cy="6858002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DB56EA-EFE9-874F-97FF-66B32F665BC9}"/>
              </a:ext>
            </a:extLst>
          </p:cNvPr>
          <p:cNvSpPr>
            <a:spLocks/>
          </p:cNvSpPr>
          <p:nvPr/>
        </p:nvSpPr>
        <p:spPr>
          <a:xfrm rot="5400000">
            <a:off x="2666400" y="-2667600"/>
            <a:ext cx="6858000" cy="121932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834CFF-8E93-2347-9547-EC508DDB30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82DC592-EAC9-634F-9EE1-EDC89A2624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200936EE-7EE0-D441-851D-618ACC029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DE2A1EC-11A7-6C45-AE97-813BACFCF8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44AAC8C6-29C1-9742-B973-511F8707F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5306071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60B99-6BFE-2D40-895F-0F084FEC4E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327" cy="68580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5A56ACD-80AA-D441-B2FA-F252F126F050}"/>
              </a:ext>
            </a:extLst>
          </p:cNvPr>
          <p:cNvSpPr>
            <a:spLocks/>
          </p:cNvSpPr>
          <p:nvPr/>
        </p:nvSpPr>
        <p:spPr>
          <a:xfrm rot="5400000">
            <a:off x="2666400" y="-2667600"/>
            <a:ext cx="6858000" cy="121932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B81D85-C6D9-464F-970F-8B449E6B37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87E4BC-2B2B-B045-B01E-E0001545D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9F83AF-D8A4-3D48-9AAD-FC11BC3D9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6CAA01D4-228A-2D47-8D6D-23BE3048C2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A944A0A8-CF61-DF43-BBD7-237CF98F7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2171846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0F1145-3FE1-6D42-AA8B-F8E06EB9FA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" y="0"/>
            <a:ext cx="12192442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D2F924C-135F-554D-93F0-AB47D68FAEB2}"/>
              </a:ext>
            </a:extLst>
          </p:cNvPr>
          <p:cNvSpPr/>
          <p:nvPr/>
        </p:nvSpPr>
        <p:spPr>
          <a:xfrm rot="16200000">
            <a:off x="6027000" y="693001"/>
            <a:ext cx="6858000" cy="5472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406E79-E2B4-C342-8DB2-4D2D3C2FAA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28F18B9-825A-C643-BA5E-962035403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9634863-0C8B-5F4F-B35A-4D468E8EC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E921999B-E167-3C4E-A8F5-820963AA11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4C22E88A-BD61-A14C-993E-61F66B65C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260443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041E3-D124-8440-B6B0-06A51A309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1"/>
            <a:ext cx="12193200" cy="685799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FF0996-2F0F-5B4A-AE7F-01949B340BCF}"/>
              </a:ext>
            </a:extLst>
          </p:cNvPr>
          <p:cNvSpPr/>
          <p:nvPr userDrawn="1"/>
        </p:nvSpPr>
        <p:spPr>
          <a:xfrm>
            <a:off x="3849329" y="1"/>
            <a:ext cx="8342671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5000">
                <a:srgbClr val="000000">
                  <a:alpha val="25000"/>
                </a:srgbClr>
              </a:gs>
              <a:gs pos="100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BE3C52-00EF-C04D-93F3-7480251F2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5A9EDC-D6F8-D44D-A166-BF363AD0E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3120599-1266-FE46-AC08-C11A2D8A7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0A33934D-C896-5B4A-B1D6-BDDDB11E03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605CEBE1-EDEA-1145-9184-E339DB2CD8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chemeClr val="bg2"/>
                </a:solidFill>
              </a:rPr>
              <a:t>© 2022 Arm</a:t>
            </a:r>
            <a:endParaRPr lang="en-US" altLang="en-US" sz="10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328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25CD4-06B7-E24D-8A2A-BE1E27E8BC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3200" cy="685800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8F9D61-0E18-934E-80CB-8ABCE713AF08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2000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5F76A5-92C3-DF4A-993D-C79C93E531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F45A70-6A1D-5943-8B02-201099588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CCBE84-A3EE-DA41-BB17-C2EE027C0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267C7E9E-E74C-0547-868F-423E4E2194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8DA9D4BF-473B-6E4A-87B6-9A27105D8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5622129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5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94321-DD87-0D4B-AEA1-CB80E36808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1"/>
            <a:ext cx="121932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/>
        </p:nvSpPr>
        <p:spPr>
          <a:xfrm rot="16200000">
            <a:off x="5794735" y="460734"/>
            <a:ext cx="6862654" cy="593187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8F4AA8-7F9E-7D41-BF94-4D811F55AC2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210143-1056-7048-ADC6-41884B602F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64FB5B-BAC3-AC46-8166-1B8CCBE24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8C4AE80-A942-A94D-9D03-1C89C2862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C8B782A-A9C9-CA41-A2FF-1BC8DE0346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08217404-308B-984E-AE8B-690252E72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2337279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6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D0AF51-EEA2-DE46-8B7D-7878323488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0" r="1770"/>
          <a:stretch/>
        </p:blipFill>
        <p:spPr>
          <a:xfrm>
            <a:off x="-60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/>
        </p:nvSpPr>
        <p:spPr>
          <a:xfrm rot="16200000">
            <a:off x="5797061" y="463062"/>
            <a:ext cx="6858000" cy="593187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9E646E-904B-FE40-95AC-5DBD9EA1E9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C9BE8F-3B53-B24B-8202-E7DDC587B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B2024A-A0B8-5D48-B2AD-E9A66CF10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4" name="Picture 13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B0F255FF-9877-7447-84E8-B54342514A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9085D3F1-B2B9-C144-8199-AB16514FD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7304169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8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6984C-0C60-D246-AE94-A2AE6368F1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3200" cy="685799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9BECDB-CC38-DF4D-907D-B3DFBF61DA05}"/>
              </a:ext>
            </a:extLst>
          </p:cNvPr>
          <p:cNvSpPr/>
          <p:nvPr/>
        </p:nvSpPr>
        <p:spPr>
          <a:xfrm>
            <a:off x="4498259" y="1"/>
            <a:ext cx="7693741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AEACEA-CC36-0E44-8844-76898F890A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60D2D7-6351-ED48-8D39-DF4D3B06F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EE0145AD-284C-9241-B886-C8320F329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17F1C36-0131-3143-8A0C-5B53D484B0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18AFCD34-5812-5947-A305-A4E3AFECA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7108882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7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1347F1D-5F69-BB4F-AE1F-4C4F13186A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1"/>
            <a:ext cx="12193200" cy="68579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/>
        </p:nvSpPr>
        <p:spPr>
          <a:xfrm rot="16200000">
            <a:off x="5172924" y="-161079"/>
            <a:ext cx="6862654" cy="717550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4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CF4363-5E90-D047-9431-0DB690B3B2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D5555E-95A7-C641-8EB5-0619DE2A3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6C3B07-082E-DB42-B5EB-8FC5A1CED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AF64EEF4-B1ED-2544-B548-9FFD93EA66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74ADABB0-FA68-DF43-A96A-1DF72122B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3973421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041E3-D124-8440-B6B0-06A51A3090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1"/>
            <a:ext cx="12193200" cy="685799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FF0996-2F0F-5B4A-AE7F-01949B340BCF}"/>
              </a:ext>
            </a:extLst>
          </p:cNvPr>
          <p:cNvSpPr/>
          <p:nvPr/>
        </p:nvSpPr>
        <p:spPr>
          <a:xfrm>
            <a:off x="3849329" y="1"/>
            <a:ext cx="8342671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5000">
                <a:srgbClr val="000000">
                  <a:alpha val="25000"/>
                </a:srgbClr>
              </a:gs>
              <a:gs pos="100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BE3C52-00EF-C04D-93F3-7480251F27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5A9EDC-D6F8-D44D-A166-BF363AD0E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3120599-1266-FE46-AC08-C11A2D8A7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0A33934D-C896-5B4A-B1D6-BDDDB11E03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9CE6FE22-85B0-6543-BFEA-4EE8644F5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26391677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74A8AC8F-8A23-E644-ABCA-8318EFE232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7"/>
            <a:ext cx="12193200" cy="68586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5CEC7D-A359-1740-9727-7D6F154D85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9308F2-C30B-4E4F-9DA5-A1A86F5F74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75A4ED9-47E4-4F44-AAD7-16DA7F418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2732B47-45F3-C946-9945-2403B1618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18CCECB-9B2C-4F40-93A1-3FF9264650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2EAB5DD7-9693-DC49-A5A8-71D40AA21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bg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25366872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laser, light, scene&#10;&#10;Description automatically generated">
            <a:extLst>
              <a:ext uri="{FF2B5EF4-FFF2-40B4-BE49-F238E27FC236}">
                <a16:creationId xmlns:a16="http://schemas.microsoft.com/office/drawing/2014/main" id="{566CB7B2-10D4-7544-8B87-EFB12B4451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D297C4-855A-9540-843B-CC587D9FD8C1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46754699-B343-5642-AC81-8BE60DB65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480242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city, night&#10;&#10;Description automatically generated">
            <a:extLst>
              <a:ext uri="{FF2B5EF4-FFF2-40B4-BE49-F238E27FC236}">
                <a16:creationId xmlns:a16="http://schemas.microsoft.com/office/drawing/2014/main" id="{373ACAC4-F57F-F549-85F2-65FF12CC25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B835CB-DD8C-F446-83CE-32ACFB0217A0}"/>
              </a:ext>
            </a:extLst>
          </p:cNvPr>
          <p:cNvSpPr/>
          <p:nvPr/>
        </p:nvSpPr>
        <p:spPr>
          <a:xfrm>
            <a:off x="-1200" y="0"/>
            <a:ext cx="12193200" cy="6857998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17050E55-584B-0942-B73D-632CECD4B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174278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8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782D4B3-E72D-F041-ABD0-1372C0EBFB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CED656-9AD2-7747-9AF1-F75EAE25A4FC}"/>
              </a:ext>
            </a:extLst>
          </p:cNvPr>
          <p:cNvSpPr/>
          <p:nvPr/>
        </p:nvSpPr>
        <p:spPr>
          <a:xfrm>
            <a:off x="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br>
              <a:rPr lang="en-US"/>
            </a:br>
            <a:r>
              <a:rPr lang="en-US"/>
              <a:t>Line 3</a:t>
            </a:r>
            <a:br>
              <a:rPr lang="en-US"/>
            </a:br>
            <a:r>
              <a:rPr lang="en-US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B1F8F0FC-8169-D847-B0D1-9E7CDFA8B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chemeClr val="tx2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553031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9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82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40" Type="http://schemas.openxmlformats.org/officeDocument/2006/relationships/slideLayout" Target="../slideLayouts/slideLayout80.xml"/><Relationship Id="rId45" Type="http://schemas.openxmlformats.org/officeDocument/2006/relationships/slideLayout" Target="../slideLayouts/slideLayout85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4" Type="http://schemas.openxmlformats.org/officeDocument/2006/relationships/slideLayout" Target="../slideLayouts/slideLayout8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8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60.xml"/><Relationship Id="rId41" Type="http://schemas.openxmlformats.org/officeDocument/2006/relationships/slideLayout" Target="../slideLayouts/slideLayout8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9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07.xml"/><Relationship Id="rId34" Type="http://schemas.openxmlformats.org/officeDocument/2006/relationships/slideLayout" Target="../slideLayouts/slideLayout120.xml"/><Relationship Id="rId42" Type="http://schemas.openxmlformats.org/officeDocument/2006/relationships/slideLayout" Target="../slideLayouts/slideLayout128.xml"/><Relationship Id="rId47" Type="http://schemas.openxmlformats.org/officeDocument/2006/relationships/theme" Target="../theme/theme3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32" Type="http://schemas.openxmlformats.org/officeDocument/2006/relationships/slideLayout" Target="../slideLayouts/slideLayout118.xml"/><Relationship Id="rId37" Type="http://schemas.openxmlformats.org/officeDocument/2006/relationships/slideLayout" Target="../slideLayouts/slideLayout123.xml"/><Relationship Id="rId40" Type="http://schemas.openxmlformats.org/officeDocument/2006/relationships/slideLayout" Target="../slideLayouts/slideLayout126.xml"/><Relationship Id="rId45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36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slideLayout" Target="../slideLayouts/slideLayout117.xml"/><Relationship Id="rId44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slideLayout" Target="../slideLayouts/slideLayout116.xml"/><Relationship Id="rId35" Type="http://schemas.openxmlformats.org/officeDocument/2006/relationships/slideLayout" Target="../slideLayouts/slideLayout121.xml"/><Relationship Id="rId43" Type="http://schemas.openxmlformats.org/officeDocument/2006/relationships/slideLayout" Target="../slideLayouts/slideLayout129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33" Type="http://schemas.openxmlformats.org/officeDocument/2006/relationships/slideLayout" Target="../slideLayouts/slideLayout119.xml"/><Relationship Id="rId38" Type="http://schemas.openxmlformats.org/officeDocument/2006/relationships/slideLayout" Target="../slideLayouts/slideLayout124.xml"/><Relationship Id="rId4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06.xml"/><Relationship Id="rId41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78301"/>
            <a:ext cx="11233150" cy="6547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9" name="TextBox 26"/>
          <p:cNvSpPr txBox="1">
            <a:spLocks noChangeArrowheads="1"/>
          </p:cNvSpPr>
          <p:nvPr userDrawn="1"/>
        </p:nvSpPr>
        <p:spPr bwMode="auto">
          <a:xfrm>
            <a:off x="492125" y="6410643"/>
            <a:ext cx="312738" cy="1381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fld id="{2682C2D1-8EA8-E748-B66F-74D4D53CF8F8}" type="slidenum">
              <a:rPr lang="en-US" altLang="en-US" sz="1000" smtClean="0">
                <a:solidFill>
                  <a:srgbClr val="7F7F7F"/>
                </a:solidFill>
              </a:rPr>
              <a:pPr eaLnBrk="1" hangingPunct="1">
                <a:lnSpc>
                  <a:spcPct val="90000"/>
                </a:lnSpc>
                <a:spcAft>
                  <a:spcPts val="600"/>
                </a:spcAft>
                <a:buFont typeface="Arial" charset="0"/>
                <a:buNone/>
                <a:defRPr/>
              </a:pPr>
              <a:t>‹#›</a:t>
            </a:fld>
            <a:endParaRPr lang="en-US" altLang="en-US" sz="1000">
              <a:solidFill>
                <a:srgbClr val="7F7F7F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4EB643E-3109-434C-BA97-15D4C8A5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133061"/>
            <a:ext cx="11243088" cy="4974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C88DC1F2-A377-A943-9ABE-BD7E2F2C1811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847" y="6384924"/>
            <a:ext cx="879904" cy="274619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27B344F3-4498-5A4F-9DA2-CB9437A2536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>
                <a:solidFill>
                  <a:srgbClr val="7F7F7F"/>
                </a:solidFill>
              </a:rPr>
              <a:t>© 2022 Arm</a:t>
            </a:r>
            <a:endParaRPr lang="en-US" altLang="en-US" sz="1000">
              <a:solidFill>
                <a:srgbClr val="7F7F7F"/>
              </a:solidFill>
            </a:endParaRPr>
          </a:p>
        </p:txBody>
      </p:sp>
      <p:pic>
        <p:nvPicPr>
          <p:cNvPr id="8" name="Picture 2" descr="Academia Sinica Website">
            <a:extLst>
              <a:ext uri="{FF2B5EF4-FFF2-40B4-BE49-F238E27FC236}">
                <a16:creationId xmlns:a16="http://schemas.microsoft.com/office/drawing/2014/main" id="{B1278C0C-EC08-A4A6-7EAD-CDC4D64E75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346" y="6273846"/>
            <a:ext cx="1655913" cy="49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79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4" r:id="rId1"/>
    <p:sldLayoutId id="2147485515" r:id="rId2"/>
    <p:sldLayoutId id="2147485516" r:id="rId3"/>
    <p:sldLayoutId id="2147485517" r:id="rId4"/>
    <p:sldLayoutId id="2147485520" r:id="rId5"/>
    <p:sldLayoutId id="2147485521" r:id="rId6"/>
    <p:sldLayoutId id="2147485524" r:id="rId7"/>
    <p:sldLayoutId id="2147485522" r:id="rId8"/>
    <p:sldLayoutId id="2147485507" r:id="rId9"/>
    <p:sldLayoutId id="2147485525" r:id="rId10"/>
    <p:sldLayoutId id="2147485527" r:id="rId11"/>
    <p:sldLayoutId id="2147485528" r:id="rId12"/>
    <p:sldLayoutId id="2147485529" r:id="rId13"/>
    <p:sldLayoutId id="2147485530" r:id="rId14"/>
    <p:sldLayoutId id="2147485531" r:id="rId15"/>
    <p:sldLayoutId id="2147485532" r:id="rId16"/>
    <p:sldLayoutId id="2147485533" r:id="rId17"/>
    <p:sldLayoutId id="2147485534" r:id="rId18"/>
    <p:sldLayoutId id="2147485535" r:id="rId19"/>
    <p:sldLayoutId id="2147485536" r:id="rId20"/>
    <p:sldLayoutId id="2147485537" r:id="rId21"/>
    <p:sldLayoutId id="2147485538" r:id="rId22"/>
    <p:sldLayoutId id="2147485510" r:id="rId23"/>
    <p:sldLayoutId id="2147485436" r:id="rId24"/>
    <p:sldLayoutId id="2147485438" r:id="rId25"/>
    <p:sldLayoutId id="2147485440" r:id="rId26"/>
    <p:sldLayoutId id="2147485441" r:id="rId27"/>
    <p:sldLayoutId id="2147485442" r:id="rId28"/>
    <p:sldLayoutId id="2147485443" r:id="rId29"/>
    <p:sldLayoutId id="2147485444" r:id="rId30"/>
    <p:sldLayoutId id="2147485445" r:id="rId31"/>
    <p:sldLayoutId id="2147485446" r:id="rId32"/>
    <p:sldLayoutId id="2147485447" r:id="rId33"/>
    <p:sldLayoutId id="2147485448" r:id="rId34"/>
    <p:sldLayoutId id="2147485449" r:id="rId35"/>
    <p:sldLayoutId id="2147485450" r:id="rId36"/>
    <p:sldLayoutId id="2147485452" r:id="rId37"/>
    <p:sldLayoutId id="2147485512" r:id="rId38"/>
    <p:sldLayoutId id="2147485453" r:id="rId39"/>
    <p:sldLayoutId id="2147485513" r:id="rId40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0" kern="1200" spc="-50">
          <a:solidFill>
            <a:schemeClr val="accent1"/>
          </a:solidFill>
          <a:latin typeface="+mn-lt"/>
          <a:ea typeface="ＭＳ Ｐゴシック" charset="0"/>
          <a:cs typeface="ＭＳ Ｐゴシック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333E48"/>
          </a:solidFill>
          <a:latin typeface="+mn-lt"/>
          <a:ea typeface="ＭＳ Ｐゴシック" charset="0"/>
          <a:cs typeface="ＭＳ Ｐゴシック" charset="0"/>
        </a:defRPr>
      </a:lvl1pPr>
      <a:lvl2pPr marL="581343" indent="-16668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Arial" charset="0"/>
        <a:buChar char="•"/>
        <a:defRPr sz="2000" kern="1200">
          <a:solidFill>
            <a:srgbClr val="333E48"/>
          </a:solidFill>
          <a:latin typeface="+mn-lt"/>
          <a:ea typeface="ＭＳ Ｐゴシック" charset="0"/>
          <a:cs typeface="+mn-cs"/>
        </a:defRPr>
      </a:lvl2pPr>
      <a:lvl3pPr marL="855663" indent="-16668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charset="0"/>
        <a:buChar char="–"/>
        <a:defRPr kern="1200">
          <a:solidFill>
            <a:srgbClr val="333E48"/>
          </a:solidFill>
          <a:latin typeface="+mn-lt"/>
          <a:ea typeface="ＭＳ Ｐゴシック" charset="0"/>
          <a:cs typeface="+mn-cs"/>
        </a:defRPr>
      </a:lvl3pPr>
      <a:lvl4pPr marL="1201738" indent="-17303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charset="2"/>
        <a:buChar char="§"/>
        <a:defRPr kern="1200">
          <a:solidFill>
            <a:srgbClr val="333E48"/>
          </a:solidFill>
          <a:latin typeface="+mn-lt"/>
          <a:ea typeface="ＭＳ Ｐゴシック" charset="0"/>
          <a:cs typeface="+mn-cs"/>
        </a:defRPr>
      </a:lvl4pPr>
      <a:lvl5pPr marL="1427163" indent="-168275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charset="0"/>
        <a:buChar char="–"/>
        <a:defRPr kern="1200">
          <a:solidFill>
            <a:srgbClr val="333E48"/>
          </a:solidFill>
          <a:latin typeface="+mn-lt"/>
          <a:ea typeface="ＭＳ Ｐゴシック" charset="0"/>
          <a:cs typeface="+mn-cs"/>
        </a:defRPr>
      </a:lvl5pPr>
      <a:lvl6pPr marL="16550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6pPr>
      <a:lvl7pPr marL="18836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panose="020F0502020204030204" pitchFamily="34" charset="0"/>
        <a:buChar char="–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7pPr>
      <a:lvl8pPr marL="21122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8pPr>
      <a:lvl9pPr marL="23408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panose="020F0502020204030204" pitchFamily="34" charset="0"/>
        <a:buChar char="–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19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6" pos="7378" userDrawn="1">
          <p15:clr>
            <a:srgbClr val="F26B43"/>
          </p15:clr>
        </p15:guide>
        <p15:guide id="7" pos="302" userDrawn="1">
          <p15:clr>
            <a:srgbClr val="F26B43"/>
          </p15:clr>
        </p15:guide>
        <p15:guide id="8" pos="70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78301"/>
            <a:ext cx="11233150" cy="6547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9" name="TextBox 26"/>
          <p:cNvSpPr txBox="1">
            <a:spLocks noChangeArrowheads="1"/>
          </p:cNvSpPr>
          <p:nvPr/>
        </p:nvSpPr>
        <p:spPr bwMode="auto">
          <a:xfrm>
            <a:off x="492125" y="6410643"/>
            <a:ext cx="312738" cy="1381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fld id="{2682C2D1-8EA8-E748-B66F-74D4D53CF8F8}" type="slidenum">
              <a:rPr lang="en-US" altLang="en-US" sz="1000" smtClean="0">
                <a:solidFill>
                  <a:srgbClr val="7F7F7F"/>
                </a:solidFill>
              </a:rPr>
              <a:pPr eaLnBrk="1" hangingPunct="1">
                <a:lnSpc>
                  <a:spcPct val="90000"/>
                </a:lnSpc>
                <a:spcAft>
                  <a:spcPts val="600"/>
                </a:spcAft>
                <a:buFont typeface="Arial" charset="0"/>
                <a:buNone/>
                <a:defRPr/>
              </a:pPr>
              <a:t>‹#›</a:t>
            </a:fld>
            <a:endParaRPr lang="en-US" altLang="en-US" sz="1000">
              <a:solidFill>
                <a:srgbClr val="7F7F7F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4EB643E-3109-434C-BA97-15D4C8A5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133061"/>
            <a:ext cx="11243088" cy="4974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C88DC1F2-A377-A943-9ABE-BD7E2F2C1811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847" y="6384924"/>
            <a:ext cx="879904" cy="274619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A7E59556-53BD-2347-8678-0ACA8E077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rgbClr val="7F7F7F"/>
                </a:solidFill>
              </a:rPr>
              <a:t>Confidential © 2022 Arm</a:t>
            </a:r>
          </a:p>
        </p:txBody>
      </p:sp>
    </p:spTree>
    <p:extLst>
      <p:ext uri="{BB962C8B-B14F-4D97-AF65-F5344CB8AC3E}">
        <p14:creationId xmlns:p14="http://schemas.microsoft.com/office/powerpoint/2010/main" val="53669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</p:sldLayoutIdLst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0" kern="1200" spc="-50">
          <a:solidFill>
            <a:schemeClr val="accent1"/>
          </a:solidFill>
          <a:latin typeface="+mn-lt"/>
          <a:ea typeface="ＭＳ Ｐゴシック" charset="0"/>
          <a:cs typeface="ＭＳ Ｐゴシック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333E48"/>
          </a:solidFill>
          <a:latin typeface="+mn-lt"/>
          <a:ea typeface="ＭＳ Ｐゴシック" charset="0"/>
          <a:cs typeface="ＭＳ Ｐゴシック" charset="0"/>
        </a:defRPr>
      </a:lvl1pPr>
      <a:lvl2pPr marL="581343" indent="-16668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Arial" charset="0"/>
        <a:buChar char="•"/>
        <a:defRPr sz="2000" kern="1200">
          <a:solidFill>
            <a:srgbClr val="333E48"/>
          </a:solidFill>
          <a:latin typeface="+mn-lt"/>
          <a:ea typeface="ＭＳ Ｐゴシック" charset="0"/>
          <a:cs typeface="+mn-cs"/>
        </a:defRPr>
      </a:lvl2pPr>
      <a:lvl3pPr marL="855663" indent="-16668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charset="0"/>
        <a:buChar char="–"/>
        <a:defRPr kern="1200">
          <a:solidFill>
            <a:srgbClr val="333E48"/>
          </a:solidFill>
          <a:latin typeface="+mn-lt"/>
          <a:ea typeface="ＭＳ Ｐゴシック" charset="0"/>
          <a:cs typeface="+mn-cs"/>
        </a:defRPr>
      </a:lvl3pPr>
      <a:lvl4pPr marL="1201738" indent="-17303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charset="2"/>
        <a:buChar char="§"/>
        <a:defRPr kern="1200">
          <a:solidFill>
            <a:srgbClr val="333E48"/>
          </a:solidFill>
          <a:latin typeface="+mn-lt"/>
          <a:ea typeface="ＭＳ Ｐゴシック" charset="0"/>
          <a:cs typeface="+mn-cs"/>
        </a:defRPr>
      </a:lvl4pPr>
      <a:lvl5pPr marL="1427163" indent="-168275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charset="0"/>
        <a:buChar char="–"/>
        <a:defRPr kern="1200">
          <a:solidFill>
            <a:srgbClr val="333E48"/>
          </a:solidFill>
          <a:latin typeface="+mn-lt"/>
          <a:ea typeface="ＭＳ Ｐゴシック" charset="0"/>
          <a:cs typeface="+mn-cs"/>
        </a:defRPr>
      </a:lvl5pPr>
      <a:lvl6pPr marL="16550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6pPr>
      <a:lvl7pPr marL="18836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panose="020F0502020204030204" pitchFamily="34" charset="0"/>
        <a:buChar char="–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7pPr>
      <a:lvl8pPr marL="21122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8pPr>
      <a:lvl9pPr marL="23408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panose="020F0502020204030204" pitchFamily="34" charset="0"/>
        <a:buChar char="–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19">
          <p15:clr>
            <a:srgbClr val="F26B43"/>
          </p15:clr>
        </p15:guide>
        <p15:guide id="4" orient="horz" pos="300">
          <p15:clr>
            <a:srgbClr val="F26B43"/>
          </p15:clr>
        </p15:guide>
        <p15:guide id="5" orient="horz" pos="4020">
          <p15:clr>
            <a:srgbClr val="F26B43"/>
          </p15:clr>
        </p15:guide>
        <p15:guide id="6" pos="7378">
          <p15:clr>
            <a:srgbClr val="F26B43"/>
          </p15:clr>
        </p15:guide>
        <p15:guide id="7" pos="302">
          <p15:clr>
            <a:srgbClr val="F26B43"/>
          </p15:clr>
        </p15:guide>
        <p15:guide id="8" pos="706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78301"/>
            <a:ext cx="11233150" cy="6547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9" name="TextBox 26"/>
          <p:cNvSpPr txBox="1">
            <a:spLocks noChangeArrowheads="1"/>
          </p:cNvSpPr>
          <p:nvPr/>
        </p:nvSpPr>
        <p:spPr bwMode="auto">
          <a:xfrm>
            <a:off x="492125" y="6410643"/>
            <a:ext cx="312738" cy="1381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fld id="{2682C2D1-8EA8-E748-B66F-74D4D53CF8F8}" type="slidenum">
              <a:rPr lang="en-US" altLang="en-US" sz="1000" smtClean="0">
                <a:solidFill>
                  <a:srgbClr val="7F7F7F"/>
                </a:solidFill>
              </a:rPr>
              <a:pPr eaLnBrk="1" hangingPunct="1">
                <a:lnSpc>
                  <a:spcPct val="90000"/>
                </a:lnSpc>
                <a:spcAft>
                  <a:spcPts val="600"/>
                </a:spcAft>
                <a:buFont typeface="Arial" charset="0"/>
                <a:buNone/>
                <a:defRPr/>
              </a:pPr>
              <a:t>‹#›</a:t>
            </a:fld>
            <a:endParaRPr lang="en-US" altLang="en-US" sz="1000">
              <a:solidFill>
                <a:srgbClr val="7F7F7F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4EB643E-3109-434C-BA97-15D4C8A5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133061"/>
            <a:ext cx="11243088" cy="4974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C88DC1F2-A377-A943-9ABE-BD7E2F2C1811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847" y="6384924"/>
            <a:ext cx="879904" cy="274619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A7E59556-53BD-2347-8678-0ACA8E077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US" altLang="en-US" sz="1000">
                <a:solidFill>
                  <a:srgbClr val="7F7F7F"/>
                </a:solidFill>
              </a:rPr>
              <a:t>Confidential © 2021 Arm</a:t>
            </a:r>
          </a:p>
        </p:txBody>
      </p:sp>
    </p:spTree>
    <p:extLst>
      <p:ext uri="{BB962C8B-B14F-4D97-AF65-F5344CB8AC3E}">
        <p14:creationId xmlns:p14="http://schemas.microsoft.com/office/powerpoint/2010/main" val="53669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40" r:id="rId1"/>
    <p:sldLayoutId id="2147485541" r:id="rId2"/>
    <p:sldLayoutId id="2147485542" r:id="rId3"/>
    <p:sldLayoutId id="2147485543" r:id="rId4"/>
    <p:sldLayoutId id="2147485544" r:id="rId5"/>
    <p:sldLayoutId id="2147485545" r:id="rId6"/>
    <p:sldLayoutId id="2147485546" r:id="rId7"/>
    <p:sldLayoutId id="2147485547" r:id="rId8"/>
    <p:sldLayoutId id="2147485548" r:id="rId9"/>
    <p:sldLayoutId id="2147485549" r:id="rId10"/>
    <p:sldLayoutId id="2147485550" r:id="rId11"/>
    <p:sldLayoutId id="2147485551" r:id="rId12"/>
    <p:sldLayoutId id="2147485552" r:id="rId13"/>
    <p:sldLayoutId id="2147485553" r:id="rId14"/>
    <p:sldLayoutId id="2147485554" r:id="rId15"/>
    <p:sldLayoutId id="2147485555" r:id="rId16"/>
    <p:sldLayoutId id="2147485556" r:id="rId17"/>
    <p:sldLayoutId id="2147485557" r:id="rId18"/>
    <p:sldLayoutId id="2147485558" r:id="rId19"/>
    <p:sldLayoutId id="2147485559" r:id="rId20"/>
    <p:sldLayoutId id="2147485560" r:id="rId21"/>
    <p:sldLayoutId id="2147485561" r:id="rId22"/>
    <p:sldLayoutId id="2147485562" r:id="rId23"/>
    <p:sldLayoutId id="2147485563" r:id="rId24"/>
    <p:sldLayoutId id="2147485564" r:id="rId25"/>
    <p:sldLayoutId id="2147485565" r:id="rId26"/>
    <p:sldLayoutId id="2147485566" r:id="rId27"/>
    <p:sldLayoutId id="2147485567" r:id="rId28"/>
    <p:sldLayoutId id="2147485568" r:id="rId29"/>
    <p:sldLayoutId id="2147485569" r:id="rId30"/>
    <p:sldLayoutId id="2147485570" r:id="rId31"/>
    <p:sldLayoutId id="2147485571" r:id="rId32"/>
    <p:sldLayoutId id="2147485572" r:id="rId33"/>
    <p:sldLayoutId id="2147485573" r:id="rId34"/>
    <p:sldLayoutId id="2147485574" r:id="rId35"/>
    <p:sldLayoutId id="2147485575" r:id="rId36"/>
    <p:sldLayoutId id="2147485576" r:id="rId37"/>
    <p:sldLayoutId id="2147485577" r:id="rId38"/>
    <p:sldLayoutId id="2147485578" r:id="rId39"/>
    <p:sldLayoutId id="2147485579" r:id="rId40"/>
    <p:sldLayoutId id="2147485580" r:id="rId41"/>
    <p:sldLayoutId id="2147485581" r:id="rId42"/>
    <p:sldLayoutId id="2147485582" r:id="rId43"/>
    <p:sldLayoutId id="2147485583" r:id="rId44"/>
    <p:sldLayoutId id="2147485584" r:id="rId45"/>
    <p:sldLayoutId id="2147485585" r:id="rId46"/>
  </p:sldLayoutIdLst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0" kern="1200" spc="-50">
          <a:solidFill>
            <a:schemeClr val="accent1"/>
          </a:solidFill>
          <a:latin typeface="+mn-lt"/>
          <a:ea typeface="ＭＳ Ｐゴシック" charset="0"/>
          <a:cs typeface="ＭＳ Ｐゴシック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333E48"/>
          </a:solidFill>
          <a:latin typeface="+mn-lt"/>
          <a:ea typeface="ＭＳ Ｐゴシック" charset="0"/>
          <a:cs typeface="ＭＳ Ｐゴシック" charset="0"/>
        </a:defRPr>
      </a:lvl1pPr>
      <a:lvl2pPr marL="581343" indent="-16668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Arial" charset="0"/>
        <a:buChar char="•"/>
        <a:defRPr sz="2000" kern="1200">
          <a:solidFill>
            <a:srgbClr val="333E48"/>
          </a:solidFill>
          <a:latin typeface="+mn-lt"/>
          <a:ea typeface="ＭＳ Ｐゴシック" charset="0"/>
          <a:cs typeface="+mn-cs"/>
        </a:defRPr>
      </a:lvl2pPr>
      <a:lvl3pPr marL="855663" indent="-16668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charset="0"/>
        <a:buChar char="–"/>
        <a:defRPr kern="1200">
          <a:solidFill>
            <a:srgbClr val="333E48"/>
          </a:solidFill>
          <a:latin typeface="+mn-lt"/>
          <a:ea typeface="ＭＳ Ｐゴシック" charset="0"/>
          <a:cs typeface="+mn-cs"/>
        </a:defRPr>
      </a:lvl3pPr>
      <a:lvl4pPr marL="1201738" indent="-17303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charset="2"/>
        <a:buChar char="§"/>
        <a:defRPr kern="1200">
          <a:solidFill>
            <a:srgbClr val="333E48"/>
          </a:solidFill>
          <a:latin typeface="+mn-lt"/>
          <a:ea typeface="ＭＳ Ｐゴシック" charset="0"/>
          <a:cs typeface="+mn-cs"/>
        </a:defRPr>
      </a:lvl4pPr>
      <a:lvl5pPr marL="1427163" indent="-168275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charset="0"/>
        <a:buChar char="–"/>
        <a:defRPr kern="1200">
          <a:solidFill>
            <a:srgbClr val="333E48"/>
          </a:solidFill>
          <a:latin typeface="+mn-lt"/>
          <a:ea typeface="ＭＳ Ｐゴシック" charset="0"/>
          <a:cs typeface="+mn-cs"/>
        </a:defRPr>
      </a:lvl5pPr>
      <a:lvl6pPr marL="16550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6pPr>
      <a:lvl7pPr marL="18836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panose="020F0502020204030204" pitchFamily="34" charset="0"/>
        <a:buChar char="–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7pPr>
      <a:lvl8pPr marL="21122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8pPr>
      <a:lvl9pPr marL="23408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panose="020F0502020204030204" pitchFamily="34" charset="0"/>
        <a:buChar char="–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19">
          <p15:clr>
            <a:srgbClr val="F26B43"/>
          </p15:clr>
        </p15:guide>
        <p15:guide id="4" orient="horz" pos="300">
          <p15:clr>
            <a:srgbClr val="F26B43"/>
          </p15:clr>
        </p15:guide>
        <p15:guide id="5" orient="horz" pos="4020">
          <p15:clr>
            <a:srgbClr val="F26B43"/>
          </p15:clr>
        </p15:guide>
        <p15:guide id="6" pos="7378">
          <p15:clr>
            <a:srgbClr val="F26B43"/>
          </p15:clr>
        </p15:guide>
        <p15:guide id="7" pos="302">
          <p15:clr>
            <a:srgbClr val="F26B43"/>
          </p15:clr>
        </p15:guide>
        <p15:guide id="8" pos="706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github.com/vincentvbh/NTTs_with_Armv7-M_Armv7E-M_Armv8-A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print.iacr.org/2021/561" TargetMode="External"/><Relationship Id="rId2" Type="http://schemas.openxmlformats.org/officeDocument/2006/relationships/hyperlink" Target="https://csrc.nist.gov/CSRC/media/Events/third-pqc-standardization-conference/documents/accepted-papers/nguyen-optimized-software-gmu-pqc2021.pdf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emf"/><Relationship Id="rId11" Type="http://schemas.openxmlformats.org/officeDocument/2006/relationships/image" Target="../media/image44.emf"/><Relationship Id="rId5" Type="http://schemas.openxmlformats.org/officeDocument/2006/relationships/image" Target="../media/image38.emf"/><Relationship Id="rId10" Type="http://schemas.openxmlformats.org/officeDocument/2006/relationships/image" Target="../media/image43.emf"/><Relationship Id="rId4" Type="http://schemas.openxmlformats.org/officeDocument/2006/relationships/image" Target="../media/image37.emf"/><Relationship Id="rId9" Type="http://schemas.openxmlformats.org/officeDocument/2006/relationships/image" Target="../media/image4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994E03-22A2-714D-868B-4B0633D926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9373" y="4676070"/>
            <a:ext cx="6929965" cy="852460"/>
          </a:xfrm>
        </p:spPr>
        <p:txBody>
          <a:bodyPr/>
          <a:lstStyle/>
          <a:p>
            <a:r>
              <a:rPr lang="en-US" u="sng">
                <a:cs typeface="Calibri"/>
              </a:rPr>
              <a:t>Hanno Becker</a:t>
            </a:r>
            <a:r>
              <a:rPr lang="en-US">
                <a:cs typeface="Calibri"/>
              </a:rPr>
              <a:t>, Vincent Hwang, Matthias J. </a:t>
            </a:r>
            <a:r>
              <a:rPr lang="en-US" err="1">
                <a:cs typeface="Calibri"/>
              </a:rPr>
              <a:t>Kannwischer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Bo-Yin Yang, Shang-Yi Yang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3EDCBC-FC1C-4053-BF77-B166D2E42C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CHES 2022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2EA1B2-44D4-AC4B-BB53-01185F66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685" y="2101884"/>
            <a:ext cx="8033653" cy="2574186"/>
          </a:xfrm>
        </p:spPr>
        <p:txBody>
          <a:bodyPr/>
          <a:lstStyle/>
          <a:p>
            <a:r>
              <a:rPr lang="en-US" sz="4000">
                <a:ea typeface="ＭＳ Ｐゴシック"/>
              </a:rPr>
              <a:t>Neon NTT: </a:t>
            </a:r>
            <a:br>
              <a:rPr lang="en-US" sz="4000">
                <a:ea typeface="ＭＳ Ｐゴシック"/>
              </a:rPr>
            </a:br>
            <a:r>
              <a:rPr lang="en-US" sz="4000">
                <a:ea typeface="ＭＳ Ｐゴシック"/>
              </a:rPr>
              <a:t>Faster </a:t>
            </a:r>
            <a:r>
              <a:rPr lang="en-US" sz="4000" err="1">
                <a:ea typeface="ＭＳ Ｐゴシック"/>
              </a:rPr>
              <a:t>Dilithium</a:t>
            </a:r>
            <a:r>
              <a:rPr lang="en-US" sz="4000">
                <a:ea typeface="ＭＳ Ｐゴシック"/>
              </a:rPr>
              <a:t>, </a:t>
            </a:r>
            <a:r>
              <a:rPr lang="en-US" sz="4000" err="1">
                <a:ea typeface="ＭＳ Ｐゴシック"/>
              </a:rPr>
              <a:t>Kyber</a:t>
            </a:r>
            <a:r>
              <a:rPr lang="en-US" sz="4000">
                <a:ea typeface="ＭＳ Ｐゴシック"/>
              </a:rPr>
              <a:t>, and Saber </a:t>
            </a:r>
            <a:br>
              <a:rPr lang="en-US" sz="4000">
                <a:ea typeface="ＭＳ Ｐゴシック"/>
              </a:rPr>
            </a:br>
            <a:r>
              <a:rPr lang="en-US" sz="4000">
                <a:ea typeface="ＭＳ Ｐゴシック"/>
              </a:rPr>
              <a:t>on Cortex-A72 and Apple M1</a:t>
            </a:r>
          </a:p>
        </p:txBody>
      </p:sp>
    </p:spTree>
    <p:extLst>
      <p:ext uri="{BB962C8B-B14F-4D97-AF65-F5344CB8AC3E}">
        <p14:creationId xmlns:p14="http://schemas.microsoft.com/office/powerpoint/2010/main" val="1582505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D7A5-B18D-F14E-879A-E8B6E47A6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Single-width modular arithmetic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37B75-4088-547D-0FA4-E6AFB3B22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Assembly implementations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1BEDC-F9B4-9E8E-FCF4-F4B283876D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Barrett multiplication</a:t>
            </a:r>
          </a:p>
        </p:txBody>
      </p:sp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CC337232-1C38-0019-8706-DE0D7BB86A97}"/>
              </a:ext>
            </a:extLst>
          </p:cNvPr>
          <p:cNvSpPr txBox="1">
            <a:spLocks/>
          </p:cNvSpPr>
          <p:nvPr/>
        </p:nvSpPr>
        <p:spPr>
          <a:xfrm>
            <a:off x="477586" y="2202444"/>
            <a:ext cx="5618413" cy="3935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just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8134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2pPr>
            <a:lvl3pPr marL="94710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3pPr>
            <a:lvl4pPr marL="1293178" indent="-1730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4pPr>
            <a:lvl5pPr marL="1518603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5pPr>
            <a:lvl6pPr marL="1655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6pPr>
            <a:lvl7pPr marL="18836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7pPr>
            <a:lvl8pPr marL="21122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8pPr>
            <a:lvl9pPr marL="23408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Barrett multiplication has a ‘dual’ instruction profile compared to Montgomery multiplication</a:t>
            </a:r>
          </a:p>
          <a:p>
            <a:pPr algn="l"/>
            <a:r>
              <a:rPr lang="en-GB" dirty="0"/>
              <a:t>2x low-</a:t>
            </a:r>
            <a:r>
              <a:rPr lang="en-GB" dirty="0" err="1"/>
              <a:t>mul</a:t>
            </a:r>
            <a:r>
              <a:rPr lang="en-GB" dirty="0"/>
              <a:t>, 1x high-</a:t>
            </a:r>
            <a:r>
              <a:rPr lang="en-GB" dirty="0" err="1"/>
              <a:t>mul</a:t>
            </a:r>
            <a:r>
              <a:rPr lang="en-GB" dirty="0"/>
              <a:t> with rounding, 1x sub</a:t>
            </a:r>
          </a:p>
          <a:p>
            <a:pPr algn="l"/>
            <a:r>
              <a:rPr lang="en-GB" dirty="0"/>
              <a:t>Better than Montgomery multiplication:</a:t>
            </a:r>
          </a:p>
          <a:p>
            <a:pPr lvl="1"/>
            <a:r>
              <a:rPr lang="en-GB" dirty="0"/>
              <a:t>Can combine </a:t>
            </a:r>
            <a:r>
              <a:rPr lang="en-GB" dirty="0">
                <a:latin typeface="Courier" pitchFamily="2" charset="0"/>
              </a:rPr>
              <a:t>MUL+SUB </a:t>
            </a:r>
            <a:r>
              <a:rPr lang="en-GB" dirty="0"/>
              <a:t>into </a:t>
            </a:r>
            <a:r>
              <a:rPr lang="en-GB" dirty="0">
                <a:latin typeface="Courier" pitchFamily="2" charset="0"/>
              </a:rPr>
              <a:t>MLS</a:t>
            </a:r>
          </a:p>
          <a:p>
            <a:pPr lvl="1"/>
            <a:r>
              <a:rPr lang="en-GB" dirty="0"/>
              <a:t>(No funny parity hacks needed)</a:t>
            </a:r>
          </a:p>
          <a:p>
            <a:pPr lvl="1"/>
            <a:r>
              <a:rPr lang="en-GB" dirty="0">
                <a:latin typeface="Courier" pitchFamily="2" charset="0"/>
              </a:rPr>
              <a:t>MUL =&gt; MLA </a:t>
            </a:r>
            <a:r>
              <a:rPr lang="en-GB" dirty="0"/>
              <a:t>often has 1-cycle forwarding paths (see Software Optimization Guides)</a:t>
            </a:r>
          </a:p>
          <a:p>
            <a:pPr algn="l"/>
            <a:r>
              <a:rPr lang="en-GB" b="1" dirty="0"/>
              <a:t>Problem</a:t>
            </a:r>
            <a:r>
              <a:rPr lang="en-GB" dirty="0"/>
              <a:t>: Compensate doubling in </a:t>
            </a:r>
            <a:r>
              <a:rPr lang="en-GB" dirty="0">
                <a:latin typeface="Courier" pitchFamily="2" charset="0"/>
              </a:rPr>
              <a:t>SQRDMULH</a:t>
            </a:r>
            <a:r>
              <a:rPr lang="en-GB" dirty="0"/>
              <a:t>? </a:t>
            </a:r>
          </a:p>
          <a:p>
            <a:pPr marL="414655" lvl="1" indent="0">
              <a:buFont typeface="Arial" charset="0"/>
              <a:buNone/>
            </a:pP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E62FCD-9CA7-424A-A990-BE8EFC6B8E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72" t="23896" r="25139" b="71576"/>
          <a:stretch/>
        </p:blipFill>
        <p:spPr>
          <a:xfrm>
            <a:off x="4225635" y="1371602"/>
            <a:ext cx="1732829" cy="777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C5281-96E8-B3A2-78F4-15CA80DA64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6" r="586"/>
          <a:stretch/>
        </p:blipFill>
        <p:spPr>
          <a:xfrm>
            <a:off x="6493789" y="2355038"/>
            <a:ext cx="5018922" cy="3087148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400629-2A88-070E-4D27-E6970AD77B69}"/>
              </a:ext>
            </a:extLst>
          </p:cNvPr>
          <p:cNvGrpSpPr/>
          <p:nvPr/>
        </p:nvGrpSpPr>
        <p:grpSpPr>
          <a:xfrm>
            <a:off x="479425" y="5267205"/>
            <a:ext cx="5618413" cy="752269"/>
            <a:chOff x="1627839" y="5328719"/>
            <a:chExt cx="5618413" cy="7522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EBE396-B2C0-9B10-5BDA-E3CD8FB61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348883" y="5569620"/>
              <a:ext cx="1090918" cy="511368"/>
            </a:xfrm>
            <a:prstGeom prst="rect">
              <a:avLst/>
            </a:prstGeom>
          </p:spPr>
        </p:pic>
        <p:sp>
          <p:nvSpPr>
            <p:cNvPr id="10" name="Content Placeholder 13">
              <a:extLst>
                <a:ext uri="{FF2B5EF4-FFF2-40B4-BE49-F238E27FC236}">
                  <a16:creationId xmlns:a16="http://schemas.microsoft.com/office/drawing/2014/main" id="{42360A45-2E11-DA03-D1E4-00E48882B685}"/>
                </a:ext>
              </a:extLst>
            </p:cNvPr>
            <p:cNvSpPr txBox="1">
              <a:spLocks/>
            </p:cNvSpPr>
            <p:nvPr/>
          </p:nvSpPr>
          <p:spPr>
            <a:xfrm>
              <a:off x="1627839" y="5328719"/>
              <a:ext cx="5618413" cy="62367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342900" indent="-342900" algn="just" rtl="0" eaLnBrk="1" fontAlgn="base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Font typeface="Arial" charset="0"/>
                <a:buChar char="•"/>
                <a:defRPr sz="2000" kern="1200">
                  <a:solidFill>
                    <a:srgbClr val="333E48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581343" indent="-16668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charset="0"/>
                <a:buChar char="•"/>
                <a:defRPr sz="2000" kern="1200">
                  <a:solidFill>
                    <a:srgbClr val="333E48"/>
                  </a:solidFill>
                  <a:latin typeface="+mn-lt"/>
                  <a:ea typeface="ＭＳ Ｐゴシック" charset="0"/>
                  <a:cs typeface="+mn-cs"/>
                </a:defRPr>
              </a:lvl2pPr>
              <a:lvl3pPr marL="947103" indent="-16668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Calibri" charset="0"/>
                <a:buChar char="–"/>
                <a:defRPr kern="1200">
                  <a:solidFill>
                    <a:srgbClr val="333E48"/>
                  </a:solidFill>
                  <a:latin typeface="+mn-lt"/>
                  <a:ea typeface="ＭＳ Ｐゴシック" charset="0"/>
                  <a:cs typeface="+mn-cs"/>
                </a:defRPr>
              </a:lvl3pPr>
              <a:lvl4pPr marL="1293178" indent="-17303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Arial" charset="0"/>
                <a:buChar char="•"/>
                <a:defRPr kern="1200">
                  <a:solidFill>
                    <a:srgbClr val="333E48"/>
                  </a:solidFill>
                  <a:latin typeface="+mn-lt"/>
                  <a:ea typeface="ＭＳ Ｐゴシック" charset="0"/>
                  <a:cs typeface="+mn-cs"/>
                </a:defRPr>
              </a:lvl4pPr>
              <a:lvl5pPr marL="1518603" indent="-168275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Calibri" charset="0"/>
                <a:buChar char="–"/>
                <a:defRPr kern="1200">
                  <a:solidFill>
                    <a:srgbClr val="333E48"/>
                  </a:solidFill>
                  <a:latin typeface="+mn-lt"/>
                  <a:ea typeface="ＭＳ Ｐゴシック" charset="0"/>
                  <a:cs typeface="+mn-cs"/>
                </a:defRPr>
              </a:lvl5pPr>
              <a:lvl6pPr marL="1655064" indent="-164592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§"/>
                <a:defRPr lang="en-US" sz="1600" kern="1200" dirty="0" smtClean="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6pPr>
              <a:lvl7pPr marL="1883664" indent="-164592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Calibri" panose="020F0502020204030204" pitchFamily="34" charset="0"/>
                <a:buChar char="–"/>
                <a:defRPr lang="en-US" sz="1600" kern="1200" dirty="0" smtClean="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7pPr>
              <a:lvl8pPr marL="2112264" indent="-164592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§"/>
                <a:defRPr lang="en-US" sz="1600" kern="1200" dirty="0" smtClean="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8pPr>
              <a:lvl9pPr marL="2340864" indent="-164592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Calibri" panose="020F0502020204030204" pitchFamily="34" charset="0"/>
                <a:buChar char="–"/>
                <a:defRPr lang="en-US" sz="1600" kern="1200" dirty="0" smtClean="0">
                  <a:solidFill>
                    <a:srgbClr val="383838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b="1" dirty="0"/>
                <a:t>Solution</a:t>
              </a:r>
              <a:r>
                <a:rPr lang="en-GB" dirty="0"/>
                <a:t>: Use flexibility in the choice of integer approximation: Pick </a:t>
              </a:r>
              <a:r>
                <a:rPr lang="en-GB" i="1" dirty="0"/>
                <a:t>even-</a:t>
              </a:r>
              <a:r>
                <a:rPr lang="en-GB" dirty="0"/>
                <a:t>valued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872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7" grpId="0" uiExpand="1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D7A5-B18D-F14E-879A-E8B6E47A6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Double-with Montgomery multiplications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37B75-4088-547D-0FA4-E6AFB3B22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Assembly implementations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1BEDC-F9B4-9E8E-FCF4-F4B283876D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9425" y="1620481"/>
            <a:ext cx="5487422" cy="560696"/>
          </a:xfrm>
        </p:spPr>
        <p:txBody>
          <a:bodyPr/>
          <a:lstStyle/>
          <a:p>
            <a:r>
              <a:rPr lang="en-US"/>
              <a:t>Better accumulation for base multiplication</a:t>
            </a:r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1112A4BF-E142-28E3-7E54-E2EC2A96D284}"/>
              </a:ext>
            </a:extLst>
          </p:cNvPr>
          <p:cNvSpPr txBox="1">
            <a:spLocks/>
          </p:cNvSpPr>
          <p:nvPr/>
        </p:nvSpPr>
        <p:spPr>
          <a:xfrm>
            <a:off x="477586" y="2202444"/>
            <a:ext cx="5618413" cy="3935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just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8134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2pPr>
            <a:lvl3pPr marL="94710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3pPr>
            <a:lvl4pPr marL="1293178" indent="-1730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4pPr>
            <a:lvl5pPr marL="1518603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5pPr>
            <a:lvl6pPr marL="1655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6pPr>
            <a:lvl7pPr marL="18836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7pPr>
            <a:lvl8pPr marL="21122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8pPr>
            <a:lvl9pPr marL="23408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When accumulating modular products, it’s better to accumulate in </a:t>
            </a:r>
            <a:r>
              <a:rPr lang="en-GB" b="1" dirty="0"/>
              <a:t>double-width </a:t>
            </a:r>
            <a:r>
              <a:rPr lang="en-GB" dirty="0"/>
              <a:t>and reduce lazily.</a:t>
            </a:r>
          </a:p>
          <a:p>
            <a:pPr algn="l"/>
            <a:r>
              <a:rPr lang="en-GB" dirty="0"/>
              <a:t>We find a shorter &amp; faster code for double-width Montgomery multiplication compared to prior art</a:t>
            </a:r>
          </a:p>
          <a:p>
            <a:pPr lvl="1"/>
            <a:endParaRPr lang="en-GB" dirty="0"/>
          </a:p>
          <a:p>
            <a:pPr marL="414655" lvl="1" indent="0">
              <a:buFont typeface="Arial" charset="0"/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8B6375-285E-A67E-BA73-EC0BA2DB21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5" r="735"/>
          <a:stretch/>
        </p:blipFill>
        <p:spPr>
          <a:xfrm>
            <a:off x="1812698" y="3694630"/>
            <a:ext cx="2820875" cy="26850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9345AD-F11D-01DC-24F0-7986B9BD97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495" b="5037"/>
          <a:stretch/>
        </p:blipFill>
        <p:spPr>
          <a:xfrm>
            <a:off x="6945319" y="2202444"/>
            <a:ext cx="3783581" cy="27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56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D7A5-B18D-F14E-879A-E8B6E47A6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Kyber</a:t>
            </a:r>
            <a:r>
              <a:rPr lang="en-US"/>
              <a:t>, </a:t>
            </a:r>
            <a:r>
              <a:rPr lang="en-US" err="1"/>
              <a:t>Dilithium</a:t>
            </a:r>
            <a:r>
              <a:rPr lang="en-US"/>
              <a:t>, Saber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37B75-4088-547D-0FA4-E6AFB3B22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Neon implementations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1BEDC-F9B4-9E8E-FCF4-F4B283876D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Number Theoretic Transform (NTT)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BF2973-19C3-2BD2-D745-DA82E15A78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41533" y="1620481"/>
            <a:ext cx="5371042" cy="560696"/>
          </a:xfrm>
        </p:spPr>
        <p:txBody>
          <a:bodyPr/>
          <a:lstStyle/>
          <a:p>
            <a:r>
              <a:rPr lang="en-US"/>
              <a:t>Asymmetric Multiplication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60D9EA1-07A8-87F3-6F23-802BC4F59527}"/>
                  </a:ext>
                </a:extLst>
              </p:cNvPr>
              <p:cNvSpPr>
                <a:spLocks noGrp="1"/>
              </p:cNvSpPr>
              <p:nvPr>
                <p:ph sz="quarter" idx="21"/>
              </p:nvPr>
            </p:nvSpPr>
            <p:spPr>
              <a:xfrm>
                <a:off x="6339945" y="2202442"/>
                <a:ext cx="5618413" cy="2459527"/>
              </a:xfrm>
            </p:spPr>
            <p:txBody>
              <a:bodyPr/>
              <a:lstStyle/>
              <a:p>
                <a:r>
                  <a:rPr lang="en-US" dirty="0"/>
                  <a:t>Well-known: Compute in NTT domain as long as possible to amortize cost of </a:t>
                </a:r>
                <a:r>
                  <a:rPr lang="en-US" dirty="0" err="1"/>
                  <a:t>fwd</a:t>
                </a:r>
                <a:r>
                  <a:rPr lang="en-US" dirty="0"/>
                  <a:t>/inv NTT</a:t>
                </a:r>
              </a:p>
              <a:p>
                <a:r>
                  <a:rPr lang="en-US" dirty="0"/>
                  <a:t>May cache </a:t>
                </a:r>
                <a:r>
                  <a:rPr lang="en-US" i="1" dirty="0"/>
                  <a:t>any </a:t>
                </a:r>
                <a:r>
                  <a:rPr lang="en-US" dirty="0"/>
                  <a:t>precomputation in NTT domain?</a:t>
                </a:r>
              </a:p>
              <a:p>
                <a:r>
                  <a:rPr lang="en-US" b="1" dirty="0"/>
                  <a:t>Concretely:</a:t>
                </a:r>
                <a:r>
                  <a:rPr lang="en-US" dirty="0"/>
                  <a:t> Multiplication in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m:rPr>
                        <m:lit/>
                      </m:rPr>
                      <a:rPr lang="en-GB" i="1"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GB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d>
                  </m:oMath>
                </a14:m>
                <a:r>
                  <a:rPr lang="en-GB" dirty="0"/>
                  <a:t> benefits from caching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ω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b="0" i="0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GB" dirty="0"/>
                  <a:t>Complexity as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m:rPr>
                        <m:lit/>
                      </m:rPr>
                      <a:rPr lang="en-GB" i="1">
                        <a:latin typeface="Cambria Math" panose="02040503050406030204" pitchFamily="18" charset="0"/>
                      </a:rPr>
                      <m:t>/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GB" dirty="0"/>
                  <a:t> “asymmetric multiplication” *</a:t>
                </a: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760D9EA1-07A8-87F3-6F23-802BC4F595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21"/>
              </p:nvPr>
            </p:nvSpPr>
            <p:spPr>
              <a:xfrm>
                <a:off x="6339945" y="2202442"/>
                <a:ext cx="5618413" cy="2459527"/>
              </a:xfrm>
              <a:blipFill>
                <a:blip r:embed="rId3"/>
                <a:stretch>
                  <a:fillRect l="-2483" t="-3077" r="-1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CC337232-1C38-0019-8706-DE0D7BB86A97}"/>
              </a:ext>
            </a:extLst>
          </p:cNvPr>
          <p:cNvSpPr txBox="1">
            <a:spLocks/>
          </p:cNvSpPr>
          <p:nvPr/>
        </p:nvSpPr>
        <p:spPr>
          <a:xfrm>
            <a:off x="477586" y="2202444"/>
            <a:ext cx="5618413" cy="3935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just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8134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2pPr>
            <a:lvl3pPr marL="94710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3pPr>
            <a:lvl4pPr marL="1293178" indent="-1730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4pPr>
            <a:lvl5pPr marL="1518603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5pPr>
            <a:lvl6pPr marL="1655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6pPr>
            <a:lvl7pPr marL="18836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7pPr>
            <a:lvl8pPr marL="21122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8pPr>
            <a:lvl9pPr marL="23408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/>
          </a:p>
          <a:p>
            <a:pPr lvl="1"/>
            <a:endParaRPr lang="en-GB"/>
          </a:p>
          <a:p>
            <a:pPr marL="414655" lvl="1" indent="0">
              <a:buFont typeface="Arial" charset="0"/>
              <a:buNone/>
            </a:pPr>
            <a:endParaRPr lang="en-GB"/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02B2BE06-8DCC-7236-464C-EB170B80E283}"/>
              </a:ext>
            </a:extLst>
          </p:cNvPr>
          <p:cNvSpPr txBox="1">
            <a:spLocks/>
          </p:cNvSpPr>
          <p:nvPr/>
        </p:nvSpPr>
        <p:spPr>
          <a:xfrm>
            <a:off x="479425" y="2181177"/>
            <a:ext cx="5345642" cy="3935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just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8134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2pPr>
            <a:lvl3pPr marL="94710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3pPr>
            <a:lvl4pPr marL="1293178" indent="-1730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4pPr>
            <a:lvl5pPr marL="1518603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5pPr>
            <a:lvl6pPr marL="1655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6pPr>
            <a:lvl7pPr marL="18836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7pPr>
            <a:lvl8pPr marL="21122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8pPr>
            <a:lvl9pPr marL="23408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AArch64 Neon NTTs + base multiplications for</a:t>
            </a:r>
          </a:p>
          <a:p>
            <a:pPr lvl="1"/>
            <a:r>
              <a:rPr lang="en-GB" dirty="0" err="1"/>
              <a:t>Kyber</a:t>
            </a:r>
            <a:r>
              <a:rPr lang="en-GB" dirty="0"/>
              <a:t> (16-bit, 7-level incomplete, 4+3)</a:t>
            </a:r>
          </a:p>
          <a:p>
            <a:pPr lvl="1"/>
            <a:r>
              <a:rPr lang="en-GB" dirty="0" err="1"/>
              <a:t>Dilithium</a:t>
            </a:r>
            <a:r>
              <a:rPr lang="en-GB" dirty="0"/>
              <a:t> (32-bit, 8-level complete, 4+4),</a:t>
            </a:r>
          </a:p>
          <a:p>
            <a:pPr lvl="1"/>
            <a:r>
              <a:rPr lang="en-GB" dirty="0" err="1"/>
              <a:t>Saber</a:t>
            </a:r>
            <a:r>
              <a:rPr lang="en-GB" dirty="0"/>
              <a:t> (32-bit, 6-level incomplete, 3+3)</a:t>
            </a:r>
          </a:p>
          <a:p>
            <a:pPr algn="l"/>
            <a:r>
              <a:rPr lang="en-GB" dirty="0"/>
              <a:t>Barrett multiplication for modular multiplications with twiddle factors</a:t>
            </a:r>
          </a:p>
          <a:p>
            <a:pPr algn="l"/>
            <a:r>
              <a:rPr lang="en-GB" dirty="0"/>
              <a:t>Double-width Montgomery multiplication with lazy reduction for base multiplication</a:t>
            </a:r>
          </a:p>
          <a:p>
            <a:r>
              <a:rPr lang="en-GB" dirty="0"/>
              <a:t>The intra-vector shuffling required for the last layers is done via </a:t>
            </a:r>
            <a:r>
              <a:rPr lang="en-GB" dirty="0">
                <a:latin typeface="Courier" pitchFamily="2" charset="0"/>
              </a:rPr>
              <a:t>ld4/st4 </a:t>
            </a:r>
            <a:r>
              <a:rPr lang="en-GB" dirty="0"/>
              <a:t>or </a:t>
            </a:r>
            <a:r>
              <a:rPr lang="en-GB" dirty="0" err="1">
                <a:latin typeface="Courier" pitchFamily="2" charset="0"/>
              </a:rPr>
              <a:t>trn</a:t>
            </a:r>
            <a:r>
              <a:rPr lang="en-GB" dirty="0">
                <a:latin typeface="Courier" pitchFamily="2" charset="0"/>
              </a:rPr>
              <a:t>{1,2}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093BEFD-B85A-4B45-3E29-6A7CCAE34A47}"/>
              </a:ext>
            </a:extLst>
          </p:cNvPr>
          <p:cNvSpPr txBox="1">
            <a:spLocks/>
          </p:cNvSpPr>
          <p:nvPr/>
        </p:nvSpPr>
        <p:spPr>
          <a:xfrm>
            <a:off x="6339945" y="4676823"/>
            <a:ext cx="5371042" cy="5606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 b="0" kern="1200">
                <a:solidFill>
                  <a:schemeClr val="accent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8134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2pPr>
            <a:lvl3pPr marL="85566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3pPr>
            <a:lvl4pPr marL="1201738" indent="-1730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4pPr>
            <a:lvl5pPr marL="1427163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5pPr>
            <a:lvl6pPr marL="1655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6pPr>
            <a:lvl7pPr marL="18836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7pPr>
            <a:lvl8pPr marL="21122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8pPr>
            <a:lvl9pPr marL="23408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Butterfly scheduling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DD358537-5A25-7638-F988-C51E8E615AD1}"/>
              </a:ext>
            </a:extLst>
          </p:cNvPr>
          <p:cNvSpPr txBox="1">
            <a:spLocks/>
          </p:cNvSpPr>
          <p:nvPr/>
        </p:nvSpPr>
        <p:spPr>
          <a:xfrm>
            <a:off x="6339945" y="5151538"/>
            <a:ext cx="5618413" cy="715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8134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2pPr>
            <a:lvl3pPr marL="94710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3pPr>
            <a:lvl4pPr marL="1293178" indent="-1730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4pPr>
            <a:lvl5pPr marL="1518603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5pPr>
            <a:lvl6pPr marL="1655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6pPr>
            <a:lvl7pPr marL="18836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7pPr>
            <a:lvl8pPr marL="21122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8pPr>
            <a:lvl9pPr marL="23408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Schedule butterflies based on which coefficients are needed first in the next layer to avoid stalls *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9B79CEE2-D8B2-B08E-AC6F-E0798AB7E629}"/>
              </a:ext>
            </a:extLst>
          </p:cNvPr>
          <p:cNvSpPr txBox="1">
            <a:spLocks/>
          </p:cNvSpPr>
          <p:nvPr/>
        </p:nvSpPr>
        <p:spPr>
          <a:xfrm>
            <a:off x="6339945" y="5998773"/>
            <a:ext cx="5618413" cy="715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8134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2pPr>
            <a:lvl3pPr marL="94710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3pPr>
            <a:lvl4pPr marL="1293178" indent="-1730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4pPr>
            <a:lvl5pPr marL="1518603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5pPr>
            <a:lvl6pPr marL="1655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6pPr>
            <a:lvl7pPr marL="18836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7pPr>
            <a:lvl8pPr marL="21122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8pPr>
            <a:lvl9pPr marL="23408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* Find further information and generalizations in </a:t>
            </a:r>
            <a:r>
              <a:rPr lang="en-US" sz="1400" dirty="0">
                <a:hlinkClick r:id="rId4"/>
              </a:rPr>
              <a:t>Vincent Hwang’s thesis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323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7" grpId="0" build="p"/>
      <p:bldP spid="9" grpId="0" uiExpand="1" build="p"/>
      <p:bldP spid="13" grpId="0"/>
      <p:bldP spid="25" grpId="0" build="p"/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2F6D2-1A3B-16E1-45DB-215D8E44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12" y="2725231"/>
            <a:ext cx="11009326" cy="2574186"/>
          </a:xfrm>
        </p:spPr>
        <p:txBody>
          <a:bodyPr/>
          <a:lstStyle/>
          <a:p>
            <a:r>
              <a:rPr lang="en-US">
                <a:ea typeface="ＭＳ Ｐゴシック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226342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9FC51F-41A3-5FEE-A0E6-A78A3C670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results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16CC78-0BF5-0E9A-74F5-33389A9FB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Polynomial multiplication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DEC712-3A3E-2F32-B7D4-92E6393B1D8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Benchmarking environment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4C9BC2-B4D6-E154-45AD-E9235DB8B95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7587" y="2065502"/>
            <a:ext cx="5347480" cy="1563523"/>
          </a:xfrm>
        </p:spPr>
        <p:txBody>
          <a:bodyPr/>
          <a:lstStyle/>
          <a:p>
            <a:pPr algn="l"/>
            <a:r>
              <a:rPr lang="en-US" sz="1900" dirty="0"/>
              <a:t>We benchmark on Cortex-A72 and Apple M1.</a:t>
            </a:r>
          </a:p>
          <a:p>
            <a:pPr algn="l"/>
            <a:r>
              <a:rPr lang="en-US" sz="1900" dirty="0"/>
              <a:t>We use the Neon-based </a:t>
            </a:r>
            <a:r>
              <a:rPr lang="en-US" sz="1900" dirty="0" err="1"/>
              <a:t>Kyber</a:t>
            </a:r>
            <a:r>
              <a:rPr lang="en-US" sz="1900" dirty="0"/>
              <a:t> and Saber code from </a:t>
            </a:r>
            <a:r>
              <a:rPr lang="en-US" sz="1900" dirty="0">
                <a:hlinkClick r:id="rId2"/>
              </a:rPr>
              <a:t>[NG21] </a:t>
            </a:r>
            <a:r>
              <a:rPr lang="en-US" sz="1900" dirty="0"/>
              <a:t>and </a:t>
            </a:r>
            <a:r>
              <a:rPr lang="en-US" sz="1900" dirty="0">
                <a:hlinkClick r:id="rId3"/>
              </a:rPr>
              <a:t>[SKS+21]</a:t>
            </a:r>
            <a:r>
              <a:rPr lang="en-US" sz="1900" dirty="0"/>
              <a:t> as baseline</a:t>
            </a:r>
          </a:p>
          <a:p>
            <a:pPr algn="l"/>
            <a:r>
              <a:rPr lang="en-US" sz="1900" dirty="0"/>
              <a:t>For </a:t>
            </a:r>
            <a:r>
              <a:rPr lang="en-US" sz="1900" dirty="0" err="1"/>
              <a:t>Dilithium</a:t>
            </a:r>
            <a:r>
              <a:rPr lang="en-US" sz="1900" dirty="0"/>
              <a:t>, use C code as baseline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B831ED8-AF02-5A38-EFD9-D8077775A991}"/>
              </a:ext>
            </a:extLst>
          </p:cNvPr>
          <p:cNvSpPr txBox="1">
            <a:spLocks/>
          </p:cNvSpPr>
          <p:nvPr/>
        </p:nvSpPr>
        <p:spPr>
          <a:xfrm>
            <a:off x="464094" y="3576570"/>
            <a:ext cx="5345642" cy="3592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 b="0" kern="1200">
                <a:solidFill>
                  <a:schemeClr val="accent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8134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2pPr>
            <a:lvl3pPr marL="85566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3pPr>
            <a:lvl4pPr marL="1201738" indent="-1730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4pPr>
            <a:lvl5pPr marL="1427163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5pPr>
            <a:lvl6pPr marL="1655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6pPr>
            <a:lvl7pPr marL="18836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7pPr>
            <a:lvl8pPr marL="21122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8pPr>
            <a:lvl9pPr marL="23408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Polynomial arithmetic performance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BEC37139-D9A9-C3C6-4959-B12E5126543F}"/>
              </a:ext>
            </a:extLst>
          </p:cNvPr>
          <p:cNvSpPr txBox="1">
            <a:spLocks/>
          </p:cNvSpPr>
          <p:nvPr/>
        </p:nvSpPr>
        <p:spPr>
          <a:xfrm>
            <a:off x="462256" y="3992924"/>
            <a:ext cx="5347480" cy="39332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just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8134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2pPr>
            <a:lvl3pPr marL="94710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3pPr>
            <a:lvl4pPr marL="1293178" indent="-1730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4pPr>
            <a:lvl5pPr marL="1518603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5pPr>
            <a:lvl6pPr marL="1655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6pPr>
            <a:lvl7pPr marL="18836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7pPr>
            <a:lvl8pPr marL="21122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8pPr>
            <a:lvl9pPr marL="23408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900" dirty="0"/>
              <a:t>Cortex-A72: Speedups from 1.5x-2x</a:t>
            </a:r>
          </a:p>
          <a:p>
            <a:pPr algn="l"/>
            <a:r>
              <a:rPr lang="en-US" sz="1900" dirty="0"/>
              <a:t>Apple M1: 2x-2.6x for NTT-based </a:t>
            </a:r>
            <a:r>
              <a:rPr lang="en-US" sz="1900" dirty="0" err="1"/>
              <a:t>impl’n</a:t>
            </a:r>
            <a:endParaRPr lang="en-US" sz="1900" dirty="0"/>
          </a:p>
          <a:p>
            <a:pPr algn="l"/>
            <a:r>
              <a:rPr lang="en-US" sz="1900" dirty="0" err="1"/>
              <a:t>MULx</a:t>
            </a:r>
            <a:r>
              <a:rPr lang="en-US" sz="1900" dirty="0"/>
              <a:t> has throughput ½ on Cortex-A72, MULL(2) has throughput 1. Barrett </a:t>
            </a:r>
            <a:r>
              <a:rPr lang="en-US" sz="1900" dirty="0" err="1"/>
              <a:t>mul</a:t>
            </a:r>
            <a:r>
              <a:rPr lang="en-US" sz="1900" dirty="0"/>
              <a:t> is more impactful if MUL &amp; MULL have same throughput.</a:t>
            </a:r>
          </a:p>
          <a:p>
            <a:pPr algn="l"/>
            <a:r>
              <a:rPr lang="en-US" sz="1900" dirty="0"/>
              <a:t>Unsurprisingly, large speedup for </a:t>
            </a:r>
            <a:r>
              <a:rPr lang="en-US" sz="1900" dirty="0" err="1"/>
              <a:t>Dilithium</a:t>
            </a:r>
            <a:r>
              <a:rPr lang="en-US" sz="1900" dirty="0"/>
              <a:t> compared to reference C code</a:t>
            </a:r>
          </a:p>
          <a:p>
            <a:pPr algn="l"/>
            <a:endParaRPr lang="en-US" sz="1900" dirty="0"/>
          </a:p>
        </p:txBody>
      </p:sp>
      <p:pic>
        <p:nvPicPr>
          <p:cNvPr id="9" name="Picture 8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AFE85197-EB39-A894-155A-2ACD52E66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783" y="728663"/>
            <a:ext cx="5668792" cy="540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5" grpId="0" build="p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9FC51F-41A3-5FEE-A0E6-A78A3C670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results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16CC78-0BF5-0E9A-74F5-33389A9FB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Kyber, Dilithium, Saber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837EC47-3AA7-65C8-FCBB-026912DCB2FD}"/>
              </a:ext>
            </a:extLst>
          </p:cNvPr>
          <p:cNvSpPr txBox="1">
            <a:spLocks/>
          </p:cNvSpPr>
          <p:nvPr/>
        </p:nvSpPr>
        <p:spPr>
          <a:xfrm>
            <a:off x="506412" y="1900538"/>
            <a:ext cx="4394201" cy="42071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 b="0" kern="1200">
                <a:solidFill>
                  <a:schemeClr val="accent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8134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2pPr>
            <a:lvl3pPr marL="85566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3pPr>
            <a:lvl4pPr marL="1201738" indent="-1730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4pPr>
            <a:lvl5pPr marL="1427163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5pPr>
            <a:lvl6pPr marL="1655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6pPr>
            <a:lvl7pPr marL="18836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7pPr>
            <a:lvl8pPr marL="21122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8pPr>
            <a:lvl9pPr marL="23408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DAD6C4D-03A4-AC74-52B0-302E54E305F4}"/>
              </a:ext>
            </a:extLst>
          </p:cNvPr>
          <p:cNvSpPr txBox="1">
            <a:spLocks/>
          </p:cNvSpPr>
          <p:nvPr/>
        </p:nvSpPr>
        <p:spPr>
          <a:xfrm>
            <a:off x="479425" y="1900538"/>
            <a:ext cx="4421188" cy="42071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just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8134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2pPr>
            <a:lvl3pPr marL="94710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3pPr>
            <a:lvl4pPr marL="1293178" indent="-1730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4pPr>
            <a:lvl5pPr marL="1518603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5pPr>
            <a:lvl6pPr marL="1655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6pPr>
            <a:lvl7pPr marL="18836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7pPr>
            <a:lvl8pPr marL="21122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8pPr>
            <a:lvl9pPr marL="23408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900"/>
              <a:t>9%—35% improvements on Cortex-A72</a:t>
            </a:r>
          </a:p>
          <a:p>
            <a:pPr algn="l"/>
            <a:r>
              <a:rPr lang="en-US" sz="1900"/>
              <a:t>24%-41% improvements on Apple M1</a:t>
            </a:r>
          </a:p>
          <a:p>
            <a:pPr algn="l"/>
            <a:r>
              <a:rPr lang="en-US" sz="1900"/>
              <a:t>Polynomial arithmetic speedups watered down by dominance of SHA-3 which we did not optimize here (separate work)</a:t>
            </a:r>
          </a:p>
          <a:p>
            <a:pPr marL="0" indent="0" algn="l">
              <a:buNone/>
            </a:pPr>
            <a:endParaRPr lang="en-US" sz="1900"/>
          </a:p>
          <a:p>
            <a:pPr algn="l"/>
            <a:endParaRPr lang="en-US" sz="1900"/>
          </a:p>
        </p:txBody>
      </p:sp>
      <p:pic>
        <p:nvPicPr>
          <p:cNvPr id="8" name="Picture 7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C50B45D9-D997-6233-A5DB-B3D99B26D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655" y="991130"/>
            <a:ext cx="5959933" cy="504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39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9FC51F-41A3-5FEE-A0E6-A78A3C670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837EC47-3AA7-65C8-FCBB-026912DCB2FD}"/>
              </a:ext>
            </a:extLst>
          </p:cNvPr>
          <p:cNvSpPr txBox="1">
            <a:spLocks/>
          </p:cNvSpPr>
          <p:nvPr/>
        </p:nvSpPr>
        <p:spPr>
          <a:xfrm>
            <a:off x="506412" y="1900538"/>
            <a:ext cx="4394201" cy="42071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 b="0" kern="1200">
                <a:solidFill>
                  <a:schemeClr val="accent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8134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2pPr>
            <a:lvl3pPr marL="85566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3pPr>
            <a:lvl4pPr marL="1201738" indent="-1730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charset="2"/>
              <a:buChar char="§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4pPr>
            <a:lvl5pPr marL="1427163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5pPr>
            <a:lvl6pPr marL="1655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6pPr>
            <a:lvl7pPr marL="18836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7pPr>
            <a:lvl8pPr marL="21122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8pPr>
            <a:lvl9pPr marL="23408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9DAD6C4D-03A4-AC74-52B0-302E54E305F4}"/>
              </a:ext>
            </a:extLst>
          </p:cNvPr>
          <p:cNvSpPr txBox="1">
            <a:spLocks/>
          </p:cNvSpPr>
          <p:nvPr/>
        </p:nvSpPr>
        <p:spPr>
          <a:xfrm>
            <a:off x="479425" y="1273627"/>
            <a:ext cx="10526032" cy="46871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just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8134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2pPr>
            <a:lvl3pPr marL="94710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3pPr>
            <a:lvl4pPr marL="1293178" indent="-1730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4pPr>
            <a:lvl5pPr marL="1518603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5pPr>
            <a:lvl6pPr marL="1655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6pPr>
            <a:lvl7pPr marL="18836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7pPr>
            <a:lvl8pPr marL="21122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8pPr>
            <a:lvl9pPr marL="23408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/>
              <a:t>Found relation between Montgomery and Barrett reduction</a:t>
            </a:r>
          </a:p>
          <a:p>
            <a:pPr algn="l"/>
            <a:r>
              <a:rPr lang="en-US" sz="2200"/>
              <a:t>Extended to </a:t>
            </a:r>
            <a:r>
              <a:rPr lang="en-US" sz="2200" b="1"/>
              <a:t>Barrett Multiplication</a:t>
            </a:r>
            <a:r>
              <a:rPr lang="en-US" sz="2200"/>
              <a:t>, a new primitive for signed modular multiplications with constants with multiple benefits over Montgomery multiplication</a:t>
            </a:r>
          </a:p>
          <a:p>
            <a:pPr algn="l"/>
            <a:endParaRPr lang="en-US" sz="2200" b="1"/>
          </a:p>
          <a:p>
            <a:pPr algn="l"/>
            <a:r>
              <a:rPr lang="en-US" sz="2200"/>
              <a:t>Implemented and improved single width modular arithmetic in AArch64 Neon</a:t>
            </a:r>
          </a:p>
          <a:p>
            <a:pPr algn="l"/>
            <a:r>
              <a:rPr lang="en-US" sz="2200"/>
              <a:t>Extended to optimized NTT-based implementations for </a:t>
            </a:r>
            <a:r>
              <a:rPr lang="en-US" sz="2200" err="1"/>
              <a:t>Kyber</a:t>
            </a:r>
            <a:r>
              <a:rPr lang="en-US" sz="2200"/>
              <a:t>, Saber, and </a:t>
            </a:r>
            <a:r>
              <a:rPr lang="en-US" sz="2200" err="1"/>
              <a:t>Dilithium</a:t>
            </a:r>
            <a:r>
              <a:rPr lang="en-US" sz="2200"/>
              <a:t>, significantly faster than previous implementations</a:t>
            </a:r>
          </a:p>
          <a:p>
            <a:pPr algn="l"/>
            <a:endParaRPr lang="en-US" sz="2200"/>
          </a:p>
          <a:p>
            <a:pPr marL="0" indent="0" algn="l">
              <a:buNone/>
            </a:pPr>
            <a:r>
              <a:rPr lang="en-US" sz="2200" b="1"/>
              <a:t>Avenues for future work:</a:t>
            </a:r>
          </a:p>
          <a:p>
            <a:pPr algn="l"/>
            <a:r>
              <a:rPr lang="en-US" sz="2200"/>
              <a:t>(</a:t>
            </a:r>
            <a:r>
              <a:rPr lang="en-US" sz="2200" i="1"/>
              <a:t>in </a:t>
            </a:r>
            <a:r>
              <a:rPr lang="en-US" sz="2200"/>
              <a:t>progress) Study NTT on other microarchitectures, e.g. Cortex-A510/A710/X2 generation. Faster multipliers should lead to larger impact of Barrett multiplication</a:t>
            </a:r>
          </a:p>
          <a:p>
            <a:pPr algn="l"/>
            <a:r>
              <a:rPr lang="en-US" sz="2200"/>
              <a:t>(</a:t>
            </a:r>
            <a:r>
              <a:rPr lang="en-US" sz="2200" i="1"/>
              <a:t>submitted</a:t>
            </a:r>
            <a:r>
              <a:rPr lang="en-US" sz="2200"/>
              <a:t>) Study and improve SHA-3 performance on AArch64</a:t>
            </a:r>
          </a:p>
          <a:p>
            <a:pPr algn="l"/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235433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8417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D7A5-B18D-F14E-879A-E8B6E47A6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50" cy="654760"/>
          </a:xfrm>
        </p:spPr>
        <p:txBody>
          <a:bodyPr anchor="t">
            <a:normAutofit/>
          </a:bodyPr>
          <a:lstStyle/>
          <a:p>
            <a:r>
              <a:rPr lang="en-US"/>
              <a:t>Agenda</a:t>
            </a: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C66AF51-B0E9-46F5-99A8-FD56427646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6629958"/>
              </p:ext>
            </p:extLst>
          </p:nvPr>
        </p:nvGraphicFramePr>
        <p:xfrm>
          <a:off x="479425" y="1171111"/>
          <a:ext cx="11233150" cy="4948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7306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2F6D2-1A3B-16E1-45DB-215D8E44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12" y="2725231"/>
            <a:ext cx="11009326" cy="2574186"/>
          </a:xfrm>
        </p:spPr>
        <p:txBody>
          <a:bodyPr/>
          <a:lstStyle/>
          <a:p>
            <a:r>
              <a:rPr lang="en-US">
                <a:ea typeface="ＭＳ Ｐゴシック"/>
              </a:rPr>
              <a:t>Some observations </a:t>
            </a:r>
            <a:br>
              <a:rPr lang="en-US">
                <a:ea typeface="ＭＳ Ｐゴシック"/>
              </a:rPr>
            </a:br>
            <a:r>
              <a:rPr lang="en-US">
                <a:ea typeface="ＭＳ Ｐゴシック"/>
              </a:rPr>
              <a:t>on modular arithmetic</a:t>
            </a:r>
          </a:p>
        </p:txBody>
      </p:sp>
    </p:spTree>
    <p:extLst>
      <p:ext uri="{BB962C8B-B14F-4D97-AF65-F5344CB8AC3E}">
        <p14:creationId xmlns:p14="http://schemas.microsoft.com/office/powerpoint/2010/main" val="1603202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D7A5-B18D-F14E-879A-E8B6E47A6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Barrett Reduction and Montgomery Reduction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551A4-18DA-4BF0-B609-A2DC334A6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ＭＳ Ｐゴシック"/>
              </a:rPr>
              <a:t>Recalling the ideas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A5BB44C-9CAD-C4D8-2016-7E90CFDC62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Barrett 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EED684C4-88F5-AE54-6EF7-B73ACF0D1C11}"/>
                  </a:ext>
                </a:extLst>
              </p:cNvPr>
              <p:cNvSpPr>
                <a:spLocks noGrp="1"/>
              </p:cNvSpPr>
              <p:nvPr>
                <p:ph sz="quarter" idx="19"/>
              </p:nvPr>
            </p:nvSpPr>
            <p:spPr>
              <a:xfrm>
                <a:off x="477587" y="2107847"/>
                <a:ext cx="5497544" cy="432448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/>
                  <a:t>Idea: </a:t>
                </a:r>
                <a:r>
                  <a:rPr lang="en-US"/>
                  <a:t>Reduce z </a:t>
                </a:r>
                <a:r>
                  <a:rPr lang="en-US" err="1"/>
                  <a:t>w.r.t.</a:t>
                </a:r>
                <a:r>
                  <a:rPr lang="en-US"/>
                  <a:t> odd modulus N by finding multiple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/>
                  <a:t> close to z in the </a:t>
                </a:r>
                <a:r>
                  <a:rPr lang="en-US" u="sng"/>
                  <a:t>Euclidean metric</a:t>
                </a:r>
                <a:r>
                  <a:rPr lang="en-US"/>
                  <a:t>.</a:t>
                </a:r>
              </a:p>
              <a:p>
                <a:pPr marL="0" indent="0" algn="l">
                  <a:buNone/>
                </a:pPr>
                <a:r>
                  <a:rPr lang="en-US"/>
                  <a:t>Choose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 to approximate Euclidean quotient: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lit/>
                        </m:rPr>
                        <a:rPr lang="en-GB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ℚ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/>
              </a:p>
              <a:p>
                <a:pPr marL="0" indent="0" algn="l">
                  <a:buNone/>
                </a:pPr>
                <a:r>
                  <a:rPr lang="en-GB"/>
                  <a:t>Then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𝑘𝑁</m:t>
                    </m:r>
                  </m:oMath>
                </a14:m>
                <a:r>
                  <a:rPr lang="en-GB"/>
                  <a:t> </a:t>
                </a:r>
                <a:r>
                  <a:rPr lang="en-US"/>
                  <a:t>is a Euclidean-‘small’ rep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/>
                  <a:t> </a:t>
                </a:r>
                <a:r>
                  <a:rPr lang="en-GB"/>
                  <a:t>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ℤ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GB" i="1">
                            <a:latin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ℤ</m:t>
                        </m:r>
                      </m:sub>
                    </m:sSub>
                  </m:oMath>
                </a14:m>
                <a:r>
                  <a:rPr lang="en-GB"/>
                  <a:t>.</a:t>
                </a:r>
                <a:endParaRPr lang="en-GB" b="1"/>
              </a:p>
              <a:p>
                <a:pPr marL="0" indent="0">
                  <a:buNone/>
                </a:pPr>
                <a:r>
                  <a:rPr lang="en-GB" b="1"/>
                  <a:t>Concretely: </a:t>
                </a:r>
                <a:r>
                  <a:rPr lang="en-GB"/>
                  <a:t>One picks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</m:oMath>
                </a14:m>
                <a:r>
                  <a:rPr lang="en-GB"/>
                  <a:t> and round</a:t>
                </a:r>
              </a:p>
              <a:p>
                <a:pPr marL="0" indent="0">
                  <a:buNone/>
                </a:pPr>
                <a:endParaRPr lang="en-GB"/>
              </a:p>
              <a:p>
                <a:pPr marL="0" indent="0">
                  <a:buNone/>
                </a:pPr>
                <a:endParaRPr lang="en-GB"/>
              </a:p>
              <a:p>
                <a:pPr marL="0" indent="0">
                  <a:buNone/>
                </a:pPr>
                <a:r>
                  <a:rPr lang="en-GB"/>
                  <a:t>for some choice of approximation </a:t>
                </a:r>
              </a:p>
              <a:p>
                <a:pPr marL="0" indent="0">
                  <a:buNone/>
                </a:pPr>
                <a:endParaRPr lang="en-GB" b="0"/>
              </a:p>
              <a:p>
                <a:pPr marL="0" indent="0">
                  <a:buNone/>
                </a:pPr>
                <a:endParaRPr lang="en-GB" b="0"/>
              </a:p>
              <a:p>
                <a:pPr marL="0" indent="0">
                  <a:buNone/>
                </a:pPr>
                <a:endParaRPr lang="en-GB" b="0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EED684C4-88F5-AE54-6EF7-B73ACF0D1C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9"/>
              </p:nvPr>
            </p:nvSpPr>
            <p:spPr>
              <a:xfrm>
                <a:off x="477587" y="2107847"/>
                <a:ext cx="5497544" cy="4324481"/>
              </a:xfrm>
              <a:blipFill>
                <a:blip r:embed="rId3"/>
                <a:stretch>
                  <a:fillRect l="-2772" t="-1834" r="-2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A9230E3-178F-E144-2C8F-9FA7EC6A59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Montgomery 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5C34DD30-6BD3-6B53-B6DC-4D7E5ECC5086}"/>
                  </a:ext>
                </a:extLst>
              </p:cNvPr>
              <p:cNvSpPr>
                <a:spLocks noGrp="1"/>
              </p:cNvSpPr>
              <p:nvPr>
                <p:ph sz="quarter" idx="21"/>
              </p:nvPr>
            </p:nvSpPr>
            <p:spPr>
              <a:xfrm>
                <a:off x="6341534" y="2186713"/>
                <a:ext cx="5497544" cy="3933246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/>
                  <a:t>Idea: </a:t>
                </a:r>
                <a:r>
                  <a:rPr lang="en-US"/>
                  <a:t>Reduce z </a:t>
                </a:r>
                <a:r>
                  <a:rPr lang="en-US" err="1"/>
                  <a:t>w.r.t.</a:t>
                </a:r>
                <a:r>
                  <a:rPr lang="en-US"/>
                  <a:t> odd modulus N by finding multiple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b="1"/>
                  <a:t> </a:t>
                </a:r>
                <a:r>
                  <a:rPr lang="en-US"/>
                  <a:t>close to z in the </a:t>
                </a:r>
                <a:r>
                  <a:rPr lang="en-US" u="sng"/>
                  <a:t>2-adic metric</a:t>
                </a:r>
                <a:r>
                  <a:rPr lang="en-US"/>
                  <a:t>.</a:t>
                </a:r>
              </a:p>
              <a:p>
                <a:pPr marL="0" indent="0">
                  <a:buNone/>
                </a:pPr>
                <a:r>
                  <a:rPr lang="en-US"/>
                  <a:t>Choose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GB"/>
                  <a:t> to approximate 2-adic quotient</a:t>
                </a:r>
                <a:endParaRPr lang="en-US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≈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lit/>
                        </m:rPr>
                        <a:rPr lang="en-GB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i="1"/>
              </a:p>
              <a:p>
                <a:pPr marL="0" indent="0">
                  <a:buNone/>
                </a:pPr>
                <a:r>
                  <a:rPr lang="en-GB"/>
                  <a:t>Then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𝑘𝑁</m:t>
                    </m:r>
                  </m:oMath>
                </a14:m>
                <a:r>
                  <a:rPr lang="en-US"/>
                  <a:t> is a 2-adically-‘small’ rep of z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ℤ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GB" i="1">
                            <a:latin typeface="Cambria Math" panose="02040503050406030204" pitchFamily="18" charset="0"/>
                          </a:rPr>
                          <m:t>/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ℤ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GB" b="0"/>
              </a:p>
              <a:p>
                <a:pPr marL="0" indent="0">
                  <a:buNone/>
                </a:pPr>
                <a:r>
                  <a:rPr lang="en-GB"/>
                  <a:t>and so for suitable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𝑘𝑁</m:t>
                        </m:r>
                      </m:num>
                      <m:den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/>
                  <a:t> is a Euclidean-’small’ rep.</a:t>
                </a:r>
                <a:endParaRPr lang="en-US"/>
              </a:p>
              <a:p>
                <a:pPr marL="0" indent="0">
                  <a:buNone/>
                </a:pPr>
                <a:r>
                  <a:rPr lang="en-US" b="1"/>
                  <a:t>Concretely: </a:t>
                </a:r>
                <a:r>
                  <a:rPr lang="en-US"/>
                  <a:t>Pick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  <m:r>
                      <a:rPr lang="en-GB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/>
                  <a:t>round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/>
                  <a:t> to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 2-adically,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</m:oMath>
                </a14:m>
                <a:r>
                  <a:rPr lang="en-US"/>
                  <a:t>, </a:t>
                </a:r>
              </a:p>
              <a:p>
                <a:pPr marL="0" indent="0">
                  <a:buNone/>
                </a:pPr>
                <a:r>
                  <a:rPr lang="en-US"/>
                  <a:t>for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GB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…, 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−1</m:t>
                    </m:r>
                    <m:r>
                      <m:rPr>
                        <m:lit/>
                      </m:rPr>
                      <a:rPr lang="en-GB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GB" b="0"/>
                  <a:t>. Equivalently, </a:t>
                </a:r>
              </a:p>
              <a:p>
                <a:pPr marL="0" indent="0" algn="ctr">
                  <a:buNone/>
                </a:pPr>
                <a:r>
                  <a:rPr lang="en-GB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 /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den>
                            </m:f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≤1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/>
                  <a:t>for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GB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GB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>
                        <a:latin typeface="Cambria Math" panose="02040503050406030204" pitchFamily="18" charset="0"/>
                      </a:rPr>
                      <m:t>…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  <m:r>
                      <a:rPr lang="en-GB" i="1">
                        <a:latin typeface="Cambria Math" panose="02040503050406030204" pitchFamily="18" charset="0"/>
                      </a:rPr>
                      <m:t>−1</m:t>
                    </m:r>
                    <m:r>
                      <m:rPr>
                        <m:lit/>
                      </m:rPr>
                      <a:rPr lang="en-GB" i="1">
                        <a:latin typeface="Cambria Math" panose="02040503050406030204" pitchFamily="18" charset="0"/>
                      </a:rPr>
                      <m:t>}/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</a:rPr>
                          <m:t>𝑤</m:t>
                        </m:r>
                      </m:sup>
                    </m:sSup>
                  </m:oMath>
                </a14:m>
                <a:r>
                  <a:rPr lang="en-GB">
                    <a:effectLst/>
                  </a:rPr>
                  <a:t> . </a:t>
                </a:r>
              </a:p>
              <a:p>
                <a:pPr marL="0" indent="0">
                  <a:buNone/>
                </a:pPr>
                <a:endParaRPr lang="en-GB"/>
              </a:p>
              <a:p>
                <a:pPr marL="0" indent="0">
                  <a:buNone/>
                </a:pPr>
                <a:endParaRPr lang="en-GB"/>
              </a:p>
            </p:txBody>
          </p:sp>
        </mc:Choice>
        <mc:Fallback xmlns="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5C34DD30-6BD3-6B53-B6DC-4D7E5ECC50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21"/>
              </p:nvPr>
            </p:nvSpPr>
            <p:spPr>
              <a:xfrm>
                <a:off x="6341534" y="2186713"/>
                <a:ext cx="5497544" cy="3933246"/>
              </a:xfrm>
              <a:blipFill>
                <a:blip r:embed="rId4"/>
                <a:stretch>
                  <a:fillRect l="-2772" t="-2016" r="-2328" b="-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C30CA79D-C980-2129-DAC8-1DB211166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1172" y="5048406"/>
            <a:ext cx="1168856" cy="23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208D06-E322-DB51-AB27-F11C67257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4821" y="4251133"/>
            <a:ext cx="7222359" cy="6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5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uiExpand="1" build="p"/>
      <p:bldP spid="13" grpId="0" build="p"/>
      <p:bldP spid="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D7A5-B18D-F14E-879A-E8B6E47A6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Barrett Reduction and Montgomery Reduction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551A4-18DA-4BF0-B609-A2DC334A6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ＭＳ Ｐゴシック"/>
              </a:rPr>
              <a:t>Both based on rounding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A5BB44C-9CAD-C4D8-2016-7E90CFDC62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Generalities on rounding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ED684C4-88F5-AE54-6EF7-B73ACF0D1C1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7587" y="2202443"/>
            <a:ext cx="5497544" cy="4324481"/>
          </a:xfrm>
        </p:spPr>
        <p:txBody>
          <a:bodyPr/>
          <a:lstStyle/>
          <a:p>
            <a:pPr marL="0" indent="0" algn="l">
              <a:buNone/>
            </a:pPr>
            <a:r>
              <a:rPr lang="en-US"/>
              <a:t>Barrett and Montgomery both rely on </a:t>
            </a:r>
            <a:r>
              <a:rPr lang="en-US" i="1"/>
              <a:t>rounding:</a:t>
            </a:r>
          </a:p>
          <a:p>
            <a:pPr marL="0" indent="0" algn="ctr">
              <a:buNone/>
            </a:pPr>
            <a:r>
              <a:rPr lang="en-US"/>
              <a:t> </a:t>
            </a:r>
            <a:r>
              <a:rPr lang="en-US" sz="1800" i="1"/>
              <a:t>Expressing a noncompact ’continuum’ as the sum of a discrete set and a relatively compact set of small elements.</a:t>
            </a:r>
          </a:p>
          <a:p>
            <a:pPr marL="0" indent="0">
              <a:buNone/>
            </a:pPr>
            <a:endParaRPr lang="en-US" sz="1000"/>
          </a:p>
          <a:p>
            <a:r>
              <a:rPr lang="en-US"/>
              <a:t>Barrett reduction uses rounding of </a:t>
            </a:r>
            <a:r>
              <a:rPr lang="en-US" i="1" err="1"/>
              <a:t>rationals</a:t>
            </a:r>
            <a:endParaRPr lang="en-US" i="1"/>
          </a:p>
          <a:p>
            <a:endParaRPr lang="en-US" i="1"/>
          </a:p>
          <a:p>
            <a:endParaRPr lang="en-US" i="1"/>
          </a:p>
          <a:p>
            <a:endParaRPr lang="en-US"/>
          </a:p>
          <a:p>
            <a:r>
              <a:rPr lang="en-US"/>
              <a:t>Montgomery uses rounding of </a:t>
            </a:r>
            <a:r>
              <a:rPr lang="en-US" i="1"/>
              <a:t>2-adic numbers</a:t>
            </a:r>
          </a:p>
          <a:p>
            <a:pPr marL="0" indent="0">
              <a:buNone/>
            </a:pPr>
            <a:endParaRPr lang="en-US" i="1"/>
          </a:p>
          <a:p>
            <a:pPr marL="0" indent="0">
              <a:buNone/>
            </a:pPr>
            <a:endParaRPr lang="en-US" i="1"/>
          </a:p>
          <a:p>
            <a:pPr marL="0" indent="0">
              <a:buNone/>
            </a:pPr>
            <a:endParaRPr lang="en-US" i="1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A9230E3-178F-E144-2C8F-9FA7EC6A59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Connecting Barrett and Montgomery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C34DD30-6BD3-6B53-B6DC-4D7E5ECC508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339946" y="2202442"/>
            <a:ext cx="5610315" cy="3933246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It becomes clear that 2-adic and Euclidean rounding are two views of the same decomposition: For</a:t>
            </a:r>
          </a:p>
          <a:p>
            <a:pPr marL="0" indent="0">
              <a:buNone/>
            </a:pPr>
            <a:r>
              <a:rPr lang="en-GB"/>
              <a:t> 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Considering the descriptions of Barrett and Montgomery reduction as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 this suggests a relation between them… and indeed: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05D0D06-1DE6-50B2-851C-7F0131F5B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2039" y="2524143"/>
            <a:ext cx="803366" cy="29010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1C57CD6-8EA9-E23C-D027-BE3CE4E26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65" y="4473191"/>
            <a:ext cx="5270387" cy="33421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8CB726B-EDB8-F2AD-2C63-1DB90EB23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967" y="3948381"/>
            <a:ext cx="1671093" cy="29648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0CA7AF0-8256-49F2-C355-FFCF0FD9B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7007" y="3910646"/>
            <a:ext cx="1671093" cy="33421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90386B3-25A0-2BF7-6C16-EBFAFFC38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3643" y="3064898"/>
            <a:ext cx="1917848" cy="29713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39B660B-89E5-3966-5EB0-9ECA963052AD}"/>
              </a:ext>
            </a:extLst>
          </p:cNvPr>
          <p:cNvGrpSpPr/>
          <p:nvPr/>
        </p:nvGrpSpPr>
        <p:grpSpPr>
          <a:xfrm>
            <a:off x="502978" y="5367682"/>
            <a:ext cx="5455792" cy="982155"/>
            <a:chOff x="502978" y="5367682"/>
            <a:chExt cx="5455792" cy="9821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6F1D83-9225-1632-950A-44CD76D0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07967" y="6067103"/>
              <a:ext cx="3675552" cy="2827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0B1900-E65C-B4FF-B6A2-4D195D29D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2978" y="5367682"/>
              <a:ext cx="5455792" cy="58538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3807B8-9861-7EDB-3D76-C6670544D9CF}"/>
              </a:ext>
            </a:extLst>
          </p:cNvPr>
          <p:cNvGrpSpPr/>
          <p:nvPr/>
        </p:nvGrpSpPr>
        <p:grpSpPr>
          <a:xfrm>
            <a:off x="3481209" y="4533581"/>
            <a:ext cx="8415694" cy="556946"/>
            <a:chOff x="3481209" y="4533581"/>
            <a:chExt cx="8415694" cy="556946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0A30065-9807-B04E-C9D8-56B323CF0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41593" y="4563646"/>
              <a:ext cx="1917848" cy="52688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47C550-F36E-480D-84C1-84964AB80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481209" y="4533581"/>
              <a:ext cx="8415694" cy="536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43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D7A5-B18D-F14E-879A-E8B6E47A6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/>
              </a:rPr>
              <a:t>Barrett Reduction and Montgomery Reduction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551A4-18DA-4BF0-B609-A2DC334A6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ea typeface="ＭＳ Ｐゴシック"/>
              </a:rPr>
              <a:t>Are essentially the same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A7C858D-8F8A-0C65-7BD2-981C566C18A7}"/>
              </a:ext>
            </a:extLst>
          </p:cNvPr>
          <p:cNvSpPr txBox="1"/>
          <p:nvPr/>
        </p:nvSpPr>
        <p:spPr>
          <a:xfrm>
            <a:off x="587913" y="5217356"/>
            <a:ext cx="10729913" cy="658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This is useful e.g. for transferring bounds on Montgomery reduction to Barrett reduction.</a:t>
            </a:r>
          </a:p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>
                <a:solidFill>
                  <a:schemeClr val="tx2"/>
                </a:solidFill>
                <a:latin typeface="+mn-lt"/>
                <a:ea typeface="+mn-ea"/>
              </a:rPr>
              <a:t>It also begs the question of what the analogue is for Montgomery </a:t>
            </a:r>
            <a:r>
              <a:rPr lang="en-US" sz="2100" i="1">
                <a:solidFill>
                  <a:schemeClr val="tx2"/>
                </a:solidFill>
                <a:latin typeface="+mn-lt"/>
                <a:ea typeface="+mn-ea"/>
              </a:rPr>
              <a:t>multiplication</a:t>
            </a:r>
            <a:r>
              <a:rPr lang="en-US" sz="2100">
                <a:solidFill>
                  <a:schemeClr val="tx2"/>
                </a:solidFill>
                <a:latin typeface="+mn-lt"/>
                <a:ea typeface="+mn-ea"/>
              </a:rPr>
              <a:t>.</a:t>
            </a:r>
            <a:r>
              <a:rPr lang="en-US" sz="21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DDAFD3-6613-FC87-7020-2EF8C87427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14059" y="1603810"/>
            <a:ext cx="8277619" cy="2260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B13D224-6B05-1EFE-445D-55DDE9B31855}"/>
              </a:ext>
            </a:extLst>
          </p:cNvPr>
          <p:cNvGrpSpPr/>
          <p:nvPr/>
        </p:nvGrpSpPr>
        <p:grpSpPr>
          <a:xfrm>
            <a:off x="587913" y="4113244"/>
            <a:ext cx="10787572" cy="822226"/>
            <a:chOff x="587913" y="4113244"/>
            <a:chExt cx="10787572" cy="82222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7B38E53-A7A2-EB2A-B52E-65AE9861BDD0}"/>
                </a:ext>
              </a:extLst>
            </p:cNvPr>
            <p:cNvSpPr txBox="1"/>
            <p:nvPr/>
          </p:nvSpPr>
          <p:spPr>
            <a:xfrm>
              <a:off x="587913" y="4175395"/>
              <a:ext cx="650733" cy="2908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US" sz="2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Here, 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E8507A7-B243-A719-180A-4E1642893E54}"/>
                </a:ext>
              </a:extLst>
            </p:cNvPr>
            <p:cNvSpPr txBox="1"/>
            <p:nvPr/>
          </p:nvSpPr>
          <p:spPr>
            <a:xfrm>
              <a:off x="3805617" y="4171278"/>
              <a:ext cx="7569868" cy="2908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US" sz="2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is the canonical representative </a:t>
              </a:r>
              <a:r>
                <a:rPr lang="en-US" sz="2100" kern="1200" err="1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w.r.t.</a:t>
              </a:r>
              <a:r>
                <a:rPr lang="en-US" sz="2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 the chosen approximation.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ECAF302-02E2-56C4-1F4E-0F9BA93DC4B4}"/>
                </a:ext>
              </a:extLst>
            </p:cNvPr>
            <p:cNvSpPr txBox="1"/>
            <p:nvPr/>
          </p:nvSpPr>
          <p:spPr>
            <a:xfrm>
              <a:off x="587913" y="4586589"/>
              <a:ext cx="7569868" cy="2908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US" sz="2100">
                  <a:solidFill>
                    <a:schemeClr val="tx2"/>
                  </a:solidFill>
                  <a:latin typeface="+mn-lt"/>
                  <a:ea typeface="+mn-ea"/>
                </a:rPr>
                <a:t>g</a:t>
              </a:r>
              <a:r>
                <a:rPr lang="en-US" sz="2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eneralizing the known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268FDF-F1B3-00DF-2B0A-4A3538C00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6000" r="26000"/>
            <a:stretch/>
          </p:blipFill>
          <p:spPr>
            <a:xfrm>
              <a:off x="2737306" y="4528555"/>
              <a:ext cx="3369202" cy="40691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8DBFDE1-C3F9-48F8-BA3E-FA9AF7A4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6000" r="26000"/>
            <a:stretch/>
          </p:blipFill>
          <p:spPr>
            <a:xfrm>
              <a:off x="837530" y="4113244"/>
              <a:ext cx="3369203" cy="406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146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D7A5-B18D-F14E-879A-E8B6E47A6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Generalizing to Barrett multiplication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41845E-AA75-E8A9-099E-7C242E07F2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32" t="23896" r="25139" b="71576"/>
          <a:stretch/>
        </p:blipFill>
        <p:spPr>
          <a:xfrm>
            <a:off x="3008125" y="4255519"/>
            <a:ext cx="6236718" cy="7770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748807-491A-5713-3DB3-C1D2F2994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32" t="30179" r="26475" b="64452"/>
          <a:stretch/>
        </p:blipFill>
        <p:spPr>
          <a:xfrm>
            <a:off x="2947157" y="3191194"/>
            <a:ext cx="6297686" cy="9551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D47D28-EE75-5F7A-89C7-274A17263D68}"/>
              </a:ext>
            </a:extLst>
          </p:cNvPr>
          <p:cNvSpPr txBox="1"/>
          <p:nvPr/>
        </p:nvSpPr>
        <p:spPr>
          <a:xfrm>
            <a:off x="479425" y="1385455"/>
            <a:ext cx="10729913" cy="12757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Question</a:t>
            </a:r>
            <a:r>
              <a:rPr lang="en-US" sz="21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: What’s the analogue of Montgomery </a:t>
            </a:r>
            <a:r>
              <a:rPr lang="en-US" sz="2100" i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multiplication</a:t>
            </a:r>
            <a:r>
              <a:rPr lang="en-US" sz="21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on the Barrett side?</a:t>
            </a:r>
          </a:p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Answer: </a:t>
            </a:r>
            <a:r>
              <a:rPr lang="en-US" sz="21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“Barrett multiplication”</a:t>
            </a:r>
            <a:endParaRPr lang="en-US" sz="2100" b="1">
              <a:solidFill>
                <a:schemeClr val="tx2"/>
              </a:solidFill>
              <a:latin typeface="+mn-lt"/>
              <a:ea typeface="+mn-ea"/>
            </a:endParaRPr>
          </a:p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2"/>
                </a:solidFill>
                <a:latin typeface="+mn-lt"/>
                <a:ea typeface="+mn-ea"/>
              </a:rPr>
              <a:t>[</a:t>
            </a:r>
            <a:r>
              <a:rPr lang="en-US" i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Note: </a:t>
            </a:r>
            <a:r>
              <a:rPr lang="en-US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We learned after the publication that the </a:t>
            </a:r>
            <a:r>
              <a:rPr lang="en-US" i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unsigned</a:t>
            </a:r>
            <a:r>
              <a:rPr lang="en-US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version of Barrett multiplication had already been described by Victor </a:t>
            </a:r>
            <a:r>
              <a:rPr lang="en-US" kern="12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Shoup</a:t>
            </a:r>
            <a:r>
              <a:rPr lang="en-US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, and is sometimes called “</a:t>
            </a:r>
            <a:r>
              <a:rPr lang="en-US" kern="120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Shoup</a:t>
            </a:r>
            <a:r>
              <a:rPr lang="en-US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multiplication”]</a:t>
            </a:r>
            <a:endParaRPr lang="en-US" sz="2100" i="1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4A7FC6-1DF7-2DBA-1162-0834928C775B}"/>
              </a:ext>
            </a:extLst>
          </p:cNvPr>
          <p:cNvSpPr txBox="1"/>
          <p:nvPr/>
        </p:nvSpPr>
        <p:spPr>
          <a:xfrm>
            <a:off x="479425" y="4030850"/>
            <a:ext cx="10729913" cy="290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766ADA-A34D-8E61-C16A-28C8F1F5F2B0}"/>
              </a:ext>
            </a:extLst>
          </p:cNvPr>
          <p:cNvSpPr txBox="1"/>
          <p:nvPr/>
        </p:nvSpPr>
        <p:spPr>
          <a:xfrm>
            <a:off x="479425" y="5278581"/>
            <a:ext cx="10729913" cy="290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Then Barrett and Montgomery multiplication are related as before.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7C0779-A1FC-F1FC-1A99-77B8C01B2DBE}"/>
              </a:ext>
            </a:extLst>
          </p:cNvPr>
          <p:cNvSpPr txBox="1"/>
          <p:nvPr/>
        </p:nvSpPr>
        <p:spPr>
          <a:xfrm>
            <a:off x="479424" y="5844028"/>
            <a:ext cx="10729913" cy="290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However: </a:t>
            </a:r>
            <a:r>
              <a:rPr lang="en-US" sz="21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Barrett multiplication only works for modular multiplications with constants!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FAAB6F-71AE-594E-FB51-3644F47F4023}"/>
              </a:ext>
            </a:extLst>
          </p:cNvPr>
          <p:cNvSpPr txBox="1"/>
          <p:nvPr/>
        </p:nvSpPr>
        <p:spPr>
          <a:xfrm>
            <a:off x="479423" y="2890690"/>
            <a:ext cx="10729913" cy="290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b="1">
                <a:solidFill>
                  <a:schemeClr val="tx2"/>
                </a:solidFill>
              </a:rPr>
              <a:t>Idea: </a:t>
            </a:r>
            <a:r>
              <a:rPr lang="en-US" sz="2100">
                <a:solidFill>
                  <a:schemeClr val="tx2"/>
                </a:solidFill>
              </a:rPr>
              <a:t>Generalize approximation in Barrett reduction,</a:t>
            </a:r>
            <a:endParaRPr lang="en-US" sz="2100" b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0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2F6D2-1A3B-16E1-45DB-215D8E44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12" y="2725231"/>
            <a:ext cx="11009326" cy="2574186"/>
          </a:xfrm>
        </p:spPr>
        <p:txBody>
          <a:bodyPr/>
          <a:lstStyle/>
          <a:p>
            <a:r>
              <a:rPr lang="en-US">
                <a:ea typeface="ＭＳ Ｐゴシック"/>
              </a:rPr>
              <a:t>AArch64 Neon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4205284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D7A5-B18D-F14E-879A-E8B6E47A6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Single-width modular arithmetic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37B75-4088-547D-0FA4-E6AFB3B22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Assembly implementations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1BEDC-F9B4-9E8E-FCF4-F4B283876D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Montgomery multiplication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C8E8E90-C1C3-6888-5BC7-E1CEA5C577AF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 rotWithShape="1">
          <a:blip r:embed="rId3"/>
          <a:srcRect l="1044" r="1167"/>
          <a:stretch/>
        </p:blipFill>
        <p:spPr>
          <a:xfrm>
            <a:off x="6637866" y="1742585"/>
            <a:ext cx="4179377" cy="2061099"/>
          </a:xfrm>
          <a:prstGeom prst="rect">
            <a:avLst/>
          </a:prstGeom>
        </p:spPr>
      </p:pic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CC337232-1C38-0019-8706-DE0D7BB86A97}"/>
              </a:ext>
            </a:extLst>
          </p:cNvPr>
          <p:cNvSpPr txBox="1">
            <a:spLocks/>
          </p:cNvSpPr>
          <p:nvPr/>
        </p:nvSpPr>
        <p:spPr>
          <a:xfrm>
            <a:off x="477586" y="2202444"/>
            <a:ext cx="5618413" cy="31735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just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8134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2pPr>
            <a:lvl3pPr marL="94710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3pPr>
            <a:lvl4pPr marL="1293178" indent="-1730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4pPr>
            <a:lvl5pPr marL="1518603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5pPr>
            <a:lvl6pPr marL="1655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6pPr>
            <a:lvl7pPr marL="18836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7pPr>
            <a:lvl8pPr marL="21122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8pPr>
            <a:lvl9pPr marL="23408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Montgomery multiplication with constant can be done [1] using 2x high-</a:t>
            </a:r>
            <a:r>
              <a:rPr lang="en-GB" dirty="0" err="1"/>
              <a:t>mul</a:t>
            </a:r>
            <a:r>
              <a:rPr lang="en-GB" dirty="0"/>
              <a:t>, 1x low-</a:t>
            </a:r>
            <a:r>
              <a:rPr lang="en-GB" dirty="0" err="1"/>
              <a:t>mul</a:t>
            </a:r>
            <a:r>
              <a:rPr lang="en-GB" dirty="0"/>
              <a:t>, 1x sub.</a:t>
            </a:r>
          </a:p>
          <a:p>
            <a:pPr lvl="1"/>
            <a:r>
              <a:rPr lang="en-GB" dirty="0"/>
              <a:t>No double-width products – suits SIMD</a:t>
            </a:r>
          </a:p>
          <a:p>
            <a:pPr algn="l"/>
            <a:r>
              <a:rPr lang="en-GB" dirty="0"/>
              <a:t>No high-multiply in Neon; use </a:t>
            </a:r>
            <a:r>
              <a:rPr lang="en-GB" i="1" dirty="0"/>
              <a:t>doubling</a:t>
            </a:r>
            <a:r>
              <a:rPr lang="en-GB" dirty="0"/>
              <a:t> multiply </a:t>
            </a:r>
            <a:r>
              <a:rPr lang="en-GB" dirty="0">
                <a:latin typeface="Courier" pitchFamily="2" charset="0"/>
              </a:rPr>
              <a:t>SQDMULH</a:t>
            </a:r>
            <a:r>
              <a:rPr lang="en-GB" dirty="0"/>
              <a:t> &amp; </a:t>
            </a:r>
            <a:r>
              <a:rPr lang="en-GB" i="1" dirty="0"/>
              <a:t>halving</a:t>
            </a:r>
            <a:r>
              <a:rPr lang="en-GB" dirty="0"/>
              <a:t> subtract </a:t>
            </a:r>
            <a:r>
              <a:rPr lang="en-GB" dirty="0">
                <a:latin typeface="Courier" pitchFamily="2" charset="0"/>
              </a:rPr>
              <a:t>SHSUB</a:t>
            </a:r>
            <a:r>
              <a:rPr lang="en-GB" dirty="0"/>
              <a:t> instead.</a:t>
            </a:r>
          </a:p>
          <a:p>
            <a:pPr algn="l"/>
            <a:r>
              <a:rPr lang="en-GB" dirty="0"/>
              <a:t>(Armv8.4-A) </a:t>
            </a:r>
            <a:r>
              <a:rPr lang="en-GB" dirty="0">
                <a:latin typeface="Courier" pitchFamily="2" charset="0"/>
              </a:rPr>
              <a:t>SQRDMLAH</a:t>
            </a:r>
            <a:r>
              <a:rPr lang="en-GB" dirty="0"/>
              <a:t> allows eliminating </a:t>
            </a:r>
            <a:r>
              <a:rPr lang="en-GB" dirty="0">
                <a:latin typeface="Courier" pitchFamily="2" charset="0"/>
              </a:rPr>
              <a:t>SHSUB </a:t>
            </a:r>
            <a:r>
              <a:rPr lang="en-GB" sz="1400" dirty="0"/>
              <a:t>(cf. “Polynomial Multiplication on Embedded Vector Architectures” talk) </a:t>
            </a:r>
          </a:p>
          <a:p>
            <a:pPr marL="414655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pPr marL="414655" lvl="1" indent="0">
              <a:buFont typeface="Arial" charset="0"/>
              <a:buNone/>
            </a:pPr>
            <a:endParaRPr lang="en-GB" dirty="0"/>
          </a:p>
        </p:txBody>
      </p:sp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id="{AE35F2C0-859D-DB6E-1C65-84286877600C}"/>
              </a:ext>
            </a:extLst>
          </p:cNvPr>
          <p:cNvSpPr txBox="1">
            <a:spLocks/>
          </p:cNvSpPr>
          <p:nvPr/>
        </p:nvSpPr>
        <p:spPr>
          <a:xfrm>
            <a:off x="343039" y="5779967"/>
            <a:ext cx="5618413" cy="599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just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8134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2000"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2pPr>
            <a:lvl3pPr marL="947103" indent="-16668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3pPr>
            <a:lvl4pPr marL="1293178" indent="-17303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4pPr>
            <a:lvl5pPr marL="1518603" indent="-16827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charset="0"/>
              <a:buChar char="–"/>
              <a:defRPr kern="1200">
                <a:solidFill>
                  <a:srgbClr val="333E48"/>
                </a:solidFill>
                <a:latin typeface="+mn-lt"/>
                <a:ea typeface="ＭＳ Ｐゴシック" charset="0"/>
                <a:cs typeface="+mn-cs"/>
              </a:defRPr>
            </a:lvl5pPr>
            <a:lvl6pPr marL="1655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6pPr>
            <a:lvl7pPr marL="18836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7pPr>
            <a:lvl8pPr marL="21122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8pPr>
            <a:lvl9pPr marL="23408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alibri" panose="020F0502020204030204" pitchFamily="34" charset="0"/>
              <a:buChar char="–"/>
              <a:defRPr lang="en-US" sz="1600" kern="1200" dirty="0" smtClean="0">
                <a:solidFill>
                  <a:srgbClr val="383838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4655" lvl="1" indent="0">
              <a:buNone/>
            </a:pPr>
            <a:r>
              <a:rPr lang="en-GB" sz="1600"/>
              <a:t>[1]: Seiler, “Faster AVX2 optimized NTT multiplication for Ring-LWE lattice cryptography”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FB55CA-248E-5BD3-187E-7B1AF5BB55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5" b="475"/>
          <a:stretch/>
        </p:blipFill>
        <p:spPr>
          <a:xfrm>
            <a:off x="6503319" y="3789243"/>
            <a:ext cx="4484817" cy="237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8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8" grpId="0"/>
    </p:bldLst>
  </p:timing>
</p:sld>
</file>

<file path=ppt/theme/theme1.xml><?xml version="1.0" encoding="utf-8"?>
<a:theme xmlns:a="http://schemas.openxmlformats.org/drawingml/2006/main" name="Arm_PPT_Public">
  <a:themeElements>
    <a:clrScheme name="Arm PPT">
      <a:dk1>
        <a:srgbClr val="000000"/>
      </a:dk1>
      <a:lt1>
        <a:srgbClr val="FFFFFF"/>
      </a:lt1>
      <a:dk2>
        <a:srgbClr val="333E48"/>
      </a:dk2>
      <a:lt2>
        <a:srgbClr val="E5ECEB"/>
      </a:lt2>
      <a:accent1>
        <a:srgbClr val="0091BD"/>
      </a:accent1>
      <a:accent2>
        <a:srgbClr val="002B49"/>
      </a:accent2>
      <a:accent3>
        <a:srgbClr val="FFC700"/>
      </a:accent3>
      <a:accent4>
        <a:srgbClr val="95D600"/>
      </a:accent4>
      <a:accent5>
        <a:srgbClr val="FF6B00"/>
      </a:accent5>
      <a:accent6>
        <a:srgbClr val="7D868C"/>
      </a:accent6>
      <a:hlink>
        <a:srgbClr val="00C1DE"/>
      </a:hlink>
      <a:folHlink>
        <a:srgbClr val="002F6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indent="0" algn="l" defTabSz="914400" rtl="0" eaLnBrk="1" latinLnBrk="0" hangingPunct="1">
          <a:lnSpc>
            <a:spcPct val="90000"/>
          </a:lnSpc>
          <a:spcBef>
            <a:spcPts val="0"/>
          </a:spcBef>
          <a:spcAft>
            <a:spcPts val="600"/>
          </a:spcAft>
          <a:buFont typeface="Arial" panose="020B0604020202020204" pitchFamily="34" charset="0"/>
          <a:buNone/>
          <a:defRPr sz="21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7" id="{BAEDCA4E-07D3-CF45-8582-069B713BBD79}" vid="{B429C1B6-4366-0543-9EF0-CA4016DA9155}"/>
    </a:ext>
  </a:extLst>
</a:theme>
</file>

<file path=ppt/theme/theme2.xml><?xml version="1.0" encoding="utf-8"?>
<a:theme xmlns:a="http://schemas.openxmlformats.org/drawingml/2006/main" name="Arm_PPT_Public">
  <a:themeElements>
    <a:clrScheme name="Arm PPT">
      <a:dk1>
        <a:srgbClr val="000000"/>
      </a:dk1>
      <a:lt1>
        <a:srgbClr val="FFFFFF"/>
      </a:lt1>
      <a:dk2>
        <a:srgbClr val="333E48"/>
      </a:dk2>
      <a:lt2>
        <a:srgbClr val="E5ECEB"/>
      </a:lt2>
      <a:accent1>
        <a:srgbClr val="0091BD"/>
      </a:accent1>
      <a:accent2>
        <a:srgbClr val="002B49"/>
      </a:accent2>
      <a:accent3>
        <a:srgbClr val="FFC700"/>
      </a:accent3>
      <a:accent4>
        <a:srgbClr val="95D600"/>
      </a:accent4>
      <a:accent5>
        <a:srgbClr val="FF6B00"/>
      </a:accent5>
      <a:accent6>
        <a:srgbClr val="7D868C"/>
      </a:accent6>
      <a:hlink>
        <a:srgbClr val="00C1DE"/>
      </a:hlink>
      <a:folHlink>
        <a:srgbClr val="002F6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indent="0" algn="l" defTabSz="914400" rtl="0" eaLnBrk="1" latinLnBrk="0" hangingPunct="1">
          <a:lnSpc>
            <a:spcPct val="90000"/>
          </a:lnSpc>
          <a:spcBef>
            <a:spcPts val="0"/>
          </a:spcBef>
          <a:spcAft>
            <a:spcPts val="600"/>
          </a:spcAft>
          <a:buFont typeface="Arial" panose="020B0604020202020204" pitchFamily="34" charset="0"/>
          <a:buNone/>
          <a:defRPr sz="21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m_PPT_Master_Arm_Confidential_2021  -  Read-Only" id="{CE85DD5B-2C00-4CCC-9AB4-7140522C5565}" vid="{B8595F37-B290-4BEF-B5C0-1C514EDE738B}"/>
    </a:ext>
  </a:extLst>
</a:theme>
</file>

<file path=ppt/theme/theme3.xml><?xml version="1.0" encoding="utf-8"?>
<a:theme xmlns:a="http://schemas.openxmlformats.org/drawingml/2006/main" name="Arm_PPT_Public">
  <a:themeElements>
    <a:clrScheme name="Arm PPT">
      <a:dk1>
        <a:srgbClr val="000000"/>
      </a:dk1>
      <a:lt1>
        <a:srgbClr val="FFFFFF"/>
      </a:lt1>
      <a:dk2>
        <a:srgbClr val="333E48"/>
      </a:dk2>
      <a:lt2>
        <a:srgbClr val="E5ECEB"/>
      </a:lt2>
      <a:accent1>
        <a:srgbClr val="0091BD"/>
      </a:accent1>
      <a:accent2>
        <a:srgbClr val="002B49"/>
      </a:accent2>
      <a:accent3>
        <a:srgbClr val="FFC700"/>
      </a:accent3>
      <a:accent4>
        <a:srgbClr val="95D600"/>
      </a:accent4>
      <a:accent5>
        <a:srgbClr val="FF6B00"/>
      </a:accent5>
      <a:accent6>
        <a:srgbClr val="7D868C"/>
      </a:accent6>
      <a:hlink>
        <a:srgbClr val="00C1DE"/>
      </a:hlink>
      <a:folHlink>
        <a:srgbClr val="002F6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indent="0" algn="l" defTabSz="914400" rtl="0" eaLnBrk="1" latinLnBrk="0" hangingPunct="1">
          <a:lnSpc>
            <a:spcPct val="90000"/>
          </a:lnSpc>
          <a:spcBef>
            <a:spcPts val="0"/>
          </a:spcBef>
          <a:spcAft>
            <a:spcPts val="600"/>
          </a:spcAft>
          <a:buFont typeface="Arial" panose="020B0604020202020204" pitchFamily="34" charset="0"/>
          <a:buNone/>
          <a:defRPr sz="21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m_PPT_Master_Arm_Confidential_2021  -  Read-Only" id="{CE85DD5B-2C00-4CCC-9AB4-7140522C5565}" vid="{B8595F37-B290-4BEF-B5C0-1C514EDE738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RM Document" ma:contentTypeID="0x0101005C6975769EB1684CAB07571CAE07A11B0100BC81FA0C64ACC243A77959D9266C7751" ma:contentTypeVersion="27" ma:contentTypeDescription="" ma:contentTypeScope="" ma:versionID="c3d44a507a30e34bb56df6cb41b0e970">
  <xsd:schema xmlns:xsd="http://www.w3.org/2001/XMLSchema" xmlns:xs="http://www.w3.org/2001/XMLSchema" xmlns:p="http://schemas.microsoft.com/office/2006/metadata/properties" xmlns:ns1="http://schemas.microsoft.com/sharepoint/v3" xmlns:ns2="f2ad5090-61a8-4b8c-ab70-68f4ff4d1933" xmlns:ns3="http://schemas.microsoft.com/sharepoint/v3/fields" xmlns:ns4="c0950e01-db07-4e41-9c32-b7a8e9fccc9b" targetNamespace="http://schemas.microsoft.com/office/2006/metadata/properties" ma:root="true" ma:fieldsID="d6365f768a9cf65e3d0aaa644537f94f" ns1:_="" ns2:_="" ns3:_="" ns4:_="">
    <xsd:import namespace="http://schemas.microsoft.com/sharepoint/v3"/>
    <xsd:import namespace="f2ad5090-61a8-4b8c-ab70-68f4ff4d1933"/>
    <xsd:import namespace="http://schemas.microsoft.com/sharepoint/v3/fields"/>
    <xsd:import namespace="c0950e01-db07-4e41-9c32-b7a8e9fccc9b"/>
    <xsd:element name="properties">
      <xsd:complexType>
        <xsd:sequence>
          <xsd:element name="documentManagement">
            <xsd:complexType>
              <xsd:all>
                <xsd:element ref="ns1:RoutingRuleDescription" minOccurs="0"/>
                <xsd:element ref="ns2:Document_x0020_Author" minOccurs="0"/>
                <xsd:element ref="ns3:_Status"/>
                <xsd:element ref="ns2:Document_x0020_Confidentiality"/>
                <xsd:element ref="ns2:_dlc_DocId" minOccurs="0"/>
                <xsd:element ref="ns2:_dlc_DocIdUrl" minOccurs="0"/>
                <xsd:element ref="ns2:_dlc_DocIdPersistId" minOccurs="0"/>
                <xsd:element ref="ns2:ARM_x0020_Legacy_x0020_ID" minOccurs="0"/>
                <xsd:element ref="ns2:Current_x0020_Version" minOccurs="0"/>
                <xsd:element ref="ns2:j60c3ced31bb40378c6254d49035d966" minOccurs="0"/>
                <xsd:element ref="ns2:TaxCatchAll" minOccurs="0"/>
                <xsd:element ref="ns2:TaxCatchAllLabel" minOccurs="0"/>
                <xsd:element ref="ns4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2" nillable="true" ma:displayName="Description" ma:internalName="RoutingRuleDescript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d5090-61a8-4b8c-ab70-68f4ff4d1933" elementFormDefault="qualified">
    <xsd:import namespace="http://schemas.microsoft.com/office/2006/documentManagement/types"/>
    <xsd:import namespace="http://schemas.microsoft.com/office/infopath/2007/PartnerControls"/>
    <xsd:element name="Document_x0020_Author" ma:index="3" nillable="true" ma:displayName="Document Author" ma:list="UserInfo" ma:SharePointGroup="0" ma:internalName="Document_x0020_Auth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cument_x0020_Confidentiality" ma:index="5" ma:displayName="Document Confidentiality" ma:default="Confidential" ma:format="Dropdown" ma:internalName="Document_x0020_Confidentiality">
      <xsd:simpleType>
        <xsd:restriction base="dms:Choice">
          <xsd:enumeration value="Secret"/>
          <xsd:enumeration value="Confidential-Restricted"/>
          <xsd:enumeration value="Confidential"/>
          <xsd:enumeration value="Non-Confidential"/>
          <xsd:enumeration value="Personal"/>
        </xsd:restriction>
      </xsd:simpleType>
    </xsd:element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ARM_x0020_Legacy_x0020_ID" ma:index="16" nillable="true" ma:displayName="ARM Legacy ID" ma:internalName="ARM_x0020_Legacy_x0020_ID">
      <xsd:simpleType>
        <xsd:restriction base="dms:Text">
          <xsd:maxLength value="255"/>
        </xsd:restriction>
      </xsd:simpleType>
    </xsd:element>
    <xsd:element name="Current_x0020_Version" ma:index="17" nillable="true" ma:displayName="Current Version" ma:description="The current version number of the file in SharePoint." ma:internalName="Current_x0020_Version" ma:readOnly="false">
      <xsd:simpleType>
        <xsd:restriction base="dms:Text">
          <xsd:maxLength value="255"/>
        </xsd:restriction>
      </xsd:simpleType>
    </xsd:element>
    <xsd:element name="j60c3ced31bb40378c6254d49035d966" ma:index="18" nillable="true" ma:taxonomy="true" ma:internalName="j60c3ced31bb40378c6254d49035d966" ma:taxonomyFieldName="Calendar_x0020_Year" ma:displayName="Calendar Year" ma:readOnly="false" ma:default="7;#2017|58467e81-5d99-44a5-abb5-12a016b65e9e" ma:fieldId="{360c3ced-31bb-4037-8c62-54d49035d966}" ma:sspId="982c6e79-63e2-4d63-9b21-99d1544b0b75" ma:termSetId="c604d99f-773e-49a6-a2c0-6d4bc754112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hidden="true" ma:list="{a9424fa9-fdb0-43c3-9a79-ae027323b92a}" ma:internalName="TaxCatchAll" ma:showField="CatchAllData" ma:web="f2ad5090-61a8-4b8c-ab70-68f4ff4d19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0" nillable="true" ma:displayName="Taxonomy Catch All Column1" ma:hidden="true" ma:list="{a9424fa9-fdb0-43c3-9a79-ae027323b92a}" ma:internalName="TaxCatchAllLabel" ma:readOnly="true" ma:showField="CatchAllDataLabel" ma:web="f2ad5090-61a8-4b8c-ab70-68f4ff4d19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4" ma:displayName="Status" ma:default="Not Started" ma:internalName="_Status" ma:readOnly="false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50e01-db07-4e41-9c32-b7a8e9fccc9b" elementFormDefault="qualified">
    <xsd:import namespace="http://schemas.microsoft.com/office/2006/documentManagement/types"/>
    <xsd:import namespace="http://schemas.microsoft.com/office/infopath/2007/PartnerControls"/>
    <xsd:element name="Category" ma:index="22" nillable="true" ma:displayName="Category" ma:format="Dropdown" ma:internalName="Category">
      <xsd:simpleType>
        <xsd:restriction base="dms:Choice">
          <xsd:enumeration value="Word Documents - UK"/>
          <xsd:enumeration value="Word Documents - US"/>
          <xsd:enumeration value="Board Presentation Templates"/>
          <xsd:enumeration value="Public Presentation Templates"/>
          <xsd:enumeration value="Private Presentation Templat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axOccurs="1" ma:displayName="Status">
          <xsd:simpleType xmlns:xs="http://www.w3.org/2001/XMLSchema">
            <xsd:restriction base="xsd:string">
              <xsd:minLength value="1"/>
            </xsd:restriction>
          </xsd:simpleType>
        </xsd:element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rrent_x0020_Version xmlns="f2ad5090-61a8-4b8c-ab70-68f4ff4d1933">9.0</Current_x0020_Version>
    <Document_x0020_Author xmlns="f2ad5090-61a8-4b8c-ab70-68f4ff4d1933">
      <UserInfo>
        <DisplayName/>
        <AccountId xsi:nil="true"/>
        <AccountType/>
      </UserInfo>
    </Document_x0020_Author>
    <_dlc_DocId xmlns="f2ad5090-61a8-4b8c-ab70-68f4ff4d1933">ARM-ECM-0633231</_dlc_DocId>
    <Document_x0020_Confidentiality xmlns="f2ad5090-61a8-4b8c-ab70-68f4ff4d1933">Confidential-Restricted</Document_x0020_Confidentiality>
    <_dlc_DocIdUrl xmlns="f2ad5090-61a8-4b8c-ab70-68f4ff4d1933">
      <Url>http://teamsites.arm.com/sites/cthub/_layouts/DocIdRedir.aspx?ID=ARM-ECM-0633231</Url>
      <Description>ARM-ECM-0633231</Description>
    </_dlc_DocIdUrl>
    <Category xmlns="c0950e01-db07-4e41-9c32-b7a8e9fccc9b">Private Presentation Templates</Category>
    <ARM_x0020_Legacy_x0020_ID xmlns="f2ad5090-61a8-4b8c-ab70-68f4ff4d1933" xsi:nil="true"/>
    <TaxCatchAll xmlns="f2ad5090-61a8-4b8c-ab70-68f4ff4d1933">
      <Value>7</Value>
      <Value>1</Value>
    </TaxCatchAll>
    <j60c3ced31bb40378c6254d49035d966 xmlns="f2ad5090-61a8-4b8c-ab70-68f4ff4d1933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2017</TermName>
          <TermId xmlns="http://schemas.microsoft.com/office/infopath/2007/PartnerControls">58467e81-5d99-44a5-abb5-12a016b65e9e</TermId>
        </TermInfo>
      </Terms>
    </j60c3ced31bb40378c6254d49035d966>
    <RoutingRuleDescription xmlns="http://schemas.microsoft.com/sharepoint/v3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5675509F-A6F5-4147-861D-E4CC99F48FA5}">
  <ds:schemaRefs>
    <ds:schemaRef ds:uri="c0950e01-db07-4e41-9c32-b7a8e9fccc9b"/>
    <ds:schemaRef ds:uri="f2ad5090-61a8-4b8c-ab70-68f4ff4d19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E7F2E56-8924-419D-99E9-79DB71144EB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C959113B-7FA4-40AB-AF85-5C5588D4771C}">
  <ds:schemaRefs>
    <ds:schemaRef ds:uri="http://schemas.microsoft.com/office/2006/metadata/customXsn"/>
  </ds:schemaRefs>
</ds:datastoreItem>
</file>

<file path=customXml/itemProps4.xml><?xml version="1.0" encoding="utf-8"?>
<ds:datastoreItem xmlns:ds="http://schemas.openxmlformats.org/officeDocument/2006/customXml" ds:itemID="{82EFBBFE-5AFC-4CAD-AD38-1CB870BDB255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B61D4E06-5D3F-4994-A4A7-4BA626FA722D}">
  <ds:schemaRefs>
    <ds:schemaRef ds:uri="c0950e01-db07-4e41-9c32-b7a8e9fccc9b"/>
    <ds:schemaRef ds:uri="f2ad5090-61a8-4b8c-ab70-68f4ff4d193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Arm_PPT_Public</Template>
  <TotalTime>550</TotalTime>
  <Words>1131</Words>
  <Application>Microsoft Macintosh PowerPoint</Application>
  <PresentationFormat>Widescreen</PresentationFormat>
  <Paragraphs>150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 Math</vt:lpstr>
      <vt:lpstr>Courier</vt:lpstr>
      <vt:lpstr>Wingdings</vt:lpstr>
      <vt:lpstr>Arm_PPT_Public</vt:lpstr>
      <vt:lpstr>Arm_PPT_Public</vt:lpstr>
      <vt:lpstr>Arm_PPT_Public</vt:lpstr>
      <vt:lpstr>Neon NTT:  Faster Dilithium, Kyber, and Saber  on Cortex-A72 and Apple M1</vt:lpstr>
      <vt:lpstr>Agenda</vt:lpstr>
      <vt:lpstr>Some observations  on modular arithmetic</vt:lpstr>
      <vt:lpstr>Barrett Reduction and Montgomery Reduction</vt:lpstr>
      <vt:lpstr>Barrett Reduction and Montgomery Reduction</vt:lpstr>
      <vt:lpstr>Barrett Reduction and Montgomery Reduction</vt:lpstr>
      <vt:lpstr>Generalizing to Barrett multiplication</vt:lpstr>
      <vt:lpstr>AArch64 Neon Implementation</vt:lpstr>
      <vt:lpstr>Single-width modular arithmetic</vt:lpstr>
      <vt:lpstr>Single-width modular arithmetic</vt:lpstr>
      <vt:lpstr>Double-with Montgomery multiplications</vt:lpstr>
      <vt:lpstr>Kyber, Dilithium, Saber</vt:lpstr>
      <vt:lpstr>Results</vt:lpstr>
      <vt:lpstr>Performance results</vt:lpstr>
      <vt:lpstr>Performance results</vt:lpstr>
      <vt:lpstr>Summary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Kurt Lorenzen</dc:creator>
  <cp:keywords/>
  <dc:description/>
  <cp:lastModifiedBy>Hanno Becker</cp:lastModifiedBy>
  <cp:revision>7</cp:revision>
  <dcterms:created xsi:type="dcterms:W3CDTF">2021-06-07T20:11:14Z</dcterms:created>
  <dcterms:modified xsi:type="dcterms:W3CDTF">2022-09-17T05:30:15Z</dcterms:modified>
  <cp:category/>
  <cp:contentStatus>Published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45c40ffca3445d9bf3205a60bd2f6d6">
    <vt:lpwstr>Confidential|28d1025d-1415-4984-b35e-5b79e7d32b5c</vt:lpwstr>
  </property>
  <property fmtid="{D5CDD505-2E9C-101B-9397-08002B2CF9AE}" pid="3" name="TaxKeyword">
    <vt:lpwstr/>
  </property>
  <property fmtid="{D5CDD505-2E9C-101B-9397-08002B2CF9AE}" pid="4" name="_dlc_policyId">
    <vt:lpwstr>0x0101004E4B3E189D714F49A85ED613D6AE4F95|-1756139441</vt:lpwstr>
  </property>
  <property fmtid="{D5CDD505-2E9C-101B-9397-08002B2CF9AE}" pid="5" name="_dlc_DocIdItemGuid">
    <vt:lpwstr>e89a121e-355c-4cb1-879e-045fefeb8c84</vt:lpwstr>
  </property>
  <property fmtid="{D5CDD505-2E9C-101B-9397-08002B2CF9AE}" pid="6" name="_dlc_ItemStageId">
    <vt:lpwstr>1</vt:lpwstr>
  </property>
  <property fmtid="{D5CDD505-2E9C-101B-9397-08002B2CF9AE}" pid="7" name="j60c3ced31bb40378c6254d49035d966">
    <vt:lpwstr>2015|ee47c3e7-6a69-4f36-9adf-1007c8d399a4</vt:lpwstr>
  </property>
  <property fmtid="{D5CDD505-2E9C-101B-9397-08002B2CF9AE}" pid="8" name="vti_description">
    <vt:lpwstr/>
  </property>
  <property fmtid="{D5CDD505-2E9C-101B-9397-08002B2CF9AE}" pid="9" name="WorkflowChangePath">
    <vt:lpwstr>1069b4ef-e6f3-4ad7-8c8e-772136578697,10;</vt:lpwstr>
  </property>
  <property fmtid="{D5CDD505-2E9C-101B-9397-08002B2CF9AE}" pid="10" name="Confidentiality">
    <vt:lpwstr>1;#Confidential|28d1025d-1415-4984-b35e-5b79e7d32b5c</vt:lpwstr>
  </property>
  <property fmtid="{D5CDD505-2E9C-101B-9397-08002B2CF9AE}" pid="11" name="ContentTypeId">
    <vt:lpwstr>0x0101005C6975769EB1684CAB07571CAE07A11B0100BC81FA0C64ACC243A77959D9266C7751</vt:lpwstr>
  </property>
  <property fmtid="{D5CDD505-2E9C-101B-9397-08002B2CF9AE}" pid="12" name="Calendar Year">
    <vt:lpwstr>7;#2017|58467e81-5d99-44a5-abb5-12a016b65e9e</vt:lpwstr>
  </property>
  <property fmtid="{D5CDD505-2E9C-101B-9397-08002B2CF9AE}" pid="13" name="TaxCatchAll">
    <vt:lpwstr/>
  </property>
  <property fmtid="{D5CDD505-2E9C-101B-9397-08002B2CF9AE}" pid="14" name="TaxKeywordTaxHTField">
    <vt:lpwstr/>
  </property>
  <property fmtid="{D5CDD505-2E9C-101B-9397-08002B2CF9AE}" pid="15" name="ItemRetentionFormula">
    <vt:lpwstr/>
  </property>
  <property fmtid="{D5CDD505-2E9C-101B-9397-08002B2CF9AE}" pid="16" name="_dlc_LastRun">
    <vt:lpwstr>08/15/2015 23:02:11</vt:lpwstr>
  </property>
</Properties>
</file>