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455" r:id="rId3"/>
    <p:sldId id="511" r:id="rId4"/>
    <p:sldId id="430" r:id="rId5"/>
    <p:sldId id="442" r:id="rId6"/>
    <p:sldId id="474" r:id="rId7"/>
    <p:sldId id="512" r:id="rId8"/>
    <p:sldId id="481" r:id="rId9"/>
    <p:sldId id="514" r:id="rId10"/>
    <p:sldId id="513" r:id="rId11"/>
    <p:sldId id="502" r:id="rId12"/>
    <p:sldId id="443" r:id="rId13"/>
    <p:sldId id="470" r:id="rId14"/>
    <p:sldId id="444" r:id="rId15"/>
    <p:sldId id="505" r:id="rId16"/>
    <p:sldId id="524" r:id="rId17"/>
    <p:sldId id="451" r:id="rId18"/>
    <p:sldId id="503" r:id="rId19"/>
    <p:sldId id="530" r:id="rId20"/>
    <p:sldId id="527" r:id="rId21"/>
    <p:sldId id="469" r:id="rId22"/>
    <p:sldId id="522" r:id="rId23"/>
    <p:sldId id="453" r:id="rId24"/>
    <p:sldId id="526" r:id="rId25"/>
    <p:sldId id="519" r:id="rId26"/>
    <p:sldId id="520" r:id="rId27"/>
    <p:sldId id="529" r:id="rId28"/>
    <p:sldId id="528" r:id="rId2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2" autoAdjust="0"/>
    <p:restoredTop sz="85231" autoAdjust="0"/>
  </p:normalViewPr>
  <p:slideViewPr>
    <p:cSldViewPr snapToGrid="0" snapToObjects="1">
      <p:cViewPr>
        <p:scale>
          <a:sx n="95" d="100"/>
          <a:sy n="95" d="100"/>
        </p:scale>
        <p:origin x="1250" y="2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09CD4-0910-409B-AB60-7458450532E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169DA-CEFD-49DE-85D9-A096788E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85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Applied Boolean masking on </a:t>
            </a:r>
            <a:r>
              <a:rPr lang="en-US" dirty="0" err="1"/>
              <a:t>addition..efficiency</a:t>
            </a:r>
            <a:r>
              <a:rPr lang="en-US" dirty="0"/>
              <a:t> requires </a:t>
            </a:r>
            <a:r>
              <a:rPr lang="en-US" dirty="0" err="1"/>
              <a:t>arith</a:t>
            </a:r>
            <a:r>
              <a:rPr lang="en-US" dirty="0"/>
              <a:t> on add and bool on act/output…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39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accuracy loss is 0.27% an 0.77%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clearly the weighted summation etc..</a:t>
            </a:r>
          </a:p>
          <a:p>
            <a:r>
              <a:rPr lang="en-US" dirty="0"/>
              <a:t>We’ve implemented our solutions for both binarized and quantized neural networks. For this talk I will mainly discuss the details of binarized solutions.</a:t>
            </a:r>
          </a:p>
          <a:p>
            <a:r>
              <a:rPr lang="en-US" dirty="0"/>
              <a:t>Parameters versus hyperparameters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4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Quantized neural network also implemented, but will only focus on BNNs for this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8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 is done securely</a:t>
            </a:r>
          </a:p>
          <a:p>
            <a:r>
              <a:rPr lang="en-US" dirty="0"/>
              <a:t>Adversary targets hyperparameters as done in prior </a:t>
            </a:r>
            <a:r>
              <a:rPr lang="en-US" dirty="0" err="1"/>
              <a:t>work..our</a:t>
            </a:r>
            <a:r>
              <a:rPr lang="en-US" dirty="0"/>
              <a:t> work as well as prior work has been focusing more on parameters because they’re lucrative…..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89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thesis statement and the research questions I plan to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17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thesis statement and the research questions I plan to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thesis statement and the research questions I plan to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29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thesis statement and the research questions I plan to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11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numbers…..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0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18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numbers…..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06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activation </a:t>
            </a:r>
            <a:r>
              <a:rPr lang="en-US" dirty="0" err="1"/>
              <a:t>fn</a:t>
            </a:r>
            <a:endParaRPr lang="en-US" dirty="0"/>
          </a:p>
          <a:p>
            <a:r>
              <a:rPr lang="en-US" dirty="0"/>
              <a:t>b2a</a:t>
            </a:r>
          </a:p>
          <a:p>
            <a:r>
              <a:rPr lang="en-US" dirty="0"/>
              <a:t>a2b</a:t>
            </a:r>
          </a:p>
          <a:p>
            <a:r>
              <a:rPr lang="en-US" dirty="0"/>
              <a:t>masked comp</a:t>
            </a:r>
          </a:p>
          <a:p>
            <a:r>
              <a:rPr lang="en-US" dirty="0"/>
              <a:t>masked mux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14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activation </a:t>
            </a:r>
            <a:r>
              <a:rPr lang="en-US" dirty="0" err="1"/>
              <a:t>fn</a:t>
            </a:r>
            <a:endParaRPr lang="en-US" dirty="0"/>
          </a:p>
          <a:p>
            <a:r>
              <a:rPr lang="en-US" dirty="0"/>
              <a:t>b2a</a:t>
            </a:r>
          </a:p>
          <a:p>
            <a:r>
              <a:rPr lang="en-US" dirty="0"/>
              <a:t>a2b</a:t>
            </a:r>
          </a:p>
          <a:p>
            <a:r>
              <a:rPr lang="en-US" dirty="0"/>
              <a:t>masked comp</a:t>
            </a:r>
          </a:p>
          <a:p>
            <a:r>
              <a:rPr lang="en-US" dirty="0"/>
              <a:t>masked mux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54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activation </a:t>
            </a:r>
            <a:r>
              <a:rPr lang="en-US" dirty="0" err="1"/>
              <a:t>fn</a:t>
            </a:r>
            <a:endParaRPr lang="en-US" dirty="0"/>
          </a:p>
          <a:p>
            <a:r>
              <a:rPr lang="en-US" dirty="0"/>
              <a:t>b2a</a:t>
            </a:r>
          </a:p>
          <a:p>
            <a:r>
              <a:rPr lang="en-US" dirty="0"/>
              <a:t>a2b</a:t>
            </a:r>
          </a:p>
          <a:p>
            <a:r>
              <a:rPr lang="en-US" dirty="0"/>
              <a:t>masked comp</a:t>
            </a:r>
          </a:p>
          <a:p>
            <a:r>
              <a:rPr lang="en-US" dirty="0"/>
              <a:t>masked mux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5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done for crypto hardware until now…because the only appl with confidentiality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has emerged as a new application with confidentiality requirements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16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white box access also makes it easy to fool the models or poison the training data</a:t>
            </a:r>
          </a:p>
          <a:p>
            <a:r>
              <a:rPr lang="en-US" dirty="0"/>
              <a:t>mission critical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6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3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8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04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Applied Boolean masking on </a:t>
            </a:r>
            <a:r>
              <a:rPr lang="en-US" dirty="0" err="1"/>
              <a:t>addition..efficiency</a:t>
            </a:r>
            <a:r>
              <a:rPr lang="en-US" dirty="0"/>
              <a:t> requires </a:t>
            </a:r>
            <a:r>
              <a:rPr lang="en-US" dirty="0" err="1"/>
              <a:t>arith</a:t>
            </a:r>
            <a:r>
              <a:rPr lang="en-US" dirty="0"/>
              <a:t> on add and bool on act/output…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69DA-CEFD-49DE-85D9-A096788EEC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396072" y="597490"/>
            <a:ext cx="8351855" cy="1856277"/>
          </a:xfrm>
        </p:spPr>
        <p:txBody>
          <a:bodyPr>
            <a:noAutofit/>
          </a:bodyPr>
          <a:lstStyle/>
          <a:p>
            <a:r>
              <a:rPr lang="en-US" sz="4000" dirty="0" err="1">
                <a:latin typeface="Georgia" panose="02040502050405020303" pitchFamily="18" charset="0"/>
                <a:cs typeface="Calibri Light" panose="020F0302020204030204" pitchFamily="34" charset="0"/>
              </a:rPr>
              <a:t>ModuloNET</a:t>
            </a:r>
            <a:br>
              <a:rPr lang="en-US" sz="4000" b="0" dirty="0">
                <a:latin typeface="Georgia" panose="02040502050405020303" pitchFamily="18" charset="0"/>
                <a:cs typeface="Calibri Light" panose="020F0302020204030204" pitchFamily="34" charset="0"/>
              </a:rPr>
            </a:br>
            <a:r>
              <a:rPr lang="en-US" b="0" dirty="0">
                <a:latin typeface="Georgia" panose="02040502050405020303" pitchFamily="18" charset="0"/>
                <a:cs typeface="Calibri Light" panose="020F0302020204030204" pitchFamily="34" charset="0"/>
              </a:rPr>
              <a:t>Neural Networks Meet Modular</a:t>
            </a:r>
            <a:br>
              <a:rPr lang="en-US" b="0" dirty="0">
                <a:latin typeface="Georgia" panose="02040502050405020303" pitchFamily="18" charset="0"/>
                <a:cs typeface="Calibri Light" panose="020F0302020204030204" pitchFamily="34" charset="0"/>
              </a:rPr>
            </a:br>
            <a:r>
              <a:rPr lang="en-US" b="0" dirty="0">
                <a:latin typeface="Georgia" panose="02040502050405020303" pitchFamily="18" charset="0"/>
                <a:cs typeface="Calibri Light" panose="020F0302020204030204" pitchFamily="34" charset="0"/>
              </a:rPr>
              <a:t>Arithmetic for Efficient Hardware Masking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72" y="2959274"/>
            <a:ext cx="8351855" cy="2081834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Anuj Dubey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1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, Afzal Ahmad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, Muhammad Adeel Pasha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,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Rosario Cammarota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, Aydin Aysu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9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1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North Carolina State University, United States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9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2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Intel Labs, United States 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9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3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</a:rPr>
              <a:t>Lahore University of Management and Science, Pakistan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08124-CD7F-48DC-9DB1-37CA1BB0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9F10F-0FBF-BBAE-1A45-55DD53BE1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9" y="4582928"/>
            <a:ext cx="1148791" cy="5063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D88C87-7CC2-6256-393B-80E97FE43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" y="3889712"/>
            <a:ext cx="751023" cy="7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85842-1BEA-19B8-DB2B-E3D6573D44B3}"/>
              </a:ext>
            </a:extLst>
          </p:cNvPr>
          <p:cNvSpPr txBox="1"/>
          <p:nvPr/>
        </p:nvSpPr>
        <p:spPr>
          <a:xfrm>
            <a:off x="16875" y="3586435"/>
            <a:ext cx="103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Sponsors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FE86E-1971-198A-15A0-72F3BAC1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E679B6-1B68-8812-B463-CA60D5EE1370}"/>
              </a:ext>
            </a:extLst>
          </p:cNvPr>
          <p:cNvSpPr txBox="1">
            <a:spLocks/>
          </p:cNvSpPr>
          <p:nvPr/>
        </p:nvSpPr>
        <p:spPr bwMode="auto">
          <a:xfrm>
            <a:off x="370191" y="1542522"/>
            <a:ext cx="8664478" cy="328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>
                <a:latin typeface="Georgia" panose="02040502050405020303" pitchFamily="18" charset="0"/>
              </a:rPr>
              <a:t>Until now: </a:t>
            </a:r>
            <a:r>
              <a:rPr lang="en-US" dirty="0">
                <a:latin typeface="Georgia" panose="02040502050405020303" pitchFamily="18" charset="0"/>
              </a:rPr>
              <a:t>always tuned the defense according to ML</a:t>
            </a:r>
          </a:p>
          <a:p>
            <a:pPr marL="0" indent="0">
              <a:buFont typeface="Arial" charset="0"/>
              <a:buNone/>
            </a:pPr>
            <a:endParaRPr lang="en-US" sz="600" b="1" dirty="0">
              <a:latin typeface="Georgia" panose="02040502050405020303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b="1" dirty="0">
                <a:latin typeface="Georgia" panose="02040502050405020303" pitchFamily="18" charset="0"/>
              </a:rPr>
              <a:t>What if..</a:t>
            </a:r>
            <a:r>
              <a:rPr lang="en-US" dirty="0">
                <a:latin typeface="Georgia" panose="02040502050405020303" pitchFamily="18" charset="0"/>
              </a:rPr>
              <a:t> we tune ML to better suit defenses</a:t>
            </a:r>
          </a:p>
          <a:p>
            <a:pPr marL="0" indent="0">
              <a:buFont typeface="Arial" charset="0"/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Font typeface="Arial" charset="0"/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dirty="0">
                <a:latin typeface="Georgia" panose="02040502050405020303" pitchFamily="18" charset="0"/>
              </a:rPr>
              <a:t>Incorporate modular arithmetic in neural networks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6CFFCD9-622F-39F4-0A58-A2346CE14561}"/>
              </a:ext>
            </a:extLst>
          </p:cNvPr>
          <p:cNvSpPr/>
          <p:nvPr/>
        </p:nvSpPr>
        <p:spPr>
          <a:xfrm>
            <a:off x="4470401" y="2713661"/>
            <a:ext cx="203198" cy="34338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9F177C-9E74-0F3F-2A1B-3AC9C21BA386}"/>
              </a:ext>
            </a:extLst>
          </p:cNvPr>
          <p:cNvSpPr txBox="1">
            <a:spLocks/>
          </p:cNvSpPr>
          <p:nvPr/>
        </p:nvSpPr>
        <p:spPr bwMode="auto">
          <a:xfrm>
            <a:off x="457200" y="815003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Towards Efficient Solutions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C50ED1-733E-1A8C-D76C-44763B0826B2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90546D-2907-0213-C652-F2701B3A563F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9C1C35-A744-1D38-9010-F104A4ADF7C1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B97A9E-3B69-E411-598D-C1A2D503DBD1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462B071-1008-417C-63D1-99CB5C452E95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4BFBE8-19FF-87F3-A301-05A42803599C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EBA6398-D6D3-D4E9-6322-C156EC6986CE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12D995-B851-5E67-6DDB-D5C3FDBDAC7E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F20D6CF-752C-6A64-D261-EA8245157205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305B61-06B1-1B66-7B3D-3C19D5CD39E7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C1FBD62-353F-82F1-367E-0A6EB9BFDE73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0C9416E-232B-F7BC-6DA6-CC2558389000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595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3236"/>
            <a:ext cx="8229600" cy="598126"/>
          </a:xfrm>
        </p:spPr>
        <p:txBody>
          <a:bodyPr/>
          <a:lstStyle/>
          <a:p>
            <a:r>
              <a:rPr lang="en-US" dirty="0" err="1">
                <a:latin typeface="Georgia" panose="02040502050405020303" pitchFamily="18" charset="0"/>
              </a:rPr>
              <a:t>ModuloNET</a:t>
            </a:r>
            <a:r>
              <a:rPr lang="en-US" dirty="0">
                <a:latin typeface="Georgia" panose="02040502050405020303" pitchFamily="18" charset="0"/>
              </a:rPr>
              <a:t>—Key Ideas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04" y="1423144"/>
            <a:ext cx="8782817" cy="3302859"/>
          </a:xfrm>
        </p:spPr>
        <p:txBody>
          <a:bodyPr/>
          <a:lstStyle/>
          <a:p>
            <a:r>
              <a:rPr lang="en-US" sz="2400" dirty="0">
                <a:latin typeface="Georgia" panose="02040502050405020303" pitchFamily="18" charset="0"/>
              </a:rPr>
              <a:t>Training is done in floating-point to preserve information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Inference is modified to work with modular arithmetic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Modulus fine-tuned via trials to improve accuracy—tested on MNIST, CIFAR10 &amp; CIFAR100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Accuracy merely reduces by 0.27% and 0.77%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Reduced the LUT and FF overheads in the prior solution by </a:t>
            </a:r>
            <a:r>
              <a:rPr lang="en-US" sz="2400" b="1" dirty="0">
                <a:latin typeface="Georgia" panose="02040502050405020303" pitchFamily="18" charset="0"/>
              </a:rPr>
              <a:t>45.3%</a:t>
            </a:r>
            <a:r>
              <a:rPr lang="en-US" sz="2400" dirty="0">
                <a:latin typeface="Georgia" panose="02040502050405020303" pitchFamily="18" charset="0"/>
              </a:rPr>
              <a:t> and </a:t>
            </a:r>
            <a:r>
              <a:rPr lang="en-US" sz="2400" b="1" dirty="0">
                <a:latin typeface="Georgia" panose="02040502050405020303" pitchFamily="18" charset="0"/>
              </a:rPr>
              <a:t>38%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E172BD-AF50-2AF5-2A98-EEE1B9FB013A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DB62599-39D5-16D8-8C80-A88660B1F37F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1354EF8-260C-07E6-61F8-F064D5131A62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20B847-9FC8-DFE4-211C-7C468F016E49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C4A3316-B96B-239F-6521-1909345D21C5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F5F3FF-7450-BAF7-0E1B-067D43939F8E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3689255-4890-F33F-F2A2-EA5BD7E62D23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891119-71A9-A1F7-A06C-A3030FA0EC5A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1F5A16F-BCD2-2BF1-9DC3-492DA78CFA64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F3121E-5EB2-EA42-A72E-C52DB7BA274C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C10FB00-7470-248D-5C2F-2B3445643F01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7EBE09-A484-84BE-0A73-1596FCA3E8F9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996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3236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Binarized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667315-EDD1-509D-D1D2-F111A971B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72" y="1395408"/>
            <a:ext cx="4420075" cy="2247904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38684EE-F51E-ECCB-26C5-1D45F316D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" y="1364343"/>
            <a:ext cx="4662951" cy="305954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Binary weights and activations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Expensive floating-point </a:t>
            </a:r>
            <a:r>
              <a:rPr lang="en-US" dirty="0" err="1">
                <a:latin typeface="Georgia" panose="02040502050405020303" pitchFamily="18" charset="0"/>
              </a:rPr>
              <a:t>MAC</a:t>
            </a:r>
            <a:r>
              <a:rPr lang="en-US" dirty="0" err="1">
                <a:latin typeface="Georgia" panose="02040502050405020303" pitchFamily="18" charset="0"/>
                <a:sym typeface="Wingdings" panose="05000000000000000000" pitchFamily="2" charset="2"/>
              </a:rPr>
              <a:t></a:t>
            </a:r>
            <a:r>
              <a:rPr lang="en-US" dirty="0" err="1">
                <a:latin typeface="Georgia" panose="02040502050405020303" pitchFamily="18" charset="0"/>
              </a:rPr>
              <a:t>xnor+popcount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6BFC2A-6746-AFB9-7A30-A3E7EF94E3D3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F269CD-1349-B314-2662-A66015506BEE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1B31A6-C7F8-7ABA-7CCA-97DB04A1310D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5BD672-8714-899B-42AB-4CBA8E632F59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F9745C8-7593-BC1D-71F5-926BC4C9086F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454CA67-EEC7-9315-0469-BF7EFE226634}"/>
                </a:ext>
              </a:extLst>
            </p:cNvPr>
            <p:cNvSpPr txBox="1"/>
            <p:nvPr/>
          </p:nvSpPr>
          <p:spPr>
            <a:xfrm>
              <a:off x="2020297" y="591525"/>
              <a:ext cx="1168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Preliminaries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BC47590-1432-148A-ED18-1D50B82FF9E6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EED74E-E526-0951-800E-D2BB1D8916C1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6A98FC4-EFF3-A9A8-5A5F-7B0227BCD5CC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4607B1-F2AB-C325-A62C-3FBC423BED20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00E4B26-949B-9C72-7CB4-77E358A7C8DF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4A57AC-B7A5-1F36-A9F3-EBECE8573EAD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58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3236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Binarized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2551" y="4814487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7EC449C-C925-20F1-B39A-EFF84C7D2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" y="1364343"/>
            <a:ext cx="4662951" cy="242779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Binary weights and activations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Expensive floating-point </a:t>
            </a:r>
            <a:r>
              <a:rPr lang="en-US" dirty="0" err="1">
                <a:latin typeface="Georgia" panose="02040502050405020303" pitchFamily="18" charset="0"/>
              </a:rPr>
              <a:t>MAC</a:t>
            </a:r>
            <a:r>
              <a:rPr lang="en-US" dirty="0" err="1">
                <a:latin typeface="Georgia" panose="02040502050405020303" pitchFamily="18" charset="0"/>
                <a:sym typeface="Wingdings" panose="05000000000000000000" pitchFamily="2" charset="2"/>
              </a:rPr>
              <a:t></a:t>
            </a:r>
            <a:r>
              <a:rPr lang="en-US" dirty="0" err="1">
                <a:latin typeface="Georgia" panose="02040502050405020303" pitchFamily="18" charset="0"/>
              </a:rPr>
              <a:t>xnor+popcount</a:t>
            </a:r>
            <a:endParaRPr lang="en-US" dirty="0">
              <a:latin typeface="Georgia" panose="02040502050405020303" pitchFamily="18" charset="0"/>
            </a:endParaRP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Gaining popularity in industry for edge AI</a:t>
            </a:r>
          </a:p>
        </p:txBody>
      </p:sp>
      <p:pic>
        <p:nvPicPr>
          <p:cNvPr id="54" name="Picture 53" descr="https://mma.prnewswire.com/media/344708/xilinx_logo.jpg?p=publish">
            <a:extLst>
              <a:ext uri="{FF2B5EF4-FFF2-40B4-BE49-F238E27FC236}">
                <a16:creationId xmlns:a16="http://schemas.microsoft.com/office/drawing/2014/main" id="{9A065872-686C-0F3B-BB02-9EA05368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94" y="4723032"/>
            <a:ext cx="850726" cy="28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ntel logo">
            <a:extLst>
              <a:ext uri="{FF2B5EF4-FFF2-40B4-BE49-F238E27FC236}">
                <a16:creationId xmlns:a16="http://schemas.microsoft.com/office/drawing/2014/main" id="{3EBFCF94-966A-1B28-A8E0-8AB8D7893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12184" r="11459" b="16082"/>
          <a:stretch/>
        </p:blipFill>
        <p:spPr bwMode="auto">
          <a:xfrm>
            <a:off x="515515" y="4200865"/>
            <a:ext cx="1057290" cy="72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8081EB0-AF9A-BA82-6947-05D291F8C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922" y="3913049"/>
            <a:ext cx="905670" cy="85403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FCBD143-D56F-62BB-732A-F86BC9D80E3E}"/>
              </a:ext>
            </a:extLst>
          </p:cNvPr>
          <p:cNvSpPr txBox="1"/>
          <p:nvPr/>
        </p:nvSpPr>
        <p:spPr>
          <a:xfrm>
            <a:off x="1617399" y="4333236"/>
            <a:ext cx="120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VLSI Symposia</a:t>
            </a:r>
          </a:p>
        </p:txBody>
      </p:sp>
      <p:pic>
        <p:nvPicPr>
          <p:cNvPr id="59" name="Picture 2" descr="File:Apple logo black.svg">
            <a:extLst>
              <a:ext uri="{FF2B5EF4-FFF2-40B4-BE49-F238E27FC236}">
                <a16:creationId xmlns:a16="http://schemas.microsoft.com/office/drawing/2014/main" id="{47421204-E3BB-5B6B-A263-9C2A38152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39" y="4258152"/>
            <a:ext cx="354946" cy="42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Xnor.ai Logo">
            <a:extLst>
              <a:ext uri="{FF2B5EF4-FFF2-40B4-BE49-F238E27FC236}">
                <a16:creationId xmlns:a16="http://schemas.microsoft.com/office/drawing/2014/main" id="{9F76327A-B0B9-71D9-FEE4-FAB52C3E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07" y="4296048"/>
            <a:ext cx="382858" cy="3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3E2EB4B-80E3-5B3B-1720-5E64162CEB6F}"/>
              </a:ext>
            </a:extLst>
          </p:cNvPr>
          <p:cNvSpPr txBox="1"/>
          <p:nvPr/>
        </p:nvSpPr>
        <p:spPr>
          <a:xfrm>
            <a:off x="3263260" y="4612384"/>
            <a:ext cx="890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Xnor.ai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85AE7D-7215-2534-669B-D8F4F69ED048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026A2E0-0AC3-BCBC-7BC0-C62C5AD29E56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20356E8-DAE4-6B7A-EE2B-02B42A38B066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0AB9D4-2D2C-90CD-F1EF-982BD3FD1CC0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1074FD0-5E7D-0524-59EA-135DC6286A1C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5E6EA6-66A8-D8CF-A1DF-755FA0F7E230}"/>
                </a:ext>
              </a:extLst>
            </p:cNvPr>
            <p:cNvSpPr txBox="1"/>
            <p:nvPr/>
          </p:nvSpPr>
          <p:spPr>
            <a:xfrm>
              <a:off x="2020297" y="591525"/>
              <a:ext cx="1168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Preliminaries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AC2C08D-A8DA-B4D4-53E5-F12287F8FA76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5BD7C1-9312-6839-B4AB-4315C4739786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873703F-843A-7114-03A3-0F20EB2AC4F6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2010EE-4203-FBDB-D5C8-EC8FEE35399F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9C3A54B-E9B6-049D-C8B4-C74E33A6BFD9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18F0D10-3252-33FB-0ECA-DB1F005654BA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37AE64-D8B5-9204-50B0-CD2CEE6652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72" y="1395408"/>
            <a:ext cx="4420075" cy="22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47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3236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Threat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04" y="1423145"/>
            <a:ext cx="4826331" cy="3551318"/>
          </a:xfrm>
        </p:spPr>
        <p:txBody>
          <a:bodyPr/>
          <a:lstStyle/>
          <a:p>
            <a:pPr marL="0" indent="0">
              <a:buClr>
                <a:srgbClr val="E48312"/>
              </a:buClr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Attacker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60325" indent="-230188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◦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Inputs chosen (chosen-plaintext)</a:t>
            </a:r>
          </a:p>
          <a:p>
            <a:pPr marL="60325" indent="-230188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◦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Aims to extract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parameters</a:t>
            </a:r>
          </a:p>
          <a:p>
            <a:pPr marL="0" indent="0">
              <a:buClr>
                <a:srgbClr val="E48312"/>
              </a:buClr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Implementation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60325" indent="-230188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◦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Constant-flow </a:t>
            </a:r>
          </a:p>
          <a:p>
            <a:pPr marL="60325" indent="-230188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◦"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Constant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	</a:t>
            </a:r>
          </a:p>
          <a:p>
            <a:pPr marL="0" indent="0">
              <a:buClr>
                <a:srgbClr val="E48312"/>
              </a:buClr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Platform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60325" indent="-230188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◦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Power consumption obtainable</a:t>
            </a:r>
          </a:p>
          <a:p>
            <a:pPr marL="60325" indent="-230188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◦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Hardware non-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tamperable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1239" y="4904640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FA39E79-CA6D-46F2-FEEA-43F252414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85" y="1430573"/>
            <a:ext cx="4094811" cy="35513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1A7EEA1-89F6-AC5A-5072-E71B8D1D1F71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226274-A625-2F21-1020-E43B875996E4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6F14B2-6749-D23C-59C2-AB07594082C7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F72AC1-5E05-1D63-6631-F7C057540F14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B7FA8E4-4CD5-BAF9-EA87-6E5A4A78CE8D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2724D7-AC15-E487-81A5-545C2CFA68F7}"/>
                </a:ext>
              </a:extLst>
            </p:cNvPr>
            <p:cNvSpPr txBox="1"/>
            <p:nvPr/>
          </p:nvSpPr>
          <p:spPr>
            <a:xfrm>
              <a:off x="2020297" y="591525"/>
              <a:ext cx="1168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Preliminaries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E78AA1-C6C6-56A6-760F-49CD6334D9C2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F13C79-44FF-4E96-EBB2-027C0F9413F5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181AF78-45C6-CEFF-550B-0CFB84AB90D0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7CECD74-3CC6-3C68-B42F-32942948B072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BA86D0A-D1DB-CC12-BB8A-B8565A144F9D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8374514-78C3-D3F3-317B-5FF62A40E4DD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733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4364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Domain Oriented Masking [GMK16]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062E0-471B-744B-30B4-27B8B472D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99" y="1433338"/>
            <a:ext cx="8229600" cy="3607769"/>
          </a:xfrm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5E930F3D-8CFF-317C-F627-1009C4E4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268" y="1382490"/>
            <a:ext cx="4982446" cy="2724968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D666576-E6B1-853D-ACA3-C08DA70832F9}"/>
              </a:ext>
            </a:extLst>
          </p:cNvPr>
          <p:cNvSpPr txBox="1">
            <a:spLocks/>
          </p:cNvSpPr>
          <p:nvPr/>
        </p:nvSpPr>
        <p:spPr bwMode="auto">
          <a:xfrm>
            <a:off x="165904" y="4487594"/>
            <a:ext cx="8567195" cy="4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Refresh and register the cross-domain terms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DA730-F378-7CAC-E5EE-13421A90872D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1E5C6-B608-B6D2-9D8D-7E156EEFD570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1350-9E2A-745C-2BF7-BB6A41A07B26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8DE734-4E53-CEBA-05EE-F56E76D14C9D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2C9001A-F99E-AF9B-0A59-A661042CCB96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CBF03F-7E33-3A8A-5EE5-AC361E2ED920}"/>
                </a:ext>
              </a:extLst>
            </p:cNvPr>
            <p:cNvSpPr txBox="1"/>
            <p:nvPr/>
          </p:nvSpPr>
          <p:spPr>
            <a:xfrm>
              <a:off x="2020297" y="591525"/>
              <a:ext cx="1168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Preliminaries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C1BF00-2F8D-9B3F-CB75-38CC82ADE234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BA6E89-CE3D-6362-5CAD-3D11226C5DD5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03A6CAD-5A59-4E5B-3468-826FCE83C20C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FDC9D7-E2E6-193A-C3AE-E84D54CB8F5B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1C53CF-1D1B-192E-07EB-38B20D0C40D4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78E1BB-00AD-D90D-61D4-50BA503BABBB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28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52E3-E120-6D5B-C678-ED5E4679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Georgia" panose="02040502050405020303" pitchFamily="18" charset="0"/>
              </a:rPr>
              <a:t>ModuloNet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83BCF-86A7-6409-8AA2-37A6304A4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DE293-C129-A4D6-BCDC-43C32527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9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4364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Effects of Modulo Operation—Hidden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82" y="4156680"/>
            <a:ext cx="8782817" cy="84628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Modulo inverts the distribution of weighted summations</a:t>
            </a:r>
          </a:p>
          <a:p>
            <a:r>
              <a:rPr lang="en-US" dirty="0">
                <a:latin typeface="Georgia" panose="02040502050405020303" pitchFamily="18" charset="0"/>
              </a:rPr>
              <a:t>Sign </a:t>
            </a:r>
            <a:r>
              <a:rPr lang="en-US" dirty="0" err="1">
                <a:latin typeface="Georgia" panose="02040502050405020303" pitchFamily="18" charset="0"/>
              </a:rPr>
              <a:t>function</a:t>
            </a:r>
            <a:r>
              <a:rPr lang="en-US" dirty="0" err="1">
                <a:latin typeface="Georgia" panose="02040502050405020303" pitchFamily="18" charset="0"/>
                <a:sym typeface="Wingdings" panose="05000000000000000000" pitchFamily="2" charset="2"/>
              </a:rPr>
              <a:t>threshold</a:t>
            </a:r>
            <a:r>
              <a:rPr lang="en-US" dirty="0">
                <a:latin typeface="Georgia" panose="02040502050405020303" pitchFamily="18" charset="0"/>
                <a:sym typeface="Wingdings" panose="05000000000000000000" pitchFamily="2" charset="2"/>
              </a:rPr>
              <a:t> with inversion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F54452E-109D-5869-676C-91CB5035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03" r="49938"/>
          <a:stretch/>
        </p:blipFill>
        <p:spPr>
          <a:xfrm>
            <a:off x="4520406" y="1398127"/>
            <a:ext cx="2744830" cy="2819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6E54B-B4DD-169A-3D06-CF0B26D68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0" r="73956"/>
          <a:stretch/>
        </p:blipFill>
        <p:spPr>
          <a:xfrm>
            <a:off x="1296647" y="1398127"/>
            <a:ext cx="2715718" cy="28193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5100D-16EC-4FFB-4326-31E7A5E2562D}"/>
              </a:ext>
            </a:extLst>
          </p:cNvPr>
          <p:cNvCxnSpPr>
            <a:cxnSpLocks/>
          </p:cNvCxnSpPr>
          <p:nvPr/>
        </p:nvCxnSpPr>
        <p:spPr>
          <a:xfrm>
            <a:off x="2819213" y="1651312"/>
            <a:ext cx="0" cy="1816053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6DAF75C4-52DB-8C0B-CE17-7E5B0919B456}"/>
              </a:ext>
            </a:extLst>
          </p:cNvPr>
          <p:cNvSpPr/>
          <p:nvPr/>
        </p:nvSpPr>
        <p:spPr>
          <a:xfrm>
            <a:off x="3020518" y="2626751"/>
            <a:ext cx="3532682" cy="1465029"/>
          </a:xfrm>
          <a:prstGeom prst="arc">
            <a:avLst>
              <a:gd name="adj1" fmla="val 11487727"/>
              <a:gd name="adj2" fmla="val 16774898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F31F8C7-AD60-4179-23BD-DF3371A3833C}"/>
              </a:ext>
            </a:extLst>
          </p:cNvPr>
          <p:cNvSpPr/>
          <p:nvPr/>
        </p:nvSpPr>
        <p:spPr>
          <a:xfrm>
            <a:off x="2444151" y="2038344"/>
            <a:ext cx="8389989" cy="1807647"/>
          </a:xfrm>
          <a:prstGeom prst="arc">
            <a:avLst>
              <a:gd name="adj1" fmla="val 11000221"/>
              <a:gd name="adj2" fmla="val 17100442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B4187-4D0B-837E-44AD-4D6EAFC96C6D}"/>
              </a:ext>
            </a:extLst>
          </p:cNvPr>
          <p:cNvSpPr txBox="1"/>
          <p:nvPr/>
        </p:nvSpPr>
        <p:spPr>
          <a:xfrm>
            <a:off x="2763305" y="2978766"/>
            <a:ext cx="59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+</a:t>
            </a:r>
            <a:r>
              <a:rPr lang="en-US" b="1" dirty="0" err="1"/>
              <a:t>ve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09AF0-EDBA-AB92-D7CD-077B99D62C9F}"/>
              </a:ext>
            </a:extLst>
          </p:cNvPr>
          <p:cNvSpPr txBox="1"/>
          <p:nvPr/>
        </p:nvSpPr>
        <p:spPr>
          <a:xfrm>
            <a:off x="2376358" y="2978766"/>
            <a:ext cx="59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</a:t>
            </a:r>
            <a:r>
              <a:rPr lang="en-US" b="1" dirty="0" err="1"/>
              <a:t>ve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55C995-9524-224C-246D-FF854CCEC149}"/>
              </a:ext>
            </a:extLst>
          </p:cNvPr>
          <p:cNvSpPr txBox="1"/>
          <p:nvPr/>
        </p:nvSpPr>
        <p:spPr>
          <a:xfrm>
            <a:off x="6095744" y="2978766"/>
            <a:ext cx="66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&gt;K/2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6E0743-41C2-3D48-183F-A3BF8B06A3AE}"/>
              </a:ext>
            </a:extLst>
          </p:cNvPr>
          <p:cNvSpPr txBox="1"/>
          <p:nvPr/>
        </p:nvSpPr>
        <p:spPr>
          <a:xfrm>
            <a:off x="5200652" y="2978766"/>
            <a:ext cx="71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&lt;K/2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FD5BA4-4A87-41DB-5F2F-004C6DFE6942}"/>
              </a:ext>
            </a:extLst>
          </p:cNvPr>
          <p:cNvCxnSpPr>
            <a:cxnSpLocks/>
          </p:cNvCxnSpPr>
          <p:nvPr/>
        </p:nvCxnSpPr>
        <p:spPr>
          <a:xfrm>
            <a:off x="5961580" y="1663702"/>
            <a:ext cx="0" cy="1820952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C96A820-BCA0-98C7-F6FA-A1D869328739}"/>
              </a:ext>
            </a:extLst>
          </p:cNvPr>
          <p:cNvSpPr txBox="1"/>
          <p:nvPr/>
        </p:nvSpPr>
        <p:spPr>
          <a:xfrm>
            <a:off x="1952599" y="1353594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modulo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BA22D3-114C-AE17-177C-541B2FF10EB1}"/>
              </a:ext>
            </a:extLst>
          </p:cNvPr>
          <p:cNvSpPr txBox="1"/>
          <p:nvPr/>
        </p:nvSpPr>
        <p:spPr>
          <a:xfrm>
            <a:off x="5252091" y="137480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modulo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361034-6D49-8875-7E2B-2BA406EFB121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5DF6C8-7C88-D296-E5E2-020C77361B6F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11A259-5640-3891-FB49-BE0AD36748A0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803D1D-CC0E-E498-795D-C79228DA3589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E28BA52-2900-1260-439E-52E571176B4C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9D146B-1967-6701-D5FD-515349C98D7E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7F1E8B-6387-BFC4-4977-825809647591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2C9697-93D7-759A-3F28-24F6213FEFF9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Design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2BF0B7-7675-96FA-699F-CC51BA26F518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5DD9C7-C4C7-1295-A14D-8C5B93A09103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E02CD72-8BE8-7D5E-8279-A956A7CFB4D2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D95A37-74DA-4338-344A-7A4B0EBBA394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31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4364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Effects of Modulo Operation—Output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56498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F54452E-109D-5869-676C-91CB5035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08" r="1629"/>
          <a:stretch/>
        </p:blipFill>
        <p:spPr>
          <a:xfrm>
            <a:off x="4517136" y="1399032"/>
            <a:ext cx="2765327" cy="2816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B45E8-4B6F-252B-2C2A-6F79CB777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20" r="25605"/>
          <a:stretch/>
        </p:blipFill>
        <p:spPr>
          <a:xfrm>
            <a:off x="1298448" y="1399032"/>
            <a:ext cx="2777995" cy="281635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445972-4BBD-7DCB-12C7-77E71B66B3C2}"/>
              </a:ext>
            </a:extLst>
          </p:cNvPr>
          <p:cNvCxnSpPr>
            <a:cxnSpLocks/>
          </p:cNvCxnSpPr>
          <p:nvPr/>
        </p:nvCxnSpPr>
        <p:spPr>
          <a:xfrm>
            <a:off x="2833688" y="1635127"/>
            <a:ext cx="14564" cy="1847427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B1CB4047-336A-B80C-092A-F585E070C524}"/>
              </a:ext>
            </a:extLst>
          </p:cNvPr>
          <p:cNvSpPr/>
          <p:nvPr/>
        </p:nvSpPr>
        <p:spPr>
          <a:xfrm>
            <a:off x="3555170" y="3029516"/>
            <a:ext cx="1824514" cy="734525"/>
          </a:xfrm>
          <a:prstGeom prst="arc">
            <a:avLst>
              <a:gd name="adj1" fmla="val 11487727"/>
              <a:gd name="adj2" fmla="val 20904711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853C65C8-73A4-8A95-36B5-A43353936C92}"/>
              </a:ext>
            </a:extLst>
          </p:cNvPr>
          <p:cNvSpPr/>
          <p:nvPr/>
        </p:nvSpPr>
        <p:spPr>
          <a:xfrm>
            <a:off x="2335123" y="2004916"/>
            <a:ext cx="6434122" cy="1807647"/>
          </a:xfrm>
          <a:prstGeom prst="arc">
            <a:avLst>
              <a:gd name="adj1" fmla="val 11000221"/>
              <a:gd name="adj2" fmla="val 19380475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350A8-0E44-89B4-2F6F-9310772380C1}"/>
              </a:ext>
            </a:extLst>
          </p:cNvPr>
          <p:cNvSpPr txBox="1"/>
          <p:nvPr/>
        </p:nvSpPr>
        <p:spPr>
          <a:xfrm>
            <a:off x="2913201" y="2843852"/>
            <a:ext cx="59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+</a:t>
            </a:r>
            <a:r>
              <a:rPr lang="en-US" b="1" dirty="0" err="1"/>
              <a:t>ve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A3C4DA-1166-FF6D-F484-46DC56AD4B0A}"/>
              </a:ext>
            </a:extLst>
          </p:cNvPr>
          <p:cNvSpPr txBox="1"/>
          <p:nvPr/>
        </p:nvSpPr>
        <p:spPr>
          <a:xfrm>
            <a:off x="2335123" y="2843852"/>
            <a:ext cx="59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</a:t>
            </a:r>
            <a:r>
              <a:rPr lang="en-US" b="1" dirty="0" err="1"/>
              <a:t>ve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BBE010-407E-C254-8601-A705CC7C9F56}"/>
              </a:ext>
            </a:extLst>
          </p:cNvPr>
          <p:cNvSpPr txBox="1"/>
          <p:nvPr/>
        </p:nvSpPr>
        <p:spPr>
          <a:xfrm>
            <a:off x="6071004" y="2850909"/>
            <a:ext cx="66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&gt;K/2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678966-EFBB-F361-4C10-4295BCEF8C3F}"/>
              </a:ext>
            </a:extLst>
          </p:cNvPr>
          <p:cNvSpPr txBox="1"/>
          <p:nvPr/>
        </p:nvSpPr>
        <p:spPr>
          <a:xfrm>
            <a:off x="5162658" y="2845618"/>
            <a:ext cx="71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&lt;K/2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F8BE26-4F62-6B03-7604-BE8872DA07AA}"/>
              </a:ext>
            </a:extLst>
          </p:cNvPr>
          <p:cNvCxnSpPr>
            <a:cxnSpLocks/>
          </p:cNvCxnSpPr>
          <p:nvPr/>
        </p:nvCxnSpPr>
        <p:spPr>
          <a:xfrm>
            <a:off x="5975167" y="1646022"/>
            <a:ext cx="0" cy="1824253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220EB25-5B7D-71A0-49CE-8E2AC00B76A3}"/>
              </a:ext>
            </a:extLst>
          </p:cNvPr>
          <p:cNvSpPr txBox="1">
            <a:spLocks/>
          </p:cNvSpPr>
          <p:nvPr/>
        </p:nvSpPr>
        <p:spPr bwMode="auto">
          <a:xfrm>
            <a:off x="194082" y="4156680"/>
            <a:ext cx="8782817" cy="8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Modulo inverts the distribution of weighted summations</a:t>
            </a:r>
          </a:p>
          <a:p>
            <a:r>
              <a:rPr lang="en-US" dirty="0" err="1">
                <a:latin typeface="Georgia" panose="02040502050405020303" pitchFamily="18" charset="0"/>
              </a:rPr>
              <a:t>Maximum</a:t>
            </a:r>
            <a:r>
              <a:rPr lang="en-US" dirty="0" err="1">
                <a:latin typeface="Georgia" panose="02040502050405020303" pitchFamily="18" charset="0"/>
                <a:sym typeface="Wingdings" panose="05000000000000000000" pitchFamily="2" charset="2"/>
              </a:rPr>
              <a:t></a:t>
            </a:r>
            <a:r>
              <a:rPr lang="en-US" dirty="0" err="1">
                <a:latin typeface="Georgia" panose="02040502050405020303" pitchFamily="18" charset="0"/>
              </a:rPr>
              <a:t>thresholded</a:t>
            </a:r>
            <a:r>
              <a:rPr lang="en-US" dirty="0">
                <a:latin typeface="Georgia" panose="02040502050405020303" pitchFamily="18" charset="0"/>
              </a:rPr>
              <a:t> maximum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54AAB-0AD8-E3FB-B3A1-A7E5EB719C21}"/>
              </a:ext>
            </a:extLst>
          </p:cNvPr>
          <p:cNvSpPr txBox="1"/>
          <p:nvPr/>
        </p:nvSpPr>
        <p:spPr>
          <a:xfrm>
            <a:off x="1952599" y="1353594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modulo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36868C-BF3F-62EA-5F62-7EBDDD3F970C}"/>
              </a:ext>
            </a:extLst>
          </p:cNvPr>
          <p:cNvSpPr txBox="1"/>
          <p:nvPr/>
        </p:nvSpPr>
        <p:spPr>
          <a:xfrm>
            <a:off x="5252091" y="137480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modulo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7C2B9E-744A-74B5-38CD-C60C0256A149}"/>
              </a:ext>
            </a:extLst>
          </p:cNvPr>
          <p:cNvSpPr txBox="1"/>
          <p:nvPr/>
        </p:nvSpPr>
        <p:spPr>
          <a:xfrm>
            <a:off x="7122877" y="3232457"/>
            <a:ext cx="31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856CE3-8EB2-F531-6E68-CE4AD6FB7B47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599A1E-6001-5907-7270-98814405008B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9C52C28-9AE4-0AC9-F5FB-7970640BD552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7A961B-F531-2010-38CF-BEDA7CAA350B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844966E-57A7-D57A-B375-7B0C0BE3BF54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C5EAB8-3F3F-68E3-D2D2-D911B64D4AB6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07E524-6529-0C0F-0A1D-5BBBB6F39A75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7AADD4-09A0-310B-4B09-AF6C94CEFD5D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Design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EB9F40-5A58-9434-92C0-141134CDBD63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CBEA065-FD09-25B4-545F-41350614AAE2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D156072-A6CA-EAFA-637A-E944E73BA4C7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D04DBEA-5071-63B0-2684-6B0F225284BA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438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7FFE0-CFD6-8992-DD92-F975F498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0973"/>
            <a:ext cx="8229600" cy="605401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Test Error versus K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960F8-611D-D834-7A4A-8677F8F52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68414"/>
            <a:ext cx="8229600" cy="47255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No significant gains beyond K=2</a:t>
            </a:r>
            <a:r>
              <a:rPr lang="en-US" baseline="30000" dirty="0">
                <a:latin typeface="Georgia" panose="02040502050405020303" pitchFamily="18" charset="0"/>
              </a:rPr>
              <a:t>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57EDF-FC5E-7246-D679-095B10FF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3C60F-D390-AB5D-A7B9-E0CF0F660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862" y="1521618"/>
            <a:ext cx="3834275" cy="27858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25CDDF4-146D-0C4C-7689-AF126BC05C67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7864B-F83D-F8D8-0939-EF17C9DEA81A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DD6B64-7C5F-D99F-E660-40F3AAD148AE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1E0EE8-0C05-B3D2-28DA-8B1AABF4689A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46F460B-54FC-BBD7-164A-C1D19B949C88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90EDB4-0549-DCF8-1E46-739B0627C565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1A4D78-A4DB-D048-ECD1-9D177B66FF38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69A6BE-0A37-3877-6EA5-7471FB26C1EB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Design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8B9B2F2-906D-12B7-B16A-377E55F7C752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81882E6-5FA7-FC51-23FA-39AADA8204A6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07DF70-4584-71BF-5E12-CCA87DC70B06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A55B17-7773-941D-DCA5-A59ACDB8BA6B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33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9797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Advent of Physical Side-Channels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35" y="4042616"/>
            <a:ext cx="4550581" cy="90879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Exploit secret-data-dependent physical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C408B5-34AA-D0EF-17CE-01319DAB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7" y="1657281"/>
            <a:ext cx="3111319" cy="21964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D4DBA5-B209-6A4B-573E-B02618F66961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64C1AEE-67DD-D34A-82F0-F5EA9B2ED80A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C75D3CD-6905-16B1-3B4D-BEB9E69E179D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AB7B92-637B-AC06-0724-77C71322AE66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98C1B3-5D38-DFBC-7617-12382A96DAA2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42574B-C416-F7C4-31AA-6928144ADFD7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DB3C328-43AF-3A9E-3B0C-200A80E18E2E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ECEAB9-5F6E-6743-B1AC-54EE99446A17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91A2E0D-3007-57E7-2050-6F5358652735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1EC3C9-1DE5-A833-0F7D-80ADE33FF934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31ACBB8-0096-7B29-A96A-E1DC2505F877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16A460-B751-1A46-A207-6DE53E7C6A78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30" name="Picture 29" descr="Shape, arrow&#10;&#10;Description automatically generated">
            <a:extLst>
              <a:ext uri="{FF2B5EF4-FFF2-40B4-BE49-F238E27FC236}">
                <a16:creationId xmlns:a16="http://schemas.microsoft.com/office/drawing/2014/main" id="{EA16D321-E9F1-83C5-14E3-17342B269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025" y="1577923"/>
            <a:ext cx="3733808" cy="31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0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4364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Masking of the Output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56498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220EB25-5B7D-71A0-49CE-8E2AC00B76A3}"/>
              </a:ext>
            </a:extLst>
          </p:cNvPr>
          <p:cNvSpPr txBox="1">
            <a:spLocks/>
          </p:cNvSpPr>
          <p:nvPr/>
        </p:nvSpPr>
        <p:spPr bwMode="auto">
          <a:xfrm>
            <a:off x="194082" y="4156680"/>
            <a:ext cx="8782817" cy="8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Two phase computation for local and global maxima</a:t>
            </a:r>
          </a:p>
          <a:p>
            <a:r>
              <a:rPr lang="en-US" dirty="0">
                <a:latin typeface="Georgia" panose="02040502050405020303" pitchFamily="18" charset="0"/>
              </a:rPr>
              <a:t>THRESH, COMP, MUX consist of DOM AND gates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856CE3-8EB2-F531-6E68-CE4AD6FB7B47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599A1E-6001-5907-7270-98814405008B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9C52C28-9AE4-0AC9-F5FB-7970640BD552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7A961B-F531-2010-38CF-BEDA7CAA350B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844966E-57A7-D57A-B375-7B0C0BE3BF54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C5EAB8-3F3F-68E3-D2D2-D911B64D4AB6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07E524-6529-0C0F-0A1D-5BBBB6F39A75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7AADD4-09A0-310B-4B09-AF6C94CEFD5D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Design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EB9F40-5A58-9434-92C0-141134CDBD63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CBEA065-FD09-25B4-545F-41350614AAE2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D156072-A6CA-EAFA-637A-E944E73BA4C7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D04DBEA-5071-63B0-2684-6B0F225284BA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3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6E495910-29FD-BB7C-D417-30C7A2EF2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4424" y="1372619"/>
            <a:ext cx="6089093" cy="2500588"/>
          </a:xfrm>
        </p:spPr>
      </p:pic>
    </p:spTree>
    <p:extLst>
      <p:ext uri="{BB962C8B-B14F-4D97-AF65-F5344CB8AC3E}">
        <p14:creationId xmlns:p14="http://schemas.microsoft.com/office/powerpoint/2010/main" val="2576814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EC08-1355-4F5D-7F92-F2A39B76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6094"/>
            <a:ext cx="8229600" cy="801290"/>
          </a:xfrm>
        </p:spPr>
        <p:txBody>
          <a:bodyPr/>
          <a:lstStyle/>
          <a:p>
            <a:r>
              <a:rPr lang="en-US" dirty="0" err="1">
                <a:latin typeface="Georgia" panose="02040502050405020303" pitchFamily="18" charset="0"/>
              </a:rPr>
              <a:t>ModuloNet</a:t>
            </a:r>
            <a:r>
              <a:rPr lang="en-US" dirty="0">
                <a:latin typeface="Georgia" panose="02040502050405020303" pitchFamily="18" charset="0"/>
              </a:rPr>
              <a:t> MLP Hardware Design</a:t>
            </a:r>
          </a:p>
        </p:txBody>
      </p:sp>
      <p:pic>
        <p:nvPicPr>
          <p:cNvPr id="6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A42C11A2-9BF8-67FB-B799-7D0580DE6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1266" y="1958743"/>
            <a:ext cx="5056501" cy="25266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AA7-61A8-737E-B455-8B8A724A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BC835E-2A51-3C2E-0756-726F9653AEF8}"/>
              </a:ext>
            </a:extLst>
          </p:cNvPr>
          <p:cNvSpPr txBox="1">
            <a:spLocks/>
          </p:cNvSpPr>
          <p:nvPr/>
        </p:nvSpPr>
        <p:spPr bwMode="auto">
          <a:xfrm>
            <a:off x="14191" y="1642545"/>
            <a:ext cx="4297927" cy="278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Weighted summations use arithmetic masking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Non-linear functions use Boolean masking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Overheads: </a:t>
            </a:r>
            <a:r>
              <a:rPr lang="en-US" dirty="0">
                <a:latin typeface="+mj-lt"/>
              </a:rPr>
              <a:t>3</a:t>
            </a:r>
            <a:r>
              <a:rPr lang="en-US" dirty="0">
                <a:latin typeface="Georgia" panose="02040502050405020303" pitchFamily="18" charset="0"/>
              </a:rPr>
              <a:t>× in LUTs and </a:t>
            </a:r>
            <a:r>
              <a:rPr lang="en-US" dirty="0">
                <a:latin typeface="+mj-lt"/>
              </a:rPr>
              <a:t>4.5</a:t>
            </a:r>
            <a:r>
              <a:rPr lang="en-US" dirty="0">
                <a:latin typeface="Georgia" panose="02040502050405020303" pitchFamily="18" charset="0"/>
              </a:rPr>
              <a:t>× in FFs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1BDC0F8-35EE-FAFB-D6B7-C82C44ADBD8F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C4031B6-D973-EE62-646C-280F7F70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D955F88-7BAB-9344-B17F-033FDBF9FC71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6671D7-0E1D-6D45-EB33-5EAD93E1F963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5E81636-8077-31CF-B1B2-6A83D73CAEF2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108FCA-5020-29A6-9084-3814F59C54BE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5307729-7E5F-C526-FF82-CDF8913B2E94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48FFA5-0A08-35A2-9197-4B4B988D90D3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Design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235534C-FAA9-3FA3-A1B9-841760A4BED8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837E7A7-01A4-9EB1-DE14-2283EC5466BB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E730252-DC58-4518-1B3C-82F6826C7DA3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97EEEE-5DC4-899E-26A3-53A24D37750D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63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EC08-1355-4F5D-7F92-F2A39B76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6094"/>
            <a:ext cx="8229600" cy="801290"/>
          </a:xfrm>
        </p:spPr>
        <p:txBody>
          <a:bodyPr/>
          <a:lstStyle/>
          <a:p>
            <a:r>
              <a:rPr lang="en-US" dirty="0" err="1">
                <a:latin typeface="Georgia" panose="02040502050405020303" pitchFamily="18" charset="0"/>
              </a:rPr>
              <a:t>ModuloNet</a:t>
            </a:r>
            <a:r>
              <a:rPr lang="en-US" dirty="0">
                <a:latin typeface="Georgia" panose="02040502050405020303" pitchFamily="18" charset="0"/>
              </a:rPr>
              <a:t> CNN Hardware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AA7-61A8-737E-B455-8B8A724A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BC835E-2A51-3C2E-0756-726F9653AEF8}"/>
              </a:ext>
            </a:extLst>
          </p:cNvPr>
          <p:cNvSpPr txBox="1">
            <a:spLocks/>
          </p:cNvSpPr>
          <p:nvPr/>
        </p:nvSpPr>
        <p:spPr bwMode="auto">
          <a:xfrm>
            <a:off x="79091" y="3875806"/>
            <a:ext cx="8985813" cy="12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Convolutions use arithmetic masking</a:t>
            </a:r>
          </a:p>
          <a:p>
            <a:pPr marL="0" indent="0">
              <a:buNone/>
            </a:pPr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 err="1">
                <a:latin typeface="Georgia" panose="02040502050405020303" pitchFamily="18" charset="0"/>
              </a:rPr>
              <a:t>MaxPool</a:t>
            </a:r>
            <a:r>
              <a:rPr lang="en-US" dirty="0">
                <a:latin typeface="Georgia" panose="02040502050405020303" pitchFamily="18" charset="0"/>
              </a:rPr>
              <a:t> is essentially an OR in BNN—DOM AND</a:t>
            </a:r>
          </a:p>
        </p:txBody>
      </p:sp>
      <p:pic>
        <p:nvPicPr>
          <p:cNvPr id="25" name="Picture 24" descr="Diagram, schematic&#10;&#10;Description automatically generated">
            <a:extLst>
              <a:ext uri="{FF2B5EF4-FFF2-40B4-BE49-F238E27FC236}">
                <a16:creationId xmlns:a16="http://schemas.microsoft.com/office/drawing/2014/main" id="{E25B7657-2267-7DAB-4F90-D23B1E1F1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237" y="1549027"/>
            <a:ext cx="6145519" cy="232677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9964353-038D-1AAD-5D39-1FBFF7C729D1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9ABF92D-4098-995D-00EB-B80EB401BD08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B19CD03-712E-CBA9-21E1-066E4F772C8B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A07E08-4B17-170E-A270-7BDB0E4F2CE3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8F3ED27-F998-82C3-B085-433153A7EED4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586BED-356F-58C2-5866-CA56E5A88A78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BD5F6AB-5D37-1309-B0E2-411F2ED238DC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EFBF53-D695-99C2-AEE1-7884EC32ED31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Design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6C4180D-E752-63DD-07BA-766F98B0E65E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6E20F9-D72A-3F1C-7C97-7DBC6B63E215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518A3CC-02CB-DF6B-B1A8-0425BF1A5233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DF4950-0C3E-A7A1-250E-E5016931764E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401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3236"/>
            <a:ext cx="8229600" cy="598126"/>
          </a:xfrm>
        </p:spPr>
        <p:txBody>
          <a:bodyPr/>
          <a:lstStyle/>
          <a:p>
            <a:r>
              <a:rPr lang="en-US" dirty="0" err="1">
                <a:latin typeface="Georgia" panose="02040502050405020303" pitchFamily="18" charset="0"/>
              </a:rPr>
              <a:t>ModuloNet</a:t>
            </a:r>
            <a:r>
              <a:rPr lang="en-US" dirty="0">
                <a:latin typeface="Georgia" panose="02040502050405020303" pitchFamily="18" charset="0"/>
              </a:rPr>
              <a:t>—SCA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3" y="1411987"/>
            <a:ext cx="4976821" cy="3577108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Each masked gadget individually validated using TVLA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Unmasked design leaks within 10k traces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The masked design does not leak with 2M traces</a:t>
            </a:r>
          </a:p>
          <a:p>
            <a:endParaRPr lang="en-US" sz="800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9774" y="4930398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54248FD-7303-0D92-8188-6C2A7C71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08" y="1411987"/>
            <a:ext cx="4206392" cy="357710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60428BB-5B44-818F-2C49-1281D3F50A46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8E4839E-A65F-4743-BFC7-E8FAA7877258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DB96BFC-E97C-88F7-F2C1-8245E8C26349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F30E22D-E2A6-ECE6-6D47-0537980CD2FE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CC0A957-68CF-14C4-DF4D-A91D94AF6597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E6C7339-2754-96C8-24A2-A6090346841A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F027-02AF-4268-15DE-A5B640B7597E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C1A916-F7E2-0D01-510E-24411C9F5760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Design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486D300-FD7B-A1AB-CBC8-616A3D43681F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C48B4F-C3C1-3E0F-D3AB-981005D1FDD2}"/>
                </a:ext>
              </a:extLst>
            </p:cNvPr>
            <p:cNvSpPr txBox="1"/>
            <p:nvPr/>
          </p:nvSpPr>
          <p:spPr>
            <a:xfrm>
              <a:off x="6027065" y="599251"/>
              <a:ext cx="7206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Results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132A83B-0DB6-BE67-5730-A0D4417C2E32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0ECA16-E639-045C-E07B-DDCA3C4663AD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70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3970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44" y="1707329"/>
            <a:ext cx="8604132" cy="3281765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The design details of other masked gadgets like masked activation, masked multiplexor, B2A, A2B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Security proofs of the gadgets in the glitch-extended probing model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TVLA evaluations for conv and </a:t>
            </a:r>
            <a:r>
              <a:rPr lang="en-US" dirty="0" err="1">
                <a:latin typeface="Georgia" panose="02040502050405020303" pitchFamily="18" charset="0"/>
              </a:rPr>
              <a:t>maxpool</a:t>
            </a:r>
            <a:r>
              <a:rPr lang="en-US" dirty="0">
                <a:latin typeface="Georgia" panose="02040502050405020303" pitchFamily="18" charset="0"/>
              </a:rPr>
              <a:t> layers</a:t>
            </a:r>
          </a:p>
          <a:p>
            <a:endParaRPr lang="en-US" sz="800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9774" y="4930398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0428BB-5B44-818F-2C49-1281D3F50A46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8E4839E-A65F-4743-BFC7-E8FAA7877258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DB96BFC-E97C-88F7-F2C1-8245E8C26349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F30E22D-E2A6-ECE6-6D47-0537980CD2FE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CC0A957-68CF-14C4-DF4D-A91D94AF6597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E6C7339-2754-96C8-24A2-A6090346841A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F027-02AF-4268-15DE-A5B640B7597E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C1A916-F7E2-0D01-510E-24411C9F5760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Design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486D300-FD7B-A1AB-CBC8-616A3D43681F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C48B4F-C3C1-3E0F-D3AB-981005D1FDD2}"/>
                </a:ext>
              </a:extLst>
            </p:cNvPr>
            <p:cNvSpPr txBox="1"/>
            <p:nvPr/>
          </p:nvSpPr>
          <p:spPr>
            <a:xfrm>
              <a:off x="6027065" y="599251"/>
              <a:ext cx="7206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Results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132A83B-0DB6-BE67-5730-A0D4417C2E32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0ECA16-E639-045C-E07B-DDCA3C4663AD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76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3236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1987"/>
            <a:ext cx="8229600" cy="3577108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ML provides a new avenue for side-channel research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Defenses relatively less explored compared to attacks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Security overheads can be reduced by employing transforms to ML algorithms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Extensive research needed to explore such solutions for other ML topologies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9774" y="4930398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AA8410-3900-EAE3-8417-B1C54FF9CB12}"/>
              </a:ext>
            </a:extLst>
          </p:cNvPr>
          <p:cNvGrpSpPr/>
          <p:nvPr/>
        </p:nvGrpSpPr>
        <p:grpSpPr>
          <a:xfrm>
            <a:off x="84881" y="458701"/>
            <a:ext cx="8988363" cy="418510"/>
            <a:chOff x="84881" y="488518"/>
            <a:chExt cx="8988363" cy="4185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667818-FB00-8F68-9951-0FCDAACD1FBE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4450E-2BBE-B406-864C-6307963BB9BF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6B9407-6ACD-701B-BFDB-8FAFFF149F54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FE77C47-55A8-6199-893C-E6045E753E22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223BE1-28EB-3091-A7A9-492B0EB5AA25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0024EFD-60C7-56A6-51AE-5BF0111A003F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8F1271-D8A4-17BA-663F-50E0A60E5FE3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Design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2037158-6B03-ECE7-5CF6-DA782EBEAFAB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920FEF-CB48-878B-94B8-4385E02EE6C8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Results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028008-FC10-C62E-A3AA-5D2D7163BBD5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F45AA1-CD4A-B0CF-32C8-01A4F9A8D157}"/>
                </a:ext>
              </a:extLst>
            </p:cNvPr>
            <p:cNvSpPr txBox="1"/>
            <p:nvPr/>
          </p:nvSpPr>
          <p:spPr>
            <a:xfrm>
              <a:off x="8075855" y="593468"/>
              <a:ext cx="997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5303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563E-B2D3-BA70-C2C4-2FDEF4A2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18A5A-B419-7B54-877C-3D30338ED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8728B-43F5-790A-4372-AAA4E120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2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330E-2CA6-BBAF-0365-A976223C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D55F1-E48A-291E-2312-730D24F31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295F1-9854-FFF4-B58D-9936BD06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8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D6BC-421A-F1FC-F920-C6AD4B51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Masked Comparator</a:t>
            </a:r>
            <a:endParaRPr lang="en-US" dirty="0"/>
          </a:p>
        </p:txBody>
      </p:sp>
      <p:pic>
        <p:nvPicPr>
          <p:cNvPr id="6" name="Content Placeholder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B367846A-6E12-C98B-DC2C-C924F4914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902" y="1432511"/>
            <a:ext cx="5330196" cy="28598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BD8E-819A-04C3-1A1B-4B11AE22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77954-DA53-4B09-44EF-BC6755AC511B}"/>
              </a:ext>
            </a:extLst>
          </p:cNvPr>
          <p:cNvSpPr txBox="1">
            <a:spLocks/>
          </p:cNvSpPr>
          <p:nvPr/>
        </p:nvSpPr>
        <p:spPr bwMode="auto">
          <a:xfrm>
            <a:off x="194082" y="4156680"/>
            <a:ext cx="8782817" cy="8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E = a  b , P = ~(a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  </a:t>
            </a:r>
            <a:r>
              <a:rPr lang="en-US" dirty="0">
                <a:latin typeface="Georgia" panose="02040502050405020303" pitchFamily="18" charset="0"/>
              </a:rPr>
              <a:t>b)</a:t>
            </a:r>
          </a:p>
          <a:p>
            <a:r>
              <a:rPr lang="en-US" dirty="0">
                <a:latin typeface="Georgia" panose="02040502050405020303" pitchFamily="18" charset="0"/>
              </a:rPr>
              <a:t>Registered outputs of DOM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575FDA-5A3E-7854-0668-D67DA8B079C8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C11640C-A58B-939B-AF2B-0E28DE7BA450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11F062-58A9-F5F9-2DEE-6B241390FC8A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F38BA0-F20E-A3DC-6C57-0A3FFE83937B}"/>
                </a:ext>
              </a:extLst>
            </p:cNvPr>
            <p:cNvSpPr txBox="1"/>
            <p:nvPr/>
          </p:nvSpPr>
          <p:spPr>
            <a:xfrm>
              <a:off x="84881" y="593014"/>
              <a:ext cx="1093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Introduction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6A11B5-75E2-F23A-75CC-EABBAD9A8D54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B28F95-B5ED-7880-FAFC-A6EB85CD763A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Preliminaries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AE80E8-636F-8F02-5D75-F2EBFA968371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B14BF4-6F89-FD8A-7E68-94D940C27B63}"/>
                </a:ext>
              </a:extLst>
            </p:cNvPr>
            <p:cNvSpPr txBox="1"/>
            <p:nvPr/>
          </p:nvSpPr>
          <p:spPr>
            <a:xfrm>
              <a:off x="3999237" y="58960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Design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299BC3-9FAF-2148-863F-36F450C82CE8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DA4945-8E75-B0A7-8D16-9B6F12638881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497524-0B6F-4163-AE44-6F860B071E1B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431C7D-B398-D23A-337A-834CF7D509F9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EE4DE83-736B-73B0-FB2F-143E8D259F5D}"/>
              </a:ext>
            </a:extLst>
          </p:cNvPr>
          <p:cNvSpPr txBox="1"/>
          <p:nvPr/>
        </p:nvSpPr>
        <p:spPr>
          <a:xfrm>
            <a:off x="1339545" y="4020188"/>
            <a:ext cx="10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50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EDF2ED-C394-8267-45F0-1DF95A97D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252" y="1595320"/>
            <a:ext cx="1805098" cy="701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1821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Defenses for Cryptosystems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164CBF-BB51-A54C-613C-315EE784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2" y="1579601"/>
            <a:ext cx="1188753" cy="839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68621D-3FC5-7345-DB4D-D64665ABC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78" y="1936514"/>
            <a:ext cx="1402754" cy="522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5B8A13-985B-C3FA-3245-4A01C0C431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" t="11880" r="7577" b="7738"/>
          <a:stretch/>
        </p:blipFill>
        <p:spPr>
          <a:xfrm>
            <a:off x="498231" y="2224043"/>
            <a:ext cx="1276225" cy="608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36859-FA5F-0F76-59EC-F9AA50A69C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4" t="5971" r="2506" b="964"/>
          <a:stretch/>
        </p:blipFill>
        <p:spPr>
          <a:xfrm>
            <a:off x="2360883" y="2048118"/>
            <a:ext cx="1854656" cy="7414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E02DA0F-9140-288D-C05C-F4FE58C6668F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18A170-E7BD-6519-97EA-89126823751D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547A94D-57AB-3C9A-05E4-67ED00BEA73B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8D3E279-1063-149A-C3D7-B7786BDD52DC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5DCBC10-C7D0-C7D6-17C5-9EF524F65AB5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6306BA3-6642-DE9E-0D7D-44C1AB2508FF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F58A880-58C0-FA4C-5143-CC2211A6B620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D0F102-7A2C-3B1B-60D2-6940A42E9B3C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32743AF-D53F-4629-9BB1-EBD8F2B3AB29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A534A43-B1E1-6520-85BB-83F28FB54041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C4E6F58-7C0F-8FA5-1FD4-7961E0AF1993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B213B41-66B2-17F6-55FA-163BD50F229A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28A124E-0BEE-144D-2FB6-BF9B6BD66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B2017B-7BCB-2DDA-C51C-8D7F0FBB3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2969" y="1727926"/>
            <a:ext cx="2176880" cy="983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D6BE3-CC4B-BFDC-68E2-F9B9AD727B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1137" y="2314531"/>
            <a:ext cx="2176880" cy="564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2CCE8-D328-DB4B-0326-A8B011114A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06"/>
          <a:stretch/>
        </p:blipFill>
        <p:spPr>
          <a:xfrm>
            <a:off x="6503860" y="2726147"/>
            <a:ext cx="2176880" cy="796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39A831-F883-18DC-8FCB-C917136473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18" t="2928"/>
          <a:stretch/>
        </p:blipFill>
        <p:spPr>
          <a:xfrm>
            <a:off x="6809318" y="3237263"/>
            <a:ext cx="1979021" cy="838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B2DA73-BEA6-3784-923B-4D521AD8F4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4304" y="3850025"/>
            <a:ext cx="2129494" cy="897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4E96650-5BC5-69B8-6969-1004450B1AF3}"/>
              </a:ext>
            </a:extLst>
          </p:cNvPr>
          <p:cNvSpPr/>
          <p:nvPr/>
        </p:nvSpPr>
        <p:spPr>
          <a:xfrm>
            <a:off x="5210671" y="3191092"/>
            <a:ext cx="174866" cy="1712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077824-7A97-A11F-0209-7CA4DAB2503C}"/>
              </a:ext>
            </a:extLst>
          </p:cNvPr>
          <p:cNvSpPr/>
          <p:nvPr/>
        </p:nvSpPr>
        <p:spPr>
          <a:xfrm>
            <a:off x="5575272" y="3191496"/>
            <a:ext cx="174866" cy="1712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19E0E6-4D38-D81B-6AAD-B6E315CB2D6D}"/>
              </a:ext>
            </a:extLst>
          </p:cNvPr>
          <p:cNvSpPr/>
          <p:nvPr/>
        </p:nvSpPr>
        <p:spPr>
          <a:xfrm>
            <a:off x="5939632" y="3191092"/>
            <a:ext cx="174866" cy="1712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D29DAA-AF1E-2E56-476C-E70BCFEEB1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60" t="11318" r="823" b="5849"/>
          <a:stretch/>
        </p:blipFill>
        <p:spPr>
          <a:xfrm>
            <a:off x="589042" y="2485904"/>
            <a:ext cx="1467620" cy="678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ACAA2B-85FD-0850-45DC-B6AF06EB78D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29" t="9800" r="5000" b="10143"/>
          <a:stretch/>
        </p:blipFill>
        <p:spPr>
          <a:xfrm>
            <a:off x="642176" y="2835486"/>
            <a:ext cx="1568198" cy="573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E6AC67-D97C-0F5C-AC49-6496E758B3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286" y="3227336"/>
            <a:ext cx="1736495" cy="598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031098-F94A-D794-FDC3-D6398BECAC4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02" t="2218" r="553" b="1585"/>
          <a:stretch/>
        </p:blipFill>
        <p:spPr>
          <a:xfrm>
            <a:off x="914220" y="3626331"/>
            <a:ext cx="1854656" cy="927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D4D92D-E845-1A93-07B9-F08CCAD5F96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85" t="4754" r="802" b="2264"/>
          <a:stretch/>
        </p:blipFill>
        <p:spPr>
          <a:xfrm>
            <a:off x="1089898" y="4053285"/>
            <a:ext cx="1920231" cy="643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A9B3B-6680-7AC5-F66A-B95C9E2FA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25231" y="2468435"/>
            <a:ext cx="1854656" cy="872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5829E0-D9EE-B91E-6996-300E51B94CD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257" t="8512" r="3385" b="9130"/>
          <a:stretch/>
        </p:blipFill>
        <p:spPr>
          <a:xfrm>
            <a:off x="2871322" y="2925782"/>
            <a:ext cx="1920231" cy="688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51B094-11DF-254E-99D3-4EE0B4D99B5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505" t="9499" r="3078" b="4301"/>
          <a:stretch/>
        </p:blipFill>
        <p:spPr>
          <a:xfrm>
            <a:off x="3085407" y="3374014"/>
            <a:ext cx="1979021" cy="886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D012A2-0EB8-F688-404F-25AA92BEA2F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928" t="10618" r="802" b="3752"/>
          <a:stretch/>
        </p:blipFill>
        <p:spPr>
          <a:xfrm>
            <a:off x="3235555" y="4010023"/>
            <a:ext cx="2262338" cy="6985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722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1" y="948308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Confidentiality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3856342"/>
            <a:ext cx="3632346" cy="9628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ML models are valuable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2" descr="Why You Should Invest in Research and Development (R&amp;D)">
            <a:extLst>
              <a:ext uri="{FF2B5EF4-FFF2-40B4-BE49-F238E27FC236}">
                <a16:creationId xmlns:a16="http://schemas.microsoft.com/office/drawing/2014/main" id="{22098E63-E9D6-1B1C-0B36-197F6158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724181"/>
            <a:ext cx="1879135" cy="12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93D7EBD-E5EE-29FF-5787-AFFD0FE2EA1C}"/>
              </a:ext>
            </a:extLst>
          </p:cNvPr>
          <p:cNvSpPr/>
          <p:nvPr/>
        </p:nvSpPr>
        <p:spPr>
          <a:xfrm>
            <a:off x="4370224" y="2653236"/>
            <a:ext cx="677460" cy="5737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ML</a:t>
            </a:r>
          </a:p>
        </p:txBody>
      </p:sp>
      <p:pic>
        <p:nvPicPr>
          <p:cNvPr id="1028" name="Picture 4" descr="Deep Learning Algorithms in Medical Diagnosis | AltexSoft">
            <a:extLst>
              <a:ext uri="{FF2B5EF4-FFF2-40B4-BE49-F238E27FC236}">
                <a16:creationId xmlns:a16="http://schemas.microsoft.com/office/drawing/2014/main" id="{E47D4043-79BD-5BFE-E968-7201B5F3C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95" y="1809324"/>
            <a:ext cx="2306092" cy="10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CF97B01-1362-7292-7FF0-576A43989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9"/>
          <a:stretch/>
        </p:blipFill>
        <p:spPr bwMode="auto">
          <a:xfrm>
            <a:off x="3954828" y="4151747"/>
            <a:ext cx="1508252" cy="91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6ED2CCC4-BB03-7E3E-B119-93F3B484A2B5}"/>
              </a:ext>
            </a:extLst>
          </p:cNvPr>
          <p:cNvSpPr/>
          <p:nvPr/>
        </p:nvSpPr>
        <p:spPr>
          <a:xfrm rot="1501463">
            <a:off x="3480188" y="2360570"/>
            <a:ext cx="718090" cy="422362"/>
          </a:xfrm>
          <a:prstGeom prst="rightArrow">
            <a:avLst>
              <a:gd name="adj1" fmla="val 40727"/>
              <a:gd name="adj2" fmla="val 380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14826A6-E863-FF14-E0B9-2B6635DF8149}"/>
              </a:ext>
            </a:extLst>
          </p:cNvPr>
          <p:cNvSpPr/>
          <p:nvPr/>
        </p:nvSpPr>
        <p:spPr>
          <a:xfrm rot="9094205">
            <a:off x="5192941" y="2338529"/>
            <a:ext cx="650229" cy="466442"/>
          </a:xfrm>
          <a:prstGeom prst="rightArrow">
            <a:avLst>
              <a:gd name="adj1" fmla="val 40727"/>
              <a:gd name="adj2" fmla="val 380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05762EB0-47AB-6F91-4E8B-BFAD80DFBCBF}"/>
              </a:ext>
            </a:extLst>
          </p:cNvPr>
          <p:cNvSpPr/>
          <p:nvPr/>
        </p:nvSpPr>
        <p:spPr>
          <a:xfrm rot="16200000">
            <a:off x="4384633" y="3444611"/>
            <a:ext cx="648642" cy="422362"/>
          </a:xfrm>
          <a:prstGeom prst="rightArrow">
            <a:avLst>
              <a:gd name="adj1" fmla="val 40727"/>
              <a:gd name="adj2" fmla="val 380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FB9834-476D-B23B-9A72-C3B5962D0DD8}"/>
              </a:ext>
            </a:extLst>
          </p:cNvPr>
          <p:cNvSpPr txBox="1"/>
          <p:nvPr/>
        </p:nvSpPr>
        <p:spPr>
          <a:xfrm>
            <a:off x="2026314" y="2940092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R&amp;D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717D9C-9516-5307-6425-ED2511F50496}"/>
              </a:ext>
            </a:extLst>
          </p:cNvPr>
          <p:cNvSpPr txBox="1"/>
          <p:nvPr/>
        </p:nvSpPr>
        <p:spPr>
          <a:xfrm>
            <a:off x="6600790" y="2843261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0AD72E-0FB5-C399-75B7-98FBABC84518}"/>
              </a:ext>
            </a:extLst>
          </p:cNvPr>
          <p:cNvSpPr txBox="1"/>
          <p:nvPr/>
        </p:nvSpPr>
        <p:spPr>
          <a:xfrm>
            <a:off x="3839233" y="4819194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</a:t>
            </a:r>
          </a:p>
        </p:txBody>
      </p:sp>
      <p:pic>
        <p:nvPicPr>
          <p:cNvPr id="43" name="Graphic 42" descr="Dollar with solid fill">
            <a:extLst>
              <a:ext uri="{FF2B5EF4-FFF2-40B4-BE49-F238E27FC236}">
                <a16:creationId xmlns:a16="http://schemas.microsoft.com/office/drawing/2014/main" id="{CB2F1993-0829-EA84-AD04-5549857CF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5698" y="2157480"/>
            <a:ext cx="425458" cy="425458"/>
          </a:xfrm>
          <a:prstGeom prst="rect">
            <a:avLst/>
          </a:prstGeom>
        </p:spPr>
      </p:pic>
      <p:pic>
        <p:nvPicPr>
          <p:cNvPr id="44" name="Graphic 43" descr="Dollar with solid fill">
            <a:extLst>
              <a:ext uri="{FF2B5EF4-FFF2-40B4-BE49-F238E27FC236}">
                <a16:creationId xmlns:a16="http://schemas.microsoft.com/office/drawing/2014/main" id="{C44ADFB8-76B3-FE33-8091-0B6179C77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1004" y="3748774"/>
            <a:ext cx="425458" cy="425458"/>
          </a:xfrm>
          <a:prstGeom prst="rect">
            <a:avLst/>
          </a:prstGeom>
        </p:spPr>
      </p:pic>
      <p:pic>
        <p:nvPicPr>
          <p:cNvPr id="45" name="Graphic 44" descr="Dollar with solid fill">
            <a:extLst>
              <a:ext uri="{FF2B5EF4-FFF2-40B4-BE49-F238E27FC236}">
                <a16:creationId xmlns:a16="http://schemas.microsoft.com/office/drawing/2014/main" id="{A8850152-BA9B-755C-278F-20E61F811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5574" y="2146292"/>
            <a:ext cx="425458" cy="42545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44BFFD4-2439-36AC-507A-4C837D2203BF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0192C9-4415-23EC-DE9A-5B99C93AEAB4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62769-4F0E-270F-4896-C2BB776F7748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8983DE-E906-8F4F-2CB6-970911B96163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AE9285-44FF-517F-7E79-8AA33D83CE96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6C2FC2-E224-52FF-72E5-5D48B3376340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49BF932-60D3-66D0-EB73-89C718806555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AB5E01-B7CB-E913-06B2-361CD8CF6753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1E7E2ED-204E-1419-A181-3FBAB0D789F5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4DC57D-7C28-4EB9-0FFC-668F3DE0D9A4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899AEC2-5C3F-2737-554B-6F2E72B931BA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9971F3-D87B-51A9-45B7-9BB6C8BA5049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2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286F-DFA8-0D61-015E-521BDE6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1" y="948308"/>
            <a:ext cx="8229600" cy="598126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Confidentiality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9B11-39E1-3279-8156-41F88C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4313583"/>
            <a:ext cx="7936920" cy="50561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Model leakage also facilitates other attacks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A02C1-516F-C105-6EA9-CD89BCE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 descr="Adversarial images and attacks with Keras and TensorFlow - PyImageSearch">
            <a:extLst>
              <a:ext uri="{FF2B5EF4-FFF2-40B4-BE49-F238E27FC236}">
                <a16:creationId xmlns:a16="http://schemas.microsoft.com/office/drawing/2014/main" id="{CDE93975-7DD3-8FAC-9BED-DE6A6AFF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5" y="1881495"/>
            <a:ext cx="3519280" cy="13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Poisoning Attack &amp; Why It Deserves Immediate Attention">
            <a:extLst>
              <a:ext uri="{FF2B5EF4-FFF2-40B4-BE49-F238E27FC236}">
                <a16:creationId xmlns:a16="http://schemas.microsoft.com/office/drawing/2014/main" id="{8B8CF501-0A20-62E6-DF4F-7A4A1DFF0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95" y="1881494"/>
            <a:ext cx="1765690" cy="13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pplied Sciences | Free Full-Text | Novel Fault Injection Attack without  Artificial Trigger">
            <a:extLst>
              <a:ext uri="{FF2B5EF4-FFF2-40B4-BE49-F238E27FC236}">
                <a16:creationId xmlns:a16="http://schemas.microsoft.com/office/drawing/2014/main" id="{66AFD737-5008-C1BE-C10C-AF70339E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66" y="1736524"/>
            <a:ext cx="2627285" cy="15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F0900B-C08B-0A62-187A-F7ABAAB289FE}"/>
              </a:ext>
            </a:extLst>
          </p:cNvPr>
          <p:cNvSpPr txBox="1"/>
          <p:nvPr/>
        </p:nvSpPr>
        <p:spPr>
          <a:xfrm>
            <a:off x="1028775" y="3289066"/>
            <a:ext cx="187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Adversarial Attack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F730A4-9B8E-9505-773F-3B2BF15E70B1}"/>
              </a:ext>
            </a:extLst>
          </p:cNvPr>
          <p:cNvSpPr txBox="1"/>
          <p:nvPr/>
        </p:nvSpPr>
        <p:spPr>
          <a:xfrm>
            <a:off x="4212643" y="3291966"/>
            <a:ext cx="175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Poisoning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03B9C9-13BD-A57C-4C28-F144AD572E22}"/>
              </a:ext>
            </a:extLst>
          </p:cNvPr>
          <p:cNvSpPr txBox="1"/>
          <p:nvPr/>
        </p:nvSpPr>
        <p:spPr>
          <a:xfrm>
            <a:off x="6998700" y="3291749"/>
            <a:ext cx="151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Fault Injection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5D1D0C-DDF2-5FE3-7764-FEFAE2AACB49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C5A703-17DB-EA1B-567D-CC9058F95CC6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8488D25-2FD6-7D21-EB8C-DB8912127B28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71467B-B16F-3EC3-27FF-0479D2384AC5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1D80BB8-D4BB-4689-CCDD-142C1447EED7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3E8915-5F68-612B-6A34-EB6BD048D9D6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36FE60-3CA2-02B3-C573-CDADF1395701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1CF4D9-4A21-7AEE-9945-B0F9AFADEC15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A83CFAD-E949-89A0-BAD7-5857B0DE9EC9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411CB2-20E2-8230-2FD6-5AFF347C31F6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C23E7A-954A-4BAA-E047-1CBF5700521A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3F5B7C-52F8-E8EE-C260-6FE9D69B1CBD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435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C567-BAE4-332E-40BA-9F164028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Side Channel Attacks on 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DE910-C390-870D-E50B-6B766B2A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864" y="4767264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4A8BBB-D76B-C94E-D6CC-6C9FB6B3E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0" y="867562"/>
            <a:ext cx="1238743" cy="1098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C2E787-5FAC-F696-460A-635D40B86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36" y="1582026"/>
            <a:ext cx="3273414" cy="110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ECD345-B675-51AC-9509-8A44B84E8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1" y="2385020"/>
            <a:ext cx="3904393" cy="987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BFE679-DFDA-4E93-AD78-041C8404C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93" y="3113736"/>
            <a:ext cx="3777833" cy="983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D65898-2E33-6635-6714-27EE0F7D5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65" y="3929929"/>
            <a:ext cx="2182373" cy="1011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C656BF-B818-6DDD-C78E-E7AC1840B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972" y="4058788"/>
            <a:ext cx="3512055" cy="8340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4775A28-B770-B025-CD00-0C8106D41E74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2F0CA6-6C08-5CD1-3754-C7809A675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AF46F1-E290-A72F-83CD-AAC1169AF54C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863FEF-9E5D-6078-D13D-8954D9076962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E57C09-1A78-03B2-9C61-B170BAF7D7F4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A9187D-C931-E8F2-C804-193A2D3AB0F3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2771639-6EE8-65BE-0734-B16421303B52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F860-F0F3-3EF4-4502-479306EFF355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936397C-E498-E9D1-8563-013DC43D4BD4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C81A33-FB3B-589F-7E18-BC84D21E93B9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4AC25FC-D058-8ABB-78A8-F388BE633297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61005E6-4CE2-BC6A-BF9B-B61AD3E2F3E6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3C1A84-9A31-A45C-F4EA-892CDB5A23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069" y="1445464"/>
            <a:ext cx="3742889" cy="970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367C97-70E4-14E9-B6DA-741890261A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5970" y="2156181"/>
            <a:ext cx="2455276" cy="1168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1A8679-3A8E-83C7-9285-49A330441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6130" y="2580900"/>
            <a:ext cx="2986869" cy="1227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FA9820-E7D8-F933-FAFA-FE16A73634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9519" y="3278284"/>
            <a:ext cx="3794597" cy="658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39C165-C58E-340C-4ECA-F93A6EFD43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5031" y="3521589"/>
            <a:ext cx="2444181" cy="1540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9809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C567-BAE4-332E-40BA-9F164028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Side Channel Attacks on 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DE910-C390-870D-E50B-6B766B2A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864" y="4767264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752324-16EA-61A6-C6B6-D8FE734D7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0" y="867562"/>
            <a:ext cx="1238743" cy="1098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545728-01B2-9CB9-3866-CCB9272C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36" y="1582026"/>
            <a:ext cx="3273414" cy="110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2578CD-9A3D-C32D-DB79-3E9EF3D9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1" y="2385020"/>
            <a:ext cx="3904393" cy="987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36BFDA-437D-BE39-B2AD-4145B468A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93" y="3113736"/>
            <a:ext cx="3777833" cy="983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813048-B38A-DD98-059A-47314604E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65" y="3929929"/>
            <a:ext cx="2182373" cy="1011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968539-0252-6ACE-A24C-AE2674A99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972" y="4058788"/>
            <a:ext cx="3512055" cy="834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47A8CD2-AD32-69DA-84C5-03E721977D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069" y="1445464"/>
            <a:ext cx="3742889" cy="970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8CFDA3-3DED-8C23-27C1-9745E5AD33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5970" y="2156181"/>
            <a:ext cx="2455276" cy="1168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41C71E7-27D1-3467-3D13-8B39580E1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6130" y="2580900"/>
            <a:ext cx="2986869" cy="1227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7AF944E-B7DC-E84D-ADAB-912758846E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9519" y="3278284"/>
            <a:ext cx="3794597" cy="658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10C3EA-29CA-9CF6-3E49-6E28D880A2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5031" y="3521589"/>
            <a:ext cx="2444181" cy="1540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Content Placeholder 33">
            <a:extLst>
              <a:ext uri="{FF2B5EF4-FFF2-40B4-BE49-F238E27FC236}">
                <a16:creationId xmlns:a16="http://schemas.microsoft.com/office/drawing/2014/main" id="{68C0C061-8AC4-B3E9-FAE6-E06BACAA48F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734896">
            <a:off x="2062017" y="3489960"/>
            <a:ext cx="4820725" cy="820220"/>
          </a:xfr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What about defenses??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E0E5D7-2DDC-6599-6C89-DBC9D71A331C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30B0C98-ACFC-A47E-4966-BADADD417C62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F220F1C-F2F5-D187-B019-E333FC076E5C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52E2B4-D6DF-25E5-304F-7C183C6F324D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54FE2E9-AB2F-BC2F-BB03-170B7EE398A8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164BCD0-8CAA-EDFD-3847-F54B9A9C9605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D1316CB-AC3B-4DF7-39BD-0519F69B4736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D2A5629-D807-0A1B-94F7-23FA178889DD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F45CEAF-AABC-F86E-196A-1E7BE3D6E8B8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75EF0FE-7AD4-C3F7-98A3-48C5444CAD99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362C17-D31C-2006-1A36-B4327D178DBF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2328B79-AF35-229B-A70C-6EAA30A23C4D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457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C567-BAE4-332E-40BA-9F164028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Related Works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DE910-C390-870D-E50B-6B766B2A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EC84A5A-5A64-E00D-1A51-1B50173F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207" y="4060069"/>
            <a:ext cx="1124733" cy="38065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Georgia" panose="02040502050405020303" pitchFamily="18" charset="0"/>
              </a:rPr>
              <a:t>[DCA20a]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CAC0AE-E30C-07E4-9901-1C4791ADC0F6}"/>
              </a:ext>
            </a:extLst>
          </p:cNvPr>
          <p:cNvSpPr txBox="1"/>
          <p:nvPr/>
        </p:nvSpPr>
        <p:spPr>
          <a:xfrm>
            <a:off x="-64110" y="4461703"/>
            <a:ext cx="9208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[1] Dubey, A., </a:t>
            </a:r>
            <a:r>
              <a:rPr lang="en-US" sz="800" b="0" i="0" kern="1200" dirty="0" err="1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Cammarota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, R., &amp; </a:t>
            </a:r>
            <a:r>
              <a:rPr lang="en-US" sz="800" b="0" i="0" kern="1200" dirty="0" err="1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Aysu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, A. (2020, December). </a:t>
            </a:r>
            <a:r>
              <a:rPr lang="en-US" sz="800" b="0" i="0" kern="1200" dirty="0" err="1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Maskednet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: The first hardware inference engine aiming power side-channel protection. In </a:t>
            </a:r>
            <a:r>
              <a:rPr lang="en-US" sz="800" b="0" i="1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2020 IEEE International Symposium on Hardware Oriented Security and Trust (HOST)</a:t>
            </a:r>
          </a:p>
          <a:p>
            <a:r>
              <a:rPr lang="en-US" sz="800" dirty="0">
                <a:solidFill>
                  <a:schemeClr val="dk1"/>
                </a:solidFill>
                <a:latin typeface="Georgia" panose="02040502050405020303" pitchFamily="18" charset="0"/>
                <a:ea typeface="+mn-ea"/>
                <a:cs typeface="+mn-cs"/>
              </a:rPr>
              <a:t>[2] </a:t>
            </a:r>
            <a:r>
              <a:rPr lang="en-US" sz="80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Dubey, A.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, </a:t>
            </a:r>
            <a:r>
              <a:rPr lang="en-US" sz="800" b="0" i="0" kern="1200" dirty="0" err="1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Cammarota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, R., &amp; </a:t>
            </a:r>
            <a:r>
              <a:rPr lang="en-US" sz="800" b="0" i="0" kern="1200" dirty="0" err="1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Aysu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, A. (2020, November). </a:t>
            </a:r>
            <a:r>
              <a:rPr lang="en-US" sz="800" b="0" i="0" kern="1200" dirty="0" err="1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Bomanet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: Boolean masking of an entire neural network. In </a:t>
            </a:r>
            <a:r>
              <a:rPr lang="en-US" sz="800" b="0" i="1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2020 IEEE/ACM International Conference On Computer Aided Design (ICCAD)</a:t>
            </a:r>
            <a:r>
              <a:rPr lang="en-US" sz="800" b="0" i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 (pp. 1-9). IEEE.</a:t>
            </a:r>
            <a:endParaRPr lang="en-US" sz="800" dirty="0">
              <a:solidFill>
                <a:schemeClr val="dk1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en-US" sz="800" b="0" kern="1200" dirty="0">
                <a:solidFill>
                  <a:schemeClr val="dk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[3] 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Athanasiou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K., Wahl, T., Ding, A. A., &amp; Fei, Y. (2022). Masking Feedforward Neural Networks Against Power Analysis Attacks.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on Privacy Enhancing Technologies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501-521.</a:t>
            </a:r>
            <a:endParaRPr lang="en-US" sz="800" b="0" kern="1200" dirty="0">
              <a:solidFill>
                <a:schemeClr val="dk1"/>
              </a:solidFill>
              <a:effectLst/>
              <a:latin typeface="Georgia" panose="02040502050405020303" pitchFamily="18" charset="0"/>
              <a:ea typeface="+mn-ea"/>
              <a:cs typeface="+mn-cs"/>
            </a:endParaRPr>
          </a:p>
          <a:p>
            <a:endParaRPr lang="en-US" sz="800" dirty="0">
              <a:latin typeface="Georgia" panose="02040502050405020303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F0252A-D29F-5DDB-63FB-98D782E47F66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1CD89FF-6A2A-CCD5-58C7-42CE023D1FAC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1FB7E6-E2A4-D490-C72F-51463B798950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007DE3-E5CC-309F-5E86-9027075B38DC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330827C-80B1-FAF6-DBB8-4038BE88F91C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FF30F8-B56C-0B1C-FC3B-6FC9FD9C4972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D2B6EB-994D-8A30-24AF-61209FB43D1F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BD5356-9039-9F73-7D77-0EF9E8472700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F7585D-9CF2-ABA5-8997-609CEE42AA20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58B4E1-9383-27B7-051C-33DFC3D839F9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160BD9B-29B1-CC0A-9A0C-F4141CCB3D42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344FC1-FE20-D561-BB02-AA439E297C48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3" name="Google Shape;220;p37">
            <a:extLst>
              <a:ext uri="{FF2B5EF4-FFF2-40B4-BE49-F238E27FC236}">
                <a16:creationId xmlns:a16="http://schemas.microsoft.com/office/drawing/2014/main" id="{5A994127-BCE6-777D-4C0F-BE058498927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" y="1537307"/>
            <a:ext cx="2875507" cy="17039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3;p37">
            <a:extLst>
              <a:ext uri="{FF2B5EF4-FFF2-40B4-BE49-F238E27FC236}">
                <a16:creationId xmlns:a16="http://schemas.microsoft.com/office/drawing/2014/main" id="{94B42012-83C0-9A0E-E110-B58542A7E8CF}"/>
              </a:ext>
            </a:extLst>
          </p:cNvPr>
          <p:cNvSpPr>
            <a:spLocks noChangeAspect="1"/>
          </p:cNvSpPr>
          <p:nvPr/>
        </p:nvSpPr>
        <p:spPr>
          <a:xfrm>
            <a:off x="1361380" y="3200037"/>
            <a:ext cx="239517" cy="237688"/>
          </a:xfrm>
          <a:prstGeom prst="plus">
            <a:avLst>
              <a:gd name="adj" fmla="val 39225"/>
            </a:avLst>
          </a:prstGeom>
          <a:solidFill>
            <a:schemeClr val="dk1"/>
          </a:solidFill>
          <a:ln w="9525" cap="flat" cmpd="sng">
            <a:solidFill>
              <a:srgbClr val="00336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224;p37">
            <a:extLst>
              <a:ext uri="{FF2B5EF4-FFF2-40B4-BE49-F238E27FC236}">
                <a16:creationId xmlns:a16="http://schemas.microsoft.com/office/drawing/2014/main" id="{30FEF652-F9C3-5ECD-1602-6B1F547D490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477" y="3476235"/>
            <a:ext cx="920542" cy="5845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219;p37">
            <a:extLst>
              <a:ext uri="{FF2B5EF4-FFF2-40B4-BE49-F238E27FC236}">
                <a16:creationId xmlns:a16="http://schemas.microsoft.com/office/drawing/2014/main" id="{5B71621F-9F21-F471-8632-C012AE5E51D6}"/>
              </a:ext>
            </a:extLst>
          </p:cNvPr>
          <p:cNvCxnSpPr>
            <a:cxnSpLocks noChangeAspect="1"/>
          </p:cNvCxnSpPr>
          <p:nvPr/>
        </p:nvCxnSpPr>
        <p:spPr>
          <a:xfrm>
            <a:off x="3124154" y="1407731"/>
            <a:ext cx="0" cy="288758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9" name="Google Shape;221;p37">
            <a:extLst>
              <a:ext uri="{FF2B5EF4-FFF2-40B4-BE49-F238E27FC236}">
                <a16:creationId xmlns:a16="http://schemas.microsoft.com/office/drawing/2014/main" id="{9A882BF6-1960-5FF9-45E9-2C113A30E01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8653" y="1407731"/>
            <a:ext cx="3043333" cy="153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ADDAF-C939-E19F-ED3C-35CA82747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835" y="1727967"/>
            <a:ext cx="1739018" cy="836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FB714-F806-D031-41C2-AC05474CC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281" y="2301006"/>
            <a:ext cx="1721736" cy="810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C0B13505-B03E-41AC-081C-6F901C40BEE3}"/>
              </a:ext>
            </a:extLst>
          </p:cNvPr>
          <p:cNvSpPr txBox="1">
            <a:spLocks/>
          </p:cNvSpPr>
          <p:nvPr/>
        </p:nvSpPr>
        <p:spPr bwMode="auto">
          <a:xfrm>
            <a:off x="4237952" y="4073829"/>
            <a:ext cx="1124734" cy="35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>
                <a:latin typeface="Georgia" panose="02040502050405020303" pitchFamily="18" charset="0"/>
              </a:rPr>
              <a:t>[DCA20b]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E1C4F7BD-85A0-FC62-90BD-4EDF3CE07087}"/>
              </a:ext>
            </a:extLst>
          </p:cNvPr>
          <p:cNvSpPr txBox="1">
            <a:spLocks/>
          </p:cNvSpPr>
          <p:nvPr/>
        </p:nvSpPr>
        <p:spPr bwMode="auto">
          <a:xfrm>
            <a:off x="7230139" y="4031848"/>
            <a:ext cx="1191586" cy="4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>
                <a:latin typeface="Georgia" panose="02040502050405020303" pitchFamily="18" charset="0"/>
              </a:rPr>
              <a:t>[AWDF22]</a:t>
            </a:r>
          </a:p>
        </p:txBody>
      </p:sp>
      <p:cxnSp>
        <p:nvCxnSpPr>
          <p:cNvPr id="35" name="Google Shape;219;p37">
            <a:extLst>
              <a:ext uri="{FF2B5EF4-FFF2-40B4-BE49-F238E27FC236}">
                <a16:creationId xmlns:a16="http://schemas.microsoft.com/office/drawing/2014/main" id="{4C1EE558-CB5F-E5D6-21DB-D193E1814CB0}"/>
              </a:ext>
            </a:extLst>
          </p:cNvPr>
          <p:cNvCxnSpPr>
            <a:cxnSpLocks noChangeAspect="1"/>
          </p:cNvCxnSpPr>
          <p:nvPr/>
        </p:nvCxnSpPr>
        <p:spPr>
          <a:xfrm>
            <a:off x="6484852" y="1407731"/>
            <a:ext cx="0" cy="288758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021848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566D-B65D-9A85-D48C-CC8B9539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5003"/>
            <a:ext cx="8229600" cy="801290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Towards Efficient Solutions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FE86E-1971-198A-15A0-72F3BAC1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7B7D1A2-BC35-24E6-5179-676F3304CA3A}"/>
              </a:ext>
            </a:extLst>
          </p:cNvPr>
          <p:cNvSpPr txBox="1">
            <a:spLocks/>
          </p:cNvSpPr>
          <p:nvPr/>
        </p:nvSpPr>
        <p:spPr bwMode="auto">
          <a:xfrm>
            <a:off x="370191" y="1542522"/>
            <a:ext cx="8664478" cy="328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>
                <a:latin typeface="Georgia" panose="02040502050405020303" pitchFamily="18" charset="0"/>
              </a:rPr>
              <a:t>Until now: </a:t>
            </a:r>
            <a:r>
              <a:rPr lang="en-US" dirty="0">
                <a:latin typeface="Georgia" panose="02040502050405020303" pitchFamily="18" charset="0"/>
              </a:rPr>
              <a:t>always tuned the defense according to ML</a:t>
            </a:r>
          </a:p>
          <a:p>
            <a:pPr marL="0" indent="0">
              <a:buFont typeface="Arial" charset="0"/>
              <a:buNone/>
            </a:pPr>
            <a:endParaRPr lang="en-US" sz="600" b="1" dirty="0">
              <a:latin typeface="Georgia" panose="02040502050405020303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b="1" dirty="0">
                <a:latin typeface="Georgia" panose="02040502050405020303" pitchFamily="18" charset="0"/>
              </a:rPr>
              <a:t>What if..</a:t>
            </a:r>
            <a:r>
              <a:rPr lang="en-US" dirty="0">
                <a:latin typeface="Georgia" panose="02040502050405020303" pitchFamily="18" charset="0"/>
              </a:rPr>
              <a:t> we tune ML to better suit defenses</a:t>
            </a:r>
          </a:p>
          <a:p>
            <a:pPr marL="0" indent="0">
              <a:buFont typeface="Arial" charset="0"/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Font typeface="Arial" charset="0"/>
              <a:buNone/>
            </a:pPr>
            <a:endParaRPr lang="en-US" sz="2000" dirty="0">
              <a:latin typeface="Georgia" panose="02040502050405020303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EF6A4C-C79F-10EA-3C17-B2212A62D32E}"/>
              </a:ext>
            </a:extLst>
          </p:cNvPr>
          <p:cNvGrpSpPr/>
          <p:nvPr/>
        </p:nvGrpSpPr>
        <p:grpSpPr>
          <a:xfrm>
            <a:off x="84881" y="458701"/>
            <a:ext cx="8985813" cy="418510"/>
            <a:chOff x="84881" y="488518"/>
            <a:chExt cx="8985813" cy="41851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7006D6-5178-DB3D-D9A9-F98A95125735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4" y="551733"/>
              <a:ext cx="89047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0649B5-DAC6-AF53-CABA-D8004874042F}"/>
                </a:ext>
              </a:extLst>
            </p:cNvPr>
            <p:cNvSpPr/>
            <p:nvPr/>
          </p:nvSpPr>
          <p:spPr>
            <a:xfrm>
              <a:off x="165904" y="491930"/>
              <a:ext cx="123463" cy="1196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57AA12-1296-D380-BADA-2FCB1D7403B6}"/>
                </a:ext>
              </a:extLst>
            </p:cNvPr>
            <p:cNvSpPr txBox="1"/>
            <p:nvPr/>
          </p:nvSpPr>
          <p:spPr>
            <a:xfrm>
              <a:off x="84881" y="593014"/>
              <a:ext cx="1115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Introduction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DAA3F16-A8C0-3902-5297-B7D902E5E437}"/>
                </a:ext>
              </a:extLst>
            </p:cNvPr>
            <p:cNvSpPr/>
            <p:nvPr/>
          </p:nvSpPr>
          <p:spPr>
            <a:xfrm>
              <a:off x="2101320" y="490441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1D81FF-E583-C9FC-B34C-BB2FB062A2C1}"/>
                </a:ext>
              </a:extLst>
            </p:cNvPr>
            <p:cNvSpPr txBox="1"/>
            <p:nvPr/>
          </p:nvSpPr>
          <p:spPr>
            <a:xfrm>
              <a:off x="2020297" y="591525"/>
              <a:ext cx="114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Preliminaries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BC06BE2-FF81-3AA3-AB4F-769685A2B25F}"/>
                </a:ext>
              </a:extLst>
            </p:cNvPr>
            <p:cNvSpPr/>
            <p:nvPr/>
          </p:nvSpPr>
          <p:spPr>
            <a:xfrm>
              <a:off x="4080260" y="488518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68B1DB-21D5-D4AA-12E7-108FB3CCE453}"/>
                </a:ext>
              </a:extLst>
            </p:cNvPr>
            <p:cNvSpPr txBox="1"/>
            <p:nvPr/>
          </p:nvSpPr>
          <p:spPr>
            <a:xfrm>
              <a:off x="3999237" y="58960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AC73F48-504A-F942-7014-403341A29D9B}"/>
                </a:ext>
              </a:extLst>
            </p:cNvPr>
            <p:cNvSpPr/>
            <p:nvPr/>
          </p:nvSpPr>
          <p:spPr>
            <a:xfrm>
              <a:off x="6108088" y="498167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17E7BD-F5EB-D26E-59F9-4CB5C96F89D8}"/>
                </a:ext>
              </a:extLst>
            </p:cNvPr>
            <p:cNvSpPr txBox="1"/>
            <p:nvPr/>
          </p:nvSpPr>
          <p:spPr>
            <a:xfrm>
              <a:off x="6027065" y="599251"/>
              <a:ext cx="707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Results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5B22BA-9CBF-73F2-5D43-F7382B43DE6B}"/>
                </a:ext>
              </a:extLst>
            </p:cNvPr>
            <p:cNvSpPr/>
            <p:nvPr/>
          </p:nvSpPr>
          <p:spPr>
            <a:xfrm>
              <a:off x="8156878" y="492384"/>
              <a:ext cx="123463" cy="1196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3D87B1-EC74-E9DB-172E-AB12CAD89FD3}"/>
                </a:ext>
              </a:extLst>
            </p:cNvPr>
            <p:cNvSpPr txBox="1"/>
            <p:nvPr/>
          </p:nvSpPr>
          <p:spPr>
            <a:xfrm>
              <a:off x="8075855" y="593468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958732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</Template>
  <TotalTime>45463</TotalTime>
  <Words>1129</Words>
  <Application>Microsoft Office PowerPoint</Application>
  <PresentationFormat>On-screen Show (16:9)</PresentationFormat>
  <Paragraphs>346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Georgia</vt:lpstr>
      <vt:lpstr>Symbol</vt:lpstr>
      <vt:lpstr>NCStateU-horizontal-left-logo</vt:lpstr>
      <vt:lpstr>ModuloNET Neural Networks Meet Modular Arithmetic for Efficient Hardware Masking</vt:lpstr>
      <vt:lpstr>Advent of Physical Side-Channels</vt:lpstr>
      <vt:lpstr>Defenses for Cryptosystems</vt:lpstr>
      <vt:lpstr>Confidentiality in ML</vt:lpstr>
      <vt:lpstr>Confidentiality in ML</vt:lpstr>
      <vt:lpstr>Side Channel Attacks on ML</vt:lpstr>
      <vt:lpstr>Side Channel Attacks on ML</vt:lpstr>
      <vt:lpstr>Related Works</vt:lpstr>
      <vt:lpstr>Towards Efficient Solutions</vt:lpstr>
      <vt:lpstr>PowerPoint Presentation</vt:lpstr>
      <vt:lpstr>ModuloNET—Key Ideas and Results</vt:lpstr>
      <vt:lpstr>Binarized Neural Networks</vt:lpstr>
      <vt:lpstr>Binarized Neural Networks</vt:lpstr>
      <vt:lpstr>Threat Model</vt:lpstr>
      <vt:lpstr>Domain Oriented Masking [GMK16]</vt:lpstr>
      <vt:lpstr>ModuloNet</vt:lpstr>
      <vt:lpstr>Effects of Modulo Operation—Hidden </vt:lpstr>
      <vt:lpstr>Effects of Modulo Operation—Output </vt:lpstr>
      <vt:lpstr>Test Error versus K </vt:lpstr>
      <vt:lpstr>Masking of the Output Layer</vt:lpstr>
      <vt:lpstr>ModuloNet MLP Hardware Design</vt:lpstr>
      <vt:lpstr>ModuloNet CNN Hardware Design</vt:lpstr>
      <vt:lpstr>ModuloNet—SCA Results</vt:lpstr>
      <vt:lpstr>More in the Paper</vt:lpstr>
      <vt:lpstr>Conclusions</vt:lpstr>
      <vt:lpstr>Questions?</vt:lpstr>
      <vt:lpstr>Backup</vt:lpstr>
      <vt:lpstr>Masked Comparator</vt:lpstr>
    </vt:vector>
  </TitlesOfParts>
  <Company>North Carolina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ModuloNET</dc:title>
  <dc:creator>Anuj Dubey</dc:creator>
  <cp:lastModifiedBy>Anuj Dubey</cp:lastModifiedBy>
  <cp:revision>934</cp:revision>
  <dcterms:created xsi:type="dcterms:W3CDTF">2020-04-09T22:34:29Z</dcterms:created>
  <dcterms:modified xsi:type="dcterms:W3CDTF">2022-09-19T00:50:02Z</dcterms:modified>
</cp:coreProperties>
</file>