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22"/>
  </p:notesMasterIdLst>
  <p:sldIdLst>
    <p:sldId id="257" r:id="rId3"/>
    <p:sldId id="433" r:id="rId4"/>
    <p:sldId id="419" r:id="rId5"/>
    <p:sldId id="420" r:id="rId6"/>
    <p:sldId id="446" r:id="rId7"/>
    <p:sldId id="424" r:id="rId8"/>
    <p:sldId id="432" r:id="rId9"/>
    <p:sldId id="425" r:id="rId10"/>
    <p:sldId id="447" r:id="rId11"/>
    <p:sldId id="427" r:id="rId12"/>
    <p:sldId id="449" r:id="rId13"/>
    <p:sldId id="451" r:id="rId14"/>
    <p:sldId id="431" r:id="rId15"/>
    <p:sldId id="440" r:id="rId16"/>
    <p:sldId id="452" r:id="rId17"/>
    <p:sldId id="442" r:id="rId18"/>
    <p:sldId id="443" r:id="rId19"/>
    <p:sldId id="261" r:id="rId20"/>
    <p:sldId id="409" r:id="rId21"/>
  </p:sldIdLst>
  <p:sldSz cx="9144000" cy="5143500" type="screen16x9"/>
  <p:notesSz cx="6797675" cy="9928225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F5E53FA-A93B-481E-A43A-24E91B405E47}">
          <p14:sldIdLst>
            <p14:sldId id="257"/>
            <p14:sldId id="433"/>
            <p14:sldId id="419"/>
            <p14:sldId id="420"/>
            <p14:sldId id="446"/>
            <p14:sldId id="424"/>
            <p14:sldId id="432"/>
            <p14:sldId id="425"/>
            <p14:sldId id="447"/>
            <p14:sldId id="427"/>
            <p14:sldId id="449"/>
            <p14:sldId id="451"/>
            <p14:sldId id="431"/>
            <p14:sldId id="440"/>
            <p14:sldId id="452"/>
            <p14:sldId id="442"/>
            <p14:sldId id="443"/>
            <p14:sldId id="261"/>
            <p14:sldId id="4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1" userDrawn="1">
          <p15:clr>
            <a:srgbClr val="A4A3A4"/>
          </p15:clr>
        </p15:guide>
        <p15:guide id="2" pos="158" userDrawn="1">
          <p15:clr>
            <a:srgbClr val="A4A3A4"/>
          </p15:clr>
        </p15:guide>
        <p15:guide id="3" pos="1292" userDrawn="1">
          <p15:clr>
            <a:srgbClr val="A4A3A4"/>
          </p15:clr>
        </p15:guide>
        <p15:guide id="4" orient="horz" pos="28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60"/>
    <a:srgbClr val="406D23"/>
    <a:srgbClr val="C00000"/>
    <a:srgbClr val="668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88515" autoAdjust="0"/>
  </p:normalViewPr>
  <p:slideViewPr>
    <p:cSldViewPr snapToObjects="1">
      <p:cViewPr varScale="1">
        <p:scale>
          <a:sx n="184" d="100"/>
          <a:sy n="184" d="100"/>
        </p:scale>
        <p:origin x="2310" y="132"/>
      </p:cViewPr>
      <p:guideLst>
        <p:guide orient="horz" pos="1121"/>
        <p:guide pos="158"/>
        <p:guide pos="1292"/>
        <p:guide orient="horz" pos="289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Tabelle1!$C$3</c:f>
              <c:strCache>
                <c:ptCount val="1"/>
                <c:pt idx="0">
                  <c:v>our</c:v>
                </c:pt>
              </c:strCache>
            </c:strRef>
          </c:tx>
          <c:spPr>
            <a:solidFill>
              <a:srgbClr val="0035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Tabelle1!$B$4:$B$6</c:f>
              <c:strCache>
                <c:ptCount val="3"/>
                <c:pt idx="0">
                  <c:v>slices</c:v>
                </c:pt>
                <c:pt idx="1">
                  <c:v>latency </c:v>
                </c:pt>
                <c:pt idx="2">
                  <c:v>AT-Product</c:v>
                </c:pt>
              </c:strCache>
            </c:strRef>
          </c:cat>
          <c:val>
            <c:numRef>
              <c:f>Tabelle1!$C$4:$C$6</c:f>
              <c:numCache>
                <c:formatCode>General</c:formatCode>
                <c:ptCount val="3"/>
                <c:pt idx="0">
                  <c:v>132</c:v>
                </c:pt>
                <c:pt idx="1">
                  <c:v>118</c:v>
                </c:pt>
                <c:pt idx="2">
                  <c:v>155.76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A2-4D33-BDBA-AF1AD4E5FD8B}"/>
            </c:ext>
          </c:extLst>
        </c:ser>
        <c:ser>
          <c:idx val="1"/>
          <c:order val="1"/>
          <c:tx>
            <c:strRef>
              <c:f>Tabelle1!$D$3</c:f>
              <c:strCache>
                <c:ptCount val="1"/>
                <c:pt idx="0">
                  <c:v>[HWCW19]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Tabelle1!$B$4:$B$6</c:f>
              <c:strCache>
                <c:ptCount val="3"/>
                <c:pt idx="0">
                  <c:v>slices</c:v>
                </c:pt>
                <c:pt idx="1">
                  <c:v>latency </c:v>
                </c:pt>
                <c:pt idx="2">
                  <c:v>AT-Product</c:v>
                </c:pt>
              </c:strCache>
            </c:strRef>
          </c:cat>
          <c:val>
            <c:numRef>
              <c:f>Tabelle1!$D$4:$D$6</c:f>
              <c:numCache>
                <c:formatCode>General</c:formatCode>
                <c:ptCount val="3"/>
                <c:pt idx="0">
                  <c:v>100</c:v>
                </c:pt>
                <c:pt idx="1">
                  <c:v>661</c:v>
                </c:pt>
                <c:pt idx="2">
                  <c:v>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A2-4D33-BDBA-AF1AD4E5FD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616742592"/>
        <c:axId val="616744560"/>
      </c:barChart>
      <c:catAx>
        <c:axId val="616742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6744560"/>
        <c:crosses val="autoZero"/>
        <c:auto val="0"/>
        <c:lblAlgn val="ctr"/>
        <c:lblOffset val="100"/>
        <c:noMultiLvlLbl val="0"/>
      </c:catAx>
      <c:valAx>
        <c:axId val="616744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16742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Tabelle1!$C$13</c:f>
              <c:strCache>
                <c:ptCount val="1"/>
                <c:pt idx="0">
                  <c:v>our</c:v>
                </c:pt>
              </c:strCache>
            </c:strRef>
          </c:tx>
          <c:spPr>
            <a:solidFill>
              <a:srgbClr val="003560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73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B56-4F65-8216-1F92E26E127E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Tabelle1!$B$14:$B$16</c:f>
              <c:strCache>
                <c:ptCount val="3"/>
                <c:pt idx="0">
                  <c:v>slices</c:v>
                </c:pt>
                <c:pt idx="1">
                  <c:v>latency</c:v>
                </c:pt>
                <c:pt idx="2">
                  <c:v>AT-product</c:v>
                </c:pt>
              </c:strCache>
            </c:strRef>
          </c:cat>
          <c:val>
            <c:numRef>
              <c:f>Tabelle1!$C$14:$C$16</c:f>
              <c:numCache>
                <c:formatCode>General</c:formatCode>
                <c:ptCount val="3"/>
                <c:pt idx="0">
                  <c:v>437</c:v>
                </c:pt>
                <c:pt idx="1">
                  <c:v>730</c:v>
                </c:pt>
                <c:pt idx="2">
                  <c:v>319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56-4F65-8216-1F92E26E127E}"/>
            </c:ext>
          </c:extLst>
        </c:ser>
        <c:ser>
          <c:idx val="1"/>
          <c:order val="1"/>
          <c:tx>
            <c:strRef>
              <c:f>Tabelle1!$D$13</c:f>
              <c:strCache>
                <c:ptCount val="1"/>
                <c:pt idx="0">
                  <c:v>[RBMG21]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 rot="-540000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53</a:t>
                    </a:r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B56-4F65-8216-1F92E26E12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Tabelle1!$B$14:$B$16</c:f>
              <c:strCache>
                <c:ptCount val="3"/>
                <c:pt idx="0">
                  <c:v>slices</c:v>
                </c:pt>
                <c:pt idx="1">
                  <c:v>latency</c:v>
                </c:pt>
                <c:pt idx="2">
                  <c:v>AT-product</c:v>
                </c:pt>
              </c:strCache>
            </c:strRef>
          </c:cat>
          <c:val>
            <c:numRef>
              <c:f>Tabelle1!$D$14:$D$16</c:f>
              <c:numCache>
                <c:formatCode>General</c:formatCode>
                <c:ptCount val="3"/>
                <c:pt idx="0">
                  <c:v>3332</c:v>
                </c:pt>
                <c:pt idx="1">
                  <c:v>530</c:v>
                </c:pt>
                <c:pt idx="2">
                  <c:v>1766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56-4F65-8216-1F92E26E12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693725040"/>
        <c:axId val="693721760"/>
      </c:barChart>
      <c:catAx>
        <c:axId val="693725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3721760"/>
        <c:crosses val="autoZero"/>
        <c:auto val="1"/>
        <c:lblAlgn val="ctr"/>
        <c:lblOffset val="100"/>
        <c:noMultiLvlLbl val="0"/>
      </c:catAx>
      <c:valAx>
        <c:axId val="693721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9372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Tabelle1!$B$26</c:f>
              <c:strCache>
                <c:ptCount val="1"/>
                <c:pt idx="0">
                  <c:v>Slices</c:v>
                </c:pt>
              </c:strCache>
            </c:strRef>
          </c:tx>
          <c:spPr>
            <a:solidFill>
              <a:srgbClr val="0035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Tabelle1!$C$25:$E$25</c:f>
              <c:strCache>
                <c:ptCount val="3"/>
                <c:pt idx="0">
                  <c:v>b=32</c:v>
                </c:pt>
                <c:pt idx="1">
                  <c:v>b=64</c:v>
                </c:pt>
                <c:pt idx="2">
                  <c:v>b=128</c:v>
                </c:pt>
              </c:strCache>
            </c:strRef>
          </c:cat>
          <c:val>
            <c:numRef>
              <c:f>Tabelle1!$C$26:$E$26</c:f>
              <c:numCache>
                <c:formatCode>General</c:formatCode>
                <c:ptCount val="3"/>
                <c:pt idx="0">
                  <c:v>196</c:v>
                </c:pt>
                <c:pt idx="1">
                  <c:v>377</c:v>
                </c:pt>
                <c:pt idx="2">
                  <c:v>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59-4028-9656-56B1D797F1B1}"/>
            </c:ext>
          </c:extLst>
        </c:ser>
        <c:ser>
          <c:idx val="1"/>
          <c:order val="1"/>
          <c:tx>
            <c:strRef>
              <c:f>Tabelle1!$B$27</c:f>
              <c:strCache>
                <c:ptCount val="1"/>
                <c:pt idx="0">
                  <c:v>Latency [ms]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7159-4028-9656-56B1D797F1B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159-4028-9656-56B1D797F1B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25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7159-4028-9656-56B1D797F1B1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Tabelle1!$C$25:$E$25</c:f>
              <c:strCache>
                <c:ptCount val="3"/>
                <c:pt idx="0">
                  <c:v>b=32</c:v>
                </c:pt>
                <c:pt idx="1">
                  <c:v>b=64</c:v>
                </c:pt>
                <c:pt idx="2">
                  <c:v>b=128</c:v>
                </c:pt>
              </c:strCache>
            </c:strRef>
          </c:cat>
          <c:val>
            <c:numRef>
              <c:f>Tabelle1!$C$27:$E$27</c:f>
              <c:numCache>
                <c:formatCode>General</c:formatCode>
                <c:ptCount val="3"/>
                <c:pt idx="0">
                  <c:v>966</c:v>
                </c:pt>
                <c:pt idx="1">
                  <c:v>488</c:v>
                </c:pt>
                <c:pt idx="2">
                  <c:v>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59-4028-9656-56B1D797F1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608377976"/>
        <c:axId val="608374040"/>
      </c:barChart>
      <c:catAx>
        <c:axId val="608377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08374040"/>
        <c:crosses val="autoZero"/>
        <c:auto val="1"/>
        <c:lblAlgn val="ctr"/>
        <c:lblOffset val="100"/>
        <c:noMultiLvlLbl val="0"/>
      </c:catAx>
      <c:valAx>
        <c:axId val="608374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8377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Tabelle1!$B$50</c:f>
              <c:strCache>
                <c:ptCount val="1"/>
                <c:pt idx="0">
                  <c:v>Slices</c:v>
                </c:pt>
              </c:strCache>
            </c:strRef>
          </c:tx>
          <c:spPr>
            <a:solidFill>
              <a:srgbClr val="0035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Tabelle1!$C$49:$E$49</c:f>
              <c:strCache>
                <c:ptCount val="3"/>
                <c:pt idx="0">
                  <c:v>b=32</c:v>
                </c:pt>
                <c:pt idx="1">
                  <c:v>b=64</c:v>
                </c:pt>
                <c:pt idx="2">
                  <c:v>b=128</c:v>
                </c:pt>
              </c:strCache>
            </c:strRef>
          </c:cat>
          <c:val>
            <c:numRef>
              <c:f>Tabelle1!$C$50:$E$50</c:f>
              <c:numCache>
                <c:formatCode>General</c:formatCode>
                <c:ptCount val="3"/>
                <c:pt idx="0">
                  <c:v>1473</c:v>
                </c:pt>
                <c:pt idx="1">
                  <c:v>5457</c:v>
                </c:pt>
                <c:pt idx="2">
                  <c:v>21435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37-4E0E-8845-4CDEE010653D}"/>
            </c:ext>
          </c:extLst>
        </c:ser>
        <c:ser>
          <c:idx val="1"/>
          <c:order val="1"/>
          <c:tx>
            <c:strRef>
              <c:f>Tabelle1!$B$51</c:f>
              <c:strCache>
                <c:ptCount val="1"/>
                <c:pt idx="0">
                  <c:v>Latency [ms]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3.2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5037-4E0E-8845-4CDEE010653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0.9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037-4E0E-8845-4CDEE010653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0.5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5037-4E0E-8845-4CDEE010653D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Tabelle1!$C$49:$E$49</c:f>
              <c:strCache>
                <c:ptCount val="3"/>
                <c:pt idx="0">
                  <c:v>b=32</c:v>
                </c:pt>
                <c:pt idx="1">
                  <c:v>b=64</c:v>
                </c:pt>
                <c:pt idx="2">
                  <c:v>b=128</c:v>
                </c:pt>
              </c:strCache>
            </c:strRef>
          </c:cat>
          <c:val>
            <c:numRef>
              <c:f>Tabelle1!$C$51:$E$51</c:f>
              <c:numCache>
                <c:formatCode>General</c:formatCode>
                <c:ptCount val="3"/>
                <c:pt idx="0">
                  <c:v>3200</c:v>
                </c:pt>
                <c:pt idx="1">
                  <c:v>900</c:v>
                </c:pt>
                <c:pt idx="2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37-4E0E-8845-4CDEE01065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79604760"/>
        <c:axId val="779608368"/>
      </c:barChart>
      <c:catAx>
        <c:axId val="779604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9608368"/>
        <c:crosses val="autoZero"/>
        <c:auto val="1"/>
        <c:lblAlgn val="ctr"/>
        <c:lblOffset val="100"/>
        <c:noMultiLvlLbl val="0"/>
      </c:catAx>
      <c:valAx>
        <c:axId val="779608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9604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Tabelle1!$B$68</c:f>
              <c:strCache>
                <c:ptCount val="1"/>
                <c:pt idx="0">
                  <c:v>Our</c:v>
                </c:pt>
              </c:strCache>
            </c:strRef>
          </c:tx>
          <c:spPr>
            <a:solidFill>
              <a:srgbClr val="0035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Tabelle1!$C$67:$E$67</c:f>
              <c:strCache>
                <c:ptCount val="3"/>
                <c:pt idx="0">
                  <c:v>b=32</c:v>
                </c:pt>
                <c:pt idx="1">
                  <c:v>b=64</c:v>
                </c:pt>
                <c:pt idx="2">
                  <c:v>b=128</c:v>
                </c:pt>
              </c:strCache>
            </c:strRef>
          </c:cat>
          <c:val>
            <c:numRef>
              <c:f>Tabelle1!$C$68:$E$68</c:f>
              <c:numCache>
                <c:formatCode>General</c:formatCode>
                <c:ptCount val="3"/>
                <c:pt idx="0">
                  <c:v>313</c:v>
                </c:pt>
                <c:pt idx="1">
                  <c:v>786</c:v>
                </c:pt>
                <c:pt idx="2">
                  <c:v>1807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65-48B1-87C1-2F8F7C763550}"/>
            </c:ext>
          </c:extLst>
        </c:ser>
        <c:ser>
          <c:idx val="1"/>
          <c:order val="1"/>
          <c:tx>
            <c:strRef>
              <c:f>Tabelle1!$B$69</c:f>
              <c:strCache>
                <c:ptCount val="1"/>
                <c:pt idx="0">
                  <c:v>[RBMG21]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Tabelle1!$C$67:$E$67</c:f>
              <c:strCache>
                <c:ptCount val="3"/>
                <c:pt idx="0">
                  <c:v>b=32</c:v>
                </c:pt>
                <c:pt idx="1">
                  <c:v>b=64</c:v>
                </c:pt>
                <c:pt idx="2">
                  <c:v>b=128</c:v>
                </c:pt>
              </c:strCache>
            </c:strRef>
          </c:cat>
          <c:val>
            <c:numRef>
              <c:f>Tabelle1!$C$69:$E$69</c:f>
              <c:numCache>
                <c:formatCode>General</c:formatCode>
                <c:ptCount val="3"/>
                <c:pt idx="0">
                  <c:v>495</c:v>
                </c:pt>
                <c:pt idx="1">
                  <c:v>994</c:v>
                </c:pt>
                <c:pt idx="2">
                  <c:v>3352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65-48B1-87C1-2F8F7C7635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76503640"/>
        <c:axId val="776508232"/>
      </c:barChart>
      <c:catAx>
        <c:axId val="776503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76508232"/>
        <c:crosses val="autoZero"/>
        <c:auto val="1"/>
        <c:lblAlgn val="ctr"/>
        <c:lblOffset val="100"/>
        <c:noMultiLvlLbl val="0"/>
      </c:catAx>
      <c:valAx>
        <c:axId val="776508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76503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728AD-B8FF-467B-AF5F-4891412E46D0}" type="datetimeFigureOut">
              <a:rPr lang="de-DE" smtClean="0"/>
              <a:t>16.09.2022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045E6-D734-4DB2-BEE5-DF972DD20C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0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w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w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4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D593941-669A-45D9-88A1-79A6D241AA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27" b="27349"/>
          <a:stretch/>
        </p:blipFill>
        <p:spPr>
          <a:xfrm>
            <a:off x="-7344" y="-12133"/>
            <a:ext cx="9151343" cy="2943923"/>
          </a:xfrm>
          <a:prstGeom prst="rect">
            <a:avLst/>
          </a:prstGeom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6596" y="4876006"/>
            <a:ext cx="1224136" cy="144000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2"/>
                </a:solidFill>
              </a:defRPr>
            </a:lvl1pPr>
          </a:lstStyle>
          <a:p>
            <a:fld id="{8B683EEE-0AF7-4459-8ED5-170018B60954}" type="datetime4">
              <a:rPr lang="en-US" smtClean="0"/>
              <a:t>September 16, 2022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9512" y="3077526"/>
            <a:ext cx="1512168" cy="104950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FE2DEA6-4F76-4BF3-A4CD-42FDDDA6B7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96" y="3298695"/>
            <a:ext cx="6809660" cy="3531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The Title</a:t>
            </a:r>
          </a:p>
        </p:txBody>
      </p:sp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3E86275B-822E-4681-B38E-9459402F9D3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92495437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CBD9AA3E-096C-44E5-A284-AE963646F6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feld 16">
            <a:extLst>
              <a:ext uri="{FF2B5EF4-FFF2-40B4-BE49-F238E27FC236}">
                <a16:creationId xmlns:a16="http://schemas.microsoft.com/office/drawing/2014/main" id="{FE3F4017-C2BE-4586-9255-17D4E215E96F}"/>
              </a:ext>
            </a:extLst>
          </p:cNvPr>
          <p:cNvSpPr txBox="1"/>
          <p:nvPr userDrawn="1"/>
        </p:nvSpPr>
        <p:spPr>
          <a:xfrm>
            <a:off x="4716016" y="4515966"/>
            <a:ext cx="32403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900" dirty="0">
                <a:solidFill>
                  <a:schemeClr val="tx2"/>
                </a:solidFill>
              </a:rPr>
              <a:t>Chair </a:t>
            </a:r>
            <a:r>
              <a:rPr lang="de-DE" sz="900" dirty="0" err="1">
                <a:solidFill>
                  <a:schemeClr val="tx2"/>
                </a:solidFill>
              </a:rPr>
              <a:t>for</a:t>
            </a:r>
            <a:r>
              <a:rPr lang="de-DE" sz="900" dirty="0">
                <a:solidFill>
                  <a:schemeClr val="tx2"/>
                </a:solidFill>
              </a:rPr>
              <a:t> Security Engineering </a:t>
            </a:r>
          </a:p>
          <a:p>
            <a:pPr algn="r"/>
            <a:r>
              <a:rPr lang="en-US" sz="900" dirty="0">
                <a:solidFill>
                  <a:schemeClr val="tx2"/>
                </a:solidFill>
              </a:rPr>
              <a:t>Faculty of Computer Science</a:t>
            </a:r>
          </a:p>
          <a:p>
            <a:pPr algn="r"/>
            <a:r>
              <a:rPr lang="en-US" sz="900" dirty="0">
                <a:solidFill>
                  <a:schemeClr val="tx2"/>
                </a:solidFill>
              </a:rPr>
              <a:t>Ruhr University Bochum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4AFF73E-44FE-4714-BD8C-41436E0641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96" y="3668292"/>
            <a:ext cx="6809660" cy="353176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64817261-B41F-492C-B4D6-9357C95F27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596" y="4580881"/>
            <a:ext cx="1999660" cy="277377"/>
          </a:xfrm>
          <a:prstGeom prst="rect">
            <a:avLst/>
          </a:prstGeom>
        </p:spPr>
        <p:txBody>
          <a:bodyPr/>
          <a:lstStyle>
            <a:lvl1pPr>
              <a:defRPr sz="11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Presenter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BB9C3C-C0BC-4E33-9C7E-05F4E9E5E3A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81646" y="4465653"/>
            <a:ext cx="1015662" cy="5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000" y="954000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3708000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/>
              <a:t>Bildunterzeile // für weitere Ebenen (Text)  &gt;&gt; Menü &gt; Start &gt; Absatz &gt; Listenebene erhöhen </a:t>
            </a:r>
          </a:p>
          <a:p>
            <a:pPr lvl="1"/>
            <a:r>
              <a:rPr lang="en-US" noProof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80000" y="954000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708000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 dirty="0" err="1"/>
              <a:t>Bildunterzeile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(Text) 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56F1CD2C-44B4-44B0-A15B-6CF96BB1F73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BA3B9A3-F466-444B-8F04-646336AA7638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DE85D1D8-57A3-46DF-8F81-F40E8AF77A9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BEA60FD8-0DD2-4BCF-9C28-4FBD4CA9D82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02CAF1B-7BB8-4900-A5E6-3A2BD7361D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6225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  <p15:guide id="5" pos="2790">
          <p15:clr>
            <a:srgbClr val="FBAE40"/>
          </p15:clr>
        </p15:guide>
        <p15:guide id="6" pos="54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293982"/>
            <a:ext cx="324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 marL="234000" indent="-234000">
              <a:buFont typeface="Arial" panose="020B0604020202020204" pitchFamily="34" charset="0"/>
              <a:buChar char="•"/>
              <a:defRPr/>
            </a:lvl3pPr>
            <a:lvl4pPr marL="468000" indent="-234000">
              <a:buFont typeface="Arial" panose="020B0604020202020204" pitchFamily="34" charset="0"/>
              <a:buChar char="•"/>
              <a:defRPr/>
            </a:lvl4pPr>
            <a:lvl5pPr marL="702000" indent="-234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04000" y="1329982"/>
            <a:ext cx="4536000" cy="3024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/>
              <a:t>Bild durch Klicken auf Symbol hinzufügen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D1AE8A3A-C979-466C-AE5E-BC081A145E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75ADAC1-0C94-41DE-8EFB-B1EA3D09F52B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675F8A-75D9-4A4E-9D2F-C743783742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C1E06EC-28D4-40E2-8296-0F2E1193130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A0EC2408-F7DF-4B5B-B414-5C67426C83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19991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50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149966"/>
            <a:ext cx="4104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0" y="1185966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0" y="3939966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/>
              <a:t>Bildunterzeile // für weitere Ebenen (Text)  &gt;&gt; Menü &gt; Start &gt; Absatz &gt; Listenebene erhöhen </a:t>
            </a:r>
          </a:p>
          <a:p>
            <a:pPr lvl="0"/>
            <a:endParaRPr lang="en-US" noProof="0"/>
          </a:p>
          <a:p>
            <a:pPr lvl="1"/>
            <a:r>
              <a:rPr lang="en-US" noProof="0"/>
              <a:t>Zweite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B80A59D-3213-4C09-9DD1-8BF7725A985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0A9F6EF-721B-48C6-91DE-CDC636E93F8C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5307DC0-C45A-46D3-8569-6CA6C6551B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7C25232-5765-436A-8C0F-812BA577719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8BCE4425-216F-4818-B426-FD4C695663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87194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 userDrawn="1">
          <p15:clr>
            <a:srgbClr val="FBAE40"/>
          </p15:clr>
        </p15:guide>
        <p15:guide id="2" pos="5444" userDrawn="1">
          <p15:clr>
            <a:srgbClr val="FBAE40"/>
          </p15:clr>
        </p15:guide>
        <p15:guide id="3" orient="horz" pos="596" userDrawn="1">
          <p15:clr>
            <a:srgbClr val="FBAE40"/>
          </p15:clr>
        </p15:guide>
        <p15:guide id="4" orient="horz" pos="226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220000" y="1149966"/>
            <a:ext cx="342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1185966"/>
            <a:ext cx="3960000" cy="264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3939966"/>
            <a:ext cx="3960000" cy="576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 dirty="0" err="1"/>
              <a:t>Bildunterzeile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(Text) 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0"/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959C5DAD-F6FF-4487-85FA-12403A2A590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F9EC9C3-5623-4193-8D15-6B757E93A9D6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FCFE110-45A7-442B-BC72-036425456E3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75D83F5-2140-4982-8C13-C12FE4F8322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BAB27560-1954-4225-8798-B811AB963E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13746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221974"/>
            <a:ext cx="540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3pPr marL="180975" indent="-180975">
              <a:defRPr/>
            </a:lvl3pPr>
            <a:lvl4pPr marL="447675" indent="-214313">
              <a:defRPr/>
            </a:lvl4pPr>
            <a:lvl5pPr marL="628650" indent="-160338">
              <a:defRPr/>
            </a:lvl5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Ebene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Ebene</a:t>
            </a:r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Ebene</a:t>
            </a:r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Ebene</a:t>
            </a:r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Ebene</a:t>
            </a:r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Ebene</a:t>
            </a:r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Ebene</a:t>
            </a:r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Ebene</a:t>
            </a:r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000" y="1257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0000" y="2931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0BA744DD-2255-484D-9DB5-45CE7B451B3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BB18D1F-9E29-458B-ADEC-5E55F02941B0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6E278EDC-6117-4E93-BDEA-10FCF3B1BF2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03D7DC12-E833-4145-8309-42B5557C51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D160850E-E5D4-4B28-B63A-012D688F66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562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 userDrawn="1">
          <p15:clr>
            <a:srgbClr val="FBAE40"/>
          </p15:clr>
        </p15:guide>
        <p15:guide id="5" orient="horz" pos="2564" userDrawn="1">
          <p15:clr>
            <a:srgbClr val="FBAE40"/>
          </p15:clr>
        </p15:guide>
        <p15:guide id="6" orient="horz" pos="151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40000" y="1221974"/>
            <a:ext cx="5400000" cy="336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Subline auf erster Ebene // für weitere Ebenen &gt;&gt; Menü &gt; Start &gt; Absatz &gt; Listenebene erhöhen 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  <a:p>
            <a:pPr lvl="5"/>
            <a:r>
              <a:rPr lang="en-US" noProof="0"/>
              <a:t>Sechste Ebene</a:t>
            </a:r>
          </a:p>
          <a:p>
            <a:pPr lvl="6"/>
            <a:r>
              <a:rPr lang="en-US" noProof="0"/>
              <a:t>Siebte Ebene</a:t>
            </a:r>
          </a:p>
          <a:p>
            <a:pPr lvl="7"/>
            <a:r>
              <a:rPr lang="en-US" noProof="0"/>
              <a:t>Achte Ebene</a:t>
            </a:r>
          </a:p>
          <a:p>
            <a:pPr lvl="8"/>
            <a:r>
              <a:rPr lang="en-US" noProof="0"/>
              <a:t>Neunte Ebene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8000" y="1257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8000" y="2931974"/>
            <a:ext cx="2160000" cy="1440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68D8B4E9-A734-41FB-A74C-BF59482C9F3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AB4F9DD-052A-4313-887C-C21B2FBB525D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E55CD02-36A8-461D-9A15-18423015CA4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D05CDAA0-921A-4E62-B279-C546942E7C3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D9FF370A-B6BF-4BF6-B142-297ACB2F32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460" y="499622"/>
            <a:ext cx="7560000" cy="34995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870102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 userDrawn="1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6586" y="951570"/>
            <a:ext cx="8171384" cy="3672078"/>
          </a:xfrm>
          <a:prstGeom prst="rect">
            <a:avLst/>
          </a:prstGeom>
        </p:spPr>
        <p:txBody>
          <a:bodyPr>
            <a:normAutofit/>
          </a:bodyPr>
          <a:lstStyle>
            <a:lvl1pPr marL="257173" indent="-257173">
              <a:buFont typeface="Wingdings" panose="05000000000000000000" pitchFamily="2" charset="2"/>
              <a:buChar char="§"/>
              <a:defRPr sz="105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1484" indent="-128587">
              <a:buFont typeface="Arial" panose="020B0604020202020204" pitchFamily="34" charset="0"/>
              <a:buChar char="•"/>
              <a:defRPr sz="9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TEXTMASTERFORMAT BEARBEITEN</a:t>
            </a:r>
          </a:p>
          <a:p>
            <a:pPr lvl="1"/>
            <a:r>
              <a:rPr lang="en-US" noProof="0" dirty="0"/>
              <a:t>	ZWEITE EBENE</a:t>
            </a:r>
          </a:p>
        </p:txBody>
      </p:sp>
      <p:sp>
        <p:nvSpPr>
          <p:cNvPr id="11" name="Rechteck 7"/>
          <p:cNvSpPr/>
          <p:nvPr userDrawn="1"/>
        </p:nvSpPr>
        <p:spPr>
          <a:xfrm>
            <a:off x="0" y="-20538"/>
            <a:ext cx="9144000" cy="735216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560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5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689" y="213639"/>
            <a:ext cx="1152128" cy="5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76456" y="195487"/>
            <a:ext cx="370980" cy="934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rgbClr val="8DAE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EBE111-92A3-4E73-8F7A-A17121EB3B26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ext Box 6"/>
          <p:cNvSpPr txBox="1">
            <a:spLocks noChangeArrowheads="1"/>
          </p:cNvSpPr>
          <p:nvPr userDrawn="1"/>
        </p:nvSpPr>
        <p:spPr bwMode="auto">
          <a:xfrm>
            <a:off x="456237" y="4840003"/>
            <a:ext cx="6925888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cs typeface="DejaVu Sans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sz="750" b="1" dirty="0">
                <a:solidFill>
                  <a:srgbClr val="003560"/>
                </a:solidFill>
                <a:cs typeface="Arial" charset="0"/>
              </a:rPr>
              <a:t>RUHR-UNIVERSITÄT</a:t>
            </a:r>
            <a:r>
              <a:rPr lang="de-DE" sz="750" dirty="0">
                <a:solidFill>
                  <a:srgbClr val="003560"/>
                </a:solidFill>
                <a:cs typeface="Arial" charset="0"/>
              </a:rPr>
              <a:t> BOCHUM |</a:t>
            </a:r>
            <a:r>
              <a:rPr lang="de-DE" sz="750" baseline="0" dirty="0">
                <a:solidFill>
                  <a:srgbClr val="003560"/>
                </a:solidFill>
                <a:cs typeface="Arial" charset="0"/>
              </a:rPr>
              <a:t> </a:t>
            </a:r>
            <a:r>
              <a:rPr lang="de-DE" sz="750" b="0" baseline="0" dirty="0">
                <a:solidFill>
                  <a:srgbClr val="003560"/>
                </a:solidFill>
                <a:cs typeface="Arial" charset="0"/>
              </a:rPr>
              <a:t>LEHRSTUHL SECURITY ENGINEERING</a:t>
            </a:r>
            <a:endParaRPr lang="de-DE" sz="750" b="0" dirty="0">
              <a:solidFill>
                <a:srgbClr val="003560"/>
              </a:solidFill>
              <a:cs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6236" y="413985"/>
            <a:ext cx="7886700" cy="213554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9" name="Title 3"/>
          <p:cNvSpPr txBox="1">
            <a:spLocks/>
          </p:cNvSpPr>
          <p:nvPr userDrawn="1"/>
        </p:nvSpPr>
        <p:spPr>
          <a:xfrm>
            <a:off x="456237" y="183050"/>
            <a:ext cx="6925888" cy="12734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ct val="0"/>
              </a:spcBef>
              <a:buNone/>
              <a:defRPr sz="1600" b="1" kern="1200">
                <a:solidFill>
                  <a:srgbClr val="0035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6857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sz="600" baseline="0" dirty="0">
                <a:latin typeface="Arial" panose="020B0604020202020204" pitchFamily="34" charset="0"/>
                <a:cs typeface="Arial" panose="020B0604020202020204" pitchFamily="34" charset="0"/>
              </a:rPr>
              <a:t>KRYPTOGRAPHIE AUF HARDWAREBASIERTEN PLATFORMEN, WINTERSEMESTER 2019 / 2020</a:t>
            </a:r>
            <a:endParaRPr lang="de-DE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566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6585" y="951570"/>
            <a:ext cx="8171384" cy="3672078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Font typeface="Wingdings" panose="05000000000000000000" pitchFamily="2" charset="2"/>
              <a:buChar char="§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25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6237" y="357504"/>
            <a:ext cx="8171732" cy="27003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76456" y="195486"/>
            <a:ext cx="370980" cy="934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>
                <a:solidFill>
                  <a:srgbClr val="8DAE1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EBE111-92A3-4E73-8F7A-A17121EB3B2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9918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F0A01-161D-4EA5-87CA-E0CF7AF0F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7AAB3E0-18C0-4BA8-BBC4-D0BF85C9C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CDF30F-B163-4A5A-9892-9EBFA93A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2F1A6-5306-42B4-973B-07E8633B1236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47D439-FA7C-47E4-B65E-8B2FD0DA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CBCF96-80F2-4167-A7DE-930B014E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076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A3732-4C49-4654-817C-39E5D10B1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D4DDB7-B387-4E7E-973B-7910EB21C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8B06D3-94D5-424E-B255-C8B25568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DF32-CBF8-4940-97A3-B037A4FF2EC0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4D22E4-CF75-4F46-A974-851749D88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E0770B-1460-453C-90CB-2BB7D1B01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56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86D90FE4-CB6A-42BB-8784-F617E68D1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93C4F642-EC9F-43D1-8CD4-B0444B20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1640" y="4919549"/>
            <a:ext cx="4583632" cy="230832"/>
          </a:xfrm>
        </p:spPr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86D0B4BD-066A-475C-B69E-CF32EA62B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418ADCF-9AE4-40E1-819A-39476FDE3B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520" y="842963"/>
            <a:ext cx="8554343" cy="3889375"/>
          </a:xfrm>
          <a:prstGeom prst="rect">
            <a:avLst/>
          </a:prstGeom>
        </p:spPr>
        <p:txBody>
          <a:bodyPr lIns="0"/>
          <a:lstStyle>
            <a:lvl2pPr marL="180975" indent="-180975">
              <a:buSzPct val="100000"/>
              <a:buFont typeface="Wingdings" panose="05000000000000000000" pitchFamily="2" charset="2"/>
              <a:buChar char="§"/>
              <a:defRPr/>
            </a:lvl2pPr>
            <a:lvl5pPr>
              <a:defRPr/>
            </a:lvl5pPr>
            <a:lvl6pPr>
              <a:defRPr/>
            </a:lvl6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3"/>
            <a:r>
              <a:rPr lang="de-DE" dirty="0"/>
              <a:t>Dritte Ebene</a:t>
            </a:r>
          </a:p>
          <a:p>
            <a:pPr lvl="4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83634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6A1A5-6ED7-4F0B-8EB6-5F0388D6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63D975-9A38-454B-A6C5-9F42FA148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7F9290-C5C5-4228-AD2F-BD301FCA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E306F-FD03-4E26-B256-A2803A88BB01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01D397-BC8C-4E63-BD78-0AF0FBEB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378DC1-A19C-4314-9C0F-C0B7F0568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33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31233-FAAA-4F52-8901-F758404F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F3970D-2031-472B-A202-1DF9A6E24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7CCFDB9-3965-4935-9F07-20B230EDD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DD0F75-1B9F-4FD8-B549-52B4ABB78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4D023-68D7-4413-BD36-FFA3A17B9765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B975A4-E8A8-4306-A27E-39459ED6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2CD6DC-07D1-415B-B1CB-071DB0B3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789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C80BE8-5D7F-42DE-B761-C885C45C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B6FDB59-8235-49F9-A7FE-E7CEDF1BA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E0F7EF-DA20-49E9-9C5D-C4CFDE7A9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B1D71F-21CD-4DBD-96F8-5CF0CC4E4A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E46F463-D450-465B-AD9B-44C037551D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E7C98D4-4FBE-42A8-9F38-CFF69D21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5D20-E375-4A0C-B4E0-A39925536421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B61070B-DFCC-465A-A2D2-7194BB82A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0295C95-9F37-46BA-B88D-B141854C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283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E7B488-4354-42F9-8385-568178A83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A3D7F4-117D-47DC-BEE6-FC81A29F9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0122D-3D63-4501-AA56-278C8D7F7036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5118E3-83FA-49D5-9552-9E4D812B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EF23E7-EBBB-4558-8D9A-EB7B94282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251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29A2263-1B48-41C8-ADF3-6602A5392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66E3B-96E3-46AA-8F41-E5375CEE346B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1CF6A3B-22DB-498E-B650-4C764A3D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22CF12-AF51-4082-9B03-5F0A3FC7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288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0ECC5-1D3C-4137-A25A-9331BE426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461F32-5E1A-40D2-B796-B84C39EBB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81EC79C-B803-4600-8DA6-1132F5F93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A428853-76BB-4337-87EA-23D8407A8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7EFE4-6324-4037-9392-9E6BF2D20C57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5B86C9-15C6-48F8-8F82-AFA54D5AB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93B4E8-5144-421C-9B62-E3EADADBE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066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26BEFF-B1CD-4025-B0D3-2414195E1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378A2F9-EEE2-47F6-BB6F-4CE1BE5E0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597C7A9-6DA9-4CF2-AB11-AB3606CEA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D0B206-1B54-424A-BF0C-C4265861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FA7CA-162D-4979-BE3C-CDED82D2C324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C9A007-3AF3-4CC0-9A44-404177682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B2EEB9E-6896-4E81-BD36-20A66D39A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9835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DC1D60-F768-49A6-960F-CA79772B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6B82469-9189-454C-82C9-40E1D9713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C70E71-AA34-470E-83CC-F46BA02CF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F1AC4-2A68-490C-80C3-D6BBA42897F2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7F2236-0A6F-4C54-994F-634938B5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BA0002-612F-482E-99FC-245E921C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497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7F6331F-FEA9-4BB6-891D-8F8E0C204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EDA4ECC-D85B-4EF1-95E7-A4A6B2626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FDFDD3-5339-452B-BFE1-FE6F6A831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D5BC-2D64-45FF-96BA-644493A131FA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2A70ED-E40F-4626-9D1F-2DBBB4FC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115FB-0C31-4E09-8E2A-99D5DA20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31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756000"/>
            <a:ext cx="8172000" cy="720000"/>
          </a:xfrm>
        </p:spPr>
        <p:txBody>
          <a:bodyPr/>
          <a:lstStyle>
            <a:lvl1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000" y="1476441"/>
            <a:ext cx="8172000" cy="1439863"/>
          </a:xfrm>
          <a:prstGeom prst="rect">
            <a:avLst/>
          </a:prstGeom>
        </p:spPr>
        <p:txBody>
          <a:bodyPr/>
          <a:lstStyle>
            <a:lvl1pPr>
              <a:lnSpc>
                <a:spcPts val="5700"/>
              </a:lnSpc>
              <a:defRPr sz="4800" b="0">
                <a:solidFill>
                  <a:schemeClr val="bg1"/>
                </a:solidFill>
              </a:defRPr>
            </a:lvl1pPr>
            <a:lvl2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2pPr>
            <a:lvl3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3pPr>
            <a:lvl4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4pPr>
            <a:lvl5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5pPr>
            <a:lvl6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6pPr>
            <a:lvl7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7pPr>
            <a:lvl8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8pPr>
            <a:lvl9pPr>
              <a:lnSpc>
                <a:spcPts val="5700"/>
              </a:lnSpc>
              <a:defRPr sz="48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910894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Gebäude, Gras, groß enthält.&#10;&#10;Automatisch generierte Beschreibung">
            <a:extLst>
              <a:ext uri="{FF2B5EF4-FFF2-40B4-BE49-F238E27FC236}">
                <a16:creationId xmlns:a16="http://schemas.microsoft.com/office/drawing/2014/main" id="{B258C7D3-EAD5-43EC-8135-83B0DA01B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792" b="11292"/>
          <a:stretch/>
        </p:blipFill>
        <p:spPr>
          <a:xfrm>
            <a:off x="-10274" y="1"/>
            <a:ext cx="9154273" cy="5143499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E89B87F-57CF-4B5C-B76C-8BF79B69F0BE}"/>
              </a:ext>
            </a:extLst>
          </p:cNvPr>
          <p:cNvSpPr/>
          <p:nvPr userDrawn="1"/>
        </p:nvSpPr>
        <p:spPr>
          <a:xfrm>
            <a:off x="6516216" y="0"/>
            <a:ext cx="2627784" cy="5143499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3E86275B-822E-4681-B38E-9459402F9D3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990019674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19" name="Objekt 18">
                        <a:extLst>
                          <a:ext uri="{FF2B5EF4-FFF2-40B4-BE49-F238E27FC236}">
                            <a16:creationId xmlns:a16="http://schemas.microsoft.com/office/drawing/2014/main" id="{3E86275B-822E-4681-B38E-9459402F9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E2851D7-EA82-4E12-BF7D-6C2A625B459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60233" y="1502803"/>
            <a:ext cx="2235634" cy="1212963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….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ECA658-E7E6-41DD-B13F-DA86598C3DF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19919" y="3867894"/>
            <a:ext cx="2016223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6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_Slide_FP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Elektronik, Schaltkreis enthält.&#10;&#10;Automatisch generierte Beschreibung">
            <a:extLst>
              <a:ext uri="{FF2B5EF4-FFF2-40B4-BE49-F238E27FC236}">
                <a16:creationId xmlns:a16="http://schemas.microsoft.com/office/drawing/2014/main" id="{B47084A8-3FC2-4C39-9974-F7CAD3D58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590" b="18514"/>
          <a:stretch/>
        </p:blipFill>
        <p:spPr>
          <a:xfrm>
            <a:off x="-12616" y="0"/>
            <a:ext cx="9156616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E89B87F-57CF-4B5C-B76C-8BF79B69F0BE}"/>
              </a:ext>
            </a:extLst>
          </p:cNvPr>
          <p:cNvSpPr/>
          <p:nvPr userDrawn="1"/>
        </p:nvSpPr>
        <p:spPr>
          <a:xfrm>
            <a:off x="6516216" y="0"/>
            <a:ext cx="2627784" cy="5143499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280AEE6-13C0-4F56-8034-BF75659B11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96205" y="4391066"/>
            <a:ext cx="1999661" cy="664522"/>
          </a:xfrm>
          <a:prstGeom prst="rect">
            <a:avLst/>
          </a:prstGeom>
        </p:spPr>
      </p:pic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3E86275B-822E-4681-B38E-9459402F9D33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996901112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4" imgW="0" imgH="360" progId="FoxitReader.Document">
                  <p:embed/>
                </p:oleObj>
              </mc:Choice>
              <mc:Fallback>
                <p:oleObj name="PDF" r:id="rId4" imgW="0" imgH="360" progId="FoxitReader.Document">
                  <p:embed/>
                  <p:pic>
                    <p:nvPicPr>
                      <p:cNvPr id="19" name="Objekt 18">
                        <a:extLst>
                          <a:ext uri="{FF2B5EF4-FFF2-40B4-BE49-F238E27FC236}">
                            <a16:creationId xmlns:a16="http://schemas.microsoft.com/office/drawing/2014/main" id="{3E86275B-822E-4681-B38E-9459402F9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E2851D7-EA82-4E12-BF7D-6C2A625B459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60233" y="1502803"/>
            <a:ext cx="2235634" cy="1212963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pPr lvl="0"/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68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CC830FB-7849-4266-9746-A51ACF5B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58CCF-EF09-4A7B-AEB5-4F22D3FAA7FC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5B350CC-D382-4621-B548-169588B0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1640" y="4919549"/>
            <a:ext cx="4583632" cy="230832"/>
          </a:xfrm>
        </p:spPr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164ADBA-EE48-48C5-B2EC-ED7F603E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779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" y="1131590"/>
            <a:ext cx="7560000" cy="3672408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 defTabSz="234000">
              <a:tabLst>
                <a:tab pos="234000" algn="l"/>
              </a:tabLst>
              <a:defRPr/>
            </a:lvl2pPr>
            <a:lvl3pPr marL="234000" indent="-234000" defTabSz="234000">
              <a:buFont typeface="Arial" panose="020B0604020202020204" pitchFamily="34" charset="0"/>
              <a:buChar char="•"/>
              <a:tabLst>
                <a:tab pos="234000" algn="l"/>
              </a:tabLst>
              <a:defRPr/>
            </a:lvl3pPr>
            <a:lvl4pPr marL="468000" indent="-234000" defTabSz="234000">
              <a:buFont typeface="Arial" panose="020B0604020202020204" pitchFamily="34" charset="0"/>
              <a:buChar char="•"/>
              <a:tabLst>
                <a:tab pos="234000" algn="l"/>
              </a:tabLst>
              <a:defRPr/>
            </a:lvl4pPr>
            <a:lvl5pPr marL="702000" indent="-234000" defTabSz="234000">
              <a:buFont typeface="Arial" panose="020B0604020202020204" pitchFamily="34" charset="0"/>
              <a:buChar char="•"/>
              <a:tabLst>
                <a:tab pos="234000" algn="l"/>
              </a:tabLst>
              <a:defRPr/>
            </a:lvl5pPr>
            <a:lvl6pPr marL="0" indent="0" defTabSz="234000">
              <a:buFont typeface="+mj-lt"/>
              <a:buNone/>
              <a:tabLst>
                <a:tab pos="234000" algn="l"/>
              </a:tabLst>
              <a:defRPr/>
            </a:lvl6pPr>
            <a:lvl7pPr defTabSz="234000">
              <a:tabLst>
                <a:tab pos="234000" algn="l"/>
              </a:tabLst>
              <a:defRPr/>
            </a:lvl7pPr>
            <a:lvl8pPr defTabSz="234000">
              <a:tabLst>
                <a:tab pos="234000" algn="l"/>
              </a:tabLst>
              <a:defRPr/>
            </a:lvl8pPr>
            <a:lvl9pPr defTabSz="234000">
              <a:tabLst>
                <a:tab pos="234000" algn="l"/>
              </a:tabLst>
              <a:defRPr/>
            </a:lvl9pPr>
          </a:lstStyle>
          <a:p>
            <a:pPr lvl="0"/>
            <a:r>
              <a:rPr lang="en-US" noProof="0" dirty="0"/>
              <a:t>Subline auf </a:t>
            </a:r>
            <a:r>
              <a:rPr lang="en-US" noProof="0" dirty="0" err="1"/>
              <a:t>erster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weitere</a:t>
            </a:r>
            <a:r>
              <a:rPr lang="en-US" noProof="0" dirty="0"/>
              <a:t> </a:t>
            </a:r>
            <a:r>
              <a:rPr lang="en-US" noProof="0" dirty="0" err="1"/>
              <a:t>Ebenen</a:t>
            </a:r>
            <a:r>
              <a:rPr lang="en-US" noProof="0" dirty="0"/>
              <a:t> &gt;&gt; </a:t>
            </a:r>
            <a:r>
              <a:rPr lang="en-US" noProof="0" dirty="0" err="1"/>
              <a:t>Menü</a:t>
            </a:r>
            <a:r>
              <a:rPr lang="en-US" noProof="0" dirty="0"/>
              <a:t> &gt; Start &gt; </a:t>
            </a:r>
            <a:r>
              <a:rPr lang="en-US" noProof="0" dirty="0" err="1"/>
              <a:t>Absatz</a:t>
            </a:r>
            <a:r>
              <a:rPr lang="en-US" noProof="0" dirty="0"/>
              <a:t> &gt;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r>
              <a:rPr lang="en-US" noProof="0" dirty="0"/>
              <a:t> </a:t>
            </a:r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EAA3E5-1B68-49C3-96B8-67B1E22F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5A86F-6F90-4A47-9CA6-781D5B9A0291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303E82-8BBD-4990-9BC4-5ECAF76C1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31640" y="4919549"/>
            <a:ext cx="4583632" cy="230832"/>
          </a:xfrm>
        </p:spPr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184B33-AB63-4867-A88C-A8835B97A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58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514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3911177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052000" y="468000"/>
            <a:ext cx="5040000" cy="3366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51999" y="3952800"/>
            <a:ext cx="5040000" cy="324000"/>
          </a:xfrm>
          <a:prstGeom prst="rect">
            <a:avLst/>
          </a:prstGeom>
        </p:spPr>
        <p:txBody>
          <a:bodyPr/>
          <a:lstStyle>
            <a:lvl1pPr>
              <a:lnSpc>
                <a:spcPts val="1200"/>
              </a:lnSpc>
              <a:spcAft>
                <a:spcPts val="0"/>
              </a:spcAft>
              <a:defRPr sz="900"/>
            </a:lvl1pPr>
            <a:lvl2pPr>
              <a:lnSpc>
                <a:spcPts val="1200"/>
              </a:lnSpc>
              <a:spcAft>
                <a:spcPts val="0"/>
              </a:spcAft>
              <a:defRPr sz="900"/>
            </a:lvl2pPr>
            <a:lvl3pPr>
              <a:lnSpc>
                <a:spcPts val="1200"/>
              </a:lnSpc>
              <a:spcAft>
                <a:spcPts val="0"/>
              </a:spcAft>
              <a:defRPr sz="900"/>
            </a:lvl3pPr>
            <a:lvl4pPr>
              <a:lnSpc>
                <a:spcPts val="1200"/>
              </a:lnSpc>
              <a:spcAft>
                <a:spcPts val="0"/>
              </a:spcAft>
              <a:defRPr sz="900"/>
            </a:lvl4pPr>
            <a:lvl5pPr>
              <a:lnSpc>
                <a:spcPts val="1200"/>
              </a:lnSpc>
              <a:spcAft>
                <a:spcPts val="0"/>
              </a:spcAft>
              <a:defRPr sz="900"/>
            </a:lvl5pPr>
            <a:lvl6pPr>
              <a:lnSpc>
                <a:spcPts val="1200"/>
              </a:lnSpc>
              <a:spcAft>
                <a:spcPts val="0"/>
              </a:spcAft>
              <a:defRPr sz="900"/>
            </a:lvl6pPr>
            <a:lvl7pPr>
              <a:lnSpc>
                <a:spcPts val="1200"/>
              </a:lnSpc>
              <a:spcAft>
                <a:spcPts val="0"/>
              </a:spcAft>
              <a:defRPr sz="900"/>
            </a:lvl7pPr>
            <a:lvl8pPr>
              <a:lnSpc>
                <a:spcPts val="1200"/>
              </a:lnSpc>
              <a:spcAft>
                <a:spcPts val="0"/>
              </a:spcAft>
              <a:defRPr sz="900"/>
            </a:lvl8pPr>
            <a:lvl9pPr>
              <a:lnSpc>
                <a:spcPts val="1200"/>
              </a:lnSpc>
              <a:spcAft>
                <a:spcPts val="0"/>
              </a:spcAft>
              <a:defRPr sz="900"/>
            </a:lvl9pPr>
          </a:lstStyle>
          <a:p>
            <a:pPr lvl="0"/>
            <a:r>
              <a:rPr lang="en-US" noProof="0"/>
              <a:t>Bildunterzeile // für weitere Ebenen (Text)  &gt;&gt; Menü &gt; Start &gt; Absatz &gt; Listenebene erhöhen </a:t>
            </a:r>
          </a:p>
          <a:p>
            <a:pPr lvl="1"/>
            <a:r>
              <a:rPr lang="en-US" noProof="0"/>
              <a:t>Zweite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49F0362-F591-41F4-A323-36030C43BF7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8BC41DE-6CAF-4AB4-B158-522962C41E0C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AC7A3CC-CA98-4B6C-9337-69269EDFA3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35AE113-9120-4F4D-842A-7D36CBECD0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‹Nr.›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5704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  <p15:guide id="3" orient="horz" pos="291" userDrawn="1">
          <p15:clr>
            <a:srgbClr val="FBAE40"/>
          </p15:clr>
        </p15:guide>
        <p15:guide id="4" orient="horz" pos="241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1520" y="228419"/>
            <a:ext cx="7560000" cy="303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Title</a:t>
            </a:r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1331640" y="4919549"/>
            <a:ext cx="4583632" cy="2308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820000" y="4919549"/>
            <a:ext cx="298312" cy="2239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‹Nr.›</a:t>
            </a:fld>
            <a:r>
              <a:rPr lang="de-DE" dirty="0"/>
              <a:t> 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>
            <a:cxnSpLocks/>
          </p:cNvCxnSpPr>
          <p:nvPr userDrawn="1"/>
        </p:nvCxnSpPr>
        <p:spPr>
          <a:xfrm>
            <a:off x="0" y="4919549"/>
            <a:ext cx="914400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560A27E7-D2CB-42E8-AFE2-9D4BCD72DB8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51520" y="95195"/>
            <a:ext cx="1223625" cy="87025"/>
          </a:xfrm>
          <a:prstGeom prst="rect">
            <a:avLst/>
          </a:prstGeom>
        </p:spPr>
      </p:pic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CBD9AA3E-096C-44E5-A284-AE963646F6D1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822913924"/>
              </p:ext>
            </p:extLst>
          </p:nvPr>
        </p:nvGraphicFramePr>
        <p:xfrm>
          <a:off x="8172400" y="1"/>
          <a:ext cx="647600" cy="6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0" imgW="0" imgH="360" progId="FoxitReader.Document">
                  <p:embed/>
                </p:oleObj>
              </mc:Choice>
              <mc:Fallback>
                <p:oleObj name="PDF" r:id="rId20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172400" y="1"/>
                        <a:ext cx="647600" cy="64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94529A20-CC28-40C7-A2F1-7905359619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90786" y="4919549"/>
            <a:ext cx="1314647" cy="223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1C8B7D8-4712-470B-933D-170C178B3BFC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0866F0A-077E-4E17-BB5A-1AB57AA26DFD}"/>
              </a:ext>
            </a:extLst>
          </p:cNvPr>
          <p:cNvSpPr txBox="1"/>
          <p:nvPr userDrawn="1"/>
        </p:nvSpPr>
        <p:spPr>
          <a:xfrm>
            <a:off x="2969" y="4919549"/>
            <a:ext cx="14006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tx2"/>
                </a:solidFill>
              </a:rPr>
              <a:t>Security Engineering </a:t>
            </a:r>
            <a:r>
              <a:rPr lang="de-DE" sz="900" b="0" dirty="0">
                <a:solidFill>
                  <a:schemeClr val="tx2"/>
                </a:solidFill>
              </a:rPr>
              <a:t>|</a:t>
            </a:r>
            <a:endParaRPr lang="en-US" sz="900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67" r:id="rId4"/>
    <p:sldLayoutId id="2147483668" r:id="rId5"/>
    <p:sldLayoutId id="2147483655" r:id="rId6"/>
    <p:sldLayoutId id="2147483650" r:id="rId7"/>
    <p:sldLayoutId id="2147483658" r:id="rId8"/>
    <p:sldLayoutId id="2147483659" r:id="rId9"/>
    <p:sldLayoutId id="2147483661" r:id="rId10"/>
    <p:sldLayoutId id="2147483663" r:id="rId11"/>
    <p:sldLayoutId id="2147483662" r:id="rId12"/>
    <p:sldLayoutId id="2147483664" r:id="rId13"/>
    <p:sldLayoutId id="2147483665" r:id="rId14"/>
    <p:sldLayoutId id="2147483666" r:id="rId15"/>
    <p:sldLayoutId id="2147483669" r:id="rId16"/>
    <p:sldLayoutId id="2147483670" r:id="rId17"/>
  </p:sldLayoutIdLst>
  <p:hf hdr="0"/>
  <p:txStyles>
    <p:title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b="1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1200"/>
        </a:spcAft>
        <a:buSzPct val="75000"/>
        <a:buFont typeface="Arial" panose="020B0604020202020204" pitchFamily="34" charset="0"/>
        <a:buNone/>
        <a:defRPr sz="15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34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468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702000" indent="-23400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6858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None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98F3DE5-5352-4321-B92D-9AEFC11C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B26EDD-DB2B-4B04-906C-9E149AC29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3F546B-E5F1-4806-AE0B-CD666DB148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9DEEA-BC2F-4490-B7A6-1AC719286885}" type="datetime4">
              <a:rPr lang="en-US" smtClean="0"/>
              <a:t>September 16, 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9AA139-71F3-44DB-83B8-CA92756EB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Racing BIKE: Improved Polynomial Multiplication and Inversion in Hardware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1BB2D0-EC4E-42F6-B98E-FE6803CFB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22ED7-1688-47A0-BF2E-9F667FCE744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95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58.png"/><Relationship Id="rId15" Type="http://schemas.openxmlformats.org/officeDocument/2006/relationships/image" Target="../media/image66.png"/><Relationship Id="rId10" Type="http://schemas.openxmlformats.org/officeDocument/2006/relationships/image" Target="../media/image38.png"/><Relationship Id="rId4" Type="http://schemas.openxmlformats.org/officeDocument/2006/relationships/image" Target="../media/image55.tmp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mailto:jan.richter-brockmann@rub.de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C7FD54-0C67-43E4-9E4B-E19E73D91E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596" y="4876006"/>
            <a:ext cx="1337052" cy="144000"/>
          </a:xfrm>
        </p:spPr>
        <p:txBody>
          <a:bodyPr/>
          <a:lstStyle/>
          <a:p>
            <a:fld id="{8BE05B8D-705F-4351-8228-6823287EA202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755E5F-FB91-436E-97DB-7F83224030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596" y="3298695"/>
            <a:ext cx="8393836" cy="353176"/>
          </a:xfrm>
        </p:spPr>
        <p:txBody>
          <a:bodyPr/>
          <a:lstStyle/>
          <a:p>
            <a:r>
              <a:rPr lang="en-US" sz="1600" dirty="0"/>
              <a:t>Racing BIKE: Improved Polynomial Multiplication and Inversion in Hardware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FDB4B2-C78A-4FBD-B847-7798F3BEB1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596" y="3946766"/>
            <a:ext cx="8537852" cy="353176"/>
          </a:xfrm>
        </p:spPr>
        <p:txBody>
          <a:bodyPr/>
          <a:lstStyle/>
          <a:p>
            <a:r>
              <a:rPr lang="en-US" sz="1200" u="sng" dirty="0"/>
              <a:t>Jan Richter-Brockmann</a:t>
            </a:r>
            <a:r>
              <a:rPr lang="en-US" sz="1200" dirty="0"/>
              <a:t>, Ming-Shing Chen, Santosh Ghosh, Tim </a:t>
            </a:r>
            <a:r>
              <a:rPr lang="en-US" sz="1200" dirty="0" err="1"/>
              <a:t>Güneysu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72CFCEA-D7D1-4C0B-8B06-1DD64861EA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596" y="4580881"/>
            <a:ext cx="4217372" cy="277377"/>
          </a:xfrm>
        </p:spPr>
        <p:txBody>
          <a:bodyPr/>
          <a:lstStyle/>
          <a:p>
            <a:r>
              <a:rPr lang="en-US" dirty="0"/>
              <a:t>CHES 2022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1A4A2AC-64E3-3AC8-D18E-D2FB8AEC2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4491607"/>
            <a:ext cx="576064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1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A08D6-C199-85D8-1AA2-02AD796D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Constant-Time Extended Euclidean Algorithm [BY19]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2EA6DC-C11F-9A64-E8DA-1ADCB8AF4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C7916D-0780-05F6-5E4D-A4D3D610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9563AA-33DC-B2B0-00B1-618EE208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10</a:t>
            </a:fld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FFB3C488-58DB-FDA4-9878-14C949BE871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/>
              <a:lstStyle/>
              <a:p>
                <a:pPr algn="ctr"/>
                <a:r>
                  <a:rPr lang="en-US" b="0" dirty="0"/>
                  <a:t>Define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divstep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: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b="0" dirty="0"/>
                  <a:t> as</a:t>
                </a:r>
              </a:p>
              <a:p>
                <a:pPr algn="ctr"/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divstep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,(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d>
                                      <m:dPr>
                                        <m:ctrlP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&gt;0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and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≠0,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(1+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, (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d>
                                      <m:dPr>
                                        <m:ctrlP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dirty="0"/>
              </a:p>
              <a:p>
                <a:pPr algn="ctr"/>
                <a:endParaRPr lang="en-US" b="0" dirty="0"/>
              </a:p>
              <a:p>
                <a:pPr algn="ctr"/>
                <a:endParaRPr lang="en-US" b="0" dirty="0"/>
              </a:p>
            </p:txBody>
          </p:sp>
        </mc:Choice>
        <mc:Fallback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FFB3C488-58DB-FDA4-9878-14C949BE87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t="-145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 9">
            <a:extLst>
              <a:ext uri="{FF2B5EF4-FFF2-40B4-BE49-F238E27FC236}">
                <a16:creationId xmlns:a16="http://schemas.microsoft.com/office/drawing/2014/main" id="{44581772-5A39-044E-E1A5-5AFC3135870D}"/>
              </a:ext>
            </a:extLst>
          </p:cNvPr>
          <p:cNvSpPr/>
          <p:nvPr/>
        </p:nvSpPr>
        <p:spPr>
          <a:xfrm>
            <a:off x="2566748" y="2880000"/>
            <a:ext cx="720000" cy="720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b="1" dirty="0" err="1">
                <a:solidFill>
                  <a:schemeClr val="bg1"/>
                </a:solidFill>
              </a:rPr>
              <a:t>divstep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42A4719-0079-D150-BC5F-51910E1F4580}"/>
              </a:ext>
            </a:extLst>
          </p:cNvPr>
          <p:cNvSpPr/>
          <p:nvPr/>
        </p:nvSpPr>
        <p:spPr>
          <a:xfrm>
            <a:off x="3755100" y="2880000"/>
            <a:ext cx="720000" cy="720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b="1" dirty="0" err="1">
                <a:solidFill>
                  <a:schemeClr val="bg1"/>
                </a:solidFill>
              </a:rPr>
              <a:t>divstep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38314D0-BF68-C33D-E28F-F7778B89E04C}"/>
              </a:ext>
            </a:extLst>
          </p:cNvPr>
          <p:cNvSpPr/>
          <p:nvPr/>
        </p:nvSpPr>
        <p:spPr>
          <a:xfrm>
            <a:off x="6023132" y="2880000"/>
            <a:ext cx="720000" cy="720000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1400" b="1" dirty="0" err="1">
                <a:solidFill>
                  <a:schemeClr val="bg1"/>
                </a:solidFill>
              </a:rPr>
              <a:t>divstep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509882A-9C19-C99B-2692-66854E7C7639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>
            <a:off x="3286748" y="3240000"/>
            <a:ext cx="468352" cy="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80F30AD2-CA17-8189-0FBB-5532A78B482B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475100" y="3240000"/>
            <a:ext cx="548400" cy="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FC78756-1531-01ED-0E16-0DCB45AC4481}"/>
              </a:ext>
            </a:extLst>
          </p:cNvPr>
          <p:cNvCxnSpPr/>
          <p:nvPr/>
        </p:nvCxnSpPr>
        <p:spPr>
          <a:xfrm>
            <a:off x="5017964" y="3239829"/>
            <a:ext cx="429104" cy="0"/>
          </a:xfrm>
          <a:prstGeom prst="line">
            <a:avLst/>
          </a:prstGeom>
          <a:ln w="25400">
            <a:solidFill>
              <a:srgbClr val="00356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1C8431DE-71DD-99AC-F61E-CE20AB6BDDFC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447068" y="3240000"/>
            <a:ext cx="576064" cy="0"/>
          </a:xfrm>
          <a:prstGeom prst="line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4B65A063-4A70-BAAF-57D3-B247BD44DB11}"/>
                  </a:ext>
                </a:extLst>
              </p:cNvPr>
              <p:cNvSpPr txBox="1"/>
              <p:nvPr/>
            </p:nvSpPr>
            <p:spPr>
              <a:xfrm>
                <a:off x="755576" y="3109024"/>
                <a:ext cx="1310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sz="11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1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de-DE" sz="11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p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−1,</m:t>
                      </m:r>
                      <m:sSub>
                        <m:sSubPr>
                          <m:ctrlPr>
                            <a:rPr lang="de-DE" sz="11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1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de-DE" sz="11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100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4B65A063-4A70-BAAF-57D3-B247BD44D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3109024"/>
                <a:ext cx="1310673" cy="261610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D27CF54F-E0D3-84FC-E649-13640E57E1FD}"/>
              </a:ext>
            </a:extLst>
          </p:cNvPr>
          <p:cNvCxnSpPr>
            <a:cxnSpLocks/>
            <a:stCxn id="24" idx="3"/>
            <a:endCxn id="10" idx="1"/>
          </p:cNvCxnSpPr>
          <p:nvPr/>
        </p:nvCxnSpPr>
        <p:spPr>
          <a:xfrm>
            <a:off x="2066249" y="3239829"/>
            <a:ext cx="500499" cy="171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08DB284E-AFD7-44A3-7D4C-8AFFBA382567}"/>
                  </a:ext>
                </a:extLst>
              </p:cNvPr>
              <p:cNvSpPr txBox="1"/>
              <p:nvPr/>
            </p:nvSpPr>
            <p:spPr>
              <a:xfrm>
                <a:off x="7238431" y="3109195"/>
                <a:ext cx="1310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(1,</m:t>
                      </m:r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1100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08DB284E-AFD7-44A3-7D4C-8AFFBA382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431" y="3109195"/>
                <a:ext cx="1310673" cy="261610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0FFC6B54-BE6C-DAE1-D4D4-7F686313750C}"/>
              </a:ext>
            </a:extLst>
          </p:cNvPr>
          <p:cNvCxnSpPr>
            <a:cxnSpLocks/>
            <a:stCxn id="12" idx="3"/>
            <a:endCxn id="28" idx="1"/>
          </p:cNvCxnSpPr>
          <p:nvPr/>
        </p:nvCxnSpPr>
        <p:spPr>
          <a:xfrm>
            <a:off x="6743132" y="3240000"/>
            <a:ext cx="495299" cy="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Geschweifte Klammer rechts 34">
            <a:extLst>
              <a:ext uri="{FF2B5EF4-FFF2-40B4-BE49-F238E27FC236}">
                <a16:creationId xmlns:a16="http://schemas.microsoft.com/office/drawing/2014/main" id="{734771ED-23AF-E68B-16E6-99C92565E3E2}"/>
              </a:ext>
            </a:extLst>
          </p:cNvPr>
          <p:cNvSpPr/>
          <p:nvPr/>
        </p:nvSpPr>
        <p:spPr>
          <a:xfrm rot="5400000">
            <a:off x="4475066" y="1822183"/>
            <a:ext cx="359443" cy="4176687"/>
          </a:xfrm>
          <a:prstGeom prst="rightBrace">
            <a:avLst>
              <a:gd name="adj1" fmla="val 30857"/>
              <a:gd name="adj2" fmla="val 50000"/>
            </a:avLst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713F90C8-586E-0793-D484-16579C047DE0}"/>
                  </a:ext>
                </a:extLst>
              </p:cNvPr>
              <p:cNvSpPr txBox="1"/>
              <p:nvPr/>
            </p:nvSpPr>
            <p:spPr>
              <a:xfrm>
                <a:off x="3994388" y="4042040"/>
                <a:ext cx="131067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de-DE" sz="11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de-DE" sz="1100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713F90C8-586E-0793-D484-16579C047D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388" y="4042040"/>
                <a:ext cx="1310673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47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4" grpId="0"/>
      <p:bldP spid="28" grpId="0"/>
      <p:bldP spid="35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3A08D6-C199-85D8-1AA2-02AD796D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Constant-Time Extended Euclidean Algorithm for BIKE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2EA6DC-C11F-9A64-E8DA-1ADCB8AF4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C7916D-0780-05F6-5E4D-A4D3D610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9563AA-33DC-B2B0-00B1-618EE208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11</a:t>
            </a:fld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FFB3C488-58DB-FDA4-9878-14C949BE8718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194928" y="2211710"/>
                <a:ext cx="6754143" cy="792088"/>
              </a:xfrm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pPr algn="ctr"/>
                <a:r>
                  <a:rPr lang="en-US" dirty="0"/>
                  <a:t>Conditional swap: </a:t>
                </a:r>
                <a:r>
                  <a:rPr lang="en-US" b="0" dirty="0"/>
                  <a:t>replacing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b="0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lang="en-US" b="0" dirty="0"/>
              </a:p>
              <a:p>
                <a:pPr algn="ctr"/>
                <a:r>
                  <a:rPr lang="en-US" dirty="0"/>
                  <a:t>Elimination:</a:t>
                </a:r>
                <a:r>
                  <a:rPr lang="en-US" b="0" dirty="0"/>
                  <a:t> replacing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with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type m:val="li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den>
                        </m:f>
                      </m:e>
                    </m:d>
                  </m:oMath>
                </a14:m>
                <a:r>
                  <a:rPr lang="en-US" b="0" dirty="0"/>
                  <a:t>.</a:t>
                </a:r>
              </a:p>
            </p:txBody>
          </p:sp>
        </mc:Choice>
        <mc:Fallback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FFB3C488-58DB-FDA4-9878-14C949BE87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194928" y="2211710"/>
                <a:ext cx="6754143" cy="792088"/>
              </a:xfrm>
              <a:blipFill>
                <a:blip r:embed="rId2"/>
                <a:stretch>
                  <a:fillRect b="-53731"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346AB769-59AA-CD31-B56D-ECD85458E01E}"/>
              </a:ext>
            </a:extLst>
          </p:cNvPr>
          <p:cNvSpPr/>
          <p:nvPr/>
        </p:nvSpPr>
        <p:spPr>
          <a:xfrm>
            <a:off x="4391978" y="1608621"/>
            <a:ext cx="360040" cy="504056"/>
          </a:xfrm>
          <a:prstGeom prst="downArrow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0035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BD6FB5CF-B804-F275-1337-F29C2AD07892}"/>
                  </a:ext>
                </a:extLst>
              </p:cNvPr>
              <p:cNvSpPr/>
              <p:nvPr/>
            </p:nvSpPr>
            <p:spPr>
              <a:xfrm>
                <a:off x="1194927" y="707929"/>
                <a:ext cx="6754143" cy="792088"/>
              </a:xfrm>
              <a:prstGeom prst="rect">
                <a:avLst/>
              </a:prstGeom>
              <a:noFill/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divstep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16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6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1600" i="1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,(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rgbClr val="0035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35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rgbClr val="0035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35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i="1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160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i="1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1600" i="1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&gt;0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and</m:t>
                                </m:r>
                                <m:r>
                                  <a:rPr lang="en-US" sz="160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600" i="1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r>
                                  <a:rPr lang="en-US" sz="1600" i="1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≠0,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type m:val="lin"/>
                                    <m:ctrlP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(1+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(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rgbClr val="0035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35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rgbClr val="0035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356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d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solidFill>
                                          <a:srgbClr val="00356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den>
                                </m:f>
                                <m:r>
                                  <a:rPr lang="en-US" sz="1600" i="1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otherwise</m:t>
                                </m:r>
                                <m:r>
                                  <a:rPr lang="en-US" sz="1600" i="1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     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BD6FB5CF-B804-F275-1337-F29C2AD078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927" y="707929"/>
                <a:ext cx="6754143" cy="7920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774AB6B1-31FF-0DF2-48BF-9EB1D8B43A80}"/>
              </a:ext>
            </a:extLst>
          </p:cNvPr>
          <p:cNvSpPr txBox="1"/>
          <p:nvPr/>
        </p:nvSpPr>
        <p:spPr>
          <a:xfrm>
            <a:off x="1187401" y="3609841"/>
            <a:ext cx="122413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 err="1">
                <a:solidFill>
                  <a:srgbClr val="003560"/>
                </a:solidFill>
              </a:rPr>
              <a:t>For</a:t>
            </a:r>
            <a:r>
              <a:rPr lang="de-DE" b="1" dirty="0">
                <a:solidFill>
                  <a:srgbClr val="003560"/>
                </a:solidFill>
              </a:rPr>
              <a:t> BIKE: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5B53EA5B-5E20-C370-37D5-9292E6B6C217}"/>
                  </a:ext>
                </a:extLst>
              </p:cNvPr>
              <p:cNvSpPr/>
              <p:nvPr/>
            </p:nvSpPr>
            <p:spPr>
              <a:xfrm>
                <a:off x="3131394" y="3363838"/>
                <a:ext cx="1656407" cy="792088"/>
              </a:xfrm>
              <a:prstGeom prst="round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bg1"/>
                    </a:solidFill>
                  </a:rPr>
                  <a:t>Two </a:t>
                </a:r>
                <a:r>
                  <a:rPr lang="de-DE" sz="1400" b="1" dirty="0" err="1">
                    <a:solidFill>
                      <a:schemeClr val="bg1"/>
                    </a:solidFill>
                  </a:rPr>
                  <a:t>control</a:t>
                </a:r>
                <a:r>
                  <a:rPr lang="de-DE" sz="14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bg1"/>
                    </a:solidFill>
                  </a:rPr>
                  <a:t>bits</a:t>
                </a:r>
                <a:endParaRPr lang="de-DE" sz="1400" b="1" dirty="0">
                  <a:solidFill>
                    <a:schemeClr val="bg1"/>
                  </a:solidFill>
                </a:endParaRPr>
              </a:p>
              <a:p>
                <a:pPr algn="ctr"/>
                <a:endParaRPr lang="de-DE" sz="1400" b="1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de-DE" sz="1400" b="1" dirty="0">
                    <a:solidFill>
                      <a:schemeClr val="bg1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de-DE" sz="1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𝒈</m:t>
                    </m:r>
                    <m:r>
                      <a:rPr lang="de-DE" sz="1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DE" sz="14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" name="Rechteck: abgerundete Ecken 11">
                <a:extLst>
                  <a:ext uri="{FF2B5EF4-FFF2-40B4-BE49-F238E27FC236}">
                    <a16:creationId xmlns:a16="http://schemas.microsoft.com/office/drawing/2014/main" id="{5B53EA5B-5E20-C370-37D5-9292E6B6C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394" y="3363838"/>
                <a:ext cx="1656407" cy="79208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hteck: abgerundete Ecken 12">
                <a:extLst>
                  <a:ext uri="{FF2B5EF4-FFF2-40B4-BE49-F238E27FC236}">
                    <a16:creationId xmlns:a16="http://schemas.microsoft.com/office/drawing/2014/main" id="{5D7B2290-C702-CD00-9D68-3E45D30CFE96}"/>
                  </a:ext>
                </a:extLst>
              </p:cNvPr>
              <p:cNvSpPr/>
              <p:nvPr/>
            </p:nvSpPr>
            <p:spPr>
              <a:xfrm>
                <a:off x="5435873" y="3369490"/>
                <a:ext cx="1656407" cy="792088"/>
              </a:xfrm>
              <a:prstGeom prst="round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bg1"/>
                    </a:solidFill>
                  </a:rPr>
                  <a:t>Simplification</a:t>
                </a:r>
              </a:p>
              <a:p>
                <a:pPr algn="ctr"/>
                <a:endParaRPr lang="de-DE" sz="1400" b="1" dirty="0">
                  <a:solidFill>
                    <a:schemeClr val="bg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de-DE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&amp;</m:t>
                    </m:r>
                    <m:r>
                      <a:rPr lang="de-DE" sz="1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de-DE" sz="1400" b="1" dirty="0">
                    <a:solidFill>
                      <a:schemeClr val="bg1"/>
                    </a:solidFill>
                  </a:rPr>
                  <a:t> </a:t>
                </a:r>
                <a:r>
                  <a:rPr lang="de-DE" sz="1400" b="1" dirty="0" err="1">
                    <a:solidFill>
                      <a:schemeClr val="bg1"/>
                    </a:solidFill>
                  </a:rPr>
                  <a:t>always</a:t>
                </a:r>
                <a:r>
                  <a:rPr lang="de-DE" sz="1400" b="1" dirty="0">
                    <a:solidFill>
                      <a:schemeClr val="bg1"/>
                    </a:solidFill>
                  </a:rPr>
                  <a:t> 1</a:t>
                </a:r>
              </a:p>
            </p:txBody>
          </p:sp>
        </mc:Choice>
        <mc:Fallback>
          <p:sp>
            <p:nvSpPr>
              <p:cNvPr id="13" name="Rechteck: abgerundete Ecken 12">
                <a:extLst>
                  <a:ext uri="{FF2B5EF4-FFF2-40B4-BE49-F238E27FC236}">
                    <a16:creationId xmlns:a16="http://schemas.microsoft.com/office/drawing/2014/main" id="{5D7B2290-C702-CD00-9D68-3E45D30CFE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873" y="3369490"/>
                <a:ext cx="1656407" cy="792088"/>
              </a:xfrm>
              <a:prstGeom prst="roundRect">
                <a:avLst/>
              </a:prstGeom>
              <a:blipFill>
                <a:blip r:embed="rId5"/>
                <a:stretch>
                  <a:fillRect b="-2239"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474178CB-F681-AC05-6F57-3B4B8DB6A2D9}"/>
              </a:ext>
            </a:extLst>
          </p:cNvPr>
          <p:cNvSpPr txBox="1"/>
          <p:nvPr/>
        </p:nvSpPr>
        <p:spPr>
          <a:xfrm>
            <a:off x="1194928" y="4384870"/>
            <a:ext cx="6754142" cy="300082"/>
          </a:xfrm>
          <a:prstGeom prst="rect">
            <a:avLst/>
          </a:prstGeom>
          <a:noFill/>
          <a:ln w="25400">
            <a:solidFill>
              <a:srgbClr val="0035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3560"/>
                </a:solidFill>
              </a:rPr>
              <a:t>We split one </a:t>
            </a:r>
            <a:r>
              <a:rPr lang="en-US" dirty="0" err="1">
                <a:solidFill>
                  <a:srgbClr val="003560"/>
                </a:solidFill>
              </a:rPr>
              <a:t>divstep</a:t>
            </a:r>
            <a:r>
              <a:rPr lang="en-US" dirty="0">
                <a:solidFill>
                  <a:srgbClr val="003560"/>
                </a:solidFill>
              </a:rPr>
              <a:t> into </a:t>
            </a:r>
            <a:r>
              <a:rPr lang="en-US" dirty="0" err="1">
                <a:solidFill>
                  <a:srgbClr val="003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get_control_bits</a:t>
            </a:r>
            <a:r>
              <a:rPr lang="en-US" dirty="0">
                <a:solidFill>
                  <a:srgbClr val="003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  <a:r>
              <a:rPr lang="en-US" dirty="0">
                <a:solidFill>
                  <a:srgbClr val="003560"/>
                </a:solidFill>
              </a:rPr>
              <a:t> and </a:t>
            </a:r>
            <a:r>
              <a:rPr lang="en-US" dirty="0" err="1">
                <a:solidFill>
                  <a:srgbClr val="003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update_fg_or_vw</a:t>
            </a:r>
            <a:r>
              <a:rPr lang="en-US" dirty="0">
                <a:solidFill>
                  <a:srgbClr val="003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2320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animBg="1"/>
      <p:bldP spid="11" grpId="0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hteck: abgerundete Ecken 130">
            <a:extLst>
              <a:ext uri="{FF2B5EF4-FFF2-40B4-BE49-F238E27FC236}">
                <a16:creationId xmlns:a16="http://schemas.microsoft.com/office/drawing/2014/main" id="{CE941A64-CC06-FF69-2F14-E87222DE166F}"/>
              </a:ext>
            </a:extLst>
          </p:cNvPr>
          <p:cNvSpPr/>
          <p:nvPr/>
        </p:nvSpPr>
        <p:spPr>
          <a:xfrm>
            <a:off x="3316980" y="1165555"/>
            <a:ext cx="2429614" cy="484503"/>
          </a:xfrm>
          <a:prstGeom prst="roundRect">
            <a:avLst>
              <a:gd name="adj" fmla="val 9786"/>
            </a:avLst>
          </a:prstGeom>
          <a:solidFill>
            <a:schemeClr val="bg1">
              <a:lumMod val="75000"/>
              <a:alpha val="41000"/>
            </a:schemeClr>
          </a:solidFill>
          <a:ln w="25400">
            <a:solidFill>
              <a:srgbClr val="0035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rgbClr val="003560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73A08D6-C199-85D8-1AA2-02AD796D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Constant-Time Extended Euclidean Algorithm for BIKE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2EA6DC-C11F-9A64-E8DA-1ADCB8AF4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C7916D-0780-05F6-5E4D-A4D3D610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9563AA-33DC-B2B0-00B1-618EE208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12</a:t>
            </a:fld>
            <a:r>
              <a:rPr lang="en-US" dirty="0"/>
              <a:t> </a:t>
            </a:r>
          </a:p>
        </p:txBody>
      </p: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F03B80C4-C86C-EB22-6E1E-6FCE2FA27437}"/>
              </a:ext>
            </a:extLst>
          </p:cNvPr>
          <p:cNvGrpSpPr/>
          <p:nvPr/>
        </p:nvGrpSpPr>
        <p:grpSpPr>
          <a:xfrm>
            <a:off x="-468895" y="844688"/>
            <a:ext cx="3601070" cy="2265084"/>
            <a:chOff x="1042938" y="1099592"/>
            <a:chExt cx="3601070" cy="2265084"/>
          </a:xfrm>
        </p:grpSpPr>
        <p:sp>
          <p:nvSpPr>
            <p:cNvPr id="18" name="Rechteck: abgerundete Ecken 17">
              <a:extLst>
                <a:ext uri="{FF2B5EF4-FFF2-40B4-BE49-F238E27FC236}">
                  <a16:creationId xmlns:a16="http://schemas.microsoft.com/office/drawing/2014/main" id="{246BE3A7-714A-BB48-8363-17BF47A47920}"/>
                </a:ext>
              </a:extLst>
            </p:cNvPr>
            <p:cNvSpPr/>
            <p:nvPr/>
          </p:nvSpPr>
          <p:spPr>
            <a:xfrm>
              <a:off x="2252663" y="1099592"/>
              <a:ext cx="1239217" cy="2265084"/>
            </a:xfrm>
            <a:prstGeom prst="roundRect">
              <a:avLst>
                <a:gd name="adj" fmla="val 4535"/>
              </a:avLst>
            </a:prstGeom>
            <a:solidFill>
              <a:schemeClr val="bg1">
                <a:lumMod val="75000"/>
                <a:alpha val="41000"/>
              </a:schemeClr>
            </a:solidFill>
            <a:ln w="25400">
              <a:solidFill>
                <a:srgbClr val="0035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dirty="0">
                <a:solidFill>
                  <a:srgbClr val="003560"/>
                </a:solidFill>
              </a:endParaRP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873CA56-ADD2-944B-B177-C93AF1991F73}"/>
                </a:ext>
              </a:extLst>
            </p:cNvPr>
            <p:cNvSpPr/>
            <p:nvPr/>
          </p:nvSpPr>
          <p:spPr>
            <a:xfrm>
              <a:off x="2412000" y="1871577"/>
              <a:ext cx="936000" cy="552006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000" b="1" dirty="0" err="1">
                  <a:solidFill>
                    <a:schemeClr val="bg1"/>
                  </a:solidFill>
                </a:rPr>
                <a:t>control_bits</a:t>
              </a:r>
              <a:r>
                <a:rPr lang="de-DE" sz="1000" b="1" dirty="0">
                  <a:solidFill>
                    <a:schemeClr val="bg1"/>
                  </a:solidFill>
                </a:rPr>
                <a:t>()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D0F4508-0C1A-C25F-EF05-75A790CB51FB}"/>
                </a:ext>
              </a:extLst>
            </p:cNvPr>
            <p:cNvSpPr/>
            <p:nvPr/>
          </p:nvSpPr>
          <p:spPr>
            <a:xfrm>
              <a:off x="2412000" y="1188000"/>
              <a:ext cx="936000" cy="468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de-DE" sz="1000" b="1" dirty="0" err="1">
                  <a:solidFill>
                    <a:schemeClr val="bg1"/>
                  </a:solidFill>
                </a:rPr>
                <a:t>update_fg</a:t>
              </a:r>
              <a:r>
                <a:rPr lang="de-DE" sz="1000" b="1" dirty="0">
                  <a:solidFill>
                    <a:schemeClr val="bg1"/>
                  </a:solidFill>
                </a:rPr>
                <a:t>()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0AB8949A-266F-4E05-FC2C-E5409D2CA2F1}"/>
                </a:ext>
              </a:extLst>
            </p:cNvPr>
            <p:cNvSpPr/>
            <p:nvPr/>
          </p:nvSpPr>
          <p:spPr>
            <a:xfrm>
              <a:off x="2412000" y="2628000"/>
              <a:ext cx="936000" cy="468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de-DE" sz="1000" b="1" dirty="0" err="1">
                  <a:solidFill>
                    <a:schemeClr val="bg1"/>
                  </a:solidFill>
                </a:rPr>
                <a:t>update_vw</a:t>
              </a:r>
              <a:r>
                <a:rPr lang="de-DE" sz="1000" b="1" dirty="0">
                  <a:solidFill>
                    <a:schemeClr val="bg1"/>
                  </a:solidFill>
                </a:rPr>
                <a:t>()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D5647141-937E-B3B7-FC3C-ED8BDFEC47C8}"/>
                    </a:ext>
                  </a:extLst>
                </p:cNvPr>
                <p:cNvSpPr txBox="1"/>
                <p:nvPr/>
              </p:nvSpPr>
              <p:spPr>
                <a:xfrm>
                  <a:off x="2390097" y="3064594"/>
                  <a:ext cx="937015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rgbClr val="003560"/>
                      </a:solidFill>
                    </a:rPr>
                    <a:t>divstep 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D5647141-937E-B3B7-FC3C-ED8BDFEC4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0097" y="3064594"/>
                  <a:ext cx="937015" cy="300082"/>
                </a:xfrm>
                <a:prstGeom prst="rect">
                  <a:avLst/>
                </a:prstGeom>
                <a:blipFill>
                  <a:blip r:embed="rId2"/>
                  <a:stretch>
                    <a:fillRect t="-4082" b="-2040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DFE89965-BBD2-E831-25A9-51ECE955C20C}"/>
                    </a:ext>
                  </a:extLst>
                </p:cNvPr>
                <p:cNvSpPr txBox="1"/>
                <p:nvPr/>
              </p:nvSpPr>
              <p:spPr>
                <a:xfrm>
                  <a:off x="1043608" y="2148418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DFE89965-BBD2-E831-25A9-51ECE955C2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08" y="2148418"/>
                  <a:ext cx="1008112" cy="300082"/>
                </a:xfrm>
                <a:prstGeom prst="rect">
                  <a:avLst/>
                </a:prstGeom>
                <a:blipFill>
                  <a:blip r:embed="rId3"/>
                  <a:stretch>
                    <a:fillRect r="-180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411F08B6-25AE-6FFF-B563-2B3AB67ABD98}"/>
                    </a:ext>
                  </a:extLst>
                </p:cNvPr>
                <p:cNvSpPr txBox="1"/>
                <p:nvPr/>
              </p:nvSpPr>
              <p:spPr>
                <a:xfrm>
                  <a:off x="1042938" y="1104776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411F08B6-25AE-6FFF-B563-2B3AB67AB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938" y="1104776"/>
                  <a:ext cx="1008112" cy="300082"/>
                </a:xfrm>
                <a:prstGeom prst="rect">
                  <a:avLst/>
                </a:prstGeom>
                <a:blipFill>
                  <a:blip r:embed="rId4"/>
                  <a:stretch>
                    <a:fillRect r="-4242"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FA6ABEE9-78A1-B335-D2C6-C3F69981E25C}"/>
                    </a:ext>
                  </a:extLst>
                </p:cNvPr>
                <p:cNvSpPr txBox="1"/>
                <p:nvPr/>
              </p:nvSpPr>
              <p:spPr>
                <a:xfrm>
                  <a:off x="1835696" y="1399948"/>
                  <a:ext cx="215354" cy="300082"/>
                </a:xfrm>
                <a:prstGeom prst="rect">
                  <a:avLst/>
                </a:prstGeom>
                <a:noFill/>
              </p:spPr>
              <p:txBody>
                <a:bodyPr wrap="square" lIns="36000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FA6ABEE9-78A1-B335-D2C6-C3F69981E2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5696" y="1399948"/>
                  <a:ext cx="215354" cy="300082"/>
                </a:xfrm>
                <a:prstGeom prst="rect">
                  <a:avLst/>
                </a:prstGeom>
                <a:blipFill>
                  <a:blip r:embed="rId5"/>
                  <a:stretch>
                    <a:fillRect r="-11429" b="-204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FD08A7F6-A8E1-06AF-FD54-45F142BCED4F}"/>
                    </a:ext>
                  </a:extLst>
                </p:cNvPr>
                <p:cNvSpPr txBox="1"/>
                <p:nvPr/>
              </p:nvSpPr>
              <p:spPr>
                <a:xfrm>
                  <a:off x="1043728" y="2580419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FD08A7F6-A8E1-06AF-FD54-45F142BCED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28" y="2580419"/>
                  <a:ext cx="1008112" cy="30008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F838DA70-6FA1-8B81-2492-8A19AFE08B52}"/>
                    </a:ext>
                  </a:extLst>
                </p:cNvPr>
                <p:cNvSpPr txBox="1"/>
                <p:nvPr/>
              </p:nvSpPr>
              <p:spPr>
                <a:xfrm>
                  <a:off x="1043728" y="2837726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F838DA70-6FA1-8B81-2492-8A19AFE08B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28" y="2837726"/>
                  <a:ext cx="1008112" cy="30008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5C04B6F5-DE97-D1D3-1436-01A4DBC41313}"/>
                </a:ext>
              </a:extLst>
            </p:cNvPr>
            <p:cNvCxnSpPr>
              <a:cxnSpLocks/>
              <a:stCxn id="20" idx="3"/>
              <a:endCxn id="63" idx="1"/>
            </p:cNvCxnSpPr>
            <p:nvPr/>
          </p:nvCxnSpPr>
          <p:spPr>
            <a:xfrm>
              <a:off x="2051720" y="2298459"/>
              <a:ext cx="36004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76D3EE78-544E-6FF3-DDF3-6FA504510264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>
              <a:off x="2051050" y="1254817"/>
              <a:ext cx="36095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64369FA8-8D0E-1496-5055-4A4A3B9173AB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2051050" y="1549989"/>
              <a:ext cx="360950" cy="1234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E304A642-A694-74D9-20CC-911CE7908381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2051840" y="2730459"/>
              <a:ext cx="359920" cy="1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DB0B045F-2CCC-178C-358C-66CB15A5A166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2051840" y="2987767"/>
              <a:ext cx="36016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Verbinder: gewinkelt 56">
              <a:extLst>
                <a:ext uri="{FF2B5EF4-FFF2-40B4-BE49-F238E27FC236}">
                  <a16:creationId xmlns:a16="http://schemas.microsoft.com/office/drawing/2014/main" id="{44A5D3F9-3A49-97A6-CC32-E7ECC2E9E79D}"/>
                </a:ext>
              </a:extLst>
            </p:cNvPr>
            <p:cNvCxnSpPr>
              <a:cxnSpLocks/>
              <a:stCxn id="22" idx="2"/>
              <a:endCxn id="61" idx="1"/>
            </p:cNvCxnSpPr>
            <p:nvPr/>
          </p:nvCxnSpPr>
          <p:spPr>
            <a:xfrm rot="16200000" flipH="1">
              <a:off x="2038966" y="1604436"/>
              <a:ext cx="277200" cy="468387"/>
            </a:xfrm>
            <a:prstGeom prst="bentConnector2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hteck 60">
              <a:extLst>
                <a:ext uri="{FF2B5EF4-FFF2-40B4-BE49-F238E27FC236}">
                  <a16:creationId xmlns:a16="http://schemas.microsoft.com/office/drawing/2014/main" id="{B859EEF6-62C7-1559-12F8-9E3E55A7ABBC}"/>
                </a:ext>
              </a:extLst>
            </p:cNvPr>
            <p:cNvSpPr/>
            <p:nvPr/>
          </p:nvSpPr>
          <p:spPr>
            <a:xfrm>
              <a:off x="2411760" y="1915175"/>
              <a:ext cx="216024" cy="124109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dirty="0">
                <a:solidFill>
                  <a:srgbClr val="003560"/>
                </a:solidFill>
              </a:endParaRPr>
            </a:p>
          </p:txBody>
        </p:sp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A18771BB-57D9-FE8F-7DFE-EADFDE9BC1DF}"/>
                </a:ext>
              </a:extLst>
            </p:cNvPr>
            <p:cNvSpPr/>
            <p:nvPr/>
          </p:nvSpPr>
          <p:spPr>
            <a:xfrm>
              <a:off x="2411760" y="2236404"/>
              <a:ext cx="216024" cy="124109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dirty="0">
                <a:solidFill>
                  <a:srgbClr val="003560"/>
                </a:solidFill>
              </a:endParaRPr>
            </a:p>
          </p:txBody>
        </p:sp>
        <p:cxnSp>
          <p:nvCxnSpPr>
            <p:cNvPr id="75" name="Gerade Verbindung mit Pfeil 74">
              <a:extLst>
                <a:ext uri="{FF2B5EF4-FFF2-40B4-BE49-F238E27FC236}">
                  <a16:creationId xmlns:a16="http://schemas.microsoft.com/office/drawing/2014/main" id="{191C0883-A24A-4209-FC4A-0E05F1E998F0}"/>
                </a:ext>
              </a:extLst>
            </p:cNvPr>
            <p:cNvCxnSpPr/>
            <p:nvPr/>
          </p:nvCxnSpPr>
          <p:spPr>
            <a:xfrm flipV="1">
              <a:off x="2627784" y="1656000"/>
              <a:ext cx="0" cy="215577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mit Pfeil 75">
              <a:extLst>
                <a:ext uri="{FF2B5EF4-FFF2-40B4-BE49-F238E27FC236}">
                  <a16:creationId xmlns:a16="http://schemas.microsoft.com/office/drawing/2014/main" id="{0A60F351-75F7-466D-F56A-9BB150E77F12}"/>
                </a:ext>
              </a:extLst>
            </p:cNvPr>
            <p:cNvCxnSpPr/>
            <p:nvPr/>
          </p:nvCxnSpPr>
          <p:spPr>
            <a:xfrm flipV="1">
              <a:off x="3131840" y="1656000"/>
              <a:ext cx="0" cy="215577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mit Pfeil 76">
              <a:extLst>
                <a:ext uri="{FF2B5EF4-FFF2-40B4-BE49-F238E27FC236}">
                  <a16:creationId xmlns:a16="http://schemas.microsoft.com/office/drawing/2014/main" id="{37E3F4F3-C2B1-54C4-4A23-E7F11DD8A0E2}"/>
                </a:ext>
              </a:extLst>
            </p:cNvPr>
            <p:cNvCxnSpPr>
              <a:cxnSpLocks/>
            </p:cNvCxnSpPr>
            <p:nvPr/>
          </p:nvCxnSpPr>
          <p:spPr>
            <a:xfrm>
              <a:off x="3131840" y="2393646"/>
              <a:ext cx="0" cy="234354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mit Pfeil 79">
              <a:extLst>
                <a:ext uri="{FF2B5EF4-FFF2-40B4-BE49-F238E27FC236}">
                  <a16:creationId xmlns:a16="http://schemas.microsoft.com/office/drawing/2014/main" id="{33D4B3F4-8C2E-4AD0-E211-7A080DAFC25E}"/>
                </a:ext>
              </a:extLst>
            </p:cNvPr>
            <p:cNvCxnSpPr>
              <a:cxnSpLocks/>
            </p:cNvCxnSpPr>
            <p:nvPr/>
          </p:nvCxnSpPr>
          <p:spPr>
            <a:xfrm>
              <a:off x="2627784" y="2393646"/>
              <a:ext cx="0" cy="234354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1" name="Textfeld 80">
                  <a:extLst>
                    <a:ext uri="{FF2B5EF4-FFF2-40B4-BE49-F238E27FC236}">
                      <a16:creationId xmlns:a16="http://schemas.microsoft.com/office/drawing/2014/main" id="{6A939CBB-FD61-16B5-154B-3A661EF9B49F}"/>
                    </a:ext>
                  </a:extLst>
                </p:cNvPr>
                <p:cNvSpPr txBox="1"/>
                <p:nvPr/>
              </p:nvSpPr>
              <p:spPr>
                <a:xfrm>
                  <a:off x="3635776" y="1997539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81" name="Textfeld 80">
                  <a:extLst>
                    <a:ext uri="{FF2B5EF4-FFF2-40B4-BE49-F238E27FC236}">
                      <a16:creationId xmlns:a16="http://schemas.microsoft.com/office/drawing/2014/main" id="{6A939CBB-FD61-16B5-154B-3A661EF9B4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776" y="1997539"/>
                  <a:ext cx="1008112" cy="30008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2" name="Textfeld 81">
                  <a:extLst>
                    <a:ext uri="{FF2B5EF4-FFF2-40B4-BE49-F238E27FC236}">
                      <a16:creationId xmlns:a16="http://schemas.microsoft.com/office/drawing/2014/main" id="{CC3395A8-F6D9-3E74-7650-B47E35DD8B2A}"/>
                    </a:ext>
                  </a:extLst>
                </p:cNvPr>
                <p:cNvSpPr txBox="1"/>
                <p:nvPr/>
              </p:nvSpPr>
              <p:spPr>
                <a:xfrm>
                  <a:off x="3635106" y="1129172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82" name="Textfeld 81">
                  <a:extLst>
                    <a:ext uri="{FF2B5EF4-FFF2-40B4-BE49-F238E27FC236}">
                      <a16:creationId xmlns:a16="http://schemas.microsoft.com/office/drawing/2014/main" id="{CC3395A8-F6D9-3E74-7650-B47E35DD8B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106" y="1129172"/>
                  <a:ext cx="1008112" cy="300082"/>
                </a:xfrm>
                <a:prstGeom prst="rect">
                  <a:avLst/>
                </a:prstGeom>
                <a:blipFill>
                  <a:blip r:embed="rId9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3" name="Textfeld 82">
                  <a:extLst>
                    <a:ext uri="{FF2B5EF4-FFF2-40B4-BE49-F238E27FC236}">
                      <a16:creationId xmlns:a16="http://schemas.microsoft.com/office/drawing/2014/main" id="{70C4A83C-0979-0DF4-6EF1-2CB39639E817}"/>
                    </a:ext>
                  </a:extLst>
                </p:cNvPr>
                <p:cNvSpPr txBox="1"/>
                <p:nvPr/>
              </p:nvSpPr>
              <p:spPr>
                <a:xfrm>
                  <a:off x="3689373" y="1411422"/>
                  <a:ext cx="953845" cy="300082"/>
                </a:xfrm>
                <a:prstGeom prst="rect">
                  <a:avLst/>
                </a:prstGeom>
                <a:noFill/>
              </p:spPr>
              <p:txBody>
                <a:bodyPr wrap="square" lIns="36000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83" name="Textfeld 82">
                  <a:extLst>
                    <a:ext uri="{FF2B5EF4-FFF2-40B4-BE49-F238E27FC236}">
                      <a16:creationId xmlns:a16="http://schemas.microsoft.com/office/drawing/2014/main" id="{70C4A83C-0979-0DF4-6EF1-2CB39639E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9373" y="1411422"/>
                  <a:ext cx="953845" cy="300082"/>
                </a:xfrm>
                <a:prstGeom prst="rect">
                  <a:avLst/>
                </a:prstGeom>
                <a:blipFill>
                  <a:blip r:embed="rId10"/>
                  <a:stretch>
                    <a:fillRect l="-5096" b="-1020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4" name="Textfeld 83">
                  <a:extLst>
                    <a:ext uri="{FF2B5EF4-FFF2-40B4-BE49-F238E27FC236}">
                      <a16:creationId xmlns:a16="http://schemas.microsoft.com/office/drawing/2014/main" id="{6DDDAAC8-4B33-C6F0-DF9F-E8C71A78A69C}"/>
                    </a:ext>
                  </a:extLst>
                </p:cNvPr>
                <p:cNvSpPr txBox="1"/>
                <p:nvPr/>
              </p:nvSpPr>
              <p:spPr>
                <a:xfrm>
                  <a:off x="3635896" y="2604815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84" name="Textfeld 83">
                  <a:extLst>
                    <a:ext uri="{FF2B5EF4-FFF2-40B4-BE49-F238E27FC236}">
                      <a16:creationId xmlns:a16="http://schemas.microsoft.com/office/drawing/2014/main" id="{6DDDAAC8-4B33-C6F0-DF9F-E8C71A78A6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896" y="2604815"/>
                  <a:ext cx="1008112" cy="30008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5" name="Textfeld 84">
                  <a:extLst>
                    <a:ext uri="{FF2B5EF4-FFF2-40B4-BE49-F238E27FC236}">
                      <a16:creationId xmlns:a16="http://schemas.microsoft.com/office/drawing/2014/main" id="{A9252238-E9D6-43E9-B48D-38F194922EC7}"/>
                    </a:ext>
                  </a:extLst>
                </p:cNvPr>
                <p:cNvSpPr txBox="1"/>
                <p:nvPr/>
              </p:nvSpPr>
              <p:spPr>
                <a:xfrm>
                  <a:off x="3635896" y="2862122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85" name="Textfeld 84">
                  <a:extLst>
                    <a:ext uri="{FF2B5EF4-FFF2-40B4-BE49-F238E27FC236}">
                      <a16:creationId xmlns:a16="http://schemas.microsoft.com/office/drawing/2014/main" id="{A9252238-E9D6-43E9-B48D-38F194922E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896" y="2862122"/>
                  <a:ext cx="1008112" cy="30008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Gerade Verbindung mit Pfeil 85">
              <a:extLst>
                <a:ext uri="{FF2B5EF4-FFF2-40B4-BE49-F238E27FC236}">
                  <a16:creationId xmlns:a16="http://schemas.microsoft.com/office/drawing/2014/main" id="{854E714A-4C42-269C-BABF-5A0D5E0E9082}"/>
                </a:ext>
              </a:extLst>
            </p:cNvPr>
            <p:cNvCxnSpPr>
              <a:cxnSpLocks/>
            </p:cNvCxnSpPr>
            <p:nvPr/>
          </p:nvCxnSpPr>
          <p:spPr>
            <a:xfrm>
              <a:off x="3330107" y="2139702"/>
              <a:ext cx="36004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mit Pfeil 86">
              <a:extLst>
                <a:ext uri="{FF2B5EF4-FFF2-40B4-BE49-F238E27FC236}">
                  <a16:creationId xmlns:a16="http://schemas.microsoft.com/office/drawing/2014/main" id="{92925DCC-0000-35F1-CC81-BA11ED19483C}"/>
                </a:ext>
              </a:extLst>
            </p:cNvPr>
            <p:cNvCxnSpPr>
              <a:cxnSpLocks/>
            </p:cNvCxnSpPr>
            <p:nvPr/>
          </p:nvCxnSpPr>
          <p:spPr>
            <a:xfrm>
              <a:off x="3329437" y="1285400"/>
              <a:ext cx="36095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mit Pfeil 87">
              <a:extLst>
                <a:ext uri="{FF2B5EF4-FFF2-40B4-BE49-F238E27FC236}">
                  <a16:creationId xmlns:a16="http://schemas.microsoft.com/office/drawing/2014/main" id="{AFCE1A80-958F-4C81-C759-AACFF2B98F07}"/>
                </a:ext>
              </a:extLst>
            </p:cNvPr>
            <p:cNvCxnSpPr>
              <a:cxnSpLocks/>
            </p:cNvCxnSpPr>
            <p:nvPr/>
          </p:nvCxnSpPr>
          <p:spPr>
            <a:xfrm>
              <a:off x="3329437" y="1580572"/>
              <a:ext cx="360950" cy="1234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mit Pfeil 88">
              <a:extLst>
                <a:ext uri="{FF2B5EF4-FFF2-40B4-BE49-F238E27FC236}">
                  <a16:creationId xmlns:a16="http://schemas.microsoft.com/office/drawing/2014/main" id="{6D252CE8-E150-62B7-8DFD-EDFCB7C50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0227" y="2761042"/>
              <a:ext cx="359920" cy="1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mit Pfeil 89">
              <a:extLst>
                <a:ext uri="{FF2B5EF4-FFF2-40B4-BE49-F238E27FC236}">
                  <a16:creationId xmlns:a16="http://schemas.microsoft.com/office/drawing/2014/main" id="{34A4EE46-7550-30AC-8B86-61979C2D0DB8}"/>
                </a:ext>
              </a:extLst>
            </p:cNvPr>
            <p:cNvCxnSpPr>
              <a:cxnSpLocks/>
            </p:cNvCxnSpPr>
            <p:nvPr/>
          </p:nvCxnSpPr>
          <p:spPr>
            <a:xfrm>
              <a:off x="3330227" y="3018350"/>
              <a:ext cx="36016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779CD796-18E8-23FE-93B6-933A3E9B060A}"/>
                  </a:ext>
                </a:extLst>
              </p:cNvPr>
              <p:cNvSpPr/>
              <p:nvPr/>
            </p:nvSpPr>
            <p:spPr>
              <a:xfrm>
                <a:off x="3442426" y="1238470"/>
                <a:ext cx="360000" cy="36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2" name="Rechteck 91">
                <a:extLst>
                  <a:ext uri="{FF2B5EF4-FFF2-40B4-BE49-F238E27FC236}">
                    <a16:creationId xmlns:a16="http://schemas.microsoft.com/office/drawing/2014/main" id="{779CD796-18E8-23FE-93B6-933A3E9B06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426" y="1238470"/>
                <a:ext cx="360000" cy="36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A5C5B538-1BD7-CAD3-F2FB-4EA8F25D16B6}"/>
                  </a:ext>
                </a:extLst>
              </p:cNvPr>
              <p:cNvSpPr/>
              <p:nvPr/>
            </p:nvSpPr>
            <p:spPr>
              <a:xfrm>
                <a:off x="4054426" y="1238470"/>
                <a:ext cx="360000" cy="36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A5C5B538-1BD7-CAD3-F2FB-4EA8F25D16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426" y="1238470"/>
                <a:ext cx="360000" cy="36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Rechteck 95">
            <a:extLst>
              <a:ext uri="{FF2B5EF4-FFF2-40B4-BE49-F238E27FC236}">
                <a16:creationId xmlns:a16="http://schemas.microsoft.com/office/drawing/2014/main" id="{C2D75421-5EF7-2873-DE2D-D52AE7362C90}"/>
              </a:ext>
            </a:extLst>
          </p:cNvPr>
          <p:cNvSpPr/>
          <p:nvPr/>
        </p:nvSpPr>
        <p:spPr>
          <a:xfrm>
            <a:off x="4666426" y="1238470"/>
            <a:ext cx="360000" cy="3600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DD3ED8C1-5AA6-5A2D-6788-C16AEF04E36F}"/>
                  </a:ext>
                </a:extLst>
              </p:cNvPr>
              <p:cNvSpPr/>
              <p:nvPr/>
            </p:nvSpPr>
            <p:spPr>
              <a:xfrm>
                <a:off x="5278426" y="1238470"/>
                <a:ext cx="360000" cy="36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7" name="Rechteck 96">
                <a:extLst>
                  <a:ext uri="{FF2B5EF4-FFF2-40B4-BE49-F238E27FC236}">
                    <a16:creationId xmlns:a16="http://schemas.microsoft.com/office/drawing/2014/main" id="{DD3ED8C1-5AA6-5A2D-6788-C16AEF04E3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8426" y="1238470"/>
                <a:ext cx="360000" cy="36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6D76F430-BAAC-1166-9745-0EF2289C4810}"/>
                  </a:ext>
                </a:extLst>
              </p:cNvPr>
              <p:cNvSpPr/>
              <p:nvPr/>
            </p:nvSpPr>
            <p:spPr>
              <a:xfrm>
                <a:off x="5890426" y="1238470"/>
                <a:ext cx="360000" cy="36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8" name="Rechteck 97">
                <a:extLst>
                  <a:ext uri="{FF2B5EF4-FFF2-40B4-BE49-F238E27FC236}">
                    <a16:creationId xmlns:a16="http://schemas.microsoft.com/office/drawing/2014/main" id="{6D76F430-BAAC-1166-9745-0EF2289C4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426" y="1238470"/>
                <a:ext cx="360000" cy="360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0FB78ADC-FD7B-D236-CC5F-72983BB49872}"/>
                  </a:ext>
                </a:extLst>
              </p:cNvPr>
              <p:cNvSpPr/>
              <p:nvPr/>
            </p:nvSpPr>
            <p:spPr>
              <a:xfrm>
                <a:off x="7726426" y="1238470"/>
                <a:ext cx="360000" cy="360000"/>
              </a:xfrm>
              <a:prstGeom prst="rect">
                <a:avLst/>
              </a:prstGeom>
              <a:solidFill>
                <a:srgbClr val="003560"/>
              </a:solidFill>
              <a:ln w="25400">
                <a:solidFill>
                  <a:srgbClr val="0035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</m:t>
                      </m:r>
                    </m:oMath>
                  </m:oMathPara>
                </a14:m>
                <a:endParaRPr lang="de-DE" sz="14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01" name="Rechteck 100">
                <a:extLst>
                  <a:ext uri="{FF2B5EF4-FFF2-40B4-BE49-F238E27FC236}">
                    <a16:creationId xmlns:a16="http://schemas.microsoft.com/office/drawing/2014/main" id="{0FB78ADC-FD7B-D236-CC5F-72983BB498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6426" y="1238470"/>
                <a:ext cx="360000" cy="360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3" name="Gerade Verbindung mit Pfeil 102">
            <a:extLst>
              <a:ext uri="{FF2B5EF4-FFF2-40B4-BE49-F238E27FC236}">
                <a16:creationId xmlns:a16="http://schemas.microsoft.com/office/drawing/2014/main" id="{D8233533-403F-BCA1-662C-20F14126750C}"/>
              </a:ext>
            </a:extLst>
          </p:cNvPr>
          <p:cNvCxnSpPr>
            <a:cxnSpLocks/>
            <a:endCxn id="92" idx="1"/>
          </p:cNvCxnSpPr>
          <p:nvPr/>
        </p:nvCxnSpPr>
        <p:spPr>
          <a:xfrm>
            <a:off x="3154306" y="1418470"/>
            <a:ext cx="288120" cy="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rade Verbindung mit Pfeil 104">
            <a:extLst>
              <a:ext uri="{FF2B5EF4-FFF2-40B4-BE49-F238E27FC236}">
                <a16:creationId xmlns:a16="http://schemas.microsoft.com/office/drawing/2014/main" id="{D0B9E93A-753F-119F-40A2-2841A1943C6B}"/>
              </a:ext>
            </a:extLst>
          </p:cNvPr>
          <p:cNvCxnSpPr>
            <a:cxnSpLocks/>
            <a:stCxn id="92" idx="3"/>
            <a:endCxn id="95" idx="1"/>
          </p:cNvCxnSpPr>
          <p:nvPr/>
        </p:nvCxnSpPr>
        <p:spPr>
          <a:xfrm>
            <a:off x="3802426" y="1418470"/>
            <a:ext cx="252000" cy="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mit Pfeil 107">
            <a:extLst>
              <a:ext uri="{FF2B5EF4-FFF2-40B4-BE49-F238E27FC236}">
                <a16:creationId xmlns:a16="http://schemas.microsoft.com/office/drawing/2014/main" id="{5170FF93-C446-68E6-7207-8B6CA61F7894}"/>
              </a:ext>
            </a:extLst>
          </p:cNvPr>
          <p:cNvCxnSpPr>
            <a:cxnSpLocks/>
            <a:stCxn id="95" idx="3"/>
            <a:endCxn id="96" idx="1"/>
          </p:cNvCxnSpPr>
          <p:nvPr/>
        </p:nvCxnSpPr>
        <p:spPr>
          <a:xfrm>
            <a:off x="4414426" y="1418470"/>
            <a:ext cx="252000" cy="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mit Pfeil 108">
            <a:extLst>
              <a:ext uri="{FF2B5EF4-FFF2-40B4-BE49-F238E27FC236}">
                <a16:creationId xmlns:a16="http://schemas.microsoft.com/office/drawing/2014/main" id="{EC56B168-EA79-14C6-7AF9-6C3DBB3D73F2}"/>
              </a:ext>
            </a:extLst>
          </p:cNvPr>
          <p:cNvCxnSpPr>
            <a:cxnSpLocks/>
            <a:stCxn id="96" idx="3"/>
            <a:endCxn id="97" idx="1"/>
          </p:cNvCxnSpPr>
          <p:nvPr/>
        </p:nvCxnSpPr>
        <p:spPr>
          <a:xfrm>
            <a:off x="5026426" y="1418470"/>
            <a:ext cx="252000" cy="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mit Pfeil 113">
            <a:extLst>
              <a:ext uri="{FF2B5EF4-FFF2-40B4-BE49-F238E27FC236}">
                <a16:creationId xmlns:a16="http://schemas.microsoft.com/office/drawing/2014/main" id="{EEF434C1-0A8E-9152-7B2C-00A183D3394B}"/>
              </a:ext>
            </a:extLst>
          </p:cNvPr>
          <p:cNvCxnSpPr>
            <a:cxnSpLocks/>
            <a:stCxn id="97" idx="3"/>
            <a:endCxn id="98" idx="1"/>
          </p:cNvCxnSpPr>
          <p:nvPr/>
        </p:nvCxnSpPr>
        <p:spPr>
          <a:xfrm>
            <a:off x="5638426" y="1418470"/>
            <a:ext cx="252000" cy="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Gerade Verbindung mit Pfeil 116">
            <a:extLst>
              <a:ext uri="{FF2B5EF4-FFF2-40B4-BE49-F238E27FC236}">
                <a16:creationId xmlns:a16="http://schemas.microsoft.com/office/drawing/2014/main" id="{5C72E6BC-097C-922A-544C-F5A6DC99AE74}"/>
              </a:ext>
            </a:extLst>
          </p:cNvPr>
          <p:cNvCxnSpPr>
            <a:cxnSpLocks/>
          </p:cNvCxnSpPr>
          <p:nvPr/>
        </p:nvCxnSpPr>
        <p:spPr>
          <a:xfrm>
            <a:off x="6250426" y="1418470"/>
            <a:ext cx="252000" cy="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mit Pfeil 117">
            <a:extLst>
              <a:ext uri="{FF2B5EF4-FFF2-40B4-BE49-F238E27FC236}">
                <a16:creationId xmlns:a16="http://schemas.microsoft.com/office/drawing/2014/main" id="{0B65CAE0-2FC4-CCC6-73D5-41A326C9F358}"/>
              </a:ext>
            </a:extLst>
          </p:cNvPr>
          <p:cNvCxnSpPr>
            <a:cxnSpLocks/>
          </p:cNvCxnSpPr>
          <p:nvPr/>
        </p:nvCxnSpPr>
        <p:spPr>
          <a:xfrm>
            <a:off x="6502426" y="1418470"/>
            <a:ext cx="971520" cy="0"/>
          </a:xfrm>
          <a:prstGeom prst="straightConnector1">
            <a:avLst/>
          </a:prstGeom>
          <a:ln w="25400">
            <a:solidFill>
              <a:srgbClr val="00356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mit Pfeil 118">
            <a:extLst>
              <a:ext uri="{FF2B5EF4-FFF2-40B4-BE49-F238E27FC236}">
                <a16:creationId xmlns:a16="http://schemas.microsoft.com/office/drawing/2014/main" id="{9110E97C-9EFB-40B3-D080-1A44C017D7C4}"/>
              </a:ext>
            </a:extLst>
          </p:cNvPr>
          <p:cNvCxnSpPr>
            <a:cxnSpLocks/>
          </p:cNvCxnSpPr>
          <p:nvPr/>
        </p:nvCxnSpPr>
        <p:spPr>
          <a:xfrm>
            <a:off x="7474426" y="1418470"/>
            <a:ext cx="252000" cy="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Gerade Verbindung mit Pfeil 119">
            <a:extLst>
              <a:ext uri="{FF2B5EF4-FFF2-40B4-BE49-F238E27FC236}">
                <a16:creationId xmlns:a16="http://schemas.microsoft.com/office/drawing/2014/main" id="{4360AB74-ACE6-F64F-9D45-09723D107CA0}"/>
              </a:ext>
            </a:extLst>
          </p:cNvPr>
          <p:cNvCxnSpPr>
            <a:cxnSpLocks/>
          </p:cNvCxnSpPr>
          <p:nvPr/>
        </p:nvCxnSpPr>
        <p:spPr>
          <a:xfrm>
            <a:off x="8086426" y="1418470"/>
            <a:ext cx="252000" cy="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Gerade Verbindung mit Pfeil 120">
            <a:extLst>
              <a:ext uri="{FF2B5EF4-FFF2-40B4-BE49-F238E27FC236}">
                <a16:creationId xmlns:a16="http://schemas.microsoft.com/office/drawing/2014/main" id="{7353DB80-80A6-F1C1-3414-D1815525779C}"/>
              </a:ext>
            </a:extLst>
          </p:cNvPr>
          <p:cNvCxnSpPr>
            <a:cxnSpLocks/>
            <a:stCxn id="96" idx="1"/>
            <a:endCxn id="96" idx="3"/>
          </p:cNvCxnSpPr>
          <p:nvPr/>
        </p:nvCxnSpPr>
        <p:spPr>
          <a:xfrm>
            <a:off x="4666426" y="1418470"/>
            <a:ext cx="360000" cy="0"/>
          </a:xfrm>
          <a:prstGeom prst="straightConnector1">
            <a:avLst/>
          </a:prstGeom>
          <a:ln w="25400">
            <a:solidFill>
              <a:srgbClr val="00356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Geschweifte Klammer rechts 125">
            <a:extLst>
              <a:ext uri="{FF2B5EF4-FFF2-40B4-BE49-F238E27FC236}">
                <a16:creationId xmlns:a16="http://schemas.microsoft.com/office/drawing/2014/main" id="{3CF4FBF2-B40E-F35B-1466-EF813D19BBE8}"/>
              </a:ext>
            </a:extLst>
          </p:cNvPr>
          <p:cNvSpPr/>
          <p:nvPr/>
        </p:nvSpPr>
        <p:spPr>
          <a:xfrm rot="5400000">
            <a:off x="5521981" y="209582"/>
            <a:ext cx="359443" cy="4769445"/>
          </a:xfrm>
          <a:prstGeom prst="rightBrace">
            <a:avLst>
              <a:gd name="adj1" fmla="val 30857"/>
              <a:gd name="adj2" fmla="val 50000"/>
            </a:avLst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Textfeld 126">
                <a:extLst>
                  <a:ext uri="{FF2B5EF4-FFF2-40B4-BE49-F238E27FC236}">
                    <a16:creationId xmlns:a16="http://schemas.microsoft.com/office/drawing/2014/main" id="{CE89E5F0-6698-DAAA-2A12-FA32CA226FD0}"/>
                  </a:ext>
                </a:extLst>
              </p:cNvPr>
              <p:cNvSpPr txBox="1"/>
              <p:nvPr/>
            </p:nvSpPr>
            <p:spPr>
              <a:xfrm>
                <a:off x="5035766" y="2779524"/>
                <a:ext cx="1457319" cy="381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sz="160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box>
                          <m:boxPr>
                            <m:ctrlPr>
                              <a:rPr lang="de-DE" sz="160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de-DE" sz="160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sz="160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sz="160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de-DE" sz="160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de-DE" sz="160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den>
                            </m:f>
                          </m:e>
                        </m:box>
                      </m:e>
                    </m:d>
                  </m:oMath>
                </a14:m>
                <a:r>
                  <a:rPr lang="de-DE" sz="1600" dirty="0">
                    <a:solidFill>
                      <a:srgbClr val="003560"/>
                    </a:solidFill>
                  </a:rPr>
                  <a:t> </a:t>
                </a:r>
                <a:r>
                  <a:rPr lang="de-DE" sz="1100" dirty="0">
                    <a:solidFill>
                      <a:srgbClr val="003560"/>
                    </a:solidFill>
                  </a:rPr>
                  <a:t>iterations</a:t>
                </a:r>
                <a:endParaRPr lang="de-DE" sz="1600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127" name="Textfeld 126">
                <a:extLst>
                  <a:ext uri="{FF2B5EF4-FFF2-40B4-BE49-F238E27FC236}">
                    <a16:creationId xmlns:a16="http://schemas.microsoft.com/office/drawing/2014/main" id="{CE89E5F0-6698-DAAA-2A12-FA32CA226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766" y="2779524"/>
                <a:ext cx="1457319" cy="3813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Geschweifte Klammer rechts 127">
            <a:extLst>
              <a:ext uri="{FF2B5EF4-FFF2-40B4-BE49-F238E27FC236}">
                <a16:creationId xmlns:a16="http://schemas.microsoft.com/office/drawing/2014/main" id="{C9E24A70-DECF-F672-7D7B-9BB054E3F6E1}"/>
              </a:ext>
            </a:extLst>
          </p:cNvPr>
          <p:cNvSpPr/>
          <p:nvPr/>
        </p:nvSpPr>
        <p:spPr>
          <a:xfrm rot="5400000">
            <a:off x="4352065" y="750818"/>
            <a:ext cx="359443" cy="2429614"/>
          </a:xfrm>
          <a:prstGeom prst="rightBrace">
            <a:avLst>
              <a:gd name="adj1" fmla="val 30857"/>
              <a:gd name="adj2" fmla="val 50000"/>
            </a:avLst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Textfeld 129">
                <a:extLst>
                  <a:ext uri="{FF2B5EF4-FFF2-40B4-BE49-F238E27FC236}">
                    <a16:creationId xmlns:a16="http://schemas.microsoft.com/office/drawing/2014/main" id="{BB5CBB93-0FC0-163B-DE40-BA9FA19736B9}"/>
                  </a:ext>
                </a:extLst>
              </p:cNvPr>
              <p:cNvSpPr txBox="1"/>
              <p:nvPr/>
            </p:nvSpPr>
            <p:spPr>
              <a:xfrm>
                <a:off x="3855434" y="2108602"/>
                <a:ext cx="145731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de-DE" sz="110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de-DE" sz="1100" dirty="0">
                    <a:solidFill>
                      <a:srgbClr val="003560"/>
                    </a:solidFill>
                  </a:rPr>
                  <a:t> steps</a:t>
                </a:r>
              </a:p>
            </p:txBody>
          </p:sp>
        </mc:Choice>
        <mc:Fallback>
          <p:sp>
            <p:nvSpPr>
              <p:cNvPr id="130" name="Textfeld 129">
                <a:extLst>
                  <a:ext uri="{FF2B5EF4-FFF2-40B4-BE49-F238E27FC236}">
                    <a16:creationId xmlns:a16="http://schemas.microsoft.com/office/drawing/2014/main" id="{BB5CBB93-0FC0-163B-DE40-BA9FA19736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434" y="2108602"/>
                <a:ext cx="1457319" cy="261610"/>
              </a:xfrm>
              <a:prstGeom prst="rect">
                <a:avLst/>
              </a:prstGeom>
              <a:blipFill>
                <a:blip r:embed="rId16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" name="Textfeld 132">
                <a:extLst>
                  <a:ext uri="{FF2B5EF4-FFF2-40B4-BE49-F238E27FC236}">
                    <a16:creationId xmlns:a16="http://schemas.microsoft.com/office/drawing/2014/main" id="{3DBA7241-98B9-36BE-A538-15ED3F22BBAC}"/>
                  </a:ext>
                </a:extLst>
              </p:cNvPr>
              <p:cNvSpPr txBox="1"/>
              <p:nvPr/>
            </p:nvSpPr>
            <p:spPr>
              <a:xfrm>
                <a:off x="3635896" y="3684210"/>
                <a:ext cx="4808392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3560"/>
                    </a:solidFill>
                  </a:rPr>
                  <a:t>→ Parametrization via step size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endParaRPr lang="de-DE" b="1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133" name="Textfeld 132">
                <a:extLst>
                  <a:ext uri="{FF2B5EF4-FFF2-40B4-BE49-F238E27FC236}">
                    <a16:creationId xmlns:a16="http://schemas.microsoft.com/office/drawing/2014/main" id="{3DBA7241-98B9-36BE-A538-15ED3F22B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3684210"/>
                <a:ext cx="4808392" cy="300082"/>
              </a:xfrm>
              <a:prstGeom prst="rect">
                <a:avLst/>
              </a:prstGeom>
              <a:blipFill>
                <a:blip r:embed="rId17"/>
                <a:stretch>
                  <a:fillRect l="-253" t="-2000" b="-1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4" name="Textfeld 133">
                <a:extLst>
                  <a:ext uri="{FF2B5EF4-FFF2-40B4-BE49-F238E27FC236}">
                    <a16:creationId xmlns:a16="http://schemas.microsoft.com/office/drawing/2014/main" id="{2DA7DA41-6A85-F7C6-08A2-572476087902}"/>
                  </a:ext>
                </a:extLst>
              </p:cNvPr>
              <p:cNvSpPr txBox="1"/>
              <p:nvPr/>
            </p:nvSpPr>
            <p:spPr>
              <a:xfrm>
                <a:off x="3635239" y="4096166"/>
                <a:ext cx="4808392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rgbClr val="003560"/>
                    </a:solidFill>
                  </a:rPr>
                  <a:t>→ Parametrization via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bandwidth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parameter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de-DE" b="1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134" name="Textfeld 133">
                <a:extLst>
                  <a:ext uri="{FF2B5EF4-FFF2-40B4-BE49-F238E27FC236}">
                    <a16:creationId xmlns:a16="http://schemas.microsoft.com/office/drawing/2014/main" id="{2DA7DA41-6A85-F7C6-08A2-572476087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239" y="4096166"/>
                <a:ext cx="4808392" cy="300082"/>
              </a:xfrm>
              <a:prstGeom prst="rect">
                <a:avLst/>
              </a:prstGeom>
              <a:blipFill>
                <a:blip r:embed="rId18"/>
                <a:stretch>
                  <a:fillRect l="-253" t="-4082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283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92" grpId="0" animBg="1"/>
      <p:bldP spid="95" grpId="0" animBg="1"/>
      <p:bldP spid="96" grpId="0"/>
      <p:bldP spid="97" grpId="0" animBg="1"/>
      <p:bldP spid="98" grpId="0" animBg="1"/>
      <p:bldP spid="101" grpId="0" animBg="1"/>
      <p:bldP spid="126" grpId="0" animBg="1"/>
      <p:bldP spid="127" grpId="0"/>
      <p:bldP spid="128" grpId="0" animBg="1"/>
      <p:bldP spid="130" grpId="0"/>
      <p:bldP spid="133" grpId="0"/>
      <p:bldP spid="1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ED5C2-3FE5-D506-1EC8-C1CFCF8D9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Overall 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Polynomial Inversion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E21B67C-B278-6B47-63F4-F2025ED8C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1C6531-1A7A-3339-5135-CFF4A7AB2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FC5AEE-033D-EF9C-6742-7C4E5AC83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13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D8414CB-01D7-3731-D7E0-0507E05D0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60" y="1728667"/>
            <a:ext cx="6948264" cy="19952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21FFFF0B-FB36-2D90-DCB3-885D0D9ED3BF}"/>
                  </a:ext>
                </a:extLst>
              </p:cNvPr>
              <p:cNvSpPr txBox="1"/>
              <p:nvPr/>
            </p:nvSpPr>
            <p:spPr>
              <a:xfrm>
                <a:off x="2123728" y="1361141"/>
                <a:ext cx="4626459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3560"/>
                    </a:solidFill>
                  </a:rPr>
                  <a:t>Implementation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results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for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𝟑𝟐</m:t>
                    </m:r>
                  </m:oMath>
                </a14:m>
                <a:endParaRPr lang="de-DE" b="1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21FFFF0B-FB36-2D90-DCB3-885D0D9ED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28" y="1361141"/>
                <a:ext cx="4626459" cy="300082"/>
              </a:xfrm>
              <a:prstGeom prst="rect">
                <a:avLst/>
              </a:prstGeom>
              <a:blipFill>
                <a:blip r:embed="rId3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5670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D4262-4104-2657-E221-775A1027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Results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8566AE-162A-3E8A-009A-A5912ABBD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59A1DD-4A5D-0573-EDDE-10459E2D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008659-4AD5-E3AE-555B-DA574218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14</a:t>
            </a:fld>
            <a:r>
              <a:rPr lang="en-US" dirty="0"/>
              <a:t> </a:t>
            </a: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3DC5715D-EBA9-68F7-038E-F3C75FC6C1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6844503"/>
              </p:ext>
            </p:extLst>
          </p:nvPr>
        </p:nvGraphicFramePr>
        <p:xfrm>
          <a:off x="125513" y="1563638"/>
          <a:ext cx="4140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780DDBC3-84B2-6E25-8C56-846C985B8AA1}"/>
                  </a:ext>
                </a:extLst>
              </p:cNvPr>
              <p:cNvSpPr txBox="1"/>
              <p:nvPr/>
            </p:nvSpPr>
            <p:spPr>
              <a:xfrm>
                <a:off x="933893" y="1155558"/>
                <a:ext cx="259228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3560"/>
                    </a:solidFill>
                  </a:rPr>
                  <a:t>Lightweight design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b="1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780DDBC3-84B2-6E25-8C56-846C985B8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893" y="1155558"/>
                <a:ext cx="2592288" cy="300082"/>
              </a:xfrm>
              <a:prstGeom prst="rect">
                <a:avLst/>
              </a:prstGeom>
              <a:blipFill>
                <a:blip r:embed="rId3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CBEF133F-8B4F-87E0-5DB6-EAD838F123A1}"/>
                  </a:ext>
                </a:extLst>
              </p:cNvPr>
              <p:cNvSpPr txBox="1"/>
              <p:nvPr/>
            </p:nvSpPr>
            <p:spPr>
              <a:xfrm>
                <a:off x="5637068" y="1157917"/>
                <a:ext cx="2592288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3560"/>
                    </a:solidFill>
                  </a:rPr>
                  <a:t>High-speed design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b="1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CBEF133F-8B4F-87E0-5DB6-EAD838F123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068" y="1157917"/>
                <a:ext cx="2592288" cy="300082"/>
              </a:xfrm>
              <a:prstGeom prst="rect">
                <a:avLst/>
              </a:prstGeom>
              <a:blipFill>
                <a:blip r:embed="rId4"/>
                <a:stretch>
                  <a:fillRect t="-4082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1FF49F27-75BA-1B78-121A-22897B9818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3190841"/>
              </p:ext>
            </p:extLst>
          </p:nvPr>
        </p:nvGraphicFramePr>
        <p:xfrm>
          <a:off x="4710113" y="1577989"/>
          <a:ext cx="4140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286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Graphic spid="2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D4262-4104-2657-E221-775A1027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Results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E8566AE-162A-3E8A-009A-A5912ABBD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59A1DD-4A5D-0573-EDDE-10459E2D2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008659-4AD5-E3AE-555B-DA574218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15</a:t>
            </a:fld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780DDBC3-84B2-6E25-8C56-846C985B8AA1}"/>
                  </a:ext>
                </a:extLst>
              </p:cNvPr>
              <p:cNvSpPr txBox="1"/>
              <p:nvPr/>
            </p:nvSpPr>
            <p:spPr>
              <a:xfrm>
                <a:off x="1629283" y="915566"/>
                <a:ext cx="570490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3560"/>
                    </a:solidFill>
                  </a:rPr>
                  <a:t>Area (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slices</a:t>
                </a:r>
                <a:r>
                  <a:rPr lang="de-DE" b="1" dirty="0">
                    <a:solidFill>
                      <a:srgbClr val="003560"/>
                    </a:solidFill>
                  </a:rPr>
                  <a:t>)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comparison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to</a:t>
                </a:r>
                <a:r>
                  <a:rPr lang="de-DE" b="1" dirty="0">
                    <a:solidFill>
                      <a:srgbClr val="003560"/>
                    </a:solidFill>
                  </a:rPr>
                  <a:t> [RBMG21]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b="1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780DDBC3-84B2-6E25-8C56-846C985B8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283" y="915566"/>
                <a:ext cx="5704906" cy="300082"/>
              </a:xfrm>
              <a:prstGeom prst="rect">
                <a:avLst/>
              </a:prstGeom>
              <a:blipFill>
                <a:blip r:embed="rId2"/>
                <a:stretch>
                  <a:fillRect t="-2041" b="-204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Diagramm 11">
            <a:extLst>
              <a:ext uri="{FF2B5EF4-FFF2-40B4-BE49-F238E27FC236}">
                <a16:creationId xmlns:a16="http://schemas.microsoft.com/office/drawing/2014/main" id="{8BA07F37-D8E9-B4C9-7ECE-F89FA1311D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145928"/>
              </p:ext>
            </p:extLst>
          </p:nvPr>
        </p:nvGraphicFramePr>
        <p:xfrm>
          <a:off x="2195736" y="149271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2404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65E0BF-29EB-E667-B5B4-6585496A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Contributions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B18E33C-834A-4507-9C8A-B0FC8559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95850C-C4F1-31C4-DC0F-2FBB7BD4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7C65F6-5F37-0E16-ABD0-F0331FB27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16</a:t>
            </a:fld>
            <a:r>
              <a:rPr lang="en-US"/>
              <a:t>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0CF4304-204C-02B4-3E8C-2607EE8B2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520" y="483518"/>
            <a:ext cx="8554343" cy="3889375"/>
          </a:xfrm>
        </p:spPr>
        <p:txBody>
          <a:bodyPr/>
          <a:lstStyle/>
          <a:p>
            <a:pPr marL="180975" indent="-180975">
              <a:lnSpc>
                <a:spcPct val="450000"/>
              </a:lnSpc>
              <a:buFont typeface="Wingdings" panose="05000000000000000000" pitchFamily="2" charset="2"/>
              <a:buChar char="§"/>
            </a:pPr>
            <a:r>
              <a:rPr lang="en-US" dirty="0"/>
              <a:t>Validate that a single KECCAK core is more efficient for hardware than SHA2 and AES</a:t>
            </a:r>
          </a:p>
          <a:p>
            <a:pPr marL="180975" indent="-180975">
              <a:lnSpc>
                <a:spcPct val="450000"/>
              </a:lnSpc>
              <a:buFont typeface="Wingdings" panose="05000000000000000000" pitchFamily="2" charset="2"/>
              <a:buChar char="§"/>
            </a:pPr>
            <a:r>
              <a:rPr lang="en-US" dirty="0"/>
              <a:t>Unified BIKE core that supports all </a:t>
            </a:r>
            <a:r>
              <a:rPr lang="en-US" dirty="0" err="1"/>
              <a:t>KeyGen</a:t>
            </a:r>
            <a:r>
              <a:rPr lang="en-US" dirty="0"/>
              <a:t>, </a:t>
            </a:r>
            <a:r>
              <a:rPr lang="en-US" dirty="0" err="1"/>
              <a:t>Encaps</a:t>
            </a:r>
            <a:r>
              <a:rPr lang="en-US" dirty="0"/>
              <a:t>, and </a:t>
            </a:r>
            <a:r>
              <a:rPr lang="en-US" dirty="0" err="1"/>
              <a:t>Decaps</a:t>
            </a:r>
            <a:r>
              <a:rPr lang="en-US" dirty="0"/>
              <a:t> </a:t>
            </a:r>
          </a:p>
          <a:p>
            <a:pPr marL="180975" indent="-180975">
              <a:lnSpc>
                <a:spcPct val="450000"/>
              </a:lnSpc>
              <a:buFont typeface="Wingdings" panose="05000000000000000000" pitchFamily="2" charset="2"/>
              <a:buChar char="§"/>
            </a:pPr>
            <a:r>
              <a:rPr lang="en-US" dirty="0"/>
              <a:t>All Verilog files are publicly available on GitHub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267DA2C-0F13-E4FB-7C2F-9C0AF4930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560" y="1851670"/>
            <a:ext cx="2771800" cy="12802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A99C36D-91BD-05C1-B564-92D0EFC39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336" y="3579862"/>
            <a:ext cx="1059582" cy="105958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2FA3891-2606-CF0F-57D8-1182E3BA3E28}"/>
              </a:ext>
            </a:extLst>
          </p:cNvPr>
          <p:cNvSpPr txBox="1"/>
          <p:nvPr/>
        </p:nvSpPr>
        <p:spPr>
          <a:xfrm>
            <a:off x="2195736" y="4360654"/>
            <a:ext cx="5400600" cy="303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rgbClr val="003560"/>
                </a:solidFill>
              </a:rPr>
              <a:t>https://github.com/Chair-for-Security-Engineering/RacingBIKE</a:t>
            </a:r>
          </a:p>
        </p:txBody>
      </p:sp>
    </p:spTree>
    <p:extLst>
      <p:ext uri="{BB962C8B-B14F-4D97-AF65-F5344CB8AC3E}">
        <p14:creationId xmlns:p14="http://schemas.microsoft.com/office/powerpoint/2010/main" val="378896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23C0E-8722-0A4E-BBF9-436001115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A6C214-32C3-700A-6B7E-A1F62444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CADAA7-2AC4-3D1C-793D-CA89DA61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7263291-0915-A9DC-6D74-5A5AA1B46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17</a:t>
            </a:fld>
            <a:r>
              <a:rPr lang="de-DE"/>
              <a:t> 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9CD02C3-02F7-9731-55C3-9D9C7C35FCA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1320" y="1277993"/>
            <a:ext cx="2979957" cy="187220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B05ADB1-11F1-688B-089A-0CD70BFAB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560" y="1851670"/>
            <a:ext cx="2771800" cy="128025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500B66C-9375-68F8-A6A9-E49AB46706BE}"/>
              </a:ext>
            </a:extLst>
          </p:cNvPr>
          <p:cNvSpPr txBox="1"/>
          <p:nvPr/>
        </p:nvSpPr>
        <p:spPr>
          <a:xfrm>
            <a:off x="179512" y="3387202"/>
            <a:ext cx="26642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560"/>
                </a:solidFill>
              </a:rPr>
              <a:t>Polynomial Multiplier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270A6D-2ECC-5C63-1507-61FEBD4A33D7}"/>
              </a:ext>
            </a:extLst>
          </p:cNvPr>
          <p:cNvSpPr txBox="1"/>
          <p:nvPr/>
        </p:nvSpPr>
        <p:spPr>
          <a:xfrm>
            <a:off x="3483563" y="3387202"/>
            <a:ext cx="266429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560"/>
                </a:solidFill>
              </a:rPr>
              <a:t>Polynomial Inversion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E389C50-A646-E971-8406-ECAC76F00B30}"/>
              </a:ext>
            </a:extLst>
          </p:cNvPr>
          <p:cNvSpPr txBox="1"/>
          <p:nvPr/>
        </p:nvSpPr>
        <p:spPr>
          <a:xfrm>
            <a:off x="6588224" y="3387202"/>
            <a:ext cx="26642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560"/>
                </a:solidFill>
              </a:rPr>
              <a:t>United Hardware Implementation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DC782E8-C57F-AA6E-77C7-D95FE16C7BC8}"/>
              </a:ext>
            </a:extLst>
          </p:cNvPr>
          <p:cNvGrpSpPr/>
          <p:nvPr/>
        </p:nvGrpSpPr>
        <p:grpSpPr>
          <a:xfrm>
            <a:off x="2978384" y="881677"/>
            <a:ext cx="3601070" cy="2265084"/>
            <a:chOff x="1042938" y="1099592"/>
            <a:chExt cx="3601070" cy="2265084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AFAF2133-798C-92F9-FBCA-7D87BCC36BD3}"/>
                </a:ext>
              </a:extLst>
            </p:cNvPr>
            <p:cNvSpPr/>
            <p:nvPr/>
          </p:nvSpPr>
          <p:spPr>
            <a:xfrm>
              <a:off x="2252663" y="1099592"/>
              <a:ext cx="1239217" cy="2265084"/>
            </a:xfrm>
            <a:prstGeom prst="roundRect">
              <a:avLst>
                <a:gd name="adj" fmla="val 4535"/>
              </a:avLst>
            </a:prstGeom>
            <a:solidFill>
              <a:schemeClr val="bg1">
                <a:lumMod val="75000"/>
                <a:alpha val="41000"/>
              </a:schemeClr>
            </a:solidFill>
            <a:ln w="25400">
              <a:solidFill>
                <a:srgbClr val="0035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dirty="0">
                <a:solidFill>
                  <a:srgbClr val="003560"/>
                </a:solidFill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B75E52CF-BFE0-2BE2-B410-6135711B957A}"/>
                </a:ext>
              </a:extLst>
            </p:cNvPr>
            <p:cNvSpPr/>
            <p:nvPr/>
          </p:nvSpPr>
          <p:spPr>
            <a:xfrm>
              <a:off x="2412000" y="1871577"/>
              <a:ext cx="936000" cy="552006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000" b="1" dirty="0" err="1">
                  <a:solidFill>
                    <a:schemeClr val="bg1"/>
                  </a:solidFill>
                </a:rPr>
                <a:t>control_bits</a:t>
              </a:r>
              <a:r>
                <a:rPr lang="de-DE" sz="1000" b="1" dirty="0">
                  <a:solidFill>
                    <a:schemeClr val="bg1"/>
                  </a:solidFill>
                </a:rPr>
                <a:t>()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7ADCC518-F083-217A-BBA5-5C9B16F4AEE0}"/>
                </a:ext>
              </a:extLst>
            </p:cNvPr>
            <p:cNvSpPr/>
            <p:nvPr/>
          </p:nvSpPr>
          <p:spPr>
            <a:xfrm>
              <a:off x="2412000" y="1188000"/>
              <a:ext cx="936000" cy="468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de-DE" sz="1000" b="1" dirty="0" err="1">
                  <a:solidFill>
                    <a:schemeClr val="bg1"/>
                  </a:solidFill>
                </a:rPr>
                <a:t>update_fg</a:t>
              </a:r>
              <a:r>
                <a:rPr lang="de-DE" sz="1000" b="1" dirty="0">
                  <a:solidFill>
                    <a:schemeClr val="bg1"/>
                  </a:solidFill>
                </a:rPr>
                <a:t>()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F52055A-447E-F77E-318F-49CDA8C5920E}"/>
                </a:ext>
              </a:extLst>
            </p:cNvPr>
            <p:cNvSpPr/>
            <p:nvPr/>
          </p:nvSpPr>
          <p:spPr>
            <a:xfrm>
              <a:off x="2412000" y="2628000"/>
              <a:ext cx="936000" cy="468000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de-DE" sz="1000" b="1" dirty="0" err="1">
                  <a:solidFill>
                    <a:schemeClr val="bg1"/>
                  </a:solidFill>
                </a:rPr>
                <a:t>update_vw</a:t>
              </a:r>
              <a:r>
                <a:rPr lang="de-DE" sz="1000" b="1" dirty="0">
                  <a:solidFill>
                    <a:schemeClr val="bg1"/>
                  </a:solidFill>
                </a:rPr>
                <a:t>()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CB8B85C6-3DD1-D120-5019-1417C4CD35F5}"/>
                    </a:ext>
                  </a:extLst>
                </p:cNvPr>
                <p:cNvSpPr txBox="1"/>
                <p:nvPr/>
              </p:nvSpPr>
              <p:spPr>
                <a:xfrm>
                  <a:off x="2390097" y="3064594"/>
                  <a:ext cx="937015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rgbClr val="003560"/>
                      </a:solidFill>
                    </a:rPr>
                    <a:t>divstep 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20" name="Textfeld 19">
                  <a:extLst>
                    <a:ext uri="{FF2B5EF4-FFF2-40B4-BE49-F238E27FC236}">
                      <a16:creationId xmlns:a16="http://schemas.microsoft.com/office/drawing/2014/main" id="{CB8B85C6-3DD1-D120-5019-1417C4CD35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0097" y="3064594"/>
                  <a:ext cx="937015" cy="300082"/>
                </a:xfrm>
                <a:prstGeom prst="rect">
                  <a:avLst/>
                </a:prstGeom>
                <a:blipFill>
                  <a:blip r:embed="rId5"/>
                  <a:stretch>
                    <a:fillRect t="-4082" b="-2040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B8C33CFA-4211-7D00-67F6-B8940FC7134A}"/>
                    </a:ext>
                  </a:extLst>
                </p:cNvPr>
                <p:cNvSpPr txBox="1"/>
                <p:nvPr/>
              </p:nvSpPr>
              <p:spPr>
                <a:xfrm>
                  <a:off x="1043608" y="2148418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B8C33CFA-4211-7D00-67F6-B8940FC713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08" y="2148418"/>
                  <a:ext cx="1008112" cy="300082"/>
                </a:xfrm>
                <a:prstGeom prst="rect">
                  <a:avLst/>
                </a:prstGeom>
                <a:blipFill>
                  <a:blip r:embed="rId6"/>
                  <a:stretch>
                    <a:fillRect r="-181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3CCE2A21-FE4C-2DDC-503E-B1B609685FFA}"/>
                    </a:ext>
                  </a:extLst>
                </p:cNvPr>
                <p:cNvSpPr txBox="1"/>
                <p:nvPr/>
              </p:nvSpPr>
              <p:spPr>
                <a:xfrm>
                  <a:off x="1042938" y="1104776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22" name="Textfeld 21">
                  <a:extLst>
                    <a:ext uri="{FF2B5EF4-FFF2-40B4-BE49-F238E27FC236}">
                      <a16:creationId xmlns:a16="http://schemas.microsoft.com/office/drawing/2014/main" id="{3CCE2A21-FE4C-2DDC-503E-B1B609685F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2938" y="1104776"/>
                  <a:ext cx="1008112" cy="300082"/>
                </a:xfrm>
                <a:prstGeom prst="rect">
                  <a:avLst/>
                </a:prstGeom>
                <a:blipFill>
                  <a:blip r:embed="rId7"/>
                  <a:stretch>
                    <a:fillRect r="-3636"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3EE56528-4C9D-41EE-876E-E9B7D0824A37}"/>
                    </a:ext>
                  </a:extLst>
                </p:cNvPr>
                <p:cNvSpPr txBox="1"/>
                <p:nvPr/>
              </p:nvSpPr>
              <p:spPr>
                <a:xfrm>
                  <a:off x="1835696" y="1399948"/>
                  <a:ext cx="215354" cy="300082"/>
                </a:xfrm>
                <a:prstGeom prst="rect">
                  <a:avLst/>
                </a:prstGeom>
                <a:noFill/>
              </p:spPr>
              <p:txBody>
                <a:bodyPr wrap="square" lIns="36000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3EE56528-4C9D-41EE-876E-E9B7D0824A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35696" y="1399948"/>
                  <a:ext cx="215354" cy="300082"/>
                </a:xfrm>
                <a:prstGeom prst="rect">
                  <a:avLst/>
                </a:prstGeom>
                <a:blipFill>
                  <a:blip r:embed="rId8"/>
                  <a:stretch>
                    <a:fillRect r="-11429" b="-204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81D76D60-EA7F-1FA0-7CC3-E74C1A09654E}"/>
                    </a:ext>
                  </a:extLst>
                </p:cNvPr>
                <p:cNvSpPr txBox="1"/>
                <p:nvPr/>
              </p:nvSpPr>
              <p:spPr>
                <a:xfrm>
                  <a:off x="1043728" y="2580419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81D76D60-EA7F-1FA0-7CC3-E74C1A096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28" y="2580419"/>
                  <a:ext cx="1008112" cy="30008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A95A5A86-DA45-DBAD-CC8D-E783CD1D6F55}"/>
                    </a:ext>
                  </a:extLst>
                </p:cNvPr>
                <p:cNvSpPr txBox="1"/>
                <p:nvPr/>
              </p:nvSpPr>
              <p:spPr>
                <a:xfrm>
                  <a:off x="1043728" y="2837726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A95A5A86-DA45-DBAD-CC8D-E783CD1D6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728" y="2837726"/>
                  <a:ext cx="1008112" cy="300082"/>
                </a:xfrm>
                <a:prstGeom prst="rect">
                  <a:avLst/>
                </a:prstGeom>
                <a:blipFill>
                  <a:blip r:embed="rId10"/>
                  <a:stretch>
                    <a:fillRect r="-60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D5E35072-5596-7225-BED4-21959DD627B6}"/>
                </a:ext>
              </a:extLst>
            </p:cNvPr>
            <p:cNvCxnSpPr>
              <a:cxnSpLocks/>
              <a:stCxn id="21" idx="3"/>
              <a:endCxn id="33" idx="1"/>
            </p:cNvCxnSpPr>
            <p:nvPr/>
          </p:nvCxnSpPr>
          <p:spPr>
            <a:xfrm>
              <a:off x="2051720" y="2298459"/>
              <a:ext cx="36004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24F5954E-6489-C881-9155-FB797BDB3A30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2051050" y="1254817"/>
              <a:ext cx="36095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39788DD1-427D-D950-FFCB-C30BB1E757CC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>
              <a:off x="2051050" y="1549989"/>
              <a:ext cx="360950" cy="1234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F7D48FF4-98CC-B831-D7AD-51B1A0581A61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2051840" y="2730459"/>
              <a:ext cx="359920" cy="1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>
              <a:extLst>
                <a:ext uri="{FF2B5EF4-FFF2-40B4-BE49-F238E27FC236}">
                  <a16:creationId xmlns:a16="http://schemas.microsoft.com/office/drawing/2014/main" id="{70C13F14-24CC-BE40-7E2D-AEE82BB90C97}"/>
                </a:ext>
              </a:extLst>
            </p:cNvPr>
            <p:cNvCxnSpPr>
              <a:cxnSpLocks/>
              <a:stCxn id="25" idx="3"/>
            </p:cNvCxnSpPr>
            <p:nvPr/>
          </p:nvCxnSpPr>
          <p:spPr>
            <a:xfrm>
              <a:off x="2051840" y="2987767"/>
              <a:ext cx="36016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Verbinder: gewinkelt 30">
              <a:extLst>
                <a:ext uri="{FF2B5EF4-FFF2-40B4-BE49-F238E27FC236}">
                  <a16:creationId xmlns:a16="http://schemas.microsoft.com/office/drawing/2014/main" id="{3347F61B-10B2-59A8-8D51-36C42E0F2796}"/>
                </a:ext>
              </a:extLst>
            </p:cNvPr>
            <p:cNvCxnSpPr>
              <a:cxnSpLocks/>
              <a:stCxn id="23" idx="2"/>
              <a:endCxn id="32" idx="1"/>
            </p:cNvCxnSpPr>
            <p:nvPr/>
          </p:nvCxnSpPr>
          <p:spPr>
            <a:xfrm rot="16200000" flipH="1">
              <a:off x="2038966" y="1604436"/>
              <a:ext cx="277200" cy="468387"/>
            </a:xfrm>
            <a:prstGeom prst="bentConnector2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8AD92CA3-AEA0-73A4-FED1-27D824B820A3}"/>
                </a:ext>
              </a:extLst>
            </p:cNvPr>
            <p:cNvSpPr/>
            <p:nvPr/>
          </p:nvSpPr>
          <p:spPr>
            <a:xfrm>
              <a:off x="2411760" y="1915175"/>
              <a:ext cx="216024" cy="124109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dirty="0">
                <a:solidFill>
                  <a:srgbClr val="003560"/>
                </a:solidFill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C001CE7-C4C7-778A-1514-0E349C1177E2}"/>
                </a:ext>
              </a:extLst>
            </p:cNvPr>
            <p:cNvSpPr/>
            <p:nvPr/>
          </p:nvSpPr>
          <p:spPr>
            <a:xfrm>
              <a:off x="2411760" y="2236404"/>
              <a:ext cx="216024" cy="124109"/>
            </a:xfrm>
            <a:prstGeom prst="rect">
              <a:avLst/>
            </a:prstGeom>
            <a:solidFill>
              <a:srgbClr val="00356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b="1" dirty="0">
                <a:solidFill>
                  <a:srgbClr val="003560"/>
                </a:solidFill>
              </a:endParaRPr>
            </a:p>
          </p:txBody>
        </p:sp>
        <p:cxnSp>
          <p:nvCxnSpPr>
            <p:cNvPr id="34" name="Gerade Verbindung mit Pfeil 33">
              <a:extLst>
                <a:ext uri="{FF2B5EF4-FFF2-40B4-BE49-F238E27FC236}">
                  <a16:creationId xmlns:a16="http://schemas.microsoft.com/office/drawing/2014/main" id="{7EB361DC-B28E-508E-5993-18A99B749B74}"/>
                </a:ext>
              </a:extLst>
            </p:cNvPr>
            <p:cNvCxnSpPr/>
            <p:nvPr/>
          </p:nvCxnSpPr>
          <p:spPr>
            <a:xfrm flipV="1">
              <a:off x="2627784" y="1656000"/>
              <a:ext cx="0" cy="215577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>
              <a:extLst>
                <a:ext uri="{FF2B5EF4-FFF2-40B4-BE49-F238E27FC236}">
                  <a16:creationId xmlns:a16="http://schemas.microsoft.com/office/drawing/2014/main" id="{203BBE16-F2D7-9D98-0EB9-18EEB34A98CF}"/>
                </a:ext>
              </a:extLst>
            </p:cNvPr>
            <p:cNvCxnSpPr/>
            <p:nvPr/>
          </p:nvCxnSpPr>
          <p:spPr>
            <a:xfrm flipV="1">
              <a:off x="3131840" y="1656000"/>
              <a:ext cx="0" cy="215577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>
              <a:extLst>
                <a:ext uri="{FF2B5EF4-FFF2-40B4-BE49-F238E27FC236}">
                  <a16:creationId xmlns:a16="http://schemas.microsoft.com/office/drawing/2014/main" id="{B5A89DED-85C9-A314-E6E1-29249D46AC2B}"/>
                </a:ext>
              </a:extLst>
            </p:cNvPr>
            <p:cNvCxnSpPr>
              <a:cxnSpLocks/>
            </p:cNvCxnSpPr>
            <p:nvPr/>
          </p:nvCxnSpPr>
          <p:spPr>
            <a:xfrm>
              <a:off x="3131840" y="2393646"/>
              <a:ext cx="0" cy="234354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D56B3F63-F2AA-0802-0188-13B475FA50C0}"/>
                </a:ext>
              </a:extLst>
            </p:cNvPr>
            <p:cNvCxnSpPr>
              <a:cxnSpLocks/>
            </p:cNvCxnSpPr>
            <p:nvPr/>
          </p:nvCxnSpPr>
          <p:spPr>
            <a:xfrm>
              <a:off x="2627784" y="2393646"/>
              <a:ext cx="0" cy="234354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2C1EE11F-F160-BBAB-2A0F-E1DC1B0694DE}"/>
                    </a:ext>
                  </a:extLst>
                </p:cNvPr>
                <p:cNvSpPr txBox="1"/>
                <p:nvPr/>
              </p:nvSpPr>
              <p:spPr>
                <a:xfrm>
                  <a:off x="3635776" y="1997539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2C1EE11F-F160-BBAB-2A0F-E1DC1B0694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776" y="1997539"/>
                  <a:ext cx="1008112" cy="30008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D32D1D0A-51E2-BAD3-EF1B-5EA2A79291F9}"/>
                    </a:ext>
                  </a:extLst>
                </p:cNvPr>
                <p:cNvSpPr txBox="1"/>
                <p:nvPr/>
              </p:nvSpPr>
              <p:spPr>
                <a:xfrm>
                  <a:off x="3635106" y="1129172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D32D1D0A-51E2-BAD3-EF1B-5EA2A7929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106" y="1129172"/>
                  <a:ext cx="1008112" cy="300082"/>
                </a:xfrm>
                <a:prstGeom prst="rect">
                  <a:avLst/>
                </a:prstGeom>
                <a:blipFill>
                  <a:blip r:embed="rId12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15227B29-CF54-CE06-E17F-361246DA5346}"/>
                    </a:ext>
                  </a:extLst>
                </p:cNvPr>
                <p:cNvSpPr txBox="1"/>
                <p:nvPr/>
              </p:nvSpPr>
              <p:spPr>
                <a:xfrm>
                  <a:off x="3689373" y="1411422"/>
                  <a:ext cx="953845" cy="300082"/>
                </a:xfrm>
                <a:prstGeom prst="rect">
                  <a:avLst/>
                </a:prstGeom>
                <a:noFill/>
              </p:spPr>
              <p:txBody>
                <a:bodyPr wrap="square" lIns="36000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40" name="Textfeld 39">
                  <a:extLst>
                    <a:ext uri="{FF2B5EF4-FFF2-40B4-BE49-F238E27FC236}">
                      <a16:creationId xmlns:a16="http://schemas.microsoft.com/office/drawing/2014/main" id="{15227B29-CF54-CE06-E17F-361246DA53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9373" y="1411422"/>
                  <a:ext cx="953845" cy="300082"/>
                </a:xfrm>
                <a:prstGeom prst="rect">
                  <a:avLst/>
                </a:prstGeom>
                <a:blipFill>
                  <a:blip r:embed="rId13"/>
                  <a:stretch>
                    <a:fillRect l="-5128" b="-1020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42073D96-4DE1-CA64-6F62-4B8B009B8EF8}"/>
                    </a:ext>
                  </a:extLst>
                </p:cNvPr>
                <p:cNvSpPr txBox="1"/>
                <p:nvPr/>
              </p:nvSpPr>
              <p:spPr>
                <a:xfrm>
                  <a:off x="3635896" y="2604815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41" name="Textfeld 40">
                  <a:extLst>
                    <a:ext uri="{FF2B5EF4-FFF2-40B4-BE49-F238E27FC236}">
                      <a16:creationId xmlns:a16="http://schemas.microsoft.com/office/drawing/2014/main" id="{42073D96-4DE1-CA64-6F62-4B8B009B8E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896" y="2604815"/>
                  <a:ext cx="1008112" cy="30008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EBACEEE0-1920-D298-B25B-018CE8CC113D}"/>
                    </a:ext>
                  </a:extLst>
                </p:cNvPr>
                <p:cNvSpPr txBox="1"/>
                <p:nvPr/>
              </p:nvSpPr>
              <p:spPr>
                <a:xfrm>
                  <a:off x="3635896" y="2862122"/>
                  <a:ext cx="1008112" cy="300082"/>
                </a:xfrm>
                <a:prstGeom prst="rect">
                  <a:avLst/>
                </a:prstGeom>
                <a:noFill/>
              </p:spPr>
              <p:txBody>
                <a:bodyPr wrap="square" rIns="3600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de-DE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de-DE" dirty="0">
                    <a:solidFill>
                      <a:srgbClr val="003560"/>
                    </a:solidFill>
                  </a:endParaRPr>
                </a:p>
              </p:txBody>
            </p:sp>
          </mc:Choice>
          <mc:Fallback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EBACEEE0-1920-D298-B25B-018CE8CC11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5896" y="2862122"/>
                  <a:ext cx="1008112" cy="30008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Gerade Verbindung mit Pfeil 42">
              <a:extLst>
                <a:ext uri="{FF2B5EF4-FFF2-40B4-BE49-F238E27FC236}">
                  <a16:creationId xmlns:a16="http://schemas.microsoft.com/office/drawing/2014/main" id="{F289B835-5A4D-EBF1-0AFA-E843D2E4B43F}"/>
                </a:ext>
              </a:extLst>
            </p:cNvPr>
            <p:cNvCxnSpPr>
              <a:cxnSpLocks/>
            </p:cNvCxnSpPr>
            <p:nvPr/>
          </p:nvCxnSpPr>
          <p:spPr>
            <a:xfrm>
              <a:off x="3330107" y="2139702"/>
              <a:ext cx="36004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36571487-525B-096E-72E8-197FFEDD9A1B}"/>
                </a:ext>
              </a:extLst>
            </p:cNvPr>
            <p:cNvCxnSpPr>
              <a:cxnSpLocks/>
            </p:cNvCxnSpPr>
            <p:nvPr/>
          </p:nvCxnSpPr>
          <p:spPr>
            <a:xfrm>
              <a:off x="3329437" y="1285400"/>
              <a:ext cx="36095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>
              <a:extLst>
                <a:ext uri="{FF2B5EF4-FFF2-40B4-BE49-F238E27FC236}">
                  <a16:creationId xmlns:a16="http://schemas.microsoft.com/office/drawing/2014/main" id="{B0182384-E2DC-4CB1-CE0D-7F12E7B8F00F}"/>
                </a:ext>
              </a:extLst>
            </p:cNvPr>
            <p:cNvCxnSpPr>
              <a:cxnSpLocks/>
            </p:cNvCxnSpPr>
            <p:nvPr/>
          </p:nvCxnSpPr>
          <p:spPr>
            <a:xfrm>
              <a:off x="3329437" y="1580572"/>
              <a:ext cx="360950" cy="1234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418F6188-2D6F-99AB-BFBC-A9E9A8A358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30227" y="2761042"/>
              <a:ext cx="359920" cy="1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>
              <a:extLst>
                <a:ext uri="{FF2B5EF4-FFF2-40B4-BE49-F238E27FC236}">
                  <a16:creationId xmlns:a16="http://schemas.microsoft.com/office/drawing/2014/main" id="{093CF806-0DC4-5513-DEF2-C8C0D6C8FA9C}"/>
                </a:ext>
              </a:extLst>
            </p:cNvPr>
            <p:cNvCxnSpPr>
              <a:cxnSpLocks/>
            </p:cNvCxnSpPr>
            <p:nvPr/>
          </p:nvCxnSpPr>
          <p:spPr>
            <a:xfrm>
              <a:off x="3330227" y="3018350"/>
              <a:ext cx="360160" cy="0"/>
            </a:xfrm>
            <a:prstGeom prst="straightConnector1">
              <a:avLst/>
            </a:prstGeom>
            <a:ln w="25400">
              <a:solidFill>
                <a:srgbClr val="0035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515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2D65479-11B4-4828-9B83-72561C84386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660233" y="1502803"/>
            <a:ext cx="2235634" cy="2005051"/>
          </a:xfrm>
        </p:spPr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1100" b="0" dirty="0">
                <a:solidFill>
                  <a:srgbClr val="0035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jan.richter-brockmann@rub.de</a:t>
            </a:r>
            <a:endParaRPr lang="de-DE" sz="1100" b="0" dirty="0">
              <a:solidFill>
                <a:srgbClr val="003560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08BB3FF-0B25-CDFF-F141-5BB3C984B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647" y="2715766"/>
            <a:ext cx="892024" cy="89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99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F99F2-07BC-409A-B35A-B29568E2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6EEDCE-A995-48C5-9934-E16696421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E70F9-FFB0-4C0A-B8D9-CA133BFE289D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14E029-FA90-483D-804A-5FE3FE8A5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B5FF78-065D-4924-9669-7F8EAA5B6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19</a:t>
            </a:fld>
            <a:r>
              <a:rPr lang="de-DE"/>
              <a:t> </a:t>
            </a:r>
            <a:endParaRPr lang="de-DE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9B6CDDCE-EFA4-4E7D-A250-A0D7D83D0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660780"/>
              </p:ext>
            </p:extLst>
          </p:nvPr>
        </p:nvGraphicFramePr>
        <p:xfrm>
          <a:off x="251520" y="843558"/>
          <a:ext cx="856848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2067965232"/>
                    </a:ext>
                  </a:extLst>
                </a:gridCol>
                <a:gridCol w="7704384">
                  <a:extLst>
                    <a:ext uri="{9D8B030D-6E8A-4147-A177-3AD203B41FA5}">
                      <a16:colId xmlns:a16="http://schemas.microsoft.com/office/drawing/2014/main" val="40693067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[BY19]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Daniel J. Bernstein and Bo-Yin Yang. Fast constant-time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gcd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computation and modular inversion. IACR Trans.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Cryptogr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Hardw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Embed. Syst., 2019(3):340–398, 2019.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375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[HWCW19]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Jingwei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Hu, Wen Wang, Ray CC Cheung, and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Huaxiong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Wang. Optimized Polynomial Multiplier Over Commutative Rings on FPGAs: A Case Study on BIKE. In 2019 International Conference on Field-Programmable Technology (ICFPT) , pages 231–234. IEEE, 2019.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890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[RBMG21]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Jan Richter-Brockmann, Johannes Mono, and Tim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Guneysu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. Folding BIKE: Scalable Hardware Implementation for </a:t>
                      </a:r>
                      <a:r>
                        <a:rPr lang="en-US" sz="900" noProof="0" dirty="0" err="1">
                          <a:solidFill>
                            <a:srgbClr val="003560"/>
                          </a:solidFill>
                        </a:rPr>
                        <a:t>Recongurable</a:t>
                      </a:r>
                      <a:r>
                        <a:rPr lang="en-US" sz="900" noProof="0" dirty="0">
                          <a:solidFill>
                            <a:srgbClr val="003560"/>
                          </a:solidFill>
                        </a:rPr>
                        <a:t> Devices. IEEE Transactions on Computers , pages 1–1, 2021.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20353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930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9E857-42B7-40FC-BF6F-82CAD4D99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5D178-C216-4E31-95CC-85B9AAAD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313B2-8EE5-451E-9F83-B7CD9D057A00}" type="datetime4">
              <a:rPr lang="en-US" smtClean="0"/>
              <a:t>September 16, 2022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E360E0-EF4B-47A2-9B0C-1CE4B5AAD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A7C024-7274-4AF2-9460-02DD0F7BF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2</a:t>
            </a:fld>
            <a:r>
              <a:rPr lang="en-US"/>
              <a:t> 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D2BC7B81-6F8D-B158-DF5C-083E7EC77AB4}"/>
              </a:ext>
            </a:extLst>
          </p:cNvPr>
          <p:cNvSpPr txBox="1"/>
          <p:nvPr/>
        </p:nvSpPr>
        <p:spPr>
          <a:xfrm>
            <a:off x="828000" y="4055248"/>
            <a:ext cx="66962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560"/>
                </a:solidFill>
              </a:rPr>
              <a:t>One alternate candidate is </a:t>
            </a:r>
            <a:r>
              <a:rPr lang="en-US" b="1" dirty="0">
                <a:solidFill>
                  <a:srgbClr val="003560"/>
                </a:solidFill>
              </a:rPr>
              <a:t>BIKE</a:t>
            </a:r>
            <a:r>
              <a:rPr lang="en-US" dirty="0">
                <a:solidFill>
                  <a:srgbClr val="003560"/>
                </a:solidFill>
              </a:rPr>
              <a:t> which also proceeded to the fourth round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DDF7A52-FC99-101A-097C-766DDE442051}"/>
              </a:ext>
            </a:extLst>
          </p:cNvPr>
          <p:cNvSpPr/>
          <p:nvPr/>
        </p:nvSpPr>
        <p:spPr>
          <a:xfrm>
            <a:off x="251520" y="828000"/>
            <a:ext cx="432048" cy="432048"/>
          </a:xfrm>
          <a:prstGeom prst="ellipse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rgbClr val="00356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257ACCC-A8EE-D6C7-9A49-45F981906751}"/>
              </a:ext>
            </a:extLst>
          </p:cNvPr>
          <p:cNvSpPr/>
          <p:nvPr/>
        </p:nvSpPr>
        <p:spPr>
          <a:xfrm>
            <a:off x="252000" y="1620000"/>
            <a:ext cx="432048" cy="432048"/>
          </a:xfrm>
          <a:prstGeom prst="ellipse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rgbClr val="00356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34D56E1-E3B8-184B-D06F-B16C69037B01}"/>
              </a:ext>
            </a:extLst>
          </p:cNvPr>
          <p:cNvSpPr/>
          <p:nvPr/>
        </p:nvSpPr>
        <p:spPr>
          <a:xfrm>
            <a:off x="252480" y="2412000"/>
            <a:ext cx="432048" cy="432048"/>
          </a:xfrm>
          <a:prstGeom prst="ellipse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rgbClr val="00356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FD7524A-F67A-37C2-EA73-599D15CE9C30}"/>
              </a:ext>
            </a:extLst>
          </p:cNvPr>
          <p:cNvSpPr/>
          <p:nvPr/>
        </p:nvSpPr>
        <p:spPr>
          <a:xfrm>
            <a:off x="252960" y="3204000"/>
            <a:ext cx="432048" cy="432048"/>
          </a:xfrm>
          <a:prstGeom prst="ellipse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rgbClr val="00356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0AE4F2D-290B-5689-D24F-94BDB9A3BCBB}"/>
              </a:ext>
            </a:extLst>
          </p:cNvPr>
          <p:cNvSpPr/>
          <p:nvPr/>
        </p:nvSpPr>
        <p:spPr>
          <a:xfrm>
            <a:off x="253440" y="3996000"/>
            <a:ext cx="432048" cy="432048"/>
          </a:xfrm>
          <a:prstGeom prst="ellipse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rgbClr val="00356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3C85EC5-1E23-876A-F3FA-C620BB53E4F9}"/>
              </a:ext>
            </a:extLst>
          </p:cNvPr>
          <p:cNvSpPr txBox="1"/>
          <p:nvPr/>
        </p:nvSpPr>
        <p:spPr>
          <a:xfrm>
            <a:off x="828000" y="893983"/>
            <a:ext cx="559678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560"/>
                </a:solidFill>
              </a:rPr>
              <a:t>Extensive research and advanced progress in </a:t>
            </a:r>
            <a:r>
              <a:rPr lang="en-US" b="1" dirty="0">
                <a:solidFill>
                  <a:srgbClr val="003560"/>
                </a:solidFill>
              </a:rPr>
              <a:t>quantum computing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38A6EAC-2E1C-1861-E3A2-11C303AD0D01}"/>
              </a:ext>
            </a:extLst>
          </p:cNvPr>
          <p:cNvSpPr txBox="1"/>
          <p:nvPr/>
        </p:nvSpPr>
        <p:spPr>
          <a:xfrm>
            <a:off x="828000" y="1685983"/>
            <a:ext cx="559678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560"/>
                </a:solidFill>
              </a:rPr>
              <a:t>In 2017, the NIST announced a </a:t>
            </a:r>
            <a:r>
              <a:rPr lang="en-US" b="1" dirty="0">
                <a:solidFill>
                  <a:srgbClr val="003560"/>
                </a:solidFill>
              </a:rPr>
              <a:t>PQC standardization process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FC54121-D3DB-0E99-3453-3E9C1AA15A81}"/>
              </a:ext>
            </a:extLst>
          </p:cNvPr>
          <p:cNvSpPr txBox="1"/>
          <p:nvPr/>
        </p:nvSpPr>
        <p:spPr>
          <a:xfrm>
            <a:off x="828000" y="2480342"/>
            <a:ext cx="457517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560"/>
                </a:solidFill>
              </a:rPr>
              <a:t>In total, </a:t>
            </a:r>
            <a:r>
              <a:rPr lang="en-US" b="1" dirty="0">
                <a:solidFill>
                  <a:srgbClr val="003560"/>
                </a:solidFill>
              </a:rPr>
              <a:t>69 submissions</a:t>
            </a:r>
            <a:r>
              <a:rPr lang="en-US" dirty="0">
                <a:solidFill>
                  <a:srgbClr val="003560"/>
                </a:solidFill>
              </a:rPr>
              <a:t> were revised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C2D40C9-234F-0BA4-D6A9-1488B5C48E88}"/>
              </a:ext>
            </a:extLst>
          </p:cNvPr>
          <p:cNvSpPr txBox="1"/>
          <p:nvPr/>
        </p:nvSpPr>
        <p:spPr>
          <a:xfrm>
            <a:off x="828000" y="3269983"/>
            <a:ext cx="680877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560"/>
                </a:solidFill>
              </a:rPr>
              <a:t>After the third round, </a:t>
            </a:r>
            <a:r>
              <a:rPr lang="en-US" b="1" dirty="0">
                <a:solidFill>
                  <a:srgbClr val="003560"/>
                </a:solidFill>
              </a:rPr>
              <a:t>seven finalists </a:t>
            </a:r>
            <a:r>
              <a:rPr lang="en-US" dirty="0">
                <a:solidFill>
                  <a:srgbClr val="003560"/>
                </a:solidFill>
              </a:rPr>
              <a:t>were selected and </a:t>
            </a:r>
            <a:r>
              <a:rPr lang="en-US" b="1" dirty="0">
                <a:solidFill>
                  <a:srgbClr val="003560"/>
                </a:solidFill>
              </a:rPr>
              <a:t>eight alternate </a:t>
            </a:r>
            <a:r>
              <a:rPr lang="en-US" dirty="0">
                <a:solidFill>
                  <a:srgbClr val="003560"/>
                </a:solidFill>
              </a:rPr>
              <a:t>candidates </a:t>
            </a:r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5A88A8F-825F-A82C-D631-324018861C88}"/>
              </a:ext>
            </a:extLst>
          </p:cNvPr>
          <p:cNvCxnSpPr>
            <a:stCxn id="6" idx="4"/>
            <a:endCxn id="8" idx="0"/>
          </p:cNvCxnSpPr>
          <p:nvPr/>
        </p:nvCxnSpPr>
        <p:spPr>
          <a:xfrm>
            <a:off x="467544" y="1260048"/>
            <a:ext cx="480" cy="359952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FAE53BF8-6E18-076F-5A4A-1CA48EE02062}"/>
              </a:ext>
            </a:extLst>
          </p:cNvPr>
          <p:cNvCxnSpPr>
            <a:cxnSpLocks/>
            <a:stCxn id="9" idx="0"/>
            <a:endCxn id="8" idx="4"/>
          </p:cNvCxnSpPr>
          <p:nvPr/>
        </p:nvCxnSpPr>
        <p:spPr>
          <a:xfrm flipH="1" flipV="1">
            <a:off x="468024" y="2052048"/>
            <a:ext cx="480" cy="359952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D30FCE32-1F1D-5A4D-8935-CE61DE4F35D1}"/>
              </a:ext>
            </a:extLst>
          </p:cNvPr>
          <p:cNvCxnSpPr>
            <a:cxnSpLocks/>
          </p:cNvCxnSpPr>
          <p:nvPr/>
        </p:nvCxnSpPr>
        <p:spPr>
          <a:xfrm flipH="1" flipV="1">
            <a:off x="468504" y="2844048"/>
            <a:ext cx="480" cy="359952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845372F8-BF82-4CA2-2999-1074A78D959B}"/>
              </a:ext>
            </a:extLst>
          </p:cNvPr>
          <p:cNvCxnSpPr>
            <a:cxnSpLocks/>
          </p:cNvCxnSpPr>
          <p:nvPr/>
        </p:nvCxnSpPr>
        <p:spPr>
          <a:xfrm flipH="1" flipV="1">
            <a:off x="468984" y="3636048"/>
            <a:ext cx="480" cy="359952"/>
          </a:xfrm>
          <a:prstGeom prst="line">
            <a:avLst/>
          </a:prstGeom>
          <a:ln w="25400">
            <a:solidFill>
              <a:srgbClr val="00356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6">
            <a:extLst>
              <a:ext uri="{FF2B5EF4-FFF2-40B4-BE49-F238E27FC236}">
                <a16:creationId xmlns:a16="http://schemas.microsoft.com/office/drawing/2014/main" id="{756CFBBE-BB04-C517-09C9-9F5E11531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1591982"/>
            <a:ext cx="1701253" cy="447908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BDBA9145-B503-C959-00F6-77558E98A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786" y="3956739"/>
            <a:ext cx="1133073" cy="79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" grpId="0" animBg="1"/>
      <p:bldP spid="8" grpId="0" animBg="1"/>
      <p:bldP spid="9" grpId="0" animBg="1"/>
      <p:bldP spid="10" grpId="0" animBg="1"/>
      <p:bldP spid="11" grpId="0" animBg="1"/>
      <p:bldP spid="13" grpId="0"/>
      <p:bldP spid="15" grpId="0"/>
      <p:bldP spid="17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51E084-3016-11BE-93CB-A4D9D5D3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BIKE – Bit </a:t>
            </a:r>
            <a:r>
              <a:rPr lang="de-DE" dirty="0" err="1"/>
              <a:t>Flipping</a:t>
            </a:r>
            <a:r>
              <a:rPr lang="de-DE" dirty="0"/>
              <a:t> Key </a:t>
            </a:r>
            <a:r>
              <a:rPr lang="de-DE" dirty="0" err="1"/>
              <a:t>Encapsulation</a:t>
            </a:r>
            <a:r>
              <a:rPr lang="de-DE" dirty="0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F46A248-C928-0B64-2677-922E6263E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1387005-4BC3-3A52-CE8B-B03DC9B8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10C70C-6085-70B3-5A29-15BB0840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3</a:t>
            </a:fld>
            <a:r>
              <a:rPr lang="de-DE"/>
              <a:t> 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EA7C2A3-8586-706B-CB23-7AA7FEF4C7FB}"/>
                  </a:ext>
                </a:extLst>
              </p:cNvPr>
              <p:cNvSpPr txBox="1"/>
              <p:nvPr/>
            </p:nvSpPr>
            <p:spPr>
              <a:xfrm>
                <a:off x="247004" y="950406"/>
                <a:ext cx="4140000" cy="1726242"/>
              </a:xfrm>
              <a:prstGeom prst="rect">
                <a:avLst/>
              </a:prstGeom>
              <a:noFill/>
              <a:ln w="25400">
                <a:solidFill>
                  <a:srgbClr val="0035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3560"/>
                    </a:solidFill>
                  </a:rPr>
                  <a:t>Key Generation</a:t>
                </a:r>
              </a:p>
              <a:p>
                <a:endParaRPr lang="en-US" sz="100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Input: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The target quantum security level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Output: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Private key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 and public key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endParaRPr lang="en-US" sz="1050" dirty="0">
                  <a:solidFill>
                    <a:srgbClr val="003560"/>
                  </a:solidFill>
                </a:endParaRP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Generate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  <m:groupChr>
                      <m:groupChrPr>
                        <m:chr m:val="←"/>
                        <m:vertJc m:val="bot"/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 both of weight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Generate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groupChr>
                      <m:groupChrPr>
                        <m:chr m:val="←"/>
                        <m:vertJc m:val="bot"/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p>
                    </m:sSup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 uniformly at random.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Generate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100" dirty="0">
                    <a:solidFill>
                      <a:srgbClr val="00356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e-DE" sz="110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1100" dirty="0">
                    <a:solidFill>
                      <a:srgbClr val="0035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EA7C2A3-8586-706B-CB23-7AA7FEF4C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04" y="950406"/>
                <a:ext cx="4140000" cy="1726242"/>
              </a:xfrm>
              <a:prstGeom prst="rect">
                <a:avLst/>
              </a:prstGeom>
              <a:blipFill>
                <a:blip r:embed="rId2"/>
                <a:stretch>
                  <a:fillRect l="-146" b="-1394"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77DBA77-2AC7-F2A7-F922-45B12A06C79F}"/>
                  </a:ext>
                </a:extLst>
              </p:cNvPr>
              <p:cNvSpPr txBox="1"/>
              <p:nvPr/>
            </p:nvSpPr>
            <p:spPr>
              <a:xfrm>
                <a:off x="246260" y="2923222"/>
                <a:ext cx="4140000" cy="1821076"/>
              </a:xfrm>
              <a:prstGeom prst="rect">
                <a:avLst/>
              </a:prstGeom>
              <a:noFill/>
              <a:ln w="25400">
                <a:solidFill>
                  <a:srgbClr val="0035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3560"/>
                    </a:solidFill>
                  </a:rPr>
                  <a:t>Encapsulation</a:t>
                </a:r>
                <a:endParaRPr lang="en-US" sz="1800" b="1" dirty="0">
                  <a:solidFill>
                    <a:srgbClr val="003560"/>
                  </a:solidFill>
                </a:endParaRPr>
              </a:p>
              <a:p>
                <a:endParaRPr lang="en-US" sz="100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Input: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Public key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Output: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Encapsulated key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 and cryptogram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endParaRPr lang="en-US" sz="1050" dirty="0">
                  <a:solidFill>
                    <a:srgbClr val="003560"/>
                  </a:solidFill>
                </a:endParaRP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Generate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groupChr>
                      <m:groupChrPr>
                        <m:chr m:val="←"/>
                        <m:vertJc m:val="bot"/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p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uniformly at random. 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Compute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sz="1050" b="1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𝐇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Compute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de-DE" sz="1050" b="1" i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Compute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1050" b="1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𝐊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a:rPr lang="de-DE" sz="105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77DBA77-2AC7-F2A7-F922-45B12A06C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60" y="2923222"/>
                <a:ext cx="4140000" cy="1821076"/>
              </a:xfrm>
              <a:prstGeom prst="rect">
                <a:avLst/>
              </a:prstGeom>
              <a:blipFill>
                <a:blip r:embed="rId3"/>
                <a:stretch>
                  <a:fillRect l="-146" b="-662"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58AF4E1E-1EE1-25F1-B102-633584DE959C}"/>
                  </a:ext>
                </a:extLst>
              </p:cNvPr>
              <p:cNvSpPr txBox="1"/>
              <p:nvPr/>
            </p:nvSpPr>
            <p:spPr>
              <a:xfrm>
                <a:off x="4665433" y="953843"/>
                <a:ext cx="4140000" cy="2258823"/>
              </a:xfrm>
              <a:prstGeom prst="rect">
                <a:avLst/>
              </a:prstGeom>
              <a:noFill/>
              <a:ln w="25400">
                <a:solidFill>
                  <a:srgbClr val="0035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3560"/>
                    </a:solidFill>
                  </a:rPr>
                  <a:t>Decapsulation </a:t>
                </a:r>
                <a:endParaRPr lang="en-US" sz="1800" b="1" dirty="0">
                  <a:solidFill>
                    <a:srgbClr val="003560"/>
                  </a:solidFill>
                </a:endParaRPr>
              </a:p>
              <a:p>
                <a:endParaRPr lang="en-US" sz="100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Input: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Private key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 and ciphertext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Output: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Decapsulated key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endParaRPr lang="en-US" sz="1050" dirty="0">
                  <a:solidFill>
                    <a:srgbClr val="003560"/>
                  </a:solidFill>
                </a:endParaRPr>
              </a:p>
              <a:p>
                <a:pPr marL="538163" indent="-182563">
                  <a:buAutoNum type="arabicPeriod"/>
                </a:pPr>
                <a:r>
                  <a:rPr lang="de-DE" sz="1050" dirty="0" err="1">
                    <a:solidFill>
                      <a:srgbClr val="003560"/>
                    </a:solidFill>
                  </a:rPr>
                  <a:t>Compute</a:t>
                </a:r>
                <a:r>
                  <a:rPr lang="de-DE" sz="1050" dirty="0">
                    <a:solidFill>
                      <a:srgbClr val="003560"/>
                    </a:solidFill>
                  </a:rPr>
                  <a:t> </a:t>
                </a:r>
                <a:r>
                  <a:rPr lang="de-DE" sz="1050" dirty="0" err="1">
                    <a:solidFill>
                      <a:srgbClr val="003560"/>
                    </a:solidFill>
                  </a:rPr>
                  <a:t>syndrome</a:t>
                </a:r>
                <a:r>
                  <a:rPr lang="de-DE" sz="1050" dirty="0">
                    <a:solidFill>
                      <a:srgbClr val="0035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Compute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e>
                    </m:d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de-DE" sz="1050" b="0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decoder</m:t>
                    </m:r>
                    <m:d>
                      <m:d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a:rPr lang="de-DE" sz="1050" b="1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𝐋</m:t>
                    </m:r>
                    <m:d>
                      <m:d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de-DE" sz="1050" dirty="0" err="1">
                    <a:solidFill>
                      <a:srgbClr val="003560"/>
                    </a:solidFill>
                  </a:rPr>
                  <a:t>if</a:t>
                </a:r>
                <a:r>
                  <a:rPr lang="de-DE" sz="1050" dirty="0">
                    <a:solidFill>
                      <a:srgbClr val="0035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d>
                      <m:d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050" b="1" dirty="0">
                    <a:solidFill>
                      <a:srgbClr val="003560"/>
                    </a:solidFill>
                  </a:rPr>
                  <a:t> </a:t>
                </a:r>
                <a:r>
                  <a:rPr lang="en-US" sz="1050" dirty="0">
                    <a:solidFill>
                      <a:srgbClr val="003560"/>
                    </a:solidFill>
                  </a:rPr>
                  <a:t>then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    Compute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sz="1050" b="1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𝐊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Else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    Compute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sz="1050" b="1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𝐊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58AF4E1E-1EE1-25F1-B102-633584DE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433" y="953843"/>
                <a:ext cx="4140000" cy="2258823"/>
              </a:xfrm>
              <a:prstGeom prst="rect">
                <a:avLst/>
              </a:prstGeom>
              <a:blipFill>
                <a:blip r:embed="rId4"/>
                <a:stretch>
                  <a:fillRect l="-146"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elle 10">
                <a:extLst>
                  <a:ext uri="{FF2B5EF4-FFF2-40B4-BE49-F238E27FC236}">
                    <a16:creationId xmlns:a16="http://schemas.microsoft.com/office/drawing/2014/main" id="{518C2F4A-099A-1594-6C65-CCDDA8CEDA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93047480"/>
                  </p:ext>
                </p:extLst>
              </p:nvPr>
            </p:nvGraphicFramePr>
            <p:xfrm>
              <a:off x="4799381" y="3694454"/>
              <a:ext cx="3872104" cy="104984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68026">
                      <a:extLst>
                        <a:ext uri="{9D8B030D-6E8A-4147-A177-3AD203B41FA5}">
                          <a16:colId xmlns:a16="http://schemas.microsoft.com/office/drawing/2014/main" val="3743075681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1014976067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2260877441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2721505210"/>
                        </a:ext>
                      </a:extLst>
                    </a:gridCol>
                  </a:tblGrid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Security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4477207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12 323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142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134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538620829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24 659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206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199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2561815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3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40 973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274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264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722216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elle 10">
                <a:extLst>
                  <a:ext uri="{FF2B5EF4-FFF2-40B4-BE49-F238E27FC236}">
                    <a16:creationId xmlns:a16="http://schemas.microsoft.com/office/drawing/2014/main" id="{518C2F4A-099A-1594-6C65-CCDDA8CEDA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93047480"/>
                  </p:ext>
                </p:extLst>
              </p:nvPr>
            </p:nvGraphicFramePr>
            <p:xfrm>
              <a:off x="4799381" y="3694454"/>
              <a:ext cx="3872104" cy="104984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68026">
                      <a:extLst>
                        <a:ext uri="{9D8B030D-6E8A-4147-A177-3AD203B41FA5}">
                          <a16:colId xmlns:a16="http://schemas.microsoft.com/office/drawing/2014/main" val="3743075681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1014976067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2260877441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2721505210"/>
                        </a:ext>
                      </a:extLst>
                    </a:gridCol>
                  </a:tblGrid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Security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000" t="-2326" r="-200629" b="-3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2326" r="-100629" b="-3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2326" r="-629" b="-309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4477207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00000" t="-100000" r="-200629" b="-20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00000" t="-100000" r="-100629" b="-20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300000" t="-100000" r="-629" b="-202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8620829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204651" r="-200629" b="-10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200000" t="-204651" r="-100629" b="-10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00000" t="-204651" r="-629" b="-1069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2561815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3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000" t="-304651" r="-200629" b="-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304651" r="-100629" b="-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304651" r="-629" b="-69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2216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71A447A-C2E9-C0FD-809A-8D1569355141}"/>
              </a:ext>
            </a:extLst>
          </p:cNvPr>
          <p:cNvSpPr/>
          <p:nvPr/>
        </p:nvSpPr>
        <p:spPr>
          <a:xfrm>
            <a:off x="251521" y="2283718"/>
            <a:ext cx="4134739" cy="173732"/>
          </a:xfrm>
          <a:prstGeom prst="rect">
            <a:avLst/>
          </a:prstGeom>
          <a:solidFill>
            <a:srgbClr val="C00000">
              <a:alpha val="3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rgbClr val="003560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84E1714-9545-E665-FB6C-B5B14B4B2C3A}"/>
              </a:ext>
            </a:extLst>
          </p:cNvPr>
          <p:cNvSpPr/>
          <p:nvPr/>
        </p:nvSpPr>
        <p:spPr>
          <a:xfrm>
            <a:off x="246261" y="4205288"/>
            <a:ext cx="4134739" cy="173831"/>
          </a:xfrm>
          <a:prstGeom prst="rect">
            <a:avLst/>
          </a:prstGeom>
          <a:solidFill>
            <a:srgbClr val="C00000">
              <a:alpha val="3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rgbClr val="00356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FEC71D1-635A-016D-C108-DC4E90A5E247}"/>
              </a:ext>
            </a:extLst>
          </p:cNvPr>
          <p:cNvSpPr/>
          <p:nvPr/>
        </p:nvSpPr>
        <p:spPr>
          <a:xfrm>
            <a:off x="4680001" y="1846703"/>
            <a:ext cx="4125432" cy="173732"/>
          </a:xfrm>
          <a:prstGeom prst="rect">
            <a:avLst/>
          </a:prstGeom>
          <a:solidFill>
            <a:srgbClr val="C00000">
              <a:alpha val="3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rgbClr val="0035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16B2C-1F7B-11E6-B85F-6D383A583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Multiplication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8EA9847-BBCD-27CE-6BAF-68B7246CA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053FE2-799C-830D-96C3-F639954C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69B583-1F50-5625-A779-2D0AEC96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4</a:t>
            </a:fld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5675680E-FB0A-A746-0BF6-659AD222337D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51520" y="1131590"/>
                <a:ext cx="8554343" cy="3600748"/>
              </a:xfrm>
            </p:spPr>
            <p:txBody>
              <a:bodyPr/>
              <a:lstStyle/>
              <a:p>
                <a:pPr>
                  <a:tabLst>
                    <a:tab pos="2154238" algn="l"/>
                  </a:tabLst>
                </a:pPr>
                <a:r>
                  <a:rPr lang="en-US" dirty="0"/>
                  <a:t>Multiplication: 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b="0" dirty="0"/>
                  <a:t>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≪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b="0" dirty="0"/>
              </a:p>
              <a:p>
                <a:pPr>
                  <a:tabLst>
                    <a:tab pos="2154238" algn="l"/>
                  </a:tabLst>
                </a:pPr>
                <a:endParaRPr lang="en-US" b="0" dirty="0"/>
              </a:p>
              <a:p>
                <a:pPr>
                  <a:tabLst>
                    <a:tab pos="2154238" algn="l"/>
                  </a:tabLst>
                </a:pPr>
                <a:r>
                  <a:rPr lang="en-US" dirty="0"/>
                  <a:t>Representation: 	</a:t>
                </a:r>
                <a:r>
                  <a:rPr lang="en-US" b="0" dirty="0"/>
                  <a:t>The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b="0" dirty="0"/>
                  <a:t> represents the sparse polynomial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+…+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p>
                    </m:sSup>
                  </m:oMath>
                </a14:m>
                <a:endParaRPr lang="en-US" b="0" dirty="0"/>
              </a:p>
              <a:p>
                <a:pPr>
                  <a:tabLst>
                    <a:tab pos="2154238" algn="l"/>
                  </a:tabLst>
                </a:pPr>
                <a:endParaRPr lang="en-US" b="0" dirty="0"/>
              </a:p>
              <a:p>
                <a:pPr>
                  <a:tabLst>
                    <a:tab pos="2154238" algn="l"/>
                  </a:tabLst>
                </a:pPr>
                <a:r>
                  <a:rPr lang="en-US" dirty="0"/>
                  <a:t>Approach: </a:t>
                </a: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brk m:alnAt="23"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</m:oMath>
                </a14:m>
                <a:endParaRPr lang="en-US" b="0" dirty="0"/>
              </a:p>
              <a:p>
                <a:pPr>
                  <a:tabLst>
                    <a:tab pos="2154238" algn="l"/>
                  </a:tabLst>
                </a:pPr>
                <a:endParaRPr lang="en-US" b="0" dirty="0"/>
              </a:p>
              <a:p>
                <a:pPr>
                  <a:tabLst>
                    <a:tab pos="2154238" algn="l"/>
                  </a:tabLst>
                </a:pPr>
                <a:endParaRPr lang="en-US" b="0" dirty="0"/>
              </a:p>
              <a:p>
                <a:pPr>
                  <a:tabLst>
                    <a:tab pos="2154238" algn="l"/>
                  </a:tabLst>
                </a:pPr>
                <a:r>
                  <a:rPr lang="en-US" b="0" dirty="0"/>
                  <a:t>                             </a:t>
                </a:r>
                <a:r>
                  <a:rPr lang="en-US" dirty="0"/>
                  <a:t>→ The multiplication accumulates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dirty="0"/>
                  <a:t> rotated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𝒈</m:t>
                    </m:r>
                  </m:oMath>
                </a14:m>
                <a:r>
                  <a:rPr lang="en-US" dirty="0"/>
                  <a:t>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/>
                  <a:t> bits!</a:t>
                </a:r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5675680E-FB0A-A746-0BF6-659AD22233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51520" y="1131590"/>
                <a:ext cx="8554343" cy="3600748"/>
              </a:xfrm>
              <a:blipFill>
                <a:blip r:embed="rId2"/>
                <a:stretch>
                  <a:fillRect l="-1353" t="-5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52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1B734-8CD3-A8AE-DAD4-C402C14C0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Implementation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F32D28-1CA9-0B91-1D6A-A0B2A2787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8237BC6-4AC7-EA50-2293-99CC2B57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834ABC-0F12-29FD-E2CD-27A07AB8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5</a:t>
            </a:fld>
            <a:r>
              <a:rPr lang="en-US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DDFE1A7-77B7-F1E5-B6A5-549711D264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979273" y="1274074"/>
            <a:ext cx="5185454" cy="2779725"/>
          </a:xfrm>
          <a:prstGeom prst="rect">
            <a:avLst/>
          </a:prstGeom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6568F62-136C-DC19-EE5C-CB116D1DCCF6}"/>
              </a:ext>
            </a:extLst>
          </p:cNvPr>
          <p:cNvCxnSpPr/>
          <p:nvPr/>
        </p:nvCxnSpPr>
        <p:spPr>
          <a:xfrm>
            <a:off x="1187624" y="1923678"/>
            <a:ext cx="720080" cy="360040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638BFF0D-B043-5C4A-3586-ADDA1B223774}"/>
              </a:ext>
            </a:extLst>
          </p:cNvPr>
          <p:cNvSpPr txBox="1"/>
          <p:nvPr/>
        </p:nvSpPr>
        <p:spPr>
          <a:xfrm>
            <a:off x="611560" y="1648783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3560"/>
                </a:solidFill>
              </a:rPr>
              <a:t>Indices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AFAC8E2-4044-13F1-075C-FF57547B8EFB}"/>
              </a:ext>
            </a:extLst>
          </p:cNvPr>
          <p:cNvSpPr/>
          <p:nvPr/>
        </p:nvSpPr>
        <p:spPr>
          <a:xfrm>
            <a:off x="3059832" y="1491630"/>
            <a:ext cx="2088232" cy="936104"/>
          </a:xfrm>
          <a:prstGeom prst="rect">
            <a:avLst/>
          </a:prstGeom>
          <a:solidFill>
            <a:srgbClr val="003560">
              <a:alpha val="20000"/>
            </a:srgbClr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003560"/>
              </a:solidFill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61A9FAC-7C6F-581C-8604-A354032F2F5F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4103948" y="1059582"/>
            <a:ext cx="0" cy="432048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FEF4089F-0FD9-66D8-3021-0789049372E3}"/>
              </a:ext>
            </a:extLst>
          </p:cNvPr>
          <p:cNvSpPr txBox="1"/>
          <p:nvPr/>
        </p:nvSpPr>
        <p:spPr>
          <a:xfrm>
            <a:off x="3221850" y="627534"/>
            <a:ext cx="17641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3560"/>
                </a:solidFill>
              </a:rPr>
              <a:t>Counter to determine addresses</a:t>
            </a: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BBB01E68-6AC5-7E93-CA93-D5B650C2B26F}"/>
              </a:ext>
            </a:extLst>
          </p:cNvPr>
          <p:cNvCxnSpPr/>
          <p:nvPr/>
        </p:nvCxnSpPr>
        <p:spPr>
          <a:xfrm flipV="1">
            <a:off x="1547664" y="3795886"/>
            <a:ext cx="647849" cy="288032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8B8ACA17-BBFF-33A5-D28C-4BB70F1B35B8}"/>
              </a:ext>
            </a:extLst>
          </p:cNvPr>
          <p:cNvSpPr txBox="1"/>
          <p:nvPr/>
        </p:nvSpPr>
        <p:spPr>
          <a:xfrm>
            <a:off x="899592" y="4053799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3560"/>
                </a:solidFill>
              </a:rPr>
              <a:t>Dense polynomial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DF4A8A8-FFC6-484C-D693-0FB2B1617945}"/>
              </a:ext>
            </a:extLst>
          </p:cNvPr>
          <p:cNvSpPr/>
          <p:nvPr/>
        </p:nvSpPr>
        <p:spPr>
          <a:xfrm>
            <a:off x="3347864" y="2926024"/>
            <a:ext cx="2179176" cy="1254815"/>
          </a:xfrm>
          <a:prstGeom prst="rect">
            <a:avLst/>
          </a:prstGeom>
          <a:solidFill>
            <a:srgbClr val="003560">
              <a:alpha val="20000"/>
            </a:srgbClr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003560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D8BA80D-B79D-582F-8129-0E7BB102D29B}"/>
              </a:ext>
            </a:extLst>
          </p:cNvPr>
          <p:cNvSpPr txBox="1"/>
          <p:nvPr/>
        </p:nvSpPr>
        <p:spPr>
          <a:xfrm>
            <a:off x="3798110" y="4184648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3560"/>
                </a:solidFill>
              </a:rPr>
              <a:t>Rotation unit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E90DEC0C-E648-14D3-1021-48040937179F}"/>
              </a:ext>
            </a:extLst>
          </p:cNvPr>
          <p:cNvCxnSpPr>
            <a:cxnSpLocks/>
          </p:cNvCxnSpPr>
          <p:nvPr/>
        </p:nvCxnSpPr>
        <p:spPr>
          <a:xfrm flipH="1" flipV="1">
            <a:off x="6156176" y="3579862"/>
            <a:ext cx="864096" cy="519067"/>
          </a:xfrm>
          <a:prstGeom prst="straightConnector1">
            <a:avLst/>
          </a:prstGeom>
          <a:ln w="25400">
            <a:solidFill>
              <a:srgbClr val="0035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3C3C1EA9-277E-7F2C-73FF-B4E220BC3BCD}"/>
              </a:ext>
            </a:extLst>
          </p:cNvPr>
          <p:cNvSpPr txBox="1"/>
          <p:nvPr/>
        </p:nvSpPr>
        <p:spPr>
          <a:xfrm>
            <a:off x="6372199" y="4083918"/>
            <a:ext cx="13146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3560"/>
                </a:solidFill>
              </a:rPr>
              <a:t>Addition of partial products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5A2BA2B0-82CC-9DD6-B43C-D8017E1027E2}"/>
              </a:ext>
            </a:extLst>
          </p:cNvPr>
          <p:cNvSpPr/>
          <p:nvPr/>
        </p:nvSpPr>
        <p:spPr>
          <a:xfrm>
            <a:off x="6353264" y="1650833"/>
            <a:ext cx="955040" cy="920917"/>
          </a:xfrm>
          <a:prstGeom prst="rect">
            <a:avLst/>
          </a:prstGeom>
          <a:solidFill>
            <a:srgbClr val="003560">
              <a:alpha val="20000"/>
            </a:srgbClr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003560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EAB050E-A869-9A59-3F4F-F947E9961B49}"/>
              </a:ext>
            </a:extLst>
          </p:cNvPr>
          <p:cNvSpPr txBox="1"/>
          <p:nvPr/>
        </p:nvSpPr>
        <p:spPr>
          <a:xfrm>
            <a:off x="7338992" y="1644663"/>
            <a:ext cx="11521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3560"/>
                </a:solidFill>
              </a:rPr>
              <a:t>Two memories to store intermediate results</a:t>
            </a:r>
          </a:p>
        </p:txBody>
      </p:sp>
    </p:spTree>
    <p:extLst>
      <p:ext uri="{BB962C8B-B14F-4D97-AF65-F5344CB8AC3E}">
        <p14:creationId xmlns:p14="http://schemas.microsoft.com/office/powerpoint/2010/main" val="93279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8" grpId="0"/>
      <p:bldP spid="22" grpId="0"/>
      <p:bldP spid="23" grpId="0" animBg="1"/>
      <p:bldP spid="24" grpId="0"/>
      <p:bldP spid="26" grpId="0"/>
      <p:bldP spid="28" grpId="0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25FEE8-0616-DD45-46BA-66B06BE0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Implementation of the Sparse Multiplier Tailored to BIKE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99A68F-4B1D-3AA6-A0C3-8017FC779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D26A71-1396-87F3-2179-E947E2C02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DAA6C6-011B-F773-AA0B-035E954C8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6</a:t>
            </a:fld>
            <a:r>
              <a:rPr lang="en-US" dirty="0"/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BE4E6C3-C318-458E-9022-C384D9192E20}"/>
              </a:ext>
            </a:extLst>
          </p:cNvPr>
          <p:cNvSpPr txBox="1"/>
          <p:nvPr/>
        </p:nvSpPr>
        <p:spPr>
          <a:xfrm>
            <a:off x="250825" y="843558"/>
            <a:ext cx="8569175" cy="461665"/>
          </a:xfrm>
          <a:prstGeom prst="rect">
            <a:avLst/>
          </a:prstGeom>
          <a:noFill/>
          <a:ln w="25400">
            <a:solidFill>
              <a:srgbClr val="0035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3560"/>
                </a:solidFill>
              </a:rPr>
              <a:t>Multiplication for key generation and decapsulation   </a:t>
            </a:r>
            <a:r>
              <a:rPr lang="en-US" sz="2400" b="1" dirty="0">
                <a:solidFill>
                  <a:srgbClr val="406D23"/>
                </a:solidFill>
              </a:rPr>
              <a:t>✓</a:t>
            </a:r>
            <a:endParaRPr lang="en-US" b="1" dirty="0">
              <a:solidFill>
                <a:srgbClr val="406D23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C39AB125-D01C-3D90-5D5F-2839BE898E5B}"/>
                  </a:ext>
                </a:extLst>
              </p:cNvPr>
              <p:cNvSpPr txBox="1"/>
              <p:nvPr/>
            </p:nvSpPr>
            <p:spPr>
              <a:xfrm>
                <a:off x="265478" y="1563638"/>
                <a:ext cx="8569175" cy="461665"/>
              </a:xfrm>
              <a:prstGeom prst="rect">
                <a:avLst/>
              </a:prstGeom>
              <a:noFill/>
              <a:ln w="25400">
                <a:solidFill>
                  <a:srgbClr val="0035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03560"/>
                    </a:solidFill>
                  </a:rPr>
                  <a:t>Multiplication for encapsulation: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𝒉</m:t>
                    </m:r>
                  </m:oMath>
                </a14:m>
                <a:r>
                  <a:rPr lang="en-US" b="1" dirty="0">
                    <a:solidFill>
                      <a:srgbClr val="406D23"/>
                    </a:solidFill>
                  </a:rPr>
                  <a:t>   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?</a:t>
                </a:r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C39AB125-D01C-3D90-5D5F-2839BE898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478" y="1563638"/>
                <a:ext cx="8569175" cy="461665"/>
              </a:xfrm>
              <a:prstGeom prst="rect">
                <a:avLst/>
              </a:prstGeom>
              <a:blipFill>
                <a:blip r:embed="rId2"/>
                <a:stretch>
                  <a:fillRect t="-6329" b="-27848"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7711636-F6D3-F67D-0825-BE9EAD6D36BC}"/>
                  </a:ext>
                </a:extLst>
              </p:cNvPr>
              <p:cNvSpPr txBox="1"/>
              <p:nvPr/>
            </p:nvSpPr>
            <p:spPr>
              <a:xfrm>
                <a:off x="2922211" y="3387441"/>
                <a:ext cx="3226402" cy="655113"/>
              </a:xfrm>
              <a:prstGeom prst="rect">
                <a:avLst/>
              </a:prstGeom>
              <a:noFill/>
              <a:ln w="25400">
                <a:solidFill>
                  <a:srgbClr val="003560"/>
                </a:solidFill>
              </a:ln>
            </p:spPr>
            <p:txBody>
              <a:bodyPr wrap="square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𝑚𝑢𝑙𝑡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𝑡h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⌈"/>
                              <m:endChr m:val="⌉"/>
                              <m:ctrlPr>
                                <a:rPr lang="en-US" sz="1600" b="0" i="1" smtClean="0">
                                  <a:solidFill>
                                    <a:srgbClr val="0035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box>
                                <m:boxPr>
                                  <m:ctrlPr>
                                    <a:rPr lang="en-US" sz="1600" b="0" i="1" smtClean="0">
                                      <a:solidFill>
                                        <a:srgbClr val="0035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1600" b="0" i="1" smtClean="0">
                                          <a:solidFill>
                                            <a:srgbClr val="0035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solidFill>
                                            <a:srgbClr val="0035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r>
                                        <a:rPr lang="en-US" sz="1600" b="0" i="1" smtClean="0">
                                          <a:solidFill>
                                            <a:srgbClr val="0035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  <m:r>
                            <a:rPr lang="en-US" sz="1600" b="0" i="1" smtClean="0">
                              <a:solidFill>
                                <a:srgbClr val="003560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16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h𝑤</m:t>
                      </m:r>
                      <m:r>
                        <a:rPr lang="en-US" sz="1600" b="0" i="1" smtClean="0">
                          <a:solidFill>
                            <a:srgbClr val="003560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600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97711636-F6D3-F67D-0825-BE9EAD6D3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211" y="3387441"/>
                <a:ext cx="3226402" cy="6551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0080D8C5-FEA9-F256-BFC3-184C4970A346}"/>
              </a:ext>
            </a:extLst>
          </p:cNvPr>
          <p:cNvSpPr/>
          <p:nvPr/>
        </p:nvSpPr>
        <p:spPr>
          <a:xfrm>
            <a:off x="2771800" y="2283718"/>
            <a:ext cx="648072" cy="288032"/>
          </a:xfrm>
          <a:prstGeom prst="rightArrow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rgbClr val="00356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EC0793-72E0-DE23-C4E7-E47328A4F7C2}"/>
              </a:ext>
            </a:extLst>
          </p:cNvPr>
          <p:cNvSpPr txBox="1"/>
          <p:nvPr/>
        </p:nvSpPr>
        <p:spPr>
          <a:xfrm>
            <a:off x="3563888" y="2278845"/>
            <a:ext cx="25205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3560"/>
                </a:solidFill>
              </a:rPr>
              <a:t>More </a:t>
            </a:r>
            <a:r>
              <a:rPr lang="de-DE" b="1" dirty="0" err="1">
                <a:solidFill>
                  <a:srgbClr val="003560"/>
                </a:solidFill>
              </a:rPr>
              <a:t>details</a:t>
            </a:r>
            <a:r>
              <a:rPr lang="de-DE" b="1" dirty="0">
                <a:solidFill>
                  <a:srgbClr val="003560"/>
                </a:solidFill>
              </a:rPr>
              <a:t> in </a:t>
            </a:r>
            <a:r>
              <a:rPr lang="de-DE" b="1" dirty="0" err="1">
                <a:solidFill>
                  <a:srgbClr val="003560"/>
                </a:solidFill>
              </a:rPr>
              <a:t>the</a:t>
            </a:r>
            <a:r>
              <a:rPr lang="de-DE" b="1" dirty="0">
                <a:solidFill>
                  <a:srgbClr val="003560"/>
                </a:solidFill>
              </a:rPr>
              <a:t> </a:t>
            </a:r>
            <a:r>
              <a:rPr lang="de-DE" b="1" dirty="0" err="1">
                <a:solidFill>
                  <a:srgbClr val="003560"/>
                </a:solidFill>
              </a:rPr>
              <a:t>paper</a:t>
            </a:r>
            <a:r>
              <a:rPr lang="de-DE" b="1" dirty="0">
                <a:solidFill>
                  <a:srgbClr val="0035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6555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A937C-37F9-2574-51FE-137E2DEAA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Results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96B65A-2C6F-10BF-5255-63F80D29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2BE2E5-685F-D0D8-5294-CE8160FC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F8120F-0EE0-199A-380B-600A0BD0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7</a:t>
            </a:fld>
            <a:r>
              <a:rPr lang="en-US" dirty="0"/>
              <a:t> </a:t>
            </a:r>
          </a:p>
        </p:txBody>
      </p:sp>
      <p:graphicFrame>
        <p:nvGraphicFramePr>
          <p:cNvPr id="15" name="Diagramm 14">
            <a:extLst>
              <a:ext uri="{FF2B5EF4-FFF2-40B4-BE49-F238E27FC236}">
                <a16:creationId xmlns:a16="http://schemas.microsoft.com/office/drawing/2014/main" id="{5153919F-D2CF-947A-160F-C1F1467C5C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915691"/>
              </p:ext>
            </p:extLst>
          </p:nvPr>
        </p:nvGraphicFramePr>
        <p:xfrm>
          <a:off x="107503" y="1635646"/>
          <a:ext cx="4140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1128F12-A827-B0D6-31F6-9E5C199D1588}"/>
                  </a:ext>
                </a:extLst>
              </p:cNvPr>
              <p:cNvSpPr txBox="1"/>
              <p:nvPr/>
            </p:nvSpPr>
            <p:spPr>
              <a:xfrm>
                <a:off x="899369" y="987574"/>
                <a:ext cx="2592288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3560"/>
                    </a:solidFill>
                  </a:rPr>
                  <a:t>General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sparse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multiplier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for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𝒉𝒘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𝟕𝟏</m:t>
                    </m:r>
                  </m:oMath>
                </a14:m>
                <a:r>
                  <a:rPr lang="de-DE" b="1" dirty="0">
                    <a:solidFill>
                      <a:srgbClr val="00356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𝟑𝟐</m:t>
                    </m:r>
                  </m:oMath>
                </a14:m>
                <a:endParaRPr lang="de-DE" b="1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61128F12-A827-B0D6-31F6-9E5C199D1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69" y="987574"/>
                <a:ext cx="2592288" cy="507831"/>
              </a:xfrm>
              <a:prstGeom prst="rect">
                <a:avLst/>
              </a:prstGeom>
              <a:blipFill>
                <a:blip r:embed="rId3"/>
                <a:stretch>
                  <a:fillRect t="-1205" b="-120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21F58955-3943-CD16-794B-F35A9C5059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7325611"/>
              </p:ext>
            </p:extLst>
          </p:nvPr>
        </p:nvGraphicFramePr>
        <p:xfrm>
          <a:off x="4608464" y="1635646"/>
          <a:ext cx="4140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0A84B791-9387-9442-508D-9CB86E965490}"/>
                  </a:ext>
                </a:extLst>
              </p:cNvPr>
              <p:cNvSpPr txBox="1"/>
              <p:nvPr/>
            </p:nvSpPr>
            <p:spPr>
              <a:xfrm>
                <a:off x="5580112" y="987573"/>
                <a:ext cx="2592288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b="1" dirty="0">
                    <a:solidFill>
                      <a:srgbClr val="003560"/>
                    </a:solidFill>
                  </a:rPr>
                  <a:t>General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sparse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multiplier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:r>
                  <a:rPr lang="de-DE" b="1" dirty="0" err="1">
                    <a:solidFill>
                      <a:srgbClr val="003560"/>
                    </a:solidFill>
                  </a:rPr>
                  <a:t>for</a:t>
                </a:r>
                <a:r>
                  <a:rPr lang="de-DE" b="1" dirty="0">
                    <a:solidFill>
                      <a:srgbClr val="0035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𝒉𝒘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𝟏𝟑𝟒</m:t>
                    </m:r>
                  </m:oMath>
                </a14:m>
                <a:r>
                  <a:rPr lang="de-DE" b="1" dirty="0">
                    <a:solidFill>
                      <a:srgbClr val="00356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1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𝟏𝟐𝟖</m:t>
                    </m:r>
                  </m:oMath>
                </a14:m>
                <a:endParaRPr lang="de-DE" b="1" dirty="0">
                  <a:solidFill>
                    <a:srgbClr val="003560"/>
                  </a:solidFill>
                </a:endParaRPr>
              </a:p>
            </p:txBody>
          </p:sp>
        </mc:Choice>
        <mc:Fallback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0A84B791-9387-9442-508D-9CB86E965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987573"/>
                <a:ext cx="2592288" cy="507831"/>
              </a:xfrm>
              <a:prstGeom prst="rect">
                <a:avLst/>
              </a:prstGeom>
              <a:blipFill>
                <a:blip r:embed="rId5"/>
                <a:stretch>
                  <a:fillRect t="-1205" b="-1204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32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51E084-3016-11BE-93CB-A4D9D5D3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BIKE – Bit </a:t>
            </a:r>
            <a:r>
              <a:rPr lang="de-DE" dirty="0" err="1"/>
              <a:t>Flipping</a:t>
            </a:r>
            <a:r>
              <a:rPr lang="de-DE" dirty="0"/>
              <a:t> Key </a:t>
            </a:r>
            <a:r>
              <a:rPr lang="de-DE" dirty="0" err="1"/>
              <a:t>Encapsulation</a:t>
            </a:r>
            <a:r>
              <a:rPr lang="de-DE" dirty="0"/>
              <a:t>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F46A248-C928-0B64-2677-922E6263E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1387005-4BC3-3A52-CE8B-B03DC9B8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Racing BIKE: Improved Polynomial Multiplication and Inversion in Hardware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410C70C-6085-70B3-5A29-15BB0840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8</a:t>
            </a:fld>
            <a:r>
              <a:rPr lang="de-DE"/>
              <a:t> 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EA7C2A3-8586-706B-CB23-7AA7FEF4C7FB}"/>
                  </a:ext>
                </a:extLst>
              </p:cNvPr>
              <p:cNvSpPr txBox="1"/>
              <p:nvPr/>
            </p:nvSpPr>
            <p:spPr>
              <a:xfrm>
                <a:off x="247004" y="950406"/>
                <a:ext cx="4140000" cy="1726242"/>
              </a:xfrm>
              <a:prstGeom prst="rect">
                <a:avLst/>
              </a:prstGeom>
              <a:noFill/>
              <a:ln w="25400">
                <a:solidFill>
                  <a:srgbClr val="0035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3560"/>
                    </a:solidFill>
                  </a:rPr>
                  <a:t>Key Generation</a:t>
                </a:r>
              </a:p>
              <a:p>
                <a:endParaRPr lang="en-US" sz="100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Input: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The target quantum security level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Output: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Private key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 and public key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endParaRPr lang="en-US" sz="1050" dirty="0">
                  <a:solidFill>
                    <a:srgbClr val="003560"/>
                  </a:solidFill>
                </a:endParaRP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Generate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  <m:groupChr>
                      <m:groupChrPr>
                        <m:chr m:val="←"/>
                        <m:vertJc m:val="bot"/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 both of weight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Generate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groupChr>
                      <m:groupChrPr>
                        <m:chr m:val="←"/>
                        <m:vertJc m:val="bot"/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p>
                    </m:sSup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 uniformly at random.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Generate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100" dirty="0">
                    <a:solidFill>
                      <a:srgbClr val="00356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de-DE" sz="110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1100" dirty="0">
                    <a:solidFill>
                      <a:srgbClr val="0035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EA7C2A3-8586-706B-CB23-7AA7FEF4C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04" y="950406"/>
                <a:ext cx="4140000" cy="1726242"/>
              </a:xfrm>
              <a:prstGeom prst="rect">
                <a:avLst/>
              </a:prstGeom>
              <a:blipFill>
                <a:blip r:embed="rId2"/>
                <a:stretch>
                  <a:fillRect l="-146" b="-1394"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77DBA77-2AC7-F2A7-F922-45B12A06C79F}"/>
                  </a:ext>
                </a:extLst>
              </p:cNvPr>
              <p:cNvSpPr txBox="1"/>
              <p:nvPr/>
            </p:nvSpPr>
            <p:spPr>
              <a:xfrm>
                <a:off x="246260" y="2923222"/>
                <a:ext cx="4140000" cy="1821076"/>
              </a:xfrm>
              <a:prstGeom prst="rect">
                <a:avLst/>
              </a:prstGeom>
              <a:noFill/>
              <a:ln w="25400">
                <a:solidFill>
                  <a:srgbClr val="0035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3560"/>
                    </a:solidFill>
                  </a:rPr>
                  <a:t>Encapsulation</a:t>
                </a:r>
                <a:endParaRPr lang="en-US" sz="1800" b="1" dirty="0">
                  <a:solidFill>
                    <a:srgbClr val="003560"/>
                  </a:solidFill>
                </a:endParaRPr>
              </a:p>
              <a:p>
                <a:endParaRPr lang="en-US" sz="100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Input: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Public key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Output: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Encapsulated key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 and cryptogram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endParaRPr lang="en-US" sz="1050" dirty="0">
                  <a:solidFill>
                    <a:srgbClr val="003560"/>
                  </a:solidFill>
                </a:endParaRP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Generate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groupChr>
                      <m:groupChrPr>
                        <m:chr m:val="←"/>
                        <m:vertJc m:val="bot"/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$</m:t>
                        </m:r>
                      </m:e>
                    </m:groupChr>
                    <m:sSup>
                      <m:s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p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uniformly at random. 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Compute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sz="1050" b="1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𝐇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Compute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de-DE" sz="1050" b="1" i="0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en-US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Compute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1050" b="1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𝐊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a:rPr lang="de-DE" sz="1050" i="1" dirty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77DBA77-2AC7-F2A7-F922-45B12A06C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60" y="2923222"/>
                <a:ext cx="4140000" cy="1821076"/>
              </a:xfrm>
              <a:prstGeom prst="rect">
                <a:avLst/>
              </a:prstGeom>
              <a:blipFill>
                <a:blip r:embed="rId3"/>
                <a:stretch>
                  <a:fillRect l="-146" b="-662"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58AF4E1E-1EE1-25F1-B102-633584DE959C}"/>
                  </a:ext>
                </a:extLst>
              </p:cNvPr>
              <p:cNvSpPr txBox="1"/>
              <p:nvPr/>
            </p:nvSpPr>
            <p:spPr>
              <a:xfrm>
                <a:off x="4665433" y="953843"/>
                <a:ext cx="4140000" cy="2258823"/>
              </a:xfrm>
              <a:prstGeom prst="rect">
                <a:avLst/>
              </a:prstGeom>
              <a:noFill/>
              <a:ln w="25400">
                <a:solidFill>
                  <a:srgbClr val="0035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03560"/>
                    </a:solidFill>
                  </a:rPr>
                  <a:t>Decapsulation </a:t>
                </a:r>
                <a:endParaRPr lang="en-US" sz="1800" b="1" dirty="0">
                  <a:solidFill>
                    <a:srgbClr val="003560"/>
                  </a:solidFill>
                </a:endParaRPr>
              </a:p>
              <a:p>
                <a:endParaRPr lang="en-US" sz="100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Input: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Private key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 and ciphertext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r>
                  <a:rPr lang="en-US" sz="1050" b="1" dirty="0">
                    <a:solidFill>
                      <a:srgbClr val="003560"/>
                    </a:solidFill>
                  </a:rPr>
                  <a:t>Output:</a:t>
                </a:r>
                <a:r>
                  <a:rPr lang="en-US" sz="1050" dirty="0">
                    <a:solidFill>
                      <a:srgbClr val="003560"/>
                    </a:solidFill>
                  </a:rPr>
                  <a:t> 	Decapsulated key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sz="1050" dirty="0">
                  <a:solidFill>
                    <a:srgbClr val="003560"/>
                  </a:solidFill>
                </a:endParaRPr>
              </a:p>
              <a:p>
                <a:endParaRPr lang="en-US" sz="1050" dirty="0">
                  <a:solidFill>
                    <a:srgbClr val="003560"/>
                  </a:solidFill>
                </a:endParaRPr>
              </a:p>
              <a:p>
                <a:pPr marL="538163" indent="-182563">
                  <a:buAutoNum type="arabicPeriod"/>
                </a:pPr>
                <a:r>
                  <a:rPr lang="de-DE" sz="1050" dirty="0" err="1">
                    <a:solidFill>
                      <a:srgbClr val="003560"/>
                    </a:solidFill>
                  </a:rPr>
                  <a:t>Compute</a:t>
                </a:r>
                <a:r>
                  <a:rPr lang="de-DE" sz="1050" dirty="0">
                    <a:solidFill>
                      <a:srgbClr val="003560"/>
                    </a:solidFill>
                  </a:rPr>
                  <a:t> </a:t>
                </a:r>
                <a:r>
                  <a:rPr lang="de-DE" sz="1050" dirty="0" err="1">
                    <a:solidFill>
                      <a:srgbClr val="003560"/>
                    </a:solidFill>
                  </a:rPr>
                  <a:t>syndrome</a:t>
                </a:r>
                <a:r>
                  <a:rPr lang="de-DE" sz="1050" dirty="0">
                    <a:solidFill>
                      <a:srgbClr val="0035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 ⋅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Compute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sz="1050" b="0" i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e>
                    </m:d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de-DE" sz="1050" b="0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decoder</m:t>
                    </m:r>
                    <m:d>
                      <m:d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Compute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⊕</m:t>
                    </m:r>
                    <m:r>
                      <a:rPr lang="de-DE" sz="1050" b="1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𝐋</m:t>
                    </m:r>
                    <m:d>
                      <m:d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de-DE" sz="1050" dirty="0" err="1">
                    <a:solidFill>
                      <a:srgbClr val="003560"/>
                    </a:solidFill>
                  </a:rPr>
                  <a:t>if</a:t>
                </a:r>
                <a:r>
                  <a:rPr lang="de-DE" sz="1050" dirty="0">
                    <a:solidFill>
                      <a:srgbClr val="0035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≠</m:t>
                    </m:r>
                    <m:d>
                      <m:d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b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sz="1050" b="0" i="1" smtClean="0">
                                <a:solidFill>
                                  <a:srgbClr val="003560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050" b="1" dirty="0">
                    <a:solidFill>
                      <a:srgbClr val="003560"/>
                    </a:solidFill>
                  </a:rPr>
                  <a:t> </a:t>
                </a:r>
                <a:r>
                  <a:rPr lang="en-US" sz="1050" dirty="0">
                    <a:solidFill>
                      <a:srgbClr val="003560"/>
                    </a:solidFill>
                  </a:rPr>
                  <a:t>then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    Compute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sz="1050" b="1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𝐊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Else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    Compute </a:t>
                </a:r>
                <a14:m>
                  <m:oMath xmlns:m="http://schemas.openxmlformats.org/officeDocument/2006/math"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sz="1050" b="1" i="0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𝐊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sz="1050" b="0" i="1" smtClean="0">
                            <a:solidFill>
                              <a:srgbClr val="0035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  <a:p>
                <a:pPr marL="538163" indent="-182563">
                  <a:buAutoNum type="arabicPeriod"/>
                </a:pPr>
                <a:r>
                  <a:rPr lang="en-US" sz="1050" dirty="0">
                    <a:solidFill>
                      <a:srgbClr val="003560"/>
                    </a:solidFill>
                  </a:rPr>
                  <a:t>Return </a:t>
                </a:r>
                <a14:m>
                  <m:oMath xmlns:m="http://schemas.openxmlformats.org/officeDocument/2006/math">
                    <m:r>
                      <a:rPr lang="en-US" sz="1050" b="0" i="1" smtClean="0">
                        <a:solidFill>
                          <a:srgbClr val="003560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050" dirty="0">
                    <a:solidFill>
                      <a:srgbClr val="00356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58AF4E1E-1EE1-25F1-B102-633584DE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433" y="953843"/>
                <a:ext cx="4140000" cy="2258823"/>
              </a:xfrm>
              <a:prstGeom prst="rect">
                <a:avLst/>
              </a:prstGeom>
              <a:blipFill>
                <a:blip r:embed="rId4"/>
                <a:stretch>
                  <a:fillRect l="-146"/>
                </a:stretch>
              </a:blipFill>
              <a:ln w="25400">
                <a:solidFill>
                  <a:srgbClr val="00356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elle 10">
                <a:extLst>
                  <a:ext uri="{FF2B5EF4-FFF2-40B4-BE49-F238E27FC236}">
                    <a16:creationId xmlns:a16="http://schemas.microsoft.com/office/drawing/2014/main" id="{518C2F4A-099A-1594-6C65-CCDDA8CEDAC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799381" y="3694454"/>
              <a:ext cx="3872104" cy="104984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68026">
                      <a:extLst>
                        <a:ext uri="{9D8B030D-6E8A-4147-A177-3AD203B41FA5}">
                          <a16:colId xmlns:a16="http://schemas.microsoft.com/office/drawing/2014/main" val="3743075681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1014976067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2260877441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2721505210"/>
                        </a:ext>
                      </a:extLst>
                    </a:gridCol>
                  </a:tblGrid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Security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1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4477207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12 323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142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134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538620829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24 659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206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199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22561815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3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40 973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274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050" b="0" smtClean="0">
                                    <a:solidFill>
                                      <a:srgbClr val="003560"/>
                                    </a:solidFill>
                                    <a:latin typeface="Cambria Math" panose="02040503050406030204" pitchFamily="18" charset="0"/>
                                  </a:rPr>
                                  <m:t>264</m:t>
                                </m:r>
                              </m:oMath>
                            </m:oMathPara>
                          </a14:m>
                          <a:endParaRPr lang="de-DE" sz="1050" dirty="0">
                            <a:solidFill>
                              <a:srgbClr val="003560"/>
                            </a:solidFill>
                          </a:endParaRPr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7222169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elle 10">
                <a:extLst>
                  <a:ext uri="{FF2B5EF4-FFF2-40B4-BE49-F238E27FC236}">
                    <a16:creationId xmlns:a16="http://schemas.microsoft.com/office/drawing/2014/main" id="{518C2F4A-099A-1594-6C65-CCDDA8CEDAC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799381" y="3694454"/>
              <a:ext cx="3872104" cy="104984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68026">
                      <a:extLst>
                        <a:ext uri="{9D8B030D-6E8A-4147-A177-3AD203B41FA5}">
                          <a16:colId xmlns:a16="http://schemas.microsoft.com/office/drawing/2014/main" val="3743075681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1014976067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2260877441"/>
                        </a:ext>
                      </a:extLst>
                    </a:gridCol>
                    <a:gridCol w="968026">
                      <a:extLst>
                        <a:ext uri="{9D8B030D-6E8A-4147-A177-3AD203B41FA5}">
                          <a16:colId xmlns:a16="http://schemas.microsoft.com/office/drawing/2014/main" val="2721505210"/>
                        </a:ext>
                      </a:extLst>
                    </a:gridCol>
                  </a:tblGrid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Security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000" t="-2326" r="-200629" b="-3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2326" r="-100629" b="-3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2326" r="-629" b="-309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4477207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100000" t="-100000" r="-200629" b="-20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200000" t="-100000" r="-100629" b="-20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T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300000" t="-100000" r="-629" b="-202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8620829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100000" t="-204651" r="-200629" b="-10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200000" t="-204651" r="-100629" b="-10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00000" t="-204651" r="-629" b="-1069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2561815"/>
                      </a:ext>
                    </a:extLst>
                  </a:tr>
                  <a:tr h="262461">
                    <a:tc>
                      <a:txBody>
                        <a:bodyPr/>
                        <a:lstStyle/>
                        <a:p>
                          <a:r>
                            <a:rPr lang="de-DE" sz="1050" dirty="0">
                              <a:solidFill>
                                <a:srgbClr val="003560"/>
                              </a:solidFill>
                            </a:rPr>
                            <a:t>Level 3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000" t="-304651" r="-200629" b="-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000" t="-304651" r="-100629" b="-69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B w="12700" cap="flat" cmpd="sng" algn="ctr">
                          <a:solidFill>
                            <a:srgbClr val="00356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00000" t="-304651" r="-629" b="-69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222169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5C44BD64-039B-243E-6458-9752BE315CC1}"/>
              </a:ext>
            </a:extLst>
          </p:cNvPr>
          <p:cNvSpPr/>
          <p:nvPr/>
        </p:nvSpPr>
        <p:spPr>
          <a:xfrm>
            <a:off x="251521" y="2283718"/>
            <a:ext cx="4134739" cy="173732"/>
          </a:xfrm>
          <a:prstGeom prst="rect">
            <a:avLst/>
          </a:prstGeom>
          <a:solidFill>
            <a:srgbClr val="C00000">
              <a:alpha val="3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b="1" dirty="0">
              <a:solidFill>
                <a:srgbClr val="0035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0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FB531C-F9F0-01E9-81EA-D3FEFBEC3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Euclidean Algorithm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3F8E0B-44AE-39CD-BC7A-B745F59E7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FD391-EE84-42E9-BAC9-CB37F95127CE}" type="datetime4">
              <a:rPr lang="en-US" smtClean="0"/>
              <a:t>September 16, 2022</a:t>
            </a:fld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3F4E3C-A1F8-EC61-AC14-3E8DFA43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Racing BIKE: Improved Polynomial Multiplication and Inversion in Hardware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14B33D-5FE2-F209-4893-032E3216D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en-US" smtClean="0"/>
              <a:pPr/>
              <a:t>9</a:t>
            </a:fld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E3C6275F-0D6D-3306-681B-1BAF8A11D067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251520" y="1023574"/>
                <a:ext cx="8554343" cy="3708764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𝐞𝐱𝐭𝐆𝐂𝐃</m:t>
                      </m:r>
                      <m:d>
                        <m:d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𝒇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𝒈</m:t>
                      </m:r>
                    </m:oMath>
                  </m:oMathPara>
                </a14:m>
                <a:endParaRPr lang="en-US" sz="2000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𝐞𝐱𝐭𝐆𝐂𝐃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𝒉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bSup>
                  </m:oMath>
                </a14:m>
                <a:r>
                  <a:rPr lang="en-US" dirty="0"/>
                  <a:t> since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𝐦𝐨𝐝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(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platzhalter 5">
                <a:extLst>
                  <a:ext uri="{FF2B5EF4-FFF2-40B4-BE49-F238E27FC236}">
                    <a16:creationId xmlns:a16="http://schemas.microsoft.com/office/drawing/2014/main" id="{E3C6275F-0D6D-3306-681B-1BAF8A11D0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251520" y="1023574"/>
                <a:ext cx="8554343" cy="370876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llipse 6">
            <a:extLst>
              <a:ext uri="{FF2B5EF4-FFF2-40B4-BE49-F238E27FC236}">
                <a16:creationId xmlns:a16="http://schemas.microsoft.com/office/drawing/2014/main" id="{D554A77D-DE9C-28D7-066D-2F9F37A8A89E}"/>
              </a:ext>
            </a:extLst>
          </p:cNvPr>
          <p:cNvSpPr/>
          <p:nvPr/>
        </p:nvSpPr>
        <p:spPr>
          <a:xfrm>
            <a:off x="251519" y="1671654"/>
            <a:ext cx="8532000" cy="36000"/>
          </a:xfrm>
          <a:prstGeom prst="ellipse">
            <a:avLst/>
          </a:prstGeom>
          <a:solidFill>
            <a:srgbClr val="00356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rgbClr val="00356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342BC7B-2785-0F98-4559-FEE844D5F23C}"/>
              </a:ext>
            </a:extLst>
          </p:cNvPr>
          <p:cNvSpPr/>
          <p:nvPr/>
        </p:nvSpPr>
        <p:spPr>
          <a:xfrm>
            <a:off x="611560" y="3151752"/>
            <a:ext cx="7920880" cy="1116128"/>
          </a:xfrm>
          <a:prstGeom prst="rect">
            <a:avLst/>
          </a:prstGeom>
          <a:solidFill>
            <a:srgbClr val="003560"/>
          </a:solidFill>
          <a:ln w="25400">
            <a:solidFill>
              <a:srgbClr val="0035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Traditional </a:t>
            </a:r>
            <a:r>
              <a:rPr lang="en-US" sz="2400" b="1" dirty="0" err="1">
                <a:solidFill>
                  <a:schemeClr val="bg1"/>
                </a:solidFill>
              </a:rPr>
              <a:t>extGCD</a:t>
            </a:r>
            <a:r>
              <a:rPr lang="en-US" sz="2400" b="1" dirty="0">
                <a:solidFill>
                  <a:schemeClr val="bg1"/>
                </a:solidFill>
              </a:rPr>
              <a:t> is not constant time due to branches depending on secret inputs!</a:t>
            </a:r>
          </a:p>
        </p:txBody>
      </p:sp>
    </p:spTree>
    <p:extLst>
      <p:ext uri="{BB962C8B-B14F-4D97-AF65-F5344CB8AC3E}">
        <p14:creationId xmlns:p14="http://schemas.microsoft.com/office/powerpoint/2010/main" val="198696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4,503"/>
  <p:tag name="ORIGINALWIDTH" val="3385,222"/>
  <p:tag name="LATEXADDIN" val="\documentclass{article}&#10;&#10;% ===============================================================&#10;% PACKAGES &#10;% ===============================================================&#10;\usepackage{lipsum}&#10;\usepackage{amssymb}&#10;\usepackage{amsfonts}&#10;\usepackage{amsthm}&#10;\usepackage{amsmath}&#10;\usepackage{booktabs}&#10;\usepackage{color}&#10;\usepackage{tabularx, makecell}&#10;\usepackage[flushleft, para]{threeparttable}&#10;\usepackage{url}&#10;\usepackage{cite}&#10;\usepackage{enumitem}&#10;\setlist[enumerate]{itemsep=0mm}&#10;\usepackage{pifont}&#10;&#10;% ===============================================================&#10;% Acronyms&#10;% ===============================================================&#10;\usepackage[printonlyused,nolist]{acronym}&#10;\begin{acronym}&#10; \acro{AES}{Advanced Encryption Standard}&#10; \acro{ASIC}{Application-Specific Integrated Circuit}&#10; \acro{AT}{Area-Time}&#10; \acro{BGF}{Black-Gray-Flip}&#10; \acro{BIKE}{Bit Flipping Key Encapsulation}&#10; \acro{BRAM}{Block-RAM}&#10; \acro{CED}{Concurrent Error Detection}&#10; \acro{CLB}{Configurable Logic Block}&#10; \acro{CPU}{Central Processing Unit}&#10; \acro{DFA}{Differential Fault Analysis}&#10; \acro{DOM}{Domain-Oriented Masking}&#10; \acro{DPA}{Differential Power Analysis}&#10; \acro{DSP}{Digital Signal Processor}&#10; \acro{ECC}{Error-Correcting Code}&#10; \acro{FF}{Flip-Flop}&#10; \acro{FIA}{Fault Injection Analysis}&#10; \acro{FPGA}{Field-Programmable Gate Array}&#10; \acro{FSM}{Finite-State Machine}&#10; \acro{GE}{Gate Equivalent}&#10; \acro{HD}{Hamming distance}&#10; \acro{HW}{Hamming weight}&#10; \acro{IC}{Integrated Circuit}&#10; \acro{IFA}{Ineffective Fault Attack}&#10; \acro{ITA}{Itoh-Tsujii Algorithm}&#10; \acro{KEM}{Key Encapsulation Mechanism}&#10; \acro{LDPC}{Low-Density Parity-Check}&#10; \acro{LMDPL}{LUT-Masked Dual-rail with Precharge Logic}&#10; \acro{LUT}{Look-Up Table}&#10; \acro{LSB}{Least Significant Bit}&#10; \acro{MAC}{Message Authentication Code}&#10; \acro{MDC}{Multi Duplication with Comparison}&#10; \acro{MDPC}{Moderate-Density Parity-Check}&#10; \acro{MPC}{Multi-Party Computation}&#10; \acro{NIST}{National Institute of Standards and Technology}&#10; \acro{PKC}{Public-Key Cryptography}&#10; \acro{PQC}{Post-Quantum Cryptography}&#10; \acro{QC}{Quasi-Cyclic}&#10; \acro{QC-MDPC}{Quasi-Cyclic Moderate-Density Parity-Check}&#10; \acro{QC-LDPC}{Quasi-Cyclic Low-Density Parity-Check}&#10; \acro{PKE}{Public-Key Encryption}&#10; \acro{PRNG}{Pseudo-Random Number Generator}&#10; \acro{RNG}{Random Number Generator}&#10; \acro{SCA}{Side-Channel Analysis}&#10; \acro{SEI}{Squared Euclidean Imbalance}&#10; \acro{SFA}{Statistical Fault Attack}&#10; \acro{SIFA}{Statistical Ineffective Fault Analysis} &#10; \acro{SNR}{Signal-to-Noise Ratio}&#10; \acro{TI}{Threshold Implementation}&#10; \acro{TMR}{Triple Modular Redundancy}&#10; \acro{TRNG}{True-Random Number Generator}&#10; \acro{TVLA}{Test Vector Leakage Assessment}&#10; \acro{UPC}{Unsatisfied-Parity-Check}&#10;\end{acronym}&#10;&#10;% ===============================================================&#10;% Algorithms&#10;% ===============================================================&#10;\usepackage[ruled,vlined,linesnumbered]{algorithm2e}&#10;\renewcommand{\algorithmcfname}{Algorithm}&#10;\SetAlgorithmName{Algorithm}{Algorithm}{Algorithm} % requried for capitalization of Algorithm using autoref &#10;%\SetAlFnt{\small}&#10;%\SetAlCapFnt{\small}&#10;%\SetAlCapNameFnt{\small}&#10;%\SetAlCapHSkip{0pt}&#10;%\IncMargin{-\parindent}&#10;&#10;% ===============================================================&#10;% Graphics&#10;% ===============================================================&#10;%\usepackage{graphicx}&#10;%\graphicspath{{img/}}&#10;%\DeclareGraphicsExtensions{.pdf}&#10;\usepackage{scalerel}&#10;&#10;\usepackage{tikz}&#10;\usetikzlibrary{calc}&#10;\usetikzlibrary{positioning}&#10;\usetikzlibrary{shapes.geometric}&#10;\usetikzlibrary{shapes,arrows,chains,arrows.meta}&#10;\usetikzlibrary{fadings,shapes.arrows,shadows}   &#10;\usetikzlibrary{decorations.pathreplacing}&#10;\usetikzlibrary{decorations.markings}&#10;&#10;\usepackage{epsfig}&#10;\usepackage{pgfplots}&#10;\pgfplotsset{compat=1.14}&#10;%\usepackage{subfig}&#10;\usepackage{subcaption}&#10;\usepackage{pgfgantt}&#10;\usepackage{circuitikz-1.2.7}&#10;\usetikzlibrary{matrix}&#10;&#10;\usepgfplotslibrary{external} &#10;\tikzexternalize[optimize=false,prefix=tikzpicture/]&#10;%\tikzexternalize[prefix=tikzpicture/]&#10;\tikzexternaldisable&#10;&#10;\definecolor{plot1}{rgb}{0.2656,0.4453,0.7656}%&#10;\definecolor{plot2}{rgb}{0.929411765,0.490196078,0.192156863}%&#10;\definecolor{plot3}{rgb}{0.647058824,0.647058824,0.647058824}%&#10;\definecolor{plot4}{rgb}{0.498,0.788,0.498}%&#10;\definecolor{plot5}{rgb}{0.745,0.682,0.831}%&#10;\definecolor{plot6}{rgb}{0.941,0.007,0.498}%&#10;\definecolor{plot7}{rgb}{0.749,0.357,0.09}%&#10;&#10;\newcommand{\empred}[1]{\textcolor{red}{#1}}&#10;\newcommand{\empgreen}[1]{\textcolor{green}{#1}}&#10;\newcommand{\empblue}[1]{\textcolor{blue}{#1}}&#10;\newcommand{\empgray}[1]{\textcolor{gray}{#1}}&#10;\newcommand{\emporange}[1]{\textcolor{orange}{#1}}&#10;\newcommand{\emppurple}[1]{\textcolor{purple}{#1}}&#10;\newcommand{\empolive}[1]{\textcolor{olive}{#1}}&#10;\newcommand{\empcyan}[1]{\textcolor{cyan}{#1}}&#10;\newcommand{\empbrown}[1]{\textcolor{brown}{#1}}&#10;&#10;% include shapes&#10;\input{tex/shapes.tex}&#10;\newcommand{\scafigheight}{40mm}&#10;&#10;&#10;&#10;% ===============================================================&#10;% Math Stuff&#10;% ===============================================================&#10;\DeclareMathAlphabet{\mathitbf}{OML}{cmm}{b}{it}&#10;\DeclareMathAlphabet{\mathbfit}{OML}{cmm}{b}{it}&#10;\usepackage[load-configurations=binary, load-configurations=abbreviations]{siunitx}&#10;\sisetup{group-separator = {\,}}&#10;\sisetup{group-minimum-digits = 3}&#10;&#10;\newcommand\myeq {\mkern1.5mu{=}\mkern1.5mu}&#10;\newcommand\myplus {\mkern1.5mu{+}\mkern1.5mu}&#10;\newcommand\myminus {\kern0pt{-}\kern0pt}&#10;\newcommand\mymul {\mkern1.5mu{\cdot}\mkern1.5mu}&#10;\newcommand\mygets {\mkern1.5mu{\gets}\mkern1.5mu}&#10;\newcommand\toto {\kern0pt{:}\kern0pt}&#10;&#10;% ===============================================================&#10;% Shorthandles&#10;% ===============================================================&#10;\newcommand{\cf}{cf.}&#10;\newcommand{\eg}{e.g., }&#10;\newcommand{\ie}{i.e., }&#10;\newcommand{\etal}{et \textit{al.}}&#10;\newcommand{\etc}{etc.}&#10;&#10;\newcommand{\Tab}{Table}&#10;\newcommand{\Fig}{Figure}&#10;\newcommand{\Alg}{Algorithm}&#10;\newcommand{\Sec}{Section}&#10;\newcommand{\Def}{Definition}&#10;&#10;\newcommand{\Sbox}{S-box}&#10;\newcommand{\xor}{\emph{XOR}}&#10;&#10;\newcommand{\des}{DES}&#10;\newcommand{\aes}{AES}&#10;\newcommand{\present}{PRESENT}&#10;&#10;\newcommand{\sample}{\overset{\scaleto{\$}{4pt}}{\gets}}&#10;\newcommand{\trans}{\mathrm{T}}&#10;\newcommand{\sampin}{x_{\text{rand},i}}&#10;\newcommand{\hw}[1]{\text{HW}(#1)}&#10;\newcommand{\polyr}{p_{\text{res}}}&#10;\newcommand{\polys}{p_{\text{sparse}}}&#10;\newcommand{\polya}{p_{\text{arb.}}}&#10;&#10;\definecolor{securegreen}{RGB}{10,130,10}&#10;\definecolor{insecurered}{RGB}{130,10,10}&#10;\newcommand{\secure}{\textcolor{securegreen}{\ding{51} }}&#10;\newcommand{\insecure}{\textcolor{insecurered}{\ding{55} }}&#10;&#10;\pagestyle{empty}&#10;\begin{document}&#10; &#10; \newcommand\SC{0.5}&#10;\newcommand\xoffset{30mm}&#10;&#10;\begin{circuitikz}  [transform shape,&gt;={Stealth[inset=0pt,length=6pt,angle'=28,round]},]&#10; \tikzset{&#10;  io/.style={left, outer sep=0.3mm, inner sep=0.3mm},&#10;  con/.style={draw, circle, fill, minimum size=0.1cm, inner sep=0cm},&#10;  reg/.style={base,rectangle,minimum width=1cm, minimum height=2mm, inner sep=1mm},&#10;  regh/.style = {&#10;   draw,&#10;   rectangle,&#10;   line width=0.3mm,&#10;   minimum width=6mm, minimum height=2mm, inner sep=1mm,append after command={&#10;    [line width=0.3mm, color=darkgreen, shorten &gt;=\pgflinewidth]&#10;    %[line cap=round]&#10;    ([inner sep=0mm, outer sep=0mm, xshift=2mm, line width=0.3mm]\tikzlastnode.west) edge ([yshift=-0.1mm]\tikzlastnode.north west) &#10;    ([inner sep=0mm, outer sep=0mm, xshift=2mm, line width=0.3mm]\tikzlastnode.west) edge ([yshift=0.1mm]\tikzlastnode.south west)&#10;   }&#10;  },&#10;  regv/.style = {&#10;   draw,&#10;   rectangle,&#10;   minimum width=3mm, minimum height=8mm, inner sep=0mm, append after command={&#10;    [shorten &gt;=\pgflinewidth]&#10;    %[line cap=round]&#10;    ([inner sep=0mm, outer sep=0mm, yshift=2.5mm]\tikzlastnode.south) edge ([xshift=0.5mm]\tikzlastnode.south west) &#10;    ([inner sep=0mm, outer sep=0mm, yshift=2.5mm]\tikzlastnode.south) edge ([xshift=-0.5mm]\tikzlastnode.south east)&#10;   }&#10;  },&#10;  multiplexer/.style={&#10;   base,&#10;   draw,&#10;   trapezium,&#10;   shape border uses incircle, &#10;   shape border rotate=180,&#10;   inner sep=1mm, outer sep=0mm, &#10;   minimum height=2mm, minimum width=1cm,&#10;   trapezium stretches=true,&#10;   trapezium angle=80,&#10;  },&#10;  addsub/.style = {draw, rectangle, minimum width=2mm, minimum height=2mm, align=center, inner sep=0mm},&#10;  module/.style = {draw, rectangle, minimum width=12mm, minimum height=6mm, align=center, fill=white},&#10;  xor/.style={draw, circle,append after command={&#10;    [shorten &gt;=\pgflinewidth, shorten &lt;=\pgflinewidth,]&#10;    (\tikzlastnode.north) edge (\tikzlastnode.south)&#10;    (\tikzlastnode.east) edge (\tikzlastnode.west)&#10;   }&#10;  },&#10; }&#10; \tikzset{every register node/.style={draw,minimum width=8mm,minimum height=2mm,inner sep=1mm,outer sep=0pt,cap=round, rotate=90}}&#10; \tikzset{every register2 node/.style={draw,minimum width=8mm,minimum height=2mm,inner sep=1mm,outer sep=0pt,cap=round, rotate=90}}&#10; \tikzset{demux/.style={muxdemux, muxdemux def={Lh=8, Rh=6, NL=2, NB=1, NR=1}}}&#10; \tikzset{demux2/.style={muxdemux, muxdemux def={Lh=8, Rh=6, NL=2, NT=1, NR=1, NB=0}}}&#10; &#10; \node [demux, scale=0.35*\SC] (mux0) {};&#10; \node [register, below=10mm of mux0.bpin 1] (reg0) {};&#10; \node [register, below=10mm of reg0.north] (reg1) {};&#10; \node [register, below=10mm of reg1.north] (reg2) {};&#10; &#10; \node [register, right=6mm of mux0.rpin 1, anchor=north] (reg3) {};&#10; \node [addsub, right=10mm of reg3.north, yshift=3mm] (add0) {\tiny $+$};&#10; &#10; \draw [-, line width=0.5mm] ([xshift=8mm, yshift=-1mm] reg2.north) node [] (concL) {} -- ([xshift=8mm, yshift=1mm] reg1.north);&#10; \node [module] (shift) at ([xshift=24mm]$(reg1)!0.5!(reg2)$) {\footnotesize Rotate};&#10; \node [xor, right=10mm of shift.east] (xor0) {};&#10; \node [demux, scale=0.35*\SC, above=5mm of xor0.north, xshift=-30mm] (mux1) {};&#10; &#10; \node [addsub, right=10mm of reg3.north, yshift=-6mm] (sub0) {\tiny $-$};&#10; \node [demux, scale=0.35*\SC, anchor=lpin 2] (mux2) at (reg3.south -| mux1.lpin 2) {};&#10; \node [demux2, scale=0.35*\SC, anchor=lpin 1] (mux3) at (sub0.east -| mux1.lpin 2) {};&#10; &#10; &#10; % Lables and wiring&#10; \draw [-,postaction={decorate,decoration={markings,mark=at position 0.25 with {\node[font=\tiny] (w0) {/};}}}] (reg2) -- ++(-20mm,0mm) node [left] (ldense) {\footnotesize $\texttt{arb\_in}$};&#10; \node [below=2mm of w0] () {\tiny $b$};&#10; &#10; \draw [-,postaction={decorate,decoration={markings,mark=at position 0.5 with {\node[font=\tiny] (w1) {/};}}}] ([xshift=-20mm, yshift=-4mm] reg2 |- mux0.bpin 1) node[left] (lsparse) {\footnotesize $\texttt{sparse\_in}$} -- ++(8mm, 0mm) node [circ, scale=\SC] (con0) {};&#10; \node [below=-2mm of w1] () {\tiny $b$};&#10; \draw [-,postaction={decorate,decoration={markings,mark=at position 0.6 with {\node[font=\tiny] (splitlow) {/};}}}] (con0) |- (reg0);&#10; \node [below=-2mm of splitlow] () {\tiny $[\log b\myminus 1 \toto 0]$};&#10; \draw [-,postaction={decorate,decoration={markings,mark=at position 0.7 with {\node[font=\tiny] (splithigh) {/};}}}] (con0) |- (mux0.lpin 2);&#10; \node [below=-2mm of splithigh] () {\tiny $[ \toto \log b]$};&#10; &#10; \draw [-] (reg2) -- ++(3mm, 0mm) node [circ, scale=\SC] (con1) {} |- ++(-8mm,5mm) |- (reg1);&#10; \draw [-] (con1) -- ([xshift=8mm]reg2.north);&#10; \draw [-] (reg1.south) -- ([xshift=8mm]reg1.north);&#10; \draw [-,postaction={decorate,decoration={markings,mark=at position 0.5 with {\node[font=\tiny] (w2) {/};}}}]  ([xshift=8mm]$(reg1.north)!0.5!(reg2.north)$) -- (shift.west);&#10; \node [below=-2mm of w2] () {\tiny $2 \mymul b$};&#10; \draw [-,postaction={decorate,decoration={markings,mark=at position 0.5 with {\node[font=\tiny] (lshift) {/};}}}] (shift.east) -- (xor0.west);&#10; \node [below=-2mm of lshift] () {\tiny $b$};&#10; \draw [-&gt;] (reg0.south) -| ([xshift=-4mm]shift.north);&#10; \draw [-] (mux1.rpin 1) -| (xor0.north);&#10; \draw [-] (mux1.lpin 1) -- ++(-1mm, 0mm) node [left, outer sep = 0.1mm, inner sep=0.1mm] () {\footnotesize \texttt{resa\_in}};&#10; \draw [-] (mux1.lpin 2) -- ++(-1mm, 0mm) node [left, outer sep = 0.1mm, inner sep=0.1mm] () {\footnotesize \texttt{resb\_in}};&#10; \draw [-] (mux1.bpin 1) -- ++(0mm, -2mm) node [below, inner sep=0.1mm, outer sep=0.1mm] () {\tiny \texttt{sel}};&#10; &#10; \draw [-] (mux0.rpin 1) -- (reg3) -- (mux0.rpin 1 -| add0.south) node [circ, scale=\SC] (con2) {} -- (add0.south);&#10; \draw [-] (add0.north) -- ++(0mm,2mm) -| (con0.north |- mux0.lpin 1) -- (mux0.lpin 1);&#10; \draw [-] (mux0.bpin 1) -- ++(0mm, -2mm) node [below, outer sep=0.1mm, inner sep=0.1mm] () {\tiny \texttt{init}};&#10; \draw [-] (add0.east) -- ++(2mm,0mm) node [right, inner sep=0.1mm, outer sep=0.1mm] {\footnotesize $1$};&#10; \node [right=-0.3 mm of mux0.lpin 1] () {\tiny $0$};&#10; \node [right=-0.3 mm of mux0.lpin 2] () {\tiny $1$};&#10; &#10; \draw [-] (sub0.west) -- ++(-2mm, 0mm) node [left, inner sep=0.1mm, outer sep=0.1mm] () {\footnotesize $1$}; &#10; \draw [-] (con2) -- (sub0);&#10; \draw [-] (sub0.east) -- ([xshift=-2mm]mux3.lpin 1) node [circ, scale=\SC] (con3) {} -- (mux3.lpin 1);&#10; \draw [-] (con3) |- (mux2.lpin 1);&#10; \draw [-] (con2) -- ([xshift=-4mm]mux2.lpin 2) node [circ, scale=\SC] (con4) {} -- (mux2.lpin 2);&#10; \draw [-] (con4) |- (mux3.lpin 2);&#10; \draw [-] (mux2.bpin 1) -- ++(0mm, -1mm) node [circ, scale=\SC] (con5) {} -- (mux3.tpin 1);&#10; \draw [-] (con5) -- ++(2mm, 0mm) node [right, inner sep=0.1mm, outer sep=0.1mm] () {\tiny \texttt{sel}};&#10; &#10; \node [right=-0.3 mm of mux1.lpin 1] () {\tiny $1$};&#10; \node [right=-0.3 mm of mux1.lpin 2] () {\tiny $0$};&#10; \node [right=-0.3 mm of mux2.lpin 1] () {\tiny $0$};&#10; \node [right=-0.3 mm of mux2.lpin 2] () {\tiny $1$};&#10; \node [right=-0.3 mm of mux3.lpin 1] () {\tiny $1$};&#10; \node [right=-0.3 mm of mux3.lpin 2] () {\tiny $0$}; &#10; &#10; % Outputs&#10; \draw [-] (mux2.rpin 1) -- ++(10mm, 0mm) node [right, inner sep=0mm, outer sep=0mm] () {\footnotesize \texttt{resa\_addr}};&#10; \draw [-] (mux3.rpin 1) -- ++(10mm, 0mm) node [right, inner sep=0mm, outer sep=0mm] (lresbaddr) {\footnotesize \texttt{resb\_addr}};&#10; \draw [-] (xor0.east) -- ([xshift=10mm] mux3.rpin 1 |- xor0.east) node [right, inner sep=0mm, outer sep=0mm] () {\footnotesize \texttt{res\_out}};&#10; &#10; % Legend&#10; \node [addsub] at(-18mm, 10.5mm) (addlegend) {\tiny $+$};&#10; \node [addsub, right=1mm of addlegend](sublegend) {\tiny $-$};&#10; \node [io, right=0.3mm of sublegend] () {\scriptsize Addition/subtraction modulo $\left\lceil \frac{r}{b} \right\rceil$};&#10; \node [xor, right=48mm of sublegend, scale=0.8] (xorlegend) {};&#10; \node [io, right=0.3mm of xorlegend] () {\scriptsize XOR};&#10; &#10; \node [rectangle, minimum width=13mm, minimum height=20mm, draw, anchor=north west, dashed, line width=0.3mm, left=7mm of reg1.north west, anchor=north west, yshift=9mm, gray] (border) {};&#10; \node [right=0mm of border.south east, yshift=1mm] () {\footnotesize {${reg}_{\text{rot}}$}};&#10;\end{circuitikz}&#10;\end{document}"/>
  <p:tag name="IGUANATEXSIZE" val="20"/>
  <p:tag name="IGUANATEXCURSOR" val="14663"/>
  <p:tag name="TRANSPARENCY" val="Wahr"/>
  <p:tag name="LATEXENGINEID" val="1"/>
  <p:tag name="TEMPFOLDER" val=".\"/>
  <p:tag name="LATEXFORMHEIGHT" val="957,75"/>
  <p:tag name="LATEXFORMWIDTH" val="1096,5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4,503"/>
  <p:tag name="ORIGINALWIDTH" val="2887,903"/>
  <p:tag name="LATEXADDIN" val="\documentclass{article}&#10;&#10;% ===============================================================&#10;% PACKAGES &#10;% ===============================================================&#10;\usepackage{lipsum}&#10;\usepackage{amssymb}&#10;\usepackage{amsfonts}&#10;\usepackage{amsthm}&#10;\usepackage{amsmath}&#10;\usepackage{booktabs}&#10;\usepackage{color}&#10;\usepackage{tabularx, makecell}&#10;\usepackage[flushleft, para]{threeparttable}&#10;\usepackage{url}&#10;\usepackage{cite}&#10;\usepackage{enumitem}&#10;\setlist[enumerate]{itemsep=0mm}&#10;\usepackage{pifont}&#10;&#10;% ===============================================================&#10;% Acronyms&#10;% ===============================================================&#10;\usepackage[printonlyused,nolist]{acronym}&#10;\begin{acronym}&#10; \acro{AES}{Advanced Encryption Standard}&#10; \acro{ASIC}{Application-Specific Integrated Circuit}&#10; \acro{AT}{Area-Time}&#10; \acro{BGF}{Black-Gray-Flip}&#10; \acro{BIKE}{Bit Flipping Key Encapsulation}&#10; \acro{BRAM}{Block-RAM}&#10; \acro{CED}{Concurrent Error Detection}&#10; \acro{CLB}{Configurable Logic Block}&#10; \acro{CPU}{Central Processing Unit}&#10; \acro{DFA}{Differential Fault Analysis}&#10; \acro{DOM}{Domain-Oriented Masking}&#10; \acro{DPA}{Differential Power Analysis}&#10; \acro{DSP}{Digital Signal Processor}&#10; \acro{ECC}{Error-Correcting Code}&#10; \acro{FF}{Flip-Flop}&#10; \acro{FIA}{Fault Injection Analysis}&#10; \acro{FPGA}{Field-Programmable Gate Array}&#10; \acro{FSM}{Finite-State Machine}&#10; \acro{GE}{Gate Equivalent}&#10; \acro{HD}{Hamming distance}&#10; \acro{HW}{Hamming weight}&#10; \acro{IC}{Integrated Circuit}&#10; \acro{IFA}{Ineffective Fault Attack}&#10; \acro{ITA}{Itoh-Tsujii Algorithm}&#10; \acro{KEM}{Key Encapsulation Mechanism}&#10; \acro{LDPC}{Low-Density Parity-Check}&#10; \acro{LMDPL}{LUT-Masked Dual-rail with Precharge Logic}&#10; \acro{LUT}{Look-Up Table}&#10; \acro{LSB}{Least Significant Bit}&#10; \acro{MAC}{Message Authentication Code}&#10; \acro{MDC}{Multi Duplication with Comparison}&#10; \acro{MDPC}{Moderate-Density Parity-Check}&#10; \acro{MPC}{Multi-Party Computation}&#10; \acro{NIST}{National Institute of Standards and Technology}&#10; \acro{PKC}{Public-Key Cryptography}&#10; \acro{PQC}{Post-Quantum Cryptography}&#10; \acro{QC}{Quasi-Cyclic}&#10; \acro{QC-MDPC}{Quasi-Cyclic Moderate-Density Parity-Check}&#10; \acro{QC-LDPC}{Quasi-Cyclic Low-Density Parity-Check}&#10; \acro{PKE}{Public-Key Encryption}&#10; \acro{PRNG}{Pseudo-Random Number Generator}&#10; \acro{RNG}{Random Number Generator}&#10; \acro{SCA}{Side-Channel Analysis}&#10; \acro{SEI}{Squared Euclidean Imbalance}&#10; \acro{SFA}{Statistical Fault Attack}&#10; \acro{SIFA}{Statistical Ineffective Fault Analysis} &#10; \acro{SNR}{Signal-to-Noise Ratio}&#10; \acro{TI}{Threshold Implementation}&#10; \acro{TMR}{Triple Modular Redundancy}&#10; \acro{TRNG}{True-Random Number Generator}&#10; \acro{TVLA}{Test Vector Leakage Assessment}&#10; \acro{UPC}{Unsatisfied-Parity-Check}&#10;\end{acronym}&#10;&#10;% ===============================================================&#10;% Algorithms&#10;% ===============================================================&#10;\usepackage[ruled,vlined,linesnumbered]{algorithm2e}&#10;\renewcommand{\algorithmcfname}{Algorithm}&#10;\SetAlgorithmName{Algorithm}{Algorithm}{Algorithm} % requried for capitalization of Algorithm using autoref &#10;%\SetAlFnt{\small}&#10;%\SetAlCapFnt{\small}&#10;%\SetAlCapNameFnt{\small}&#10;%\SetAlCapHSkip{0pt}&#10;%\IncMargin{-\parindent}&#10;&#10;% ===============================================================&#10;% Graphics&#10;% ===============================================================&#10;%\usepackage{graphicx}&#10;%\graphicspath{{img/}}&#10;%\DeclareGraphicsExtensions{.pdf}&#10;\usepackage{scalerel}&#10;&#10;\usepackage{tikz}&#10;\usetikzlibrary{calc}&#10;\usetikzlibrary{positioning}&#10;\usetikzlibrary{shapes.geometric}&#10;\usetikzlibrary{shapes,arrows,chains,arrows.meta}&#10;\usetikzlibrary{fadings,shapes.arrows,shadows}   &#10;\usetikzlibrary{decorations.pathreplacing}&#10;\usetikzlibrary{decorations.markings}&#10;&#10;\usepackage{epsfig}&#10;\usepackage{pgfplots}&#10;\pgfplotsset{compat=1.14}&#10;%\usepackage{subfig}&#10;\usepackage{subcaption}&#10;\usepackage{pgfgantt}&#10;\usepackage{circuitikz-1.2.7}&#10;\usetikzlibrary{matrix}&#10;&#10;\usepgfplotslibrary{external} &#10;\tikzexternalize[optimize=false,prefix=tikzpicture/]&#10;%\tikzexternalize[prefix=tikzpicture/]&#10;\tikzexternaldisable&#10;&#10;\definecolor{plot1}{rgb}{0.2656,0.4453,0.7656}%&#10;\definecolor{plot2}{rgb}{0.929411765,0.490196078,0.192156863}%&#10;\definecolor{plot3}{rgb}{0.647058824,0.647058824,0.647058824}%&#10;\definecolor{plot4}{rgb}{0.498,0.788,0.498}%&#10;\definecolor{plot5}{rgb}{0.745,0.682,0.831}%&#10;\definecolor{plot6}{rgb}{0.941,0.007,0.498}%&#10;\definecolor{plot7}{rgb}{0.749,0.357,0.09}%&#10;&#10;\newcommand{\empred}[1]{\textcolor{red}{#1}}&#10;\newcommand{\empgreen}[1]{\textcolor{green}{#1}}&#10;\newcommand{\empblue}[1]{\textcolor{blue}{#1}}&#10;\newcommand{\empgray}[1]{\textcolor{gray}{#1}}&#10;\newcommand{\emporange}[1]{\textcolor{orange}{#1}}&#10;\newcommand{\emppurple}[1]{\textcolor{purple}{#1}}&#10;\newcommand{\empolive}[1]{\textcolor{olive}{#1}}&#10;\newcommand{\empcyan}[1]{\textcolor{cyan}{#1}}&#10;\newcommand{\empbrown}[1]{\textcolor{brown}{#1}}&#10;&#10;% include shapes&#10;\input{tex/shapes.tex}&#10;\newcommand{\scafigheight}{40mm}&#10;&#10;&#10;&#10;% ===============================================================&#10;% Math Stuff&#10;% ===============================================================&#10;\DeclareMathAlphabet{\mathitbf}{OML}{cmm}{b}{it}&#10;\DeclareMathAlphabet{\mathbfit}{OML}{cmm}{b}{it}&#10;\usepackage[load-configurations=binary, load-configurations=abbreviations]{siunitx}&#10;\sisetup{group-separator = {\,}}&#10;\sisetup{group-minimum-digits = 3}&#10;&#10;\newcommand\myeq {\mkern1.5mu{=}\mkern1.5mu}&#10;\newcommand\myplus {\mkern1.5mu{+}\mkern1.5mu}&#10;\newcommand\myminus {\kern0pt{-}\kern0pt}&#10;\newcommand\mymul {\mkern1.5mu{\cdot}\mkern1.5mu}&#10;\newcommand\mygets {\mkern1.5mu{\gets}\mkern1.5mu}&#10;\newcommand\toto {\kern0pt{:}\kern0pt}&#10;&#10;% ===============================================================&#10;% Shorthandles&#10;% ===============================================================&#10;\newcommand{\cf}{cf.}&#10;\newcommand{\eg}{e.g., }&#10;\newcommand{\ie}{i.e., }&#10;\newcommand{\etal}{et \textit{al.}}&#10;\newcommand{\etc}{etc.}&#10;&#10;\newcommand{\Tab}{Table}&#10;\newcommand{\Fig}{Figure}&#10;\newcommand{\Alg}{Algorithm}&#10;\newcommand{\Sec}{Section}&#10;\newcommand{\Def}{Definition}&#10;&#10;\newcommand{\Sbox}{S-box}&#10;\newcommand{\xor}{\emph{XOR}}&#10;&#10;\newcommand{\des}{DES}&#10;\newcommand{\aes}{AES}&#10;\newcommand{\present}{PRESENT}&#10;&#10;\newcommand{\sample}{\overset{\scaleto{\$}{4pt}}{\gets}}&#10;\newcommand{\trans}{\mathrm{T}}&#10;\newcommand{\sampin}{x_{\text{rand},i}}&#10;\newcommand{\hw}[1]{\text{HW}(#1)}&#10;\newcommand{\polyr}{p_{\text{res}}}&#10;\newcommand{\polys}{p_{\text{sparse}}}&#10;\newcommand{\polya}{p_{\text{arb.}}}&#10;&#10;\definecolor{securegreen}{RGB}{10,130,10}&#10;\definecolor{insecurered}{RGB}{130,10,10}&#10;\newcommand{\secure}{\textcolor{securegreen}{\ding{51} }}&#10;\newcommand{\insecure}{\textcolor{insecurered}{\ding{55} }}&#10;&#10;\pagestyle{empty}&#10;\begin{document}&#10; &#10; \newcommand\SC{0.5}&#10; \newcommand\xoffset{30mm}&#10; &#10; \begin{circuitikz}  [transform shape,&gt;={Stealth[inset=0pt,length=6pt,angle'=28,round]},]&#10;  \tikzset{&#10;   io/.style={left, outer sep=0.3mm, inner sep=0.3mm},&#10;   con/.style={draw, circle, fill, minimum size=0.1cm, inner sep=0cm},&#10;   reg/.style={base,rectangle,minimum width=1cm, minimum height=2mm, inner sep=1mm},&#10;   regh/.style = {&#10;    draw,&#10;    rectangle,&#10;    line width=0.3mm,&#10;    minimum width=6mm, minimum height=2mm, inner sep=1mm,append after command={&#10;     [line width=0.3mm, color=darkgreen, shorten &gt;=\pgflinewidth]&#10;     %[line cap=round]&#10;     ([inner sep=0mm, outer sep=0mm, xshift=2mm, line width=0.3mm]\tikzlastnode.west) edge ([yshift=-0.1mm]\tikzlastnode.north west) &#10;     ([inner sep=0mm, outer sep=0mm, xshift=2mm, line width=0.3mm]\tikzlastnode.west) edge ([yshift=0.1mm]\tikzlastnode.south west)&#10;    }&#10;   },&#10;   regv/.style = {&#10;    draw,&#10;    rectangle,&#10;    minimum width=3mm, minimum height=8mm, inner sep=0mm, append after command={&#10;     [shorten &gt;=\pgflinewidth]&#10;     %[line cap=round]&#10;     ([inner sep=0mm, outer sep=0mm, yshift=2.5mm]\tikzlastnode.south) edge ([xshift=0.5mm]\tikzlastnode.south west) &#10;     ([inner sep=0mm, outer sep=0mm, yshift=2.5mm]\tikzlastnode.south) edge ([xshift=-0.5mm]\tikzlastnode.south east)&#10;    }&#10;   },&#10;   multiplexer/.style={&#10;    base,&#10;    draw,&#10;    trapezium,&#10;    shape border uses incircle, &#10;    shape border rotate=180,&#10;    inner sep=1mm, outer sep=0mm, &#10;    minimum height=2mm, minimum width=1cm,&#10;    trapezium stretches=true,&#10;    trapezium angle=80,&#10;   },&#10;   addsub/.style = {draw, rectangle, minimum width=2mm, minimum height=2mm, align=center, inner sep=0mm},&#10;   module/.style = {draw, rectangle, minimum width=12mm, minimum height=6mm, align=center, fill=white},&#10;   xor/.style={draw, circle,append after command={&#10;     [shorten &gt;=\pgflinewidth, shorten &lt;=\pgflinewidth,]&#10;     (\tikzlastnode.north) edge (\tikzlastnode.south)&#10;     (\tikzlastnode.east) edge (\tikzlastnode.west)&#10;    }&#10;   },&#10;  }&#10;  \tikzset{every register node/.style={draw,minimum width=8mm,minimum height=2mm,inner sep=1mm,outer sep=0pt,cap=round, rotate=90}}&#10;  \tikzset{every register2 node/.style={draw,minimum width=8mm,minimum height=2mm,inner sep=1mm,outer sep=0pt,cap=round, rotate=90}}&#10;  \tikzset{demux/.style={muxdemux, muxdemux def={Lh=8, Rh=6, NL=2, NB=1, NR=1}}}&#10;  \tikzset{demux2/.style={muxdemux, muxdemux def={Lh=8, Rh=6, NL=2, NT=1, NR=1, NB=0}}}&#10;  &#10;  \node [demux, scale=0.35*\SC] (mux0) {};&#10;  \node [register, below=10mm of mux0.bpin 1] (reg0) {\tiny \texttt{11}};&#10;  \node [register, below=10mm of reg0.north] (reg1) {\tiny \texttt{1001}};&#10;  \node [register, below=10mm of reg1.north] (reg2) {\tiny \texttt{1111}};&#10;  &#10;  \node [register, right=6mm of mux0.rpin 1, anchor=north] (reg3) {\tiny \texttt{00}};&#10;  \node [addsub, right=10mm of reg3.north, yshift=3mm] (add0) {\tiny $+$};&#10;  &#10;  \draw [-, line width=0.5mm] ([xshift=8mm, yshift=-1mm] reg2.north) node [] (concL) {} -- ([xshift=8mm, yshift=1mm] reg1.north);&#10;  \node [module] (shift) at ([xshift=24mm]$(reg1)!0.5!(reg2)$) {\footnotesize Rotate};&#10;  \node [xor, right=10mm of shift.east] (xor0) {};&#10;  \node [demux, scale=0.35*\SC, above=5mm of xor0.north, xshift=-30mm] (mux1) {};&#10;  &#10;  \node [addsub, right=10mm of reg3.north, yshift=-6mm] (sub0) {\tiny $-$};&#10;  \node [demux, scale=0.35*\SC, anchor=lpin 2] (mux2) at (reg3.south -| mux1.lpin 2) {};&#10;  \node [demux2, scale=0.35*\SC, anchor=lpin 1] (mux3) at (sub0.east -| mux1.lpin 2) {};&#10;  &#10;  &#10;  % Lables and wiring&#10;  \draw [-,postaction={decorate,decoration={markings,mark=at position 0.25 with {\node[font=\tiny] (w0) {/};}}}] (reg2) -- ++(-20mm,0mm) node [left] (ldense) {};&#10;  \node [below=2mm of w0] () {\tiny $b$};&#10;  &#10;  \draw [-,postaction={decorate,decoration={markings,mark=at position 0.5 with {\node[font=\tiny] (w1) {/};}}}] ([xshift=-20mm, yshift=-4mm] reg2 |- mux0.bpin 1) node[left] (lsparse) {} -- ++(8mm, 0mm) node [circ, scale=\SC] (con0) {};&#10;  \node [below=-2mm of w1] () {\tiny $b$};&#10;  \draw [-,postaction={decorate,decoration={markings,mark=at position 0.6 with {\node[font=\tiny] (splitlow) {/};}}}] (con0) |- (reg0);&#10;  \node [below=-2mm of splitlow] () {\tiny $[\log b\myminus 1 \toto 0]$};&#10;  \draw [-,postaction={decorate,decoration={markings,mark=at position 0.7 with {\node[font=\tiny] (splithigh) {/};}}}] (con0) |- (mux0.lpin 2);&#10;  \node [below=-2mm of splithigh] () {\tiny $[ \toto \log b]$};&#10;  &#10;  \draw [-] (reg2) -- ++(3mm, 0mm) node [circ, scale=\SC] (con1) {} |- ++(-8mm,5mm) |- (reg1);&#10;  \draw [-] (con1) -- ([xshift=8mm]reg2.north);&#10;  \draw [-] (reg1.south) -- ([xshift=8mm]reg1.north);&#10;  \draw [-,postaction={decorate,decoration={markings,mark=at position 0.5 with {\node[font=\tiny] (w2) {/};}}}]  ([xshift=8mm]$(reg1.north)!0.5!(reg2.north)$) -- (shift.west);&#10;  \node [below=-2mm of w2] () {\tiny $2 \mymul b$};&#10;  \draw [-,postaction={decorate,decoration={markings,mark=at position 0.5 with {\node[font=\tiny] (lshift) {/};}}}] (shift.east) -- (xor0.west);&#10;  \node [below=-2mm of lshift] () {\tiny $b$};&#10;  \draw [-&gt;] (reg0.south) -| ([xshift=-4mm]shift.north);&#10;  \draw [-] (mux1.rpin 1) -| (xor0.north);&#10;  \draw [-] (mux1.lpin 1) -- ++(-1mm, 0mm) node [left, outer sep = 0.1mm, inner sep=0.1mm] () {\footnotesize \texttt{resa\_in}};&#10;  \draw [-] (mux1.lpin 2) -- ++(-1mm, 0mm) node [left, outer sep = 0.1mm, inner sep=0.1mm] () {\footnotesize \texttt{resb\_in}};&#10;  \draw [-] (mux1.bpin 1) -- ++(0mm, -2mm) node [below, inner sep=0.1mm, outer sep=0.1mm] () {};&#10;  &#10;  \draw [-] (mux0.rpin 1) -- (reg3) -- (mux0.rpin 1 -| add0.south) node [circ, scale=\SC] (con2) {} -- (add0.south);&#10;  \draw [-] (add0.north) -- ++(0mm,2mm) -| (con0.north |- mux0.lpin 1) -- (mux0.lpin 1);&#10;  \draw [-] (mux0.bpin 1) -- ++(0mm, -2mm) node [below, outer sep=0.1mm, inner sep=0.1mm] () {\tiny \texttt{init}};&#10;  \draw [-] (add0.east) -- ++(2mm,0mm) node [right, inner sep=0.1mm, outer sep=0.1mm] {\footnotesize $1$};&#10;  \node [right=-0.3 mm of mux0.lpin 1] () {\tiny $0$};&#10;  \node [right=-0.3 mm of mux0.lpin 2] () {\tiny $1$};&#10;  &#10;  \draw [-] (sub0.west) -- ++(-2mm, 0mm) node [left, inner sep=0.1mm, outer sep=0.1mm] () {\footnotesize $1$}; &#10;  \draw [-] (con2) -- (sub0);&#10;  \draw [-] (sub0.east) -- ([xshift=-2mm]mux3.lpin 1) node [circ, scale=\SC] (con3) {} -- (mux3.lpin 1);&#10;  \draw [-] (con3) |- (mux2.lpin 1);&#10;  \draw [-] (con2) -- ([xshift=-4mm]mux2.lpin 2) node [circ, scale=\SC] (con4) {} -- (mux2.lpin 2);&#10;  \draw [-] (con4) |- (mux3.lpin 2);&#10;  \draw [-] (mux2.bpin 1) -- ++(0mm, -1mm) node [circ, scale=\SC] (con5) {} -- (mux3.tpin 1);&#10;  \draw [-] (con5) -- ++(2mm, 0mm) node [right, inner sep=0.1mm, outer sep=0.1mm] () {};&#10;  &#10;  \node [right=-0.3 mm of mux1.lpin 1] () {\tiny $1$};&#10;  \node [right=-0.3 mm of mux1.lpin 2] () {\tiny $0$};&#10;  \node [right=-0.3 mm of mux2.lpin 1] () {\tiny $0$};&#10;  \node [right=-0.3 mm of mux2.lpin 2] () {\tiny $1$};&#10;  \node [right=-0.3 mm of mux3.lpin 1] () {\tiny $1$};&#10;  \node [right=-0.3 mm of mux3.lpin 2] () {\tiny $0$}; &#10;  &#10;  % Outputs&#10;  \draw [-] (mux2.rpin 1) -- ++(10mm, 0mm) node [right, inner sep=0mm, outer sep=0mm] () {\footnotesize \texttt{resa\_addr}};&#10;  \draw [-] (mux3.rpin 1) -- ++(10mm, 0mm) node [right, inner sep=0mm, outer sep=0mm] (lresbaddr) {\footnotesize \texttt{resb\_addr}};&#10;  \draw [-] (xor0.east) -- ([xshift=10mm] mux3.rpin 1 |- xor0.east) node [right, inner sep=0mm, outer sep=0mm] () {\footnotesize \texttt{res\_out}};&#10;  &#10;  % Legend&#10;  \node [addsub] at(-18mm, 10.5mm) (addlegend) {\tiny $+$};&#10;  \node [addsub, right=1mm of addlegend](sublegend) {\tiny $-$};&#10;  \node [io, right=0.3mm of sublegend] () {\scriptsize Addition/subtraction modulo $\left\lceil \frac{r}{b} \right\rceil$};&#10;  \node [xor, right=48mm of sublegend, scale=0.8] (xorlegend) {};&#10;  \node [io, right=0.3mm of xorlegend] () {\scriptsize XOR};&#10;  &#10;  \node [rectangle, minimum width=13mm, minimum height=20mm, draw, anchor=north west, dashed, line width=0.3mm, left=7mm of reg1.north west, anchor=north west, yshift=9mm, gray] (border) {};&#10;  \node [right=0mm of border.south east, yshift=1mm] () {\footnotesize {${reg}_{\text{rot}}$}};&#10; \end{circuitikz}&#10; &#10;\end{document}"/>
  <p:tag name="IGUANATEXSIZE" val="20"/>
  <p:tag name="IGUANATEXCURSOR" val="9464"/>
  <p:tag name="TRANSPARENCY" val="Wahr"/>
  <p:tag name="LATEXENGINEID" val="1"/>
  <p:tag name="TEMPFOLDER" val=".\"/>
  <p:tag name="LATEXFORMHEIGHT" val="957,75"/>
  <p:tag name="LATEXFORMWIDTH" val="1096,5"/>
  <p:tag name="LATEXFORMWRAP" val="Wahr"/>
  <p:tag name="BITMAPVECTOR" val="0"/>
</p:tagLst>
</file>

<file path=ppt/theme/theme1.xml><?xml version="1.0" encoding="utf-8"?>
<a:theme xmlns:a="http://schemas.openxmlformats.org/drawingml/2006/main" name="SecEng Master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3560"/>
        </a:solidFill>
        <a:ln w="25400">
          <a:solidFill>
            <a:srgbClr val="003560"/>
          </a:solidFill>
        </a:ln>
      </a:spPr>
      <a:bodyPr rtlCol="0" anchor="ctr"/>
      <a:lstStyle>
        <a:defPPr algn="ctr">
          <a:defRPr sz="1400" b="1" dirty="0">
            <a:solidFill>
              <a:srgbClr val="00356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rgbClr val="00356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T_RUB_03a.potx" id="{C867D821-36E8-4CDA-B68D-4949E463F39D}" vid="{F84F8B3F-9528-42A9-B5AE-3004D5414502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RUB-Praesentation-16zu9</Template>
  <TotalTime>0</TotalTime>
  <Words>1434</Words>
  <Application>Microsoft Office PowerPoint</Application>
  <PresentationFormat>Bildschirmpräsentation (16:9)</PresentationFormat>
  <Paragraphs>282</Paragraphs>
  <Slides>19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Wingdings</vt:lpstr>
      <vt:lpstr>SecEng Master</vt:lpstr>
      <vt:lpstr>Benutzerdefiniertes Design</vt:lpstr>
      <vt:lpstr>PDF</vt:lpstr>
      <vt:lpstr>PowerPoint-Präsentation</vt:lpstr>
      <vt:lpstr>Motivation</vt:lpstr>
      <vt:lpstr>BIKE – Bit Flipping Key Encapsulation </vt:lpstr>
      <vt:lpstr>Sparse Multiplication</vt:lpstr>
      <vt:lpstr>Hardware Implementation </vt:lpstr>
      <vt:lpstr>Hardware Implementation of the Sparse Multiplier Tailored to BIKE </vt:lpstr>
      <vt:lpstr>Implementation Results</vt:lpstr>
      <vt:lpstr>BIKE – Bit Flipping Key Encapsulation </vt:lpstr>
      <vt:lpstr>Extended Euclidean Algorithm</vt:lpstr>
      <vt:lpstr>Constant-Time Extended Euclidean Algorithm [BY19]</vt:lpstr>
      <vt:lpstr>Constant-Time Extended Euclidean Algorithm for BIKE</vt:lpstr>
      <vt:lpstr>Constant-Time Extended Euclidean Algorithm for BIKE</vt:lpstr>
      <vt:lpstr>Overall Design of the Polynomial Inversion</vt:lpstr>
      <vt:lpstr>Implementation Results</vt:lpstr>
      <vt:lpstr>Implementation Results</vt:lpstr>
      <vt:lpstr>More Contributions</vt:lpstr>
      <vt:lpstr>Summary </vt:lpstr>
      <vt:lpstr>PowerPoint-Präsentation</vt:lpstr>
      <vt:lpstr>References</vt:lpstr>
    </vt:vector>
  </TitlesOfParts>
  <Company>wir-lieben-office.de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Jan Tho</dc:creator>
  <cp:lastModifiedBy>Richter-Brockmann, Jan</cp:lastModifiedBy>
  <cp:revision>1074</cp:revision>
  <cp:lastPrinted>2021-01-22T08:46:41Z</cp:lastPrinted>
  <dcterms:created xsi:type="dcterms:W3CDTF">2019-12-17T09:39:44Z</dcterms:created>
  <dcterms:modified xsi:type="dcterms:W3CDTF">2022-09-17T09:35:01Z</dcterms:modified>
</cp:coreProperties>
</file>