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4" r:id="rId2"/>
    <p:sldMasterId id="2147483707" r:id="rId3"/>
    <p:sldMasterId id="2147483716" r:id="rId4"/>
    <p:sldMasterId id="2147483726" r:id="rId5"/>
    <p:sldMasterId id="2147483735" r:id="rId6"/>
    <p:sldMasterId id="2147483738" r:id="rId7"/>
    <p:sldMasterId id="2147483747" r:id="rId8"/>
    <p:sldMasterId id="2147483750" r:id="rId9"/>
  </p:sldMasterIdLst>
  <p:notesMasterIdLst>
    <p:notesMasterId r:id="rId59"/>
  </p:notesMasterIdLst>
  <p:handoutMasterIdLst>
    <p:handoutMasterId r:id="rId60"/>
  </p:handoutMasterIdLst>
  <p:sldIdLst>
    <p:sldId id="313" r:id="rId10"/>
    <p:sldId id="316" r:id="rId11"/>
    <p:sldId id="342" r:id="rId12"/>
    <p:sldId id="317" r:id="rId13"/>
    <p:sldId id="320" r:id="rId14"/>
    <p:sldId id="331" r:id="rId15"/>
    <p:sldId id="356" r:id="rId16"/>
    <p:sldId id="321" r:id="rId17"/>
    <p:sldId id="358" r:id="rId18"/>
    <p:sldId id="359" r:id="rId19"/>
    <p:sldId id="360" r:id="rId20"/>
    <p:sldId id="361" r:id="rId21"/>
    <p:sldId id="363" r:id="rId22"/>
    <p:sldId id="362" r:id="rId23"/>
    <p:sldId id="364" r:id="rId24"/>
    <p:sldId id="310" r:id="rId25"/>
    <p:sldId id="330" r:id="rId26"/>
    <p:sldId id="259" r:id="rId27"/>
    <p:sldId id="258" r:id="rId28"/>
    <p:sldId id="260" r:id="rId29"/>
    <p:sldId id="261" r:id="rId30"/>
    <p:sldId id="263" r:id="rId31"/>
    <p:sldId id="264" r:id="rId32"/>
    <p:sldId id="265" r:id="rId33"/>
    <p:sldId id="267" r:id="rId34"/>
    <p:sldId id="257" r:id="rId35"/>
    <p:sldId id="319" r:id="rId36"/>
    <p:sldId id="334" r:id="rId37"/>
    <p:sldId id="335" r:id="rId38"/>
    <p:sldId id="336" r:id="rId39"/>
    <p:sldId id="349" r:id="rId40"/>
    <p:sldId id="354" r:id="rId41"/>
    <p:sldId id="350" r:id="rId42"/>
    <p:sldId id="351" r:id="rId43"/>
    <p:sldId id="352" r:id="rId44"/>
    <p:sldId id="353" r:id="rId45"/>
    <p:sldId id="337" r:id="rId46"/>
    <p:sldId id="338" r:id="rId47"/>
    <p:sldId id="339" r:id="rId48"/>
    <p:sldId id="343" r:id="rId49"/>
    <p:sldId id="345" r:id="rId50"/>
    <p:sldId id="346" r:id="rId51"/>
    <p:sldId id="347" r:id="rId52"/>
    <p:sldId id="348" r:id="rId53"/>
    <p:sldId id="333" r:id="rId54"/>
    <p:sldId id="341" r:id="rId55"/>
    <p:sldId id="332" r:id="rId56"/>
    <p:sldId id="288" r:id="rId57"/>
    <p:sldId id="289" r:id="rId58"/>
  </p:sldIdLst>
  <p:sldSz cx="9144000" cy="6858000" type="screen4x3"/>
  <p:notesSz cx="6858000" cy="9144000"/>
  <p:defaultTextStyle>
    <a:defPPr>
      <a:defRPr lang="en-US"/>
    </a:defPPr>
    <a:lvl1pPr marL="0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4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55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05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55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06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E31316"/>
    <a:srgbClr val="FFF4E7"/>
    <a:srgbClr val="DEBE00"/>
    <a:srgbClr val="F8A6A8"/>
    <a:srgbClr val="E76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>
      <p:cViewPr varScale="1">
        <p:scale>
          <a:sx n="70" d="100"/>
          <a:sy n="70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39168A-9EC1-A497-4C7B-EABB63D0FF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6AF07-2F8C-019D-183B-E17A13BB4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ECCD-A18B-46BA-A7E6-A24CCDC67FCA}" type="datetimeFigureOut">
              <a:rPr lang="en-AU" smtClean="0"/>
              <a:t>20/09/2022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03254-6E6E-7541-291A-7B36087E8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872F-3D69-7711-19B4-727E82A9C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62B7-C5D6-4E5A-B278-A242B3BBA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018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35812-9B21-4C1B-AFA9-BEF26C1E1CDA}" type="datetimeFigureOut">
              <a:rPr lang="en-AU" smtClean="0"/>
              <a:t>20/09/2022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9E97-057C-474D-843F-4947B82CC4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02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81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70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42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72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83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069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80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57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53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04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14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16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02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770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940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78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016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173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14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514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115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8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751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645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504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332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525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986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395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3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5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01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98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94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30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19E97-057C-474D-843F-4947B82CC44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39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 userDrawn="1"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 userDrawn="1"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7" y="3674"/>
            <a:ext cx="4119789" cy="448369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5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8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81767" y="-71544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 userDrawn="1"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6950" indent="0" algn="ctr">
              <a:buNone/>
              <a:defRPr sz="2000"/>
            </a:lvl2pPr>
            <a:lvl3pPr marL="913901" indent="0" algn="ctr">
              <a:buNone/>
              <a:defRPr sz="1800"/>
            </a:lvl3pPr>
            <a:lvl4pPr marL="1370854" indent="0" algn="ctr">
              <a:buNone/>
              <a:defRPr sz="1600"/>
            </a:lvl4pPr>
            <a:lvl5pPr marL="1827804" indent="0" algn="ctr">
              <a:buNone/>
              <a:defRPr sz="1600"/>
            </a:lvl5pPr>
            <a:lvl6pPr marL="2284755" indent="0" algn="ctr">
              <a:buNone/>
              <a:defRPr sz="1600"/>
            </a:lvl6pPr>
            <a:lvl7pPr marL="2741705" indent="0" algn="ctr">
              <a:buNone/>
              <a:defRPr sz="1600"/>
            </a:lvl7pPr>
            <a:lvl8pPr marL="3198655" indent="0" algn="ctr">
              <a:buNone/>
              <a:defRPr sz="1600"/>
            </a:lvl8pPr>
            <a:lvl9pPr marL="36556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0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2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79730-D198-1943-B0FF-F638CF8CA3BA}"/>
              </a:ext>
            </a:extLst>
          </p:cNvPr>
          <p:cNvSpPr/>
          <p:nvPr userDrawn="1"/>
        </p:nvSpPr>
        <p:spPr>
          <a:xfrm rot="5400000">
            <a:off x="4208607" y="1922610"/>
            <a:ext cx="726784" cy="9144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8" tIns="25692" rIns="51388" bIns="25692"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B7E903-3709-944C-91E1-E9831783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8" y="6192606"/>
            <a:ext cx="515485" cy="60401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D8D3D-880E-4C45-A7E3-8FA230E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864308" cy="1330716"/>
          </a:xfrm>
          <a:prstGeom prst="rect">
            <a:avLst/>
          </a:prstGeom>
        </p:spPr>
        <p:txBody>
          <a:bodyPr vert="horz" lIns="51388" tIns="25692" rIns="51388" bIns="25692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F6F52D-569D-134B-9AEC-AF17DF9F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864308" cy="4130070"/>
          </a:xfrm>
          <a:prstGeom prst="rect">
            <a:avLst/>
          </a:prstGeom>
        </p:spPr>
        <p:txBody>
          <a:bodyPr vert="horz" lIns="51388" tIns="25692" rIns="51388" bIns="25692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00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5369900" y="3083910"/>
            <a:ext cx="6858002" cy="69019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8" tIns="25692" rIns="51388" bIns="25692"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8" y="6192606"/>
            <a:ext cx="515485" cy="6040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325886"/>
          </a:xfrm>
          <a:prstGeom prst="rect">
            <a:avLst/>
          </a:prstGeom>
        </p:spPr>
        <p:txBody>
          <a:bodyPr vert="horz" lIns="51388" tIns="25692" rIns="51388" bIns="25692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482058" cy="4350870"/>
          </a:xfrm>
          <a:prstGeom prst="rect">
            <a:avLst/>
          </a:prstGeom>
        </p:spPr>
        <p:txBody>
          <a:bodyPr vert="horz" lIns="51388" tIns="25692" rIns="51388" bIns="25692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5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  <a:prstGeom prst="rect">
            <a:avLst/>
          </a:prstGeom>
        </p:spPr>
        <p:txBody>
          <a:bodyPr lIns="91400" tIns="45700" rIns="91400" bIns="4570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  <a:prstGeom prst="rect">
            <a:avLst/>
          </a:prstGeom>
        </p:spPr>
        <p:txBody>
          <a:bodyPr lIns="91400" tIns="45700" rIns="91400" bIns="4570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6950" indent="0" algn="ctr">
              <a:buNone/>
              <a:defRPr sz="2000"/>
            </a:lvl2pPr>
            <a:lvl3pPr marL="913901" indent="0" algn="ctr">
              <a:buNone/>
              <a:defRPr sz="1800"/>
            </a:lvl3pPr>
            <a:lvl4pPr marL="1370854" indent="0" algn="ctr">
              <a:buNone/>
              <a:defRPr sz="1600"/>
            </a:lvl4pPr>
            <a:lvl5pPr marL="1827804" indent="0" algn="ctr">
              <a:buNone/>
              <a:defRPr sz="1600"/>
            </a:lvl5pPr>
            <a:lvl6pPr marL="2284755" indent="0" algn="ctr">
              <a:buNone/>
              <a:defRPr sz="1600"/>
            </a:lvl6pPr>
            <a:lvl7pPr marL="2741705" indent="0" algn="ctr">
              <a:buNone/>
              <a:defRPr sz="1600"/>
            </a:lvl7pPr>
            <a:lvl8pPr marL="3198655" indent="0" algn="ctr">
              <a:buNone/>
              <a:defRPr sz="1600"/>
            </a:lvl8pPr>
            <a:lvl9pPr marL="36556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0" y="5410202"/>
            <a:ext cx="3843665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2"/>
            <a:ext cx="578317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2"/>
            <a:ext cx="7886700" cy="1325563"/>
          </a:xfrm>
          <a:prstGeom prst="rect">
            <a:avLst/>
          </a:prstGeom>
        </p:spPr>
        <p:txBody>
          <a:bodyPr lIns="91400" tIns="45700" rIns="91400" bIns="457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00" tIns="45700" rIns="91400" bIns="457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74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1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73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5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6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/>
        </p:nvSpPr>
        <p:spPr>
          <a:xfrm>
            <a:off x="0" y="4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181767" y="-71545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9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6950" indent="0" algn="ctr">
              <a:buNone/>
              <a:defRPr sz="2000"/>
            </a:lvl2pPr>
            <a:lvl3pPr marL="913901" indent="0" algn="ctr">
              <a:buNone/>
              <a:defRPr sz="1800"/>
            </a:lvl3pPr>
            <a:lvl4pPr marL="1370854" indent="0" algn="ctr">
              <a:buNone/>
              <a:defRPr sz="1600"/>
            </a:lvl4pPr>
            <a:lvl5pPr marL="1827804" indent="0" algn="ctr">
              <a:buNone/>
              <a:defRPr sz="1600"/>
            </a:lvl5pPr>
            <a:lvl6pPr marL="2284755" indent="0" algn="ctr">
              <a:buNone/>
              <a:defRPr sz="1600"/>
            </a:lvl6pPr>
            <a:lvl7pPr marL="2741705" indent="0" algn="ctr">
              <a:buNone/>
              <a:defRPr sz="1600"/>
            </a:lvl7pPr>
            <a:lvl8pPr marL="3198655" indent="0" algn="ctr">
              <a:buNone/>
              <a:defRPr sz="1600"/>
            </a:lvl8pPr>
            <a:lvl9pPr marL="36556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0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2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79730-D198-1943-B0FF-F638CF8CA3BA}"/>
              </a:ext>
            </a:extLst>
          </p:cNvPr>
          <p:cNvSpPr/>
          <p:nvPr userDrawn="1"/>
        </p:nvSpPr>
        <p:spPr>
          <a:xfrm rot="5400000">
            <a:off x="4208607" y="1922610"/>
            <a:ext cx="726784" cy="9144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3" tIns="25695" rIns="51393" bIns="25695"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B7E903-3709-944C-91E1-E9831783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7" y="6192606"/>
            <a:ext cx="515485" cy="60401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D8D3D-880E-4C45-A7E3-8FA230E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864308" cy="1330716"/>
          </a:xfrm>
          <a:prstGeom prst="rect">
            <a:avLst/>
          </a:prstGeom>
        </p:spPr>
        <p:txBody>
          <a:bodyPr vert="horz" lIns="51393" tIns="25695" rIns="51393" bIns="25695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F6F52D-569D-134B-9AEC-AF17DF9F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864308" cy="4130070"/>
          </a:xfrm>
          <a:prstGeom prst="rect">
            <a:avLst/>
          </a:prstGeom>
        </p:spPr>
        <p:txBody>
          <a:bodyPr vert="horz" lIns="51393" tIns="25695" rIns="51393" bIns="25695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003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5369900" y="3083909"/>
            <a:ext cx="6858002" cy="69019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3" tIns="25695" rIns="51393" bIns="25695"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7" y="6192606"/>
            <a:ext cx="515485" cy="6040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325886"/>
          </a:xfrm>
          <a:prstGeom prst="rect">
            <a:avLst/>
          </a:prstGeom>
        </p:spPr>
        <p:txBody>
          <a:bodyPr vert="horz" lIns="51393" tIns="25695" rIns="51393" bIns="25695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482058" cy="4350870"/>
          </a:xfrm>
          <a:prstGeom prst="rect">
            <a:avLst/>
          </a:prstGeom>
        </p:spPr>
        <p:txBody>
          <a:bodyPr vert="horz" lIns="51393" tIns="25695" rIns="51393" bIns="25695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5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1"/>
            <a:ext cx="7886700" cy="1325563"/>
          </a:xfrm>
          <a:prstGeom prst="rect">
            <a:avLst/>
          </a:prstGeom>
        </p:spPr>
        <p:txBody>
          <a:bodyPr lIns="91400" tIns="45700" rIns="91400" bIns="457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00" tIns="45700" rIns="91400" bIns="457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7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71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5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4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/>
        </p:nvSpPr>
        <p:spPr>
          <a:xfrm>
            <a:off x="0" y="2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181767" y="-71547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9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5369900" y="3083909"/>
            <a:ext cx="6858002" cy="69019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3" tIns="25695" rIns="51393" bIns="25695"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7" y="6192606"/>
            <a:ext cx="515485" cy="6040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325886"/>
          </a:xfrm>
          <a:prstGeom prst="rect">
            <a:avLst/>
          </a:prstGeom>
        </p:spPr>
        <p:txBody>
          <a:bodyPr vert="horz" lIns="51393" tIns="25695" rIns="51393" bIns="25695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482058" cy="4350870"/>
          </a:xfrm>
          <a:prstGeom prst="rect">
            <a:avLst/>
          </a:prstGeom>
        </p:spPr>
        <p:txBody>
          <a:bodyPr vert="horz" lIns="51393" tIns="25695" rIns="51393" bIns="25695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7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 userDrawn="1"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1"/>
            <a:ext cx="7886700" cy="1325563"/>
          </a:xfrm>
          <a:prstGeom prst="rect">
            <a:avLst/>
          </a:prstGeom>
        </p:spPr>
        <p:txBody>
          <a:bodyPr lIns="91400" tIns="45700" rIns="91400" bIns="457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00" tIns="45700" rIns="91400" bIns="457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79730-D198-1943-B0FF-F638CF8CA3BA}"/>
              </a:ext>
            </a:extLst>
          </p:cNvPr>
          <p:cNvSpPr/>
          <p:nvPr userDrawn="1"/>
        </p:nvSpPr>
        <p:spPr>
          <a:xfrm rot="5400000">
            <a:off x="4208607" y="1922610"/>
            <a:ext cx="726784" cy="9144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B7E903-3709-944C-91E1-E9831783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5" y="6192606"/>
            <a:ext cx="515485" cy="60401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D8D3D-880E-4C45-A7E3-8FA230E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864308" cy="1330716"/>
          </a:xfrm>
          <a:prstGeom prst="rect">
            <a:avLst/>
          </a:prstGeom>
        </p:spPr>
        <p:txBody>
          <a:bodyPr vert="horz" lIns="51404" tIns="25701" rIns="51404" bIns="25701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F6F52D-569D-134B-9AEC-AF17DF9F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864308" cy="4130070"/>
          </a:xfrm>
          <a:prstGeom prst="rect">
            <a:avLst/>
          </a:prstGeom>
        </p:spPr>
        <p:txBody>
          <a:bodyPr vert="horz" lIns="51404" tIns="25701" rIns="51404" bIns="25701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003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5369900" y="3083907"/>
            <a:ext cx="6858002" cy="69019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5" y="6192606"/>
            <a:ext cx="515485" cy="6040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325886"/>
          </a:xfrm>
          <a:prstGeom prst="rect">
            <a:avLst/>
          </a:prstGeom>
        </p:spPr>
        <p:txBody>
          <a:bodyPr vert="horz" lIns="51404" tIns="25701" rIns="51404" bIns="25701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482058" cy="4350870"/>
          </a:xfrm>
          <a:prstGeom prst="rect">
            <a:avLst/>
          </a:prstGeom>
        </p:spPr>
        <p:txBody>
          <a:bodyPr vert="horz" lIns="51404" tIns="25701" rIns="51404" bIns="25701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71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1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5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102479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4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/>
        </p:nvSpPr>
        <p:spPr>
          <a:xfrm>
            <a:off x="0" y="2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181767" y="-71547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5" tIns="25707" rIns="51415" bIns="25707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9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79730-D198-1943-B0FF-F638CF8CA3BA}"/>
              </a:ext>
            </a:extLst>
          </p:cNvPr>
          <p:cNvSpPr/>
          <p:nvPr userDrawn="1"/>
        </p:nvSpPr>
        <p:spPr>
          <a:xfrm rot="5400000">
            <a:off x="4208607" y="1922610"/>
            <a:ext cx="726784" cy="9144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B7E903-3709-944C-91E1-E9831783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5" y="6192606"/>
            <a:ext cx="515485" cy="60401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D8D3D-880E-4C45-A7E3-8FA230E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864308" cy="1330716"/>
          </a:xfrm>
          <a:prstGeom prst="rect">
            <a:avLst/>
          </a:prstGeom>
        </p:spPr>
        <p:txBody>
          <a:bodyPr vert="horz" lIns="51404" tIns="25701" rIns="51404" bIns="25701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F6F52D-569D-134B-9AEC-AF17DF9F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864308" cy="4130070"/>
          </a:xfrm>
          <a:prstGeom prst="rect">
            <a:avLst/>
          </a:prstGeom>
        </p:spPr>
        <p:txBody>
          <a:bodyPr vert="horz" lIns="51404" tIns="25701" rIns="51404" bIns="25701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00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/>
        </p:nvSpPr>
        <p:spPr>
          <a:xfrm>
            <a:off x="0" y="5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5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5369900" y="3083907"/>
            <a:ext cx="6858002" cy="69019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04" tIns="25701" rIns="51404" bIns="25701"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225" y="6192606"/>
            <a:ext cx="515485" cy="6040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325886"/>
          </a:xfrm>
          <a:prstGeom prst="rect">
            <a:avLst/>
          </a:prstGeom>
        </p:spPr>
        <p:txBody>
          <a:bodyPr vert="horz" lIns="51404" tIns="25701" rIns="51404" bIns="25701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825884"/>
            <a:ext cx="7482058" cy="4350870"/>
          </a:xfrm>
          <a:prstGeom prst="rect">
            <a:avLst/>
          </a:prstGeom>
        </p:spPr>
        <p:txBody>
          <a:bodyPr vert="horz" lIns="51404" tIns="25701" rIns="51404" bIns="25701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/>
        </p:nvSpPr>
        <p:spPr>
          <a:xfrm>
            <a:off x="6958867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4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 userDrawn="1"/>
        </p:nvSpPr>
        <p:spPr>
          <a:xfrm>
            <a:off x="6958867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54" y="-4636"/>
            <a:ext cx="63470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1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33217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69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33217" y="1702139"/>
            <a:ext cx="4467511" cy="6046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0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7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102478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2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 userDrawn="1"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102478" y="-272945"/>
            <a:ext cx="4655951" cy="6349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/>
        </p:nvSpPr>
        <p:spPr>
          <a:xfrm>
            <a:off x="0" y="0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0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77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181767" y="-71549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81767" y="-71549"/>
            <a:ext cx="6530852" cy="7035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 userDrawn="1"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74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 userDrawn="1"/>
        </p:nvSpPr>
        <p:spPr>
          <a:xfrm>
            <a:off x="6958867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54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0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33217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69" y="0"/>
            <a:ext cx="43035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6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181767" y="-71544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81767" y="-71544"/>
            <a:ext cx="6530852" cy="7035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 userDrawn="1"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9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 userDrawn="1"/>
        </p:nvSpPr>
        <p:spPr>
          <a:xfrm>
            <a:off x="0" y="1"/>
            <a:ext cx="5026511" cy="685432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102478" y="-272945"/>
            <a:ext cx="4655951" cy="6349232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6512" y="3674"/>
            <a:ext cx="4119789" cy="44836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FD52-BD88-F144-8655-317F574C26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00" y="5277147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7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0"/>
            <a:ext cx="9144000" cy="487650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1699576" y="-150496"/>
            <a:ext cx="6323074" cy="746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A9D05-DA50-E246-BBE3-52FE9C833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6" y="5317076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3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81767" y="-71549"/>
            <a:ext cx="6530852" cy="703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 userDrawn="1"/>
        </p:nvSpPr>
        <p:spPr>
          <a:xfrm>
            <a:off x="6949502" y="0"/>
            <a:ext cx="2194498" cy="6892045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25712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4AD9-F726-7941-9804-9FFF839C6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 userDrawn="1"/>
        </p:nvSpPr>
        <p:spPr>
          <a:xfrm>
            <a:off x="6958868" y="0"/>
            <a:ext cx="2185133" cy="686263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B26B0A-EA11-0841-A582-36B4F4E2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56" y="-4636"/>
            <a:ext cx="63470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51D-5CF9-114C-9903-F7B6CB13C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856" y="377144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33219" y="1702139"/>
            <a:ext cx="4467511" cy="604619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474" y="0"/>
            <a:ext cx="4303531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77D6D-017E-BF4D-AFA2-9AB6D9F87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835" y="118673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5062323" y="0"/>
            <a:ext cx="4101213" cy="49411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8" tIns="25698" rIns="51398" bIns="25698" rtlCol="0" anchor="ctr"/>
          <a:lstStyle/>
          <a:p>
            <a:pPr algn="ctr" defTabSz="25698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62323" cy="49411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35DF-9CF9-B04D-932D-F87D51080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419" y="5151825"/>
            <a:ext cx="1292954" cy="1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0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2"/>
            <a:ext cx="7886700" cy="1325563"/>
          </a:xfrm>
          <a:prstGeom prst="rect">
            <a:avLst/>
          </a:prstGeom>
        </p:spPr>
        <p:txBody>
          <a:bodyPr vert="horz" lIns="51398" tIns="25698" rIns="51398" bIns="2569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1398" tIns="25698" rIns="51398" bIns="256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398" tIns="25698" rIns="51398" bIns="2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398" tIns="25698" rIns="51398" bIns="2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398" tIns="25698" rIns="51398" bIns="2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9" r:id="rId13"/>
    <p:sldLayoutId id="2147483720" r:id="rId14"/>
  </p:sldLayoutIdLst>
  <p:hf hdr="0" ftr="0" dt="0"/>
  <p:txStyles>
    <p:titleStyle>
      <a:lvl1pPr algn="l" defTabSz="9138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3" indent="-228463" algn="l" defTabSz="9138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9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7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3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70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7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23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0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9" indent="-228463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3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7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4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14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21" r:id="rId3"/>
    <p:sldLayoutId id="2147483722" r:id="rId4"/>
    <p:sldLayoutId id="2147483723" r:id="rId5"/>
  </p:sldLayoutIdLst>
  <p:hf hdr="0" ftr="0" dt="0"/>
  <p:txStyles>
    <p:titleStyle>
      <a:lvl1pPr algn="l" defTabSz="513923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481" indent="-128481" algn="l" defTabSz="51392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42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03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364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326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287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248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209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170" indent="-128481" algn="l" defTabSz="5139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61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23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84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845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806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768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729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688" algn="l" defTabSz="51392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1"/>
            <a:ext cx="7886700" cy="1325563"/>
          </a:xfrm>
          <a:prstGeom prst="rect">
            <a:avLst/>
          </a:prstGeom>
        </p:spPr>
        <p:txBody>
          <a:bodyPr vert="horz" lIns="51404" tIns="25701" rIns="51404" bIns="2570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1404" tIns="25701" rIns="51404" bIns="257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404" tIns="25701" rIns="51404" bIns="2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404" tIns="25701" rIns="51404" bIns="2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404" tIns="25701" rIns="51404" bIns="2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defTabSz="9139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64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1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8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94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71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47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23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02" indent="-228488" algn="l" defTabSz="9139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5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2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83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9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35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13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4" r:id="rId3"/>
    <p:sldLayoutId id="2147483725" r:id="rId4"/>
    <p:sldLayoutId id="2147483763" r:id="rId5"/>
  </p:sldLayoutIdLst>
  <p:hf hdr="0" ftr="0" dt="0"/>
  <p:txStyles>
    <p:titleStyle>
      <a:lvl1pPr algn="l" defTabSz="513979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495" indent="-128495" algn="l" defTabSz="513979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84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73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462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452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441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430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419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408" indent="-128495" algn="l" defTabSz="51397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9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79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968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57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946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936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925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912" algn="l" defTabSz="51397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51415" tIns="25707" rIns="51415" bIns="2570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1415" tIns="25707" rIns="51415" bIns="2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hdr="0" ftr="0" dt="0"/>
  <p:txStyles>
    <p:titleStyle>
      <a:lvl1pPr algn="l" defTabSz="9141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8" indent="-228538" algn="l" defTabSz="9141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4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1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6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2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9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5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1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8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1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7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 ftr="0" dt="0"/>
  <p:txStyles>
    <p:titleStyle>
      <a:lvl1pPr algn="l" defTabSz="514091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23" indent="-128523" algn="l" defTabSz="514091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568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3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658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0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749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79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839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88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1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6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81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6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72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7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60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51415" tIns="25707" rIns="51415" bIns="2570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1415" tIns="25707" rIns="51415" bIns="2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415" tIns="25707" rIns="51415" bIns="2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hf hdr="0" ftr="0" dt="0"/>
  <p:txStyles>
    <p:titleStyle>
      <a:lvl1pPr algn="l" defTabSz="9141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8" indent="-228538" algn="l" defTabSz="9141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4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1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6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2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9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5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1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8" indent="-228538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1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7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hdr="0" ftr="0" dt="0"/>
  <p:txStyles>
    <p:titleStyle>
      <a:lvl1pPr algn="l" defTabSz="514091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23" indent="-128523" algn="l" defTabSz="514091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568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3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658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0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749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79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839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884" indent="-128523" algn="l" defTabSz="5140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1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6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81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6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72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7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60" algn="l" defTabSz="5140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51426" tIns="25713" rIns="51426" bIns="2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29"/>
            <a:fld id="{BC00BC8E-5247-604D-B3E6-D31F782260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8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defTabSz="9143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0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6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1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7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8" algn="l" defTabSz="9143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2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8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3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9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5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1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B9EF6-4485-D2FB-7E9D-709BC298BDC2}"/>
              </a:ext>
            </a:extLst>
          </p:cNvPr>
          <p:cNvSpPr txBox="1"/>
          <p:nvPr/>
        </p:nvSpPr>
        <p:spPr>
          <a:xfrm>
            <a:off x="352424" y="1319076"/>
            <a:ext cx="6353175" cy="2083247"/>
          </a:xfrm>
          <a:prstGeom prst="rect">
            <a:avLst/>
          </a:prstGeom>
          <a:noFill/>
        </p:spPr>
        <p:txBody>
          <a:bodyPr wrap="square" lIns="51420" tIns="25710" rIns="51420" bIns="25710" rtlCol="0">
            <a:spAutoFit/>
          </a:bodyPr>
          <a:lstStyle/>
          <a:p>
            <a:pPr defTabSz="257101"/>
            <a:r>
              <a:rPr lang="en-US" sz="4400" dirty="0">
                <a:solidFill>
                  <a:prstClr val="black"/>
                </a:solidFill>
                <a:cs typeface="Arial" panose="020B0604020202020204" pitchFamily="34" charset="0"/>
              </a:rPr>
              <a:t>VITI: A Tiny Self-Calibrating Sensor for Power-Variation Measurement in FPGAs</a:t>
            </a:r>
            <a:endParaRPr lang="en-AU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F256E-420D-CB5A-D507-E97DDD9B6AC0}"/>
              </a:ext>
            </a:extLst>
          </p:cNvPr>
          <p:cNvSpPr txBox="1"/>
          <p:nvPr/>
        </p:nvSpPr>
        <p:spPr>
          <a:xfrm>
            <a:off x="352424" y="3522858"/>
            <a:ext cx="6353175" cy="667475"/>
          </a:xfrm>
          <a:prstGeom prst="rect">
            <a:avLst/>
          </a:prstGeom>
          <a:noFill/>
        </p:spPr>
        <p:txBody>
          <a:bodyPr wrap="square" lIns="51420" tIns="25710" rIns="51420" bIns="25710" rtlCol="0">
            <a:spAutoFit/>
          </a:bodyPr>
          <a:lstStyle/>
          <a:p>
            <a:pPr defTabSz="257101"/>
            <a:r>
              <a:rPr lang="en-AU" sz="2000" dirty="0">
                <a:ea typeface="Roboto Mono" pitchFamily="2" charset="0"/>
                <a:cs typeface="Arial" panose="020B0604020202020204" pitchFamily="34" charset="0"/>
              </a:rPr>
              <a:t>Brian Udugama, Darshana Jayasinghe, </a:t>
            </a:r>
            <a:r>
              <a:rPr lang="en-AU" sz="2000" dirty="0" err="1">
                <a:ea typeface="Roboto Mono" pitchFamily="2" charset="0"/>
                <a:cs typeface="Arial" panose="020B0604020202020204" pitchFamily="34" charset="0"/>
              </a:rPr>
              <a:t>Hassaan</a:t>
            </a:r>
            <a:r>
              <a:rPr lang="en-AU" sz="2000" dirty="0">
                <a:ea typeface="Roboto Mono" pitchFamily="2" charset="0"/>
                <a:cs typeface="Arial" panose="020B0604020202020204" pitchFamily="34" charset="0"/>
              </a:rPr>
              <a:t> Saadat,</a:t>
            </a:r>
          </a:p>
          <a:p>
            <a:pPr defTabSz="257101"/>
            <a:r>
              <a:rPr lang="en-AU" sz="2000" dirty="0">
                <a:ea typeface="Roboto Mono" pitchFamily="2" charset="0"/>
                <a:cs typeface="Arial" panose="020B0604020202020204" pitchFamily="34" charset="0"/>
              </a:rPr>
              <a:t>Aleksandar </a:t>
            </a:r>
            <a:r>
              <a:rPr lang="en-AU" sz="2000" dirty="0" err="1">
                <a:ea typeface="Roboto Mono" pitchFamily="2" charset="0"/>
                <a:cs typeface="Arial" panose="020B0604020202020204" pitchFamily="34" charset="0"/>
              </a:rPr>
              <a:t>Ignjatovic</a:t>
            </a:r>
            <a:r>
              <a:rPr lang="en-AU" sz="2000" dirty="0">
                <a:ea typeface="Roboto Mono" pitchFamily="2" charset="0"/>
                <a:cs typeface="Arial" panose="020B0604020202020204" pitchFamily="34" charset="0"/>
              </a:rPr>
              <a:t>, Sri Parameswaran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75555-8772-06E1-AFBB-37A7C0A44CFE}"/>
              </a:ext>
            </a:extLst>
          </p:cNvPr>
          <p:cNvSpPr txBox="1"/>
          <p:nvPr/>
        </p:nvSpPr>
        <p:spPr>
          <a:xfrm>
            <a:off x="352423" y="5730348"/>
            <a:ext cx="6353174" cy="975252"/>
          </a:xfrm>
          <a:prstGeom prst="rect">
            <a:avLst/>
          </a:prstGeom>
          <a:noFill/>
        </p:spPr>
        <p:txBody>
          <a:bodyPr wrap="square" lIns="51420" tIns="25710" rIns="51420" bIns="25710" rtlCol="0">
            <a:spAutoFit/>
          </a:bodyPr>
          <a:lstStyle/>
          <a:p>
            <a:pPr algn="r" defTabSz="257101"/>
            <a:r>
              <a:rPr lang="en-US" sz="2000" dirty="0">
                <a:ea typeface="Roboto Mono" pitchFamily="2" charset="0"/>
                <a:cs typeface="Arial" panose="020B0604020202020204" pitchFamily="34" charset="0"/>
              </a:rPr>
              <a:t>CHES 2022</a:t>
            </a:r>
          </a:p>
          <a:p>
            <a:pPr algn="r" defTabSz="257101"/>
            <a:r>
              <a:rPr lang="en-US" sz="2000" dirty="0">
                <a:ea typeface="Roboto Mono" pitchFamily="2" charset="0"/>
                <a:cs typeface="Arial" panose="020B0604020202020204" pitchFamily="34" charset="0"/>
              </a:rPr>
              <a:t>September 18-21, 2022</a:t>
            </a:r>
          </a:p>
          <a:p>
            <a:pPr algn="r" defTabSz="257101"/>
            <a:r>
              <a:rPr lang="en-US" sz="2000" dirty="0">
                <a:ea typeface="Roboto Mono" pitchFamily="2" charset="0"/>
                <a:cs typeface="Arial" panose="020B0604020202020204" pitchFamily="34" charset="0"/>
              </a:rPr>
              <a:t>Leuven, Belgium</a:t>
            </a:r>
          </a:p>
        </p:txBody>
      </p:sp>
    </p:spTree>
    <p:extLst>
      <p:ext uri="{BB962C8B-B14F-4D97-AF65-F5344CB8AC3E}">
        <p14:creationId xmlns:p14="http://schemas.microsoft.com/office/powerpoint/2010/main" val="29391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57681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Number of sensors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One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Several (≈64)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Resource requirement per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High – 34 FPGA slices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6624-5A62-EB21-A436-C1C81AD152CF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3947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33964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sensors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Several (≈64)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Resource requirement per sensor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High – 34 FPGA slices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930E4-3FD4-927C-0CE1-C63562B03FE4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2830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067026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sensors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Several (≈64)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Resource requirement per sensor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– 34 FPGA slices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FEBEA-50C4-89F3-9D70-98D855E8D3E0}"/>
              </a:ext>
            </a:extLst>
          </p:cNvPr>
          <p:cNvSpPr txBox="1"/>
          <p:nvPr/>
        </p:nvSpPr>
        <p:spPr>
          <a:xfrm>
            <a:off x="5257800" y="4495800"/>
            <a:ext cx="2852847" cy="838200"/>
          </a:xfrm>
          <a:prstGeom prst="rect">
            <a:avLst/>
          </a:prstGeom>
          <a:solidFill>
            <a:srgbClr val="FFF4E7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Requires ≈128 </a:t>
            </a:r>
            <a:r>
              <a:rPr lang="en-US" sz="2000" dirty="0">
                <a:solidFill>
                  <a:sysClr val="windowText" lastClr="000000"/>
                </a:solidFill>
              </a:rPr>
              <a:t>FPGA slices </a:t>
            </a:r>
            <a:r>
              <a:rPr lang="en-US" sz="2000" dirty="0"/>
              <a:t>in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930C7-9E3B-85AB-26B7-9C3FC514842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350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sensors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Several (≈64)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Resource requirement per sensor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– 34 FPGA slices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E4638-75CA-27C8-6B77-2BA09B2D3C5A}"/>
              </a:ext>
            </a:extLst>
          </p:cNvPr>
          <p:cNvSpPr txBox="1"/>
          <p:nvPr/>
        </p:nvSpPr>
        <p:spPr>
          <a:xfrm>
            <a:off x="5257800" y="4495800"/>
            <a:ext cx="2852847" cy="838200"/>
          </a:xfrm>
          <a:prstGeom prst="rect">
            <a:avLst/>
          </a:prstGeom>
          <a:solidFill>
            <a:srgbClr val="FFF4E7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Requires ≈128 </a:t>
            </a:r>
            <a:r>
              <a:rPr lang="en-US" sz="2000" dirty="0">
                <a:solidFill>
                  <a:sysClr val="windowText" lastClr="000000"/>
                </a:solidFill>
              </a:rPr>
              <a:t>FPGA slices </a:t>
            </a:r>
            <a:r>
              <a:rPr lang="en-US" sz="2000" dirty="0"/>
              <a:t>in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DD910-43ED-5F64-354E-1B4702E9785A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47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07554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Several (≈64)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Resource requirement per sensor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– 34 FPGA slices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Sample Alignment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Aligned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Can be misaligned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993C4-9EB1-CA7B-7DFC-FEC1818EC9F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048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48970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CARRY chain on floorplan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Contains combinational loops – used in power 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Number of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Several (≈64)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Resource requirement per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– 34 FPGA slices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Sample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Aligned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Can be misaligned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2430E-C608-9D36-A7B9-25F7D85C84D2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84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77851-FD08-D8B7-DD81-369645734783}"/>
              </a:ext>
            </a:extLst>
          </p:cNvPr>
          <p:cNvSpPr txBox="1"/>
          <p:nvPr/>
        </p:nvSpPr>
        <p:spPr>
          <a:xfrm>
            <a:off x="762000" y="4267200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+mj-lt"/>
              </a:rPr>
              <a:t>Design of VITI</a:t>
            </a:r>
          </a:p>
        </p:txBody>
      </p:sp>
    </p:spTree>
    <p:extLst>
      <p:ext uri="{BB962C8B-B14F-4D97-AF65-F5344CB8AC3E}">
        <p14:creationId xmlns:p14="http://schemas.microsoft.com/office/powerpoint/2010/main" val="390433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DEA8B5-7A2E-270B-1274-DE9C85C03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9" y="2664821"/>
            <a:ext cx="5513843" cy="219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0D8D47-6BE0-CB56-49F6-73396384DE28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936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DEA8B5-7A2E-270B-1274-DE9C85C03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9" y="2664821"/>
            <a:ext cx="5513843" cy="219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D2947-0FBE-F3FA-2F8F-36DFFF0DF0BF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67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51393" tIns="25695" rIns="51393" bIns="25695" rtlCol="0" anchor="ctr"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2AA311-64C0-73B3-B5CC-AB8FDACF7585}"/>
              </a:ext>
            </a:extLst>
          </p:cNvPr>
          <p:cNvSpPr/>
          <p:nvPr/>
        </p:nvSpPr>
        <p:spPr>
          <a:xfrm>
            <a:off x="2428875" y="3645693"/>
            <a:ext cx="995227" cy="342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2346B0-5424-7474-5816-E31CAD6E710E}"/>
              </a:ext>
            </a:extLst>
          </p:cNvPr>
          <p:cNvGrpSpPr/>
          <p:nvPr/>
        </p:nvGrpSpPr>
        <p:grpSpPr>
          <a:xfrm>
            <a:off x="1811369" y="3483898"/>
            <a:ext cx="1814356" cy="489719"/>
            <a:chOff x="1679660" y="3502197"/>
            <a:chExt cx="2419141" cy="6529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A7F413-7827-19BC-D92E-41664B53D124}"/>
                </a:ext>
              </a:extLst>
            </p:cNvPr>
            <p:cNvSpPr/>
            <p:nvPr/>
          </p:nvSpPr>
          <p:spPr>
            <a:xfrm>
              <a:off x="1679660" y="3502197"/>
              <a:ext cx="2419141" cy="6529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53627A-9053-7777-130A-9A6345D8CFB9}"/>
                </a:ext>
              </a:extLst>
            </p:cNvPr>
            <p:cNvCxnSpPr>
              <a:cxnSpLocks/>
            </p:cNvCxnSpPr>
            <p:nvPr/>
          </p:nvCxnSpPr>
          <p:spPr>
            <a:xfrm>
              <a:off x="1802030" y="3828676"/>
              <a:ext cx="2174400" cy="1"/>
            </a:xfrm>
            <a:prstGeom prst="line">
              <a:avLst/>
            </a:prstGeom>
            <a:ln w="76200" cap="rnd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4082AD5-6D97-9477-251D-8301F9EB38C5}"/>
              </a:ext>
            </a:extLst>
          </p:cNvPr>
          <p:cNvSpPr/>
          <p:nvPr/>
        </p:nvSpPr>
        <p:spPr>
          <a:xfrm>
            <a:off x="2649131" y="3643271"/>
            <a:ext cx="170974" cy="170974"/>
          </a:xfrm>
          <a:prstGeom prst="ellipse">
            <a:avLst/>
          </a:prstGeom>
          <a:solidFill>
            <a:schemeClr val="bg1"/>
          </a:solidFill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730DF2-CF43-BC15-7EFB-2D8C494EFB2A}"/>
              </a:ext>
            </a:extLst>
          </p:cNvPr>
          <p:cNvGrpSpPr/>
          <p:nvPr/>
        </p:nvGrpSpPr>
        <p:grpSpPr>
          <a:xfrm>
            <a:off x="5199597" y="3113144"/>
            <a:ext cx="1365545" cy="1231228"/>
            <a:chOff x="7886952" y="3007858"/>
            <a:chExt cx="1820726" cy="164163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6004DAB-CB7B-53A1-64F9-82A41A3CCA5B}"/>
                </a:ext>
              </a:extLst>
            </p:cNvPr>
            <p:cNvSpPr/>
            <p:nvPr/>
          </p:nvSpPr>
          <p:spPr>
            <a:xfrm>
              <a:off x="7886952" y="3676992"/>
              <a:ext cx="228573" cy="233113"/>
            </a:xfrm>
            <a:prstGeom prst="roundRect">
              <a:avLst>
                <a:gd name="adj" fmla="val 2279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DC422C-2B7F-994B-2625-0A42B2C75D07}"/>
                </a:ext>
              </a:extLst>
            </p:cNvPr>
            <p:cNvSpPr/>
            <p:nvPr/>
          </p:nvSpPr>
          <p:spPr>
            <a:xfrm>
              <a:off x="8066041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9DA24F-6517-3EAB-7E7A-DA9F65A1FA82}"/>
                </a:ext>
              </a:extLst>
            </p:cNvPr>
            <p:cNvCxnSpPr>
              <a:cxnSpLocks/>
            </p:cNvCxnSpPr>
            <p:nvPr/>
          </p:nvCxnSpPr>
          <p:spPr>
            <a:xfrm>
              <a:off x="8883852" y="3228975"/>
              <a:ext cx="3007" cy="599701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FD33F35-16E2-E967-5B81-DC17CEE4DF8A}"/>
              </a:ext>
            </a:extLst>
          </p:cNvPr>
          <p:cNvGrpSpPr/>
          <p:nvPr/>
        </p:nvGrpSpPr>
        <p:grpSpPr>
          <a:xfrm>
            <a:off x="5333914" y="3113143"/>
            <a:ext cx="1231228" cy="1231228"/>
            <a:chOff x="8080047" y="3007858"/>
            <a:chExt cx="1641637" cy="16416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45CA6C-B856-454C-62D4-167786A944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0865" y="3828676"/>
              <a:ext cx="354047" cy="346450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AA69BDA-89D2-D437-439C-C683657859D6}"/>
                </a:ext>
              </a:extLst>
            </p:cNvPr>
            <p:cNvSpPr/>
            <p:nvPr/>
          </p:nvSpPr>
          <p:spPr>
            <a:xfrm>
              <a:off x="8080047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71DA42D-B808-392E-5980-4531951B353D}"/>
              </a:ext>
            </a:extLst>
          </p:cNvPr>
          <p:cNvSpPr/>
          <p:nvPr/>
        </p:nvSpPr>
        <p:spPr>
          <a:xfrm>
            <a:off x="3484593" y="3046810"/>
            <a:ext cx="3015751" cy="327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8FC5-CCB9-867A-1E79-54C1A0C768BA}"/>
              </a:ext>
            </a:extLst>
          </p:cNvPr>
          <p:cNvSpPr txBox="1"/>
          <p:nvPr/>
        </p:nvSpPr>
        <p:spPr>
          <a:xfrm>
            <a:off x="1542840" y="4201933"/>
            <a:ext cx="23959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Adjustable Input Delay Element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30A631-F6F7-75B4-38AA-8EA50AB63D63}"/>
              </a:ext>
            </a:extLst>
          </p:cNvPr>
          <p:cNvSpPr txBox="1"/>
          <p:nvPr/>
        </p:nvSpPr>
        <p:spPr>
          <a:xfrm>
            <a:off x="5358457" y="4588349"/>
            <a:ext cx="12218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Induced Delay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61E453-BECE-7122-6CA9-1C0C34962868}"/>
              </a:ext>
            </a:extLst>
          </p:cNvPr>
          <p:cNvSpPr txBox="1"/>
          <p:nvPr/>
        </p:nvSpPr>
        <p:spPr>
          <a:xfrm>
            <a:off x="4285375" y="2626687"/>
            <a:ext cx="14583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Tapped Delay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C5815-9CD5-97F3-4FD0-C4F9F95443C0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2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34466 -0.3856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92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07213 -3.33333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4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122 -3.33333E-6 L -0.06836 -3.33333E-6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6836 -3.33333E-6 L 0.07122 -3.33333E-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-0.38564 L -8.33333E-7 -3.33333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928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70" grpId="0" animBg="1"/>
      <p:bldP spid="70" grpId="1" animBg="1"/>
      <p:bldP spid="4" grpId="0"/>
      <p:bldP spid="4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This talk is about…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D5A6C5-8DB0-6B16-DCBF-1BCD16B4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170113">
            <a:off x="999733" y="1311843"/>
            <a:ext cx="4319074" cy="58454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5486399" cy="49688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5400" b="1" dirty="0">
                <a:latin typeface="Candara" panose="020E0502030303020204" pitchFamily="34" charset="0"/>
                <a:ea typeface="Cambria" panose="02040503050406030204" pitchFamily="18" charset="0"/>
              </a:rPr>
              <a:t>           VITI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latin typeface="Candara" panose="020E0502030303020204" pitchFamily="34" charset="0"/>
                <a:ea typeface="Cambria" panose="02040503050406030204" pitchFamily="18" charset="0"/>
              </a:rPr>
              <a:t>           (voltage induced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latin typeface="Candara" panose="020E0502030303020204" pitchFamily="34" charset="0"/>
                <a:ea typeface="Cambria" panose="02040503050406030204" pitchFamily="18" charset="0"/>
              </a:rPr>
              <a:t>                                         interval sensor)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700" dirty="0">
              <a:latin typeface="Candara" panose="020E0502030303020204" pitchFamily="34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   an </a:t>
            </a:r>
            <a:r>
              <a:rPr lang="en-AU" sz="2000" b="1" dirty="0">
                <a:latin typeface="Candara" panose="020E0502030303020204" pitchFamily="34" charset="0"/>
                <a:ea typeface="Cambria" panose="02040503050406030204" pitchFamily="18" charset="0"/>
              </a:rPr>
              <a:t>area efficient </a:t>
            </a: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on-chip sensor that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         can </a:t>
            </a:r>
            <a:r>
              <a:rPr lang="en-AU" sz="2000" b="1" dirty="0">
                <a:latin typeface="Candara" panose="020E0502030303020204" pitchFamily="34" charset="0"/>
                <a:ea typeface="Cambria" panose="02040503050406030204" pitchFamily="18" charset="0"/>
              </a:rPr>
              <a:t>calibrate itself </a:t>
            </a: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to measure power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                                               variations on an FPGA.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               It can be used for </a:t>
            </a:r>
            <a:r>
              <a:rPr lang="en-AU" sz="2000" b="1" dirty="0">
                <a:latin typeface="Candara" panose="020E0502030303020204" pitchFamily="34" charset="0"/>
                <a:ea typeface="Cambria" panose="02040503050406030204" pitchFamily="18" charset="0"/>
              </a:rPr>
              <a:t>remote power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Candara" panose="020E0502030303020204" pitchFamily="34" charset="0"/>
                <a:ea typeface="Cambria" panose="02040503050406030204" pitchFamily="18" charset="0"/>
              </a:rPr>
              <a:t>                                                                     attacks.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10537-D134-C886-CECB-C217ACDC1C8E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48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F1FAB4-2CAC-AE04-0B60-5234F6AD1D28}"/>
              </a:ext>
            </a:extLst>
          </p:cNvPr>
          <p:cNvSpPr/>
          <p:nvPr/>
        </p:nvSpPr>
        <p:spPr>
          <a:xfrm>
            <a:off x="2043112" y="2839331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A1AB6F-7939-0E68-86F9-B0A505074E02}"/>
              </a:ext>
            </a:extLst>
          </p:cNvPr>
          <p:cNvSpPr/>
          <p:nvPr/>
        </p:nvSpPr>
        <p:spPr>
          <a:xfrm>
            <a:off x="3386137" y="2994863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C125E-EC17-01C1-C4EF-524EEF9273B9}"/>
              </a:ext>
            </a:extLst>
          </p:cNvPr>
          <p:cNvSpPr/>
          <p:nvPr/>
        </p:nvSpPr>
        <p:spPr>
          <a:xfrm>
            <a:off x="4089797" y="2994863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D242-ACF0-52B6-504C-58827A9E271F}"/>
              </a:ext>
            </a:extLst>
          </p:cNvPr>
          <p:cNvSpPr/>
          <p:nvPr/>
        </p:nvSpPr>
        <p:spPr>
          <a:xfrm>
            <a:off x="4801273" y="2994862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F8E3A-5099-C3C9-1615-8FB71E10FF61}"/>
              </a:ext>
            </a:extLst>
          </p:cNvPr>
          <p:cNvSpPr/>
          <p:nvPr/>
        </p:nvSpPr>
        <p:spPr>
          <a:xfrm>
            <a:off x="5842810" y="2994862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2A7A-B03D-C96B-76EC-3074510F51C5}"/>
              </a:ext>
            </a:extLst>
          </p:cNvPr>
          <p:cNvSpPr/>
          <p:nvPr/>
        </p:nvSpPr>
        <p:spPr>
          <a:xfrm>
            <a:off x="2214562" y="3953756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7A518A-5877-EB5A-6A0B-F393A17FFCFB}"/>
              </a:ext>
            </a:extLst>
          </p:cNvPr>
          <p:cNvGrpSpPr/>
          <p:nvPr/>
        </p:nvGrpSpPr>
        <p:grpSpPr>
          <a:xfrm>
            <a:off x="246444" y="3338142"/>
            <a:ext cx="1365545" cy="1231228"/>
            <a:chOff x="7886952" y="3007858"/>
            <a:chExt cx="1820726" cy="164163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5EC52A-091A-42B2-4FE7-2B3325BE1FF9}"/>
                </a:ext>
              </a:extLst>
            </p:cNvPr>
            <p:cNvSpPr/>
            <p:nvPr/>
          </p:nvSpPr>
          <p:spPr>
            <a:xfrm>
              <a:off x="7886952" y="3676992"/>
              <a:ext cx="228573" cy="233113"/>
            </a:xfrm>
            <a:prstGeom prst="roundRect">
              <a:avLst>
                <a:gd name="adj" fmla="val 2279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242ED1-2865-85A5-ACBB-B48D0856694D}"/>
                </a:ext>
              </a:extLst>
            </p:cNvPr>
            <p:cNvSpPr/>
            <p:nvPr/>
          </p:nvSpPr>
          <p:spPr>
            <a:xfrm>
              <a:off x="8066041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1BA418-0AAE-DC13-59EF-F3DCEDFE133C}"/>
                </a:ext>
              </a:extLst>
            </p:cNvPr>
            <p:cNvCxnSpPr>
              <a:cxnSpLocks/>
            </p:cNvCxnSpPr>
            <p:nvPr/>
          </p:nvCxnSpPr>
          <p:spPr>
            <a:xfrm>
              <a:off x="8883852" y="3228975"/>
              <a:ext cx="3007" cy="599701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1A5E0A-FBFE-3FA2-2AF0-706807BF5AB6}"/>
              </a:ext>
            </a:extLst>
          </p:cNvPr>
          <p:cNvGrpSpPr/>
          <p:nvPr/>
        </p:nvGrpSpPr>
        <p:grpSpPr>
          <a:xfrm>
            <a:off x="380761" y="3338141"/>
            <a:ext cx="1231228" cy="1231228"/>
            <a:chOff x="8080047" y="3007858"/>
            <a:chExt cx="1641637" cy="164163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F76A40-31B4-F258-618F-83793F8B8D9A}"/>
                </a:ext>
              </a:extLst>
            </p:cNvPr>
            <p:cNvCxnSpPr>
              <a:cxnSpLocks/>
            </p:cNvCxnSpPr>
            <p:nvPr/>
          </p:nvCxnSpPr>
          <p:spPr>
            <a:xfrm>
              <a:off x="8900865" y="3316410"/>
              <a:ext cx="0" cy="51226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E3214D-99AA-48AB-FB69-25FDFA8C39AD}"/>
                </a:ext>
              </a:extLst>
            </p:cNvPr>
            <p:cNvSpPr/>
            <p:nvPr/>
          </p:nvSpPr>
          <p:spPr>
            <a:xfrm>
              <a:off x="8080047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466CE-2D35-3064-5B7E-10D39E60DB96}"/>
              </a:ext>
            </a:extLst>
          </p:cNvPr>
          <p:cNvSpPr/>
          <p:nvPr/>
        </p:nvSpPr>
        <p:spPr>
          <a:xfrm>
            <a:off x="3298627" y="3429001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AC074-E2C7-3833-214C-B2B5E7E71C5F}"/>
              </a:ext>
            </a:extLst>
          </p:cNvPr>
          <p:cNvSpPr/>
          <p:nvPr/>
        </p:nvSpPr>
        <p:spPr>
          <a:xfrm>
            <a:off x="2426020" y="3789914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7A8E36-7499-ECFE-A881-F5A42D3FEDF6}"/>
              </a:ext>
            </a:extLst>
          </p:cNvPr>
          <p:cNvSpPr/>
          <p:nvPr/>
        </p:nvSpPr>
        <p:spPr>
          <a:xfrm>
            <a:off x="3544017" y="3179330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12EFD-1917-87ED-6C9E-390977AAD61B}"/>
              </a:ext>
            </a:extLst>
          </p:cNvPr>
          <p:cNvSpPr/>
          <p:nvPr/>
        </p:nvSpPr>
        <p:spPr>
          <a:xfrm>
            <a:off x="3906905" y="3037880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28702E-C2E3-6872-B9D1-1172986A1987}"/>
              </a:ext>
            </a:extLst>
          </p:cNvPr>
          <p:cNvSpPr/>
          <p:nvPr/>
        </p:nvSpPr>
        <p:spPr>
          <a:xfrm>
            <a:off x="4255493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2B2A8D-5320-6B45-FAAF-982B3FF38BA9}"/>
              </a:ext>
            </a:extLst>
          </p:cNvPr>
          <p:cNvSpPr/>
          <p:nvPr/>
        </p:nvSpPr>
        <p:spPr>
          <a:xfrm>
            <a:off x="4618381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66F7CB-9D59-9472-70C6-3C4423B59FBF}"/>
              </a:ext>
            </a:extLst>
          </p:cNvPr>
          <p:cNvSpPr/>
          <p:nvPr/>
        </p:nvSpPr>
        <p:spPr>
          <a:xfrm>
            <a:off x="4957706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597739-F115-64E0-839D-B7384E42A6DD}"/>
              </a:ext>
            </a:extLst>
          </p:cNvPr>
          <p:cNvSpPr/>
          <p:nvPr/>
        </p:nvSpPr>
        <p:spPr>
          <a:xfrm>
            <a:off x="5320594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C2C6A6-7729-9313-FB11-A21C268534D8}"/>
              </a:ext>
            </a:extLst>
          </p:cNvPr>
          <p:cNvSpPr/>
          <p:nvPr/>
        </p:nvSpPr>
        <p:spPr>
          <a:xfrm>
            <a:off x="6000079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3A8E96-1A3D-0BFA-292C-85558B94B7EA}"/>
              </a:ext>
            </a:extLst>
          </p:cNvPr>
          <p:cNvSpPr/>
          <p:nvPr/>
        </p:nvSpPr>
        <p:spPr>
          <a:xfrm>
            <a:off x="6362967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F48F2AF5-FF17-AA4D-33FC-8115AF777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0993"/>
              </p:ext>
            </p:extLst>
          </p:nvPr>
        </p:nvGraphicFramePr>
        <p:xfrm>
          <a:off x="6884347" y="959806"/>
          <a:ext cx="1964531" cy="187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836">
                  <a:extLst>
                    <a:ext uri="{9D8B030D-6E8A-4147-A177-3AD203B41FA5}">
                      <a16:colId xmlns:a16="http://schemas.microsoft.com/office/drawing/2014/main" val="3413850069"/>
                    </a:ext>
                  </a:extLst>
                </a:gridCol>
                <a:gridCol w="601836">
                  <a:extLst>
                    <a:ext uri="{9D8B030D-6E8A-4147-A177-3AD203B41FA5}">
                      <a16:colId xmlns:a16="http://schemas.microsoft.com/office/drawing/2014/main" val="2678452905"/>
                    </a:ext>
                  </a:extLst>
                </a:gridCol>
                <a:gridCol w="760859">
                  <a:extLst>
                    <a:ext uri="{9D8B030D-6E8A-4147-A177-3AD203B41FA5}">
                      <a16:colId xmlns:a16="http://schemas.microsoft.com/office/drawing/2014/main" val="153106751"/>
                    </a:ext>
                  </a:extLst>
                </a:gridCol>
              </a:tblGrid>
              <a:tr h="238006"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Inputs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Output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1755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70748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931287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3813706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6650981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46640127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4ABCCA22-2ABC-0D92-F285-6ED87EA35F8D}"/>
              </a:ext>
            </a:extLst>
          </p:cNvPr>
          <p:cNvGrpSpPr/>
          <p:nvPr/>
        </p:nvGrpSpPr>
        <p:grpSpPr>
          <a:xfrm>
            <a:off x="4835840" y="1632773"/>
            <a:ext cx="1647183" cy="536972"/>
            <a:chOff x="1544530" y="1790461"/>
            <a:chExt cx="2196244" cy="7159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84C0E8-B65B-AD02-F37B-D4754AA8E0B2}"/>
                </a:ext>
              </a:extLst>
            </p:cNvPr>
            <p:cNvSpPr txBox="1"/>
            <p:nvPr/>
          </p:nvSpPr>
          <p:spPr>
            <a:xfrm>
              <a:off x="1544530" y="1790461"/>
              <a:ext cx="404384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1407FD-CC5E-8CE4-814C-CEA2FD4FC6B9}"/>
                </a:ext>
              </a:extLst>
            </p:cNvPr>
            <p:cNvSpPr txBox="1"/>
            <p:nvPr/>
          </p:nvSpPr>
          <p:spPr>
            <a:xfrm>
              <a:off x="1544530" y="2055018"/>
              <a:ext cx="395835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7D5FE1-AE21-1F4C-949A-78A979BC0FFF}"/>
                </a:ext>
              </a:extLst>
            </p:cNvPr>
            <p:cNvSpPr txBox="1"/>
            <p:nvPr/>
          </p:nvSpPr>
          <p:spPr>
            <a:xfrm>
              <a:off x="2699463" y="1908334"/>
              <a:ext cx="104131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Output</a:t>
              </a:r>
            </a:p>
          </p:txBody>
        </p:sp>
        <p:pic>
          <p:nvPicPr>
            <p:cNvPr id="43" name="Picture 4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CDF2763-9B9D-6542-1115-4D7488BCB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4" t="-663" r="-629" b="-1890"/>
            <a:stretch/>
          </p:blipFill>
          <p:spPr>
            <a:xfrm>
              <a:off x="1799088" y="1903572"/>
              <a:ext cx="952500" cy="47824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F8B8D1-C2AF-3FBC-2D91-E82D1140B691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51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repeatCount="indefinite" autoRev="1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repeatCount="indefinite" autoRev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0026 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" presetClass="emph" presetSubtype="2" repeatCount="indefinite" autoRev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346 4.0740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" presetClass="emph" presetSubtype="2" repeatCount="indefinite" autoRev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03346 -4.44444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3" presetClass="emph" presetSubtype="2" repeatCount="indefinite" autoRev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3347 -4.44444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4.44444E-6 L 0.03347 -4.44444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7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4" presetID="3" presetClass="emph" presetSubtype="2" repeatCount="indefinite" autoRev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8" grpId="0"/>
      <p:bldP spid="19" grpId="0"/>
      <p:bldP spid="20" grpId="0"/>
      <p:bldP spid="21" grpId="0"/>
      <p:bldP spid="21" grpId="1"/>
      <p:bldP spid="33" grpId="0"/>
      <p:bldP spid="33" grpId="1"/>
      <p:bldP spid="6" grpId="0" animBg="1"/>
      <p:bldP spid="6" grpId="1" animBg="1"/>
      <p:bldP spid="6" grpId="2" animBg="1"/>
      <p:bldP spid="24" grpId="0" animBg="1"/>
      <p:bldP spid="24" grpId="1" animBg="1"/>
      <p:bldP spid="24" grpId="2" animBg="1"/>
      <p:bldP spid="25" grpId="0"/>
      <p:bldP spid="25" grpId="1"/>
      <p:bldP spid="27" grpId="0" animBg="1"/>
      <p:bldP spid="27" grpId="1" animBg="1"/>
      <p:bldP spid="27" grpId="2" animBg="1"/>
      <p:bldP spid="29" grpId="0"/>
      <p:bldP spid="29" grpId="1"/>
      <p:bldP spid="34" grpId="0" animBg="1"/>
      <p:bldP spid="34" grpId="1" animBg="1"/>
      <p:bldP spid="34" grpId="2" animBg="1"/>
      <p:bldP spid="35" grpId="0"/>
      <p:bldP spid="38" grpId="0" animBg="1"/>
      <p:bldP spid="38" grpId="1" animBg="1"/>
      <p:bldP spid="38" grpId="2" animBg="1"/>
      <p:bldP spid="39" grpId="0"/>
      <p:bldP spid="3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F1FAB4-2CAC-AE04-0B60-5234F6AD1D28}"/>
              </a:ext>
            </a:extLst>
          </p:cNvPr>
          <p:cNvSpPr/>
          <p:nvPr/>
        </p:nvSpPr>
        <p:spPr>
          <a:xfrm>
            <a:off x="2043112" y="2839331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A1AB6F-7939-0E68-86F9-B0A505074E02}"/>
              </a:ext>
            </a:extLst>
          </p:cNvPr>
          <p:cNvSpPr/>
          <p:nvPr/>
        </p:nvSpPr>
        <p:spPr>
          <a:xfrm>
            <a:off x="3386137" y="2994863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C125E-EC17-01C1-C4EF-524EEF9273B9}"/>
              </a:ext>
            </a:extLst>
          </p:cNvPr>
          <p:cNvSpPr/>
          <p:nvPr/>
        </p:nvSpPr>
        <p:spPr>
          <a:xfrm>
            <a:off x="4089797" y="2994863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D242-ACF0-52B6-504C-58827A9E271F}"/>
              </a:ext>
            </a:extLst>
          </p:cNvPr>
          <p:cNvSpPr/>
          <p:nvPr/>
        </p:nvSpPr>
        <p:spPr>
          <a:xfrm>
            <a:off x="4801273" y="2994862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F8E3A-5099-C3C9-1615-8FB71E10FF61}"/>
              </a:ext>
            </a:extLst>
          </p:cNvPr>
          <p:cNvSpPr/>
          <p:nvPr/>
        </p:nvSpPr>
        <p:spPr>
          <a:xfrm>
            <a:off x="5842810" y="2994862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2A7A-B03D-C96B-76EC-3074510F51C5}"/>
              </a:ext>
            </a:extLst>
          </p:cNvPr>
          <p:cNvSpPr/>
          <p:nvPr/>
        </p:nvSpPr>
        <p:spPr>
          <a:xfrm>
            <a:off x="2214562" y="3953756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7A518A-5877-EB5A-6A0B-F393A17FFCFB}"/>
              </a:ext>
            </a:extLst>
          </p:cNvPr>
          <p:cNvGrpSpPr/>
          <p:nvPr/>
        </p:nvGrpSpPr>
        <p:grpSpPr>
          <a:xfrm>
            <a:off x="246444" y="3338142"/>
            <a:ext cx="1365545" cy="1231228"/>
            <a:chOff x="7886952" y="3007858"/>
            <a:chExt cx="1820726" cy="164163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5EC52A-091A-42B2-4FE7-2B3325BE1FF9}"/>
                </a:ext>
              </a:extLst>
            </p:cNvPr>
            <p:cNvSpPr/>
            <p:nvPr/>
          </p:nvSpPr>
          <p:spPr>
            <a:xfrm>
              <a:off x="7886952" y="3676992"/>
              <a:ext cx="228573" cy="233113"/>
            </a:xfrm>
            <a:prstGeom prst="roundRect">
              <a:avLst>
                <a:gd name="adj" fmla="val 2279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242ED1-2865-85A5-ACBB-B48D0856694D}"/>
                </a:ext>
              </a:extLst>
            </p:cNvPr>
            <p:cNvSpPr/>
            <p:nvPr/>
          </p:nvSpPr>
          <p:spPr>
            <a:xfrm>
              <a:off x="8066041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1BA418-0AAE-DC13-59EF-F3DCEDFE133C}"/>
                </a:ext>
              </a:extLst>
            </p:cNvPr>
            <p:cNvCxnSpPr>
              <a:cxnSpLocks/>
            </p:cNvCxnSpPr>
            <p:nvPr/>
          </p:nvCxnSpPr>
          <p:spPr>
            <a:xfrm>
              <a:off x="8883852" y="3228975"/>
              <a:ext cx="3007" cy="599701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1A5E0A-FBFE-3FA2-2AF0-706807BF5AB6}"/>
              </a:ext>
            </a:extLst>
          </p:cNvPr>
          <p:cNvGrpSpPr/>
          <p:nvPr/>
        </p:nvGrpSpPr>
        <p:grpSpPr>
          <a:xfrm rot="19200000">
            <a:off x="380761" y="3338141"/>
            <a:ext cx="1231228" cy="1231228"/>
            <a:chOff x="8080047" y="3007858"/>
            <a:chExt cx="1641637" cy="164163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F76A40-31B4-F258-618F-83793F8B8D9A}"/>
                </a:ext>
              </a:extLst>
            </p:cNvPr>
            <p:cNvCxnSpPr>
              <a:cxnSpLocks/>
            </p:cNvCxnSpPr>
            <p:nvPr/>
          </p:nvCxnSpPr>
          <p:spPr>
            <a:xfrm>
              <a:off x="8900865" y="3316410"/>
              <a:ext cx="0" cy="51226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E3214D-99AA-48AB-FB69-25FDFA8C39AD}"/>
                </a:ext>
              </a:extLst>
            </p:cNvPr>
            <p:cNvSpPr/>
            <p:nvPr/>
          </p:nvSpPr>
          <p:spPr>
            <a:xfrm>
              <a:off x="8080047" y="3007858"/>
              <a:ext cx="1641637" cy="1641637"/>
            </a:xfrm>
            <a:prstGeom prst="ellipse">
              <a:avLst/>
            </a:prstGeom>
            <a:noFill/>
            <a:ln w="1111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466CE-2D35-3064-5B7E-10D39E60DB96}"/>
              </a:ext>
            </a:extLst>
          </p:cNvPr>
          <p:cNvSpPr/>
          <p:nvPr/>
        </p:nvSpPr>
        <p:spPr>
          <a:xfrm>
            <a:off x="3298627" y="3429001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12EFD-1917-87ED-6C9E-390977AAD61B}"/>
              </a:ext>
            </a:extLst>
          </p:cNvPr>
          <p:cNvSpPr/>
          <p:nvPr/>
        </p:nvSpPr>
        <p:spPr>
          <a:xfrm>
            <a:off x="3906905" y="3037880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2B2A8D-5320-6B45-FAAF-982B3FF38BA9}"/>
              </a:ext>
            </a:extLst>
          </p:cNvPr>
          <p:cNvSpPr/>
          <p:nvPr/>
        </p:nvSpPr>
        <p:spPr>
          <a:xfrm>
            <a:off x="4618381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597739-F115-64E0-839D-B7384E42A6DD}"/>
              </a:ext>
            </a:extLst>
          </p:cNvPr>
          <p:cNvSpPr/>
          <p:nvPr/>
        </p:nvSpPr>
        <p:spPr>
          <a:xfrm>
            <a:off x="5320594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3A8E96-1A3D-0BFA-292C-85558B94B7EA}"/>
              </a:ext>
            </a:extLst>
          </p:cNvPr>
          <p:cNvSpPr/>
          <p:nvPr/>
        </p:nvSpPr>
        <p:spPr>
          <a:xfrm>
            <a:off x="6362967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FAA0BD87-D45C-69E4-5258-A44513221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78941"/>
              </p:ext>
            </p:extLst>
          </p:nvPr>
        </p:nvGraphicFramePr>
        <p:xfrm>
          <a:off x="6884347" y="959806"/>
          <a:ext cx="1964531" cy="187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836">
                  <a:extLst>
                    <a:ext uri="{9D8B030D-6E8A-4147-A177-3AD203B41FA5}">
                      <a16:colId xmlns:a16="http://schemas.microsoft.com/office/drawing/2014/main" val="3413850069"/>
                    </a:ext>
                  </a:extLst>
                </a:gridCol>
                <a:gridCol w="601836">
                  <a:extLst>
                    <a:ext uri="{9D8B030D-6E8A-4147-A177-3AD203B41FA5}">
                      <a16:colId xmlns:a16="http://schemas.microsoft.com/office/drawing/2014/main" val="2678452905"/>
                    </a:ext>
                  </a:extLst>
                </a:gridCol>
                <a:gridCol w="760859">
                  <a:extLst>
                    <a:ext uri="{9D8B030D-6E8A-4147-A177-3AD203B41FA5}">
                      <a16:colId xmlns:a16="http://schemas.microsoft.com/office/drawing/2014/main" val="153106751"/>
                    </a:ext>
                  </a:extLst>
                </a:gridCol>
              </a:tblGrid>
              <a:tr h="238006"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Inputs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Output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1755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70748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931287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3813706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6650981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46640127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4CB2A-AC29-4C87-FDC0-BD4B383B11F5}"/>
              </a:ext>
            </a:extLst>
          </p:cNvPr>
          <p:cNvGrpSpPr/>
          <p:nvPr/>
        </p:nvGrpSpPr>
        <p:grpSpPr>
          <a:xfrm>
            <a:off x="4835840" y="1632773"/>
            <a:ext cx="1647183" cy="536972"/>
            <a:chOff x="1544530" y="1790461"/>
            <a:chExt cx="2196244" cy="7159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F40CA0-07CC-F6ED-A871-79AC85FD75E4}"/>
                </a:ext>
              </a:extLst>
            </p:cNvPr>
            <p:cNvSpPr txBox="1"/>
            <p:nvPr/>
          </p:nvSpPr>
          <p:spPr>
            <a:xfrm>
              <a:off x="1544530" y="1790461"/>
              <a:ext cx="404384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607EE7-B089-D487-6043-DD4E9F532FE1}"/>
                </a:ext>
              </a:extLst>
            </p:cNvPr>
            <p:cNvSpPr txBox="1"/>
            <p:nvPr/>
          </p:nvSpPr>
          <p:spPr>
            <a:xfrm>
              <a:off x="1544530" y="2055018"/>
              <a:ext cx="395835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D6F480-FEC0-2D67-9AA6-6BEC92B58C63}"/>
                </a:ext>
              </a:extLst>
            </p:cNvPr>
            <p:cNvSpPr txBox="1"/>
            <p:nvPr/>
          </p:nvSpPr>
          <p:spPr>
            <a:xfrm>
              <a:off x="2699463" y="1908334"/>
              <a:ext cx="104131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Output</a:t>
              </a:r>
            </a:p>
          </p:txBody>
        </p:sp>
        <p:pic>
          <p:nvPicPr>
            <p:cNvPr id="38" name="Picture 3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6473134-2591-7A5B-2130-5D14EA7E9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4" t="-663" r="-629" b="-1890"/>
            <a:stretch/>
          </p:blipFill>
          <p:spPr>
            <a:xfrm>
              <a:off x="1799088" y="1903572"/>
              <a:ext cx="952500" cy="47824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3C1C8B-0A67-755A-0F78-9F0A796293BA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32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spd="slow" advClick="0" advTm="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33" grpId="0"/>
      <p:bldP spid="25" grpId="0"/>
      <p:bldP spid="29" grpId="0"/>
      <p:bldP spid="35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0" y="2801981"/>
            <a:ext cx="5071501" cy="19202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DF466CE-2D35-3064-5B7E-10D39E60DB96}"/>
              </a:ext>
            </a:extLst>
          </p:cNvPr>
          <p:cNvSpPr/>
          <p:nvPr/>
        </p:nvSpPr>
        <p:spPr>
          <a:xfrm>
            <a:off x="3303541" y="4109896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AC074-E2C7-3833-214C-B2B5E7E71C5F}"/>
              </a:ext>
            </a:extLst>
          </p:cNvPr>
          <p:cNvSpPr/>
          <p:nvPr/>
        </p:nvSpPr>
        <p:spPr>
          <a:xfrm>
            <a:off x="2428553" y="4351335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2065CC-53DD-4EB9-4C79-B3ACB8475D75}"/>
              </a:ext>
            </a:extLst>
          </p:cNvPr>
          <p:cNvGrpSpPr/>
          <p:nvPr/>
        </p:nvGrpSpPr>
        <p:grpSpPr>
          <a:xfrm>
            <a:off x="3383976" y="3761961"/>
            <a:ext cx="3158661" cy="619377"/>
            <a:chOff x="4508590" y="3873137"/>
            <a:chExt cx="4211548" cy="82583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93C43B6-C1A8-5ACE-1E4C-FFA028284F16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36049"/>
              <a:ext cx="40348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F792886-A5A1-AF3A-88D5-331CF6F4798E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17206"/>
              <a:ext cx="0" cy="3817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D602D7-5B27-F6D7-38A7-A67FF5434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8590" y="4698973"/>
              <a:ext cx="848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26C8EB-FEA6-2855-1FDB-289ACC41D23C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893344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1E9F7E-CDB2-140F-5523-945E92DFCD27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913141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462963-D932-973B-84A2-2AAB90198A39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891196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6308508-7425-B4C4-36BB-215AB00F22DC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910993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8148B5-A9EB-34F4-EEB8-70D743085C7F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894780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17E378-5FDD-3051-2167-C717E4F637A9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914577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D29396-06DD-87FA-904F-287EEA377A3E}"/>
                </a:ext>
              </a:extLst>
            </p:cNvPr>
            <p:cNvCxnSpPr>
              <a:cxnSpLocks/>
            </p:cNvCxnSpPr>
            <p:nvPr/>
          </p:nvCxnSpPr>
          <p:spPr>
            <a:xfrm>
              <a:off x="8588758" y="3873137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5236B4-EAA5-5C6D-0CC2-05E6987F69AC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82" y="3892934"/>
              <a:ext cx="1335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3238C64-9C29-F6E6-C9A4-E225AD841FA4}"/>
              </a:ext>
            </a:extLst>
          </p:cNvPr>
          <p:cNvSpPr/>
          <p:nvPr/>
        </p:nvSpPr>
        <p:spPr>
          <a:xfrm>
            <a:off x="4079829" y="3586021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C6E916-E15A-8699-2095-6172872BCB3D}"/>
              </a:ext>
            </a:extLst>
          </p:cNvPr>
          <p:cNvSpPr/>
          <p:nvPr/>
        </p:nvSpPr>
        <p:spPr>
          <a:xfrm>
            <a:off x="2209800" y="3950042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10A9B7-00FF-C31C-0988-8096A479E238}"/>
              </a:ext>
            </a:extLst>
          </p:cNvPr>
          <p:cNvSpPr/>
          <p:nvPr/>
        </p:nvSpPr>
        <p:spPr>
          <a:xfrm>
            <a:off x="4797842" y="3583186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EB28DD-C467-9942-4F30-90053B6A612B}"/>
              </a:ext>
            </a:extLst>
          </p:cNvPr>
          <p:cNvSpPr/>
          <p:nvPr/>
        </p:nvSpPr>
        <p:spPr>
          <a:xfrm>
            <a:off x="5504239" y="3583186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6FC798-9CB0-CDAD-CAF6-A114A5ECFBCF}"/>
              </a:ext>
            </a:extLst>
          </p:cNvPr>
          <p:cNvSpPr/>
          <p:nvPr/>
        </p:nvSpPr>
        <p:spPr>
          <a:xfrm>
            <a:off x="6533358" y="358140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BBF1A-061E-D61E-78A8-F0252C8476CB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93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10018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 animBg="1"/>
      <p:bldP spid="6" grpId="1" animBg="1"/>
      <p:bldP spid="6" grpId="2" animBg="1"/>
      <p:bldP spid="47" grpId="0" animBg="1"/>
      <p:bldP spid="47" grpId="1" animBg="1"/>
      <p:bldP spid="47" grpId="2" animBg="1"/>
      <p:bldP spid="48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599949-D24E-FA3E-8354-87B78406A933}"/>
              </a:ext>
            </a:extLst>
          </p:cNvPr>
          <p:cNvSpPr/>
          <p:nvPr/>
        </p:nvSpPr>
        <p:spPr>
          <a:xfrm>
            <a:off x="4077296" y="358140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A19F45-5EB9-C601-1447-BB4347A28FB0}"/>
              </a:ext>
            </a:extLst>
          </p:cNvPr>
          <p:cNvSpPr/>
          <p:nvPr/>
        </p:nvSpPr>
        <p:spPr>
          <a:xfrm>
            <a:off x="4782740" y="358140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764281-50E2-AA21-B219-21D2F4E4A1B6}"/>
              </a:ext>
            </a:extLst>
          </p:cNvPr>
          <p:cNvSpPr/>
          <p:nvPr/>
        </p:nvSpPr>
        <p:spPr>
          <a:xfrm>
            <a:off x="5486400" y="3583328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60359B-AB9D-BE9E-31BB-7BD261B3CCCE}"/>
              </a:ext>
            </a:extLst>
          </p:cNvPr>
          <p:cNvSpPr/>
          <p:nvPr/>
        </p:nvSpPr>
        <p:spPr>
          <a:xfrm>
            <a:off x="6516989" y="358140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2A7A-B03D-C96B-76EC-3074510F51C5}"/>
              </a:ext>
            </a:extLst>
          </p:cNvPr>
          <p:cNvSpPr/>
          <p:nvPr/>
        </p:nvSpPr>
        <p:spPr>
          <a:xfrm>
            <a:off x="2214562" y="3953756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466CE-2D35-3064-5B7E-10D39E60DB96}"/>
              </a:ext>
            </a:extLst>
          </p:cNvPr>
          <p:cNvSpPr/>
          <p:nvPr/>
        </p:nvSpPr>
        <p:spPr>
          <a:xfrm>
            <a:off x="3298627" y="3429001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AC074-E2C7-3833-214C-B2B5E7E71C5F}"/>
              </a:ext>
            </a:extLst>
          </p:cNvPr>
          <p:cNvSpPr/>
          <p:nvPr/>
        </p:nvSpPr>
        <p:spPr>
          <a:xfrm>
            <a:off x="2426020" y="3789914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7A8E36-7499-ECFE-A881-F5A42D3FEDF6}"/>
              </a:ext>
            </a:extLst>
          </p:cNvPr>
          <p:cNvSpPr/>
          <p:nvPr/>
        </p:nvSpPr>
        <p:spPr>
          <a:xfrm>
            <a:off x="3544017" y="3179330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12EFD-1917-87ED-6C9E-390977AAD61B}"/>
              </a:ext>
            </a:extLst>
          </p:cNvPr>
          <p:cNvSpPr/>
          <p:nvPr/>
        </p:nvSpPr>
        <p:spPr>
          <a:xfrm>
            <a:off x="3906905" y="3037880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28702E-C2E3-6872-B9D1-1172986A1987}"/>
              </a:ext>
            </a:extLst>
          </p:cNvPr>
          <p:cNvSpPr/>
          <p:nvPr/>
        </p:nvSpPr>
        <p:spPr>
          <a:xfrm>
            <a:off x="4255493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2B2A8D-5320-6B45-FAAF-982B3FF38BA9}"/>
              </a:ext>
            </a:extLst>
          </p:cNvPr>
          <p:cNvSpPr/>
          <p:nvPr/>
        </p:nvSpPr>
        <p:spPr>
          <a:xfrm>
            <a:off x="4618381" y="303609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66F7CB-9D59-9472-70C6-3C4423B59FBF}"/>
              </a:ext>
            </a:extLst>
          </p:cNvPr>
          <p:cNvSpPr/>
          <p:nvPr/>
        </p:nvSpPr>
        <p:spPr>
          <a:xfrm>
            <a:off x="4957706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46C980-507F-353E-D0F2-1DA7BF73A8DB}"/>
              </a:ext>
            </a:extLst>
          </p:cNvPr>
          <p:cNvSpPr/>
          <p:nvPr/>
        </p:nvSpPr>
        <p:spPr>
          <a:xfrm>
            <a:off x="2426020" y="4351477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FB43B3-BB6A-C102-C729-2967C5611AC3}"/>
              </a:ext>
            </a:extLst>
          </p:cNvPr>
          <p:cNvGrpSpPr/>
          <p:nvPr/>
        </p:nvGrpSpPr>
        <p:grpSpPr>
          <a:xfrm>
            <a:off x="3381443" y="3762103"/>
            <a:ext cx="3158661" cy="619377"/>
            <a:chOff x="4508590" y="3873137"/>
            <a:chExt cx="4211548" cy="82583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4BE953-B9DA-4C35-341F-67F256B62D61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36049"/>
              <a:ext cx="40348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58DC4E-BD3D-7145-3BAD-DF2E04CB0B59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17206"/>
              <a:ext cx="0" cy="3817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A24255-E80E-658E-70E8-09662C70D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8590" y="4698973"/>
              <a:ext cx="848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C12BD-191E-9731-2C78-7E431B14CFD2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893344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3DCEC-E4DA-DDBC-32C4-F36D95369D5E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913141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B81665-E64F-917A-DB93-98F070224632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891196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9E2DA8-27FE-6E42-F49F-119DE2138909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910993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7EF6DF-1958-E0B7-6BBF-88CCD99AD4AA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894780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023C3F-4248-71B5-B8B7-E5136441EC77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914577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BE643-EACF-A272-E217-CB59BC4EBCC9}"/>
                </a:ext>
              </a:extLst>
            </p:cNvPr>
            <p:cNvCxnSpPr>
              <a:cxnSpLocks/>
            </p:cNvCxnSpPr>
            <p:nvPr/>
          </p:nvCxnSpPr>
          <p:spPr>
            <a:xfrm>
              <a:off x="8588758" y="3873137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30630E-A41B-17EB-DE69-F8671DD48331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82" y="3892934"/>
              <a:ext cx="1335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EC3D9A9-8C35-201F-6BDF-BD1F758DFBDA}"/>
              </a:ext>
            </a:extLst>
          </p:cNvPr>
          <p:cNvSpPr/>
          <p:nvPr/>
        </p:nvSpPr>
        <p:spPr>
          <a:xfrm>
            <a:off x="4145347" y="362146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263407-522A-0D50-CCB2-E9CE3C365D4C}"/>
              </a:ext>
            </a:extLst>
          </p:cNvPr>
          <p:cNvSpPr/>
          <p:nvPr/>
        </p:nvSpPr>
        <p:spPr>
          <a:xfrm>
            <a:off x="4852376" y="362146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400E0D-1FEC-D163-A4CF-D6BEFC19FB40}"/>
              </a:ext>
            </a:extLst>
          </p:cNvPr>
          <p:cNvSpPr/>
          <p:nvPr/>
        </p:nvSpPr>
        <p:spPr>
          <a:xfrm>
            <a:off x="5568495" y="362146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073476-D967-5D64-5D4A-D34E78C2BB13}"/>
              </a:ext>
            </a:extLst>
          </p:cNvPr>
          <p:cNvSpPr/>
          <p:nvPr/>
        </p:nvSpPr>
        <p:spPr>
          <a:xfrm>
            <a:off x="6600849" y="362146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FE75FF-BEA0-94C6-ADC2-1208FEA2EEF7}"/>
              </a:ext>
            </a:extLst>
          </p:cNvPr>
          <p:cNvSpPr/>
          <p:nvPr/>
        </p:nvSpPr>
        <p:spPr>
          <a:xfrm>
            <a:off x="5325923" y="3023854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ACBAE71-6822-0D25-D470-D498F149A4E1}"/>
              </a:ext>
            </a:extLst>
          </p:cNvPr>
          <p:cNvSpPr/>
          <p:nvPr/>
        </p:nvSpPr>
        <p:spPr>
          <a:xfrm>
            <a:off x="6003462" y="317754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1AC5E9-475B-5BAB-9FAA-40BFB38FFC44}"/>
              </a:ext>
            </a:extLst>
          </p:cNvPr>
          <p:cNvSpPr/>
          <p:nvPr/>
        </p:nvSpPr>
        <p:spPr>
          <a:xfrm>
            <a:off x="2043112" y="2839331"/>
            <a:ext cx="27146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=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92463-E310-F59A-73BB-6615796D72E2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08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3477 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0026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4.81481E-6 L 0.10117 4.81481E-6 " pathEditMode="relative" rAng="0" ptsTypes="AA">
                                      <p:cBhvr>
                                        <p:cTn id="28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0.03346 4.07407E-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-4.44444E-6 L 0.03346 -4.44444E-6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70833E-6 -4.44444E-6 L 0.0349 -4.44444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6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21" grpId="0"/>
      <p:bldP spid="33" grpId="0"/>
      <p:bldP spid="6" grpId="0" animBg="1"/>
      <p:bldP spid="6" grpId="1" animBg="1"/>
      <p:bldP spid="6" grpId="2" animBg="1"/>
      <p:bldP spid="24" grpId="0" animBg="1"/>
      <p:bldP spid="24" grpId="1" animBg="1"/>
      <p:bldP spid="24" grpId="2" animBg="1"/>
      <p:bldP spid="25" grpId="0"/>
      <p:bldP spid="27" grpId="0" animBg="1"/>
      <p:bldP spid="27" grpId="1" animBg="1"/>
      <p:bldP spid="27" grpId="2" animBg="1"/>
      <p:bldP spid="29" grpId="0"/>
      <p:bldP spid="34" grpId="0" animBg="1"/>
      <p:bldP spid="34" grpId="1" animBg="1"/>
      <p:bldP spid="34" grpId="2" animBg="1"/>
      <p:bldP spid="15" grpId="0" animBg="1"/>
      <p:bldP spid="15" grpId="1" animBg="1"/>
      <p:bldP spid="15" grpId="2" animBg="1"/>
      <p:bldP spid="15" grpId="3" animBg="1"/>
      <p:bldP spid="8" grpId="0"/>
      <p:bldP spid="42" grpId="0"/>
      <p:bldP spid="43" grpId="0"/>
      <p:bldP spid="44" grpId="0"/>
      <p:bldP spid="45" grpId="0"/>
      <p:bldP spid="46" grpId="0" animBg="1"/>
      <p:bldP spid="46" grpId="1" animBg="1"/>
      <p:bldP spid="3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EB1F54-2869-EB30-3151-4EB5A20C3531}"/>
              </a:ext>
            </a:extLst>
          </p:cNvPr>
          <p:cNvGrpSpPr/>
          <p:nvPr/>
        </p:nvGrpSpPr>
        <p:grpSpPr>
          <a:xfrm>
            <a:off x="211424" y="2677872"/>
            <a:ext cx="2163057" cy="2045620"/>
            <a:chOff x="716237" y="2442736"/>
            <a:chExt cx="2884077" cy="272749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9A5616-A125-A64D-2EF6-4F7FB1EA0755}"/>
                </a:ext>
              </a:extLst>
            </p:cNvPr>
            <p:cNvCxnSpPr>
              <a:cxnSpLocks/>
            </p:cNvCxnSpPr>
            <p:nvPr/>
          </p:nvCxnSpPr>
          <p:spPr>
            <a:xfrm>
              <a:off x="1055234" y="4747260"/>
              <a:ext cx="25450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9317-735C-62D7-1E3F-E2E8E21E6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814" y="2442736"/>
              <a:ext cx="0" cy="23663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4D8F4D4-4C3C-C538-7A40-1DFF53ED0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3834" y="3114042"/>
              <a:ext cx="1729740" cy="1498390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C4D690-F069-6C87-9C6C-87739D2E79D9}"/>
                </a:ext>
              </a:extLst>
            </p:cNvPr>
            <p:cNvSpPr txBox="1"/>
            <p:nvPr/>
          </p:nvSpPr>
          <p:spPr>
            <a:xfrm>
              <a:off x="1283546" y="4770119"/>
              <a:ext cx="21505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50" dirty="0"/>
                <a:t>Power Consumption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988C11-189C-003B-D0DE-2DB6EE1F613C}"/>
                </a:ext>
              </a:extLst>
            </p:cNvPr>
            <p:cNvSpPr txBox="1"/>
            <p:nvPr/>
          </p:nvSpPr>
          <p:spPr>
            <a:xfrm rot="16200000">
              <a:off x="-63079" y="3425869"/>
              <a:ext cx="195874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50" dirty="0"/>
                <a:t>Propagation Delay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168F68-1E96-94BB-7B12-B7EB72C83F2D}"/>
              </a:ext>
            </a:extLst>
          </p:cNvPr>
          <p:cNvGrpSpPr/>
          <p:nvPr/>
        </p:nvGrpSpPr>
        <p:grpSpPr>
          <a:xfrm>
            <a:off x="2575567" y="4480312"/>
            <a:ext cx="1173958" cy="837338"/>
            <a:chOff x="3619500" y="4231062"/>
            <a:chExt cx="1444017" cy="111645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259ACD-3C09-88DC-9D2F-A13F992236C5}"/>
                </a:ext>
              </a:extLst>
            </p:cNvPr>
            <p:cNvSpPr txBox="1"/>
            <p:nvPr/>
          </p:nvSpPr>
          <p:spPr>
            <a:xfrm>
              <a:off x="3619500" y="4670405"/>
              <a:ext cx="144401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50" dirty="0"/>
                <a:t>Power </a:t>
              </a:r>
            </a:p>
            <a:p>
              <a:pPr algn="ctr"/>
              <a:r>
                <a:rPr lang="en-AU" sz="1350" dirty="0"/>
                <a:t>Consumption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08794B-57A3-A40E-2C22-AB2FBFBC30C8}"/>
                </a:ext>
              </a:extLst>
            </p:cNvPr>
            <p:cNvSpPr txBox="1"/>
            <p:nvPr/>
          </p:nvSpPr>
          <p:spPr>
            <a:xfrm>
              <a:off x="3871047" y="4231062"/>
              <a:ext cx="94092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n w="12700">
                    <a:solidFill>
                      <a:schemeClr val="accent6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defRPr>
              </a:lvl1pPr>
            </a:lstStyle>
            <a:p>
              <a:pPr algn="ctr"/>
              <a:r>
                <a:rPr lang="en-AU" sz="2400" dirty="0">
                  <a:ln w="12700">
                    <a:solidFill>
                      <a:srgbClr val="FF0000"/>
                    </a:solidFill>
                    <a:prstDash val="solid"/>
                  </a:ln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</a:rPr>
                <a:t>High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A688B9D-8497-4A1F-7C49-96DD0FA0EAFF}"/>
              </a:ext>
            </a:extLst>
          </p:cNvPr>
          <p:cNvGrpSpPr/>
          <p:nvPr/>
        </p:nvGrpSpPr>
        <p:grpSpPr>
          <a:xfrm>
            <a:off x="2575567" y="2293307"/>
            <a:ext cx="1173958" cy="840774"/>
            <a:chOff x="3402939" y="1980337"/>
            <a:chExt cx="1444017" cy="11210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063FEE-84DB-9B92-E714-140AC347CD3C}"/>
                </a:ext>
              </a:extLst>
            </p:cNvPr>
            <p:cNvSpPr txBox="1"/>
            <p:nvPr/>
          </p:nvSpPr>
          <p:spPr>
            <a:xfrm>
              <a:off x="3689347" y="1980337"/>
              <a:ext cx="8712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>
                  <a:ln w="12700">
                    <a:solidFill>
                      <a:schemeClr val="accent6"/>
                    </a:solidFill>
                    <a:prstDash val="solid"/>
                  </a:ln>
                  <a:pattFill prst="ltDnDiag">
                    <a:fgClr>
                      <a:schemeClr val="accent6"/>
                    </a:fgClr>
                    <a:bgClr>
                      <a:schemeClr val="bg1"/>
                    </a:bgClr>
                  </a:pattFill>
                </a:rPr>
                <a:t>Low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DBAF09-980B-A45A-3366-5170177EB3DB}"/>
                </a:ext>
              </a:extLst>
            </p:cNvPr>
            <p:cNvSpPr txBox="1"/>
            <p:nvPr/>
          </p:nvSpPr>
          <p:spPr>
            <a:xfrm>
              <a:off x="3402939" y="2424261"/>
              <a:ext cx="144401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50" dirty="0"/>
                <a:t>Power </a:t>
              </a:r>
            </a:p>
            <a:p>
              <a:pPr algn="ctr"/>
              <a:r>
                <a:rPr lang="en-AU" sz="1350" dirty="0"/>
                <a:t>Consumption </a:t>
              </a:r>
            </a:p>
          </p:txBody>
        </p:sp>
      </p:grpSp>
      <p:pic>
        <p:nvPicPr>
          <p:cNvPr id="59" name="Picture 58" descr="Diagram&#10;&#10;Description automatically generated">
            <a:extLst>
              <a:ext uri="{FF2B5EF4-FFF2-40B4-BE49-F238E27FC236}">
                <a16:creationId xmlns:a16="http://schemas.microsoft.com/office/drawing/2014/main" id="{20DBBF81-F04A-BCD5-1210-FF005436B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6" y="1742029"/>
            <a:ext cx="5071501" cy="192024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9B7664F-BB54-E1B0-FBC7-08565A5DD229}"/>
              </a:ext>
            </a:extLst>
          </p:cNvPr>
          <p:cNvSpPr/>
          <p:nvPr/>
        </p:nvSpPr>
        <p:spPr>
          <a:xfrm>
            <a:off x="6005156" y="252621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DFC44A-82CA-8AB3-00EE-CC74213321F0}"/>
              </a:ext>
            </a:extLst>
          </p:cNvPr>
          <p:cNvSpPr/>
          <p:nvPr/>
        </p:nvSpPr>
        <p:spPr>
          <a:xfrm>
            <a:off x="6705600" y="2523375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00B0C8-1F85-F6FC-811E-044B406C6BAB}"/>
              </a:ext>
            </a:extLst>
          </p:cNvPr>
          <p:cNvSpPr/>
          <p:nvPr/>
        </p:nvSpPr>
        <p:spPr>
          <a:xfrm>
            <a:off x="7421914" y="2523375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92BBE8-2FBC-84DB-423A-23C9C5338EC0}"/>
              </a:ext>
            </a:extLst>
          </p:cNvPr>
          <p:cNvSpPr/>
          <p:nvPr/>
        </p:nvSpPr>
        <p:spPr>
          <a:xfrm>
            <a:off x="8458685" y="2521590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4DE03C-0AF6-8CBA-3745-A4B3F35BEA95}"/>
              </a:ext>
            </a:extLst>
          </p:cNvPr>
          <p:cNvSpPr/>
          <p:nvPr/>
        </p:nvSpPr>
        <p:spPr>
          <a:xfrm>
            <a:off x="6885566" y="2117591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5133F7-D5F0-FBAB-AE0B-8D7B34F06148}"/>
              </a:ext>
            </a:extLst>
          </p:cNvPr>
          <p:cNvGrpSpPr/>
          <p:nvPr/>
        </p:nvGrpSpPr>
        <p:grpSpPr>
          <a:xfrm>
            <a:off x="5309303" y="2702150"/>
            <a:ext cx="3158661" cy="619377"/>
            <a:chOff x="4508590" y="3873137"/>
            <a:chExt cx="4211548" cy="82583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4809C05-4CA1-252F-5249-C8E12C4DFB11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36049"/>
              <a:ext cx="40348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65A38D-D938-17DB-0EFB-F98A56377D66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17206"/>
              <a:ext cx="0" cy="3817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CCA9808-52CA-2085-3494-B1DB9E4C7C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8590" y="4698973"/>
              <a:ext cx="848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B2C92B-325E-A7E7-2064-4259E89C4BC5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893344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471377-3569-57AF-40AA-AA65B9A86236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913141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DACB308-327F-1D81-8102-A5B73493933D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891196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7077988-002A-14F2-E03D-4B0F819BCF57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910993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63F0A3-18F5-DC8A-1BB7-75A5E39AD2D8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894780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AAE4633-786B-8BEF-4768-1BD8705624E2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914577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17B50E1-82D1-6AA1-3157-0463CEA904DF}"/>
                </a:ext>
              </a:extLst>
            </p:cNvPr>
            <p:cNvCxnSpPr>
              <a:cxnSpLocks/>
            </p:cNvCxnSpPr>
            <p:nvPr/>
          </p:nvCxnSpPr>
          <p:spPr>
            <a:xfrm>
              <a:off x="8588758" y="3873137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7D0BDA5-FB73-8CEC-A57B-92D10F52D051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82" y="3892934"/>
              <a:ext cx="1335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6CF5AB1-2FCA-662D-C2BA-2AA13876B3EA}"/>
              </a:ext>
            </a:extLst>
          </p:cNvPr>
          <p:cNvSpPr/>
          <p:nvPr/>
        </p:nvSpPr>
        <p:spPr>
          <a:xfrm>
            <a:off x="6073207" y="2561508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2A75AE0-7C6F-BBBF-DACA-DAB41FB61F00}"/>
              </a:ext>
            </a:extLst>
          </p:cNvPr>
          <p:cNvSpPr/>
          <p:nvPr/>
        </p:nvSpPr>
        <p:spPr>
          <a:xfrm>
            <a:off x="6780236" y="2561508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4B293B-4D43-C4AD-89BD-BDF72702BB02}"/>
              </a:ext>
            </a:extLst>
          </p:cNvPr>
          <p:cNvSpPr/>
          <p:nvPr/>
        </p:nvSpPr>
        <p:spPr>
          <a:xfrm>
            <a:off x="7496355" y="2561508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25ED75F-EA27-212C-D123-6ACC35D0ACB7}"/>
              </a:ext>
            </a:extLst>
          </p:cNvPr>
          <p:cNvSpPr/>
          <p:nvPr/>
        </p:nvSpPr>
        <p:spPr>
          <a:xfrm>
            <a:off x="8528709" y="2561508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A1E7A37-F933-D89C-FF46-77AD527D6C59}"/>
              </a:ext>
            </a:extLst>
          </p:cNvPr>
          <p:cNvSpPr/>
          <p:nvPr/>
        </p:nvSpPr>
        <p:spPr>
          <a:xfrm>
            <a:off x="7253783" y="1963902"/>
            <a:ext cx="127244" cy="15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91" name="Picture 90" descr="Diagram&#10;&#10;Description automatically generated">
            <a:extLst>
              <a:ext uri="{FF2B5EF4-FFF2-40B4-BE49-F238E27FC236}">
                <a16:creationId xmlns:a16="http://schemas.microsoft.com/office/drawing/2014/main" id="{BB5FFBB7-F9EC-AEEF-3869-1DB528768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70" y="3927321"/>
            <a:ext cx="5071501" cy="1920244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83FB7699-0174-B57C-8715-A0B565E8F66A}"/>
              </a:ext>
            </a:extLst>
          </p:cNvPr>
          <p:cNvSpPr/>
          <p:nvPr/>
        </p:nvSpPr>
        <p:spPr>
          <a:xfrm>
            <a:off x="6001949" y="4706882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9BED16A-A593-33BB-1518-0F987B12BCBC}"/>
              </a:ext>
            </a:extLst>
          </p:cNvPr>
          <p:cNvSpPr/>
          <p:nvPr/>
        </p:nvSpPr>
        <p:spPr>
          <a:xfrm>
            <a:off x="6705600" y="4708668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7F90E1D-27A4-D919-50EC-C0FE80A4B4C4}"/>
              </a:ext>
            </a:extLst>
          </p:cNvPr>
          <p:cNvSpPr/>
          <p:nvPr/>
        </p:nvSpPr>
        <p:spPr>
          <a:xfrm>
            <a:off x="7421914" y="4708668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CC66F9-469F-9953-F409-061860B46C55}"/>
              </a:ext>
            </a:extLst>
          </p:cNvPr>
          <p:cNvSpPr/>
          <p:nvPr/>
        </p:nvSpPr>
        <p:spPr>
          <a:xfrm>
            <a:off x="8447144" y="4706882"/>
            <a:ext cx="350486" cy="42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E49CDFA-1C29-11DB-99C4-B02BEB6ECAC6}"/>
              </a:ext>
            </a:extLst>
          </p:cNvPr>
          <p:cNvSpPr/>
          <p:nvPr/>
        </p:nvSpPr>
        <p:spPr>
          <a:xfrm>
            <a:off x="6882530" y="4302883"/>
            <a:ext cx="60006" cy="600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052A311-6B31-F9F8-ED39-5B372E1BB86A}"/>
              </a:ext>
            </a:extLst>
          </p:cNvPr>
          <p:cNvGrpSpPr/>
          <p:nvPr/>
        </p:nvGrpSpPr>
        <p:grpSpPr>
          <a:xfrm>
            <a:off x="5306267" y="4887443"/>
            <a:ext cx="3158661" cy="619377"/>
            <a:chOff x="4508590" y="3873137"/>
            <a:chExt cx="4211548" cy="825836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1514F6-44E7-C453-45A8-5F87AA2F429E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36049"/>
              <a:ext cx="40348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1EAEA4E-66AA-AB3D-8A6C-E1837074923F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02" y="4317206"/>
              <a:ext cx="0" cy="3817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B07F60-0A14-D92D-4E28-EDBA345F6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8590" y="4698973"/>
              <a:ext cx="848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AEE015F-6EBC-488C-A4F6-645103F9F8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893344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C852CC3-0DEB-D539-5C0E-CA4C22AB9E5E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02" y="3913141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C9B25EE-7F44-83D8-ECF1-68486EE7F41C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891196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13C4C3-78C6-4439-6C15-E896F8C694DB}"/>
                </a:ext>
              </a:extLst>
            </p:cNvPr>
            <p:cNvCxnSpPr>
              <a:cxnSpLocks/>
            </p:cNvCxnSpPr>
            <p:nvPr/>
          </p:nvCxnSpPr>
          <p:spPr>
            <a:xfrm>
              <a:off x="6210095" y="3910993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2AEB1AF-7AAF-1FE2-C8CD-962D53336D17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894780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4D7E261-2D77-8DA4-5108-CAC63A768F91}"/>
                </a:ext>
              </a:extLst>
            </p:cNvPr>
            <p:cNvCxnSpPr>
              <a:cxnSpLocks/>
            </p:cNvCxnSpPr>
            <p:nvPr/>
          </p:nvCxnSpPr>
          <p:spPr>
            <a:xfrm>
              <a:off x="7169738" y="3914577"/>
              <a:ext cx="176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6BE22DD-1238-A6BE-3232-0591EB5E6AB5}"/>
                </a:ext>
              </a:extLst>
            </p:cNvPr>
            <p:cNvCxnSpPr>
              <a:cxnSpLocks/>
            </p:cNvCxnSpPr>
            <p:nvPr/>
          </p:nvCxnSpPr>
          <p:spPr>
            <a:xfrm>
              <a:off x="8588758" y="3873137"/>
              <a:ext cx="0" cy="444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DC8D471-8589-B904-2476-76901A40B610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82" y="3892934"/>
              <a:ext cx="1335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DAB52D-B6FA-EEDD-6CD9-F50E566C0AC2}"/>
              </a:ext>
            </a:extLst>
          </p:cNvPr>
          <p:cNvSpPr/>
          <p:nvPr/>
        </p:nvSpPr>
        <p:spPr>
          <a:xfrm>
            <a:off x="6070171" y="474680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3B102D-C863-FF58-6BF9-415E2930F6F1}"/>
              </a:ext>
            </a:extLst>
          </p:cNvPr>
          <p:cNvSpPr/>
          <p:nvPr/>
        </p:nvSpPr>
        <p:spPr>
          <a:xfrm>
            <a:off x="6777200" y="474680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CBB264F-D789-5CA0-8860-0E0ECC7571AD}"/>
              </a:ext>
            </a:extLst>
          </p:cNvPr>
          <p:cNvSpPr/>
          <p:nvPr/>
        </p:nvSpPr>
        <p:spPr>
          <a:xfrm>
            <a:off x="7493319" y="474680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F93FDF-CB00-A406-DCBD-F4052782D691}"/>
              </a:ext>
            </a:extLst>
          </p:cNvPr>
          <p:cNvSpPr/>
          <p:nvPr/>
        </p:nvSpPr>
        <p:spPr>
          <a:xfrm>
            <a:off x="8525673" y="4746800"/>
            <a:ext cx="217884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accent6">
                    <a:lumMod val="75000"/>
                  </a:schemeClr>
                </a:solidFill>
                <a:effectLst>
                  <a:glow rad="419100">
                    <a:srgbClr val="FFE8D0">
                      <a:alpha val="89000"/>
                    </a:srgbClr>
                  </a:glow>
                </a:effectLst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B342E-E668-636E-5EA2-8654AEF6BDB6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815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0349 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732 -4.44444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6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50"/>
                            </p:stCondLst>
                            <p:childTnLst>
                              <p:par>
                                <p:cTn id="1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71" grpId="0" animBg="1"/>
      <p:bldP spid="71" grpId="1" animBg="1"/>
      <p:bldP spid="71" grpId="2" animBg="1"/>
      <p:bldP spid="85" grpId="0"/>
      <p:bldP spid="86" grpId="0"/>
      <p:bldP spid="87" grpId="0"/>
      <p:bldP spid="88" grpId="0"/>
      <p:bldP spid="89" grpId="0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109" grpId="0"/>
      <p:bldP spid="110" grpId="0"/>
      <p:bldP spid="111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A9F0BF-7AD5-D8F3-13B7-972780069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6" y="2801982"/>
            <a:ext cx="5071501" cy="192024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DEA8B5-7A2E-270B-1274-DE9C85C03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9" y="2664821"/>
            <a:ext cx="5513843" cy="2194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12A45E-4E99-8535-030B-85B7804CCBA9}"/>
              </a:ext>
            </a:extLst>
          </p:cNvPr>
          <p:cNvSpPr/>
          <p:nvPr/>
        </p:nvSpPr>
        <p:spPr>
          <a:xfrm>
            <a:off x="1802611" y="3265352"/>
            <a:ext cx="1088136" cy="42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9D118-797C-BB85-0195-412100AF5405}"/>
              </a:ext>
            </a:extLst>
          </p:cNvPr>
          <p:cNvSpPr/>
          <p:nvPr/>
        </p:nvSpPr>
        <p:spPr>
          <a:xfrm>
            <a:off x="4370832" y="4315967"/>
            <a:ext cx="2761488" cy="576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4193E-AC37-09C3-F5E2-A50EE8C83A0A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01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6FD-422F-247D-2434-349373E9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Design of VITI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F375-A9F0-4C47-851C-82D6FADF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4000"/>
            <a:ext cx="7482058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latin typeface="+mn-lt"/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Arbitrary placement and routing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Works with one sensor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Low resource requirement per sensor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Aligned samples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Clock frequency independent resource requirement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>
                <a:latin typeface="+mn-lt"/>
              </a:rPr>
              <a:t>Built-in automatic runtime calibration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99022-C0AD-C8A2-1443-6FE63E794F9B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209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77851-FD08-D8B7-DD81-369645734783}"/>
              </a:ext>
            </a:extLst>
          </p:cNvPr>
          <p:cNvSpPr txBox="1"/>
          <p:nvPr/>
        </p:nvSpPr>
        <p:spPr>
          <a:xfrm>
            <a:off x="668749" y="3657600"/>
            <a:ext cx="3961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+mj-lt"/>
              </a:rPr>
              <a:t>RPA Performance of </a:t>
            </a:r>
          </a:p>
          <a:p>
            <a:r>
              <a:rPr lang="en-AU" sz="3600" dirty="0">
                <a:latin typeface="+mj-lt"/>
              </a:rPr>
              <a:t>VITI</a:t>
            </a:r>
            <a:r>
              <a:rPr lang="en-AU" sz="2800" dirty="0">
                <a:latin typeface="+mj-lt"/>
              </a:rPr>
              <a:t> (4-bit)</a:t>
            </a:r>
          </a:p>
        </p:txBody>
      </p:sp>
    </p:spTree>
    <p:extLst>
      <p:ext uri="{BB962C8B-B14F-4D97-AF65-F5344CB8AC3E}">
        <p14:creationId xmlns:p14="http://schemas.microsoft.com/office/powerpoint/2010/main" val="80804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8" y="365177"/>
            <a:ext cx="7677211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AES module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Varied the placement of AES module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Fixed parameters: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VITI placement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VITI frequency – 96 MHz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Victim AES frequency – 6 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424C4-D35D-B67C-1A06-48E3AC42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02410" y="1371600"/>
            <a:ext cx="2394373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95C4A-BDEE-727E-CFAA-84DA04B14F58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783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8" y="365177"/>
            <a:ext cx="7677211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AES module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Can pickup the activity of the victim AES module across the chip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D5B409-A4E3-59DB-007B-3EA0814F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600200"/>
            <a:ext cx="6596119" cy="3886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662D6-0C27-C899-C2AD-1CD720D2B3FF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79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In this talk…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4000"/>
            <a:ext cx="7482058" cy="2286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On-chip power sensors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Remote power analysis attacks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Design of VITI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Performance of VITI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BBD916-3778-E96E-286C-F42F9CA476B3}"/>
              </a:ext>
            </a:extLst>
          </p:cNvPr>
          <p:cNvGrpSpPr/>
          <p:nvPr/>
        </p:nvGrpSpPr>
        <p:grpSpPr>
          <a:xfrm>
            <a:off x="1143000" y="5562600"/>
            <a:ext cx="6172200" cy="381000"/>
            <a:chOff x="1143000" y="6130868"/>
            <a:chExt cx="6172200" cy="381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166EB3-651F-B24F-8E8D-5356D3F531FB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6321368"/>
              <a:ext cx="61722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3AA27A-B49B-04C3-7F72-5FC858F5393F}"/>
                </a:ext>
              </a:extLst>
            </p:cNvPr>
            <p:cNvSpPr/>
            <p:nvPr/>
          </p:nvSpPr>
          <p:spPr>
            <a:xfrm>
              <a:off x="1219200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60D6DC-7C7D-89EF-FCF9-4E1DC217534B}"/>
                </a:ext>
              </a:extLst>
            </p:cNvPr>
            <p:cNvSpPr/>
            <p:nvPr/>
          </p:nvSpPr>
          <p:spPr>
            <a:xfrm>
              <a:off x="3058406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774FB7-4BBB-580D-5B75-2EA6818CB85D}"/>
                </a:ext>
              </a:extLst>
            </p:cNvPr>
            <p:cNvSpPr/>
            <p:nvPr/>
          </p:nvSpPr>
          <p:spPr>
            <a:xfrm>
              <a:off x="4962611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FF3DFA-28D5-4A02-CF84-A0D9D2C7E259}"/>
                </a:ext>
              </a:extLst>
            </p:cNvPr>
            <p:cNvSpPr/>
            <p:nvPr/>
          </p:nvSpPr>
          <p:spPr>
            <a:xfrm>
              <a:off x="6842579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5AF2C63-610B-FB47-5E1E-4CAE4852E753}"/>
              </a:ext>
            </a:extLst>
          </p:cNvPr>
          <p:cNvSpPr/>
          <p:nvPr/>
        </p:nvSpPr>
        <p:spPr>
          <a:xfrm>
            <a:off x="1219200" y="55626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63284D-92E2-9A6D-1AC1-F302E7FE2113}"/>
              </a:ext>
            </a:extLst>
          </p:cNvPr>
          <p:cNvSpPr/>
          <p:nvPr/>
        </p:nvSpPr>
        <p:spPr>
          <a:xfrm>
            <a:off x="3058759" y="55626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FDFD63-D41A-71F6-A611-6D1793EFAA85}"/>
              </a:ext>
            </a:extLst>
          </p:cNvPr>
          <p:cNvSpPr/>
          <p:nvPr/>
        </p:nvSpPr>
        <p:spPr>
          <a:xfrm>
            <a:off x="4958462" y="55626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9B2EDF-8ED4-A4B1-41F3-B423053412C3}"/>
              </a:ext>
            </a:extLst>
          </p:cNvPr>
          <p:cNvSpPr/>
          <p:nvPr/>
        </p:nvSpPr>
        <p:spPr>
          <a:xfrm>
            <a:off x="6838430" y="55626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Graphic 3" descr="Gauge outline">
            <a:extLst>
              <a:ext uri="{FF2B5EF4-FFF2-40B4-BE49-F238E27FC236}">
                <a16:creationId xmlns:a16="http://schemas.microsoft.com/office/drawing/2014/main" id="{16B77A34-B3CB-71E1-01E7-AC063D970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3895" y="4229100"/>
            <a:ext cx="914400" cy="914400"/>
          </a:xfrm>
          <a:prstGeom prst="rect">
            <a:avLst/>
          </a:prstGeom>
        </p:spPr>
      </p:pic>
      <p:pic>
        <p:nvPicPr>
          <p:cNvPr id="8" name="Graphic 7" descr="Ruler with solid fill">
            <a:extLst>
              <a:ext uri="{FF2B5EF4-FFF2-40B4-BE49-F238E27FC236}">
                <a16:creationId xmlns:a16="http://schemas.microsoft.com/office/drawing/2014/main" id="{6F7312E7-333A-2985-9FDA-24DF1E527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020" y="2653240"/>
            <a:ext cx="914400" cy="914400"/>
          </a:xfrm>
          <a:prstGeom prst="rect">
            <a:avLst/>
          </a:prstGeom>
        </p:spPr>
      </p:pic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378C1313-17C6-4521-3637-BEF7871B0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0" y="942787"/>
            <a:ext cx="914400" cy="914400"/>
          </a:xfrm>
          <a:prstGeom prst="rect">
            <a:avLst/>
          </a:prstGeom>
        </p:spPr>
      </p:pic>
      <p:pic>
        <p:nvPicPr>
          <p:cNvPr id="14" name="Graphic 13" descr="Statistics outline">
            <a:extLst>
              <a:ext uri="{FF2B5EF4-FFF2-40B4-BE49-F238E27FC236}">
                <a16:creationId xmlns:a16="http://schemas.microsoft.com/office/drawing/2014/main" id="{8EDD9F5D-C642-AB5C-4968-4D7C44D75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6834" y="3473980"/>
            <a:ext cx="914400" cy="914400"/>
          </a:xfrm>
          <a:prstGeom prst="rect">
            <a:avLst/>
          </a:prstGeom>
        </p:spPr>
      </p:pic>
      <p:pic>
        <p:nvPicPr>
          <p:cNvPr id="18" name="Graphic 17" descr="High voltage with solid fill">
            <a:extLst>
              <a:ext uri="{FF2B5EF4-FFF2-40B4-BE49-F238E27FC236}">
                <a16:creationId xmlns:a16="http://schemas.microsoft.com/office/drawing/2014/main" id="{73CFBA90-A315-22B8-493D-9A7457730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1016" y="78759"/>
            <a:ext cx="914400" cy="914400"/>
          </a:xfrm>
          <a:prstGeom prst="rect">
            <a:avLst/>
          </a:prstGeom>
        </p:spPr>
      </p:pic>
      <p:pic>
        <p:nvPicPr>
          <p:cNvPr id="21" name="Graphic 20" descr="Processor outline">
            <a:extLst>
              <a:ext uri="{FF2B5EF4-FFF2-40B4-BE49-F238E27FC236}">
                <a16:creationId xmlns:a16="http://schemas.microsoft.com/office/drawing/2014/main" id="{09229447-4AA9-54FC-8C22-342509E33F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6832" y="175260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80481-44BA-B802-BF96-4192493E4AF0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28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8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Varied the placement of VITI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Fixed parameters: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AES module placement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VITI frequency – 96 MHz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Victim AES frequency – 6 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842C1-F0BF-D55E-5604-02E7851E2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382191"/>
            <a:ext cx="2394372" cy="532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DB266D-17F7-0018-0031-E6FF83BA43F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864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C3D89-202A-36EB-9B6D-4A54CE1B7BE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27557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894BD-C40F-2997-20D8-426482BB5624}"/>
              </a:ext>
            </a:extLst>
          </p:cNvPr>
          <p:cNvSpPr/>
          <p:nvPr/>
        </p:nvSpPr>
        <p:spPr>
          <a:xfrm>
            <a:off x="628589" y="1600200"/>
            <a:ext cx="285811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D99C-303A-522C-A9EB-3DB929E8BE10}"/>
              </a:ext>
            </a:extLst>
          </p:cNvPr>
          <p:cNvSpPr/>
          <p:nvPr/>
        </p:nvSpPr>
        <p:spPr>
          <a:xfrm>
            <a:off x="7315200" y="3274219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5C52C-A22D-CBF9-8075-5CDA5FECF60F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03247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894BD-C40F-2997-20D8-426482BB5624}"/>
              </a:ext>
            </a:extLst>
          </p:cNvPr>
          <p:cNvSpPr/>
          <p:nvPr/>
        </p:nvSpPr>
        <p:spPr>
          <a:xfrm>
            <a:off x="628589" y="2880360"/>
            <a:ext cx="285811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D99C-303A-522C-A9EB-3DB929E8BE10}"/>
              </a:ext>
            </a:extLst>
          </p:cNvPr>
          <p:cNvSpPr/>
          <p:nvPr/>
        </p:nvSpPr>
        <p:spPr>
          <a:xfrm>
            <a:off x="7315200" y="3410712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D48E6-60AD-EF71-0A84-FCF0F62CEFEF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02408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894BD-C40F-2997-20D8-426482BB5624}"/>
              </a:ext>
            </a:extLst>
          </p:cNvPr>
          <p:cNvSpPr/>
          <p:nvPr/>
        </p:nvSpPr>
        <p:spPr>
          <a:xfrm>
            <a:off x="1645920" y="3044952"/>
            <a:ext cx="285811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D99C-303A-522C-A9EB-3DB929E8BE10}"/>
              </a:ext>
            </a:extLst>
          </p:cNvPr>
          <p:cNvSpPr/>
          <p:nvPr/>
        </p:nvSpPr>
        <p:spPr>
          <a:xfrm>
            <a:off x="7315201" y="3557016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F7BB4-79CA-B526-249F-79D845B596AA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86457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894BD-C40F-2997-20D8-426482BB5624}"/>
              </a:ext>
            </a:extLst>
          </p:cNvPr>
          <p:cNvSpPr/>
          <p:nvPr/>
        </p:nvSpPr>
        <p:spPr>
          <a:xfrm>
            <a:off x="1219200" y="4050792"/>
            <a:ext cx="285811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D99C-303A-522C-A9EB-3DB929E8BE10}"/>
              </a:ext>
            </a:extLst>
          </p:cNvPr>
          <p:cNvSpPr/>
          <p:nvPr/>
        </p:nvSpPr>
        <p:spPr>
          <a:xfrm>
            <a:off x="7333489" y="3694176"/>
            <a:ext cx="210311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C5702-2182-00E1-ED56-6EB9A7DCB932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92872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894BD-C40F-2997-20D8-426482BB5624}"/>
              </a:ext>
            </a:extLst>
          </p:cNvPr>
          <p:cNvSpPr/>
          <p:nvPr/>
        </p:nvSpPr>
        <p:spPr>
          <a:xfrm>
            <a:off x="1435608" y="4690872"/>
            <a:ext cx="285811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D99C-303A-522C-A9EB-3DB929E8BE10}"/>
              </a:ext>
            </a:extLst>
          </p:cNvPr>
          <p:cNvSpPr/>
          <p:nvPr/>
        </p:nvSpPr>
        <p:spPr>
          <a:xfrm>
            <a:off x="7333489" y="3831336"/>
            <a:ext cx="210312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5B974-D577-8552-B8F5-BD76D9379D15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06188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Placement of VITI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Placement of VITI has a significant impact on attack efficacy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9E3954-98E3-ACCA-8D57-B0B9E872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526" y="1600200"/>
            <a:ext cx="5473147" cy="3986012"/>
          </a:xfrm>
          <a:prstGeom prst="rect">
            <a:avLst/>
          </a:prstGeom>
        </p:spPr>
      </p:pic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E0E3EC4B-61E2-08F3-452A-3502DAE20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" y="1295400"/>
            <a:ext cx="2023355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DDF03-6A22-61AB-B364-825E4D60A16E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462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Temperature Change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0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On-chip sensors are susceptible to temperature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Slightly modified CALIBRATION_FSM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Recalibrates when no variation is observed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Fixed parameters: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VITI/AES module placement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VITI frequency – 96 MHz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Victim AES frequency – 6 MHz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While AES module is running, blew hot air over the chip to change the temperature</a:t>
            </a:r>
          </a:p>
        </p:txBody>
      </p:sp>
      <p:pic>
        <p:nvPicPr>
          <p:cNvPr id="7" name="Graphic 6" descr="Processor with solid fill">
            <a:extLst>
              <a:ext uri="{FF2B5EF4-FFF2-40B4-BE49-F238E27FC236}">
                <a16:creationId xmlns:a16="http://schemas.microsoft.com/office/drawing/2014/main" id="{6B550CC5-C836-F2FD-2CE0-E1134FF75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800" y="2971800"/>
            <a:ext cx="1742544" cy="174254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FFFBE7-E133-A64F-B224-368D414C077E}"/>
              </a:ext>
            </a:extLst>
          </p:cNvPr>
          <p:cNvSpPr/>
          <p:nvPr/>
        </p:nvSpPr>
        <p:spPr>
          <a:xfrm>
            <a:off x="6785229" y="2913904"/>
            <a:ext cx="146786" cy="416000"/>
          </a:xfrm>
          <a:custGeom>
            <a:avLst/>
            <a:gdLst>
              <a:gd name="connsiteX0" fmla="*/ 20003 w 66675"/>
              <a:gd name="connsiteY0" fmla="*/ 100013 h 172402"/>
              <a:gd name="connsiteX1" fmla="*/ 28575 w 66675"/>
              <a:gd name="connsiteY1" fmla="*/ 120015 h 172402"/>
              <a:gd name="connsiteX2" fmla="*/ 20003 w 66675"/>
              <a:gd name="connsiteY2" fmla="*/ 140018 h 172402"/>
              <a:gd name="connsiteX3" fmla="*/ 20003 w 66675"/>
              <a:gd name="connsiteY3" fmla="*/ 166688 h 172402"/>
              <a:gd name="connsiteX4" fmla="*/ 33338 w 66675"/>
              <a:gd name="connsiteY4" fmla="*/ 172403 h 172402"/>
              <a:gd name="connsiteX5" fmla="*/ 46673 w 66675"/>
              <a:gd name="connsiteY5" fmla="*/ 166688 h 172402"/>
              <a:gd name="connsiteX6" fmla="*/ 66675 w 66675"/>
              <a:gd name="connsiteY6" fmla="*/ 119063 h 172402"/>
              <a:gd name="connsiteX7" fmla="*/ 46673 w 66675"/>
              <a:gd name="connsiteY7" fmla="*/ 72390 h 172402"/>
              <a:gd name="connsiteX8" fmla="*/ 46673 w 66675"/>
              <a:gd name="connsiteY8" fmla="*/ 72390 h 172402"/>
              <a:gd name="connsiteX9" fmla="*/ 46673 w 66675"/>
              <a:gd name="connsiteY9" fmla="*/ 32385 h 172402"/>
              <a:gd name="connsiteX10" fmla="*/ 46673 w 66675"/>
              <a:gd name="connsiteY10" fmla="*/ 5715 h 172402"/>
              <a:gd name="connsiteX11" fmla="*/ 20003 w 66675"/>
              <a:gd name="connsiteY11" fmla="*/ 5715 h 172402"/>
              <a:gd name="connsiteX12" fmla="*/ 20003 w 66675"/>
              <a:gd name="connsiteY12" fmla="*/ 100013 h 172402"/>
              <a:gd name="connsiteX13" fmla="*/ 20003 w 66675"/>
              <a:gd name="connsiteY13" fmla="*/ 100013 h 17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75" h="172402">
                <a:moveTo>
                  <a:pt x="20003" y="100013"/>
                </a:moveTo>
                <a:cubicBezTo>
                  <a:pt x="25718" y="105728"/>
                  <a:pt x="28575" y="112395"/>
                  <a:pt x="28575" y="120015"/>
                </a:cubicBezTo>
                <a:cubicBezTo>
                  <a:pt x="28575" y="127635"/>
                  <a:pt x="25718" y="135255"/>
                  <a:pt x="20003" y="140018"/>
                </a:cubicBezTo>
                <a:cubicBezTo>
                  <a:pt x="12382" y="147638"/>
                  <a:pt x="12382" y="159068"/>
                  <a:pt x="20003" y="166688"/>
                </a:cubicBezTo>
                <a:cubicBezTo>
                  <a:pt x="23813" y="170498"/>
                  <a:pt x="28575" y="172403"/>
                  <a:pt x="33338" y="172403"/>
                </a:cubicBezTo>
                <a:cubicBezTo>
                  <a:pt x="38100" y="172403"/>
                  <a:pt x="42863" y="170498"/>
                  <a:pt x="46673" y="166688"/>
                </a:cubicBezTo>
                <a:cubicBezTo>
                  <a:pt x="59055" y="154305"/>
                  <a:pt x="66675" y="137160"/>
                  <a:pt x="66675" y="119063"/>
                </a:cubicBezTo>
                <a:cubicBezTo>
                  <a:pt x="66675" y="100965"/>
                  <a:pt x="60007" y="84772"/>
                  <a:pt x="46673" y="72390"/>
                </a:cubicBezTo>
                <a:cubicBezTo>
                  <a:pt x="46673" y="72390"/>
                  <a:pt x="46673" y="72390"/>
                  <a:pt x="46673" y="72390"/>
                </a:cubicBezTo>
                <a:cubicBezTo>
                  <a:pt x="35243" y="60960"/>
                  <a:pt x="35243" y="42862"/>
                  <a:pt x="46673" y="32385"/>
                </a:cubicBezTo>
                <a:cubicBezTo>
                  <a:pt x="54293" y="24765"/>
                  <a:pt x="54293" y="13335"/>
                  <a:pt x="46673" y="5715"/>
                </a:cubicBezTo>
                <a:cubicBezTo>
                  <a:pt x="39053" y="-1905"/>
                  <a:pt x="27623" y="-1905"/>
                  <a:pt x="20003" y="5715"/>
                </a:cubicBezTo>
                <a:cubicBezTo>
                  <a:pt x="-6668" y="31433"/>
                  <a:pt x="-6668" y="74295"/>
                  <a:pt x="20003" y="100013"/>
                </a:cubicBezTo>
                <a:cubicBezTo>
                  <a:pt x="20003" y="100013"/>
                  <a:pt x="20003" y="100013"/>
                  <a:pt x="20003" y="100013"/>
                </a:cubicBezTo>
                <a:close/>
              </a:path>
            </a:pathLst>
          </a:custGeom>
          <a:solidFill>
            <a:srgbClr val="E31316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DD0F3D7-6951-F5ED-934A-ED6CDD7D880C}"/>
              </a:ext>
            </a:extLst>
          </p:cNvPr>
          <p:cNvSpPr/>
          <p:nvPr/>
        </p:nvSpPr>
        <p:spPr>
          <a:xfrm>
            <a:off x="7086600" y="3124200"/>
            <a:ext cx="145212" cy="416000"/>
          </a:xfrm>
          <a:custGeom>
            <a:avLst/>
            <a:gdLst>
              <a:gd name="connsiteX0" fmla="*/ 20002 w 65960"/>
              <a:gd name="connsiteY0" fmla="*/ 100012 h 172402"/>
              <a:gd name="connsiteX1" fmla="*/ 20002 w 65960"/>
              <a:gd name="connsiteY1" fmla="*/ 140018 h 172402"/>
              <a:gd name="connsiteX2" fmla="*/ 20002 w 65960"/>
              <a:gd name="connsiteY2" fmla="*/ 166687 h 172402"/>
              <a:gd name="connsiteX3" fmla="*/ 33338 w 65960"/>
              <a:gd name="connsiteY3" fmla="*/ 172403 h 172402"/>
              <a:gd name="connsiteX4" fmla="*/ 46672 w 65960"/>
              <a:gd name="connsiteY4" fmla="*/ 166687 h 172402"/>
              <a:gd name="connsiteX5" fmla="*/ 46672 w 65960"/>
              <a:gd name="connsiteY5" fmla="*/ 72390 h 172402"/>
              <a:gd name="connsiteX6" fmla="*/ 46672 w 65960"/>
              <a:gd name="connsiteY6" fmla="*/ 72390 h 172402"/>
              <a:gd name="connsiteX7" fmla="*/ 38100 w 65960"/>
              <a:gd name="connsiteY7" fmla="*/ 52387 h 172402"/>
              <a:gd name="connsiteX8" fmla="*/ 46672 w 65960"/>
              <a:gd name="connsiteY8" fmla="*/ 32385 h 172402"/>
              <a:gd name="connsiteX9" fmla="*/ 46672 w 65960"/>
              <a:gd name="connsiteY9" fmla="*/ 5715 h 172402"/>
              <a:gd name="connsiteX10" fmla="*/ 20002 w 65960"/>
              <a:gd name="connsiteY10" fmla="*/ 5715 h 172402"/>
              <a:gd name="connsiteX11" fmla="*/ 0 w 65960"/>
              <a:gd name="connsiteY11" fmla="*/ 53340 h 172402"/>
              <a:gd name="connsiteX12" fmla="*/ 20002 w 65960"/>
              <a:gd name="connsiteY12" fmla="*/ 100012 h 172402"/>
              <a:gd name="connsiteX13" fmla="*/ 20002 w 65960"/>
              <a:gd name="connsiteY13" fmla="*/ 100012 h 17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960" h="172402">
                <a:moveTo>
                  <a:pt x="20002" y="100012"/>
                </a:moveTo>
                <a:cubicBezTo>
                  <a:pt x="31432" y="111443"/>
                  <a:pt x="31432" y="129540"/>
                  <a:pt x="20002" y="140018"/>
                </a:cubicBezTo>
                <a:cubicBezTo>
                  <a:pt x="12382" y="147637"/>
                  <a:pt x="12382" y="159068"/>
                  <a:pt x="20002" y="166687"/>
                </a:cubicBezTo>
                <a:cubicBezTo>
                  <a:pt x="23813" y="170498"/>
                  <a:pt x="28575" y="172403"/>
                  <a:pt x="33338" y="172403"/>
                </a:cubicBezTo>
                <a:cubicBezTo>
                  <a:pt x="38100" y="172403"/>
                  <a:pt x="42863" y="170498"/>
                  <a:pt x="46672" y="166687"/>
                </a:cubicBezTo>
                <a:cubicBezTo>
                  <a:pt x="72390" y="140970"/>
                  <a:pt x="72390" y="98108"/>
                  <a:pt x="46672" y="72390"/>
                </a:cubicBezTo>
                <a:cubicBezTo>
                  <a:pt x="46672" y="72390"/>
                  <a:pt x="46672" y="72390"/>
                  <a:pt x="46672" y="72390"/>
                </a:cubicBezTo>
                <a:cubicBezTo>
                  <a:pt x="40957" y="66675"/>
                  <a:pt x="38100" y="60008"/>
                  <a:pt x="38100" y="52387"/>
                </a:cubicBezTo>
                <a:cubicBezTo>
                  <a:pt x="38100" y="44768"/>
                  <a:pt x="40957" y="37148"/>
                  <a:pt x="46672" y="32385"/>
                </a:cubicBezTo>
                <a:cubicBezTo>
                  <a:pt x="54293" y="24765"/>
                  <a:pt x="54293" y="13335"/>
                  <a:pt x="46672" y="5715"/>
                </a:cubicBezTo>
                <a:cubicBezTo>
                  <a:pt x="39052" y="-1905"/>
                  <a:pt x="27622" y="-1905"/>
                  <a:pt x="20002" y="5715"/>
                </a:cubicBezTo>
                <a:cubicBezTo>
                  <a:pt x="7620" y="18097"/>
                  <a:pt x="0" y="35243"/>
                  <a:pt x="0" y="53340"/>
                </a:cubicBezTo>
                <a:cubicBezTo>
                  <a:pt x="952" y="71437"/>
                  <a:pt x="7620" y="87630"/>
                  <a:pt x="20002" y="100012"/>
                </a:cubicBezTo>
                <a:cubicBezTo>
                  <a:pt x="20002" y="100012"/>
                  <a:pt x="20002" y="100012"/>
                  <a:pt x="20002" y="100012"/>
                </a:cubicBezTo>
                <a:close/>
              </a:path>
            </a:pathLst>
          </a:custGeom>
          <a:solidFill>
            <a:srgbClr val="E31316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848B1B-C587-EEAC-3C12-3685004C3E8A}"/>
              </a:ext>
            </a:extLst>
          </p:cNvPr>
          <p:cNvSpPr/>
          <p:nvPr/>
        </p:nvSpPr>
        <p:spPr>
          <a:xfrm>
            <a:off x="6527475" y="3121904"/>
            <a:ext cx="146784" cy="418296"/>
          </a:xfrm>
          <a:custGeom>
            <a:avLst/>
            <a:gdLst>
              <a:gd name="connsiteX0" fmla="*/ 20002 w 66674"/>
              <a:gd name="connsiteY0" fmla="*/ 100965 h 173354"/>
              <a:gd name="connsiteX1" fmla="*/ 28575 w 66674"/>
              <a:gd name="connsiteY1" fmla="*/ 120967 h 173354"/>
              <a:gd name="connsiteX2" fmla="*/ 20002 w 66674"/>
              <a:gd name="connsiteY2" fmla="*/ 140970 h 173354"/>
              <a:gd name="connsiteX3" fmla="*/ 20002 w 66674"/>
              <a:gd name="connsiteY3" fmla="*/ 167640 h 173354"/>
              <a:gd name="connsiteX4" fmla="*/ 33337 w 66674"/>
              <a:gd name="connsiteY4" fmla="*/ 173355 h 173354"/>
              <a:gd name="connsiteX5" fmla="*/ 46673 w 66674"/>
              <a:gd name="connsiteY5" fmla="*/ 167640 h 173354"/>
              <a:gd name="connsiteX6" fmla="*/ 66675 w 66674"/>
              <a:gd name="connsiteY6" fmla="*/ 120015 h 173354"/>
              <a:gd name="connsiteX7" fmla="*/ 46673 w 66674"/>
              <a:gd name="connsiteY7" fmla="*/ 72390 h 173354"/>
              <a:gd name="connsiteX8" fmla="*/ 46673 w 66674"/>
              <a:gd name="connsiteY8" fmla="*/ 72390 h 173354"/>
              <a:gd name="connsiteX9" fmla="*/ 46673 w 66674"/>
              <a:gd name="connsiteY9" fmla="*/ 32385 h 173354"/>
              <a:gd name="connsiteX10" fmla="*/ 46673 w 66674"/>
              <a:gd name="connsiteY10" fmla="*/ 5715 h 173354"/>
              <a:gd name="connsiteX11" fmla="*/ 20002 w 66674"/>
              <a:gd name="connsiteY11" fmla="*/ 5715 h 173354"/>
              <a:gd name="connsiteX12" fmla="*/ 20002 w 66674"/>
              <a:gd name="connsiteY12" fmla="*/ 100965 h 173354"/>
              <a:gd name="connsiteX13" fmla="*/ 20002 w 66674"/>
              <a:gd name="connsiteY13" fmla="*/ 100965 h 1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74" h="173354">
                <a:moveTo>
                  <a:pt x="20002" y="100965"/>
                </a:moveTo>
                <a:cubicBezTo>
                  <a:pt x="25717" y="106680"/>
                  <a:pt x="28575" y="113348"/>
                  <a:pt x="28575" y="120967"/>
                </a:cubicBezTo>
                <a:cubicBezTo>
                  <a:pt x="28575" y="128588"/>
                  <a:pt x="25717" y="136208"/>
                  <a:pt x="20002" y="140970"/>
                </a:cubicBezTo>
                <a:cubicBezTo>
                  <a:pt x="12383" y="148590"/>
                  <a:pt x="12383" y="160020"/>
                  <a:pt x="20002" y="167640"/>
                </a:cubicBezTo>
                <a:cubicBezTo>
                  <a:pt x="23812" y="171450"/>
                  <a:pt x="28575" y="173355"/>
                  <a:pt x="33337" y="173355"/>
                </a:cubicBezTo>
                <a:cubicBezTo>
                  <a:pt x="38100" y="173355"/>
                  <a:pt x="42862" y="171450"/>
                  <a:pt x="46673" y="167640"/>
                </a:cubicBezTo>
                <a:cubicBezTo>
                  <a:pt x="59055" y="155258"/>
                  <a:pt x="66675" y="138113"/>
                  <a:pt x="66675" y="120015"/>
                </a:cubicBezTo>
                <a:cubicBezTo>
                  <a:pt x="66675" y="101917"/>
                  <a:pt x="60007" y="85725"/>
                  <a:pt x="46673" y="72390"/>
                </a:cubicBezTo>
                <a:lnTo>
                  <a:pt x="46673" y="72390"/>
                </a:lnTo>
                <a:cubicBezTo>
                  <a:pt x="35243" y="60960"/>
                  <a:pt x="35243" y="42863"/>
                  <a:pt x="46673" y="32385"/>
                </a:cubicBezTo>
                <a:cubicBezTo>
                  <a:pt x="54293" y="24765"/>
                  <a:pt x="54293" y="13335"/>
                  <a:pt x="46673" y="5715"/>
                </a:cubicBezTo>
                <a:cubicBezTo>
                  <a:pt x="39052" y="-1905"/>
                  <a:pt x="27623" y="-1905"/>
                  <a:pt x="20002" y="5715"/>
                </a:cubicBezTo>
                <a:cubicBezTo>
                  <a:pt x="-6667" y="33338"/>
                  <a:pt x="-6667" y="75248"/>
                  <a:pt x="20002" y="100965"/>
                </a:cubicBezTo>
                <a:cubicBezTo>
                  <a:pt x="20002" y="100965"/>
                  <a:pt x="20002" y="100965"/>
                  <a:pt x="20002" y="100965"/>
                </a:cubicBezTo>
                <a:close/>
              </a:path>
            </a:pathLst>
          </a:custGeom>
          <a:solidFill>
            <a:srgbClr val="E31316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4C132-8C25-8BA9-49E5-A982DC7C09C4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169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-0.063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-0.0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-0.06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/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Temperature Change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1816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With recalibration enabled, VITI is capable of adapting to temperature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VITI can respond to abrupt changes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09DF2A-868E-5A4D-3D5F-FBE538AD8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78" y="1828801"/>
            <a:ext cx="4092779" cy="3200399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8D95AAB-E2B3-50B2-6D89-370C67D2A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1"/>
            <a:ext cx="4198242" cy="3200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70665-D48F-807E-CF34-79A047713B3E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347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77851-FD08-D8B7-DD81-369645734783}"/>
              </a:ext>
            </a:extLst>
          </p:cNvPr>
          <p:cNvSpPr txBox="1"/>
          <p:nvPr/>
        </p:nvSpPr>
        <p:spPr>
          <a:xfrm>
            <a:off x="381000" y="2644676"/>
            <a:ext cx="45857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On-chip power sensors</a:t>
            </a:r>
          </a:p>
          <a:p>
            <a:r>
              <a:rPr lang="en-US" sz="3600" dirty="0">
                <a:latin typeface="+mj-lt"/>
              </a:rPr>
              <a:t>                  &amp;</a:t>
            </a:r>
          </a:p>
          <a:p>
            <a:r>
              <a:rPr lang="en-US" sz="3600" dirty="0">
                <a:latin typeface="+mj-lt"/>
              </a:rPr>
              <a:t>Remote power analysis </a:t>
            </a:r>
          </a:p>
          <a:p>
            <a:r>
              <a:rPr lang="en-US" sz="3600" dirty="0">
                <a:latin typeface="+mj-lt"/>
              </a:rPr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3505688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Resource Efficiency</a:t>
            </a:r>
            <a:endParaRPr lang="en-AU" sz="28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05EC75-2464-25B0-4C11-55CC69689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3159"/>
              </p:ext>
            </p:extLst>
          </p:nvPr>
        </p:nvGraphicFramePr>
        <p:xfrm>
          <a:off x="381000" y="1825625"/>
          <a:ext cx="772953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55192375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3081553324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1883171286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277879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VITI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Ring Oscillator 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sensors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0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sensor area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513979" rtl="0" eaLnBrk="1" latinLnBrk="0" hangingPunct="1">
                        <a:buFontTx/>
                        <a:buChar char="-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FPGA slices</a:t>
                      </a:r>
                    </a:p>
                    <a:p>
                      <a:pPr marL="342900" indent="-342900" algn="l" defTabSz="513979" rtl="0" eaLnBrk="1" latinLnBrk="0" hangingPunct="1">
                        <a:buFontTx/>
                        <a:buChar char="-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IODELAY2  elements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 slices</a:t>
                      </a: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FPGA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RAM elements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holding samples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a power trace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256 sampling points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16,384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041283-8F95-10FC-4589-59EDF8A98EA1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2351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Resource Efficiency</a:t>
            </a:r>
            <a:endParaRPr lang="en-AU" sz="28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05EC75-2464-25B0-4C11-55CC69689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18549"/>
              </p:ext>
            </p:extLst>
          </p:nvPr>
        </p:nvGraphicFramePr>
        <p:xfrm>
          <a:off x="381000" y="1825625"/>
          <a:ext cx="772953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55192375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3081553324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1883171286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277879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VITI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Ring Oscillator 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sensors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0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sensor area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513979" rtl="0" eaLnBrk="1" latinLnBrk="0" hangingPunct="1">
                        <a:buFontTx/>
                        <a:buChar char="-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FPGA slices</a:t>
                      </a:r>
                    </a:p>
                    <a:p>
                      <a:pPr marL="342900" indent="-342900" algn="l" defTabSz="513979" rtl="0" eaLnBrk="1" latinLnBrk="0" hangingPunct="1">
                        <a:buFontTx/>
                        <a:buChar char="-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IODELAY2  elements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 slices</a:t>
                      </a: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FPGA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RAM elements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holding samples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a power trace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256 sampling points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16,384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BA215D-986A-84C0-890C-9169B6B5DC95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86085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Resource Efficiency</a:t>
            </a:r>
            <a:endParaRPr lang="en-AU" sz="28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05EC75-2464-25B0-4C11-55CC69689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378982"/>
              </p:ext>
            </p:extLst>
          </p:nvPr>
        </p:nvGraphicFramePr>
        <p:xfrm>
          <a:off x="381000" y="1825625"/>
          <a:ext cx="772953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55192375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3081553324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1883171286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277879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VITI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Ring Oscillator 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sensors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0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sensor area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 slices</a:t>
                      </a: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FPGA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RAM elements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holding samples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a power trace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256 sampling points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16,384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28473-0A01-2FE0-CA3E-19669885B3D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8348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Resource Efficiency</a:t>
            </a:r>
            <a:endParaRPr lang="en-AU" sz="28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05EC75-2464-25B0-4C11-55CC69689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11807"/>
              </p:ext>
            </p:extLst>
          </p:nvPr>
        </p:nvGraphicFramePr>
        <p:xfrm>
          <a:off x="381000" y="1825625"/>
          <a:ext cx="772953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55192375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3081553324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1883171286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277879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VITI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Ring Oscillator 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sensors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0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sensor area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 slices</a:t>
                      </a: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FPGA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RAM elements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holding samples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a power trace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256 sampling points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16,384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B56BF5-7D6E-FEBB-C313-96BBD60D0306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07091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 </a:t>
            </a:r>
            <a:r>
              <a:rPr lang="en-US" sz="2800" dirty="0">
                <a:latin typeface="+mn-lt"/>
              </a:rPr>
              <a:t>–</a:t>
            </a:r>
            <a:r>
              <a:rPr lang="en-A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Resource Efficiency</a:t>
            </a:r>
            <a:endParaRPr lang="en-AU" sz="28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05EC75-2464-25B0-4C11-55CC69689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106866"/>
              </p:ext>
            </p:extLst>
          </p:nvPr>
        </p:nvGraphicFramePr>
        <p:xfrm>
          <a:off x="381000" y="1825625"/>
          <a:ext cx="772953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55192375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3081553324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1883171286"/>
                    </a:ext>
                  </a:extLst>
                </a:gridCol>
                <a:gridCol w="1763711">
                  <a:extLst>
                    <a:ext uri="{9D8B030D-6E8A-4147-A177-3AD203B41FA5}">
                      <a16:colId xmlns:a16="http://schemas.microsoft.com/office/drawing/2014/main" val="277879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VITI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Ring Oscillator 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sensors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0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sensor area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 slices</a:t>
                      </a: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13979" rtl="0" eaLnBrk="1" latinLnBrk="0" hangingPunct="1"/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FPGA slices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0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RAM elements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holding samples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a power trace</a:t>
                      </a:r>
                    </a:p>
                    <a:p>
                      <a:pPr marL="0" algn="ctr" defTabSz="513979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256 sampling points</a:t>
                      </a:r>
                      <a:endParaRPr lang="en-A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A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bytes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13979" rtl="0" eaLnBrk="1" latinLnBrk="0" hangingPunct="1"/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16,384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97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93B64D-F8BC-ABC8-4A0F-BD8268FFC654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73927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RPA Performance of VITI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44196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Experimentally evaluated the effects of: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Frequency of AES module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– operating frequency of the victim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Frequency of VITI </a:t>
            </a:r>
            <a:r>
              <a:rPr lang="en-US" sz="2000" dirty="0">
                <a:latin typeface="+mn-lt"/>
              </a:rPr>
              <a:t>– sampling frequency of VITI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Magnitude of power variation </a:t>
            </a:r>
            <a:r>
              <a:rPr lang="en-US" sz="2000" dirty="0">
                <a:latin typeface="+mn-lt"/>
              </a:rPr>
              <a:t>– magnitude of the peak-to-peak variation of the power consumption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Experimentally evaluated the following properties: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Portability</a:t>
            </a:r>
            <a:r>
              <a:rPr lang="en-US" sz="2000" dirty="0">
                <a:latin typeface="+mn-lt"/>
              </a:rPr>
              <a:t> – ability to port VITI across device instances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Cloud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deployability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– ability to deploy on a cloud FPGA instance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tolerance </a:t>
            </a:r>
            <a:r>
              <a:rPr lang="en-US" sz="2000" dirty="0">
                <a:latin typeface="+mn-lt"/>
              </a:rPr>
              <a:t>– tolerance to noise due to other active circuits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BF2AE-5F12-7DD8-67C0-3C788A718B62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815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2B755-82AB-0236-0276-006D466E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40868" y="838200"/>
            <a:ext cx="28575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228600"/>
            <a:ext cx="7482058" cy="100642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For more results and information</a:t>
            </a:r>
            <a:endParaRPr lang="en-AU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44" y="3733801"/>
            <a:ext cx="7482058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+mn-lt"/>
              </a:rPr>
              <a:t>VITI: A Tiny Self-Calibrating Sensor for Power-Variation Measurement in FPGAs</a:t>
            </a:r>
          </a:p>
          <a:p>
            <a:pPr algn="ctr"/>
            <a:endParaRPr lang="en-US" sz="100" dirty="0">
              <a:latin typeface="+mn-lt"/>
            </a:endParaRPr>
          </a:p>
          <a:p>
            <a:pPr marL="0" indent="0" algn="ctr">
              <a:buNone/>
            </a:pPr>
            <a:r>
              <a:rPr lang="en-US" sz="2000" dirty="0">
                <a:latin typeface="+mn-lt"/>
              </a:rPr>
              <a:t>Udugama, B., Jayasinghe, D., Saadat, H., </a:t>
            </a:r>
            <a:r>
              <a:rPr lang="en-US" sz="2000" dirty="0" err="1">
                <a:latin typeface="+mn-lt"/>
              </a:rPr>
              <a:t>Ignjatovic</a:t>
            </a:r>
            <a:r>
              <a:rPr lang="en-US" sz="2000" dirty="0">
                <a:latin typeface="+mn-lt"/>
              </a:rPr>
              <a:t>, A., &amp; Parameswaran, S.</a:t>
            </a:r>
          </a:p>
          <a:p>
            <a:pPr marL="0" indent="0" algn="ctr">
              <a:buNone/>
            </a:pPr>
            <a:r>
              <a:rPr lang="en-US" sz="2000" i="1" dirty="0">
                <a:latin typeface="+mn-lt"/>
              </a:rPr>
              <a:t>IACR Transactions on Cryptographic Hardware and Embedded Systems, 2022(1), 657–678.</a:t>
            </a:r>
          </a:p>
          <a:p>
            <a:pPr marL="0" indent="0" algn="ctr">
              <a:buNone/>
            </a:pPr>
            <a:endParaRPr lang="en-US" sz="1200" i="1" dirty="0">
              <a:latin typeface="+mn-lt"/>
            </a:endParaRPr>
          </a:p>
          <a:p>
            <a:pPr marL="0" indent="0" algn="ctr">
              <a:buNone/>
            </a:pPr>
            <a:r>
              <a:rPr lang="en-US" sz="2000" dirty="0">
                <a:latin typeface="+mn-lt"/>
              </a:rPr>
              <a:t>Artifacts (design sources, sample datasets etc.) are available at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https://artifacts.iacr.org/tches/2022/a5/</a:t>
            </a:r>
            <a:endParaRPr lang="en-AU" sz="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AU" sz="2000" i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D841D-9B47-8C2A-67D4-FE8E22CAC74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55675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In this talk…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31241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On-chip power sensors and their characteristics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Remote power analysis (RPA) attacks and key rank (KR)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Design of VITI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Performance and properties of VITI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AU" sz="20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D8014-18BE-8DBC-7297-4F98F7595676}"/>
              </a:ext>
            </a:extLst>
          </p:cNvPr>
          <p:cNvGrpSpPr/>
          <p:nvPr/>
        </p:nvGrpSpPr>
        <p:grpSpPr>
          <a:xfrm>
            <a:off x="1143000" y="5638800"/>
            <a:ext cx="6172200" cy="381000"/>
            <a:chOff x="1143000" y="6130868"/>
            <a:chExt cx="6172200" cy="381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DD75AE-51D6-C0C0-C200-B724010B5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6321368"/>
              <a:ext cx="61722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2970E0-AF17-97BE-6CD9-CAF6C1EA103C}"/>
                </a:ext>
              </a:extLst>
            </p:cNvPr>
            <p:cNvSpPr/>
            <p:nvPr/>
          </p:nvSpPr>
          <p:spPr>
            <a:xfrm>
              <a:off x="1219200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4792E7-EE9A-5DA6-8A70-C37F40AC5FB1}"/>
                </a:ext>
              </a:extLst>
            </p:cNvPr>
            <p:cNvSpPr/>
            <p:nvPr/>
          </p:nvSpPr>
          <p:spPr>
            <a:xfrm>
              <a:off x="3058406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551874-541F-47F2-74F3-7BE969E8FF7C}"/>
                </a:ext>
              </a:extLst>
            </p:cNvPr>
            <p:cNvSpPr/>
            <p:nvPr/>
          </p:nvSpPr>
          <p:spPr>
            <a:xfrm>
              <a:off x="4962611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88229B-50BE-A8FF-B4A8-75384337D2BF}"/>
                </a:ext>
              </a:extLst>
            </p:cNvPr>
            <p:cNvSpPr/>
            <p:nvPr/>
          </p:nvSpPr>
          <p:spPr>
            <a:xfrm>
              <a:off x="6842579" y="6130868"/>
              <a:ext cx="381000" cy="381000"/>
            </a:xfrm>
            <a:prstGeom prst="ellipse">
              <a:avLst/>
            </a:prstGeom>
            <a:solidFill>
              <a:srgbClr val="FFDC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D2173BA-94A7-AAFC-A691-74806E56B841}"/>
              </a:ext>
            </a:extLst>
          </p:cNvPr>
          <p:cNvSpPr/>
          <p:nvPr/>
        </p:nvSpPr>
        <p:spPr>
          <a:xfrm>
            <a:off x="1219200" y="56388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65592-4FC7-04E6-46A5-E00B3E3DD326}"/>
              </a:ext>
            </a:extLst>
          </p:cNvPr>
          <p:cNvSpPr/>
          <p:nvPr/>
        </p:nvSpPr>
        <p:spPr>
          <a:xfrm>
            <a:off x="3058759" y="56388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30CBFA-A365-8F30-DC55-B39890BE456F}"/>
              </a:ext>
            </a:extLst>
          </p:cNvPr>
          <p:cNvSpPr/>
          <p:nvPr/>
        </p:nvSpPr>
        <p:spPr>
          <a:xfrm>
            <a:off x="4958462" y="56388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93615E-F9CC-E9F0-8CDF-D9217FAB9A15}"/>
              </a:ext>
            </a:extLst>
          </p:cNvPr>
          <p:cNvSpPr/>
          <p:nvPr/>
        </p:nvSpPr>
        <p:spPr>
          <a:xfrm>
            <a:off x="6838430" y="56388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FA12D-ED20-ACEA-DB87-096E5A53A2C2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66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8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89" y="2763642"/>
            <a:ext cx="7864308" cy="1330716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latin typeface="+mn-lt"/>
              </a:rPr>
              <a:t>It is time for your questions!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2E007-3E6B-D39C-BCE2-EB7FF5AD11CD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42749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89" y="2438400"/>
            <a:ext cx="7864308" cy="2209800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latin typeface="+mn-lt"/>
              </a:rPr>
              <a:t>Thank you!</a:t>
            </a:r>
            <a:br>
              <a:rPr lang="en-AU" sz="2800" dirty="0">
                <a:latin typeface="+mn-lt"/>
              </a:rPr>
            </a:br>
            <a:br>
              <a:rPr lang="en-AU" sz="2800" dirty="0">
                <a:latin typeface="+mn-lt"/>
              </a:rPr>
            </a:br>
            <a:r>
              <a:rPr lang="en-AU" sz="2400" dirty="0">
                <a:latin typeface="+mn-lt"/>
              </a:rPr>
              <a:t>A special thanks to CHES 2022 organizers and sponsors for their generous support for expenses. Thank you!</a:t>
            </a:r>
            <a:endParaRPr lang="en-AU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B49C3-B95A-85AD-495E-6D75A13A9A47}"/>
              </a:ext>
            </a:extLst>
          </p:cNvPr>
          <p:cNvSpPr txBox="1"/>
          <p:nvPr/>
        </p:nvSpPr>
        <p:spPr>
          <a:xfrm>
            <a:off x="7924800" y="630815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5443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On-chip Power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4000"/>
            <a:ext cx="7482058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Measure variations in signal propagation delay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Propagation delay variations are related to changes in operating condition such as supply-voltage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rgbClr val="FF0000"/>
                  </a:fgClr>
                  <a:bgClr>
                    <a:schemeClr val="bg1"/>
                  </a:bgClr>
                </a:pattFill>
                <a:latin typeface="+mn-lt"/>
                <a:ea typeface="+mn-ea"/>
                <a:cs typeface="+mn-cs"/>
              </a:rPr>
              <a:t>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latin typeface="+mn-lt"/>
              </a:rPr>
              <a:t>Power consumption leads 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Therefore, signal propagation delay can be used to measure power consumption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Existing on-chip power sensors: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Time-to-digital converter (TDC)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Ring oscillator (RO)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VITI – proposed in this work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●●●●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390B4-463B-E1EC-FF8F-A7ECB284315C}"/>
              </a:ext>
            </a:extLst>
          </p:cNvPr>
          <p:cNvSpPr txBox="1"/>
          <p:nvPr/>
        </p:nvSpPr>
        <p:spPr>
          <a:xfrm>
            <a:off x="3861338" y="2819400"/>
            <a:ext cx="200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n w="12700">
                  <a:solidFill>
                    <a:schemeClr val="accent6"/>
                  </a:solidFill>
                  <a:prstDash val="solid"/>
                </a:ln>
                <a:pattFill prst="ltDnDiag">
                  <a:fgClr>
                    <a:schemeClr val="accent6"/>
                  </a:fgClr>
                  <a:bgClr>
                    <a:schemeClr val="bg1"/>
                  </a:bgClr>
                </a:pattFill>
              </a:rPr>
              <a:t>↓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n-lt"/>
              </a:rPr>
              <a:t>supply-voltage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50F59-4C51-71E4-ECE7-6E8731958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7566" y="3657600"/>
            <a:ext cx="3119634" cy="144154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459423A-A096-F783-5DAF-B37E6CB04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9200" y="5264052"/>
            <a:ext cx="2638568" cy="144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E7B10-6777-2E5A-76BE-B1205977E41C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962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Remote Power Analysis (RPA)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2578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Extract cryptographic secrets by analyzing power consumption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Uses on-chip power sensors – no oscilloscopes required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Can be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performed remotely without having physical access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4BA7768-B3BC-2958-1BEC-35C5AE333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3581400"/>
            <a:ext cx="3790196" cy="21259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54F148-628E-17A0-51BE-45B1A6C6F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54833" y="3581400"/>
            <a:ext cx="3913640" cy="21259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0D0D13-EAC2-4B55-22B0-A4028944A0E0}"/>
              </a:ext>
            </a:extLst>
          </p:cNvPr>
          <p:cNvCxnSpPr/>
          <p:nvPr/>
        </p:nvCxnSpPr>
        <p:spPr>
          <a:xfrm>
            <a:off x="4191000" y="3276600"/>
            <a:ext cx="0" cy="28956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1CCA93-3721-A664-21A0-1DE1A4DB14FC}"/>
              </a:ext>
            </a:extLst>
          </p:cNvPr>
          <p:cNvSpPr txBox="1"/>
          <p:nvPr/>
        </p:nvSpPr>
        <p:spPr>
          <a:xfrm>
            <a:off x="1163339" y="5816025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“Traditional” Power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Attacks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AF3FC-092F-17AB-226F-1652E650A7E2}"/>
              </a:ext>
            </a:extLst>
          </p:cNvPr>
          <p:cNvSpPr txBox="1"/>
          <p:nvPr/>
        </p:nvSpPr>
        <p:spPr>
          <a:xfrm>
            <a:off x="5537691" y="5816025"/>
            <a:ext cx="154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Remote Power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Attacks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1D4B3-162E-80D5-62D9-AFD3D1324EDF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44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Remote Power Analysis (RPA)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2AA-5049-F55E-627F-B992A5B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89" y="1523999"/>
            <a:ext cx="7482058" cy="52578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Extract cryptographic secrets by analyzing power consumption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Uses on-chip power sensors – no oscilloscopes required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Can be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performed remotely without having physical access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n-lt"/>
              </a:rPr>
              <a:t>Typical target is an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Advanced Encryption Standard (AES) </a:t>
            </a:r>
            <a:r>
              <a:rPr lang="en-US" sz="2000" dirty="0">
                <a:latin typeface="+mn-lt"/>
              </a:rPr>
              <a:t>module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A good indication on the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sensitivity</a:t>
            </a:r>
            <a:r>
              <a:rPr lang="en-US" sz="2000" dirty="0">
                <a:latin typeface="+mn-lt"/>
              </a:rPr>
              <a:t> of an on-chip sensor to small power variations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Key rank (KR)</a:t>
            </a:r>
            <a:r>
              <a:rPr lang="en-US" sz="2000" baseline="30000" dirty="0">
                <a:latin typeface="+mn-lt"/>
              </a:rPr>
              <a:t>*</a:t>
            </a:r>
            <a:r>
              <a:rPr lang="en-US" sz="2000" dirty="0">
                <a:latin typeface="+mn-lt"/>
              </a:rPr>
              <a:t> is used as the performance metric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KR: the rank of the correct key, when all key guesses are sorted using the information recovered with RPA attack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Lower the KR, better it is: KR = 1 means, the key is fully recovered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71833-F3A5-FB7A-6FE0-1FD78709D5FE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69ACA-EA74-C429-DCFA-39CDE77A5E43}"/>
              </a:ext>
            </a:extLst>
          </p:cNvPr>
          <p:cNvSpPr txBox="1"/>
          <p:nvPr/>
        </p:nvSpPr>
        <p:spPr>
          <a:xfrm>
            <a:off x="228600" y="6397823"/>
            <a:ext cx="817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N. </a:t>
            </a:r>
            <a:r>
              <a:rPr lang="en-US" sz="1400" b="1" dirty="0" err="1"/>
              <a:t>Veyrat-Charvillon</a:t>
            </a:r>
            <a:r>
              <a:rPr lang="en-US" sz="1400" b="1" dirty="0"/>
              <a:t> et al., "Security Evaluations Beyond Computing Power"</a:t>
            </a:r>
          </a:p>
        </p:txBody>
      </p:sp>
    </p:spTree>
    <p:extLst>
      <p:ext uri="{BB962C8B-B14F-4D97-AF65-F5344CB8AC3E}">
        <p14:creationId xmlns:p14="http://schemas.microsoft.com/office/powerpoint/2010/main" val="35737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790171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Placement and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Constrained due to long tapped delay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Arbitrary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Long CARRY chain on floorplan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Contains combinational loops – used in power 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Number of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Several (≈64)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Resource requirement per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High – 34 FPGA slices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98B47-EBC5-0AD8-2CC9-928E6ECB1DEE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8108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93FA-8A0E-FBA9-D449-71B60DF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9" y="365177"/>
            <a:ext cx="7482058" cy="1006423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+mn-lt"/>
              </a:rPr>
              <a:t>TDC and RO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4870B4-944E-2331-22E3-93C4109D9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46411"/>
              </p:ext>
            </p:extLst>
          </p:nvPr>
        </p:nvGraphicFramePr>
        <p:xfrm>
          <a:off x="304800" y="1066800"/>
          <a:ext cx="7863059" cy="513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573">
                  <a:extLst>
                    <a:ext uri="{9D8B030D-6E8A-4147-A177-3AD203B41FA5}">
                      <a16:colId xmlns:a16="http://schemas.microsoft.com/office/drawing/2014/main" val="208362089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3225769070"/>
                    </a:ext>
                  </a:extLst>
                </a:gridCol>
                <a:gridCol w="2995743">
                  <a:extLst>
                    <a:ext uri="{9D8B030D-6E8A-4147-A177-3AD203B41FA5}">
                      <a16:colId xmlns:a16="http://schemas.microsoft.com/office/drawing/2014/main" val="2828145093"/>
                    </a:ext>
                  </a:extLst>
                </a:gridCol>
              </a:tblGrid>
              <a:tr h="4441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Time-to-digital Converter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Ring Oscillator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36983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Placement and routing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Constrained due to long tapped delay line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Arbitrary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9013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Characteristic</a:t>
                      </a:r>
                    </a:p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features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Contains latches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Long CARRY chain on floorplan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Contains combinational loops – used in power viruses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148433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Number of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Several (≈64)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34569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Resource requirement per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High – 34 FPGA slices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Low – 2 FPGA slices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88363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Sample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Can be misaligned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11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DEBD7-1CC0-A3C0-A64B-5456F2CE84B6}"/>
              </a:ext>
            </a:extLst>
          </p:cNvPr>
          <p:cNvSpPr txBox="1"/>
          <p:nvPr/>
        </p:nvSpPr>
        <p:spPr>
          <a:xfrm>
            <a:off x="228600" y="6258580"/>
            <a:ext cx="81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*</a:t>
            </a:r>
            <a:r>
              <a:rPr lang="en-US" sz="1400" b="1" dirty="0"/>
              <a:t> F. Schellenberg et al., "An inside job: Remote power analysis attacks on FPGAs"</a:t>
            </a:r>
          </a:p>
          <a:p>
            <a:r>
              <a:rPr lang="en-US" sz="2000" b="1" baseline="30000" dirty="0"/>
              <a:t>+</a:t>
            </a:r>
            <a:r>
              <a:rPr lang="en-US" sz="1400" b="1" dirty="0"/>
              <a:t> J. Gravellier et al., "High-Speed Ring Oscillator based Sensors for Remote Side-Channel Attacks on FPGAs"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138C8-02E6-CA43-CE2D-6584810F171A}"/>
              </a:ext>
            </a:extLst>
          </p:cNvPr>
          <p:cNvSpPr txBox="1"/>
          <p:nvPr/>
        </p:nvSpPr>
        <p:spPr>
          <a:xfrm>
            <a:off x="8458200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348537"/>
      </p:ext>
    </p:extLst>
  </p:cSld>
  <p:clrMapOvr>
    <a:masterClrMapping/>
  </p:clrMapOvr>
</p:sld>
</file>

<file path=ppt/theme/theme1.xml><?xml version="1.0" encoding="utf-8"?>
<a:theme xmlns:a="http://schemas.openxmlformats.org/drawingml/2006/main" name="UNS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D1C4CFB-A516-9548-9910-81BA2B855D6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18D41C2-C1DA-7E4C-8D5E-C61C548BFD2F}"/>
    </a:ext>
  </a:extLst>
</a:theme>
</file>

<file path=ppt/theme/theme3.xml><?xml version="1.0" encoding="utf-8"?>
<a:theme xmlns:a="http://schemas.openxmlformats.org/drawingml/2006/main" name="1_UNS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D1C4CFB-A516-9548-9910-81BA2B855D68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18D41C2-C1DA-7E4C-8D5E-C61C548BFD2F}"/>
    </a:ext>
  </a:extLst>
</a:theme>
</file>

<file path=ppt/theme/theme5.xml><?xml version="1.0" encoding="utf-8"?>
<a:theme xmlns:a="http://schemas.openxmlformats.org/drawingml/2006/main" name="2_UNS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D1C4CFB-A516-9548-9910-81BA2B855D68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18D41C2-C1DA-7E4C-8D5E-C61C548BFD2F}"/>
    </a:ext>
  </a:extLst>
</a:theme>
</file>

<file path=ppt/theme/theme7.xml><?xml version="1.0" encoding="utf-8"?>
<a:theme xmlns:a="http://schemas.openxmlformats.org/drawingml/2006/main" name="1584659414_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D1C4CFB-A516-9548-9910-81BA2B855D68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18D41C2-C1DA-7E4C-8D5E-C61C548BFD2F}"/>
    </a:ext>
  </a:extLst>
</a:theme>
</file>

<file path=ppt/theme/theme9.xml><?xml version="1.0" encoding="utf-8"?>
<a:theme xmlns:a="http://schemas.openxmlformats.org/drawingml/2006/main" name="1_1584659414_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FE0A266-EDCB-C248-83CC-A393B2B71955}" vid="{9D1C4CFB-A516-9548-9910-81BA2B855D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tf00001226</Template>
  <TotalTime>5147</TotalTime>
  <Words>2175</Words>
  <Application>Microsoft Office PowerPoint</Application>
  <PresentationFormat>On-screen Show (4:3)</PresentationFormat>
  <Paragraphs>640</Paragraphs>
  <Slides>49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Calibri</vt:lpstr>
      <vt:lpstr>Calibri Light</vt:lpstr>
      <vt:lpstr>Candara</vt:lpstr>
      <vt:lpstr>UNSW</vt:lpstr>
      <vt:lpstr>Custom Design</vt:lpstr>
      <vt:lpstr>1_UNSW</vt:lpstr>
      <vt:lpstr>1_Custom Design</vt:lpstr>
      <vt:lpstr>2_UNSW</vt:lpstr>
      <vt:lpstr>2_Custom Design</vt:lpstr>
      <vt:lpstr>1584659414_4x3</vt:lpstr>
      <vt:lpstr>3_Custom Design</vt:lpstr>
      <vt:lpstr>1_1584659414_4x3</vt:lpstr>
      <vt:lpstr>PowerPoint Presentation</vt:lpstr>
      <vt:lpstr>This talk is about…</vt:lpstr>
      <vt:lpstr>In this talk…</vt:lpstr>
      <vt:lpstr>PowerPoint Presentation</vt:lpstr>
      <vt:lpstr>On-chip Power Sensors</vt:lpstr>
      <vt:lpstr>Remote Power Analysis (RPA) Attacks</vt:lpstr>
      <vt:lpstr>Remote Power Analysis (RPA) Attacks</vt:lpstr>
      <vt:lpstr>TDC and RO</vt:lpstr>
      <vt:lpstr>TDC and RO</vt:lpstr>
      <vt:lpstr>TDC and RO</vt:lpstr>
      <vt:lpstr>TDC and RO</vt:lpstr>
      <vt:lpstr>TDC and RO</vt:lpstr>
      <vt:lpstr>TDC and RO</vt:lpstr>
      <vt:lpstr>TDC and RO</vt:lpstr>
      <vt:lpstr>TDC and RO</vt:lpstr>
      <vt:lpstr>PowerPoint Presentation</vt:lpstr>
      <vt:lpstr>Design of VITI</vt:lpstr>
      <vt:lpstr>Design of VITI</vt:lpstr>
      <vt:lpstr>Design of VITI</vt:lpstr>
      <vt:lpstr>Design of VITI</vt:lpstr>
      <vt:lpstr>Design of VITI</vt:lpstr>
      <vt:lpstr>Design of VITI</vt:lpstr>
      <vt:lpstr>Design of VITI</vt:lpstr>
      <vt:lpstr>Design of VITI</vt:lpstr>
      <vt:lpstr>Design of VITI</vt:lpstr>
      <vt:lpstr>Design of VITI</vt:lpstr>
      <vt:lpstr>PowerPoint Presentation</vt:lpstr>
      <vt:lpstr>RPA Performance of VITI – Placement of AES module</vt:lpstr>
      <vt:lpstr>RPA Performance of VITI – Placement of AES module</vt:lpstr>
      <vt:lpstr>RPA Performance of VITI – Placement of VITI</vt:lpstr>
      <vt:lpstr>RPA Performance of VITI – Placement of VITI</vt:lpstr>
      <vt:lpstr>RPA Performance of VITI – Placement of VITI</vt:lpstr>
      <vt:lpstr>RPA Performance of VITI – Placement of VITI</vt:lpstr>
      <vt:lpstr>RPA Performance of VITI – Placement of VITI</vt:lpstr>
      <vt:lpstr>RPA Performance of VITI – Placement of VITI</vt:lpstr>
      <vt:lpstr>RPA Performance of VITI – Placement of VITI</vt:lpstr>
      <vt:lpstr>RPA Performance of VITI – Placement of VITI</vt:lpstr>
      <vt:lpstr>RPA Performance of VITI – Temperature Change</vt:lpstr>
      <vt:lpstr>RPA Performance of VITI – Temperature Change</vt:lpstr>
      <vt:lpstr>RPA Performance of VITI – Resource Efficiency</vt:lpstr>
      <vt:lpstr>RPA Performance of VITI – Resource Efficiency</vt:lpstr>
      <vt:lpstr>RPA Performance of VITI – Resource Efficiency</vt:lpstr>
      <vt:lpstr>RPA Performance of VITI – Resource Efficiency</vt:lpstr>
      <vt:lpstr>RPA Performance of VITI – Resource Efficiency</vt:lpstr>
      <vt:lpstr>RPA Performance of VITI</vt:lpstr>
      <vt:lpstr>For more results and information</vt:lpstr>
      <vt:lpstr>In this talk…</vt:lpstr>
      <vt:lpstr>It is time for your questions!</vt:lpstr>
      <vt:lpstr>Thank you!  A special thanks to CHES 2022 organizers and sponsors for their generous support for expenses.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Remote Power Analysis Attacks and Countermeasures</dc:title>
  <dc:creator>cse</dc:creator>
  <cp:lastModifiedBy>Brian Udugama</cp:lastModifiedBy>
  <cp:revision>104</cp:revision>
  <dcterms:created xsi:type="dcterms:W3CDTF">2006-08-16T00:00:00Z</dcterms:created>
  <dcterms:modified xsi:type="dcterms:W3CDTF">2022-09-20T08:59:50Z</dcterms:modified>
</cp:coreProperties>
</file>