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5" r:id="rId18"/>
    <p:sldId id="276" r:id="rId19"/>
    <p:sldId id="277" r:id="rId20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62"/>
    <a:srgbClr val="003560"/>
    <a:srgbClr val="8DAE10"/>
    <a:srgbClr val="003761"/>
    <a:srgbClr val="C6D78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91" autoAdjust="0"/>
    <p:restoredTop sz="85899" autoAdjust="0"/>
  </p:normalViewPr>
  <p:slideViewPr>
    <p:cSldViewPr snapToObjects="1">
      <p:cViewPr varScale="1">
        <p:scale>
          <a:sx n="147" d="100"/>
          <a:sy n="147" d="100"/>
        </p:scale>
        <p:origin x="270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>
      <p:cViewPr varScale="1">
        <p:scale>
          <a:sx n="87" d="100"/>
          <a:sy n="87" d="100"/>
        </p:scale>
        <p:origin x="302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19EA04F-277E-4512-8538-C0815DCF5E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E61557-CAE4-4B98-A48B-67A2235EF9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36016-A884-4416-A76D-7FB6F6CEF4B2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67966D-E02A-470B-8A04-6D33C32B08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19DCB0-6728-40CD-AEC3-93CD8D76F7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F94BD-1FDA-4C18-8709-8D44D09B6CD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06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728AD-B8FF-467B-AF5F-4891412E46D0}" type="datetimeFigureOut">
              <a:rPr lang="de-DE" smtClean="0"/>
              <a:t>19.09.2022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6596" y="4858258"/>
            <a:ext cx="2345164" cy="161748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2"/>
                </a:solidFill>
                <a:latin typeface="RubFlama" panose="02000000000000000000" pitchFamily="2" charset="0"/>
              </a:defRPr>
            </a:lvl1pPr>
          </a:lstStyle>
          <a:p>
            <a:r>
              <a:rPr lang="de-DE" dirty="0"/>
              <a:t>CHES, September 2022, Leuven, Belgium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12" y="3174226"/>
            <a:ext cx="1512168" cy="104950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FE2DEA6-4F76-4BF3-A4CD-42FDDDA6B7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96" y="3395394"/>
            <a:ext cx="8897892" cy="4556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rgbClr val="003560"/>
                </a:solidFill>
                <a:latin typeface="RubFlama" panose="02000000000000000000" pitchFamily="2" charset="0"/>
              </a:defRPr>
            </a:lvl1pPr>
          </a:lstStyle>
          <a:p>
            <a:pPr lvl="0"/>
            <a:r>
              <a:rPr lang="en-US" noProof="0" dirty="0"/>
              <a:t>The Title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B4AFF73E-44FE-4714-BD8C-41436E0641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6" y="3864619"/>
            <a:ext cx="6809660" cy="35317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2"/>
                </a:solidFill>
                <a:latin typeface="RubFlama" panose="02000000000000000000" pitchFamily="2" charset="0"/>
              </a:defRPr>
            </a:lvl1pPr>
          </a:lstStyle>
          <a:p>
            <a:pPr lvl="0"/>
            <a:r>
              <a:rPr lang="en-US" noProof="0" dirty="0"/>
              <a:t>authors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109" y="121202"/>
            <a:ext cx="915518" cy="9155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82357"/>
            <a:ext cx="2361150" cy="1249309"/>
          </a:xfrm>
          <a:prstGeom prst="rect">
            <a:avLst/>
          </a:prstGeom>
        </p:spPr>
      </p:pic>
      <p:pic>
        <p:nvPicPr>
          <p:cNvPr id="16" name="Grafik 12">
            <a:extLst>
              <a:ext uri="{FF2B5EF4-FFF2-40B4-BE49-F238E27FC236}">
                <a16:creationId xmlns:a16="http://schemas.microsoft.com/office/drawing/2014/main" id="{03522900-C090-4FF1-FEB0-58B4D3C1950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92280" y="4445921"/>
            <a:ext cx="1167018" cy="824674"/>
          </a:xfrm>
          <a:prstGeom prst="rect">
            <a:avLst/>
          </a:prstGeom>
        </p:spPr>
      </p:pic>
      <p:pic>
        <p:nvPicPr>
          <p:cNvPr id="17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8301E9F-A1A2-14CE-FEF0-33F4D0A89A9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5200" y="4596237"/>
            <a:ext cx="959443" cy="547263"/>
          </a:xfrm>
          <a:prstGeom prst="rect">
            <a:avLst/>
          </a:prstGeom>
        </p:spPr>
      </p:pic>
      <p:pic>
        <p:nvPicPr>
          <p:cNvPr id="15" name="Grafik 14" descr="Ein Bild, das Elektronik, Schaltkreis enthält.">
            <a:extLst>
              <a:ext uri="{FF2B5EF4-FFF2-40B4-BE49-F238E27FC236}">
                <a16:creationId xmlns:a16="http://schemas.microsoft.com/office/drawing/2014/main" id="{840A1257-3C1A-C376-6E6C-0BB15FD00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15654" r="959" b="20527"/>
          <a:stretch/>
        </p:blipFill>
        <p:spPr>
          <a:xfrm>
            <a:off x="0" y="0"/>
            <a:ext cx="7092280" cy="304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28420"/>
            <a:ext cx="7488832" cy="267342"/>
          </a:xfrm>
        </p:spPr>
        <p:txBody>
          <a:bodyPr/>
          <a:lstStyle>
            <a:lvl1pPr>
              <a:defRPr>
                <a:latin typeface="RubFlama" panose="02000000000000000000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6D90FE4-CB6A-42BB-8784-F617E68D1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ubFlama" panose="02000000000000000000" pitchFamily="2" charset="0"/>
              </a:defRPr>
            </a:lvl1pPr>
          </a:lstStyle>
          <a:p>
            <a:r>
              <a:rPr lang="de-DE" dirty="0"/>
              <a:t>CHES, September 2022, Leuven, Belgium</a:t>
            </a:r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3C4F642-EC9F-43D1-8CD4-B0444B200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4919549"/>
            <a:ext cx="6264696" cy="223949"/>
          </a:xfrm>
        </p:spPr>
        <p:txBody>
          <a:bodyPr/>
          <a:lstStyle>
            <a:lvl1pPr>
              <a:defRPr>
                <a:latin typeface="RubFlama" panose="02000000000000000000" pitchFamily="2" charset="0"/>
              </a:defRPr>
            </a:lvl1pPr>
          </a:lstStyle>
          <a:p>
            <a:r>
              <a:rPr lang="en-US" dirty="0"/>
              <a:t>Title of the paper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6D0B4BD-066A-475C-B69E-CF32EA62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472" y="4919549"/>
            <a:ext cx="297840" cy="223949"/>
          </a:xfrm>
        </p:spPr>
        <p:txBody>
          <a:bodyPr/>
          <a:lstStyle>
            <a:lvl1pPr>
              <a:defRPr>
                <a:latin typeface="RubFlama" panose="02000000000000000000" pitchFamily="2" charset="0"/>
              </a:defRPr>
            </a:lvl1pPr>
          </a:lstStyle>
          <a:p>
            <a:r>
              <a:rPr lang="de-DE" dirty="0"/>
              <a:t>&lt;#&gt;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3F7DA327-7C87-4980-BCE4-51ABF18340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95761"/>
            <a:ext cx="7488832" cy="27578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2"/>
                </a:solidFill>
                <a:latin typeface="RubFlama" panose="02000000000000000000" pitchFamily="2" charset="0"/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 hasCustomPrompt="1"/>
          </p:nvPr>
        </p:nvSpPr>
        <p:spPr>
          <a:xfrm>
            <a:off x="199748" y="879842"/>
            <a:ext cx="8620724" cy="3996164"/>
          </a:xfrm>
          <a:prstGeom prst="rect">
            <a:avLst/>
          </a:prstGeom>
        </p:spPr>
        <p:txBody>
          <a:bodyPr/>
          <a:lstStyle>
            <a:lvl1pPr>
              <a:defRPr>
                <a:latin typeface="RubFlama" panose="02000000000000000000" pitchFamily="2" charset="0"/>
              </a:defRPr>
            </a:lvl1pPr>
            <a:lvl2pPr defTabSz="234000">
              <a:tabLst>
                <a:tab pos="234000" algn="l"/>
              </a:tabLst>
              <a:defRPr>
                <a:latin typeface="RubFlama" panose="02000000000000000000" pitchFamily="2" charset="0"/>
              </a:defRPr>
            </a:lvl2pPr>
            <a:lvl3pPr marL="234000" indent="-234000" defTabSz="234000">
              <a:buFont typeface="Arial" panose="020B0604020202020204" pitchFamily="34" charset="0"/>
              <a:buChar char="•"/>
              <a:tabLst>
                <a:tab pos="234000" algn="l"/>
              </a:tabLst>
              <a:defRPr>
                <a:latin typeface="RubFlama" panose="02000000000000000000" pitchFamily="2" charset="0"/>
              </a:defRPr>
            </a:lvl3pPr>
            <a:lvl4pPr marL="468000" indent="-234000" defTabSz="234000">
              <a:buFont typeface="Arial" panose="020B0604020202020204" pitchFamily="34" charset="0"/>
              <a:buChar char="•"/>
              <a:tabLst>
                <a:tab pos="234000" algn="l"/>
              </a:tabLst>
              <a:defRPr>
                <a:latin typeface="RubFlama" panose="02000000000000000000" pitchFamily="2" charset="0"/>
              </a:defRPr>
            </a:lvl4pPr>
            <a:lvl5pPr marL="702000" indent="-234000" defTabSz="234000">
              <a:buFont typeface="Arial" panose="020B0604020202020204" pitchFamily="34" charset="0"/>
              <a:buChar char="•"/>
              <a:tabLst>
                <a:tab pos="234000" algn="l"/>
              </a:tabLst>
              <a:defRPr>
                <a:latin typeface="RubFlama" panose="02000000000000000000" pitchFamily="2" charset="0"/>
              </a:defRPr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>
                <a:latin typeface="RubFlama" panose="02000000000000000000" pitchFamily="2" charset="0"/>
              </a:defRPr>
            </a:lvl6pPr>
            <a:lvl7pPr defTabSz="234000">
              <a:tabLst>
                <a:tab pos="234000" algn="l"/>
              </a:tabLst>
              <a:defRPr>
                <a:latin typeface="RubFlama" panose="02000000000000000000" pitchFamily="2" charset="0"/>
              </a:defRPr>
            </a:lvl7pPr>
            <a:lvl8pPr defTabSz="234000">
              <a:tabLst>
                <a:tab pos="234000" algn="l"/>
              </a:tabLst>
              <a:defRPr>
                <a:latin typeface="RubFlama" panose="02000000000000000000" pitchFamily="2" charset="0"/>
              </a:defRPr>
            </a:lvl8pPr>
            <a:lvl9pPr defTabSz="234000">
              <a:tabLst>
                <a:tab pos="234000" algn="l"/>
              </a:tabLst>
              <a:defRPr>
                <a:latin typeface="RubFlama" panose="02000000000000000000" pitchFamily="2" charset="0"/>
              </a:defRPr>
            </a:lvl9pPr>
          </a:lstStyle>
          <a:p>
            <a:pPr lvl="0"/>
            <a:r>
              <a:rPr lang="en-US" noProof="0" dirty="0"/>
              <a:t>Subline auf </a:t>
            </a:r>
            <a:r>
              <a:rPr lang="en-US" noProof="0" dirty="0" err="1"/>
              <a:t>erster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r>
              <a:rPr lang="en-US" noProof="0" dirty="0"/>
              <a:t> // </a:t>
            </a:r>
            <a:r>
              <a:rPr lang="en-US" noProof="0" dirty="0" err="1"/>
              <a:t>für</a:t>
            </a:r>
            <a:r>
              <a:rPr lang="en-US" noProof="0" dirty="0"/>
              <a:t> </a:t>
            </a:r>
            <a:r>
              <a:rPr lang="en-US" noProof="0" dirty="0" err="1"/>
              <a:t>weitere</a:t>
            </a:r>
            <a:r>
              <a:rPr lang="en-US" noProof="0" dirty="0"/>
              <a:t> </a:t>
            </a:r>
            <a:r>
              <a:rPr lang="en-US" noProof="0" dirty="0" err="1"/>
              <a:t>Ebenen</a:t>
            </a:r>
            <a:r>
              <a:rPr lang="en-US" noProof="0" dirty="0"/>
              <a:t> &gt;&gt; </a:t>
            </a:r>
            <a:r>
              <a:rPr lang="en-US" noProof="0" dirty="0" err="1"/>
              <a:t>Menü</a:t>
            </a:r>
            <a:r>
              <a:rPr lang="en-US" noProof="0" dirty="0"/>
              <a:t> &gt; Start &gt; </a:t>
            </a:r>
            <a:r>
              <a:rPr lang="en-US" noProof="0" dirty="0" err="1"/>
              <a:t>Absatz</a:t>
            </a:r>
            <a:r>
              <a:rPr lang="en-US" noProof="0" dirty="0"/>
              <a:t> &gt; </a:t>
            </a:r>
            <a:r>
              <a:rPr lang="en-US" noProof="0" dirty="0" err="1"/>
              <a:t>Listenebene</a:t>
            </a:r>
            <a:r>
              <a:rPr lang="en-US" noProof="0" dirty="0"/>
              <a:t> </a:t>
            </a:r>
            <a:r>
              <a:rPr lang="en-US" noProof="0" dirty="0" err="1"/>
              <a:t>erhöhen</a:t>
            </a:r>
            <a:r>
              <a:rPr lang="en-US" noProof="0" dirty="0"/>
              <a:t> </a:t>
            </a:r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5"/>
            <a:r>
              <a:rPr lang="en-US" noProof="0" dirty="0" err="1"/>
              <a:t>Sechste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6"/>
            <a:r>
              <a:rPr lang="en-US" noProof="0" dirty="0" err="1"/>
              <a:t>Siebte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7"/>
            <a:r>
              <a:rPr lang="en-US" noProof="0" dirty="0" err="1"/>
              <a:t>Achte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8"/>
            <a:r>
              <a:rPr lang="en-US" noProof="0" dirty="0" err="1"/>
              <a:t>Neunte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28420"/>
            <a:ext cx="7488832" cy="267342"/>
          </a:xfrm>
        </p:spPr>
        <p:txBody>
          <a:bodyPr/>
          <a:lstStyle>
            <a:lvl1pPr>
              <a:defRPr>
                <a:latin typeface="RubFlama" panose="02000000000000000000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6D90FE4-CB6A-42BB-8784-F617E68D1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ubFlama" panose="02000000000000000000" pitchFamily="2" charset="0"/>
              </a:defRPr>
            </a:lvl1pPr>
          </a:lstStyle>
          <a:p>
            <a:r>
              <a:rPr lang="de-DE" dirty="0"/>
              <a:t>CHES, September 2022, Leuven, Belgium</a:t>
            </a:r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3C4F642-EC9F-43D1-8CD4-B0444B200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4919549"/>
            <a:ext cx="6264696" cy="223949"/>
          </a:xfrm>
        </p:spPr>
        <p:txBody>
          <a:bodyPr/>
          <a:lstStyle>
            <a:lvl1pPr>
              <a:defRPr>
                <a:latin typeface="RubFlama" panose="02000000000000000000" pitchFamily="2" charset="0"/>
              </a:defRPr>
            </a:lvl1pPr>
          </a:lstStyle>
          <a:p>
            <a:r>
              <a:rPr lang="en-US" dirty="0"/>
              <a:t>Title of the paper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6D0B4BD-066A-475C-B69E-CF32EA62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472" y="4919549"/>
            <a:ext cx="297840" cy="223949"/>
          </a:xfrm>
        </p:spPr>
        <p:txBody>
          <a:bodyPr/>
          <a:lstStyle>
            <a:lvl1pPr>
              <a:defRPr>
                <a:latin typeface="RubFlama" panose="02000000000000000000" pitchFamily="2" charset="0"/>
              </a:defRPr>
            </a:lvl1pPr>
          </a:lstStyle>
          <a:p>
            <a:r>
              <a:rPr lang="de-DE" dirty="0"/>
              <a:t>&lt;#&gt;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3F7DA327-7C87-4980-BCE4-51ABF18340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95761"/>
            <a:ext cx="7488832" cy="27578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2"/>
                </a:solidFill>
                <a:latin typeface="RubFlama" panose="02000000000000000000" pitchFamily="2" charset="0"/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 hasCustomPrompt="1"/>
          </p:nvPr>
        </p:nvSpPr>
        <p:spPr>
          <a:xfrm>
            <a:off x="199748" y="879842"/>
            <a:ext cx="4372252" cy="3996164"/>
          </a:xfrm>
          <a:prstGeom prst="rect">
            <a:avLst/>
          </a:prstGeom>
        </p:spPr>
        <p:txBody>
          <a:bodyPr/>
          <a:lstStyle>
            <a:lvl1pPr>
              <a:defRPr>
                <a:latin typeface="RubFlama" panose="02000000000000000000" pitchFamily="2" charset="0"/>
              </a:defRPr>
            </a:lvl1pPr>
            <a:lvl2pPr defTabSz="234000">
              <a:tabLst>
                <a:tab pos="234000" algn="l"/>
              </a:tabLst>
              <a:defRPr>
                <a:latin typeface="RubFlama" panose="02000000000000000000" pitchFamily="2" charset="0"/>
              </a:defRPr>
            </a:lvl2pPr>
            <a:lvl3pPr marL="234000" indent="-234000" defTabSz="234000">
              <a:buFont typeface="Arial" panose="020B0604020202020204" pitchFamily="34" charset="0"/>
              <a:buChar char="•"/>
              <a:tabLst>
                <a:tab pos="234000" algn="l"/>
              </a:tabLst>
              <a:defRPr>
                <a:latin typeface="RubFlama" panose="02000000000000000000" pitchFamily="2" charset="0"/>
              </a:defRPr>
            </a:lvl3pPr>
            <a:lvl4pPr marL="468000" indent="-234000" defTabSz="234000">
              <a:buFont typeface="Arial" panose="020B0604020202020204" pitchFamily="34" charset="0"/>
              <a:buChar char="•"/>
              <a:tabLst>
                <a:tab pos="234000" algn="l"/>
              </a:tabLst>
              <a:defRPr>
                <a:latin typeface="RubFlama" panose="02000000000000000000" pitchFamily="2" charset="0"/>
              </a:defRPr>
            </a:lvl4pPr>
            <a:lvl5pPr marL="702000" indent="-234000" defTabSz="234000">
              <a:buFont typeface="Arial" panose="020B0604020202020204" pitchFamily="34" charset="0"/>
              <a:buChar char="•"/>
              <a:tabLst>
                <a:tab pos="234000" algn="l"/>
              </a:tabLst>
              <a:defRPr>
                <a:latin typeface="RubFlama" panose="02000000000000000000" pitchFamily="2" charset="0"/>
              </a:defRPr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>
                <a:latin typeface="RubFlama" panose="02000000000000000000" pitchFamily="2" charset="0"/>
              </a:defRPr>
            </a:lvl6pPr>
            <a:lvl7pPr defTabSz="234000">
              <a:tabLst>
                <a:tab pos="234000" algn="l"/>
              </a:tabLst>
              <a:defRPr>
                <a:latin typeface="RubFlama" panose="02000000000000000000" pitchFamily="2" charset="0"/>
              </a:defRPr>
            </a:lvl7pPr>
            <a:lvl8pPr defTabSz="234000">
              <a:tabLst>
                <a:tab pos="234000" algn="l"/>
              </a:tabLst>
              <a:defRPr>
                <a:latin typeface="RubFlama" panose="02000000000000000000" pitchFamily="2" charset="0"/>
              </a:defRPr>
            </a:lvl8pPr>
            <a:lvl9pPr defTabSz="234000">
              <a:tabLst>
                <a:tab pos="234000" algn="l"/>
              </a:tabLst>
              <a:defRPr>
                <a:latin typeface="RubFlama" panose="02000000000000000000" pitchFamily="2" charset="0"/>
              </a:defRPr>
            </a:lvl9pPr>
          </a:lstStyle>
          <a:p>
            <a:pPr lvl="0"/>
            <a:r>
              <a:rPr lang="en-US" noProof="0" dirty="0"/>
              <a:t>Subline auf </a:t>
            </a:r>
            <a:r>
              <a:rPr lang="en-US" noProof="0" dirty="0" err="1"/>
              <a:t>erster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r>
              <a:rPr lang="en-US" noProof="0" dirty="0"/>
              <a:t> // </a:t>
            </a:r>
            <a:r>
              <a:rPr lang="en-US" noProof="0" dirty="0" err="1"/>
              <a:t>für</a:t>
            </a:r>
            <a:r>
              <a:rPr lang="en-US" noProof="0" dirty="0"/>
              <a:t> </a:t>
            </a:r>
            <a:r>
              <a:rPr lang="en-US" noProof="0" dirty="0" err="1"/>
              <a:t>weitere</a:t>
            </a:r>
            <a:r>
              <a:rPr lang="en-US" noProof="0" dirty="0"/>
              <a:t> </a:t>
            </a:r>
            <a:r>
              <a:rPr lang="en-US" noProof="0" dirty="0" err="1"/>
              <a:t>Ebenen</a:t>
            </a:r>
            <a:r>
              <a:rPr lang="en-US" noProof="0" dirty="0"/>
              <a:t> &gt;&gt; </a:t>
            </a:r>
            <a:r>
              <a:rPr lang="en-US" noProof="0" dirty="0" err="1"/>
              <a:t>Menü</a:t>
            </a:r>
            <a:r>
              <a:rPr lang="en-US" noProof="0" dirty="0"/>
              <a:t> &gt; Start &gt; </a:t>
            </a:r>
            <a:r>
              <a:rPr lang="en-US" noProof="0" dirty="0" err="1"/>
              <a:t>Absatz</a:t>
            </a:r>
            <a:r>
              <a:rPr lang="en-US" noProof="0" dirty="0"/>
              <a:t> &gt; </a:t>
            </a:r>
            <a:r>
              <a:rPr lang="en-US" noProof="0" dirty="0" err="1"/>
              <a:t>Listenebene</a:t>
            </a:r>
            <a:r>
              <a:rPr lang="en-US" noProof="0" dirty="0"/>
              <a:t> </a:t>
            </a:r>
            <a:r>
              <a:rPr lang="en-US" noProof="0" dirty="0" err="1"/>
              <a:t>erhöhen</a:t>
            </a:r>
            <a:r>
              <a:rPr lang="en-US" noProof="0" dirty="0"/>
              <a:t> </a:t>
            </a:r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5"/>
            <a:r>
              <a:rPr lang="en-US" noProof="0" dirty="0" err="1"/>
              <a:t>Sechste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6"/>
            <a:r>
              <a:rPr lang="en-US" noProof="0" dirty="0" err="1"/>
              <a:t>Siebte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7"/>
            <a:r>
              <a:rPr lang="en-US" noProof="0" dirty="0" err="1"/>
              <a:t>Achte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8"/>
            <a:r>
              <a:rPr lang="en-US" noProof="0" dirty="0" err="1"/>
              <a:t>Neunte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BC94585A-0EFC-DFC7-6C78-D45CE6587F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879475"/>
            <a:ext cx="4371975" cy="39957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8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28420"/>
            <a:ext cx="7488832" cy="267342"/>
          </a:xfrm>
        </p:spPr>
        <p:txBody>
          <a:bodyPr/>
          <a:lstStyle>
            <a:lvl1pPr>
              <a:defRPr>
                <a:latin typeface="RubFlama" panose="02000000000000000000" pitchFamily="2" charset="0"/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6D90FE4-CB6A-42BB-8784-F617E68D1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ubFlama" panose="02000000000000000000" pitchFamily="2" charset="0"/>
              </a:defRPr>
            </a:lvl1pPr>
          </a:lstStyle>
          <a:p>
            <a:r>
              <a:rPr lang="de-DE" dirty="0"/>
              <a:t>CHES, September 2022, Leuven, Belgium</a:t>
            </a:r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3C4F642-EC9F-43D1-8CD4-B0444B200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4919549"/>
            <a:ext cx="6264696" cy="223949"/>
          </a:xfrm>
        </p:spPr>
        <p:txBody>
          <a:bodyPr/>
          <a:lstStyle>
            <a:lvl1pPr>
              <a:defRPr>
                <a:latin typeface="RubFlama" panose="02000000000000000000" pitchFamily="2" charset="0"/>
              </a:defRPr>
            </a:lvl1pPr>
          </a:lstStyle>
          <a:p>
            <a:r>
              <a:rPr lang="en-US" dirty="0"/>
              <a:t>Title of the paper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6D0B4BD-066A-475C-B69E-CF32EA62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472" y="4919549"/>
            <a:ext cx="297840" cy="223949"/>
          </a:xfrm>
        </p:spPr>
        <p:txBody>
          <a:bodyPr/>
          <a:lstStyle>
            <a:lvl1pPr>
              <a:defRPr>
                <a:latin typeface="RubFlama" panose="02000000000000000000" pitchFamily="2" charset="0"/>
              </a:defRPr>
            </a:lvl1pPr>
          </a:lstStyle>
          <a:p>
            <a:r>
              <a:rPr lang="de-DE" dirty="0"/>
              <a:t>&lt;#&gt;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3F7DA327-7C87-4980-BCE4-51ABF18340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495761"/>
            <a:ext cx="7488832" cy="27578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2"/>
                </a:solidFill>
                <a:latin typeface="RubFlama" panose="02000000000000000000" pitchFamily="2" charset="0"/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 hasCustomPrompt="1"/>
          </p:nvPr>
        </p:nvSpPr>
        <p:spPr>
          <a:xfrm>
            <a:off x="199748" y="879842"/>
            <a:ext cx="4372252" cy="3132068"/>
          </a:xfrm>
          <a:prstGeom prst="rect">
            <a:avLst/>
          </a:prstGeom>
        </p:spPr>
        <p:txBody>
          <a:bodyPr/>
          <a:lstStyle>
            <a:lvl1pPr>
              <a:defRPr>
                <a:latin typeface="RubFlama" panose="02000000000000000000" pitchFamily="2" charset="0"/>
              </a:defRPr>
            </a:lvl1pPr>
            <a:lvl2pPr defTabSz="234000">
              <a:tabLst>
                <a:tab pos="234000" algn="l"/>
              </a:tabLst>
              <a:defRPr>
                <a:latin typeface="RubFlama" panose="02000000000000000000" pitchFamily="2" charset="0"/>
              </a:defRPr>
            </a:lvl2pPr>
            <a:lvl3pPr marL="234000" indent="-234000" defTabSz="234000">
              <a:buFont typeface="Arial" panose="020B0604020202020204" pitchFamily="34" charset="0"/>
              <a:buChar char="•"/>
              <a:tabLst>
                <a:tab pos="234000" algn="l"/>
              </a:tabLst>
              <a:defRPr>
                <a:latin typeface="RubFlama" panose="02000000000000000000" pitchFamily="2" charset="0"/>
              </a:defRPr>
            </a:lvl3pPr>
            <a:lvl4pPr marL="468000" indent="-234000" defTabSz="234000">
              <a:buFont typeface="Arial" panose="020B0604020202020204" pitchFamily="34" charset="0"/>
              <a:buChar char="•"/>
              <a:tabLst>
                <a:tab pos="234000" algn="l"/>
              </a:tabLst>
              <a:defRPr>
                <a:latin typeface="RubFlama" panose="02000000000000000000" pitchFamily="2" charset="0"/>
              </a:defRPr>
            </a:lvl4pPr>
            <a:lvl5pPr marL="702000" indent="-234000" defTabSz="234000">
              <a:buFont typeface="Arial" panose="020B0604020202020204" pitchFamily="34" charset="0"/>
              <a:buChar char="•"/>
              <a:tabLst>
                <a:tab pos="234000" algn="l"/>
              </a:tabLst>
              <a:defRPr>
                <a:latin typeface="RubFlama" panose="02000000000000000000" pitchFamily="2" charset="0"/>
              </a:defRPr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>
                <a:latin typeface="RubFlama" panose="02000000000000000000" pitchFamily="2" charset="0"/>
              </a:defRPr>
            </a:lvl6pPr>
            <a:lvl7pPr defTabSz="234000">
              <a:tabLst>
                <a:tab pos="234000" algn="l"/>
              </a:tabLst>
              <a:defRPr>
                <a:latin typeface="RubFlama" panose="02000000000000000000" pitchFamily="2" charset="0"/>
              </a:defRPr>
            </a:lvl7pPr>
            <a:lvl8pPr defTabSz="234000">
              <a:tabLst>
                <a:tab pos="234000" algn="l"/>
              </a:tabLst>
              <a:defRPr>
                <a:latin typeface="RubFlama" panose="02000000000000000000" pitchFamily="2" charset="0"/>
              </a:defRPr>
            </a:lvl8pPr>
            <a:lvl9pPr defTabSz="234000">
              <a:tabLst>
                <a:tab pos="234000" algn="l"/>
              </a:tabLst>
              <a:defRPr>
                <a:latin typeface="RubFlama" panose="02000000000000000000" pitchFamily="2" charset="0"/>
              </a:defRPr>
            </a:lvl9pPr>
          </a:lstStyle>
          <a:p>
            <a:pPr lvl="0"/>
            <a:r>
              <a:rPr lang="en-US" noProof="0" dirty="0"/>
              <a:t>Subline auf </a:t>
            </a:r>
            <a:r>
              <a:rPr lang="en-US" noProof="0" dirty="0" err="1"/>
              <a:t>erster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r>
              <a:rPr lang="en-US" noProof="0" dirty="0"/>
              <a:t> // </a:t>
            </a:r>
            <a:r>
              <a:rPr lang="en-US" noProof="0" dirty="0" err="1"/>
              <a:t>für</a:t>
            </a:r>
            <a:r>
              <a:rPr lang="en-US" noProof="0" dirty="0"/>
              <a:t> </a:t>
            </a:r>
            <a:r>
              <a:rPr lang="en-US" noProof="0" dirty="0" err="1"/>
              <a:t>weitere</a:t>
            </a:r>
            <a:r>
              <a:rPr lang="en-US" noProof="0" dirty="0"/>
              <a:t> </a:t>
            </a:r>
            <a:r>
              <a:rPr lang="en-US" noProof="0" dirty="0" err="1"/>
              <a:t>Ebenen</a:t>
            </a:r>
            <a:r>
              <a:rPr lang="en-US" noProof="0" dirty="0"/>
              <a:t> &gt;&gt; </a:t>
            </a:r>
            <a:r>
              <a:rPr lang="en-US" noProof="0" dirty="0" err="1"/>
              <a:t>Menü</a:t>
            </a:r>
            <a:r>
              <a:rPr lang="en-US" noProof="0" dirty="0"/>
              <a:t> &gt; Start &gt; </a:t>
            </a:r>
            <a:r>
              <a:rPr lang="en-US" noProof="0" dirty="0" err="1"/>
              <a:t>Absatz</a:t>
            </a:r>
            <a:r>
              <a:rPr lang="en-US" noProof="0" dirty="0"/>
              <a:t> &gt; </a:t>
            </a:r>
            <a:r>
              <a:rPr lang="en-US" noProof="0" dirty="0" err="1"/>
              <a:t>Listenebene</a:t>
            </a:r>
            <a:r>
              <a:rPr lang="en-US" noProof="0" dirty="0"/>
              <a:t> </a:t>
            </a:r>
            <a:r>
              <a:rPr lang="en-US" noProof="0" dirty="0" err="1"/>
              <a:t>erhöhen</a:t>
            </a:r>
            <a:r>
              <a:rPr lang="en-US" noProof="0" dirty="0"/>
              <a:t> </a:t>
            </a:r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5"/>
            <a:r>
              <a:rPr lang="en-US" noProof="0" dirty="0" err="1"/>
              <a:t>Sechste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6"/>
            <a:r>
              <a:rPr lang="en-US" noProof="0" dirty="0" err="1"/>
              <a:t>Siebte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7"/>
            <a:r>
              <a:rPr lang="en-US" noProof="0" dirty="0" err="1"/>
              <a:t>Achte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8"/>
            <a:r>
              <a:rPr lang="en-US" noProof="0" dirty="0" err="1"/>
              <a:t>Neunte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BC94585A-0EFC-DFC7-6C78-D45CE6587F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879475"/>
            <a:ext cx="4371975" cy="31324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431E8D-AED8-58E5-4DDF-50ADF6D94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9388" y="4031571"/>
            <a:ext cx="4371975" cy="790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56ACF41C-ED69-23CC-12FE-4EC5D230B9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0" y="4034678"/>
            <a:ext cx="4371975" cy="790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6D90FE4-CB6A-42BB-8784-F617E68D1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dirty="0"/>
              <a:t>CHES, September 2022, Leuven, </a:t>
            </a:r>
            <a:r>
              <a:rPr lang="de-DE" dirty="0" err="1"/>
              <a:t>Belgium</a:t>
            </a:r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3C4F642-EC9F-43D1-8CD4-B0444B200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4919549"/>
            <a:ext cx="6264696" cy="2239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Title of the paper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6D0B4BD-066A-475C-B69E-CF32EA62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472" y="4919549"/>
            <a:ext cx="297840" cy="223949"/>
          </a:xfrm>
        </p:spPr>
        <p:txBody>
          <a:bodyPr/>
          <a:lstStyle>
            <a:lvl1pPr>
              <a:defRPr>
                <a:latin typeface="RubFlama" panose="02000000000000000000" pitchFamily="2" charset="0"/>
              </a:defRPr>
            </a:lvl1pPr>
          </a:lstStyle>
          <a:p>
            <a:r>
              <a:rPr lang="de-DE" dirty="0"/>
              <a:t>&lt;#&gt;</a:t>
            </a:r>
          </a:p>
        </p:txBody>
      </p:sp>
      <p:sp>
        <p:nvSpPr>
          <p:cNvPr id="9" name="Textplatzhalter 19">
            <a:extLst>
              <a:ext uri="{FF2B5EF4-FFF2-40B4-BE49-F238E27FC236}">
                <a16:creationId xmlns:a16="http://schemas.microsoft.com/office/drawing/2014/main" id="{B4AFF73E-44FE-4714-BD8C-41436E0641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7524" y="4149062"/>
            <a:ext cx="8568952" cy="353176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email address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9C6F7B7-5B5E-B74A-400B-914B5F130DB1}"/>
              </a:ext>
            </a:extLst>
          </p:cNvPr>
          <p:cNvGrpSpPr/>
          <p:nvPr userDrawn="1"/>
        </p:nvGrpSpPr>
        <p:grpSpPr>
          <a:xfrm>
            <a:off x="287524" y="483518"/>
            <a:ext cx="8568952" cy="3479063"/>
            <a:chOff x="251520" y="-513694"/>
            <a:chExt cx="8568952" cy="3479063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6829A06B-D81E-36DB-E3AB-0F64D79D33FE}"/>
                </a:ext>
              </a:extLst>
            </p:cNvPr>
            <p:cNvSpPr txBox="1"/>
            <p:nvPr userDrawn="1"/>
          </p:nvSpPr>
          <p:spPr>
            <a:xfrm>
              <a:off x="251520" y="1426486"/>
              <a:ext cx="8568952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5000" b="0" dirty="0" err="1">
                  <a:solidFill>
                    <a:srgbClr val="003562"/>
                  </a:solidFill>
                  <a:latin typeface="+mj-lt"/>
                </a:rPr>
                <a:t>Thanks</a:t>
              </a:r>
              <a:r>
                <a:rPr lang="de-DE" sz="5000" b="0" dirty="0">
                  <a:solidFill>
                    <a:srgbClr val="003562"/>
                  </a:solidFill>
                  <a:latin typeface="+mj-lt"/>
                </a:rPr>
                <a:t>!</a:t>
              </a:r>
            </a:p>
            <a:p>
              <a:pPr algn="ctr"/>
              <a:r>
                <a:rPr lang="de-DE" sz="4400" b="0" dirty="0">
                  <a:solidFill>
                    <a:srgbClr val="003562"/>
                  </a:solidFill>
                  <a:latin typeface="+mj-lt"/>
                </a:rPr>
                <a:t>Any Questions?</a:t>
              </a:r>
              <a:endParaRPr lang="en-US" sz="4400" b="0" dirty="0">
                <a:solidFill>
                  <a:srgbClr val="003562"/>
                </a:solidFill>
                <a:latin typeface="+mj-lt"/>
              </a:endParaRPr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30D705C1-9170-875F-84ED-706FA04AD2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94443" y="-513694"/>
              <a:ext cx="1883106" cy="1883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871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w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1520" y="228419"/>
            <a:ext cx="7488832" cy="3035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Title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7504" y="4936330"/>
            <a:ext cx="7357594" cy="2239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en-US" dirty="0"/>
              <a:t>Title of the paper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820000" y="4919549"/>
            <a:ext cx="298312" cy="2239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468000"/>
            <a:ext cx="13284000" cy="6083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>
            <a:cxnSpLocks/>
          </p:cNvCxnSpPr>
          <p:nvPr userDrawn="1"/>
        </p:nvCxnSpPr>
        <p:spPr>
          <a:xfrm>
            <a:off x="0" y="4919549"/>
            <a:ext cx="91440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560A27E7-D2CB-42E8-AFE2-9D4BCD72DB8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51520" y="95195"/>
            <a:ext cx="1223625" cy="87025"/>
          </a:xfrm>
          <a:prstGeom prst="rect">
            <a:avLst/>
          </a:prstGeom>
        </p:spPr>
      </p:pic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CBD9AA3E-096C-44E5-A284-AE963646F6D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95033650"/>
              </p:ext>
            </p:extLst>
          </p:nvPr>
        </p:nvGraphicFramePr>
        <p:xfrm>
          <a:off x="8496200" y="434"/>
          <a:ext cx="647600" cy="64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10" imgW="0" imgH="360" progId="FoxitReader.Document">
                  <p:embed/>
                </p:oleObj>
              </mc:Choice>
              <mc:Fallback>
                <p:oleObj name="PDF" r:id="rId10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96200" y="434"/>
                        <a:ext cx="647600" cy="64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atumsplatzhalter 20">
            <a:extLst>
              <a:ext uri="{FF2B5EF4-FFF2-40B4-BE49-F238E27FC236}">
                <a16:creationId xmlns:a16="http://schemas.microsoft.com/office/drawing/2014/main" id="{94529A20-CC28-40C7-A2F1-790535961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44208" y="4919549"/>
            <a:ext cx="2361225" cy="2239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de-DE"/>
              <a:t>CHES, September 2022, Leuven, Belgium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991" y="-172174"/>
            <a:ext cx="1110868" cy="9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7" r:id="rId4"/>
    <p:sldLayoutId id="2147483655" r:id="rId5"/>
  </p:sldLayoutIdLst>
  <p:hf hdr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BF58D1C-98C1-93CD-AC0C-9ACE062B2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96" y="4858258"/>
            <a:ext cx="2489180" cy="161748"/>
          </a:xfrm>
        </p:spPr>
        <p:txBody>
          <a:bodyPr/>
          <a:lstStyle/>
          <a:p>
            <a:r>
              <a:rPr lang="de-DE" dirty="0">
                <a:latin typeface="+mj-lt"/>
              </a:rPr>
              <a:t>CHES, September 2022, Leuven, </a:t>
            </a:r>
            <a:r>
              <a:rPr lang="de-DE" dirty="0" err="1">
                <a:latin typeface="+mj-lt"/>
              </a:rPr>
              <a:t>Belgium</a:t>
            </a:r>
            <a:endParaRPr lang="de-DE" dirty="0">
              <a:latin typeface="+mj-lt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69A9DD-1F2C-506C-6D42-108F51B3C5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596" y="3395394"/>
            <a:ext cx="8897892" cy="760532"/>
          </a:xfrm>
        </p:spPr>
        <p:txBody>
          <a:bodyPr/>
          <a:lstStyle/>
          <a:p>
            <a:r>
              <a:rPr lang="de-DE" dirty="0" err="1">
                <a:latin typeface="+mj-lt"/>
              </a:rPr>
              <a:t>Transitional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Leakage</a:t>
            </a:r>
            <a:r>
              <a:rPr lang="de-DE" dirty="0">
                <a:latin typeface="+mj-lt"/>
              </a:rPr>
              <a:t> in Theory and Practice – </a:t>
            </a:r>
          </a:p>
          <a:p>
            <a:r>
              <a:rPr lang="de-DE" dirty="0" err="1">
                <a:latin typeface="+mj-lt"/>
              </a:rPr>
              <a:t>Unveiling</a:t>
            </a:r>
            <a:r>
              <a:rPr lang="de-DE" dirty="0">
                <a:latin typeface="+mj-lt"/>
              </a:rPr>
              <a:t> Security </a:t>
            </a:r>
            <a:r>
              <a:rPr lang="de-DE" dirty="0" err="1">
                <a:latin typeface="+mj-lt"/>
              </a:rPr>
              <a:t>Flaws</a:t>
            </a:r>
            <a:r>
              <a:rPr lang="de-DE" dirty="0">
                <a:latin typeface="+mj-lt"/>
              </a:rPr>
              <a:t> in </a:t>
            </a:r>
            <a:r>
              <a:rPr lang="de-DE" dirty="0" err="1">
                <a:latin typeface="+mj-lt"/>
              </a:rPr>
              <a:t>Masked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Circuits</a:t>
            </a:r>
            <a:endParaRPr lang="de-DE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6D2426-9BB2-8DDC-026D-2CD8C22FB2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596" y="4153916"/>
            <a:ext cx="6809660" cy="353176"/>
          </a:xfrm>
        </p:spPr>
        <p:txBody>
          <a:bodyPr/>
          <a:lstStyle/>
          <a:p>
            <a:r>
              <a:rPr lang="de-DE" u="sng" dirty="0">
                <a:latin typeface="+mj-lt"/>
              </a:rPr>
              <a:t>Nicolai Müller</a:t>
            </a:r>
            <a:r>
              <a:rPr lang="de-DE" dirty="0">
                <a:latin typeface="+mj-lt"/>
              </a:rPr>
              <a:t>, David </a:t>
            </a:r>
            <a:r>
              <a:rPr lang="de-DE" dirty="0" err="1">
                <a:latin typeface="+mj-lt"/>
              </a:rPr>
              <a:t>Knichel</a:t>
            </a:r>
            <a:r>
              <a:rPr lang="de-DE" dirty="0">
                <a:latin typeface="+mj-lt"/>
              </a:rPr>
              <a:t>, Pascal </a:t>
            </a:r>
            <a:r>
              <a:rPr lang="de-DE" dirty="0" err="1">
                <a:latin typeface="+mj-lt"/>
              </a:rPr>
              <a:t>Sasdrich</a:t>
            </a:r>
            <a:r>
              <a:rPr lang="de-DE" dirty="0">
                <a:latin typeface="+mj-lt"/>
              </a:rPr>
              <a:t>, Amir Moradi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0807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0A5D3-85DA-C263-D754-252196ADF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Modeling </a:t>
            </a:r>
            <a:r>
              <a:rPr lang="de-DE" dirty="0" err="1">
                <a:latin typeface="+mj-lt"/>
              </a:rPr>
              <a:t>Glitch</a:t>
            </a:r>
            <a:r>
              <a:rPr lang="de-DE" dirty="0">
                <a:latin typeface="+mj-lt"/>
              </a:rPr>
              <a:t>- and Transition-Extended </a:t>
            </a:r>
            <a:r>
              <a:rPr lang="de-DE" dirty="0" err="1">
                <a:latin typeface="+mj-lt"/>
              </a:rPr>
              <a:t>Probes</a:t>
            </a:r>
            <a:endParaRPr lang="en-US" dirty="0">
              <a:latin typeface="+mj-lt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CD8379-BAEB-9770-F491-8F171EA8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CHES, September 2022, Leuven, </a:t>
            </a:r>
            <a:r>
              <a:rPr lang="de-DE" dirty="0" err="1">
                <a:latin typeface="+mj-lt"/>
              </a:rPr>
              <a:t>Belgium</a:t>
            </a:r>
            <a:endParaRPr lang="en-US" dirty="0">
              <a:latin typeface="+mj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5E2722-62C7-5AD4-248F-52D24C54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Transitional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Leakage</a:t>
            </a:r>
            <a:r>
              <a:rPr lang="de-DE" dirty="0">
                <a:latin typeface="+mj-lt"/>
              </a:rPr>
              <a:t> in Theory and Practice</a:t>
            </a:r>
            <a:endParaRPr lang="en-US" dirty="0">
              <a:latin typeface="+mj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C79DA65-18DD-EC94-7264-43F11134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de-DE" dirty="0">
                <a:latin typeface="+mj-lt"/>
              </a:rPr>
              <a:t>9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EEC3FD-673D-F3CB-5C75-E9E330BC70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Integration </a:t>
            </a:r>
            <a:r>
              <a:rPr lang="de-DE" dirty="0" err="1">
                <a:latin typeface="+mj-lt"/>
              </a:rPr>
              <a:t>into</a:t>
            </a:r>
            <a:r>
              <a:rPr lang="de-DE" dirty="0">
                <a:latin typeface="+mj-lt"/>
              </a:rPr>
              <a:t> SILVER</a:t>
            </a:r>
            <a:endParaRPr lang="en-US" dirty="0">
              <a:latin typeface="+mj-lt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B17649C-640F-973C-41CC-19A3B2542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Circuit </a:t>
            </a:r>
            <a:r>
              <a:rPr lang="de-DE" dirty="0" err="1">
                <a:latin typeface="+mj-lt"/>
              </a:rPr>
              <a:t>model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of</a:t>
            </a:r>
            <a:r>
              <a:rPr lang="de-DE" dirty="0">
                <a:latin typeface="+mj-lt"/>
              </a:rPr>
              <a:t> SILVER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>
                <a:latin typeface="+mj-lt"/>
              </a:rPr>
              <a:t>Directed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acyclic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graph</a:t>
            </a:r>
            <a:r>
              <a:rPr lang="de-DE" b="0" dirty="0">
                <a:latin typeface="+mj-lt"/>
              </a:rPr>
              <a:t> (DAG)</a:t>
            </a:r>
          </a:p>
          <a:p>
            <a:pPr marL="519750" lvl="2" indent="-285750"/>
            <a:r>
              <a:rPr lang="de-DE" dirty="0">
                <a:latin typeface="+mj-lt"/>
              </a:rPr>
              <a:t>All </a:t>
            </a:r>
            <a:r>
              <a:rPr lang="de-DE" dirty="0" err="1">
                <a:latin typeface="+mj-lt"/>
              </a:rPr>
              <a:t>gates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are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represented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as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nodes</a:t>
            </a:r>
            <a:endParaRPr lang="de-DE" dirty="0">
              <a:latin typeface="+mj-lt"/>
            </a:endParaRPr>
          </a:p>
          <a:p>
            <a:pPr marL="519750" lvl="2" indent="-285750"/>
            <a:r>
              <a:rPr lang="de-DE" b="0" dirty="0">
                <a:latin typeface="+mj-lt"/>
              </a:rPr>
              <a:t>All </a:t>
            </a:r>
            <a:r>
              <a:rPr lang="de-DE" b="0" dirty="0" err="1">
                <a:latin typeface="+mj-lt"/>
              </a:rPr>
              <a:t>wire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are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represented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as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edges</a:t>
            </a:r>
            <a:endParaRPr lang="de-DE" b="0" dirty="0">
              <a:latin typeface="+mj-lt"/>
            </a:endParaRPr>
          </a:p>
          <a:p>
            <a:pPr marL="285750" marR="0" lvl="0" indent="-28575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Inputs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are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manually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annotated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+mj-lt"/>
            </a:endParaRPr>
          </a:p>
          <a:p>
            <a:pPr marL="519750" lvl="2" indent="-285750" defTabSz="685800">
              <a:spcAft>
                <a:spcPts val="1200"/>
              </a:spcAft>
              <a:tabLst/>
              <a:defRPr/>
            </a:pPr>
            <a:r>
              <a:rPr lang="de-DE" b="0" dirty="0" err="1">
                <a:solidFill>
                  <a:srgbClr val="003560"/>
                </a:solidFill>
                <a:latin typeface="+mj-lt"/>
              </a:rPr>
              <a:t>We</a:t>
            </a:r>
            <a:r>
              <a:rPr lang="de-DE" b="0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b="0" dirty="0" err="1">
                <a:solidFill>
                  <a:srgbClr val="003560"/>
                </a:solidFill>
                <a:latin typeface="+mj-lt"/>
              </a:rPr>
              <a:t>extend</a:t>
            </a:r>
            <a:r>
              <a:rPr lang="de-DE" b="0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b="0" dirty="0" err="1">
                <a:solidFill>
                  <a:srgbClr val="003560"/>
                </a:solidFill>
                <a:latin typeface="+mj-lt"/>
              </a:rPr>
              <a:t>the</a:t>
            </a:r>
            <a:r>
              <a:rPr lang="de-DE" b="0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b="0" dirty="0" err="1">
                <a:solidFill>
                  <a:srgbClr val="003560"/>
                </a:solidFill>
                <a:latin typeface="+mj-lt"/>
              </a:rPr>
              <a:t>notation</a:t>
            </a:r>
            <a:r>
              <a:rPr lang="de-DE" b="0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b="0" dirty="0" err="1">
                <a:solidFill>
                  <a:srgbClr val="003560"/>
                </a:solidFill>
                <a:latin typeface="+mj-lt"/>
              </a:rPr>
              <a:t>to</a:t>
            </a:r>
            <a:r>
              <a:rPr lang="de-DE" b="0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b="0" dirty="0" err="1">
                <a:solidFill>
                  <a:srgbClr val="003560"/>
                </a:solidFill>
                <a:latin typeface="+mj-lt"/>
              </a:rPr>
              <a:t>cover</a:t>
            </a:r>
            <a:r>
              <a:rPr lang="de-DE" b="0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b="0" dirty="0" err="1">
                <a:solidFill>
                  <a:srgbClr val="003560"/>
                </a:solidFill>
                <a:latin typeface="+mj-lt"/>
              </a:rPr>
              <a:t>sequences</a:t>
            </a:r>
            <a:endParaRPr kumimoji="0" lang="de-DE" sz="1500" i="0" u="none" strike="noStrike" kern="120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+mj-lt"/>
            </a:endParaRPr>
          </a:p>
          <a:p>
            <a:pPr marR="0" lvl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kumimoji="0" lang="de-DE" sz="150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Problem: SILVER </a:t>
            </a:r>
            <a:r>
              <a:rPr kumimoji="0" lang="de-DE" sz="150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does</a:t>
            </a:r>
            <a:r>
              <a:rPr kumimoji="0" lang="de-DE" sz="150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 not support </a:t>
            </a:r>
            <a:r>
              <a:rPr kumimoji="0" lang="de-DE" sz="150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loops</a:t>
            </a:r>
            <a:endParaRPr kumimoji="0" lang="de-DE" sz="1500" i="0" u="none" strike="noStrike" kern="120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lang="de-DE" b="0" dirty="0">
                <a:solidFill>
                  <a:srgbClr val="003560"/>
                </a:solidFill>
                <a:latin typeface="+mj-lt"/>
              </a:rPr>
              <a:t>Extract a loop-</a:t>
            </a:r>
            <a:r>
              <a:rPr lang="de-DE" b="0" dirty="0" err="1">
                <a:solidFill>
                  <a:srgbClr val="003560"/>
                </a:solidFill>
                <a:latin typeface="+mj-lt"/>
              </a:rPr>
              <a:t>free</a:t>
            </a:r>
            <a:r>
              <a:rPr lang="de-DE" b="0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b="0" dirty="0" err="1">
                <a:solidFill>
                  <a:srgbClr val="003560"/>
                </a:solidFill>
                <a:latin typeface="+mj-lt"/>
              </a:rPr>
              <a:t>graph</a:t>
            </a:r>
            <a:endParaRPr lang="de-DE" b="0" dirty="0">
              <a:solidFill>
                <a:srgbClr val="003560"/>
              </a:solidFill>
              <a:latin typeface="+mj-lt"/>
            </a:endParaRPr>
          </a:p>
          <a:p>
            <a:pPr marL="519750" lvl="2" indent="-285750" defTabSz="685800">
              <a:spcAft>
                <a:spcPts val="1200"/>
              </a:spcAft>
              <a:tabLst/>
              <a:defRPr/>
            </a:pP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Remove </a:t>
            </a:r>
            <a:r>
              <a:rPr kumimoji="0" lang="de-DE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the</a:t>
            </a: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 loop</a:t>
            </a:r>
          </a:p>
          <a:p>
            <a:pPr marL="519750" lvl="2" indent="-285750" defTabSz="685800">
              <a:spcAft>
                <a:spcPts val="1200"/>
              </a:spcAft>
              <a:tabLst/>
              <a:defRPr/>
            </a:pPr>
            <a:r>
              <a:rPr lang="de-DE" b="0" dirty="0">
                <a:solidFill>
                  <a:srgbClr val="003560"/>
                </a:solidFill>
                <a:latin typeface="+mj-lt"/>
              </a:rPr>
              <a:t>Store </a:t>
            </a:r>
            <a:r>
              <a:rPr lang="de-DE" b="0" dirty="0" err="1">
                <a:solidFill>
                  <a:srgbClr val="003560"/>
                </a:solidFill>
                <a:latin typeface="+mj-lt"/>
              </a:rPr>
              <a:t>the</a:t>
            </a:r>
            <a:r>
              <a:rPr lang="de-DE" b="0" dirty="0">
                <a:solidFill>
                  <a:srgbClr val="003560"/>
                </a:solidFill>
                <a:latin typeface="+mj-lt"/>
              </a:rPr>
              <a:t> loop </a:t>
            </a:r>
            <a:r>
              <a:rPr lang="de-DE" b="0" dirty="0" err="1">
                <a:solidFill>
                  <a:srgbClr val="003560"/>
                </a:solidFill>
                <a:latin typeface="+mj-lt"/>
              </a:rPr>
              <a:t>as</a:t>
            </a:r>
            <a:r>
              <a:rPr lang="de-DE" b="0" dirty="0">
                <a:solidFill>
                  <a:srgbClr val="003560"/>
                </a:solidFill>
                <a:latin typeface="+mj-lt"/>
              </a:rPr>
              <a:t> a </a:t>
            </a:r>
            <a:r>
              <a:rPr lang="de-DE" b="0" dirty="0" err="1">
                <a:solidFill>
                  <a:srgbClr val="003560"/>
                </a:solidFill>
                <a:latin typeface="+mj-lt"/>
              </a:rPr>
              <a:t>list</a:t>
            </a:r>
            <a:r>
              <a:rPr lang="de-DE" b="0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b="0" dirty="0" err="1">
                <a:solidFill>
                  <a:srgbClr val="003560"/>
                </a:solidFill>
                <a:latin typeface="+mj-lt"/>
              </a:rPr>
              <a:t>of</a:t>
            </a:r>
            <a:r>
              <a:rPr lang="de-DE" b="0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b="0" dirty="0" err="1">
                <a:solidFill>
                  <a:srgbClr val="003560"/>
                </a:solidFill>
                <a:latin typeface="+mj-lt"/>
              </a:rPr>
              <a:t>transitions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+mj-lt"/>
            </a:endParaRPr>
          </a:p>
          <a:p>
            <a:pPr marL="519750" lvl="2" indent="-285750"/>
            <a:endParaRPr lang="en-US" b="0" dirty="0">
              <a:latin typeface="+mj-lt"/>
            </a:endParaRP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0977FB0B-8363-B901-3B3E-77AAE2C270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-18559" b="-18559"/>
          <a:stretch/>
        </p:blipFill>
        <p:spPr/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: gefaltete Ecke 10">
                <a:extLst>
                  <a:ext uri="{FF2B5EF4-FFF2-40B4-BE49-F238E27FC236}">
                    <a16:creationId xmlns:a16="http://schemas.microsoft.com/office/drawing/2014/main" id="{2FDC3552-35C4-AFC4-66ED-5E37C681836F}"/>
                  </a:ext>
                </a:extLst>
              </p:cNvPr>
              <p:cNvSpPr/>
              <p:nvPr/>
            </p:nvSpPr>
            <p:spPr>
              <a:xfrm>
                <a:off x="4572000" y="3579862"/>
                <a:ext cx="1728192" cy="1224136"/>
              </a:xfrm>
              <a:prstGeom prst="foldedCorner">
                <a:avLst/>
              </a:prstGeom>
              <a:solidFill>
                <a:schemeClr val="bg1">
                  <a:alpha val="53000"/>
                </a:schemeClr>
              </a:solidFill>
              <a:ln>
                <a:solidFill>
                  <a:srgbClr val="0035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500" i="1" smtClean="0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de-DE" sz="1500" b="0" i="1" smtClean="0">
                          <a:solidFill>
                            <a:srgbClr val="00356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de-DE" sz="1500" b="0" i="1" smtClean="0">
                          <a:solidFill>
                            <a:srgbClr val="00356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500" dirty="0">
                  <a:solidFill>
                    <a:srgbClr val="003562"/>
                  </a:solidFill>
                </a:endParaRPr>
              </a:p>
            </p:txBody>
          </p:sp>
        </mc:Choice>
        <mc:Fallback xmlns="">
          <p:sp>
            <p:nvSpPr>
              <p:cNvPr id="11" name="Rechteck: gefaltete Ecke 10">
                <a:extLst>
                  <a:ext uri="{FF2B5EF4-FFF2-40B4-BE49-F238E27FC236}">
                    <a16:creationId xmlns:a16="http://schemas.microsoft.com/office/drawing/2014/main" id="{2FDC3552-35C4-AFC4-66ED-5E37C6818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579862"/>
                <a:ext cx="1728192" cy="1224136"/>
              </a:xfrm>
              <a:prstGeom prst="foldedCorner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356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: gefaltete Ecke 11">
                <a:extLst>
                  <a:ext uri="{FF2B5EF4-FFF2-40B4-BE49-F238E27FC236}">
                    <a16:creationId xmlns:a16="http://schemas.microsoft.com/office/drawing/2014/main" id="{66BDD550-72F2-0035-DF41-EC4812428C8F}"/>
                  </a:ext>
                </a:extLst>
              </p:cNvPr>
              <p:cNvSpPr/>
              <p:nvPr/>
            </p:nvSpPr>
            <p:spPr>
              <a:xfrm>
                <a:off x="4572000" y="3579069"/>
                <a:ext cx="1728192" cy="1224136"/>
              </a:xfrm>
              <a:prstGeom prst="foldedCorner">
                <a:avLst/>
              </a:prstGeom>
              <a:solidFill>
                <a:schemeClr val="bg1">
                  <a:alpha val="53000"/>
                </a:schemeClr>
              </a:solidFill>
              <a:ln>
                <a:solidFill>
                  <a:srgbClr val="0035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500" dirty="0">
                    <a:solidFill>
                      <a:srgbClr val="003562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500" i="1" smtClean="0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500" b="0" i="1" smtClean="0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500" b="0" i="1" smtClean="0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sz="1500" b="0" i="1" smtClean="0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  <m:t>{0}</m:t>
                        </m:r>
                      </m:sub>
                      <m:sup>
                        <m:r>
                          <a:rPr lang="de-DE" sz="1500" b="0" i="1" smtClean="0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de-DE" sz="1500" b="0" i="1" smtClean="0">
                        <a:solidFill>
                          <a:srgbClr val="00356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1500" i="1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500" i="1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sz="1500" i="1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de-DE" sz="1500" b="0" i="1" smtClean="0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sz="1500" i="1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  <m:sup>
                        <m:r>
                          <a:rPr lang="de-DE" sz="1500" b="0" i="1" smtClean="0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de-DE" sz="1500" b="0" i="1" smtClean="0">
                        <a:solidFill>
                          <a:srgbClr val="00356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1500" i="1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500" i="1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sz="1500" i="1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  <m:t>{0}</m:t>
                        </m:r>
                      </m:sub>
                      <m:sup>
                        <m:r>
                          <a:rPr lang="de-DE" sz="1500" b="0" i="1" smtClean="0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sz="1500" b="0" i="1" smtClean="0">
                        <a:solidFill>
                          <a:srgbClr val="003562"/>
                        </a:solidFill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endParaRPr lang="en-US" sz="1500" dirty="0">
                  <a:solidFill>
                    <a:srgbClr val="003562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de-DE" sz="1500" i="1">
                          <a:solidFill>
                            <a:srgbClr val="00356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de-DE" sz="1500" i="1">
                          <a:solidFill>
                            <a:srgbClr val="00356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sz="1500" b="0" i="1" smtClean="0">
                          <a:solidFill>
                            <a:srgbClr val="003562"/>
                          </a:solidFill>
                          <a:latin typeface="Cambria Math" panose="02040503050406030204" pitchFamily="18" charset="0"/>
                        </a:rPr>
                        <m:t>,1</m:t>
                      </m:r>
                      <m:r>
                        <a:rPr lang="de-DE" sz="1500" i="1">
                          <a:solidFill>
                            <a:srgbClr val="00356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00" dirty="0">
                  <a:solidFill>
                    <a:srgbClr val="003562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de-DE" sz="1500" i="1">
                          <a:solidFill>
                            <a:srgbClr val="00356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de-DE" sz="1500" i="1">
                          <a:solidFill>
                            <a:srgbClr val="00356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sz="1500" b="0" i="1" smtClean="0">
                          <a:solidFill>
                            <a:srgbClr val="003562"/>
                          </a:solidFill>
                          <a:latin typeface="Cambria Math" panose="02040503050406030204" pitchFamily="18" charset="0"/>
                        </a:rPr>
                        <m:t>,2</m:t>
                      </m:r>
                      <m:r>
                        <a:rPr lang="de-DE" sz="1500" i="1">
                          <a:solidFill>
                            <a:srgbClr val="00356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00" dirty="0">
                  <a:solidFill>
                    <a:srgbClr val="003562"/>
                  </a:solidFill>
                </a:endParaRPr>
              </a:p>
            </p:txBody>
          </p:sp>
        </mc:Choice>
        <mc:Fallback xmlns="">
          <p:sp>
            <p:nvSpPr>
              <p:cNvPr id="12" name="Rechteck: gefaltete Ecke 11">
                <a:extLst>
                  <a:ext uri="{FF2B5EF4-FFF2-40B4-BE49-F238E27FC236}">
                    <a16:creationId xmlns:a16="http://schemas.microsoft.com/office/drawing/2014/main" id="{66BDD550-72F2-0035-DF41-EC4812428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579069"/>
                <a:ext cx="1728192" cy="1224136"/>
              </a:xfrm>
              <a:prstGeom prst="foldedCorner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356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: gefaltete Ecke 7">
                <a:extLst>
                  <a:ext uri="{FF2B5EF4-FFF2-40B4-BE49-F238E27FC236}">
                    <a16:creationId xmlns:a16="http://schemas.microsoft.com/office/drawing/2014/main" id="{A6EC70F7-3181-4F35-88D5-5A46185B2B1F}"/>
                  </a:ext>
                </a:extLst>
              </p:cNvPr>
              <p:cNvSpPr/>
              <p:nvPr/>
            </p:nvSpPr>
            <p:spPr>
              <a:xfrm>
                <a:off x="6154813" y="1293982"/>
                <a:ext cx="1206347" cy="1235027"/>
              </a:xfrm>
              <a:prstGeom prst="foldedCorner">
                <a:avLst/>
              </a:prstGeom>
              <a:solidFill>
                <a:schemeClr val="bg1"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e>
                      </m:d>
                    </m:oMath>
                  </m:oMathPara>
                </a14:m>
                <a:endParaRPr lang="de-DE" b="0" dirty="0">
                  <a:solidFill>
                    <a:schemeClr val="tx2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{2}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,2)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{2}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e>
                      </m:d>
                    </m:oMath>
                  </m:oMathPara>
                </a14:m>
                <a:endParaRPr lang="de-DE" b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Rechteck: gefaltete Ecke 7">
                <a:extLst>
                  <a:ext uri="{FF2B5EF4-FFF2-40B4-BE49-F238E27FC236}">
                    <a16:creationId xmlns:a16="http://schemas.microsoft.com/office/drawing/2014/main" id="{A6EC70F7-3181-4F35-88D5-5A46185B2B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813" y="1293982"/>
                <a:ext cx="1206347" cy="1235027"/>
              </a:xfrm>
              <a:prstGeom prst="foldedCorner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: gefaltete Ecke 8">
                <a:extLst>
                  <a:ext uri="{FF2B5EF4-FFF2-40B4-BE49-F238E27FC236}">
                    <a16:creationId xmlns:a16="http://schemas.microsoft.com/office/drawing/2014/main" id="{3417E6E2-1DAB-E0DE-DA53-C8A95381A9CF}"/>
                  </a:ext>
                </a:extLst>
              </p:cNvPr>
              <p:cNvSpPr/>
              <p:nvPr/>
            </p:nvSpPr>
            <p:spPr>
              <a:xfrm>
                <a:off x="6678020" y="3567440"/>
                <a:ext cx="1206347" cy="1224769"/>
              </a:xfrm>
              <a:prstGeom prst="foldedCorner">
                <a:avLst/>
              </a:prstGeom>
              <a:solidFill>
                <a:schemeClr val="bg1"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{0}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{1}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de-DE" b="0" dirty="0">
                  <a:solidFill>
                    <a:schemeClr val="tx2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{0}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{1}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de-DE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{0}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{1}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9" name="Rechteck: gefaltete Ecke 8">
                <a:extLst>
                  <a:ext uri="{FF2B5EF4-FFF2-40B4-BE49-F238E27FC236}">
                    <a16:creationId xmlns:a16="http://schemas.microsoft.com/office/drawing/2014/main" id="{3417E6E2-1DAB-E0DE-DA53-C8A95381A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020" y="3567440"/>
                <a:ext cx="1206347" cy="1224769"/>
              </a:xfrm>
              <a:prstGeom prst="foldedCorner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68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07F26-0819-7E70-7FC5-4FF016BE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Modeling </a:t>
            </a:r>
            <a:r>
              <a:rPr lang="de-DE" dirty="0" err="1">
                <a:latin typeface="+mj-lt"/>
              </a:rPr>
              <a:t>Glitch</a:t>
            </a:r>
            <a:r>
              <a:rPr lang="de-DE" dirty="0">
                <a:latin typeface="+mj-lt"/>
              </a:rPr>
              <a:t>- and Transition-Extended </a:t>
            </a:r>
            <a:r>
              <a:rPr lang="de-DE" dirty="0" err="1">
                <a:latin typeface="+mj-lt"/>
              </a:rPr>
              <a:t>Probes</a:t>
            </a:r>
            <a:endParaRPr lang="en-US" dirty="0">
              <a:latin typeface="+mj-lt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15673A1-7DF9-9D43-46A1-FAE686C5F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CHES, September 2022, Leuven, </a:t>
            </a:r>
            <a:r>
              <a:rPr lang="de-DE" dirty="0" err="1">
                <a:latin typeface="+mj-lt"/>
              </a:rPr>
              <a:t>Belgium</a:t>
            </a:r>
            <a:endParaRPr lang="en-US" dirty="0">
              <a:latin typeface="+mj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33547E-7ABC-9B32-F250-3DE755B7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Transitional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Leakage</a:t>
            </a:r>
            <a:r>
              <a:rPr lang="de-DE" dirty="0">
                <a:latin typeface="+mj-lt"/>
              </a:rPr>
              <a:t> in Theory and Practice</a:t>
            </a:r>
            <a:endParaRPr lang="en-US" dirty="0">
              <a:latin typeface="+mj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2C570E-9AE2-53C6-C334-66F80717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de-DE" dirty="0">
                <a:latin typeface="+mj-lt"/>
              </a:rPr>
              <a:t>10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B3EEAF-E58C-95F7-3794-866EF6BEDA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Integration </a:t>
            </a:r>
            <a:r>
              <a:rPr lang="de-DE" dirty="0" err="1">
                <a:latin typeface="+mj-lt"/>
              </a:rPr>
              <a:t>of</a:t>
            </a:r>
            <a:r>
              <a:rPr lang="de-DE" dirty="0">
                <a:latin typeface="+mj-lt"/>
              </a:rPr>
              <a:t> Probe Extension</a:t>
            </a:r>
            <a:endParaRPr lang="en-US" dirty="0">
              <a:latin typeface="+mj-lt"/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769FAB93-3CCE-DFC9-6205-5767A45FF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Modeling </a:t>
            </a:r>
            <a:r>
              <a:rPr lang="de-DE" dirty="0" err="1">
                <a:latin typeface="+mj-lt"/>
              </a:rPr>
              <a:t>Glitches</a:t>
            </a:r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>
                <a:latin typeface="+mj-lt"/>
              </a:rPr>
              <a:t>Depth-first </a:t>
            </a:r>
            <a:r>
              <a:rPr lang="de-DE" b="0" dirty="0" err="1">
                <a:latin typeface="+mj-lt"/>
              </a:rPr>
              <a:t>search</a:t>
            </a:r>
            <a:r>
              <a:rPr lang="de-DE" b="0" dirty="0">
                <a:latin typeface="+mj-lt"/>
              </a:rPr>
              <a:t> back </a:t>
            </a:r>
            <a:r>
              <a:rPr lang="de-DE" b="0" dirty="0" err="1">
                <a:latin typeface="+mj-lt"/>
              </a:rPr>
              <a:t>to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register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outputs</a:t>
            </a:r>
            <a:endParaRPr lang="de-DE" b="0" dirty="0">
              <a:latin typeface="+mj-lt"/>
            </a:endParaRPr>
          </a:p>
          <a:p>
            <a:pPr marL="519750" lvl="2" indent="-285750"/>
            <a:r>
              <a:rPr lang="de-DE" dirty="0" err="1">
                <a:latin typeface="+mj-lt"/>
              </a:rPr>
              <a:t>Already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done</a:t>
            </a:r>
            <a:r>
              <a:rPr lang="de-DE" dirty="0">
                <a:latin typeface="+mj-lt"/>
              </a:rPr>
              <a:t> in SILVER</a:t>
            </a:r>
          </a:p>
          <a:p>
            <a:pPr marL="285750" marR="0" lvl="0" indent="-28575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Extend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probes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 on „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primary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inputs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“</a:t>
            </a:r>
          </a:p>
          <a:p>
            <a:pPr marL="519750" lvl="2" indent="-285750" defTabSz="685800">
              <a:spcAft>
                <a:spcPts val="1200"/>
              </a:spcAft>
              <a:tabLst/>
              <a:defRPr/>
            </a:pPr>
            <a:r>
              <a:rPr lang="de-DE" dirty="0">
                <a:solidFill>
                  <a:srgbClr val="003560"/>
                </a:solidFill>
                <a:latin typeface="+mj-lt"/>
              </a:rPr>
              <a:t>Signal </a:t>
            </a:r>
            <a:r>
              <a:rPr lang="de-DE" dirty="0" err="1">
                <a:solidFill>
                  <a:srgbClr val="003560"/>
                </a:solidFill>
                <a:latin typeface="+mj-lt"/>
              </a:rPr>
              <a:t>from</a:t>
            </a:r>
            <a:r>
              <a:rPr lang="de-DE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+mj-lt"/>
              </a:rPr>
              <a:t>the</a:t>
            </a:r>
            <a:r>
              <a:rPr lang="de-DE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+mj-lt"/>
              </a:rPr>
              <a:t>input</a:t>
            </a:r>
            <a:r>
              <a:rPr lang="de-DE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dirty="0" err="1">
                <a:solidFill>
                  <a:srgbClr val="003560"/>
                </a:solidFill>
                <a:latin typeface="+mj-lt"/>
              </a:rPr>
              <a:t>list</a:t>
            </a:r>
            <a:endParaRPr lang="de-DE" dirty="0">
              <a:solidFill>
                <a:srgbClr val="003560"/>
              </a:solidFill>
              <a:latin typeface="+mj-lt"/>
            </a:endParaRPr>
          </a:p>
          <a:p>
            <a:pPr marL="519750" lvl="2" indent="-285750" defTabSz="685800">
              <a:spcAft>
                <a:spcPts val="1200"/>
              </a:spcAft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Search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the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signal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 in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the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feedback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lis</a:t>
            </a:r>
            <a:r>
              <a:rPr lang="de-DE" dirty="0">
                <a:solidFill>
                  <a:srgbClr val="003560"/>
                </a:solidFill>
                <a:latin typeface="+mj-lt"/>
              </a:rPr>
              <a:t>t</a:t>
            </a:r>
          </a:p>
          <a:p>
            <a:pPr marL="519750" lvl="2" indent="-285750" defTabSz="685800">
              <a:spcAft>
                <a:spcPts val="1200"/>
              </a:spcAft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Add a probe on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the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feedback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signal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+mj-lt"/>
            </a:endParaRPr>
          </a:p>
          <a:p>
            <a:pPr marR="0" lvl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tabLst/>
              <a:defRPr/>
            </a:pPr>
            <a:r>
              <a:rPr kumimoji="0" lang="de-DE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Caveat</a:t>
            </a: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: </a:t>
            </a:r>
            <a:r>
              <a:rPr kumimoji="0" lang="de-DE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Probing</a:t>
            </a: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sets</a:t>
            </a: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change</a:t>
            </a: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over</a:t>
            </a:r>
            <a:r>
              <a:rPr kumimoji="0" lang="de-DE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 time</a:t>
            </a:r>
          </a:p>
          <a:p>
            <a:pPr marL="285750" marR="0" lvl="0" indent="-28575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lang="de-DE" b="0" dirty="0">
                <a:solidFill>
                  <a:srgbClr val="003560"/>
                </a:solidFill>
                <a:latin typeface="+mj-lt"/>
              </a:rPr>
              <a:t>Create </a:t>
            </a:r>
            <a:r>
              <a:rPr lang="de-DE" b="0" dirty="0" err="1">
                <a:solidFill>
                  <a:srgbClr val="003560"/>
                </a:solidFill>
                <a:latin typeface="+mj-lt"/>
              </a:rPr>
              <a:t>one</a:t>
            </a:r>
            <a:r>
              <a:rPr lang="de-DE" b="0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b="0" dirty="0" err="1">
                <a:solidFill>
                  <a:srgbClr val="003560"/>
                </a:solidFill>
                <a:latin typeface="+mj-lt"/>
              </a:rPr>
              <a:t>glitch</a:t>
            </a:r>
            <a:r>
              <a:rPr lang="de-DE" b="0" dirty="0">
                <a:solidFill>
                  <a:srgbClr val="003560"/>
                </a:solidFill>
                <a:latin typeface="+mj-lt"/>
              </a:rPr>
              <a:t>-extended </a:t>
            </a:r>
            <a:r>
              <a:rPr lang="de-DE" b="0" dirty="0" err="1">
                <a:solidFill>
                  <a:srgbClr val="003560"/>
                </a:solidFill>
                <a:latin typeface="+mj-lt"/>
              </a:rPr>
              <a:t>probing</a:t>
            </a:r>
            <a:r>
              <a:rPr lang="de-DE" b="0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b="0" dirty="0" err="1">
                <a:solidFill>
                  <a:srgbClr val="003560"/>
                </a:solidFill>
                <a:latin typeface="+mj-lt"/>
              </a:rPr>
              <a:t>set</a:t>
            </a:r>
            <a:r>
              <a:rPr lang="de-DE" b="0" dirty="0">
                <a:solidFill>
                  <a:srgbClr val="003560"/>
                </a:solidFill>
                <a:latin typeface="+mj-lt"/>
              </a:rPr>
              <a:t> per </a:t>
            </a:r>
            <a:r>
              <a:rPr lang="de-DE" b="0" dirty="0" err="1">
                <a:solidFill>
                  <a:srgbClr val="003560"/>
                </a:solidFill>
                <a:latin typeface="+mj-lt"/>
              </a:rPr>
              <a:t>clock</a:t>
            </a:r>
            <a:r>
              <a:rPr lang="de-DE" b="0" dirty="0">
                <a:solidFill>
                  <a:srgbClr val="003560"/>
                </a:solidFill>
                <a:latin typeface="+mj-lt"/>
              </a:rPr>
              <a:t> </a:t>
            </a:r>
            <a:r>
              <a:rPr lang="de-DE" b="0" dirty="0" err="1">
                <a:solidFill>
                  <a:srgbClr val="003560"/>
                </a:solidFill>
                <a:latin typeface="+mj-lt"/>
              </a:rPr>
              <a:t>cycle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+mj-lt"/>
            </a:endParaRPr>
          </a:p>
          <a:p>
            <a:pPr marL="519750" lvl="2" indent="-285750"/>
            <a:endParaRPr lang="de-DE" dirty="0">
              <a:latin typeface="+mj-lt"/>
            </a:endParaRPr>
          </a:p>
          <a:p>
            <a:pPr marL="519750" lvl="2" indent="-285750"/>
            <a:endParaRPr lang="en-US" b="0" dirty="0">
              <a:latin typeface="+mj-lt"/>
            </a:endParaRPr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A87B45D0-5061-AB7F-F3B6-78DA00012FE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-18559" b="-18559"/>
          <a:stretch/>
        </p:blipFill>
        <p:spPr/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: gefaltete Ecke 11">
                <a:extLst>
                  <a:ext uri="{FF2B5EF4-FFF2-40B4-BE49-F238E27FC236}">
                    <a16:creationId xmlns:a16="http://schemas.microsoft.com/office/drawing/2014/main" id="{E17B2387-3364-2A4E-7F61-DE60307B0E4F}"/>
                  </a:ext>
                </a:extLst>
              </p:cNvPr>
              <p:cNvSpPr/>
              <p:nvPr/>
            </p:nvSpPr>
            <p:spPr>
              <a:xfrm>
                <a:off x="4572000" y="3579069"/>
                <a:ext cx="1728192" cy="1224136"/>
              </a:xfrm>
              <a:prstGeom prst="foldedCorner">
                <a:avLst/>
              </a:prstGeom>
              <a:solidFill>
                <a:schemeClr val="bg1">
                  <a:alpha val="53000"/>
                </a:schemeClr>
              </a:solidFill>
              <a:ln>
                <a:solidFill>
                  <a:srgbClr val="0035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500" dirty="0">
                    <a:solidFill>
                      <a:srgbClr val="003562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500" i="1" smtClean="0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500" b="0" i="1" smtClean="0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500" b="0" i="1" smtClean="0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sz="1500" b="0" i="1" smtClean="0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  <m:t>{0}</m:t>
                        </m:r>
                      </m:sub>
                      <m:sup>
                        <m:r>
                          <a:rPr lang="de-DE" sz="1500" b="0" i="1" smtClean="0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de-DE" sz="1500" b="0" i="1" smtClean="0">
                        <a:solidFill>
                          <a:srgbClr val="00356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1500" i="1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500" i="1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sz="1500" i="1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de-DE" sz="1500" b="0" i="1" smtClean="0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sz="1500" i="1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  <m:sup>
                        <m:r>
                          <a:rPr lang="de-DE" sz="1500" b="0" i="1" smtClean="0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de-DE" sz="1500" b="0" i="1" smtClean="0">
                        <a:solidFill>
                          <a:srgbClr val="00356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sz="1500" i="1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1500" i="1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sz="1500" i="1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  <m:t>{0}</m:t>
                        </m:r>
                      </m:sub>
                      <m:sup>
                        <m:r>
                          <a:rPr lang="de-DE" sz="1500" b="0" i="1" smtClean="0">
                            <a:solidFill>
                              <a:srgbClr val="00356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sz="1500" b="0" i="1" smtClean="0">
                        <a:solidFill>
                          <a:srgbClr val="003562"/>
                        </a:solidFill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endParaRPr lang="en-US" sz="1500" dirty="0">
                  <a:solidFill>
                    <a:srgbClr val="003562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de-DE" sz="1500" i="1">
                          <a:solidFill>
                            <a:srgbClr val="00356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de-DE" sz="1500" i="1">
                          <a:solidFill>
                            <a:srgbClr val="00356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sz="1500" b="0" i="1" smtClean="0">
                          <a:solidFill>
                            <a:srgbClr val="003562"/>
                          </a:solidFill>
                          <a:latin typeface="Cambria Math" panose="02040503050406030204" pitchFamily="18" charset="0"/>
                        </a:rPr>
                        <m:t>,1</m:t>
                      </m:r>
                      <m:r>
                        <a:rPr lang="de-DE" sz="1500" i="1">
                          <a:solidFill>
                            <a:srgbClr val="00356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00" dirty="0">
                  <a:solidFill>
                    <a:srgbClr val="003562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de-DE" sz="1500" i="1">
                          <a:solidFill>
                            <a:srgbClr val="00356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de-DE" sz="1500" i="1">
                          <a:solidFill>
                            <a:srgbClr val="00356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sz="1500" b="0" i="1" smtClean="0">
                          <a:solidFill>
                            <a:srgbClr val="003562"/>
                          </a:solidFill>
                          <a:latin typeface="Cambria Math" panose="02040503050406030204" pitchFamily="18" charset="0"/>
                        </a:rPr>
                        <m:t>,2</m:t>
                      </m:r>
                      <m:r>
                        <a:rPr lang="de-DE" sz="1500" i="1">
                          <a:solidFill>
                            <a:srgbClr val="00356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00" dirty="0">
                  <a:solidFill>
                    <a:srgbClr val="003562"/>
                  </a:solidFill>
                </a:endParaRPr>
              </a:p>
            </p:txBody>
          </p:sp>
        </mc:Choice>
        <mc:Fallback xmlns="">
          <p:sp>
            <p:nvSpPr>
              <p:cNvPr id="12" name="Rechteck: gefaltete Ecke 11">
                <a:extLst>
                  <a:ext uri="{FF2B5EF4-FFF2-40B4-BE49-F238E27FC236}">
                    <a16:creationId xmlns:a16="http://schemas.microsoft.com/office/drawing/2014/main" id="{E17B2387-3364-2A4E-7F61-DE60307B0E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579069"/>
                <a:ext cx="1728192" cy="1224136"/>
              </a:xfrm>
              <a:prstGeom prst="foldedCorner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356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: gefaltete Ecke 12">
                <a:extLst>
                  <a:ext uri="{FF2B5EF4-FFF2-40B4-BE49-F238E27FC236}">
                    <a16:creationId xmlns:a16="http://schemas.microsoft.com/office/drawing/2014/main" id="{35517BDB-8D7D-796A-1C98-963C5ECEECA8}"/>
                  </a:ext>
                </a:extLst>
              </p:cNvPr>
              <p:cNvSpPr/>
              <p:nvPr/>
            </p:nvSpPr>
            <p:spPr>
              <a:xfrm>
                <a:off x="6678020" y="3567440"/>
                <a:ext cx="1206347" cy="1224769"/>
              </a:xfrm>
              <a:prstGeom prst="foldedCorner">
                <a:avLst/>
              </a:prstGeom>
              <a:solidFill>
                <a:schemeClr val="bg1"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{0}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{1}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de-DE" b="0" dirty="0">
                  <a:solidFill>
                    <a:schemeClr val="tx2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{0}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{1}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de-DE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{0}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{1}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2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13" name="Rechteck: gefaltete Ecke 12">
                <a:extLst>
                  <a:ext uri="{FF2B5EF4-FFF2-40B4-BE49-F238E27FC236}">
                    <a16:creationId xmlns:a16="http://schemas.microsoft.com/office/drawing/2014/main" id="{35517BDB-8D7D-796A-1C98-963C5ECEEC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020" y="3567440"/>
                <a:ext cx="1206347" cy="1224769"/>
              </a:xfrm>
              <a:prstGeom prst="foldedCorner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: gefaltete Ecke 13">
                <a:extLst>
                  <a:ext uri="{FF2B5EF4-FFF2-40B4-BE49-F238E27FC236}">
                    <a16:creationId xmlns:a16="http://schemas.microsoft.com/office/drawing/2014/main" id="{2BE49E1A-F6DF-D375-127F-1CA96D2C92F6}"/>
                  </a:ext>
                </a:extLst>
              </p:cNvPr>
              <p:cNvSpPr/>
              <p:nvPr/>
            </p:nvSpPr>
            <p:spPr>
              <a:xfrm>
                <a:off x="6154813" y="1293982"/>
                <a:ext cx="1206347" cy="1235027"/>
              </a:xfrm>
              <a:prstGeom prst="foldedCorner">
                <a:avLst/>
              </a:prstGeom>
              <a:solidFill>
                <a:schemeClr val="bg1"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e>
                      </m:d>
                    </m:oMath>
                  </m:oMathPara>
                </a14:m>
                <a:endParaRPr lang="de-DE" b="0" dirty="0">
                  <a:solidFill>
                    <a:schemeClr val="tx2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{2}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de-DE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,2)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{2}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,2</m:t>
                          </m:r>
                        </m:e>
                      </m:d>
                    </m:oMath>
                  </m:oMathPara>
                </a14:m>
                <a:endParaRPr lang="de-DE" b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Rechteck: gefaltete Ecke 13">
                <a:extLst>
                  <a:ext uri="{FF2B5EF4-FFF2-40B4-BE49-F238E27FC236}">
                    <a16:creationId xmlns:a16="http://schemas.microsoft.com/office/drawing/2014/main" id="{2BE49E1A-F6DF-D375-127F-1CA96D2C92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813" y="1293982"/>
                <a:ext cx="1206347" cy="1235027"/>
              </a:xfrm>
              <a:prstGeom prst="foldedCorner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16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07F26-0819-7E70-7FC5-4FF016BE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Modeling </a:t>
            </a:r>
            <a:r>
              <a:rPr lang="de-DE" dirty="0" err="1">
                <a:latin typeface="+mj-lt"/>
              </a:rPr>
              <a:t>Glitch</a:t>
            </a:r>
            <a:r>
              <a:rPr lang="de-DE" dirty="0">
                <a:latin typeface="+mj-lt"/>
              </a:rPr>
              <a:t>- and Transition-Extended </a:t>
            </a:r>
            <a:r>
              <a:rPr lang="de-DE" dirty="0" err="1">
                <a:latin typeface="+mj-lt"/>
              </a:rPr>
              <a:t>Probes</a:t>
            </a:r>
            <a:endParaRPr lang="en-US" dirty="0">
              <a:latin typeface="+mj-lt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15673A1-7DF9-9D43-46A1-FAE686C5F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CHES, September 2022, Leuven, </a:t>
            </a:r>
            <a:r>
              <a:rPr lang="de-DE" dirty="0" err="1">
                <a:latin typeface="+mj-lt"/>
              </a:rPr>
              <a:t>Belgium</a:t>
            </a:r>
            <a:endParaRPr lang="en-US" dirty="0">
              <a:latin typeface="+mj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33547E-7ABC-9B32-F250-3DE755B7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Transitional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Leakage</a:t>
            </a:r>
            <a:r>
              <a:rPr lang="de-DE" dirty="0">
                <a:latin typeface="+mj-lt"/>
              </a:rPr>
              <a:t> in Theory and Practice</a:t>
            </a:r>
            <a:endParaRPr lang="en-US" dirty="0">
              <a:latin typeface="+mj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2C570E-9AE2-53C6-C334-66F80717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de-DE" dirty="0">
                <a:latin typeface="+mj-lt"/>
              </a:rPr>
              <a:t>11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7B3EEAF-E58C-95F7-3794-866EF6BEDA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Integration </a:t>
            </a:r>
            <a:r>
              <a:rPr lang="de-DE" dirty="0" err="1">
                <a:latin typeface="+mj-lt"/>
              </a:rPr>
              <a:t>of</a:t>
            </a:r>
            <a:r>
              <a:rPr lang="de-DE" dirty="0">
                <a:latin typeface="+mj-lt"/>
              </a:rPr>
              <a:t> Probe Extension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Inhaltsplatzhalter 7">
                <a:extLst>
                  <a:ext uri="{FF2B5EF4-FFF2-40B4-BE49-F238E27FC236}">
                    <a16:creationId xmlns:a16="http://schemas.microsoft.com/office/drawing/2014/main" id="{769FAB93-3CCE-DFC9-6205-5767A45FFC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latin typeface="+mj-lt"/>
                  </a:rPr>
                  <a:t>Modeling </a:t>
                </a:r>
                <a:r>
                  <a:rPr lang="de-DE" dirty="0" err="1">
                    <a:latin typeface="+mj-lt"/>
                  </a:rPr>
                  <a:t>Transitions</a:t>
                </a:r>
                <a:endParaRPr lang="de-DE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b="0" dirty="0" err="1">
                    <a:latin typeface="+mj-lt"/>
                  </a:rPr>
                  <a:t>For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any</a:t>
                </a:r>
                <a:r>
                  <a:rPr lang="de-DE" b="0" dirty="0">
                    <a:latin typeface="+mj-lt"/>
                  </a:rPr>
                  <a:t> probe on a </a:t>
                </a:r>
                <a:r>
                  <a:rPr lang="de-DE" b="0" dirty="0" err="1">
                    <a:latin typeface="+mj-lt"/>
                  </a:rPr>
                  <a:t>register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output</a:t>
                </a:r>
                <a:r>
                  <a:rPr lang="de-DE" b="0" dirty="0">
                    <a:latin typeface="+mj-lt"/>
                  </a:rPr>
                  <a:t>, </a:t>
                </a:r>
                <a:r>
                  <a:rPr lang="de-DE" b="0" dirty="0" err="1">
                    <a:latin typeface="+mj-lt"/>
                  </a:rPr>
                  <a:t>we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place</a:t>
                </a:r>
                <a:r>
                  <a:rPr lang="de-DE" b="0" dirty="0">
                    <a:latin typeface="+mj-lt"/>
                  </a:rPr>
                  <a:t> a probe on </a:t>
                </a:r>
                <a:r>
                  <a:rPr lang="de-DE" b="0" dirty="0" err="1">
                    <a:latin typeface="+mj-lt"/>
                  </a:rPr>
                  <a:t>the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register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input</a:t>
                </a:r>
                <a:endParaRPr lang="de-DE" b="0" dirty="0">
                  <a:latin typeface="+mj-lt"/>
                </a:endParaRPr>
              </a:p>
              <a:p>
                <a:pPr marL="519750" lvl="2" indent="-285750"/>
                <a:r>
                  <a:rPr lang="de-DE" dirty="0" err="1">
                    <a:latin typeface="+mj-lt"/>
                  </a:rPr>
                  <a:t>No</a:t>
                </a:r>
                <a:r>
                  <a:rPr lang="de-DE" dirty="0">
                    <a:latin typeface="+mj-lt"/>
                  </a:rPr>
                  <a:t> </a:t>
                </a:r>
                <a:r>
                  <a:rPr lang="de-DE" dirty="0" err="1">
                    <a:latin typeface="+mj-lt"/>
                  </a:rPr>
                  <a:t>further</a:t>
                </a:r>
                <a:r>
                  <a:rPr lang="de-DE" dirty="0">
                    <a:latin typeface="+mj-lt"/>
                  </a:rPr>
                  <a:t> </a:t>
                </a:r>
                <a:r>
                  <a:rPr lang="de-DE" dirty="0" err="1">
                    <a:latin typeface="+mj-lt"/>
                  </a:rPr>
                  <a:t>glitch</a:t>
                </a:r>
                <a:r>
                  <a:rPr lang="de-DE" dirty="0">
                    <a:latin typeface="+mj-lt"/>
                  </a:rPr>
                  <a:t>-extension</a:t>
                </a:r>
                <a:endParaRPr lang="de-DE" b="0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b="0" dirty="0" err="1">
                    <a:latin typeface="+mj-lt"/>
                  </a:rPr>
                  <a:t>For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any</a:t>
                </a:r>
                <a:r>
                  <a:rPr lang="de-DE" b="0" dirty="0">
                    <a:latin typeface="+mj-lt"/>
                  </a:rPr>
                  <a:t> probe on a </a:t>
                </a:r>
                <a:r>
                  <a:rPr lang="de-DE" b="0" dirty="0" err="1">
                    <a:latin typeface="+mj-lt"/>
                  </a:rPr>
                  <a:t>primary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input</a:t>
                </a:r>
                <a:r>
                  <a:rPr lang="de-DE" b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+mj-lt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+mj-lt"/>
                          </a:rPr>
                          <m:t>{</m:t>
                        </m:r>
                        <m:r>
                          <a:rPr lang="de-DE" b="0" i="1" smtClean="0">
                            <a:latin typeface="+mj-lt"/>
                          </a:rPr>
                          <m:t>𝑙</m:t>
                        </m:r>
                        <m:r>
                          <a:rPr lang="de-DE" b="0" i="1" smtClean="0">
                            <a:latin typeface="+mj-lt"/>
                          </a:rPr>
                          <m:t>}</m:t>
                        </m:r>
                      </m:sub>
                    </m:sSub>
                  </m:oMath>
                </a14:m>
                <a:r>
                  <a:rPr lang="de-DE" b="0" dirty="0">
                    <a:latin typeface="+mj-lt"/>
                  </a:rPr>
                  <a:t>, </a:t>
                </a:r>
                <a:r>
                  <a:rPr lang="de-DE" b="0" dirty="0" err="1">
                    <a:latin typeface="+mj-lt"/>
                  </a:rPr>
                  <a:t>we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place</a:t>
                </a:r>
                <a:r>
                  <a:rPr lang="de-DE" b="0" dirty="0">
                    <a:latin typeface="+mj-lt"/>
                  </a:rPr>
                  <a:t> a probe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>
                            <a:latin typeface="+mj-lt"/>
                          </a:rPr>
                        </m:ctrlPr>
                      </m:sSubPr>
                      <m:e>
                        <m:r>
                          <a:rPr lang="de-DE" b="0" i="1">
                            <a:latin typeface="+mj-lt"/>
                          </a:rPr>
                          <m:t>𝑥</m:t>
                        </m:r>
                      </m:e>
                      <m:sub>
                        <m:r>
                          <a:rPr lang="de-DE" b="0" i="1">
                            <a:latin typeface="+mj-lt"/>
                          </a:rPr>
                          <m:t>{</m:t>
                        </m:r>
                        <m:r>
                          <a:rPr lang="de-DE" b="0" i="1">
                            <a:latin typeface="+mj-lt"/>
                          </a:rPr>
                          <m:t>𝑙</m:t>
                        </m:r>
                        <m:r>
                          <a:rPr lang="de-DE" b="0" i="1" smtClean="0">
                            <a:latin typeface="+mj-lt"/>
                          </a:rPr>
                          <m:t>−1</m:t>
                        </m:r>
                        <m:r>
                          <a:rPr lang="de-DE" b="0" i="1">
                            <a:latin typeface="+mj-lt"/>
                          </a:rPr>
                          <m:t>}</m:t>
                        </m:r>
                      </m:sub>
                    </m:sSub>
                  </m:oMath>
                </a14:m>
                <a:endParaRPr lang="de-DE" b="0" dirty="0">
                  <a:latin typeface="+mj-lt"/>
                </a:endParaRPr>
              </a:p>
              <a:p>
                <a:pPr marL="519750" lvl="2" indent="-285750"/>
                <a:r>
                  <a:rPr lang="de-DE" dirty="0">
                    <a:latin typeface="+mj-lt"/>
                  </a:rPr>
                  <a:t>Search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+mj-lt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+mj-lt"/>
                          </a:rPr>
                        </m:ctrlPr>
                      </m:sSubPr>
                      <m:e>
                        <m:r>
                          <a:rPr lang="de-DE" i="1">
                            <a:latin typeface="+mj-lt"/>
                          </a:rPr>
                          <m:t>𝑥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+mj-lt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+mj-lt"/>
                              </a:rPr>
                              <m:t>𝑙</m:t>
                            </m:r>
                            <m:r>
                              <a:rPr lang="de-DE" i="1">
                                <a:latin typeface="+mj-lt"/>
                              </a:rPr>
                              <m:t>−1</m:t>
                            </m:r>
                          </m:e>
                        </m:d>
                      </m:sub>
                    </m:sSub>
                    <m:r>
                      <a:rPr lang="de-DE" b="0" i="1" smtClean="0"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+mj-lt"/>
                          </a:rPr>
                        </m:ctrlPr>
                      </m:sSubPr>
                      <m:e>
                        <m:r>
                          <a:rPr lang="de-DE" i="1">
                            <a:latin typeface="+mj-lt"/>
                          </a:rPr>
                          <m:t>𝑥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+mj-lt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+mj-lt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de-DE" b="0" i="1" smtClean="0">
                        <a:latin typeface="+mj-lt"/>
                      </a:rPr>
                      <m:t>,</m:t>
                    </m:r>
                    <m:r>
                      <a:rPr lang="de-DE" b="0" i="1" smtClean="0">
                        <a:latin typeface="+mj-lt"/>
                      </a:rPr>
                      <m:t>𝑙</m:t>
                    </m:r>
                    <m:r>
                      <a:rPr lang="de-DE" b="0" i="1" smtClean="0">
                        <a:latin typeface="+mj-lt"/>
                      </a:rPr>
                      <m:t>)</m:t>
                    </m:r>
                  </m:oMath>
                </a14:m>
                <a:r>
                  <a:rPr lang="de-DE" b="0" dirty="0">
                    <a:latin typeface="+mj-lt"/>
                  </a:rPr>
                  <a:t> in </a:t>
                </a:r>
                <a:r>
                  <a:rPr lang="de-DE" b="0" dirty="0" err="1">
                    <a:latin typeface="+mj-lt"/>
                  </a:rPr>
                  <a:t>the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input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transition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list</a:t>
                </a:r>
                <a:endParaRPr lang="de-DE" b="0" dirty="0">
                  <a:latin typeface="+mj-lt"/>
                </a:endParaRP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endParaRPr lang="de-DE" b="0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b="0" dirty="0">
                  <a:latin typeface="+mj-lt"/>
                </a:endParaRPr>
              </a:p>
              <a:p>
                <a:pPr marL="519750" lvl="2" indent="-285750"/>
                <a:endParaRPr lang="de-DE" dirty="0">
                  <a:latin typeface="+mj-lt"/>
                </a:endParaRPr>
              </a:p>
              <a:p>
                <a:pPr marL="519750" lvl="2" indent="-285750"/>
                <a:endParaRPr lang="en-US" b="0" dirty="0">
                  <a:latin typeface="+mj-lt"/>
                </a:endParaRPr>
              </a:p>
            </p:txBody>
          </p:sp>
        </mc:Choice>
        <mc:Fallback>
          <p:sp>
            <p:nvSpPr>
              <p:cNvPr id="8" name="Inhaltsplatzhalter 7">
                <a:extLst>
                  <a:ext uri="{FF2B5EF4-FFF2-40B4-BE49-F238E27FC236}">
                    <a16:creationId xmlns:a16="http://schemas.microsoft.com/office/drawing/2014/main" id="{769FAB93-3CCE-DFC9-6205-5767A45FFC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8" t="-305" r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A87B45D0-5061-AB7F-F3B6-78DA00012FE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-18559" b="-18559"/>
          <a:stretch/>
        </p:blipFill>
        <p:spPr/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hteck: gefaltete Ecke 11">
                <a:extLst>
                  <a:ext uri="{FF2B5EF4-FFF2-40B4-BE49-F238E27FC236}">
                    <a16:creationId xmlns:a16="http://schemas.microsoft.com/office/drawing/2014/main" id="{E17B2387-3364-2A4E-7F61-DE60307B0E4F}"/>
                  </a:ext>
                </a:extLst>
              </p:cNvPr>
              <p:cNvSpPr/>
              <p:nvPr/>
            </p:nvSpPr>
            <p:spPr>
              <a:xfrm>
                <a:off x="4572000" y="3579069"/>
                <a:ext cx="1728192" cy="1224136"/>
              </a:xfrm>
              <a:prstGeom prst="foldedCorner">
                <a:avLst/>
              </a:prstGeom>
              <a:solidFill>
                <a:schemeClr val="bg1">
                  <a:alpha val="53000"/>
                </a:schemeClr>
              </a:solidFill>
              <a:ln>
                <a:solidFill>
                  <a:srgbClr val="0035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500" dirty="0">
                    <a:solidFill>
                      <a:srgbClr val="003562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1500" i="1" smtClean="0">
                            <a:solidFill>
                              <a:srgbClr val="003562"/>
                            </a:solidFill>
                            <a:latin typeface="+mj-lt"/>
                          </a:rPr>
                        </m:ctrlPr>
                      </m:sSubSupPr>
                      <m:e>
                        <m:r>
                          <a:rPr lang="de-DE" sz="1500" b="0" i="1" smtClean="0">
                            <a:solidFill>
                              <a:srgbClr val="003562"/>
                            </a:solidFill>
                            <a:latin typeface="+mj-lt"/>
                          </a:rPr>
                          <m:t>(</m:t>
                        </m:r>
                        <m:r>
                          <a:rPr lang="de-DE" sz="1500" b="0" i="1" smtClean="0">
                            <a:solidFill>
                              <a:srgbClr val="003562"/>
                            </a:solidFill>
                            <a:latin typeface="+mj-lt"/>
                          </a:rPr>
                          <m:t>𝑋</m:t>
                        </m:r>
                      </m:e>
                      <m:sub>
                        <m:r>
                          <a:rPr lang="de-DE" sz="1500" b="0" i="1" smtClean="0">
                            <a:solidFill>
                              <a:srgbClr val="003562"/>
                            </a:solidFill>
                            <a:latin typeface="+mj-lt"/>
                          </a:rPr>
                          <m:t>{0}</m:t>
                        </m:r>
                      </m:sub>
                      <m:sup>
                        <m:r>
                          <a:rPr lang="de-DE" sz="1500" b="0" i="1" smtClean="0">
                            <a:solidFill>
                              <a:srgbClr val="003562"/>
                            </a:solidFill>
                            <a:latin typeface="+mj-lt"/>
                          </a:rPr>
                          <m:t>0</m:t>
                        </m:r>
                      </m:sup>
                    </m:sSubSup>
                    <m:r>
                      <a:rPr lang="de-DE" sz="1500" b="0" i="1" smtClean="0">
                        <a:solidFill>
                          <a:srgbClr val="003562"/>
                        </a:solidFill>
                        <a:latin typeface="+mj-lt"/>
                      </a:rPr>
                      <m:t>,</m:t>
                    </m:r>
                    <m:sSubSup>
                      <m:sSubSupPr>
                        <m:ctrlPr>
                          <a:rPr lang="de-DE" sz="1500" i="1">
                            <a:solidFill>
                              <a:srgbClr val="003562"/>
                            </a:solidFill>
                            <a:latin typeface="+mj-lt"/>
                          </a:rPr>
                        </m:ctrlPr>
                      </m:sSubSupPr>
                      <m:e>
                        <m:r>
                          <a:rPr lang="de-DE" sz="1500" i="1">
                            <a:solidFill>
                              <a:srgbClr val="003562"/>
                            </a:solidFill>
                            <a:latin typeface="+mj-lt"/>
                          </a:rPr>
                          <m:t>𝑋</m:t>
                        </m:r>
                      </m:e>
                      <m:sub>
                        <m:r>
                          <a:rPr lang="de-DE" sz="1500" i="1">
                            <a:solidFill>
                              <a:srgbClr val="003562"/>
                            </a:solidFill>
                            <a:latin typeface="+mj-lt"/>
                          </a:rPr>
                          <m:t>{</m:t>
                        </m:r>
                        <m:r>
                          <a:rPr lang="de-DE" sz="1500" b="0" i="1" smtClean="0">
                            <a:solidFill>
                              <a:srgbClr val="003562"/>
                            </a:solidFill>
                            <a:latin typeface="+mj-lt"/>
                          </a:rPr>
                          <m:t>0</m:t>
                        </m:r>
                        <m:r>
                          <a:rPr lang="de-DE" sz="1500" i="1">
                            <a:solidFill>
                              <a:srgbClr val="003562"/>
                            </a:solidFill>
                            <a:latin typeface="+mj-lt"/>
                          </a:rPr>
                          <m:t>}</m:t>
                        </m:r>
                      </m:sub>
                      <m:sup>
                        <m:r>
                          <a:rPr lang="de-DE" sz="1500" b="0" i="1" smtClean="0">
                            <a:solidFill>
                              <a:srgbClr val="003562"/>
                            </a:solidFill>
                            <a:latin typeface="+mj-lt"/>
                          </a:rPr>
                          <m:t>1</m:t>
                        </m:r>
                      </m:sup>
                    </m:sSubSup>
                    <m:r>
                      <a:rPr lang="de-DE" sz="1500" b="0" i="1" smtClean="0">
                        <a:solidFill>
                          <a:srgbClr val="003562"/>
                        </a:solidFill>
                        <a:latin typeface="+mj-lt"/>
                      </a:rPr>
                      <m:t>,</m:t>
                    </m:r>
                    <m:sSubSup>
                      <m:sSubSupPr>
                        <m:ctrlPr>
                          <a:rPr lang="de-DE" sz="1500" i="1">
                            <a:solidFill>
                              <a:srgbClr val="003562"/>
                            </a:solidFill>
                            <a:latin typeface="+mj-lt"/>
                          </a:rPr>
                        </m:ctrlPr>
                      </m:sSubSupPr>
                      <m:e>
                        <m:r>
                          <a:rPr lang="de-DE" sz="1500" i="1">
                            <a:solidFill>
                              <a:srgbClr val="003562"/>
                            </a:solidFill>
                            <a:latin typeface="+mj-lt"/>
                          </a:rPr>
                          <m:t>𝑋</m:t>
                        </m:r>
                      </m:e>
                      <m:sub>
                        <m:r>
                          <a:rPr lang="de-DE" sz="1500" i="1">
                            <a:solidFill>
                              <a:srgbClr val="003562"/>
                            </a:solidFill>
                            <a:latin typeface="+mj-lt"/>
                          </a:rPr>
                          <m:t>{0}</m:t>
                        </m:r>
                      </m:sub>
                      <m:sup>
                        <m:r>
                          <a:rPr lang="de-DE" sz="1500" b="0" i="1" smtClean="0">
                            <a:solidFill>
                              <a:srgbClr val="003562"/>
                            </a:solidFill>
                            <a:latin typeface="+mj-lt"/>
                          </a:rPr>
                          <m:t>2</m:t>
                        </m:r>
                      </m:sup>
                    </m:sSubSup>
                    <m:r>
                      <a:rPr lang="de-DE" sz="1500" b="0" i="1" smtClean="0">
                        <a:solidFill>
                          <a:srgbClr val="003562"/>
                        </a:solidFill>
                        <a:latin typeface="+mj-lt"/>
                      </a:rPr>
                      <m:t>,0)</m:t>
                    </m:r>
                  </m:oMath>
                </a14:m>
                <a:endParaRPr lang="en-US" sz="1500" dirty="0">
                  <a:solidFill>
                    <a:srgbClr val="003562"/>
                  </a:solidFill>
                  <a:latin typeface="+mj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</m:ctrlPr>
                        </m:sSubSupPr>
                        <m:e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(</m:t>
                          </m:r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𝑋</m:t>
                          </m:r>
                        </m:e>
                        <m:sub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{</m:t>
                          </m:r>
                          <m: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+mj-lt"/>
                            </a:rPr>
                            <m:t>1</m:t>
                          </m:r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}</m:t>
                          </m:r>
                        </m:sub>
                        <m:sup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0</m:t>
                          </m:r>
                        </m:sup>
                      </m:sSubSup>
                      <m:r>
                        <a:rPr lang="de-DE" sz="1500" i="1">
                          <a:solidFill>
                            <a:srgbClr val="003562"/>
                          </a:solidFill>
                          <a:latin typeface="+mj-lt"/>
                        </a:rPr>
                        <m:t>,</m:t>
                      </m:r>
                      <m:sSubSup>
                        <m:sSubSupPr>
                          <m:ctrlP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</m:ctrlPr>
                        </m:sSubSupPr>
                        <m:e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𝑋</m:t>
                          </m:r>
                        </m:e>
                        <m:sub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{</m:t>
                          </m:r>
                          <m: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+mj-lt"/>
                            </a:rPr>
                            <m:t>1</m:t>
                          </m:r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}</m:t>
                          </m:r>
                        </m:sub>
                        <m:sup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1</m:t>
                          </m:r>
                        </m:sup>
                      </m:sSubSup>
                      <m:r>
                        <a:rPr lang="de-DE" sz="1500" i="1">
                          <a:solidFill>
                            <a:srgbClr val="003562"/>
                          </a:solidFill>
                          <a:latin typeface="+mj-lt"/>
                        </a:rPr>
                        <m:t>,</m:t>
                      </m:r>
                      <m:sSubSup>
                        <m:sSubSupPr>
                          <m:ctrlP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</m:ctrlPr>
                        </m:sSubSupPr>
                        <m:e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𝑋</m:t>
                          </m:r>
                        </m:e>
                        <m:sub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{</m:t>
                          </m:r>
                          <m: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+mj-lt"/>
                            </a:rPr>
                            <m:t>1</m:t>
                          </m:r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}</m:t>
                          </m:r>
                        </m:sub>
                        <m:sup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2</m:t>
                          </m:r>
                        </m:sup>
                      </m:sSubSup>
                      <m:r>
                        <a:rPr lang="de-DE" sz="1500" b="0" i="1" smtClean="0">
                          <a:solidFill>
                            <a:srgbClr val="003562"/>
                          </a:solidFill>
                          <a:latin typeface="+mj-lt"/>
                        </a:rPr>
                        <m:t>,1</m:t>
                      </m:r>
                      <m:r>
                        <a:rPr lang="de-DE" sz="1500" i="1">
                          <a:solidFill>
                            <a:srgbClr val="003562"/>
                          </a:solidFill>
                          <a:latin typeface="+mj-lt"/>
                        </a:rPr>
                        <m:t>)</m:t>
                      </m:r>
                    </m:oMath>
                  </m:oMathPara>
                </a14:m>
                <a:endParaRPr lang="en-US" sz="1500" dirty="0">
                  <a:solidFill>
                    <a:srgbClr val="003562"/>
                  </a:solidFill>
                  <a:latin typeface="+mj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</m:ctrlPr>
                        </m:sSubSupPr>
                        <m:e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(</m:t>
                          </m:r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𝑋</m:t>
                          </m:r>
                        </m:e>
                        <m:sub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{</m:t>
                          </m:r>
                          <m: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+mj-lt"/>
                            </a:rPr>
                            <m:t>2</m:t>
                          </m:r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}</m:t>
                          </m:r>
                        </m:sub>
                        <m:sup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0</m:t>
                          </m:r>
                        </m:sup>
                      </m:sSubSup>
                      <m:r>
                        <a:rPr lang="de-DE" sz="1500" i="1">
                          <a:solidFill>
                            <a:srgbClr val="003562"/>
                          </a:solidFill>
                          <a:latin typeface="+mj-lt"/>
                        </a:rPr>
                        <m:t>,</m:t>
                      </m:r>
                      <m:sSubSup>
                        <m:sSubSupPr>
                          <m:ctrlP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</m:ctrlPr>
                        </m:sSubSupPr>
                        <m:e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𝑋</m:t>
                          </m:r>
                        </m:e>
                        <m:sub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{</m:t>
                          </m:r>
                          <m: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+mj-lt"/>
                            </a:rPr>
                            <m:t>2</m:t>
                          </m:r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}</m:t>
                          </m:r>
                        </m:sub>
                        <m:sup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1</m:t>
                          </m:r>
                        </m:sup>
                      </m:sSubSup>
                      <m:r>
                        <a:rPr lang="de-DE" sz="1500" i="1">
                          <a:solidFill>
                            <a:srgbClr val="003562"/>
                          </a:solidFill>
                          <a:latin typeface="+mj-lt"/>
                        </a:rPr>
                        <m:t>,</m:t>
                      </m:r>
                      <m:sSubSup>
                        <m:sSubSupPr>
                          <m:ctrlP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</m:ctrlPr>
                        </m:sSubSupPr>
                        <m:e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𝑋</m:t>
                          </m:r>
                        </m:e>
                        <m:sub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{</m:t>
                          </m:r>
                          <m:r>
                            <a:rPr lang="de-DE" sz="1500" b="0" i="1" smtClean="0">
                              <a:solidFill>
                                <a:srgbClr val="003562"/>
                              </a:solidFill>
                              <a:latin typeface="+mj-lt"/>
                            </a:rPr>
                            <m:t>2</m:t>
                          </m:r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}</m:t>
                          </m:r>
                        </m:sub>
                        <m:sup>
                          <m:r>
                            <a:rPr lang="de-DE" sz="1500" i="1">
                              <a:solidFill>
                                <a:srgbClr val="003562"/>
                              </a:solidFill>
                              <a:latin typeface="+mj-lt"/>
                            </a:rPr>
                            <m:t>2</m:t>
                          </m:r>
                        </m:sup>
                      </m:sSubSup>
                      <m:r>
                        <a:rPr lang="de-DE" sz="1500" b="0" i="1" smtClean="0">
                          <a:solidFill>
                            <a:srgbClr val="003562"/>
                          </a:solidFill>
                          <a:latin typeface="+mj-lt"/>
                        </a:rPr>
                        <m:t>,2</m:t>
                      </m:r>
                      <m:r>
                        <a:rPr lang="de-DE" sz="1500" i="1">
                          <a:solidFill>
                            <a:srgbClr val="003562"/>
                          </a:solidFill>
                          <a:latin typeface="+mj-lt"/>
                        </a:rPr>
                        <m:t>)</m:t>
                      </m:r>
                    </m:oMath>
                  </m:oMathPara>
                </a14:m>
                <a:endParaRPr lang="en-US" sz="1500" dirty="0">
                  <a:solidFill>
                    <a:srgbClr val="003562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2" name="Rechteck: gefaltete Ecke 11">
                <a:extLst>
                  <a:ext uri="{FF2B5EF4-FFF2-40B4-BE49-F238E27FC236}">
                    <a16:creationId xmlns:a16="http://schemas.microsoft.com/office/drawing/2014/main" id="{E17B2387-3364-2A4E-7F61-DE60307B0E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579069"/>
                <a:ext cx="1728192" cy="1224136"/>
              </a:xfrm>
              <a:prstGeom prst="foldedCorner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356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hteck: gefaltete Ecke 12">
                <a:extLst>
                  <a:ext uri="{FF2B5EF4-FFF2-40B4-BE49-F238E27FC236}">
                    <a16:creationId xmlns:a16="http://schemas.microsoft.com/office/drawing/2014/main" id="{35517BDB-8D7D-796A-1C98-963C5ECEECA8}"/>
                  </a:ext>
                </a:extLst>
              </p:cNvPr>
              <p:cNvSpPr/>
              <p:nvPr/>
            </p:nvSpPr>
            <p:spPr>
              <a:xfrm>
                <a:off x="6678020" y="3567440"/>
                <a:ext cx="1206347" cy="1224769"/>
              </a:xfrm>
              <a:prstGeom prst="foldedCorner">
                <a:avLst/>
              </a:prstGeom>
              <a:solidFill>
                <a:schemeClr val="bg1"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solidFill>
                                <a:schemeClr val="tx2"/>
                              </a:solidFill>
                              <a:latin typeface="+mj-lt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{0}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0</m:t>
                              </m:r>
                            </m:sup>
                          </m:sSubSup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+mj-lt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{1}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0</m:t>
                              </m:r>
                            </m:sup>
                          </m:sSubSup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+mj-lt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de-DE" b="0" dirty="0">
                  <a:solidFill>
                    <a:schemeClr val="tx2"/>
                  </a:solidFill>
                  <a:latin typeface="+mj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solidFill>
                                <a:schemeClr val="tx2"/>
                              </a:solidFill>
                              <a:latin typeface="+mj-lt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{0}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1</m:t>
                              </m:r>
                            </m:sup>
                          </m:sSubSup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+mj-lt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{1}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1</m:t>
                              </m:r>
                            </m:sup>
                          </m:sSubSup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+mj-lt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de-DE" i="1" dirty="0">
                  <a:solidFill>
                    <a:schemeClr val="tx2"/>
                  </a:solidFill>
                  <a:latin typeface="+mj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i="1">
                              <a:solidFill>
                                <a:schemeClr val="tx2"/>
                              </a:solidFill>
                              <a:latin typeface="+mj-lt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{0}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+mj-lt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{1}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+mj-lt"/>
                            </a:rPr>
                            <m:t>,1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+mj-lt"/>
                </a:endParaRPr>
              </a:p>
              <a:p>
                <a:pPr algn="ctr"/>
                <a:r>
                  <a:rPr lang="en-US" dirty="0">
                    <a:solidFill>
                      <a:schemeClr val="tx2"/>
                    </a:solidFill>
                    <a:latin typeface="+mj-lt"/>
                  </a:rPr>
                  <a:t>…</a:t>
                </a:r>
              </a:p>
            </p:txBody>
          </p:sp>
        </mc:Choice>
        <mc:Fallback>
          <p:sp>
            <p:nvSpPr>
              <p:cNvPr id="13" name="Rechteck: gefaltete Ecke 12">
                <a:extLst>
                  <a:ext uri="{FF2B5EF4-FFF2-40B4-BE49-F238E27FC236}">
                    <a16:creationId xmlns:a16="http://schemas.microsoft.com/office/drawing/2014/main" id="{35517BDB-8D7D-796A-1C98-963C5ECEEC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020" y="3567440"/>
                <a:ext cx="1206347" cy="1224769"/>
              </a:xfrm>
              <a:prstGeom prst="foldedCorner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hteck: gefaltete Ecke 13">
                <a:extLst>
                  <a:ext uri="{FF2B5EF4-FFF2-40B4-BE49-F238E27FC236}">
                    <a16:creationId xmlns:a16="http://schemas.microsoft.com/office/drawing/2014/main" id="{2BE49E1A-F6DF-D375-127F-1CA96D2C92F6}"/>
                  </a:ext>
                </a:extLst>
              </p:cNvPr>
              <p:cNvSpPr/>
              <p:nvPr/>
            </p:nvSpPr>
            <p:spPr>
              <a:xfrm>
                <a:off x="6154813" y="1293982"/>
                <a:ext cx="1206347" cy="1235027"/>
              </a:xfrm>
              <a:prstGeom prst="foldedCorner">
                <a:avLst/>
              </a:prstGeom>
              <a:solidFill>
                <a:schemeClr val="bg1">
                  <a:alpha val="53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solidFill>
                                <a:schemeClr val="tx2"/>
                              </a:solidFill>
                              <a:latin typeface="+mj-lt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{</m:t>
                              </m:r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2</m:t>
                              </m:r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}</m:t>
                              </m:r>
                            </m:sub>
                            <m:sup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0</m:t>
                              </m:r>
                            </m:sup>
                          </m:sSubSup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+mj-lt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0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+mj-lt"/>
                            </a:rPr>
                            <m:t>,2</m:t>
                          </m:r>
                        </m:e>
                      </m:d>
                    </m:oMath>
                  </m:oMathPara>
                </a14:m>
                <a:endParaRPr lang="de-DE" b="0" dirty="0">
                  <a:solidFill>
                    <a:schemeClr val="tx2"/>
                  </a:solidFill>
                  <a:latin typeface="+mj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2"/>
                          </a:solidFill>
                          <a:latin typeface="+mj-lt"/>
                        </a:rPr>
                        <m:t>(</m:t>
                      </m:r>
                      <m:sSubSup>
                        <m:sSubSupPr>
                          <m:ctrlPr>
                            <a:rPr lang="de-DE" i="1">
                              <a:solidFill>
                                <a:schemeClr val="tx2"/>
                              </a:solidFill>
                              <a:latin typeface="+mj-lt"/>
                            </a:rPr>
                          </m:ctrlPr>
                        </m:sSubSupPr>
                        <m:e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+mj-lt"/>
                            </a:rPr>
                            <m:t>𝑋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+mj-lt"/>
                            </a:rPr>
                            <m:t>{2}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+mj-lt"/>
                            </a:rPr>
                            <m:t>1</m:t>
                          </m:r>
                        </m:sup>
                      </m:sSubSup>
                      <m:r>
                        <a:rPr lang="de-DE" b="0" i="1" smtClean="0">
                          <a:solidFill>
                            <a:schemeClr val="tx2"/>
                          </a:solidFill>
                          <a:latin typeface="+mj-lt"/>
                        </a:rPr>
                        <m:t>,</m:t>
                      </m:r>
                      <m:sSup>
                        <m:sSupPr>
                          <m:ctrlPr>
                            <a:rPr lang="de-DE" i="1">
                              <a:solidFill>
                                <a:schemeClr val="tx2"/>
                              </a:solidFill>
                              <a:latin typeface="+mj-lt"/>
                            </a:rPr>
                          </m:ctrlPr>
                        </m:sSupPr>
                        <m:e>
                          <m:r>
                            <a:rPr lang="de-DE" i="1">
                              <a:solidFill>
                                <a:schemeClr val="tx2"/>
                              </a:solidFill>
                              <a:latin typeface="+mj-lt"/>
                            </a:rPr>
                            <m:t>𝑌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+mj-lt"/>
                            </a:rPr>
                            <m:t>1</m:t>
                          </m:r>
                        </m:sup>
                      </m:sSup>
                      <m:r>
                        <a:rPr lang="de-DE" b="0" i="1" smtClean="0">
                          <a:solidFill>
                            <a:schemeClr val="tx2"/>
                          </a:solidFill>
                          <a:latin typeface="+mj-lt"/>
                        </a:rPr>
                        <m:t>,2)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  <a:latin typeface="+mj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solidFill>
                                <a:schemeClr val="tx2"/>
                              </a:solidFill>
                              <a:latin typeface="+mj-lt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{2}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+mj-lt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chemeClr val="tx2"/>
                                  </a:solidFill>
                                  <a:latin typeface="+mj-lt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chemeClr val="tx2"/>
                              </a:solidFill>
                              <a:latin typeface="+mj-lt"/>
                            </a:rPr>
                            <m:t>,2</m:t>
                          </m:r>
                        </m:e>
                      </m:d>
                    </m:oMath>
                  </m:oMathPara>
                </a14:m>
                <a:endParaRPr lang="de-DE" b="0" dirty="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4" name="Rechteck: gefaltete Ecke 13">
                <a:extLst>
                  <a:ext uri="{FF2B5EF4-FFF2-40B4-BE49-F238E27FC236}">
                    <a16:creationId xmlns:a16="http://schemas.microsoft.com/office/drawing/2014/main" id="{2BE49E1A-F6DF-D375-127F-1CA96D2C92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813" y="1293982"/>
                <a:ext cx="1206347" cy="1235027"/>
              </a:xfrm>
              <a:prstGeom prst="foldedCorner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8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1E8F8D-1A9F-AB0E-2673-CC64086D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Case Study 1: Strong 8-bit S-boxes</a:t>
            </a:r>
            <a:endParaRPr lang="en-US" dirty="0">
              <a:latin typeface="+mj-lt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0241D4-D6DA-0C9D-8E73-4B23E27AC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CHES, September 2022, Leuven, </a:t>
            </a:r>
            <a:r>
              <a:rPr lang="de-DE" dirty="0" err="1">
                <a:latin typeface="+mj-lt"/>
              </a:rPr>
              <a:t>Belgium</a:t>
            </a:r>
            <a:endParaRPr lang="en-US" dirty="0">
              <a:latin typeface="+mj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575BB19-6312-405A-3149-82C5A6A19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Transitional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Leakage</a:t>
            </a:r>
            <a:r>
              <a:rPr lang="de-DE" dirty="0">
                <a:latin typeface="+mj-lt"/>
              </a:rPr>
              <a:t> in Theory and Practice</a:t>
            </a:r>
            <a:endParaRPr lang="en-US" dirty="0">
              <a:latin typeface="+mj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8BEDA3-C2DD-6BA4-8B51-C5CEADAE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de-DE" dirty="0">
                <a:latin typeface="+mj-lt"/>
              </a:rPr>
              <a:t>12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16C1426-E0A1-07C4-B35A-9F54CF721B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Architecture</a:t>
            </a:r>
            <a:endParaRPr lang="en-US" dirty="0">
              <a:latin typeface="+mj-lt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345D6E5-DE1F-9C8B-E694-CB8EDFBA7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Sbox</a:t>
            </a:r>
            <a:r>
              <a:rPr lang="de-DE" dirty="0">
                <a:latin typeface="+mj-lt"/>
              </a:rPr>
              <a:t> design </a:t>
            </a:r>
            <a:r>
              <a:rPr lang="de-DE" dirty="0" err="1">
                <a:latin typeface="+mj-lt"/>
              </a:rPr>
              <a:t>idea</a:t>
            </a:r>
            <a:r>
              <a:rPr lang="de-DE" dirty="0">
                <a:latin typeface="+mj-lt"/>
              </a:rPr>
              <a:t> [BGG+17]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+mj-lt"/>
              </a:rPr>
              <a:t>Build</a:t>
            </a:r>
            <a:r>
              <a:rPr lang="en-US" b="0" i="0" dirty="0">
                <a:effectLst/>
                <a:latin typeface="+mj-lt"/>
              </a:rPr>
              <a:t> 8-bit S-boxes by using 4-bit S-boxes with linear operations in known constructions</a:t>
            </a:r>
            <a:endParaRPr lang="en-US" b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>
                <a:latin typeface="+mj-lt"/>
              </a:rPr>
              <a:t>Iterate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the</a:t>
            </a:r>
            <a:r>
              <a:rPr lang="de-DE" b="0" dirty="0">
                <a:latin typeface="+mj-lt"/>
              </a:rPr>
              <a:t> „</a:t>
            </a:r>
            <a:r>
              <a:rPr lang="de-DE" b="0" dirty="0" err="1">
                <a:latin typeface="+mj-lt"/>
              </a:rPr>
              <a:t>weak</a:t>
            </a:r>
            <a:r>
              <a:rPr lang="de-DE" b="0" dirty="0">
                <a:latin typeface="+mj-lt"/>
              </a:rPr>
              <a:t>“ S-box multiple </a:t>
            </a:r>
            <a:r>
              <a:rPr lang="de-DE" b="0" dirty="0" err="1">
                <a:latin typeface="+mj-lt"/>
              </a:rPr>
              <a:t>times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to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get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good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cryptographic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properties</a:t>
            </a:r>
            <a:endParaRPr lang="de-DE" b="0" dirty="0">
              <a:latin typeface="+mj-lt"/>
            </a:endParaRPr>
          </a:p>
          <a:p>
            <a:r>
              <a:rPr lang="de-DE" dirty="0">
                <a:latin typeface="+mj-lt"/>
              </a:rPr>
              <a:t>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>
                <a:latin typeface="+mj-lt"/>
              </a:rPr>
              <a:t>Constructions</a:t>
            </a:r>
            <a:endParaRPr lang="de-DE" b="0" dirty="0">
              <a:latin typeface="+mj-lt"/>
            </a:endParaRPr>
          </a:p>
          <a:p>
            <a:pPr marL="519750" lvl="2" indent="-285750"/>
            <a:r>
              <a:rPr lang="de-DE" dirty="0">
                <a:latin typeface="+mj-lt"/>
              </a:rPr>
              <a:t>Feistel network</a:t>
            </a:r>
          </a:p>
          <a:p>
            <a:pPr marL="519750" lvl="2" indent="-285750"/>
            <a:r>
              <a:rPr lang="de-DE" dirty="0">
                <a:latin typeface="+mj-lt"/>
              </a:rPr>
              <a:t>MISTY </a:t>
            </a:r>
            <a:r>
              <a:rPr lang="de-DE" dirty="0" err="1">
                <a:latin typeface="+mj-lt"/>
              </a:rPr>
              <a:t>construction</a:t>
            </a:r>
            <a:endParaRPr lang="de-DE" dirty="0">
              <a:latin typeface="+mj-lt"/>
            </a:endParaRPr>
          </a:p>
          <a:p>
            <a:pPr marL="519750" lvl="2" indent="-285750"/>
            <a:r>
              <a:rPr lang="de-DE" dirty="0">
                <a:latin typeface="+mj-lt"/>
              </a:rPr>
              <a:t>Substitution </a:t>
            </a:r>
            <a:r>
              <a:rPr lang="de-DE" dirty="0" err="1">
                <a:latin typeface="+mj-lt"/>
              </a:rPr>
              <a:t>permutation</a:t>
            </a:r>
            <a:r>
              <a:rPr lang="de-DE" dirty="0">
                <a:latin typeface="+mj-lt"/>
              </a:rPr>
              <a:t> network</a:t>
            </a:r>
          </a:p>
          <a:p>
            <a:pPr marL="285750" marR="0" lvl="0" indent="-28575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Share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permutation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layer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+mj-lt"/>
            </a:endParaRPr>
          </a:p>
          <a:p>
            <a:pPr lvl="2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322E0EDB-353A-1175-4946-CB0E183CA24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-18518" b="-18518"/>
          <a:stretch/>
        </p:blipFill>
        <p:spPr/>
      </p:pic>
    </p:spTree>
    <p:extLst>
      <p:ext uri="{BB962C8B-B14F-4D97-AF65-F5344CB8AC3E}">
        <p14:creationId xmlns:p14="http://schemas.microsoft.com/office/powerpoint/2010/main" val="40702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7022DB-EEAA-CF85-BAD5-012B1C584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Case Study 1: Strong 8-bit S-boxes</a:t>
            </a:r>
            <a:endParaRPr lang="en-US" dirty="0">
              <a:latin typeface="+mj-lt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C3576A-0E2F-D3BF-1EC8-E3FAC9A9C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CHES, September 2022, Leuven, </a:t>
            </a:r>
            <a:r>
              <a:rPr lang="de-DE" dirty="0" err="1">
                <a:latin typeface="+mj-lt"/>
              </a:rPr>
              <a:t>Belgium</a:t>
            </a:r>
            <a:endParaRPr lang="en-US" dirty="0">
              <a:latin typeface="+mj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E5FD93-D503-7A96-9F72-F51FBB047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Transitional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Leakage</a:t>
            </a:r>
            <a:r>
              <a:rPr lang="de-DE" dirty="0">
                <a:latin typeface="+mj-lt"/>
              </a:rPr>
              <a:t> in Theory and Practice</a:t>
            </a:r>
            <a:endParaRPr lang="en-US" dirty="0">
              <a:latin typeface="+mj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65E062-14E0-9167-D1FA-49E46970F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de-DE" dirty="0">
                <a:latin typeface="+mj-lt"/>
              </a:rPr>
              <a:t>13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6D58D96-2CC7-184B-BDD3-4EF0BC9E71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Evaluation </a:t>
            </a:r>
            <a:r>
              <a:rPr lang="de-DE" dirty="0" err="1">
                <a:latin typeface="+mj-lt"/>
              </a:rPr>
              <a:t>Results</a:t>
            </a:r>
            <a:endParaRPr lang="en-US" dirty="0">
              <a:latin typeface="+mj-lt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B167D07-B182-F3E3-6B18-68E669323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Protection</a:t>
            </a:r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>
                <a:latin typeface="+mj-lt"/>
              </a:rPr>
              <a:t>First-order </a:t>
            </a:r>
            <a:r>
              <a:rPr lang="de-DE" b="0" dirty="0" err="1">
                <a:latin typeface="+mj-lt"/>
              </a:rPr>
              <a:t>secure</a:t>
            </a:r>
            <a:r>
              <a:rPr lang="de-DE" b="0" dirty="0">
                <a:latin typeface="+mj-lt"/>
              </a:rPr>
              <a:t> TI </a:t>
            </a:r>
            <a:r>
              <a:rPr lang="de-DE" b="0" dirty="0" err="1">
                <a:latin typeface="+mj-lt"/>
              </a:rPr>
              <a:t>with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three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shares</a:t>
            </a:r>
            <a:endParaRPr lang="de-DE" b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>
                <a:latin typeface="+mj-lt"/>
              </a:rPr>
              <a:t>All </a:t>
            </a:r>
            <a:r>
              <a:rPr lang="de-DE" b="0" dirty="0" err="1">
                <a:latin typeface="+mj-lt"/>
              </a:rPr>
              <a:t>designs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are</a:t>
            </a:r>
            <a:r>
              <a:rPr lang="de-DE" b="0" dirty="0">
                <a:latin typeface="+mj-lt"/>
              </a:rPr>
              <a:t> first-order </a:t>
            </a:r>
            <a:r>
              <a:rPr lang="de-DE" b="0" dirty="0" err="1">
                <a:latin typeface="+mj-lt"/>
              </a:rPr>
              <a:t>secure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under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the</a:t>
            </a:r>
            <a:r>
              <a:rPr lang="de-DE" b="0" dirty="0">
                <a:latin typeface="+mj-lt"/>
              </a:rPr>
              <a:t> (1,0,0)-robust </a:t>
            </a:r>
            <a:r>
              <a:rPr lang="de-DE" b="0" dirty="0" err="1">
                <a:latin typeface="+mj-lt"/>
              </a:rPr>
              <a:t>probing</a:t>
            </a:r>
            <a:r>
              <a:rPr lang="de-DE" b="0" dirty="0">
                <a:latin typeface="+mj-lt"/>
              </a:rPr>
              <a:t>-model</a:t>
            </a:r>
          </a:p>
          <a:p>
            <a:pPr marL="519750" lvl="2" indent="-285750"/>
            <a:r>
              <a:rPr lang="de-DE" dirty="0" err="1">
                <a:latin typeface="+mj-lt"/>
              </a:rPr>
              <a:t>We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confirmed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this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with</a:t>
            </a:r>
            <a:r>
              <a:rPr lang="de-DE" dirty="0">
                <a:latin typeface="+mj-lt"/>
              </a:rPr>
              <a:t> SILVER</a:t>
            </a:r>
          </a:p>
          <a:p>
            <a:pPr lvl="2" indent="0">
              <a:buNone/>
            </a:pPr>
            <a:endParaRPr lang="de-DE" dirty="0">
              <a:latin typeface="+mj-lt"/>
            </a:endParaRPr>
          </a:p>
          <a:p>
            <a:pPr marL="0" marR="0" lvl="0" indent="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Research Question</a:t>
            </a:r>
          </a:p>
          <a:p>
            <a:pPr marL="285750" marR="0" lvl="0" indent="-28575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Tx/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Are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the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designs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secure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under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the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srgbClr val="003560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de-DE" b="0" dirty="0">
                <a:latin typeface="+mj-lt"/>
              </a:rPr>
              <a:t>(1,1,0)-robust </a:t>
            </a:r>
            <a:r>
              <a:rPr lang="de-DE" b="0" dirty="0" err="1">
                <a:latin typeface="+mj-lt"/>
              </a:rPr>
              <a:t>probing</a:t>
            </a:r>
            <a:r>
              <a:rPr lang="de-DE" b="0" dirty="0">
                <a:latin typeface="+mj-lt"/>
              </a:rPr>
              <a:t>-model?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srgbClr val="003560"/>
              </a:solidFill>
              <a:effectLst/>
              <a:uLnTx/>
              <a:uFillTx/>
              <a:latin typeface="+mj-lt"/>
            </a:endParaRPr>
          </a:p>
          <a:p>
            <a:pPr lvl="2" indent="0">
              <a:buNone/>
            </a:pPr>
            <a:endParaRPr lang="de-DE" b="0" dirty="0">
              <a:latin typeface="+mj-lt"/>
            </a:endParaRPr>
          </a:p>
          <a:p>
            <a:r>
              <a:rPr lang="de-DE" dirty="0">
                <a:latin typeface="+mj-lt"/>
              </a:rPr>
              <a:t>	</a:t>
            </a:r>
            <a:endParaRPr lang="en-US" dirty="0">
              <a:latin typeface="+mj-lt"/>
            </a:endParaRPr>
          </a:p>
        </p:txBody>
      </p:sp>
      <p:pic>
        <p:nvPicPr>
          <p:cNvPr id="10" name="Bildplatzhalter 9" descr="Ein Bild, das Tisch enthält.&#10;&#10;Automatisch generierte Beschreibung">
            <a:extLst>
              <a:ext uri="{FF2B5EF4-FFF2-40B4-BE49-F238E27FC236}">
                <a16:creationId xmlns:a16="http://schemas.microsoft.com/office/drawing/2014/main" id="{B7D363AC-FF5A-5D6A-A499-5F146CF9E5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-18546" b="-18546"/>
          <a:stretch/>
        </p:blipFill>
        <p:spPr/>
      </p:pic>
    </p:spTree>
    <p:extLst>
      <p:ext uri="{BB962C8B-B14F-4D97-AF65-F5344CB8AC3E}">
        <p14:creationId xmlns:p14="http://schemas.microsoft.com/office/powerpoint/2010/main" val="289076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491C8-5DFA-E022-BC27-67EDA4461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Case Study 2: HPC Gadgets</a:t>
            </a:r>
            <a:endParaRPr lang="en-US" dirty="0">
              <a:latin typeface="+mj-lt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CAE0CF-F631-3F77-F092-4EF87FDE1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CHES, September 2022, Leuven, </a:t>
            </a:r>
            <a:r>
              <a:rPr lang="de-DE" dirty="0" err="1">
                <a:latin typeface="+mj-lt"/>
              </a:rPr>
              <a:t>Belgium</a:t>
            </a:r>
            <a:endParaRPr lang="en-US" dirty="0">
              <a:latin typeface="+mj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07A1A2-BC59-C785-E703-D538AFF3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Transitional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Leakage</a:t>
            </a:r>
            <a:r>
              <a:rPr lang="de-DE" dirty="0">
                <a:latin typeface="+mj-lt"/>
              </a:rPr>
              <a:t> in Theory and Practice</a:t>
            </a:r>
            <a:endParaRPr lang="en-US" dirty="0">
              <a:latin typeface="+mj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CF80CE-1C89-75A0-567E-97624FC7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de-DE" dirty="0">
                <a:latin typeface="+mj-lt"/>
              </a:rPr>
              <a:t>14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615D611-FBC0-068D-8C32-0FEB35281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Architecture</a:t>
            </a:r>
            <a:endParaRPr lang="en-US" dirty="0">
              <a:latin typeface="+mj-lt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9B33DD4-8B88-59B5-C550-34BFD16A2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Problem: </a:t>
            </a:r>
            <a:r>
              <a:rPr lang="de-DE" dirty="0" err="1">
                <a:latin typeface="+mj-lt"/>
              </a:rPr>
              <a:t>Iterated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gadgets</a:t>
            </a:r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>
                <a:latin typeface="+mj-lt"/>
              </a:rPr>
              <a:t>HPC2 </a:t>
            </a:r>
            <a:r>
              <a:rPr lang="de-DE" b="0" dirty="0" err="1">
                <a:latin typeface="+mj-lt"/>
              </a:rPr>
              <a:t>gadgets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are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composable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under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the</a:t>
            </a:r>
            <a:r>
              <a:rPr lang="de-DE" b="0" dirty="0">
                <a:latin typeface="+mj-lt"/>
              </a:rPr>
              <a:t> PINI </a:t>
            </a:r>
            <a:r>
              <a:rPr lang="de-DE" b="0" dirty="0" err="1">
                <a:latin typeface="+mj-lt"/>
              </a:rPr>
              <a:t>notion</a:t>
            </a:r>
            <a:r>
              <a:rPr lang="de-DE" b="0" dirty="0">
                <a:latin typeface="+mj-lt"/>
              </a:rPr>
              <a:t> </a:t>
            </a:r>
            <a:r>
              <a:rPr lang="en-US" b="0" i="0" dirty="0">
                <a:effectLst/>
                <a:latin typeface="+mj-lt"/>
              </a:rPr>
              <a:t>[CGLS21]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+mj-lt"/>
              </a:rPr>
              <a:t>But only under glitches are 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+mj-lt"/>
              </a:rPr>
              <a:t>Iterated HPC2 gadgets may leak information due to transitions</a:t>
            </a:r>
          </a:p>
          <a:p>
            <a:r>
              <a:rPr lang="en-US" dirty="0">
                <a:latin typeface="+mj-lt"/>
              </a:rPr>
              <a:t>Solution [CS21]: O-PINI notion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+mj-lt"/>
              </a:rPr>
              <a:t>Refined notion considering glitches and transitions</a:t>
            </a:r>
          </a:p>
          <a:p>
            <a:pPr marL="519750" lvl="2" indent="-285750"/>
            <a:r>
              <a:rPr lang="en-US" dirty="0">
                <a:latin typeface="+mj-lt"/>
              </a:rPr>
              <a:t>Extended O-PINI2 gadgets are already available</a:t>
            </a:r>
            <a:endParaRPr lang="en-US" b="0" dirty="0">
              <a:latin typeface="+mj-lt"/>
            </a:endParaRPr>
          </a:p>
          <a:p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E2BED198-BE46-5A44-1798-1D68BF8D601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-18531" b="-18531"/>
          <a:stretch/>
        </p:blipFill>
        <p:spPr/>
      </p:pic>
    </p:spTree>
    <p:extLst>
      <p:ext uri="{BB962C8B-B14F-4D97-AF65-F5344CB8AC3E}">
        <p14:creationId xmlns:p14="http://schemas.microsoft.com/office/powerpoint/2010/main" val="273225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96B028-4BF1-CD75-49B5-A9C8F7259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Case Study 2: HPC Gadgets</a:t>
            </a:r>
            <a:endParaRPr lang="en-US" dirty="0">
              <a:latin typeface="+mj-lt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181554-8D1F-21B7-9D09-D5DFDF41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CHES, September 2022, Leuven, </a:t>
            </a:r>
            <a:r>
              <a:rPr lang="de-DE" dirty="0" err="1">
                <a:latin typeface="+mj-lt"/>
              </a:rPr>
              <a:t>Belgium</a:t>
            </a:r>
            <a:endParaRPr lang="en-US" dirty="0">
              <a:latin typeface="+mj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3226E5-1B61-1880-881F-CF8C0A89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Transitional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Leakage</a:t>
            </a:r>
            <a:r>
              <a:rPr lang="de-DE" dirty="0">
                <a:latin typeface="+mj-lt"/>
              </a:rPr>
              <a:t> in Theory and Practice</a:t>
            </a:r>
            <a:endParaRPr lang="en-US" dirty="0">
              <a:latin typeface="+mj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3B7D5B-15DB-10D7-A342-91E889AA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de-DE" dirty="0">
                <a:latin typeface="+mj-lt"/>
              </a:rPr>
              <a:t>15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6CDCEAF-4C3C-A952-381A-F9290D3086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Evaluation </a:t>
            </a:r>
            <a:r>
              <a:rPr lang="de-DE" dirty="0" err="1">
                <a:latin typeface="+mj-lt"/>
              </a:rPr>
              <a:t>Results</a:t>
            </a:r>
            <a:endParaRPr lang="en-US" dirty="0">
              <a:latin typeface="+mj-lt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6513EC9-D4C5-5A3E-2BB2-08DA14E0D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>
                <a:latin typeface="+mj-lt"/>
              </a:rPr>
              <a:t>We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analyzed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the</a:t>
            </a:r>
            <a:r>
              <a:rPr lang="de-DE" b="0" dirty="0">
                <a:latin typeface="+mj-lt"/>
              </a:rPr>
              <a:t> PINI and O-PINI </a:t>
            </a:r>
            <a:r>
              <a:rPr lang="de-DE" b="0" dirty="0" err="1">
                <a:latin typeface="+mj-lt"/>
              </a:rPr>
              <a:t>secure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gadgets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up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to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order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three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with</a:t>
            </a:r>
            <a:r>
              <a:rPr lang="de-DE" b="0" dirty="0">
                <a:latin typeface="+mj-lt"/>
              </a:rPr>
              <a:t> SILVER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+mj-lt"/>
              </a:rPr>
              <a:t>Transitional leakage decreases the security </a:t>
            </a:r>
            <a:r>
              <a:rPr lang="en-US" b="0" dirty="0" err="1">
                <a:latin typeface="+mj-lt"/>
              </a:rPr>
              <a:t>oder</a:t>
            </a:r>
            <a:r>
              <a:rPr lang="en-US" b="0" dirty="0">
                <a:latin typeface="+mj-lt"/>
              </a:rPr>
              <a:t> by one if the gadget is PINI secure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+mj-lt"/>
              </a:rPr>
              <a:t>O-PINI2 gadgets achieve the desired security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+mj-lt"/>
            </a:endParaRPr>
          </a:p>
        </p:txBody>
      </p:sp>
      <p:pic>
        <p:nvPicPr>
          <p:cNvPr id="10" name="Bildplatzhalter 9" descr="Ein Bild, das Tisch enthält.&#10;&#10;Automatisch generierte Beschreibung">
            <a:extLst>
              <a:ext uri="{FF2B5EF4-FFF2-40B4-BE49-F238E27FC236}">
                <a16:creationId xmlns:a16="http://schemas.microsoft.com/office/drawing/2014/main" id="{86BDB0FE-7927-09BB-906A-D7B805B870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-18574" b="-18574"/>
          <a:stretch/>
        </p:blipFill>
        <p:spPr/>
      </p:pic>
    </p:spTree>
    <p:extLst>
      <p:ext uri="{BB962C8B-B14F-4D97-AF65-F5344CB8AC3E}">
        <p14:creationId xmlns:p14="http://schemas.microsoft.com/office/powerpoint/2010/main" val="389092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42552-A8D6-4E25-1A34-07F61176E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Conclusions</a:t>
            </a:r>
            <a:endParaRPr lang="en-US" dirty="0">
              <a:latin typeface="+mj-lt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7BEC982-F93A-E4D8-33F7-C486995D9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CHES, September 2022, Leuven, </a:t>
            </a:r>
            <a:r>
              <a:rPr lang="de-DE" dirty="0" err="1">
                <a:latin typeface="+mj-lt"/>
              </a:rPr>
              <a:t>Belgium</a:t>
            </a:r>
            <a:endParaRPr lang="en-US" dirty="0">
              <a:latin typeface="+mj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8BAD61-6D86-2221-C738-78B9F0A46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Transitional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Leakage</a:t>
            </a:r>
            <a:r>
              <a:rPr lang="de-DE" dirty="0">
                <a:latin typeface="+mj-lt"/>
              </a:rPr>
              <a:t> in Theory and Practice</a:t>
            </a:r>
            <a:endParaRPr lang="en-US" dirty="0">
              <a:latin typeface="+mj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79731E-3575-CA72-240C-0CE34707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de-DE" dirty="0">
                <a:latin typeface="+mj-lt"/>
              </a:rPr>
              <a:t>16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21D3628-BEF3-C153-5B66-D796C78B8B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0FA4FA4-897D-D108-13D0-F7B823702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Contributions</a:t>
            </a:r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>
                <a:latin typeface="+mj-lt"/>
              </a:rPr>
              <a:t>We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created</a:t>
            </a:r>
            <a:r>
              <a:rPr lang="de-DE" b="0" dirty="0">
                <a:latin typeface="+mj-lt"/>
              </a:rPr>
              <a:t> an </a:t>
            </a:r>
            <a:r>
              <a:rPr lang="de-DE" b="0" dirty="0" err="1">
                <a:latin typeface="+mj-lt"/>
              </a:rPr>
              <a:t>algorithmically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procedure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for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the</a:t>
            </a:r>
            <a:r>
              <a:rPr lang="de-DE" b="0" dirty="0">
                <a:latin typeface="+mj-lt"/>
              </a:rPr>
              <a:t> formal </a:t>
            </a:r>
            <a:r>
              <a:rPr lang="de-DE" b="0" dirty="0" err="1">
                <a:latin typeface="+mj-lt"/>
              </a:rPr>
              <a:t>verification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of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hardware</a:t>
            </a:r>
            <a:r>
              <a:rPr lang="de-DE" b="0" dirty="0">
                <a:latin typeface="+mj-lt"/>
              </a:rPr>
              <a:t> in </a:t>
            </a:r>
            <a:r>
              <a:rPr lang="de-DE" b="0" dirty="0" err="1">
                <a:latin typeface="+mj-lt"/>
              </a:rPr>
              <a:t>the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presence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of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glitches</a:t>
            </a:r>
            <a:r>
              <a:rPr lang="de-DE" b="0" dirty="0">
                <a:latin typeface="+mj-lt"/>
              </a:rPr>
              <a:t> and </a:t>
            </a:r>
            <a:r>
              <a:rPr lang="de-DE" b="0" dirty="0" err="1">
                <a:latin typeface="+mj-lt"/>
              </a:rPr>
              <a:t>transitions</a:t>
            </a:r>
            <a:r>
              <a:rPr lang="de-DE" b="0" dirty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>
                <a:latin typeface="+mj-lt"/>
              </a:rPr>
              <a:t>We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integrated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the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modeling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of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transition</a:t>
            </a:r>
            <a:r>
              <a:rPr lang="de-DE" b="0" dirty="0">
                <a:latin typeface="+mj-lt"/>
              </a:rPr>
              <a:t>- and </a:t>
            </a:r>
            <a:r>
              <a:rPr lang="de-DE" b="0" dirty="0" err="1">
                <a:latin typeface="+mj-lt"/>
              </a:rPr>
              <a:t>glitch</a:t>
            </a:r>
            <a:r>
              <a:rPr lang="de-DE" b="0" dirty="0">
                <a:latin typeface="+mj-lt"/>
              </a:rPr>
              <a:t>-extended </a:t>
            </a:r>
            <a:r>
              <a:rPr lang="de-DE" b="0" dirty="0" err="1">
                <a:latin typeface="+mj-lt"/>
              </a:rPr>
              <a:t>probes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into</a:t>
            </a:r>
            <a:r>
              <a:rPr lang="de-DE" b="0" dirty="0">
                <a:latin typeface="+mj-lt"/>
              </a:rPr>
              <a:t> SILVER.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>
                <a:latin typeface="+mj-lt"/>
              </a:rPr>
              <a:t>We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demonstrated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the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feasibility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to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detect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leakage</a:t>
            </a:r>
            <a:r>
              <a:rPr lang="de-DE" b="0" dirty="0">
                <a:latin typeface="+mj-lt"/>
              </a:rPr>
              <a:t> in multiple </a:t>
            </a:r>
            <a:r>
              <a:rPr lang="de-DE" b="0" dirty="0" err="1">
                <a:latin typeface="+mj-lt"/>
              </a:rPr>
              <a:t>case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studies</a:t>
            </a:r>
            <a:endParaRPr lang="de-DE" b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r>
              <a:rPr lang="de-DE" dirty="0">
                <a:latin typeface="+mj-lt"/>
              </a:rPr>
              <a:t>Future </a:t>
            </a:r>
            <a:r>
              <a:rPr lang="de-DE" dirty="0" err="1">
                <a:latin typeface="+mj-lt"/>
              </a:rPr>
              <a:t>work</a:t>
            </a:r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>
                <a:latin typeface="+mj-lt"/>
              </a:rPr>
              <a:t>Publicly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available</a:t>
            </a:r>
            <a:r>
              <a:rPr lang="de-DE" b="0" dirty="0">
                <a:latin typeface="+mj-lt"/>
              </a:rPr>
              <a:t> on GitHub: https://github.com/Chair-for-Security-Engineering/SILVER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>
                <a:latin typeface="+mj-lt"/>
              </a:rPr>
              <a:t>Ability </a:t>
            </a:r>
            <a:r>
              <a:rPr lang="de-DE" b="0" dirty="0" err="1">
                <a:latin typeface="+mj-lt"/>
              </a:rPr>
              <a:t>to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cover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transitional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leakage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is</a:t>
            </a:r>
            <a:r>
              <a:rPr lang="de-DE" b="0" dirty="0">
                <a:latin typeface="+mj-lt"/>
              </a:rPr>
              <a:t> limited </a:t>
            </a:r>
            <a:r>
              <a:rPr lang="de-DE" b="0" dirty="0" err="1">
                <a:latin typeface="+mj-lt"/>
              </a:rPr>
              <a:t>to</a:t>
            </a:r>
            <a:r>
              <a:rPr lang="de-DE" b="0" dirty="0">
                <a:latin typeface="+mj-lt"/>
              </a:rPr>
              <a:t> a </a:t>
            </a:r>
            <a:r>
              <a:rPr lang="de-DE" b="0" dirty="0" err="1">
                <a:latin typeface="+mj-lt"/>
              </a:rPr>
              <a:t>certain</a:t>
            </a:r>
            <a:r>
              <a:rPr lang="de-DE" b="0" dirty="0">
                <a:latin typeface="+mj-lt"/>
              </a:rPr>
              <a:t> form </a:t>
            </a:r>
            <a:r>
              <a:rPr lang="de-DE" b="0" dirty="0" err="1">
                <a:latin typeface="+mj-lt"/>
              </a:rPr>
              <a:t>of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circuits</a:t>
            </a:r>
            <a:endParaRPr lang="de-DE" b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>
                <a:latin typeface="+mj-lt"/>
              </a:rPr>
              <a:t>SILVER </a:t>
            </a:r>
            <a:r>
              <a:rPr lang="de-DE" b="0" dirty="0" err="1">
                <a:latin typeface="+mj-lt"/>
              </a:rPr>
              <a:t>is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restricted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to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the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evaluation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of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small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circuits</a:t>
            </a:r>
            <a:endParaRPr lang="de-DE" b="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06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038D2E-B870-78DF-6680-3C6D39EA2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Sources</a:t>
            </a:r>
            <a:endParaRPr lang="en-US" dirty="0">
              <a:latin typeface="+mj-lt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9382C81-0F6E-D551-C427-738AFABA5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CHES, September 2022, Leuven, </a:t>
            </a:r>
            <a:r>
              <a:rPr lang="de-DE" dirty="0" err="1">
                <a:latin typeface="+mj-lt"/>
              </a:rPr>
              <a:t>Belgium</a:t>
            </a:r>
            <a:endParaRPr lang="en-US" dirty="0">
              <a:latin typeface="+mj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B8F67B-0D7E-AEC2-2CC4-4B7029F41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Transitional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Leakage</a:t>
            </a:r>
            <a:r>
              <a:rPr lang="de-DE" dirty="0">
                <a:latin typeface="+mj-lt"/>
              </a:rPr>
              <a:t> in Theory and Practice</a:t>
            </a:r>
            <a:endParaRPr lang="en-US" dirty="0">
              <a:latin typeface="+mj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C73B4-91BA-3B8C-80EC-7A9CD976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de-DE" dirty="0">
                <a:latin typeface="+mj-lt"/>
              </a:rPr>
              <a:t>17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C49A5B5-C28C-B289-D176-B3CBF7C3C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70CB088-19BD-802F-2D73-945BBF56E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i="0" dirty="0">
                <a:effectLst/>
                <a:latin typeface="+mj-lt"/>
              </a:rPr>
              <a:t>[Koc96] </a:t>
            </a:r>
            <a:r>
              <a:rPr lang="en-US" sz="1200" b="0" i="0" dirty="0">
                <a:effectLst/>
                <a:latin typeface="+mj-lt"/>
              </a:rPr>
              <a:t>Paul C. Kocher. Timing Attacks on Implementations of Diffie-Hellman, RSA,DSS, and Other Systems. In CRYPTO 1996, volume 1109 of LNCS, pages 104–113. Springer, 1996.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[KSM20] </a:t>
            </a:r>
            <a:r>
              <a:rPr lang="en-US" sz="1200" b="0" i="0" dirty="0">
                <a:effectLst/>
                <a:latin typeface="+mj-lt"/>
              </a:rPr>
              <a:t>David </a:t>
            </a:r>
            <a:r>
              <a:rPr lang="en-US" sz="1200" b="0" i="0" dirty="0" err="1">
                <a:effectLst/>
                <a:latin typeface="+mj-lt"/>
              </a:rPr>
              <a:t>Knichel</a:t>
            </a:r>
            <a:r>
              <a:rPr lang="en-US" sz="1200" b="0" i="0" dirty="0">
                <a:effectLst/>
                <a:latin typeface="+mj-lt"/>
              </a:rPr>
              <a:t>, Pascal </a:t>
            </a:r>
            <a:r>
              <a:rPr lang="en-US" sz="1200" b="0" i="0" dirty="0" err="1">
                <a:effectLst/>
                <a:latin typeface="+mj-lt"/>
              </a:rPr>
              <a:t>Sasdrich</a:t>
            </a:r>
            <a:r>
              <a:rPr lang="en-US" sz="1200" b="0" i="0" dirty="0">
                <a:effectLst/>
                <a:latin typeface="+mj-lt"/>
              </a:rPr>
              <a:t>, and Amir Moradi. SILVER – Statistical Independence and Leakage Verification. In ASIACRYPT 2020, volume 12491of LNCS, pages 787–816. Springer, 2020.</a:t>
            </a:r>
            <a:endParaRPr lang="en-US" sz="1200" dirty="0">
              <a:latin typeface="+mj-lt"/>
            </a:endParaRP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[CJRR99] </a:t>
            </a:r>
            <a:r>
              <a:rPr lang="en-US" sz="1200" b="0" i="0" dirty="0">
                <a:effectLst/>
                <a:latin typeface="+mj-lt"/>
              </a:rPr>
              <a:t>Suresh Chari, </a:t>
            </a:r>
            <a:r>
              <a:rPr lang="en-US" sz="1200" b="0" i="0" dirty="0" err="1">
                <a:effectLst/>
                <a:latin typeface="+mj-lt"/>
              </a:rPr>
              <a:t>Charanjit</a:t>
            </a:r>
            <a:r>
              <a:rPr lang="en-US" sz="1200" b="0" i="0" dirty="0">
                <a:effectLst/>
                <a:latin typeface="+mj-lt"/>
              </a:rPr>
              <a:t> S. </a:t>
            </a:r>
            <a:r>
              <a:rPr lang="en-US" sz="1200" b="0" i="0" dirty="0" err="1">
                <a:effectLst/>
                <a:latin typeface="+mj-lt"/>
              </a:rPr>
              <a:t>Jutla</a:t>
            </a:r>
            <a:r>
              <a:rPr lang="en-US" sz="1200" b="0" i="0" dirty="0">
                <a:effectLst/>
                <a:latin typeface="+mj-lt"/>
              </a:rPr>
              <a:t>, </a:t>
            </a:r>
            <a:r>
              <a:rPr lang="en-US" sz="1200" b="0" i="0" dirty="0" err="1">
                <a:effectLst/>
                <a:latin typeface="+mj-lt"/>
              </a:rPr>
              <a:t>Josyula</a:t>
            </a:r>
            <a:r>
              <a:rPr lang="en-US" sz="1200" b="0" i="0" dirty="0">
                <a:effectLst/>
                <a:latin typeface="+mj-lt"/>
              </a:rPr>
              <a:t> R. Rao, and Pankaj Rohatgi. Towards Sound Approaches to Counteract Power-Analysis Attacks. In CRYPTO 1999, volume 1666 of LNCS, pages 398–412. Springer,1999.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[ISW03] </a:t>
            </a:r>
            <a:r>
              <a:rPr lang="en-US" sz="1200" b="0" i="0" dirty="0">
                <a:effectLst/>
                <a:latin typeface="+mj-lt"/>
              </a:rPr>
              <a:t>Yuval </a:t>
            </a:r>
            <a:r>
              <a:rPr lang="en-US" sz="1200" b="0" i="0" dirty="0" err="1">
                <a:effectLst/>
                <a:latin typeface="+mj-lt"/>
              </a:rPr>
              <a:t>Ishai</a:t>
            </a:r>
            <a:r>
              <a:rPr lang="en-US" sz="1200" b="0" i="0" dirty="0">
                <a:effectLst/>
                <a:latin typeface="+mj-lt"/>
              </a:rPr>
              <a:t>, Amit Sahai, and David A. Wagner. Private Circuits: Securing Hardware against Probing Attacks. In CRYPTO 2003, volume 2729 of LNCS, pages 463–481. Springer, 2003.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[FGP+18] </a:t>
            </a:r>
            <a:r>
              <a:rPr lang="en-US" sz="1200" b="0" i="0" dirty="0">
                <a:effectLst/>
                <a:latin typeface="+mj-lt"/>
              </a:rPr>
              <a:t>Sebastian Faust, Vincent Grosso, Santos Merino Del </a:t>
            </a:r>
            <a:r>
              <a:rPr lang="en-US" sz="1200" b="0" i="0" dirty="0" err="1">
                <a:effectLst/>
                <a:latin typeface="+mj-lt"/>
              </a:rPr>
              <a:t>Pozo</a:t>
            </a:r>
            <a:r>
              <a:rPr lang="en-US" sz="1200" b="0" i="0" dirty="0">
                <a:effectLst/>
                <a:latin typeface="+mj-lt"/>
              </a:rPr>
              <a:t>, Clara </a:t>
            </a:r>
            <a:r>
              <a:rPr lang="en-US" sz="1200" b="0" i="0" dirty="0" err="1">
                <a:effectLst/>
                <a:latin typeface="+mj-lt"/>
              </a:rPr>
              <a:t>Paglialonga,and</a:t>
            </a:r>
            <a:r>
              <a:rPr lang="en-US" sz="1200" b="0" i="0" dirty="0">
                <a:effectLst/>
                <a:latin typeface="+mj-lt"/>
              </a:rPr>
              <a:t> François-Xavier </a:t>
            </a:r>
            <a:r>
              <a:rPr lang="en-US" sz="1200" b="0" i="0" dirty="0" err="1">
                <a:effectLst/>
                <a:latin typeface="+mj-lt"/>
              </a:rPr>
              <a:t>Standaert</a:t>
            </a:r>
            <a:r>
              <a:rPr lang="en-US" sz="1200" b="0" i="0" dirty="0">
                <a:effectLst/>
                <a:latin typeface="+mj-lt"/>
              </a:rPr>
              <a:t>. Composable Masking Schemes in the Presence of Physical Defaults &amp; the Robust Probing Model. IACR TCHES, 2018(3):89–120, 2018.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[CS21] </a:t>
            </a:r>
            <a:r>
              <a:rPr lang="en-US" sz="1200" b="0" i="0" dirty="0" err="1">
                <a:effectLst/>
                <a:latin typeface="+mj-lt"/>
              </a:rPr>
              <a:t>Gaëtan</a:t>
            </a:r>
            <a:r>
              <a:rPr lang="en-US" sz="1200" b="0" i="0" dirty="0">
                <a:effectLst/>
                <a:latin typeface="+mj-lt"/>
              </a:rPr>
              <a:t> </a:t>
            </a:r>
            <a:r>
              <a:rPr lang="en-US" sz="1200" b="0" i="0" dirty="0" err="1">
                <a:effectLst/>
                <a:latin typeface="+mj-lt"/>
              </a:rPr>
              <a:t>Cassiers</a:t>
            </a:r>
            <a:r>
              <a:rPr lang="en-US" sz="1200" b="0" i="0" dirty="0">
                <a:effectLst/>
                <a:latin typeface="+mj-lt"/>
              </a:rPr>
              <a:t> and François-Xavier </a:t>
            </a:r>
            <a:r>
              <a:rPr lang="en-US" sz="1200" b="0" i="0" dirty="0" err="1">
                <a:effectLst/>
                <a:latin typeface="+mj-lt"/>
              </a:rPr>
              <a:t>Standaert</a:t>
            </a:r>
            <a:r>
              <a:rPr lang="en-US" sz="1200" b="0" i="0" dirty="0">
                <a:effectLst/>
                <a:latin typeface="+mj-lt"/>
              </a:rPr>
              <a:t>. Provably Secure Hardware Masking in the Transition- and Glitch-Robust Probing Model: Better Safe than Sorry. IACR TCHES, 2021(2):136–158,2021.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+mj-lt"/>
              </a:rPr>
              <a:t>[BGG+17] </a:t>
            </a:r>
            <a:r>
              <a:rPr lang="en-US" sz="1200" b="0" i="0" dirty="0">
                <a:effectLst/>
                <a:latin typeface="+mj-lt"/>
              </a:rPr>
              <a:t>Erik Boss, Vincent Grosso, Tim </a:t>
            </a:r>
            <a:r>
              <a:rPr lang="en-US" sz="1200" b="0" i="0" dirty="0" err="1">
                <a:effectLst/>
                <a:latin typeface="+mj-lt"/>
              </a:rPr>
              <a:t>Güneysu</a:t>
            </a:r>
            <a:r>
              <a:rPr lang="en-US" sz="1200" b="0" i="0" dirty="0">
                <a:effectLst/>
                <a:latin typeface="+mj-lt"/>
              </a:rPr>
              <a:t>, Gregor Leander, Amir </a:t>
            </a:r>
            <a:r>
              <a:rPr lang="en-US" sz="1200" b="0" i="0" dirty="0" err="1">
                <a:effectLst/>
                <a:latin typeface="+mj-lt"/>
              </a:rPr>
              <a:t>Moradi,and</a:t>
            </a:r>
            <a:r>
              <a:rPr lang="en-US" sz="1200" b="0" i="0" dirty="0">
                <a:effectLst/>
                <a:latin typeface="+mj-lt"/>
              </a:rPr>
              <a:t> Tobias Schneider. Strong 8-bit </a:t>
            </a:r>
            <a:r>
              <a:rPr lang="en-US" sz="1200" b="0" i="0" dirty="0" err="1">
                <a:effectLst/>
                <a:latin typeface="+mj-lt"/>
              </a:rPr>
              <a:t>sboxes</a:t>
            </a:r>
            <a:r>
              <a:rPr lang="en-US" sz="1200" b="0" i="0" dirty="0">
                <a:effectLst/>
                <a:latin typeface="+mj-lt"/>
              </a:rPr>
              <a:t> with efficient masking in </a:t>
            </a:r>
            <a:r>
              <a:rPr lang="en-US" sz="1200" b="0" i="0" dirty="0" err="1">
                <a:effectLst/>
                <a:latin typeface="+mj-lt"/>
              </a:rPr>
              <a:t>hardwareextended</a:t>
            </a:r>
            <a:r>
              <a:rPr lang="en-US" sz="1200" b="0" i="0" dirty="0">
                <a:effectLst/>
                <a:latin typeface="+mj-lt"/>
              </a:rPr>
              <a:t> </a:t>
            </a:r>
            <a:r>
              <a:rPr lang="en-US" sz="1200" b="0" i="0" dirty="0" err="1">
                <a:effectLst/>
                <a:latin typeface="+mj-lt"/>
              </a:rPr>
              <a:t>version.J</a:t>
            </a:r>
            <a:r>
              <a:rPr lang="en-US" sz="1200" b="0" i="0" dirty="0">
                <a:effectLst/>
                <a:latin typeface="+mj-lt"/>
              </a:rPr>
              <a:t>. </a:t>
            </a:r>
            <a:r>
              <a:rPr lang="en-US" sz="1200" b="0" i="0" dirty="0" err="1">
                <a:effectLst/>
                <a:latin typeface="+mj-lt"/>
              </a:rPr>
              <a:t>Cryptogr</a:t>
            </a:r>
            <a:r>
              <a:rPr lang="en-US" sz="1200" b="0" i="0" dirty="0">
                <a:effectLst/>
                <a:latin typeface="+mj-lt"/>
              </a:rPr>
              <a:t>. Eng., 7(2):149–165, 2017.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i="0" dirty="0">
                <a:effectLst/>
                <a:latin typeface="+mj-lt"/>
              </a:rPr>
              <a:t>[CGLS21] </a:t>
            </a:r>
            <a:r>
              <a:rPr lang="en-US" sz="1200" b="0" i="0" dirty="0" err="1">
                <a:effectLst/>
                <a:latin typeface="+mj-lt"/>
              </a:rPr>
              <a:t>Gaëtan</a:t>
            </a:r>
            <a:r>
              <a:rPr lang="en-US" sz="1200" b="0" i="0" dirty="0">
                <a:effectLst/>
                <a:latin typeface="+mj-lt"/>
              </a:rPr>
              <a:t> </a:t>
            </a:r>
            <a:r>
              <a:rPr lang="en-US" sz="1200" b="0" i="0" dirty="0" err="1">
                <a:effectLst/>
                <a:latin typeface="+mj-lt"/>
              </a:rPr>
              <a:t>Cassiers</a:t>
            </a:r>
            <a:r>
              <a:rPr lang="en-US" sz="1200" b="0" i="0" dirty="0">
                <a:effectLst/>
                <a:latin typeface="+mj-lt"/>
              </a:rPr>
              <a:t>, Benjamin Grégoire, </a:t>
            </a:r>
            <a:r>
              <a:rPr lang="en-US" sz="1200" b="0" i="0" dirty="0" err="1">
                <a:effectLst/>
                <a:latin typeface="+mj-lt"/>
              </a:rPr>
              <a:t>Itamar</a:t>
            </a:r>
            <a:r>
              <a:rPr lang="en-US" sz="1200" b="0" i="0" dirty="0">
                <a:effectLst/>
                <a:latin typeface="+mj-lt"/>
              </a:rPr>
              <a:t> Levi, and François-Xavier Stan-</a:t>
            </a:r>
            <a:r>
              <a:rPr lang="en-US" sz="1200" b="0" i="0" dirty="0" err="1">
                <a:effectLst/>
                <a:latin typeface="+mj-lt"/>
              </a:rPr>
              <a:t>daert</a:t>
            </a:r>
            <a:r>
              <a:rPr lang="en-US" sz="1200" b="0" i="0" dirty="0">
                <a:effectLst/>
                <a:latin typeface="+mj-lt"/>
              </a:rPr>
              <a:t>. Hardware private circuits: From trivial composition to full </a:t>
            </a:r>
            <a:r>
              <a:rPr lang="en-US" sz="1200" b="0" i="0" dirty="0" err="1">
                <a:effectLst/>
                <a:latin typeface="+mj-lt"/>
              </a:rPr>
              <a:t>verification.IEEE</a:t>
            </a:r>
            <a:r>
              <a:rPr lang="en-US" sz="1200" b="0" i="0" dirty="0">
                <a:effectLst/>
                <a:latin typeface="+mj-lt"/>
              </a:rPr>
              <a:t> Trans. Computers, 70(10):1677–1690, 2021.</a:t>
            </a:r>
          </a:p>
          <a:p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8387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E876A5E-9545-0CAC-EB0B-3701D85F2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CHES, September 2022, Leuven, Belgium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6FA6CB-093B-D0B0-B211-A0C07D95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Transitional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Leakage</a:t>
            </a:r>
            <a:r>
              <a:rPr lang="de-DE" dirty="0">
                <a:latin typeface="+mj-lt"/>
              </a:rPr>
              <a:t> in Theory and Practice</a:t>
            </a:r>
            <a:endParaRPr lang="en-US" dirty="0"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7E9CC0-EE92-89BB-1E6C-FB29182A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de-DE" dirty="0">
                <a:latin typeface="+mj-lt"/>
              </a:rPr>
              <a:t>18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2DD1E53-0F79-22E9-5C15-A36A6C0D82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Nicolai.mueller@rub.de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21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B0290-B971-1FEB-A588-5BAE180A2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Motivation</a:t>
            </a:r>
            <a:endParaRPr lang="en-US" dirty="0">
              <a:latin typeface="+mj-lt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C46805-D5CB-E499-B43F-3C034861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CHES, September 2022, Leuven, </a:t>
            </a:r>
            <a:r>
              <a:rPr lang="de-DE" dirty="0" err="1">
                <a:latin typeface="+mj-lt"/>
              </a:rPr>
              <a:t>Belgium</a:t>
            </a:r>
            <a:endParaRPr lang="en-US" dirty="0">
              <a:latin typeface="+mj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DB63B8-45A5-2506-6273-B0BE1365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Transitional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Leakage</a:t>
            </a:r>
            <a:r>
              <a:rPr lang="de-DE" dirty="0">
                <a:latin typeface="+mj-lt"/>
              </a:rPr>
              <a:t> in Theory and Practice</a:t>
            </a:r>
            <a:endParaRPr lang="en-US" dirty="0">
              <a:latin typeface="+mj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6E8FC9-C577-894E-4414-6CEE5A37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de-DE" dirty="0">
                <a:latin typeface="+mj-lt"/>
              </a:rPr>
              <a:t>1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9BE3045-34FB-964D-0615-5DABE128B0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Implementation </a:t>
            </a:r>
            <a:r>
              <a:rPr lang="de-DE" dirty="0" err="1">
                <a:latin typeface="+mj-lt"/>
              </a:rPr>
              <a:t>Attacks</a:t>
            </a:r>
            <a:endParaRPr lang="en-US" dirty="0">
              <a:latin typeface="+mj-lt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EDB9308-B27A-786D-359C-22B0F8424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Status Quo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>
                <a:latin typeface="+mj-lt"/>
              </a:rPr>
              <a:t>Cryptography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is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secure</a:t>
            </a:r>
            <a:r>
              <a:rPr lang="de-DE" b="0" dirty="0">
                <a:latin typeface="+mj-lt"/>
              </a:rPr>
              <a:t> in a </a:t>
            </a:r>
            <a:r>
              <a:rPr lang="de-DE" b="0" dirty="0" err="1">
                <a:latin typeface="+mj-lt"/>
              </a:rPr>
              <a:t>black</a:t>
            </a:r>
            <a:r>
              <a:rPr lang="de-DE" b="0" dirty="0">
                <a:latin typeface="+mj-lt"/>
              </a:rPr>
              <a:t>-box </a:t>
            </a:r>
            <a:r>
              <a:rPr lang="de-DE" b="0" dirty="0" err="1">
                <a:latin typeface="+mj-lt"/>
              </a:rPr>
              <a:t>model</a:t>
            </a:r>
            <a:endParaRPr lang="de-DE" b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>
                <a:latin typeface="+mj-lt"/>
              </a:rPr>
              <a:t>Secure </a:t>
            </a:r>
            <a:r>
              <a:rPr lang="de-DE" b="0" dirty="0" err="1">
                <a:latin typeface="+mj-lt"/>
              </a:rPr>
              <a:t>implementation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remains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challenging</a:t>
            </a:r>
            <a:endParaRPr lang="de-DE" b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>
              <a:latin typeface="+mj-lt"/>
            </a:endParaRPr>
          </a:p>
          <a:p>
            <a:r>
              <a:rPr lang="de-DE" dirty="0">
                <a:latin typeface="+mj-lt"/>
              </a:rPr>
              <a:t>Problem: Implementation </a:t>
            </a:r>
            <a:r>
              <a:rPr lang="de-DE" dirty="0" err="1">
                <a:latin typeface="+mj-lt"/>
              </a:rPr>
              <a:t>attacks</a:t>
            </a:r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>
                <a:latin typeface="+mj-lt"/>
              </a:rPr>
              <a:t>Physical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characteristics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of</a:t>
            </a:r>
            <a:r>
              <a:rPr lang="de-DE" b="0" dirty="0">
                <a:latin typeface="+mj-lt"/>
              </a:rPr>
              <a:t> a </a:t>
            </a:r>
            <a:r>
              <a:rPr lang="de-DE" b="0" dirty="0" err="1">
                <a:latin typeface="+mj-lt"/>
              </a:rPr>
              <a:t>hardware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device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can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reveal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secrets</a:t>
            </a:r>
            <a:r>
              <a:rPr lang="de-DE" b="0" dirty="0">
                <a:latin typeface="+mj-lt"/>
              </a:rPr>
              <a:t> [Koc96]</a:t>
            </a:r>
          </a:p>
          <a:p>
            <a:pPr marL="519750" lvl="2" indent="-285750"/>
            <a:r>
              <a:rPr lang="de-DE" dirty="0">
                <a:latin typeface="+mj-lt"/>
              </a:rPr>
              <a:t>Timing</a:t>
            </a:r>
          </a:p>
          <a:p>
            <a:pPr marL="519750" lvl="2" indent="-285750"/>
            <a:r>
              <a:rPr lang="de-DE" b="0" dirty="0">
                <a:latin typeface="+mj-lt"/>
              </a:rPr>
              <a:t>Power </a:t>
            </a:r>
            <a:r>
              <a:rPr lang="de-DE" b="0" dirty="0" err="1">
                <a:latin typeface="+mj-lt"/>
              </a:rPr>
              <a:t>Consumption</a:t>
            </a:r>
            <a:endParaRPr lang="en-US" dirty="0">
              <a:latin typeface="+mj-lt"/>
            </a:endParaRPr>
          </a:p>
          <a:p>
            <a:pPr marL="519750" lvl="2" indent="-285750"/>
            <a:r>
              <a:rPr lang="en-US" b="0" dirty="0">
                <a:latin typeface="+mj-lt"/>
              </a:rPr>
              <a:t>Electro-magnetic radiation</a:t>
            </a:r>
            <a:endParaRPr lang="de-DE" b="0" dirty="0">
              <a:latin typeface="+mj-lt"/>
            </a:endParaRPr>
          </a:p>
        </p:txBody>
      </p:sp>
      <p:pic>
        <p:nvPicPr>
          <p:cNvPr id="20" name="Bildplatzhalter 19" descr="Ein Bild, das Text, Wetterfahne, Outdoorobjekt enthält.&#10;&#10;Automatisch generierte Beschreibung">
            <a:extLst>
              <a:ext uri="{FF2B5EF4-FFF2-40B4-BE49-F238E27FC236}">
                <a16:creationId xmlns:a16="http://schemas.microsoft.com/office/drawing/2014/main" id="{05BCF2EE-9CD2-D3CB-70C2-6A2B8209CAB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-18519" b="-18519"/>
          <a:stretch/>
        </p:blipFill>
        <p:spPr/>
      </p:pic>
      <p:pic>
        <p:nvPicPr>
          <p:cNvPr id="21" name="Bildplatzhalter 13">
            <a:extLst>
              <a:ext uri="{FF2B5EF4-FFF2-40B4-BE49-F238E27FC236}">
                <a16:creationId xmlns:a16="http://schemas.microsoft.com/office/drawing/2014/main" id="{83A8E3B8-A318-F3F6-0AE8-D553A22794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8606" b="-18606"/>
          <a:stretch/>
        </p:blipFill>
        <p:spPr>
          <a:xfrm>
            <a:off x="4572000" y="880268"/>
            <a:ext cx="4371975" cy="3995738"/>
          </a:xfrm>
          <a:prstGeom prst="rect">
            <a:avLst/>
          </a:prstGeom>
        </p:spPr>
      </p:pic>
      <p:pic>
        <p:nvPicPr>
          <p:cNvPr id="24" name="Bildplatzhalter 17">
            <a:extLst>
              <a:ext uri="{FF2B5EF4-FFF2-40B4-BE49-F238E27FC236}">
                <a16:creationId xmlns:a16="http://schemas.microsoft.com/office/drawing/2014/main" id="{0B471BE6-0817-E5DA-2DF9-80E6D7FE37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8519" b="-18519"/>
          <a:stretch/>
        </p:blipFill>
        <p:spPr>
          <a:xfrm>
            <a:off x="4571999" y="880268"/>
            <a:ext cx="4371975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AAAB9-000B-C03F-6A80-8C634C17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Motivation</a:t>
            </a:r>
            <a:endParaRPr lang="en-US" dirty="0">
              <a:latin typeface="+mj-lt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40DA393-0E99-F537-7F3D-6015343E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CHES, September 2022, Leuven, </a:t>
            </a:r>
            <a:r>
              <a:rPr lang="de-DE" dirty="0" err="1">
                <a:latin typeface="+mj-lt"/>
              </a:rPr>
              <a:t>Belgium</a:t>
            </a:r>
            <a:endParaRPr lang="en-US" dirty="0">
              <a:latin typeface="+mj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F690A4-1DF7-5781-8EB3-02A90194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Transitional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Leakage</a:t>
            </a:r>
            <a:r>
              <a:rPr lang="de-DE" dirty="0">
                <a:latin typeface="+mj-lt"/>
              </a:rPr>
              <a:t> in Theory and Practice</a:t>
            </a:r>
            <a:endParaRPr lang="en-US" dirty="0">
              <a:latin typeface="+mj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C706B1-A933-1475-6DEF-E1188CE0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CE108E-FFCA-35C7-1D8E-9306087533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Countermeasures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BD64AABA-5C9A-656F-B2F8-3F94DF0CC1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latin typeface="+mj-lt"/>
                  </a:rPr>
                  <a:t>Solution: Boolean </a:t>
                </a:r>
                <a:r>
                  <a:rPr lang="de-DE" dirty="0" err="1">
                    <a:latin typeface="+mj-lt"/>
                  </a:rPr>
                  <a:t>Masking</a:t>
                </a:r>
                <a:r>
                  <a:rPr lang="de-DE" dirty="0">
                    <a:latin typeface="+mj-lt"/>
                  </a:rPr>
                  <a:t> [CJRR99]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b="0" dirty="0" err="1">
                    <a:latin typeface="+mj-lt"/>
                  </a:rPr>
                  <a:t>Based</a:t>
                </a:r>
                <a:r>
                  <a:rPr lang="de-DE" b="0" dirty="0">
                    <a:latin typeface="+mj-lt"/>
                  </a:rPr>
                  <a:t> on </a:t>
                </a:r>
                <a:r>
                  <a:rPr lang="de-DE" b="0" dirty="0" err="1">
                    <a:latin typeface="+mj-lt"/>
                  </a:rPr>
                  <a:t>secret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sharing</a:t>
                </a:r>
                <a:endParaRPr lang="de-DE" b="0" dirty="0">
                  <a:latin typeface="+mj-lt"/>
                </a:endParaRPr>
              </a:p>
              <a:p>
                <a:pPr marL="519750" lvl="2" indent="-285750"/>
                <a14:m>
                  <m:oMath xmlns:m="http://schemas.openxmlformats.org/officeDocument/2006/math">
                    <m:r>
                      <a:rPr lang="de-DE" b="0" i="1" smtClean="0">
                        <a:latin typeface="+mj-lt"/>
                      </a:rPr>
                      <m:t>𝑥</m:t>
                    </m:r>
                    <m:r>
                      <a:rPr lang="de-DE" b="0" i="1" smtClean="0">
                        <a:latin typeface="+mj-lt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+mj-lt"/>
                          </a:rPr>
                        </m:ctrlPr>
                      </m:sSubPr>
                      <m:e>
                        <m:r>
                          <a:rPr lang="de-DE" i="1">
                            <a:latin typeface="+mj-lt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+mj-lt"/>
                          </a:rPr>
                          <m:t>0</m:t>
                        </m:r>
                      </m:sub>
                    </m:sSub>
                    <m:r>
                      <a:rPr lang="de-DE" i="1">
                        <a:latin typeface="+mj-lt"/>
                      </a:rPr>
                      <m:t>⨁</m:t>
                    </m:r>
                    <m:sSub>
                      <m:sSubPr>
                        <m:ctrlPr>
                          <a:rPr lang="de-DE" i="1">
                            <a:latin typeface="+mj-lt"/>
                          </a:rPr>
                        </m:ctrlPr>
                      </m:sSubPr>
                      <m:e>
                        <m:r>
                          <a:rPr lang="de-DE" i="1">
                            <a:latin typeface="+mj-lt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+mj-lt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+mj-lt"/>
                      </a:rPr>
                      <m:t>⨁</m:t>
                    </m:r>
                    <m:r>
                      <m:rPr>
                        <m:nor/>
                      </m:rPr>
                      <a:rPr lang="de-DE" i="1" dirty="0">
                        <a:latin typeface="+mj-lt"/>
                      </a:rPr>
                      <m:t>…</m:t>
                    </m:r>
                    <m:r>
                      <a:rPr lang="de-DE" i="1" dirty="0">
                        <a:latin typeface="+mj-lt"/>
                      </a:rPr>
                      <m:t>⨁</m:t>
                    </m:r>
                    <m:sSub>
                      <m:sSubPr>
                        <m:ctrlPr>
                          <a:rPr lang="de-DE" i="1" dirty="0">
                            <a:latin typeface="+mj-lt"/>
                          </a:rPr>
                        </m:ctrlPr>
                      </m:sSubPr>
                      <m:e>
                        <m:r>
                          <a:rPr lang="de-DE" i="1" dirty="0">
                            <a:latin typeface="+mj-lt"/>
                          </a:rPr>
                          <m:t>𝑥</m:t>
                        </m:r>
                      </m:e>
                      <m:sub>
                        <m:r>
                          <a:rPr lang="de-DE" i="1" dirty="0">
                            <a:latin typeface="+mj-lt"/>
                          </a:rPr>
                          <m:t>𝑛</m:t>
                        </m:r>
                        <m:r>
                          <a:rPr lang="de-DE" i="1" dirty="0">
                            <a:latin typeface="+mj-lt"/>
                          </a:rPr>
                          <m:t>−1</m:t>
                        </m:r>
                      </m:sub>
                    </m:sSub>
                  </m:oMath>
                </a14:m>
                <a:endParaRPr lang="en-US" b="0" dirty="0">
                  <a:latin typeface="+mj-lt"/>
                </a:endParaRPr>
              </a:p>
              <a:p>
                <a:pPr marL="285750" marR="0" lvl="0" indent="-285750" algn="l" defTabSz="6858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Pct val="75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de-DE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Applied on </a:t>
                </a:r>
                <a:r>
                  <a:rPr kumimoji="0" lang="de-DE" sz="1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algorithmic</a:t>
                </a:r>
                <a:r>
                  <a:rPr kumimoji="0" lang="de-DE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:r>
                  <a:rPr kumimoji="0" lang="de-DE" sz="1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level</a:t>
                </a:r>
                <a:endParaRPr kumimoji="0" lang="de-DE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3560"/>
                  </a:solidFill>
                  <a:effectLst/>
                  <a:uLnTx/>
                  <a:uFillTx/>
                  <a:latin typeface="+mj-lt"/>
                </a:endParaRPr>
              </a:p>
              <a:p>
                <a:pPr marL="519750" lvl="2" indent="-285750" defTabSz="685800">
                  <a:spcAft>
                    <a:spcPts val="1200"/>
                  </a:spcAft>
                  <a:tabLst/>
                  <a:defRPr/>
                </a:pPr>
                <a:r>
                  <a:rPr lang="de-DE" dirty="0" err="1">
                    <a:solidFill>
                      <a:srgbClr val="003560"/>
                    </a:solidFill>
                    <a:latin typeface="+mj-lt"/>
                  </a:rPr>
                  <a:t>Independend</a:t>
                </a:r>
                <a:r>
                  <a:rPr lang="de-DE" dirty="0">
                    <a:solidFill>
                      <a:srgbClr val="003560"/>
                    </a:solidFill>
                    <a:latin typeface="+mj-lt"/>
                  </a:rPr>
                  <a:t> </a:t>
                </a:r>
                <a:r>
                  <a:rPr lang="de-DE" dirty="0" err="1">
                    <a:solidFill>
                      <a:srgbClr val="003560"/>
                    </a:solidFill>
                    <a:latin typeface="+mj-lt"/>
                  </a:rPr>
                  <a:t>of</a:t>
                </a:r>
                <a:r>
                  <a:rPr lang="de-DE" dirty="0">
                    <a:solidFill>
                      <a:srgbClr val="003560"/>
                    </a:solidFill>
                    <a:latin typeface="+mj-lt"/>
                  </a:rPr>
                  <a:t> </a:t>
                </a:r>
                <a:r>
                  <a:rPr lang="de-DE" dirty="0" err="1">
                    <a:solidFill>
                      <a:srgbClr val="003560"/>
                    </a:solidFill>
                    <a:latin typeface="+mj-lt"/>
                  </a:rPr>
                  <a:t>the</a:t>
                </a:r>
                <a:r>
                  <a:rPr lang="de-DE" dirty="0">
                    <a:solidFill>
                      <a:srgbClr val="003560"/>
                    </a:solidFill>
                    <a:latin typeface="+mj-lt"/>
                  </a:rPr>
                  <a:t> </a:t>
                </a:r>
                <a:r>
                  <a:rPr lang="de-DE" dirty="0" err="1">
                    <a:solidFill>
                      <a:srgbClr val="003560"/>
                    </a:solidFill>
                    <a:latin typeface="+mj-lt"/>
                  </a:rPr>
                  <a:t>undelying</a:t>
                </a:r>
                <a:r>
                  <a:rPr lang="de-DE" dirty="0">
                    <a:solidFill>
                      <a:srgbClr val="003560"/>
                    </a:solidFill>
                    <a:latin typeface="+mj-lt"/>
                  </a:rPr>
                  <a:t> </a:t>
                </a:r>
                <a:r>
                  <a:rPr lang="de-DE" dirty="0" err="1">
                    <a:solidFill>
                      <a:srgbClr val="003560"/>
                    </a:solidFill>
                    <a:latin typeface="+mj-lt"/>
                  </a:rPr>
                  <a:t>device</a:t>
                </a:r>
                <a:endParaRPr lang="de-DE" dirty="0">
                  <a:solidFill>
                    <a:srgbClr val="003560"/>
                  </a:solidFill>
                  <a:latin typeface="+mj-lt"/>
                </a:endParaRPr>
              </a:p>
              <a:p>
                <a:pPr marL="519750" lvl="2" indent="-285750" defTabSz="685800">
                  <a:spcAft>
                    <a:spcPts val="1200"/>
                  </a:spcAft>
                  <a:tabLst/>
                  <a:defRPr/>
                </a:pPr>
                <a:endParaRPr lang="de-DE" dirty="0">
                  <a:solidFill>
                    <a:srgbClr val="003560"/>
                  </a:solidFill>
                  <a:latin typeface="+mj-lt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Pct val="75000"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de-DE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Problem:</a:t>
                </a:r>
                <a:r>
                  <a:rPr kumimoji="0" lang="de-DE" sz="1500" b="1" i="0" u="none" strike="noStrike" kern="1200" cap="none" spc="0" normalizeH="0" noProof="0" dirty="0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 Security </a:t>
                </a:r>
                <a:r>
                  <a:rPr kumimoji="0" lang="de-DE" sz="15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flaws</a:t>
                </a:r>
                <a:endParaRPr kumimoji="0" lang="de-DE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3560"/>
                  </a:solidFill>
                  <a:effectLst/>
                  <a:uLnTx/>
                  <a:uFillTx/>
                  <a:latin typeface="+mj-lt"/>
                </a:endParaRPr>
              </a:p>
              <a:p>
                <a:pPr marL="285750" marR="0" lvl="0" indent="-285750" algn="l" defTabSz="6858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Pct val="75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de-DE" b="0" dirty="0">
                    <a:solidFill>
                      <a:srgbClr val="003560"/>
                    </a:solidFill>
                    <a:latin typeface="+mj-lt"/>
                  </a:rPr>
                  <a:t>Manual and </a:t>
                </a:r>
                <a:r>
                  <a:rPr lang="de-DE" b="0" dirty="0" err="1">
                    <a:solidFill>
                      <a:srgbClr val="003560"/>
                    </a:solidFill>
                    <a:latin typeface="+mj-lt"/>
                  </a:rPr>
                  <a:t>error-prone</a:t>
                </a:r>
                <a:r>
                  <a:rPr lang="de-DE" b="0" dirty="0">
                    <a:solidFill>
                      <a:srgbClr val="003560"/>
                    </a:solidFill>
                    <a:latin typeface="+mj-lt"/>
                  </a:rPr>
                  <a:t> </a:t>
                </a:r>
                <a:r>
                  <a:rPr lang="de-DE" b="0" dirty="0" err="1">
                    <a:solidFill>
                      <a:srgbClr val="003560"/>
                    </a:solidFill>
                    <a:latin typeface="+mj-lt"/>
                  </a:rPr>
                  <a:t>implementation</a:t>
                </a:r>
                <a:endParaRPr lang="de-DE" b="0" dirty="0">
                  <a:solidFill>
                    <a:srgbClr val="003560"/>
                  </a:solidFill>
                  <a:latin typeface="+mj-lt"/>
                </a:endParaRPr>
              </a:p>
              <a:p>
                <a:pPr marL="285750" marR="0" lvl="0" indent="-285750" algn="l" defTabSz="6858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Pct val="75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de-DE" b="0" dirty="0" err="1">
                    <a:latin typeface="+mj-lt"/>
                  </a:rPr>
                  <a:t>How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can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we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verify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the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security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of</a:t>
                </a:r>
                <a:r>
                  <a:rPr lang="de-DE" b="0" dirty="0">
                    <a:latin typeface="+mj-lt"/>
                  </a:rPr>
                  <a:t> a </a:t>
                </a:r>
                <a:r>
                  <a:rPr lang="de-DE" b="0" dirty="0" err="1">
                    <a:latin typeface="+mj-lt"/>
                  </a:rPr>
                  <a:t>masked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implementation</a:t>
                </a:r>
                <a:r>
                  <a:rPr lang="de-DE" b="0" dirty="0">
                    <a:latin typeface="+mj-lt"/>
                  </a:rPr>
                  <a:t>?</a:t>
                </a:r>
                <a:endParaRPr kumimoji="0" lang="de-DE" b="0" i="0" u="none" strike="noStrike" kern="1200" cap="none" spc="0" normalizeH="0" baseline="0" noProof="0" dirty="0">
                  <a:ln>
                    <a:noFill/>
                  </a:ln>
                  <a:solidFill>
                    <a:srgbClr val="003560"/>
                  </a:solidFill>
                  <a:effectLst/>
                  <a:uLnTx/>
                  <a:uFillTx/>
                  <a:latin typeface="+mj-lt"/>
                </a:endParaRPr>
              </a:p>
              <a:p>
                <a:pPr lvl="2" indent="0">
                  <a:buNone/>
                </a:pPr>
                <a:endParaRPr lang="en-US" dirty="0">
                  <a:latin typeface="+mj-lt"/>
                </a:endParaRPr>
              </a:p>
              <a:p>
                <a:pPr marL="519750" lvl="2" indent="-285750"/>
                <a:endParaRPr lang="en-US" b="0" dirty="0">
                  <a:latin typeface="+mj-lt"/>
                </a:endParaRPr>
              </a:p>
              <a:p>
                <a:pPr lvl="2" indent="0">
                  <a:buNone/>
                </a:pPr>
                <a:endParaRPr lang="en-US" b="0" dirty="0">
                  <a:latin typeface="+mj-lt"/>
                </a:endParaRPr>
              </a:p>
            </p:txBody>
          </p:sp>
        </mc:Choice>
        <mc:Fallback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BD64AABA-5C9A-656F-B2F8-3F94DF0CC1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8" t="-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Bildplatzhalter 21">
            <a:extLst>
              <a:ext uri="{FF2B5EF4-FFF2-40B4-BE49-F238E27FC236}">
                <a16:creationId xmlns:a16="http://schemas.microsoft.com/office/drawing/2014/main" id="{7733326C-3919-0367-023C-58B7075FE02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-18519" b="-18519"/>
          <a:stretch/>
        </p:blipFill>
        <p:spPr/>
      </p:pic>
      <p:pic>
        <p:nvPicPr>
          <p:cNvPr id="23" name="Bildplatzhalter 9">
            <a:extLst>
              <a:ext uri="{FF2B5EF4-FFF2-40B4-BE49-F238E27FC236}">
                <a16:creationId xmlns:a16="http://schemas.microsoft.com/office/drawing/2014/main" id="{198D94A8-CB22-50E3-084C-36C9EEDC24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8573" b="-18573"/>
          <a:stretch/>
        </p:blipFill>
        <p:spPr>
          <a:xfrm>
            <a:off x="4572000" y="878682"/>
            <a:ext cx="4371975" cy="3995738"/>
          </a:xfrm>
          <a:prstGeom prst="rect">
            <a:avLst/>
          </a:prstGeom>
        </p:spPr>
      </p:pic>
      <p:pic>
        <p:nvPicPr>
          <p:cNvPr id="24" name="Bildplatzhalter 13">
            <a:extLst>
              <a:ext uri="{FF2B5EF4-FFF2-40B4-BE49-F238E27FC236}">
                <a16:creationId xmlns:a16="http://schemas.microsoft.com/office/drawing/2014/main" id="{8781D938-EB54-2720-A3B8-70347CA437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8572" b="-18572"/>
          <a:stretch/>
        </p:blipFill>
        <p:spPr>
          <a:xfrm>
            <a:off x="4572000" y="880268"/>
            <a:ext cx="4371975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5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896AE-F0AE-DAF5-4E85-CFC508267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Motivation</a:t>
            </a:r>
            <a:endParaRPr lang="en-US" dirty="0">
              <a:latin typeface="+mj-lt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A50FEB-08E4-2D69-7884-10A25C431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CHES, September 2022, Leuven, </a:t>
            </a:r>
            <a:r>
              <a:rPr lang="de-DE" dirty="0" err="1">
                <a:latin typeface="+mj-lt"/>
              </a:rPr>
              <a:t>Belgium</a:t>
            </a:r>
            <a:endParaRPr lang="en-US" dirty="0">
              <a:latin typeface="+mj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7C5FF5-43CC-583D-345A-D9E0FA4EF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Transitional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Leakage</a:t>
            </a:r>
            <a:r>
              <a:rPr lang="de-DE" dirty="0">
                <a:latin typeface="+mj-lt"/>
              </a:rPr>
              <a:t> in Theory and Practice</a:t>
            </a:r>
            <a:endParaRPr lang="en-US" dirty="0">
              <a:latin typeface="+mj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F224CB-D19F-3955-4698-13F3873B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de-DE" dirty="0">
                <a:latin typeface="+mj-lt"/>
              </a:rPr>
              <a:t>3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939845-F6ED-FD89-1CD7-37CFFB2227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Contribution</a:t>
            </a:r>
            <a:endParaRPr lang="en-US" dirty="0">
              <a:latin typeface="+mj-lt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4D4E8EF-B6C5-5466-E549-CFB4B5E96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Solution: Formal </a:t>
            </a:r>
            <a:r>
              <a:rPr lang="de-DE" dirty="0" err="1">
                <a:latin typeface="+mj-lt"/>
              </a:rPr>
              <a:t>Verification</a:t>
            </a:r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>
                <a:latin typeface="+mj-lt"/>
              </a:rPr>
              <a:t>Automated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tools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verify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masked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hardware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under</a:t>
            </a:r>
            <a:r>
              <a:rPr lang="de-DE" b="0" dirty="0">
                <a:latin typeface="+mj-lt"/>
              </a:rPr>
              <a:t> a formal </a:t>
            </a:r>
            <a:r>
              <a:rPr lang="de-DE" b="0" dirty="0" err="1">
                <a:latin typeface="+mj-lt"/>
              </a:rPr>
              <a:t>adversary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model</a:t>
            </a:r>
            <a:endParaRPr lang="de-DE" b="0" dirty="0">
              <a:latin typeface="+mj-lt"/>
            </a:endParaRPr>
          </a:p>
          <a:p>
            <a:r>
              <a:rPr lang="de-DE" dirty="0">
                <a:latin typeface="+mj-lt"/>
              </a:rPr>
              <a:t>Problem: Partial </a:t>
            </a:r>
            <a:r>
              <a:rPr lang="de-DE" dirty="0" err="1">
                <a:latin typeface="+mj-lt"/>
              </a:rPr>
              <a:t>modeling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of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physical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defaults</a:t>
            </a:r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>
                <a:latin typeface="+mj-lt"/>
              </a:rPr>
              <a:t>Most formal </a:t>
            </a:r>
            <a:r>
              <a:rPr lang="de-DE" b="0" dirty="0" err="1">
                <a:latin typeface="+mj-lt"/>
              </a:rPr>
              <a:t>verification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tools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cover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glitches</a:t>
            </a:r>
            <a:r>
              <a:rPr lang="de-DE" b="0" dirty="0"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>
                <a:latin typeface="+mj-lt"/>
              </a:rPr>
              <a:t>Transitions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are</a:t>
            </a:r>
            <a:r>
              <a:rPr lang="de-DE" b="0" dirty="0">
                <a:latin typeface="+mj-lt"/>
              </a:rPr>
              <a:t> not </a:t>
            </a:r>
            <a:r>
              <a:rPr lang="de-DE" b="0" dirty="0" err="1">
                <a:latin typeface="+mj-lt"/>
              </a:rPr>
              <a:t>considered</a:t>
            </a:r>
            <a:endParaRPr lang="de-DE" b="0" dirty="0">
              <a:latin typeface="+mj-lt"/>
            </a:endParaRPr>
          </a:p>
          <a:p>
            <a:endParaRPr lang="de-DE" b="0" dirty="0">
              <a:latin typeface="+mj-lt"/>
            </a:endParaRPr>
          </a:p>
          <a:p>
            <a:r>
              <a:rPr lang="de-DE" dirty="0" err="1">
                <a:latin typeface="+mj-lt"/>
              </a:rPr>
              <a:t>Our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Contribution</a:t>
            </a:r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>
                <a:latin typeface="+mj-lt"/>
              </a:rPr>
              <a:t>Algorithmically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model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leakage</a:t>
            </a:r>
            <a:r>
              <a:rPr lang="de-DE" b="0" dirty="0">
                <a:latin typeface="+mj-lt"/>
              </a:rPr>
              <a:t> due </a:t>
            </a:r>
            <a:r>
              <a:rPr lang="de-DE" b="0" dirty="0" err="1">
                <a:latin typeface="+mj-lt"/>
              </a:rPr>
              <a:t>to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glitches</a:t>
            </a:r>
            <a:r>
              <a:rPr lang="de-DE" b="0" dirty="0">
                <a:latin typeface="+mj-lt"/>
              </a:rPr>
              <a:t> and </a:t>
            </a:r>
            <a:r>
              <a:rPr lang="de-DE" b="0" dirty="0" err="1">
                <a:latin typeface="+mj-lt"/>
              </a:rPr>
              <a:t>transitions</a:t>
            </a:r>
            <a:endParaRPr lang="de-DE" b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>
                <a:latin typeface="+mj-lt"/>
              </a:rPr>
              <a:t>Integrate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our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approach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into</a:t>
            </a:r>
            <a:r>
              <a:rPr lang="de-DE" b="0" dirty="0">
                <a:latin typeface="+mj-lt"/>
              </a:rPr>
              <a:t> SILVER [KSM20]</a:t>
            </a:r>
          </a:p>
          <a:p>
            <a:endParaRPr lang="de-DE" b="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18" name="Bildplatzhalter 1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B28C74B2-651C-2764-3755-5C1E4CBF1C1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-18546" b="-18546"/>
          <a:stretch/>
        </p:blipFill>
        <p:spPr/>
      </p:pic>
    </p:spTree>
    <p:extLst>
      <p:ext uri="{BB962C8B-B14F-4D97-AF65-F5344CB8AC3E}">
        <p14:creationId xmlns:p14="http://schemas.microsoft.com/office/powerpoint/2010/main" val="337159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078F6-276C-DF50-6B48-75C20F2D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Background</a:t>
            </a:r>
            <a:endParaRPr lang="en-US" dirty="0">
              <a:latin typeface="+mj-lt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B204EFD-7875-0F3B-AB98-A539204B5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CHES, September 2022, Leuven, </a:t>
            </a:r>
            <a:r>
              <a:rPr lang="de-DE" dirty="0" err="1">
                <a:latin typeface="+mj-lt"/>
              </a:rPr>
              <a:t>Belgium</a:t>
            </a:r>
            <a:endParaRPr lang="en-US" dirty="0">
              <a:latin typeface="+mj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330688-97F8-F9DE-2BC2-6859FAA2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Transitional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Leakage</a:t>
            </a:r>
            <a:r>
              <a:rPr lang="de-DE" dirty="0">
                <a:latin typeface="+mj-lt"/>
              </a:rPr>
              <a:t> in Theory and Practice</a:t>
            </a:r>
            <a:endParaRPr lang="en-US" dirty="0">
              <a:latin typeface="+mj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080E6C-92F5-C777-7D82-AECC78D7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de-DE" dirty="0">
                <a:latin typeface="+mj-lt"/>
              </a:rPr>
              <a:t>4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96C5CDB-063D-D539-7541-7E56E5E45A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Probing</a:t>
            </a:r>
            <a:r>
              <a:rPr lang="de-DE" dirty="0">
                <a:latin typeface="+mj-lt"/>
              </a:rPr>
              <a:t> Models</a:t>
            </a:r>
            <a:endParaRPr lang="en-US" dirty="0">
              <a:latin typeface="+mj-lt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3E87F81-BD30-DFAC-7A68-0F02C287E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Baseline: </a:t>
            </a:r>
            <a:r>
              <a:rPr lang="de-DE" dirty="0" err="1">
                <a:latin typeface="+mj-lt"/>
              </a:rPr>
              <a:t>Probing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model</a:t>
            </a:r>
            <a:r>
              <a:rPr lang="de-DE" dirty="0">
                <a:latin typeface="+mj-lt"/>
              </a:rPr>
              <a:t> [ISW03]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>
                <a:latin typeface="+mj-lt"/>
              </a:rPr>
              <a:t>Probe </a:t>
            </a:r>
            <a:r>
              <a:rPr lang="de-DE" b="0" dirty="0" err="1">
                <a:latin typeface="+mj-lt"/>
              </a:rPr>
              <a:t>up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to</a:t>
            </a:r>
            <a:r>
              <a:rPr lang="de-DE" b="0" dirty="0">
                <a:latin typeface="+mj-lt"/>
              </a:rPr>
              <a:t> </a:t>
            </a:r>
            <a:r>
              <a:rPr lang="de-DE" b="0" i="1" dirty="0">
                <a:latin typeface="+mj-lt"/>
              </a:rPr>
              <a:t>d </a:t>
            </a:r>
            <a:r>
              <a:rPr lang="de-DE" b="0" dirty="0">
                <a:latin typeface="+mj-lt"/>
              </a:rPr>
              <a:t>intermediates </a:t>
            </a:r>
            <a:r>
              <a:rPr lang="de-DE" b="0" dirty="0" err="1">
                <a:latin typeface="+mj-lt"/>
              </a:rPr>
              <a:t>of</a:t>
            </a:r>
            <a:r>
              <a:rPr lang="de-DE" b="0" dirty="0">
                <a:latin typeface="+mj-lt"/>
              </a:rPr>
              <a:t> an ideal </a:t>
            </a:r>
            <a:r>
              <a:rPr lang="de-DE" b="0" dirty="0" err="1">
                <a:latin typeface="+mj-lt"/>
              </a:rPr>
              <a:t>circuit</a:t>
            </a:r>
            <a:endParaRPr lang="de-DE" b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>
                <a:latin typeface="+mj-lt"/>
              </a:rPr>
              <a:t>Does</a:t>
            </a:r>
            <a:r>
              <a:rPr lang="de-DE" b="0" dirty="0">
                <a:latin typeface="+mj-lt"/>
              </a:rPr>
              <a:t> not </a:t>
            </a:r>
            <a:r>
              <a:rPr lang="de-DE" b="0" dirty="0" err="1">
                <a:latin typeface="+mj-lt"/>
              </a:rPr>
              <a:t>consider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any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physical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effect</a:t>
            </a:r>
            <a:endParaRPr lang="de-DE" b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>
              <a:latin typeface="+mj-lt"/>
            </a:endParaRPr>
          </a:p>
          <a:p>
            <a:r>
              <a:rPr lang="de-DE" dirty="0">
                <a:latin typeface="+mj-lt"/>
              </a:rPr>
              <a:t>Advance: Robust </a:t>
            </a:r>
            <a:r>
              <a:rPr lang="de-DE" dirty="0" err="1">
                <a:latin typeface="+mj-lt"/>
              </a:rPr>
              <a:t>probing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model</a:t>
            </a:r>
            <a:r>
              <a:rPr lang="de-DE" dirty="0">
                <a:latin typeface="+mj-lt"/>
              </a:rPr>
              <a:t> [FGP+18]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>
                <a:latin typeface="+mj-lt"/>
              </a:rPr>
              <a:t>Extends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the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probing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model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by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covering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physical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defaults</a:t>
            </a:r>
            <a:endParaRPr lang="de-DE" b="0" dirty="0">
              <a:latin typeface="+mj-lt"/>
            </a:endParaRPr>
          </a:p>
          <a:p>
            <a:pPr marL="519750" lvl="2" indent="-285750"/>
            <a:r>
              <a:rPr lang="de-DE" dirty="0">
                <a:latin typeface="+mj-lt"/>
              </a:rPr>
              <a:t>All </a:t>
            </a:r>
            <a:r>
              <a:rPr lang="de-DE" dirty="0" err="1">
                <a:latin typeface="+mj-lt"/>
              </a:rPr>
              <a:t>coverd</a:t>
            </a:r>
            <a:r>
              <a:rPr lang="de-DE" dirty="0">
                <a:latin typeface="+mj-lt"/>
              </a:rPr>
              <a:t> via probe-extension </a:t>
            </a:r>
            <a:r>
              <a:rPr lang="de-DE" dirty="0" err="1">
                <a:latin typeface="+mj-lt"/>
              </a:rPr>
              <a:t>procedures</a:t>
            </a:r>
            <a:endParaRPr lang="de-DE" b="0" dirty="0">
              <a:latin typeface="+mj-lt"/>
            </a:endParaRPr>
          </a:p>
          <a:p>
            <a:pPr marL="753750" lvl="3" indent="-285750"/>
            <a:r>
              <a:rPr lang="de-DE" dirty="0" err="1">
                <a:latin typeface="+mj-lt"/>
              </a:rPr>
              <a:t>Glitches</a:t>
            </a:r>
            <a:r>
              <a:rPr lang="de-DE" dirty="0">
                <a:latin typeface="+mj-lt"/>
              </a:rPr>
              <a:t> 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 (1,0,0)-robust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probing</a:t>
            </a:r>
            <a:endParaRPr lang="de-DE" dirty="0">
              <a:latin typeface="+mj-lt"/>
            </a:endParaRPr>
          </a:p>
          <a:p>
            <a:pPr marL="753750" lvl="3" indent="-285750"/>
            <a:r>
              <a:rPr lang="de-DE" b="0" dirty="0" err="1">
                <a:latin typeface="+mj-lt"/>
              </a:rPr>
              <a:t>Transitions</a:t>
            </a:r>
            <a:r>
              <a:rPr lang="de-DE" b="0" dirty="0">
                <a:latin typeface="+mj-lt"/>
              </a:rPr>
              <a:t> </a:t>
            </a:r>
            <a:r>
              <a:rPr lang="de-DE" b="0" dirty="0">
                <a:latin typeface="+mj-lt"/>
                <a:sym typeface="Wingdings" panose="05000000000000000000" pitchFamily="2" charset="2"/>
              </a:rPr>
              <a:t> (0,1,0)-robust </a:t>
            </a:r>
            <a:r>
              <a:rPr lang="de-DE" b="0" dirty="0" err="1">
                <a:latin typeface="+mj-lt"/>
                <a:sym typeface="Wingdings" panose="05000000000000000000" pitchFamily="2" charset="2"/>
              </a:rPr>
              <a:t>probing</a:t>
            </a:r>
            <a:endParaRPr lang="de-DE" b="0" dirty="0">
              <a:latin typeface="+mj-lt"/>
            </a:endParaRPr>
          </a:p>
          <a:p>
            <a:pPr marL="753750" lvl="3" indent="-285750"/>
            <a:r>
              <a:rPr lang="de-DE" dirty="0">
                <a:latin typeface="+mj-lt"/>
              </a:rPr>
              <a:t>Coupling </a:t>
            </a:r>
            <a:r>
              <a:rPr lang="de-DE" dirty="0">
                <a:latin typeface="+mj-lt"/>
                <a:sym typeface="Wingdings" panose="05000000000000000000" pitchFamily="2" charset="2"/>
              </a:rPr>
              <a:t> (0,0,1)-robust </a:t>
            </a:r>
            <a:r>
              <a:rPr lang="de-DE" dirty="0" err="1">
                <a:latin typeface="+mj-lt"/>
                <a:sym typeface="Wingdings" panose="05000000000000000000" pitchFamily="2" charset="2"/>
              </a:rPr>
              <a:t>probing</a:t>
            </a:r>
            <a:endParaRPr lang="de-DE" b="0" dirty="0">
              <a:latin typeface="+mj-lt"/>
            </a:endParaRPr>
          </a:p>
          <a:p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>
              <a:latin typeface="+mj-lt"/>
            </a:endParaRPr>
          </a:p>
          <a:p>
            <a:endParaRPr lang="en-US" b="0" dirty="0">
              <a:latin typeface="+mj-lt"/>
            </a:endParaRP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640C83A5-A175-4BF8-8492-EADB1F6F1AC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-18546" b="-18546"/>
          <a:stretch/>
        </p:blipFill>
        <p:spPr/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9AFF1551-C0DD-E4BD-F4C2-F883A720772F}"/>
              </a:ext>
            </a:extLst>
          </p:cNvPr>
          <p:cNvCxnSpPr>
            <a:cxnSpLocks/>
            <a:stCxn id="12" idx="0"/>
          </p:cNvCxnSpPr>
          <p:nvPr/>
        </p:nvCxnSpPr>
        <p:spPr>
          <a:xfrm flipH="1">
            <a:off x="8604356" y="2094075"/>
            <a:ext cx="238596" cy="51111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EA81B9F2-23EA-52F8-C41F-6E7AC9CBA450}"/>
              </a:ext>
            </a:extLst>
          </p:cNvPr>
          <p:cNvSpPr/>
          <p:nvPr/>
        </p:nvSpPr>
        <p:spPr>
          <a:xfrm rot="1475295" flipH="1">
            <a:off x="8715046" y="2072206"/>
            <a:ext cx="55108" cy="482352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9CC71838-FB29-E391-4908-214CB8233379}"/>
              </a:ext>
            </a:extLst>
          </p:cNvPr>
          <p:cNvCxnSpPr>
            <a:cxnSpLocks/>
            <a:stCxn id="14" idx="0"/>
          </p:cNvCxnSpPr>
          <p:nvPr/>
        </p:nvCxnSpPr>
        <p:spPr>
          <a:xfrm flipH="1">
            <a:off x="6164772" y="1566725"/>
            <a:ext cx="238596" cy="51111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C8C0FBA7-4869-0CDC-FD38-B6B000778E61}"/>
              </a:ext>
            </a:extLst>
          </p:cNvPr>
          <p:cNvSpPr/>
          <p:nvPr/>
        </p:nvSpPr>
        <p:spPr>
          <a:xfrm rot="1475295" flipH="1">
            <a:off x="6275462" y="1544856"/>
            <a:ext cx="55108" cy="48235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A07C7C9-C803-2288-1DF3-5EFE892123EB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6170742" y="2098067"/>
            <a:ext cx="238596" cy="51111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12A2168-CD0F-8F55-BBC2-8A7D50156B9D}"/>
              </a:ext>
            </a:extLst>
          </p:cNvPr>
          <p:cNvSpPr/>
          <p:nvPr/>
        </p:nvSpPr>
        <p:spPr>
          <a:xfrm rot="1475295" flipH="1">
            <a:off x="6281432" y="2076198"/>
            <a:ext cx="55108" cy="48235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B5496128-0E24-6C19-AC38-BF87EB816923}"/>
              </a:ext>
            </a:extLst>
          </p:cNvPr>
          <p:cNvCxnSpPr>
            <a:cxnSpLocks/>
            <a:stCxn id="18" idx="0"/>
          </p:cNvCxnSpPr>
          <p:nvPr/>
        </p:nvCxnSpPr>
        <p:spPr>
          <a:xfrm flipH="1">
            <a:off x="6184732" y="3028678"/>
            <a:ext cx="238596" cy="51111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5CF0DD03-7B5E-3F83-F5C0-013237E19AAB}"/>
              </a:ext>
            </a:extLst>
          </p:cNvPr>
          <p:cNvSpPr/>
          <p:nvPr/>
        </p:nvSpPr>
        <p:spPr>
          <a:xfrm rot="1475295" flipH="1">
            <a:off x="6295422" y="3006809"/>
            <a:ext cx="55108" cy="48235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D889672-7EAA-C266-C7A7-C8D6C6EBA1DF}"/>
              </a:ext>
            </a:extLst>
          </p:cNvPr>
          <p:cNvCxnSpPr>
            <a:cxnSpLocks/>
            <a:stCxn id="20" idx="0"/>
          </p:cNvCxnSpPr>
          <p:nvPr/>
        </p:nvCxnSpPr>
        <p:spPr>
          <a:xfrm flipH="1">
            <a:off x="6332094" y="1567514"/>
            <a:ext cx="238596" cy="51111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911F279E-1F66-2222-0024-388A27F586B3}"/>
              </a:ext>
            </a:extLst>
          </p:cNvPr>
          <p:cNvSpPr/>
          <p:nvPr/>
        </p:nvSpPr>
        <p:spPr>
          <a:xfrm rot="1475295" flipH="1">
            <a:off x="6442784" y="1545645"/>
            <a:ext cx="55108" cy="48235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9301AF28-12AC-A1AE-2392-4B90F5FECCF0}"/>
              </a:ext>
            </a:extLst>
          </p:cNvPr>
          <p:cNvCxnSpPr>
            <a:cxnSpLocks/>
            <a:stCxn id="22" idx="0"/>
          </p:cNvCxnSpPr>
          <p:nvPr/>
        </p:nvCxnSpPr>
        <p:spPr>
          <a:xfrm flipH="1">
            <a:off x="6338064" y="2098067"/>
            <a:ext cx="238596" cy="51111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EA8C8212-8B7E-E5C3-D5A0-05868867250C}"/>
              </a:ext>
            </a:extLst>
          </p:cNvPr>
          <p:cNvSpPr/>
          <p:nvPr/>
        </p:nvSpPr>
        <p:spPr>
          <a:xfrm rot="1475295" flipH="1">
            <a:off x="6448754" y="2076198"/>
            <a:ext cx="55108" cy="48235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47ADE03A-7A51-58F7-AF67-918CD91CA2C8}"/>
              </a:ext>
            </a:extLst>
          </p:cNvPr>
          <p:cNvCxnSpPr>
            <a:cxnSpLocks/>
            <a:stCxn id="24" idx="0"/>
          </p:cNvCxnSpPr>
          <p:nvPr/>
        </p:nvCxnSpPr>
        <p:spPr>
          <a:xfrm flipH="1">
            <a:off x="6319257" y="3024597"/>
            <a:ext cx="238596" cy="51111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8DCCF757-DF22-F6B8-8FF7-98E5FDE38585}"/>
              </a:ext>
            </a:extLst>
          </p:cNvPr>
          <p:cNvSpPr/>
          <p:nvPr/>
        </p:nvSpPr>
        <p:spPr>
          <a:xfrm rot="1475295" flipH="1">
            <a:off x="6429947" y="3002728"/>
            <a:ext cx="55108" cy="482352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2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455B9-8FF9-3CC7-A445-311B3CEB8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Example</a:t>
            </a:r>
            <a:r>
              <a:rPr lang="de-DE" dirty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F87FA8-2034-0DB4-611B-7CC4DF4DB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CHES, September 2022, Leuven, </a:t>
            </a:r>
            <a:r>
              <a:rPr lang="de-DE" dirty="0" err="1">
                <a:latin typeface="+mj-lt"/>
              </a:rPr>
              <a:t>Belgium</a:t>
            </a:r>
            <a:endParaRPr lang="en-US" dirty="0">
              <a:latin typeface="+mj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19FA2A-57BE-B05F-8590-2506AAB2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Transitional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Leakage</a:t>
            </a:r>
            <a:r>
              <a:rPr lang="de-DE" dirty="0">
                <a:latin typeface="+mj-lt"/>
              </a:rPr>
              <a:t> in Theory and Practice</a:t>
            </a:r>
            <a:endParaRPr lang="en-US" dirty="0">
              <a:latin typeface="+mj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D662F8-C2CC-7604-841B-B449154A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de-DE" dirty="0">
                <a:latin typeface="+mj-lt"/>
              </a:rPr>
              <a:t>5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AB38C22-3335-0006-CD5F-12BA796629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Transitional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Leakage</a:t>
            </a:r>
            <a:r>
              <a:rPr lang="de-DE" dirty="0">
                <a:latin typeface="+mj-lt"/>
              </a:rPr>
              <a:t> in Iterative </a:t>
            </a:r>
            <a:r>
              <a:rPr lang="de-DE" dirty="0" err="1">
                <a:latin typeface="+mj-lt"/>
              </a:rPr>
              <a:t>Circuits</a:t>
            </a:r>
            <a:endParaRPr lang="en-US" dirty="0">
              <a:latin typeface="+mj-lt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CE0B58D-8C9E-495C-F547-14BEC7E75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Observation [CS21]: Iterative </a:t>
            </a:r>
            <a:r>
              <a:rPr lang="de-DE" dirty="0" err="1">
                <a:latin typeface="+mj-lt"/>
              </a:rPr>
              <a:t>circuits</a:t>
            </a:r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>
                <a:latin typeface="+mj-lt"/>
              </a:rPr>
              <a:t>Transitions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may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lead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to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problems</a:t>
            </a:r>
            <a:r>
              <a:rPr lang="de-DE" b="0" dirty="0">
                <a:latin typeface="+mj-lt"/>
              </a:rPr>
              <a:t> in iterative </a:t>
            </a:r>
            <a:r>
              <a:rPr lang="de-DE" b="0" dirty="0" err="1">
                <a:latin typeface="+mj-lt"/>
              </a:rPr>
              <a:t>circuits</a:t>
            </a:r>
            <a:r>
              <a:rPr lang="de-DE" b="0" dirty="0">
                <a:latin typeface="+mj-lt"/>
              </a:rPr>
              <a:t> </a:t>
            </a:r>
          </a:p>
          <a:p>
            <a:pPr marL="519750" lvl="2" indent="-285750"/>
            <a:r>
              <a:rPr lang="de-DE" b="0" dirty="0">
                <a:latin typeface="+mj-lt"/>
              </a:rPr>
              <a:t>Iterative </a:t>
            </a:r>
            <a:r>
              <a:rPr lang="de-DE" b="0" dirty="0" err="1">
                <a:latin typeface="+mj-lt"/>
              </a:rPr>
              <a:t>circuits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evaluate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the</a:t>
            </a:r>
            <a:r>
              <a:rPr lang="de-DE" b="0" dirty="0">
                <a:latin typeface="+mj-lt"/>
              </a:rPr>
              <a:t> same </a:t>
            </a:r>
            <a:r>
              <a:rPr lang="de-DE" b="0" dirty="0" err="1">
                <a:latin typeface="+mj-lt"/>
              </a:rPr>
              <a:t>function</a:t>
            </a:r>
            <a:r>
              <a:rPr lang="de-DE" b="0" dirty="0">
                <a:latin typeface="+mj-lt"/>
              </a:rPr>
              <a:t> multiple </a:t>
            </a:r>
            <a:r>
              <a:rPr lang="de-DE" b="0" dirty="0" err="1">
                <a:latin typeface="+mj-lt"/>
              </a:rPr>
              <a:t>times</a:t>
            </a:r>
            <a:endParaRPr lang="de-DE" b="0" dirty="0">
              <a:latin typeface="+mj-lt"/>
            </a:endParaRPr>
          </a:p>
          <a:p>
            <a:pPr marL="519750" lvl="2" indent="-285750"/>
            <a:r>
              <a:rPr lang="de-DE" b="0" dirty="0">
                <a:latin typeface="+mj-lt"/>
              </a:rPr>
              <a:t>Different but not </a:t>
            </a:r>
            <a:r>
              <a:rPr lang="de-DE" b="0" dirty="0" err="1">
                <a:latin typeface="+mj-lt"/>
              </a:rPr>
              <a:t>necessarily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independent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inputs</a:t>
            </a:r>
            <a:endParaRPr lang="de-DE" b="0" dirty="0">
              <a:latin typeface="+mj-lt"/>
            </a:endParaRPr>
          </a:p>
          <a:p>
            <a:pPr lvl="2" indent="0">
              <a:buNone/>
            </a:pPr>
            <a:endParaRPr lang="de-DE" b="0" dirty="0">
              <a:latin typeface="+mj-lt"/>
            </a:endParaRPr>
          </a:p>
          <a:p>
            <a:r>
              <a:rPr lang="de-DE" dirty="0" err="1">
                <a:latin typeface="+mj-lt"/>
              </a:rPr>
              <a:t>Example</a:t>
            </a:r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err="1">
                <a:latin typeface="+mj-lt"/>
              </a:rPr>
              <a:t>Consider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the</a:t>
            </a:r>
            <a:r>
              <a:rPr lang="de-DE" b="0" dirty="0">
                <a:latin typeface="+mj-lt"/>
              </a:rPr>
              <a:t> </a:t>
            </a:r>
            <a:r>
              <a:rPr lang="de-DE" b="0" dirty="0" err="1">
                <a:latin typeface="+mj-lt"/>
              </a:rPr>
              <a:t>given</a:t>
            </a:r>
            <a:r>
              <a:rPr lang="de-DE" b="0" dirty="0">
                <a:latin typeface="+mj-lt"/>
              </a:rPr>
              <a:t> iterative </a:t>
            </a:r>
            <a:r>
              <a:rPr lang="de-DE" b="0" dirty="0" err="1">
                <a:latin typeface="+mj-lt"/>
              </a:rPr>
              <a:t>circuit</a:t>
            </a:r>
            <a:r>
              <a:rPr lang="de-DE" b="0" dirty="0">
                <a:latin typeface="+mj-lt"/>
              </a:rPr>
              <a:t>	</a:t>
            </a:r>
          </a:p>
          <a:p>
            <a:pPr marL="519750" lvl="2" indent="-285750"/>
            <a:r>
              <a:rPr lang="de-DE" dirty="0" err="1">
                <a:latin typeface="+mj-lt"/>
              </a:rPr>
              <a:t>Shared</a:t>
            </a:r>
            <a:r>
              <a:rPr lang="de-DE" dirty="0">
                <a:latin typeface="+mj-lt"/>
              </a:rPr>
              <a:t> n-bit </a:t>
            </a:r>
            <a:r>
              <a:rPr lang="de-DE" dirty="0" err="1">
                <a:latin typeface="+mj-lt"/>
              </a:rPr>
              <a:t>input</a:t>
            </a:r>
            <a:r>
              <a:rPr lang="de-DE" dirty="0">
                <a:latin typeface="+mj-lt"/>
              </a:rPr>
              <a:t> and </a:t>
            </a:r>
            <a:r>
              <a:rPr lang="de-DE" dirty="0" err="1">
                <a:latin typeface="+mj-lt"/>
              </a:rPr>
              <a:t>output</a:t>
            </a:r>
            <a:endParaRPr lang="de-DE" dirty="0">
              <a:latin typeface="+mj-lt"/>
            </a:endParaRPr>
          </a:p>
          <a:p>
            <a:pPr marL="519750" lvl="2" indent="-285750"/>
            <a:r>
              <a:rPr lang="de-DE" dirty="0">
                <a:latin typeface="+mj-lt"/>
              </a:rPr>
              <a:t>Multiplexer </a:t>
            </a:r>
            <a:r>
              <a:rPr lang="de-DE" dirty="0" err="1">
                <a:latin typeface="+mj-lt"/>
              </a:rPr>
              <a:t>stage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with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select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signal</a:t>
            </a:r>
            <a:r>
              <a:rPr lang="de-DE" dirty="0">
                <a:latin typeface="+mj-lt"/>
              </a:rPr>
              <a:t> </a:t>
            </a:r>
            <a:r>
              <a:rPr lang="de-DE" i="1" dirty="0">
                <a:latin typeface="+mj-lt"/>
              </a:rPr>
              <a:t>s</a:t>
            </a:r>
            <a:endParaRPr lang="en-US" i="1" dirty="0">
              <a:latin typeface="+mj-lt"/>
            </a:endParaRPr>
          </a:p>
        </p:txBody>
      </p:sp>
      <p:pic>
        <p:nvPicPr>
          <p:cNvPr id="10" name="Bildplatzhalter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F860221E-A823-77B7-E175-BA529E7ED44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-18558" b="-18558"/>
          <a:stretch/>
        </p:blipFill>
        <p:spPr/>
      </p:pic>
    </p:spTree>
    <p:extLst>
      <p:ext uri="{BB962C8B-B14F-4D97-AF65-F5344CB8AC3E}">
        <p14:creationId xmlns:p14="http://schemas.microsoft.com/office/powerpoint/2010/main" val="216316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2151A-529A-19B4-7DD3-E7F764FEA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Example</a:t>
            </a:r>
            <a:endParaRPr lang="en-US" dirty="0">
              <a:latin typeface="+mj-lt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5EB3C1-03CB-260B-E8A8-E84FB1FCB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CHES, September 2022, Leuven, </a:t>
            </a:r>
            <a:r>
              <a:rPr lang="de-DE" dirty="0" err="1">
                <a:latin typeface="+mj-lt"/>
              </a:rPr>
              <a:t>Belgium</a:t>
            </a:r>
            <a:endParaRPr lang="en-US" dirty="0">
              <a:latin typeface="+mj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97C3B3-CBB2-D6C2-DE06-4C070029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Transitional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Leakage</a:t>
            </a:r>
            <a:r>
              <a:rPr lang="de-DE" dirty="0">
                <a:latin typeface="+mj-lt"/>
              </a:rPr>
              <a:t> in Theory and Practice</a:t>
            </a:r>
            <a:endParaRPr lang="en-US" dirty="0">
              <a:latin typeface="+mj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1128E0-9C76-D739-0634-A692819F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de-DE" dirty="0">
                <a:latin typeface="+mj-lt"/>
              </a:rPr>
              <a:t>6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3C096E5-AE4F-F7D2-6BC2-0A2D1F9400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Static Primary Inputs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5F57C8C9-4D91-8F2A-8345-F0034AE5CD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latin typeface="+mj-lt"/>
                  </a:rPr>
                  <a:t>Assumption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b="0" dirty="0">
                    <a:latin typeface="+mj-lt"/>
                  </a:rPr>
                  <a:t>Primary </a:t>
                </a:r>
                <a:r>
                  <a:rPr lang="de-DE" b="0" dirty="0" err="1">
                    <a:latin typeface="+mj-lt"/>
                  </a:rPr>
                  <a:t>inputs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remain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stable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throughout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the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entire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execution</a:t>
                </a:r>
                <a:endParaRPr lang="de-DE" b="0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b="0" dirty="0">
                  <a:latin typeface="+mj-lt"/>
                </a:endParaRPr>
              </a:p>
              <a:p>
                <a:r>
                  <a:rPr lang="de-DE" dirty="0">
                    <a:latin typeface="+mj-lt"/>
                  </a:rPr>
                  <a:t>Formal </a:t>
                </a:r>
                <a:r>
                  <a:rPr lang="de-DE" dirty="0" err="1">
                    <a:latin typeface="+mj-lt"/>
                  </a:rPr>
                  <a:t>verification</a:t>
                </a:r>
                <a:endParaRPr lang="de-DE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b="0" dirty="0" err="1">
                    <a:latin typeface="+mj-lt"/>
                  </a:rPr>
                  <a:t>Consider</a:t>
                </a:r>
                <a:r>
                  <a:rPr lang="de-DE" b="0" dirty="0">
                    <a:latin typeface="+mj-lt"/>
                  </a:rPr>
                  <a:t> a </a:t>
                </a:r>
                <a:r>
                  <a:rPr lang="de-DE" b="0" dirty="0" err="1">
                    <a:latin typeface="+mj-lt"/>
                  </a:rPr>
                  <a:t>set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of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two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probes</a:t>
                </a:r>
                <a:endParaRPr lang="de-DE" b="0" dirty="0">
                  <a:latin typeface="+mj-lt"/>
                </a:endParaRPr>
              </a:p>
              <a:p>
                <a:pPr marL="519750" lvl="2" indent="-285750"/>
                <a14:m>
                  <m:oMath xmlns:m="http://schemas.openxmlformats.org/officeDocument/2006/math">
                    <m:r>
                      <a:rPr lang="de-DE" b="0" i="1" smtClean="0">
                        <a:latin typeface="+mj-lt"/>
                      </a:rPr>
                      <m:t>𝑃</m:t>
                    </m:r>
                    <m:r>
                      <a:rPr lang="de-DE" b="0" i="1" smtClean="0">
                        <a:latin typeface="+mj-lt"/>
                      </a:rPr>
                      <m:t>={</m:t>
                    </m:r>
                    <m:sSub>
                      <m:sSubPr>
                        <m:ctrlPr>
                          <a:rPr lang="de-DE" b="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+mj-lt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+mj-lt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+mj-lt"/>
                      </a:rPr>
                      <m:t>}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marL="285750" marR="0" lvl="0" indent="-285750" algn="l" defTabSz="6858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Pct val="75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de-DE" sz="1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Extend</a:t>
                </a:r>
                <a:r>
                  <a:rPr kumimoji="0" lang="de-DE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de-DE" sz="1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560"/>
                        </a:solidFill>
                        <a:effectLst/>
                        <a:uLnTx/>
                        <a:uFillTx/>
                        <a:latin typeface="+mj-lt"/>
                      </a:rPr>
                      <m:t>𝑃</m:t>
                    </m:r>
                  </m:oMath>
                </a14:m>
                <a:r>
                  <a:rPr kumimoji="0" lang="de-DE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:r>
                  <a:rPr lang="de-DE" b="0" dirty="0" err="1">
                    <a:solidFill>
                      <a:srgbClr val="003560"/>
                    </a:solidFill>
                    <a:latin typeface="+mj-lt"/>
                  </a:rPr>
                  <a:t>to</a:t>
                </a:r>
                <a:r>
                  <a:rPr lang="de-DE" b="0" dirty="0">
                    <a:solidFill>
                      <a:srgbClr val="003560"/>
                    </a:solidFill>
                    <a:latin typeface="+mj-lt"/>
                  </a:rPr>
                  <a:t> </a:t>
                </a:r>
                <a:r>
                  <a:rPr lang="de-DE" b="0" dirty="0" err="1">
                    <a:solidFill>
                      <a:srgbClr val="003560"/>
                    </a:solidFill>
                    <a:latin typeface="+mj-lt"/>
                  </a:rPr>
                  <a:t>cover</a:t>
                </a:r>
                <a:r>
                  <a:rPr lang="de-DE" b="0" dirty="0">
                    <a:solidFill>
                      <a:srgbClr val="003560"/>
                    </a:solidFill>
                    <a:latin typeface="+mj-lt"/>
                  </a:rPr>
                  <a:t> </a:t>
                </a:r>
                <a:r>
                  <a:rPr lang="de-DE" b="0" dirty="0" err="1">
                    <a:solidFill>
                      <a:srgbClr val="003560"/>
                    </a:solidFill>
                    <a:latin typeface="+mj-lt"/>
                  </a:rPr>
                  <a:t>glitches</a:t>
                </a:r>
                <a:r>
                  <a:rPr lang="de-DE" b="0" dirty="0">
                    <a:solidFill>
                      <a:srgbClr val="003560"/>
                    </a:solidFill>
                    <a:latin typeface="+mj-lt"/>
                  </a:rPr>
                  <a:t> and </a:t>
                </a:r>
                <a:r>
                  <a:rPr lang="de-DE" b="0" dirty="0" err="1">
                    <a:solidFill>
                      <a:srgbClr val="003560"/>
                    </a:solidFill>
                    <a:latin typeface="+mj-lt"/>
                  </a:rPr>
                  <a:t>transitions</a:t>
                </a:r>
                <a:endParaRPr kumimoji="0" lang="de-DE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3560"/>
                  </a:solidFill>
                  <a:effectLst/>
                  <a:uLnTx/>
                  <a:uFillTx/>
                  <a:latin typeface="+mj-lt"/>
                </a:endParaRPr>
              </a:p>
              <a:p>
                <a:pPr marL="519750" lvl="2" indent="-285750"/>
                <a:endParaRPr lang="en-US" dirty="0">
                  <a:latin typeface="+mj-lt"/>
                </a:endParaRPr>
              </a:p>
              <a:p>
                <a:pPr marL="519750" lvl="2" indent="-285750"/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5F57C8C9-4D91-8F2A-8345-F0034AE5CD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8" t="-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Bildplatzhalter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5F84534C-F243-5093-D977-A9EC60CD1C7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-18558" b="-18558"/>
          <a:stretch/>
        </p:blipFill>
        <p:spPr/>
      </p:pic>
      <p:pic>
        <p:nvPicPr>
          <p:cNvPr id="11" name="Bildplatzhalter 9" descr="Ein Bild, das Text enthält.">
            <a:extLst>
              <a:ext uri="{FF2B5EF4-FFF2-40B4-BE49-F238E27FC236}">
                <a16:creationId xmlns:a16="http://schemas.microsoft.com/office/drawing/2014/main" id="{450DE5AA-B176-71F0-6025-B02DF63A3F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8546" b="-18546"/>
          <a:stretch/>
        </p:blipFill>
        <p:spPr>
          <a:xfrm>
            <a:off x="4572000" y="880268"/>
            <a:ext cx="4371975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2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AD0FC3-3001-1FEA-A3DF-35A63EE8E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Example</a:t>
            </a:r>
            <a:endParaRPr lang="en-US" dirty="0">
              <a:latin typeface="+mj-lt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532732B-6DA9-827E-584B-FE221017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CHES, September 2022, Leuven, </a:t>
            </a:r>
            <a:r>
              <a:rPr lang="de-DE" dirty="0" err="1">
                <a:latin typeface="+mj-lt"/>
              </a:rPr>
              <a:t>Belgium</a:t>
            </a:r>
            <a:endParaRPr lang="en-US" dirty="0">
              <a:latin typeface="+mj-lt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0F180A-AD30-1DEA-D2C6-FEC888A31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Transitional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Leakage</a:t>
            </a:r>
            <a:r>
              <a:rPr lang="de-DE" dirty="0">
                <a:latin typeface="+mj-lt"/>
              </a:rPr>
              <a:t> in Theory and Practice</a:t>
            </a:r>
            <a:endParaRPr lang="en-US" dirty="0">
              <a:latin typeface="+mj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11CE97-61E3-9442-AEF3-CC5B5E30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de-DE" dirty="0">
                <a:latin typeface="+mj-lt"/>
              </a:rPr>
              <a:t>7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5A4302-C6C3-368A-D01E-01AD05C64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Glitch</a:t>
            </a:r>
            <a:r>
              <a:rPr lang="de-DE" dirty="0">
                <a:latin typeface="+mj-lt"/>
              </a:rPr>
              <a:t> Extension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55B311A0-AC94-0C7C-46B3-4CE598D96E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latin typeface="+mj-lt"/>
                  </a:rPr>
                  <a:t>Extend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+mj-lt"/>
                      </a:rPr>
                      <m:t>𝑷</m:t>
                    </m:r>
                  </m:oMath>
                </a14:m>
                <a:r>
                  <a:rPr lang="de-DE" dirty="0">
                    <a:latin typeface="+mj-lt"/>
                  </a:rPr>
                  <a:t> </a:t>
                </a:r>
                <a:r>
                  <a:rPr lang="de-DE" dirty="0" err="1">
                    <a:latin typeface="+mj-lt"/>
                  </a:rPr>
                  <a:t>with</a:t>
                </a:r>
                <a:r>
                  <a:rPr lang="de-DE" dirty="0">
                    <a:latin typeface="+mj-lt"/>
                  </a:rPr>
                  <a:t> </a:t>
                </a:r>
                <a:r>
                  <a:rPr lang="de-DE" dirty="0" err="1">
                    <a:latin typeface="+mj-lt"/>
                  </a:rPr>
                  <a:t>glitch</a:t>
                </a:r>
                <a:r>
                  <a:rPr lang="de-DE" dirty="0">
                    <a:latin typeface="+mj-lt"/>
                  </a:rPr>
                  <a:t>-extended </a:t>
                </a:r>
                <a:r>
                  <a:rPr lang="de-DE" dirty="0" err="1">
                    <a:latin typeface="+mj-lt"/>
                  </a:rPr>
                  <a:t>probes</a:t>
                </a:r>
                <a:endParaRPr lang="de-DE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b="0" dirty="0">
                    <a:latin typeface="+mj-lt"/>
                  </a:rPr>
                  <a:t>Backpropagation </a:t>
                </a:r>
                <a:r>
                  <a:rPr lang="de-DE" b="0" dirty="0" err="1">
                    <a:latin typeface="+mj-lt"/>
                  </a:rPr>
                  <a:t>to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the</a:t>
                </a:r>
                <a:r>
                  <a:rPr lang="de-DE" b="0" dirty="0">
                    <a:latin typeface="+mj-lt"/>
                  </a:rPr>
                  <a:t> last </a:t>
                </a:r>
                <a:r>
                  <a:rPr lang="de-DE" b="0" dirty="0" err="1">
                    <a:latin typeface="+mj-lt"/>
                  </a:rPr>
                  <a:t>register</a:t>
                </a:r>
                <a:r>
                  <a:rPr lang="de-DE" b="0" dirty="0">
                    <a:latin typeface="+mj-lt"/>
                  </a:rPr>
                  <a:t> </a:t>
                </a:r>
                <a:r>
                  <a:rPr lang="de-DE" b="0" dirty="0" err="1">
                    <a:latin typeface="+mj-lt"/>
                  </a:rPr>
                  <a:t>stage</a:t>
                </a:r>
                <a:endParaRPr lang="de-DE" b="0" dirty="0">
                  <a:latin typeface="+mj-lt"/>
                </a:endParaRPr>
              </a:p>
              <a:p>
                <a:pPr marL="519750" lvl="2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+mj-lt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+mj-lt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b="0" i="1" smtClean="0">
                            <a:latin typeface="+mj-lt"/>
                          </a:rPr>
                          <m:t>(</m:t>
                        </m:r>
                        <m:r>
                          <a:rPr lang="de-DE" b="0" i="1" smtClean="0">
                            <a:latin typeface="+mj-lt"/>
                          </a:rPr>
                          <m:t>1,0,0)</m:t>
                        </m:r>
                      </m:e>
                    </m:groupChr>
                    <m:r>
                      <a:rPr lang="de-DE" b="0" i="1" smtClean="0">
                        <a:latin typeface="+mj-lt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+mj-lt"/>
                          </a:rPr>
                        </m:ctrlPr>
                      </m:sSubPr>
                      <m:e>
                        <m:r>
                          <a:rPr lang="de-DE" i="1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+mj-lt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+mj-lt"/>
                          </a:rPr>
                        </m:ctrlPr>
                      </m:sSubPr>
                      <m:e>
                        <m:r>
                          <a:rPr lang="de-DE" i="1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+mj-lt"/>
                          </a:rPr>
                          <m:t>3</m:t>
                        </m:r>
                      </m:sub>
                    </m:sSub>
                    <m:r>
                      <a:rPr lang="de-DE" b="0" i="1" smtClean="0">
                        <a:latin typeface="+mj-lt"/>
                      </a:rPr>
                      <m:t>}</m:t>
                    </m:r>
                  </m:oMath>
                </a14:m>
                <a:endParaRPr lang="en-US" b="0" dirty="0">
                  <a:latin typeface="+mj-lt"/>
                </a:endParaRPr>
              </a:p>
              <a:p>
                <a:pPr marL="285750" marR="0" lvl="0" indent="-285750" algn="l" defTabSz="6858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Pct val="75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de-DE" sz="1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Glitches</a:t>
                </a:r>
                <a:r>
                  <a:rPr kumimoji="0" lang="de-DE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:r>
                  <a:rPr kumimoji="0" lang="de-DE" sz="1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are</a:t>
                </a:r>
                <a:r>
                  <a:rPr kumimoji="0" lang="de-DE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:r>
                  <a:rPr kumimoji="0" lang="de-DE" sz="1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propagated</a:t>
                </a:r>
                <a:r>
                  <a:rPr kumimoji="0" lang="de-DE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:r>
                  <a:rPr kumimoji="0" lang="de-DE" sz="1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through</a:t>
                </a:r>
                <a:r>
                  <a:rPr kumimoji="0" lang="de-DE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:r>
                  <a:rPr kumimoji="0" lang="de-DE" sz="1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the</a:t>
                </a:r>
                <a:r>
                  <a:rPr kumimoji="0" lang="de-DE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:r>
                  <a:rPr kumimoji="0" lang="de-DE" sz="1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multiplexers</a:t>
                </a:r>
                <a:endParaRPr kumimoji="0" lang="de-DE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3560"/>
                  </a:solidFill>
                  <a:effectLst/>
                  <a:uLnTx/>
                  <a:uFillTx/>
                  <a:latin typeface="+mj-lt"/>
                </a:endParaRPr>
              </a:p>
              <a:p>
                <a:pPr marL="519750" lvl="2" indent="-285750" defTabSz="685800">
                  <a:spcAft>
                    <a:spcPts val="1200"/>
                  </a:spcAft>
                  <a:tabLst/>
                  <a:defRPr/>
                </a:pPr>
                <a:r>
                  <a:rPr lang="de-DE" dirty="0" err="1">
                    <a:solidFill>
                      <a:srgbClr val="003560"/>
                    </a:solidFill>
                    <a:latin typeface="+mj-lt"/>
                  </a:rPr>
                  <a:t>Consider</a:t>
                </a:r>
                <a:r>
                  <a:rPr lang="de-DE" dirty="0">
                    <a:solidFill>
                      <a:srgbClr val="003560"/>
                    </a:solidFill>
                    <a:latin typeface="+mj-lt"/>
                  </a:rPr>
                  <a:t> </a:t>
                </a:r>
                <a:r>
                  <a:rPr lang="de-DE" dirty="0" err="1">
                    <a:solidFill>
                      <a:srgbClr val="003560"/>
                    </a:solidFill>
                    <a:latin typeface="+mj-lt"/>
                  </a:rPr>
                  <a:t>feedback</a:t>
                </a:r>
                <a:r>
                  <a:rPr lang="de-DE" dirty="0">
                    <a:solidFill>
                      <a:srgbClr val="003560"/>
                    </a:solidFill>
                    <a:latin typeface="+mj-lt"/>
                  </a:rPr>
                  <a:t> </a:t>
                </a:r>
                <a:r>
                  <a:rPr lang="de-DE" dirty="0" err="1">
                    <a:solidFill>
                      <a:srgbClr val="003560"/>
                    </a:solidFill>
                    <a:latin typeface="+mj-lt"/>
                  </a:rPr>
                  <a:t>signals</a:t>
                </a:r>
                <a:r>
                  <a:rPr lang="de-DE" dirty="0">
                    <a:solidFill>
                      <a:srgbClr val="003560"/>
                    </a:solidFill>
                    <a:latin typeface="+mj-lt"/>
                  </a:rPr>
                  <a:t> and </a:t>
                </a:r>
                <a:r>
                  <a:rPr lang="de-DE" dirty="0" err="1">
                    <a:solidFill>
                      <a:srgbClr val="003560"/>
                    </a:solidFill>
                    <a:latin typeface="+mj-lt"/>
                  </a:rPr>
                  <a:t>primary</a:t>
                </a:r>
                <a:r>
                  <a:rPr lang="de-DE" dirty="0">
                    <a:solidFill>
                      <a:srgbClr val="003560"/>
                    </a:solidFill>
                    <a:latin typeface="+mj-lt"/>
                  </a:rPr>
                  <a:t> </a:t>
                </a:r>
                <a:r>
                  <a:rPr lang="de-DE" dirty="0" err="1">
                    <a:solidFill>
                      <a:srgbClr val="003560"/>
                    </a:solidFill>
                    <a:latin typeface="+mj-lt"/>
                  </a:rPr>
                  <a:t>inputs</a:t>
                </a:r>
                <a:endParaRPr lang="de-DE" dirty="0">
                  <a:solidFill>
                    <a:srgbClr val="003560"/>
                  </a:solidFill>
                  <a:latin typeface="+mj-lt"/>
                </a:endParaRPr>
              </a:p>
              <a:p>
                <a:pPr marL="753750" lvl="3" indent="-285750" defTabSz="685800">
                  <a:spcAft>
                    <a:spcPts val="1200"/>
                  </a:spcAft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</m:ctrlPr>
                      </m:sSubPr>
                      <m:e>
                        <m:r>
                          <a:rPr kumimoji="0" lang="de-D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kumimoji="0" lang="de-D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kumimoji="0" lang="de-D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de-D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(</m:t>
                        </m:r>
                        <m:r>
                          <a:rPr kumimoji="0" lang="de-D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1,0,0)</m:t>
                        </m:r>
                      </m:e>
                    </m:groupChr>
                    <m:r>
                      <a:rPr kumimoji="0" lang="de-DE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560"/>
                        </a:solidFill>
                        <a:effectLst/>
                        <a:uLnTx/>
                        <a:uFillTx/>
                        <a:latin typeface="+mj-lt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+mj-lt"/>
                          </a:rPr>
                        </m:ctrlPr>
                      </m:sSubPr>
                      <m:e>
                        <m:r>
                          <a:rPr lang="de-DE" i="1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+mj-lt"/>
                          </a:rPr>
                          <m:t>4</m:t>
                        </m:r>
                      </m:sub>
                    </m:sSub>
                    <m:r>
                      <a:rPr lang="de-DE" b="0" i="1" smtClean="0"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+mj-lt"/>
                          </a:rPr>
                        </m:ctrlPr>
                      </m:sSubPr>
                      <m:e>
                        <m:r>
                          <a:rPr lang="de-DE" i="1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+mj-lt"/>
                          </a:rPr>
                          <m:t>5</m:t>
                        </m:r>
                      </m:sub>
                    </m:sSub>
                    <m:r>
                      <a:rPr lang="de-DE" b="0" i="1" smtClean="0"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+mj-lt"/>
                          </a:rPr>
                        </m:ctrlPr>
                      </m:sSubPr>
                      <m:e>
                        <m:r>
                          <a:rPr lang="de-DE" i="1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+mj-lt"/>
                          </a:rPr>
                          <m:t>6</m:t>
                        </m:r>
                      </m:sub>
                    </m:sSub>
                    <m:r>
                      <a:rPr lang="de-DE" b="0" i="1" smtClean="0"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+mj-lt"/>
                          </a:rPr>
                        </m:ctrlPr>
                      </m:sSubPr>
                      <m:e>
                        <m:r>
                          <a:rPr lang="de-DE" i="1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+mj-lt"/>
                          </a:rPr>
                          <m:t>7</m:t>
                        </m:r>
                      </m:sub>
                    </m:sSub>
                    <m:r>
                      <a:rPr kumimoji="0" lang="de-DE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560"/>
                        </a:solidFill>
                        <a:effectLst/>
                        <a:uLnTx/>
                        <a:uFillTx/>
                        <a:latin typeface="+mj-lt"/>
                      </a:rPr>
                      <m:t>}</m:t>
                    </m:r>
                  </m:oMath>
                </a14:m>
                <a:endParaRPr kumimoji="0" lang="de-DE" b="0" i="0" u="none" strike="noStrike" kern="1200" cap="none" spc="0" normalizeH="0" baseline="0" noProof="0" dirty="0">
                  <a:ln>
                    <a:noFill/>
                  </a:ln>
                  <a:solidFill>
                    <a:srgbClr val="003560"/>
                  </a:solidFill>
                  <a:effectLst/>
                  <a:uLnTx/>
                  <a:uFillTx/>
                  <a:latin typeface="+mj-lt"/>
                </a:endParaRPr>
              </a:p>
              <a:p>
                <a:pPr lvl="2" indent="0">
                  <a:buNone/>
                </a:pPr>
                <a:endParaRPr lang="en-US" dirty="0">
                  <a:latin typeface="+mj-lt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Pct val="75000"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de-DE" sz="1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Glitch</a:t>
                </a:r>
                <a:r>
                  <a:rPr kumimoji="0" lang="de-DE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-extended </a:t>
                </a:r>
                <a:r>
                  <a:rPr kumimoji="0" lang="de-DE" sz="1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probing</a:t>
                </a:r>
                <a:r>
                  <a:rPr kumimoji="0" lang="de-DE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:r>
                  <a:rPr kumimoji="0" lang="de-DE" sz="1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set</a:t>
                </a:r>
                <a:endParaRPr kumimoji="0" lang="de-DE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3560"/>
                  </a:solidFill>
                  <a:effectLst/>
                  <a:uLnTx/>
                  <a:uFillTx/>
                  <a:latin typeface="+mj-lt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+mj-lt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latin typeface="+mj-lt"/>
                          </a:rPr>
                          <m:t>𝑔</m:t>
                        </m:r>
                      </m:sub>
                    </m:sSub>
                    <m:r>
                      <a:rPr lang="de-DE" b="0" i="1" smtClean="0">
                        <a:latin typeface="+mj-lt"/>
                      </a:rPr>
                      <m:t>={</m:t>
                    </m:r>
                    <m:sSub>
                      <m:sSubPr>
                        <m:ctrlPr>
                          <a:rPr lang="en-US" b="0" i="1">
                            <a:latin typeface="+mj-lt"/>
                          </a:rPr>
                        </m:ctrlPr>
                      </m:sSubPr>
                      <m:e>
                        <m:r>
                          <a:rPr lang="de-DE" b="0" i="1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>
                            <a:latin typeface="+mj-lt"/>
                          </a:rPr>
                          <m:t>2</m:t>
                        </m:r>
                      </m:sub>
                    </m:sSub>
                    <m:r>
                      <a:rPr lang="de-DE" b="0" i="1"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en-US" b="0" i="1">
                            <a:latin typeface="+mj-lt"/>
                          </a:rPr>
                        </m:ctrlPr>
                      </m:sSubPr>
                      <m:e>
                        <m:r>
                          <a:rPr lang="de-DE" b="0" i="1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>
                            <a:latin typeface="+mj-lt"/>
                          </a:rPr>
                          <m:t>3</m:t>
                        </m:r>
                      </m:sub>
                    </m:sSub>
                    <m:r>
                      <a:rPr lang="de-DE" b="0" i="1" smtClean="0"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en-US" b="0" i="1">
                            <a:latin typeface="+mj-lt"/>
                          </a:rPr>
                        </m:ctrlPr>
                      </m:sSubPr>
                      <m:e>
                        <m:r>
                          <a:rPr lang="de-DE" b="0" i="1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>
                            <a:latin typeface="+mj-lt"/>
                          </a:rPr>
                          <m:t>4</m:t>
                        </m:r>
                      </m:sub>
                    </m:sSub>
                    <m:r>
                      <a:rPr lang="de-DE" b="0" i="1"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en-US" b="0" i="1">
                            <a:latin typeface="+mj-lt"/>
                          </a:rPr>
                        </m:ctrlPr>
                      </m:sSubPr>
                      <m:e>
                        <m:r>
                          <a:rPr lang="de-DE" b="0" i="1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>
                            <a:latin typeface="+mj-lt"/>
                          </a:rPr>
                          <m:t>5</m:t>
                        </m:r>
                      </m:sub>
                    </m:sSub>
                    <m:r>
                      <a:rPr lang="de-DE" b="0" i="1"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en-US" b="0" i="1">
                            <a:latin typeface="+mj-lt"/>
                          </a:rPr>
                        </m:ctrlPr>
                      </m:sSubPr>
                      <m:e>
                        <m:r>
                          <a:rPr lang="de-DE" b="0" i="1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>
                            <a:latin typeface="+mj-lt"/>
                          </a:rPr>
                          <m:t>6</m:t>
                        </m:r>
                      </m:sub>
                    </m:sSub>
                    <m:r>
                      <a:rPr lang="de-DE" b="0" i="1"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en-US" b="0" i="1">
                            <a:latin typeface="+mj-lt"/>
                          </a:rPr>
                        </m:ctrlPr>
                      </m:sSubPr>
                      <m:e>
                        <m:r>
                          <a:rPr lang="de-DE" b="0" i="1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>
                            <a:latin typeface="+mj-lt"/>
                          </a:rPr>
                          <m:t>7</m:t>
                        </m:r>
                      </m:sub>
                    </m:sSub>
                    <m:r>
                      <a:rPr lang="de-DE" b="0" i="1" smtClean="0">
                        <a:latin typeface="+mj-lt"/>
                      </a:rPr>
                      <m:t>}</m:t>
                    </m:r>
                  </m:oMath>
                </a14:m>
                <a:endParaRPr lang="en-US" b="0" dirty="0">
                  <a:latin typeface="+mj-lt"/>
                </a:endParaRPr>
              </a:p>
            </p:txBody>
          </p:sp>
        </mc:Choice>
        <mc:Fallback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55B311A0-AC94-0C7C-46B3-4CE598D96E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8" t="-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Bildplatzhalter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BC04BDFE-E939-392B-1706-22EB1D97CC3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-18546" b="-18546"/>
          <a:stretch/>
        </p:blipFill>
        <p:spPr/>
      </p:pic>
      <p:pic>
        <p:nvPicPr>
          <p:cNvPr id="11" name="Bildplatzhalter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77F020DF-4771-DA9B-A55A-C164821B90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8507" b="-18507"/>
          <a:stretch/>
        </p:blipFill>
        <p:spPr>
          <a:xfrm>
            <a:off x="4572000" y="878682"/>
            <a:ext cx="4371975" cy="3995738"/>
          </a:xfrm>
          <a:prstGeom prst="rect">
            <a:avLst/>
          </a:prstGeom>
        </p:spPr>
      </p:pic>
      <p:pic>
        <p:nvPicPr>
          <p:cNvPr id="12" name="Bildplatzhalter 13">
            <a:extLst>
              <a:ext uri="{FF2B5EF4-FFF2-40B4-BE49-F238E27FC236}">
                <a16:creationId xmlns:a16="http://schemas.microsoft.com/office/drawing/2014/main" id="{7D80F12C-39D0-59A3-D594-0E5AAAF550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8560" b="-18560"/>
          <a:stretch/>
        </p:blipFill>
        <p:spPr>
          <a:xfrm>
            <a:off x="4572000" y="880268"/>
            <a:ext cx="4371975" cy="3995738"/>
          </a:xfrm>
          <a:prstGeom prst="rect">
            <a:avLst/>
          </a:prstGeom>
        </p:spPr>
      </p:pic>
      <p:pic>
        <p:nvPicPr>
          <p:cNvPr id="13" name="Bildplatzhalter 17">
            <a:extLst>
              <a:ext uri="{FF2B5EF4-FFF2-40B4-BE49-F238E27FC236}">
                <a16:creationId xmlns:a16="http://schemas.microsoft.com/office/drawing/2014/main" id="{ED3C3D90-F784-A8E1-46CE-111B5BEC55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8520" b="-18520"/>
          <a:stretch/>
        </p:blipFill>
        <p:spPr>
          <a:xfrm>
            <a:off x="4572000" y="880268"/>
            <a:ext cx="4371975" cy="3995738"/>
          </a:xfrm>
          <a:prstGeom prst="rect">
            <a:avLst/>
          </a:prstGeom>
        </p:spPr>
      </p:pic>
      <p:pic>
        <p:nvPicPr>
          <p:cNvPr id="14" name="Bildplatzhalter 21">
            <a:extLst>
              <a:ext uri="{FF2B5EF4-FFF2-40B4-BE49-F238E27FC236}">
                <a16:creationId xmlns:a16="http://schemas.microsoft.com/office/drawing/2014/main" id="{2843E819-26A1-ABBD-BAF8-6A47CA30C85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8590" b="-18590"/>
          <a:stretch/>
        </p:blipFill>
        <p:spPr>
          <a:xfrm>
            <a:off x="4572000" y="880268"/>
            <a:ext cx="4371975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0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FDA08-EC6B-D400-1E74-4CA0C7F8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+mj-lt"/>
              </a:rPr>
              <a:t>Example</a:t>
            </a:r>
            <a:endParaRPr lang="en-US" dirty="0">
              <a:latin typeface="+mj-lt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F285E2-B45A-EA89-AC6F-6DF6A99F6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CHES, September 2022, Leuven, Belgium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DAFEF5-35B0-4380-CDA1-29F8F5992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Transitional</a:t>
            </a:r>
            <a:r>
              <a:rPr lang="de-DE" dirty="0"/>
              <a:t> </a:t>
            </a:r>
            <a:r>
              <a:rPr lang="de-DE" dirty="0" err="1"/>
              <a:t>Leakage</a:t>
            </a:r>
            <a:r>
              <a:rPr lang="de-DE" dirty="0"/>
              <a:t> in Theory and Practice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D293D1-5A5F-F9B2-4EB9-4C58A289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r>
              <a:rPr lang="de-DE" dirty="0"/>
              <a:t>8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3B4237E-1639-1990-DAEC-ACFC6E190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Transition Extension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6DE6137A-797E-685D-321B-176771F0AB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latin typeface="+mj-lt"/>
                  </a:rPr>
                  <a:t>Extend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de-DE" b="1" i="1" smtClean="0">
                            <a:latin typeface="+mj-lt"/>
                          </a:rPr>
                          <m:t>𝑷</m:t>
                        </m:r>
                      </m:e>
                      <m:sub>
                        <m:r>
                          <a:rPr lang="de-DE" b="1" i="1" smtClean="0">
                            <a:latin typeface="+mj-lt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with transition-extended probes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>
                    <a:latin typeface="+mj-lt"/>
                  </a:rPr>
                  <a:t>Transitions between register inputs and outputs</a:t>
                </a:r>
              </a:p>
              <a:p>
                <a:pPr marL="519750" lvl="2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+mj-lt"/>
                          </a:rPr>
                          <m:t>2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+mj-lt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b="0" i="1" smtClean="0">
                            <a:latin typeface="+mj-lt"/>
                          </a:rPr>
                          <m:t>(</m:t>
                        </m:r>
                        <m:r>
                          <a:rPr lang="de-DE" b="0" i="1" smtClean="0">
                            <a:latin typeface="+mj-lt"/>
                          </a:rPr>
                          <m:t>0,1,0)</m:t>
                        </m:r>
                      </m:e>
                    </m:groupChr>
                    <m:r>
                      <a:rPr lang="de-DE" b="0" i="1" smtClean="0">
                        <a:latin typeface="+mj-lt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+mj-lt"/>
                          </a:rPr>
                        </m:ctrlPr>
                      </m:sSubPr>
                      <m:e>
                        <m:r>
                          <a:rPr lang="de-DE" i="1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latin typeface="+mj-lt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+mj-lt"/>
                          </a:rPr>
                        </m:ctrlPr>
                      </m:sSubPr>
                      <m:e>
                        <m:r>
                          <a:rPr lang="de-DE" i="1">
                            <a:latin typeface="+mj-lt"/>
                          </a:rPr>
                          <m:t>𝑝</m:t>
                        </m:r>
                        <m:r>
                          <a:rPr lang="de-DE" b="0" i="1" smtClean="0">
                            <a:latin typeface="+mj-lt"/>
                          </a:rPr>
                          <m:t>′</m:t>
                        </m:r>
                      </m:e>
                      <m:sub>
                        <m:r>
                          <a:rPr lang="de-DE" i="1">
                            <a:latin typeface="+mj-lt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+mj-lt"/>
                      </a:rPr>
                      <m:t>}</m:t>
                    </m:r>
                  </m:oMath>
                </a14:m>
                <a:r>
                  <a:rPr lang="en-US" b="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+mj-lt"/>
                          </a:rPr>
                        </m:ctrlPr>
                      </m:sSubPr>
                      <m:e>
                        <m:r>
                          <a:rPr lang="de-DE" i="1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latin typeface="+mj-lt"/>
                          </a:rPr>
                          <m:t>3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+mj-lt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i="1">
                            <a:latin typeface="+mj-lt"/>
                          </a:rPr>
                          <m:t>(</m:t>
                        </m:r>
                        <m:r>
                          <a:rPr lang="de-DE" i="1">
                            <a:latin typeface="+mj-lt"/>
                          </a:rPr>
                          <m:t>0,1,0)</m:t>
                        </m:r>
                      </m:e>
                    </m:groupChr>
                    <m:r>
                      <a:rPr lang="de-DE" i="1">
                        <a:latin typeface="+mj-lt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+mj-lt"/>
                          </a:rPr>
                        </m:ctrlPr>
                      </m:sSubPr>
                      <m:e>
                        <m:r>
                          <a:rPr lang="de-DE" i="1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latin typeface="+mj-lt"/>
                          </a:rPr>
                          <m:t>3</m:t>
                        </m:r>
                      </m:sub>
                    </m:sSub>
                    <m:r>
                      <a:rPr lang="de-DE" i="1"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+mj-lt"/>
                          </a:rPr>
                        </m:ctrlPr>
                      </m:sSubPr>
                      <m:e>
                        <m:r>
                          <a:rPr lang="de-DE" i="1">
                            <a:latin typeface="+mj-lt"/>
                          </a:rPr>
                          <m:t>𝑝</m:t>
                        </m:r>
                        <m:r>
                          <a:rPr lang="de-DE" i="1">
                            <a:latin typeface="+mj-lt"/>
                          </a:rPr>
                          <m:t>′</m:t>
                        </m:r>
                      </m:e>
                      <m:sub>
                        <m:r>
                          <a:rPr lang="de-DE" i="1">
                            <a:latin typeface="+mj-lt"/>
                          </a:rPr>
                          <m:t>3</m:t>
                        </m:r>
                      </m:sub>
                    </m:sSub>
                    <m:r>
                      <a:rPr lang="de-DE" i="1">
                        <a:latin typeface="+mj-lt"/>
                      </a:rPr>
                      <m:t>}</m:t>
                    </m:r>
                  </m:oMath>
                </a14:m>
                <a:endParaRPr lang="en-US" b="0" dirty="0">
                  <a:latin typeface="+mj-lt"/>
                </a:endParaRPr>
              </a:p>
              <a:p>
                <a:pPr marL="519750" lvl="2" indent="-28575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+mj-lt"/>
                          </a:rPr>
                          <m:t>4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+mj-lt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b="0" i="1" smtClean="0">
                            <a:latin typeface="+mj-lt"/>
                          </a:rPr>
                          <m:t>(</m:t>
                        </m:r>
                        <m:r>
                          <a:rPr lang="de-DE" b="0" i="1" smtClean="0">
                            <a:latin typeface="+mj-lt"/>
                          </a:rPr>
                          <m:t>0,1,0)</m:t>
                        </m:r>
                      </m:e>
                    </m:groupChr>
                    <m:r>
                      <a:rPr lang="de-DE" b="0" i="1" smtClean="0">
                        <a:latin typeface="+mj-lt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+mj-lt"/>
                          </a:rPr>
                        </m:ctrlPr>
                      </m:sSubPr>
                      <m:e>
                        <m:r>
                          <a:rPr lang="de-DE" i="1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+mj-lt"/>
                          </a:rPr>
                          <m:t>4</m:t>
                        </m:r>
                      </m:sub>
                    </m:sSub>
                    <m:r>
                      <a:rPr lang="de-DE" b="0" i="1" smtClean="0"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+mj-lt"/>
                          </a:rPr>
                        </m:ctrlPr>
                      </m:sSubPr>
                      <m:e>
                        <m:r>
                          <a:rPr lang="de-DE" i="1">
                            <a:latin typeface="+mj-lt"/>
                          </a:rPr>
                          <m:t>𝑝</m:t>
                        </m:r>
                        <m:r>
                          <a:rPr lang="de-DE" b="0" i="1" smtClean="0">
                            <a:latin typeface="+mj-lt"/>
                          </a:rPr>
                          <m:t>′</m:t>
                        </m:r>
                      </m:e>
                      <m:sub>
                        <m:r>
                          <a:rPr lang="de-DE" b="0" i="1" smtClean="0">
                            <a:latin typeface="+mj-lt"/>
                          </a:rPr>
                          <m:t>4</m:t>
                        </m:r>
                      </m:sub>
                    </m:sSub>
                    <m:r>
                      <a:rPr lang="de-DE" b="0" i="1" smtClean="0">
                        <a:latin typeface="+mj-lt"/>
                      </a:rPr>
                      <m:t>}</m:t>
                    </m:r>
                  </m:oMath>
                </a14:m>
                <a:r>
                  <a:rPr lang="en-US" b="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+mj-lt"/>
                          </a:rPr>
                        </m:ctrlPr>
                      </m:sSubPr>
                      <m:e>
                        <m:r>
                          <a:rPr lang="de-DE" i="1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latin typeface="+mj-lt"/>
                          </a:rPr>
                          <m:t>5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+mj-lt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i="1">
                            <a:latin typeface="+mj-lt"/>
                          </a:rPr>
                          <m:t>(</m:t>
                        </m:r>
                        <m:r>
                          <a:rPr lang="de-DE" i="1">
                            <a:latin typeface="+mj-lt"/>
                          </a:rPr>
                          <m:t>0,1,0)</m:t>
                        </m:r>
                      </m:e>
                    </m:groupChr>
                    <m:r>
                      <a:rPr lang="de-DE" i="1">
                        <a:latin typeface="+mj-lt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+mj-lt"/>
                          </a:rPr>
                        </m:ctrlPr>
                      </m:sSubPr>
                      <m:e>
                        <m:r>
                          <a:rPr lang="de-DE" i="1"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latin typeface="+mj-lt"/>
                          </a:rPr>
                          <m:t>5</m:t>
                        </m:r>
                      </m:sub>
                    </m:sSub>
                    <m:r>
                      <a:rPr lang="de-DE" i="1"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+mj-lt"/>
                          </a:rPr>
                        </m:ctrlPr>
                      </m:sSubPr>
                      <m:e>
                        <m:r>
                          <a:rPr lang="de-DE" i="1">
                            <a:latin typeface="+mj-lt"/>
                          </a:rPr>
                          <m:t>𝑝</m:t>
                        </m:r>
                        <m:r>
                          <a:rPr lang="de-DE" i="1">
                            <a:latin typeface="+mj-lt"/>
                          </a:rPr>
                          <m:t>′</m:t>
                        </m:r>
                      </m:e>
                      <m:sub>
                        <m:r>
                          <a:rPr lang="de-DE" i="1">
                            <a:latin typeface="+mj-lt"/>
                          </a:rPr>
                          <m:t>5</m:t>
                        </m:r>
                      </m:sub>
                    </m:sSub>
                    <m:r>
                      <a:rPr lang="de-DE" i="1">
                        <a:latin typeface="+mj-lt"/>
                      </a:rPr>
                      <m:t>}</m:t>
                    </m:r>
                  </m:oMath>
                </a14:m>
                <a:endParaRPr lang="en-US" dirty="0">
                  <a:latin typeface="+mj-lt"/>
                </a:endParaRPr>
              </a:p>
              <a:p>
                <a:pPr marL="285750" marR="0" lvl="0" indent="-285750" algn="l" defTabSz="6858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Pct val="75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Primary inputs can change at every clock cycle</a:t>
                </a:r>
              </a:p>
              <a:p>
                <a:pPr marL="519750" lvl="2" indent="-285750" defTabSz="685800">
                  <a:spcAft>
                    <a:spcPts val="1200"/>
                  </a:spcAft>
                  <a:tabLst/>
                  <a:defRPr/>
                </a:pPr>
                <a:r>
                  <a:rPr lang="en-US" dirty="0">
                    <a:solidFill>
                      <a:srgbClr val="003560"/>
                    </a:solidFill>
                    <a:latin typeface="+mj-lt"/>
                  </a:rPr>
                  <a:t>Consider sequences of primary inputs</a:t>
                </a:r>
              </a:p>
              <a:p>
                <a:pPr marL="753750" lvl="3" indent="-285750" defTabSz="685800">
                  <a:spcAft>
                    <a:spcPts val="1200"/>
                  </a:spcAft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</m:ctrlPr>
                      </m:sSubPr>
                      <m:e>
                        <m:r>
                          <a:rPr kumimoji="0" lang="de-D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kumimoji="0" lang="de-D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6</m:t>
                        </m:r>
                      </m:sub>
                    </m:sSub>
                    <m:groupChr>
                      <m:groupChrPr>
                        <m:chr m:val="←"/>
                        <m:vertJc m:val="bot"/>
                        <m:ctrlP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de-D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𝑝</m:t>
                        </m:r>
                        <m:r>
                          <a:rPr kumimoji="0" lang="de-D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𝑟𝑜𝑏𝑒</m:t>
                        </m:r>
                      </m:e>
                    </m:groupChr>
                    <m:sSubSup>
                      <m:sSubSupPr>
                        <m:ctrlP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</m:ctrlPr>
                      </m:sSubSupPr>
                      <m:e>
                        <m:r>
                          <a:rPr kumimoji="0" lang="de-D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𝑋</m:t>
                        </m:r>
                      </m:e>
                      <m:sub>
                        <m:r>
                          <a:rPr kumimoji="0" lang="de-D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{0}</m:t>
                        </m:r>
                      </m:sub>
                      <m:sup>
                        <m:r>
                          <a:rPr kumimoji="0" lang="de-D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3560"/>
                            </a:solidFill>
                            <a:latin typeface="+mj-lt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3560"/>
                            </a:solidFill>
                            <a:latin typeface="+mj-lt"/>
                          </a:rPr>
                          <m:t>𝑝</m:t>
                        </m:r>
                        <m:r>
                          <a:rPr lang="de-DE" b="0" i="1" smtClean="0">
                            <a:solidFill>
                              <a:srgbClr val="003560"/>
                            </a:solidFill>
                            <a:latin typeface="+mj-lt"/>
                          </a:rPr>
                          <m:t>′</m:t>
                        </m:r>
                      </m:e>
                      <m:sub>
                        <m:r>
                          <a:rPr lang="de-DE" i="1">
                            <a:solidFill>
                              <a:srgbClr val="003560"/>
                            </a:solidFill>
                            <a:latin typeface="+mj-lt"/>
                          </a:rPr>
                          <m:t>6</m:t>
                        </m:r>
                      </m:sub>
                    </m:sSub>
                    <m:groupChr>
                      <m:groupChrPr>
                        <m:chr m:val="←"/>
                        <m:vertJc m:val="bot"/>
                        <m:ctrlPr>
                          <a:rPr lang="en-US" i="1">
                            <a:solidFill>
                              <a:srgbClr val="003560"/>
                            </a:solidFill>
                            <a:latin typeface="+mj-lt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i="1">
                            <a:solidFill>
                              <a:srgbClr val="003560"/>
                            </a:solidFill>
                            <a:latin typeface="+mj-lt"/>
                          </a:rPr>
                          <m:t>𝑝</m:t>
                        </m:r>
                        <m:r>
                          <a:rPr lang="de-DE" i="1">
                            <a:solidFill>
                              <a:srgbClr val="003560"/>
                            </a:solidFill>
                            <a:latin typeface="+mj-lt"/>
                          </a:rPr>
                          <m:t>𝑟𝑜𝑏𝑒</m:t>
                        </m:r>
                      </m:e>
                    </m:groupChr>
                    <m:sSubSup>
                      <m:sSubSupPr>
                        <m:ctrlPr>
                          <a:rPr lang="en-US" i="1">
                            <a:solidFill>
                              <a:srgbClr val="003560"/>
                            </a:solidFill>
                            <a:latin typeface="+mj-lt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rgbClr val="003560"/>
                            </a:solidFill>
                            <a:latin typeface="+mj-lt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solidFill>
                              <a:srgbClr val="003560"/>
                            </a:solidFill>
                            <a:latin typeface="+mj-lt"/>
                          </a:rPr>
                          <m:t>{</m:t>
                        </m:r>
                        <m:r>
                          <a:rPr lang="de-DE" b="0" i="1" smtClean="0">
                            <a:solidFill>
                              <a:srgbClr val="003560"/>
                            </a:solidFill>
                            <a:latin typeface="+mj-lt"/>
                          </a:rPr>
                          <m:t>1</m:t>
                        </m:r>
                        <m:r>
                          <a:rPr lang="de-DE" i="1">
                            <a:solidFill>
                              <a:srgbClr val="003560"/>
                            </a:solidFill>
                            <a:latin typeface="+mj-lt"/>
                          </a:rPr>
                          <m:t>}</m:t>
                        </m:r>
                      </m:sub>
                      <m:sup>
                        <m:r>
                          <a:rPr lang="de-DE" i="1">
                            <a:solidFill>
                              <a:srgbClr val="003560"/>
                            </a:solidFill>
                            <a:latin typeface="+mj-lt"/>
                          </a:rPr>
                          <m:t>0</m:t>
                        </m:r>
                      </m:sup>
                    </m:sSubSup>
                  </m:oMath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3560"/>
                  </a:solidFill>
                  <a:effectLst/>
                  <a:uLnTx/>
                  <a:uFillTx/>
                  <a:latin typeface="+mj-lt"/>
                </a:endParaRPr>
              </a:p>
              <a:p>
                <a:pPr marL="753750" lvl="3" indent="-285750" defTabSz="685800">
                  <a:spcAft>
                    <a:spcPts val="1200"/>
                  </a:spcAft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</m:ctrlPr>
                      </m:sSubPr>
                      <m:e>
                        <m:r>
                          <a:rPr kumimoji="0" lang="de-D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kumimoji="0" lang="de-D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7</m:t>
                        </m:r>
                      </m:sub>
                    </m:sSub>
                    <m:groupChr>
                      <m:groupChrPr>
                        <m:chr m:val="←"/>
                        <m:vertJc m:val="bot"/>
                        <m:ctrlP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de-D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𝑝</m:t>
                        </m:r>
                        <m:r>
                          <a:rPr kumimoji="0" lang="de-D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𝑟𝑜𝑏𝑒</m:t>
                        </m:r>
                      </m:e>
                    </m:groupChr>
                    <m:sSubSup>
                      <m:sSubSupPr>
                        <m:ctrlP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</m:ctrlPr>
                      </m:sSubSupPr>
                      <m:e>
                        <m:r>
                          <a:rPr kumimoji="0" lang="de-D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𝑋</m:t>
                        </m:r>
                      </m:e>
                      <m:sub>
                        <m:r>
                          <a:rPr kumimoji="0" lang="de-D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{0}</m:t>
                        </m:r>
                      </m:sub>
                      <m:sup>
                        <m:r>
                          <a:rPr kumimoji="0" lang="de-DE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3560"/>
                            </a:solidFill>
                            <a:latin typeface="+mj-lt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3560"/>
                            </a:solidFill>
                            <a:latin typeface="+mj-lt"/>
                          </a:rPr>
                          <m:t>𝑝</m:t>
                        </m:r>
                        <m:r>
                          <a:rPr lang="de-DE" b="0" i="1" smtClean="0">
                            <a:solidFill>
                              <a:srgbClr val="003560"/>
                            </a:solidFill>
                            <a:latin typeface="+mj-lt"/>
                          </a:rPr>
                          <m:t>′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3560"/>
                            </a:solidFill>
                            <a:latin typeface="+mj-lt"/>
                          </a:rPr>
                          <m:t>7</m:t>
                        </m:r>
                      </m:sub>
                    </m:sSub>
                    <m:groupChr>
                      <m:groupChrPr>
                        <m:chr m:val="←"/>
                        <m:vertJc m:val="bot"/>
                        <m:ctrlPr>
                          <a:rPr lang="en-US" i="1">
                            <a:solidFill>
                              <a:srgbClr val="003560"/>
                            </a:solidFill>
                            <a:latin typeface="+mj-lt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de-DE" i="1">
                            <a:solidFill>
                              <a:srgbClr val="003560"/>
                            </a:solidFill>
                            <a:latin typeface="+mj-lt"/>
                          </a:rPr>
                          <m:t>𝑝</m:t>
                        </m:r>
                        <m:r>
                          <a:rPr lang="de-DE" i="1">
                            <a:solidFill>
                              <a:srgbClr val="003560"/>
                            </a:solidFill>
                            <a:latin typeface="+mj-lt"/>
                          </a:rPr>
                          <m:t>𝑟𝑜𝑏𝑒</m:t>
                        </m:r>
                      </m:e>
                    </m:groupChr>
                    <m:sSubSup>
                      <m:sSubSupPr>
                        <m:ctrlPr>
                          <a:rPr lang="en-US" i="1">
                            <a:solidFill>
                              <a:srgbClr val="003560"/>
                            </a:solidFill>
                            <a:latin typeface="+mj-lt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rgbClr val="003560"/>
                            </a:solidFill>
                            <a:latin typeface="+mj-lt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solidFill>
                              <a:srgbClr val="003560"/>
                            </a:solidFill>
                            <a:latin typeface="+mj-lt"/>
                          </a:rPr>
                          <m:t>{</m:t>
                        </m:r>
                        <m:r>
                          <a:rPr lang="de-DE" b="0" i="1" smtClean="0">
                            <a:solidFill>
                              <a:srgbClr val="003560"/>
                            </a:solidFill>
                            <a:latin typeface="+mj-lt"/>
                          </a:rPr>
                          <m:t>1</m:t>
                        </m:r>
                        <m:r>
                          <a:rPr lang="de-DE" i="1">
                            <a:solidFill>
                              <a:srgbClr val="003560"/>
                            </a:solidFill>
                            <a:latin typeface="+mj-lt"/>
                          </a:rPr>
                          <m:t>}</m:t>
                        </m:r>
                      </m:sub>
                      <m:sup>
                        <m:r>
                          <a:rPr lang="de-DE" b="0" i="1" smtClean="0">
                            <a:solidFill>
                              <a:srgbClr val="003560"/>
                            </a:solidFill>
                            <a:latin typeface="+mj-lt"/>
                          </a:rPr>
                          <m:t>2</m:t>
                        </m:r>
                      </m:sup>
                    </m:sSubSup>
                  </m:oMath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3560"/>
                  </a:solidFill>
                  <a:effectLst/>
                  <a:uLnTx/>
                  <a:uFillTx/>
                  <a:latin typeface="+mj-lt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ts val="18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Pct val="75000"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de-DE" sz="1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Glitch</a:t>
                </a:r>
                <a:r>
                  <a:rPr kumimoji="0" lang="de-DE" sz="1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- and </a:t>
                </a:r>
                <a:r>
                  <a:rPr kumimoji="0" lang="de-DE" sz="1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560"/>
                    </a:solidFill>
                    <a:effectLst/>
                    <a:uLnTx/>
                    <a:uFillTx/>
                    <a:latin typeface="+mj-lt"/>
                  </a:rPr>
                  <a:t>transition</a:t>
                </a:r>
                <a:r>
                  <a:rPr lang="de-DE" dirty="0">
                    <a:solidFill>
                      <a:srgbClr val="003560"/>
                    </a:solidFill>
                    <a:latin typeface="+mj-lt"/>
                  </a:rPr>
                  <a:t>-extended </a:t>
                </a:r>
                <a:r>
                  <a:rPr lang="de-DE" dirty="0" err="1">
                    <a:solidFill>
                      <a:srgbClr val="003560"/>
                    </a:solidFill>
                    <a:latin typeface="+mj-lt"/>
                  </a:rPr>
                  <a:t>probing</a:t>
                </a:r>
                <a:r>
                  <a:rPr lang="de-DE" dirty="0">
                    <a:solidFill>
                      <a:srgbClr val="003560"/>
                    </a:solidFill>
                    <a:latin typeface="+mj-lt"/>
                  </a:rPr>
                  <a:t> </a:t>
                </a:r>
                <a:r>
                  <a:rPr lang="de-DE" dirty="0" err="1">
                    <a:solidFill>
                      <a:srgbClr val="003560"/>
                    </a:solidFill>
                    <a:latin typeface="+mj-lt"/>
                  </a:rPr>
                  <a:t>set</a:t>
                </a:r>
                <a:endParaRPr lang="de-DE" dirty="0">
                  <a:solidFill>
                    <a:srgbClr val="003560"/>
                  </a:solidFill>
                  <a:latin typeface="+mj-lt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</m:ctrlPr>
                      </m:sSubPr>
                      <m:e>
                        <m:r>
                          <a:rPr kumimoji="0" lang="de-DE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𝑃</m:t>
                        </m:r>
                      </m:e>
                      <m:sub>
                        <m:r>
                          <a:rPr kumimoji="0" lang="de-DE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𝑔</m:t>
                        </m:r>
                        <m:r>
                          <a:rPr kumimoji="0" lang="de-DE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,</m:t>
                        </m:r>
                        <m:r>
                          <a:rPr kumimoji="0" lang="de-DE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𝑡</m:t>
                        </m:r>
                      </m:sub>
                    </m:sSub>
                    <m:r>
                      <a:rPr kumimoji="0" lang="de-DE" sz="1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560"/>
                        </a:solidFill>
                        <a:effectLst/>
                        <a:uLnTx/>
                        <a:uFillTx/>
                        <a:latin typeface="+mj-lt"/>
                      </a:rPr>
                      <m:t>={</m:t>
                    </m:r>
                    <m:sSub>
                      <m:sSubPr>
                        <m:ctrlPr>
                          <a:rPr kumimoji="0" lang="de-DE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</m:ctrlPr>
                      </m:sSubPr>
                      <m:e>
                        <m:r>
                          <a:rPr kumimoji="0" lang="de-DE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kumimoji="0" lang="de-DE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2</m:t>
                        </m:r>
                      </m:sub>
                    </m:sSub>
                    <m:r>
                      <a:rPr kumimoji="0" lang="de-DE" sz="1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560"/>
                        </a:solidFill>
                        <a:effectLst/>
                        <a:uLnTx/>
                        <a:uFillTx/>
                        <a:latin typeface="+mj-lt"/>
                      </a:rPr>
                      <m:t>,</m:t>
                    </m:r>
                    <m:sSubSup>
                      <m:sSubSupPr>
                        <m:ctrlPr>
                          <a:rPr kumimoji="0" lang="de-DE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</m:ctrlPr>
                      </m:sSubSupPr>
                      <m:e>
                        <m:r>
                          <a:rPr kumimoji="0" lang="de-DE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kumimoji="0" lang="de-DE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2</m:t>
                        </m:r>
                      </m:sub>
                      <m:sup>
                        <m:r>
                          <a:rPr kumimoji="0" lang="de-DE" sz="1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560"/>
                            </a:solidFill>
                            <a:effectLst/>
                            <a:uLnTx/>
                            <a:uFillTx/>
                            <a:latin typeface="+mj-lt"/>
                          </a:rPr>
                          <m:t>′</m:t>
                        </m:r>
                      </m:sup>
                    </m:sSubSup>
                    <m:r>
                      <a:rPr kumimoji="0" lang="de-DE" sz="1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560"/>
                        </a:solidFill>
                        <a:effectLst/>
                        <a:uLnTx/>
                        <a:uFillTx/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</m:ctrlPr>
                      </m:sSubPr>
                      <m:e>
                        <m: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3560"/>
                            </a:solidFill>
                            <a:latin typeface="+mj-lt"/>
                          </a:rPr>
                          <m:t>3</m:t>
                        </m:r>
                      </m:sub>
                    </m:sSub>
                    <m:r>
                      <a:rPr lang="de-DE" b="0" i="1">
                        <a:solidFill>
                          <a:srgbClr val="003560"/>
                        </a:solidFill>
                        <a:latin typeface="+mj-lt"/>
                      </a:rPr>
                      <m:t>,</m:t>
                    </m:r>
                    <m:sSubSup>
                      <m:sSubSupPr>
                        <m:ctrlP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</m:ctrlPr>
                      </m:sSubSupPr>
                      <m:e>
                        <m: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3560"/>
                            </a:solidFill>
                            <a:latin typeface="+mj-lt"/>
                          </a:rPr>
                          <m:t>3</m:t>
                        </m:r>
                      </m:sub>
                      <m:sup>
                        <m: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  <m:t>′</m:t>
                        </m:r>
                      </m:sup>
                    </m:sSubSup>
                    <m:r>
                      <a:rPr lang="de-DE" b="0" i="1" smtClean="0">
                        <a:solidFill>
                          <a:srgbClr val="003560"/>
                        </a:solidFill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</m:ctrlPr>
                      </m:sSubPr>
                      <m:e>
                        <m: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3560"/>
                            </a:solidFill>
                            <a:latin typeface="+mj-lt"/>
                          </a:rPr>
                          <m:t>4</m:t>
                        </m:r>
                      </m:sub>
                    </m:sSub>
                    <m:r>
                      <a:rPr lang="de-DE" b="0" i="1">
                        <a:solidFill>
                          <a:srgbClr val="003560"/>
                        </a:solidFill>
                        <a:latin typeface="+mj-lt"/>
                      </a:rPr>
                      <m:t>,</m:t>
                    </m:r>
                    <m:sSubSup>
                      <m:sSubSupPr>
                        <m:ctrlP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</m:ctrlPr>
                      </m:sSubSupPr>
                      <m:e>
                        <m: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3560"/>
                            </a:solidFill>
                            <a:latin typeface="+mj-lt"/>
                          </a:rPr>
                          <m:t>4</m:t>
                        </m:r>
                      </m:sub>
                      <m:sup>
                        <m: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  <m:t>′</m:t>
                        </m:r>
                      </m:sup>
                    </m:sSubSup>
                    <m:r>
                      <a:rPr lang="de-DE" b="0" i="1" smtClean="0">
                        <a:solidFill>
                          <a:srgbClr val="003560"/>
                        </a:solidFill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</m:ctrlPr>
                      </m:sSubPr>
                      <m:e>
                        <m: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3560"/>
                            </a:solidFill>
                            <a:latin typeface="+mj-lt"/>
                          </a:rPr>
                          <m:t>5</m:t>
                        </m:r>
                      </m:sub>
                    </m:sSub>
                    <m:r>
                      <a:rPr lang="de-DE" b="0" i="1">
                        <a:solidFill>
                          <a:srgbClr val="003560"/>
                        </a:solidFill>
                        <a:latin typeface="+mj-lt"/>
                      </a:rPr>
                      <m:t>,</m:t>
                    </m:r>
                    <m:sSubSup>
                      <m:sSubSupPr>
                        <m:ctrlP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</m:ctrlPr>
                      </m:sSubSupPr>
                      <m:e>
                        <m: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3560"/>
                            </a:solidFill>
                            <a:latin typeface="+mj-lt"/>
                          </a:rPr>
                          <m:t>5</m:t>
                        </m:r>
                      </m:sub>
                      <m:sup>
                        <m: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  <m:t>′</m:t>
                        </m:r>
                      </m:sup>
                    </m:sSubSup>
                    <m:r>
                      <a:rPr lang="de-DE" b="0" i="1" smtClean="0">
                        <a:solidFill>
                          <a:srgbClr val="003560"/>
                        </a:solidFill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</m:ctrlPr>
                      </m:sSubPr>
                      <m:e>
                        <m: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3560"/>
                            </a:solidFill>
                            <a:latin typeface="+mj-lt"/>
                          </a:rPr>
                          <m:t>6</m:t>
                        </m:r>
                      </m:sub>
                    </m:sSub>
                    <m:r>
                      <a:rPr lang="de-DE" b="0" i="1">
                        <a:solidFill>
                          <a:srgbClr val="003560"/>
                        </a:solidFill>
                        <a:latin typeface="+mj-lt"/>
                      </a:rPr>
                      <m:t>,</m:t>
                    </m:r>
                    <m:sSubSup>
                      <m:sSubSupPr>
                        <m:ctrlP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</m:ctrlPr>
                      </m:sSubSupPr>
                      <m:e>
                        <m: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3560"/>
                            </a:solidFill>
                            <a:latin typeface="+mj-lt"/>
                          </a:rPr>
                          <m:t>6</m:t>
                        </m:r>
                      </m:sub>
                      <m:sup>
                        <m: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  <m:t>′</m:t>
                        </m:r>
                      </m:sup>
                    </m:sSubSup>
                    <m:r>
                      <a:rPr lang="de-DE" b="0" i="1" smtClean="0">
                        <a:solidFill>
                          <a:srgbClr val="003560"/>
                        </a:solidFill>
                        <a:latin typeface="+mj-lt"/>
                      </a:rPr>
                      <m:t>,</m:t>
                    </m:r>
                    <m:sSub>
                      <m:sSubPr>
                        <m:ctrlP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</m:ctrlPr>
                      </m:sSubPr>
                      <m:e>
                        <m: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3560"/>
                            </a:solidFill>
                            <a:latin typeface="+mj-lt"/>
                          </a:rPr>
                          <m:t>7</m:t>
                        </m:r>
                      </m:sub>
                    </m:sSub>
                    <m:r>
                      <a:rPr lang="de-DE" b="0" i="1">
                        <a:solidFill>
                          <a:srgbClr val="003560"/>
                        </a:solidFill>
                        <a:latin typeface="+mj-lt"/>
                      </a:rPr>
                      <m:t>,</m:t>
                    </m:r>
                    <m:sSubSup>
                      <m:sSubSupPr>
                        <m:ctrlP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</m:ctrlPr>
                      </m:sSubSupPr>
                      <m:e>
                        <m: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3560"/>
                            </a:solidFill>
                            <a:latin typeface="+mj-lt"/>
                          </a:rPr>
                          <m:t>7</m:t>
                        </m:r>
                      </m:sub>
                      <m:sup>
                        <m:r>
                          <a:rPr lang="de-DE" b="0" i="1">
                            <a:solidFill>
                              <a:srgbClr val="003560"/>
                            </a:solidFill>
                            <a:latin typeface="+mj-lt"/>
                          </a:rPr>
                          <m:t>′</m:t>
                        </m:r>
                      </m:sup>
                    </m:sSubSup>
                    <m:r>
                      <a:rPr lang="de-DE" b="0" i="1" smtClean="0">
                        <a:solidFill>
                          <a:srgbClr val="003560"/>
                        </a:solidFill>
                        <a:latin typeface="+mj-lt"/>
                      </a:rPr>
                      <m:t>}</m:t>
                    </m:r>
                  </m:oMath>
                </a14:m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3560"/>
                  </a:solidFill>
                  <a:effectLst/>
                  <a:uLnTx/>
                  <a:uFillTx/>
                  <a:latin typeface="+mj-lt"/>
                </a:endParaRPr>
              </a:p>
              <a:p>
                <a:pPr lvl="3" indent="0" defTabSz="685800">
                  <a:spcAft>
                    <a:spcPts val="1200"/>
                  </a:spcAft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3560"/>
                  </a:solidFill>
                  <a:effectLst/>
                  <a:uLnTx/>
                  <a:uFillTx/>
                  <a:latin typeface="+mj-lt"/>
                </a:endParaRPr>
              </a:p>
              <a:p>
                <a:pPr lvl="2" indent="0">
                  <a:buNone/>
                </a:pPr>
                <a:endParaRPr lang="en-US" dirty="0">
                  <a:latin typeface="+mj-lt"/>
                </a:endParaRPr>
              </a:p>
              <a:p>
                <a:pPr lvl="2" indent="0">
                  <a:buNone/>
                </a:pPr>
                <a:endParaRPr lang="en-US" dirty="0">
                  <a:latin typeface="+mj-lt"/>
                </a:endParaRPr>
              </a:p>
            </p:txBody>
          </p:sp>
        </mc:Choice>
        <mc:Fallback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6DE6137A-797E-685D-321B-176771F0AB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8" t="-762" b="-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Bildplatzhalter 25">
            <a:extLst>
              <a:ext uri="{FF2B5EF4-FFF2-40B4-BE49-F238E27FC236}">
                <a16:creationId xmlns:a16="http://schemas.microsoft.com/office/drawing/2014/main" id="{E896753D-6F5B-0BB7-A01E-600BED26DCA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-18590" b="-18590"/>
          <a:stretch/>
        </p:blipFill>
        <p:spPr/>
      </p:pic>
      <p:pic>
        <p:nvPicPr>
          <p:cNvPr id="27" name="Bildplatzhalter 9">
            <a:extLst>
              <a:ext uri="{FF2B5EF4-FFF2-40B4-BE49-F238E27FC236}">
                <a16:creationId xmlns:a16="http://schemas.microsoft.com/office/drawing/2014/main" id="{F9C48CFF-47C9-1686-989A-0DC72D8699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8546" b="-18546"/>
          <a:stretch/>
        </p:blipFill>
        <p:spPr>
          <a:xfrm>
            <a:off x="4572000" y="880268"/>
            <a:ext cx="4371975" cy="3995738"/>
          </a:xfrm>
          <a:prstGeom prst="rect">
            <a:avLst/>
          </a:prstGeom>
        </p:spPr>
      </p:pic>
      <p:pic>
        <p:nvPicPr>
          <p:cNvPr id="28" name="Bildplatzhalter 13">
            <a:extLst>
              <a:ext uri="{FF2B5EF4-FFF2-40B4-BE49-F238E27FC236}">
                <a16:creationId xmlns:a16="http://schemas.microsoft.com/office/drawing/2014/main" id="{5D61565C-C055-0825-3A4D-49BC3C4034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8546" b="-18546"/>
          <a:stretch/>
        </p:blipFill>
        <p:spPr>
          <a:xfrm>
            <a:off x="4571999" y="878682"/>
            <a:ext cx="4371975" cy="3995738"/>
          </a:xfrm>
          <a:prstGeom prst="rect">
            <a:avLst/>
          </a:prstGeom>
        </p:spPr>
      </p:pic>
      <p:pic>
        <p:nvPicPr>
          <p:cNvPr id="29" name="Bildplatzhalter 17">
            <a:extLst>
              <a:ext uri="{FF2B5EF4-FFF2-40B4-BE49-F238E27FC236}">
                <a16:creationId xmlns:a16="http://schemas.microsoft.com/office/drawing/2014/main" id="{175BAC26-424F-037B-C9E8-BA7BA5D332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8546" b="-18546"/>
          <a:stretch/>
        </p:blipFill>
        <p:spPr>
          <a:xfrm>
            <a:off x="4571998" y="880268"/>
            <a:ext cx="4371975" cy="3995738"/>
          </a:xfrm>
          <a:prstGeom prst="rect">
            <a:avLst/>
          </a:prstGeom>
        </p:spPr>
      </p:pic>
      <p:pic>
        <p:nvPicPr>
          <p:cNvPr id="30" name="Bildplatzhalter 21">
            <a:extLst>
              <a:ext uri="{FF2B5EF4-FFF2-40B4-BE49-F238E27FC236}">
                <a16:creationId xmlns:a16="http://schemas.microsoft.com/office/drawing/2014/main" id="{FBD222FE-A433-87A2-0CB7-1F3F24C1D5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8559" b="-18559"/>
          <a:stretch/>
        </p:blipFill>
        <p:spPr>
          <a:xfrm>
            <a:off x="4571996" y="880268"/>
            <a:ext cx="4371975" cy="3995738"/>
          </a:xfrm>
          <a:prstGeom prst="rect">
            <a:avLst/>
          </a:prstGeom>
        </p:spPr>
      </p:pic>
      <p:pic>
        <p:nvPicPr>
          <p:cNvPr id="31" name="Bildplatzhalter 25">
            <a:extLst>
              <a:ext uri="{FF2B5EF4-FFF2-40B4-BE49-F238E27FC236}">
                <a16:creationId xmlns:a16="http://schemas.microsoft.com/office/drawing/2014/main" id="{42B1E55D-B03B-BEC8-3BD5-9CFD3F75D03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18559" b="-18559"/>
          <a:stretch/>
        </p:blipFill>
        <p:spPr>
          <a:xfrm>
            <a:off x="4571994" y="877096"/>
            <a:ext cx="4371975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3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cEng Master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53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RUB-Praesentation-16zu9</Template>
  <TotalTime>0</TotalTime>
  <Words>1675</Words>
  <Application>Microsoft Office PowerPoint</Application>
  <PresentationFormat>Bildschirmpräsentation (16:9)</PresentationFormat>
  <Paragraphs>271</Paragraphs>
  <Slides>19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RubFlama</vt:lpstr>
      <vt:lpstr>Wingdings</vt:lpstr>
      <vt:lpstr>SecEng Master</vt:lpstr>
      <vt:lpstr>PDF</vt:lpstr>
      <vt:lpstr>PowerPoint-Präsentation</vt:lpstr>
      <vt:lpstr>Motivation</vt:lpstr>
      <vt:lpstr>Motivation</vt:lpstr>
      <vt:lpstr>Motivation</vt:lpstr>
      <vt:lpstr>Background</vt:lpstr>
      <vt:lpstr>Example </vt:lpstr>
      <vt:lpstr>Example</vt:lpstr>
      <vt:lpstr>Example</vt:lpstr>
      <vt:lpstr>Example</vt:lpstr>
      <vt:lpstr>Modeling Glitch- and Transition-Extended Probes</vt:lpstr>
      <vt:lpstr>Modeling Glitch- and Transition-Extended Probes</vt:lpstr>
      <vt:lpstr>Modeling Glitch- and Transition-Extended Probes</vt:lpstr>
      <vt:lpstr>Case Study 1: Strong 8-bit S-boxes</vt:lpstr>
      <vt:lpstr>Case Study 1: Strong 8-bit S-boxes</vt:lpstr>
      <vt:lpstr>Case Study 2: HPC Gadgets</vt:lpstr>
      <vt:lpstr>Case Study 2: HPC Gadgets</vt:lpstr>
      <vt:lpstr>Conclusions</vt:lpstr>
      <vt:lpstr>Sources</vt:lpstr>
      <vt:lpstr>PowerPoint-Präsentation</vt:lpstr>
    </vt:vector>
  </TitlesOfParts>
  <Company>wir-lieben-office.de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Jan Tho</dc:creator>
  <cp:lastModifiedBy>nicolai.mueller@rub.de</cp:lastModifiedBy>
  <cp:revision>355</cp:revision>
  <dcterms:created xsi:type="dcterms:W3CDTF">2019-12-17T09:39:44Z</dcterms:created>
  <dcterms:modified xsi:type="dcterms:W3CDTF">2022-09-19T07:47:50Z</dcterms:modified>
</cp:coreProperties>
</file>