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321" r:id="rId4"/>
    <p:sldId id="322" r:id="rId5"/>
    <p:sldId id="298" r:id="rId6"/>
    <p:sldId id="299" r:id="rId7"/>
    <p:sldId id="324" r:id="rId8"/>
    <p:sldId id="339" r:id="rId9"/>
    <p:sldId id="338" r:id="rId10"/>
    <p:sldId id="325" r:id="rId11"/>
    <p:sldId id="316" r:id="rId12"/>
    <p:sldId id="326" r:id="rId13"/>
    <p:sldId id="315" r:id="rId14"/>
    <p:sldId id="335" r:id="rId15"/>
    <p:sldId id="300" r:id="rId16"/>
    <p:sldId id="318" r:id="rId17"/>
    <p:sldId id="327" r:id="rId18"/>
    <p:sldId id="336" r:id="rId19"/>
    <p:sldId id="330" r:id="rId20"/>
    <p:sldId id="329" r:id="rId21"/>
    <p:sldId id="331" r:id="rId22"/>
    <p:sldId id="334" r:id="rId23"/>
    <p:sldId id="332" r:id="rId24"/>
    <p:sldId id="304" r:id="rId25"/>
    <p:sldId id="337" r:id="rId2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l kerkhof" initials="Mk" lastIdx="28" clrIdx="0">
    <p:extLst>
      <p:ext uri="{19B8F6BF-5375-455C-9EA6-DF929625EA0E}">
        <p15:presenceInfo xmlns:p15="http://schemas.microsoft.com/office/powerpoint/2012/main" userId="2c6f52e6997674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6D6"/>
    <a:srgbClr val="7E7E8C"/>
    <a:srgbClr val="878795"/>
    <a:srgbClr val="696976"/>
    <a:srgbClr val="7F7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 autoAdjust="0"/>
    <p:restoredTop sz="74091" autoAdjust="0"/>
  </p:normalViewPr>
  <p:slideViewPr>
    <p:cSldViewPr snapToGrid="0">
      <p:cViewPr varScale="1">
        <p:scale>
          <a:sx n="97" d="100"/>
          <a:sy n="97" d="100"/>
        </p:scale>
        <p:origin x="600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3" qsCatId="simple" csTypeId="urn:microsoft.com/office/officeart/2005/8/colors/accent1_2#2" csCatId="accent1" phldr="1"/>
      <dgm:spPr/>
    </dgm:pt>
    <dgm:pt modelId="{B9356EF3-F2BD-44EF-8989-A8C6F68A9C26}">
      <dgm:prSet phldrT="[Text]" phldr="0" custT="1"/>
      <dgm:spPr>
        <a:solidFill>
          <a:schemeClr val="bg1">
            <a:lumMod val="8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>
              <a:solidFill>
                <a:schemeClr val="tx1"/>
              </a:solidFill>
            </a:rPr>
            <a:t>Input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>
              <a:solidFill>
                <a:schemeClr val="tx1"/>
              </a:solidFill>
            </a:rPr>
            <a:t>Plaintext</a:t>
          </a:r>
        </a:p>
      </dgm:t>
    </dgm:pt>
    <dgm:pt modelId="{42B40A37-3B74-4139-88E7-27DB8ADAFB3B}" type="parTrans" cxnId="{C92ABCC7-CBE2-4285-A6BD-5C3D1813882B}">
      <dgm:prSet/>
      <dgm:spPr/>
      <dgm:t>
        <a:bodyPr/>
        <a:lstStyle/>
        <a:p>
          <a:endParaRPr lang="en-US" sz="1400"/>
        </a:p>
      </dgm:t>
    </dgm:pt>
    <dgm:pt modelId="{E862CC6F-EE5F-4708-AD0C-4AFC083AC1E9}" type="sibTrans" cxnId="{C92ABCC7-CBE2-4285-A6BD-5C3D1813882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EDABB1AF-A433-4877-8BF8-9FA85F924A2C}">
      <dgm:prSet phldrT="[Text]" phldr="0" custT="1"/>
      <dgm:spPr>
        <a:solidFill>
          <a:schemeClr val="bg1">
            <a:lumMod val="8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>
              <a:solidFill>
                <a:schemeClr val="tx1"/>
              </a:solidFill>
            </a:rPr>
            <a:t>Cryptographic algorithm</a:t>
          </a:r>
        </a:p>
      </dgm:t>
    </dgm:pt>
    <dgm:pt modelId="{22507475-337D-4D08-A27D-19453A1EC4B8}" type="parTrans" cxnId="{EF88CE8F-DE71-4DAF-AD05-8827F607F9F7}">
      <dgm:prSet/>
      <dgm:spPr/>
      <dgm:t>
        <a:bodyPr/>
        <a:lstStyle/>
        <a:p>
          <a:endParaRPr lang="en-US" sz="1400"/>
        </a:p>
      </dgm:t>
    </dgm:pt>
    <dgm:pt modelId="{3E1956DE-23F8-4761-8F76-7ABD5A8AE770}" type="sibTrans" cxnId="{EF88CE8F-DE71-4DAF-AD05-8827F607F9F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/>
        </a:p>
      </dgm:t>
    </dgm:pt>
    <dgm:pt modelId="{16C98B6D-CC9A-459C-A148-3249240D3586}">
      <dgm:prSet phldrT="[Text]" phldr="0" custT="1"/>
      <dgm:spPr>
        <a:solidFill>
          <a:schemeClr val="bg1">
            <a:lumMod val="8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>
              <a:solidFill>
                <a:schemeClr val="tx1"/>
              </a:solidFill>
            </a:rPr>
            <a:t>Output Ciphertext</a:t>
          </a:r>
        </a:p>
      </dgm:t>
    </dgm:pt>
    <dgm:pt modelId="{B2C4969C-7F63-4CB2-9C9A-A6F67CF17685}" type="parTrans" cxnId="{4A4663B5-61B2-47E2-9A6B-676586423179}">
      <dgm:prSet/>
      <dgm:spPr/>
      <dgm:t>
        <a:bodyPr/>
        <a:lstStyle/>
        <a:p>
          <a:endParaRPr lang="en-US" sz="1400"/>
        </a:p>
      </dgm:t>
    </dgm:pt>
    <dgm:pt modelId="{D9B5BE56-AD46-4CF8-8D6E-63CE26896AAC}" type="sibTrans" cxnId="{4A4663B5-61B2-47E2-9A6B-676586423179}">
      <dgm:prSet/>
      <dgm:spPr/>
      <dgm:t>
        <a:bodyPr/>
        <a:lstStyle/>
        <a:p>
          <a:endParaRPr lang="en-US" sz="1400"/>
        </a:p>
      </dgm:t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7158-A490-49C0-92A3-E1F3F4A134D1}" type="pres">
      <dgm:prSet presAssocID="{E862CC6F-EE5F-4708-AD0C-4AFC083AC1E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6543E3-7169-4994-AA48-DBEAD952B2D7}" type="pres">
      <dgm:prSet presAssocID="{E862CC6F-EE5F-4708-AD0C-4AFC083AC1E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C6A0E2D-4913-46C1-A93F-3832E34B4A9D}" type="pres">
      <dgm:prSet presAssocID="{EDABB1AF-A433-4877-8BF8-9FA85F924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62591-2085-43A2-8617-BA9721C35F9F}" type="pres">
      <dgm:prSet presAssocID="{3E1956DE-23F8-4761-8F76-7ABD5A8AE7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328CDC-AC5A-41D2-969E-7D80009105F2}" type="pres">
      <dgm:prSet presAssocID="{3E1956DE-23F8-4761-8F76-7ABD5A8AE7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07274D1-9FFA-4CA1-8C30-ADC25E352D22}" type="pres">
      <dgm:prSet presAssocID="{16C98B6D-CC9A-459C-A148-3249240D3586}" presName="node" presStyleLbl="node1" presStyleIdx="2" presStyleCnt="3" custLinFactNeighborX="-3208" custLinFactNeighborY="-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1BFC8-F9BA-4621-BB14-2A9F81587236}" type="presOf" srcId="{EDABB1AF-A433-4877-8BF8-9FA85F924A2C}" destId="{0C6A0E2D-4913-46C1-A93F-3832E34B4A9D}" srcOrd="0" destOrd="0" presId="urn:microsoft.com/office/officeart/2005/8/layout/process1"/>
    <dgm:cxn modelId="{44828004-DD4F-4158-AEE4-41E1EAB4EB69}" type="presOf" srcId="{3E1956DE-23F8-4761-8F76-7ABD5A8AE770}" destId="{F0328CDC-AC5A-41D2-969E-7D80009105F2}" srcOrd="1" destOrd="0" presId="urn:microsoft.com/office/officeart/2005/8/layout/process1"/>
    <dgm:cxn modelId="{944397D8-383A-46EE-BB48-BF7CBAD6FE1D}" type="presOf" srcId="{3E1956DE-23F8-4761-8F76-7ABD5A8AE770}" destId="{18462591-2085-43A2-8617-BA9721C35F9F}" srcOrd="0" destOrd="0" presId="urn:microsoft.com/office/officeart/2005/8/layout/process1"/>
    <dgm:cxn modelId="{C92ABCC7-CBE2-4285-A6BD-5C3D1813882B}" srcId="{F3AA1B95-8096-483E-937F-B7117F22143A}" destId="{B9356EF3-F2BD-44EF-8989-A8C6F68A9C26}" srcOrd="0" destOrd="0" parTransId="{42B40A37-3B74-4139-88E7-27DB8ADAFB3B}" sibTransId="{E862CC6F-EE5F-4708-AD0C-4AFC083AC1E9}"/>
    <dgm:cxn modelId="{8958BC0A-1918-4575-B63E-6D5F7E8FADF1}" type="presOf" srcId="{F3AA1B95-8096-483E-937F-B7117F22143A}" destId="{23E08954-DEFC-4A8C-B951-725E72315086}" srcOrd="0" destOrd="0" presId="urn:microsoft.com/office/officeart/2005/8/layout/process1"/>
    <dgm:cxn modelId="{7AF9251F-1D9E-43F2-ADEE-093C89D5AB02}" type="presOf" srcId="{E862CC6F-EE5F-4708-AD0C-4AFC083AC1E9}" destId="{56077158-A490-49C0-92A3-E1F3F4A134D1}" srcOrd="0" destOrd="0" presId="urn:microsoft.com/office/officeart/2005/8/layout/process1"/>
    <dgm:cxn modelId="{9723ED1E-CADE-4EE3-8E27-3973093630B5}" type="presOf" srcId="{E862CC6F-EE5F-4708-AD0C-4AFC083AC1E9}" destId="{866543E3-7169-4994-AA48-DBEAD952B2D7}" srcOrd="1" destOrd="0" presId="urn:microsoft.com/office/officeart/2005/8/layout/process1"/>
    <dgm:cxn modelId="{EF88CE8F-DE71-4DAF-AD05-8827F607F9F7}" srcId="{F3AA1B95-8096-483E-937F-B7117F22143A}" destId="{EDABB1AF-A433-4877-8BF8-9FA85F924A2C}" srcOrd="1" destOrd="0" parTransId="{22507475-337D-4D08-A27D-19453A1EC4B8}" sibTransId="{3E1956DE-23F8-4761-8F76-7ABD5A8AE770}"/>
    <dgm:cxn modelId="{37F53736-9F64-40E9-9F6B-9BF6837FA363}" type="presOf" srcId="{16C98B6D-CC9A-459C-A148-3249240D3586}" destId="{507274D1-9FFA-4CA1-8C30-ADC25E352D22}" srcOrd="0" destOrd="0" presId="urn:microsoft.com/office/officeart/2005/8/layout/process1"/>
    <dgm:cxn modelId="{4A4663B5-61B2-47E2-9A6B-676586423179}" srcId="{F3AA1B95-8096-483E-937F-B7117F22143A}" destId="{16C98B6D-CC9A-459C-A148-3249240D3586}" srcOrd="2" destOrd="0" parTransId="{B2C4969C-7F63-4CB2-9C9A-A6F67CF17685}" sibTransId="{D9B5BE56-AD46-4CF8-8D6E-63CE26896AAC}"/>
    <dgm:cxn modelId="{F19A23FD-81A2-4625-A07E-357D62ED6EB7}" type="presOf" srcId="{B9356EF3-F2BD-44EF-8989-A8C6F68A9C26}" destId="{A9558FAE-AE26-43A7-A5EC-E1594E2B2F93}" srcOrd="0" destOrd="0" presId="urn:microsoft.com/office/officeart/2005/8/layout/process1"/>
    <dgm:cxn modelId="{7F9D670F-E177-48F5-B5A3-AFE5C91CDD2B}" type="presParOf" srcId="{23E08954-DEFC-4A8C-B951-725E72315086}" destId="{A9558FAE-AE26-43A7-A5EC-E1594E2B2F93}" srcOrd="0" destOrd="0" presId="urn:microsoft.com/office/officeart/2005/8/layout/process1"/>
    <dgm:cxn modelId="{31317407-625D-47FC-A7E5-E6EC4AE11702}" type="presParOf" srcId="{23E08954-DEFC-4A8C-B951-725E72315086}" destId="{56077158-A490-49C0-92A3-E1F3F4A134D1}" srcOrd="1" destOrd="0" presId="urn:microsoft.com/office/officeart/2005/8/layout/process1"/>
    <dgm:cxn modelId="{2BFA523A-7851-4BBD-AB93-6B6561E32E20}" type="presParOf" srcId="{56077158-A490-49C0-92A3-E1F3F4A134D1}" destId="{866543E3-7169-4994-AA48-DBEAD952B2D7}" srcOrd="0" destOrd="0" presId="urn:microsoft.com/office/officeart/2005/8/layout/process1"/>
    <dgm:cxn modelId="{C5A0BBE4-5AD2-40B7-829B-BBB21B1A1D27}" type="presParOf" srcId="{23E08954-DEFC-4A8C-B951-725E72315086}" destId="{0C6A0E2D-4913-46C1-A93F-3832E34B4A9D}" srcOrd="2" destOrd="0" presId="urn:microsoft.com/office/officeart/2005/8/layout/process1"/>
    <dgm:cxn modelId="{188CFA48-C78B-4945-91F9-831476252421}" type="presParOf" srcId="{23E08954-DEFC-4A8C-B951-725E72315086}" destId="{18462591-2085-43A2-8617-BA9721C35F9F}" srcOrd="3" destOrd="0" presId="urn:microsoft.com/office/officeart/2005/8/layout/process1"/>
    <dgm:cxn modelId="{C5A18A55-D669-4C07-A31D-2634FC57BD4E}" type="presParOf" srcId="{18462591-2085-43A2-8617-BA9721C35F9F}" destId="{F0328CDC-AC5A-41D2-969E-7D80009105F2}" srcOrd="0" destOrd="0" presId="urn:microsoft.com/office/officeart/2005/8/layout/process1"/>
    <dgm:cxn modelId="{0BBBBEF3-19F4-418B-B064-12ECD0011552}" type="presParOf" srcId="{23E08954-DEFC-4A8C-B951-725E72315086}" destId="{507274D1-9FFA-4CA1-8C30-ADC25E352D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4" qsCatId="simple" csTypeId="urn:microsoft.com/office/officeart/2005/8/colors/accent2_2#2" csCatId="accent1" phldr="1"/>
      <dgm:spPr/>
    </dgm:pt>
    <dgm:pt modelId="{B9356EF3-F2BD-44EF-8989-A8C6F68A9C26}">
      <dgm:prSet phldrT="[Text]" phldr="0" custT="1"/>
      <dgm:spPr>
        <a:solidFill>
          <a:schemeClr val="bg1">
            <a:lumMod val="8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>
              <a:solidFill>
                <a:schemeClr val="tx1"/>
              </a:solidFill>
            </a:rPr>
            <a:t>Side-channel Leakage</a:t>
          </a:r>
        </a:p>
      </dgm:t>
    </dgm:pt>
    <dgm:pt modelId="{42B40A37-3B74-4139-88E7-27DB8ADAFB3B}" type="parTrans" cxnId="{7356E2D8-B1E8-47BC-B766-2788F6E6B8FF}">
      <dgm:prSet/>
      <dgm:spPr/>
      <dgm:t>
        <a:bodyPr/>
        <a:lstStyle/>
        <a:p>
          <a:endParaRPr lang="en-US" sz="1400"/>
        </a:p>
      </dgm:t>
    </dgm:pt>
    <dgm:pt modelId="{E862CC6F-EE5F-4708-AD0C-4AFC083AC1E9}" type="sibTrans" cxnId="{7356E2D8-B1E8-47BC-B766-2788F6E6B8FF}">
      <dgm:prSet custT="1"/>
      <dgm:spPr>
        <a:solidFill>
          <a:schemeClr val="accent1"/>
        </a:solidFill>
      </dgm:spPr>
      <dgm:t>
        <a:bodyPr/>
        <a:lstStyle/>
        <a:p>
          <a:endParaRPr lang="en-US" sz="1600"/>
        </a:p>
      </dgm:t>
    </dgm:pt>
    <dgm:pt modelId="{16C98B6D-CC9A-459C-A148-3249240D3586}">
      <dgm:prSet phldrT="[Text]" phldr="0"/>
      <dgm:spPr>
        <a:solidFill>
          <a:schemeClr val="accent1"/>
        </a:solidFill>
      </dgm:spPr>
      <dgm:t>
        <a:bodyPr vert="horz"/>
        <a:lstStyle/>
        <a:p>
          <a:r>
            <a:rPr lang="en-US" altLang="en-US" dirty="0"/>
            <a:t>Side-channel Analysis</a:t>
          </a:r>
        </a:p>
      </dgm:t>
    </dgm:pt>
    <dgm:pt modelId="{B2C4969C-7F63-4CB2-9C9A-A6F67CF17685}" type="parTrans" cxnId="{9FE49302-4AFF-4C33-B254-E59E91688E0E}">
      <dgm:prSet/>
      <dgm:spPr/>
      <dgm:t>
        <a:bodyPr/>
        <a:lstStyle/>
        <a:p>
          <a:endParaRPr lang="en-US" sz="1400"/>
        </a:p>
      </dgm:t>
    </dgm:pt>
    <dgm:pt modelId="{D9B5BE56-AD46-4CF8-8D6E-63CE26896AAC}" type="sibTrans" cxnId="{9FE49302-4AFF-4C33-B254-E59E91688E0E}">
      <dgm:prSet/>
      <dgm:spPr/>
      <dgm:t>
        <a:bodyPr/>
        <a:lstStyle/>
        <a:p>
          <a:endParaRPr lang="en-US" sz="1400"/>
        </a:p>
      </dgm:t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2" custScaleX="110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7158-A490-49C0-92A3-E1F3F4A134D1}" type="pres">
      <dgm:prSet presAssocID="{E862CC6F-EE5F-4708-AD0C-4AFC083AC1E9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66543E3-7169-4994-AA48-DBEAD952B2D7}" type="pres">
      <dgm:prSet presAssocID="{E862CC6F-EE5F-4708-AD0C-4AFC083AC1E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07274D1-9FFA-4CA1-8C30-ADC25E352D22}" type="pres">
      <dgm:prSet presAssocID="{16C98B6D-CC9A-459C-A148-3249240D358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2AFBF-BF26-4645-A767-6AAA4B464F5C}" type="presOf" srcId="{F3AA1B95-8096-483E-937F-B7117F22143A}" destId="{23E08954-DEFC-4A8C-B951-725E72315086}" srcOrd="0" destOrd="0" presId="urn:microsoft.com/office/officeart/2005/8/layout/process1"/>
    <dgm:cxn modelId="{617503B8-EAAC-4BA2-982E-DAB5240239C0}" type="presOf" srcId="{E862CC6F-EE5F-4708-AD0C-4AFC083AC1E9}" destId="{866543E3-7169-4994-AA48-DBEAD952B2D7}" srcOrd="1" destOrd="0" presId="urn:microsoft.com/office/officeart/2005/8/layout/process1"/>
    <dgm:cxn modelId="{A47BB3DA-9698-45E4-AC8B-54E7100A55A2}" type="presOf" srcId="{B9356EF3-F2BD-44EF-8989-A8C6F68A9C26}" destId="{A9558FAE-AE26-43A7-A5EC-E1594E2B2F93}" srcOrd="0" destOrd="0" presId="urn:microsoft.com/office/officeart/2005/8/layout/process1"/>
    <dgm:cxn modelId="{5611B34E-03CA-46E2-B9CE-8BED04A6ECA7}" type="presOf" srcId="{E862CC6F-EE5F-4708-AD0C-4AFC083AC1E9}" destId="{56077158-A490-49C0-92A3-E1F3F4A134D1}" srcOrd="0" destOrd="0" presId="urn:microsoft.com/office/officeart/2005/8/layout/process1"/>
    <dgm:cxn modelId="{4C5CC5CE-302F-4BE5-A823-020350C1B47D}" type="presOf" srcId="{16C98B6D-CC9A-459C-A148-3249240D3586}" destId="{507274D1-9FFA-4CA1-8C30-ADC25E352D22}" srcOrd="0" destOrd="0" presId="urn:microsoft.com/office/officeart/2005/8/layout/process1"/>
    <dgm:cxn modelId="{7356E2D8-B1E8-47BC-B766-2788F6E6B8FF}" srcId="{F3AA1B95-8096-483E-937F-B7117F22143A}" destId="{B9356EF3-F2BD-44EF-8989-A8C6F68A9C26}" srcOrd="0" destOrd="0" parTransId="{42B40A37-3B74-4139-88E7-27DB8ADAFB3B}" sibTransId="{E862CC6F-EE5F-4708-AD0C-4AFC083AC1E9}"/>
    <dgm:cxn modelId="{9FE49302-4AFF-4C33-B254-E59E91688E0E}" srcId="{F3AA1B95-8096-483E-937F-B7117F22143A}" destId="{16C98B6D-CC9A-459C-A148-3249240D3586}" srcOrd="1" destOrd="0" parTransId="{B2C4969C-7F63-4CB2-9C9A-A6F67CF17685}" sibTransId="{D9B5BE56-AD46-4CF8-8D6E-63CE26896AAC}"/>
    <dgm:cxn modelId="{BB6C62F0-21AD-4D04-B641-9B089209031D}" type="presParOf" srcId="{23E08954-DEFC-4A8C-B951-725E72315086}" destId="{A9558FAE-AE26-43A7-A5EC-E1594E2B2F93}" srcOrd="0" destOrd="0" presId="urn:microsoft.com/office/officeart/2005/8/layout/process1"/>
    <dgm:cxn modelId="{03E25F84-7E8F-4767-809B-75065104DC02}" type="presParOf" srcId="{23E08954-DEFC-4A8C-B951-725E72315086}" destId="{56077158-A490-49C0-92A3-E1F3F4A134D1}" srcOrd="1" destOrd="0" presId="urn:microsoft.com/office/officeart/2005/8/layout/process1"/>
    <dgm:cxn modelId="{1E58F282-1896-4AB1-97C8-03FF3933E5AF}" type="presParOf" srcId="{56077158-A490-49C0-92A3-E1F3F4A134D1}" destId="{866543E3-7169-4994-AA48-DBEAD952B2D7}" srcOrd="0" destOrd="0" presId="urn:microsoft.com/office/officeart/2005/8/layout/process1"/>
    <dgm:cxn modelId="{96ED7872-30E7-47C7-9377-BE30BE881C62}" type="presParOf" srcId="{23E08954-DEFC-4A8C-B951-725E72315086}" destId="{507274D1-9FFA-4CA1-8C30-ADC25E352D2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7142" y="170948"/>
          <a:ext cx="2134717" cy="12808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Input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Plaintext</a:t>
          </a:r>
        </a:p>
      </dsp:txBody>
      <dsp:txXfrm>
        <a:off x="44656" y="208462"/>
        <a:ext cx="2059689" cy="1205802"/>
      </dsp:txXfrm>
    </dsp:sp>
    <dsp:sp modelId="{56077158-A490-49C0-92A3-E1F3F4A134D1}">
      <dsp:nvSpPr>
        <dsp:cNvPr id="0" name=""/>
        <dsp:cNvSpPr/>
      </dsp:nvSpPr>
      <dsp:spPr>
        <a:xfrm>
          <a:off x="2355331" y="546659"/>
          <a:ext cx="452560" cy="5294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55331" y="652541"/>
        <a:ext cx="316792" cy="317645"/>
      </dsp:txXfrm>
    </dsp:sp>
    <dsp:sp modelId="{0C6A0E2D-4913-46C1-A93F-3832E34B4A9D}">
      <dsp:nvSpPr>
        <dsp:cNvPr id="0" name=""/>
        <dsp:cNvSpPr/>
      </dsp:nvSpPr>
      <dsp:spPr>
        <a:xfrm>
          <a:off x="2995746" y="170948"/>
          <a:ext cx="2134717" cy="12808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Cryptographic algorithm</a:t>
          </a:r>
        </a:p>
      </dsp:txBody>
      <dsp:txXfrm>
        <a:off x="3033260" y="208462"/>
        <a:ext cx="2059689" cy="1205802"/>
      </dsp:txXfrm>
    </dsp:sp>
    <dsp:sp modelId="{18462591-2085-43A2-8617-BA9721C35F9F}">
      <dsp:nvSpPr>
        <dsp:cNvPr id="0" name=""/>
        <dsp:cNvSpPr/>
      </dsp:nvSpPr>
      <dsp:spPr>
        <a:xfrm rot="21596788">
          <a:off x="5337087" y="545264"/>
          <a:ext cx="438042" cy="529409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37087" y="651207"/>
        <a:ext cx="306629" cy="317645"/>
      </dsp:txXfrm>
    </dsp:sp>
    <dsp:sp modelId="{507274D1-9FFA-4CA1-8C30-ADC25E352D22}">
      <dsp:nvSpPr>
        <dsp:cNvPr id="0" name=""/>
        <dsp:cNvSpPr/>
      </dsp:nvSpPr>
      <dsp:spPr>
        <a:xfrm>
          <a:off x="5956958" y="168182"/>
          <a:ext cx="2134717" cy="128083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Output Ciphertext</a:t>
          </a:r>
        </a:p>
      </dsp:txBody>
      <dsp:txXfrm>
        <a:off x="5994472" y="205696"/>
        <a:ext cx="2059689" cy="1205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>
        <a:xfrm>
          <a:off x="38" y="48327"/>
          <a:ext cx="2247496" cy="122187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>
              <a:solidFill>
                <a:schemeClr val="tx1"/>
              </a:solidFill>
            </a:rPr>
            <a:t>Side-channel Leakage</a:t>
          </a:r>
        </a:p>
      </dsp:txBody>
      <dsp:txXfrm>
        <a:off x="35825" y="84114"/>
        <a:ext cx="2175922" cy="1150300"/>
      </dsp:txXfrm>
    </dsp:sp>
    <dsp:sp modelId="{56077158-A490-49C0-92A3-E1F3F4A134D1}">
      <dsp:nvSpPr>
        <dsp:cNvPr id="0" name=""/>
        <dsp:cNvSpPr/>
      </dsp:nvSpPr>
      <dsp:spPr>
        <a:xfrm>
          <a:off x="2451180" y="406744"/>
          <a:ext cx="431729" cy="505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51180" y="507752"/>
        <a:ext cx="302210" cy="303025"/>
      </dsp:txXfrm>
    </dsp:sp>
    <dsp:sp modelId="{507274D1-9FFA-4CA1-8C30-ADC25E352D22}">
      <dsp:nvSpPr>
        <dsp:cNvPr id="0" name=""/>
        <dsp:cNvSpPr/>
      </dsp:nvSpPr>
      <dsp:spPr>
        <a:xfrm>
          <a:off x="3062117" y="48327"/>
          <a:ext cx="2036458" cy="1221874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kern="1200" dirty="0"/>
            <a:t>Side-channel Analysis</a:t>
          </a:r>
        </a:p>
      </dsp:txBody>
      <dsp:txXfrm>
        <a:off x="3097904" y="84114"/>
        <a:ext cx="1964884" cy="1150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14C7-B995-4387-B92B-BAF613C92F4B}" type="datetimeFigureOut">
              <a:rPr lang="en-NL" smtClean="0"/>
              <a:t>09/13/2022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1BB7-5EC7-4B45-B8AB-5BF8E076691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653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983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original triplet loss function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1705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Introduce the new triplet loss function,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n_{i+2} is pushed more far away from the anchor</a:t>
            </a:r>
            <a:endParaRPr lang="en-NL" altLang="zh-CN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0091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learning framework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75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Source Sans Pro" panose="020B0604020202020204" pitchFamily="34" charset="0"/>
                <a:cs typeface="Raavi" panose="020B0502040204020203" pitchFamily="34" charset="0"/>
              </a:rPr>
              <a:t>Attack Method and Setup</a:t>
            </a:r>
          </a:p>
          <a:p>
            <a:endParaRPr lang="en-US" sz="1200" dirty="0">
              <a:latin typeface="Source Sans Pro" panose="020B0604020202020204" pitchFamily="34" charset="0"/>
              <a:cs typeface="Raavi" panose="020B0502040204020203" pitchFamily="34" charset="0"/>
            </a:endParaRPr>
          </a:p>
          <a:p>
            <a:r>
              <a:rPr lang="en-US" sz="1200" dirty="0">
                <a:latin typeface="Source Sans Pro" panose="020B0604020202020204" pitchFamily="34" charset="0"/>
                <a:cs typeface="Raavi" panose="020B0502040204020203" pitchFamily="34" charset="0"/>
              </a:rPr>
              <a:t>Highlight the model size (super small!) and the training epoch (only one epoch!)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6563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804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(almost) always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4366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are always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057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are (almost) always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128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7243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𝑎 </a:t>
            </a:r>
            <a:r>
              <a:rPr lang="en-US" altLang="zh-CN" sz="1200" dirty="0"/>
              <a:t>determine the importance of the label distance.</a:t>
            </a:r>
          </a:p>
          <a:p>
            <a:endParaRPr lang="en-US" sz="1200" dirty="0"/>
          </a:p>
          <a:p>
            <a:r>
              <a:rPr lang="en-US" sz="1200" dirty="0"/>
              <a:t>The introduce of </a:t>
            </a:r>
            <a:r>
              <a:rPr lang="en-US" altLang="zh-CN" dirty="0"/>
              <a:t>𝑎 to the loss function is helpful</a:t>
            </a:r>
          </a:p>
          <a:p>
            <a:endParaRPr lang="en-US" dirty="0"/>
          </a:p>
          <a:p>
            <a:r>
              <a:rPr lang="en-US" dirty="0"/>
              <a:t>Tuning should be careful, recommend to start with low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487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SCA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24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Embedding size is important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Recommend to start with low value. Too high value will introduce irrelevant features that degrade the attack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2887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different strategies for setting the parameters of FLR.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116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original network, overfitting is very easy to occur.</a:t>
            </a:r>
          </a:p>
          <a:p>
            <a:endParaRPr lang="en-US" dirty="0"/>
          </a:p>
          <a:p>
            <a:r>
              <a:rPr lang="en-US" dirty="0"/>
              <a:t>One solution is to enlarge the pooling size and stride, the extraction of the global features would make the model more robust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618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Triplet network relies on the building of the triplet pairs. The more dataset, the performance becomes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6029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8344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25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191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profiled SCA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249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Motivate on why we need triplet attack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688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 introduction on similarity learning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4245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it works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963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</a:t>
            </a:r>
            <a:r>
              <a:rPr lang="en-US" dirty="0" smtClean="0"/>
              <a:t>types</a:t>
            </a:r>
            <a:r>
              <a:rPr lang="en-US" baseline="0" dirty="0" smtClean="0"/>
              <a:t> of</a:t>
            </a:r>
            <a:r>
              <a:rPr lang="en-US" dirty="0" smtClean="0"/>
              <a:t> negative samples. </a:t>
            </a:r>
            <a:r>
              <a:rPr lang="en-US" dirty="0"/>
              <a:t>Explain why the </a:t>
            </a:r>
            <a:r>
              <a:rPr lang="en-US" dirty="0" smtClean="0"/>
              <a:t>semi-hard </a:t>
            </a:r>
            <a:r>
              <a:rPr lang="en-US" dirty="0"/>
              <a:t>negative mining is beneficial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424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</a:t>
            </a:r>
            <a:r>
              <a:rPr lang="en-US" dirty="0" smtClean="0"/>
              <a:t>types</a:t>
            </a:r>
            <a:r>
              <a:rPr lang="en-US" baseline="0" dirty="0" smtClean="0"/>
              <a:t> of</a:t>
            </a:r>
            <a:r>
              <a:rPr lang="en-US" dirty="0" smtClean="0"/>
              <a:t> negative samples. </a:t>
            </a:r>
            <a:r>
              <a:rPr lang="en-US" dirty="0"/>
              <a:t>Explain why the </a:t>
            </a:r>
            <a:r>
              <a:rPr lang="en-US" dirty="0" smtClean="0"/>
              <a:t>semi-hard </a:t>
            </a:r>
            <a:r>
              <a:rPr lang="en-US" dirty="0"/>
              <a:t>negative mining is beneficial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7607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</a:t>
            </a:r>
            <a:r>
              <a:rPr lang="en-US" dirty="0" smtClean="0"/>
              <a:t>types</a:t>
            </a:r>
            <a:r>
              <a:rPr lang="en-US" baseline="0" dirty="0" smtClean="0"/>
              <a:t> of</a:t>
            </a:r>
            <a:r>
              <a:rPr lang="en-US" dirty="0" smtClean="0"/>
              <a:t> negative samples. </a:t>
            </a:r>
            <a:r>
              <a:rPr lang="en-US" dirty="0"/>
              <a:t>Explain why the </a:t>
            </a:r>
            <a:r>
              <a:rPr lang="en-US" dirty="0" smtClean="0"/>
              <a:t>semi-hard </a:t>
            </a:r>
            <a:r>
              <a:rPr lang="en-US" dirty="0"/>
              <a:t>negative mining is beneficial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F1BB7-5EC7-4B45-B8AB-5BF8E0766913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32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3EA1-BDE4-407B-BDA4-B1554E67C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1302E-8022-498E-A524-8654D0043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C1D-7E86-4206-866F-C7E1C294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820-ADD0-435E-8DAC-92D472373C5A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72A8-FD55-43B5-BE25-226ECEEE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2636B-FB3A-4789-8DEB-6A8EE8D7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42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700-6B0F-43E6-9218-B85B4A97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C4097-1B73-464F-80A4-439A56126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B7E87-4752-485D-B30F-991CC5EA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6ADB-7978-4ED2-AE96-BDA90BCC34DB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6323-5999-490F-84AE-A0505085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0839-82B2-421E-93CC-07828E9D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2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38980-3953-49B2-87CA-CA8313B3F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08304-4A22-41E5-9BC5-F36909B53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20B26-E59F-44E2-877F-80A6DD07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99EF-B6E2-4450-918D-3FF931A06333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32D3A-8CEA-42BF-A0E2-B0EC30C1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B265-1A3B-4B6A-8FF3-545EDA55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655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DF10-D525-4133-BDF2-EBDBA82F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0D18-709D-4D90-8AC4-9D5A0003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0C66-3E2A-43F9-B5EF-60340FC6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241E-A1F7-4447-B152-E1C4F45B9F2E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9719-33F7-472F-AFB9-BAA1BF89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7123-25F8-4F16-9933-DD855C04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117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4356-452F-470E-A37C-51C84B2AB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B996C-B618-4289-8768-01FBDD908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1D66E-53C0-4E46-84D7-95AD9F11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E816-0E9C-4B19-930B-6C65F970170B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F1022-A269-4F0B-BC39-C2456AA1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DF76B-AABC-432E-8D7A-CC854C7B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917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5557-2FA7-4688-BC45-76122B17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917FD-D7BE-4B0E-9AC1-059834B0C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734C6-A8FB-43B3-868C-885DC394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7537B-98E9-46C7-B810-432A665B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80AF-3BA6-4BAE-8BAB-C61F8532C219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351CA-D7BB-48EC-9EA5-563AE8AF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C48E9-4F3F-42FD-A4DF-A613E559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0794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3210-9EC5-4EA4-B391-0C95B8EE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67A5C-A61A-4D37-A780-03C2C02A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74E56-2A5B-41EA-A59C-F2B631D37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E9815-FBC8-4D5A-8CDF-E7EE4A6B3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F3535-E494-44B8-9BC1-9933C71F9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7A28A-2E18-4829-8F31-9A2F251D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0F-80D7-437A-B17B-C8B9C3774D19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1B9BF-C239-4936-8A8F-3C013ABD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EBA6E-6127-4705-AA6B-CD4C2703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95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87AE-1738-4F35-A2C2-60850949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E2C13-58DE-407C-97F1-D15C00F0F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4F9B-9CAC-4897-A689-69AC3D6C4909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49EA-8583-491A-8577-379DD3F9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54808-9D1F-44C1-9292-480A98C2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016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95E15-2438-4DEE-8EBD-8FBF3E37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ABC-17FA-469E-ABB7-1F5E967B97A2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3CAB8-98BC-41ED-B3AD-EB333621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EDA4-BCDE-44D4-9ADC-ABADBC01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04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C282-6EC5-478E-B1DF-675338D5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5AE5-AF2A-495C-A62D-9E00675F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FF293-287A-4D08-BF0D-955E0F15A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76F40-3F6B-439E-91DB-A5E5E566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1D25-FF23-4668-B429-30C466CEF736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A2CC-BD54-4C4D-B62F-D81A1406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5F242-E3D5-4FF7-9B48-7B8BB2DC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043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0C18-E96A-4EC8-82FD-6B58FAD3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26A16-A06E-4B29-AA2D-840538B5A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20F4-BF9A-46B4-AED1-EF613A5F5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A864F-CE89-4779-9E83-41B0D6C8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4583-C5CF-4311-B4C2-D8915D3DFAC1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88A5F-6191-4901-9B25-FC1DA930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A3FCB-E2D9-4E41-B600-AAE47EB8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751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4286F-AC32-4173-8A1C-131089F9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615CF-499D-4851-BE9D-9EECFB3D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E9F02-290B-442D-A5B6-BB10C1136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FE0A-66D0-4072-9293-F7C8E54AD2C9}" type="datetime8">
              <a:rPr lang="en-NL" smtClean="0"/>
              <a:t>09/13/2022 11:39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E27F0-06E5-4D19-8A03-23425F174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8AA3E-BB5B-40AF-89FD-F06611719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FA81-A951-4E64-85A8-A3699FC1FF5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902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1900918"/>
            <a:ext cx="10518321" cy="104434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  <a:t>The Best of Two Worlds: </a:t>
            </a:r>
            <a:b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</a:br>
            <a: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  <a:t>Deep Learning-assisted Template Attack</a:t>
            </a:r>
            <a:endParaRPr lang="en-NL" sz="40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278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8C20C-A25E-4C54-A435-12FD293F7CA3}"/>
              </a:ext>
            </a:extLst>
          </p:cNvPr>
          <p:cNvSpPr txBox="1"/>
          <p:nvPr/>
        </p:nvSpPr>
        <p:spPr>
          <a:xfrm>
            <a:off x="1228725" y="4861589"/>
            <a:ext cx="5910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Lichao</a:t>
            </a:r>
            <a:r>
              <a:rPr lang="en-US" sz="2000" dirty="0"/>
              <a:t> Wu</a:t>
            </a:r>
            <a:r>
              <a:rPr lang="en-US" altLang="zh-CN" sz="2000" baseline="30000" dirty="0"/>
              <a:t>1</a:t>
            </a:r>
            <a:r>
              <a:rPr lang="en-US" sz="2000" dirty="0"/>
              <a:t>, Guilherme Perin</a:t>
            </a:r>
            <a:r>
              <a:rPr lang="en-US" sz="2000" baseline="30000" dirty="0"/>
              <a:t>2,1</a:t>
            </a:r>
            <a:r>
              <a:rPr lang="en-US" sz="2000" dirty="0"/>
              <a:t> and </a:t>
            </a:r>
            <a:r>
              <a:rPr lang="en-US" sz="2000" dirty="0" err="1"/>
              <a:t>Stjepan</a:t>
            </a:r>
            <a:r>
              <a:rPr lang="en-US" sz="2000" dirty="0"/>
              <a:t> Picek</a:t>
            </a:r>
            <a:r>
              <a:rPr lang="en-US" altLang="zh-CN" sz="2000" baseline="30000" dirty="0"/>
              <a:t>2,1</a:t>
            </a:r>
            <a:endParaRPr lang="en-US" sz="2000" dirty="0"/>
          </a:p>
          <a:p>
            <a:endParaRPr lang="en-US" sz="2000" dirty="0"/>
          </a:p>
          <a:p>
            <a:r>
              <a:rPr lang="en-US" sz="1500" baseline="30000" dirty="0"/>
              <a:t>1</a:t>
            </a:r>
            <a:r>
              <a:rPr lang="en-US" sz="1500" dirty="0"/>
              <a:t>Delft University of Technology, The Netherlands  </a:t>
            </a:r>
          </a:p>
          <a:p>
            <a:r>
              <a:rPr lang="en-US" sz="1500" baseline="30000" dirty="0"/>
              <a:t>2</a:t>
            </a:r>
            <a:r>
              <a:rPr lang="en-US" sz="1500" dirty="0"/>
              <a:t>Radboud University, The Netherlands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990599" y="1900919"/>
            <a:ext cx="108858" cy="929368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11D1D5E-776C-40C8-8A08-49B4C35A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28" y="4645987"/>
            <a:ext cx="2657474" cy="11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Triplet Loss with Hybrid Distance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altLang="zh-CN" dirty="0">
                <a:solidFill>
                  <a:schemeClr val="bg1"/>
                </a:solidFill>
              </a:rPr>
              <a:t>Similarity Learning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10</a:t>
            </a:fld>
            <a:endParaRPr lang="en-NL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694598-3B95-4225-BB8D-D98CE0D63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180" y="1689646"/>
                <a:ext cx="10515600" cy="4351338"/>
              </a:xfrm>
            </p:spPr>
            <p:txBody>
              <a:bodyPr/>
              <a:lstStyle/>
              <a:p>
                <a:r>
                  <a:rPr lang="en-US" sz="2400" dirty="0" smtClean="0"/>
                  <a:t>Triplet loss: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𝐦𝐚𝐱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𝑚𝑎𝑟𝑔𝑖𝑛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  0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lvl="1">
                  <a:lnSpc>
                    <a:spcPct val="100000"/>
                  </a:lnSpc>
                </a:pPr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𝑚𝑎𝑟𝑔𝑖𝑛</m:t>
                    </m:r>
                  </m:oMath>
                </a14:m>
                <a:r>
                  <a:rPr lang="en-US" altLang="zh-CN" sz="2000" dirty="0"/>
                  <a:t>: the lower bound of anchor-negative embedding distance</a:t>
                </a:r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endParaRPr lang="en-US" altLang="zh-CN" sz="2000" b="1" dirty="0"/>
              </a:p>
              <a:p>
                <a:pPr lvl="1">
                  <a:lnSpc>
                    <a:spcPct val="100000"/>
                  </a:lnSpc>
                </a:pPr>
                <a:endParaRPr lang="en-US" altLang="zh-CN" sz="2000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694598-3B95-4225-BB8D-D98CE0D63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180" y="1689646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95533B-44D3-D11C-D5C8-9B58B9E5A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375" y="1712269"/>
            <a:ext cx="3632904" cy="358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0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Triplet L</a:t>
            </a:r>
            <a:r>
              <a:rPr lang="en-US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oss with Hybrid Distance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altLang="zh-CN" dirty="0">
                <a:solidFill>
                  <a:schemeClr val="bg1"/>
                </a:solidFill>
              </a:rPr>
              <a:t>Similarity Learning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11</a:t>
            </a:fld>
            <a:endParaRPr lang="en-NL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694598-3B95-4225-BB8D-D98CE0D63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180" y="1689646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Triplet loss: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𝐦𝐚𝐱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𝑚𝑎𝑟𝑔𝑖𝑛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0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lvl="1">
                  <a:lnSpc>
                    <a:spcPct val="100000"/>
                  </a:lnSpc>
                </a:pPr>
                <a:endParaRPr lang="en-US" altLang="zh-CN" sz="2000" b="1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𝑚𝑎𝑟𝑔𝑖𝑛</m:t>
                    </m:r>
                  </m:oMath>
                </a14:m>
                <a:r>
                  <a:rPr lang="en-US" altLang="zh-CN" sz="2000" dirty="0"/>
                  <a:t>: the lower bound of anchor-negative embedding distance</a:t>
                </a:r>
              </a:p>
              <a:p>
                <a:pPr lvl="1">
                  <a:lnSpc>
                    <a:spcPct val="100000"/>
                  </a:lnSpc>
                </a:pPr>
                <a:endParaRPr lang="en-US" altLang="zh-CN" sz="20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0" dirty="0"/>
                  <a:t>	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𝑓𝑒𝑎𝑡𝑢𝑟𝑒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𝑙𝑎𝑏𝑒𝑙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𝑓𝑒𝑎𝑡𝑢𝑟𝑒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𝑙𝑎𝑏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1]</m:t>
                    </m:r>
                  </m:oMath>
                </a14:m>
                <a:endParaRPr lang="en-US" altLang="zh-CN" dirty="0"/>
              </a:p>
              <a:p>
                <a:pPr marL="914400" lvl="2" indent="0">
                  <a:lnSpc>
                    <a:spcPct val="100000"/>
                  </a:lnSpc>
                  <a:buNone/>
                </a:pPr>
                <a:endParaRPr lang="en-US" altLang="zh-CN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Euclidian </a:t>
                </a:r>
                <a:r>
                  <a:rPr lang="en-US" altLang="zh-CN" sz="2000" dirty="0" smtClean="0"/>
                  <a:t>distance</a:t>
                </a:r>
                <a:endParaRPr lang="en-US" altLang="zh-CN" sz="2000" b="0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dirty="0"/>
                  <a:t>: a constant that determine the importance of the label distance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694598-3B95-4225-BB8D-D98CE0D63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180" y="1689646"/>
                <a:ext cx="10515600" cy="4351338"/>
              </a:xfrm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C430C8-818F-64A7-82BF-933FBD269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319" y="1773731"/>
            <a:ext cx="3923388" cy="35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8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Triplet-assisted profiled SCA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altLang="zh-CN" dirty="0">
                <a:solidFill>
                  <a:schemeClr val="bg1"/>
                </a:solidFill>
              </a:rPr>
              <a:t>Similarity Learning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12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A7426B-DD88-7A83-8BA2-BF5BBB5FD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0" y="1749609"/>
            <a:ext cx="7632700" cy="40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3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Attack Method and Setup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13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F09224-7295-A4B4-0CAD-F5E85886B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509875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dirty="0"/>
              <a:t>Single-epoch similarity learning on a small network (&lt;1min @ single-core CPU)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2.    Template attack on the learnt features (HW/ID/HD)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249BBF-5E3A-6255-EA3F-769CBB237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19" y="2308535"/>
            <a:ext cx="7440612" cy="15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73C245D5-8EEE-CCC1-93E1-1D05E4189640}"/>
              </a:ext>
            </a:extLst>
          </p:cNvPr>
          <p:cNvSpPr/>
          <p:nvPr/>
        </p:nvSpPr>
        <p:spPr>
          <a:xfrm>
            <a:off x="8482" y="1714500"/>
            <a:ext cx="12183518" cy="3429000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492B0AD-5AE3-F889-6425-15CE73E1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30" y="1832463"/>
            <a:ext cx="10515600" cy="940479"/>
          </a:xfrm>
        </p:spPr>
        <p:txBody>
          <a:bodyPr/>
          <a:lstStyle/>
          <a:p>
            <a:r>
              <a:rPr lang="en-US" altLang="zh-CN" dirty="0"/>
              <a:t>Performance Benchmark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92F0161-745C-644E-08C4-CF9BA4C76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630" y="2764273"/>
            <a:ext cx="10515600" cy="1500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Source Sans Pro" panose="020B0604020202020204" pitchFamily="34" charset="0"/>
                <a:cs typeface="Raavi" panose="020B0502040204020203" pitchFamily="34" charset="0"/>
              </a:rPr>
              <a:t>Attack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Source Sans Pro" panose="020B0604020202020204" pitchFamily="34" charset="0"/>
                <a:cs typeface="Raavi" panose="020B0502040204020203" pitchFamily="34" charset="0"/>
              </a:rPr>
              <a:t>Noise Resilience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Source Sans Pro" panose="020B0604020202020204" pitchFamily="34" charset="0"/>
                <a:cs typeface="Raavi" panose="020B0502040204020203" pitchFamily="34" charset="0"/>
              </a:rPr>
              <a:t>Loss Functions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11B1CD-BC4B-3F09-671D-14BDC579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14</a:t>
            </a:fld>
            <a:endParaRPr lang="en-NL"/>
          </a:p>
        </p:txBody>
      </p:sp>
      <p:pic>
        <p:nvPicPr>
          <p:cNvPr id="10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C094F5-6B36-0F6E-A575-EFF21222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230" y="4727217"/>
            <a:ext cx="929190" cy="3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3">
            <a:extLst>
              <a:ext uri="{FF2B5EF4-FFF2-40B4-BE49-F238E27FC236}">
                <a16:creationId xmlns:a16="http://schemas.microsoft.com/office/drawing/2014/main" id="{35A8BD2C-9E1C-3DB7-5C75-E789378A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5098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ASCAD fixed key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00" dirty="0"/>
          </a:p>
          <a:p>
            <a:r>
              <a:rPr lang="en-US" altLang="zh-CN" sz="2400" dirty="0"/>
              <a:t>ASCAD random keys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400" dirty="0"/>
              <a:t>AES_HD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Benchmark: Attack Methods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FLR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46F646-A0FA-EBCC-DC65-C1393A7C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457" y="1982286"/>
            <a:ext cx="6903244" cy="1004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E24A9D-0629-0818-4CE5-0339A4B87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457" y="3485041"/>
            <a:ext cx="8077201" cy="11343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4E57EE-300F-8E0B-6C91-E8DA8CF20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457" y="5214201"/>
            <a:ext cx="7614443" cy="893406"/>
          </a:xfrm>
          <a:prstGeom prst="rect">
            <a:avLst/>
          </a:prstGeom>
        </p:spPr>
      </p:pic>
      <p:sp>
        <p:nvSpPr>
          <p:cNvPr id="18" name="Slide Number Placeholder 18">
            <a:extLst>
              <a:ext uri="{FF2B5EF4-FFF2-40B4-BE49-F238E27FC236}">
                <a16:creationId xmlns:a16="http://schemas.microsoft.com/office/drawing/2014/main" id="{B520C6A2-659A-6738-07D8-C63BC3A7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15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Benchmark: Noise Resilience*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5A7CBC-642C-5BB4-18B0-77C48F078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644" y="1916818"/>
            <a:ext cx="9256712" cy="1175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BC6C91-5A3A-AF31-8B74-F3D6BCCD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11" y="3447585"/>
            <a:ext cx="6923087" cy="1132596"/>
          </a:xfrm>
          <a:prstGeom prst="rect">
            <a:avLst/>
          </a:prstGeom>
        </p:spPr>
      </p:pic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70A09A28-4B83-1126-CAEC-D1A98026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50987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ASCAD fixed key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00" dirty="0"/>
          </a:p>
          <a:p>
            <a:r>
              <a:rPr lang="en-US" altLang="zh-CN" sz="2400" dirty="0"/>
              <a:t>ASCAD random keys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400" dirty="0"/>
              <a:t>AES_HD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5B011BA-4AF5-8668-FE0E-5B7A9D9C3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180" y="5198131"/>
            <a:ext cx="5963920" cy="107451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EF2EE94-F5BB-CD27-A50F-70392FDE72B3}"/>
              </a:ext>
            </a:extLst>
          </p:cNvPr>
          <p:cNvSpPr txBox="1"/>
          <p:nvPr/>
        </p:nvSpPr>
        <p:spPr>
          <a:xfrm>
            <a:off x="7673181" y="5980124"/>
            <a:ext cx="44499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Source Sans Pro" panose="020B0604020202020204" pitchFamily="34" charset="0"/>
                <a:cs typeface="Raavi" panose="020B0502040204020203" pitchFamily="34" charset="0"/>
              </a:rPr>
              <a:t>*Failed methods from the previous slides are excluded</a:t>
            </a:r>
            <a:endParaRPr lang="zh-CN" altLang="en-US" sz="1400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801FAA96-D4B4-888B-949E-2CF1FB73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16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3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Benchmark: Loss Functions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41A783-7DA3-64AC-6294-D0B86038D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0" y="2610786"/>
            <a:ext cx="9258300" cy="1636428"/>
          </a:xfrm>
          <a:prstGeom prst="rect">
            <a:avLst/>
          </a:prstGeom>
        </p:spPr>
      </p:pic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CBA82EAE-D24C-2FD9-ABC7-63793B9E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17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8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73C245D5-8EEE-CCC1-93E1-1D05E4189640}"/>
              </a:ext>
            </a:extLst>
          </p:cNvPr>
          <p:cNvSpPr/>
          <p:nvPr/>
        </p:nvSpPr>
        <p:spPr>
          <a:xfrm>
            <a:off x="8482" y="1714500"/>
            <a:ext cx="12183518" cy="3429000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492B0AD-5AE3-F889-6425-15CE73E1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30" y="1832463"/>
            <a:ext cx="10515600" cy="940479"/>
          </a:xfrm>
        </p:spPr>
        <p:txBody>
          <a:bodyPr/>
          <a:lstStyle/>
          <a:p>
            <a:r>
              <a:rPr lang="en-US" altLang="zh-CN" dirty="0"/>
              <a:t>Hyperparameter 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C92F0161-745C-644E-08C4-CF9BA4C76A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3630" y="2764273"/>
                <a:ext cx="10515600" cy="2349123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Loss function: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Embedding size</a:t>
                </a:r>
                <a:endParaRPr lang="zh-CN" alt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Triplet margin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Training epochs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chemeClr val="bg1"/>
                    </a:solidFill>
                  </a:rPr>
                  <a:t>Training set size</a:t>
                </a:r>
              </a:p>
            </p:txBody>
          </p:sp>
        </mc:Choice>
        <mc:Fallback xmlns="">
          <p:sp>
            <p:nvSpPr>
              <p:cNvPr id="6" name="文本占位符 5">
                <a:extLst>
                  <a:ext uri="{FF2B5EF4-FFF2-40B4-BE49-F238E27FC236}">
                    <a16:creationId xmlns:a16="http://schemas.microsoft.com/office/drawing/2014/main" id="{C92F0161-745C-644E-08C4-CF9BA4C7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3630" y="2764273"/>
                <a:ext cx="10515600" cy="2349123"/>
              </a:xfrm>
              <a:blipFill>
                <a:blip r:embed="rId3"/>
                <a:stretch>
                  <a:fillRect l="-754" t="-3627" b="-1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11B1CD-BC4B-3F09-671D-14BDC579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FA81-A951-4E64-85A8-A3699FC1FF51}" type="slidenum">
              <a:rPr lang="en-NL" smtClean="0"/>
              <a:t>18</a:t>
            </a:fld>
            <a:endParaRPr lang="en-NL"/>
          </a:p>
        </p:txBody>
      </p:sp>
      <p:pic>
        <p:nvPicPr>
          <p:cNvPr id="10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C094F5-6B36-0F6E-A575-EFF212223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230" y="4727217"/>
            <a:ext cx="929190" cy="3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3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EC7CB-BEC5-4131-A102-9442C5FFDD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6207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sz="4800" dirty="0">
                    <a:latin typeface="Source Sans Pro" panose="020B0604020202020204" pitchFamily="34" charset="0"/>
                    <a:cs typeface="Raavi" panose="020B0502040204020203" pitchFamily="34" charset="0"/>
                  </a:rPr>
                  <a:t>Loss </a:t>
                </a:r>
                <a:r>
                  <a:rPr lang="en-US" altLang="zh-CN" sz="4800" dirty="0" smtClean="0">
                    <a:latin typeface="Source Sans Pro" panose="020B0604020202020204" pitchFamily="34" charset="0"/>
                    <a:cs typeface="Raavi" panose="020B0502040204020203" pitchFamily="34" charset="0"/>
                  </a:rPr>
                  <a:t>Function</a:t>
                </a:r>
                <a:r>
                  <a:rPr lang="en-US" altLang="zh-CN" sz="4800" dirty="0">
                    <a:latin typeface="Source Sans Pro" panose="020B0604020202020204" pitchFamily="34" charset="0"/>
                    <a:cs typeface="Raav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sz="48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4EC7CB-BEC5-4131-A102-9442C5FFD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62073"/>
              </a:xfrm>
              <a:blipFill>
                <a:blip r:embed="rId3"/>
                <a:stretch>
                  <a:fillRect l="-2319" t="-31193" b="-43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0427E07-7DE4-6A8D-BBEE-8BDCD7389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7747"/>
            <a:ext cx="10275109" cy="2871376"/>
          </a:xfrm>
          <a:prstGeom prst="rect">
            <a:avLst/>
          </a:prstGeom>
        </p:spPr>
      </p:pic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B70544A6-4608-3599-9A32-B8283402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19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8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Side-channel Analysis (SCA)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1575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Introduction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Motivation          Similarity Learning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2291361" y="4090172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E14843-B5C9-4A52-92CE-1D5F60CB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B575AE8-8786-3B55-E820-22AA41564263}"/>
              </a:ext>
            </a:extLst>
          </p:cNvPr>
          <p:cNvSpPr/>
          <p:nvPr/>
        </p:nvSpPr>
        <p:spPr>
          <a:xfrm>
            <a:off x="4556630" y="1791516"/>
            <a:ext cx="2311358" cy="17896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1" name="Diagram 4">
            <a:extLst>
              <a:ext uri="{FF2B5EF4-FFF2-40B4-BE49-F238E27FC236}">
                <a16:creationId xmlns:a16="http://schemas.microsoft.com/office/drawing/2014/main" id="{7CB990D8-83B7-5FF1-0920-D0F8AE11B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598194"/>
              </p:ext>
            </p:extLst>
          </p:nvPr>
        </p:nvGraphicFramePr>
        <p:xfrm>
          <a:off x="1673943" y="1955058"/>
          <a:ext cx="8126211" cy="162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8405388-FC52-6A90-7541-87B472B8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469" y="1821845"/>
            <a:ext cx="2311357" cy="37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400" i="1" dirty="0"/>
              <a:t>Hardware</a:t>
            </a:r>
          </a:p>
        </p:txBody>
      </p:sp>
      <p:graphicFrame>
        <p:nvGraphicFramePr>
          <p:cNvPr id="13" name="Diagram 9">
            <a:extLst>
              <a:ext uri="{FF2B5EF4-FFF2-40B4-BE49-F238E27FC236}">
                <a16:creationId xmlns:a16="http://schemas.microsoft.com/office/drawing/2014/main" id="{1F865520-6005-EF69-C3CD-8C53BCA3E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115905"/>
              </p:ext>
            </p:extLst>
          </p:nvPr>
        </p:nvGraphicFramePr>
        <p:xfrm>
          <a:off x="4701540" y="4058921"/>
          <a:ext cx="5098614" cy="131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Straight Arrow Connector 13">
            <a:extLst>
              <a:ext uri="{FF2B5EF4-FFF2-40B4-BE49-F238E27FC236}">
                <a16:creationId xmlns:a16="http://schemas.microsoft.com/office/drawing/2014/main" id="{7F96D0A6-C6D7-A083-1E85-A019831262EA}"/>
              </a:ext>
            </a:extLst>
          </p:cNvPr>
          <p:cNvCxnSpPr>
            <a:cxnSpLocks/>
          </p:cNvCxnSpPr>
          <p:nvPr/>
        </p:nvCxnSpPr>
        <p:spPr>
          <a:xfrm>
            <a:off x="5587540" y="3577786"/>
            <a:ext cx="0" cy="5386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>
            <a:extLst>
              <a:ext uri="{FF2B5EF4-FFF2-40B4-BE49-F238E27FC236}">
                <a16:creationId xmlns:a16="http://schemas.microsoft.com/office/drawing/2014/main" id="{FDE4B8C0-E275-5794-C770-13A3AF9C3F63}"/>
              </a:ext>
            </a:extLst>
          </p:cNvPr>
          <p:cNvCxnSpPr>
            <a:cxnSpLocks/>
          </p:cNvCxnSpPr>
          <p:nvPr/>
        </p:nvCxnSpPr>
        <p:spPr>
          <a:xfrm>
            <a:off x="6036276" y="3590502"/>
            <a:ext cx="0" cy="5259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3">
            <a:extLst>
              <a:ext uri="{FF2B5EF4-FFF2-40B4-BE49-F238E27FC236}">
                <a16:creationId xmlns:a16="http://schemas.microsoft.com/office/drawing/2014/main" id="{A16502A5-AB9D-AB9E-CB95-AED2BDE1D61F}"/>
              </a:ext>
            </a:extLst>
          </p:cNvPr>
          <p:cNvCxnSpPr>
            <a:cxnSpLocks/>
          </p:cNvCxnSpPr>
          <p:nvPr/>
        </p:nvCxnSpPr>
        <p:spPr>
          <a:xfrm>
            <a:off x="5140926" y="3577786"/>
            <a:ext cx="0" cy="5259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Embedding </a:t>
            </a:r>
            <a:r>
              <a:rPr lang="en-US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Size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361CAE-DEB9-9430-D534-014683176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71" y="2222161"/>
            <a:ext cx="10230858" cy="2916807"/>
          </a:xfrm>
          <a:prstGeom prst="rect">
            <a:avLst/>
          </a:prstGeom>
        </p:spPr>
      </p:pic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F4F18E8E-110A-C7BD-78DC-A94276B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20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2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Triplet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Margin</a:t>
            </a:r>
            <a:endParaRPr lang="en-US" altLang="zh-CN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F232C4-8BDC-9C4B-1290-17CF470ED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456565"/>
            <a:ext cx="10242712" cy="2448000"/>
          </a:xfrm>
          <a:prstGeom prst="rect">
            <a:avLst/>
          </a:prstGeom>
        </p:spPr>
      </p:pic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6C21C0F3-B74A-12D9-E39C-EB3A264C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21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52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Training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Epochs</a:t>
            </a:r>
            <a:endParaRPr lang="en-US" altLang="zh-CN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sp>
        <p:nvSpPr>
          <p:cNvPr id="3" name="内容占位符 3">
            <a:extLst>
              <a:ext uri="{FF2B5EF4-FFF2-40B4-BE49-F238E27FC236}">
                <a16:creationId xmlns:a16="http://schemas.microsoft.com/office/drawing/2014/main" id="{02A7012D-359C-D71F-3BFF-705432C8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47240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Default network settings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Network with increased pooling size and stride</a:t>
            </a:r>
          </a:p>
          <a:p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F10C17-73B3-2EBD-CE84-D1B3F3E4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936" y="1880565"/>
            <a:ext cx="7490323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80BDBA-4EAD-A6E1-F091-3945B1704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936" y="4190757"/>
            <a:ext cx="7490323" cy="1874202"/>
          </a:xfrm>
          <a:prstGeom prst="rect">
            <a:avLst/>
          </a:prstGeom>
        </p:spPr>
      </p:pic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C5E63F97-A080-C970-37F6-744436A7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22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4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5625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Training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Set Size</a:t>
            </a:r>
            <a:endParaRPr lang="en-US" altLang="zh-CN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</a:t>
            </a:r>
            <a:r>
              <a:rPr lang="en-US" altLang="zh-CN" dirty="0">
                <a:solidFill>
                  <a:schemeClr val="bg1"/>
                </a:solidFill>
              </a:rPr>
              <a:t>Results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A56965-84A7-3400-3312-F597DD49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313440"/>
            <a:ext cx="10115550" cy="2526686"/>
          </a:xfrm>
          <a:prstGeom prst="rect">
            <a:avLst/>
          </a:prstGeom>
        </p:spPr>
      </p:pic>
      <p:sp>
        <p:nvSpPr>
          <p:cNvPr id="13" name="Slide Number Placeholder 18">
            <a:extLst>
              <a:ext uri="{FF2B5EF4-FFF2-40B4-BE49-F238E27FC236}">
                <a16:creationId xmlns:a16="http://schemas.microsoft.com/office/drawing/2014/main" id="{2F48F145-F27F-AF03-22DC-DC21D813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23</a:t>
            </a:fld>
            <a:endParaRPr lang="en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Conclusions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Similarity Learning          Results          </a:t>
            </a:r>
            <a:r>
              <a:rPr lang="en-US" altLang="zh-CN" dirty="0">
                <a:solidFill>
                  <a:schemeClr val="bg1"/>
                </a:solidFill>
              </a:rPr>
              <a:t>Conclusion</a:t>
            </a:r>
            <a:endParaRPr lang="en-NL" altLang="zh-CN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24</a:t>
            </a:fld>
            <a:endParaRPr lang="en-NL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94598-3B95-4225-BB8D-D98CE0D6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proposed approach can extract an efficient embedding of side-channel traces. </a:t>
            </a:r>
          </a:p>
          <a:p>
            <a:endParaRPr lang="en-US" sz="2400" dirty="0"/>
          </a:p>
          <a:p>
            <a:r>
              <a:rPr lang="en-US" sz="2400" dirty="0"/>
              <a:t>With minimal computation effort, our results are comparable to or better than state-of-the-art deep learning architectures and feature reduction techniques in all benchmark scenarios.</a:t>
            </a:r>
          </a:p>
          <a:p>
            <a:endParaRPr lang="en-US" sz="2400" dirty="0"/>
          </a:p>
          <a:p>
            <a:r>
              <a:rPr lang="en-US" sz="2400" dirty="0"/>
              <a:t>The evaluation of several critical hyperparameters in the proposed attack scheme can serve as a guideline for potential evaluators/attackers.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4B07A6-9D2B-4F46-BE06-0A6A00085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1900918"/>
            <a:ext cx="10518321" cy="104434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  <a:t>The Best of Two Worlds: </a:t>
            </a:r>
            <a:b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</a:br>
            <a:r>
              <a:rPr lang="en-US" sz="4000" dirty="0">
                <a:latin typeface="Source Sans Pro" panose="020B0604020202020204" pitchFamily="34" charset="0"/>
                <a:ea typeface="Source Sans Pro" panose="020B0604020202020204" pitchFamily="34" charset="0"/>
                <a:cs typeface="Raavi" panose="020B0502040204020203" pitchFamily="34" charset="0"/>
              </a:rPr>
              <a:t>Deep Learning-assisted Template Attack</a:t>
            </a:r>
            <a:endParaRPr lang="en-NL" sz="40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278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8C20C-A25E-4C54-A435-12FD293F7CA3}"/>
              </a:ext>
            </a:extLst>
          </p:cNvPr>
          <p:cNvSpPr txBox="1"/>
          <p:nvPr/>
        </p:nvSpPr>
        <p:spPr>
          <a:xfrm>
            <a:off x="1228725" y="4861589"/>
            <a:ext cx="5910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Lichao</a:t>
            </a:r>
            <a:r>
              <a:rPr lang="en-US" sz="2000" dirty="0"/>
              <a:t> Wu</a:t>
            </a:r>
            <a:r>
              <a:rPr lang="en-US" altLang="zh-CN" sz="2000" baseline="30000" dirty="0"/>
              <a:t>1</a:t>
            </a:r>
            <a:r>
              <a:rPr lang="en-US" sz="2000" dirty="0"/>
              <a:t>, Guilherme Perin</a:t>
            </a:r>
            <a:r>
              <a:rPr lang="en-US" sz="2000" baseline="30000" dirty="0"/>
              <a:t>2,1</a:t>
            </a:r>
            <a:r>
              <a:rPr lang="en-US" sz="2000" dirty="0"/>
              <a:t> and </a:t>
            </a:r>
            <a:r>
              <a:rPr lang="en-US" sz="2000" dirty="0" err="1"/>
              <a:t>Stjepan</a:t>
            </a:r>
            <a:r>
              <a:rPr lang="en-US" sz="2000" dirty="0"/>
              <a:t> Picek</a:t>
            </a:r>
            <a:r>
              <a:rPr lang="en-US" altLang="zh-CN" sz="2000" baseline="30000" dirty="0"/>
              <a:t>2,1</a:t>
            </a:r>
            <a:endParaRPr lang="en-US" sz="2000" dirty="0"/>
          </a:p>
          <a:p>
            <a:endParaRPr lang="en-US" sz="2000" dirty="0"/>
          </a:p>
          <a:p>
            <a:r>
              <a:rPr lang="en-US" sz="1500" baseline="30000" dirty="0"/>
              <a:t>1</a:t>
            </a:r>
            <a:r>
              <a:rPr lang="en-US" sz="1500" dirty="0"/>
              <a:t>Delft University of Technology, The Netherlands  </a:t>
            </a:r>
          </a:p>
          <a:p>
            <a:r>
              <a:rPr lang="en-US" sz="1500" baseline="30000" dirty="0"/>
              <a:t>2</a:t>
            </a:r>
            <a:r>
              <a:rPr lang="en-US" sz="1500" dirty="0"/>
              <a:t>Radboud University, The Netherlands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990599" y="1900919"/>
            <a:ext cx="108858" cy="929368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11D1D5E-776C-40C8-8A08-49B4C35A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128" y="4645987"/>
            <a:ext cx="2657474" cy="1126558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F71CA17-3199-42EB-1671-539BEC4EA5BC}"/>
              </a:ext>
            </a:extLst>
          </p:cNvPr>
          <p:cNvSpPr txBox="1"/>
          <p:nvPr/>
        </p:nvSpPr>
        <p:spPr>
          <a:xfrm>
            <a:off x="1228724" y="3516900"/>
            <a:ext cx="8639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Paper: </a:t>
            </a:r>
            <a:r>
              <a:rPr lang="en-US" sz="2000" u="sng" dirty="0"/>
              <a:t>https://tches.iacr.org/index.php/TCHES/article/view/9707</a:t>
            </a:r>
            <a:endParaRPr lang="en-US" sz="2000" dirty="0"/>
          </a:p>
          <a:p>
            <a:r>
              <a:rPr lang="en-US" sz="2000" dirty="0"/>
              <a:t>Code:  </a:t>
            </a:r>
            <a:r>
              <a:rPr lang="en-US" sz="2000" u="sng" dirty="0"/>
              <a:t>https://github.com/AISyLab/Triplet-attack</a:t>
            </a:r>
            <a:endParaRPr lang="en-US" sz="1500" u="sng" dirty="0"/>
          </a:p>
        </p:txBody>
      </p:sp>
    </p:spTree>
    <p:extLst>
      <p:ext uri="{BB962C8B-B14F-4D97-AF65-F5344CB8AC3E}">
        <p14:creationId xmlns:p14="http://schemas.microsoft.com/office/powerpoint/2010/main" val="279714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Profiled SCA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1575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Introduction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Motivation          Similarity Learning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3637561" y="5512572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3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6E14843-B5C9-4A52-92CE-1D5F60CB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20994B-A1C9-3937-E37F-27714EED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20" y="1237484"/>
            <a:ext cx="8764360" cy="3404900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3CA60D-6574-FCDB-5318-D506495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05" y="4852670"/>
            <a:ext cx="2743200" cy="1127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Template attack</a:t>
            </a:r>
          </a:p>
          <a:p>
            <a:pPr marL="0" indent="0" algn="ctr">
              <a:buNone/>
            </a:pPr>
            <a:r>
              <a:rPr lang="en-US" sz="2400" dirty="0">
                <a:sym typeface="+mn-ea"/>
              </a:rPr>
              <a:t>Deep learning attack</a:t>
            </a:r>
          </a:p>
          <a:p>
            <a:pPr marL="0" indent="0" algn="ctr">
              <a:buNone/>
            </a:pPr>
            <a:r>
              <a:rPr lang="en-US" altLang="en-US" sz="2400" dirty="0">
                <a:sym typeface="+mn-ea"/>
              </a:rPr>
              <a:t>...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12AAED5B-2860-EE73-5E87-FDC7BF8C7D40}"/>
              </a:ext>
            </a:extLst>
          </p:cNvPr>
          <p:cNvSpPr/>
          <p:nvPr/>
        </p:nvSpPr>
        <p:spPr>
          <a:xfrm rot="5400000">
            <a:off x="5530848" y="3396616"/>
            <a:ext cx="270512" cy="2743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The </a:t>
            </a:r>
            <a:r>
              <a:rPr lang="en-US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Challenges </a:t>
            </a:r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in Feature Engineering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</a:t>
            </a:r>
            <a:r>
              <a:rPr lang="en-US" altLang="zh-CN" dirty="0">
                <a:solidFill>
                  <a:schemeClr val="bg1"/>
                </a:solidFill>
              </a:rPr>
              <a:t>Motivation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Similarity Learning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549465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4</a:t>
            </a:fld>
            <a:endParaRPr lang="en-NL" sz="16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94598-3B95-4225-BB8D-D98CE0D6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4294"/>
          </a:xfrm>
        </p:spPr>
        <p:txBody>
          <a:bodyPr>
            <a:normAutofit/>
          </a:bodyPr>
          <a:lstStyle/>
          <a:p>
            <a:r>
              <a:rPr lang="en-US" sz="2400" dirty="0"/>
              <a:t>Only a few features are related to the real leakages</a:t>
            </a:r>
          </a:p>
          <a:p>
            <a:pPr lvl="2"/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5BE096-2F70-4B0B-897F-7752D333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510AE9-9205-3C7F-DC18-EC5273774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820" y="2267381"/>
            <a:ext cx="8767763" cy="254833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E8B0C86-86EC-7206-3D4C-7FCC6AB55446}"/>
              </a:ext>
            </a:extLst>
          </p:cNvPr>
          <p:cNvSpPr txBox="1">
            <a:spLocks/>
          </p:cNvSpPr>
          <p:nvPr/>
        </p:nvSpPr>
        <p:spPr>
          <a:xfrm>
            <a:off x="3352800" y="5736437"/>
            <a:ext cx="6451600" cy="52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 to select relevant features </a:t>
            </a:r>
            <a:r>
              <a:rPr lang="en-US" altLang="zh-CN" sz="2400" dirty="0">
                <a:solidFill>
                  <a:schemeClr val="accent1"/>
                </a:solidFill>
              </a:rPr>
              <a:t>effectively</a:t>
            </a:r>
            <a:r>
              <a:rPr lang="en-US" sz="2400" dirty="0">
                <a:solidFill>
                  <a:schemeClr val="accent1"/>
                </a:solidFill>
              </a:rPr>
              <a:t>?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39D2EF-0B5D-5AE0-8E60-8E6B3EEC3FAF}"/>
              </a:ext>
            </a:extLst>
          </p:cNvPr>
          <p:cNvSpPr txBox="1"/>
          <p:nvPr/>
        </p:nvSpPr>
        <p:spPr>
          <a:xfrm>
            <a:off x="838200" y="4755328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The crypto implementations are more likely to be SCA-resilient, making the feature engineering a challenging task</a:t>
            </a:r>
          </a:p>
        </p:txBody>
      </p:sp>
    </p:spTree>
    <p:extLst>
      <p:ext uri="{BB962C8B-B14F-4D97-AF65-F5344CB8AC3E}">
        <p14:creationId xmlns:p14="http://schemas.microsoft.com/office/powerpoint/2010/main" val="26124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Motivation: Unite and Divide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         </a:t>
            </a:r>
            <a:r>
              <a:rPr lang="en-US" dirty="0">
                <a:solidFill>
                  <a:schemeClr val="bg1"/>
                </a:solidFill>
              </a:rPr>
              <a:t>Motivation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Similarity Learning          Results          Conclusion</a:t>
            </a:r>
            <a:endParaRPr lang="en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354420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5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631560-674D-4DAF-B87A-DE91C121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046" y="1792680"/>
                <a:ext cx="696377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Unite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:r>
                  <a:rPr lang="en-US" sz="2000" dirty="0"/>
                  <a:t>Minimize the intra-class difference</a:t>
                </a:r>
              </a:p>
              <a:p>
                <a:pPr lvl="1"/>
                <a:r>
                  <a:rPr lang="en-US" sz="2000" dirty="0"/>
                  <a:t>The features should be similar when they are </a:t>
                </a:r>
                <a:r>
                  <a:rPr lang="en-US" altLang="zh-CN" sz="2000" dirty="0"/>
                  <a:t>extracted </a:t>
                </a:r>
                <a:r>
                  <a:rPr lang="en-US" sz="2000" dirty="0"/>
                  <a:t>from the leakages with the same cluster (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altLang="zh-CN" sz="2400" dirty="0">
                    <a:latin typeface="Source Sans Pro" panose="020B0604020202020204" pitchFamily="34" charset="0"/>
                    <a:cs typeface="Raavi" panose="020B0502040204020203" pitchFamily="34" charset="0"/>
                  </a:rPr>
                  <a:t>Divide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r>
                      <m:rPr>
                        <m:nor/>
                      </m:rPr>
                      <a:rPr lang="en-US" altLang="zh-CN" sz="2400" dirty="0"/>
                      <m:t>and</m:t>
                    </m:r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:r>
                  <a:rPr lang="en-US" altLang="zh-CN" sz="2000" dirty="0"/>
                  <a:t>Maximize the inter-class difference</a:t>
                </a:r>
              </a:p>
              <a:p>
                <a:pPr lvl="1"/>
                <a:r>
                  <a:rPr lang="en-US" altLang="zh-CN" sz="2000" dirty="0"/>
                  <a:t>The features should be different when they are extracted from the leakages with different clusters (</a:t>
                </a:r>
                <a:r>
                  <a:rPr lang="en-US" altLang="zh-CN" sz="2000" i="1" dirty="0" err="1"/>
                  <a:t>i</a:t>
                </a:r>
                <a:r>
                  <a:rPr lang="en-US" altLang="zh-CN" sz="2000" dirty="0"/>
                  <a:t> and </a:t>
                </a:r>
                <a:r>
                  <a:rPr lang="en-US" altLang="zh-CN" sz="2000" i="1" dirty="0"/>
                  <a:t>i+1</a:t>
                </a:r>
                <a:r>
                  <a:rPr lang="en-US" altLang="zh-CN" sz="2000" dirty="0"/>
                  <a:t>)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046" y="1792680"/>
                <a:ext cx="6963774" cy="4351338"/>
              </a:xfrm>
              <a:blipFill>
                <a:blip r:embed="rId4"/>
                <a:stretch>
                  <a:fillRect l="-1226" t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>
            <a:extLst>
              <a:ext uri="{FF2B5EF4-FFF2-40B4-BE49-F238E27FC236}">
                <a16:creationId xmlns:a16="http://schemas.microsoft.com/office/drawing/2014/main" id="{7B16031B-DCB8-4AF0-A1D5-0E6FEA27DA19}"/>
              </a:ext>
            </a:extLst>
          </p:cNvPr>
          <p:cNvSpPr/>
          <p:nvPr/>
        </p:nvSpPr>
        <p:spPr>
          <a:xfrm>
            <a:off x="8252563" y="2402377"/>
            <a:ext cx="2458330" cy="2458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/>
              <p:nvPr/>
            </p:nvSpPr>
            <p:spPr>
              <a:xfrm>
                <a:off x="10717202" y="3362274"/>
                <a:ext cx="538535" cy="53853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202" y="3362274"/>
                <a:ext cx="538535" cy="538535"/>
              </a:xfrm>
              <a:prstGeom prst="ellipse">
                <a:avLst/>
              </a:prstGeom>
              <a:blipFill>
                <a:blip r:embed="rId5"/>
                <a:stretch>
                  <a:fillRect l="-4444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/>
              <p:nvPr/>
            </p:nvSpPr>
            <p:spPr>
              <a:xfrm>
                <a:off x="9889785" y="2696528"/>
                <a:ext cx="549126" cy="5385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785" y="2696528"/>
                <a:ext cx="549126" cy="5385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椭圆 35">
            <a:extLst>
              <a:ext uri="{FF2B5EF4-FFF2-40B4-BE49-F238E27FC236}">
                <a16:creationId xmlns:a16="http://schemas.microsoft.com/office/drawing/2014/main" id="{42EE0F8B-EB54-42C9-B29F-539E91734FDE}"/>
              </a:ext>
            </a:extLst>
          </p:cNvPr>
          <p:cNvSpPr/>
          <p:nvPr/>
        </p:nvSpPr>
        <p:spPr>
          <a:xfrm>
            <a:off x="8826666" y="2964901"/>
            <a:ext cx="1333280" cy="13332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/>
              <p:nvPr/>
            </p:nvSpPr>
            <p:spPr>
              <a:xfrm>
                <a:off x="9212461" y="3362274"/>
                <a:ext cx="538534" cy="5385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461" y="3362274"/>
                <a:ext cx="538534" cy="5385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101">
            <a:extLst>
              <a:ext uri="{FF2B5EF4-FFF2-40B4-BE49-F238E27FC236}">
                <a16:creationId xmlns:a16="http://schemas.microsoft.com/office/drawing/2014/main" id="{439CE6CB-E84E-45F9-BABF-F6A588427BDE}"/>
              </a:ext>
            </a:extLst>
          </p:cNvPr>
          <p:cNvCxnSpPr>
            <a:cxnSpLocks/>
            <a:stCxn id="38" idx="6"/>
            <a:endCxn id="32" idx="6"/>
          </p:cNvCxnSpPr>
          <p:nvPr/>
        </p:nvCxnSpPr>
        <p:spPr>
          <a:xfrm>
            <a:off x="9750995" y="3631541"/>
            <a:ext cx="959898" cy="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101">
            <a:extLst>
              <a:ext uri="{FF2B5EF4-FFF2-40B4-BE49-F238E27FC236}">
                <a16:creationId xmlns:a16="http://schemas.microsoft.com/office/drawing/2014/main" id="{61E77AAE-0543-4120-845C-90F0F0EA7086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9672129" y="3156196"/>
            <a:ext cx="298074" cy="28494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latin typeface="Source Sans Pro" panose="020B0604020202020204" pitchFamily="34" charset="0"/>
                <a:cs typeface="Raavi" panose="020B0502040204020203" pitchFamily="34" charset="0"/>
              </a:rPr>
              <a:t>Triplet Network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altLang="zh-CN" dirty="0">
                <a:solidFill>
                  <a:schemeClr val="bg1"/>
                </a:solidFill>
              </a:rPr>
              <a:t>Similarity Learning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634811" y="4633363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6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BF9E1D-DB76-4DB0-8325-BCB980FE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90D08E-9A58-C7AB-5B95-7BC1420E4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67" y="1715735"/>
            <a:ext cx="6365841" cy="3845577"/>
          </a:xfrm>
          <a:prstGeom prst="rect">
            <a:avLst/>
          </a:prstGeom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51B397BA-6CC0-F9AB-AD4E-A07725CA8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" y="1834362"/>
            <a:ext cx="886460" cy="697865"/>
          </a:xfrm>
          <a:prstGeom prst="rect">
            <a:avLst/>
          </a:prstGeom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E42A23C9-C4F3-77AF-3C1A-95D083621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77" y="3348720"/>
            <a:ext cx="887095" cy="697865"/>
          </a:xfrm>
          <a:prstGeom prst="rect">
            <a:avLst/>
          </a:prstGeom>
        </p:spPr>
      </p:pic>
      <p:pic>
        <p:nvPicPr>
          <p:cNvPr id="12" name="Picture 26">
            <a:extLst>
              <a:ext uri="{FF2B5EF4-FFF2-40B4-BE49-F238E27FC236}">
                <a16:creationId xmlns:a16="http://schemas.microsoft.com/office/drawing/2014/main" id="{2B2AA075-D99C-10CB-EDC3-41D036E24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11" y="4881337"/>
            <a:ext cx="699770" cy="466725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A145D692-F2FB-889C-217A-ABFF4F7BDF43}"/>
              </a:ext>
            </a:extLst>
          </p:cNvPr>
          <p:cNvSpPr/>
          <p:nvPr/>
        </p:nvSpPr>
        <p:spPr>
          <a:xfrm>
            <a:off x="8252563" y="2402377"/>
            <a:ext cx="2458330" cy="2458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6BBDDFEA-3131-0438-D07C-3F64C7EA75EF}"/>
                  </a:ext>
                </a:extLst>
              </p:cNvPr>
              <p:cNvSpPr/>
              <p:nvPr/>
            </p:nvSpPr>
            <p:spPr>
              <a:xfrm>
                <a:off x="10717202" y="3362274"/>
                <a:ext cx="538535" cy="53853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6BBDDFEA-3131-0438-D07C-3F64C7EA7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202" y="3362274"/>
                <a:ext cx="538535" cy="538535"/>
              </a:xfrm>
              <a:prstGeom prst="ellipse">
                <a:avLst/>
              </a:prstGeom>
              <a:blipFill>
                <a:blip r:embed="rId8"/>
                <a:stretch>
                  <a:fillRect l="-4444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F3AAC424-9B3C-10B9-4093-EA6140B8B7C4}"/>
                  </a:ext>
                </a:extLst>
              </p:cNvPr>
              <p:cNvSpPr/>
              <p:nvPr/>
            </p:nvSpPr>
            <p:spPr>
              <a:xfrm>
                <a:off x="9889785" y="2696528"/>
                <a:ext cx="549126" cy="5385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F3AAC424-9B3C-10B9-4093-EA6140B8B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785" y="2696528"/>
                <a:ext cx="549126" cy="53853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椭圆 16">
            <a:extLst>
              <a:ext uri="{FF2B5EF4-FFF2-40B4-BE49-F238E27FC236}">
                <a16:creationId xmlns:a16="http://schemas.microsoft.com/office/drawing/2014/main" id="{200C260E-DF30-9847-13E9-DC2EE8852FC8}"/>
              </a:ext>
            </a:extLst>
          </p:cNvPr>
          <p:cNvSpPr/>
          <p:nvPr/>
        </p:nvSpPr>
        <p:spPr>
          <a:xfrm>
            <a:off x="8826666" y="2964901"/>
            <a:ext cx="1333280" cy="13332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EC33992-A083-4BA7-0543-984C93AA0E4D}"/>
                  </a:ext>
                </a:extLst>
              </p:cNvPr>
              <p:cNvSpPr/>
              <p:nvPr/>
            </p:nvSpPr>
            <p:spPr>
              <a:xfrm>
                <a:off x="9212461" y="3362274"/>
                <a:ext cx="538534" cy="5385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EC33992-A083-4BA7-0543-984C93AA0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461" y="3362274"/>
                <a:ext cx="538534" cy="53853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01">
            <a:extLst>
              <a:ext uri="{FF2B5EF4-FFF2-40B4-BE49-F238E27FC236}">
                <a16:creationId xmlns:a16="http://schemas.microsoft.com/office/drawing/2014/main" id="{3C1F3D68-BBBF-8A44-2A63-208D0AA30651}"/>
              </a:ext>
            </a:extLst>
          </p:cNvPr>
          <p:cNvCxnSpPr>
            <a:cxnSpLocks/>
            <a:stCxn id="18" idx="6"/>
            <a:endCxn id="13" idx="6"/>
          </p:cNvCxnSpPr>
          <p:nvPr/>
        </p:nvCxnSpPr>
        <p:spPr>
          <a:xfrm>
            <a:off x="9750995" y="3631541"/>
            <a:ext cx="959898" cy="0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101">
            <a:extLst>
              <a:ext uri="{FF2B5EF4-FFF2-40B4-BE49-F238E27FC236}">
                <a16:creationId xmlns:a16="http://schemas.microsoft.com/office/drawing/2014/main" id="{1DEA874C-2142-5BB1-28E3-DDF6019D353F}"/>
              </a:ext>
            </a:extLst>
          </p:cNvPr>
          <p:cNvCxnSpPr>
            <a:cxnSpLocks/>
            <a:stCxn id="18" idx="7"/>
            <a:endCxn id="16" idx="3"/>
          </p:cNvCxnSpPr>
          <p:nvPr/>
        </p:nvCxnSpPr>
        <p:spPr>
          <a:xfrm flipV="1">
            <a:off x="9672129" y="3156196"/>
            <a:ext cx="298074" cy="28494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Learning from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Semi-hard </a:t>
            </a:r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Samples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dirty="0">
                <a:solidFill>
                  <a:schemeClr val="bg1"/>
                </a:solidFill>
              </a:rPr>
              <a:t>Similarity Learning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354420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7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631560-674D-4DAF-B87A-DE91C121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Easy positives/negatives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altLang="zh-CN" sz="2000" dirty="0"/>
                  <a:t>The bias introduced by easy negatives makes it difficult for a network to learn rich semantic relationships from </a:t>
                </a:r>
                <a:r>
                  <a:rPr lang="en-US" altLang="zh-CN" sz="2000" dirty="0" smtClean="0"/>
                  <a:t>samples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  <a:blipFill>
                <a:blip r:embed="rId4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6586CC63-F945-46C4-A9C5-0BF4A4E9893C}"/>
              </a:ext>
            </a:extLst>
          </p:cNvPr>
          <p:cNvSpPr/>
          <p:nvPr/>
        </p:nvSpPr>
        <p:spPr>
          <a:xfrm>
            <a:off x="7536394" y="1750638"/>
            <a:ext cx="3775768" cy="37757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B16031B-DCB8-4AF0-A1D5-0E6FEA27DA19}"/>
              </a:ext>
            </a:extLst>
          </p:cNvPr>
          <p:cNvSpPr/>
          <p:nvPr/>
        </p:nvSpPr>
        <p:spPr>
          <a:xfrm>
            <a:off x="8192771" y="2402377"/>
            <a:ext cx="2458330" cy="2458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/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椭圆 35">
            <a:extLst>
              <a:ext uri="{FF2B5EF4-FFF2-40B4-BE49-F238E27FC236}">
                <a16:creationId xmlns:a16="http://schemas.microsoft.com/office/drawing/2014/main" id="{42EE0F8B-EB54-42C9-B29F-539E91734FDE}"/>
              </a:ext>
            </a:extLst>
          </p:cNvPr>
          <p:cNvSpPr/>
          <p:nvPr/>
        </p:nvSpPr>
        <p:spPr>
          <a:xfrm>
            <a:off x="8766874" y="2964901"/>
            <a:ext cx="1333280" cy="13332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/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101">
            <a:extLst>
              <a:ext uri="{FF2B5EF4-FFF2-40B4-BE49-F238E27FC236}">
                <a16:creationId xmlns:a16="http://schemas.microsoft.com/office/drawing/2014/main" id="{61E77AAE-0543-4120-845C-90F0F0EA7086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9612337" y="3156196"/>
            <a:ext cx="298074" cy="28494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/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101">
            <a:extLst>
              <a:ext uri="{FF2B5EF4-FFF2-40B4-BE49-F238E27FC236}">
                <a16:creationId xmlns:a16="http://schemas.microsoft.com/office/drawing/2014/main" id="{439CE6CB-E84E-45F9-BABF-F6A588427BDE}"/>
              </a:ext>
            </a:extLst>
          </p:cNvPr>
          <p:cNvCxnSpPr>
            <a:cxnSpLocks/>
            <a:stCxn id="38" idx="6"/>
            <a:endCxn id="31" idx="6"/>
          </p:cNvCxnSpPr>
          <p:nvPr/>
        </p:nvCxnSpPr>
        <p:spPr>
          <a:xfrm>
            <a:off x="9691203" y="3631541"/>
            <a:ext cx="1620959" cy="698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2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Learning from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Semi-hard </a:t>
            </a:r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Samples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dirty="0">
                <a:solidFill>
                  <a:schemeClr val="bg1"/>
                </a:solidFill>
              </a:rPr>
              <a:t>Similarity Learning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354420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8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631560-674D-4DAF-B87A-DE91C121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Easy positives/negatives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altLang="zh-CN" sz="2000" dirty="0"/>
                  <a:t>The bias introduced by easy negatives makes it difficult for a network to learn rich semantic relationships from </a:t>
                </a:r>
                <a:r>
                  <a:rPr lang="en-US" altLang="zh-CN" sz="2000" dirty="0" smtClean="0"/>
                  <a:t>samples</a:t>
                </a:r>
              </a:p>
              <a:p>
                <a:pPr lvl="1"/>
                <a:endParaRPr lang="en-US" sz="2400" dirty="0" smtClean="0"/>
              </a:p>
              <a:p>
                <a:endParaRPr lang="en-US" sz="2000" dirty="0" smtClean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Hard </a:t>
                </a:r>
                <a:r>
                  <a:rPr lang="en-US" sz="2400" dirty="0" smtClean="0"/>
                  <a:t>negatives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The hard learning task make the learning algorithm difficult to converge.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  <a:blipFill>
                <a:blip r:embed="rId4"/>
                <a:stretch>
                  <a:fillRect l="-1217" t="-196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6586CC63-F945-46C4-A9C5-0BF4A4E9893C}"/>
              </a:ext>
            </a:extLst>
          </p:cNvPr>
          <p:cNvSpPr/>
          <p:nvPr/>
        </p:nvSpPr>
        <p:spPr>
          <a:xfrm>
            <a:off x="7536394" y="1750638"/>
            <a:ext cx="3775768" cy="37757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B16031B-DCB8-4AF0-A1D5-0E6FEA27DA19}"/>
              </a:ext>
            </a:extLst>
          </p:cNvPr>
          <p:cNvSpPr/>
          <p:nvPr/>
        </p:nvSpPr>
        <p:spPr>
          <a:xfrm>
            <a:off x="8192771" y="2402377"/>
            <a:ext cx="2458330" cy="2458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36E0990-EA39-45C6-B23B-EA633C323136}"/>
                  </a:ext>
                </a:extLst>
              </p:cNvPr>
              <p:cNvSpPr/>
              <p:nvPr/>
            </p:nvSpPr>
            <p:spPr>
              <a:xfrm>
                <a:off x="9187999" y="4337761"/>
                <a:ext cx="491030" cy="49895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36E0990-EA39-45C6-B23B-EA633C32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999" y="4337761"/>
                <a:ext cx="491030" cy="498954"/>
              </a:xfrm>
              <a:prstGeom prst="ellipse">
                <a:avLst/>
              </a:prstGeom>
              <a:blipFill>
                <a:blip r:embed="rId5"/>
                <a:stretch>
                  <a:fillRect l="-9639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/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椭圆 35">
            <a:extLst>
              <a:ext uri="{FF2B5EF4-FFF2-40B4-BE49-F238E27FC236}">
                <a16:creationId xmlns:a16="http://schemas.microsoft.com/office/drawing/2014/main" id="{42EE0F8B-EB54-42C9-B29F-539E91734FDE}"/>
              </a:ext>
            </a:extLst>
          </p:cNvPr>
          <p:cNvSpPr/>
          <p:nvPr/>
        </p:nvSpPr>
        <p:spPr>
          <a:xfrm>
            <a:off x="8766874" y="2964901"/>
            <a:ext cx="1333280" cy="13332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箭头连接符 101">
            <a:extLst>
              <a:ext uri="{FF2B5EF4-FFF2-40B4-BE49-F238E27FC236}">
                <a16:creationId xmlns:a16="http://schemas.microsoft.com/office/drawing/2014/main" id="{BF987FC2-552C-468A-A427-4232F83FD594}"/>
              </a:ext>
            </a:extLst>
          </p:cNvPr>
          <p:cNvCxnSpPr>
            <a:cxnSpLocks/>
            <a:stCxn id="38" idx="4"/>
            <a:endCxn id="36" idx="4"/>
          </p:cNvCxnSpPr>
          <p:nvPr/>
        </p:nvCxnSpPr>
        <p:spPr>
          <a:xfrm>
            <a:off x="9421936" y="3900808"/>
            <a:ext cx="11578" cy="397373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/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101">
            <a:extLst>
              <a:ext uri="{FF2B5EF4-FFF2-40B4-BE49-F238E27FC236}">
                <a16:creationId xmlns:a16="http://schemas.microsoft.com/office/drawing/2014/main" id="{61E77AAE-0543-4120-845C-90F0F0EA7086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9612337" y="3156196"/>
            <a:ext cx="298074" cy="28494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/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101">
            <a:extLst>
              <a:ext uri="{FF2B5EF4-FFF2-40B4-BE49-F238E27FC236}">
                <a16:creationId xmlns:a16="http://schemas.microsoft.com/office/drawing/2014/main" id="{439CE6CB-E84E-45F9-BABF-F6A588427BDE}"/>
              </a:ext>
            </a:extLst>
          </p:cNvPr>
          <p:cNvCxnSpPr>
            <a:cxnSpLocks/>
            <a:stCxn id="38" idx="6"/>
            <a:endCxn id="31" idx="6"/>
          </p:cNvCxnSpPr>
          <p:nvPr/>
        </p:nvCxnSpPr>
        <p:spPr>
          <a:xfrm>
            <a:off x="9691203" y="3631541"/>
            <a:ext cx="1620959" cy="698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2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C7CB-BEC5-4131-A102-9442C5FF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Learning from </a:t>
            </a:r>
            <a:r>
              <a:rPr lang="en-US" altLang="zh-CN" sz="4800" dirty="0" smtClean="0">
                <a:latin typeface="Source Sans Pro" panose="020B0604020202020204" pitchFamily="34" charset="0"/>
                <a:cs typeface="Raavi" panose="020B0502040204020203" pitchFamily="34" charset="0"/>
              </a:rPr>
              <a:t>Semi-hard </a:t>
            </a:r>
            <a:r>
              <a:rPr lang="en-US" altLang="zh-CN" sz="4800" dirty="0">
                <a:latin typeface="Source Sans Pro" panose="020B0604020202020204" pitchFamily="34" charset="0"/>
                <a:cs typeface="Raavi" panose="020B0502040204020203" pitchFamily="34" charset="0"/>
              </a:rPr>
              <a:t>Samples</a:t>
            </a:r>
            <a:endParaRPr lang="en-NL" sz="4800" dirty="0">
              <a:latin typeface="Source Sans Pro" panose="020B0604020202020204" pitchFamily="34" charset="0"/>
              <a:cs typeface="Raav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21752-6829-42DF-86C6-8C4727FDC79F}"/>
              </a:ext>
            </a:extLst>
          </p:cNvPr>
          <p:cNvSpPr/>
          <p:nvPr/>
        </p:nvSpPr>
        <p:spPr>
          <a:xfrm>
            <a:off x="0" y="6333932"/>
            <a:ext cx="1219200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          Motivation          </a:t>
            </a:r>
            <a:r>
              <a:rPr lang="en-US" dirty="0">
                <a:solidFill>
                  <a:schemeClr val="bg1"/>
                </a:solidFill>
              </a:rPr>
              <a:t>Similarity Learning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       Results          Conclusion</a:t>
            </a:r>
            <a:endParaRPr lang="en-N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DCDD6-8F8B-4E43-98B8-0600DAE5C53C}"/>
              </a:ext>
            </a:extLst>
          </p:cNvPr>
          <p:cNvSpPr/>
          <p:nvPr/>
        </p:nvSpPr>
        <p:spPr>
          <a:xfrm>
            <a:off x="488555" y="409515"/>
            <a:ext cx="95250" cy="533599"/>
          </a:xfrm>
          <a:prstGeom prst="rect">
            <a:avLst/>
          </a:prstGeom>
          <a:solidFill>
            <a:srgbClr val="00A6D6"/>
          </a:solidFill>
          <a:ln>
            <a:solidFill>
              <a:srgbClr val="00A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ijdelijke aanduiding voor tekst 22">
            <a:extLst>
              <a:ext uri="{FF2B5EF4-FFF2-40B4-BE49-F238E27FC236}">
                <a16:creationId xmlns:a16="http://schemas.microsoft.com/office/drawing/2014/main" id="{BC075D5C-3CF4-48BE-BDCB-FA686447F36B}"/>
              </a:ext>
            </a:extLst>
          </p:cNvPr>
          <p:cNvSpPr txBox="1">
            <a:spLocks/>
          </p:cNvSpPr>
          <p:nvPr/>
        </p:nvSpPr>
        <p:spPr>
          <a:xfrm>
            <a:off x="1795780" y="4354420"/>
            <a:ext cx="1454913" cy="688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C310A03-989B-46D6-82C6-1EF6D76F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8175" y="6426390"/>
            <a:ext cx="3514817" cy="365125"/>
          </a:xfrm>
        </p:spPr>
        <p:txBody>
          <a:bodyPr/>
          <a:lstStyle/>
          <a:p>
            <a:fld id="{1195FA81-A951-4E64-85A8-A3699FC1FF51}" type="slidenum">
              <a:rPr lang="en-NL" sz="1600" smtClean="0">
                <a:solidFill>
                  <a:schemeClr val="bg1"/>
                </a:solidFill>
              </a:rPr>
              <a:t>9</a:t>
            </a:fld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631560-674D-4DAF-B87A-DE91C121A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5" y="6344840"/>
            <a:ext cx="929190" cy="386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Easy positives/negatives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altLang="zh-CN" sz="2000" dirty="0"/>
                  <a:t>The bias introduced by easy negatives makes it difficult for a network to learn rich semantic relationships from </a:t>
                </a:r>
                <a:r>
                  <a:rPr lang="en-US" altLang="zh-CN" sz="2000" dirty="0" smtClean="0"/>
                  <a:t>samples</a:t>
                </a:r>
              </a:p>
              <a:p>
                <a:pPr lvl="1"/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Semi-hard samples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)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𝑚𝑎𝑟𝑔𝑖𝑛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&lt;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Hard </a:t>
                </a:r>
                <a:r>
                  <a:rPr lang="en-US" sz="2400" dirty="0" smtClean="0"/>
                  <a:t>negatives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400" dirty="0"/>
                  <a:t>): </a:t>
                </a: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The hard learning task make the learning algorithm difficult to converge.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059603-CD5B-42D7-BA9A-46F991A5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046" y="1792680"/>
                <a:ext cx="7012711" cy="4351338"/>
              </a:xfrm>
              <a:blipFill>
                <a:blip r:embed="rId4"/>
                <a:stretch>
                  <a:fillRect l="-1217" t="-266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>
            <a:extLst>
              <a:ext uri="{FF2B5EF4-FFF2-40B4-BE49-F238E27FC236}">
                <a16:creationId xmlns:a16="http://schemas.microsoft.com/office/drawing/2014/main" id="{6586CC63-F945-46C4-A9C5-0BF4A4E9893C}"/>
              </a:ext>
            </a:extLst>
          </p:cNvPr>
          <p:cNvSpPr/>
          <p:nvPr/>
        </p:nvSpPr>
        <p:spPr>
          <a:xfrm>
            <a:off x="7536394" y="1750638"/>
            <a:ext cx="3775768" cy="37757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B16031B-DCB8-4AF0-A1D5-0E6FEA27DA19}"/>
              </a:ext>
            </a:extLst>
          </p:cNvPr>
          <p:cNvSpPr/>
          <p:nvPr/>
        </p:nvSpPr>
        <p:spPr>
          <a:xfrm>
            <a:off x="8192771" y="2402377"/>
            <a:ext cx="2458330" cy="245832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/>
              <p:nvPr/>
            </p:nvSpPr>
            <p:spPr>
              <a:xfrm>
                <a:off x="10235583" y="4410705"/>
                <a:ext cx="538535" cy="53853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83" y="4410705"/>
                <a:ext cx="538535" cy="538535"/>
              </a:xfrm>
              <a:prstGeom prst="ellipse">
                <a:avLst/>
              </a:prstGeom>
              <a:blipFill>
                <a:blip r:embed="rId5"/>
                <a:stretch>
                  <a:fillRect l="-4444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36E0990-EA39-45C6-B23B-EA633C323136}"/>
                  </a:ext>
                </a:extLst>
              </p:cNvPr>
              <p:cNvSpPr/>
              <p:nvPr/>
            </p:nvSpPr>
            <p:spPr>
              <a:xfrm>
                <a:off x="9187999" y="4337761"/>
                <a:ext cx="491030" cy="49895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36E0990-EA39-45C6-B23B-EA633C323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999" y="4337761"/>
                <a:ext cx="491030" cy="498954"/>
              </a:xfrm>
              <a:prstGeom prst="ellipse">
                <a:avLst/>
              </a:prstGeom>
              <a:blipFill>
                <a:blip r:embed="rId6"/>
                <a:stretch>
                  <a:fillRect l="-9639"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/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F2DA5F9E-676E-4BD6-8DAF-5BBC069B8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993" y="2696528"/>
                <a:ext cx="549126" cy="5385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椭圆 35">
            <a:extLst>
              <a:ext uri="{FF2B5EF4-FFF2-40B4-BE49-F238E27FC236}">
                <a16:creationId xmlns:a16="http://schemas.microsoft.com/office/drawing/2014/main" id="{42EE0F8B-EB54-42C9-B29F-539E91734FDE}"/>
              </a:ext>
            </a:extLst>
          </p:cNvPr>
          <p:cNvSpPr/>
          <p:nvPr/>
        </p:nvSpPr>
        <p:spPr>
          <a:xfrm>
            <a:off x="8766874" y="2964901"/>
            <a:ext cx="1333280" cy="133328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" name="直接箭头连接符 101">
            <a:extLst>
              <a:ext uri="{FF2B5EF4-FFF2-40B4-BE49-F238E27FC236}">
                <a16:creationId xmlns:a16="http://schemas.microsoft.com/office/drawing/2014/main" id="{BF987FC2-552C-468A-A427-4232F83FD594}"/>
              </a:ext>
            </a:extLst>
          </p:cNvPr>
          <p:cNvCxnSpPr>
            <a:cxnSpLocks/>
            <a:stCxn id="38" idx="4"/>
            <a:endCxn id="36" idx="4"/>
          </p:cNvCxnSpPr>
          <p:nvPr/>
        </p:nvCxnSpPr>
        <p:spPr>
          <a:xfrm>
            <a:off x="9421936" y="3900808"/>
            <a:ext cx="11578" cy="397373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/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C08F713E-1770-4C4A-8B13-D9CC881D4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669" y="3362274"/>
                <a:ext cx="538534" cy="53853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101">
            <a:extLst>
              <a:ext uri="{FF2B5EF4-FFF2-40B4-BE49-F238E27FC236}">
                <a16:creationId xmlns:a16="http://schemas.microsoft.com/office/drawing/2014/main" id="{439CE6CB-E84E-45F9-BABF-F6A588427BDE}"/>
              </a:ext>
            </a:extLst>
          </p:cNvPr>
          <p:cNvCxnSpPr>
            <a:cxnSpLocks/>
            <a:stCxn id="38" idx="5"/>
            <a:endCxn id="32" idx="5"/>
          </p:cNvCxnSpPr>
          <p:nvPr/>
        </p:nvCxnSpPr>
        <p:spPr>
          <a:xfrm>
            <a:off x="9612337" y="3821942"/>
            <a:ext cx="678750" cy="678749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101">
            <a:extLst>
              <a:ext uri="{FF2B5EF4-FFF2-40B4-BE49-F238E27FC236}">
                <a16:creationId xmlns:a16="http://schemas.microsoft.com/office/drawing/2014/main" id="{61E77AAE-0543-4120-845C-90F0F0EA7086}"/>
              </a:ext>
            </a:extLst>
          </p:cNvPr>
          <p:cNvCxnSpPr>
            <a:cxnSpLocks/>
            <a:stCxn id="38" idx="7"/>
            <a:endCxn id="35" idx="3"/>
          </p:cNvCxnSpPr>
          <p:nvPr/>
        </p:nvCxnSpPr>
        <p:spPr>
          <a:xfrm flipV="1">
            <a:off x="9612337" y="3156196"/>
            <a:ext cx="298074" cy="284944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/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椭圆 32">
                <a:extLst>
                  <a:ext uri="{FF2B5EF4-FFF2-40B4-BE49-F238E27FC236}">
                    <a16:creationId xmlns:a16="http://schemas.microsoft.com/office/drawing/2014/main" id="{92CD3D22-CAED-4FBE-94C1-9F159BB74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612" y="3369255"/>
                <a:ext cx="538535" cy="5385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101">
            <a:extLst>
              <a:ext uri="{FF2B5EF4-FFF2-40B4-BE49-F238E27FC236}">
                <a16:creationId xmlns:a16="http://schemas.microsoft.com/office/drawing/2014/main" id="{439CE6CB-E84E-45F9-BABF-F6A588427BDE}"/>
              </a:ext>
            </a:extLst>
          </p:cNvPr>
          <p:cNvCxnSpPr>
            <a:cxnSpLocks/>
            <a:stCxn id="38" idx="6"/>
            <a:endCxn id="31" idx="6"/>
          </p:cNvCxnSpPr>
          <p:nvPr/>
        </p:nvCxnSpPr>
        <p:spPr>
          <a:xfrm>
            <a:off x="9691203" y="3631541"/>
            <a:ext cx="1620959" cy="6982"/>
          </a:xfrm>
          <a:prstGeom prst="straightConnector1">
            <a:avLst/>
          </a:prstGeom>
          <a:ln w="1905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0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1328</Words>
  <Application>Microsoft Office PowerPoint</Application>
  <PresentationFormat>Widescreen</PresentationFormat>
  <Paragraphs>258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Raavi</vt:lpstr>
      <vt:lpstr>Source Sans Pro</vt:lpstr>
      <vt:lpstr>Arial</vt:lpstr>
      <vt:lpstr>Calibri</vt:lpstr>
      <vt:lpstr>Calibri Light</vt:lpstr>
      <vt:lpstr>Cambria Math</vt:lpstr>
      <vt:lpstr>Office Theme</vt:lpstr>
      <vt:lpstr>The Best of Two Worlds:  Deep Learning-assisted Template Attack</vt:lpstr>
      <vt:lpstr>Side-channel Analysis (SCA)</vt:lpstr>
      <vt:lpstr>Profiled SCA</vt:lpstr>
      <vt:lpstr>The Challenges in Feature Engineering</vt:lpstr>
      <vt:lpstr>Motivation: Unite and Divide</vt:lpstr>
      <vt:lpstr>Triplet Network</vt:lpstr>
      <vt:lpstr>Learning from Semi-hard Samples</vt:lpstr>
      <vt:lpstr>Learning from Semi-hard Samples</vt:lpstr>
      <vt:lpstr>Learning from Semi-hard Samples</vt:lpstr>
      <vt:lpstr>Triplet Loss with Hybrid Distance</vt:lpstr>
      <vt:lpstr>Triplet Loss with Hybrid Distance</vt:lpstr>
      <vt:lpstr>Triplet-assisted profiled SCA</vt:lpstr>
      <vt:lpstr>Attack Method and Setup</vt:lpstr>
      <vt:lpstr>Performance Benchmark</vt:lpstr>
      <vt:lpstr>Benchmark: Attack Methods</vt:lpstr>
      <vt:lpstr>Benchmark: Noise Resilience*</vt:lpstr>
      <vt:lpstr>Benchmark: Loss Functions</vt:lpstr>
      <vt:lpstr>Hyperparameter Evaluation</vt:lpstr>
      <vt:lpstr>Loss Function: a</vt:lpstr>
      <vt:lpstr>Embedding Size</vt:lpstr>
      <vt:lpstr>Triplet Margin</vt:lpstr>
      <vt:lpstr>Training Epochs</vt:lpstr>
      <vt:lpstr>Training Set Size</vt:lpstr>
      <vt:lpstr>Conclusions</vt:lpstr>
      <vt:lpstr>The Best of Two Worlds:  Deep Learning-assisted Template Attack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Functions for Profiled Side-Channel Analysis</dc:title>
  <dc:creator>Maikel kerkhof</dc:creator>
  <cp:lastModifiedBy>Lichao Wu</cp:lastModifiedBy>
  <cp:revision>143</cp:revision>
  <dcterms:created xsi:type="dcterms:W3CDTF">2021-08-05T11:03:54Z</dcterms:created>
  <dcterms:modified xsi:type="dcterms:W3CDTF">2022-09-13T09:53:26Z</dcterms:modified>
</cp:coreProperties>
</file>