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8"/>
  </p:notesMasterIdLst>
  <p:sldIdLst>
    <p:sldId id="274" r:id="rId2"/>
    <p:sldId id="276" r:id="rId3"/>
    <p:sldId id="259" r:id="rId4"/>
    <p:sldId id="277" r:id="rId5"/>
    <p:sldId id="278" r:id="rId6"/>
    <p:sldId id="266" r:id="rId7"/>
    <p:sldId id="279" r:id="rId8"/>
    <p:sldId id="280" r:id="rId9"/>
    <p:sldId id="281" r:id="rId10"/>
    <p:sldId id="282" r:id="rId11"/>
    <p:sldId id="283" r:id="rId12"/>
    <p:sldId id="268" r:id="rId13"/>
    <p:sldId id="284" r:id="rId14"/>
    <p:sldId id="285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8" autoAdjust="0"/>
    <p:restoredTop sz="91147" autoAdjust="0"/>
  </p:normalViewPr>
  <p:slideViewPr>
    <p:cSldViewPr snapToGrid="0">
      <p:cViewPr varScale="1">
        <p:scale>
          <a:sx n="61" d="100"/>
          <a:sy n="61" d="100"/>
        </p:scale>
        <p:origin x="85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01D17-FB47-443F-ABB5-AF7D1CF62AE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BC474-00BA-4787-A080-C9F8DEE2D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C474-00BA-4787-A080-C9F8DEE2DE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7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Triplex and </a:t>
            </a:r>
            <a:r>
              <a:rPr lang="en-US" dirty="0" err="1"/>
              <a:t>Ascon</a:t>
            </a:r>
            <a:r>
              <a:rPr lang="en-US" dirty="0"/>
              <a:t> are </a:t>
            </a:r>
            <a:r>
              <a:rPr lang="en-US" dirty="0" err="1"/>
              <a:t>levled</a:t>
            </a:r>
            <a:r>
              <a:rPr lang="en-US" dirty="0"/>
              <a:t> protected while Romulus-N is uniformly protected.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Figure A, we show the number of cycles required for encrypting messages of various</a:t>
            </a:r>
          </a:p>
          <a:p>
            <a:r>
              <a:rPr lang="en-US" dirty="0"/>
              <a:t>length. </a:t>
            </a:r>
          </a:p>
          <a:p>
            <a:r>
              <a:rPr lang="en-US" dirty="0"/>
              <a:t>1. For short messages, the encryption time is dominated by the KDF and TGF. This</a:t>
            </a:r>
          </a:p>
          <a:p>
            <a:r>
              <a:rPr lang="en-US" dirty="0"/>
              <a:t>duration is longer for Triplex than for </a:t>
            </a:r>
            <a:r>
              <a:rPr lang="en-US" dirty="0" err="1"/>
              <a:t>Ascon</a:t>
            </a:r>
            <a:r>
              <a:rPr lang="en-US" dirty="0"/>
              <a:t>, mainly due to the larger number of rounds</a:t>
            </a:r>
          </a:p>
          <a:p>
            <a:r>
              <a:rPr lang="en-US" dirty="0"/>
              <a:t>in Skinny. </a:t>
            </a:r>
          </a:p>
          <a:p>
            <a:r>
              <a:rPr lang="en-US" dirty="0"/>
              <a:t>2. For longer messages, </a:t>
            </a:r>
            <a:r>
              <a:rPr lang="en-US" dirty="0" err="1"/>
              <a:t>Ascon</a:t>
            </a:r>
            <a:r>
              <a:rPr lang="en-US" dirty="0"/>
              <a:t> takes 24 cycles to encrypt a 64 bit message block,</a:t>
            </a:r>
          </a:p>
          <a:p>
            <a:r>
              <a:rPr lang="en-US" dirty="0"/>
              <a:t>while Triplex takes 3 × 40 cycles to encrypt 256 bits of message. </a:t>
            </a:r>
          </a:p>
          <a:p>
            <a:r>
              <a:rPr lang="en-US" dirty="0"/>
              <a:t>3. Overall, </a:t>
            </a:r>
            <a:r>
              <a:rPr lang="en-US" dirty="0" err="1"/>
              <a:t>Ascon</a:t>
            </a:r>
            <a:r>
              <a:rPr lang="en-US" dirty="0"/>
              <a:t> has a slightly better throughput despite a more serial architecture.</a:t>
            </a:r>
          </a:p>
          <a:p>
            <a:r>
              <a:rPr lang="en-US" dirty="0"/>
              <a:t>But these results are sensitive to the security margins taken by designers.</a:t>
            </a:r>
          </a:p>
          <a:p>
            <a:r>
              <a:rPr lang="en-US" dirty="0"/>
              <a:t>4. Eventually, the different slope of Romulus-N’s performance confirms an interest of</a:t>
            </a:r>
          </a:p>
          <a:p>
            <a:r>
              <a:rPr lang="en-US" dirty="0"/>
              <a:t>leveled implementations from the viewpoint of throughput. </a:t>
            </a:r>
          </a:p>
          <a:p>
            <a:endParaRPr lang="en-US" dirty="0"/>
          </a:p>
          <a:p>
            <a:r>
              <a:rPr lang="en-US" dirty="0"/>
              <a:t>In Figure B, we can see that the area of these implementations is dominated by</a:t>
            </a:r>
          </a:p>
          <a:p>
            <a:r>
              <a:rPr lang="en-US" dirty="0"/>
              <a:t>the masked primitives (confirming the limited overheads of the leveled approach when</a:t>
            </a:r>
          </a:p>
          <a:p>
            <a:r>
              <a:rPr lang="en-US" dirty="0"/>
              <a:t>high physical security levels are required).</a:t>
            </a:r>
          </a:p>
          <a:p>
            <a:r>
              <a:rPr lang="en-US" dirty="0"/>
              <a:t>1. So compared to Romulus-N, Triplex has a slightly higher area cost due to the need for both a masked and an unmasked cipher implementations. But this overhead shrinks relatively with a growing number of shares in the masking scheme, and is rewarded with a significantly better performance for messages</a:t>
            </a:r>
          </a:p>
          <a:p>
            <a:r>
              <a:rPr lang="en-US" dirty="0"/>
              <a:t>larger than 48 bytes. </a:t>
            </a:r>
          </a:p>
          <a:p>
            <a:r>
              <a:rPr lang="en-US" dirty="0"/>
              <a:t>2. Moreover, we observe that the masked Skinny and </a:t>
            </a:r>
            <a:r>
              <a:rPr lang="en-US" dirty="0" err="1"/>
              <a:t>Ascon</a:t>
            </a:r>
            <a:r>
              <a:rPr lang="en-US" dirty="0"/>
              <a:t> have similar areas for small number of shares, while the area of </a:t>
            </a:r>
            <a:r>
              <a:rPr lang="en-US" dirty="0" err="1"/>
              <a:t>Ascon</a:t>
            </a:r>
            <a:r>
              <a:rPr lang="en-US" dirty="0"/>
              <a:t> grows faster than the one of Skinny.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BC474-00BA-4787-A080-C9F8DEE2DE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4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0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2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76B1F-C072-4865-801A-114CB277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FCF6FE-C560-4687-B8AC-58B90ED8B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093"/>
            <a:ext cx="10515600" cy="481445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585F30FE-8667-45BB-B3A9-2155F8144218}"/>
              </a:ext>
            </a:extLst>
          </p:cNvPr>
          <p:cNvSpPr txBox="1">
            <a:spLocks/>
          </p:cNvSpPr>
          <p:nvPr userDrawn="1"/>
        </p:nvSpPr>
        <p:spPr>
          <a:xfrm>
            <a:off x="838200" y="5943600"/>
            <a:ext cx="10515600" cy="79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单击此处编辑母版标题样式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8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91491"/>
            <a:ext cx="5181600" cy="498547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98418"/>
            <a:ext cx="5181600" cy="497854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9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A8E6-CB76-4BE6-9DE3-311C03A57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2E78-428F-4EB6-AE26-1260D1A19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9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05345"/>
            <a:ext cx="10515600" cy="4971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2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290A87D-0B97-4ADE-821B-901B112D8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" y="162717"/>
            <a:ext cx="1889761" cy="1761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39B4C-AB1E-4D55-AA07-110AE97FC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Triplex: an Efficient and One-Pass Leakage-Resistant Mode of Operation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EE8BC-6A3F-4A8F-BD9B-9B30B91A2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460" y="3602038"/>
            <a:ext cx="9563100" cy="1655762"/>
          </a:xfrm>
        </p:spPr>
        <p:txBody>
          <a:bodyPr/>
          <a:lstStyle/>
          <a:p>
            <a:r>
              <a:rPr lang="en-US" b="1" dirty="0"/>
              <a:t>Yaobin Shen</a:t>
            </a:r>
          </a:p>
          <a:p>
            <a:r>
              <a:rPr lang="en-US" dirty="0"/>
              <a:t>joint work with Thomas Peters, François-Xavier </a:t>
            </a:r>
            <a:r>
              <a:rPr lang="en-US" dirty="0" err="1"/>
              <a:t>Standaert</a:t>
            </a:r>
            <a:r>
              <a:rPr lang="en-US" dirty="0"/>
              <a:t>, </a:t>
            </a:r>
          </a:p>
          <a:p>
            <a:r>
              <a:rPr lang="en-US" dirty="0" err="1"/>
              <a:t>Gaëtan</a:t>
            </a:r>
            <a:r>
              <a:rPr lang="en-US" dirty="0"/>
              <a:t> </a:t>
            </a:r>
            <a:r>
              <a:rPr lang="en-US" dirty="0" err="1"/>
              <a:t>Cassiers</a:t>
            </a:r>
            <a:r>
              <a:rPr lang="en-US" dirty="0"/>
              <a:t> and </a:t>
            </a:r>
            <a:r>
              <a:rPr lang="en-US" dirty="0" err="1"/>
              <a:t>Corentin</a:t>
            </a:r>
            <a:r>
              <a:rPr lang="en-US" dirty="0"/>
              <a:t> </a:t>
            </a:r>
            <a:r>
              <a:rPr lang="en-US" dirty="0" err="1"/>
              <a:t>Verhamme</a:t>
            </a:r>
            <a:endParaRPr lang="en-US" dirty="0"/>
          </a:p>
          <a:p>
            <a:r>
              <a:rPr lang="en-US" dirty="0" err="1"/>
              <a:t>UCLouvain</a:t>
            </a:r>
            <a:r>
              <a:rPr lang="en-US" dirty="0"/>
              <a:t> Crypto Group</a:t>
            </a:r>
          </a:p>
          <a:p>
            <a:r>
              <a:rPr lang="en-US" dirty="0"/>
              <a:t>September 19, CHES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02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7F64-81B6-4341-8C0D-8937BDE6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D76C7-88B0-4F7B-872A-CB3F83039A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bits of CIML2 in the unbounded leakage model</a:t>
                </a:r>
              </a:p>
              <a:p>
                <a:pPr lvl="1"/>
                <a:r>
                  <a:rPr lang="en-US" dirty="0"/>
                  <a:t>integrity holds if #queries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FD76C7-88B0-4F7B-872A-CB3F83039A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A085E44-CC03-4754-8A7D-7E6C192DE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2015080"/>
            <a:ext cx="9220200" cy="32505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B58F6E-8EF3-481F-B011-37FB0F6DD918}"/>
              </a:ext>
            </a:extLst>
          </p:cNvPr>
          <p:cNvSpPr/>
          <p:nvPr/>
        </p:nvSpPr>
        <p:spPr>
          <a:xfrm>
            <a:off x="2692400" y="2015080"/>
            <a:ext cx="6388100" cy="3250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B9C1E49-D086-4F91-AD52-48A66573658E}"/>
              </a:ext>
            </a:extLst>
          </p:cNvPr>
          <p:cNvCxnSpPr/>
          <p:nvPr/>
        </p:nvCxnSpPr>
        <p:spPr>
          <a:xfrm rot="5400000">
            <a:off x="5414114" y="5276954"/>
            <a:ext cx="335072" cy="31242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CB42C6E-CB67-47CE-9945-B9F3E51E51EA}"/>
              </a:ext>
            </a:extLst>
          </p:cNvPr>
          <p:cNvSpPr txBox="1"/>
          <p:nvPr/>
        </p:nvSpPr>
        <p:spPr>
          <a:xfrm>
            <a:off x="4434840" y="5551140"/>
            <a:ext cx="441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requires no protection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3B5E4418-9F79-4FEA-BADB-6BF1CA2064A7}"/>
              </a:ext>
            </a:extLst>
          </p:cNvPr>
          <p:cNvCxnSpPr/>
          <p:nvPr/>
        </p:nvCxnSpPr>
        <p:spPr>
          <a:xfrm rot="10800000">
            <a:off x="1485900" y="3230880"/>
            <a:ext cx="495300" cy="40947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0C36CCF-4BE4-460A-B06B-3EC354C388B8}"/>
              </a:ext>
            </a:extLst>
          </p:cNvPr>
          <p:cNvSpPr txBox="1"/>
          <p:nvPr/>
        </p:nvSpPr>
        <p:spPr>
          <a:xfrm>
            <a:off x="415290" y="2760702"/>
            <a:ext cx="164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DPA protection</a:t>
            </a: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DDB76EE3-C57A-4F3B-868C-17252F7893DB}"/>
              </a:ext>
            </a:extLst>
          </p:cNvPr>
          <p:cNvCxnSpPr/>
          <p:nvPr/>
        </p:nvCxnSpPr>
        <p:spPr>
          <a:xfrm rot="5400000" flipH="1" flipV="1">
            <a:off x="9831824" y="2958584"/>
            <a:ext cx="483632" cy="4572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C6BFD1B-AF5C-4AD9-A9E8-9DC3C914685A}"/>
              </a:ext>
            </a:extLst>
          </p:cNvPr>
          <p:cNvSpPr txBox="1"/>
          <p:nvPr/>
        </p:nvSpPr>
        <p:spPr>
          <a:xfrm>
            <a:off x="9577705" y="2610564"/>
            <a:ext cx="164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DPA protection</a:t>
            </a:r>
          </a:p>
        </p:txBody>
      </p:sp>
    </p:spTree>
    <p:extLst>
      <p:ext uri="{BB962C8B-B14F-4D97-AF65-F5344CB8AC3E}">
        <p14:creationId xmlns:p14="http://schemas.microsoft.com/office/powerpoint/2010/main" val="326997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9076-7C32-471B-B43E-FC60AC49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50A7B-BE0D-4089-BF03-E82F3DE1C4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bits for CCAmL1 due to re-keying process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bits confidentiality without leakage in the nonce misuse-resilient setting [ADL17]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50A7B-BE0D-4089-BF03-E82F3DE1C4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345CE34-4103-4624-99A9-FF018EF600B0}"/>
              </a:ext>
            </a:extLst>
          </p:cNvPr>
          <p:cNvSpPr txBox="1"/>
          <p:nvPr/>
        </p:nvSpPr>
        <p:spPr>
          <a:xfrm>
            <a:off x="678180" y="6492874"/>
            <a:ext cx="11056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[ADL17] Tomer Ashur, Orr </a:t>
            </a:r>
            <a:r>
              <a:rPr lang="en-US" sz="1200" dirty="0" err="1"/>
              <a:t>Dunkelman</a:t>
            </a:r>
            <a:r>
              <a:rPr lang="en-US" sz="1200" dirty="0"/>
              <a:t>, Atul </a:t>
            </a:r>
            <a:r>
              <a:rPr lang="en-US" sz="1200" dirty="0" err="1"/>
              <a:t>Luykx</a:t>
            </a:r>
            <a:r>
              <a:rPr lang="en-US" sz="1200" dirty="0"/>
              <a:t>: Boosting Authenticated Encryption Robustness with Minimal Modifications. CRYPTO (3) 2017: 3-33</a:t>
            </a:r>
          </a:p>
        </p:txBody>
      </p:sp>
    </p:spTree>
    <p:extLst>
      <p:ext uri="{BB962C8B-B14F-4D97-AF65-F5344CB8AC3E}">
        <p14:creationId xmlns:p14="http://schemas.microsoft.com/office/powerpoint/2010/main" val="35344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6FAD-4588-4211-AEFC-187D86C4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with Other TBC-based LR-AE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7DEF0-03FD-4D82-ABE7-B2156E94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Grade 2 = CIML2 + CCAmL1</a:t>
            </a:r>
          </a:p>
          <a:p>
            <a:r>
              <a:rPr lang="en-US" sz="1600" dirty="0"/>
              <a:t>Grade 3 = CIML2 + CCAmL2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872D8A-D99A-48DF-9C25-549B46A41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81" y="1315395"/>
            <a:ext cx="10121129" cy="3454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4FEDA6B-4546-4C37-8EB4-FD96E116C91C}"/>
              </a:ext>
            </a:extLst>
          </p:cNvPr>
          <p:cNvGrpSpPr/>
          <p:nvPr/>
        </p:nvGrpSpPr>
        <p:grpSpPr>
          <a:xfrm>
            <a:off x="9614782" y="2880886"/>
            <a:ext cx="1459395" cy="487003"/>
            <a:chOff x="9614782" y="2880886"/>
            <a:chExt cx="1459395" cy="48700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FD2DC88-F1CF-4A53-BC54-1C46748AE48F}"/>
                </a:ext>
              </a:extLst>
            </p:cNvPr>
            <p:cNvSpPr/>
            <p:nvPr/>
          </p:nvSpPr>
          <p:spPr>
            <a:xfrm>
              <a:off x="9614782" y="2994433"/>
              <a:ext cx="1077362" cy="3734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ctor: Curved 9">
              <a:extLst>
                <a:ext uri="{FF2B5EF4-FFF2-40B4-BE49-F238E27FC236}">
                  <a16:creationId xmlns:a16="http://schemas.microsoft.com/office/drawing/2014/main" id="{77A26DF9-2A53-421B-B9D5-155EDA8CEE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64035" y="2880886"/>
              <a:ext cx="410142" cy="227093"/>
            </a:xfrm>
            <a:prstGeom prst="curvedConnector3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5E3C926-085F-41F7-BDF8-82B69CAE4C3D}"/>
              </a:ext>
            </a:extLst>
          </p:cNvPr>
          <p:cNvSpPr txBox="1"/>
          <p:nvPr/>
        </p:nvSpPr>
        <p:spPr>
          <a:xfrm>
            <a:off x="11054001" y="2696219"/>
            <a:ext cx="1213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high rate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1F1F2E3-4D7C-4C43-9A61-5F290E809256}"/>
              </a:ext>
            </a:extLst>
          </p:cNvPr>
          <p:cNvGrpSpPr/>
          <p:nvPr/>
        </p:nvGrpSpPr>
        <p:grpSpPr>
          <a:xfrm>
            <a:off x="9424656" y="3757188"/>
            <a:ext cx="1629346" cy="623180"/>
            <a:chOff x="9424656" y="3757188"/>
            <a:chExt cx="1629346" cy="6231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0557401-8857-4317-A88B-7196BB12883A}"/>
                </a:ext>
              </a:extLst>
            </p:cNvPr>
            <p:cNvSpPr/>
            <p:nvPr/>
          </p:nvSpPr>
          <p:spPr>
            <a:xfrm>
              <a:off x="9424656" y="3974471"/>
              <a:ext cx="1478453" cy="40589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E1F8FFEA-77A2-4C49-9266-0749464E9689}"/>
                </a:ext>
              </a:extLst>
            </p:cNvPr>
            <p:cNvCxnSpPr>
              <a:stCxn id="13" idx="7"/>
            </p:cNvCxnSpPr>
            <p:nvPr/>
          </p:nvCxnSpPr>
          <p:spPr>
            <a:xfrm rot="5400000" flipH="1" flipV="1">
              <a:off x="10731936" y="3711848"/>
              <a:ext cx="276725" cy="367406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A18682E-A911-4329-B75E-1CC0167507D6}"/>
              </a:ext>
            </a:extLst>
          </p:cNvPr>
          <p:cNvSpPr txBox="1"/>
          <p:nvPr/>
        </p:nvSpPr>
        <p:spPr>
          <a:xfrm>
            <a:off x="11244124" y="3543725"/>
            <a:ext cx="947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342817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36E8-F3CF-45E5-8182-68BD965E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C4246-0E7A-45D1-B8FE-D3700D3AF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Triplex-skinny vs Romulus-N</a:t>
            </a:r>
          </a:p>
          <a:p>
            <a:pPr lvl="1"/>
            <a:r>
              <a:rPr lang="en-US" dirty="0"/>
              <a:t>limited area overhead but significant performance gains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BFDC56-ADE4-4F7A-9D69-0228C50CDD01}"/>
              </a:ext>
            </a:extLst>
          </p:cNvPr>
          <p:cNvGrpSpPr/>
          <p:nvPr/>
        </p:nvGrpSpPr>
        <p:grpSpPr>
          <a:xfrm>
            <a:off x="1690487" y="2405103"/>
            <a:ext cx="7815220" cy="4153220"/>
            <a:chOff x="1996440" y="2087880"/>
            <a:chExt cx="8062070" cy="449183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F251001-BC14-402A-BD7F-95D444FB0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69383" y="2087880"/>
              <a:ext cx="7589127" cy="440499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814CBFE-2995-4043-97C3-24111927EB9F}"/>
                </a:ext>
              </a:extLst>
            </p:cNvPr>
            <p:cNvSpPr/>
            <p:nvPr/>
          </p:nvSpPr>
          <p:spPr>
            <a:xfrm>
              <a:off x="1996440" y="6038691"/>
              <a:ext cx="1592580" cy="541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EDA6845-383C-4035-9132-A6B560750C85}"/>
              </a:ext>
            </a:extLst>
          </p:cNvPr>
          <p:cNvSpPr/>
          <p:nvPr/>
        </p:nvSpPr>
        <p:spPr>
          <a:xfrm>
            <a:off x="2968171" y="2582266"/>
            <a:ext cx="1313543" cy="500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0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DD37-0836-40F6-900F-64D8FF87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54B59-879F-4BD4-9E54-1C2C812E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Triplex-skinny vs </a:t>
            </a:r>
            <a:r>
              <a:rPr lang="en-US" dirty="0" err="1"/>
              <a:t>Ascon</a:t>
            </a:r>
            <a:endParaRPr lang="en-US" dirty="0"/>
          </a:p>
          <a:p>
            <a:pPr lvl="1"/>
            <a:r>
              <a:rPr lang="en-US" dirty="0"/>
              <a:t>sensitive to security margin: #rounds, #shares</a:t>
            </a:r>
          </a:p>
          <a:p>
            <a:pPr lvl="1"/>
            <a:r>
              <a:rPr lang="en-US" dirty="0"/>
              <a:t>state size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34B220A-EE7E-4B55-BE3D-CDBFCBA4B603}"/>
              </a:ext>
            </a:extLst>
          </p:cNvPr>
          <p:cNvGrpSpPr/>
          <p:nvPr/>
        </p:nvGrpSpPr>
        <p:grpSpPr>
          <a:xfrm>
            <a:off x="1782695" y="2266790"/>
            <a:ext cx="7815220" cy="4153220"/>
            <a:chOff x="1996440" y="2087880"/>
            <a:chExt cx="8062070" cy="449183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965C67D-E60D-4D3B-B19A-6A529F5AE4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69383" y="2087880"/>
              <a:ext cx="7589127" cy="440499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BBD849-2C8E-4726-95EE-1EEF626A6F59}"/>
                </a:ext>
              </a:extLst>
            </p:cNvPr>
            <p:cNvSpPr/>
            <p:nvPr/>
          </p:nvSpPr>
          <p:spPr>
            <a:xfrm>
              <a:off x="1996440" y="6038691"/>
              <a:ext cx="1592580" cy="541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369A1C6-91BE-430D-923C-4718AC1BE256}"/>
              </a:ext>
            </a:extLst>
          </p:cNvPr>
          <p:cNvSpPr/>
          <p:nvPr/>
        </p:nvSpPr>
        <p:spPr>
          <a:xfrm>
            <a:off x="3055257" y="2705637"/>
            <a:ext cx="1313543" cy="500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956852-D19D-4689-8017-A1205DA640E2}"/>
              </a:ext>
            </a:extLst>
          </p:cNvPr>
          <p:cNvSpPr/>
          <p:nvPr/>
        </p:nvSpPr>
        <p:spPr>
          <a:xfrm>
            <a:off x="8908028" y="2353876"/>
            <a:ext cx="352087" cy="278418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8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6977-AC92-4101-9390-1459C42D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F20170-0506-4B6A-8EC4-D0E2FA8019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Triplex: an efficient and one-pass leakage-resistant AE</a:t>
                </a:r>
              </a:p>
              <a:p>
                <a:pPr lvl="1"/>
                <a:r>
                  <a:rPr lang="en-US" dirty="0"/>
                  <a:t>rate 2/3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bits for CIML2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 bits for standard confidentiality and n/2 bits for CCAmL1</a:t>
                </a:r>
              </a:p>
              <a:p>
                <a:pPr lvl="1"/>
                <a:r>
                  <a:rPr lang="en-US" dirty="0"/>
                  <a:t>base on TBC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-bit tweak</a:t>
                </a:r>
              </a:p>
              <a:p>
                <a:endParaRPr lang="en-US" dirty="0"/>
              </a:p>
              <a:p>
                <a:r>
                  <a:rPr lang="en-US" dirty="0"/>
                  <a:t>Make TBC-based designs more comparable to Sponge-based</a:t>
                </a:r>
              </a:p>
              <a:p>
                <a:endParaRPr lang="en-US" dirty="0"/>
              </a:p>
              <a:p>
                <a:r>
                  <a:rPr lang="en-US" dirty="0"/>
                  <a:t>Leveled implementation is generally beneficial to improve the performance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F20170-0506-4B6A-8EC4-D0E2FA8019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17E6D4-B7BA-4EA8-9603-6E10221829DB}"/>
              </a:ext>
            </a:extLst>
          </p:cNvPr>
          <p:cNvSpPr txBox="1"/>
          <p:nvPr/>
        </p:nvSpPr>
        <p:spPr>
          <a:xfrm>
            <a:off x="2712720" y="2293620"/>
            <a:ext cx="608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6732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4A0E-8A3D-40BC-B90C-00B886DD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Authenticated Encryption (AE)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AA45B-59D3-4CFD-A84E-F872CC92E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&amp; confidentiality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Protection against side-channel attacks, e.g., masking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EC8A26B-2B4B-4459-A3B9-E0F48D45041A}"/>
              </a:ext>
            </a:extLst>
          </p:cNvPr>
          <p:cNvGrpSpPr/>
          <p:nvPr/>
        </p:nvGrpSpPr>
        <p:grpSpPr>
          <a:xfrm>
            <a:off x="1551491" y="1525915"/>
            <a:ext cx="7233647" cy="1984621"/>
            <a:chOff x="1503953" y="1585892"/>
            <a:chExt cx="7576460" cy="210526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00690BA-088E-4076-ACB2-6A1595529FC5}"/>
                </a:ext>
              </a:extLst>
            </p:cNvPr>
            <p:cNvSpPr/>
            <p:nvPr/>
          </p:nvSpPr>
          <p:spPr>
            <a:xfrm>
              <a:off x="2382158" y="2296694"/>
              <a:ext cx="708660" cy="13944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F00A5AD-6418-42E4-BBC9-AC2301973D8A}"/>
                </a:ext>
              </a:extLst>
            </p:cNvPr>
            <p:cNvSpPr/>
            <p:nvPr/>
          </p:nvSpPr>
          <p:spPr>
            <a:xfrm>
              <a:off x="3860438" y="2296694"/>
              <a:ext cx="2827020" cy="13944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CBF96D4-7BD9-4490-A60A-BC52CB9C2824}"/>
                </a:ext>
              </a:extLst>
            </p:cNvPr>
            <p:cNvSpPr txBox="1"/>
            <p:nvPr/>
          </p:nvSpPr>
          <p:spPr>
            <a:xfrm>
              <a:off x="2450829" y="2802930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KDF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D6330D-092A-4F50-A4B1-9A4C2E8B48BF}"/>
                </a:ext>
              </a:extLst>
            </p:cNvPr>
            <p:cNvSpPr txBox="1"/>
            <p:nvPr/>
          </p:nvSpPr>
          <p:spPr>
            <a:xfrm>
              <a:off x="4332878" y="2809258"/>
              <a:ext cx="224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message processing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84DD9FF-4031-4983-B6C2-7111DDD803DA}"/>
                </a:ext>
              </a:extLst>
            </p:cNvPr>
            <p:cNvSpPr/>
            <p:nvPr/>
          </p:nvSpPr>
          <p:spPr>
            <a:xfrm>
              <a:off x="7381968" y="2296694"/>
              <a:ext cx="708660" cy="13944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C665E2-B698-4C9C-A7A5-8BDE65B68346}"/>
                </a:ext>
              </a:extLst>
            </p:cNvPr>
            <p:cNvSpPr txBox="1"/>
            <p:nvPr/>
          </p:nvSpPr>
          <p:spPr>
            <a:xfrm>
              <a:off x="7457078" y="2802930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TGF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2CB2C65-0F17-4825-8DCD-54D0559D9252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2639594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BF146EA-4745-44A0-B9AE-2FECCDCE4ABF}"/>
                    </a:ext>
                  </a:extLst>
                </p:cNvPr>
                <p:cNvSpPr txBox="1"/>
                <p:nvPr/>
              </p:nvSpPr>
              <p:spPr>
                <a:xfrm>
                  <a:off x="1503953" y="2454928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BF146EA-4745-44A0-B9AE-2FECCDCE4A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953" y="2454928"/>
                  <a:ext cx="73152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D9B4CF0-854C-494F-89FA-FBB9E29EB3AB}"/>
                    </a:ext>
                  </a:extLst>
                </p:cNvPr>
                <p:cNvSpPr txBox="1"/>
                <p:nvPr/>
              </p:nvSpPr>
              <p:spPr>
                <a:xfrm>
                  <a:off x="1509125" y="311203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D9B4CF0-854C-494F-89FA-FBB9E29EB3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25" y="3112034"/>
                  <a:ext cx="73152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54C3C48-9102-45FF-9547-579321E7DFC4}"/>
                </a:ext>
              </a:extLst>
            </p:cNvPr>
            <p:cNvCxnSpPr>
              <a:endCxn id="5" idx="1"/>
            </p:cNvCxnSpPr>
            <p:nvPr/>
          </p:nvCxnSpPr>
          <p:spPr>
            <a:xfrm>
              <a:off x="3090818" y="2993924"/>
              <a:ext cx="7696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FE1DCC9-4EAA-4F21-A911-A2A3FCDE615D}"/>
                    </a:ext>
                  </a:extLst>
                </p:cNvPr>
                <p:cNvSpPr txBox="1"/>
                <p:nvPr/>
              </p:nvSpPr>
              <p:spPr>
                <a:xfrm>
                  <a:off x="3075578" y="2675908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FE1DCC9-4EAA-4F21-A911-A2A3FCDE61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5578" y="2675908"/>
                  <a:ext cx="73152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63D5FF6-2C13-4E1F-BD7B-D9361B639374}"/>
                </a:ext>
              </a:extLst>
            </p:cNvPr>
            <p:cNvCxnSpPr>
              <a:cxnSpLocks/>
              <a:stCxn id="5" idx="3"/>
              <a:endCxn id="9" idx="1"/>
            </p:cNvCxnSpPr>
            <p:nvPr/>
          </p:nvCxnSpPr>
          <p:spPr>
            <a:xfrm>
              <a:off x="6687458" y="2993924"/>
              <a:ext cx="6945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5F2E66-E52C-4AA5-9232-D262372CC55E}"/>
                </a:ext>
              </a:extLst>
            </p:cNvPr>
            <p:cNvSpPr txBox="1"/>
            <p:nvPr/>
          </p:nvSpPr>
          <p:spPr>
            <a:xfrm>
              <a:off x="8489863" y="2809258"/>
              <a:ext cx="59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30085E9-0B68-4D84-AC79-31904C847FA9}"/>
                </a:ext>
              </a:extLst>
            </p:cNvPr>
            <p:cNvCxnSpPr>
              <a:cxnSpLocks/>
            </p:cNvCxnSpPr>
            <p:nvPr/>
          </p:nvCxnSpPr>
          <p:spPr>
            <a:xfrm>
              <a:off x="8081736" y="2993924"/>
              <a:ext cx="4381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4918D8C-AB11-4E7C-BB82-9A7E970CC4AB}"/>
                    </a:ext>
                  </a:extLst>
                </p:cNvPr>
                <p:cNvSpPr txBox="1"/>
                <p:nvPr/>
              </p:nvSpPr>
              <p:spPr>
                <a:xfrm>
                  <a:off x="3784238" y="159946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94918D8C-AB11-4E7C-BB82-9A7E970CC4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238" y="1599464"/>
                  <a:ext cx="73152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439B3E4-678C-4A15-A609-0C347BF5E7EB}"/>
                </a:ext>
              </a:extLst>
            </p:cNvPr>
            <p:cNvCxnSpPr>
              <a:stCxn id="46" idx="2"/>
            </p:cNvCxnSpPr>
            <p:nvPr/>
          </p:nvCxnSpPr>
          <p:spPr>
            <a:xfrm>
              <a:off x="4149998" y="196879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1686EFA-F112-452E-8DB8-D1B0A3F74ADD}"/>
                    </a:ext>
                  </a:extLst>
                </p:cNvPr>
                <p:cNvSpPr txBox="1"/>
                <p:nvPr/>
              </p:nvSpPr>
              <p:spPr>
                <a:xfrm>
                  <a:off x="4149998" y="159946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1686EFA-F112-452E-8DB8-D1B0A3F74A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9998" y="1599464"/>
                  <a:ext cx="73152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E04B754A-E168-49F5-8CCB-127C02C39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5759" y="1941791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06E29B64-D162-4D89-943C-87889EC32BD2}"/>
                    </a:ext>
                  </a:extLst>
                </p:cNvPr>
                <p:cNvSpPr txBox="1"/>
                <p:nvPr/>
              </p:nvSpPr>
              <p:spPr>
                <a:xfrm>
                  <a:off x="4698638" y="159946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06E29B64-D162-4D89-943C-87889EC32B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8638" y="1599464"/>
                  <a:ext cx="731520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901EE27-16E1-4523-AA5F-62DC4ED8ED01}"/>
                </a:ext>
              </a:extLst>
            </p:cNvPr>
            <p:cNvCxnSpPr>
              <a:cxnSpLocks/>
            </p:cNvCxnSpPr>
            <p:nvPr/>
          </p:nvCxnSpPr>
          <p:spPr>
            <a:xfrm>
              <a:off x="5040087" y="196879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FB2C6C65-7C61-4517-BE86-D7A7F3C66EF0}"/>
                    </a:ext>
                  </a:extLst>
                </p:cNvPr>
                <p:cNvSpPr txBox="1"/>
                <p:nvPr/>
              </p:nvSpPr>
              <p:spPr>
                <a:xfrm>
                  <a:off x="5064398" y="1599464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FB2C6C65-7C61-4517-BE86-D7A7F3C66E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4398" y="1599464"/>
                  <a:ext cx="731520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34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843CDC-63DC-4D95-8B32-693EB61D353C}"/>
                </a:ext>
              </a:extLst>
            </p:cNvPr>
            <p:cNvCxnSpPr>
              <a:endCxn id="54" idx="2"/>
            </p:cNvCxnSpPr>
            <p:nvPr/>
          </p:nvCxnSpPr>
          <p:spPr>
            <a:xfrm flipV="1">
              <a:off x="5430158" y="196879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61CB706-4CA6-4DE7-9355-45734E15415B}"/>
                    </a:ext>
                  </a:extLst>
                </p:cNvPr>
                <p:cNvSpPr txBox="1"/>
                <p:nvPr/>
              </p:nvSpPr>
              <p:spPr>
                <a:xfrm>
                  <a:off x="5591264" y="1585892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61CB706-4CA6-4DE7-9355-45734E1541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1264" y="1585892"/>
                  <a:ext cx="731520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5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653A909A-0D31-4901-9880-B9C3DF626D36}"/>
                </a:ext>
              </a:extLst>
            </p:cNvPr>
            <p:cNvCxnSpPr>
              <a:stCxn id="56" idx="2"/>
            </p:cNvCxnSpPr>
            <p:nvPr/>
          </p:nvCxnSpPr>
          <p:spPr>
            <a:xfrm>
              <a:off x="5957024" y="1955224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4EA4AAC9-4389-4E77-92F6-AC69777C4EBB}"/>
                    </a:ext>
                  </a:extLst>
                </p:cNvPr>
                <p:cNvSpPr txBox="1"/>
                <p:nvPr/>
              </p:nvSpPr>
              <p:spPr>
                <a:xfrm>
                  <a:off x="5957024" y="1585892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4EA4AAC9-4389-4E77-92F6-AC69777C4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7024" y="1585892"/>
                  <a:ext cx="73152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5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5CEA5AC-C4C5-4F1B-82E8-6CBA3FDAF9C2}"/>
                </a:ext>
              </a:extLst>
            </p:cNvPr>
            <p:cNvCxnSpPr>
              <a:endCxn id="58" idx="2"/>
            </p:cNvCxnSpPr>
            <p:nvPr/>
          </p:nvCxnSpPr>
          <p:spPr>
            <a:xfrm flipV="1">
              <a:off x="6322784" y="1955224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9ED42FCC-B148-409A-B8DF-644FE0921657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3296700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2AB677E-1983-4159-AABE-7F064E5C49EE}"/>
              </a:ext>
            </a:extLst>
          </p:cNvPr>
          <p:cNvGrpSpPr/>
          <p:nvPr/>
        </p:nvGrpSpPr>
        <p:grpSpPr>
          <a:xfrm>
            <a:off x="1551491" y="4296140"/>
            <a:ext cx="7389309" cy="2061432"/>
            <a:chOff x="1503953" y="4377979"/>
            <a:chExt cx="7576460" cy="2103507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11EC147F-252D-49A3-98DE-B1AB914663F4}"/>
                </a:ext>
              </a:extLst>
            </p:cNvPr>
            <p:cNvSpPr/>
            <p:nvPr/>
          </p:nvSpPr>
          <p:spPr>
            <a:xfrm>
              <a:off x="2382158" y="5087026"/>
              <a:ext cx="708660" cy="139446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4EBDFCD-B290-4AF6-A1F4-0368FF0FFA35}"/>
                </a:ext>
              </a:extLst>
            </p:cNvPr>
            <p:cNvSpPr/>
            <p:nvPr/>
          </p:nvSpPr>
          <p:spPr>
            <a:xfrm>
              <a:off x="3860438" y="5087026"/>
              <a:ext cx="2827020" cy="139446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4F023D9-7F28-4AB8-8803-F4DCB6D7D396}"/>
                </a:ext>
              </a:extLst>
            </p:cNvPr>
            <p:cNvSpPr txBox="1"/>
            <p:nvPr/>
          </p:nvSpPr>
          <p:spPr>
            <a:xfrm>
              <a:off x="2452542" y="5599590"/>
              <a:ext cx="73152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KDF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B5D5F1F-9C96-4351-B313-648778053753}"/>
                </a:ext>
              </a:extLst>
            </p:cNvPr>
            <p:cNvSpPr txBox="1"/>
            <p:nvPr/>
          </p:nvSpPr>
          <p:spPr>
            <a:xfrm>
              <a:off x="4332878" y="5599590"/>
              <a:ext cx="224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message processing</a:t>
              </a: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39973431-1662-4F74-974A-DBC4181A605F}"/>
                </a:ext>
              </a:extLst>
            </p:cNvPr>
            <p:cNvSpPr/>
            <p:nvPr/>
          </p:nvSpPr>
          <p:spPr>
            <a:xfrm>
              <a:off x="7381968" y="5087026"/>
              <a:ext cx="708660" cy="139446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CBB09FF-F8F9-4A54-9388-DA1FEE4FB851}"/>
                </a:ext>
              </a:extLst>
            </p:cNvPr>
            <p:cNvSpPr txBox="1"/>
            <p:nvPr/>
          </p:nvSpPr>
          <p:spPr>
            <a:xfrm>
              <a:off x="7462993" y="5614592"/>
              <a:ext cx="73152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TGF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8ED4478-B66F-43C0-9071-BC0090ABFC39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5429926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9B1615D9-BC2E-4069-8057-443415314D6E}"/>
                    </a:ext>
                  </a:extLst>
                </p:cNvPr>
                <p:cNvSpPr txBox="1"/>
                <p:nvPr/>
              </p:nvSpPr>
              <p:spPr>
                <a:xfrm>
                  <a:off x="1503953" y="5245260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9B1615D9-BC2E-4069-8057-443415314D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953" y="5245260"/>
                  <a:ext cx="73152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CD919063-2F02-43E3-AEA4-BD5C3775BB8F}"/>
                    </a:ext>
                  </a:extLst>
                </p:cNvPr>
                <p:cNvSpPr txBox="1"/>
                <p:nvPr/>
              </p:nvSpPr>
              <p:spPr>
                <a:xfrm>
                  <a:off x="1509125" y="590236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CD919063-2F02-43E3-AEA4-BD5C3775BB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25" y="5902366"/>
                  <a:ext cx="73152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A1EE8FA-FA18-4D20-BC42-2F1291F9E556}"/>
                </a:ext>
              </a:extLst>
            </p:cNvPr>
            <p:cNvCxnSpPr>
              <a:endCxn id="68" idx="1"/>
            </p:cNvCxnSpPr>
            <p:nvPr/>
          </p:nvCxnSpPr>
          <p:spPr>
            <a:xfrm>
              <a:off x="3090818" y="5784256"/>
              <a:ext cx="7696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89B242AA-1E96-4896-9301-E9EA48DFC67E}"/>
                    </a:ext>
                  </a:extLst>
                </p:cNvPr>
                <p:cNvSpPr txBox="1"/>
                <p:nvPr/>
              </p:nvSpPr>
              <p:spPr>
                <a:xfrm>
                  <a:off x="3075578" y="5466240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89B242AA-1E96-4896-9301-E9EA48DFC6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5578" y="5466240"/>
                  <a:ext cx="73152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F6EE1EC9-1F32-4269-A10A-CF7D57AC7A6B}"/>
                </a:ext>
              </a:extLst>
            </p:cNvPr>
            <p:cNvCxnSpPr>
              <a:cxnSpLocks/>
              <a:stCxn id="68" idx="3"/>
              <a:endCxn id="71" idx="1"/>
            </p:cNvCxnSpPr>
            <p:nvPr/>
          </p:nvCxnSpPr>
          <p:spPr>
            <a:xfrm>
              <a:off x="6687458" y="5784256"/>
              <a:ext cx="6945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8683330-3687-4368-80E4-2A6BF2C3C3E8}"/>
                </a:ext>
              </a:extLst>
            </p:cNvPr>
            <p:cNvSpPr txBox="1"/>
            <p:nvPr/>
          </p:nvSpPr>
          <p:spPr>
            <a:xfrm>
              <a:off x="8489863" y="5599590"/>
              <a:ext cx="59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2B5A865-A735-4AE7-B184-8C2820867325}"/>
                </a:ext>
              </a:extLst>
            </p:cNvPr>
            <p:cNvCxnSpPr>
              <a:cxnSpLocks/>
            </p:cNvCxnSpPr>
            <p:nvPr/>
          </p:nvCxnSpPr>
          <p:spPr>
            <a:xfrm>
              <a:off x="8081736" y="5784256"/>
              <a:ext cx="4381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78CBA37-F8C2-4CE1-A703-C50F19057F85}"/>
                    </a:ext>
                  </a:extLst>
                </p:cNvPr>
                <p:cNvSpPr txBox="1"/>
                <p:nvPr/>
              </p:nvSpPr>
              <p:spPr>
                <a:xfrm>
                  <a:off x="378423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78CBA37-F8C2-4CE1-A703-C50F19057F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238" y="4389796"/>
                  <a:ext cx="731520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D9D0CC81-C9F5-4BFA-8C23-BD75C3A09051}"/>
                </a:ext>
              </a:extLst>
            </p:cNvPr>
            <p:cNvCxnSpPr>
              <a:stCxn id="81" idx="2"/>
            </p:cNvCxnSpPr>
            <p:nvPr/>
          </p:nvCxnSpPr>
          <p:spPr>
            <a:xfrm>
              <a:off x="4149998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08B5698-2811-4C2B-9482-C055CD102815}"/>
                    </a:ext>
                  </a:extLst>
                </p:cNvPr>
                <p:cNvSpPr txBox="1"/>
                <p:nvPr/>
              </p:nvSpPr>
              <p:spPr>
                <a:xfrm>
                  <a:off x="414999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08B5698-2811-4C2B-9482-C055CD1028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9998" y="4389796"/>
                  <a:ext cx="731520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ED587824-20A3-40FC-A061-04816F2F09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5759" y="4732123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E1954FF-BC77-4373-BC84-DE7C6270EB05}"/>
                    </a:ext>
                  </a:extLst>
                </p:cNvPr>
                <p:cNvSpPr txBox="1"/>
                <p:nvPr/>
              </p:nvSpPr>
              <p:spPr>
                <a:xfrm>
                  <a:off x="469863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E1954FF-BC77-4373-BC84-DE7C6270E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8638" y="4389796"/>
                  <a:ext cx="731520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362DFD89-ABF9-4BE8-9DD2-BA07C1AC1D76}"/>
                </a:ext>
              </a:extLst>
            </p:cNvPr>
            <p:cNvCxnSpPr>
              <a:cxnSpLocks/>
            </p:cNvCxnSpPr>
            <p:nvPr/>
          </p:nvCxnSpPr>
          <p:spPr>
            <a:xfrm>
              <a:off x="5040087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163401FB-F573-44F3-9E67-3BF40B04E59A}"/>
                    </a:ext>
                  </a:extLst>
                </p:cNvPr>
                <p:cNvSpPr txBox="1"/>
                <p:nvPr/>
              </p:nvSpPr>
              <p:spPr>
                <a:xfrm>
                  <a:off x="506439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163401FB-F573-44F3-9E67-3BF40B04E5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4398" y="4389796"/>
                  <a:ext cx="731520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254ACAA1-A9A6-4281-ABBF-608F4CA7998F}"/>
                </a:ext>
              </a:extLst>
            </p:cNvPr>
            <p:cNvCxnSpPr>
              <a:endCxn id="87" idx="2"/>
            </p:cNvCxnSpPr>
            <p:nvPr/>
          </p:nvCxnSpPr>
          <p:spPr>
            <a:xfrm flipV="1">
              <a:off x="5430158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6BA1827C-BBA5-4ECA-8218-095C8D285F1E}"/>
                </a:ext>
              </a:extLst>
            </p:cNvPr>
            <p:cNvCxnSpPr/>
            <p:nvPr/>
          </p:nvCxnSpPr>
          <p:spPr>
            <a:xfrm>
              <a:off x="5957024" y="474555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CDF669E3-0BCC-4F9B-B618-CC4AFF040D6A}"/>
                </a:ext>
              </a:extLst>
            </p:cNvPr>
            <p:cNvCxnSpPr/>
            <p:nvPr/>
          </p:nvCxnSpPr>
          <p:spPr>
            <a:xfrm flipV="1">
              <a:off x="6322784" y="474555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D2A98F5-08B5-4060-8CA1-A2F69F7E1EFD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6087032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067F0CD4-16E3-4B5F-BB5C-059BB2E68301}"/>
                    </a:ext>
                  </a:extLst>
                </p:cNvPr>
                <p:cNvSpPr txBox="1"/>
                <p:nvPr/>
              </p:nvSpPr>
              <p:spPr>
                <a:xfrm>
                  <a:off x="5591264" y="4377979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067F0CD4-16E3-4B5F-BB5C-059BB2E683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1264" y="4377979"/>
                  <a:ext cx="731520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9FD8ED72-61EC-416A-8F26-51815AC61D9F}"/>
                    </a:ext>
                  </a:extLst>
                </p:cNvPr>
                <p:cNvSpPr txBox="1"/>
                <p:nvPr/>
              </p:nvSpPr>
              <p:spPr>
                <a:xfrm>
                  <a:off x="5957024" y="4377979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9FD8ED72-61EC-416A-8F26-51815AC61D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7024" y="4377979"/>
                  <a:ext cx="731520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6" name="Left Brace 95">
            <a:extLst>
              <a:ext uri="{FF2B5EF4-FFF2-40B4-BE49-F238E27FC236}">
                <a16:creationId xmlns:a16="http://schemas.microsoft.com/office/drawing/2014/main" id="{250A5F53-2812-4316-8930-6FA4953F3C1D}"/>
              </a:ext>
            </a:extLst>
          </p:cNvPr>
          <p:cNvSpPr/>
          <p:nvPr/>
        </p:nvSpPr>
        <p:spPr>
          <a:xfrm rot="16200000">
            <a:off x="5097283" y="3637050"/>
            <a:ext cx="197617" cy="5638661"/>
          </a:xfrm>
          <a:prstGeom prst="leftBrace">
            <a:avLst>
              <a:gd name="adj1" fmla="val 8333"/>
              <a:gd name="adj2" fmla="val 4961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D485BA4-17CA-4EA4-8A42-7140C3E9266C}"/>
              </a:ext>
            </a:extLst>
          </p:cNvPr>
          <p:cNvSpPr txBox="1"/>
          <p:nvPr/>
        </p:nvSpPr>
        <p:spPr>
          <a:xfrm>
            <a:off x="3351258" y="6509882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significant performance overheads</a:t>
            </a:r>
          </a:p>
        </p:txBody>
      </p:sp>
    </p:spTree>
    <p:extLst>
      <p:ext uri="{BB962C8B-B14F-4D97-AF65-F5344CB8AC3E}">
        <p14:creationId xmlns:p14="http://schemas.microsoft.com/office/powerpoint/2010/main" val="18380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599-7D6F-422C-A9B8-D136A215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the 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6DD5E-A02C-4A6F-907D-B3797597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Leveled implementation [PSV15]</a:t>
            </a:r>
          </a:p>
          <a:p>
            <a:pPr lvl="1"/>
            <a:r>
              <a:rPr lang="en-US" dirty="0"/>
              <a:t>avoid equally protecting all parts of an implementation </a:t>
            </a:r>
          </a:p>
          <a:p>
            <a:pPr lvl="1"/>
            <a:r>
              <a:rPr lang="en-US" dirty="0"/>
              <a:t>identify the protection level of each part (performance gains)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[BPPS17]: DPA-protected KDF/TGF + unbounded leakage for the rest</a:t>
            </a:r>
          </a:p>
          <a:p>
            <a:pPr lvl="1"/>
            <a:r>
              <a:rPr lang="en-US" dirty="0"/>
              <a:t>substantial performance gains for integrity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42798-D985-4DA3-B492-65922343D5E2}"/>
              </a:ext>
            </a:extLst>
          </p:cNvPr>
          <p:cNvSpPr txBox="1"/>
          <p:nvPr/>
        </p:nvSpPr>
        <p:spPr>
          <a:xfrm>
            <a:off x="634768" y="6185923"/>
            <a:ext cx="1105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[PSV15]: Olivier Pereira, François-Xavier </a:t>
            </a:r>
            <a:r>
              <a:rPr lang="en-US" sz="1200" dirty="0" err="1"/>
              <a:t>Standaert</a:t>
            </a:r>
            <a:r>
              <a:rPr lang="en-US" sz="1200" dirty="0"/>
              <a:t>, Srinivas Vivek: Leakage-Resilient Authentication and Encryption from Symmetric Cryptographic Primitives. CCS 2015: 96-108</a:t>
            </a:r>
          </a:p>
          <a:p>
            <a:r>
              <a:rPr lang="en-US" sz="1200" dirty="0"/>
              <a:t>[BPPS17]: Francesco </a:t>
            </a:r>
            <a:r>
              <a:rPr lang="en-US" sz="1200" dirty="0" err="1"/>
              <a:t>Berti</a:t>
            </a:r>
            <a:r>
              <a:rPr lang="en-US" sz="1200" dirty="0"/>
              <a:t>, Olivier Pereira, Thomas Peters, François-Xavier </a:t>
            </a:r>
            <a:r>
              <a:rPr lang="en-US" sz="1200" dirty="0" err="1"/>
              <a:t>Standaert</a:t>
            </a:r>
            <a:r>
              <a:rPr lang="en-US" sz="1200" dirty="0"/>
              <a:t>: On Leakage-Resilient Authenticated Encryption with Decryption Leakages. IACR Trans. Symmetric </a:t>
            </a:r>
            <a:r>
              <a:rPr lang="en-US" sz="1200" dirty="0" err="1"/>
              <a:t>Cryptol</a:t>
            </a:r>
            <a:r>
              <a:rPr lang="en-US" sz="1200" dirty="0"/>
              <a:t>. 2017(3): 271-293 (2017)On Leakage-Resilient Authenticated Encryption with Decryption Leakages. IACR Trans. Symmetric </a:t>
            </a:r>
            <a:r>
              <a:rPr lang="en-US" sz="1200" dirty="0" err="1"/>
              <a:t>Cryptol</a:t>
            </a:r>
            <a:r>
              <a:rPr lang="en-US" sz="1200" dirty="0"/>
              <a:t>. 2017(3): 271-293 (2017)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1693C8-DA5F-4FF2-986E-237AE9BB4090}"/>
              </a:ext>
            </a:extLst>
          </p:cNvPr>
          <p:cNvGrpSpPr/>
          <p:nvPr/>
        </p:nvGrpSpPr>
        <p:grpSpPr>
          <a:xfrm>
            <a:off x="1740974" y="3788629"/>
            <a:ext cx="7389309" cy="2061432"/>
            <a:chOff x="1503953" y="4377979"/>
            <a:chExt cx="7576460" cy="2103507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0785A53-96DE-4AFF-9035-8042FA1C62DF}"/>
                </a:ext>
              </a:extLst>
            </p:cNvPr>
            <p:cNvSpPr/>
            <p:nvPr/>
          </p:nvSpPr>
          <p:spPr>
            <a:xfrm>
              <a:off x="2382158" y="5087026"/>
              <a:ext cx="708660" cy="139446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720536B-211D-4A4E-A237-38EBE8BA401C}"/>
                </a:ext>
              </a:extLst>
            </p:cNvPr>
            <p:cNvSpPr/>
            <p:nvPr/>
          </p:nvSpPr>
          <p:spPr>
            <a:xfrm>
              <a:off x="3860438" y="5087026"/>
              <a:ext cx="2827020" cy="13944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34C095-3BB9-46F6-B9DD-0408CE66C79A}"/>
                </a:ext>
              </a:extLst>
            </p:cNvPr>
            <p:cNvSpPr txBox="1"/>
            <p:nvPr/>
          </p:nvSpPr>
          <p:spPr>
            <a:xfrm>
              <a:off x="2452542" y="5599590"/>
              <a:ext cx="73152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KDF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302B163-A846-4290-A060-359EA60F7ACD}"/>
                </a:ext>
              </a:extLst>
            </p:cNvPr>
            <p:cNvSpPr txBox="1"/>
            <p:nvPr/>
          </p:nvSpPr>
          <p:spPr>
            <a:xfrm>
              <a:off x="4332878" y="5599590"/>
              <a:ext cx="224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message processing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4560D9-18A9-4D28-B060-504DF49D709B}"/>
                </a:ext>
              </a:extLst>
            </p:cNvPr>
            <p:cNvSpPr/>
            <p:nvPr/>
          </p:nvSpPr>
          <p:spPr>
            <a:xfrm>
              <a:off x="7381968" y="5087026"/>
              <a:ext cx="708660" cy="139446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AEDF1E-FFFE-45FE-BC35-C6D72775F171}"/>
                </a:ext>
              </a:extLst>
            </p:cNvPr>
            <p:cNvSpPr txBox="1"/>
            <p:nvPr/>
          </p:nvSpPr>
          <p:spPr>
            <a:xfrm>
              <a:off x="7462993" y="5614592"/>
              <a:ext cx="73152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TGF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35FAC0A-A752-4C2E-8DA2-1DF42C0EDC2B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5429926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263DE43-C5A8-45FA-BB05-7872A9DB49E5}"/>
                    </a:ext>
                  </a:extLst>
                </p:cNvPr>
                <p:cNvSpPr txBox="1"/>
                <p:nvPr/>
              </p:nvSpPr>
              <p:spPr>
                <a:xfrm>
                  <a:off x="1503953" y="5245260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263DE43-C5A8-45FA-BB05-7872A9DB49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953" y="5245260"/>
                  <a:ext cx="73152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9CA900B-1D05-482E-836C-9735212120F2}"/>
                    </a:ext>
                  </a:extLst>
                </p:cNvPr>
                <p:cNvSpPr txBox="1"/>
                <p:nvPr/>
              </p:nvSpPr>
              <p:spPr>
                <a:xfrm>
                  <a:off x="1509125" y="590236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9CA900B-1D05-482E-836C-9735212120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9125" y="5902366"/>
                  <a:ext cx="73152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1BC2F93-97C0-4DF5-B1D6-CE46338BF988}"/>
                </a:ext>
              </a:extLst>
            </p:cNvPr>
            <p:cNvCxnSpPr>
              <a:endCxn id="9" idx="1"/>
            </p:cNvCxnSpPr>
            <p:nvPr/>
          </p:nvCxnSpPr>
          <p:spPr>
            <a:xfrm>
              <a:off x="3090818" y="5784256"/>
              <a:ext cx="7696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08F4735-CA21-422C-84AD-34AF489F0C29}"/>
                    </a:ext>
                  </a:extLst>
                </p:cNvPr>
                <p:cNvSpPr txBox="1"/>
                <p:nvPr/>
              </p:nvSpPr>
              <p:spPr>
                <a:xfrm>
                  <a:off x="3075578" y="5466240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08F4735-CA21-422C-84AD-34AF489F0C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5578" y="5466240"/>
                  <a:ext cx="73152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10A56D8-0FE7-47A3-BF80-50C72E5A95C6}"/>
                </a:ext>
              </a:extLst>
            </p:cNvPr>
            <p:cNvCxnSpPr>
              <a:cxnSpLocks/>
              <a:stCxn id="9" idx="3"/>
              <a:endCxn id="12" idx="1"/>
            </p:cNvCxnSpPr>
            <p:nvPr/>
          </p:nvCxnSpPr>
          <p:spPr>
            <a:xfrm>
              <a:off x="6687458" y="5784256"/>
              <a:ext cx="6945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CB7533-C933-49D8-85B3-F7C590853892}"/>
                </a:ext>
              </a:extLst>
            </p:cNvPr>
            <p:cNvSpPr txBox="1"/>
            <p:nvPr/>
          </p:nvSpPr>
          <p:spPr>
            <a:xfrm>
              <a:off x="8489863" y="5599590"/>
              <a:ext cx="59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0F2293D-CE77-4696-8C77-92F5444B4719}"/>
                </a:ext>
              </a:extLst>
            </p:cNvPr>
            <p:cNvCxnSpPr>
              <a:cxnSpLocks/>
            </p:cNvCxnSpPr>
            <p:nvPr/>
          </p:nvCxnSpPr>
          <p:spPr>
            <a:xfrm>
              <a:off x="8081736" y="5784256"/>
              <a:ext cx="4381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8A2B969-1EF5-4E62-B7D0-7B62A7516866}"/>
                    </a:ext>
                  </a:extLst>
                </p:cNvPr>
                <p:cNvSpPr txBox="1"/>
                <p:nvPr/>
              </p:nvSpPr>
              <p:spPr>
                <a:xfrm>
                  <a:off x="378423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C8A2B969-1EF5-4E62-B7D0-7B62A75168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238" y="4389796"/>
                  <a:ext cx="73152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86F2C6D-AB80-429E-94B5-4E3288F189FE}"/>
                </a:ext>
              </a:extLst>
            </p:cNvPr>
            <p:cNvCxnSpPr>
              <a:stCxn id="22" idx="2"/>
            </p:cNvCxnSpPr>
            <p:nvPr/>
          </p:nvCxnSpPr>
          <p:spPr>
            <a:xfrm>
              <a:off x="4149998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2D1C37F-9F88-4844-85E5-A28FD57C0C06}"/>
                    </a:ext>
                  </a:extLst>
                </p:cNvPr>
                <p:cNvSpPr txBox="1"/>
                <p:nvPr/>
              </p:nvSpPr>
              <p:spPr>
                <a:xfrm>
                  <a:off x="414999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2D1C37F-9F88-4844-85E5-A28FD57C0C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9998" y="4389796"/>
                  <a:ext cx="73152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FF33474-780A-4360-BCA9-4D21D4746B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5759" y="4732123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749E2B5-39AB-41E9-B3F1-D2B45321630E}"/>
                    </a:ext>
                  </a:extLst>
                </p:cNvPr>
                <p:cNvSpPr txBox="1"/>
                <p:nvPr/>
              </p:nvSpPr>
              <p:spPr>
                <a:xfrm>
                  <a:off x="469863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749E2B5-39AB-41E9-B3F1-D2B4532163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8638" y="4389796"/>
                  <a:ext cx="73152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028B7AD-AC5F-4761-B7CD-C06012EEC201}"/>
                </a:ext>
              </a:extLst>
            </p:cNvPr>
            <p:cNvCxnSpPr>
              <a:cxnSpLocks/>
            </p:cNvCxnSpPr>
            <p:nvPr/>
          </p:nvCxnSpPr>
          <p:spPr>
            <a:xfrm>
              <a:off x="5040087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4E61E80-22CD-47DE-AD07-8F00249FE0C8}"/>
                    </a:ext>
                  </a:extLst>
                </p:cNvPr>
                <p:cNvSpPr txBox="1"/>
                <p:nvPr/>
              </p:nvSpPr>
              <p:spPr>
                <a:xfrm>
                  <a:off x="5064398" y="4389796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4E61E80-22CD-47DE-AD07-8F00249FE0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4398" y="4389796"/>
                  <a:ext cx="73152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C71FBEC-1185-4B98-8A80-FF3C0C753668}"/>
                </a:ext>
              </a:extLst>
            </p:cNvPr>
            <p:cNvCxnSpPr>
              <a:endCxn id="28" idx="2"/>
            </p:cNvCxnSpPr>
            <p:nvPr/>
          </p:nvCxnSpPr>
          <p:spPr>
            <a:xfrm flipV="1">
              <a:off x="5430158" y="4759128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48E4CA4-1818-4EBC-8F25-A1C28DC631DC}"/>
                </a:ext>
              </a:extLst>
            </p:cNvPr>
            <p:cNvCxnSpPr/>
            <p:nvPr/>
          </p:nvCxnSpPr>
          <p:spPr>
            <a:xfrm>
              <a:off x="5957024" y="474555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9BCB90-CE69-42ED-A904-079865EE7BC6}"/>
                </a:ext>
              </a:extLst>
            </p:cNvPr>
            <p:cNvCxnSpPr/>
            <p:nvPr/>
          </p:nvCxnSpPr>
          <p:spPr>
            <a:xfrm flipV="1">
              <a:off x="6322784" y="4745556"/>
              <a:ext cx="0" cy="327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6231F3F-5B9F-473B-A526-670EB52DA1E8}"/>
                </a:ext>
              </a:extLst>
            </p:cNvPr>
            <p:cNvCxnSpPr>
              <a:cxnSpLocks/>
            </p:cNvCxnSpPr>
            <p:nvPr/>
          </p:nvCxnSpPr>
          <p:spPr>
            <a:xfrm>
              <a:off x="2024743" y="6087032"/>
              <a:ext cx="3574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8C24563-2806-4E67-BF92-92D747FB9876}"/>
                    </a:ext>
                  </a:extLst>
                </p:cNvPr>
                <p:cNvSpPr txBox="1"/>
                <p:nvPr/>
              </p:nvSpPr>
              <p:spPr>
                <a:xfrm>
                  <a:off x="5591264" y="4377979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8C24563-2806-4E67-BF92-92D747FB98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1264" y="4377979"/>
                  <a:ext cx="73152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3B7C014E-8476-4DF1-B6D2-E9960A6E81D8}"/>
                    </a:ext>
                  </a:extLst>
                </p:cNvPr>
                <p:cNvSpPr txBox="1"/>
                <p:nvPr/>
              </p:nvSpPr>
              <p:spPr>
                <a:xfrm>
                  <a:off x="5957024" y="4377979"/>
                  <a:ext cx="7315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3B7C014E-8476-4DF1-B6D2-E9960A6E81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7024" y="4377979"/>
                  <a:ext cx="73152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6D683A8-D6B6-41A7-868E-4D984A21AF0C}"/>
              </a:ext>
            </a:extLst>
          </p:cNvPr>
          <p:cNvCxnSpPr/>
          <p:nvPr/>
        </p:nvCxnSpPr>
        <p:spPr>
          <a:xfrm flipV="1">
            <a:off x="6493072" y="3877148"/>
            <a:ext cx="1647037" cy="5894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2F8E113-ECA8-44AE-AE41-42C70069AAF1}"/>
              </a:ext>
            </a:extLst>
          </p:cNvPr>
          <p:cNvSpPr txBox="1"/>
          <p:nvPr/>
        </p:nvSpPr>
        <p:spPr>
          <a:xfrm>
            <a:off x="8154219" y="3692482"/>
            <a:ext cx="220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usually the main part</a:t>
            </a:r>
          </a:p>
        </p:txBody>
      </p:sp>
    </p:spTree>
    <p:extLst>
      <p:ext uri="{BB962C8B-B14F-4D97-AF65-F5344CB8AC3E}">
        <p14:creationId xmlns:p14="http://schemas.microsoft.com/office/powerpoint/2010/main" val="33414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3A31-4BDE-48EC-BF18-3DD6417B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One-pass Modes: CIML2 + CCAmL1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A4DB3-F8EE-4656-AD65-1A245D65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CIML2 &amp; CCAmL1[BBB+20]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iphertext </a:t>
            </a:r>
            <a:r>
              <a:rPr lang="en-US" b="1" dirty="0"/>
              <a:t>I</a:t>
            </a:r>
            <a:r>
              <a:rPr lang="en-US" dirty="0"/>
              <a:t>ntegrity with nonce </a:t>
            </a:r>
            <a:r>
              <a:rPr lang="en-US" b="1" dirty="0"/>
              <a:t>M</a:t>
            </a:r>
            <a:r>
              <a:rPr lang="en-US" dirty="0"/>
              <a:t>isuse-resistance and </a:t>
            </a:r>
            <a:r>
              <a:rPr lang="en-US" b="1" dirty="0"/>
              <a:t>L</a:t>
            </a:r>
            <a:r>
              <a:rPr lang="en-US" dirty="0"/>
              <a:t>eakage in enc &amp; </a:t>
            </a:r>
            <a:r>
              <a:rPr lang="en-US" dirty="0" err="1"/>
              <a:t>dec</a:t>
            </a:r>
            <a:endParaRPr lang="en-US" dirty="0"/>
          </a:p>
          <a:p>
            <a:pPr lvl="1"/>
            <a:r>
              <a:rPr lang="en-US" dirty="0"/>
              <a:t>CCA with </a:t>
            </a:r>
            <a:r>
              <a:rPr lang="en-US" b="1" dirty="0"/>
              <a:t>m</a:t>
            </a:r>
            <a:r>
              <a:rPr lang="en-US" dirty="0"/>
              <a:t>isuse-resilience and </a:t>
            </a:r>
            <a:r>
              <a:rPr lang="en-US" b="1" dirty="0"/>
              <a:t>L</a:t>
            </a:r>
            <a:r>
              <a:rPr lang="en-US" dirty="0"/>
              <a:t>eakage in enc</a:t>
            </a:r>
          </a:p>
          <a:p>
            <a:r>
              <a:rPr lang="en-US" dirty="0" err="1"/>
              <a:t>Ascon</a:t>
            </a:r>
            <a:r>
              <a:rPr lang="en-US" dirty="0"/>
              <a:t>: DPA protection in KGF &amp; TGF [DEMS21]</a:t>
            </a:r>
          </a:p>
          <a:p>
            <a:pPr lvl="1"/>
            <a:r>
              <a:rPr lang="en-US" dirty="0"/>
              <a:t>sponge-based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332D64-8575-477A-8E55-F051744A09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63"/>
          <a:stretch/>
        </p:blipFill>
        <p:spPr>
          <a:xfrm>
            <a:off x="1943375" y="3428999"/>
            <a:ext cx="7741050" cy="1889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770034-722A-4CA0-A2D9-A83FCB776304}"/>
              </a:ext>
            </a:extLst>
          </p:cNvPr>
          <p:cNvSpPr txBox="1"/>
          <p:nvPr/>
        </p:nvSpPr>
        <p:spPr>
          <a:xfrm>
            <a:off x="670560" y="6077375"/>
            <a:ext cx="1105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[BBB+20]: </a:t>
            </a:r>
            <a:r>
              <a:rPr lang="en-US" sz="1200" dirty="0" err="1"/>
              <a:t>Bellizia</a:t>
            </a:r>
            <a:r>
              <a:rPr lang="en-US" sz="1200" dirty="0"/>
              <a:t> et </a:t>
            </a:r>
            <a:r>
              <a:rPr lang="en-US" sz="1200" dirty="0" err="1"/>
              <a:t>al.:Spook</a:t>
            </a:r>
            <a:r>
              <a:rPr lang="en-US" sz="1200" dirty="0"/>
              <a:t>: Sponge-Based Leakage-Resistant Authenticated Encryption with a Masked Tweakable Block Cipher. IACR Trans. Symmetric </a:t>
            </a:r>
            <a:r>
              <a:rPr lang="en-US" sz="1200" dirty="0" err="1"/>
              <a:t>Cryptol</a:t>
            </a:r>
            <a:r>
              <a:rPr lang="en-US" sz="1200" dirty="0"/>
              <a:t>. 2020(S1): 295-349 (2020)</a:t>
            </a:r>
          </a:p>
          <a:p>
            <a:r>
              <a:rPr lang="en-US" sz="1200" dirty="0"/>
              <a:t>[DEMS21]: Christoph </a:t>
            </a:r>
            <a:r>
              <a:rPr lang="en-US" sz="1200" dirty="0" err="1"/>
              <a:t>Dobraunig</a:t>
            </a:r>
            <a:r>
              <a:rPr lang="en-US" sz="1200" dirty="0"/>
              <a:t>, Maria </a:t>
            </a:r>
            <a:r>
              <a:rPr lang="en-US" sz="1200" dirty="0" err="1"/>
              <a:t>Eichlseder</a:t>
            </a:r>
            <a:r>
              <a:rPr lang="en-US" sz="1200" dirty="0"/>
              <a:t>, Florian Mendel, Martin </a:t>
            </a:r>
            <a:r>
              <a:rPr lang="en-US" sz="1200" dirty="0" err="1"/>
              <a:t>Schläffer</a:t>
            </a:r>
            <a:r>
              <a:rPr lang="en-US" sz="1200" dirty="0"/>
              <a:t>: </a:t>
            </a:r>
            <a:r>
              <a:rPr lang="en-US" sz="1200" dirty="0" err="1"/>
              <a:t>Ascon</a:t>
            </a:r>
            <a:r>
              <a:rPr lang="en-US" sz="1200" dirty="0"/>
              <a:t> v1.2: Lightweight Authenticated Encryption and Hashing. J. </a:t>
            </a:r>
            <a:r>
              <a:rPr lang="en-US" sz="1200" dirty="0" err="1"/>
              <a:t>Cryptol</a:t>
            </a:r>
            <a:r>
              <a:rPr lang="en-US" sz="1200" dirty="0"/>
              <a:t>. 34(3): 33 (2021)</a:t>
            </a:r>
          </a:p>
        </p:txBody>
      </p:sp>
    </p:spTree>
    <p:extLst>
      <p:ext uri="{BB962C8B-B14F-4D97-AF65-F5344CB8AC3E}">
        <p14:creationId xmlns:p14="http://schemas.microsoft.com/office/powerpoint/2010/main" val="23763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0DE10-6C59-4785-88AB-952DDD64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One-pass Modes: CIML2 + CCAmL1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31E8A-DD23-4070-AEF4-EA335590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TET [BGP+20]</a:t>
            </a:r>
          </a:p>
          <a:p>
            <a:pPr lvl="1"/>
            <a:r>
              <a:rPr lang="en-US" dirty="0"/>
              <a:t>TBC-based</a:t>
            </a:r>
          </a:p>
          <a:p>
            <a:pPr lvl="1"/>
            <a:r>
              <a:rPr lang="en-US" dirty="0"/>
              <a:t>rate </a:t>
            </a:r>
            <a:r>
              <a:rPr lang="en-US" dirty="0">
                <a:solidFill>
                  <a:srgbClr val="FF0000"/>
                </a:solidFill>
              </a:rPr>
              <a:t>1/2</a:t>
            </a:r>
            <a:r>
              <a:rPr lang="en-US" dirty="0"/>
              <a:t> (two TBCs per n-bit message)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819D89-6345-417A-B40B-A11E7F0FB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89" y="2666993"/>
            <a:ext cx="7443722" cy="13087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7337E1-0EE6-4CAF-9E1F-9FD6D0268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589" y="4388788"/>
            <a:ext cx="4700147" cy="15374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3BB464-4D99-4461-A7E7-79C025C6134A}"/>
              </a:ext>
            </a:extLst>
          </p:cNvPr>
          <p:cNvSpPr txBox="1"/>
          <p:nvPr/>
        </p:nvSpPr>
        <p:spPr>
          <a:xfrm>
            <a:off x="670560" y="6077375"/>
            <a:ext cx="1105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[BGP+20]: Francesco </a:t>
            </a:r>
            <a:r>
              <a:rPr lang="en-US" sz="1200" dirty="0" err="1"/>
              <a:t>Berti</a:t>
            </a:r>
            <a:r>
              <a:rPr lang="en-US" sz="1200" dirty="0"/>
              <a:t>, Chun Guo, Olivier Pereira, Thomas Peters, François-Xavier </a:t>
            </a:r>
            <a:r>
              <a:rPr lang="en-US" sz="1200" dirty="0" err="1"/>
              <a:t>Standaert:TEDT</a:t>
            </a:r>
            <a:r>
              <a:rPr lang="en-US" sz="1200" dirty="0"/>
              <a:t>, a Leakage-Resist AEAD Mode for High Physical Security Applications. IACR Trans. </a:t>
            </a:r>
            <a:r>
              <a:rPr lang="en-US" sz="1200" dirty="0" err="1"/>
              <a:t>Cryptogr</a:t>
            </a:r>
            <a:r>
              <a:rPr lang="en-US" sz="1200" dirty="0"/>
              <a:t>. </a:t>
            </a:r>
            <a:r>
              <a:rPr lang="en-US" sz="1200" dirty="0" err="1"/>
              <a:t>Hardw</a:t>
            </a:r>
            <a:r>
              <a:rPr lang="en-US" sz="1200" dirty="0"/>
              <a:t>. Embed. Syst. 2020(1): 256-320 (2020)</a:t>
            </a:r>
          </a:p>
        </p:txBody>
      </p:sp>
    </p:spTree>
    <p:extLst>
      <p:ext uri="{BB962C8B-B14F-4D97-AF65-F5344CB8AC3E}">
        <p14:creationId xmlns:p14="http://schemas.microsoft.com/office/powerpoint/2010/main" val="330408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92D9B-7A80-49D1-8E83-D49A27071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Design: Triplex, One-Pass and More Efficient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AAD1-5B66-4612-9A81-8E88E0BA5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Triplex: CIML2 + CCAmL1</a:t>
            </a:r>
          </a:p>
          <a:p>
            <a:pPr lvl="1"/>
            <a:r>
              <a:rPr lang="en-US" dirty="0"/>
              <a:t>rate 2/3 for message (three TBCs per 2n-bit)</a:t>
            </a:r>
          </a:p>
          <a:p>
            <a:pPr lvl="1"/>
            <a:r>
              <a:rPr lang="en-US" dirty="0"/>
              <a:t>rate 1 for AD (two TBCs per 2n-bit)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TBC with 2n-bit tweak</a:t>
            </a:r>
          </a:p>
          <a:p>
            <a:pPr lvl="1"/>
            <a:r>
              <a:rPr lang="en-US" dirty="0"/>
              <a:t>Skinny-128-384, Deoxys-TBC-128-384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407768-E5F9-4919-836D-709F9CCE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381" y="2510350"/>
            <a:ext cx="8176869" cy="297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546F-3C07-47D3-BEBA-B39E34C9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point: Hirose’s compression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2A9CD5-545D-4DB4-BBCB-DE049129F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Hirose’s compression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based on a TBC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outputs are random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Encryption rate: 1/2 </a:t>
                </a:r>
              </a:p>
              <a:p>
                <a:pPr lvl="1"/>
                <a:r>
                  <a:rPr lang="en-US" dirty="0"/>
                  <a:t>two TBCs per n-bit message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2A9CD5-545D-4DB4-BBCB-DE049129F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718" b="-1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B802EC0-7829-40BB-A77A-A9FE7D9EBD63}"/>
              </a:ext>
            </a:extLst>
          </p:cNvPr>
          <p:cNvSpPr/>
          <p:nvPr/>
        </p:nvSpPr>
        <p:spPr>
          <a:xfrm>
            <a:off x="6283574" y="2445657"/>
            <a:ext cx="469537" cy="4789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20B006D-3DB1-47E7-BB6C-D607385DA010}"/>
              </a:ext>
            </a:extLst>
          </p:cNvPr>
          <p:cNvCxnSpPr/>
          <p:nvPr/>
        </p:nvCxnSpPr>
        <p:spPr>
          <a:xfrm flipV="1">
            <a:off x="6647543" y="1966686"/>
            <a:ext cx="972457" cy="47897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8A64EE-F02C-47F4-8559-BD766BD024A2}"/>
              </a:ext>
            </a:extLst>
          </p:cNvPr>
          <p:cNvSpPr txBox="1"/>
          <p:nvPr/>
        </p:nvSpPr>
        <p:spPr>
          <a:xfrm>
            <a:off x="7834427" y="1782020"/>
            <a:ext cx="283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block for encryption (</a:t>
            </a:r>
            <a:r>
              <a:rPr lang="en-US" dirty="0" err="1"/>
              <a:t>xor</a:t>
            </a:r>
            <a:r>
              <a:rPr lang="en-US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76D24D-DE55-414F-A0B5-4751C1569948}"/>
              </a:ext>
            </a:extLst>
          </p:cNvPr>
          <p:cNvSpPr/>
          <p:nvPr/>
        </p:nvSpPr>
        <p:spPr>
          <a:xfrm>
            <a:off x="6283574" y="3188174"/>
            <a:ext cx="469537" cy="4789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EA9D44E7-E5D9-418F-BD71-C19348732FBB}"/>
              </a:ext>
            </a:extLst>
          </p:cNvPr>
          <p:cNvCxnSpPr/>
          <p:nvPr/>
        </p:nvCxnSpPr>
        <p:spPr>
          <a:xfrm>
            <a:off x="6753111" y="3185226"/>
            <a:ext cx="616857" cy="2394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2B29953-988A-45DF-A6A4-5DC4C132707A}"/>
              </a:ext>
            </a:extLst>
          </p:cNvPr>
          <p:cNvSpPr txBox="1"/>
          <p:nvPr/>
        </p:nvSpPr>
        <p:spPr>
          <a:xfrm>
            <a:off x="7776369" y="3221948"/>
            <a:ext cx="283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block used as the subkey for next iteration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934C32-C07D-4F1A-9BEE-3F49B89EB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005" y="2216375"/>
            <a:ext cx="3157538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B553-C011-4D7F-904A-24C2C2A62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TBC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59493-1849-4BD0-8E8F-ADA2C2E5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/>
          <a:lstStyle/>
          <a:p>
            <a:r>
              <a:rPr lang="en-US" dirty="0"/>
              <a:t>Rate: 2/3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Authenticity: the tweak is public but influences the outputs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4615B3-9545-4E5E-9764-3C3D43E3B99A}"/>
              </a:ext>
            </a:extLst>
          </p:cNvPr>
          <p:cNvSpPr/>
          <p:nvPr/>
        </p:nvSpPr>
        <p:spPr>
          <a:xfrm>
            <a:off x="7129027" y="2525486"/>
            <a:ext cx="469537" cy="4789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41B23A7E-393F-41A9-8F34-82EAC3158856}"/>
              </a:ext>
            </a:extLst>
          </p:cNvPr>
          <p:cNvCxnSpPr/>
          <p:nvPr/>
        </p:nvCxnSpPr>
        <p:spPr>
          <a:xfrm flipV="1">
            <a:off x="7492996" y="2046515"/>
            <a:ext cx="972457" cy="47897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A74A70A-A5D1-4ED1-9E2D-6A959E03B923}"/>
              </a:ext>
            </a:extLst>
          </p:cNvPr>
          <p:cNvSpPr txBox="1"/>
          <p:nvPr/>
        </p:nvSpPr>
        <p:spPr>
          <a:xfrm>
            <a:off x="8679880" y="1861849"/>
            <a:ext cx="283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block for encryption (</a:t>
            </a:r>
            <a:r>
              <a:rPr lang="en-US" dirty="0" err="1"/>
              <a:t>xor</a:t>
            </a:r>
            <a:r>
              <a:rPr lang="en-US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9610F6-E3D6-4262-B5E0-F4448B081AB0}"/>
              </a:ext>
            </a:extLst>
          </p:cNvPr>
          <p:cNvSpPr/>
          <p:nvPr/>
        </p:nvSpPr>
        <p:spPr>
          <a:xfrm>
            <a:off x="7129027" y="3268003"/>
            <a:ext cx="469537" cy="47897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CD5FB81C-51F3-4ACE-B8C3-95B3B774006C}"/>
              </a:ext>
            </a:extLst>
          </p:cNvPr>
          <p:cNvCxnSpPr/>
          <p:nvPr/>
        </p:nvCxnSpPr>
        <p:spPr>
          <a:xfrm>
            <a:off x="7598564" y="3265055"/>
            <a:ext cx="616857" cy="2394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ED4A05-F557-48DE-B7A2-1B8303585922}"/>
              </a:ext>
            </a:extLst>
          </p:cNvPr>
          <p:cNvSpPr txBox="1"/>
          <p:nvPr/>
        </p:nvSpPr>
        <p:spPr>
          <a:xfrm>
            <a:off x="8621822" y="3301777"/>
            <a:ext cx="283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block used as the subkey for next iteration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AD50B5-ADA9-4620-A126-09BB3670817F}"/>
              </a:ext>
            </a:extLst>
          </p:cNvPr>
          <p:cNvSpPr/>
          <p:nvPr/>
        </p:nvSpPr>
        <p:spPr>
          <a:xfrm>
            <a:off x="5487274" y="872023"/>
            <a:ext cx="1964166" cy="14364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EDBF37D6-2090-4ADE-B84A-421F60E874BE}"/>
              </a:ext>
            </a:extLst>
          </p:cNvPr>
          <p:cNvCxnSpPr/>
          <p:nvPr/>
        </p:nvCxnSpPr>
        <p:spPr>
          <a:xfrm flipV="1">
            <a:off x="7558653" y="1052946"/>
            <a:ext cx="772547" cy="4637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246B9B1-5DBF-454F-9381-4E1868F251FD}"/>
              </a:ext>
            </a:extLst>
          </p:cNvPr>
          <p:cNvSpPr txBox="1"/>
          <p:nvPr/>
        </p:nvSpPr>
        <p:spPr>
          <a:xfrm>
            <a:off x="8396857" y="868280"/>
            <a:ext cx="320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TBC call for encryption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6D3FB2-8BF5-419E-BF79-E787BA55D2FE}"/>
              </a:ext>
            </a:extLst>
          </p:cNvPr>
          <p:cNvSpPr txBox="1"/>
          <p:nvPr/>
        </p:nvSpPr>
        <p:spPr>
          <a:xfrm>
            <a:off x="756389" y="4557517"/>
            <a:ext cx="3223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ciphertext or AD as tweak to be authenticated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C0E877-7769-4C0E-A13F-5DFADCDA6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811" y="868280"/>
            <a:ext cx="3157538" cy="41433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F57B00B-724F-4558-8DA6-8F576545EBFD}"/>
              </a:ext>
            </a:extLst>
          </p:cNvPr>
          <p:cNvSpPr/>
          <p:nvPr/>
        </p:nvSpPr>
        <p:spPr>
          <a:xfrm>
            <a:off x="6239216" y="4401712"/>
            <a:ext cx="460281" cy="4789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65E4032F-13CE-4E01-8E3B-AA7987056F2B}"/>
              </a:ext>
            </a:extLst>
          </p:cNvPr>
          <p:cNvCxnSpPr>
            <a:stCxn id="17" idx="2"/>
          </p:cNvCxnSpPr>
          <p:nvPr/>
        </p:nvCxnSpPr>
        <p:spPr>
          <a:xfrm rot="5400000" flipH="1">
            <a:off x="5132126" y="3543453"/>
            <a:ext cx="102943" cy="2571519"/>
          </a:xfrm>
          <a:prstGeom prst="curvedConnector4">
            <a:avLst>
              <a:gd name="adj1" fmla="val -222065"/>
              <a:gd name="adj2" fmla="val 544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01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23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AE57-BC35-4E98-9D7A-4B2DD9D9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full-fledged scheme: Triplex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21B0-CE9C-4CC5-ADCA-3CD0D1811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More design considerations</a:t>
            </a:r>
          </a:p>
          <a:p>
            <a:pPr lvl="1"/>
            <a:r>
              <a:rPr lang="en-US" dirty="0"/>
              <a:t>multi-user security, tag generation [BGPS21],…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3E5E683-DE42-47FF-8225-52A1C7C6E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130626"/>
            <a:ext cx="9220200" cy="325054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88DE68-4740-4582-96D1-5095FE71AFE9}"/>
              </a:ext>
            </a:extLst>
          </p:cNvPr>
          <p:cNvSpPr/>
          <p:nvPr/>
        </p:nvSpPr>
        <p:spPr>
          <a:xfrm>
            <a:off x="4616450" y="1130626"/>
            <a:ext cx="4267200" cy="3250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C4714E-4412-45A3-B231-3A6A8BD2AF33}"/>
              </a:ext>
            </a:extLst>
          </p:cNvPr>
          <p:cNvSpPr/>
          <p:nvPr/>
        </p:nvSpPr>
        <p:spPr>
          <a:xfrm>
            <a:off x="1276350" y="1130626"/>
            <a:ext cx="3251200" cy="32505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42521B-552D-4D02-BDD2-C3D65B7E033B}"/>
              </a:ext>
            </a:extLst>
          </p:cNvPr>
          <p:cNvSpPr/>
          <p:nvPr/>
        </p:nvSpPr>
        <p:spPr>
          <a:xfrm>
            <a:off x="8972550" y="1130626"/>
            <a:ext cx="1524000" cy="32505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B253AEF-758E-416E-AA7D-D6025E499547}"/>
              </a:ext>
            </a:extLst>
          </p:cNvPr>
          <p:cNvCxnSpPr>
            <a:stCxn id="13" idx="2"/>
          </p:cNvCxnSpPr>
          <p:nvPr/>
        </p:nvCxnSpPr>
        <p:spPr>
          <a:xfrm rot="5400000">
            <a:off x="6441912" y="4409912"/>
            <a:ext cx="336876" cy="279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F2F385A-C3FA-4C71-9179-76C809CFA048}"/>
              </a:ext>
            </a:extLst>
          </p:cNvPr>
          <p:cNvSpPr txBox="1"/>
          <p:nvPr/>
        </p:nvSpPr>
        <p:spPr>
          <a:xfrm>
            <a:off x="4616450" y="4705078"/>
            <a:ext cx="40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 and authenticate messages by Hirose + a third TBC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128DE64-747A-49C4-A71D-0F52C7E155B3}"/>
              </a:ext>
            </a:extLst>
          </p:cNvPr>
          <p:cNvCxnSpPr>
            <a:stCxn id="14" idx="2"/>
          </p:cNvCxnSpPr>
          <p:nvPr/>
        </p:nvCxnSpPr>
        <p:spPr>
          <a:xfrm rot="5400000">
            <a:off x="2634979" y="4394145"/>
            <a:ext cx="279943" cy="2540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CFBF92D-F2C0-488D-B3E3-B5349B9CB8D1}"/>
              </a:ext>
            </a:extLst>
          </p:cNvPr>
          <p:cNvSpPr txBox="1"/>
          <p:nvPr/>
        </p:nvSpPr>
        <p:spPr>
          <a:xfrm>
            <a:off x="1292226" y="4617894"/>
            <a:ext cx="2511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derivation function </a:t>
            </a:r>
          </a:p>
          <a:p>
            <a:r>
              <a:rPr lang="en-US" dirty="0"/>
              <a:t>for 2n-bit initial state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11C4735F-E70C-4A4F-B221-19D87480A43C}"/>
              </a:ext>
            </a:extLst>
          </p:cNvPr>
          <p:cNvCxnSpPr>
            <a:stCxn id="15" idx="2"/>
          </p:cNvCxnSpPr>
          <p:nvPr/>
        </p:nvCxnSpPr>
        <p:spPr>
          <a:xfrm rot="5400000">
            <a:off x="9501890" y="4385234"/>
            <a:ext cx="236720" cy="2286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159CCD3-7927-445E-9FA0-9C6F30B940E6}"/>
              </a:ext>
            </a:extLst>
          </p:cNvPr>
          <p:cNvSpPr txBox="1"/>
          <p:nvPr/>
        </p:nvSpPr>
        <p:spPr>
          <a:xfrm>
            <a:off x="8943181" y="4605768"/>
            <a:ext cx="1709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tag generation function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04C3C6-700C-46D8-8F99-4272A8288686}"/>
              </a:ext>
            </a:extLst>
          </p:cNvPr>
          <p:cNvSpPr txBox="1"/>
          <p:nvPr/>
        </p:nvSpPr>
        <p:spPr>
          <a:xfrm>
            <a:off x="693612" y="6262041"/>
            <a:ext cx="11056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[BGPS21] Francesco </a:t>
            </a:r>
            <a:r>
              <a:rPr lang="en-US" sz="1200" dirty="0" err="1"/>
              <a:t>Berti</a:t>
            </a:r>
            <a:r>
              <a:rPr lang="en-US" sz="1200" dirty="0"/>
              <a:t>, Chun Guo, Thomas Peters, François-Xavier </a:t>
            </a:r>
            <a:r>
              <a:rPr lang="en-US" sz="1200" dirty="0" err="1"/>
              <a:t>Standaert</a:t>
            </a:r>
            <a:r>
              <a:rPr lang="en-US" sz="1200" dirty="0"/>
              <a:t>: Efficient Leakage-Resilient MACs Without Idealized Assumptions. ASIACRYPT (2) 2021: 95-123</a:t>
            </a:r>
          </a:p>
        </p:txBody>
      </p:sp>
    </p:spTree>
    <p:extLst>
      <p:ext uri="{BB962C8B-B14F-4D97-AF65-F5344CB8AC3E}">
        <p14:creationId xmlns:p14="http://schemas.microsoft.com/office/powerpoint/2010/main" val="29308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21" grpId="0"/>
      <p:bldP spid="24" grpId="0"/>
      <p:bldP spid="1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7520</TotalTime>
  <Words>1125</Words>
  <Application>Microsoft Office PowerPoint</Application>
  <PresentationFormat>Widescreen</PresentationFormat>
  <Paragraphs>218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微软雅黑</vt:lpstr>
      <vt:lpstr>等线</vt:lpstr>
      <vt:lpstr>等线 Light</vt:lpstr>
      <vt:lpstr>Arial</vt:lpstr>
      <vt:lpstr>Calibri</vt:lpstr>
      <vt:lpstr>Calibri Light</vt:lpstr>
      <vt:lpstr>Cambria Math</vt:lpstr>
      <vt:lpstr>Office 主题​​</vt:lpstr>
      <vt:lpstr>Triplex: an Efficient and One-Pass Leakage-Resistant Mode of Operation</vt:lpstr>
      <vt:lpstr>Authenticated Encryption (AE)</vt:lpstr>
      <vt:lpstr>How to improve the performance?</vt:lpstr>
      <vt:lpstr>One-pass Modes: CIML2 + CCAmL1</vt:lpstr>
      <vt:lpstr>One-pass Modes: CIML2 + CCAmL1</vt:lpstr>
      <vt:lpstr>Our Design: Triplex, One-Pass and More Efficient</vt:lpstr>
      <vt:lpstr>Start point: Hirose’s compression function</vt:lpstr>
      <vt:lpstr>A third TBC call</vt:lpstr>
      <vt:lpstr>The full-fledged scheme: Triplex</vt:lpstr>
      <vt:lpstr>Integrity analysis</vt:lpstr>
      <vt:lpstr>Confidentiality analysis</vt:lpstr>
      <vt:lpstr>Comparisons with Other TBC-based LR-AE</vt:lpstr>
      <vt:lpstr>Implementation results</vt:lpstr>
      <vt:lpstr>Implementation results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yaobin</dc:creator>
  <cp:lastModifiedBy>yaobin</cp:lastModifiedBy>
  <cp:revision>278</cp:revision>
  <dcterms:created xsi:type="dcterms:W3CDTF">2021-05-11T01:24:21Z</dcterms:created>
  <dcterms:modified xsi:type="dcterms:W3CDTF">2022-09-17T10:10:01Z</dcterms:modified>
</cp:coreProperties>
</file>