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66" r:id="rId3"/>
    <p:sldId id="288" r:id="rId4"/>
    <p:sldId id="287" r:id="rId5"/>
    <p:sldId id="289" r:id="rId6"/>
    <p:sldId id="291" r:id="rId7"/>
    <p:sldId id="292" r:id="rId8"/>
    <p:sldId id="264" r:id="rId9"/>
    <p:sldId id="275" r:id="rId10"/>
    <p:sldId id="278" r:id="rId11"/>
    <p:sldId id="279" r:id="rId12"/>
    <p:sldId id="280" r:id="rId13"/>
    <p:sldId id="276" r:id="rId14"/>
    <p:sldId id="293" r:id="rId15"/>
    <p:sldId id="271" r:id="rId16"/>
    <p:sldId id="273" r:id="rId17"/>
    <p:sldId id="272" r:id="rId18"/>
    <p:sldId id="277" r:id="rId19"/>
    <p:sldId id="294" r:id="rId20"/>
    <p:sldId id="274" r:id="rId21"/>
    <p:sldId id="282" r:id="rId22"/>
    <p:sldId id="283" r:id="rId23"/>
    <p:sldId id="284" r:id="rId24"/>
    <p:sldId id="261" r:id="rId25"/>
    <p:sldId id="281" r:id="rId26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B03"/>
    <a:srgbClr val="04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 autoAdjust="0"/>
    <p:restoredTop sz="94912" autoAdjust="0"/>
  </p:normalViewPr>
  <p:slideViewPr>
    <p:cSldViewPr snapToObjects="1">
      <p:cViewPr varScale="1">
        <p:scale>
          <a:sx n="134" d="100"/>
          <a:sy n="134" d="100"/>
        </p:scale>
        <p:origin x="132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28AD-B8FF-467B-AF5F-4891412E46D0}" type="datetimeFigureOut">
              <a:rPr lang="de-DE" smtClean="0"/>
              <a:t>18.09.2022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45E6-D734-4DB2-BEE5-DF972DD20C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162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 benefit</a:t>
            </a:r>
            <a:br>
              <a:rPr lang="en-US" dirty="0"/>
            </a:br>
            <a:r>
              <a:rPr lang="en-US" dirty="0"/>
              <a:t>Heuristic nearly as good as SMT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23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 benefit</a:t>
            </a:r>
            <a:br>
              <a:rPr lang="en-US" dirty="0"/>
            </a:br>
            <a:r>
              <a:rPr lang="en-US" dirty="0"/>
              <a:t>Heuristic nearly as good as SMT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65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necessary to introduce or motivate SCA at this point in the conference.</a:t>
            </a:r>
          </a:p>
          <a:p>
            <a:r>
              <a:rPr lang="en-US" dirty="0"/>
              <a:t>For analysis we use the ISW-Probing model -&gt; introduced now in more detail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996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Adversary is given a circuit, before each invocation they can place up to t probes that reveal the exact values at this wires.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60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 can not be SNI if it has two-times the same input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Randomness could cancel out if shared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60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Randomness could cancel out, Probes propagate to more than one cluster output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864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Probes propagate to more than one cluster output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850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Otherwise cross-gadget leakage can exist where the randomness </a:t>
            </a:r>
            <a:r>
              <a:rPr lang="en-US"/>
              <a:t>cancels out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998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 benefit</a:t>
            </a:r>
            <a:br>
              <a:rPr lang="en-US" dirty="0"/>
            </a:br>
            <a:r>
              <a:rPr lang="en-US" dirty="0"/>
              <a:t>Heuristic nearly as good as SMT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45E6-D734-4DB2-BEE5-DF972DD20CA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59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4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A89267FE-B193-4A99-AA44-D1B750F05A38}"/>
              </a:ext>
            </a:extLst>
          </p:cNvPr>
          <p:cNvSpPr/>
          <p:nvPr userDrawn="1"/>
        </p:nvSpPr>
        <p:spPr>
          <a:xfrm>
            <a:off x="7740352" y="0"/>
            <a:ext cx="1296144" cy="10595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7473C178-C809-482A-AA15-D511ADDD7B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3038475"/>
          </a:xfrm>
          <a:custGeom>
            <a:avLst/>
            <a:gdLst>
              <a:gd name="connsiteX0" fmla="*/ 8172400 w 9144000"/>
              <a:gd name="connsiteY0" fmla="*/ 1 h 3038475"/>
              <a:gd name="connsiteX1" fmla="*/ 8172400 w 9144000"/>
              <a:gd name="connsiteY1" fmla="*/ 647601 h 3038475"/>
              <a:gd name="connsiteX2" fmla="*/ 8820000 w 9144000"/>
              <a:gd name="connsiteY2" fmla="*/ 647601 h 3038475"/>
              <a:gd name="connsiteX3" fmla="*/ 8820000 w 9144000"/>
              <a:gd name="connsiteY3" fmla="*/ 1 h 3038475"/>
              <a:gd name="connsiteX4" fmla="*/ 0 w 9144000"/>
              <a:gd name="connsiteY4" fmla="*/ 0 h 3038475"/>
              <a:gd name="connsiteX5" fmla="*/ 9144000 w 9144000"/>
              <a:gd name="connsiteY5" fmla="*/ 0 h 3038475"/>
              <a:gd name="connsiteX6" fmla="*/ 9144000 w 9144000"/>
              <a:gd name="connsiteY6" fmla="*/ 3038475 h 3038475"/>
              <a:gd name="connsiteX7" fmla="*/ 0 w 9144000"/>
              <a:gd name="connsiteY7" fmla="*/ 3038475 h 303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038475">
                <a:moveTo>
                  <a:pt x="8172400" y="1"/>
                </a:moveTo>
                <a:lnTo>
                  <a:pt x="8172400" y="647601"/>
                </a:lnTo>
                <a:lnTo>
                  <a:pt x="8820000" y="647601"/>
                </a:lnTo>
                <a:lnTo>
                  <a:pt x="8820000" y="1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038475"/>
                </a:lnTo>
                <a:lnTo>
                  <a:pt x="0" y="303847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6596" y="4876006"/>
            <a:ext cx="1224136" cy="144000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2"/>
                </a:solidFill>
              </a:defRPr>
            </a:lvl1pPr>
          </a:lstStyle>
          <a:p>
            <a:fld id="{AB38E582-93A5-431A-9CFD-63DE873B3BF2}" type="datetime4">
              <a:rPr lang="en-US" smtClean="0"/>
              <a:t>September 18, 2022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512" y="3077526"/>
            <a:ext cx="1512168" cy="10495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FE2DEA6-4F76-4BF3-A4CD-42FDDDA6B7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96" y="3298695"/>
            <a:ext cx="6809660" cy="35317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noProof="0" dirty="0"/>
              <a:t>The Title</a:t>
            </a:r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E86275B-822E-4681-B38E-9459402F9D3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92495437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CBD9AA3E-096C-44E5-A284-AE963646F6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4AFF73E-44FE-4714-BD8C-41436E0641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96" y="3668292"/>
            <a:ext cx="6809660" cy="35317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64817261-B41F-492C-B4D6-9357C95F27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596" y="4580881"/>
            <a:ext cx="1999660" cy="277377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Presenter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A559E7F-7CF3-4C41-9960-A27665626401}"/>
              </a:ext>
            </a:extLst>
          </p:cNvPr>
          <p:cNvSpPr txBox="1"/>
          <p:nvPr userDrawn="1"/>
        </p:nvSpPr>
        <p:spPr>
          <a:xfrm>
            <a:off x="5819014" y="4539436"/>
            <a:ext cx="3240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b="1" dirty="0">
                <a:solidFill>
                  <a:schemeClr val="tx2"/>
                </a:solidFill>
              </a:rPr>
              <a:t>Chair </a:t>
            </a:r>
            <a:r>
              <a:rPr lang="de-DE" sz="900" b="1" dirty="0" err="1">
                <a:solidFill>
                  <a:schemeClr val="tx2"/>
                </a:solidFill>
              </a:rPr>
              <a:t>for</a:t>
            </a:r>
            <a:r>
              <a:rPr lang="de-DE" sz="900" b="1" dirty="0">
                <a:solidFill>
                  <a:schemeClr val="tx2"/>
                </a:solidFill>
              </a:rPr>
              <a:t> Security Engineering </a:t>
            </a:r>
          </a:p>
          <a:p>
            <a:pPr algn="r"/>
            <a:r>
              <a:rPr lang="en-US" sz="900" dirty="0">
                <a:solidFill>
                  <a:schemeClr val="tx2"/>
                </a:solidFill>
              </a:rPr>
              <a:t>Electrical Engineering and Information Technology</a:t>
            </a:r>
          </a:p>
          <a:p>
            <a:pPr algn="r"/>
            <a:r>
              <a:rPr lang="en-US" sz="900" dirty="0">
                <a:solidFill>
                  <a:schemeClr val="tx2"/>
                </a:solidFill>
              </a:rPr>
              <a:t>Ruhr University Bochum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B59CE65-C38F-4A8E-94C4-73951874C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2160" b="18253"/>
          <a:stretch/>
        </p:blipFill>
        <p:spPr>
          <a:xfrm>
            <a:off x="7792599" y="2987507"/>
            <a:ext cx="1351401" cy="6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954000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708000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/>
              <a:t>Bildunterzeile // für weitere Ebenen (Text) 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954000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 dirty="0" err="1"/>
              <a:t>Bildunterzeile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(Text) 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6F1CD2C-44B4-44B0-A15B-6CF96BB1F73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8555223-F1A8-4C31-B8AF-E2484A08EFFF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E85D1D8-57A3-46DF-8F81-F40E8AF77A9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EA60FD8-0DD2-4BCF-9C28-4FBD4CA9D82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02CAF1B-7BB8-4900-A5E6-3A2BD7361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622507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  <p15:guide id="5" pos="2790">
          <p15:clr>
            <a:srgbClr val="FBAE40"/>
          </p15:clr>
        </p15:guide>
        <p15:guide id="6" pos="54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293982"/>
            <a:ext cx="324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 marL="234000" indent="-234000">
              <a:buFont typeface="Arial" panose="020B0604020202020204" pitchFamily="34" charset="0"/>
              <a:buChar char="•"/>
              <a:defRPr/>
            </a:lvl3pPr>
            <a:lvl4pPr marL="468000" indent="-234000">
              <a:buFont typeface="Arial" panose="020B0604020202020204" pitchFamily="34" charset="0"/>
              <a:buChar char="•"/>
              <a:defRPr/>
            </a:lvl4pPr>
            <a:lvl5pPr marL="702000" indent="-234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000" y="1329982"/>
            <a:ext cx="4536000" cy="3024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1AE8A3A-C979-466C-AE5E-BC081A145E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C260612-C8A8-461F-AC00-67ACF38FB75E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675F8A-75D9-4A4E-9D2F-C743783742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C1E06EC-28D4-40E2-8296-0F2E119313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0EC2408-F7DF-4B5B-B414-5C67426C83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199913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83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50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149966"/>
            <a:ext cx="4104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0" y="1185966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939966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/>
              <a:t>Bildunterzeile // für weitere Ebenen (Text)  &gt;&gt; Menü &gt; Start &gt; Absatz &gt; Listenebene erhöhen </a:t>
            </a:r>
          </a:p>
          <a:p>
            <a:pPr lvl="0"/>
            <a:endParaRPr lang="en-US" noProof="0"/>
          </a:p>
          <a:p>
            <a:pPr lvl="1"/>
            <a:r>
              <a:rPr lang="en-US" noProof="0"/>
              <a:t>Zweite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B80A59D-3213-4C09-9DD1-8BF7725A985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01C8CF4-969B-41F2-B44A-56062D86C734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5307DC0-C45A-46D3-8569-6CA6C6551B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7C25232-5765-436A-8C0F-812BA577719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8BCE4425-216F-4818-B426-FD4C695663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87194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20000" y="1149966"/>
            <a:ext cx="342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1185966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3939966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 dirty="0" err="1"/>
              <a:t>Bildunterzeile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(Text) 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0"/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59C5DAD-F6FF-4487-85FA-12403A2A590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4AE8D64-FA1D-471C-8B73-F472D60DA501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FCFE110-45A7-442B-BC72-036425456E3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75D83F5-2140-4982-8C13-C12FE4F832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AB27560-1954-4225-8798-B811AB963E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13746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221974"/>
            <a:ext cx="540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Subline auf erster Ebene // für weitere Ebenen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  <a:p>
            <a:pPr lvl="5"/>
            <a:r>
              <a:rPr lang="en-US" noProof="0"/>
              <a:t>Sechste Ebene</a:t>
            </a:r>
          </a:p>
          <a:p>
            <a:pPr lvl="6"/>
            <a:r>
              <a:rPr lang="en-US" noProof="0"/>
              <a:t>Siebte Ebene</a:t>
            </a:r>
          </a:p>
          <a:p>
            <a:pPr lvl="7"/>
            <a:r>
              <a:rPr lang="en-US" noProof="0"/>
              <a:t>Achte Ebene</a:t>
            </a:r>
          </a:p>
          <a:p>
            <a:pPr lvl="8"/>
            <a:r>
              <a:rPr lang="en-US" noProof="0"/>
              <a:t>Neunte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0" y="1257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000" y="2931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BA744DD-2255-484D-9DB5-45CE7B451B3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4B0614A-EF99-4C09-AC65-252A975CD122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E278EDC-6117-4E93-BDEA-10FCF3B1BF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3D7DC12-E833-4145-8309-42B5557C51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D160850E-E5D4-4B28-B63A-012D688F66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56241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077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 userDrawn="1">
          <p15:clr>
            <a:srgbClr val="FBAE40"/>
          </p15:clr>
        </p15:guide>
        <p15:guide id="5" orient="horz" pos="2564" userDrawn="1">
          <p15:clr>
            <a:srgbClr val="FBAE40"/>
          </p15:clr>
        </p15:guide>
        <p15:guide id="6" orient="horz" pos="151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40000" y="1221974"/>
            <a:ext cx="540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Subline auf erster Ebene // für weitere Ebenen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  <a:p>
            <a:pPr lvl="5"/>
            <a:r>
              <a:rPr lang="en-US" noProof="0"/>
              <a:t>Sechste Ebene</a:t>
            </a:r>
          </a:p>
          <a:p>
            <a:pPr lvl="6"/>
            <a:r>
              <a:rPr lang="en-US" noProof="0"/>
              <a:t>Siebte Ebene</a:t>
            </a:r>
          </a:p>
          <a:p>
            <a:pPr lvl="7"/>
            <a:r>
              <a:rPr lang="en-US" noProof="0"/>
              <a:t>Achte Ebene</a:t>
            </a:r>
          </a:p>
          <a:p>
            <a:pPr lvl="8"/>
            <a:r>
              <a:rPr lang="en-US" noProof="0"/>
              <a:t>Neunte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1257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000" y="2931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8D8B4E9-A734-41FB-A74C-BF59482C9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B7D3DBF-C362-4FAD-A270-0B67032FE2FE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E55CD02-36A8-461D-9A15-18423015CA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05CDAA0-921A-4E62-B279-C546942E7C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D9FF370A-B6BF-4BF6-B142-297ACB2F3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870102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58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6D90FE4-CB6A-42BB-8784-F617E68D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5F943-4AAD-4A34-8D46-916C0DEC03F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3C4F642-EC9F-43D1-8CD4-B0444B20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6D0B4BD-066A-475C-B69E-CF32EA62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3F7DA327-7C87-4980-BCE4-51ABF18340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932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363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-47257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756000"/>
            <a:ext cx="8172000" cy="720000"/>
          </a:xfrm>
        </p:spPr>
        <p:txBody>
          <a:bodyPr/>
          <a:lstStyle>
            <a:lvl1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7569DD-7CEE-4D57-A36E-2895939CF8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9308" y="1639838"/>
            <a:ext cx="8208456" cy="936104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dirty="0" err="1"/>
              <a:t>Subtitle</a:t>
            </a:r>
            <a:r>
              <a:rPr lang="de-DE" dirty="0"/>
              <a:t>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89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Gebäude, Gras, groß enthält.&#10;&#10;Automatisch generierte Beschreibung">
            <a:extLst>
              <a:ext uri="{FF2B5EF4-FFF2-40B4-BE49-F238E27FC236}">
                <a16:creationId xmlns:a16="http://schemas.microsoft.com/office/drawing/2014/main" id="{B258C7D3-EAD5-43EC-8135-83B0DA01B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3792" b="11292"/>
          <a:stretch/>
        </p:blipFill>
        <p:spPr>
          <a:xfrm>
            <a:off x="-10274" y="1"/>
            <a:ext cx="9154273" cy="514349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E89B87F-57CF-4B5C-B76C-8BF79B69F0BE}"/>
              </a:ext>
            </a:extLst>
          </p:cNvPr>
          <p:cNvSpPr/>
          <p:nvPr userDrawn="1"/>
        </p:nvSpPr>
        <p:spPr>
          <a:xfrm>
            <a:off x="6516216" y="0"/>
            <a:ext cx="2627784" cy="514349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E86275B-822E-4681-B38E-9459402F9D3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90019674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9" name="Objekt 18">
                        <a:extLst>
                          <a:ext uri="{FF2B5EF4-FFF2-40B4-BE49-F238E27FC236}">
                            <a16:creationId xmlns:a16="http://schemas.microsoft.com/office/drawing/2014/main" id="{3E86275B-822E-4681-B38E-9459402F9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ABD1D72D-2664-42F4-8067-AD2C87BAE883}"/>
              </a:ext>
            </a:extLst>
          </p:cNvPr>
          <p:cNvSpPr txBox="1"/>
          <p:nvPr userDrawn="1"/>
        </p:nvSpPr>
        <p:spPr>
          <a:xfrm>
            <a:off x="6499224" y="4587974"/>
            <a:ext cx="2762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b="1" dirty="0">
                <a:solidFill>
                  <a:schemeClr val="tx2"/>
                </a:solidFill>
              </a:rPr>
              <a:t>Chair </a:t>
            </a:r>
            <a:r>
              <a:rPr lang="de-DE" sz="900" b="1" dirty="0" err="1">
                <a:solidFill>
                  <a:schemeClr val="tx2"/>
                </a:solidFill>
              </a:rPr>
              <a:t>for</a:t>
            </a:r>
            <a:r>
              <a:rPr lang="de-DE" sz="900" b="1" dirty="0">
                <a:solidFill>
                  <a:schemeClr val="tx2"/>
                </a:solidFill>
              </a:rPr>
              <a:t> Security Engineering </a:t>
            </a:r>
          </a:p>
          <a:p>
            <a:pPr algn="l"/>
            <a:r>
              <a:rPr lang="en-US" sz="900" dirty="0">
                <a:solidFill>
                  <a:schemeClr val="tx2"/>
                </a:solidFill>
              </a:rPr>
              <a:t>Electrical Engineering &amp; Information Technology</a:t>
            </a:r>
          </a:p>
          <a:p>
            <a:pPr algn="l"/>
            <a:r>
              <a:rPr lang="en-US" sz="900" dirty="0">
                <a:solidFill>
                  <a:schemeClr val="tx2"/>
                </a:solidFill>
              </a:rPr>
              <a:t>Ruhr University Bochum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8B71BA-7531-47D0-A114-4AB5FA2278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99224" y="4218568"/>
            <a:ext cx="2627784" cy="2973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Presenter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7AA70B-5975-4BF5-A975-2A82FB287A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240" y="1640973"/>
            <a:ext cx="2016224" cy="57073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96FFD27-21A4-48D5-A60C-722772872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2160" b="18253"/>
          <a:stretch/>
        </p:blipFill>
        <p:spPr>
          <a:xfrm>
            <a:off x="6867079" y="4501"/>
            <a:ext cx="1351401" cy="6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6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_Slide_FP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Elektronik, Schaltkreis enthält.&#10;&#10;Automatisch generierte Beschreibung">
            <a:extLst>
              <a:ext uri="{FF2B5EF4-FFF2-40B4-BE49-F238E27FC236}">
                <a16:creationId xmlns:a16="http://schemas.microsoft.com/office/drawing/2014/main" id="{B47084A8-3FC2-4C39-9974-F7CAD3D58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90" b="18514"/>
          <a:stretch/>
        </p:blipFill>
        <p:spPr>
          <a:xfrm>
            <a:off x="-12616" y="0"/>
            <a:ext cx="9156616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E89B87F-57CF-4B5C-B76C-8BF79B69F0BE}"/>
              </a:ext>
            </a:extLst>
          </p:cNvPr>
          <p:cNvSpPr/>
          <p:nvPr userDrawn="1"/>
        </p:nvSpPr>
        <p:spPr>
          <a:xfrm>
            <a:off x="6516216" y="0"/>
            <a:ext cx="2627784" cy="514349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E86275B-822E-4681-B38E-9459402F9D3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6901112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9" name="Objekt 18">
                        <a:extLst>
                          <a:ext uri="{FF2B5EF4-FFF2-40B4-BE49-F238E27FC236}">
                            <a16:creationId xmlns:a16="http://schemas.microsoft.com/office/drawing/2014/main" id="{3E86275B-822E-4681-B38E-9459402F9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platzhalter 7">
            <a:extLst>
              <a:ext uri="{FF2B5EF4-FFF2-40B4-BE49-F238E27FC236}">
                <a16:creationId xmlns:a16="http://schemas.microsoft.com/office/drawing/2014/main" id="{F4DAD016-D396-447A-A777-211136CB6F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240" y="1640973"/>
            <a:ext cx="2016224" cy="57073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F0A6B05-BCD8-4F53-9452-638D3F0C9CC4}"/>
              </a:ext>
            </a:extLst>
          </p:cNvPr>
          <p:cNvSpPr txBox="1"/>
          <p:nvPr userDrawn="1"/>
        </p:nvSpPr>
        <p:spPr>
          <a:xfrm>
            <a:off x="6499224" y="4587974"/>
            <a:ext cx="2762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b="1" dirty="0">
                <a:solidFill>
                  <a:schemeClr val="tx2"/>
                </a:solidFill>
              </a:rPr>
              <a:t>Chair </a:t>
            </a:r>
            <a:r>
              <a:rPr lang="de-DE" sz="900" b="1" dirty="0" err="1">
                <a:solidFill>
                  <a:schemeClr val="tx2"/>
                </a:solidFill>
              </a:rPr>
              <a:t>for</a:t>
            </a:r>
            <a:r>
              <a:rPr lang="de-DE" sz="900" b="1" dirty="0">
                <a:solidFill>
                  <a:schemeClr val="tx2"/>
                </a:solidFill>
              </a:rPr>
              <a:t> Security Engineering </a:t>
            </a:r>
          </a:p>
          <a:p>
            <a:pPr algn="l"/>
            <a:r>
              <a:rPr lang="en-US" sz="900" dirty="0">
                <a:solidFill>
                  <a:schemeClr val="tx2"/>
                </a:solidFill>
              </a:rPr>
              <a:t>Electrical Engineering &amp; Information Technology</a:t>
            </a:r>
          </a:p>
          <a:p>
            <a:pPr algn="l"/>
            <a:r>
              <a:rPr lang="en-US" sz="900" dirty="0">
                <a:solidFill>
                  <a:schemeClr val="tx2"/>
                </a:solidFill>
              </a:rPr>
              <a:t>Ruhr University Bochum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C1DFA163-6A44-43BC-90BF-FB3F336617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99224" y="4218568"/>
            <a:ext cx="2627784" cy="2973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Presenter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3F6C671-E2DF-4ED7-BF23-C67C0B45A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2160" b="18253"/>
          <a:stretch/>
        </p:blipFill>
        <p:spPr>
          <a:xfrm>
            <a:off x="6867079" y="4501"/>
            <a:ext cx="1351401" cy="6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C830FB-7849-4266-9746-A51ACF5B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5DC7C-3E98-40EE-BFE5-0D4C7149C180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B350CC-D382-4621-B548-169588B0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64ADBA-EE48-48C5-B2EC-ED7F603E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7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131590"/>
            <a:ext cx="7560000" cy="367240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defTabSz="234000">
              <a:tabLst>
                <a:tab pos="234000" algn="l"/>
              </a:tabLst>
              <a:defRPr/>
            </a:lvl2pPr>
            <a:lvl3pPr marL="234000" indent="-234000" defTabSz="234000">
              <a:buFont typeface="Arial" panose="020B0604020202020204" pitchFamily="34" charset="0"/>
              <a:buChar char="•"/>
              <a:tabLst>
                <a:tab pos="234000" algn="l"/>
              </a:tabLst>
              <a:defRPr/>
            </a:lvl3pPr>
            <a:lvl4pPr marL="468000" indent="-234000" defTabSz="234000">
              <a:buFont typeface="Arial" panose="020B0604020202020204" pitchFamily="34" charset="0"/>
              <a:buChar char="•"/>
              <a:tabLst>
                <a:tab pos="234000" algn="l"/>
              </a:tabLst>
              <a:defRPr/>
            </a:lvl4pPr>
            <a:lvl5pPr marL="702000" indent="-234000" defTabSz="234000">
              <a:buFont typeface="Arial" panose="020B0604020202020204" pitchFamily="34" charset="0"/>
              <a:buChar char="•"/>
              <a:tabLst>
                <a:tab pos="234000" algn="l"/>
              </a:tabLst>
              <a:defRPr/>
            </a:lvl5pPr>
            <a:lvl6pPr marL="0" indent="0" defTabSz="234000">
              <a:buFont typeface="+mj-lt"/>
              <a:buNone/>
              <a:tabLst>
                <a:tab pos="234000" algn="l"/>
              </a:tabLst>
              <a:defRPr/>
            </a:lvl6pPr>
            <a:lvl7pPr defTabSz="234000">
              <a:tabLst>
                <a:tab pos="234000" algn="l"/>
              </a:tabLst>
              <a:defRPr/>
            </a:lvl7pPr>
            <a:lvl8pPr defTabSz="234000">
              <a:tabLst>
                <a:tab pos="234000" algn="l"/>
              </a:tabLst>
              <a:defRPr/>
            </a:lvl8pPr>
            <a:lvl9pPr defTabSz="234000">
              <a:tabLst>
                <a:tab pos="234000" algn="l"/>
              </a:tabLst>
              <a:defRPr/>
            </a:lvl9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EAA3E5-1B68-49C3-96B8-67B1E22F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303E82-8BBD-4990-9BC4-5ECAF76C1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184B33-AB63-4867-A88C-A8835B97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7F1F1165-028A-4DAF-BCB4-831AABAC3F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391117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052000" y="468000"/>
            <a:ext cx="5040000" cy="336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1999" y="3952800"/>
            <a:ext cx="5040000" cy="324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/>
              <a:t>Bildunterzeile // für weitere Ebenen (Text) 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9F0362-F591-41F4-A323-36030C43BF7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9FEAAB-08D7-47F1-9995-42F0709A66F2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AC7A3CC-CA98-4B6C-9337-69269EDFA3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Randomness Optimization for Gadget Composition in Higher-Order Masking | Jakob Feldtkeller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35AE113-9120-4F4D-842A-7D36CBECD0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7041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  <p15:guide id="3" orient="horz" pos="291" userDrawn="1">
          <p15:clr>
            <a:srgbClr val="FBAE40"/>
          </p15:clr>
        </p15:guide>
        <p15:guide id="4" orient="horz" pos="241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6520" y="4919549"/>
            <a:ext cx="5807768" cy="2308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r>
              <a:rPr lang="en-US" dirty="0"/>
              <a:t>Randomness Optimization for Gadget Composition in Higher-Order Masking | Jakob Feldtkeller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820000" y="4919549"/>
            <a:ext cx="298312" cy="2239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088000" y="-468000"/>
            <a:ext cx="13284000" cy="6083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90595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2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2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33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2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905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>
            <a:cxnSpLocks/>
          </p:cNvCxnSpPr>
          <p:nvPr userDrawn="1"/>
        </p:nvCxnSpPr>
        <p:spPr>
          <a:xfrm>
            <a:off x="0" y="4919549"/>
            <a:ext cx="9144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560A27E7-D2CB-42E8-AFE2-9D4BCD72DB8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51520" y="95195"/>
            <a:ext cx="1223625" cy="87025"/>
          </a:xfrm>
          <a:prstGeom prst="rect">
            <a:avLst/>
          </a:prstGeom>
        </p:spPr>
      </p:pic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CBD9AA3E-096C-44E5-A284-AE963646F6D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69782846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PDF" r:id="rId21" imgW="0" imgH="360" progId="FoxitReader.Document">
                  <p:embed/>
                </p:oleObj>
              </mc:Choice>
              <mc:Fallback>
                <p:oleObj name="PDF" r:id="rId21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94529A20-CC28-40C7-A2F1-790535961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90786" y="4919549"/>
            <a:ext cx="1314647" cy="223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2B4B78D-827A-4BF2-A444-65248471A792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0866F0A-077E-4E17-BB5A-1AB57AA26DFD}"/>
              </a:ext>
            </a:extLst>
          </p:cNvPr>
          <p:cNvSpPr txBox="1"/>
          <p:nvPr userDrawn="1"/>
        </p:nvSpPr>
        <p:spPr>
          <a:xfrm>
            <a:off x="2969" y="4919549"/>
            <a:ext cx="1400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2"/>
                </a:solidFill>
              </a:rPr>
              <a:t>Security Engineering </a:t>
            </a:r>
            <a:r>
              <a:rPr lang="de-DE" sz="900" b="0" dirty="0">
                <a:solidFill>
                  <a:schemeClr val="tx2"/>
                </a:solidFill>
              </a:rPr>
              <a:t>|</a:t>
            </a:r>
            <a:endParaRPr lang="en-US" sz="900" b="0" dirty="0">
              <a:solidFill>
                <a:schemeClr val="tx2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D1604F-F19D-43E1-B509-5073AE93A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2160" b="18253"/>
          <a:stretch/>
        </p:blipFill>
        <p:spPr>
          <a:xfrm>
            <a:off x="6867079" y="4501"/>
            <a:ext cx="1351401" cy="6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67" r:id="rId4"/>
    <p:sldLayoutId id="2147483668" r:id="rId5"/>
    <p:sldLayoutId id="2147483655" r:id="rId6"/>
    <p:sldLayoutId id="2147483650" r:id="rId7"/>
    <p:sldLayoutId id="2147483658" r:id="rId8"/>
    <p:sldLayoutId id="2147483659" r:id="rId9"/>
    <p:sldLayoutId id="2147483661" r:id="rId10"/>
    <p:sldLayoutId id="2147483663" r:id="rId11"/>
    <p:sldLayoutId id="2147483662" r:id="rId12"/>
    <p:sldLayoutId id="2147483664" r:id="rId13"/>
    <p:sldLayoutId id="2147483665" r:id="rId14"/>
    <p:sldLayoutId id="2147483666" r:id="rId15"/>
  </p:sldLayoutIdLst>
  <p:hf hdr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b="1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1200"/>
        </a:spcAft>
        <a:buSzPct val="75000"/>
        <a:buFont typeface="Arial" panose="020B0604020202020204" pitchFamily="34" charset="0"/>
        <a:buNone/>
        <a:defRPr sz="15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34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468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702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92" userDrawn="1">
          <p15:clr>
            <a:srgbClr val="5ACBF0"/>
          </p15:clr>
        </p15:guide>
        <p15:guide id="2" pos="5059" userDrawn="1">
          <p15:clr>
            <a:srgbClr val="5ACBF0"/>
          </p15:clr>
        </p15:guide>
        <p15:guide id="3" orient="horz" pos="245" userDrawn="1">
          <p15:clr>
            <a:srgbClr val="5ACBF0"/>
          </p15:clr>
        </p15:guide>
        <p15:guide id="4" orient="horz" pos="2700" userDrawn="1">
          <p15:clr>
            <a:srgbClr val="5ACBF0"/>
          </p15:clr>
        </p15:guide>
        <p15:guide id="5" pos="544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1.png"/><Relationship Id="rId7" Type="http://schemas.openxmlformats.org/officeDocument/2006/relationships/image" Target="../media/image56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9.png"/><Relationship Id="rId5" Type="http://schemas.openxmlformats.org/officeDocument/2006/relationships/image" Target="../media/image550.png"/><Relationship Id="rId10" Type="http://schemas.openxmlformats.org/officeDocument/2006/relationships/image" Target="../media/image580.png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11" Type="http://schemas.openxmlformats.org/officeDocument/2006/relationships/image" Target="../media/image61.png"/><Relationship Id="rId5" Type="http://schemas.openxmlformats.org/officeDocument/2006/relationships/image" Target="../media/image52.png"/><Relationship Id="rId10" Type="http://schemas.openxmlformats.org/officeDocument/2006/relationships/image" Target="../media/image600.png"/><Relationship Id="rId4" Type="http://schemas.microsoft.com/office/2007/relationships/hdphoto" Target="../media/hdphoto1.wdp"/><Relationship Id="rId9" Type="http://schemas.openxmlformats.org/officeDocument/2006/relationships/image" Target="../media/image5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52.png"/><Relationship Id="rId4" Type="http://schemas.openxmlformats.org/officeDocument/2006/relationships/image" Target="../media/image3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291.png"/><Relationship Id="rId21" Type="http://schemas.openxmlformats.org/officeDocument/2006/relationships/image" Target="../media/image58.png"/><Relationship Id="rId7" Type="http://schemas.openxmlformats.org/officeDocument/2006/relationships/image" Target="../media/image33.png"/><Relationship Id="rId12" Type="http://schemas.openxmlformats.org/officeDocument/2006/relationships/image" Target="../media/image520.png"/><Relationship Id="rId17" Type="http://schemas.openxmlformats.org/officeDocument/2006/relationships/image" Target="../media/image75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510.png"/><Relationship Id="rId5" Type="http://schemas.openxmlformats.org/officeDocument/2006/relationships/image" Target="../media/image31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19" Type="http://schemas.openxmlformats.org/officeDocument/2006/relationships/image" Target="../media/image77.png"/><Relationship Id="rId4" Type="http://schemas.openxmlformats.org/officeDocument/2006/relationships/image" Target="../media/image301.png"/><Relationship Id="rId9" Type="http://schemas.openxmlformats.org/officeDocument/2006/relationships/image" Target="../media/image69.png"/><Relationship Id="rId14" Type="http://schemas.openxmlformats.org/officeDocument/2006/relationships/image" Target="../media/image72.png"/><Relationship Id="rId2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0.png"/><Relationship Id="rId18" Type="http://schemas.openxmlformats.org/officeDocument/2006/relationships/image" Target="../media/image23.png"/><Relationship Id="rId26" Type="http://schemas.openxmlformats.org/officeDocument/2006/relationships/image" Target="../media/image35.png"/><Relationship Id="rId3" Type="http://schemas.openxmlformats.org/officeDocument/2006/relationships/image" Target="../media/image17.png"/><Relationship Id="rId21" Type="http://schemas.openxmlformats.org/officeDocument/2006/relationships/image" Target="../media/image26.png"/><Relationship Id="rId7" Type="http://schemas.openxmlformats.org/officeDocument/2006/relationships/image" Target="../media/image32.png"/><Relationship Id="rId12" Type="http://schemas.openxmlformats.org/officeDocument/2006/relationships/image" Target="../media/image170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60.png"/><Relationship Id="rId24" Type="http://schemas.openxmlformats.org/officeDocument/2006/relationships/image" Target="../media/image29.png"/><Relationship Id="rId5" Type="http://schemas.openxmlformats.org/officeDocument/2006/relationships/image" Target="../media/image30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7.png"/><Relationship Id="rId10" Type="http://schemas.openxmlformats.org/officeDocument/2006/relationships/image" Target="../media/image150.png"/><Relationship Id="rId19" Type="http://schemas.openxmlformats.org/officeDocument/2006/relationships/image" Target="../media/image24.png"/><Relationship Id="rId4" Type="http://schemas.openxmlformats.org/officeDocument/2006/relationships/image" Target="../media/image291.png"/><Relationship Id="rId9" Type="http://schemas.openxmlformats.org/officeDocument/2006/relationships/image" Target="../media/image34.png"/><Relationship Id="rId14" Type="http://schemas.openxmlformats.org/officeDocument/2006/relationships/image" Target="../media/image190.png"/><Relationship Id="rId22" Type="http://schemas.openxmlformats.org/officeDocument/2006/relationships/image" Target="../media/image27.png"/><Relationship Id="rId27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0.png"/><Relationship Id="rId18" Type="http://schemas.openxmlformats.org/officeDocument/2006/relationships/image" Target="../media/image23.png"/><Relationship Id="rId26" Type="http://schemas.openxmlformats.org/officeDocument/2006/relationships/image" Target="../media/image35.png"/><Relationship Id="rId21" Type="http://schemas.openxmlformats.org/officeDocument/2006/relationships/image" Target="../media/image26.png"/><Relationship Id="rId34" Type="http://schemas.openxmlformats.org/officeDocument/2006/relationships/image" Target="../media/image46.png"/><Relationship Id="rId7" Type="http://schemas.openxmlformats.org/officeDocument/2006/relationships/image" Target="../media/image34.png"/><Relationship Id="rId12" Type="http://schemas.openxmlformats.org/officeDocument/2006/relationships/image" Target="../media/image170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45.png"/><Relationship Id="rId2" Type="http://schemas.openxmlformats.org/officeDocument/2006/relationships/image" Target="../media/image29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60.png"/><Relationship Id="rId24" Type="http://schemas.openxmlformats.org/officeDocument/2006/relationships/image" Target="../media/image29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5" Type="http://schemas.openxmlformats.org/officeDocument/2006/relationships/image" Target="../media/image32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150.png"/><Relationship Id="rId19" Type="http://schemas.openxmlformats.org/officeDocument/2006/relationships/image" Target="../media/image24.png"/><Relationship Id="rId31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Relationship Id="rId14" Type="http://schemas.openxmlformats.org/officeDocument/2006/relationships/image" Target="../media/image190.png"/><Relationship Id="rId22" Type="http://schemas.openxmlformats.org/officeDocument/2006/relationships/image" Target="../media/image27.png"/><Relationship Id="rId27" Type="http://schemas.openxmlformats.org/officeDocument/2006/relationships/image" Target="../media/image36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8" Type="http://schemas.openxmlformats.org/officeDocument/2006/relationships/image" Target="../media/image38.png"/><Relationship Id="rId3" Type="http://schemas.openxmlformats.org/officeDocument/2006/relationships/image" Target="../media/image3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Gebäude, draußen, Bank, Bürgersteig enthält.&#10;&#10;Automatisch generierte Beschreibung">
            <a:extLst>
              <a:ext uri="{FF2B5EF4-FFF2-40B4-BE49-F238E27FC236}">
                <a16:creationId xmlns:a16="http://schemas.microsoft.com/office/drawing/2014/main" id="{B387A5D4-2A71-42DE-95EA-C7D00AEC6D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5950" b="25950"/>
          <a:stretch>
            <a:fillRect/>
          </a:stretch>
        </p:blipFill>
        <p:spPr>
          <a:xfrm>
            <a:off x="0" y="0"/>
            <a:ext cx="9144000" cy="3038475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C7FD54-0C67-43E4-9E4B-E19E73D9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56C8-BC2B-44AD-8526-BDF23F415C5B}" type="datetime4">
              <a:rPr lang="en-US" smtClean="0"/>
              <a:t>September 18, 2022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755E5F-FB91-436E-97DB-7F83224030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96" y="3298695"/>
            <a:ext cx="7601748" cy="353176"/>
          </a:xfrm>
        </p:spPr>
        <p:txBody>
          <a:bodyPr/>
          <a:lstStyle/>
          <a:p>
            <a:r>
              <a:rPr lang="en-US" dirty="0"/>
              <a:t>Randomness Optimization for Gadget Composition in Higher-Order Masking</a:t>
            </a:r>
          </a:p>
          <a:p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72CFCEA-D7D1-4C0B-8B06-1DD64861EA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96" y="4580881"/>
            <a:ext cx="6305604" cy="277377"/>
          </a:xfrm>
        </p:spPr>
        <p:txBody>
          <a:bodyPr/>
          <a:lstStyle/>
          <a:p>
            <a:r>
              <a:rPr lang="de-DE" dirty="0"/>
              <a:t>Jakob Feldtkeller, </a:t>
            </a:r>
            <a:r>
              <a:rPr lang="de-DE" b="0" dirty="0"/>
              <a:t>David </a:t>
            </a:r>
            <a:r>
              <a:rPr lang="de-DE" b="0" dirty="0" err="1"/>
              <a:t>Knichel</a:t>
            </a:r>
            <a:r>
              <a:rPr lang="de-DE" b="0" dirty="0"/>
              <a:t>, Pascal </a:t>
            </a:r>
            <a:r>
              <a:rPr lang="de-DE" b="0" dirty="0" err="1"/>
              <a:t>Sasdrich</a:t>
            </a:r>
            <a:r>
              <a:rPr lang="de-DE" b="0" dirty="0"/>
              <a:t>, Amir Moradi, Tim </a:t>
            </a:r>
            <a:r>
              <a:rPr lang="de-DE" b="0" dirty="0" err="1"/>
              <a:t>Güneysu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4441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Multiple-Output Strong Non-Interference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B7DC8083-3E0A-44CB-BD33-7983B1B45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A535D17-43E6-4BE3-911B-FFADC8061933}"/>
              </a:ext>
            </a:extLst>
          </p:cNvPr>
          <p:cNvSpPr/>
          <p:nvPr/>
        </p:nvSpPr>
        <p:spPr>
          <a:xfrm>
            <a:off x="3199798" y="1176456"/>
            <a:ext cx="2016224" cy="1728192"/>
          </a:xfrm>
          <a:prstGeom prst="round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MO-SNI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7CB6578-A82C-4D4F-A82C-82896D4DE69C}"/>
              </a:ext>
            </a:extLst>
          </p:cNvPr>
          <p:cNvCxnSpPr>
            <a:cxnSpLocks/>
          </p:cNvCxnSpPr>
          <p:nvPr/>
        </p:nvCxnSpPr>
        <p:spPr>
          <a:xfrm>
            <a:off x="5216022" y="1596630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AB6B407-A8F1-4002-9474-C29F425B34C4}"/>
              </a:ext>
            </a:extLst>
          </p:cNvPr>
          <p:cNvCxnSpPr>
            <a:cxnSpLocks/>
          </p:cNvCxnSpPr>
          <p:nvPr/>
        </p:nvCxnSpPr>
        <p:spPr>
          <a:xfrm>
            <a:off x="5216022" y="1779662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615BDED-1A18-49D0-8227-966DB21FC8AA}"/>
              </a:ext>
            </a:extLst>
          </p:cNvPr>
          <p:cNvCxnSpPr>
            <a:cxnSpLocks/>
          </p:cNvCxnSpPr>
          <p:nvPr/>
        </p:nvCxnSpPr>
        <p:spPr>
          <a:xfrm>
            <a:off x="5216022" y="1419622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BC1BFE6-F72C-41A0-9E3E-BF4CF7130725}"/>
              </a:ext>
            </a:extLst>
          </p:cNvPr>
          <p:cNvCxnSpPr>
            <a:cxnSpLocks/>
          </p:cNvCxnSpPr>
          <p:nvPr/>
        </p:nvCxnSpPr>
        <p:spPr>
          <a:xfrm>
            <a:off x="2721571" y="1608504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225E83F-91AC-49B9-8C2D-755E73AE830F}"/>
              </a:ext>
            </a:extLst>
          </p:cNvPr>
          <p:cNvCxnSpPr>
            <a:cxnSpLocks/>
          </p:cNvCxnSpPr>
          <p:nvPr/>
        </p:nvCxnSpPr>
        <p:spPr>
          <a:xfrm>
            <a:off x="2721571" y="179153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DF05FD9-A608-4DF3-86B7-53B750C65660}"/>
              </a:ext>
            </a:extLst>
          </p:cNvPr>
          <p:cNvCxnSpPr>
            <a:cxnSpLocks/>
          </p:cNvCxnSpPr>
          <p:nvPr/>
        </p:nvCxnSpPr>
        <p:spPr>
          <a:xfrm>
            <a:off x="2721571" y="143149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DF12F5A5-48BF-454E-8EDE-415B0ECE0AC6}"/>
              </a:ext>
            </a:extLst>
          </p:cNvPr>
          <p:cNvCxnSpPr>
            <a:cxnSpLocks/>
          </p:cNvCxnSpPr>
          <p:nvPr/>
        </p:nvCxnSpPr>
        <p:spPr>
          <a:xfrm>
            <a:off x="2721571" y="2439608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989AD20-A570-4329-925E-618596753570}"/>
              </a:ext>
            </a:extLst>
          </p:cNvPr>
          <p:cNvCxnSpPr>
            <a:cxnSpLocks/>
          </p:cNvCxnSpPr>
          <p:nvPr/>
        </p:nvCxnSpPr>
        <p:spPr>
          <a:xfrm>
            <a:off x="2721571" y="2622640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C4BB100-833B-4118-B55B-67BB2C7E456D}"/>
              </a:ext>
            </a:extLst>
          </p:cNvPr>
          <p:cNvCxnSpPr>
            <a:cxnSpLocks/>
          </p:cNvCxnSpPr>
          <p:nvPr/>
        </p:nvCxnSpPr>
        <p:spPr>
          <a:xfrm>
            <a:off x="2721571" y="2262600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87A0DB2D-07A5-4065-A152-2D81B225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79918" y="2326585"/>
            <a:ext cx="333557" cy="333557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804D641-4ED2-4DC6-A387-A6E4EC349F08}"/>
              </a:ext>
            </a:extLst>
          </p:cNvPr>
          <p:cNvCxnSpPr/>
          <p:nvPr/>
        </p:nvCxnSpPr>
        <p:spPr>
          <a:xfrm flipH="1">
            <a:off x="2721571" y="1431496"/>
            <a:ext cx="478227" cy="0"/>
          </a:xfrm>
          <a:prstGeom prst="line">
            <a:avLst/>
          </a:prstGeom>
          <a:ln w="34925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78FF836-5A5A-46FE-9CC7-AACF1FC0FDE4}"/>
              </a:ext>
            </a:extLst>
          </p:cNvPr>
          <p:cNvCxnSpPr/>
          <p:nvPr/>
        </p:nvCxnSpPr>
        <p:spPr>
          <a:xfrm flipH="1">
            <a:off x="2721570" y="2439608"/>
            <a:ext cx="478227" cy="0"/>
          </a:xfrm>
          <a:prstGeom prst="line">
            <a:avLst/>
          </a:prstGeom>
          <a:ln w="34925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CBA0FB3C-6807-4DA8-AEB9-29B1B9D57A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76062" y="1662129"/>
            <a:ext cx="333557" cy="333557"/>
          </a:xfrm>
          <a:prstGeom prst="rect">
            <a:avLst/>
          </a:prstGeom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6B4E374-78F9-421B-BF43-4EF5F16ED9D1}"/>
              </a:ext>
            </a:extLst>
          </p:cNvPr>
          <p:cNvCxnSpPr/>
          <p:nvPr/>
        </p:nvCxnSpPr>
        <p:spPr>
          <a:xfrm>
            <a:off x="5072006" y="763334"/>
            <a:ext cx="0" cy="259228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665C1EC-4553-4AF8-8710-0FDAFD352C87}"/>
              </a:ext>
            </a:extLst>
          </p:cNvPr>
          <p:cNvCxnSpPr>
            <a:cxnSpLocks/>
          </p:cNvCxnSpPr>
          <p:nvPr/>
        </p:nvCxnSpPr>
        <p:spPr>
          <a:xfrm>
            <a:off x="5072006" y="847670"/>
            <a:ext cx="0" cy="2376264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DB85330D-2A9C-4B62-B662-984E96334DD9}"/>
                  </a:ext>
                </a:extLst>
              </p:cNvPr>
              <p:cNvSpPr txBox="1"/>
              <p:nvPr/>
            </p:nvSpPr>
            <p:spPr>
              <a:xfrm>
                <a:off x="1798562" y="3579862"/>
                <a:ext cx="5546875" cy="123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𝑖𝑛𝑡𝑒𝑟𝑛𝑎𝑙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𝑝𝑟𝑜𝑏𝑒𝑠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de-DE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de-DE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𝒐𝒖𝒕𝒑𝒖𝒕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𝒑𝒓𝒐𝒃𝒆𝒔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𝒆𝒂𝒄𝒉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𝒐𝒖𝒕𝒑𝒖𝒕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de-DE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b="1" i="1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𝑠𝑖𝑚𝑢𝑙𝑎𝑡𝑒𝑑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i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𝑠h𝑎𝑟𝑒𝑠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𝑒𝑎𝑐h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b="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DB85330D-2A9C-4B62-B662-984E9633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562" y="3579862"/>
                <a:ext cx="5546875" cy="12349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feld 31">
            <a:extLst>
              <a:ext uri="{FF2B5EF4-FFF2-40B4-BE49-F238E27FC236}">
                <a16:creationId xmlns:a16="http://schemas.microsoft.com/office/drawing/2014/main" id="{1C4721E8-468E-4E4B-BF92-C7AECA981BA4}"/>
              </a:ext>
            </a:extLst>
          </p:cNvPr>
          <p:cNvSpPr txBox="1"/>
          <p:nvPr/>
        </p:nvSpPr>
        <p:spPr>
          <a:xfrm>
            <a:off x="5292080" y="2924039"/>
            <a:ext cx="30963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Full-stop for probe propagation!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FF06189-AFD7-4406-89E3-404339EC09C8}"/>
              </a:ext>
            </a:extLst>
          </p:cNvPr>
          <p:cNvCxnSpPr>
            <a:cxnSpLocks/>
          </p:cNvCxnSpPr>
          <p:nvPr/>
        </p:nvCxnSpPr>
        <p:spPr>
          <a:xfrm>
            <a:off x="5215368" y="2409464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2FC79EE-968B-45CD-9148-A06ED0D51DB3}"/>
              </a:ext>
            </a:extLst>
          </p:cNvPr>
          <p:cNvCxnSpPr>
            <a:cxnSpLocks/>
          </p:cNvCxnSpPr>
          <p:nvPr/>
        </p:nvCxnSpPr>
        <p:spPr>
          <a:xfrm>
            <a:off x="5215368" y="259249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0DB3C4D-694B-4F8B-B32A-835EDC468EC0}"/>
              </a:ext>
            </a:extLst>
          </p:cNvPr>
          <p:cNvCxnSpPr>
            <a:cxnSpLocks/>
          </p:cNvCxnSpPr>
          <p:nvPr/>
        </p:nvCxnSpPr>
        <p:spPr>
          <a:xfrm>
            <a:off x="5215368" y="223245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1DB687F4-1CAB-40B3-9ACD-E30D1169317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76062" y="2306297"/>
            <a:ext cx="333557" cy="333557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7EE4DD07-AF69-4DC8-B484-3B4D3C8B9EF0}"/>
              </a:ext>
            </a:extLst>
          </p:cNvPr>
          <p:cNvSpPr txBox="1"/>
          <p:nvPr/>
        </p:nvSpPr>
        <p:spPr>
          <a:xfrm>
            <a:off x="7308304" y="4652812"/>
            <a:ext cx="1810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[</a:t>
            </a:r>
            <a:r>
              <a:rPr lang="en-US" sz="1000" dirty="0" err="1">
                <a:solidFill>
                  <a:schemeClr val="tx2"/>
                </a:solidFill>
              </a:rPr>
              <a:t>Cassiers</a:t>
            </a:r>
            <a:r>
              <a:rPr lang="en-US" sz="1000" dirty="0">
                <a:solidFill>
                  <a:schemeClr val="tx2"/>
                </a:solidFill>
              </a:rPr>
              <a:t> &amp; </a:t>
            </a:r>
            <a:r>
              <a:rPr lang="en-US" sz="1000" dirty="0" err="1">
                <a:solidFill>
                  <a:schemeClr val="tx2"/>
                </a:solidFill>
              </a:rPr>
              <a:t>Standaert</a:t>
            </a:r>
            <a:r>
              <a:rPr lang="en-US" sz="1000" dirty="0">
                <a:solidFill>
                  <a:schemeClr val="tx2"/>
                </a:solidFill>
              </a:rPr>
              <a:t>, 2020]</a:t>
            </a:r>
          </a:p>
        </p:txBody>
      </p:sp>
    </p:spTree>
    <p:extLst>
      <p:ext uri="{BB962C8B-B14F-4D97-AF65-F5344CB8AC3E}">
        <p14:creationId xmlns:p14="http://schemas.microsoft.com/office/powerpoint/2010/main" val="2925791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Restricted Multiple-Output Strong Non-Interference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B7DC8083-3E0A-44CB-BD33-7983B1B45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A535D17-43E6-4BE3-911B-FFADC8061933}"/>
              </a:ext>
            </a:extLst>
          </p:cNvPr>
          <p:cNvSpPr/>
          <p:nvPr/>
        </p:nvSpPr>
        <p:spPr>
          <a:xfrm>
            <a:off x="3199798" y="1176456"/>
            <a:ext cx="2016224" cy="1728192"/>
          </a:xfrm>
          <a:prstGeom prst="round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RMO-SNI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7CB6578-A82C-4D4F-A82C-82896D4DE69C}"/>
              </a:ext>
            </a:extLst>
          </p:cNvPr>
          <p:cNvCxnSpPr>
            <a:cxnSpLocks/>
          </p:cNvCxnSpPr>
          <p:nvPr/>
        </p:nvCxnSpPr>
        <p:spPr>
          <a:xfrm>
            <a:off x="5216022" y="1596630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AB6B407-A8F1-4002-9474-C29F425B34C4}"/>
              </a:ext>
            </a:extLst>
          </p:cNvPr>
          <p:cNvCxnSpPr>
            <a:cxnSpLocks/>
          </p:cNvCxnSpPr>
          <p:nvPr/>
        </p:nvCxnSpPr>
        <p:spPr>
          <a:xfrm>
            <a:off x="5216022" y="1779662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615BDED-1A18-49D0-8227-966DB21FC8AA}"/>
              </a:ext>
            </a:extLst>
          </p:cNvPr>
          <p:cNvCxnSpPr>
            <a:cxnSpLocks/>
          </p:cNvCxnSpPr>
          <p:nvPr/>
        </p:nvCxnSpPr>
        <p:spPr>
          <a:xfrm>
            <a:off x="5216022" y="1419622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BC1BFE6-F72C-41A0-9E3E-BF4CF7130725}"/>
              </a:ext>
            </a:extLst>
          </p:cNvPr>
          <p:cNvCxnSpPr>
            <a:cxnSpLocks/>
          </p:cNvCxnSpPr>
          <p:nvPr/>
        </p:nvCxnSpPr>
        <p:spPr>
          <a:xfrm>
            <a:off x="2721571" y="1608504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225E83F-91AC-49B9-8C2D-755E73AE830F}"/>
              </a:ext>
            </a:extLst>
          </p:cNvPr>
          <p:cNvCxnSpPr>
            <a:cxnSpLocks/>
          </p:cNvCxnSpPr>
          <p:nvPr/>
        </p:nvCxnSpPr>
        <p:spPr>
          <a:xfrm>
            <a:off x="2721571" y="179153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DF05FD9-A608-4DF3-86B7-53B750C65660}"/>
              </a:ext>
            </a:extLst>
          </p:cNvPr>
          <p:cNvCxnSpPr>
            <a:cxnSpLocks/>
          </p:cNvCxnSpPr>
          <p:nvPr/>
        </p:nvCxnSpPr>
        <p:spPr>
          <a:xfrm>
            <a:off x="2721571" y="143149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DF12F5A5-48BF-454E-8EDE-415B0ECE0AC6}"/>
              </a:ext>
            </a:extLst>
          </p:cNvPr>
          <p:cNvCxnSpPr>
            <a:cxnSpLocks/>
          </p:cNvCxnSpPr>
          <p:nvPr/>
        </p:nvCxnSpPr>
        <p:spPr>
          <a:xfrm>
            <a:off x="2721571" y="2439608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989AD20-A570-4329-925E-618596753570}"/>
              </a:ext>
            </a:extLst>
          </p:cNvPr>
          <p:cNvCxnSpPr>
            <a:cxnSpLocks/>
          </p:cNvCxnSpPr>
          <p:nvPr/>
        </p:nvCxnSpPr>
        <p:spPr>
          <a:xfrm>
            <a:off x="2721571" y="2622640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C4BB100-833B-4118-B55B-67BB2C7E456D}"/>
              </a:ext>
            </a:extLst>
          </p:cNvPr>
          <p:cNvCxnSpPr>
            <a:cxnSpLocks/>
          </p:cNvCxnSpPr>
          <p:nvPr/>
        </p:nvCxnSpPr>
        <p:spPr>
          <a:xfrm>
            <a:off x="2721571" y="2262600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87A0DB2D-07A5-4065-A152-2D81B225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79918" y="2326585"/>
            <a:ext cx="333557" cy="333557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804D641-4ED2-4DC6-A387-A6E4EC349F08}"/>
              </a:ext>
            </a:extLst>
          </p:cNvPr>
          <p:cNvCxnSpPr/>
          <p:nvPr/>
        </p:nvCxnSpPr>
        <p:spPr>
          <a:xfrm flipH="1">
            <a:off x="2721571" y="1431496"/>
            <a:ext cx="478227" cy="0"/>
          </a:xfrm>
          <a:prstGeom prst="line">
            <a:avLst/>
          </a:prstGeom>
          <a:ln w="34925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78FF836-5A5A-46FE-9CC7-AACF1FC0FDE4}"/>
              </a:ext>
            </a:extLst>
          </p:cNvPr>
          <p:cNvCxnSpPr/>
          <p:nvPr/>
        </p:nvCxnSpPr>
        <p:spPr>
          <a:xfrm flipH="1">
            <a:off x="2721570" y="2439608"/>
            <a:ext cx="478227" cy="0"/>
          </a:xfrm>
          <a:prstGeom prst="line">
            <a:avLst/>
          </a:prstGeom>
          <a:ln w="34925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CBA0FB3C-6807-4DA8-AEB9-29B1B9D57A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76062" y="1662129"/>
            <a:ext cx="333557" cy="333557"/>
          </a:xfrm>
          <a:prstGeom prst="rect">
            <a:avLst/>
          </a:prstGeom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6B4E374-78F9-421B-BF43-4EF5F16ED9D1}"/>
              </a:ext>
            </a:extLst>
          </p:cNvPr>
          <p:cNvCxnSpPr/>
          <p:nvPr/>
        </p:nvCxnSpPr>
        <p:spPr>
          <a:xfrm>
            <a:off x="5072006" y="763334"/>
            <a:ext cx="0" cy="259228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665C1EC-4553-4AF8-8710-0FDAFD352C87}"/>
              </a:ext>
            </a:extLst>
          </p:cNvPr>
          <p:cNvCxnSpPr>
            <a:cxnSpLocks/>
          </p:cNvCxnSpPr>
          <p:nvPr/>
        </p:nvCxnSpPr>
        <p:spPr>
          <a:xfrm>
            <a:off x="5072006" y="847670"/>
            <a:ext cx="0" cy="2376264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DB85330D-2A9C-4B62-B662-984E96334DD9}"/>
                  </a:ext>
                </a:extLst>
              </p:cNvPr>
              <p:cNvSpPr txBox="1"/>
              <p:nvPr/>
            </p:nvSpPr>
            <p:spPr>
              <a:xfrm>
                <a:off x="1829072" y="3563066"/>
                <a:ext cx="5485856" cy="123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𝑖𝑛𝑡𝑒𝑟𝑛𝑎𝑙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𝑝𝑟𝑜𝑏𝑒𝑠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de-DE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de-DE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𝒐𝒖𝒕𝒑𝒖𝒕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𝒑𝒓𝒐𝒃𝒆𝒔</m:t>
                      </m:r>
                      <m:r>
                        <a:rPr lang="de-DE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trike="sngStrike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de-DE" b="0" i="1" strike="sngStrike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trike="sngStrike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𝑒𝑎𝑐h</m:t>
                      </m:r>
                      <m:r>
                        <a:rPr lang="de-DE" b="0" i="1" strike="sngStrike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trike="sngStrike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de-DE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de-DE" i="1" strike="sngStrike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𝑠𝑖𝑚𝑢𝑙𝑎𝑡𝑒𝑑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i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𝑠h𝑎𝑟𝑒𝑠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𝑒𝑎𝑐h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de-DE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b="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DB85330D-2A9C-4B62-B662-984E9633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072" y="3563066"/>
                <a:ext cx="5485856" cy="12349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feld 31">
            <a:extLst>
              <a:ext uri="{FF2B5EF4-FFF2-40B4-BE49-F238E27FC236}">
                <a16:creationId xmlns:a16="http://schemas.microsoft.com/office/drawing/2014/main" id="{1C4721E8-468E-4E4B-BF92-C7AECA981BA4}"/>
              </a:ext>
            </a:extLst>
          </p:cNvPr>
          <p:cNvSpPr txBox="1"/>
          <p:nvPr/>
        </p:nvSpPr>
        <p:spPr>
          <a:xfrm>
            <a:off x="5292080" y="2924039"/>
            <a:ext cx="30963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Full-stop for probe propagation!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FF06189-AFD7-4406-89E3-404339EC09C8}"/>
              </a:ext>
            </a:extLst>
          </p:cNvPr>
          <p:cNvCxnSpPr>
            <a:cxnSpLocks/>
          </p:cNvCxnSpPr>
          <p:nvPr/>
        </p:nvCxnSpPr>
        <p:spPr>
          <a:xfrm>
            <a:off x="5215368" y="2409464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2FC79EE-968B-45CD-9148-A06ED0D51DB3}"/>
              </a:ext>
            </a:extLst>
          </p:cNvPr>
          <p:cNvCxnSpPr>
            <a:cxnSpLocks/>
          </p:cNvCxnSpPr>
          <p:nvPr/>
        </p:nvCxnSpPr>
        <p:spPr>
          <a:xfrm>
            <a:off x="5215368" y="259249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0DB3C4D-694B-4F8B-B32A-835EDC468EC0}"/>
              </a:ext>
            </a:extLst>
          </p:cNvPr>
          <p:cNvCxnSpPr>
            <a:cxnSpLocks/>
          </p:cNvCxnSpPr>
          <p:nvPr/>
        </p:nvCxnSpPr>
        <p:spPr>
          <a:xfrm>
            <a:off x="5215368" y="223245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0B7D5F1-EC53-4BC5-AB6C-1DB17C4B22A3}"/>
              </a:ext>
            </a:extLst>
          </p:cNvPr>
          <p:cNvGrpSpPr/>
          <p:nvPr/>
        </p:nvGrpSpPr>
        <p:grpSpPr>
          <a:xfrm>
            <a:off x="253683" y="1971425"/>
            <a:ext cx="1989629" cy="1259514"/>
            <a:chOff x="310330" y="2368187"/>
            <a:chExt cx="1989629" cy="1259514"/>
          </a:xfrm>
        </p:grpSpPr>
        <p:sp>
          <p:nvSpPr>
            <p:cNvPr id="34" name="AutoShape 8">
              <a:extLst>
                <a:ext uri="{FF2B5EF4-FFF2-40B4-BE49-F238E27FC236}">
                  <a16:creationId xmlns:a16="http://schemas.microsoft.com/office/drawing/2014/main" id="{555FDAE9-75F3-47A6-A83C-52E5AC3775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00933">
              <a:off x="464943" y="2507376"/>
              <a:ext cx="1741788" cy="106960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800" b="1" dirty="0">
                  <a:solidFill>
                    <a:srgbClr val="990033"/>
                  </a:solidFill>
                </a:rPr>
                <a:t>Not arbitrarily </a:t>
              </a:r>
            </a:p>
            <a:p>
              <a:pPr algn="ctr"/>
              <a:r>
                <a:rPr lang="en-GB" altLang="en-US" sz="1800" b="1" dirty="0">
                  <a:solidFill>
                    <a:srgbClr val="990033"/>
                  </a:solidFill>
                </a:rPr>
                <a:t>composable</a:t>
              </a:r>
            </a:p>
          </p:txBody>
        </p:sp>
        <p:pic>
          <p:nvPicPr>
            <p:cNvPr id="35" name="Picture 9" descr="stamp-effects3">
              <a:extLst>
                <a:ext uri="{FF2B5EF4-FFF2-40B4-BE49-F238E27FC236}">
                  <a16:creationId xmlns:a16="http://schemas.microsoft.com/office/drawing/2014/main" id="{FACD2FEB-A222-4D37-9E31-5687843FC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926">
              <a:off x="310330" y="2368187"/>
              <a:ext cx="1989629" cy="125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63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Computation Tree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B7DC8083-3E0A-44CB-BD33-7983B1B45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312466C1-5098-4C55-9C12-D1B9E186B237}"/>
              </a:ext>
            </a:extLst>
          </p:cNvPr>
          <p:cNvSpPr/>
          <p:nvPr/>
        </p:nvSpPr>
        <p:spPr>
          <a:xfrm>
            <a:off x="2566313" y="2259593"/>
            <a:ext cx="720076" cy="576065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SNI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85D4386-8F34-4307-A35F-800F23D8A08E}"/>
              </a:ext>
            </a:extLst>
          </p:cNvPr>
          <p:cNvCxnSpPr>
            <a:cxnSpLocks/>
          </p:cNvCxnSpPr>
          <p:nvPr/>
        </p:nvCxnSpPr>
        <p:spPr>
          <a:xfrm>
            <a:off x="3142377" y="2115578"/>
            <a:ext cx="0" cy="86409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3106FC24-5414-40B4-AFA9-B5450813DB0D}"/>
              </a:ext>
            </a:extLst>
          </p:cNvPr>
          <p:cNvCxnSpPr/>
          <p:nvPr/>
        </p:nvCxnSpPr>
        <p:spPr>
          <a:xfrm>
            <a:off x="3142377" y="2115578"/>
            <a:ext cx="0" cy="864096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A3A15285-1994-488B-9B64-7169CF09CF51}"/>
              </a:ext>
            </a:extLst>
          </p:cNvPr>
          <p:cNvSpPr/>
          <p:nvPr/>
        </p:nvSpPr>
        <p:spPr>
          <a:xfrm>
            <a:off x="2566313" y="3282195"/>
            <a:ext cx="720076" cy="576065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SNI</a:t>
            </a: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26C06E94-D926-4496-AB3B-39D190032339}"/>
              </a:ext>
            </a:extLst>
          </p:cNvPr>
          <p:cNvCxnSpPr>
            <a:cxnSpLocks/>
          </p:cNvCxnSpPr>
          <p:nvPr/>
        </p:nvCxnSpPr>
        <p:spPr>
          <a:xfrm>
            <a:off x="3142377" y="3138180"/>
            <a:ext cx="0" cy="86409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2533786D-0569-4689-880A-F2C5E8B82E4D}"/>
              </a:ext>
            </a:extLst>
          </p:cNvPr>
          <p:cNvCxnSpPr/>
          <p:nvPr/>
        </p:nvCxnSpPr>
        <p:spPr>
          <a:xfrm>
            <a:off x="3142377" y="3138180"/>
            <a:ext cx="0" cy="864096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2BE20129-373A-43B4-B2A5-98F967908CD3}"/>
              </a:ext>
            </a:extLst>
          </p:cNvPr>
          <p:cNvSpPr/>
          <p:nvPr/>
        </p:nvSpPr>
        <p:spPr>
          <a:xfrm>
            <a:off x="4139952" y="1665679"/>
            <a:ext cx="720076" cy="576065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NI</a:t>
            </a:r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F99EE9CC-AC7B-4E9A-B9EF-6307374925EA}"/>
              </a:ext>
            </a:extLst>
          </p:cNvPr>
          <p:cNvSpPr/>
          <p:nvPr/>
        </p:nvSpPr>
        <p:spPr>
          <a:xfrm>
            <a:off x="4139952" y="2818607"/>
            <a:ext cx="720076" cy="576065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SNI</a:t>
            </a: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6683867C-0B97-4523-B962-5CCAC52C5B0F}"/>
              </a:ext>
            </a:extLst>
          </p:cNvPr>
          <p:cNvCxnSpPr>
            <a:cxnSpLocks/>
          </p:cNvCxnSpPr>
          <p:nvPr/>
        </p:nvCxnSpPr>
        <p:spPr>
          <a:xfrm>
            <a:off x="4716016" y="2674592"/>
            <a:ext cx="0" cy="86409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6D1F5F31-1A79-4FD0-84CF-1311D01868F5}"/>
              </a:ext>
            </a:extLst>
          </p:cNvPr>
          <p:cNvCxnSpPr/>
          <p:nvPr/>
        </p:nvCxnSpPr>
        <p:spPr>
          <a:xfrm>
            <a:off x="4716016" y="2674592"/>
            <a:ext cx="0" cy="864096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0032F86F-7ED5-4E2A-8DF4-8522E6337675}"/>
              </a:ext>
            </a:extLst>
          </p:cNvPr>
          <p:cNvSpPr/>
          <p:nvPr/>
        </p:nvSpPr>
        <p:spPr>
          <a:xfrm>
            <a:off x="5726055" y="2242542"/>
            <a:ext cx="720076" cy="576065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SNI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9A8E4CA-43D1-481B-B50E-C13E9248EF46}"/>
              </a:ext>
            </a:extLst>
          </p:cNvPr>
          <p:cNvCxnSpPr>
            <a:cxnSpLocks/>
          </p:cNvCxnSpPr>
          <p:nvPr/>
        </p:nvCxnSpPr>
        <p:spPr>
          <a:xfrm>
            <a:off x="6302119" y="2098527"/>
            <a:ext cx="0" cy="86409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115371E1-1DD2-4E22-8B61-5A800D208A03}"/>
              </a:ext>
            </a:extLst>
          </p:cNvPr>
          <p:cNvCxnSpPr/>
          <p:nvPr/>
        </p:nvCxnSpPr>
        <p:spPr>
          <a:xfrm>
            <a:off x="6302119" y="2098527"/>
            <a:ext cx="0" cy="864096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Verbinder: gewinkelt 59">
            <a:extLst>
              <a:ext uri="{FF2B5EF4-FFF2-40B4-BE49-F238E27FC236}">
                <a16:creationId xmlns:a16="http://schemas.microsoft.com/office/drawing/2014/main" id="{28AE74C7-E356-4BFA-9BA7-E87F18CC1757}"/>
              </a:ext>
            </a:extLst>
          </p:cNvPr>
          <p:cNvCxnSpPr>
            <a:stCxn id="48" idx="3"/>
          </p:cNvCxnSpPr>
          <p:nvPr/>
        </p:nvCxnSpPr>
        <p:spPr>
          <a:xfrm flipV="1">
            <a:off x="4860028" y="2674592"/>
            <a:ext cx="866027" cy="432048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Verbinder: gewinkelt 61">
            <a:extLst>
              <a:ext uri="{FF2B5EF4-FFF2-40B4-BE49-F238E27FC236}">
                <a16:creationId xmlns:a16="http://schemas.microsoft.com/office/drawing/2014/main" id="{B7FF4BD3-DB23-4EAC-82E4-D52CEBC304B5}"/>
              </a:ext>
            </a:extLst>
          </p:cNvPr>
          <p:cNvCxnSpPr>
            <a:stCxn id="45" idx="3"/>
          </p:cNvCxnSpPr>
          <p:nvPr/>
        </p:nvCxnSpPr>
        <p:spPr>
          <a:xfrm>
            <a:off x="4860028" y="1953712"/>
            <a:ext cx="866027" cy="446072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E37EE2C2-83F8-41D9-9533-E8AE080EC1D8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6446131" y="2530575"/>
            <a:ext cx="14209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845C2F6E-5F0B-4C44-9099-6FAF05E74FCA}"/>
              </a:ext>
            </a:extLst>
          </p:cNvPr>
          <p:cNvCxnSpPr>
            <a:cxnSpLocks/>
          </p:cNvCxnSpPr>
          <p:nvPr/>
        </p:nvCxnSpPr>
        <p:spPr>
          <a:xfrm>
            <a:off x="2424220" y="3426211"/>
            <a:ext cx="14209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DCE3D096-4953-49BB-9CF3-417620B4A11B}"/>
              </a:ext>
            </a:extLst>
          </p:cNvPr>
          <p:cNvCxnSpPr>
            <a:cxnSpLocks/>
          </p:cNvCxnSpPr>
          <p:nvPr/>
        </p:nvCxnSpPr>
        <p:spPr>
          <a:xfrm>
            <a:off x="2424220" y="3729922"/>
            <a:ext cx="14209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A14C6EBD-C007-4184-B35D-727C1E19C522}"/>
              </a:ext>
            </a:extLst>
          </p:cNvPr>
          <p:cNvCxnSpPr>
            <a:cxnSpLocks/>
          </p:cNvCxnSpPr>
          <p:nvPr/>
        </p:nvCxnSpPr>
        <p:spPr>
          <a:xfrm>
            <a:off x="2424220" y="2403610"/>
            <a:ext cx="14209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E2E2DE17-F3B3-42F2-A079-2E6F48E90E8E}"/>
              </a:ext>
            </a:extLst>
          </p:cNvPr>
          <p:cNvCxnSpPr>
            <a:cxnSpLocks/>
          </p:cNvCxnSpPr>
          <p:nvPr/>
        </p:nvCxnSpPr>
        <p:spPr>
          <a:xfrm>
            <a:off x="2424220" y="2701841"/>
            <a:ext cx="14209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hteck: abgerundete Ecken 74">
            <a:extLst>
              <a:ext uri="{FF2B5EF4-FFF2-40B4-BE49-F238E27FC236}">
                <a16:creationId xmlns:a16="http://schemas.microsoft.com/office/drawing/2014/main" id="{C191DBF5-14A6-4A5D-BFC7-555E00E02B8A}"/>
              </a:ext>
            </a:extLst>
          </p:cNvPr>
          <p:cNvSpPr/>
          <p:nvPr/>
        </p:nvSpPr>
        <p:spPr>
          <a:xfrm>
            <a:off x="2566313" y="1235516"/>
            <a:ext cx="720076" cy="576065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SNI</a:t>
            </a:r>
          </a:p>
        </p:txBody>
      </p: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15272CC5-D027-461C-A67B-2B166771D228}"/>
              </a:ext>
            </a:extLst>
          </p:cNvPr>
          <p:cNvCxnSpPr>
            <a:cxnSpLocks/>
          </p:cNvCxnSpPr>
          <p:nvPr/>
        </p:nvCxnSpPr>
        <p:spPr>
          <a:xfrm>
            <a:off x="3142377" y="1091501"/>
            <a:ext cx="0" cy="864096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34E2F85F-3799-4407-A232-E8521462170A}"/>
              </a:ext>
            </a:extLst>
          </p:cNvPr>
          <p:cNvCxnSpPr/>
          <p:nvPr/>
        </p:nvCxnSpPr>
        <p:spPr>
          <a:xfrm>
            <a:off x="3142377" y="1091501"/>
            <a:ext cx="0" cy="864096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791D001E-E124-48C6-A320-2EC609D5B604}"/>
              </a:ext>
            </a:extLst>
          </p:cNvPr>
          <p:cNvCxnSpPr>
            <a:cxnSpLocks/>
          </p:cNvCxnSpPr>
          <p:nvPr/>
        </p:nvCxnSpPr>
        <p:spPr>
          <a:xfrm>
            <a:off x="2424220" y="1379532"/>
            <a:ext cx="14209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333AED33-BED0-4007-881C-B39E4BDDAA14}"/>
              </a:ext>
            </a:extLst>
          </p:cNvPr>
          <p:cNvCxnSpPr>
            <a:cxnSpLocks/>
          </p:cNvCxnSpPr>
          <p:nvPr/>
        </p:nvCxnSpPr>
        <p:spPr>
          <a:xfrm>
            <a:off x="2424220" y="1683243"/>
            <a:ext cx="142093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Verbinder: gewinkelt 82">
            <a:extLst>
              <a:ext uri="{FF2B5EF4-FFF2-40B4-BE49-F238E27FC236}">
                <a16:creationId xmlns:a16="http://schemas.microsoft.com/office/drawing/2014/main" id="{C27C8B50-84C9-4916-A5D5-F3E32428B9FF}"/>
              </a:ext>
            </a:extLst>
          </p:cNvPr>
          <p:cNvCxnSpPr>
            <a:stCxn id="75" idx="3"/>
          </p:cNvCxnSpPr>
          <p:nvPr/>
        </p:nvCxnSpPr>
        <p:spPr>
          <a:xfrm>
            <a:off x="3286389" y="1523549"/>
            <a:ext cx="853563" cy="288032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Verbinder: gewinkelt 84">
            <a:extLst>
              <a:ext uri="{FF2B5EF4-FFF2-40B4-BE49-F238E27FC236}">
                <a16:creationId xmlns:a16="http://schemas.microsoft.com/office/drawing/2014/main" id="{E44248AF-5003-460E-A8FB-BFFCFB28D3CA}"/>
              </a:ext>
            </a:extLst>
          </p:cNvPr>
          <p:cNvCxnSpPr>
            <a:stCxn id="10" idx="3"/>
          </p:cNvCxnSpPr>
          <p:nvPr/>
        </p:nvCxnSpPr>
        <p:spPr>
          <a:xfrm flipV="1">
            <a:off x="3286389" y="2098527"/>
            <a:ext cx="853563" cy="449099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Verbinder: gewinkelt 86">
            <a:extLst>
              <a:ext uri="{FF2B5EF4-FFF2-40B4-BE49-F238E27FC236}">
                <a16:creationId xmlns:a16="http://schemas.microsoft.com/office/drawing/2014/main" id="{5774147C-9E99-4E55-B4EF-474FB0E5C23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286389" y="2547626"/>
            <a:ext cx="853563" cy="432048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Verbinder: gewinkelt 88">
            <a:extLst>
              <a:ext uri="{FF2B5EF4-FFF2-40B4-BE49-F238E27FC236}">
                <a16:creationId xmlns:a16="http://schemas.microsoft.com/office/drawing/2014/main" id="{639614E3-DBDE-4618-A73D-2BFF3BE50B09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3286389" y="3267707"/>
            <a:ext cx="853563" cy="302521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423660B4-6F4B-47F8-B228-A5E5AFF7ADCC}"/>
              </a:ext>
            </a:extLst>
          </p:cNvPr>
          <p:cNvSpPr/>
          <p:nvPr/>
        </p:nvSpPr>
        <p:spPr>
          <a:xfrm>
            <a:off x="3670211" y="2510079"/>
            <a:ext cx="85918" cy="7509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93" name="Verbinder: gewinkelt 92">
            <a:extLst>
              <a:ext uri="{FF2B5EF4-FFF2-40B4-BE49-F238E27FC236}">
                <a16:creationId xmlns:a16="http://schemas.microsoft.com/office/drawing/2014/main" id="{C24D2791-403D-4B99-9B41-38C371F03AFD}"/>
              </a:ext>
            </a:extLst>
          </p:cNvPr>
          <p:cNvCxnSpPr>
            <a:cxnSpLocks/>
          </p:cNvCxnSpPr>
          <p:nvPr/>
        </p:nvCxnSpPr>
        <p:spPr>
          <a:xfrm flipV="1">
            <a:off x="3289339" y="3267708"/>
            <a:ext cx="847661" cy="302520"/>
          </a:xfrm>
          <a:prstGeom prst="bentConnector3">
            <a:avLst/>
          </a:prstGeom>
          <a:ln w="317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Verbinder: gewinkelt 94">
            <a:extLst>
              <a:ext uri="{FF2B5EF4-FFF2-40B4-BE49-F238E27FC236}">
                <a16:creationId xmlns:a16="http://schemas.microsoft.com/office/drawing/2014/main" id="{2A43DC23-9777-4871-9970-7BD55C162D1A}"/>
              </a:ext>
            </a:extLst>
          </p:cNvPr>
          <p:cNvCxnSpPr>
            <a:stCxn id="45" idx="3"/>
          </p:cNvCxnSpPr>
          <p:nvPr/>
        </p:nvCxnSpPr>
        <p:spPr>
          <a:xfrm>
            <a:off x="4860028" y="1953712"/>
            <a:ext cx="853563" cy="446072"/>
          </a:xfrm>
          <a:prstGeom prst="bentConnector3">
            <a:avLst/>
          </a:prstGeom>
          <a:ln w="317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Verbinder: gewinkelt 96">
            <a:extLst>
              <a:ext uri="{FF2B5EF4-FFF2-40B4-BE49-F238E27FC236}">
                <a16:creationId xmlns:a16="http://schemas.microsoft.com/office/drawing/2014/main" id="{3AD921D5-7B4D-4CFE-8AFC-B68A9B159C43}"/>
              </a:ext>
            </a:extLst>
          </p:cNvPr>
          <p:cNvCxnSpPr>
            <a:stCxn id="10" idx="3"/>
          </p:cNvCxnSpPr>
          <p:nvPr/>
        </p:nvCxnSpPr>
        <p:spPr>
          <a:xfrm flipV="1">
            <a:off x="3286389" y="2098527"/>
            <a:ext cx="853563" cy="449099"/>
          </a:xfrm>
          <a:prstGeom prst="bentConnector3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feld 97">
            <a:extLst>
              <a:ext uri="{FF2B5EF4-FFF2-40B4-BE49-F238E27FC236}">
                <a16:creationId xmlns:a16="http://schemas.microsoft.com/office/drawing/2014/main" id="{9507AF0B-D128-4C84-9BC6-C1E4FD61C91A}"/>
              </a:ext>
            </a:extLst>
          </p:cNvPr>
          <p:cNvSpPr txBox="1"/>
          <p:nvPr/>
        </p:nvSpPr>
        <p:spPr>
          <a:xfrm>
            <a:off x="4917001" y="3749105"/>
            <a:ext cx="38884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SNI Gadgets are cut in two independent parts for dependency analysis.</a:t>
            </a:r>
          </a:p>
        </p:txBody>
      </p:sp>
    </p:spTree>
    <p:extLst>
      <p:ext uri="{BB962C8B-B14F-4D97-AF65-F5344CB8AC3E}">
        <p14:creationId xmlns:p14="http://schemas.microsoft.com/office/powerpoint/2010/main" val="423340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09466-67CA-4C7F-A5FF-4B23E8F1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DOM-Gadget </a:t>
            </a:r>
            <a:r>
              <a:rPr lang="de-DE" dirty="0" err="1"/>
              <a:t>Composition</a:t>
            </a:r>
            <a:endParaRPr lang="en-US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FEDDFD4-28B6-404A-9DFE-C837E37CA409}"/>
              </a:ext>
            </a:extLst>
          </p:cNvPr>
          <p:cNvSpPr txBox="1">
            <a:spLocks/>
          </p:cNvSpPr>
          <p:nvPr/>
        </p:nvSpPr>
        <p:spPr>
          <a:xfrm>
            <a:off x="431544" y="1563638"/>
            <a:ext cx="8208456" cy="93610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i="1" dirty="0"/>
              <a:t>SNI</a:t>
            </a:r>
            <a:r>
              <a:rPr lang="de-DE" sz="2000" dirty="0"/>
              <a:t> – </a:t>
            </a:r>
            <a:r>
              <a:rPr lang="de-DE" sz="2000" b="1" dirty="0"/>
              <a:t>Clustering</a:t>
            </a:r>
            <a:r>
              <a:rPr lang="de-DE" sz="2000" dirty="0"/>
              <a:t> – </a:t>
            </a:r>
            <a:r>
              <a:rPr lang="de-DE" sz="1600" i="1" dirty="0" err="1"/>
              <a:t>Randomness</a:t>
            </a:r>
            <a:r>
              <a:rPr lang="de-DE" sz="1600" i="1" dirty="0"/>
              <a:t> Distribution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989226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4B9C726E-2DD0-48F2-BB89-858CB6B418AD}"/>
              </a:ext>
            </a:extLst>
          </p:cNvPr>
          <p:cNvGrpSpPr/>
          <p:nvPr/>
        </p:nvGrpSpPr>
        <p:grpSpPr>
          <a:xfrm>
            <a:off x="5109549" y="2864482"/>
            <a:ext cx="3152500" cy="1675499"/>
            <a:chOff x="5109549" y="2864482"/>
            <a:chExt cx="3152500" cy="1675499"/>
          </a:xfrm>
        </p:grpSpPr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5C59CF3C-2720-43DB-9957-37D5EE01A7EE}"/>
                </a:ext>
              </a:extLst>
            </p:cNvPr>
            <p:cNvSpPr txBox="1"/>
            <p:nvPr/>
          </p:nvSpPr>
          <p:spPr>
            <a:xfrm>
              <a:off x="5109549" y="2864482"/>
              <a:ext cx="3152500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There is at most one path from each output to another gadget (trivially true).</a:t>
              </a:r>
            </a:p>
            <a:p>
              <a:endParaRPr lang="en-US" dirty="0"/>
            </a:p>
          </p:txBody>
        </p:sp>
        <p:grpSp>
          <p:nvGrpSpPr>
            <p:cNvPr id="136" name="Gruppieren 135">
              <a:extLst>
                <a:ext uri="{FF2B5EF4-FFF2-40B4-BE49-F238E27FC236}">
                  <a16:creationId xmlns:a16="http://schemas.microsoft.com/office/drawing/2014/main" id="{6CD80C8E-110C-45B6-AFFA-9591BEDC2FCA}"/>
                </a:ext>
              </a:extLst>
            </p:cNvPr>
            <p:cNvGrpSpPr/>
            <p:nvPr/>
          </p:nvGrpSpPr>
          <p:grpSpPr>
            <a:xfrm>
              <a:off x="6350400" y="3405600"/>
              <a:ext cx="663611" cy="1134381"/>
              <a:chOff x="4350310" y="2789812"/>
              <a:chExt cx="663611" cy="1134381"/>
            </a:xfrm>
          </p:grpSpPr>
          <p:sp>
            <p:nvSpPr>
              <p:cNvPr id="137" name="Rechteck: abgerundete Ecken 136">
                <a:extLst>
                  <a:ext uri="{FF2B5EF4-FFF2-40B4-BE49-F238E27FC236}">
                    <a16:creationId xmlns:a16="http://schemas.microsoft.com/office/drawing/2014/main" id="{1EED3B15-D35A-4EFF-98AC-0460FDB47AF7}"/>
                  </a:ext>
                </a:extLst>
              </p:cNvPr>
              <p:cNvSpPr/>
              <p:nvPr/>
            </p:nvSpPr>
            <p:spPr>
              <a:xfrm>
                <a:off x="4350310" y="2789812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hteck: abgerundete Ecken 137">
                <a:extLst>
                  <a:ext uri="{FF2B5EF4-FFF2-40B4-BE49-F238E27FC236}">
                    <a16:creationId xmlns:a16="http://schemas.microsoft.com/office/drawing/2014/main" id="{BE2FE5D9-E4FA-47D1-BEC7-716642247B74}"/>
                  </a:ext>
                </a:extLst>
              </p:cNvPr>
              <p:cNvSpPr/>
              <p:nvPr/>
            </p:nvSpPr>
            <p:spPr>
              <a:xfrm>
                <a:off x="4350311" y="3574236"/>
                <a:ext cx="648072" cy="34995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Verbinder: gewinkelt 138">
                <a:extLst>
                  <a:ext uri="{FF2B5EF4-FFF2-40B4-BE49-F238E27FC236}">
                    <a16:creationId xmlns:a16="http://schemas.microsoft.com/office/drawing/2014/main" id="{D1694BDE-603E-4F59-816C-A1CAA4549AC7}"/>
                  </a:ext>
                </a:extLst>
              </p:cNvPr>
              <p:cNvCxnSpPr>
                <a:stCxn id="137" idx="2"/>
              </p:cNvCxnSpPr>
              <p:nvPr/>
            </p:nvCxnSpPr>
            <p:spPr>
              <a:xfrm rot="5400000">
                <a:off x="4373254" y="3266507"/>
                <a:ext cx="427831" cy="174354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Verbinder: gewinkelt 139">
                <a:extLst>
                  <a:ext uri="{FF2B5EF4-FFF2-40B4-BE49-F238E27FC236}">
                    <a16:creationId xmlns:a16="http://schemas.microsoft.com/office/drawing/2014/main" id="{CC1CA9CB-ECC1-43EB-AA11-4393BB138F8A}"/>
                  </a:ext>
                </a:extLst>
              </p:cNvPr>
              <p:cNvCxnSpPr>
                <a:stCxn id="137" idx="2"/>
              </p:cNvCxnSpPr>
              <p:nvPr/>
            </p:nvCxnSpPr>
            <p:spPr>
              <a:xfrm rot="16200000" flipH="1">
                <a:off x="4553274" y="3260841"/>
                <a:ext cx="427831" cy="185686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1" name="Grafik 140">
                <a:extLst>
                  <a:ext uri="{FF2B5EF4-FFF2-40B4-BE49-F238E27FC236}">
                    <a16:creationId xmlns:a16="http://schemas.microsoft.com/office/drawing/2014/main" id="{DC3C20DB-0357-4833-B0D9-4BF58FF90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1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48400" y="3243600"/>
                <a:ext cx="265521" cy="265521"/>
              </a:xfrm>
              <a:prstGeom prst="rect">
                <a:avLst/>
              </a:prstGeom>
            </p:spPr>
          </p:pic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Clustering Rules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786" y="4919549"/>
            <a:ext cx="1314647" cy="223949"/>
          </a:xfrm>
        </p:spPr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6520" y="4919549"/>
            <a:ext cx="5807768" cy="230832"/>
          </a:xfrm>
        </p:spPr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DCB9A3E9-0C9F-4E54-BF51-DA80F8BEBA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Informal – based on simplified computation tree</a:t>
            </a: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23A748C9-11A9-49B8-BDA9-D9620D970B71}"/>
              </a:ext>
            </a:extLst>
          </p:cNvPr>
          <p:cNvGrpSpPr/>
          <p:nvPr/>
        </p:nvGrpSpPr>
        <p:grpSpPr>
          <a:xfrm>
            <a:off x="4880560" y="1000320"/>
            <a:ext cx="3152499" cy="1526816"/>
            <a:chOff x="4571075" y="1266457"/>
            <a:chExt cx="3152499" cy="1526816"/>
          </a:xfrm>
        </p:grpSpPr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D472E3F7-D124-47D6-8E83-899179AE5334}"/>
                </a:ext>
              </a:extLst>
            </p:cNvPr>
            <p:cNvSpPr/>
            <p:nvPr/>
          </p:nvSpPr>
          <p:spPr>
            <a:xfrm>
              <a:off x="5067043" y="1799485"/>
              <a:ext cx="648072" cy="349957"/>
            </a:xfrm>
            <a:prstGeom prst="roundRect">
              <a:avLst/>
            </a:prstGeom>
            <a:pattFill prst="dk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: abgerundete Ecken 47">
              <a:extLst>
                <a:ext uri="{FF2B5EF4-FFF2-40B4-BE49-F238E27FC236}">
                  <a16:creationId xmlns:a16="http://schemas.microsoft.com/office/drawing/2014/main" id="{66303C93-62E1-4D15-867D-0CC0A01A7F1D}"/>
                </a:ext>
              </a:extLst>
            </p:cNvPr>
            <p:cNvSpPr/>
            <p:nvPr/>
          </p:nvSpPr>
          <p:spPr>
            <a:xfrm>
              <a:off x="6605896" y="2443316"/>
              <a:ext cx="648072" cy="349957"/>
            </a:xfrm>
            <a:prstGeom prst="roundRect">
              <a:avLst/>
            </a:prstGeom>
            <a:pattFill prst="dk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Verbinder: gewinkelt 49">
              <a:extLst>
                <a:ext uri="{FF2B5EF4-FFF2-40B4-BE49-F238E27FC236}">
                  <a16:creationId xmlns:a16="http://schemas.microsoft.com/office/drawing/2014/main" id="{D617831D-F2FE-4561-8359-1146607AD24D}"/>
                </a:ext>
              </a:extLst>
            </p:cNvPr>
            <p:cNvCxnSpPr>
              <a:stCxn id="47" idx="2"/>
              <a:endCxn id="48" idx="0"/>
            </p:cNvCxnSpPr>
            <p:nvPr/>
          </p:nvCxnSpPr>
          <p:spPr>
            <a:xfrm rot="16200000" flipH="1">
              <a:off x="6013568" y="1526952"/>
              <a:ext cx="293874" cy="1538853"/>
            </a:xfrm>
            <a:prstGeom prst="bentConnector3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D9CE874B-78D6-4A9B-94FB-F10B3751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9419" y="2162758"/>
              <a:ext cx="265521" cy="265521"/>
            </a:xfrm>
            <a:prstGeom prst="rect">
              <a:avLst/>
            </a:prstGeom>
          </p:spPr>
        </p:pic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ABC9B84-A0CE-489B-970E-7047C87C590D}"/>
                </a:ext>
              </a:extLst>
            </p:cNvPr>
            <p:cNvSpPr txBox="1"/>
            <p:nvPr/>
          </p:nvSpPr>
          <p:spPr>
            <a:xfrm>
              <a:off x="4571075" y="1266457"/>
              <a:ext cx="315249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There exist no path from one gadget to another gadget in the same cluster.</a:t>
              </a:r>
            </a:p>
            <a:p>
              <a:endParaRPr lang="en-US" dirty="0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D10F0355-BAEC-426F-8EC8-9D245016E62E}"/>
              </a:ext>
            </a:extLst>
          </p:cNvPr>
          <p:cNvGrpSpPr/>
          <p:nvPr/>
        </p:nvGrpSpPr>
        <p:grpSpPr>
          <a:xfrm>
            <a:off x="1080907" y="992508"/>
            <a:ext cx="3152500" cy="1435771"/>
            <a:chOff x="548953" y="1269280"/>
            <a:chExt cx="3152500" cy="1435771"/>
          </a:xfrm>
        </p:grpSpPr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08768775-0BB2-4F58-885B-5CABCD501E78}"/>
                </a:ext>
              </a:extLst>
            </p:cNvPr>
            <p:cNvSpPr txBox="1"/>
            <p:nvPr/>
          </p:nvSpPr>
          <p:spPr>
            <a:xfrm>
              <a:off x="548953" y="1269280"/>
              <a:ext cx="31525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There is no path from the same source to two inputs of the cluster.</a:t>
              </a:r>
            </a:p>
          </p:txBody>
        </p: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8A317E20-1F9E-46CD-8AE0-36D342B5F26A}"/>
                </a:ext>
              </a:extLst>
            </p:cNvPr>
            <p:cNvSpPr/>
            <p:nvPr/>
          </p:nvSpPr>
          <p:spPr>
            <a:xfrm>
              <a:off x="1194081" y="2216752"/>
              <a:ext cx="648072" cy="349957"/>
            </a:xfrm>
            <a:prstGeom prst="roundRect">
              <a:avLst/>
            </a:prstGeom>
            <a:pattFill prst="dkUpDiag">
              <a:fgClr>
                <a:srgbClr val="045D67"/>
              </a:fgClr>
              <a:bgClr>
                <a:schemeClr val="bg1"/>
              </a:bgClr>
            </a:pattFill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84A0EAD0-3C95-41E4-B701-3FDFFFB860F0}"/>
                </a:ext>
              </a:extLst>
            </p:cNvPr>
            <p:cNvSpPr/>
            <p:nvPr/>
          </p:nvSpPr>
          <p:spPr>
            <a:xfrm>
              <a:off x="2274660" y="2203435"/>
              <a:ext cx="648072" cy="349957"/>
            </a:xfrm>
            <a:prstGeom prst="roundRect">
              <a:avLst/>
            </a:prstGeom>
            <a:pattFill prst="dkUpDiag">
              <a:fgClr>
                <a:srgbClr val="045D67"/>
              </a:fgClr>
              <a:bgClr>
                <a:schemeClr val="bg1"/>
              </a:bgClr>
            </a:pattFill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Verbinder: gewinkelt 51">
              <a:extLst>
                <a:ext uri="{FF2B5EF4-FFF2-40B4-BE49-F238E27FC236}">
                  <a16:creationId xmlns:a16="http://schemas.microsoft.com/office/drawing/2014/main" id="{D8ED04EF-52E0-4F2B-945A-4C9858368F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24909" y="1770626"/>
              <a:ext cx="434488" cy="431130"/>
            </a:xfrm>
            <a:prstGeom prst="bentConnector3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Verbinder: gewinkelt 52">
              <a:extLst>
                <a:ext uri="{FF2B5EF4-FFF2-40B4-BE49-F238E27FC236}">
                  <a16:creationId xmlns:a16="http://schemas.microsoft.com/office/drawing/2014/main" id="{346B5C3C-C197-480F-8431-E57601EEBA5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056498" y="1770167"/>
              <a:ext cx="434488" cy="432048"/>
            </a:xfrm>
            <a:prstGeom prst="bentConnector3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8891D14A-3CC9-4DE7-9136-6E0101781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0564" y="1768947"/>
              <a:ext cx="0" cy="434488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BBAC7FEA-365E-484D-9584-4CF7C2781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6708" y="1768947"/>
              <a:ext cx="0" cy="421218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05422CDF-302D-4351-BA0A-0BA0028D8A7B}"/>
                </a:ext>
              </a:extLst>
            </p:cNvPr>
            <p:cNvCxnSpPr>
              <a:stCxn id="49" idx="2"/>
            </p:cNvCxnSpPr>
            <p:nvPr/>
          </p:nvCxnSpPr>
          <p:spPr>
            <a:xfrm>
              <a:off x="1518117" y="2566709"/>
              <a:ext cx="0" cy="13834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90DED05F-7240-4EB9-8DB0-FA6062F42E99}"/>
                </a:ext>
              </a:extLst>
            </p:cNvPr>
            <p:cNvCxnSpPr/>
            <p:nvPr/>
          </p:nvCxnSpPr>
          <p:spPr>
            <a:xfrm>
              <a:off x="2598696" y="2561035"/>
              <a:ext cx="0" cy="13834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E05FED0B-1DE8-4F29-B8C7-2DC3EAED0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7874" y="1872008"/>
              <a:ext cx="265521" cy="265521"/>
            </a:xfrm>
            <a:prstGeom prst="rect">
              <a:avLst/>
            </a:prstGeom>
          </p:spPr>
        </p:pic>
      </p:grp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388094D-49AF-4767-B04D-28E53B02B104}"/>
              </a:ext>
            </a:extLst>
          </p:cNvPr>
          <p:cNvSpPr/>
          <p:nvPr/>
        </p:nvSpPr>
        <p:spPr>
          <a:xfrm>
            <a:off x="5095018" y="895910"/>
            <a:ext cx="2631442" cy="3692473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Verbinder: gewinkelt 68">
            <a:extLst>
              <a:ext uri="{FF2B5EF4-FFF2-40B4-BE49-F238E27FC236}">
                <a16:creationId xmlns:a16="http://schemas.microsoft.com/office/drawing/2014/main" id="{9E66F0A6-B4AB-4164-94DA-52E43F00673F}"/>
              </a:ext>
            </a:extLst>
          </p:cNvPr>
          <p:cNvCxnSpPr>
            <a:cxnSpLocks/>
          </p:cNvCxnSpPr>
          <p:nvPr/>
        </p:nvCxnSpPr>
        <p:spPr>
          <a:xfrm rot="10800000">
            <a:off x="5394747" y="2869737"/>
            <a:ext cx="501228" cy="392576"/>
          </a:xfrm>
          <a:prstGeom prst="bentConnector3">
            <a:avLst>
              <a:gd name="adj1" fmla="val 16269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Verbinder: gewinkelt 69">
            <a:extLst>
              <a:ext uri="{FF2B5EF4-FFF2-40B4-BE49-F238E27FC236}">
                <a16:creationId xmlns:a16="http://schemas.microsoft.com/office/drawing/2014/main" id="{9A111623-A9A1-4E8B-884F-8ABCC45DF9D1}"/>
              </a:ext>
            </a:extLst>
          </p:cNvPr>
          <p:cNvCxnSpPr>
            <a:cxnSpLocks/>
          </p:cNvCxnSpPr>
          <p:nvPr/>
        </p:nvCxnSpPr>
        <p:spPr>
          <a:xfrm rot="10800000">
            <a:off x="5390879" y="2765859"/>
            <a:ext cx="784333" cy="403595"/>
          </a:xfrm>
          <a:prstGeom prst="bentConnector3">
            <a:avLst>
              <a:gd name="adj1" fmla="val 56679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hteck: abgerundete Ecken 72">
            <a:extLst>
              <a:ext uri="{FF2B5EF4-FFF2-40B4-BE49-F238E27FC236}">
                <a16:creationId xmlns:a16="http://schemas.microsoft.com/office/drawing/2014/main" id="{42ADCC67-4123-40B1-AD3E-CCE45E1F5FFF}"/>
              </a:ext>
            </a:extLst>
          </p:cNvPr>
          <p:cNvSpPr/>
          <p:nvPr/>
        </p:nvSpPr>
        <p:spPr>
          <a:xfrm>
            <a:off x="6182956" y="1780324"/>
            <a:ext cx="809301" cy="781826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SNI</a:t>
            </a: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1B54800C-0DB7-41CD-9A0C-57DF6D09C995}"/>
              </a:ext>
            </a:extLst>
          </p:cNvPr>
          <p:cNvCxnSpPr>
            <a:cxnSpLocks/>
          </p:cNvCxnSpPr>
          <p:nvPr/>
        </p:nvCxnSpPr>
        <p:spPr>
          <a:xfrm flipV="1">
            <a:off x="7000002" y="2173550"/>
            <a:ext cx="276759" cy="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B6804B13-7B20-41A6-8504-6CE3F5CDCA6C}"/>
              </a:ext>
            </a:extLst>
          </p:cNvPr>
          <p:cNvCxnSpPr>
            <a:cxnSpLocks/>
          </p:cNvCxnSpPr>
          <p:nvPr/>
        </p:nvCxnSpPr>
        <p:spPr>
          <a:xfrm>
            <a:off x="5894924" y="1893792"/>
            <a:ext cx="280287" cy="2046"/>
          </a:xfrm>
          <a:prstGeom prst="line">
            <a:avLst/>
          </a:prstGeom>
          <a:ln w="190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50A34C12-56E5-4317-A822-4983EEF715DE}"/>
              </a:ext>
            </a:extLst>
          </p:cNvPr>
          <p:cNvCxnSpPr>
            <a:cxnSpLocks/>
          </p:cNvCxnSpPr>
          <p:nvPr/>
        </p:nvCxnSpPr>
        <p:spPr>
          <a:xfrm>
            <a:off x="5894924" y="2435779"/>
            <a:ext cx="28028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417ECF64-5975-4214-8DCC-7BD1B9034814}"/>
              </a:ext>
            </a:extLst>
          </p:cNvPr>
          <p:cNvCxnSpPr>
            <a:cxnSpLocks/>
          </p:cNvCxnSpPr>
          <p:nvPr/>
        </p:nvCxnSpPr>
        <p:spPr>
          <a:xfrm>
            <a:off x="5894924" y="2346126"/>
            <a:ext cx="280287" cy="47"/>
          </a:xfrm>
          <a:prstGeom prst="line">
            <a:avLst/>
          </a:prstGeom>
          <a:ln w="190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3F775E11-A704-40B7-887B-DADF2596DEAE}"/>
              </a:ext>
            </a:extLst>
          </p:cNvPr>
          <p:cNvCxnSpPr>
            <a:cxnSpLocks/>
          </p:cNvCxnSpPr>
          <p:nvPr/>
        </p:nvCxnSpPr>
        <p:spPr>
          <a:xfrm>
            <a:off x="5895975" y="1983398"/>
            <a:ext cx="279234" cy="204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EF6C4D5F-55C8-486E-B03B-6F7B5136EF35}"/>
              </a:ext>
            </a:extLst>
          </p:cNvPr>
          <p:cNvCxnSpPr>
            <a:cxnSpLocks/>
          </p:cNvCxnSpPr>
          <p:nvPr/>
        </p:nvCxnSpPr>
        <p:spPr>
          <a:xfrm>
            <a:off x="5894924" y="1983398"/>
            <a:ext cx="280285" cy="0"/>
          </a:xfrm>
          <a:prstGeom prst="line">
            <a:avLst/>
          </a:prstGeom>
          <a:ln w="190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7CD487D6-92E2-40BE-BDBE-10DBB4EDF964}"/>
              </a:ext>
            </a:extLst>
          </p:cNvPr>
          <p:cNvCxnSpPr>
            <a:cxnSpLocks/>
          </p:cNvCxnSpPr>
          <p:nvPr/>
        </p:nvCxnSpPr>
        <p:spPr>
          <a:xfrm>
            <a:off x="5894924" y="2252734"/>
            <a:ext cx="280285" cy="204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C660814D-BDBE-40E5-96A0-E140C697BBF2}"/>
              </a:ext>
            </a:extLst>
          </p:cNvPr>
          <p:cNvCxnSpPr>
            <a:cxnSpLocks/>
          </p:cNvCxnSpPr>
          <p:nvPr/>
        </p:nvCxnSpPr>
        <p:spPr>
          <a:xfrm>
            <a:off x="5891053" y="2073263"/>
            <a:ext cx="284158" cy="204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hteck: abgerundete Ecken 83">
            <a:extLst>
              <a:ext uri="{FF2B5EF4-FFF2-40B4-BE49-F238E27FC236}">
                <a16:creationId xmlns:a16="http://schemas.microsoft.com/office/drawing/2014/main" id="{ED7087AC-75CF-4B2D-A431-DC7BEE1874B8}"/>
              </a:ext>
            </a:extLst>
          </p:cNvPr>
          <p:cNvSpPr/>
          <p:nvPr/>
        </p:nvSpPr>
        <p:spPr>
          <a:xfrm>
            <a:off x="6182956" y="2969552"/>
            <a:ext cx="809301" cy="781826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SNI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C5C0356E-6E05-471A-9F69-8FBF1C7AE2E8}"/>
              </a:ext>
            </a:extLst>
          </p:cNvPr>
          <p:cNvCxnSpPr>
            <a:cxnSpLocks/>
          </p:cNvCxnSpPr>
          <p:nvPr/>
        </p:nvCxnSpPr>
        <p:spPr>
          <a:xfrm>
            <a:off x="7000001" y="3362778"/>
            <a:ext cx="27675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6DCA52F5-F377-454A-B217-B4298DC9D2E9}"/>
              </a:ext>
            </a:extLst>
          </p:cNvPr>
          <p:cNvCxnSpPr>
            <a:cxnSpLocks/>
          </p:cNvCxnSpPr>
          <p:nvPr/>
        </p:nvCxnSpPr>
        <p:spPr>
          <a:xfrm>
            <a:off x="5894924" y="3080712"/>
            <a:ext cx="280287" cy="4354"/>
          </a:xfrm>
          <a:prstGeom prst="line">
            <a:avLst/>
          </a:prstGeom>
          <a:ln w="190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3CD6FCFD-5F52-46CE-804E-A905792797A9}"/>
              </a:ext>
            </a:extLst>
          </p:cNvPr>
          <p:cNvCxnSpPr>
            <a:cxnSpLocks/>
          </p:cNvCxnSpPr>
          <p:nvPr/>
        </p:nvCxnSpPr>
        <p:spPr>
          <a:xfrm>
            <a:off x="5891053" y="3625007"/>
            <a:ext cx="284156" cy="0"/>
          </a:xfrm>
          <a:prstGeom prst="line">
            <a:avLst/>
          </a:prstGeom>
          <a:ln w="190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772B4149-6B38-43E9-8626-BD7A665D91A9}"/>
              </a:ext>
            </a:extLst>
          </p:cNvPr>
          <p:cNvCxnSpPr>
            <a:cxnSpLocks/>
          </p:cNvCxnSpPr>
          <p:nvPr/>
        </p:nvCxnSpPr>
        <p:spPr>
          <a:xfrm>
            <a:off x="5891053" y="3532461"/>
            <a:ext cx="284158" cy="29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D41A6F90-9A78-4280-BB53-BF1F38CAE15F}"/>
              </a:ext>
            </a:extLst>
          </p:cNvPr>
          <p:cNvCxnSpPr>
            <a:cxnSpLocks/>
          </p:cNvCxnSpPr>
          <p:nvPr/>
        </p:nvCxnSpPr>
        <p:spPr>
          <a:xfrm>
            <a:off x="5894924" y="3172626"/>
            <a:ext cx="280286" cy="204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9D4E7A2D-5E2F-4A98-B844-FAC6AC28AF56}"/>
              </a:ext>
            </a:extLst>
          </p:cNvPr>
          <p:cNvCxnSpPr>
            <a:cxnSpLocks/>
          </p:cNvCxnSpPr>
          <p:nvPr/>
        </p:nvCxnSpPr>
        <p:spPr>
          <a:xfrm>
            <a:off x="5894924" y="3441069"/>
            <a:ext cx="280285" cy="293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B73B4B21-2918-437A-AC87-82207223104D}"/>
              </a:ext>
            </a:extLst>
          </p:cNvPr>
          <p:cNvCxnSpPr>
            <a:cxnSpLocks/>
          </p:cNvCxnSpPr>
          <p:nvPr/>
        </p:nvCxnSpPr>
        <p:spPr>
          <a:xfrm>
            <a:off x="5894924" y="3261598"/>
            <a:ext cx="280287" cy="293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rafik 100">
            <a:extLst>
              <a:ext uri="{FF2B5EF4-FFF2-40B4-BE49-F238E27FC236}">
                <a16:creationId xmlns:a16="http://schemas.microsoft.com/office/drawing/2014/main" id="{0B38CF61-F967-41A0-8AB2-EBC6C48B95D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69064" y="1920740"/>
            <a:ext cx="171433" cy="171433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82FB4F8C-F041-4885-B8D9-8BCC69CD139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15600" y="3040236"/>
            <a:ext cx="171433" cy="171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C255ECEA-2BCA-4334-A38B-81AC4767D24E}"/>
                  </a:ext>
                </a:extLst>
              </p:cNvPr>
              <p:cNvSpPr txBox="1"/>
              <p:nvPr/>
            </p:nvSpPr>
            <p:spPr>
              <a:xfrm>
                <a:off x="6491746" y="2661976"/>
                <a:ext cx="19171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C255ECEA-2BCA-4334-A38B-81AC4767D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746" y="2661976"/>
                <a:ext cx="191719" cy="207749"/>
              </a:xfrm>
              <a:prstGeom prst="rect">
                <a:avLst/>
              </a:prstGeom>
              <a:blipFill>
                <a:blip r:embed="rId7"/>
                <a:stretch>
                  <a:fillRect l="-9677" r="-645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E1869697-23DA-493C-A2FD-BCFA498FEEAB}"/>
              </a:ext>
            </a:extLst>
          </p:cNvPr>
          <p:cNvCxnSpPr>
            <a:cxnSpLocks/>
            <a:stCxn id="103" idx="0"/>
            <a:endCxn id="73" idx="2"/>
          </p:cNvCxnSpPr>
          <p:nvPr/>
        </p:nvCxnSpPr>
        <p:spPr>
          <a:xfrm flipV="1">
            <a:off x="6587606" y="2562150"/>
            <a:ext cx="1" cy="998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A32EA012-E610-49D9-B7D8-ECAEBD0AF390}"/>
              </a:ext>
            </a:extLst>
          </p:cNvPr>
          <p:cNvCxnSpPr>
            <a:cxnSpLocks/>
            <a:stCxn id="84" idx="0"/>
            <a:endCxn id="103" idx="2"/>
          </p:cNvCxnSpPr>
          <p:nvPr/>
        </p:nvCxnSpPr>
        <p:spPr>
          <a:xfrm flipH="1" flipV="1">
            <a:off x="6587606" y="2869725"/>
            <a:ext cx="1" cy="9982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Freihandform: Form 105">
            <a:extLst>
              <a:ext uri="{FF2B5EF4-FFF2-40B4-BE49-F238E27FC236}">
                <a16:creationId xmlns:a16="http://schemas.microsoft.com/office/drawing/2014/main" id="{EA2A035E-6CB0-4A9E-B1ED-BD9975C91F71}"/>
              </a:ext>
            </a:extLst>
          </p:cNvPr>
          <p:cNvSpPr/>
          <p:nvPr/>
        </p:nvSpPr>
        <p:spPr>
          <a:xfrm>
            <a:off x="6278039" y="2130102"/>
            <a:ext cx="230131" cy="914400"/>
          </a:xfrm>
          <a:custGeom>
            <a:avLst/>
            <a:gdLst>
              <a:gd name="connsiteX0" fmla="*/ 230131 w 230131"/>
              <a:gd name="connsiteY0" fmla="*/ 914400 h 914400"/>
              <a:gd name="connsiteX1" fmla="*/ 7881 w 230131"/>
              <a:gd name="connsiteY1" fmla="*/ 723900 h 914400"/>
              <a:gd name="connsiteX2" fmla="*/ 71381 w 230131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31" h="914400">
                <a:moveTo>
                  <a:pt x="230131" y="914400"/>
                </a:moveTo>
                <a:cubicBezTo>
                  <a:pt x="132235" y="895350"/>
                  <a:pt x="34339" y="876300"/>
                  <a:pt x="7881" y="723900"/>
                </a:cubicBezTo>
                <a:cubicBezTo>
                  <a:pt x="-18577" y="571500"/>
                  <a:pt x="26402" y="285750"/>
                  <a:pt x="71381" y="0"/>
                </a:cubicBezTo>
              </a:path>
            </a:pathLst>
          </a:custGeom>
          <a:noFill/>
          <a:ln>
            <a:solidFill>
              <a:srgbClr val="B90B0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5150F4C3-9A67-41E2-AD42-7E53EFDD2290}"/>
              </a:ext>
            </a:extLst>
          </p:cNvPr>
          <p:cNvCxnSpPr>
            <a:cxnSpLocks/>
          </p:cNvCxnSpPr>
          <p:nvPr/>
        </p:nvCxnSpPr>
        <p:spPr>
          <a:xfrm>
            <a:off x="5894923" y="2435779"/>
            <a:ext cx="280288" cy="0"/>
          </a:xfrm>
          <a:prstGeom prst="line">
            <a:avLst/>
          </a:prstGeom>
          <a:ln w="190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Verbinder: gewinkelt 108">
            <a:extLst>
              <a:ext uri="{FF2B5EF4-FFF2-40B4-BE49-F238E27FC236}">
                <a16:creationId xmlns:a16="http://schemas.microsoft.com/office/drawing/2014/main" id="{85E5C2A7-4C74-40AA-968A-9B953EB4C0F5}"/>
              </a:ext>
            </a:extLst>
          </p:cNvPr>
          <p:cNvCxnSpPr/>
          <p:nvPr/>
        </p:nvCxnSpPr>
        <p:spPr>
          <a:xfrm rot="10800000" flipV="1">
            <a:off x="5390868" y="2252734"/>
            <a:ext cx="504056" cy="409242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Verbinder: gewinkelt 109">
            <a:extLst>
              <a:ext uri="{FF2B5EF4-FFF2-40B4-BE49-F238E27FC236}">
                <a16:creationId xmlns:a16="http://schemas.microsoft.com/office/drawing/2014/main" id="{B65AF4E1-6722-408F-B426-33F0AEF6F17B}"/>
              </a:ext>
            </a:extLst>
          </p:cNvPr>
          <p:cNvCxnSpPr/>
          <p:nvPr/>
        </p:nvCxnSpPr>
        <p:spPr>
          <a:xfrm rot="10800000" flipV="1">
            <a:off x="5394739" y="2346172"/>
            <a:ext cx="500185" cy="419677"/>
          </a:xfrm>
          <a:prstGeom prst="bentConnector3">
            <a:avLst>
              <a:gd name="adj1" fmla="val 33496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Verbinder: gewinkelt 110">
            <a:extLst>
              <a:ext uri="{FF2B5EF4-FFF2-40B4-BE49-F238E27FC236}">
                <a16:creationId xmlns:a16="http://schemas.microsoft.com/office/drawing/2014/main" id="{3360A3FA-05D2-4597-8A70-56BDBB4FB276}"/>
              </a:ext>
            </a:extLst>
          </p:cNvPr>
          <p:cNvCxnSpPr/>
          <p:nvPr/>
        </p:nvCxnSpPr>
        <p:spPr>
          <a:xfrm rot="10800000" flipV="1">
            <a:off x="5394739" y="2435779"/>
            <a:ext cx="500186" cy="433946"/>
          </a:xfrm>
          <a:prstGeom prst="bentConnector3">
            <a:avLst>
              <a:gd name="adj1" fmla="val 16358"/>
            </a:avLst>
          </a:prstGeom>
          <a:ln w="190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Verbinder: gewinkelt 111">
            <a:extLst>
              <a:ext uri="{FF2B5EF4-FFF2-40B4-BE49-F238E27FC236}">
                <a16:creationId xmlns:a16="http://schemas.microsoft.com/office/drawing/2014/main" id="{490EBB9E-07F6-4884-99EE-05F5ABB2D7D2}"/>
              </a:ext>
            </a:extLst>
          </p:cNvPr>
          <p:cNvCxnSpPr/>
          <p:nvPr/>
        </p:nvCxnSpPr>
        <p:spPr>
          <a:xfrm rot="10800000">
            <a:off x="5390869" y="2661976"/>
            <a:ext cx="504057" cy="418736"/>
          </a:xfrm>
          <a:prstGeom prst="bentConnector3">
            <a:avLst/>
          </a:prstGeom>
          <a:ln w="19050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8E024AD6-AF77-4DD7-91C8-8A76D56D87A7}"/>
              </a:ext>
            </a:extLst>
          </p:cNvPr>
          <p:cNvSpPr/>
          <p:nvPr/>
        </p:nvSpPr>
        <p:spPr>
          <a:xfrm>
            <a:off x="5760750" y="2822197"/>
            <a:ext cx="93793" cy="86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6834F27F-329A-4A25-865B-6531A40CAC4D}"/>
              </a:ext>
            </a:extLst>
          </p:cNvPr>
          <p:cNvSpPr/>
          <p:nvPr/>
        </p:nvSpPr>
        <p:spPr>
          <a:xfrm>
            <a:off x="5677008" y="2725519"/>
            <a:ext cx="93793" cy="86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FC89A761-6FFE-416A-8A15-262CD93CB0FD}"/>
              </a:ext>
            </a:extLst>
          </p:cNvPr>
          <p:cNvSpPr/>
          <p:nvPr/>
        </p:nvSpPr>
        <p:spPr>
          <a:xfrm>
            <a:off x="5595999" y="2618836"/>
            <a:ext cx="93793" cy="86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84EE2406-69D3-4DCF-BFF1-8D4D1E6BF403}"/>
              </a:ext>
            </a:extLst>
          </p:cNvPr>
          <p:cNvCxnSpPr>
            <a:cxnSpLocks/>
          </p:cNvCxnSpPr>
          <p:nvPr/>
        </p:nvCxnSpPr>
        <p:spPr>
          <a:xfrm>
            <a:off x="6848245" y="1647717"/>
            <a:ext cx="0" cy="101426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28F8F435-B9C2-4E26-8DF9-61376384A877}"/>
              </a:ext>
            </a:extLst>
          </p:cNvPr>
          <p:cNvCxnSpPr>
            <a:cxnSpLocks/>
          </p:cNvCxnSpPr>
          <p:nvPr/>
        </p:nvCxnSpPr>
        <p:spPr>
          <a:xfrm>
            <a:off x="6848245" y="1636309"/>
            <a:ext cx="0" cy="1051666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r Verbinder 115">
            <a:extLst>
              <a:ext uri="{FF2B5EF4-FFF2-40B4-BE49-F238E27FC236}">
                <a16:creationId xmlns:a16="http://schemas.microsoft.com/office/drawing/2014/main" id="{A8404666-C47A-4FBB-AECC-85278A51E034}"/>
              </a:ext>
            </a:extLst>
          </p:cNvPr>
          <p:cNvCxnSpPr>
            <a:cxnSpLocks/>
          </p:cNvCxnSpPr>
          <p:nvPr/>
        </p:nvCxnSpPr>
        <p:spPr>
          <a:xfrm>
            <a:off x="6848245" y="2811869"/>
            <a:ext cx="0" cy="101426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9D29693C-B785-46F5-AC45-D31344D7680E}"/>
              </a:ext>
            </a:extLst>
          </p:cNvPr>
          <p:cNvCxnSpPr>
            <a:cxnSpLocks/>
          </p:cNvCxnSpPr>
          <p:nvPr/>
        </p:nvCxnSpPr>
        <p:spPr>
          <a:xfrm>
            <a:off x="6848245" y="2825537"/>
            <a:ext cx="0" cy="1051666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8389AD00-D0F0-419A-B4CE-0697D6F82525}"/>
              </a:ext>
            </a:extLst>
          </p:cNvPr>
          <p:cNvGrpSpPr/>
          <p:nvPr/>
        </p:nvGrpSpPr>
        <p:grpSpPr>
          <a:xfrm>
            <a:off x="1080000" y="2865600"/>
            <a:ext cx="3152499" cy="1631212"/>
            <a:chOff x="4758351" y="2864482"/>
            <a:chExt cx="3152499" cy="1631212"/>
          </a:xfrm>
        </p:grpSpPr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1D85BB9B-25CE-4AA4-91BD-11A83CC3AD7E}"/>
                </a:ext>
              </a:extLst>
            </p:cNvPr>
            <p:cNvGrpSpPr/>
            <p:nvPr/>
          </p:nvGrpSpPr>
          <p:grpSpPr>
            <a:xfrm>
              <a:off x="4758351" y="2864482"/>
              <a:ext cx="3152499" cy="1631212"/>
              <a:chOff x="4421722" y="3032139"/>
              <a:chExt cx="3152499" cy="1631212"/>
            </a:xfrm>
          </p:grpSpPr>
          <p:sp>
            <p:nvSpPr>
              <p:cNvPr id="128" name="Rechteck: abgerundete Ecken 127">
                <a:extLst>
                  <a:ext uri="{FF2B5EF4-FFF2-40B4-BE49-F238E27FC236}">
                    <a16:creationId xmlns:a16="http://schemas.microsoft.com/office/drawing/2014/main" id="{B09F8A85-5D99-4F0E-96DA-611978C23643}"/>
                  </a:ext>
                </a:extLst>
              </p:cNvPr>
              <p:cNvSpPr/>
              <p:nvPr/>
            </p:nvSpPr>
            <p:spPr>
              <a:xfrm>
                <a:off x="5118514" y="3548949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hteck: abgerundete Ecken 128">
                <a:extLst>
                  <a:ext uri="{FF2B5EF4-FFF2-40B4-BE49-F238E27FC236}">
                    <a16:creationId xmlns:a16="http://schemas.microsoft.com/office/drawing/2014/main" id="{F6E8E094-394D-4F1A-9283-556C6D132CF5}"/>
                  </a:ext>
                </a:extLst>
              </p:cNvPr>
              <p:cNvSpPr/>
              <p:nvPr/>
            </p:nvSpPr>
            <p:spPr>
              <a:xfrm>
                <a:off x="6196770" y="3564467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hteck: abgerundete Ecken 129">
                <a:extLst>
                  <a:ext uri="{FF2B5EF4-FFF2-40B4-BE49-F238E27FC236}">
                    <a16:creationId xmlns:a16="http://schemas.microsoft.com/office/drawing/2014/main" id="{7E72A928-1319-4605-B813-D35FC3707DE1}"/>
                  </a:ext>
                </a:extLst>
              </p:cNvPr>
              <p:cNvSpPr/>
              <p:nvPr/>
            </p:nvSpPr>
            <p:spPr>
              <a:xfrm>
                <a:off x="5660239" y="4313394"/>
                <a:ext cx="648072" cy="34995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Verbinder: gewinkelt 130">
                <a:extLst>
                  <a:ext uri="{FF2B5EF4-FFF2-40B4-BE49-F238E27FC236}">
                    <a16:creationId xmlns:a16="http://schemas.microsoft.com/office/drawing/2014/main" id="{01E50911-E402-4313-983F-4D52CDAD5B76}"/>
                  </a:ext>
                </a:extLst>
              </p:cNvPr>
              <p:cNvCxnSpPr>
                <a:cxnSpLocks/>
                <a:stCxn id="128" idx="2"/>
              </p:cNvCxnSpPr>
              <p:nvPr/>
            </p:nvCxnSpPr>
            <p:spPr>
              <a:xfrm rot="16200000" flipH="1">
                <a:off x="5438674" y="3902781"/>
                <a:ext cx="414488" cy="406737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Verbinder: gewinkelt 131">
                <a:extLst>
                  <a:ext uri="{FF2B5EF4-FFF2-40B4-BE49-F238E27FC236}">
                    <a16:creationId xmlns:a16="http://schemas.microsoft.com/office/drawing/2014/main" id="{EEF760E0-180C-4629-A19A-2941C1006E87}"/>
                  </a:ext>
                </a:extLst>
              </p:cNvPr>
              <p:cNvCxnSpPr>
                <a:cxnSpLocks/>
                <a:stCxn id="129" idx="2"/>
              </p:cNvCxnSpPr>
              <p:nvPr/>
            </p:nvCxnSpPr>
            <p:spPr>
              <a:xfrm rot="5400000">
                <a:off x="6115540" y="3923646"/>
                <a:ext cx="414488" cy="396044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feld 132">
                <a:extLst>
                  <a:ext uri="{FF2B5EF4-FFF2-40B4-BE49-F238E27FC236}">
                    <a16:creationId xmlns:a16="http://schemas.microsoft.com/office/drawing/2014/main" id="{48E6BFF9-0287-48DA-A6E0-70FEFB8FAD14}"/>
                  </a:ext>
                </a:extLst>
              </p:cNvPr>
              <p:cNvSpPr txBox="1"/>
              <p:nvPr/>
            </p:nvSpPr>
            <p:spPr>
              <a:xfrm>
                <a:off x="4421722" y="3032139"/>
                <a:ext cx="3152499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There is no path from two outputs of a cluster to the same target gadget. </a:t>
                </a:r>
              </a:p>
              <a:p>
                <a:endParaRPr lang="en-US" dirty="0"/>
              </a:p>
            </p:txBody>
          </p:sp>
        </p:grpSp>
        <p:pic>
          <p:nvPicPr>
            <p:cNvPr id="127" name="Grafik 126">
              <a:extLst>
                <a:ext uri="{FF2B5EF4-FFF2-40B4-BE49-F238E27FC236}">
                  <a16:creationId xmlns:a16="http://schemas.microsoft.com/office/drawing/2014/main" id="{83C1A4E0-D274-4695-99C8-2C5D05B06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5709" y="3837997"/>
              <a:ext cx="265521" cy="265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3" grpId="0" animBg="1"/>
      <p:bldP spid="84" grpId="0" animBg="1"/>
      <p:bldP spid="103" grpId="0"/>
      <p:bldP spid="106" grpId="0" animBg="1"/>
      <p:bldP spid="113" grpId="0" animBg="1"/>
      <p:bldP spid="114" grpId="0" animBg="1"/>
      <p:bldP spid="1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195E76EF-3ADB-49FB-B7B7-A1BEABE4B970}"/>
              </a:ext>
            </a:extLst>
          </p:cNvPr>
          <p:cNvGrpSpPr/>
          <p:nvPr/>
        </p:nvGrpSpPr>
        <p:grpSpPr>
          <a:xfrm>
            <a:off x="1080000" y="2865600"/>
            <a:ext cx="3152499" cy="1631212"/>
            <a:chOff x="4758351" y="2864482"/>
            <a:chExt cx="3152499" cy="1631212"/>
          </a:xfrm>
        </p:grpSpPr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5A72FC41-309D-406A-95EA-C5DA8741BC18}"/>
                </a:ext>
              </a:extLst>
            </p:cNvPr>
            <p:cNvGrpSpPr/>
            <p:nvPr/>
          </p:nvGrpSpPr>
          <p:grpSpPr>
            <a:xfrm>
              <a:off x="4758351" y="2864482"/>
              <a:ext cx="3152499" cy="1631212"/>
              <a:chOff x="4421722" y="3032139"/>
              <a:chExt cx="3152499" cy="1631212"/>
            </a:xfrm>
          </p:grpSpPr>
          <p:sp>
            <p:nvSpPr>
              <p:cNvPr id="109" name="Rechteck: abgerundete Ecken 108">
                <a:extLst>
                  <a:ext uri="{FF2B5EF4-FFF2-40B4-BE49-F238E27FC236}">
                    <a16:creationId xmlns:a16="http://schemas.microsoft.com/office/drawing/2014/main" id="{454E1EC8-B56A-4310-A741-FC5D926C18CA}"/>
                  </a:ext>
                </a:extLst>
              </p:cNvPr>
              <p:cNvSpPr/>
              <p:nvPr/>
            </p:nvSpPr>
            <p:spPr>
              <a:xfrm>
                <a:off x="5118514" y="3548949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hteck: abgerundete Ecken 109">
                <a:extLst>
                  <a:ext uri="{FF2B5EF4-FFF2-40B4-BE49-F238E27FC236}">
                    <a16:creationId xmlns:a16="http://schemas.microsoft.com/office/drawing/2014/main" id="{02567ABB-8D1F-4B29-B0CD-46BA6BDA62FA}"/>
                  </a:ext>
                </a:extLst>
              </p:cNvPr>
              <p:cNvSpPr/>
              <p:nvPr/>
            </p:nvSpPr>
            <p:spPr>
              <a:xfrm>
                <a:off x="6196770" y="3564467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hteck: abgerundete Ecken 110">
                <a:extLst>
                  <a:ext uri="{FF2B5EF4-FFF2-40B4-BE49-F238E27FC236}">
                    <a16:creationId xmlns:a16="http://schemas.microsoft.com/office/drawing/2014/main" id="{C207ECCD-2186-48DF-AFDC-130603C38EAC}"/>
                  </a:ext>
                </a:extLst>
              </p:cNvPr>
              <p:cNvSpPr/>
              <p:nvPr/>
            </p:nvSpPr>
            <p:spPr>
              <a:xfrm>
                <a:off x="5660239" y="4313394"/>
                <a:ext cx="648072" cy="34995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Verbinder: gewinkelt 111">
                <a:extLst>
                  <a:ext uri="{FF2B5EF4-FFF2-40B4-BE49-F238E27FC236}">
                    <a16:creationId xmlns:a16="http://schemas.microsoft.com/office/drawing/2014/main" id="{6D1A8B75-5CE5-4806-AA5D-90F32B2BE1E3}"/>
                  </a:ext>
                </a:extLst>
              </p:cNvPr>
              <p:cNvCxnSpPr>
                <a:cxnSpLocks/>
                <a:stCxn id="109" idx="2"/>
              </p:cNvCxnSpPr>
              <p:nvPr/>
            </p:nvCxnSpPr>
            <p:spPr>
              <a:xfrm rot="16200000" flipH="1">
                <a:off x="5438674" y="3902781"/>
                <a:ext cx="414488" cy="406737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Verbinder: gewinkelt 112">
                <a:extLst>
                  <a:ext uri="{FF2B5EF4-FFF2-40B4-BE49-F238E27FC236}">
                    <a16:creationId xmlns:a16="http://schemas.microsoft.com/office/drawing/2014/main" id="{999DFECB-E8E5-4C9B-A0BB-C6F8DE695102}"/>
                  </a:ext>
                </a:extLst>
              </p:cNvPr>
              <p:cNvCxnSpPr>
                <a:cxnSpLocks/>
                <a:stCxn id="110" idx="2"/>
              </p:cNvCxnSpPr>
              <p:nvPr/>
            </p:nvCxnSpPr>
            <p:spPr>
              <a:xfrm rot="5400000">
                <a:off x="6115540" y="3923646"/>
                <a:ext cx="414488" cy="396044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feld 113">
                <a:extLst>
                  <a:ext uri="{FF2B5EF4-FFF2-40B4-BE49-F238E27FC236}">
                    <a16:creationId xmlns:a16="http://schemas.microsoft.com/office/drawing/2014/main" id="{BE3F09CA-12AA-4D54-A00A-18B0FB15BE88}"/>
                  </a:ext>
                </a:extLst>
              </p:cNvPr>
              <p:cNvSpPr txBox="1"/>
              <p:nvPr/>
            </p:nvSpPr>
            <p:spPr>
              <a:xfrm>
                <a:off x="4421722" y="3032139"/>
                <a:ext cx="3152499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There is no path from two outputs of a cluster to the same target gadget. </a:t>
                </a:r>
              </a:p>
              <a:p>
                <a:endParaRPr lang="en-US" dirty="0"/>
              </a:p>
            </p:txBody>
          </p:sp>
        </p:grpSp>
        <p:pic>
          <p:nvPicPr>
            <p:cNvPr id="108" name="Grafik 107">
              <a:extLst>
                <a:ext uri="{FF2B5EF4-FFF2-40B4-BE49-F238E27FC236}">
                  <a16:creationId xmlns:a16="http://schemas.microsoft.com/office/drawing/2014/main" id="{CF1C3ACD-9AEC-4AB5-B259-B5800BA2B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5709" y="3837997"/>
              <a:ext cx="265521" cy="265521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56810B-20EE-4CD0-A5C8-FB6E8128C253}"/>
              </a:ext>
            </a:extLst>
          </p:cNvPr>
          <p:cNvGrpSpPr/>
          <p:nvPr/>
        </p:nvGrpSpPr>
        <p:grpSpPr>
          <a:xfrm>
            <a:off x="1080907" y="992508"/>
            <a:ext cx="3152500" cy="1435771"/>
            <a:chOff x="1080907" y="992508"/>
            <a:chExt cx="3152500" cy="1435771"/>
          </a:xfrm>
        </p:grpSpPr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795D884A-AB7B-4A5B-A088-7A00C8413145}"/>
                </a:ext>
              </a:extLst>
            </p:cNvPr>
            <p:cNvGrpSpPr/>
            <p:nvPr/>
          </p:nvGrpSpPr>
          <p:grpSpPr>
            <a:xfrm>
              <a:off x="1080907" y="992508"/>
              <a:ext cx="3152500" cy="1435771"/>
              <a:chOff x="548953" y="1269280"/>
              <a:chExt cx="3152500" cy="1435771"/>
            </a:xfrm>
          </p:grpSpPr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710052E-1AE4-4F57-870E-FEDC578BD302}"/>
                  </a:ext>
                </a:extLst>
              </p:cNvPr>
              <p:cNvSpPr txBox="1"/>
              <p:nvPr/>
            </p:nvSpPr>
            <p:spPr>
              <a:xfrm>
                <a:off x="548953" y="1269280"/>
                <a:ext cx="315250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There is no path from the same source to two inputs of the cluster.</a:t>
                </a:r>
              </a:p>
            </p:txBody>
          </p:sp>
          <p:sp>
            <p:nvSpPr>
              <p:cNvPr id="23" name="Rechteck: abgerundete Ecken 22">
                <a:extLst>
                  <a:ext uri="{FF2B5EF4-FFF2-40B4-BE49-F238E27FC236}">
                    <a16:creationId xmlns:a16="http://schemas.microsoft.com/office/drawing/2014/main" id="{F14977F2-D27A-4752-8172-4828E1067DE0}"/>
                  </a:ext>
                </a:extLst>
              </p:cNvPr>
              <p:cNvSpPr/>
              <p:nvPr/>
            </p:nvSpPr>
            <p:spPr>
              <a:xfrm>
                <a:off x="1194081" y="2216752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id="{C3045ADA-EC4E-40BC-9407-4C69A0A260A8}"/>
                  </a:ext>
                </a:extLst>
              </p:cNvPr>
              <p:cNvSpPr/>
              <p:nvPr/>
            </p:nvSpPr>
            <p:spPr>
              <a:xfrm>
                <a:off x="2274660" y="2203435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Verbinder: gewinkelt 25">
                <a:extLst>
                  <a:ext uri="{FF2B5EF4-FFF2-40B4-BE49-F238E27FC236}">
                    <a16:creationId xmlns:a16="http://schemas.microsoft.com/office/drawing/2014/main" id="{0FAC1A77-EF8D-46E7-B84A-32BD2299441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624909" y="1770626"/>
                <a:ext cx="434488" cy="431130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Verbinder: gewinkelt 27">
                <a:extLst>
                  <a:ext uri="{FF2B5EF4-FFF2-40B4-BE49-F238E27FC236}">
                    <a16:creationId xmlns:a16="http://schemas.microsoft.com/office/drawing/2014/main" id="{73E63951-CD32-4C26-BFAA-073B3C71846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056498" y="1770167"/>
                <a:ext cx="434488" cy="432048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36B6B130-EBD8-44F9-92A6-105AB22ED9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0564" y="1768947"/>
                <a:ext cx="0" cy="43448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612432B0-4056-4669-B67F-F257F6ECFE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6708" y="1768947"/>
                <a:ext cx="0" cy="42121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18E29B87-FBE0-4932-B4EF-06792EBD2C66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>
                <a:off x="1518117" y="2566709"/>
                <a:ext cx="0" cy="138342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AC46F0BD-5644-4F4C-AC5F-20392D1BCE9C}"/>
                  </a:ext>
                </a:extLst>
              </p:cNvPr>
              <p:cNvCxnSpPr/>
              <p:nvPr/>
            </p:nvCxnSpPr>
            <p:spPr>
              <a:xfrm>
                <a:off x="2598696" y="2561035"/>
                <a:ext cx="0" cy="138342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CD559C24-144C-46BE-8908-E6D1AAAF6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9828" y="1595236"/>
              <a:ext cx="265521" cy="26552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hteck: abgerundete Ecken 46">
                <a:extLst>
                  <a:ext uri="{FF2B5EF4-FFF2-40B4-BE49-F238E27FC236}">
                    <a16:creationId xmlns:a16="http://schemas.microsoft.com/office/drawing/2014/main" id="{EA91BCFA-20F9-41F2-8F78-230FDC73D570}"/>
                  </a:ext>
                </a:extLst>
              </p:cNvPr>
              <p:cNvSpPr/>
              <p:nvPr/>
            </p:nvSpPr>
            <p:spPr>
              <a:xfrm>
                <a:off x="1334239" y="955873"/>
                <a:ext cx="2631442" cy="369247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32B22B6C-F785-4E16-B6DA-76EAB9F91283}" type="mathplaceholder">
                        <a:rPr lang="en-US" i="1" smtClean="0">
                          <a:latin typeface="Cambria Math" panose="02040503050406030204" pitchFamily="18" charset="0"/>
                        </a:rPr>
                        <a:t>Geben Sie hier eine Formel ein.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hteck: abgerundete Ecken 46">
                <a:extLst>
                  <a:ext uri="{FF2B5EF4-FFF2-40B4-BE49-F238E27FC236}">
                    <a16:creationId xmlns:a16="http://schemas.microsoft.com/office/drawing/2014/main" id="{EA91BCFA-20F9-41F2-8F78-230FDC73D5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39" y="955873"/>
                <a:ext cx="2631442" cy="369247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786" y="4919549"/>
            <a:ext cx="1314647" cy="223949"/>
          </a:xfrm>
        </p:spPr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6520" y="4919549"/>
            <a:ext cx="5807768" cy="230832"/>
          </a:xfrm>
        </p:spPr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15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87906D7-0BA0-45E6-BA4E-8E29E53C141B}"/>
              </a:ext>
            </a:extLst>
          </p:cNvPr>
          <p:cNvGrpSpPr/>
          <p:nvPr/>
        </p:nvGrpSpPr>
        <p:grpSpPr>
          <a:xfrm>
            <a:off x="4880560" y="1000320"/>
            <a:ext cx="3152499" cy="1526816"/>
            <a:chOff x="4571075" y="1266457"/>
            <a:chExt cx="3152499" cy="1526816"/>
          </a:xfrm>
        </p:grpSpPr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D34DDEEF-9A9D-4D9D-822C-A128E818FCF2}"/>
                </a:ext>
              </a:extLst>
            </p:cNvPr>
            <p:cNvSpPr/>
            <p:nvPr/>
          </p:nvSpPr>
          <p:spPr>
            <a:xfrm>
              <a:off x="5067043" y="1799485"/>
              <a:ext cx="648072" cy="349957"/>
            </a:xfrm>
            <a:prstGeom prst="roundRect">
              <a:avLst/>
            </a:prstGeom>
            <a:pattFill prst="dkUpDiag">
              <a:fgClr>
                <a:srgbClr val="045D67"/>
              </a:fgClr>
              <a:bgClr>
                <a:schemeClr val="bg1"/>
              </a:bgClr>
            </a:pattFill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88C05217-35D6-4679-A0FA-903D16A6D91A}"/>
                </a:ext>
              </a:extLst>
            </p:cNvPr>
            <p:cNvSpPr/>
            <p:nvPr/>
          </p:nvSpPr>
          <p:spPr>
            <a:xfrm>
              <a:off x="6605896" y="2443316"/>
              <a:ext cx="648072" cy="349957"/>
            </a:xfrm>
            <a:prstGeom prst="roundRect">
              <a:avLst/>
            </a:prstGeom>
            <a:pattFill prst="dkUpDiag">
              <a:fgClr>
                <a:srgbClr val="045D67"/>
              </a:fgClr>
              <a:bgClr>
                <a:schemeClr val="bg1"/>
              </a:bgClr>
            </a:pattFill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Verbinder: gewinkelt 48">
              <a:extLst>
                <a:ext uri="{FF2B5EF4-FFF2-40B4-BE49-F238E27FC236}">
                  <a16:creationId xmlns:a16="http://schemas.microsoft.com/office/drawing/2014/main" id="{A01698A9-434F-4402-A611-B1BA2570390C}"/>
                </a:ext>
              </a:extLst>
            </p:cNvPr>
            <p:cNvCxnSpPr>
              <a:stCxn id="45" idx="2"/>
              <a:endCxn id="46" idx="0"/>
            </p:cNvCxnSpPr>
            <p:nvPr/>
          </p:nvCxnSpPr>
          <p:spPr>
            <a:xfrm rot="16200000" flipH="1">
              <a:off x="6013568" y="1526952"/>
              <a:ext cx="293874" cy="1538853"/>
            </a:xfrm>
            <a:prstGeom prst="bentConnector3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D943E636-3DEE-44BF-98B2-8B752AE6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9419" y="2162758"/>
              <a:ext cx="265521" cy="265521"/>
            </a:xfrm>
            <a:prstGeom prst="rect">
              <a:avLst/>
            </a:prstGeom>
          </p:spPr>
        </p:pic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DA7B79DB-4724-4498-A768-71090C48C003}"/>
                </a:ext>
              </a:extLst>
            </p:cNvPr>
            <p:cNvSpPr txBox="1"/>
            <p:nvPr/>
          </p:nvSpPr>
          <p:spPr>
            <a:xfrm>
              <a:off x="4571075" y="1266457"/>
              <a:ext cx="315249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There exist no path from one gadget to another gadget in the same cluster.</a:t>
              </a:r>
            </a:p>
            <a:p>
              <a:endParaRPr lang="en-US" dirty="0"/>
            </a:p>
          </p:txBody>
        </p:sp>
      </p:grpSp>
      <p:sp>
        <p:nvSpPr>
          <p:cNvPr id="50" name="Titel 1">
            <a:extLst>
              <a:ext uri="{FF2B5EF4-FFF2-40B4-BE49-F238E27FC236}">
                <a16:creationId xmlns:a16="http://schemas.microsoft.com/office/drawing/2014/main" id="{082FDA5E-3B99-46EA-A94B-26FBDA49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Clustering Rules </a:t>
            </a:r>
          </a:p>
        </p:txBody>
      </p:sp>
      <p:sp>
        <p:nvSpPr>
          <p:cNvPr id="53" name="Textplatzhalter 1">
            <a:extLst>
              <a:ext uri="{FF2B5EF4-FFF2-40B4-BE49-F238E27FC236}">
                <a16:creationId xmlns:a16="http://schemas.microsoft.com/office/drawing/2014/main" id="{86790866-0393-4341-897A-3F46A65F63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Informal – based on simplified computation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hteck: abgerundete Ecken 47">
                <a:extLst>
                  <a:ext uri="{FF2B5EF4-FFF2-40B4-BE49-F238E27FC236}">
                    <a16:creationId xmlns:a16="http://schemas.microsoft.com/office/drawing/2014/main" id="{B3D07251-2245-478F-8796-760137AF34BF}"/>
                  </a:ext>
                </a:extLst>
              </p:cNvPr>
              <p:cNvSpPr/>
              <p:nvPr/>
            </p:nvSpPr>
            <p:spPr>
              <a:xfrm>
                <a:off x="2272101" y="2545321"/>
                <a:ext cx="1440160" cy="1400297"/>
              </a:xfrm>
              <a:prstGeom prst="roundRect">
                <a:avLst/>
              </a:prstGeom>
              <a:solidFill>
                <a:schemeClr val="bg1">
                  <a:alpha val="53000"/>
                </a:scheme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8" name="Rechteck: abgerundete Ecken 47">
                <a:extLst>
                  <a:ext uri="{FF2B5EF4-FFF2-40B4-BE49-F238E27FC236}">
                    <a16:creationId xmlns:a16="http://schemas.microsoft.com/office/drawing/2014/main" id="{B3D07251-2245-478F-8796-760137AF3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101" y="2545321"/>
                <a:ext cx="1440160" cy="14002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Grafik 53">
            <a:extLst>
              <a:ext uri="{FF2B5EF4-FFF2-40B4-BE49-F238E27FC236}">
                <a16:creationId xmlns:a16="http://schemas.microsoft.com/office/drawing/2014/main" id="{3F53BE77-D810-4DFF-8E72-0626799BC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4397" y="2999432"/>
            <a:ext cx="367551" cy="367551"/>
          </a:xfrm>
          <a:prstGeom prst="rect">
            <a:avLst/>
          </a:prstGeom>
        </p:spPr>
      </p:pic>
      <p:sp>
        <p:nvSpPr>
          <p:cNvPr id="55" name="Rechteck: abgerundete Ecken 54">
            <a:extLst>
              <a:ext uri="{FF2B5EF4-FFF2-40B4-BE49-F238E27FC236}">
                <a16:creationId xmlns:a16="http://schemas.microsoft.com/office/drawing/2014/main" id="{2F5671A3-F65F-4156-B749-F517216FC202}"/>
              </a:ext>
            </a:extLst>
          </p:cNvPr>
          <p:cNvSpPr/>
          <p:nvPr/>
        </p:nvSpPr>
        <p:spPr>
          <a:xfrm>
            <a:off x="1982177" y="1191553"/>
            <a:ext cx="809301" cy="781826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SNI</a:t>
            </a:r>
          </a:p>
        </p:txBody>
      </p: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4918B299-E300-4B9A-A38C-6F006D5560F3}"/>
              </a:ext>
            </a:extLst>
          </p:cNvPr>
          <p:cNvCxnSpPr/>
          <p:nvPr/>
        </p:nvCxnSpPr>
        <p:spPr>
          <a:xfrm>
            <a:off x="1869072" y="1839625"/>
            <a:ext cx="1035510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93EF11DC-85ED-437B-88F8-54B30E69AE01}"/>
              </a:ext>
            </a:extLst>
          </p:cNvPr>
          <p:cNvCxnSpPr>
            <a:cxnSpLocks/>
          </p:cNvCxnSpPr>
          <p:nvPr/>
        </p:nvCxnSpPr>
        <p:spPr>
          <a:xfrm flipH="1">
            <a:off x="1882771" y="1839625"/>
            <a:ext cx="1008112" cy="0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50911D03-AE15-443A-B78E-44E51B897F75}"/>
              </a:ext>
            </a:extLst>
          </p:cNvPr>
          <p:cNvCxnSpPr>
            <a:cxnSpLocks/>
          </p:cNvCxnSpPr>
          <p:nvPr/>
        </p:nvCxnSpPr>
        <p:spPr>
          <a:xfrm>
            <a:off x="2035200" y="3682249"/>
            <a:ext cx="1819185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6AED7C55-C6C1-45BD-B89B-F36EFC934429}"/>
              </a:ext>
            </a:extLst>
          </p:cNvPr>
          <p:cNvCxnSpPr>
            <a:cxnSpLocks/>
          </p:cNvCxnSpPr>
          <p:nvPr/>
        </p:nvCxnSpPr>
        <p:spPr>
          <a:xfrm flipH="1">
            <a:off x="2048899" y="3682249"/>
            <a:ext cx="1805486" cy="0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78C3014F-5F74-4A74-9722-C1B5E9DB3E3E}"/>
                  </a:ext>
                </a:extLst>
              </p:cNvPr>
              <p:cNvSpPr txBox="1"/>
              <p:nvPr/>
            </p:nvSpPr>
            <p:spPr>
              <a:xfrm>
                <a:off x="1488984" y="2144564"/>
                <a:ext cx="191719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78C3014F-5F74-4A74-9722-C1B5E9DB3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984" y="2144564"/>
                <a:ext cx="191719" cy="207749"/>
              </a:xfrm>
              <a:prstGeom prst="rect">
                <a:avLst/>
              </a:prstGeom>
              <a:blipFill>
                <a:blip r:embed="rId9"/>
                <a:stretch>
                  <a:fillRect l="-9375" r="-3125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Verbinder: gewinkelt 63">
            <a:extLst>
              <a:ext uri="{FF2B5EF4-FFF2-40B4-BE49-F238E27FC236}">
                <a16:creationId xmlns:a16="http://schemas.microsoft.com/office/drawing/2014/main" id="{47F831CA-FA7E-4EED-A319-715EB7B4F598}"/>
              </a:ext>
            </a:extLst>
          </p:cNvPr>
          <p:cNvCxnSpPr>
            <a:stCxn id="63" idx="3"/>
            <a:endCxn id="55" idx="1"/>
          </p:cNvCxnSpPr>
          <p:nvPr/>
        </p:nvCxnSpPr>
        <p:spPr>
          <a:xfrm flipV="1">
            <a:off x="1680703" y="1582466"/>
            <a:ext cx="301474" cy="665973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Verbinder: gewinkelt 64">
            <a:extLst>
              <a:ext uri="{FF2B5EF4-FFF2-40B4-BE49-F238E27FC236}">
                <a16:creationId xmlns:a16="http://schemas.microsoft.com/office/drawing/2014/main" id="{30506C5C-C534-4409-B559-8795F9EC2580}"/>
              </a:ext>
            </a:extLst>
          </p:cNvPr>
          <p:cNvCxnSpPr>
            <a:cxnSpLocks/>
            <a:stCxn id="63" idx="3"/>
            <a:endCxn id="48" idx="1"/>
          </p:cNvCxnSpPr>
          <p:nvPr/>
        </p:nvCxnSpPr>
        <p:spPr>
          <a:xfrm>
            <a:off x="1680703" y="2248439"/>
            <a:ext cx="591398" cy="997031"/>
          </a:xfrm>
          <a:prstGeom prst="bentConnector3">
            <a:avLst>
              <a:gd name="adj1" fmla="val 25841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Verbinder: gewinkelt 65">
            <a:extLst>
              <a:ext uri="{FF2B5EF4-FFF2-40B4-BE49-F238E27FC236}">
                <a16:creationId xmlns:a16="http://schemas.microsoft.com/office/drawing/2014/main" id="{5DD2E8E1-62D0-490B-89A4-33D3D0412AC5}"/>
              </a:ext>
            </a:extLst>
          </p:cNvPr>
          <p:cNvCxnSpPr>
            <a:cxnSpLocks/>
            <a:stCxn id="55" idx="2"/>
          </p:cNvCxnSpPr>
          <p:nvPr/>
        </p:nvCxnSpPr>
        <p:spPr>
          <a:xfrm rot="16200000" flipH="1">
            <a:off x="2258571" y="2101635"/>
            <a:ext cx="571944" cy="315431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F9F98C90-C0D9-4F65-AACA-70F2DCC9E4B5}"/>
              </a:ext>
            </a:extLst>
          </p:cNvPr>
          <p:cNvCxnSpPr>
            <a:cxnSpLocks/>
            <a:stCxn id="48" idx="1"/>
          </p:cNvCxnSpPr>
          <p:nvPr/>
        </p:nvCxnSpPr>
        <p:spPr>
          <a:xfrm flipV="1">
            <a:off x="2272101" y="3245469"/>
            <a:ext cx="618782" cy="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Verbinder: gewinkelt 68">
            <a:extLst>
              <a:ext uri="{FF2B5EF4-FFF2-40B4-BE49-F238E27FC236}">
                <a16:creationId xmlns:a16="http://schemas.microsoft.com/office/drawing/2014/main" id="{FFF236CD-7A88-4FC1-8D7B-AE44D11E9A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09008" y="2738571"/>
            <a:ext cx="575127" cy="188623"/>
          </a:xfrm>
          <a:prstGeom prst="bentConnector3">
            <a:avLst>
              <a:gd name="adj1" fmla="val 100099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Verbinder: gewinkelt 69">
            <a:extLst>
              <a:ext uri="{FF2B5EF4-FFF2-40B4-BE49-F238E27FC236}">
                <a16:creationId xmlns:a16="http://schemas.microsoft.com/office/drawing/2014/main" id="{B5B77CAA-E469-4A69-9C72-1738B4C46678}"/>
              </a:ext>
            </a:extLst>
          </p:cNvPr>
          <p:cNvCxnSpPr>
            <a:cxnSpLocks/>
          </p:cNvCxnSpPr>
          <p:nvPr/>
        </p:nvCxnSpPr>
        <p:spPr>
          <a:xfrm>
            <a:off x="3096712" y="3183207"/>
            <a:ext cx="96373" cy="183775"/>
          </a:xfrm>
          <a:prstGeom prst="bentConnector2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C69254F4-06C7-403C-AA30-D4E0C1D2D951}"/>
                  </a:ext>
                </a:extLst>
              </p:cNvPr>
              <p:cNvSpPr txBox="1"/>
              <p:nvPr/>
            </p:nvSpPr>
            <p:spPr>
              <a:xfrm>
                <a:off x="2446629" y="2070253"/>
                <a:ext cx="469295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1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⊕</m:t>
                      </m:r>
                      <m:sSub>
                        <m:sSubPr>
                          <m:ctrlPr>
                            <a:rPr lang="de-DE" sz="11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1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C69254F4-06C7-403C-AA30-D4E0C1D2D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629" y="2070253"/>
                <a:ext cx="469295" cy="169277"/>
              </a:xfrm>
              <a:prstGeom prst="rect">
                <a:avLst/>
              </a:prstGeom>
              <a:blipFill>
                <a:blip r:embed="rId10"/>
                <a:stretch>
                  <a:fillRect l="-3896" r="-1299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DFF01CE0-97CE-4CE4-816E-99652F291350}"/>
                  </a:ext>
                </a:extLst>
              </p:cNvPr>
              <p:cNvSpPr txBox="1"/>
              <p:nvPr/>
            </p:nvSpPr>
            <p:spPr>
              <a:xfrm>
                <a:off x="3134812" y="3348020"/>
                <a:ext cx="118109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1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DFF01CE0-97CE-4CE4-816E-99652F291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812" y="3348020"/>
                <a:ext cx="118109" cy="169277"/>
              </a:xfrm>
              <a:prstGeom prst="rect">
                <a:avLst/>
              </a:prstGeom>
              <a:blipFill>
                <a:blip r:embed="rId11"/>
                <a:stretch>
                  <a:fillRect l="-15000"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F5B60AB-9AD9-4D8C-8DEA-B2DC9644DEB1}"/>
              </a:ext>
            </a:extLst>
          </p:cNvPr>
          <p:cNvGrpSpPr/>
          <p:nvPr/>
        </p:nvGrpSpPr>
        <p:grpSpPr>
          <a:xfrm>
            <a:off x="5109549" y="2864482"/>
            <a:ext cx="3152500" cy="1675499"/>
            <a:chOff x="5109549" y="2864482"/>
            <a:chExt cx="3152500" cy="1675499"/>
          </a:xfrm>
        </p:grpSpPr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8E241F33-E206-43DD-B368-12390D70D13A}"/>
                </a:ext>
              </a:extLst>
            </p:cNvPr>
            <p:cNvSpPr txBox="1"/>
            <p:nvPr/>
          </p:nvSpPr>
          <p:spPr>
            <a:xfrm>
              <a:off x="5109549" y="2864482"/>
              <a:ext cx="3152500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There is at most one path from each output to another gadget (trivially true).</a:t>
              </a:r>
            </a:p>
            <a:p>
              <a:endParaRPr lang="en-US" dirty="0"/>
            </a:p>
          </p:txBody>
        </p: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4432A109-501E-4E00-99AF-7226CEADBCCE}"/>
                </a:ext>
              </a:extLst>
            </p:cNvPr>
            <p:cNvGrpSpPr/>
            <p:nvPr/>
          </p:nvGrpSpPr>
          <p:grpSpPr>
            <a:xfrm>
              <a:off x="6350400" y="3405600"/>
              <a:ext cx="663611" cy="1134381"/>
              <a:chOff x="4350310" y="2789812"/>
              <a:chExt cx="663611" cy="1134381"/>
            </a:xfrm>
          </p:grpSpPr>
          <p:sp>
            <p:nvSpPr>
              <p:cNvPr id="101" name="Rechteck: abgerundete Ecken 100">
                <a:extLst>
                  <a:ext uri="{FF2B5EF4-FFF2-40B4-BE49-F238E27FC236}">
                    <a16:creationId xmlns:a16="http://schemas.microsoft.com/office/drawing/2014/main" id="{DB54BE27-9AF1-40CE-B023-27723C09EAFC}"/>
                  </a:ext>
                </a:extLst>
              </p:cNvPr>
              <p:cNvSpPr/>
              <p:nvPr/>
            </p:nvSpPr>
            <p:spPr>
              <a:xfrm>
                <a:off x="4350310" y="2789812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hteck: abgerundete Ecken 101">
                <a:extLst>
                  <a:ext uri="{FF2B5EF4-FFF2-40B4-BE49-F238E27FC236}">
                    <a16:creationId xmlns:a16="http://schemas.microsoft.com/office/drawing/2014/main" id="{C8163CB4-966C-4ECD-B6BD-3599DEBBCA3D}"/>
                  </a:ext>
                </a:extLst>
              </p:cNvPr>
              <p:cNvSpPr/>
              <p:nvPr/>
            </p:nvSpPr>
            <p:spPr>
              <a:xfrm>
                <a:off x="4350311" y="3574236"/>
                <a:ext cx="648072" cy="34995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Verbinder: gewinkelt 102">
                <a:extLst>
                  <a:ext uri="{FF2B5EF4-FFF2-40B4-BE49-F238E27FC236}">
                    <a16:creationId xmlns:a16="http://schemas.microsoft.com/office/drawing/2014/main" id="{44F2CD87-42E7-425B-BC28-5B1D957D7BDF}"/>
                  </a:ext>
                </a:extLst>
              </p:cNvPr>
              <p:cNvCxnSpPr>
                <a:stCxn id="101" idx="2"/>
              </p:cNvCxnSpPr>
              <p:nvPr/>
            </p:nvCxnSpPr>
            <p:spPr>
              <a:xfrm rot="5400000">
                <a:off x="4373254" y="3266507"/>
                <a:ext cx="427831" cy="174354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Verbinder: gewinkelt 103">
                <a:extLst>
                  <a:ext uri="{FF2B5EF4-FFF2-40B4-BE49-F238E27FC236}">
                    <a16:creationId xmlns:a16="http://schemas.microsoft.com/office/drawing/2014/main" id="{8507B851-2347-4F10-A070-D6DC3BB50B74}"/>
                  </a:ext>
                </a:extLst>
              </p:cNvPr>
              <p:cNvCxnSpPr>
                <a:stCxn id="101" idx="2"/>
              </p:cNvCxnSpPr>
              <p:nvPr/>
            </p:nvCxnSpPr>
            <p:spPr>
              <a:xfrm rot="16200000" flipH="1">
                <a:off x="4553274" y="3260841"/>
                <a:ext cx="427831" cy="185686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" name="Grafik 104">
                <a:extLst>
                  <a:ext uri="{FF2B5EF4-FFF2-40B4-BE49-F238E27FC236}">
                    <a16:creationId xmlns:a16="http://schemas.microsoft.com/office/drawing/2014/main" id="{55279322-47BE-4B52-8763-1ADE2458B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1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48400" y="3243600"/>
                <a:ext cx="265521" cy="2655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667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5" grpId="0" animBg="1"/>
      <p:bldP spid="63" grpId="0"/>
      <p:bldP spid="71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0E147C6F-F352-455B-B54F-5CD19161808F}"/>
              </a:ext>
            </a:extLst>
          </p:cNvPr>
          <p:cNvGrpSpPr/>
          <p:nvPr/>
        </p:nvGrpSpPr>
        <p:grpSpPr>
          <a:xfrm>
            <a:off x="5109549" y="2864482"/>
            <a:ext cx="3152500" cy="1675499"/>
            <a:chOff x="5109549" y="2864482"/>
            <a:chExt cx="3152500" cy="1675499"/>
          </a:xfrm>
        </p:grpSpPr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0BD08330-13A1-4099-8A50-EC257F98C676}"/>
                </a:ext>
              </a:extLst>
            </p:cNvPr>
            <p:cNvSpPr txBox="1"/>
            <p:nvPr/>
          </p:nvSpPr>
          <p:spPr>
            <a:xfrm>
              <a:off x="5109549" y="2864482"/>
              <a:ext cx="3152500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There is at most one path from each output to another gadget (trivially true).</a:t>
              </a:r>
            </a:p>
            <a:p>
              <a:endParaRPr lang="en-US" dirty="0"/>
            </a:p>
          </p:txBody>
        </p: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D4DEE0D8-F17E-4466-93B9-644374B8FD2B}"/>
                </a:ext>
              </a:extLst>
            </p:cNvPr>
            <p:cNvGrpSpPr/>
            <p:nvPr/>
          </p:nvGrpSpPr>
          <p:grpSpPr>
            <a:xfrm>
              <a:off x="6350400" y="3405600"/>
              <a:ext cx="663611" cy="1134381"/>
              <a:chOff x="4350310" y="2789812"/>
              <a:chExt cx="663611" cy="1134381"/>
            </a:xfrm>
          </p:grpSpPr>
          <p:sp>
            <p:nvSpPr>
              <p:cNvPr id="90" name="Rechteck: abgerundete Ecken 89">
                <a:extLst>
                  <a:ext uri="{FF2B5EF4-FFF2-40B4-BE49-F238E27FC236}">
                    <a16:creationId xmlns:a16="http://schemas.microsoft.com/office/drawing/2014/main" id="{2312DAD4-353A-4689-A57A-627B7DA473A9}"/>
                  </a:ext>
                </a:extLst>
              </p:cNvPr>
              <p:cNvSpPr/>
              <p:nvPr/>
            </p:nvSpPr>
            <p:spPr>
              <a:xfrm>
                <a:off x="4350310" y="2789812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hteck: abgerundete Ecken 91">
                <a:extLst>
                  <a:ext uri="{FF2B5EF4-FFF2-40B4-BE49-F238E27FC236}">
                    <a16:creationId xmlns:a16="http://schemas.microsoft.com/office/drawing/2014/main" id="{31A579C6-2DD8-4298-9779-37923CB00C32}"/>
                  </a:ext>
                </a:extLst>
              </p:cNvPr>
              <p:cNvSpPr/>
              <p:nvPr/>
            </p:nvSpPr>
            <p:spPr>
              <a:xfrm>
                <a:off x="4350311" y="3574236"/>
                <a:ext cx="648072" cy="34995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3" name="Verbinder: gewinkelt 92">
                <a:extLst>
                  <a:ext uri="{FF2B5EF4-FFF2-40B4-BE49-F238E27FC236}">
                    <a16:creationId xmlns:a16="http://schemas.microsoft.com/office/drawing/2014/main" id="{BD5E1D8A-D09B-46F7-B91A-356A77D47FBA}"/>
                  </a:ext>
                </a:extLst>
              </p:cNvPr>
              <p:cNvCxnSpPr>
                <a:stCxn id="90" idx="2"/>
              </p:cNvCxnSpPr>
              <p:nvPr/>
            </p:nvCxnSpPr>
            <p:spPr>
              <a:xfrm rot="5400000">
                <a:off x="4373254" y="3266507"/>
                <a:ext cx="427831" cy="174354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Verbinder: gewinkelt 93">
                <a:extLst>
                  <a:ext uri="{FF2B5EF4-FFF2-40B4-BE49-F238E27FC236}">
                    <a16:creationId xmlns:a16="http://schemas.microsoft.com/office/drawing/2014/main" id="{6B55DE98-1500-4332-AF1B-5EF99EC2EF55}"/>
                  </a:ext>
                </a:extLst>
              </p:cNvPr>
              <p:cNvCxnSpPr>
                <a:stCxn id="90" idx="2"/>
              </p:cNvCxnSpPr>
              <p:nvPr/>
            </p:nvCxnSpPr>
            <p:spPr>
              <a:xfrm rot="16200000" flipH="1">
                <a:off x="4553274" y="3260841"/>
                <a:ext cx="427831" cy="185686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8" name="Grafik 97">
                <a:extLst>
                  <a:ext uri="{FF2B5EF4-FFF2-40B4-BE49-F238E27FC236}">
                    <a16:creationId xmlns:a16="http://schemas.microsoft.com/office/drawing/2014/main" id="{90E0B1B8-6D04-4F7A-BB3C-36482BF0DA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501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48400" y="3243600"/>
                <a:ext cx="265521" cy="265521"/>
              </a:xfrm>
              <a:prstGeom prst="rect">
                <a:avLst/>
              </a:prstGeom>
            </p:spPr>
          </p:pic>
        </p:grp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FEC2B8AB-CBCF-442E-BA9C-B4FD0611C3D1}"/>
              </a:ext>
            </a:extLst>
          </p:cNvPr>
          <p:cNvGrpSpPr/>
          <p:nvPr/>
        </p:nvGrpSpPr>
        <p:grpSpPr>
          <a:xfrm>
            <a:off x="1078783" y="2864482"/>
            <a:ext cx="3152499" cy="1631212"/>
            <a:chOff x="4421722" y="3032139"/>
            <a:chExt cx="3152499" cy="1631212"/>
          </a:xfrm>
        </p:grpSpPr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52817E10-056E-48AA-8FDD-70700A958B17}"/>
                </a:ext>
              </a:extLst>
            </p:cNvPr>
            <p:cNvSpPr/>
            <p:nvPr/>
          </p:nvSpPr>
          <p:spPr>
            <a:xfrm>
              <a:off x="5118514" y="3548949"/>
              <a:ext cx="648072" cy="349957"/>
            </a:xfrm>
            <a:prstGeom prst="roundRect">
              <a:avLst/>
            </a:prstGeom>
            <a:pattFill prst="dkUpDiag">
              <a:fgClr>
                <a:srgbClr val="045D67"/>
              </a:fgClr>
              <a:bgClr>
                <a:schemeClr val="bg1"/>
              </a:bgClr>
            </a:pattFill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5583B5D6-5140-4A18-A9AF-004135F158FE}"/>
                </a:ext>
              </a:extLst>
            </p:cNvPr>
            <p:cNvSpPr/>
            <p:nvPr/>
          </p:nvSpPr>
          <p:spPr>
            <a:xfrm>
              <a:off x="6196770" y="3564467"/>
              <a:ext cx="648072" cy="349957"/>
            </a:xfrm>
            <a:prstGeom prst="roundRect">
              <a:avLst/>
            </a:prstGeom>
            <a:pattFill prst="dkUpDiag">
              <a:fgClr>
                <a:srgbClr val="045D67"/>
              </a:fgClr>
              <a:bgClr>
                <a:schemeClr val="bg1"/>
              </a:bgClr>
            </a:pattFill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hteck: abgerundete Ecken 48">
              <a:extLst>
                <a:ext uri="{FF2B5EF4-FFF2-40B4-BE49-F238E27FC236}">
                  <a16:creationId xmlns:a16="http://schemas.microsoft.com/office/drawing/2014/main" id="{783FE756-BFA1-4492-9551-05273A60D694}"/>
                </a:ext>
              </a:extLst>
            </p:cNvPr>
            <p:cNvSpPr/>
            <p:nvPr/>
          </p:nvSpPr>
          <p:spPr>
            <a:xfrm>
              <a:off x="5660239" y="4313394"/>
              <a:ext cx="648072" cy="3499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Verbinder: gewinkelt 50">
              <a:extLst>
                <a:ext uri="{FF2B5EF4-FFF2-40B4-BE49-F238E27FC236}">
                  <a16:creationId xmlns:a16="http://schemas.microsoft.com/office/drawing/2014/main" id="{E554805A-0CD3-4F58-A18E-779148F56522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 rot="16200000" flipH="1">
              <a:off x="5438674" y="3902781"/>
              <a:ext cx="414488" cy="406737"/>
            </a:xfrm>
            <a:prstGeom prst="bentConnector3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Verbinder: gewinkelt 51">
              <a:extLst>
                <a:ext uri="{FF2B5EF4-FFF2-40B4-BE49-F238E27FC236}">
                  <a16:creationId xmlns:a16="http://schemas.microsoft.com/office/drawing/2014/main" id="{8A610BEB-D1EB-45A0-95D3-155C8C0E470D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rot="5400000">
              <a:off x="6115540" y="3923646"/>
              <a:ext cx="414488" cy="396044"/>
            </a:xfrm>
            <a:prstGeom prst="bentConnector3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7C4FAFC5-FF5D-4ABA-AFAB-BA536686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9080" y="4005655"/>
              <a:ext cx="265521" cy="265521"/>
            </a:xfrm>
            <a:prstGeom prst="rect">
              <a:avLst/>
            </a:prstGeom>
          </p:spPr>
        </p:pic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BDB261BE-C626-45FA-B180-FA5B1B6C5FCB}"/>
                </a:ext>
              </a:extLst>
            </p:cNvPr>
            <p:cNvSpPr txBox="1"/>
            <p:nvPr/>
          </p:nvSpPr>
          <p:spPr>
            <a:xfrm>
              <a:off x="4421722" y="3032139"/>
              <a:ext cx="315249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There is no path from two outputs of a cluster to the same target gadget. </a:t>
              </a:r>
            </a:p>
            <a:p>
              <a:endParaRPr lang="en-US" dirty="0"/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786" y="4919549"/>
            <a:ext cx="1314647" cy="223949"/>
          </a:xfrm>
        </p:spPr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6520" y="4919549"/>
            <a:ext cx="5807768" cy="230832"/>
          </a:xfrm>
        </p:spPr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16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23A748C9-11A9-49B8-BDA9-D9620D970B71}"/>
              </a:ext>
            </a:extLst>
          </p:cNvPr>
          <p:cNvGrpSpPr/>
          <p:nvPr/>
        </p:nvGrpSpPr>
        <p:grpSpPr>
          <a:xfrm>
            <a:off x="4880560" y="1000320"/>
            <a:ext cx="3152499" cy="1526816"/>
            <a:chOff x="4571075" y="1266457"/>
            <a:chExt cx="3152499" cy="1526816"/>
          </a:xfrm>
        </p:grpSpPr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D472E3F7-D124-47D6-8E83-899179AE5334}"/>
                </a:ext>
              </a:extLst>
            </p:cNvPr>
            <p:cNvSpPr/>
            <p:nvPr/>
          </p:nvSpPr>
          <p:spPr>
            <a:xfrm>
              <a:off x="5067043" y="1799485"/>
              <a:ext cx="648072" cy="349957"/>
            </a:xfrm>
            <a:prstGeom prst="roundRect">
              <a:avLst/>
            </a:prstGeom>
            <a:pattFill prst="dk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: abgerundete Ecken 47">
              <a:extLst>
                <a:ext uri="{FF2B5EF4-FFF2-40B4-BE49-F238E27FC236}">
                  <a16:creationId xmlns:a16="http://schemas.microsoft.com/office/drawing/2014/main" id="{66303C93-62E1-4D15-867D-0CC0A01A7F1D}"/>
                </a:ext>
              </a:extLst>
            </p:cNvPr>
            <p:cNvSpPr/>
            <p:nvPr/>
          </p:nvSpPr>
          <p:spPr>
            <a:xfrm>
              <a:off x="6605896" y="2443316"/>
              <a:ext cx="648072" cy="349957"/>
            </a:xfrm>
            <a:prstGeom prst="roundRect">
              <a:avLst/>
            </a:prstGeom>
            <a:pattFill prst="dk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Verbinder: gewinkelt 49">
              <a:extLst>
                <a:ext uri="{FF2B5EF4-FFF2-40B4-BE49-F238E27FC236}">
                  <a16:creationId xmlns:a16="http://schemas.microsoft.com/office/drawing/2014/main" id="{D617831D-F2FE-4561-8359-1146607AD24D}"/>
                </a:ext>
              </a:extLst>
            </p:cNvPr>
            <p:cNvCxnSpPr>
              <a:stCxn id="47" idx="2"/>
              <a:endCxn id="48" idx="0"/>
            </p:cNvCxnSpPr>
            <p:nvPr/>
          </p:nvCxnSpPr>
          <p:spPr>
            <a:xfrm rot="16200000" flipH="1">
              <a:off x="6013568" y="1526952"/>
              <a:ext cx="293874" cy="1538853"/>
            </a:xfrm>
            <a:prstGeom prst="bentConnector3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D9CE874B-78D6-4A9B-94FB-F10B3751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9419" y="2162758"/>
              <a:ext cx="265521" cy="265521"/>
            </a:xfrm>
            <a:prstGeom prst="rect">
              <a:avLst/>
            </a:prstGeom>
          </p:spPr>
        </p:pic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ABC9B84-A0CE-489B-970E-7047C87C590D}"/>
                </a:ext>
              </a:extLst>
            </p:cNvPr>
            <p:cNvSpPr txBox="1"/>
            <p:nvPr/>
          </p:nvSpPr>
          <p:spPr>
            <a:xfrm>
              <a:off x="4571075" y="1266457"/>
              <a:ext cx="315249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There exist no path from one gadget to another gadget in the same cluster.</a:t>
              </a:r>
            </a:p>
            <a:p>
              <a:endParaRPr lang="en-US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56810B-20EE-4CD0-A5C8-FB6E8128C253}"/>
              </a:ext>
            </a:extLst>
          </p:cNvPr>
          <p:cNvGrpSpPr/>
          <p:nvPr/>
        </p:nvGrpSpPr>
        <p:grpSpPr>
          <a:xfrm>
            <a:off x="1080907" y="992508"/>
            <a:ext cx="3152500" cy="1435771"/>
            <a:chOff x="1080907" y="992508"/>
            <a:chExt cx="3152500" cy="1435771"/>
          </a:xfrm>
        </p:grpSpPr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795D884A-AB7B-4A5B-A088-7A00C8413145}"/>
                </a:ext>
              </a:extLst>
            </p:cNvPr>
            <p:cNvGrpSpPr/>
            <p:nvPr/>
          </p:nvGrpSpPr>
          <p:grpSpPr>
            <a:xfrm>
              <a:off x="1080907" y="992508"/>
              <a:ext cx="3152500" cy="1435771"/>
              <a:chOff x="548953" y="1269280"/>
              <a:chExt cx="3152500" cy="1435771"/>
            </a:xfrm>
          </p:grpSpPr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710052E-1AE4-4F57-870E-FEDC578BD302}"/>
                  </a:ext>
                </a:extLst>
              </p:cNvPr>
              <p:cNvSpPr txBox="1"/>
              <p:nvPr/>
            </p:nvSpPr>
            <p:spPr>
              <a:xfrm>
                <a:off x="548953" y="1269280"/>
                <a:ext cx="315250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There is no path from the same source to two inputs of the cluster.</a:t>
                </a:r>
              </a:p>
            </p:txBody>
          </p:sp>
          <p:sp>
            <p:nvSpPr>
              <p:cNvPr id="23" name="Rechteck: abgerundete Ecken 22">
                <a:extLst>
                  <a:ext uri="{FF2B5EF4-FFF2-40B4-BE49-F238E27FC236}">
                    <a16:creationId xmlns:a16="http://schemas.microsoft.com/office/drawing/2014/main" id="{F14977F2-D27A-4752-8172-4828E1067DE0}"/>
                  </a:ext>
                </a:extLst>
              </p:cNvPr>
              <p:cNvSpPr/>
              <p:nvPr/>
            </p:nvSpPr>
            <p:spPr>
              <a:xfrm>
                <a:off x="1194081" y="2216752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id="{C3045ADA-EC4E-40BC-9407-4C69A0A260A8}"/>
                  </a:ext>
                </a:extLst>
              </p:cNvPr>
              <p:cNvSpPr/>
              <p:nvPr/>
            </p:nvSpPr>
            <p:spPr>
              <a:xfrm>
                <a:off x="2274660" y="2203435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Verbinder: gewinkelt 25">
                <a:extLst>
                  <a:ext uri="{FF2B5EF4-FFF2-40B4-BE49-F238E27FC236}">
                    <a16:creationId xmlns:a16="http://schemas.microsoft.com/office/drawing/2014/main" id="{0FAC1A77-EF8D-46E7-B84A-32BD2299441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624909" y="1770626"/>
                <a:ext cx="434488" cy="431130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Verbinder: gewinkelt 27">
                <a:extLst>
                  <a:ext uri="{FF2B5EF4-FFF2-40B4-BE49-F238E27FC236}">
                    <a16:creationId xmlns:a16="http://schemas.microsoft.com/office/drawing/2014/main" id="{73E63951-CD32-4C26-BFAA-073B3C71846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056498" y="1770167"/>
                <a:ext cx="434488" cy="432048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36B6B130-EBD8-44F9-92A6-105AB22ED9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0564" y="1768947"/>
                <a:ext cx="0" cy="43448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612432B0-4056-4669-B67F-F257F6ECFE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6708" y="1768947"/>
                <a:ext cx="0" cy="42121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18E29B87-FBE0-4932-B4EF-06792EBD2C66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>
                <a:off x="1518117" y="2566709"/>
                <a:ext cx="0" cy="138342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AC46F0BD-5644-4F4C-AC5F-20392D1BCE9C}"/>
                  </a:ext>
                </a:extLst>
              </p:cNvPr>
              <p:cNvCxnSpPr/>
              <p:nvPr/>
            </p:nvCxnSpPr>
            <p:spPr>
              <a:xfrm>
                <a:off x="2598696" y="2561035"/>
                <a:ext cx="0" cy="138342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CD559C24-144C-46BE-8908-E6D1AAAF6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9828" y="1595236"/>
              <a:ext cx="265521" cy="265521"/>
            </a:xfrm>
            <a:prstGeom prst="rect">
              <a:avLst/>
            </a:prstGeom>
          </p:spPr>
        </p:pic>
      </p:grpSp>
      <p:sp>
        <p:nvSpPr>
          <p:cNvPr id="58" name="Titel 1">
            <a:extLst>
              <a:ext uri="{FF2B5EF4-FFF2-40B4-BE49-F238E27FC236}">
                <a16:creationId xmlns:a16="http://schemas.microsoft.com/office/drawing/2014/main" id="{0197F24C-6F34-4962-82A1-5EBF6AEB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Clustering Rules </a:t>
            </a:r>
          </a:p>
        </p:txBody>
      </p:sp>
      <p:sp>
        <p:nvSpPr>
          <p:cNvPr id="59" name="Textplatzhalter 1">
            <a:extLst>
              <a:ext uri="{FF2B5EF4-FFF2-40B4-BE49-F238E27FC236}">
                <a16:creationId xmlns:a16="http://schemas.microsoft.com/office/drawing/2014/main" id="{3E9BB205-6E43-4BB3-BDB7-732004D57F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Informal – based on simplified computation tree</a:t>
            </a:r>
          </a:p>
        </p:txBody>
      </p: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E77E7FCE-8434-4CA5-BB1A-AD5E4A5ECC37}"/>
              </a:ext>
            </a:extLst>
          </p:cNvPr>
          <p:cNvGrpSpPr/>
          <p:nvPr/>
        </p:nvGrpSpPr>
        <p:grpSpPr>
          <a:xfrm>
            <a:off x="5317936" y="847929"/>
            <a:ext cx="2631442" cy="3692473"/>
            <a:chOff x="5483213" y="231720"/>
            <a:chExt cx="2631442" cy="36924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hteck: abgerundete Ecken 65">
                  <a:extLst>
                    <a:ext uri="{FF2B5EF4-FFF2-40B4-BE49-F238E27FC236}">
                      <a16:creationId xmlns:a16="http://schemas.microsoft.com/office/drawing/2014/main" id="{B42CE085-14FF-45D9-A141-2563723D1008}"/>
                    </a:ext>
                  </a:extLst>
                </p:cNvPr>
                <p:cNvSpPr/>
                <p:nvPr/>
              </p:nvSpPr>
              <p:spPr>
                <a:xfrm>
                  <a:off x="5483213" y="231720"/>
                  <a:ext cx="2631442" cy="369247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6577A45A-765A-4B1C-BDF2-E5A0A71ABEE6}" type="mathplaceholder">
                          <a:rPr lang="en-US" i="1" smtClean="0">
                            <a:latin typeface="Cambria Math" panose="02040503050406030204" pitchFamily="18" charset="0"/>
                          </a:rPr>
                          <a:t>Geben Sie hier eine Formel ein.</a:t>
                        </a:fl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Rechteck: abgerundete Ecken 65">
                  <a:extLst>
                    <a:ext uri="{FF2B5EF4-FFF2-40B4-BE49-F238E27FC236}">
                      <a16:creationId xmlns:a16="http://schemas.microsoft.com/office/drawing/2014/main" id="{B42CE085-14FF-45D9-A141-2563723D10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3213" y="231720"/>
                  <a:ext cx="2631442" cy="369247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B0F9F306-7DE9-45D7-B813-01ADA5E7A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6571687" y="2510294"/>
              <a:ext cx="454497" cy="454497"/>
            </a:xfrm>
            <a:prstGeom prst="rect">
              <a:avLst/>
            </a:prstGeom>
          </p:spPr>
        </p:pic>
        <p:sp>
          <p:nvSpPr>
            <p:cNvPr id="68" name="Rechteck: abgerundete Ecken 67">
              <a:extLst>
                <a:ext uri="{FF2B5EF4-FFF2-40B4-BE49-F238E27FC236}">
                  <a16:creationId xmlns:a16="http://schemas.microsoft.com/office/drawing/2014/main" id="{E92EFA8B-B198-4004-BE59-B127F6FEA825}"/>
                </a:ext>
              </a:extLst>
            </p:cNvPr>
            <p:cNvSpPr/>
            <p:nvPr/>
          </p:nvSpPr>
          <p:spPr>
            <a:xfrm>
              <a:off x="5724128" y="1131590"/>
              <a:ext cx="809301" cy="781826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SNI</a:t>
              </a:r>
            </a:p>
          </p:txBody>
        </p: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4EB6AC2A-C5EF-4AC8-8463-25DB04F79A02}"/>
                </a:ext>
              </a:extLst>
            </p:cNvPr>
            <p:cNvCxnSpPr/>
            <p:nvPr/>
          </p:nvCxnSpPr>
          <p:spPr>
            <a:xfrm>
              <a:off x="5611023" y="1779662"/>
              <a:ext cx="1035510" cy="0"/>
            </a:xfrm>
            <a:prstGeom prst="line">
              <a:avLst/>
            </a:prstGeom>
            <a:ln w="1016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8C80E242-A505-46D1-B6C1-DC5A11EA77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4722" y="1779662"/>
              <a:ext cx="1008112" cy="0"/>
            </a:xfrm>
            <a:prstGeom prst="line">
              <a:avLst/>
            </a:prstGeom>
            <a:ln w="15875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feld 70">
                  <a:extLst>
                    <a:ext uri="{FF2B5EF4-FFF2-40B4-BE49-F238E27FC236}">
                      <a16:creationId xmlns:a16="http://schemas.microsoft.com/office/drawing/2014/main" id="{319A41B2-6C71-41D1-9EAF-5F3245CE36A6}"/>
                    </a:ext>
                  </a:extLst>
                </p:cNvPr>
                <p:cNvSpPr txBox="1"/>
                <p:nvPr/>
              </p:nvSpPr>
              <p:spPr>
                <a:xfrm>
                  <a:off x="6691066" y="1417339"/>
                  <a:ext cx="191719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feld 70">
                  <a:extLst>
                    <a:ext uri="{FF2B5EF4-FFF2-40B4-BE49-F238E27FC236}">
                      <a16:creationId xmlns:a16="http://schemas.microsoft.com/office/drawing/2014/main" id="{319A41B2-6C71-41D1-9EAF-5F3245CE3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1066" y="1417339"/>
                  <a:ext cx="191719" cy="207749"/>
                </a:xfrm>
                <a:prstGeom prst="rect">
                  <a:avLst/>
                </a:prstGeom>
                <a:blipFill>
                  <a:blip r:embed="rId8"/>
                  <a:stretch>
                    <a:fillRect l="-9677" r="-6452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Verbinder: gewinkelt 71">
              <a:extLst>
                <a:ext uri="{FF2B5EF4-FFF2-40B4-BE49-F238E27FC236}">
                  <a16:creationId xmlns:a16="http://schemas.microsoft.com/office/drawing/2014/main" id="{17F6D9CC-B7B2-4821-8FA7-1684AF38B185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 rot="16200000" flipH="1">
              <a:off x="6076827" y="1965368"/>
              <a:ext cx="699469" cy="595564"/>
            </a:xfrm>
            <a:prstGeom prst="bentConnector3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feld 72">
                  <a:extLst>
                    <a:ext uri="{FF2B5EF4-FFF2-40B4-BE49-F238E27FC236}">
                      <a16:creationId xmlns:a16="http://schemas.microsoft.com/office/drawing/2014/main" id="{124AFCA1-186D-4421-9891-0C8DCDD7536F}"/>
                    </a:ext>
                  </a:extLst>
                </p:cNvPr>
                <p:cNvSpPr txBox="1"/>
                <p:nvPr/>
              </p:nvSpPr>
              <p:spPr>
                <a:xfrm>
                  <a:off x="6158145" y="2068578"/>
                  <a:ext cx="469295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⊕</m:t>
                        </m:r>
                        <m:sSub>
                          <m:sSubPr>
                            <m:ctrlPr>
                              <a:rPr lang="de-DE" sz="11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sz="11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feld 72">
                  <a:extLst>
                    <a:ext uri="{FF2B5EF4-FFF2-40B4-BE49-F238E27FC236}">
                      <a16:creationId xmlns:a16="http://schemas.microsoft.com/office/drawing/2014/main" id="{124AFCA1-186D-4421-9891-0C8DCDD753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8145" y="2068578"/>
                  <a:ext cx="469295" cy="169277"/>
                </a:xfrm>
                <a:prstGeom prst="rect">
                  <a:avLst/>
                </a:prstGeom>
                <a:blipFill>
                  <a:blip r:embed="rId9"/>
                  <a:stretch>
                    <a:fillRect l="-3896" r="-1299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feld 73">
                  <a:extLst>
                    <a:ext uri="{FF2B5EF4-FFF2-40B4-BE49-F238E27FC236}">
                      <a16:creationId xmlns:a16="http://schemas.microsoft.com/office/drawing/2014/main" id="{CB8AC574-A1E0-4A8F-B2A6-0DD1D2805BDE}"/>
                    </a:ext>
                  </a:extLst>
                </p:cNvPr>
                <p:cNvSpPr txBox="1"/>
                <p:nvPr/>
              </p:nvSpPr>
              <p:spPr>
                <a:xfrm>
                  <a:off x="6597501" y="3146945"/>
                  <a:ext cx="402867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  <m:r>
                          <a:rPr lang="de-DE" sz="1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1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feld 73">
                  <a:extLst>
                    <a:ext uri="{FF2B5EF4-FFF2-40B4-BE49-F238E27FC236}">
                      <a16:creationId xmlns:a16="http://schemas.microsoft.com/office/drawing/2014/main" id="{CB8AC574-A1E0-4A8F-B2A6-0DD1D2805B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7501" y="3146945"/>
                  <a:ext cx="402867" cy="169277"/>
                </a:xfrm>
                <a:prstGeom prst="rect">
                  <a:avLst/>
                </a:prstGeom>
                <a:blipFill>
                  <a:blip r:embed="rId10"/>
                  <a:stretch>
                    <a:fillRect l="-4545" r="-7576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Rechteck: abgerundete Ecken 74">
              <a:extLst>
                <a:ext uri="{FF2B5EF4-FFF2-40B4-BE49-F238E27FC236}">
                  <a16:creationId xmlns:a16="http://schemas.microsoft.com/office/drawing/2014/main" id="{A3701EA1-BD4D-4756-9A55-70D02E2B7541}"/>
                </a:ext>
              </a:extLst>
            </p:cNvPr>
            <p:cNvSpPr/>
            <p:nvPr/>
          </p:nvSpPr>
          <p:spPr>
            <a:xfrm>
              <a:off x="7035197" y="1131590"/>
              <a:ext cx="809301" cy="781826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SNI</a:t>
              </a:r>
            </a:p>
          </p:txBody>
        </p: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F9F5EAFC-6E5E-488B-B4B7-536CAC54FC09}"/>
                </a:ext>
              </a:extLst>
            </p:cNvPr>
            <p:cNvCxnSpPr/>
            <p:nvPr/>
          </p:nvCxnSpPr>
          <p:spPr>
            <a:xfrm>
              <a:off x="6922092" y="1779662"/>
              <a:ext cx="1035510" cy="0"/>
            </a:xfrm>
            <a:prstGeom prst="line">
              <a:avLst/>
            </a:prstGeom>
            <a:ln w="1016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D298EEED-D769-438F-B15A-28754C5C0C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5791" y="1779662"/>
              <a:ext cx="1008112" cy="0"/>
            </a:xfrm>
            <a:prstGeom prst="line">
              <a:avLst/>
            </a:prstGeom>
            <a:ln w="15875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CD25B1F6-A462-4961-80D2-8703B1B090FA}"/>
                </a:ext>
              </a:extLst>
            </p:cNvPr>
            <p:cNvCxnSpPr>
              <a:stCxn id="68" idx="3"/>
              <a:endCxn id="71" idx="1"/>
            </p:cNvCxnSpPr>
            <p:nvPr/>
          </p:nvCxnSpPr>
          <p:spPr>
            <a:xfrm flipV="1">
              <a:off x="6533429" y="1521214"/>
              <a:ext cx="157637" cy="1289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BA00F747-213B-4C84-9322-70C0BD12EF25}"/>
                </a:ext>
              </a:extLst>
            </p:cNvPr>
            <p:cNvCxnSpPr>
              <a:stCxn id="71" idx="3"/>
              <a:endCxn id="75" idx="1"/>
            </p:cNvCxnSpPr>
            <p:nvPr/>
          </p:nvCxnSpPr>
          <p:spPr>
            <a:xfrm>
              <a:off x="6882785" y="1521214"/>
              <a:ext cx="152412" cy="1289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feld 81">
                  <a:extLst>
                    <a:ext uri="{FF2B5EF4-FFF2-40B4-BE49-F238E27FC236}">
                      <a16:creationId xmlns:a16="http://schemas.microsoft.com/office/drawing/2014/main" id="{787429A0-D5B9-4AF5-B02C-D70FEA12C3BB}"/>
                    </a:ext>
                  </a:extLst>
                </p:cNvPr>
                <p:cNvSpPr txBox="1"/>
                <p:nvPr/>
              </p:nvSpPr>
              <p:spPr>
                <a:xfrm>
                  <a:off x="6963469" y="2064654"/>
                  <a:ext cx="470642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1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  <m:sSub>
                          <m:sSubPr>
                            <m:ctrlPr>
                              <a:rPr lang="de-DE" sz="11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sz="11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feld 81">
                  <a:extLst>
                    <a:ext uri="{FF2B5EF4-FFF2-40B4-BE49-F238E27FC236}">
                      <a16:creationId xmlns:a16="http://schemas.microsoft.com/office/drawing/2014/main" id="{787429A0-D5B9-4AF5-B02C-D70FEA12C3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3469" y="2064654"/>
                  <a:ext cx="470642" cy="169277"/>
                </a:xfrm>
                <a:prstGeom prst="rect">
                  <a:avLst/>
                </a:prstGeom>
                <a:blipFill>
                  <a:blip r:embed="rId11"/>
                  <a:stretch>
                    <a:fillRect r="-2597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Verbinder: gewinkelt 82">
              <a:extLst>
                <a:ext uri="{FF2B5EF4-FFF2-40B4-BE49-F238E27FC236}">
                  <a16:creationId xmlns:a16="http://schemas.microsoft.com/office/drawing/2014/main" id="{55D779D0-AAC4-4E7A-87E3-9109B1FE222A}"/>
                </a:ext>
              </a:extLst>
            </p:cNvPr>
            <p:cNvCxnSpPr>
              <a:cxnSpLocks/>
              <a:stCxn id="75" idx="2"/>
            </p:cNvCxnSpPr>
            <p:nvPr/>
          </p:nvCxnSpPr>
          <p:spPr>
            <a:xfrm rot="5400000">
              <a:off x="6812865" y="1976807"/>
              <a:ext cx="690374" cy="563592"/>
            </a:xfrm>
            <a:prstGeom prst="bentConnector3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91F81AA-0044-4587-811B-DA834611DED4}"/>
              </a:ext>
            </a:extLst>
          </p:cNvPr>
          <p:cNvCxnSpPr>
            <a:cxnSpLocks/>
          </p:cNvCxnSpPr>
          <p:nvPr/>
        </p:nvCxnSpPr>
        <p:spPr>
          <a:xfrm>
            <a:off x="6633095" y="3468477"/>
            <a:ext cx="0" cy="262771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8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786" y="4919549"/>
            <a:ext cx="1314647" cy="223949"/>
          </a:xfrm>
        </p:spPr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6520" y="4919549"/>
            <a:ext cx="5807768" cy="230832"/>
          </a:xfrm>
        </p:spPr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23A748C9-11A9-49B8-BDA9-D9620D970B71}"/>
              </a:ext>
            </a:extLst>
          </p:cNvPr>
          <p:cNvGrpSpPr/>
          <p:nvPr/>
        </p:nvGrpSpPr>
        <p:grpSpPr>
          <a:xfrm>
            <a:off x="4880560" y="1000320"/>
            <a:ext cx="3152499" cy="1526816"/>
            <a:chOff x="4571075" y="1266457"/>
            <a:chExt cx="3152499" cy="1526816"/>
          </a:xfrm>
        </p:grpSpPr>
        <p:sp>
          <p:nvSpPr>
            <p:cNvPr id="47" name="Rechteck: abgerundete Ecken 46">
              <a:extLst>
                <a:ext uri="{FF2B5EF4-FFF2-40B4-BE49-F238E27FC236}">
                  <a16:creationId xmlns:a16="http://schemas.microsoft.com/office/drawing/2014/main" id="{D472E3F7-D124-47D6-8E83-899179AE5334}"/>
                </a:ext>
              </a:extLst>
            </p:cNvPr>
            <p:cNvSpPr/>
            <p:nvPr/>
          </p:nvSpPr>
          <p:spPr>
            <a:xfrm>
              <a:off x="5067043" y="1799485"/>
              <a:ext cx="648072" cy="349957"/>
            </a:xfrm>
            <a:prstGeom prst="roundRect">
              <a:avLst/>
            </a:prstGeom>
            <a:pattFill prst="dk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: abgerundete Ecken 47">
              <a:extLst>
                <a:ext uri="{FF2B5EF4-FFF2-40B4-BE49-F238E27FC236}">
                  <a16:creationId xmlns:a16="http://schemas.microsoft.com/office/drawing/2014/main" id="{66303C93-62E1-4D15-867D-0CC0A01A7F1D}"/>
                </a:ext>
              </a:extLst>
            </p:cNvPr>
            <p:cNvSpPr/>
            <p:nvPr/>
          </p:nvSpPr>
          <p:spPr>
            <a:xfrm>
              <a:off x="6605896" y="2443316"/>
              <a:ext cx="648072" cy="349957"/>
            </a:xfrm>
            <a:prstGeom prst="roundRect">
              <a:avLst/>
            </a:prstGeom>
            <a:pattFill prst="dk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Verbinder: gewinkelt 49">
              <a:extLst>
                <a:ext uri="{FF2B5EF4-FFF2-40B4-BE49-F238E27FC236}">
                  <a16:creationId xmlns:a16="http://schemas.microsoft.com/office/drawing/2014/main" id="{D617831D-F2FE-4561-8359-1146607AD24D}"/>
                </a:ext>
              </a:extLst>
            </p:cNvPr>
            <p:cNvCxnSpPr>
              <a:stCxn id="47" idx="2"/>
              <a:endCxn id="48" idx="0"/>
            </p:cNvCxnSpPr>
            <p:nvPr/>
          </p:nvCxnSpPr>
          <p:spPr>
            <a:xfrm rot="16200000" flipH="1">
              <a:off x="6013568" y="1526952"/>
              <a:ext cx="293874" cy="1538853"/>
            </a:xfrm>
            <a:prstGeom prst="bentConnector3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D9CE874B-78D6-4A9B-94FB-F10B3751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9419" y="2162758"/>
              <a:ext cx="265521" cy="265521"/>
            </a:xfrm>
            <a:prstGeom prst="rect">
              <a:avLst/>
            </a:prstGeom>
          </p:spPr>
        </p:pic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ABC9B84-A0CE-489B-970E-7047C87C590D}"/>
                </a:ext>
              </a:extLst>
            </p:cNvPr>
            <p:cNvSpPr txBox="1"/>
            <p:nvPr/>
          </p:nvSpPr>
          <p:spPr>
            <a:xfrm>
              <a:off x="4571075" y="1266457"/>
              <a:ext cx="3152499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There exist no path from one gadget to another gadget in the same cluster.</a:t>
              </a:r>
            </a:p>
            <a:p>
              <a:endParaRPr lang="en-US" dirty="0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FEF1E09-FC07-412B-982A-288767FB8FCF}"/>
              </a:ext>
            </a:extLst>
          </p:cNvPr>
          <p:cNvGrpSpPr/>
          <p:nvPr/>
        </p:nvGrpSpPr>
        <p:grpSpPr>
          <a:xfrm>
            <a:off x="1080000" y="2865600"/>
            <a:ext cx="3152499" cy="1631212"/>
            <a:chOff x="4758351" y="2864482"/>
            <a:chExt cx="3152499" cy="1631212"/>
          </a:xfrm>
        </p:grpSpPr>
        <p:grpSp>
          <p:nvGrpSpPr>
            <p:cNvPr id="98" name="Gruppieren 97">
              <a:extLst>
                <a:ext uri="{FF2B5EF4-FFF2-40B4-BE49-F238E27FC236}">
                  <a16:creationId xmlns:a16="http://schemas.microsoft.com/office/drawing/2014/main" id="{836DADBA-032E-4E64-8328-1C7E5218DA51}"/>
                </a:ext>
              </a:extLst>
            </p:cNvPr>
            <p:cNvGrpSpPr/>
            <p:nvPr/>
          </p:nvGrpSpPr>
          <p:grpSpPr>
            <a:xfrm>
              <a:off x="4758351" y="2864482"/>
              <a:ext cx="3152499" cy="1631212"/>
              <a:chOff x="4421722" y="3032139"/>
              <a:chExt cx="3152499" cy="1631212"/>
            </a:xfrm>
          </p:grpSpPr>
          <p:sp>
            <p:nvSpPr>
              <p:cNvPr id="59" name="Rechteck: abgerundete Ecken 58">
                <a:extLst>
                  <a:ext uri="{FF2B5EF4-FFF2-40B4-BE49-F238E27FC236}">
                    <a16:creationId xmlns:a16="http://schemas.microsoft.com/office/drawing/2014/main" id="{8D344483-9419-4919-9928-DC508E548BBD}"/>
                  </a:ext>
                </a:extLst>
              </p:cNvPr>
              <p:cNvSpPr/>
              <p:nvPr/>
            </p:nvSpPr>
            <p:spPr>
              <a:xfrm>
                <a:off x="5118514" y="3548949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hteck: abgerundete Ecken 59">
                <a:extLst>
                  <a:ext uri="{FF2B5EF4-FFF2-40B4-BE49-F238E27FC236}">
                    <a16:creationId xmlns:a16="http://schemas.microsoft.com/office/drawing/2014/main" id="{24148627-7B48-47B0-8FB9-7599AECA6EF8}"/>
                  </a:ext>
                </a:extLst>
              </p:cNvPr>
              <p:cNvSpPr/>
              <p:nvPr/>
            </p:nvSpPr>
            <p:spPr>
              <a:xfrm>
                <a:off x="6196770" y="3564467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hteck: abgerundete Ecken 60">
                <a:extLst>
                  <a:ext uri="{FF2B5EF4-FFF2-40B4-BE49-F238E27FC236}">
                    <a16:creationId xmlns:a16="http://schemas.microsoft.com/office/drawing/2014/main" id="{34674B52-1B0A-4AB3-AD95-F3C2390C4C99}"/>
                  </a:ext>
                </a:extLst>
              </p:cNvPr>
              <p:cNvSpPr/>
              <p:nvPr/>
            </p:nvSpPr>
            <p:spPr>
              <a:xfrm>
                <a:off x="5660239" y="4313394"/>
                <a:ext cx="648072" cy="349957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Verbinder: gewinkelt 66">
                <a:extLst>
                  <a:ext uri="{FF2B5EF4-FFF2-40B4-BE49-F238E27FC236}">
                    <a16:creationId xmlns:a16="http://schemas.microsoft.com/office/drawing/2014/main" id="{9E08E073-4A3C-4754-9459-D6135ACBE3A3}"/>
                  </a:ext>
                </a:extLst>
              </p:cNvPr>
              <p:cNvCxnSpPr>
                <a:cxnSpLocks/>
                <a:stCxn id="59" idx="2"/>
              </p:cNvCxnSpPr>
              <p:nvPr/>
            </p:nvCxnSpPr>
            <p:spPr>
              <a:xfrm rot="16200000" flipH="1">
                <a:off x="5438674" y="3902781"/>
                <a:ext cx="414488" cy="406737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Verbinder: gewinkelt 71">
                <a:extLst>
                  <a:ext uri="{FF2B5EF4-FFF2-40B4-BE49-F238E27FC236}">
                    <a16:creationId xmlns:a16="http://schemas.microsoft.com/office/drawing/2014/main" id="{7B2CA4E9-2893-41C9-91DD-A5FFED5D322E}"/>
                  </a:ext>
                </a:extLst>
              </p:cNvPr>
              <p:cNvCxnSpPr>
                <a:cxnSpLocks/>
                <a:stCxn id="60" idx="2"/>
              </p:cNvCxnSpPr>
              <p:nvPr/>
            </p:nvCxnSpPr>
            <p:spPr>
              <a:xfrm rot="5400000">
                <a:off x="6115540" y="3923646"/>
                <a:ext cx="414488" cy="396044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A8906921-9CA2-4F2C-B6C0-AD364CEB3DA2}"/>
                  </a:ext>
                </a:extLst>
              </p:cNvPr>
              <p:cNvSpPr txBox="1"/>
              <p:nvPr/>
            </p:nvSpPr>
            <p:spPr>
              <a:xfrm>
                <a:off x="4421722" y="3032139"/>
                <a:ext cx="3152499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There is no path from two outputs of a cluster to the same target gadget. </a:t>
                </a:r>
              </a:p>
              <a:p>
                <a:endParaRPr lang="en-US" dirty="0"/>
              </a:p>
            </p:txBody>
          </p:sp>
        </p:grp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9D7012DF-696A-4B8E-9DE3-E8D96891D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5709" y="3837997"/>
              <a:ext cx="265521" cy="265521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56810B-20EE-4CD0-A5C8-FB6E8128C253}"/>
              </a:ext>
            </a:extLst>
          </p:cNvPr>
          <p:cNvGrpSpPr/>
          <p:nvPr/>
        </p:nvGrpSpPr>
        <p:grpSpPr>
          <a:xfrm>
            <a:off x="1080907" y="992508"/>
            <a:ext cx="3152500" cy="1435771"/>
            <a:chOff x="1080907" y="992508"/>
            <a:chExt cx="3152500" cy="1435771"/>
          </a:xfrm>
        </p:grpSpPr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795D884A-AB7B-4A5B-A088-7A00C8413145}"/>
                </a:ext>
              </a:extLst>
            </p:cNvPr>
            <p:cNvGrpSpPr/>
            <p:nvPr/>
          </p:nvGrpSpPr>
          <p:grpSpPr>
            <a:xfrm>
              <a:off x="1080907" y="992508"/>
              <a:ext cx="3152500" cy="1435771"/>
              <a:chOff x="548953" y="1269280"/>
              <a:chExt cx="3152500" cy="1435771"/>
            </a:xfrm>
          </p:grpSpPr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710052E-1AE4-4F57-870E-FEDC578BD302}"/>
                  </a:ext>
                </a:extLst>
              </p:cNvPr>
              <p:cNvSpPr txBox="1"/>
              <p:nvPr/>
            </p:nvSpPr>
            <p:spPr>
              <a:xfrm>
                <a:off x="548953" y="1269280"/>
                <a:ext cx="3152500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There is no path from the same source to two inputs of the cluster.</a:t>
                </a:r>
              </a:p>
            </p:txBody>
          </p:sp>
          <p:sp>
            <p:nvSpPr>
              <p:cNvPr id="23" name="Rechteck: abgerundete Ecken 22">
                <a:extLst>
                  <a:ext uri="{FF2B5EF4-FFF2-40B4-BE49-F238E27FC236}">
                    <a16:creationId xmlns:a16="http://schemas.microsoft.com/office/drawing/2014/main" id="{F14977F2-D27A-4752-8172-4828E1067DE0}"/>
                  </a:ext>
                </a:extLst>
              </p:cNvPr>
              <p:cNvSpPr/>
              <p:nvPr/>
            </p:nvSpPr>
            <p:spPr>
              <a:xfrm>
                <a:off x="1194081" y="2216752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id="{C3045ADA-EC4E-40BC-9407-4C69A0A260A8}"/>
                  </a:ext>
                </a:extLst>
              </p:cNvPr>
              <p:cNvSpPr/>
              <p:nvPr/>
            </p:nvSpPr>
            <p:spPr>
              <a:xfrm>
                <a:off x="2274660" y="2203435"/>
                <a:ext cx="648072" cy="349957"/>
              </a:xfrm>
              <a:prstGeom prst="roundRect">
                <a:avLst/>
              </a:prstGeom>
              <a:pattFill prst="dkUp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 w="317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Verbinder: gewinkelt 25">
                <a:extLst>
                  <a:ext uri="{FF2B5EF4-FFF2-40B4-BE49-F238E27FC236}">
                    <a16:creationId xmlns:a16="http://schemas.microsoft.com/office/drawing/2014/main" id="{0FAC1A77-EF8D-46E7-B84A-32BD2299441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624909" y="1770626"/>
                <a:ext cx="434488" cy="431130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Verbinder: gewinkelt 27">
                <a:extLst>
                  <a:ext uri="{FF2B5EF4-FFF2-40B4-BE49-F238E27FC236}">
                    <a16:creationId xmlns:a16="http://schemas.microsoft.com/office/drawing/2014/main" id="{73E63951-CD32-4C26-BFAA-073B3C71846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056498" y="1770167"/>
                <a:ext cx="434488" cy="432048"/>
              </a:xfrm>
              <a:prstGeom prst="bentConnector3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36B6B130-EBD8-44F9-92A6-105AB22ED9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0564" y="1768947"/>
                <a:ext cx="0" cy="43448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612432B0-4056-4669-B67F-F257F6ECFE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6708" y="1768947"/>
                <a:ext cx="0" cy="421218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>
                <a:extLst>
                  <a:ext uri="{FF2B5EF4-FFF2-40B4-BE49-F238E27FC236}">
                    <a16:creationId xmlns:a16="http://schemas.microsoft.com/office/drawing/2014/main" id="{18E29B87-FBE0-4932-B4EF-06792EBD2C66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>
                <a:off x="1518117" y="2566709"/>
                <a:ext cx="0" cy="138342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AC46F0BD-5644-4F4C-AC5F-20392D1BCE9C}"/>
                  </a:ext>
                </a:extLst>
              </p:cNvPr>
              <p:cNvCxnSpPr/>
              <p:nvPr/>
            </p:nvCxnSpPr>
            <p:spPr>
              <a:xfrm>
                <a:off x="2598696" y="2561035"/>
                <a:ext cx="0" cy="138342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CD559C24-144C-46BE-8908-E6D1AAAF6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9828" y="1595236"/>
              <a:ext cx="265521" cy="265521"/>
            </a:xfrm>
            <a:prstGeom prst="rect">
              <a:avLst/>
            </a:prstGeom>
          </p:spPr>
        </p:pic>
      </p:grpSp>
      <p:sp>
        <p:nvSpPr>
          <p:cNvPr id="54" name="Titel 1">
            <a:extLst>
              <a:ext uri="{FF2B5EF4-FFF2-40B4-BE49-F238E27FC236}">
                <a16:creationId xmlns:a16="http://schemas.microsoft.com/office/drawing/2014/main" id="{CD283B4D-5D30-4158-9F4C-2FF7FC5E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Clustering Rules </a:t>
            </a:r>
          </a:p>
        </p:txBody>
      </p:sp>
      <p:sp>
        <p:nvSpPr>
          <p:cNvPr id="55" name="Textplatzhalter 1">
            <a:extLst>
              <a:ext uri="{FF2B5EF4-FFF2-40B4-BE49-F238E27FC236}">
                <a16:creationId xmlns:a16="http://schemas.microsoft.com/office/drawing/2014/main" id="{6AFF3977-BF06-4558-B543-59F8BC2A16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Informal – based on simplified computation tree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5FBA71CA-47A2-45B3-9315-096EF9A24F9E}"/>
              </a:ext>
            </a:extLst>
          </p:cNvPr>
          <p:cNvSpPr txBox="1"/>
          <p:nvPr/>
        </p:nvSpPr>
        <p:spPr>
          <a:xfrm>
            <a:off x="5108400" y="2865600"/>
            <a:ext cx="3152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There is at most one path from each output to another gadget (trivially true).</a:t>
            </a:r>
          </a:p>
          <a:p>
            <a:endParaRPr lang="en-US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A9A6FA9-6FD5-458E-9A35-43289DDA64F8}"/>
              </a:ext>
            </a:extLst>
          </p:cNvPr>
          <p:cNvGrpSpPr/>
          <p:nvPr/>
        </p:nvGrpSpPr>
        <p:grpSpPr>
          <a:xfrm>
            <a:off x="6350142" y="3406202"/>
            <a:ext cx="662203" cy="1134381"/>
            <a:chOff x="6278883" y="3406202"/>
            <a:chExt cx="662203" cy="1134381"/>
          </a:xfrm>
        </p:grpSpPr>
        <p:sp>
          <p:nvSpPr>
            <p:cNvPr id="68" name="Rechteck: abgerundete Ecken 67">
              <a:extLst>
                <a:ext uri="{FF2B5EF4-FFF2-40B4-BE49-F238E27FC236}">
                  <a16:creationId xmlns:a16="http://schemas.microsoft.com/office/drawing/2014/main" id="{6E0A7CAA-3BFA-44E6-BA1B-C67583DA9187}"/>
                </a:ext>
              </a:extLst>
            </p:cNvPr>
            <p:cNvSpPr/>
            <p:nvPr/>
          </p:nvSpPr>
          <p:spPr>
            <a:xfrm>
              <a:off x="6278883" y="3406202"/>
              <a:ext cx="648072" cy="349957"/>
            </a:xfrm>
            <a:prstGeom prst="roundRect">
              <a:avLst/>
            </a:prstGeom>
            <a:pattFill prst="dkUpDiag">
              <a:fgClr>
                <a:srgbClr val="045D67"/>
              </a:fgClr>
              <a:bgClr>
                <a:schemeClr val="bg1"/>
              </a:bgClr>
            </a:pattFill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hteck: abgerundete Ecken 68">
              <a:extLst>
                <a:ext uri="{FF2B5EF4-FFF2-40B4-BE49-F238E27FC236}">
                  <a16:creationId xmlns:a16="http://schemas.microsoft.com/office/drawing/2014/main" id="{F90715E0-81DC-4ABE-A893-1EDA6DC77212}"/>
                </a:ext>
              </a:extLst>
            </p:cNvPr>
            <p:cNvSpPr/>
            <p:nvPr/>
          </p:nvSpPr>
          <p:spPr>
            <a:xfrm>
              <a:off x="6278884" y="4190626"/>
              <a:ext cx="648072" cy="3499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Verbinder: gewinkelt 69">
              <a:extLst>
                <a:ext uri="{FF2B5EF4-FFF2-40B4-BE49-F238E27FC236}">
                  <a16:creationId xmlns:a16="http://schemas.microsoft.com/office/drawing/2014/main" id="{45498276-1CE2-43C9-A35C-7819D293CC9A}"/>
                </a:ext>
              </a:extLst>
            </p:cNvPr>
            <p:cNvCxnSpPr>
              <a:stCxn id="68" idx="2"/>
            </p:cNvCxnSpPr>
            <p:nvPr/>
          </p:nvCxnSpPr>
          <p:spPr>
            <a:xfrm rot="5400000">
              <a:off x="6301827" y="3882897"/>
              <a:ext cx="427831" cy="174354"/>
            </a:xfrm>
            <a:prstGeom prst="bentConnector3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Verbinder: gewinkelt 70">
              <a:extLst>
                <a:ext uri="{FF2B5EF4-FFF2-40B4-BE49-F238E27FC236}">
                  <a16:creationId xmlns:a16="http://schemas.microsoft.com/office/drawing/2014/main" id="{2FB654F6-5AF0-4FA1-8BBB-A9C7EEEA48BF}"/>
                </a:ext>
              </a:extLst>
            </p:cNvPr>
            <p:cNvCxnSpPr>
              <a:stCxn id="68" idx="2"/>
            </p:cNvCxnSpPr>
            <p:nvPr/>
          </p:nvCxnSpPr>
          <p:spPr>
            <a:xfrm rot="16200000" flipH="1">
              <a:off x="6481847" y="3877231"/>
              <a:ext cx="427831" cy="185686"/>
            </a:xfrm>
            <a:prstGeom prst="bentConnector3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A6A655FD-D790-41B3-B9E2-52C043F6C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5565" y="3859648"/>
              <a:ext cx="265521" cy="26552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hteck: abgerundete Ecken 43">
                <a:extLst>
                  <a:ext uri="{FF2B5EF4-FFF2-40B4-BE49-F238E27FC236}">
                    <a16:creationId xmlns:a16="http://schemas.microsoft.com/office/drawing/2014/main" id="{71C9B5FB-52B2-43BA-B9A2-0198FAAC9DB5}"/>
                  </a:ext>
                </a:extLst>
              </p:cNvPr>
              <p:cNvSpPr/>
              <p:nvPr/>
            </p:nvSpPr>
            <p:spPr>
              <a:xfrm>
                <a:off x="1321575" y="909515"/>
                <a:ext cx="2631442" cy="369247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CC9E8345-4A87-47AD-8B7A-8F00F4448AAE}" type="mathplaceholder">
                        <a:rPr lang="en-US" i="1" smtClean="0">
                          <a:latin typeface="Cambria Math" panose="02040503050406030204" pitchFamily="18" charset="0"/>
                        </a:rPr>
                        <a:t>Geben Sie hier eine Formel ein.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hteck: abgerundete Ecken 43">
                <a:extLst>
                  <a:ext uri="{FF2B5EF4-FFF2-40B4-BE49-F238E27FC236}">
                    <a16:creationId xmlns:a16="http://schemas.microsoft.com/office/drawing/2014/main" id="{71C9B5FB-52B2-43BA-B9A2-0198FAAC9D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575" y="909515"/>
                <a:ext cx="2631442" cy="369247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D04A3319-A286-4787-B785-AFD64FEA3296}"/>
              </a:ext>
            </a:extLst>
          </p:cNvPr>
          <p:cNvSpPr/>
          <p:nvPr/>
        </p:nvSpPr>
        <p:spPr>
          <a:xfrm>
            <a:off x="1755931" y="2597622"/>
            <a:ext cx="1796252" cy="781826"/>
          </a:xfrm>
          <a:prstGeom prst="roundRect">
            <a:avLst/>
          </a:prstGeom>
          <a:solidFill>
            <a:schemeClr val="bg1">
              <a:alpha val="53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SNI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C364C2BE-2A82-460C-86CD-F3F6DD33C4A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84031" y="2935997"/>
            <a:ext cx="171433" cy="17143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A1271F9-EC24-494E-90BC-A8704EBDDC6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72309" y="3097078"/>
            <a:ext cx="171433" cy="171433"/>
          </a:xfrm>
          <a:prstGeom prst="rect">
            <a:avLst/>
          </a:prstGeom>
        </p:spPr>
      </p:pic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5ECF250A-65BA-45F7-A10B-98265262E526}"/>
              </a:ext>
            </a:extLst>
          </p:cNvPr>
          <p:cNvCxnSpPr/>
          <p:nvPr/>
        </p:nvCxnSpPr>
        <p:spPr>
          <a:xfrm flipV="1">
            <a:off x="2107465" y="2395078"/>
            <a:ext cx="0" cy="19015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6D5FEAF7-A811-4076-83FE-301B92AF4733}"/>
              </a:ext>
            </a:extLst>
          </p:cNvPr>
          <p:cNvCxnSpPr/>
          <p:nvPr/>
        </p:nvCxnSpPr>
        <p:spPr>
          <a:xfrm flipV="1">
            <a:off x="2179473" y="2395078"/>
            <a:ext cx="0" cy="19015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D17092EF-6732-4E68-B49A-C14035BF8384}"/>
              </a:ext>
            </a:extLst>
          </p:cNvPr>
          <p:cNvCxnSpPr/>
          <p:nvPr/>
        </p:nvCxnSpPr>
        <p:spPr>
          <a:xfrm flipV="1">
            <a:off x="2253366" y="2395078"/>
            <a:ext cx="0" cy="19015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CC1241F-7033-4C51-BBC3-A61111DA7B1F}"/>
              </a:ext>
            </a:extLst>
          </p:cNvPr>
          <p:cNvCxnSpPr/>
          <p:nvPr/>
        </p:nvCxnSpPr>
        <p:spPr>
          <a:xfrm flipV="1">
            <a:off x="3048183" y="2395078"/>
            <a:ext cx="0" cy="19015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6569EDD3-2B3E-4968-86F1-672C677E06C7}"/>
              </a:ext>
            </a:extLst>
          </p:cNvPr>
          <p:cNvCxnSpPr/>
          <p:nvPr/>
        </p:nvCxnSpPr>
        <p:spPr>
          <a:xfrm flipV="1">
            <a:off x="3120191" y="2395078"/>
            <a:ext cx="0" cy="19015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2D73426C-9FAE-4759-B302-79267A45657A}"/>
              </a:ext>
            </a:extLst>
          </p:cNvPr>
          <p:cNvCxnSpPr/>
          <p:nvPr/>
        </p:nvCxnSpPr>
        <p:spPr>
          <a:xfrm flipV="1">
            <a:off x="3194084" y="2395078"/>
            <a:ext cx="0" cy="19015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Verbinder: gewinkelt 62">
            <a:extLst>
              <a:ext uri="{FF2B5EF4-FFF2-40B4-BE49-F238E27FC236}">
                <a16:creationId xmlns:a16="http://schemas.microsoft.com/office/drawing/2014/main" id="{D440FD61-2DCF-4C6E-A2F5-6626D77C4851}"/>
              </a:ext>
            </a:extLst>
          </p:cNvPr>
          <p:cNvCxnSpPr>
            <a:cxnSpLocks/>
          </p:cNvCxnSpPr>
          <p:nvPr/>
        </p:nvCxnSpPr>
        <p:spPr>
          <a:xfrm rot="5400000">
            <a:off x="2072158" y="1924927"/>
            <a:ext cx="507279" cy="436663"/>
          </a:xfrm>
          <a:prstGeom prst="bentConnector3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Verbinder: gewinkelt 63">
            <a:extLst>
              <a:ext uri="{FF2B5EF4-FFF2-40B4-BE49-F238E27FC236}">
                <a16:creationId xmlns:a16="http://schemas.microsoft.com/office/drawing/2014/main" id="{56B36ADD-CBF9-4703-9CA3-95E579086E41}"/>
              </a:ext>
            </a:extLst>
          </p:cNvPr>
          <p:cNvCxnSpPr/>
          <p:nvPr/>
        </p:nvCxnSpPr>
        <p:spPr>
          <a:xfrm rot="5400000">
            <a:off x="2145599" y="1923493"/>
            <a:ext cx="505460" cy="437713"/>
          </a:xfrm>
          <a:prstGeom prst="bentConnector3">
            <a:avLst>
              <a:gd name="adj1" fmla="val 65075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Verbinder: gewinkelt 64">
            <a:extLst>
              <a:ext uri="{FF2B5EF4-FFF2-40B4-BE49-F238E27FC236}">
                <a16:creationId xmlns:a16="http://schemas.microsoft.com/office/drawing/2014/main" id="{9314E2D3-D4D8-4056-B5B5-DE96E99942A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38138" y="1897424"/>
            <a:ext cx="516040" cy="504060"/>
          </a:xfrm>
          <a:prstGeom prst="bentConnector3">
            <a:avLst>
              <a:gd name="adj1" fmla="val 48616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Verbinder: gewinkelt 73">
            <a:extLst>
              <a:ext uri="{FF2B5EF4-FFF2-40B4-BE49-F238E27FC236}">
                <a16:creationId xmlns:a16="http://schemas.microsoft.com/office/drawing/2014/main" id="{500E4F2F-B9B1-415C-88CE-6402B136CA9B}"/>
              </a:ext>
            </a:extLst>
          </p:cNvPr>
          <p:cNvCxnSpPr/>
          <p:nvPr/>
        </p:nvCxnSpPr>
        <p:spPr>
          <a:xfrm rot="16200000" flipH="1">
            <a:off x="2615957" y="1892663"/>
            <a:ext cx="505463" cy="503005"/>
          </a:xfrm>
          <a:prstGeom prst="bentConnector3">
            <a:avLst>
              <a:gd name="adj1" fmla="val 64604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Verbinder: gewinkelt 74">
            <a:extLst>
              <a:ext uri="{FF2B5EF4-FFF2-40B4-BE49-F238E27FC236}">
                <a16:creationId xmlns:a16="http://schemas.microsoft.com/office/drawing/2014/main" id="{BF61CB8B-00F9-41AD-8CF9-6E8CF16CE112}"/>
              </a:ext>
            </a:extLst>
          </p:cNvPr>
          <p:cNvCxnSpPr/>
          <p:nvPr/>
        </p:nvCxnSpPr>
        <p:spPr>
          <a:xfrm rot="16200000" flipH="1">
            <a:off x="2684562" y="1897951"/>
            <a:ext cx="516039" cy="503005"/>
          </a:xfrm>
          <a:prstGeom prst="bentConnector3">
            <a:avLst>
              <a:gd name="adj1" fmla="val 77226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Verbinder: gewinkelt 75">
            <a:extLst>
              <a:ext uri="{FF2B5EF4-FFF2-40B4-BE49-F238E27FC236}">
                <a16:creationId xmlns:a16="http://schemas.microsoft.com/office/drawing/2014/main" id="{12AB479E-EEE3-443E-A211-89A8150ADA81}"/>
              </a:ext>
            </a:extLst>
          </p:cNvPr>
          <p:cNvCxnSpPr/>
          <p:nvPr/>
        </p:nvCxnSpPr>
        <p:spPr>
          <a:xfrm rot="5400000">
            <a:off x="2219492" y="1925309"/>
            <a:ext cx="505460" cy="437713"/>
          </a:xfrm>
          <a:prstGeom prst="bentConnector3">
            <a:avLst>
              <a:gd name="adj1" fmla="val 78894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A6314C30-45CA-4C19-805C-814133481A07}"/>
              </a:ext>
            </a:extLst>
          </p:cNvPr>
          <p:cNvSpPr/>
          <p:nvPr/>
        </p:nvSpPr>
        <p:spPr>
          <a:xfrm>
            <a:off x="2496396" y="2093482"/>
            <a:ext cx="93793" cy="86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BD7836C-7D72-4EF8-A5A1-CD15C4CBBB32}"/>
              </a:ext>
            </a:extLst>
          </p:cNvPr>
          <p:cNvSpPr/>
          <p:nvPr/>
        </p:nvSpPr>
        <p:spPr>
          <a:xfrm>
            <a:off x="2645178" y="2244980"/>
            <a:ext cx="93793" cy="86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36979B50-98CF-44F2-94D6-53D5C988D9C0}"/>
              </a:ext>
            </a:extLst>
          </p:cNvPr>
          <p:cNvSpPr/>
          <p:nvPr/>
        </p:nvSpPr>
        <p:spPr>
          <a:xfrm>
            <a:off x="2570289" y="2171255"/>
            <a:ext cx="93793" cy="863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77" grpId="0" animBg="1"/>
      <p:bldP spid="78" grpId="0" animBg="1"/>
      <p:bldP spid="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09466-67CA-4C7F-A5FF-4B23E8F1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DOM-Gadget </a:t>
            </a:r>
            <a:r>
              <a:rPr lang="de-DE" dirty="0" err="1"/>
              <a:t>Composition</a:t>
            </a:r>
            <a:endParaRPr lang="en-US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FEDDFD4-28B6-404A-9DFE-C837E37CA409}"/>
              </a:ext>
            </a:extLst>
          </p:cNvPr>
          <p:cNvSpPr txBox="1">
            <a:spLocks/>
          </p:cNvSpPr>
          <p:nvPr/>
        </p:nvSpPr>
        <p:spPr>
          <a:xfrm>
            <a:off x="431544" y="1563638"/>
            <a:ext cx="8208456" cy="93610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i="1" dirty="0"/>
              <a:t>SNI</a:t>
            </a:r>
            <a:r>
              <a:rPr lang="de-DE" sz="2000" dirty="0"/>
              <a:t> – </a:t>
            </a:r>
            <a:r>
              <a:rPr lang="de-DE" sz="1600" i="1" dirty="0"/>
              <a:t>Clustering</a:t>
            </a:r>
            <a:r>
              <a:rPr lang="de-DE" sz="2000" dirty="0"/>
              <a:t> – </a:t>
            </a:r>
            <a:r>
              <a:rPr lang="de-DE" sz="2000" b="1" dirty="0" err="1"/>
              <a:t>Randomness</a:t>
            </a:r>
            <a:r>
              <a:rPr lang="de-DE" sz="2000" b="1" dirty="0"/>
              <a:t> Distribution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0652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Randomness Distribution Rule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238E366C-708C-4ABE-814C-B29960103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Informal – within cluster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2D1346AA-1338-4AAF-B75B-1368628D6EA4}"/>
              </a:ext>
            </a:extLst>
          </p:cNvPr>
          <p:cNvSpPr/>
          <p:nvPr/>
        </p:nvSpPr>
        <p:spPr>
          <a:xfrm>
            <a:off x="4860032" y="1992928"/>
            <a:ext cx="648072" cy="349957"/>
          </a:xfrm>
          <a:prstGeom prst="roundRect">
            <a:avLst/>
          </a:prstGeom>
          <a:pattFill prst="dkUpDiag">
            <a:fgClr>
              <a:srgbClr val="045D67"/>
            </a:fgClr>
            <a:bgClr>
              <a:schemeClr val="bg1"/>
            </a:bgClr>
          </a:pattFill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5B996479-67E1-4685-81B3-AC05AFA88B4F}"/>
              </a:ext>
            </a:extLst>
          </p:cNvPr>
          <p:cNvSpPr/>
          <p:nvPr/>
        </p:nvSpPr>
        <p:spPr>
          <a:xfrm>
            <a:off x="3131840" y="1992928"/>
            <a:ext cx="648072" cy="349957"/>
          </a:xfrm>
          <a:prstGeom prst="roundRect">
            <a:avLst/>
          </a:prstGeom>
          <a:pattFill prst="dkUpDiag">
            <a:fgClr>
              <a:srgbClr val="045D67"/>
            </a:fgClr>
            <a:bgClr>
              <a:schemeClr val="bg1"/>
            </a:bgClr>
          </a:pattFill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38A48775-9D5D-451B-8D33-741DFDE662D6}"/>
                  </a:ext>
                </a:extLst>
              </p:cNvPr>
              <p:cNvSpPr txBox="1"/>
              <p:nvPr/>
            </p:nvSpPr>
            <p:spPr>
              <a:xfrm>
                <a:off x="4572000" y="1323580"/>
                <a:ext cx="138191" cy="2244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38A48775-9D5D-451B-8D33-741DFDE66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23580"/>
                <a:ext cx="138191" cy="224420"/>
              </a:xfrm>
              <a:prstGeom prst="rect">
                <a:avLst/>
              </a:prstGeom>
              <a:blipFill>
                <a:blip r:embed="rId3"/>
                <a:stretch>
                  <a:fillRect l="-21739" r="-1739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4D5CD91-7E6F-40B4-BAFC-D9868A0DFC90}"/>
                  </a:ext>
                </a:extLst>
              </p:cNvPr>
              <p:cNvSpPr txBox="1"/>
              <p:nvPr/>
            </p:nvSpPr>
            <p:spPr>
              <a:xfrm>
                <a:off x="3972792" y="1323580"/>
                <a:ext cx="1671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4D5CD91-7E6F-40B4-BAFC-D9868A0DF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792" y="1323580"/>
                <a:ext cx="167161" cy="207749"/>
              </a:xfrm>
              <a:prstGeom prst="rect">
                <a:avLst/>
              </a:prstGeom>
              <a:blipFill>
                <a:blip r:embed="rId4"/>
                <a:stretch>
                  <a:fillRect l="-11111" r="-3704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E9B1746A-36E8-4116-9CE4-3F47C52EFC81}"/>
              </a:ext>
            </a:extLst>
          </p:cNvPr>
          <p:cNvCxnSpPr>
            <a:cxnSpLocks/>
            <a:stCxn id="13" idx="2"/>
          </p:cNvCxnSpPr>
          <p:nvPr/>
        </p:nvCxnSpPr>
        <p:spPr>
          <a:xfrm rot="5400000">
            <a:off x="3662155" y="1682257"/>
            <a:ext cx="545146" cy="243291"/>
          </a:xfrm>
          <a:prstGeom prst="bentConnector3">
            <a:avLst>
              <a:gd name="adj1" fmla="val 99796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F261950-8D35-4C13-9850-D724A3585DE1}"/>
              </a:ext>
            </a:extLst>
          </p:cNvPr>
          <p:cNvCxnSpPr>
            <a:cxnSpLocks/>
          </p:cNvCxnSpPr>
          <p:nvPr/>
        </p:nvCxnSpPr>
        <p:spPr>
          <a:xfrm>
            <a:off x="3781295" y="2076473"/>
            <a:ext cx="108012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3DF9D725-1C41-4B8C-A2A4-526647EBA9E3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4365976" y="1823120"/>
            <a:ext cx="722879" cy="172638"/>
          </a:xfrm>
          <a:prstGeom prst="bentConnector3">
            <a:avLst>
              <a:gd name="adj1" fmla="val 10007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F4FD3A2-8617-4EB0-B5F4-C84CB2B73E1C}"/>
              </a:ext>
            </a:extLst>
          </p:cNvPr>
          <p:cNvCxnSpPr>
            <a:cxnSpLocks/>
          </p:cNvCxnSpPr>
          <p:nvPr/>
        </p:nvCxnSpPr>
        <p:spPr>
          <a:xfrm flipH="1">
            <a:off x="3779913" y="2270877"/>
            <a:ext cx="108012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25C42F6C-1B3C-44A8-A824-35EFAAE06EB9}"/>
              </a:ext>
            </a:extLst>
          </p:cNvPr>
          <p:cNvSpPr/>
          <p:nvPr/>
        </p:nvSpPr>
        <p:spPr>
          <a:xfrm>
            <a:off x="4016756" y="2038927"/>
            <a:ext cx="85918" cy="7509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D1B7A39-AEB0-432A-8713-60748B9D14F1}"/>
              </a:ext>
            </a:extLst>
          </p:cNvPr>
          <p:cNvSpPr/>
          <p:nvPr/>
        </p:nvSpPr>
        <p:spPr>
          <a:xfrm>
            <a:off x="4598136" y="2234086"/>
            <a:ext cx="85918" cy="7509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6F9B48F6-52A2-4C08-9623-8E6F5C3E7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078" y="2149372"/>
            <a:ext cx="265521" cy="265521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1F69C078-C993-4212-809A-179DC142EE61}"/>
              </a:ext>
            </a:extLst>
          </p:cNvPr>
          <p:cNvSpPr txBox="1"/>
          <p:nvPr/>
        </p:nvSpPr>
        <p:spPr>
          <a:xfrm>
            <a:off x="2743723" y="2533717"/>
            <a:ext cx="3152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No pair of random values is used in more than one gadget of a cluster.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AD994E53-12E5-438F-AF73-B1DEAD1BA42B}"/>
                  </a:ext>
                </a:extLst>
              </p:cNvPr>
              <p:cNvSpPr txBox="1"/>
              <p:nvPr/>
            </p:nvSpPr>
            <p:spPr>
              <a:xfrm>
                <a:off x="7192435" y="3507854"/>
                <a:ext cx="106804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de-DE" sz="1600" b="0" i="1" dirty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de-DE" sz="16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de-DE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16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de-DE" sz="16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de-DE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AD994E53-12E5-438F-AF73-B1DEAD1BA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435" y="3507854"/>
                <a:ext cx="1068049" cy="738664"/>
              </a:xfrm>
              <a:prstGeom prst="rect">
                <a:avLst/>
              </a:prstGeom>
              <a:blipFill>
                <a:blip r:embed="rId6"/>
                <a:stretch>
                  <a:fillRect l="-4000" r="-571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hteck: abgerundete Ecken 19">
                <a:extLst>
                  <a:ext uri="{FF2B5EF4-FFF2-40B4-BE49-F238E27FC236}">
                    <a16:creationId xmlns:a16="http://schemas.microsoft.com/office/drawing/2014/main" id="{207DC378-50A2-4772-80F8-602E620F5E3D}"/>
                  </a:ext>
                </a:extLst>
              </p:cNvPr>
              <p:cNvSpPr/>
              <p:nvPr/>
            </p:nvSpPr>
            <p:spPr>
              <a:xfrm>
                <a:off x="2627783" y="3572655"/>
                <a:ext cx="3328444" cy="715581"/>
              </a:xfrm>
              <a:prstGeom prst="round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5ECF805C-9A8E-4130-ACF1-33EED02BE314}" type="mathplaceholder">
                        <a:rPr lang="en-US" i="1" smtClean="0">
                          <a:latin typeface="Cambria Math" panose="02040503050406030204" pitchFamily="18" charset="0"/>
                        </a:rPr>
                        <a:t>Geben Sie hier eine Formel ein.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hteck: abgerundete Ecken 19">
                <a:extLst>
                  <a:ext uri="{FF2B5EF4-FFF2-40B4-BE49-F238E27FC236}">
                    <a16:creationId xmlns:a16="http://schemas.microsoft.com/office/drawing/2014/main" id="{207DC378-50A2-4772-80F8-602E620F5E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3" y="3572655"/>
                <a:ext cx="3328444" cy="71558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D2F7A653-C6A0-468E-9717-94F019129A3F}"/>
              </a:ext>
            </a:extLst>
          </p:cNvPr>
          <p:cNvSpPr txBox="1"/>
          <p:nvPr/>
        </p:nvSpPr>
        <p:spPr>
          <a:xfrm>
            <a:off x="2627784" y="3687213"/>
            <a:ext cx="3328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Each probe can remove at most one random bit from another probe!</a:t>
            </a:r>
          </a:p>
        </p:txBody>
      </p:sp>
    </p:spTree>
    <p:extLst>
      <p:ext uri="{BB962C8B-B14F-4D97-AF65-F5344CB8AC3E}">
        <p14:creationId xmlns:p14="http://schemas.microsoft.com/office/powerpoint/2010/main" val="19735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79" name="Titel 1">
            <a:extLst>
              <a:ext uri="{FF2B5EF4-FFF2-40B4-BE49-F238E27FC236}">
                <a16:creationId xmlns:a16="http://schemas.microsoft.com/office/drawing/2014/main" id="{2DEDB9B6-6E6A-48FC-BA67-CC2C515A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Where Are We?</a:t>
            </a:r>
          </a:p>
        </p:txBody>
      </p:sp>
      <p:sp>
        <p:nvSpPr>
          <p:cNvPr id="180" name="Textplatzhalter 1">
            <a:extLst>
              <a:ext uri="{FF2B5EF4-FFF2-40B4-BE49-F238E27FC236}">
                <a16:creationId xmlns:a16="http://schemas.microsoft.com/office/drawing/2014/main" id="{BF317775-68B5-433F-ACAC-E726A8D153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Side-Channel Attacks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6F2051-11DF-40D1-A2E6-99C8DDAF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359" y="1796454"/>
            <a:ext cx="1213959" cy="121395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F06900F-7FDD-4B87-9936-7584282F2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020" y="746064"/>
            <a:ext cx="1213959" cy="12139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7AB9D5F-00AC-40ED-9DC1-683D156BC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683" y="1796454"/>
            <a:ext cx="1213958" cy="121395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7B8342F-82F0-460E-9609-F59138987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44" y="2534294"/>
            <a:ext cx="541512" cy="541512"/>
          </a:xfrm>
          <a:prstGeom prst="rect">
            <a:avLst/>
          </a:prstGeo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F6928C7-C2D8-47A2-8966-9FE83CD1B659}"/>
              </a:ext>
            </a:extLst>
          </p:cNvPr>
          <p:cNvGrpSpPr/>
          <p:nvPr/>
        </p:nvGrpSpPr>
        <p:grpSpPr>
          <a:xfrm>
            <a:off x="3349847" y="3531886"/>
            <a:ext cx="2444304" cy="674545"/>
            <a:chOff x="3040645" y="3663918"/>
            <a:chExt cx="2444304" cy="674545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9F205DF-FD26-492E-B9DD-8F9967DB1864}"/>
                </a:ext>
              </a:extLst>
            </p:cNvPr>
            <p:cNvSpPr txBox="1"/>
            <p:nvPr/>
          </p:nvSpPr>
          <p:spPr>
            <a:xfrm>
              <a:off x="3659048" y="3849042"/>
              <a:ext cx="1825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</a:rPr>
                <a:t>ISW-Probing Model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D67E615-E514-4EF4-8A5D-FF127B0A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0645" y="3663918"/>
              <a:ext cx="674545" cy="674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90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Security Guarantees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786" y="4919549"/>
            <a:ext cx="1314647" cy="223949"/>
          </a:xfrm>
        </p:spPr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6520" y="4919549"/>
            <a:ext cx="5807768" cy="230832"/>
          </a:xfrm>
        </p:spPr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DCB9A3E9-0C9F-4E54-BF51-DA80F8BEBA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Theorems (informal)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15D4FE5-1C3F-4AF3-A70F-C9FE74424DE6}"/>
              </a:ext>
            </a:extLst>
          </p:cNvPr>
          <p:cNvSpPr txBox="1"/>
          <p:nvPr/>
        </p:nvSpPr>
        <p:spPr>
          <a:xfrm>
            <a:off x="827584" y="1489921"/>
            <a:ext cx="564013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Clustering: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Given a composition of NI and SNI gadgets, where the SNI gadgets are clustered according to the given rules, then placing t probes leads to at most t probes at the outputs of each cluster via probe propagation.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C7001C6-7F93-45D0-B520-F9BE1F37BD6C}"/>
              </a:ext>
            </a:extLst>
          </p:cNvPr>
          <p:cNvGrpSpPr/>
          <p:nvPr/>
        </p:nvGrpSpPr>
        <p:grpSpPr>
          <a:xfrm>
            <a:off x="6307703" y="3170977"/>
            <a:ext cx="1881949" cy="1152128"/>
            <a:chOff x="6307703" y="3170977"/>
            <a:chExt cx="1881949" cy="1152128"/>
          </a:xfrm>
        </p:grpSpPr>
        <p:sp>
          <p:nvSpPr>
            <p:cNvPr id="66" name="AutoShape 8">
              <a:extLst>
                <a:ext uri="{FF2B5EF4-FFF2-40B4-BE49-F238E27FC236}">
                  <a16:creationId xmlns:a16="http://schemas.microsoft.com/office/drawing/2014/main" id="{084242B4-77E4-4006-B358-F2654F32CD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586768">
              <a:off x="6480236" y="3315571"/>
              <a:ext cx="1631372" cy="902233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400" b="1" dirty="0">
                  <a:solidFill>
                    <a:srgbClr val="990033"/>
                  </a:solidFill>
                </a:rPr>
                <a:t>Proofs in </a:t>
              </a:r>
            </a:p>
            <a:p>
              <a:pPr algn="ctr" eaLnBrk="1" hangingPunct="1"/>
              <a:r>
                <a:rPr lang="en-GB" altLang="en-US" sz="2400" b="1" dirty="0">
                  <a:solidFill>
                    <a:srgbClr val="990033"/>
                  </a:solidFill>
                </a:rPr>
                <a:t>Paper</a:t>
              </a:r>
            </a:p>
          </p:txBody>
        </p:sp>
        <p:pic>
          <p:nvPicPr>
            <p:cNvPr id="67" name="Picture 9" descr="stamp-effects3">
              <a:extLst>
                <a:ext uri="{FF2B5EF4-FFF2-40B4-BE49-F238E27FC236}">
                  <a16:creationId xmlns:a16="http://schemas.microsoft.com/office/drawing/2014/main" id="{4524D95B-79B3-4A8E-8CF8-3309DF077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6768">
              <a:off x="6307703" y="3170977"/>
              <a:ext cx="1881949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84EA8768-A36B-4C10-BA18-D3DE1D48FB63}"/>
              </a:ext>
            </a:extLst>
          </p:cNvPr>
          <p:cNvSpPr txBox="1"/>
          <p:nvPr/>
        </p:nvSpPr>
        <p:spPr>
          <a:xfrm>
            <a:off x="827584" y="2936289"/>
            <a:ext cx="56401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Gadgets: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 cluster of DOM gadgets where randomness is shared according to the given rule is RMO-SNI.</a:t>
            </a:r>
          </a:p>
        </p:txBody>
      </p:sp>
    </p:spTree>
    <p:extLst>
      <p:ext uri="{BB962C8B-B14F-4D97-AF65-F5344CB8AC3E}">
        <p14:creationId xmlns:p14="http://schemas.microsoft.com/office/powerpoint/2010/main" val="762388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09466-67CA-4C7F-A5FF-4B23E8F1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Evaluation</a:t>
            </a:r>
            <a:endParaRPr lang="en-US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8D751910-6524-48EB-BAE7-8D6E0A115CAA}"/>
              </a:ext>
            </a:extLst>
          </p:cNvPr>
          <p:cNvSpPr txBox="1">
            <a:spLocks/>
          </p:cNvSpPr>
          <p:nvPr/>
        </p:nvSpPr>
        <p:spPr>
          <a:xfrm>
            <a:off x="431544" y="1563638"/>
            <a:ext cx="8208456" cy="93610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i="1" dirty="0" err="1"/>
              <a:t>Strict</a:t>
            </a:r>
            <a:r>
              <a:rPr lang="de-DE" sz="1600" i="1" dirty="0"/>
              <a:t> Clustering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82918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Parallel Structures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786" y="4919549"/>
            <a:ext cx="1314647" cy="223949"/>
          </a:xfrm>
        </p:spPr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6520" y="4919549"/>
            <a:ext cx="5807768" cy="230832"/>
          </a:xfrm>
        </p:spPr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DCB9A3E9-0C9F-4E54-BF51-DA80F8BEBA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AES S-box [BP12]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709319-3FB0-416E-8C41-524D69CAD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44" y="1698041"/>
            <a:ext cx="5580112" cy="245652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3353A47-636B-44E6-BA34-37BBF37F4FB9}"/>
              </a:ext>
            </a:extLst>
          </p:cNvPr>
          <p:cNvSpPr txBox="1"/>
          <p:nvPr/>
        </p:nvSpPr>
        <p:spPr>
          <a:xfrm>
            <a:off x="2807804" y="4296016"/>
            <a:ext cx="352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Number of random bits per S-box (average)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809218-E7E2-43EF-A53E-737C4EF75AA5}"/>
              </a:ext>
            </a:extLst>
          </p:cNvPr>
          <p:cNvSpPr txBox="1"/>
          <p:nvPr/>
        </p:nvSpPr>
        <p:spPr>
          <a:xfrm>
            <a:off x="2460204" y="1054445"/>
            <a:ext cx="3600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Parallel structures allow efficient clustering.</a:t>
            </a:r>
          </a:p>
        </p:txBody>
      </p:sp>
    </p:spTree>
    <p:extLst>
      <p:ext uri="{BB962C8B-B14F-4D97-AF65-F5344CB8AC3E}">
        <p14:creationId xmlns:p14="http://schemas.microsoft.com/office/powerpoint/2010/main" val="3467360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786" y="4919549"/>
            <a:ext cx="1314647" cy="223949"/>
          </a:xfrm>
        </p:spPr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6520" y="4919549"/>
            <a:ext cx="5807768" cy="230832"/>
          </a:xfrm>
        </p:spPr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DCB9A3E9-0C9F-4E54-BF51-DA80F8BEBA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Unrolled AES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BA3225A-2C75-4DC5-A1BB-AD75D5CC1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912" y="1347614"/>
            <a:ext cx="6156176" cy="22918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D2A6A89-2309-4CF0-9165-A7DDD4380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158" y="3728152"/>
            <a:ext cx="4391684" cy="243271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93FF8DC-5790-43C6-A605-C89C33C54D53}"/>
              </a:ext>
            </a:extLst>
          </p:cNvPr>
          <p:cNvGrpSpPr/>
          <p:nvPr/>
        </p:nvGrpSpPr>
        <p:grpSpPr>
          <a:xfrm>
            <a:off x="335368" y="3440315"/>
            <a:ext cx="1912913" cy="978644"/>
            <a:chOff x="335368" y="3440315"/>
            <a:chExt cx="1912913" cy="978644"/>
          </a:xfrm>
        </p:grpSpPr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12376455-88AB-4021-B5BB-5AA6D3D232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90402">
              <a:off x="412418" y="3531302"/>
              <a:ext cx="1769861" cy="796671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800" b="1" dirty="0">
                  <a:solidFill>
                    <a:srgbClr val="990033"/>
                  </a:solidFill>
                </a:rPr>
                <a:t>More Details</a:t>
              </a:r>
            </a:p>
            <a:p>
              <a:pPr algn="ctr" eaLnBrk="1" hangingPunct="1"/>
              <a:r>
                <a:rPr lang="en-GB" altLang="en-US" sz="1800" b="1" dirty="0">
                  <a:solidFill>
                    <a:srgbClr val="990033"/>
                  </a:solidFill>
                </a:rPr>
                <a:t>in Paper</a:t>
              </a:r>
            </a:p>
          </p:txBody>
        </p:sp>
        <p:pic>
          <p:nvPicPr>
            <p:cNvPr id="14" name="Picture 9" descr="stamp-effects3">
              <a:extLst>
                <a:ext uri="{FF2B5EF4-FFF2-40B4-BE49-F238E27FC236}">
                  <a16:creationId xmlns:a16="http://schemas.microsoft.com/office/drawing/2014/main" id="{C16613B5-CF6F-4AB8-818F-804402B80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0402">
              <a:off x="335368" y="3440315"/>
              <a:ext cx="1912913" cy="978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196E874F-6500-4E48-8432-8312E8DEF891}"/>
              </a:ext>
            </a:extLst>
          </p:cNvPr>
          <p:cNvSpPr/>
          <p:nvPr/>
        </p:nvSpPr>
        <p:spPr>
          <a:xfrm>
            <a:off x="5868144" y="2211710"/>
            <a:ext cx="432048" cy="144016"/>
          </a:xfrm>
          <a:prstGeom prst="rect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C6243AA-E1A2-43F2-9E15-916F099250CC}"/>
              </a:ext>
            </a:extLst>
          </p:cNvPr>
          <p:cNvSpPr/>
          <p:nvPr/>
        </p:nvSpPr>
        <p:spPr>
          <a:xfrm>
            <a:off x="5332164" y="2206614"/>
            <a:ext cx="432048" cy="144016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821EEA3-FECA-4758-9309-E3E70BF62E3A}"/>
              </a:ext>
            </a:extLst>
          </p:cNvPr>
          <p:cNvSpPr/>
          <p:nvPr/>
        </p:nvSpPr>
        <p:spPr>
          <a:xfrm>
            <a:off x="5332164" y="3065614"/>
            <a:ext cx="432048" cy="144016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71C8EE4-1205-404E-AB1C-28B1213FEB36}"/>
              </a:ext>
            </a:extLst>
          </p:cNvPr>
          <p:cNvSpPr/>
          <p:nvPr/>
        </p:nvSpPr>
        <p:spPr>
          <a:xfrm>
            <a:off x="5868144" y="3065614"/>
            <a:ext cx="432048" cy="144016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1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865BE41-307C-456D-BB04-CA93A47E77A4}"/>
              </a:ext>
            </a:extLst>
          </p:cNvPr>
          <p:cNvSpPr/>
          <p:nvPr/>
        </p:nvSpPr>
        <p:spPr>
          <a:xfrm>
            <a:off x="107504" y="1347614"/>
            <a:ext cx="6336704" cy="237626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99CBC4-A939-4726-A886-908CA2903A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99224" y="4218568"/>
            <a:ext cx="2627784" cy="297398"/>
          </a:xfrm>
        </p:spPr>
        <p:txBody>
          <a:bodyPr/>
          <a:lstStyle/>
          <a:p>
            <a:r>
              <a:rPr lang="de-DE" dirty="0"/>
              <a:t>Jakob Feldtkeller</a:t>
            </a:r>
            <a:endParaRPr lang="en-US" dirty="0"/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B7FB43F6-25FA-4BC1-834F-085CF2803C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2240" y="1923678"/>
            <a:ext cx="2016224" cy="570737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  <a:endParaRPr lang="en-US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26F66F8-3E2C-409D-8B79-5A792E9343B5}"/>
              </a:ext>
            </a:extLst>
          </p:cNvPr>
          <p:cNvSpPr/>
          <p:nvPr/>
        </p:nvSpPr>
        <p:spPr>
          <a:xfrm>
            <a:off x="2992796" y="2555475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dirty="0">
                <a:solidFill>
                  <a:schemeClr val="bg2">
                    <a:alpha val="54000"/>
                  </a:schemeClr>
                </a:solidFill>
              </a:rPr>
              <a:t>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28E012-51F9-4D69-B206-EF622CBF58D1}"/>
              </a:ext>
            </a:extLst>
          </p:cNvPr>
          <p:cNvSpPr txBox="1"/>
          <p:nvPr/>
        </p:nvSpPr>
        <p:spPr>
          <a:xfrm>
            <a:off x="1947647" y="2828761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Reuse randomness within clusters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B3BFA13-5A8B-4B2D-8115-D64B8238F2A7}"/>
              </a:ext>
            </a:extLst>
          </p:cNvPr>
          <p:cNvSpPr/>
          <p:nvPr/>
        </p:nvSpPr>
        <p:spPr>
          <a:xfrm>
            <a:off x="2987824" y="1507430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dirty="0">
                <a:solidFill>
                  <a:schemeClr val="bg2">
                    <a:alpha val="54000"/>
                  </a:schemeClr>
                </a:solidFill>
              </a:rPr>
              <a:t>1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9158CFF-75D0-45B5-A8C8-EBC2D2B5A565}"/>
              </a:ext>
            </a:extLst>
          </p:cNvPr>
          <p:cNvGrpSpPr/>
          <p:nvPr/>
        </p:nvGrpSpPr>
        <p:grpSpPr>
          <a:xfrm>
            <a:off x="1134986" y="1581963"/>
            <a:ext cx="720076" cy="576065"/>
            <a:chOff x="2566313" y="1235516"/>
            <a:chExt cx="720076" cy="576065"/>
          </a:xfrm>
        </p:grpSpPr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2E532232-C789-4686-A609-4DE3E975E29C}"/>
                </a:ext>
              </a:extLst>
            </p:cNvPr>
            <p:cNvSpPr/>
            <p:nvPr/>
          </p:nvSpPr>
          <p:spPr>
            <a:xfrm>
              <a:off x="2566313" y="1235516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21D0F5DF-C205-453F-9910-7FED0B7FFF6B}"/>
                    </a:ext>
                  </a:extLst>
                </p:cNvPr>
                <p:cNvSpPr txBox="1"/>
                <p:nvPr/>
              </p:nvSpPr>
              <p:spPr>
                <a:xfrm>
                  <a:off x="2566313" y="1374217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67AF773F-4FDF-4712-A415-BED6984CFB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313" y="1374217"/>
                  <a:ext cx="720076" cy="307777"/>
                </a:xfrm>
                <a:prstGeom prst="rect">
                  <a:avLst/>
                </a:prstGeom>
                <a:blipFill>
                  <a:blip r:embed="rId3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53D3157-8A6D-4732-ADE8-8BFEBA845FE2}"/>
              </a:ext>
            </a:extLst>
          </p:cNvPr>
          <p:cNvGrpSpPr/>
          <p:nvPr/>
        </p:nvGrpSpPr>
        <p:grpSpPr>
          <a:xfrm>
            <a:off x="1139705" y="2271081"/>
            <a:ext cx="722752" cy="576065"/>
            <a:chOff x="2563637" y="2259593"/>
            <a:chExt cx="722752" cy="576065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7D1756A6-0475-45DF-961B-9C61B54238F6}"/>
                </a:ext>
              </a:extLst>
            </p:cNvPr>
            <p:cNvSpPr/>
            <p:nvPr/>
          </p:nvSpPr>
          <p:spPr>
            <a:xfrm>
              <a:off x="2566313" y="2259593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F57CF7ED-4EFF-419A-9F6A-6FE29587CECC}"/>
                    </a:ext>
                  </a:extLst>
                </p:cNvPr>
                <p:cNvSpPr txBox="1"/>
                <p:nvPr/>
              </p:nvSpPr>
              <p:spPr>
                <a:xfrm>
                  <a:off x="2563637" y="2388602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88AD9068-102B-4A6E-B3AF-2F395571DE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637" y="2388602"/>
                  <a:ext cx="720076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B03D4F3-9F64-46AC-B8EF-BF421934394D}"/>
              </a:ext>
            </a:extLst>
          </p:cNvPr>
          <p:cNvGrpSpPr/>
          <p:nvPr/>
        </p:nvGrpSpPr>
        <p:grpSpPr>
          <a:xfrm>
            <a:off x="1133501" y="2960985"/>
            <a:ext cx="722752" cy="576065"/>
            <a:chOff x="2563637" y="3282195"/>
            <a:chExt cx="722752" cy="576065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931A0187-60D6-4BB0-B28C-D718DD343ECD}"/>
                </a:ext>
              </a:extLst>
            </p:cNvPr>
            <p:cNvSpPr/>
            <p:nvPr/>
          </p:nvSpPr>
          <p:spPr>
            <a:xfrm>
              <a:off x="2566313" y="3282195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92CC75B6-5A1D-4603-A601-4FAC884D3DF0}"/>
                    </a:ext>
                  </a:extLst>
                </p:cNvPr>
                <p:cNvSpPr txBox="1"/>
                <p:nvPr/>
              </p:nvSpPr>
              <p:spPr>
                <a:xfrm>
                  <a:off x="2563637" y="3416339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F29D06BD-FB63-435D-869B-1ECC1E593B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637" y="3416339"/>
                  <a:ext cx="720076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583B41B-AFF6-4943-A5D8-638711161D39}"/>
              </a:ext>
            </a:extLst>
          </p:cNvPr>
          <p:cNvGrpSpPr/>
          <p:nvPr/>
        </p:nvGrpSpPr>
        <p:grpSpPr>
          <a:xfrm>
            <a:off x="4743032" y="1584357"/>
            <a:ext cx="720583" cy="576065"/>
            <a:chOff x="4139445" y="1665679"/>
            <a:chExt cx="720583" cy="576065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8A036BB9-4878-4AED-B28D-7858831711BC}"/>
                </a:ext>
              </a:extLst>
            </p:cNvPr>
            <p:cNvSpPr/>
            <p:nvPr/>
          </p:nvSpPr>
          <p:spPr>
            <a:xfrm>
              <a:off x="4139952" y="1665679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604F4E1D-148C-4FD5-B277-A09F03E9A0BC}"/>
                    </a:ext>
                  </a:extLst>
                </p:cNvPr>
                <p:cNvSpPr txBox="1"/>
                <p:nvPr/>
              </p:nvSpPr>
              <p:spPr>
                <a:xfrm>
                  <a:off x="4139445" y="1799823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544151C1-FDF9-47EF-AA41-7B88C273AF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445" y="1799823"/>
                  <a:ext cx="720076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0D89785-D666-45AF-9BC6-D7B59D770D3C}"/>
              </a:ext>
            </a:extLst>
          </p:cNvPr>
          <p:cNvGrpSpPr/>
          <p:nvPr/>
        </p:nvGrpSpPr>
        <p:grpSpPr>
          <a:xfrm>
            <a:off x="4748037" y="2971340"/>
            <a:ext cx="720583" cy="576065"/>
            <a:chOff x="4139445" y="2818607"/>
            <a:chExt cx="720583" cy="576065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E495E652-764E-4A8D-9D6E-FCF293A167EA}"/>
                </a:ext>
              </a:extLst>
            </p:cNvPr>
            <p:cNvSpPr/>
            <p:nvPr/>
          </p:nvSpPr>
          <p:spPr>
            <a:xfrm>
              <a:off x="4139952" y="2818607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5FE3C849-47AE-49EF-A600-506D3E350FFD}"/>
                    </a:ext>
                  </a:extLst>
                </p:cNvPr>
                <p:cNvSpPr txBox="1"/>
                <p:nvPr/>
              </p:nvSpPr>
              <p:spPr>
                <a:xfrm>
                  <a:off x="4139445" y="2952750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44FCEDC1-0426-45F6-BF5B-0532DB2570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445" y="2952750"/>
                  <a:ext cx="720076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B2DFFA6-A75A-4877-A193-426FFE3DEC63}"/>
              </a:ext>
            </a:extLst>
          </p:cNvPr>
          <p:cNvGrpSpPr/>
          <p:nvPr/>
        </p:nvGrpSpPr>
        <p:grpSpPr>
          <a:xfrm>
            <a:off x="4745868" y="2268078"/>
            <a:ext cx="720076" cy="576065"/>
            <a:chOff x="5726055" y="2242542"/>
            <a:chExt cx="720076" cy="576065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C1D83D6D-EDB6-4791-AD83-EBA9748A48A8}"/>
                </a:ext>
              </a:extLst>
            </p:cNvPr>
            <p:cNvSpPr/>
            <p:nvPr/>
          </p:nvSpPr>
          <p:spPr>
            <a:xfrm>
              <a:off x="5726055" y="2242542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2D39C497-EF0E-4E99-920A-E1EBF77B9EAD}"/>
                    </a:ext>
                  </a:extLst>
                </p:cNvPr>
                <p:cNvSpPr txBox="1"/>
                <p:nvPr/>
              </p:nvSpPr>
              <p:spPr>
                <a:xfrm>
                  <a:off x="5726055" y="2380040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5BA4F357-48F1-4DA8-AD5E-E6586026FC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6055" y="2380040"/>
                  <a:ext cx="720076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868E731F-D810-4712-B33F-0165A34B883D}"/>
                  </a:ext>
                </a:extLst>
              </p:cNvPr>
              <p:cNvSpPr txBox="1"/>
              <p:nvPr/>
            </p:nvSpPr>
            <p:spPr>
              <a:xfrm>
                <a:off x="300759" y="2421741"/>
                <a:ext cx="249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868E731F-D810-4712-B33F-0165A34B8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59" y="2421741"/>
                <a:ext cx="249747" cy="276999"/>
              </a:xfrm>
              <a:prstGeom prst="rect">
                <a:avLst/>
              </a:prstGeom>
              <a:blipFill>
                <a:blip r:embed="rId9"/>
                <a:stretch>
                  <a:fillRect l="-12195" r="-731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A163D71A-EC6F-4654-894C-DD9FE1157BE5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550506" y="1927769"/>
            <a:ext cx="583009" cy="63247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D3DF7D7C-72CB-46C1-B877-85C1B53336A2}"/>
              </a:ext>
            </a:extLst>
          </p:cNvPr>
          <p:cNvCxnSpPr>
            <a:cxnSpLocks/>
          </p:cNvCxnSpPr>
          <p:nvPr/>
        </p:nvCxnSpPr>
        <p:spPr>
          <a:xfrm>
            <a:off x="979478" y="2560241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7ED19C26-3B8D-4CF7-BC78-CE678E49D03B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50506" y="2560241"/>
            <a:ext cx="588332" cy="63247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BE5A75D0-13C6-4675-B993-DD0DC32EA1E4}"/>
                  </a:ext>
                </a:extLst>
              </p:cNvPr>
              <p:cNvSpPr txBox="1"/>
              <p:nvPr/>
            </p:nvSpPr>
            <p:spPr>
              <a:xfrm>
                <a:off x="6048682" y="2421741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BE5A75D0-13C6-4675-B993-DD0DC32EA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682" y="2421741"/>
                <a:ext cx="255070" cy="276999"/>
              </a:xfrm>
              <a:prstGeom prst="rect">
                <a:avLst/>
              </a:prstGeom>
              <a:blipFill>
                <a:blip r:embed="rId10"/>
                <a:stretch>
                  <a:fillRect l="-11905" r="-714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B39FA366-0B95-455D-B60A-DADD840895EA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5468620" y="1942203"/>
            <a:ext cx="580062" cy="61803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2CFA7F52-3AD9-4EB3-B475-02310B21D7F3}"/>
              </a:ext>
            </a:extLst>
          </p:cNvPr>
          <p:cNvCxnSpPr>
            <a:cxnSpLocks/>
          </p:cNvCxnSpPr>
          <p:nvPr/>
        </p:nvCxnSpPr>
        <p:spPr>
          <a:xfrm flipH="1">
            <a:off x="5468620" y="2560241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9E4EE481-7923-44E0-A6B0-C2E84C884EEE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468620" y="2560241"/>
            <a:ext cx="580062" cy="63247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72AC84AC-AE84-4CB4-9387-DC1CC518BD3C}"/>
              </a:ext>
            </a:extLst>
          </p:cNvPr>
          <p:cNvSpPr txBox="1"/>
          <p:nvPr/>
        </p:nvSpPr>
        <p:spPr>
          <a:xfrm>
            <a:off x="1947647" y="1910357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Create clusters of gadgets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7F9B707B-66C4-4ECC-9A6B-10BFC7D7A2F5}"/>
                  </a:ext>
                </a:extLst>
              </p:cNvPr>
              <p:cNvSpPr txBox="1"/>
              <p:nvPr/>
            </p:nvSpPr>
            <p:spPr>
              <a:xfrm>
                <a:off x="5617641" y="2449469"/>
                <a:ext cx="23436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7F9B707B-66C4-4ECC-9A6B-10BFC7D7A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41" y="2449469"/>
                <a:ext cx="234360" cy="184666"/>
              </a:xfrm>
              <a:prstGeom prst="rect">
                <a:avLst/>
              </a:prstGeom>
              <a:blipFill>
                <a:blip r:embed="rId11"/>
                <a:stretch>
                  <a:fillRect l="-7895" r="-263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39F0A680-C18B-4091-85AE-BB7747A4990F}"/>
              </a:ext>
            </a:extLst>
          </p:cNvPr>
          <p:cNvCxnSpPr>
            <a:cxnSpLocks/>
          </p:cNvCxnSpPr>
          <p:nvPr/>
        </p:nvCxnSpPr>
        <p:spPr>
          <a:xfrm flipH="1">
            <a:off x="5468620" y="3370145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7E1F8FAD-0F86-4A44-A0F9-691B8FE6E4FD}"/>
                  </a:ext>
                </a:extLst>
              </p:cNvPr>
              <p:cNvSpPr txBox="1"/>
              <p:nvPr/>
            </p:nvSpPr>
            <p:spPr>
              <a:xfrm>
                <a:off x="5617641" y="3259373"/>
                <a:ext cx="23436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7E1F8FAD-0F86-4A44-A0F9-691B8FE6E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641" y="3259373"/>
                <a:ext cx="234360" cy="184666"/>
              </a:xfrm>
              <a:prstGeom prst="rect">
                <a:avLst/>
              </a:prstGeom>
              <a:blipFill>
                <a:blip r:embed="rId12"/>
                <a:stretch>
                  <a:fillRect l="-7895" r="-263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6BB40593-EA62-4A4D-8443-E87B4B003797}"/>
              </a:ext>
            </a:extLst>
          </p:cNvPr>
          <p:cNvCxnSpPr>
            <a:cxnSpLocks/>
          </p:cNvCxnSpPr>
          <p:nvPr/>
        </p:nvCxnSpPr>
        <p:spPr>
          <a:xfrm flipH="1">
            <a:off x="5473625" y="1745821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5702D5F2-96D0-4EB4-B7E7-516FD3203DE7}"/>
                  </a:ext>
                </a:extLst>
              </p:cNvPr>
              <p:cNvSpPr txBox="1"/>
              <p:nvPr/>
            </p:nvSpPr>
            <p:spPr>
              <a:xfrm>
                <a:off x="5622646" y="1635049"/>
                <a:ext cx="1690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5702D5F2-96D0-4EB4-B7E7-516FD3203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646" y="1635049"/>
                <a:ext cx="169021" cy="184666"/>
              </a:xfrm>
              <a:prstGeom prst="rect">
                <a:avLst/>
              </a:prstGeom>
              <a:blipFill>
                <a:blip r:embed="rId13"/>
                <a:stretch>
                  <a:fillRect l="-7143" r="-3571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525FA30C-ABEE-4194-8E1A-2BB821ED5624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5473628" y="2096091"/>
            <a:ext cx="575904" cy="3803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D1F9729D-F89F-48AF-9727-9226EFD9C062}"/>
                  </a:ext>
                </a:extLst>
              </p:cNvPr>
              <p:cNvSpPr txBox="1"/>
              <p:nvPr/>
            </p:nvSpPr>
            <p:spPr>
              <a:xfrm>
                <a:off x="6049532" y="1957591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D1F9729D-F89F-48AF-9727-9226EFD9C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532" y="1957591"/>
                <a:ext cx="255070" cy="276999"/>
              </a:xfrm>
              <a:prstGeom prst="rect">
                <a:avLst/>
              </a:prstGeom>
              <a:blipFill>
                <a:blip r:embed="rId14"/>
                <a:stretch>
                  <a:fillRect l="-11905" r="-714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AD4708B8-BD18-43A1-9D58-DF0E8790D3FD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5471768" y="1839159"/>
            <a:ext cx="577764" cy="25693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79D418D9-CF65-4CA0-94CF-5F5E6FA80701}"/>
                  </a:ext>
                </a:extLst>
              </p:cNvPr>
              <p:cNvSpPr txBox="1"/>
              <p:nvPr/>
            </p:nvSpPr>
            <p:spPr>
              <a:xfrm>
                <a:off x="6053000" y="2835037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79D418D9-CF65-4CA0-94CF-5F5E6FA80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00" y="2835037"/>
                <a:ext cx="255070" cy="276999"/>
              </a:xfrm>
              <a:prstGeom prst="rect">
                <a:avLst/>
              </a:prstGeom>
              <a:blipFill>
                <a:blip r:embed="rId15"/>
                <a:stretch>
                  <a:fillRect l="-11905" r="-476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D79DDD08-E420-4129-8E96-B14291FBEE15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5472820" y="2653875"/>
            <a:ext cx="580180" cy="31966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CC54E19-4B1C-422D-BAA5-4E8111C2E430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5468620" y="2973537"/>
            <a:ext cx="584380" cy="30827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D2E0A785-ACB4-4C67-BCCF-CA8BDF4F5CC5}"/>
                  </a:ext>
                </a:extLst>
              </p:cNvPr>
              <p:cNvSpPr txBox="1"/>
              <p:nvPr/>
            </p:nvSpPr>
            <p:spPr>
              <a:xfrm>
                <a:off x="849460" y="2452682"/>
                <a:ext cx="16562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D2E0A785-ACB4-4C67-BCCF-CA8BDF4F5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460" y="2452682"/>
                <a:ext cx="165622" cy="184666"/>
              </a:xfrm>
              <a:prstGeom prst="rect">
                <a:avLst/>
              </a:prstGeom>
              <a:blipFill>
                <a:blip r:embed="rId16"/>
                <a:stretch>
                  <a:fillRect l="-7143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E380E6FF-ACB6-4EC2-8BA7-D21AD4CD59D7}"/>
              </a:ext>
            </a:extLst>
          </p:cNvPr>
          <p:cNvCxnSpPr>
            <a:cxnSpLocks/>
          </p:cNvCxnSpPr>
          <p:nvPr/>
        </p:nvCxnSpPr>
        <p:spPr>
          <a:xfrm>
            <a:off x="984895" y="3370145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63C14285-2B31-4EC6-8D82-6797E543B85C}"/>
                  </a:ext>
                </a:extLst>
              </p:cNvPr>
              <p:cNvSpPr txBox="1"/>
              <p:nvPr/>
            </p:nvSpPr>
            <p:spPr>
              <a:xfrm>
                <a:off x="854877" y="3262586"/>
                <a:ext cx="17222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63C14285-2B31-4EC6-8D82-6797E543B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77" y="3262586"/>
                <a:ext cx="172227" cy="184666"/>
              </a:xfrm>
              <a:prstGeom prst="rect">
                <a:avLst/>
              </a:prstGeom>
              <a:blipFill>
                <a:blip r:embed="rId17"/>
                <a:stretch>
                  <a:fillRect l="-7143" r="-7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6623E38E-0DAA-4537-95F9-E02B03F449DD}"/>
              </a:ext>
            </a:extLst>
          </p:cNvPr>
          <p:cNvCxnSpPr>
            <a:cxnSpLocks/>
          </p:cNvCxnSpPr>
          <p:nvPr/>
        </p:nvCxnSpPr>
        <p:spPr>
          <a:xfrm>
            <a:off x="987822" y="1740596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11760679-5405-478D-A313-3D5AE297AF34}"/>
                  </a:ext>
                </a:extLst>
              </p:cNvPr>
              <p:cNvSpPr txBox="1"/>
              <p:nvPr/>
            </p:nvSpPr>
            <p:spPr>
              <a:xfrm>
                <a:off x="857804" y="1633037"/>
                <a:ext cx="17222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11760679-5405-478D-A313-3D5AE297A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04" y="1633037"/>
                <a:ext cx="172227" cy="184666"/>
              </a:xfrm>
              <a:prstGeom prst="rect">
                <a:avLst/>
              </a:prstGeom>
              <a:blipFill>
                <a:blip r:embed="rId18"/>
                <a:stretch>
                  <a:fillRect l="-10714" r="-357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B4AD0A9C-4E63-4CE3-8D7E-16DD0121F399}"/>
                  </a:ext>
                </a:extLst>
              </p:cNvPr>
              <p:cNvSpPr txBox="1"/>
              <p:nvPr/>
            </p:nvSpPr>
            <p:spPr>
              <a:xfrm>
                <a:off x="300759" y="2838205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B4AD0A9C-4E63-4CE3-8D7E-16DD0121F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59" y="2838205"/>
                <a:ext cx="255070" cy="276999"/>
              </a:xfrm>
              <a:prstGeom prst="rect">
                <a:avLst/>
              </a:prstGeom>
              <a:blipFill>
                <a:blip r:embed="rId19"/>
                <a:stretch>
                  <a:fillRect l="-11905" r="-714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7A1A4DC7-77DB-4042-913A-1535D217F46A}"/>
                  </a:ext>
                </a:extLst>
              </p:cNvPr>
              <p:cNvSpPr txBox="1"/>
              <p:nvPr/>
            </p:nvSpPr>
            <p:spPr>
              <a:xfrm>
                <a:off x="303502" y="1954733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7A1A4DC7-77DB-4042-913A-1535D217F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02" y="1954733"/>
                <a:ext cx="255070" cy="276999"/>
              </a:xfrm>
              <a:prstGeom prst="rect">
                <a:avLst/>
              </a:prstGeom>
              <a:blipFill>
                <a:blip r:embed="rId20"/>
                <a:stretch>
                  <a:fillRect l="-11905" r="-476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90DB0E9E-FACA-431B-AE1B-CA4A122C1211}"/>
              </a:ext>
            </a:extLst>
          </p:cNvPr>
          <p:cNvCxnSpPr>
            <a:cxnSpLocks/>
            <a:stCxn id="52" idx="3"/>
          </p:cNvCxnSpPr>
          <p:nvPr/>
        </p:nvCxnSpPr>
        <p:spPr>
          <a:xfrm>
            <a:off x="555829" y="2976705"/>
            <a:ext cx="573082" cy="30178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1EBF840D-45BD-43B4-9378-4FD08190F0A3}"/>
              </a:ext>
            </a:extLst>
          </p:cNvPr>
          <p:cNvCxnSpPr>
            <a:cxnSpLocks/>
            <a:stCxn id="52" idx="3"/>
          </p:cNvCxnSpPr>
          <p:nvPr/>
        </p:nvCxnSpPr>
        <p:spPr>
          <a:xfrm flipV="1">
            <a:off x="555829" y="2651895"/>
            <a:ext cx="576009" cy="32481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BD4384D6-5D46-4F4A-ABC5-718DB3B839D7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558572" y="2093233"/>
            <a:ext cx="574943" cy="37535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FB6C88B0-64FE-406E-BC8D-504A4F0E566E}"/>
              </a:ext>
            </a:extLst>
          </p:cNvPr>
          <p:cNvCxnSpPr>
            <a:cxnSpLocks/>
            <a:stCxn id="53" idx="3"/>
          </p:cNvCxnSpPr>
          <p:nvPr/>
        </p:nvCxnSpPr>
        <p:spPr>
          <a:xfrm flipV="1">
            <a:off x="558572" y="1839158"/>
            <a:ext cx="574943" cy="25407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78B5D80B-01B5-4197-9A8D-DE17D267F215}"/>
              </a:ext>
            </a:extLst>
          </p:cNvPr>
          <p:cNvGrpSpPr/>
          <p:nvPr/>
        </p:nvGrpSpPr>
        <p:grpSpPr>
          <a:xfrm>
            <a:off x="5605135" y="4077256"/>
            <a:ext cx="772572" cy="959535"/>
            <a:chOff x="5605135" y="4077256"/>
            <a:chExt cx="772572" cy="95953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CF907DA-4848-421C-B47E-71167C3B4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605135" y="4077256"/>
              <a:ext cx="772572" cy="959535"/>
            </a:xfrm>
            <a:prstGeom prst="rect">
              <a:avLst/>
            </a:prstGeom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3A6EF887-8B3B-4627-920C-5E20CFFB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664290" y="4137173"/>
              <a:ext cx="653994" cy="653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1599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Randomness Distribution Algorithms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90786" y="4919549"/>
            <a:ext cx="1314647" cy="223949"/>
          </a:xfrm>
        </p:spPr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6520" y="4919549"/>
            <a:ext cx="5807768" cy="230832"/>
          </a:xfrm>
        </p:spPr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DCB9A3E9-0C9F-4E54-BF51-DA80F8BEBA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SMT vs. Heuristic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E62368-9657-47BC-BAF6-73161BC2F646}"/>
              </a:ext>
            </a:extLst>
          </p:cNvPr>
          <p:cNvSpPr txBox="1"/>
          <p:nvPr/>
        </p:nvSpPr>
        <p:spPr>
          <a:xfrm>
            <a:off x="683568" y="1059582"/>
            <a:ext cx="50405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No closed formula for randomness distribution within clusters.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7014017-8606-444F-989C-2C6820C2B6DE}"/>
              </a:ext>
            </a:extLst>
          </p:cNvPr>
          <p:cNvSpPr txBox="1"/>
          <p:nvPr/>
        </p:nvSpPr>
        <p:spPr>
          <a:xfrm>
            <a:off x="1187624" y="1592069"/>
            <a:ext cx="2952328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SMT:</a:t>
            </a:r>
          </a:p>
          <a:p>
            <a:pPr lvl="1"/>
            <a:r>
              <a:rPr lang="en-US" sz="1100" dirty="0">
                <a:solidFill>
                  <a:schemeClr val="tx2"/>
                </a:solidFill>
              </a:rPr>
              <a:t>Use SMT solver to find nearly optimal solution (timeout).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2E2485F-F9A5-4D08-8ACC-FB38F4E275B4}"/>
              </a:ext>
            </a:extLst>
          </p:cNvPr>
          <p:cNvSpPr txBox="1"/>
          <p:nvPr/>
        </p:nvSpPr>
        <p:spPr>
          <a:xfrm>
            <a:off x="4139952" y="1592069"/>
            <a:ext cx="3456384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Heuristic:</a:t>
            </a:r>
          </a:p>
          <a:p>
            <a:pPr lvl="1"/>
            <a:r>
              <a:rPr lang="en-US" sz="1100" dirty="0">
                <a:solidFill>
                  <a:schemeClr val="tx2"/>
                </a:solidFill>
              </a:rPr>
              <a:t>Initialize first gadget and then iteratively search a valid distribution for next gadget..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4A880A-E563-485F-86B8-8DD625AAE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842" y="2463110"/>
            <a:ext cx="5130316" cy="2233416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2BD0203-55B0-4386-B1FC-7683B6966701}"/>
              </a:ext>
            </a:extLst>
          </p:cNvPr>
          <p:cNvSpPr/>
          <p:nvPr/>
        </p:nvSpPr>
        <p:spPr>
          <a:xfrm>
            <a:off x="3563888" y="4553598"/>
            <a:ext cx="252028" cy="180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6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45" name="Grafik 144">
            <a:extLst>
              <a:ext uri="{FF2B5EF4-FFF2-40B4-BE49-F238E27FC236}">
                <a16:creationId xmlns:a16="http://schemas.microsoft.com/office/drawing/2014/main" id="{E377ADBC-B1C2-4E4B-A907-B55449905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389" y="1077512"/>
            <a:ext cx="908873" cy="908873"/>
          </a:xfrm>
          <a:prstGeom prst="rect">
            <a:avLst/>
          </a:prstGeom>
        </p:spPr>
      </p:pic>
      <p:pic>
        <p:nvPicPr>
          <p:cNvPr id="146" name="Grafik 145">
            <a:extLst>
              <a:ext uri="{FF2B5EF4-FFF2-40B4-BE49-F238E27FC236}">
                <a16:creationId xmlns:a16="http://schemas.microsoft.com/office/drawing/2014/main" id="{98621AAA-105A-436A-A4F6-3F20DB939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390" y="2093189"/>
            <a:ext cx="908873" cy="908873"/>
          </a:xfrm>
          <a:prstGeom prst="rect">
            <a:avLst/>
          </a:prstGeom>
        </p:spPr>
      </p:pic>
      <p:pic>
        <p:nvPicPr>
          <p:cNvPr id="147" name="Grafik 146">
            <a:extLst>
              <a:ext uri="{FF2B5EF4-FFF2-40B4-BE49-F238E27FC236}">
                <a16:creationId xmlns:a16="http://schemas.microsoft.com/office/drawing/2014/main" id="{19BA7994-ABE7-4C4C-BB76-318E9DD97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391" y="3113076"/>
            <a:ext cx="908873" cy="908873"/>
          </a:xfrm>
          <a:prstGeom prst="rect">
            <a:avLst/>
          </a:prstGeom>
        </p:spPr>
      </p:pic>
      <p:pic>
        <p:nvPicPr>
          <p:cNvPr id="148" name="Grafik 147">
            <a:extLst>
              <a:ext uri="{FF2B5EF4-FFF2-40B4-BE49-F238E27FC236}">
                <a16:creationId xmlns:a16="http://schemas.microsoft.com/office/drawing/2014/main" id="{C308D160-7ADF-4EEC-A085-0DA47A431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211" y="2653956"/>
            <a:ext cx="908873" cy="908873"/>
          </a:xfrm>
          <a:prstGeom prst="rect">
            <a:avLst/>
          </a:prstGeom>
        </p:spPr>
      </p:pic>
      <p:pic>
        <p:nvPicPr>
          <p:cNvPr id="149" name="Grafik 148">
            <a:extLst>
              <a:ext uri="{FF2B5EF4-FFF2-40B4-BE49-F238E27FC236}">
                <a16:creationId xmlns:a16="http://schemas.microsoft.com/office/drawing/2014/main" id="{1240E333-D86C-4A8E-B160-F16A7D9D5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92" y="2072532"/>
            <a:ext cx="908873" cy="908873"/>
          </a:xfrm>
          <a:prstGeom prst="rect">
            <a:avLst/>
          </a:prstGeom>
        </p:spPr>
      </p:pic>
      <p:pic>
        <p:nvPicPr>
          <p:cNvPr id="150" name="Grafik 149">
            <a:extLst>
              <a:ext uri="{FF2B5EF4-FFF2-40B4-BE49-F238E27FC236}">
                <a16:creationId xmlns:a16="http://schemas.microsoft.com/office/drawing/2014/main" id="{79A6352A-21E7-4CDF-956C-272EE6C97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390" y="1498376"/>
            <a:ext cx="908873" cy="908873"/>
          </a:xfrm>
          <a:prstGeom prst="rect">
            <a:avLst/>
          </a:prstGeom>
        </p:spPr>
      </p:pic>
      <p:cxnSp>
        <p:nvCxnSpPr>
          <p:cNvPr id="151" name="Gerader Verbinder 150">
            <a:extLst>
              <a:ext uri="{FF2B5EF4-FFF2-40B4-BE49-F238E27FC236}">
                <a16:creationId xmlns:a16="http://schemas.microsoft.com/office/drawing/2014/main" id="{8D621FCE-FC28-469C-A299-4D1FB25DA077}"/>
              </a:ext>
            </a:extLst>
          </p:cNvPr>
          <p:cNvCxnSpPr>
            <a:cxnSpLocks/>
          </p:cNvCxnSpPr>
          <p:nvPr/>
        </p:nvCxnSpPr>
        <p:spPr>
          <a:xfrm>
            <a:off x="2424220" y="3415748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r Verbinder 151">
            <a:extLst>
              <a:ext uri="{FF2B5EF4-FFF2-40B4-BE49-F238E27FC236}">
                <a16:creationId xmlns:a16="http://schemas.microsoft.com/office/drawing/2014/main" id="{350C09DC-1853-4615-9DBE-8BA4902D71F9}"/>
              </a:ext>
            </a:extLst>
          </p:cNvPr>
          <p:cNvCxnSpPr>
            <a:cxnSpLocks/>
          </p:cNvCxnSpPr>
          <p:nvPr/>
        </p:nvCxnSpPr>
        <p:spPr>
          <a:xfrm>
            <a:off x="2424220" y="3719459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Gerader Verbinder 152">
            <a:extLst>
              <a:ext uri="{FF2B5EF4-FFF2-40B4-BE49-F238E27FC236}">
                <a16:creationId xmlns:a16="http://schemas.microsoft.com/office/drawing/2014/main" id="{036C8D55-C185-433D-B6A0-5742875ED651}"/>
              </a:ext>
            </a:extLst>
          </p:cNvPr>
          <p:cNvCxnSpPr>
            <a:cxnSpLocks/>
          </p:cNvCxnSpPr>
          <p:nvPr/>
        </p:nvCxnSpPr>
        <p:spPr>
          <a:xfrm>
            <a:off x="2420633" y="2393956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Gerader Verbinder 153">
            <a:extLst>
              <a:ext uri="{FF2B5EF4-FFF2-40B4-BE49-F238E27FC236}">
                <a16:creationId xmlns:a16="http://schemas.microsoft.com/office/drawing/2014/main" id="{4D452484-C9F8-4F14-B9CE-CC957723E4D7}"/>
              </a:ext>
            </a:extLst>
          </p:cNvPr>
          <p:cNvCxnSpPr>
            <a:cxnSpLocks/>
          </p:cNvCxnSpPr>
          <p:nvPr/>
        </p:nvCxnSpPr>
        <p:spPr>
          <a:xfrm>
            <a:off x="2420633" y="2697667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Verbinder: gewinkelt 154">
            <a:extLst>
              <a:ext uri="{FF2B5EF4-FFF2-40B4-BE49-F238E27FC236}">
                <a16:creationId xmlns:a16="http://schemas.microsoft.com/office/drawing/2014/main" id="{9D29930C-49EF-42A7-97A0-D1C2ED7C4D95}"/>
              </a:ext>
            </a:extLst>
          </p:cNvPr>
          <p:cNvCxnSpPr>
            <a:cxnSpLocks/>
          </p:cNvCxnSpPr>
          <p:nvPr/>
        </p:nvCxnSpPr>
        <p:spPr>
          <a:xfrm flipV="1">
            <a:off x="4735483" y="2674592"/>
            <a:ext cx="1276677" cy="432048"/>
          </a:xfrm>
          <a:prstGeom prst="bentConnector3">
            <a:avLst>
              <a:gd name="adj1" fmla="val 58456"/>
            </a:avLst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Verbinder: gewinkelt 155">
            <a:extLst>
              <a:ext uri="{FF2B5EF4-FFF2-40B4-BE49-F238E27FC236}">
                <a16:creationId xmlns:a16="http://schemas.microsoft.com/office/drawing/2014/main" id="{505EA2DD-128E-4AEF-957E-9DE9A6ED9ED5}"/>
              </a:ext>
            </a:extLst>
          </p:cNvPr>
          <p:cNvCxnSpPr>
            <a:cxnSpLocks/>
          </p:cNvCxnSpPr>
          <p:nvPr/>
        </p:nvCxnSpPr>
        <p:spPr>
          <a:xfrm>
            <a:off x="4735483" y="1952813"/>
            <a:ext cx="1276677" cy="426531"/>
          </a:xfrm>
          <a:prstGeom prst="bentConnector3">
            <a:avLst>
              <a:gd name="adj1" fmla="val 57958"/>
            </a:avLst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Gerader Verbinder 156">
            <a:extLst>
              <a:ext uri="{FF2B5EF4-FFF2-40B4-BE49-F238E27FC236}">
                <a16:creationId xmlns:a16="http://schemas.microsoft.com/office/drawing/2014/main" id="{49591806-2790-4567-8AFB-D90FE56C0D76}"/>
              </a:ext>
            </a:extLst>
          </p:cNvPr>
          <p:cNvCxnSpPr>
            <a:cxnSpLocks/>
          </p:cNvCxnSpPr>
          <p:nvPr/>
        </p:nvCxnSpPr>
        <p:spPr>
          <a:xfrm>
            <a:off x="6488984" y="2526968"/>
            <a:ext cx="216024" cy="3607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Gerader Verbinder 157">
            <a:extLst>
              <a:ext uri="{FF2B5EF4-FFF2-40B4-BE49-F238E27FC236}">
                <a16:creationId xmlns:a16="http://schemas.microsoft.com/office/drawing/2014/main" id="{18EC2D28-A72C-42E0-BA3C-425A3A2649EE}"/>
              </a:ext>
            </a:extLst>
          </p:cNvPr>
          <p:cNvCxnSpPr>
            <a:cxnSpLocks/>
          </p:cNvCxnSpPr>
          <p:nvPr/>
        </p:nvCxnSpPr>
        <p:spPr>
          <a:xfrm>
            <a:off x="2424220" y="1379532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Gerader Verbinder 158">
            <a:extLst>
              <a:ext uri="{FF2B5EF4-FFF2-40B4-BE49-F238E27FC236}">
                <a16:creationId xmlns:a16="http://schemas.microsoft.com/office/drawing/2014/main" id="{C06D3045-7A2A-4082-B5CD-1133E426E91F}"/>
              </a:ext>
            </a:extLst>
          </p:cNvPr>
          <p:cNvCxnSpPr>
            <a:cxnSpLocks/>
          </p:cNvCxnSpPr>
          <p:nvPr/>
        </p:nvCxnSpPr>
        <p:spPr>
          <a:xfrm>
            <a:off x="2424220" y="1683243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Verbinder: gewinkelt 159">
            <a:extLst>
              <a:ext uri="{FF2B5EF4-FFF2-40B4-BE49-F238E27FC236}">
                <a16:creationId xmlns:a16="http://schemas.microsoft.com/office/drawing/2014/main" id="{4C65F5A5-A54A-4C7D-9BCE-0EC0FACE0034}"/>
              </a:ext>
            </a:extLst>
          </p:cNvPr>
          <p:cNvCxnSpPr>
            <a:cxnSpLocks/>
          </p:cNvCxnSpPr>
          <p:nvPr/>
        </p:nvCxnSpPr>
        <p:spPr>
          <a:xfrm>
            <a:off x="3131840" y="1531296"/>
            <a:ext cx="1128564" cy="271955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Verbinder: gewinkelt 160">
            <a:extLst>
              <a:ext uri="{FF2B5EF4-FFF2-40B4-BE49-F238E27FC236}">
                <a16:creationId xmlns:a16="http://schemas.microsoft.com/office/drawing/2014/main" id="{123BBCAD-67E2-404E-A133-B7DFD08E7A37}"/>
              </a:ext>
            </a:extLst>
          </p:cNvPr>
          <p:cNvCxnSpPr>
            <a:cxnSpLocks/>
          </p:cNvCxnSpPr>
          <p:nvPr/>
        </p:nvCxnSpPr>
        <p:spPr>
          <a:xfrm flipV="1">
            <a:off x="3131840" y="2098528"/>
            <a:ext cx="1128564" cy="449098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Verbinder: gewinkelt 161">
            <a:extLst>
              <a:ext uri="{FF2B5EF4-FFF2-40B4-BE49-F238E27FC236}">
                <a16:creationId xmlns:a16="http://schemas.microsoft.com/office/drawing/2014/main" id="{AACFC228-C690-4F36-9434-369B8F1EBE6D}"/>
              </a:ext>
            </a:extLst>
          </p:cNvPr>
          <p:cNvCxnSpPr>
            <a:cxnSpLocks/>
          </p:cNvCxnSpPr>
          <p:nvPr/>
        </p:nvCxnSpPr>
        <p:spPr>
          <a:xfrm>
            <a:off x="3131840" y="2547626"/>
            <a:ext cx="1128564" cy="411551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Verbinder: gewinkelt 162">
            <a:extLst>
              <a:ext uri="{FF2B5EF4-FFF2-40B4-BE49-F238E27FC236}">
                <a16:creationId xmlns:a16="http://schemas.microsoft.com/office/drawing/2014/main" id="{716287E6-28D3-4831-ABCC-E9327B587FDF}"/>
              </a:ext>
            </a:extLst>
          </p:cNvPr>
          <p:cNvCxnSpPr>
            <a:cxnSpLocks/>
          </p:cNvCxnSpPr>
          <p:nvPr/>
        </p:nvCxnSpPr>
        <p:spPr>
          <a:xfrm flipV="1">
            <a:off x="3131840" y="3256717"/>
            <a:ext cx="1128564" cy="310795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Ellipse 163">
            <a:extLst>
              <a:ext uri="{FF2B5EF4-FFF2-40B4-BE49-F238E27FC236}">
                <a16:creationId xmlns:a16="http://schemas.microsoft.com/office/drawing/2014/main" id="{0C6AB1DE-8151-4BB4-8950-6291E9077AEE}"/>
              </a:ext>
            </a:extLst>
          </p:cNvPr>
          <p:cNvSpPr/>
          <p:nvPr/>
        </p:nvSpPr>
        <p:spPr>
          <a:xfrm>
            <a:off x="3633086" y="2489443"/>
            <a:ext cx="126072" cy="1307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165" name="Gruppieren 164">
            <a:extLst>
              <a:ext uri="{FF2B5EF4-FFF2-40B4-BE49-F238E27FC236}">
                <a16:creationId xmlns:a16="http://schemas.microsoft.com/office/drawing/2014/main" id="{B99DF900-5C46-476F-94AB-195BC679CC5F}"/>
              </a:ext>
            </a:extLst>
          </p:cNvPr>
          <p:cNvGrpSpPr/>
          <p:nvPr/>
        </p:nvGrpSpPr>
        <p:grpSpPr>
          <a:xfrm>
            <a:off x="4968144" y="1667273"/>
            <a:ext cx="467952" cy="581992"/>
            <a:chOff x="3900756" y="3075806"/>
            <a:chExt cx="467952" cy="581992"/>
          </a:xfrm>
          <a:solidFill>
            <a:schemeClr val="bg1"/>
          </a:solidFill>
        </p:grpSpPr>
        <p:sp>
          <p:nvSpPr>
            <p:cNvPr id="166" name="Rechteck: abgerundete Ecken 165">
              <a:extLst>
                <a:ext uri="{FF2B5EF4-FFF2-40B4-BE49-F238E27FC236}">
                  <a16:creationId xmlns:a16="http://schemas.microsoft.com/office/drawing/2014/main" id="{837CC1A3-DDAD-40D8-A6A6-9AA08E27AD58}"/>
                </a:ext>
              </a:extLst>
            </p:cNvPr>
            <p:cNvSpPr/>
            <p:nvPr/>
          </p:nvSpPr>
          <p:spPr>
            <a:xfrm>
              <a:off x="3990756" y="3075806"/>
              <a:ext cx="287952" cy="581992"/>
            </a:xfrm>
            <a:prstGeom prst="roundRect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Gleichschenkliges Dreieck 166">
              <a:extLst>
                <a:ext uri="{FF2B5EF4-FFF2-40B4-BE49-F238E27FC236}">
                  <a16:creationId xmlns:a16="http://schemas.microsoft.com/office/drawing/2014/main" id="{8C74BA7E-BB3D-4DB5-B223-16CE60376AE3}"/>
                </a:ext>
              </a:extLst>
            </p:cNvPr>
            <p:cNvSpPr/>
            <p:nvPr/>
          </p:nvSpPr>
          <p:spPr>
            <a:xfrm>
              <a:off x="4041733" y="3435846"/>
              <a:ext cx="185997" cy="216024"/>
            </a:xfrm>
            <a:prstGeom prst="triangle">
              <a:avLst/>
            </a:prstGeom>
            <a:grpFill/>
            <a:ln w="28575" cap="rnd">
              <a:solidFill>
                <a:schemeClr val="tx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8" name="Gerader Verbinder 167">
              <a:extLst>
                <a:ext uri="{FF2B5EF4-FFF2-40B4-BE49-F238E27FC236}">
                  <a16:creationId xmlns:a16="http://schemas.microsoft.com/office/drawing/2014/main" id="{257EFDA0-4D4A-4B03-867B-07F3E94F03C9}"/>
                </a:ext>
              </a:extLst>
            </p:cNvPr>
            <p:cNvCxnSpPr>
              <a:stCxn id="166" idx="3"/>
            </p:cNvCxnSpPr>
            <p:nvPr/>
          </p:nvCxnSpPr>
          <p:spPr>
            <a:xfrm>
              <a:off x="4278708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r Verbinder 168">
              <a:extLst>
                <a:ext uri="{FF2B5EF4-FFF2-40B4-BE49-F238E27FC236}">
                  <a16:creationId xmlns:a16="http://schemas.microsoft.com/office/drawing/2014/main" id="{94F04EEA-B133-4AA2-94B9-93244B7B1002}"/>
                </a:ext>
              </a:extLst>
            </p:cNvPr>
            <p:cNvCxnSpPr>
              <a:cxnSpLocks/>
            </p:cNvCxnSpPr>
            <p:nvPr/>
          </p:nvCxnSpPr>
          <p:spPr>
            <a:xfrm>
              <a:off x="3900756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uppieren 169">
            <a:extLst>
              <a:ext uri="{FF2B5EF4-FFF2-40B4-BE49-F238E27FC236}">
                <a16:creationId xmlns:a16="http://schemas.microsoft.com/office/drawing/2014/main" id="{A4F767A5-73E2-4252-8547-E8D966C08B5F}"/>
              </a:ext>
            </a:extLst>
          </p:cNvPr>
          <p:cNvGrpSpPr/>
          <p:nvPr/>
        </p:nvGrpSpPr>
        <p:grpSpPr>
          <a:xfrm>
            <a:off x="4964996" y="2815644"/>
            <a:ext cx="467952" cy="581992"/>
            <a:chOff x="3900756" y="3075806"/>
            <a:chExt cx="467952" cy="581992"/>
          </a:xfrm>
          <a:solidFill>
            <a:schemeClr val="bg1"/>
          </a:solidFill>
        </p:grpSpPr>
        <p:sp>
          <p:nvSpPr>
            <p:cNvPr id="171" name="Rechteck: abgerundete Ecken 170">
              <a:extLst>
                <a:ext uri="{FF2B5EF4-FFF2-40B4-BE49-F238E27FC236}">
                  <a16:creationId xmlns:a16="http://schemas.microsoft.com/office/drawing/2014/main" id="{88C2A664-C6D3-4789-ACB6-52F060A01982}"/>
                </a:ext>
              </a:extLst>
            </p:cNvPr>
            <p:cNvSpPr/>
            <p:nvPr/>
          </p:nvSpPr>
          <p:spPr>
            <a:xfrm>
              <a:off x="3990756" y="3075806"/>
              <a:ext cx="287952" cy="581992"/>
            </a:xfrm>
            <a:prstGeom prst="roundRect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Gleichschenkliges Dreieck 171">
              <a:extLst>
                <a:ext uri="{FF2B5EF4-FFF2-40B4-BE49-F238E27FC236}">
                  <a16:creationId xmlns:a16="http://schemas.microsoft.com/office/drawing/2014/main" id="{38A2F6B0-FC2D-4B10-95C5-C60506AD7EB3}"/>
                </a:ext>
              </a:extLst>
            </p:cNvPr>
            <p:cNvSpPr/>
            <p:nvPr/>
          </p:nvSpPr>
          <p:spPr>
            <a:xfrm>
              <a:off x="4041733" y="3435846"/>
              <a:ext cx="185997" cy="216024"/>
            </a:xfrm>
            <a:prstGeom prst="triangle">
              <a:avLst/>
            </a:prstGeom>
            <a:grpFill/>
            <a:ln w="28575" cap="rnd">
              <a:solidFill>
                <a:schemeClr val="tx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3" name="Gerader Verbinder 172">
              <a:extLst>
                <a:ext uri="{FF2B5EF4-FFF2-40B4-BE49-F238E27FC236}">
                  <a16:creationId xmlns:a16="http://schemas.microsoft.com/office/drawing/2014/main" id="{B0436FAA-E827-4263-A20C-0D3DE8175281}"/>
                </a:ext>
              </a:extLst>
            </p:cNvPr>
            <p:cNvCxnSpPr>
              <a:stCxn id="171" idx="3"/>
            </p:cNvCxnSpPr>
            <p:nvPr/>
          </p:nvCxnSpPr>
          <p:spPr>
            <a:xfrm>
              <a:off x="4278708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r Verbinder 173">
              <a:extLst>
                <a:ext uri="{FF2B5EF4-FFF2-40B4-BE49-F238E27FC236}">
                  <a16:creationId xmlns:a16="http://schemas.microsoft.com/office/drawing/2014/main" id="{7541FA7F-A942-4E38-8135-F92B3F72D4DB}"/>
                </a:ext>
              </a:extLst>
            </p:cNvPr>
            <p:cNvCxnSpPr>
              <a:cxnSpLocks/>
            </p:cNvCxnSpPr>
            <p:nvPr/>
          </p:nvCxnSpPr>
          <p:spPr>
            <a:xfrm>
              <a:off x="3900756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5" name="Grafik 174">
            <a:extLst>
              <a:ext uri="{FF2B5EF4-FFF2-40B4-BE49-F238E27FC236}">
                <a16:creationId xmlns:a16="http://schemas.microsoft.com/office/drawing/2014/main" id="{65513921-742F-4582-8E98-5723C7E0D15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29440" y="2419844"/>
            <a:ext cx="333557" cy="333557"/>
          </a:xfrm>
          <a:prstGeom prst="rect">
            <a:avLst/>
          </a:prstGeom>
        </p:spPr>
      </p:pic>
      <p:pic>
        <p:nvPicPr>
          <p:cNvPr id="176" name="Grafik 175">
            <a:extLst>
              <a:ext uri="{FF2B5EF4-FFF2-40B4-BE49-F238E27FC236}">
                <a16:creationId xmlns:a16="http://schemas.microsoft.com/office/drawing/2014/main" id="{2005A5A5-D5F2-4093-84CC-DCA714B605F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8454" y="3139687"/>
            <a:ext cx="333557" cy="333557"/>
          </a:xfrm>
          <a:prstGeom prst="rect">
            <a:avLst/>
          </a:prstGeom>
        </p:spPr>
      </p:pic>
      <p:sp>
        <p:nvSpPr>
          <p:cNvPr id="179" name="Titel 1">
            <a:extLst>
              <a:ext uri="{FF2B5EF4-FFF2-40B4-BE49-F238E27FC236}">
                <a16:creationId xmlns:a16="http://schemas.microsoft.com/office/drawing/2014/main" id="{2DEDB9B6-6E6A-48FC-BA67-CC2C515A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8419"/>
            <a:ext cx="6696744" cy="303599"/>
          </a:xfrm>
        </p:spPr>
        <p:txBody>
          <a:bodyPr/>
          <a:lstStyle/>
          <a:p>
            <a:r>
              <a:rPr lang="en-US" dirty="0"/>
              <a:t>ISW-Probing Model</a:t>
            </a:r>
          </a:p>
        </p:txBody>
      </p:sp>
      <p:sp>
        <p:nvSpPr>
          <p:cNvPr id="180" name="Textplatzhalter 1">
            <a:extLst>
              <a:ext uri="{FF2B5EF4-FFF2-40B4-BE49-F238E27FC236}">
                <a16:creationId xmlns:a16="http://schemas.microsoft.com/office/drawing/2014/main" id="{BF317775-68B5-433F-ACAC-E726A8D153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Glitch-Extended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D0EC4A3-2ACB-4D49-B4F8-435F73F19E90}"/>
              </a:ext>
            </a:extLst>
          </p:cNvPr>
          <p:cNvGrpSpPr/>
          <p:nvPr/>
        </p:nvGrpSpPr>
        <p:grpSpPr>
          <a:xfrm>
            <a:off x="2424220" y="3113249"/>
            <a:ext cx="1427700" cy="908873"/>
            <a:chOff x="2424220" y="3113249"/>
            <a:chExt cx="1427700" cy="908873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0B506E58-E649-405B-9C36-1EBD2661B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48388" y="3113249"/>
              <a:ext cx="908873" cy="908873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708CAF28-1650-40F5-BEDA-ABA80C5698B3}"/>
                </a:ext>
              </a:extLst>
            </p:cNvPr>
            <p:cNvCxnSpPr>
              <a:cxnSpLocks/>
            </p:cNvCxnSpPr>
            <p:nvPr/>
          </p:nvCxnSpPr>
          <p:spPr>
            <a:xfrm>
              <a:off x="2424220" y="3415748"/>
              <a:ext cx="224491" cy="0"/>
            </a:xfrm>
            <a:prstGeom prst="line">
              <a:avLst/>
            </a:prstGeom>
            <a:ln w="47625">
              <a:solidFill>
                <a:srgbClr val="B90B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7BAD6E9E-A2FB-481C-BFFE-A14B71D8B202}"/>
                </a:ext>
              </a:extLst>
            </p:cNvPr>
            <p:cNvCxnSpPr>
              <a:cxnSpLocks/>
            </p:cNvCxnSpPr>
            <p:nvPr/>
          </p:nvCxnSpPr>
          <p:spPr>
            <a:xfrm>
              <a:off x="2424220" y="3720494"/>
              <a:ext cx="224491" cy="0"/>
            </a:xfrm>
            <a:prstGeom prst="line">
              <a:avLst/>
            </a:prstGeom>
            <a:ln w="47625">
              <a:solidFill>
                <a:srgbClr val="B90B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Verbinder: gewinkelt 2">
              <a:extLst>
                <a:ext uri="{FF2B5EF4-FFF2-40B4-BE49-F238E27FC236}">
                  <a16:creationId xmlns:a16="http://schemas.microsoft.com/office/drawing/2014/main" id="{2EA4C204-BCAE-4CA4-8B17-53E0510374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1840" y="3256717"/>
              <a:ext cx="720080" cy="310795"/>
            </a:xfrm>
            <a:prstGeom prst="bentConnector3">
              <a:avLst>
                <a:gd name="adj1" fmla="val 78440"/>
              </a:avLst>
            </a:prstGeom>
            <a:ln w="47625">
              <a:solidFill>
                <a:srgbClr val="B90B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92C6F50-BBA2-4433-9755-60B1D397FA78}"/>
              </a:ext>
            </a:extLst>
          </p:cNvPr>
          <p:cNvGrpSpPr/>
          <p:nvPr/>
        </p:nvGrpSpPr>
        <p:grpSpPr>
          <a:xfrm>
            <a:off x="5364088" y="1952813"/>
            <a:ext cx="1344989" cy="1153827"/>
            <a:chOff x="5364088" y="1952813"/>
            <a:chExt cx="1344989" cy="1153827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F49A64BE-ED1B-4671-97CD-AFA0EC4DC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00204" y="2072432"/>
              <a:ext cx="908873" cy="908873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06AEE86-C8DE-4DA9-883F-B72957497A07}"/>
                </a:ext>
              </a:extLst>
            </p:cNvPr>
            <p:cNvCxnSpPr>
              <a:cxnSpLocks/>
            </p:cNvCxnSpPr>
            <p:nvPr/>
          </p:nvCxnSpPr>
          <p:spPr>
            <a:xfrm>
              <a:off x="6488984" y="2526869"/>
              <a:ext cx="154151" cy="0"/>
            </a:xfrm>
            <a:prstGeom prst="line">
              <a:avLst/>
            </a:prstGeom>
            <a:ln w="476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Verbinder: gewinkelt 15">
              <a:extLst>
                <a:ext uri="{FF2B5EF4-FFF2-40B4-BE49-F238E27FC236}">
                  <a16:creationId xmlns:a16="http://schemas.microsoft.com/office/drawing/2014/main" id="{3C069CE6-F568-4944-8DFB-17C99F1E05AB}"/>
                </a:ext>
              </a:extLst>
            </p:cNvPr>
            <p:cNvCxnSpPr>
              <a:cxnSpLocks/>
            </p:cNvCxnSpPr>
            <p:nvPr/>
          </p:nvCxnSpPr>
          <p:spPr>
            <a:xfrm>
              <a:off x="5364088" y="1952813"/>
              <a:ext cx="648072" cy="426531"/>
            </a:xfrm>
            <a:prstGeom prst="bentConnector3">
              <a:avLst>
                <a:gd name="adj1" fmla="val 17666"/>
              </a:avLst>
            </a:prstGeom>
            <a:ln w="476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Verbinder: gewinkelt 22">
              <a:extLst>
                <a:ext uri="{FF2B5EF4-FFF2-40B4-BE49-F238E27FC236}">
                  <a16:creationId xmlns:a16="http://schemas.microsoft.com/office/drawing/2014/main" id="{E2E394C7-9638-4D2E-B734-42F06B8A23F2}"/>
                </a:ext>
              </a:extLst>
            </p:cNvPr>
            <p:cNvCxnSpPr/>
            <p:nvPr/>
          </p:nvCxnSpPr>
          <p:spPr>
            <a:xfrm rot="10800000" flipV="1">
              <a:off x="5364088" y="2674592"/>
              <a:ext cx="648072" cy="432048"/>
            </a:xfrm>
            <a:prstGeom prst="bentConnector3">
              <a:avLst>
                <a:gd name="adj1" fmla="val 82334"/>
              </a:avLst>
            </a:prstGeom>
            <a:ln w="476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1E6C3A0E-ECCF-43BC-A2F0-7E864F89BEE2}"/>
              </a:ext>
            </a:extLst>
          </p:cNvPr>
          <p:cNvSpPr txBox="1"/>
          <p:nvPr/>
        </p:nvSpPr>
        <p:spPr>
          <a:xfrm>
            <a:off x="5148064" y="4021948"/>
            <a:ext cx="303586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t-Probing Security</a:t>
            </a:r>
          </a:p>
          <a:p>
            <a:pPr lvl="1"/>
            <a:r>
              <a:rPr lang="en-US" i="1" dirty="0">
                <a:solidFill>
                  <a:schemeClr val="tx2"/>
                </a:solidFill>
              </a:rPr>
              <a:t>Up to t probes can be simulated without access to any secret.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3ED96D91-547A-4544-BE17-187995BB32B0}"/>
              </a:ext>
            </a:extLst>
          </p:cNvPr>
          <p:cNvSpPr txBox="1"/>
          <p:nvPr/>
        </p:nvSpPr>
        <p:spPr>
          <a:xfrm>
            <a:off x="792435" y="4023170"/>
            <a:ext cx="431353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Model:</a:t>
            </a:r>
          </a:p>
          <a:p>
            <a:pPr lvl="1"/>
            <a:r>
              <a:rPr lang="en-US" i="1" dirty="0">
                <a:solidFill>
                  <a:schemeClr val="tx2"/>
                </a:solidFill>
              </a:rPr>
              <a:t>Free placement of probes, where each probe leak the exact values of last synchronization points.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EB928888-D172-426C-9F62-69901E46A020}"/>
              </a:ext>
            </a:extLst>
          </p:cNvPr>
          <p:cNvSpPr txBox="1"/>
          <p:nvPr/>
        </p:nvSpPr>
        <p:spPr>
          <a:xfrm>
            <a:off x="7884368" y="4652812"/>
            <a:ext cx="1233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[Faust et al, 2018]</a:t>
            </a:r>
          </a:p>
        </p:txBody>
      </p:sp>
    </p:spTree>
    <p:extLst>
      <p:ext uri="{BB962C8B-B14F-4D97-AF65-F5344CB8AC3E}">
        <p14:creationId xmlns:p14="http://schemas.microsoft.com/office/powerpoint/2010/main" val="353111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feld 141">
            <a:extLst>
              <a:ext uri="{FF2B5EF4-FFF2-40B4-BE49-F238E27FC236}">
                <a16:creationId xmlns:a16="http://schemas.microsoft.com/office/drawing/2014/main" id="{5AD91531-B8B9-4D10-9E4F-BB059A2CA935}"/>
              </a:ext>
            </a:extLst>
          </p:cNvPr>
          <p:cNvSpPr txBox="1"/>
          <p:nvPr/>
        </p:nvSpPr>
        <p:spPr>
          <a:xfrm>
            <a:off x="4467055" y="4075637"/>
            <a:ext cx="416082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Masking of Circuits:</a:t>
            </a:r>
          </a:p>
          <a:p>
            <a:pPr lvl="1"/>
            <a:r>
              <a:rPr lang="en-US" i="1" dirty="0">
                <a:solidFill>
                  <a:schemeClr val="tx2"/>
                </a:solidFill>
              </a:rPr>
              <a:t>Replace each gate with gadgets, such that composition is probing secure.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B7617386-79E7-4B5D-9D7B-83FDAB542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89" y="1077512"/>
            <a:ext cx="908873" cy="90887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8FEDB144-DAE0-4A21-B947-E2DE2036C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90" y="2093189"/>
            <a:ext cx="908873" cy="90887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D17AD425-7046-45D7-B949-533FB003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91" y="3113076"/>
            <a:ext cx="908873" cy="908873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6B7B455-91EB-4BD7-A41E-53927287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11" y="2653956"/>
            <a:ext cx="908873" cy="90887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E9931CC-CE4D-4249-B079-D6B6C0161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492" y="2072532"/>
            <a:ext cx="908873" cy="9088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6883499-16CF-4919-BE93-6A52D8696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390" y="1498376"/>
            <a:ext cx="908873" cy="908873"/>
          </a:xfrm>
          <a:prstGeom prst="rect">
            <a:avLst/>
          </a:prstGeom>
        </p:spPr>
      </p:pic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1888090E-4207-4BBB-8F17-87807B50E494}"/>
              </a:ext>
            </a:extLst>
          </p:cNvPr>
          <p:cNvCxnSpPr>
            <a:cxnSpLocks/>
          </p:cNvCxnSpPr>
          <p:nvPr/>
        </p:nvCxnSpPr>
        <p:spPr>
          <a:xfrm>
            <a:off x="2424220" y="3415748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8B8893E6-98C1-4071-B1F5-831629FDA99D}"/>
              </a:ext>
            </a:extLst>
          </p:cNvPr>
          <p:cNvCxnSpPr>
            <a:cxnSpLocks/>
          </p:cNvCxnSpPr>
          <p:nvPr/>
        </p:nvCxnSpPr>
        <p:spPr>
          <a:xfrm>
            <a:off x="2424220" y="3719459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3DB92549-C60A-4A4F-9EC6-5CBCD1E08BE2}"/>
              </a:ext>
            </a:extLst>
          </p:cNvPr>
          <p:cNvCxnSpPr>
            <a:cxnSpLocks/>
          </p:cNvCxnSpPr>
          <p:nvPr/>
        </p:nvCxnSpPr>
        <p:spPr>
          <a:xfrm>
            <a:off x="2420633" y="2393956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AE9CAA95-C536-42C7-B6FE-2BC32F912CA7}"/>
              </a:ext>
            </a:extLst>
          </p:cNvPr>
          <p:cNvCxnSpPr>
            <a:cxnSpLocks/>
          </p:cNvCxnSpPr>
          <p:nvPr/>
        </p:nvCxnSpPr>
        <p:spPr>
          <a:xfrm>
            <a:off x="2420633" y="2697667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via Composition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/>
              <a:t> </a:t>
            </a:r>
            <a:endParaRPr lang="de-DE" dirty="0"/>
          </a:p>
        </p:txBody>
      </p:sp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2E093F73-C2AA-450E-9EE4-098B254626E6}"/>
              </a:ext>
            </a:extLst>
          </p:cNvPr>
          <p:cNvCxnSpPr>
            <a:cxnSpLocks/>
          </p:cNvCxnSpPr>
          <p:nvPr/>
        </p:nvCxnSpPr>
        <p:spPr>
          <a:xfrm flipV="1">
            <a:off x="4735483" y="2674592"/>
            <a:ext cx="1276677" cy="432048"/>
          </a:xfrm>
          <a:prstGeom prst="bentConnector3">
            <a:avLst>
              <a:gd name="adj1" fmla="val 58456"/>
            </a:avLst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C77EB36B-4360-4C55-B0D9-7EC6E3AA8221}"/>
              </a:ext>
            </a:extLst>
          </p:cNvPr>
          <p:cNvCxnSpPr>
            <a:cxnSpLocks/>
          </p:cNvCxnSpPr>
          <p:nvPr/>
        </p:nvCxnSpPr>
        <p:spPr>
          <a:xfrm>
            <a:off x="4735483" y="1952813"/>
            <a:ext cx="1276677" cy="426531"/>
          </a:xfrm>
          <a:prstGeom prst="bentConnector3">
            <a:avLst>
              <a:gd name="adj1" fmla="val 57958"/>
            </a:avLst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569EF925-CF21-41DB-854A-4577FF00E967}"/>
              </a:ext>
            </a:extLst>
          </p:cNvPr>
          <p:cNvCxnSpPr>
            <a:cxnSpLocks/>
          </p:cNvCxnSpPr>
          <p:nvPr/>
        </p:nvCxnSpPr>
        <p:spPr>
          <a:xfrm>
            <a:off x="6488984" y="2526968"/>
            <a:ext cx="216024" cy="3607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D38CA0F3-6390-4981-B14A-D02F2F8AFCD9}"/>
              </a:ext>
            </a:extLst>
          </p:cNvPr>
          <p:cNvCxnSpPr>
            <a:cxnSpLocks/>
          </p:cNvCxnSpPr>
          <p:nvPr/>
        </p:nvCxnSpPr>
        <p:spPr>
          <a:xfrm>
            <a:off x="2424220" y="1379532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584D1F1-C04B-4914-8DE5-8889799098D3}"/>
              </a:ext>
            </a:extLst>
          </p:cNvPr>
          <p:cNvCxnSpPr>
            <a:cxnSpLocks/>
          </p:cNvCxnSpPr>
          <p:nvPr/>
        </p:nvCxnSpPr>
        <p:spPr>
          <a:xfrm>
            <a:off x="2424220" y="1683243"/>
            <a:ext cx="224491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50614CE2-7FD6-453B-9B51-066449DA32D6}"/>
              </a:ext>
            </a:extLst>
          </p:cNvPr>
          <p:cNvCxnSpPr>
            <a:cxnSpLocks/>
          </p:cNvCxnSpPr>
          <p:nvPr/>
        </p:nvCxnSpPr>
        <p:spPr>
          <a:xfrm>
            <a:off x="3131840" y="1531296"/>
            <a:ext cx="1128564" cy="271955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6DFF9A4E-8EE8-438E-8195-DBE3AAF52D64}"/>
              </a:ext>
            </a:extLst>
          </p:cNvPr>
          <p:cNvCxnSpPr>
            <a:cxnSpLocks/>
          </p:cNvCxnSpPr>
          <p:nvPr/>
        </p:nvCxnSpPr>
        <p:spPr>
          <a:xfrm flipV="1">
            <a:off x="3131840" y="2098528"/>
            <a:ext cx="1128564" cy="449098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1FC7CB0F-38CE-4A98-89AA-9F260810465E}"/>
              </a:ext>
            </a:extLst>
          </p:cNvPr>
          <p:cNvCxnSpPr>
            <a:cxnSpLocks/>
          </p:cNvCxnSpPr>
          <p:nvPr/>
        </p:nvCxnSpPr>
        <p:spPr>
          <a:xfrm>
            <a:off x="3131840" y="2547626"/>
            <a:ext cx="1128564" cy="411551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AB89922B-A70B-4A11-B4A4-C5F6C0B0944E}"/>
              </a:ext>
            </a:extLst>
          </p:cNvPr>
          <p:cNvCxnSpPr>
            <a:cxnSpLocks/>
          </p:cNvCxnSpPr>
          <p:nvPr/>
        </p:nvCxnSpPr>
        <p:spPr>
          <a:xfrm flipV="1">
            <a:off x="3131840" y="3256717"/>
            <a:ext cx="1128564" cy="310795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C611CCF4-571B-470C-848D-EA6C623AAB8F}"/>
              </a:ext>
            </a:extLst>
          </p:cNvPr>
          <p:cNvSpPr/>
          <p:nvPr/>
        </p:nvSpPr>
        <p:spPr>
          <a:xfrm>
            <a:off x="3633086" y="2489443"/>
            <a:ext cx="126072" cy="1307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440572A2-FF23-4634-ABB3-FDA04DB829EB}"/>
              </a:ext>
            </a:extLst>
          </p:cNvPr>
          <p:cNvGrpSpPr/>
          <p:nvPr/>
        </p:nvGrpSpPr>
        <p:grpSpPr>
          <a:xfrm>
            <a:off x="4968144" y="1667273"/>
            <a:ext cx="467952" cy="581992"/>
            <a:chOff x="3900756" y="3075806"/>
            <a:chExt cx="467952" cy="581992"/>
          </a:xfrm>
          <a:solidFill>
            <a:schemeClr val="bg1"/>
          </a:solidFill>
        </p:grpSpPr>
        <p:sp>
          <p:nvSpPr>
            <p:cNvPr id="99" name="Rechteck: abgerundete Ecken 98">
              <a:extLst>
                <a:ext uri="{FF2B5EF4-FFF2-40B4-BE49-F238E27FC236}">
                  <a16:creationId xmlns:a16="http://schemas.microsoft.com/office/drawing/2014/main" id="{5F95E0D6-F1B4-409A-B635-8F1A505D2E96}"/>
                </a:ext>
              </a:extLst>
            </p:cNvPr>
            <p:cNvSpPr/>
            <p:nvPr/>
          </p:nvSpPr>
          <p:spPr>
            <a:xfrm>
              <a:off x="3990756" y="3075806"/>
              <a:ext cx="287952" cy="581992"/>
            </a:xfrm>
            <a:prstGeom prst="roundRect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Gleichschenkliges Dreieck 99">
              <a:extLst>
                <a:ext uri="{FF2B5EF4-FFF2-40B4-BE49-F238E27FC236}">
                  <a16:creationId xmlns:a16="http://schemas.microsoft.com/office/drawing/2014/main" id="{F05CF576-159D-4B38-8E33-62FB4CC7DFBB}"/>
                </a:ext>
              </a:extLst>
            </p:cNvPr>
            <p:cNvSpPr/>
            <p:nvPr/>
          </p:nvSpPr>
          <p:spPr>
            <a:xfrm>
              <a:off x="4041733" y="3435846"/>
              <a:ext cx="185997" cy="216024"/>
            </a:xfrm>
            <a:prstGeom prst="triangle">
              <a:avLst/>
            </a:prstGeom>
            <a:grpFill/>
            <a:ln w="28575" cap="rnd">
              <a:solidFill>
                <a:schemeClr val="tx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3B76E5FD-A1AE-4E67-B586-D97EFBF0E7CF}"/>
                </a:ext>
              </a:extLst>
            </p:cNvPr>
            <p:cNvCxnSpPr>
              <a:stCxn id="99" idx="3"/>
            </p:cNvCxnSpPr>
            <p:nvPr/>
          </p:nvCxnSpPr>
          <p:spPr>
            <a:xfrm>
              <a:off x="4278708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r Verbinder 101">
              <a:extLst>
                <a:ext uri="{FF2B5EF4-FFF2-40B4-BE49-F238E27FC236}">
                  <a16:creationId xmlns:a16="http://schemas.microsoft.com/office/drawing/2014/main" id="{731F5F5C-6B7D-41A6-B4A2-3602AA994594}"/>
                </a:ext>
              </a:extLst>
            </p:cNvPr>
            <p:cNvCxnSpPr>
              <a:cxnSpLocks/>
            </p:cNvCxnSpPr>
            <p:nvPr/>
          </p:nvCxnSpPr>
          <p:spPr>
            <a:xfrm>
              <a:off x="3900756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A8A4887E-53C0-42F3-A927-3E0A4EDB10B2}"/>
              </a:ext>
            </a:extLst>
          </p:cNvPr>
          <p:cNvGrpSpPr/>
          <p:nvPr/>
        </p:nvGrpSpPr>
        <p:grpSpPr>
          <a:xfrm>
            <a:off x="4964996" y="2815644"/>
            <a:ext cx="467952" cy="581992"/>
            <a:chOff x="3900756" y="3075806"/>
            <a:chExt cx="467952" cy="581992"/>
          </a:xfrm>
          <a:solidFill>
            <a:schemeClr val="bg1"/>
          </a:solidFill>
        </p:grpSpPr>
        <p:sp>
          <p:nvSpPr>
            <p:cNvPr id="104" name="Rechteck: abgerundete Ecken 103">
              <a:extLst>
                <a:ext uri="{FF2B5EF4-FFF2-40B4-BE49-F238E27FC236}">
                  <a16:creationId xmlns:a16="http://schemas.microsoft.com/office/drawing/2014/main" id="{0D5B58D3-D335-4D57-8F41-961DEF308F69}"/>
                </a:ext>
              </a:extLst>
            </p:cNvPr>
            <p:cNvSpPr/>
            <p:nvPr/>
          </p:nvSpPr>
          <p:spPr>
            <a:xfrm>
              <a:off x="3990756" y="3075806"/>
              <a:ext cx="287952" cy="581992"/>
            </a:xfrm>
            <a:prstGeom prst="roundRect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Gleichschenkliges Dreieck 104">
              <a:extLst>
                <a:ext uri="{FF2B5EF4-FFF2-40B4-BE49-F238E27FC236}">
                  <a16:creationId xmlns:a16="http://schemas.microsoft.com/office/drawing/2014/main" id="{D6E566C7-E825-4953-82A7-F0D9AD1990E1}"/>
                </a:ext>
              </a:extLst>
            </p:cNvPr>
            <p:cNvSpPr/>
            <p:nvPr/>
          </p:nvSpPr>
          <p:spPr>
            <a:xfrm>
              <a:off x="4041733" y="3435846"/>
              <a:ext cx="185997" cy="216024"/>
            </a:xfrm>
            <a:prstGeom prst="triangle">
              <a:avLst/>
            </a:prstGeom>
            <a:grpFill/>
            <a:ln w="28575" cap="rnd">
              <a:solidFill>
                <a:schemeClr val="tx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" name="Gerader Verbinder 105">
              <a:extLst>
                <a:ext uri="{FF2B5EF4-FFF2-40B4-BE49-F238E27FC236}">
                  <a16:creationId xmlns:a16="http://schemas.microsoft.com/office/drawing/2014/main" id="{0636FB36-9F7D-416B-AC5A-BDBD60C8F1B8}"/>
                </a:ext>
              </a:extLst>
            </p:cNvPr>
            <p:cNvCxnSpPr>
              <a:stCxn id="104" idx="3"/>
            </p:cNvCxnSpPr>
            <p:nvPr/>
          </p:nvCxnSpPr>
          <p:spPr>
            <a:xfrm>
              <a:off x="4278708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>
              <a:extLst>
                <a:ext uri="{FF2B5EF4-FFF2-40B4-BE49-F238E27FC236}">
                  <a16:creationId xmlns:a16="http://schemas.microsoft.com/office/drawing/2014/main" id="{1046B9CB-8BE0-4C06-9CBD-D0554EC0455C}"/>
                </a:ext>
              </a:extLst>
            </p:cNvPr>
            <p:cNvCxnSpPr>
              <a:cxnSpLocks/>
            </p:cNvCxnSpPr>
            <p:nvPr/>
          </p:nvCxnSpPr>
          <p:spPr>
            <a:xfrm>
              <a:off x="3900756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24DB5915-5314-4D9B-A66F-1C29A2E543DD}"/>
              </a:ext>
            </a:extLst>
          </p:cNvPr>
          <p:cNvGrpSpPr/>
          <p:nvPr/>
        </p:nvGrpSpPr>
        <p:grpSpPr>
          <a:xfrm>
            <a:off x="2424220" y="1235516"/>
            <a:ext cx="4380028" cy="2622744"/>
            <a:chOff x="2424220" y="1235516"/>
            <a:chExt cx="4380028" cy="2622744"/>
          </a:xfrm>
        </p:grpSpPr>
        <p:cxnSp>
          <p:nvCxnSpPr>
            <p:cNvPr id="88" name="Verbinder: gewinkelt 87">
              <a:extLst>
                <a:ext uri="{FF2B5EF4-FFF2-40B4-BE49-F238E27FC236}">
                  <a16:creationId xmlns:a16="http://schemas.microsoft.com/office/drawing/2014/main" id="{5E966455-09CE-4973-B95D-0B685A48D7CC}"/>
                </a:ext>
              </a:extLst>
            </p:cNvPr>
            <p:cNvCxnSpPr>
              <a:cxnSpLocks/>
              <a:stCxn id="131" idx="3"/>
            </p:cNvCxnSpPr>
            <p:nvPr/>
          </p:nvCxnSpPr>
          <p:spPr>
            <a:xfrm flipV="1">
              <a:off x="4860028" y="2674592"/>
              <a:ext cx="1080124" cy="432048"/>
            </a:xfrm>
            <a:prstGeom prst="bentConnector3">
              <a:avLst>
                <a:gd name="adj1" fmla="val 57643"/>
              </a:avLst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Verbinder: gewinkelt 88">
              <a:extLst>
                <a:ext uri="{FF2B5EF4-FFF2-40B4-BE49-F238E27FC236}">
                  <a16:creationId xmlns:a16="http://schemas.microsoft.com/office/drawing/2014/main" id="{B5806893-C1DB-4B53-ADC0-A13D4DA67682}"/>
                </a:ext>
              </a:extLst>
            </p:cNvPr>
            <p:cNvCxnSpPr>
              <a:cxnSpLocks/>
              <a:stCxn id="133" idx="3"/>
            </p:cNvCxnSpPr>
            <p:nvPr/>
          </p:nvCxnSpPr>
          <p:spPr>
            <a:xfrm>
              <a:off x="4860028" y="1953712"/>
              <a:ext cx="1080124" cy="449898"/>
            </a:xfrm>
            <a:prstGeom prst="bentConnector3">
              <a:avLst>
                <a:gd name="adj1" fmla="val 57643"/>
              </a:avLst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236787B4-B2BB-4D95-9BE4-E6B646205DEA}"/>
                </a:ext>
              </a:extLst>
            </p:cNvPr>
            <p:cNvCxnSpPr>
              <a:cxnSpLocks/>
              <a:stCxn id="129" idx="3"/>
            </p:cNvCxnSpPr>
            <p:nvPr/>
          </p:nvCxnSpPr>
          <p:spPr>
            <a:xfrm>
              <a:off x="6662155" y="2530575"/>
              <a:ext cx="142093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B4451B14-DF79-471E-9FDD-8AFF785BE184}"/>
                </a:ext>
              </a:extLst>
            </p:cNvPr>
            <p:cNvCxnSpPr>
              <a:cxnSpLocks/>
            </p:cNvCxnSpPr>
            <p:nvPr/>
          </p:nvCxnSpPr>
          <p:spPr>
            <a:xfrm>
              <a:off x="2424220" y="3426211"/>
              <a:ext cx="142093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88108CA9-6894-41B7-9299-4B0A1E3700C1}"/>
                </a:ext>
              </a:extLst>
            </p:cNvPr>
            <p:cNvCxnSpPr>
              <a:cxnSpLocks/>
            </p:cNvCxnSpPr>
            <p:nvPr/>
          </p:nvCxnSpPr>
          <p:spPr>
            <a:xfrm>
              <a:off x="2424220" y="3729922"/>
              <a:ext cx="142093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290A82B8-FF8E-4513-9ED6-39C2511DC49E}"/>
                </a:ext>
              </a:extLst>
            </p:cNvPr>
            <p:cNvCxnSpPr>
              <a:cxnSpLocks/>
            </p:cNvCxnSpPr>
            <p:nvPr/>
          </p:nvCxnSpPr>
          <p:spPr>
            <a:xfrm>
              <a:off x="2424220" y="2403610"/>
              <a:ext cx="142093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92D049D2-2731-4330-90BB-D0BA635ACF10}"/>
                </a:ext>
              </a:extLst>
            </p:cNvPr>
            <p:cNvCxnSpPr>
              <a:cxnSpLocks/>
            </p:cNvCxnSpPr>
            <p:nvPr/>
          </p:nvCxnSpPr>
          <p:spPr>
            <a:xfrm>
              <a:off x="2424220" y="2701841"/>
              <a:ext cx="142093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3557F7E8-90AD-4EAB-9980-C2FD1F64E696}"/>
                </a:ext>
              </a:extLst>
            </p:cNvPr>
            <p:cNvCxnSpPr>
              <a:cxnSpLocks/>
            </p:cNvCxnSpPr>
            <p:nvPr/>
          </p:nvCxnSpPr>
          <p:spPr>
            <a:xfrm>
              <a:off x="2424220" y="1379532"/>
              <a:ext cx="142093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426C9420-C601-4336-BAE0-1A78C94138A8}"/>
                </a:ext>
              </a:extLst>
            </p:cNvPr>
            <p:cNvCxnSpPr>
              <a:cxnSpLocks/>
            </p:cNvCxnSpPr>
            <p:nvPr/>
          </p:nvCxnSpPr>
          <p:spPr>
            <a:xfrm>
              <a:off x="2424220" y="1683243"/>
              <a:ext cx="142093" cy="0"/>
            </a:xfrm>
            <a:prstGeom prst="line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Verbinder: gewinkelt 96">
              <a:extLst>
                <a:ext uri="{FF2B5EF4-FFF2-40B4-BE49-F238E27FC236}">
                  <a16:creationId xmlns:a16="http://schemas.microsoft.com/office/drawing/2014/main" id="{FA736168-A910-43E2-9F2C-B38CF3A13AD5}"/>
                </a:ext>
              </a:extLst>
            </p:cNvPr>
            <p:cNvCxnSpPr>
              <a:stCxn id="139" idx="3"/>
            </p:cNvCxnSpPr>
            <p:nvPr/>
          </p:nvCxnSpPr>
          <p:spPr>
            <a:xfrm>
              <a:off x="3286389" y="1523549"/>
              <a:ext cx="853563" cy="288032"/>
            </a:xfrm>
            <a:prstGeom prst="bentConnector3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Verbinder: gewinkelt 107">
              <a:extLst>
                <a:ext uri="{FF2B5EF4-FFF2-40B4-BE49-F238E27FC236}">
                  <a16:creationId xmlns:a16="http://schemas.microsoft.com/office/drawing/2014/main" id="{AB639639-9D39-4748-9B87-EC87E4649CD2}"/>
                </a:ext>
              </a:extLst>
            </p:cNvPr>
            <p:cNvCxnSpPr>
              <a:cxnSpLocks/>
              <a:stCxn id="137" idx="3"/>
            </p:cNvCxnSpPr>
            <p:nvPr/>
          </p:nvCxnSpPr>
          <p:spPr>
            <a:xfrm flipV="1">
              <a:off x="3286389" y="2098527"/>
              <a:ext cx="853563" cy="449099"/>
            </a:xfrm>
            <a:prstGeom prst="bentConnector3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Verbinder: gewinkelt 108">
              <a:extLst>
                <a:ext uri="{FF2B5EF4-FFF2-40B4-BE49-F238E27FC236}">
                  <a16:creationId xmlns:a16="http://schemas.microsoft.com/office/drawing/2014/main" id="{FEE7B3BE-AA95-444E-9627-F365EE6C17A4}"/>
                </a:ext>
              </a:extLst>
            </p:cNvPr>
            <p:cNvCxnSpPr>
              <a:cxnSpLocks/>
              <a:stCxn id="137" idx="3"/>
            </p:cNvCxnSpPr>
            <p:nvPr/>
          </p:nvCxnSpPr>
          <p:spPr>
            <a:xfrm>
              <a:off x="3286389" y="2547626"/>
              <a:ext cx="853563" cy="432048"/>
            </a:xfrm>
            <a:prstGeom prst="bentConnector3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Verbinder: gewinkelt 109">
              <a:extLst>
                <a:ext uri="{FF2B5EF4-FFF2-40B4-BE49-F238E27FC236}">
                  <a16:creationId xmlns:a16="http://schemas.microsoft.com/office/drawing/2014/main" id="{B2F48544-796C-42EE-98E0-C76F75F48B2E}"/>
                </a:ext>
              </a:extLst>
            </p:cNvPr>
            <p:cNvCxnSpPr>
              <a:cxnSpLocks/>
              <a:stCxn id="135" idx="3"/>
            </p:cNvCxnSpPr>
            <p:nvPr/>
          </p:nvCxnSpPr>
          <p:spPr>
            <a:xfrm flipV="1">
              <a:off x="3286389" y="3267707"/>
              <a:ext cx="853563" cy="302521"/>
            </a:xfrm>
            <a:prstGeom prst="bentConnector3">
              <a:avLst/>
            </a:prstGeom>
            <a:ln w="476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1A0A3524-D72C-4240-9893-1784B2B1E62A}"/>
                </a:ext>
              </a:extLst>
            </p:cNvPr>
            <p:cNvSpPr/>
            <p:nvPr/>
          </p:nvSpPr>
          <p:spPr>
            <a:xfrm>
              <a:off x="3670211" y="2510079"/>
              <a:ext cx="85918" cy="7509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8086890D-9767-42B0-BA7D-C90B18FC9DC5}"/>
                </a:ext>
              </a:extLst>
            </p:cNvPr>
            <p:cNvGrpSpPr/>
            <p:nvPr/>
          </p:nvGrpSpPr>
          <p:grpSpPr>
            <a:xfrm>
              <a:off x="2566313" y="1235516"/>
              <a:ext cx="720076" cy="576065"/>
              <a:chOff x="2566313" y="1235516"/>
              <a:chExt cx="720076" cy="576065"/>
            </a:xfrm>
          </p:grpSpPr>
          <p:sp>
            <p:nvSpPr>
              <p:cNvPr id="139" name="Rechteck: abgerundete Ecken 138">
                <a:extLst>
                  <a:ext uri="{FF2B5EF4-FFF2-40B4-BE49-F238E27FC236}">
                    <a16:creationId xmlns:a16="http://schemas.microsoft.com/office/drawing/2014/main" id="{861CCD1F-B76F-42FE-A503-4A77FAD94171}"/>
                  </a:ext>
                </a:extLst>
              </p:cNvPr>
              <p:cNvSpPr/>
              <p:nvPr/>
            </p:nvSpPr>
            <p:spPr>
              <a:xfrm>
                <a:off x="2566313" y="1235516"/>
                <a:ext cx="720076" cy="576065"/>
              </a:xfrm>
              <a:prstGeom prst="roundRect">
                <a:avLst/>
              </a:prstGeom>
              <a:solidFill>
                <a:schemeClr val="bg1">
                  <a:alpha val="53000"/>
                </a:scheme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0" name="Textfeld 139">
                    <a:extLst>
                      <a:ext uri="{FF2B5EF4-FFF2-40B4-BE49-F238E27FC236}">
                        <a16:creationId xmlns:a16="http://schemas.microsoft.com/office/drawing/2014/main" id="{78780837-4820-4C79-B31B-AFBD12695052}"/>
                      </a:ext>
                    </a:extLst>
                  </p:cNvPr>
                  <p:cNvSpPr txBox="1"/>
                  <p:nvPr/>
                </p:nvSpPr>
                <p:spPr>
                  <a:xfrm>
                    <a:off x="2566313" y="1374217"/>
                    <a:ext cx="72007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" name="Textfeld 2">
                    <a:extLst>
                      <a:ext uri="{FF2B5EF4-FFF2-40B4-BE49-F238E27FC236}">
                        <a16:creationId xmlns:a16="http://schemas.microsoft.com/office/drawing/2014/main" id="{67AF773F-4FDF-4712-A415-BED6984CFB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6313" y="1374217"/>
                    <a:ext cx="720076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F6E01EB5-FE1F-4C6B-870C-E285B50A4B77}"/>
                </a:ext>
              </a:extLst>
            </p:cNvPr>
            <p:cNvGrpSpPr/>
            <p:nvPr/>
          </p:nvGrpSpPr>
          <p:grpSpPr>
            <a:xfrm>
              <a:off x="2563637" y="2259593"/>
              <a:ext cx="722752" cy="576065"/>
              <a:chOff x="2563637" y="2259593"/>
              <a:chExt cx="722752" cy="576065"/>
            </a:xfrm>
          </p:grpSpPr>
          <p:sp>
            <p:nvSpPr>
              <p:cNvPr id="137" name="Rechteck: abgerundete Ecken 136">
                <a:extLst>
                  <a:ext uri="{FF2B5EF4-FFF2-40B4-BE49-F238E27FC236}">
                    <a16:creationId xmlns:a16="http://schemas.microsoft.com/office/drawing/2014/main" id="{F7BCFA32-416D-45B3-B565-78DB2215D3D6}"/>
                  </a:ext>
                </a:extLst>
              </p:cNvPr>
              <p:cNvSpPr/>
              <p:nvPr/>
            </p:nvSpPr>
            <p:spPr>
              <a:xfrm>
                <a:off x="2566313" y="2259593"/>
                <a:ext cx="720076" cy="576065"/>
              </a:xfrm>
              <a:prstGeom prst="roundRect">
                <a:avLst/>
              </a:prstGeom>
              <a:solidFill>
                <a:schemeClr val="bg1">
                  <a:alpha val="53000"/>
                </a:scheme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Textfeld 137">
                    <a:extLst>
                      <a:ext uri="{FF2B5EF4-FFF2-40B4-BE49-F238E27FC236}">
                        <a16:creationId xmlns:a16="http://schemas.microsoft.com/office/drawing/2014/main" id="{C19BA161-FEB7-40F8-B045-FDC44C6E24F2}"/>
                      </a:ext>
                    </a:extLst>
                  </p:cNvPr>
                  <p:cNvSpPr txBox="1"/>
                  <p:nvPr/>
                </p:nvSpPr>
                <p:spPr>
                  <a:xfrm>
                    <a:off x="2563637" y="2388602"/>
                    <a:ext cx="72007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feld 37">
                    <a:extLst>
                      <a:ext uri="{FF2B5EF4-FFF2-40B4-BE49-F238E27FC236}">
                        <a16:creationId xmlns:a16="http://schemas.microsoft.com/office/drawing/2014/main" id="{88AD9068-102B-4A6E-B3AF-2F395571DE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3637" y="2388602"/>
                    <a:ext cx="720076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4" name="Gruppieren 113">
              <a:extLst>
                <a:ext uri="{FF2B5EF4-FFF2-40B4-BE49-F238E27FC236}">
                  <a16:creationId xmlns:a16="http://schemas.microsoft.com/office/drawing/2014/main" id="{2E7BB447-32A7-4C2E-9EEC-118E7CF43206}"/>
                </a:ext>
              </a:extLst>
            </p:cNvPr>
            <p:cNvGrpSpPr/>
            <p:nvPr/>
          </p:nvGrpSpPr>
          <p:grpSpPr>
            <a:xfrm>
              <a:off x="2563637" y="3282195"/>
              <a:ext cx="722752" cy="576065"/>
              <a:chOff x="2563637" y="3282195"/>
              <a:chExt cx="722752" cy="576065"/>
            </a:xfrm>
          </p:grpSpPr>
          <p:sp>
            <p:nvSpPr>
              <p:cNvPr id="135" name="Rechteck: abgerundete Ecken 134">
                <a:extLst>
                  <a:ext uri="{FF2B5EF4-FFF2-40B4-BE49-F238E27FC236}">
                    <a16:creationId xmlns:a16="http://schemas.microsoft.com/office/drawing/2014/main" id="{B16D0725-0B98-409F-BFD7-8E33A403CDDF}"/>
                  </a:ext>
                </a:extLst>
              </p:cNvPr>
              <p:cNvSpPr/>
              <p:nvPr/>
            </p:nvSpPr>
            <p:spPr>
              <a:xfrm>
                <a:off x="2566313" y="3282195"/>
                <a:ext cx="720076" cy="576065"/>
              </a:xfrm>
              <a:prstGeom prst="roundRect">
                <a:avLst/>
              </a:prstGeom>
              <a:solidFill>
                <a:schemeClr val="bg1">
                  <a:alpha val="53000"/>
                </a:scheme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Textfeld 135">
                    <a:extLst>
                      <a:ext uri="{FF2B5EF4-FFF2-40B4-BE49-F238E27FC236}">
                        <a16:creationId xmlns:a16="http://schemas.microsoft.com/office/drawing/2014/main" id="{B4380A8B-DA53-42B5-85BD-E0C5290F45BE}"/>
                      </a:ext>
                    </a:extLst>
                  </p:cNvPr>
                  <p:cNvSpPr txBox="1"/>
                  <p:nvPr/>
                </p:nvSpPr>
                <p:spPr>
                  <a:xfrm>
                    <a:off x="2563637" y="3416339"/>
                    <a:ext cx="72007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Textfeld 38">
                    <a:extLst>
                      <a:ext uri="{FF2B5EF4-FFF2-40B4-BE49-F238E27FC236}">
                        <a16:creationId xmlns:a16="http://schemas.microsoft.com/office/drawing/2014/main" id="{F29D06BD-FB63-435D-869B-1ECC1E593B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3637" y="3416339"/>
                    <a:ext cx="720076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96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DB820291-DD5C-4BC2-A5C6-33B12BD3620A}"/>
                </a:ext>
              </a:extLst>
            </p:cNvPr>
            <p:cNvGrpSpPr/>
            <p:nvPr/>
          </p:nvGrpSpPr>
          <p:grpSpPr>
            <a:xfrm>
              <a:off x="4139445" y="1665679"/>
              <a:ext cx="720583" cy="576065"/>
              <a:chOff x="4139445" y="1665679"/>
              <a:chExt cx="720583" cy="576065"/>
            </a:xfrm>
          </p:grpSpPr>
          <p:sp>
            <p:nvSpPr>
              <p:cNvPr id="133" name="Rechteck: abgerundete Ecken 132">
                <a:extLst>
                  <a:ext uri="{FF2B5EF4-FFF2-40B4-BE49-F238E27FC236}">
                    <a16:creationId xmlns:a16="http://schemas.microsoft.com/office/drawing/2014/main" id="{D919467E-FE00-4D97-A720-C60A370D7625}"/>
                  </a:ext>
                </a:extLst>
              </p:cNvPr>
              <p:cNvSpPr/>
              <p:nvPr/>
            </p:nvSpPr>
            <p:spPr>
              <a:xfrm>
                <a:off x="4139952" y="1665679"/>
                <a:ext cx="720076" cy="576065"/>
              </a:xfrm>
              <a:prstGeom prst="roundRect">
                <a:avLst/>
              </a:prstGeom>
              <a:solidFill>
                <a:schemeClr val="bg1">
                  <a:alpha val="53000"/>
                </a:scheme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Textfeld 133">
                    <a:extLst>
                      <a:ext uri="{FF2B5EF4-FFF2-40B4-BE49-F238E27FC236}">
                        <a16:creationId xmlns:a16="http://schemas.microsoft.com/office/drawing/2014/main" id="{FE4BD5C3-4D63-4C21-8702-C9E96D0431B2}"/>
                      </a:ext>
                    </a:extLst>
                  </p:cNvPr>
                  <p:cNvSpPr txBox="1"/>
                  <p:nvPr/>
                </p:nvSpPr>
                <p:spPr>
                  <a:xfrm>
                    <a:off x="4139445" y="1799823"/>
                    <a:ext cx="72007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Textfeld 39">
                    <a:extLst>
                      <a:ext uri="{FF2B5EF4-FFF2-40B4-BE49-F238E27FC236}">
                        <a16:creationId xmlns:a16="http://schemas.microsoft.com/office/drawing/2014/main" id="{544151C1-FDF9-47EF-AA41-7B88C273AF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39445" y="1799823"/>
                    <a:ext cx="720076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6" name="Gruppieren 115">
              <a:extLst>
                <a:ext uri="{FF2B5EF4-FFF2-40B4-BE49-F238E27FC236}">
                  <a16:creationId xmlns:a16="http://schemas.microsoft.com/office/drawing/2014/main" id="{3342245A-54B2-435C-BEEA-BDB4535048AA}"/>
                </a:ext>
              </a:extLst>
            </p:cNvPr>
            <p:cNvGrpSpPr/>
            <p:nvPr/>
          </p:nvGrpSpPr>
          <p:grpSpPr>
            <a:xfrm>
              <a:off x="4139445" y="2818607"/>
              <a:ext cx="720583" cy="576065"/>
              <a:chOff x="4139445" y="2818607"/>
              <a:chExt cx="720583" cy="576065"/>
            </a:xfrm>
          </p:grpSpPr>
          <p:sp>
            <p:nvSpPr>
              <p:cNvPr id="131" name="Rechteck: abgerundete Ecken 130">
                <a:extLst>
                  <a:ext uri="{FF2B5EF4-FFF2-40B4-BE49-F238E27FC236}">
                    <a16:creationId xmlns:a16="http://schemas.microsoft.com/office/drawing/2014/main" id="{26138CCB-C523-4175-B9C9-AF2E2C293C65}"/>
                  </a:ext>
                </a:extLst>
              </p:cNvPr>
              <p:cNvSpPr/>
              <p:nvPr/>
            </p:nvSpPr>
            <p:spPr>
              <a:xfrm>
                <a:off x="4139952" y="2818607"/>
                <a:ext cx="720076" cy="576065"/>
              </a:xfrm>
              <a:prstGeom prst="roundRect">
                <a:avLst/>
              </a:prstGeom>
              <a:solidFill>
                <a:schemeClr val="bg1">
                  <a:alpha val="53000"/>
                </a:scheme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feld 131">
                    <a:extLst>
                      <a:ext uri="{FF2B5EF4-FFF2-40B4-BE49-F238E27FC236}">
                        <a16:creationId xmlns:a16="http://schemas.microsoft.com/office/drawing/2014/main" id="{89D1CAB8-D602-440A-882F-493CFDABFA9A}"/>
                      </a:ext>
                    </a:extLst>
                  </p:cNvPr>
                  <p:cNvSpPr txBox="1"/>
                  <p:nvPr/>
                </p:nvSpPr>
                <p:spPr>
                  <a:xfrm>
                    <a:off x="4139445" y="2952750"/>
                    <a:ext cx="72007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44FCEDC1-0426-45F6-BF5B-0532DB2570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39445" y="2952750"/>
                    <a:ext cx="72007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96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7" name="Gruppieren 116">
              <a:extLst>
                <a:ext uri="{FF2B5EF4-FFF2-40B4-BE49-F238E27FC236}">
                  <a16:creationId xmlns:a16="http://schemas.microsoft.com/office/drawing/2014/main" id="{50E407F7-9FCA-4D49-B0B6-681F1F7B6904}"/>
                </a:ext>
              </a:extLst>
            </p:cNvPr>
            <p:cNvGrpSpPr/>
            <p:nvPr/>
          </p:nvGrpSpPr>
          <p:grpSpPr>
            <a:xfrm>
              <a:off x="5942079" y="2242542"/>
              <a:ext cx="720076" cy="576065"/>
              <a:chOff x="5726055" y="2242542"/>
              <a:chExt cx="720076" cy="576065"/>
            </a:xfrm>
          </p:grpSpPr>
          <p:sp>
            <p:nvSpPr>
              <p:cNvPr id="129" name="Rechteck: abgerundete Ecken 128">
                <a:extLst>
                  <a:ext uri="{FF2B5EF4-FFF2-40B4-BE49-F238E27FC236}">
                    <a16:creationId xmlns:a16="http://schemas.microsoft.com/office/drawing/2014/main" id="{3946D176-3E86-45A7-A82C-39519F9E7C56}"/>
                  </a:ext>
                </a:extLst>
              </p:cNvPr>
              <p:cNvSpPr/>
              <p:nvPr/>
            </p:nvSpPr>
            <p:spPr>
              <a:xfrm>
                <a:off x="5726055" y="2242542"/>
                <a:ext cx="720076" cy="576065"/>
              </a:xfrm>
              <a:prstGeom prst="roundRect">
                <a:avLst/>
              </a:prstGeom>
              <a:solidFill>
                <a:schemeClr val="bg1">
                  <a:alpha val="53000"/>
                </a:schemeClr>
              </a:solidFill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Textfeld 129">
                    <a:extLst>
                      <a:ext uri="{FF2B5EF4-FFF2-40B4-BE49-F238E27FC236}">
                        <a16:creationId xmlns:a16="http://schemas.microsoft.com/office/drawing/2014/main" id="{36444267-3BBA-4A8A-9461-471070A5937F}"/>
                      </a:ext>
                    </a:extLst>
                  </p:cNvPr>
                  <p:cNvSpPr txBox="1"/>
                  <p:nvPr/>
                </p:nvSpPr>
                <p:spPr>
                  <a:xfrm>
                    <a:off x="5726055" y="2380040"/>
                    <a:ext cx="72007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Textfeld 41">
                    <a:extLst>
                      <a:ext uri="{FF2B5EF4-FFF2-40B4-BE49-F238E27FC236}">
                        <a16:creationId xmlns:a16="http://schemas.microsoft.com/office/drawing/2014/main" id="{5BA4F357-48F1-4DA8-AD5E-E6586026FC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26055" y="2380040"/>
                    <a:ext cx="720076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96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172E2818-50D9-4774-99F5-833F97FB6FA0}"/>
                </a:ext>
              </a:extLst>
            </p:cNvPr>
            <p:cNvSpPr/>
            <p:nvPr/>
          </p:nvSpPr>
          <p:spPr>
            <a:xfrm>
              <a:off x="3650134" y="2487949"/>
              <a:ext cx="126072" cy="13072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grpSp>
          <p:nvGrpSpPr>
            <p:cNvPr id="119" name="Gruppieren 118">
              <a:extLst>
                <a:ext uri="{FF2B5EF4-FFF2-40B4-BE49-F238E27FC236}">
                  <a16:creationId xmlns:a16="http://schemas.microsoft.com/office/drawing/2014/main" id="{65F00DE2-3092-438F-834C-FB7E3DC2ADD9}"/>
                </a:ext>
              </a:extLst>
            </p:cNvPr>
            <p:cNvGrpSpPr/>
            <p:nvPr/>
          </p:nvGrpSpPr>
          <p:grpSpPr>
            <a:xfrm>
              <a:off x="4968144" y="1667273"/>
              <a:ext cx="467952" cy="581992"/>
              <a:chOff x="3900756" y="3075806"/>
              <a:chExt cx="467952" cy="581992"/>
            </a:xfrm>
            <a:solidFill>
              <a:schemeClr val="bg1"/>
            </a:solidFill>
          </p:grpSpPr>
          <p:sp>
            <p:nvSpPr>
              <p:cNvPr id="125" name="Rechteck: abgerundete Ecken 124">
                <a:extLst>
                  <a:ext uri="{FF2B5EF4-FFF2-40B4-BE49-F238E27FC236}">
                    <a16:creationId xmlns:a16="http://schemas.microsoft.com/office/drawing/2014/main" id="{C8717463-4323-4AC5-8398-65F5982DB339}"/>
                  </a:ext>
                </a:extLst>
              </p:cNvPr>
              <p:cNvSpPr/>
              <p:nvPr/>
            </p:nvSpPr>
            <p:spPr>
              <a:xfrm>
                <a:off x="3990756" y="3075806"/>
                <a:ext cx="287952" cy="581992"/>
              </a:xfrm>
              <a:prstGeom prst="roundRect">
                <a:avLst/>
              </a:prstGeom>
              <a:grp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Gleichschenkliges Dreieck 125">
                <a:extLst>
                  <a:ext uri="{FF2B5EF4-FFF2-40B4-BE49-F238E27FC236}">
                    <a16:creationId xmlns:a16="http://schemas.microsoft.com/office/drawing/2014/main" id="{41D376B9-CA71-48FD-B5F1-95E287114C98}"/>
                  </a:ext>
                </a:extLst>
              </p:cNvPr>
              <p:cNvSpPr/>
              <p:nvPr/>
            </p:nvSpPr>
            <p:spPr>
              <a:xfrm>
                <a:off x="4041733" y="3435846"/>
                <a:ext cx="185997" cy="216024"/>
              </a:xfrm>
              <a:prstGeom prst="triangle">
                <a:avLst/>
              </a:prstGeom>
              <a:grpFill/>
              <a:ln w="28575" cap="rnd">
                <a:solidFill>
                  <a:schemeClr val="tx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7" name="Gerader Verbinder 126">
                <a:extLst>
                  <a:ext uri="{FF2B5EF4-FFF2-40B4-BE49-F238E27FC236}">
                    <a16:creationId xmlns:a16="http://schemas.microsoft.com/office/drawing/2014/main" id="{BC789780-7762-452D-8AD6-690323CE1F06}"/>
                  </a:ext>
                </a:extLst>
              </p:cNvPr>
              <p:cNvCxnSpPr>
                <a:stCxn id="125" idx="3"/>
              </p:cNvCxnSpPr>
              <p:nvPr/>
            </p:nvCxnSpPr>
            <p:spPr>
              <a:xfrm>
                <a:off x="4278708" y="3366802"/>
                <a:ext cx="90000" cy="0"/>
              </a:xfrm>
              <a:prstGeom prst="line">
                <a:avLst/>
              </a:prstGeom>
              <a:grpFill/>
              <a:ln w="28575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Gerader Verbinder 127">
                <a:extLst>
                  <a:ext uri="{FF2B5EF4-FFF2-40B4-BE49-F238E27FC236}">
                    <a16:creationId xmlns:a16="http://schemas.microsoft.com/office/drawing/2014/main" id="{08AA7368-A696-4963-8A14-149445B0BA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0756" y="3366802"/>
                <a:ext cx="90000" cy="0"/>
              </a:xfrm>
              <a:prstGeom prst="line">
                <a:avLst/>
              </a:prstGeom>
              <a:grpFill/>
              <a:ln w="28575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uppieren 119">
              <a:extLst>
                <a:ext uri="{FF2B5EF4-FFF2-40B4-BE49-F238E27FC236}">
                  <a16:creationId xmlns:a16="http://schemas.microsoft.com/office/drawing/2014/main" id="{4F9B7A8B-E309-432A-8EEF-22802AAD7CCF}"/>
                </a:ext>
              </a:extLst>
            </p:cNvPr>
            <p:cNvGrpSpPr/>
            <p:nvPr/>
          </p:nvGrpSpPr>
          <p:grpSpPr>
            <a:xfrm>
              <a:off x="4964996" y="2815644"/>
              <a:ext cx="467952" cy="581992"/>
              <a:chOff x="3900756" y="3075806"/>
              <a:chExt cx="467952" cy="581992"/>
            </a:xfrm>
            <a:solidFill>
              <a:schemeClr val="bg1"/>
            </a:solidFill>
          </p:grpSpPr>
          <p:sp>
            <p:nvSpPr>
              <p:cNvPr id="121" name="Rechteck: abgerundete Ecken 120">
                <a:extLst>
                  <a:ext uri="{FF2B5EF4-FFF2-40B4-BE49-F238E27FC236}">
                    <a16:creationId xmlns:a16="http://schemas.microsoft.com/office/drawing/2014/main" id="{9CCC1271-BF11-4C55-808A-9BA161495352}"/>
                  </a:ext>
                </a:extLst>
              </p:cNvPr>
              <p:cNvSpPr/>
              <p:nvPr/>
            </p:nvSpPr>
            <p:spPr>
              <a:xfrm>
                <a:off x="3990756" y="3075806"/>
                <a:ext cx="287952" cy="581992"/>
              </a:xfrm>
              <a:prstGeom prst="roundRect">
                <a:avLst/>
              </a:prstGeom>
              <a:grp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Gleichschenkliges Dreieck 121">
                <a:extLst>
                  <a:ext uri="{FF2B5EF4-FFF2-40B4-BE49-F238E27FC236}">
                    <a16:creationId xmlns:a16="http://schemas.microsoft.com/office/drawing/2014/main" id="{539EA8F0-2509-4896-B33B-DBA963105E20}"/>
                  </a:ext>
                </a:extLst>
              </p:cNvPr>
              <p:cNvSpPr/>
              <p:nvPr/>
            </p:nvSpPr>
            <p:spPr>
              <a:xfrm>
                <a:off x="4041733" y="3435846"/>
                <a:ext cx="185997" cy="216024"/>
              </a:xfrm>
              <a:prstGeom prst="triangle">
                <a:avLst/>
              </a:prstGeom>
              <a:grpFill/>
              <a:ln w="28575" cap="rnd">
                <a:solidFill>
                  <a:schemeClr val="tx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3" name="Gerader Verbinder 122">
                <a:extLst>
                  <a:ext uri="{FF2B5EF4-FFF2-40B4-BE49-F238E27FC236}">
                    <a16:creationId xmlns:a16="http://schemas.microsoft.com/office/drawing/2014/main" id="{B72F30A6-067E-4043-9799-6A018E46C389}"/>
                  </a:ext>
                </a:extLst>
              </p:cNvPr>
              <p:cNvCxnSpPr>
                <a:stCxn id="121" idx="3"/>
              </p:cNvCxnSpPr>
              <p:nvPr/>
            </p:nvCxnSpPr>
            <p:spPr>
              <a:xfrm>
                <a:off x="4278708" y="3366802"/>
                <a:ext cx="90000" cy="0"/>
              </a:xfrm>
              <a:prstGeom prst="line">
                <a:avLst/>
              </a:prstGeom>
              <a:grpFill/>
              <a:ln w="28575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rader Verbinder 123">
                <a:extLst>
                  <a:ext uri="{FF2B5EF4-FFF2-40B4-BE49-F238E27FC236}">
                    <a16:creationId xmlns:a16="http://schemas.microsoft.com/office/drawing/2014/main" id="{A37A38AE-1700-4EEE-BE68-FCA133AE6C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0756" y="3366802"/>
                <a:ext cx="90000" cy="0"/>
              </a:xfrm>
              <a:prstGeom prst="line">
                <a:avLst/>
              </a:prstGeom>
              <a:grpFill/>
              <a:ln w="28575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Gerader Verbinder 186">
            <a:extLst>
              <a:ext uri="{FF2B5EF4-FFF2-40B4-BE49-F238E27FC236}">
                <a16:creationId xmlns:a16="http://schemas.microsoft.com/office/drawing/2014/main" id="{169D8FCE-150C-4405-8E5E-818270F6EDE1}"/>
              </a:ext>
            </a:extLst>
          </p:cNvPr>
          <p:cNvCxnSpPr/>
          <p:nvPr/>
        </p:nvCxnSpPr>
        <p:spPr>
          <a:xfrm flipV="1">
            <a:off x="3410143" y="2425667"/>
            <a:ext cx="180020" cy="2160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Gerader Verbinder 188">
            <a:extLst>
              <a:ext uri="{FF2B5EF4-FFF2-40B4-BE49-F238E27FC236}">
                <a16:creationId xmlns:a16="http://schemas.microsoft.com/office/drawing/2014/main" id="{6E4F7384-263A-42A3-801A-95A1F6E28F2C}"/>
              </a:ext>
            </a:extLst>
          </p:cNvPr>
          <p:cNvCxnSpPr/>
          <p:nvPr/>
        </p:nvCxnSpPr>
        <p:spPr>
          <a:xfrm flipV="1">
            <a:off x="3399889" y="3454817"/>
            <a:ext cx="180020" cy="2160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Gerader Verbinder 190">
            <a:extLst>
              <a:ext uri="{FF2B5EF4-FFF2-40B4-BE49-F238E27FC236}">
                <a16:creationId xmlns:a16="http://schemas.microsoft.com/office/drawing/2014/main" id="{5A1B5F8E-602E-43AB-8831-5578D7648A71}"/>
              </a:ext>
            </a:extLst>
          </p:cNvPr>
          <p:cNvCxnSpPr/>
          <p:nvPr/>
        </p:nvCxnSpPr>
        <p:spPr>
          <a:xfrm flipV="1">
            <a:off x="5655031" y="2580856"/>
            <a:ext cx="180020" cy="2160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Gerader Verbinder 192">
            <a:extLst>
              <a:ext uri="{FF2B5EF4-FFF2-40B4-BE49-F238E27FC236}">
                <a16:creationId xmlns:a16="http://schemas.microsoft.com/office/drawing/2014/main" id="{CD5F630D-6F32-489B-A5A6-168E57AE5647}"/>
              </a:ext>
            </a:extLst>
          </p:cNvPr>
          <p:cNvCxnSpPr/>
          <p:nvPr/>
        </p:nvCxnSpPr>
        <p:spPr>
          <a:xfrm flipV="1">
            <a:off x="5631457" y="2266611"/>
            <a:ext cx="180020" cy="2160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D4A5809-E8C5-402E-9EDD-6BB618B26B99}"/>
              </a:ext>
            </a:extLst>
          </p:cNvPr>
          <p:cNvGrpSpPr/>
          <p:nvPr/>
        </p:nvGrpSpPr>
        <p:grpSpPr>
          <a:xfrm>
            <a:off x="2622819" y="1818033"/>
            <a:ext cx="4061600" cy="2294821"/>
            <a:chOff x="2622819" y="1818033"/>
            <a:chExt cx="4061600" cy="22948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Textfeld 231">
                  <a:extLst>
                    <a:ext uri="{FF2B5EF4-FFF2-40B4-BE49-F238E27FC236}">
                      <a16:creationId xmlns:a16="http://schemas.microsoft.com/office/drawing/2014/main" id="{B7CE9516-AAD7-44FC-A57D-AA90C111F893}"/>
                    </a:ext>
                  </a:extLst>
                </p:cNvPr>
                <p:cNvSpPr txBox="1"/>
                <p:nvPr/>
              </p:nvSpPr>
              <p:spPr>
                <a:xfrm>
                  <a:off x="2627872" y="3897778"/>
                  <a:ext cx="191719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2" name="Textfeld 231">
                  <a:extLst>
                    <a:ext uri="{FF2B5EF4-FFF2-40B4-BE49-F238E27FC236}">
                      <a16:creationId xmlns:a16="http://schemas.microsoft.com/office/drawing/2014/main" id="{B7CE9516-AAD7-44FC-A57D-AA90C111F8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872" y="3897778"/>
                  <a:ext cx="191719" cy="207749"/>
                </a:xfrm>
                <a:prstGeom prst="rect">
                  <a:avLst/>
                </a:prstGeom>
                <a:blipFill>
                  <a:blip r:embed="rId10"/>
                  <a:stretch>
                    <a:fillRect l="-9375" r="-3125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446298D5-75E5-4B02-BC48-444DB2A62294}"/>
                </a:ext>
              </a:extLst>
            </p:cNvPr>
            <p:cNvGrpSpPr/>
            <p:nvPr/>
          </p:nvGrpSpPr>
          <p:grpSpPr>
            <a:xfrm>
              <a:off x="2622819" y="1818033"/>
              <a:ext cx="4061600" cy="2294821"/>
              <a:chOff x="2622819" y="1818033"/>
              <a:chExt cx="4061600" cy="2294821"/>
            </a:xfrm>
          </p:grpSpPr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776AE793-655B-4653-81CA-A859DF316D16}"/>
                  </a:ext>
                </a:extLst>
              </p:cNvPr>
              <p:cNvGrpSpPr/>
              <p:nvPr/>
            </p:nvGrpSpPr>
            <p:grpSpPr>
              <a:xfrm>
                <a:off x="4211960" y="2252345"/>
                <a:ext cx="665508" cy="245485"/>
                <a:chOff x="4211960" y="2252345"/>
                <a:chExt cx="665508" cy="245485"/>
              </a:xfrm>
            </p:grpSpPr>
            <p:cxnSp>
              <p:nvCxnSpPr>
                <p:cNvPr id="217" name="Gerader Verbinder 216">
                  <a:extLst>
                    <a:ext uri="{FF2B5EF4-FFF2-40B4-BE49-F238E27FC236}">
                      <a16:creationId xmlns:a16="http://schemas.microsoft.com/office/drawing/2014/main" id="{B0A0C593-7D57-4CFE-99E1-A38CADCA9B2D}"/>
                    </a:ext>
                  </a:extLst>
                </p:cNvPr>
                <p:cNvCxnSpPr/>
                <p:nvPr/>
              </p:nvCxnSpPr>
              <p:spPr>
                <a:xfrm>
                  <a:off x="4307820" y="225234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Gerader Verbinder 217">
                  <a:extLst>
                    <a:ext uri="{FF2B5EF4-FFF2-40B4-BE49-F238E27FC236}">
                      <a16:creationId xmlns:a16="http://schemas.microsoft.com/office/drawing/2014/main" id="{D1E0B756-E718-4662-9949-0F46E84786A1}"/>
                    </a:ext>
                  </a:extLst>
                </p:cNvPr>
                <p:cNvCxnSpPr/>
                <p:nvPr/>
              </p:nvCxnSpPr>
              <p:spPr>
                <a:xfrm>
                  <a:off x="4491257" y="225234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Gerader Verbinder 218">
                  <a:extLst>
                    <a:ext uri="{FF2B5EF4-FFF2-40B4-BE49-F238E27FC236}">
                      <a16:creationId xmlns:a16="http://schemas.microsoft.com/office/drawing/2014/main" id="{808A282D-C25D-4BCD-A9DC-C78A69C6D48A}"/>
                    </a:ext>
                  </a:extLst>
                </p:cNvPr>
                <p:cNvCxnSpPr/>
                <p:nvPr/>
              </p:nvCxnSpPr>
              <p:spPr>
                <a:xfrm>
                  <a:off x="4707642" y="225234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0" name="Textfeld 219">
                      <a:extLst>
                        <a:ext uri="{FF2B5EF4-FFF2-40B4-BE49-F238E27FC236}">
                          <a16:creationId xmlns:a16="http://schemas.microsoft.com/office/drawing/2014/main" id="{E49C6645-E61C-4148-87A9-AAAC5DB3108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11960" y="2282754"/>
                      <a:ext cx="186910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0" name="Textfeld 219">
                      <a:extLst>
                        <a:ext uri="{FF2B5EF4-FFF2-40B4-BE49-F238E27FC236}">
                          <a16:creationId xmlns:a16="http://schemas.microsoft.com/office/drawing/2014/main" id="{E49C6645-E61C-4148-87A9-AAAC5DB3108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11960" y="2282754"/>
                      <a:ext cx="186910" cy="20774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9677" r="-3226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1" name="Textfeld 220">
                      <a:extLst>
                        <a:ext uri="{FF2B5EF4-FFF2-40B4-BE49-F238E27FC236}">
                          <a16:creationId xmlns:a16="http://schemas.microsoft.com/office/drawing/2014/main" id="{B97F6A61-089A-4FA5-A9BE-A9B8A59960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4873" y="2284979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1" name="Textfeld 220">
                      <a:extLst>
                        <a:ext uri="{FF2B5EF4-FFF2-40B4-BE49-F238E27FC236}">
                          <a16:creationId xmlns:a16="http://schemas.microsoft.com/office/drawing/2014/main" id="{B97F6A61-089A-4FA5-A9BE-A9B8A59960E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04873" y="2284979"/>
                      <a:ext cx="261418" cy="207749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7143" r="-4762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2" name="Textfeld 221">
                      <a:extLst>
                        <a:ext uri="{FF2B5EF4-FFF2-40B4-BE49-F238E27FC236}">
                          <a16:creationId xmlns:a16="http://schemas.microsoft.com/office/drawing/2014/main" id="{C9FC16F0-4FCC-4DFD-A299-AAA33198D5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16050" y="2290081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2" name="Textfeld 221">
                      <a:extLst>
                        <a:ext uri="{FF2B5EF4-FFF2-40B4-BE49-F238E27FC236}">
                          <a16:creationId xmlns:a16="http://schemas.microsoft.com/office/drawing/2014/main" id="{C9FC16F0-4FCC-4DFD-A299-AAA33198D54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16050" y="2290081"/>
                      <a:ext cx="261418" cy="20774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6977" r="-23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763CE0B2-B919-4987-A4B9-F27231527F3F}"/>
                  </a:ext>
                </a:extLst>
              </p:cNvPr>
              <p:cNvGrpSpPr/>
              <p:nvPr/>
            </p:nvGrpSpPr>
            <p:grpSpPr>
              <a:xfrm>
                <a:off x="2723732" y="3867369"/>
                <a:ext cx="484793" cy="245485"/>
                <a:chOff x="2723732" y="3867369"/>
                <a:chExt cx="484793" cy="245485"/>
              </a:xfrm>
            </p:grpSpPr>
            <p:cxnSp>
              <p:nvCxnSpPr>
                <p:cNvPr id="229" name="Gerader Verbinder 228">
                  <a:extLst>
                    <a:ext uri="{FF2B5EF4-FFF2-40B4-BE49-F238E27FC236}">
                      <a16:creationId xmlns:a16="http://schemas.microsoft.com/office/drawing/2014/main" id="{3CE293FE-4FB0-4D31-81C3-0BC3CBAC4893}"/>
                    </a:ext>
                  </a:extLst>
                </p:cNvPr>
                <p:cNvCxnSpPr/>
                <p:nvPr/>
              </p:nvCxnSpPr>
              <p:spPr>
                <a:xfrm>
                  <a:off x="2723732" y="3867369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Gerader Verbinder 229">
                  <a:extLst>
                    <a:ext uri="{FF2B5EF4-FFF2-40B4-BE49-F238E27FC236}">
                      <a16:creationId xmlns:a16="http://schemas.microsoft.com/office/drawing/2014/main" id="{1C740643-1560-4D07-9731-23D0B8D47D99}"/>
                    </a:ext>
                  </a:extLst>
                </p:cNvPr>
                <p:cNvCxnSpPr/>
                <p:nvPr/>
              </p:nvCxnSpPr>
              <p:spPr>
                <a:xfrm>
                  <a:off x="2913492" y="3867369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Gerader Verbinder 230">
                  <a:extLst>
                    <a:ext uri="{FF2B5EF4-FFF2-40B4-BE49-F238E27FC236}">
                      <a16:creationId xmlns:a16="http://schemas.microsoft.com/office/drawing/2014/main" id="{08C1AF6F-414A-41CA-9B04-1B4DD0CF1129}"/>
                    </a:ext>
                  </a:extLst>
                </p:cNvPr>
                <p:cNvCxnSpPr/>
                <p:nvPr/>
              </p:nvCxnSpPr>
              <p:spPr>
                <a:xfrm>
                  <a:off x="3108398" y="3867369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3" name="Textfeld 232">
                      <a:extLst>
                        <a:ext uri="{FF2B5EF4-FFF2-40B4-BE49-F238E27FC236}">
                          <a16:creationId xmlns:a16="http://schemas.microsoft.com/office/drawing/2014/main" id="{DDDF2A7D-D31F-4070-95BA-E18611C93A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7108" y="3900003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3" name="Textfeld 232">
                      <a:extLst>
                        <a:ext uri="{FF2B5EF4-FFF2-40B4-BE49-F238E27FC236}">
                          <a16:creationId xmlns:a16="http://schemas.microsoft.com/office/drawing/2014/main" id="{DDDF2A7D-D31F-4070-95BA-E18611C93A9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7108" y="3900003"/>
                      <a:ext cx="191719" cy="20774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9677" r="-6452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4" name="Textfeld 233">
                      <a:extLst>
                        <a:ext uri="{FF2B5EF4-FFF2-40B4-BE49-F238E27FC236}">
                          <a16:creationId xmlns:a16="http://schemas.microsoft.com/office/drawing/2014/main" id="{C7C62E04-E156-41F0-9C23-0BA33E09F7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6806" y="3905105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4" name="Textfeld 233">
                      <a:extLst>
                        <a:ext uri="{FF2B5EF4-FFF2-40B4-BE49-F238E27FC236}">
                          <a16:creationId xmlns:a16="http://schemas.microsoft.com/office/drawing/2014/main" id="{C7C62E04-E156-41F0-9C23-0BA33E09F7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16806" y="3905105"/>
                      <a:ext cx="191719" cy="207749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9677" r="-6452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B5AA3353-0DFD-4D2C-826D-6CC7D1A73FA4}"/>
                  </a:ext>
                </a:extLst>
              </p:cNvPr>
              <p:cNvGrpSpPr/>
              <p:nvPr/>
            </p:nvGrpSpPr>
            <p:grpSpPr>
              <a:xfrm>
                <a:off x="2622819" y="2843436"/>
                <a:ext cx="580653" cy="245485"/>
                <a:chOff x="2622819" y="2843436"/>
                <a:chExt cx="580653" cy="245485"/>
              </a:xfrm>
            </p:grpSpPr>
            <p:cxnSp>
              <p:nvCxnSpPr>
                <p:cNvPr id="235" name="Gerader Verbinder 234">
                  <a:extLst>
                    <a:ext uri="{FF2B5EF4-FFF2-40B4-BE49-F238E27FC236}">
                      <a16:creationId xmlns:a16="http://schemas.microsoft.com/office/drawing/2014/main" id="{ACFC0871-C34C-427D-99CB-401D5CE373DF}"/>
                    </a:ext>
                  </a:extLst>
                </p:cNvPr>
                <p:cNvCxnSpPr/>
                <p:nvPr/>
              </p:nvCxnSpPr>
              <p:spPr>
                <a:xfrm>
                  <a:off x="2718679" y="2843436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Gerader Verbinder 235">
                  <a:extLst>
                    <a:ext uri="{FF2B5EF4-FFF2-40B4-BE49-F238E27FC236}">
                      <a16:creationId xmlns:a16="http://schemas.microsoft.com/office/drawing/2014/main" id="{6EC58599-E8EA-4EED-B3EC-E54CC58E40BD}"/>
                    </a:ext>
                  </a:extLst>
                </p:cNvPr>
                <p:cNvCxnSpPr/>
                <p:nvPr/>
              </p:nvCxnSpPr>
              <p:spPr>
                <a:xfrm>
                  <a:off x="2908439" y="2843436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Gerader Verbinder 236">
                  <a:extLst>
                    <a:ext uri="{FF2B5EF4-FFF2-40B4-BE49-F238E27FC236}">
                      <a16:creationId xmlns:a16="http://schemas.microsoft.com/office/drawing/2014/main" id="{220A3D57-C027-4C70-925D-E082756C335E}"/>
                    </a:ext>
                  </a:extLst>
                </p:cNvPr>
                <p:cNvCxnSpPr/>
                <p:nvPr/>
              </p:nvCxnSpPr>
              <p:spPr>
                <a:xfrm>
                  <a:off x="3103345" y="2843436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8" name="Textfeld 237">
                      <a:extLst>
                        <a:ext uri="{FF2B5EF4-FFF2-40B4-BE49-F238E27FC236}">
                          <a16:creationId xmlns:a16="http://schemas.microsoft.com/office/drawing/2014/main" id="{FF957645-BBAF-457D-B0BC-CA15C9DF4A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2819" y="2873845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8" name="Textfeld 237">
                      <a:extLst>
                        <a:ext uri="{FF2B5EF4-FFF2-40B4-BE49-F238E27FC236}">
                          <a16:creationId xmlns:a16="http://schemas.microsoft.com/office/drawing/2014/main" id="{FF957645-BBAF-457D-B0BC-CA15C9DF4A4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2819" y="2873845"/>
                      <a:ext cx="191719" cy="20774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9375" r="-3125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9" name="Textfeld 238">
                      <a:extLst>
                        <a:ext uri="{FF2B5EF4-FFF2-40B4-BE49-F238E27FC236}">
                          <a16:creationId xmlns:a16="http://schemas.microsoft.com/office/drawing/2014/main" id="{55A62D17-6B6F-49B4-943F-4D290AFAF6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2055" y="2876070"/>
                      <a:ext cx="184345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9" name="Textfeld 238">
                      <a:extLst>
                        <a:ext uri="{FF2B5EF4-FFF2-40B4-BE49-F238E27FC236}">
                          <a16:creationId xmlns:a16="http://schemas.microsoft.com/office/drawing/2014/main" id="{55A62D17-6B6F-49B4-943F-4D290AFAF6A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2055" y="2876070"/>
                      <a:ext cx="184345" cy="20774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10000" r="-6667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0" name="Textfeld 239">
                      <a:extLst>
                        <a:ext uri="{FF2B5EF4-FFF2-40B4-BE49-F238E27FC236}">
                          <a16:creationId xmlns:a16="http://schemas.microsoft.com/office/drawing/2014/main" id="{61AC71E1-D6FA-4735-BC83-056C6DA113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1753" y="2881172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40" name="Textfeld 239">
                      <a:extLst>
                        <a:ext uri="{FF2B5EF4-FFF2-40B4-BE49-F238E27FC236}">
                          <a16:creationId xmlns:a16="http://schemas.microsoft.com/office/drawing/2014/main" id="{61AC71E1-D6FA-4735-BC83-056C6DA1134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11753" y="2881172"/>
                      <a:ext cx="191719" cy="20774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9375" r="-6250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867075C5-594E-4230-9691-DAE3AE30DCEC}"/>
                  </a:ext>
                </a:extLst>
              </p:cNvPr>
              <p:cNvGrpSpPr/>
              <p:nvPr/>
            </p:nvGrpSpPr>
            <p:grpSpPr>
              <a:xfrm>
                <a:off x="2622819" y="1818033"/>
                <a:ext cx="580653" cy="245485"/>
                <a:chOff x="2622819" y="1818033"/>
                <a:chExt cx="580653" cy="245485"/>
              </a:xfrm>
            </p:grpSpPr>
            <p:cxnSp>
              <p:nvCxnSpPr>
                <p:cNvPr id="241" name="Gerader Verbinder 240">
                  <a:extLst>
                    <a:ext uri="{FF2B5EF4-FFF2-40B4-BE49-F238E27FC236}">
                      <a16:creationId xmlns:a16="http://schemas.microsoft.com/office/drawing/2014/main" id="{D42B5F09-DF0E-472E-BDA0-1820A9451BC1}"/>
                    </a:ext>
                  </a:extLst>
                </p:cNvPr>
                <p:cNvCxnSpPr/>
                <p:nvPr/>
              </p:nvCxnSpPr>
              <p:spPr>
                <a:xfrm>
                  <a:off x="2718679" y="1818033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Gerader Verbinder 241">
                  <a:extLst>
                    <a:ext uri="{FF2B5EF4-FFF2-40B4-BE49-F238E27FC236}">
                      <a16:creationId xmlns:a16="http://schemas.microsoft.com/office/drawing/2014/main" id="{4FA3E5F4-15D1-440E-8BB5-44C02C94611E}"/>
                    </a:ext>
                  </a:extLst>
                </p:cNvPr>
                <p:cNvCxnSpPr/>
                <p:nvPr/>
              </p:nvCxnSpPr>
              <p:spPr>
                <a:xfrm>
                  <a:off x="2908439" y="1818033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Gerader Verbinder 242">
                  <a:extLst>
                    <a:ext uri="{FF2B5EF4-FFF2-40B4-BE49-F238E27FC236}">
                      <a16:creationId xmlns:a16="http://schemas.microsoft.com/office/drawing/2014/main" id="{10DB408F-1D33-417F-8051-9BA51D528853}"/>
                    </a:ext>
                  </a:extLst>
                </p:cNvPr>
                <p:cNvCxnSpPr/>
                <p:nvPr/>
              </p:nvCxnSpPr>
              <p:spPr>
                <a:xfrm>
                  <a:off x="3103345" y="1818033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4" name="Textfeld 243">
                      <a:extLst>
                        <a:ext uri="{FF2B5EF4-FFF2-40B4-BE49-F238E27FC236}">
                          <a16:creationId xmlns:a16="http://schemas.microsoft.com/office/drawing/2014/main" id="{2B13A1D0-A5C9-4371-AEC4-FB07270F69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2819" y="1848442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44" name="Textfeld 243">
                      <a:extLst>
                        <a:ext uri="{FF2B5EF4-FFF2-40B4-BE49-F238E27FC236}">
                          <a16:creationId xmlns:a16="http://schemas.microsoft.com/office/drawing/2014/main" id="{2B13A1D0-A5C9-4371-AEC4-FB07270F696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2819" y="1848442"/>
                      <a:ext cx="191719" cy="207749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9375" r="-3125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5" name="Textfeld 244">
                      <a:extLst>
                        <a:ext uri="{FF2B5EF4-FFF2-40B4-BE49-F238E27FC236}">
                          <a16:creationId xmlns:a16="http://schemas.microsoft.com/office/drawing/2014/main" id="{B9219E5A-F2EF-4055-A8B7-FE095B3256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2055" y="1850667"/>
                      <a:ext cx="18767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45" name="Textfeld 244">
                      <a:extLst>
                        <a:ext uri="{FF2B5EF4-FFF2-40B4-BE49-F238E27FC236}">
                          <a16:creationId xmlns:a16="http://schemas.microsoft.com/office/drawing/2014/main" id="{B9219E5A-F2EF-4055-A8B7-FE095B32564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2055" y="1850667"/>
                      <a:ext cx="187679" cy="207749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9677" r="-32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6" name="Textfeld 245">
                      <a:extLst>
                        <a:ext uri="{FF2B5EF4-FFF2-40B4-BE49-F238E27FC236}">
                          <a16:creationId xmlns:a16="http://schemas.microsoft.com/office/drawing/2014/main" id="{C1FA33E0-0AF4-4AE3-9056-2E651A59D8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1753" y="1855769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46" name="Textfeld 245">
                      <a:extLst>
                        <a:ext uri="{FF2B5EF4-FFF2-40B4-BE49-F238E27FC236}">
                          <a16:creationId xmlns:a16="http://schemas.microsoft.com/office/drawing/2014/main" id="{C1FA33E0-0AF4-4AE3-9056-2E651A59D85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11753" y="1855769"/>
                      <a:ext cx="191719" cy="207749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9375" r="-3125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B0F5F02D-6A51-4FDA-9DF3-2D90026D7B9B}"/>
                  </a:ext>
                </a:extLst>
              </p:cNvPr>
              <p:cNvGrpSpPr/>
              <p:nvPr/>
            </p:nvGrpSpPr>
            <p:grpSpPr>
              <a:xfrm>
                <a:off x="4205637" y="3400955"/>
                <a:ext cx="668694" cy="245485"/>
                <a:chOff x="4205637" y="3400955"/>
                <a:chExt cx="668694" cy="245485"/>
              </a:xfrm>
            </p:grpSpPr>
            <p:cxnSp>
              <p:nvCxnSpPr>
                <p:cNvPr id="247" name="Gerader Verbinder 246">
                  <a:extLst>
                    <a:ext uri="{FF2B5EF4-FFF2-40B4-BE49-F238E27FC236}">
                      <a16:creationId xmlns:a16="http://schemas.microsoft.com/office/drawing/2014/main" id="{60E74FEF-0991-4A49-A4EC-25A9F25BE07F}"/>
                    </a:ext>
                  </a:extLst>
                </p:cNvPr>
                <p:cNvCxnSpPr/>
                <p:nvPr/>
              </p:nvCxnSpPr>
              <p:spPr>
                <a:xfrm>
                  <a:off x="4301497" y="340095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Gerader Verbinder 247">
                  <a:extLst>
                    <a:ext uri="{FF2B5EF4-FFF2-40B4-BE49-F238E27FC236}">
                      <a16:creationId xmlns:a16="http://schemas.microsoft.com/office/drawing/2014/main" id="{7026CE9D-18A5-43F6-9FC7-A2F9C7F0707F}"/>
                    </a:ext>
                  </a:extLst>
                </p:cNvPr>
                <p:cNvCxnSpPr/>
                <p:nvPr/>
              </p:nvCxnSpPr>
              <p:spPr>
                <a:xfrm>
                  <a:off x="4491257" y="340095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Gerader Verbinder 248">
                  <a:extLst>
                    <a:ext uri="{FF2B5EF4-FFF2-40B4-BE49-F238E27FC236}">
                      <a16:creationId xmlns:a16="http://schemas.microsoft.com/office/drawing/2014/main" id="{D529303A-FA1E-4AF9-A4D2-587E881D30F9}"/>
                    </a:ext>
                  </a:extLst>
                </p:cNvPr>
                <p:cNvCxnSpPr/>
                <p:nvPr/>
              </p:nvCxnSpPr>
              <p:spPr>
                <a:xfrm>
                  <a:off x="4704505" y="340095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0" name="Textfeld 249">
                      <a:extLst>
                        <a:ext uri="{FF2B5EF4-FFF2-40B4-BE49-F238E27FC236}">
                          <a16:creationId xmlns:a16="http://schemas.microsoft.com/office/drawing/2014/main" id="{E51C8C91-30E4-49CA-A32D-61121F46A5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05637" y="3431364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0" name="Textfeld 249">
                      <a:extLst>
                        <a:ext uri="{FF2B5EF4-FFF2-40B4-BE49-F238E27FC236}">
                          <a16:creationId xmlns:a16="http://schemas.microsoft.com/office/drawing/2014/main" id="{E51C8C91-30E4-49CA-A32D-61121F46A58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05637" y="3431364"/>
                      <a:ext cx="261418" cy="207749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6977" r="-23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1" name="Textfeld 250">
                      <a:extLst>
                        <a:ext uri="{FF2B5EF4-FFF2-40B4-BE49-F238E27FC236}">
                          <a16:creationId xmlns:a16="http://schemas.microsoft.com/office/drawing/2014/main" id="{42BABE17-444A-4BEE-A1C2-DD0CCC5F1A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4873" y="3433589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1" name="Textfeld 250">
                      <a:extLst>
                        <a:ext uri="{FF2B5EF4-FFF2-40B4-BE49-F238E27FC236}">
                          <a16:creationId xmlns:a16="http://schemas.microsoft.com/office/drawing/2014/main" id="{42BABE17-444A-4BEE-A1C2-DD0CCC5F1A2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04873" y="3433589"/>
                      <a:ext cx="261418" cy="207749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7143" r="-4762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2" name="Textfeld 251">
                      <a:extLst>
                        <a:ext uri="{FF2B5EF4-FFF2-40B4-BE49-F238E27FC236}">
                          <a16:creationId xmlns:a16="http://schemas.microsoft.com/office/drawing/2014/main" id="{299CB132-CAD2-4824-86FB-A7CCC20796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12913" y="3438691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2" name="Textfeld 251">
                      <a:extLst>
                        <a:ext uri="{FF2B5EF4-FFF2-40B4-BE49-F238E27FC236}">
                          <a16:creationId xmlns:a16="http://schemas.microsoft.com/office/drawing/2014/main" id="{299CB132-CAD2-4824-86FB-A7CCC207967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12913" y="3438691"/>
                      <a:ext cx="261418" cy="207749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6977" r="-23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4FA0E3C2-C589-4BCB-8307-AC7BD5C2D6B6}"/>
                  </a:ext>
                </a:extLst>
              </p:cNvPr>
              <p:cNvGrpSpPr/>
              <p:nvPr/>
            </p:nvGrpSpPr>
            <p:grpSpPr>
              <a:xfrm>
                <a:off x="6006672" y="2828635"/>
                <a:ext cx="677747" cy="245485"/>
                <a:chOff x="6006672" y="2828635"/>
                <a:chExt cx="677747" cy="245485"/>
              </a:xfrm>
            </p:grpSpPr>
            <p:cxnSp>
              <p:nvCxnSpPr>
                <p:cNvPr id="253" name="Gerader Verbinder 252">
                  <a:extLst>
                    <a:ext uri="{FF2B5EF4-FFF2-40B4-BE49-F238E27FC236}">
                      <a16:creationId xmlns:a16="http://schemas.microsoft.com/office/drawing/2014/main" id="{AB84E6DD-38C1-4AB5-B5D7-718D0797C238}"/>
                    </a:ext>
                  </a:extLst>
                </p:cNvPr>
                <p:cNvCxnSpPr/>
                <p:nvPr/>
              </p:nvCxnSpPr>
              <p:spPr>
                <a:xfrm>
                  <a:off x="6102532" y="282863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Gerader Verbinder 253">
                  <a:extLst>
                    <a:ext uri="{FF2B5EF4-FFF2-40B4-BE49-F238E27FC236}">
                      <a16:creationId xmlns:a16="http://schemas.microsoft.com/office/drawing/2014/main" id="{6CE31890-F913-4E69-899E-C2272FFBB525}"/>
                    </a:ext>
                  </a:extLst>
                </p:cNvPr>
                <p:cNvCxnSpPr/>
                <p:nvPr/>
              </p:nvCxnSpPr>
              <p:spPr>
                <a:xfrm>
                  <a:off x="6307887" y="2829026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Gerader Verbinder 254">
                  <a:extLst>
                    <a:ext uri="{FF2B5EF4-FFF2-40B4-BE49-F238E27FC236}">
                      <a16:creationId xmlns:a16="http://schemas.microsoft.com/office/drawing/2014/main" id="{FDBCDA8C-57CA-4D75-8469-665031F26294}"/>
                    </a:ext>
                  </a:extLst>
                </p:cNvPr>
                <p:cNvCxnSpPr/>
                <p:nvPr/>
              </p:nvCxnSpPr>
              <p:spPr>
                <a:xfrm>
                  <a:off x="6514593" y="282863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6" name="Textfeld 255">
                      <a:extLst>
                        <a:ext uri="{FF2B5EF4-FFF2-40B4-BE49-F238E27FC236}">
                          <a16:creationId xmlns:a16="http://schemas.microsoft.com/office/drawing/2014/main" id="{401B21D7-4D8C-4BA8-B37D-BB0BFDFDD6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06672" y="2859044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6" name="Textfeld 255">
                      <a:extLst>
                        <a:ext uri="{FF2B5EF4-FFF2-40B4-BE49-F238E27FC236}">
                          <a16:creationId xmlns:a16="http://schemas.microsoft.com/office/drawing/2014/main" id="{401B21D7-4D8C-4BA8-B37D-BB0BFDFDD62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06672" y="2859044"/>
                      <a:ext cx="261418" cy="207749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6977" r="-4651" b="-205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7" name="Textfeld 256">
                      <a:extLst>
                        <a:ext uri="{FF2B5EF4-FFF2-40B4-BE49-F238E27FC236}">
                          <a16:creationId xmlns:a16="http://schemas.microsoft.com/office/drawing/2014/main" id="{F24851CD-DB22-44C5-9168-616D50E3E8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21503" y="2861660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7" name="Textfeld 256">
                      <a:extLst>
                        <a:ext uri="{FF2B5EF4-FFF2-40B4-BE49-F238E27FC236}">
                          <a16:creationId xmlns:a16="http://schemas.microsoft.com/office/drawing/2014/main" id="{F24851CD-DB22-44C5-9168-616D50E3E80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21503" y="2861660"/>
                      <a:ext cx="261418" cy="207749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 l="-7143" r="-4762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8" name="Textfeld 257">
                      <a:extLst>
                        <a:ext uri="{FF2B5EF4-FFF2-40B4-BE49-F238E27FC236}">
                          <a16:creationId xmlns:a16="http://schemas.microsoft.com/office/drawing/2014/main" id="{B1BC5C48-F04D-4DA8-80EC-F4D57E06CC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23001" y="2866371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17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8" name="Textfeld 257">
                      <a:extLst>
                        <a:ext uri="{FF2B5EF4-FFF2-40B4-BE49-F238E27FC236}">
                          <a16:creationId xmlns:a16="http://schemas.microsoft.com/office/drawing/2014/main" id="{B1BC5C48-F04D-4DA8-80EC-F4D57E06CC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23001" y="2866371"/>
                      <a:ext cx="261418" cy="207749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 l="-6977" r="-23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FA7C4B91-3A81-4612-816E-E473CF11E79B}"/>
              </a:ext>
            </a:extLst>
          </p:cNvPr>
          <p:cNvSpPr txBox="1"/>
          <p:nvPr/>
        </p:nvSpPr>
        <p:spPr>
          <a:xfrm>
            <a:off x="2922967" y="4300112"/>
            <a:ext cx="3304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Unique randomness for each gadget.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C373E425-BAF5-401C-9C61-4B4089FAB96B}"/>
                  </a:ext>
                </a:extLst>
              </p:cNvPr>
              <p:cNvSpPr txBox="1"/>
              <p:nvPr/>
            </p:nvSpPr>
            <p:spPr>
              <a:xfrm>
                <a:off x="3309196" y="1624633"/>
                <a:ext cx="31335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C373E425-BAF5-401C-9C61-4B4089FAB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196" y="1624633"/>
                <a:ext cx="313356" cy="153888"/>
              </a:xfrm>
              <a:prstGeom prst="rect">
                <a:avLst/>
              </a:prstGeom>
              <a:blipFill>
                <a:blip r:embed="rId28"/>
                <a:stretch>
                  <a:fillRect l="-7843" r="-980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Textfeld 272">
                <a:extLst>
                  <a:ext uri="{FF2B5EF4-FFF2-40B4-BE49-F238E27FC236}">
                    <a16:creationId xmlns:a16="http://schemas.microsoft.com/office/drawing/2014/main" id="{B174CA89-C039-4AAB-A583-8A9F96E125F3}"/>
                  </a:ext>
                </a:extLst>
              </p:cNvPr>
              <p:cNvSpPr txBox="1"/>
              <p:nvPr/>
            </p:nvSpPr>
            <p:spPr>
              <a:xfrm>
                <a:off x="3307613" y="2624897"/>
                <a:ext cx="31335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73" name="Textfeld 272">
                <a:extLst>
                  <a:ext uri="{FF2B5EF4-FFF2-40B4-BE49-F238E27FC236}">
                    <a16:creationId xmlns:a16="http://schemas.microsoft.com/office/drawing/2014/main" id="{B174CA89-C039-4AAB-A583-8A9F96E12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613" y="2624897"/>
                <a:ext cx="313356" cy="153888"/>
              </a:xfrm>
              <a:prstGeom prst="rect">
                <a:avLst/>
              </a:prstGeom>
              <a:blipFill>
                <a:blip r:embed="rId28"/>
                <a:stretch>
                  <a:fillRect l="-7843" r="-980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Textfeld 273">
                <a:extLst>
                  <a:ext uri="{FF2B5EF4-FFF2-40B4-BE49-F238E27FC236}">
                    <a16:creationId xmlns:a16="http://schemas.microsoft.com/office/drawing/2014/main" id="{C9B3FCD6-F68A-481D-AF0F-F9312D25DAB1}"/>
                  </a:ext>
                </a:extLst>
              </p:cNvPr>
              <p:cNvSpPr txBox="1"/>
              <p:nvPr/>
            </p:nvSpPr>
            <p:spPr>
              <a:xfrm>
                <a:off x="3314887" y="3650972"/>
                <a:ext cx="31335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74" name="Textfeld 273">
                <a:extLst>
                  <a:ext uri="{FF2B5EF4-FFF2-40B4-BE49-F238E27FC236}">
                    <a16:creationId xmlns:a16="http://schemas.microsoft.com/office/drawing/2014/main" id="{C9B3FCD6-F68A-481D-AF0F-F9312D25D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887" y="3650972"/>
                <a:ext cx="313356" cy="153888"/>
              </a:xfrm>
              <a:prstGeom prst="rect">
                <a:avLst/>
              </a:prstGeom>
              <a:blipFill>
                <a:blip r:embed="rId28"/>
                <a:stretch>
                  <a:fillRect l="-7843" r="-980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5" name="Textfeld 274">
                <a:extLst>
                  <a:ext uri="{FF2B5EF4-FFF2-40B4-BE49-F238E27FC236}">
                    <a16:creationId xmlns:a16="http://schemas.microsoft.com/office/drawing/2014/main" id="{769CEC02-F94E-4E0F-AAB2-3BE2C526CDB8}"/>
                  </a:ext>
                </a:extLst>
              </p:cNvPr>
              <p:cNvSpPr txBox="1"/>
              <p:nvPr/>
            </p:nvSpPr>
            <p:spPr>
              <a:xfrm>
                <a:off x="5575209" y="2120623"/>
                <a:ext cx="31335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75" name="Textfeld 274">
                <a:extLst>
                  <a:ext uri="{FF2B5EF4-FFF2-40B4-BE49-F238E27FC236}">
                    <a16:creationId xmlns:a16="http://schemas.microsoft.com/office/drawing/2014/main" id="{769CEC02-F94E-4E0F-AAB2-3BE2C526C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209" y="2120623"/>
                <a:ext cx="313356" cy="153888"/>
              </a:xfrm>
              <a:prstGeom prst="rect">
                <a:avLst/>
              </a:prstGeom>
              <a:blipFill>
                <a:blip r:embed="rId28"/>
                <a:stretch>
                  <a:fillRect l="-7843" r="-980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Textfeld 275">
                <a:extLst>
                  <a:ext uri="{FF2B5EF4-FFF2-40B4-BE49-F238E27FC236}">
                    <a16:creationId xmlns:a16="http://schemas.microsoft.com/office/drawing/2014/main" id="{5C24DB42-3862-410A-B356-C058CF981288}"/>
                  </a:ext>
                </a:extLst>
              </p:cNvPr>
              <p:cNvSpPr txBox="1"/>
              <p:nvPr/>
            </p:nvSpPr>
            <p:spPr>
              <a:xfrm>
                <a:off x="5571167" y="2787929"/>
                <a:ext cx="31335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1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76" name="Textfeld 275">
                <a:extLst>
                  <a:ext uri="{FF2B5EF4-FFF2-40B4-BE49-F238E27FC236}">
                    <a16:creationId xmlns:a16="http://schemas.microsoft.com/office/drawing/2014/main" id="{5C24DB42-3862-410A-B356-C058CF981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167" y="2787929"/>
                <a:ext cx="313356" cy="153888"/>
              </a:xfrm>
              <a:prstGeom prst="rect">
                <a:avLst/>
              </a:prstGeom>
              <a:blipFill>
                <a:blip r:embed="rId28"/>
                <a:stretch>
                  <a:fillRect l="-7843" r="-9804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Textplatzhalter 1">
            <a:extLst>
              <a:ext uri="{FF2B5EF4-FFF2-40B4-BE49-F238E27FC236}">
                <a16:creationId xmlns:a16="http://schemas.microsoft.com/office/drawing/2014/main" id="{528D7947-03F9-44CD-8A22-172B0FD78D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Masking &amp; Gadgets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9BCF8439-9362-426B-89B9-ACF69EE352E9}"/>
              </a:ext>
            </a:extLst>
          </p:cNvPr>
          <p:cNvSpPr txBox="1"/>
          <p:nvPr/>
        </p:nvSpPr>
        <p:spPr>
          <a:xfrm>
            <a:off x="855676" y="4072324"/>
            <a:ext cx="364431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Masking of Values:</a:t>
            </a:r>
          </a:p>
          <a:p>
            <a:pPr lvl="1"/>
            <a:r>
              <a:rPr lang="en-US" i="1" dirty="0">
                <a:solidFill>
                  <a:schemeClr val="tx2"/>
                </a:solidFill>
              </a:rPr>
              <a:t>Replace each value by a vector of random values (secret sharing).</a:t>
            </a:r>
          </a:p>
        </p:txBody>
      </p:sp>
      <p:cxnSp>
        <p:nvCxnSpPr>
          <p:cNvPr id="144" name="Gerader Verbinder 143">
            <a:extLst>
              <a:ext uri="{FF2B5EF4-FFF2-40B4-BE49-F238E27FC236}">
                <a16:creationId xmlns:a16="http://schemas.microsoft.com/office/drawing/2014/main" id="{D698DC36-64EA-43FB-8CD3-2A49313DFEED}"/>
              </a:ext>
            </a:extLst>
          </p:cNvPr>
          <p:cNvCxnSpPr/>
          <p:nvPr/>
        </p:nvCxnSpPr>
        <p:spPr>
          <a:xfrm flipV="1">
            <a:off x="3405279" y="1419971"/>
            <a:ext cx="180020" cy="2160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feld 144">
            <a:extLst>
              <a:ext uri="{FF2B5EF4-FFF2-40B4-BE49-F238E27FC236}">
                <a16:creationId xmlns:a16="http://schemas.microsoft.com/office/drawing/2014/main" id="{247D410A-ACE4-404B-8652-F26FAB1EDD89}"/>
              </a:ext>
            </a:extLst>
          </p:cNvPr>
          <p:cNvSpPr txBox="1"/>
          <p:nvPr/>
        </p:nvSpPr>
        <p:spPr>
          <a:xfrm>
            <a:off x="7919419" y="4527099"/>
            <a:ext cx="1314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[Chari et al, 1999]</a:t>
            </a:r>
          </a:p>
          <a:p>
            <a:r>
              <a:rPr lang="en-US" sz="1000" dirty="0">
                <a:solidFill>
                  <a:schemeClr val="tx2"/>
                </a:solidFill>
              </a:rPr>
              <a:t>[</a:t>
            </a:r>
            <a:r>
              <a:rPr lang="en-US" sz="1000" dirty="0" err="1">
                <a:solidFill>
                  <a:schemeClr val="tx2"/>
                </a:solidFill>
              </a:rPr>
              <a:t>Barthe</a:t>
            </a:r>
            <a:r>
              <a:rPr lang="en-US" sz="1000" dirty="0">
                <a:solidFill>
                  <a:schemeClr val="tx2"/>
                </a:solidFill>
              </a:rPr>
              <a:t> et al. 2015]</a:t>
            </a:r>
          </a:p>
        </p:txBody>
      </p:sp>
    </p:spTree>
    <p:extLst>
      <p:ext uri="{BB962C8B-B14F-4D97-AF65-F5344CB8AC3E}">
        <p14:creationId xmlns:p14="http://schemas.microsoft.com/office/powerpoint/2010/main" val="18115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2" grpId="1"/>
      <p:bldP spid="34" grpId="0" animBg="1"/>
      <p:bldP spid="26" grpId="0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hteck 81">
            <a:extLst>
              <a:ext uri="{FF2B5EF4-FFF2-40B4-BE49-F238E27FC236}">
                <a16:creationId xmlns:a16="http://schemas.microsoft.com/office/drawing/2014/main" id="{0974E57F-59E2-4A07-B94D-2D9EEB322544}"/>
              </a:ext>
            </a:extLst>
          </p:cNvPr>
          <p:cNvSpPr/>
          <p:nvPr/>
        </p:nvSpPr>
        <p:spPr>
          <a:xfrm>
            <a:off x="4248997" y="1635646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dirty="0">
                <a:solidFill>
                  <a:schemeClr val="bg2">
                    <a:alpha val="54000"/>
                  </a:schemeClr>
                </a:solidFill>
              </a:rPr>
              <a:t>2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5B6933E8-7398-4AD9-9535-91EC3F3392B5}"/>
              </a:ext>
            </a:extLst>
          </p:cNvPr>
          <p:cNvSpPr txBox="1"/>
          <p:nvPr/>
        </p:nvSpPr>
        <p:spPr>
          <a:xfrm>
            <a:off x="3203848" y="190893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Reuse randomness within clusters</a:t>
            </a: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EAF3E3D0-C825-4801-99D9-E2041850672E}"/>
              </a:ext>
            </a:extLst>
          </p:cNvPr>
          <p:cNvSpPr/>
          <p:nvPr/>
        </p:nvSpPr>
        <p:spPr>
          <a:xfrm>
            <a:off x="4244025" y="587601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i="1" dirty="0">
                <a:solidFill>
                  <a:schemeClr val="bg2">
                    <a:alpha val="54000"/>
                  </a:schemeClr>
                </a:solidFill>
              </a:rPr>
              <a:t>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Idea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/>
              <a:t> </a:t>
            </a:r>
            <a:endParaRPr lang="de-DE" dirty="0"/>
          </a:p>
        </p:txBody>
      </p:sp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2E093F73-C2AA-450E-9EE4-098B254626E6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860028" y="2674592"/>
            <a:ext cx="1080124" cy="432048"/>
          </a:xfrm>
          <a:prstGeom prst="bentConnector3">
            <a:avLst>
              <a:gd name="adj1" fmla="val 57643"/>
            </a:avLst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C77EB36B-4360-4C55-B0D9-7EC6E3AA8221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860028" y="1953712"/>
            <a:ext cx="1080124" cy="449898"/>
          </a:xfrm>
          <a:prstGeom prst="bentConnector3">
            <a:avLst>
              <a:gd name="adj1" fmla="val 57643"/>
            </a:avLst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569EF925-CF21-41DB-854A-4577FF00E967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662155" y="2530575"/>
            <a:ext cx="142093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0CAF008E-613B-478D-B168-29C96760CCA8}"/>
              </a:ext>
            </a:extLst>
          </p:cNvPr>
          <p:cNvCxnSpPr>
            <a:cxnSpLocks/>
          </p:cNvCxnSpPr>
          <p:nvPr/>
        </p:nvCxnSpPr>
        <p:spPr>
          <a:xfrm>
            <a:off x="2424220" y="3426211"/>
            <a:ext cx="142093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B90AA4D6-70A7-4DD8-B916-9FDE41776F09}"/>
              </a:ext>
            </a:extLst>
          </p:cNvPr>
          <p:cNvCxnSpPr>
            <a:cxnSpLocks/>
          </p:cNvCxnSpPr>
          <p:nvPr/>
        </p:nvCxnSpPr>
        <p:spPr>
          <a:xfrm>
            <a:off x="2424220" y="3729922"/>
            <a:ext cx="142093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23F899C-BECE-4BCE-86E3-5662CF2B2C9E}"/>
              </a:ext>
            </a:extLst>
          </p:cNvPr>
          <p:cNvCxnSpPr>
            <a:cxnSpLocks/>
          </p:cNvCxnSpPr>
          <p:nvPr/>
        </p:nvCxnSpPr>
        <p:spPr>
          <a:xfrm>
            <a:off x="2424220" y="2403610"/>
            <a:ext cx="142093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B4B13756-0D05-4080-BD28-5B60ACBB2D10}"/>
              </a:ext>
            </a:extLst>
          </p:cNvPr>
          <p:cNvCxnSpPr>
            <a:cxnSpLocks/>
          </p:cNvCxnSpPr>
          <p:nvPr/>
        </p:nvCxnSpPr>
        <p:spPr>
          <a:xfrm>
            <a:off x="2424220" y="2701841"/>
            <a:ext cx="142093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D38CA0F3-6390-4981-B14A-D02F2F8AFCD9}"/>
              </a:ext>
            </a:extLst>
          </p:cNvPr>
          <p:cNvCxnSpPr>
            <a:cxnSpLocks/>
          </p:cNvCxnSpPr>
          <p:nvPr/>
        </p:nvCxnSpPr>
        <p:spPr>
          <a:xfrm>
            <a:off x="2424220" y="1379532"/>
            <a:ext cx="142093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584D1F1-C04B-4914-8DE5-8889799098D3}"/>
              </a:ext>
            </a:extLst>
          </p:cNvPr>
          <p:cNvCxnSpPr>
            <a:cxnSpLocks/>
          </p:cNvCxnSpPr>
          <p:nvPr/>
        </p:nvCxnSpPr>
        <p:spPr>
          <a:xfrm>
            <a:off x="2424220" y="1683243"/>
            <a:ext cx="142093" cy="0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50614CE2-7FD6-453B-9B51-066449DA32D6}"/>
              </a:ext>
            </a:extLst>
          </p:cNvPr>
          <p:cNvCxnSpPr>
            <a:stCxn id="27" idx="3"/>
          </p:cNvCxnSpPr>
          <p:nvPr/>
        </p:nvCxnSpPr>
        <p:spPr>
          <a:xfrm>
            <a:off x="3286389" y="1523549"/>
            <a:ext cx="853563" cy="288032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6DFF9A4E-8EE8-438E-8195-DBE3AAF52D64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286389" y="2098527"/>
            <a:ext cx="853563" cy="449099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1FC7CB0F-38CE-4A98-89AA-9F260810465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286389" y="2547626"/>
            <a:ext cx="853563" cy="432048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AB89922B-A70B-4A11-B4A4-C5F6C0B0944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286389" y="3267707"/>
            <a:ext cx="853563" cy="302521"/>
          </a:xfrm>
          <a:prstGeom prst="bentConnector3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C611CCF4-571B-470C-848D-EA6C623AAB8F}"/>
              </a:ext>
            </a:extLst>
          </p:cNvPr>
          <p:cNvSpPr/>
          <p:nvPr/>
        </p:nvSpPr>
        <p:spPr>
          <a:xfrm>
            <a:off x="3670211" y="2510079"/>
            <a:ext cx="85918" cy="7509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306C8C6-86A7-4C5A-9B14-82E6E7C011A3}"/>
              </a:ext>
            </a:extLst>
          </p:cNvPr>
          <p:cNvGrpSpPr/>
          <p:nvPr/>
        </p:nvGrpSpPr>
        <p:grpSpPr>
          <a:xfrm>
            <a:off x="2566313" y="1235516"/>
            <a:ext cx="720076" cy="576065"/>
            <a:chOff x="2566313" y="1235516"/>
            <a:chExt cx="720076" cy="576065"/>
          </a:xfrm>
        </p:grpSpPr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6B04E0A8-5D42-4E9F-A235-78139D831D8F}"/>
                </a:ext>
              </a:extLst>
            </p:cNvPr>
            <p:cNvSpPr/>
            <p:nvPr/>
          </p:nvSpPr>
          <p:spPr>
            <a:xfrm>
              <a:off x="2566313" y="1235516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67AF773F-4FDF-4712-A415-BED6984CFB82}"/>
                    </a:ext>
                  </a:extLst>
                </p:cNvPr>
                <p:cNvSpPr txBox="1"/>
                <p:nvPr/>
              </p:nvSpPr>
              <p:spPr>
                <a:xfrm>
                  <a:off x="2566313" y="1374217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67AF773F-4FDF-4712-A415-BED6984CFB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313" y="1374217"/>
                  <a:ext cx="720076" cy="307777"/>
                </a:xfrm>
                <a:prstGeom prst="rect">
                  <a:avLst/>
                </a:prstGeom>
                <a:blipFill>
                  <a:blip r:embed="rId2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AA464E0-8A38-4892-A57B-513A6E588CAD}"/>
              </a:ext>
            </a:extLst>
          </p:cNvPr>
          <p:cNvGrpSpPr/>
          <p:nvPr/>
        </p:nvGrpSpPr>
        <p:grpSpPr>
          <a:xfrm>
            <a:off x="2563637" y="2259593"/>
            <a:ext cx="722752" cy="576065"/>
            <a:chOff x="2563637" y="2259593"/>
            <a:chExt cx="722752" cy="576065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3297DC29-0C04-4B4A-A0CC-D31844BE8466}"/>
                </a:ext>
              </a:extLst>
            </p:cNvPr>
            <p:cNvSpPr/>
            <p:nvPr/>
          </p:nvSpPr>
          <p:spPr>
            <a:xfrm>
              <a:off x="2566313" y="2259593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88AD9068-102B-4A6E-B3AF-2F395571DEA3}"/>
                    </a:ext>
                  </a:extLst>
                </p:cNvPr>
                <p:cNvSpPr txBox="1"/>
                <p:nvPr/>
              </p:nvSpPr>
              <p:spPr>
                <a:xfrm>
                  <a:off x="2563637" y="2388602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88AD9068-102B-4A6E-B3AF-2F395571DE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637" y="2388602"/>
                  <a:ext cx="720076" cy="307777"/>
                </a:xfrm>
                <a:prstGeom prst="rect">
                  <a:avLst/>
                </a:prstGeom>
                <a:blipFill>
                  <a:blip r:embed="rId3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06560277-8A62-4DD2-A4CC-808500EB787F}"/>
              </a:ext>
            </a:extLst>
          </p:cNvPr>
          <p:cNvGrpSpPr/>
          <p:nvPr/>
        </p:nvGrpSpPr>
        <p:grpSpPr>
          <a:xfrm>
            <a:off x="2563637" y="3282195"/>
            <a:ext cx="722752" cy="576065"/>
            <a:chOff x="2563637" y="3282195"/>
            <a:chExt cx="722752" cy="576065"/>
          </a:xfrm>
        </p:grpSpPr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6ACE1554-CDD0-43D7-85BE-F57B7E2EF239}"/>
                </a:ext>
              </a:extLst>
            </p:cNvPr>
            <p:cNvSpPr/>
            <p:nvPr/>
          </p:nvSpPr>
          <p:spPr>
            <a:xfrm>
              <a:off x="2566313" y="3282195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F29D06BD-FB63-435D-869B-1ECC1E593BD2}"/>
                    </a:ext>
                  </a:extLst>
                </p:cNvPr>
                <p:cNvSpPr txBox="1"/>
                <p:nvPr/>
              </p:nvSpPr>
              <p:spPr>
                <a:xfrm>
                  <a:off x="2563637" y="3416339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F29D06BD-FB63-435D-869B-1ECC1E593B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637" y="3416339"/>
                  <a:ext cx="720076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8EA3EE0A-2327-4415-9426-046908B8B655}"/>
              </a:ext>
            </a:extLst>
          </p:cNvPr>
          <p:cNvGrpSpPr/>
          <p:nvPr/>
        </p:nvGrpSpPr>
        <p:grpSpPr>
          <a:xfrm>
            <a:off x="4139445" y="1665679"/>
            <a:ext cx="720583" cy="576065"/>
            <a:chOff x="4139445" y="1665679"/>
            <a:chExt cx="720583" cy="576065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ED967E98-B5E4-47FB-8C28-D2992238EF39}"/>
                </a:ext>
              </a:extLst>
            </p:cNvPr>
            <p:cNvSpPr/>
            <p:nvPr/>
          </p:nvSpPr>
          <p:spPr>
            <a:xfrm>
              <a:off x="4139952" y="1665679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544151C1-FDF9-47EF-AA41-7B88C273AFB7}"/>
                    </a:ext>
                  </a:extLst>
                </p:cNvPr>
                <p:cNvSpPr txBox="1"/>
                <p:nvPr/>
              </p:nvSpPr>
              <p:spPr>
                <a:xfrm>
                  <a:off x="4139445" y="1799823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544151C1-FDF9-47EF-AA41-7B88C273AF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445" y="1799823"/>
                  <a:ext cx="720076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11D9FD6A-8CCE-495A-B788-739E717710C4}"/>
              </a:ext>
            </a:extLst>
          </p:cNvPr>
          <p:cNvGrpSpPr/>
          <p:nvPr/>
        </p:nvGrpSpPr>
        <p:grpSpPr>
          <a:xfrm>
            <a:off x="4139445" y="2818607"/>
            <a:ext cx="720583" cy="576065"/>
            <a:chOff x="4139445" y="2818607"/>
            <a:chExt cx="720583" cy="576065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372A87B1-912C-41F3-A8D4-359EB700EBBB}"/>
                </a:ext>
              </a:extLst>
            </p:cNvPr>
            <p:cNvSpPr/>
            <p:nvPr/>
          </p:nvSpPr>
          <p:spPr>
            <a:xfrm>
              <a:off x="4139952" y="2818607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44FCEDC1-0426-45F6-BF5B-0532DB2570D9}"/>
                    </a:ext>
                  </a:extLst>
                </p:cNvPr>
                <p:cNvSpPr txBox="1"/>
                <p:nvPr/>
              </p:nvSpPr>
              <p:spPr>
                <a:xfrm>
                  <a:off x="4139445" y="2952750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44FCEDC1-0426-45F6-BF5B-0532DB2570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445" y="2952750"/>
                  <a:ext cx="720076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9DE7C581-AE72-4DB6-8413-930235256296}"/>
              </a:ext>
            </a:extLst>
          </p:cNvPr>
          <p:cNvGrpSpPr/>
          <p:nvPr/>
        </p:nvGrpSpPr>
        <p:grpSpPr>
          <a:xfrm>
            <a:off x="5942079" y="2242542"/>
            <a:ext cx="720076" cy="576065"/>
            <a:chOff x="5726055" y="2242542"/>
            <a:chExt cx="720076" cy="576065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9D4A590D-B362-4CE3-9D86-EFAB4E89F786}"/>
                </a:ext>
              </a:extLst>
            </p:cNvPr>
            <p:cNvSpPr/>
            <p:nvPr/>
          </p:nvSpPr>
          <p:spPr>
            <a:xfrm>
              <a:off x="5726055" y="2242542"/>
              <a:ext cx="720076" cy="576065"/>
            </a:xfrm>
            <a:prstGeom prst="roundRect">
              <a:avLst/>
            </a:prstGeom>
            <a:solidFill>
              <a:schemeClr val="bg1">
                <a:alpha val="53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5BA4F357-48F1-4DA8-AD5E-E6586026FCE4}"/>
                    </a:ext>
                  </a:extLst>
                </p:cNvPr>
                <p:cNvSpPr txBox="1"/>
                <p:nvPr/>
              </p:nvSpPr>
              <p:spPr>
                <a:xfrm>
                  <a:off x="5726055" y="2380040"/>
                  <a:ext cx="72007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5BA4F357-48F1-4DA8-AD5E-E6586026FC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6055" y="2380040"/>
                  <a:ext cx="720076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81C845F6-17BE-4C0B-A330-66F941487531}"/>
                  </a:ext>
                </a:extLst>
              </p:cNvPr>
              <p:cNvSpPr txBox="1"/>
              <p:nvPr/>
            </p:nvSpPr>
            <p:spPr>
              <a:xfrm>
                <a:off x="1228985" y="2433250"/>
                <a:ext cx="249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81C845F6-17BE-4C0B-A330-66F941487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985" y="2433250"/>
                <a:ext cx="249747" cy="276999"/>
              </a:xfrm>
              <a:prstGeom prst="rect">
                <a:avLst/>
              </a:prstGeom>
              <a:blipFill>
                <a:blip r:embed="rId8"/>
                <a:stretch>
                  <a:fillRect l="-12195" r="-487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7E7930C-C614-4F2A-AF24-24F0F9E643D6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1478732" y="1939278"/>
            <a:ext cx="583009" cy="63247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86B7FE1B-1E56-4E9F-B2FA-1CB71BCD5F83}"/>
              </a:ext>
            </a:extLst>
          </p:cNvPr>
          <p:cNvCxnSpPr>
            <a:cxnSpLocks/>
          </p:cNvCxnSpPr>
          <p:nvPr/>
        </p:nvCxnSpPr>
        <p:spPr>
          <a:xfrm>
            <a:off x="1907704" y="2571750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D32217DA-0088-4765-BAEA-E8F4635F3986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1478732" y="2571750"/>
            <a:ext cx="588332" cy="63247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F5DCFE6C-94BB-4C62-8FA8-79505BB153CB}"/>
                  </a:ext>
                </a:extLst>
              </p:cNvPr>
              <p:cNvSpPr txBox="1"/>
              <p:nvPr/>
            </p:nvSpPr>
            <p:spPr>
              <a:xfrm>
                <a:off x="7672342" y="2433250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F5DCFE6C-94BB-4C62-8FA8-79505BB15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342" y="2433250"/>
                <a:ext cx="255070" cy="276999"/>
              </a:xfrm>
              <a:prstGeom prst="rect">
                <a:avLst/>
              </a:prstGeom>
              <a:blipFill>
                <a:blip r:embed="rId9"/>
                <a:stretch>
                  <a:fillRect l="-12195" r="-731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D3C512DC-47F2-4267-8DD0-C56642B7729B}"/>
              </a:ext>
            </a:extLst>
          </p:cNvPr>
          <p:cNvCxnSpPr>
            <a:cxnSpLocks/>
            <a:stCxn id="70" idx="1"/>
          </p:cNvCxnSpPr>
          <p:nvPr/>
        </p:nvCxnSpPr>
        <p:spPr>
          <a:xfrm flipH="1" flipV="1">
            <a:off x="7092280" y="1953712"/>
            <a:ext cx="580062" cy="61803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745F8D1A-768B-4E8E-9372-51A2D118CEEE}"/>
              </a:ext>
            </a:extLst>
          </p:cNvPr>
          <p:cNvCxnSpPr>
            <a:cxnSpLocks/>
          </p:cNvCxnSpPr>
          <p:nvPr/>
        </p:nvCxnSpPr>
        <p:spPr>
          <a:xfrm flipH="1">
            <a:off x="7092280" y="2571750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87C0D13C-A098-44F2-8BCF-B358A12D6CFE}"/>
              </a:ext>
            </a:extLst>
          </p:cNvPr>
          <p:cNvCxnSpPr>
            <a:cxnSpLocks/>
            <a:stCxn id="70" idx="1"/>
          </p:cNvCxnSpPr>
          <p:nvPr/>
        </p:nvCxnSpPr>
        <p:spPr>
          <a:xfrm flipH="1">
            <a:off x="7092280" y="2571750"/>
            <a:ext cx="580062" cy="63247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feld 77">
            <a:extLst>
              <a:ext uri="{FF2B5EF4-FFF2-40B4-BE49-F238E27FC236}">
                <a16:creationId xmlns:a16="http://schemas.microsoft.com/office/drawing/2014/main" id="{53B406D7-C13F-424E-BECB-86731BB1B05B}"/>
              </a:ext>
            </a:extLst>
          </p:cNvPr>
          <p:cNvSpPr txBox="1"/>
          <p:nvPr/>
        </p:nvSpPr>
        <p:spPr>
          <a:xfrm>
            <a:off x="3203848" y="99052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Create clusters of gadgets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5E4869B-1244-4492-8174-43F7F1BE7FBB}"/>
              </a:ext>
            </a:extLst>
          </p:cNvPr>
          <p:cNvSpPr/>
          <p:nvPr/>
        </p:nvSpPr>
        <p:spPr>
          <a:xfrm>
            <a:off x="3650134" y="2487949"/>
            <a:ext cx="126072" cy="1307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0305660B-A634-43FC-BF62-E3B4A10DC944}"/>
              </a:ext>
            </a:extLst>
          </p:cNvPr>
          <p:cNvGrpSpPr/>
          <p:nvPr/>
        </p:nvGrpSpPr>
        <p:grpSpPr>
          <a:xfrm>
            <a:off x="4968144" y="1667273"/>
            <a:ext cx="467952" cy="581992"/>
            <a:chOff x="3900756" y="3075806"/>
            <a:chExt cx="467952" cy="581992"/>
          </a:xfrm>
          <a:solidFill>
            <a:schemeClr val="bg1"/>
          </a:solidFill>
        </p:grpSpPr>
        <p:sp>
          <p:nvSpPr>
            <p:cNvPr id="66" name="Rechteck: abgerundete Ecken 65">
              <a:extLst>
                <a:ext uri="{FF2B5EF4-FFF2-40B4-BE49-F238E27FC236}">
                  <a16:creationId xmlns:a16="http://schemas.microsoft.com/office/drawing/2014/main" id="{C29D752D-3DAF-45B9-A1A3-C337D36D0718}"/>
                </a:ext>
              </a:extLst>
            </p:cNvPr>
            <p:cNvSpPr/>
            <p:nvPr/>
          </p:nvSpPr>
          <p:spPr>
            <a:xfrm>
              <a:off x="3990756" y="3075806"/>
              <a:ext cx="287952" cy="581992"/>
            </a:xfrm>
            <a:prstGeom prst="roundRect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Gleichschenkliges Dreieck 66">
              <a:extLst>
                <a:ext uri="{FF2B5EF4-FFF2-40B4-BE49-F238E27FC236}">
                  <a16:creationId xmlns:a16="http://schemas.microsoft.com/office/drawing/2014/main" id="{8A199905-AF19-44C3-A896-D673CDB6DCCD}"/>
                </a:ext>
              </a:extLst>
            </p:cNvPr>
            <p:cNvSpPr/>
            <p:nvPr/>
          </p:nvSpPr>
          <p:spPr>
            <a:xfrm>
              <a:off x="4041733" y="3435846"/>
              <a:ext cx="185997" cy="216024"/>
            </a:xfrm>
            <a:prstGeom prst="triangle">
              <a:avLst/>
            </a:prstGeom>
            <a:grpFill/>
            <a:ln w="28575" cap="rnd">
              <a:solidFill>
                <a:schemeClr val="tx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56AB262-300A-4D9A-96E9-D884B120BE95}"/>
                </a:ext>
              </a:extLst>
            </p:cNvPr>
            <p:cNvCxnSpPr>
              <a:stCxn id="66" idx="3"/>
            </p:cNvCxnSpPr>
            <p:nvPr/>
          </p:nvCxnSpPr>
          <p:spPr>
            <a:xfrm>
              <a:off x="4278708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004843BE-7254-4EAD-811F-B5C1347E5284}"/>
                </a:ext>
              </a:extLst>
            </p:cNvPr>
            <p:cNvCxnSpPr>
              <a:cxnSpLocks/>
            </p:cNvCxnSpPr>
            <p:nvPr/>
          </p:nvCxnSpPr>
          <p:spPr>
            <a:xfrm>
              <a:off x="3900756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20A0A37E-6D9B-44B7-810B-7D395605920E}"/>
              </a:ext>
            </a:extLst>
          </p:cNvPr>
          <p:cNvGrpSpPr/>
          <p:nvPr/>
        </p:nvGrpSpPr>
        <p:grpSpPr>
          <a:xfrm>
            <a:off x="4964996" y="2815644"/>
            <a:ext cx="467952" cy="581992"/>
            <a:chOff x="3900756" y="3075806"/>
            <a:chExt cx="467952" cy="581992"/>
          </a:xfrm>
          <a:solidFill>
            <a:schemeClr val="bg1"/>
          </a:solidFill>
        </p:grpSpPr>
        <p:sp>
          <p:nvSpPr>
            <p:cNvPr id="84" name="Rechteck: abgerundete Ecken 83">
              <a:extLst>
                <a:ext uri="{FF2B5EF4-FFF2-40B4-BE49-F238E27FC236}">
                  <a16:creationId xmlns:a16="http://schemas.microsoft.com/office/drawing/2014/main" id="{905C0C08-9B7C-4A24-90D5-112D1A34148F}"/>
                </a:ext>
              </a:extLst>
            </p:cNvPr>
            <p:cNvSpPr/>
            <p:nvPr/>
          </p:nvSpPr>
          <p:spPr>
            <a:xfrm>
              <a:off x="3990756" y="3075806"/>
              <a:ext cx="287952" cy="581992"/>
            </a:xfrm>
            <a:prstGeom prst="roundRect">
              <a:avLst/>
            </a:prstGeom>
            <a:grp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Gleichschenkliges Dreieck 84">
              <a:extLst>
                <a:ext uri="{FF2B5EF4-FFF2-40B4-BE49-F238E27FC236}">
                  <a16:creationId xmlns:a16="http://schemas.microsoft.com/office/drawing/2014/main" id="{2A694060-5B58-4211-8E84-CF87845E81FA}"/>
                </a:ext>
              </a:extLst>
            </p:cNvPr>
            <p:cNvSpPr/>
            <p:nvPr/>
          </p:nvSpPr>
          <p:spPr>
            <a:xfrm>
              <a:off x="4041733" y="3435846"/>
              <a:ext cx="185997" cy="216024"/>
            </a:xfrm>
            <a:prstGeom prst="triangle">
              <a:avLst/>
            </a:prstGeom>
            <a:grpFill/>
            <a:ln w="28575" cap="rnd">
              <a:solidFill>
                <a:schemeClr val="tx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7CB4A9A3-6A3E-4BA3-AB35-5284E09C50B4}"/>
                </a:ext>
              </a:extLst>
            </p:cNvPr>
            <p:cNvCxnSpPr>
              <a:stCxn id="84" idx="3"/>
            </p:cNvCxnSpPr>
            <p:nvPr/>
          </p:nvCxnSpPr>
          <p:spPr>
            <a:xfrm>
              <a:off x="4278708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DCFCD496-F668-41A1-A76F-274B6E98E197}"/>
                </a:ext>
              </a:extLst>
            </p:cNvPr>
            <p:cNvCxnSpPr>
              <a:cxnSpLocks/>
            </p:cNvCxnSpPr>
            <p:nvPr/>
          </p:nvCxnSpPr>
          <p:spPr>
            <a:xfrm>
              <a:off x="3900756" y="3366802"/>
              <a:ext cx="90000" cy="0"/>
            </a:xfrm>
            <a:prstGeom prst="line">
              <a:avLst/>
            </a:prstGeom>
            <a:grpFill/>
            <a:ln w="28575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77B9C3ED-A50E-4ED5-A395-692E054E6EA2}"/>
              </a:ext>
            </a:extLst>
          </p:cNvPr>
          <p:cNvGrpSpPr/>
          <p:nvPr/>
        </p:nvGrpSpPr>
        <p:grpSpPr>
          <a:xfrm>
            <a:off x="2622819" y="1818033"/>
            <a:ext cx="4061600" cy="2294821"/>
            <a:chOff x="2622819" y="1818033"/>
            <a:chExt cx="4061600" cy="22948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feld 123">
                  <a:extLst>
                    <a:ext uri="{FF2B5EF4-FFF2-40B4-BE49-F238E27FC236}">
                      <a16:creationId xmlns:a16="http://schemas.microsoft.com/office/drawing/2014/main" id="{4D1627B5-F474-4BF0-929C-69CA82A2C2DC}"/>
                    </a:ext>
                  </a:extLst>
                </p:cNvPr>
                <p:cNvSpPr txBox="1"/>
                <p:nvPr/>
              </p:nvSpPr>
              <p:spPr>
                <a:xfrm>
                  <a:off x="2627872" y="3897778"/>
                  <a:ext cx="191719" cy="2077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4" name="Textfeld 123">
                  <a:extLst>
                    <a:ext uri="{FF2B5EF4-FFF2-40B4-BE49-F238E27FC236}">
                      <a16:creationId xmlns:a16="http://schemas.microsoft.com/office/drawing/2014/main" id="{4D1627B5-F474-4BF0-929C-69CA82A2C2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872" y="3897778"/>
                  <a:ext cx="191719" cy="207749"/>
                </a:xfrm>
                <a:prstGeom prst="rect">
                  <a:avLst/>
                </a:prstGeom>
                <a:blipFill>
                  <a:blip r:embed="rId10"/>
                  <a:stretch>
                    <a:fillRect l="-9375" r="-3125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5" name="Gruppieren 124">
              <a:extLst>
                <a:ext uri="{FF2B5EF4-FFF2-40B4-BE49-F238E27FC236}">
                  <a16:creationId xmlns:a16="http://schemas.microsoft.com/office/drawing/2014/main" id="{17371478-B723-4854-A371-B111A07603C0}"/>
                </a:ext>
              </a:extLst>
            </p:cNvPr>
            <p:cNvGrpSpPr/>
            <p:nvPr/>
          </p:nvGrpSpPr>
          <p:grpSpPr>
            <a:xfrm>
              <a:off x="2622819" y="1818033"/>
              <a:ext cx="4061600" cy="2294821"/>
              <a:chOff x="2622819" y="1818033"/>
              <a:chExt cx="4061600" cy="2294821"/>
            </a:xfrm>
          </p:grpSpPr>
          <p:grpSp>
            <p:nvGrpSpPr>
              <p:cNvPr id="126" name="Gruppieren 125">
                <a:extLst>
                  <a:ext uri="{FF2B5EF4-FFF2-40B4-BE49-F238E27FC236}">
                    <a16:creationId xmlns:a16="http://schemas.microsoft.com/office/drawing/2014/main" id="{4626A144-8BEE-45D3-B740-87490CE01A34}"/>
                  </a:ext>
                </a:extLst>
              </p:cNvPr>
              <p:cNvGrpSpPr/>
              <p:nvPr/>
            </p:nvGrpSpPr>
            <p:grpSpPr>
              <a:xfrm>
                <a:off x="4211960" y="2252345"/>
                <a:ext cx="665508" cy="245485"/>
                <a:chOff x="4211960" y="2252345"/>
                <a:chExt cx="665508" cy="245485"/>
              </a:xfrm>
            </p:grpSpPr>
            <p:cxnSp>
              <p:nvCxnSpPr>
                <p:cNvPr id="161" name="Gerader Verbinder 160">
                  <a:extLst>
                    <a:ext uri="{FF2B5EF4-FFF2-40B4-BE49-F238E27FC236}">
                      <a16:creationId xmlns:a16="http://schemas.microsoft.com/office/drawing/2014/main" id="{3FC1638D-E1BC-4EC2-A2E0-B0B99D002172}"/>
                    </a:ext>
                  </a:extLst>
                </p:cNvPr>
                <p:cNvCxnSpPr/>
                <p:nvPr/>
              </p:nvCxnSpPr>
              <p:spPr>
                <a:xfrm>
                  <a:off x="4307820" y="225234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Gerader Verbinder 161">
                  <a:extLst>
                    <a:ext uri="{FF2B5EF4-FFF2-40B4-BE49-F238E27FC236}">
                      <a16:creationId xmlns:a16="http://schemas.microsoft.com/office/drawing/2014/main" id="{EE56A8AA-C81E-4C99-B69A-7D0B9A2272CB}"/>
                    </a:ext>
                  </a:extLst>
                </p:cNvPr>
                <p:cNvCxnSpPr/>
                <p:nvPr/>
              </p:nvCxnSpPr>
              <p:spPr>
                <a:xfrm>
                  <a:off x="4491257" y="225234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Gerader Verbinder 162">
                  <a:extLst>
                    <a:ext uri="{FF2B5EF4-FFF2-40B4-BE49-F238E27FC236}">
                      <a16:creationId xmlns:a16="http://schemas.microsoft.com/office/drawing/2014/main" id="{4175928D-8F88-4345-9E25-67284BAB6475}"/>
                    </a:ext>
                  </a:extLst>
                </p:cNvPr>
                <p:cNvCxnSpPr/>
                <p:nvPr/>
              </p:nvCxnSpPr>
              <p:spPr>
                <a:xfrm>
                  <a:off x="4707642" y="225234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4" name="Textfeld 163">
                      <a:extLst>
                        <a:ext uri="{FF2B5EF4-FFF2-40B4-BE49-F238E27FC236}">
                          <a16:creationId xmlns:a16="http://schemas.microsoft.com/office/drawing/2014/main" id="{FFFFE733-AE6F-42A9-A595-A56DB4D9F6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11960" y="2282754"/>
                      <a:ext cx="186910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4" name="Textfeld 163">
                      <a:extLst>
                        <a:ext uri="{FF2B5EF4-FFF2-40B4-BE49-F238E27FC236}">
                          <a16:creationId xmlns:a16="http://schemas.microsoft.com/office/drawing/2014/main" id="{FFFFE733-AE6F-42A9-A595-A56DB4D9F64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11960" y="2282754"/>
                      <a:ext cx="186910" cy="20774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9677" r="-3226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5" name="Textfeld 164">
                      <a:extLst>
                        <a:ext uri="{FF2B5EF4-FFF2-40B4-BE49-F238E27FC236}">
                          <a16:creationId xmlns:a16="http://schemas.microsoft.com/office/drawing/2014/main" id="{515F02AD-D917-462A-B1F8-E8B93A57D1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4873" y="2284979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5" name="Textfeld 164">
                      <a:extLst>
                        <a:ext uri="{FF2B5EF4-FFF2-40B4-BE49-F238E27FC236}">
                          <a16:creationId xmlns:a16="http://schemas.microsoft.com/office/drawing/2014/main" id="{515F02AD-D917-462A-B1F8-E8B93A57D1B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04873" y="2284979"/>
                      <a:ext cx="261418" cy="207749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7143" r="-4762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6" name="Textfeld 165">
                      <a:extLst>
                        <a:ext uri="{FF2B5EF4-FFF2-40B4-BE49-F238E27FC236}">
                          <a16:creationId xmlns:a16="http://schemas.microsoft.com/office/drawing/2014/main" id="{3EE3B5D0-8CEC-4229-B704-C7A527B36A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16050" y="2290081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6" name="Textfeld 165">
                      <a:extLst>
                        <a:ext uri="{FF2B5EF4-FFF2-40B4-BE49-F238E27FC236}">
                          <a16:creationId xmlns:a16="http://schemas.microsoft.com/office/drawing/2014/main" id="{3EE3B5D0-8CEC-4229-B704-C7A527B36AE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16050" y="2290081"/>
                      <a:ext cx="261418" cy="20774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6977" r="-23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7" name="Gruppieren 126">
                <a:extLst>
                  <a:ext uri="{FF2B5EF4-FFF2-40B4-BE49-F238E27FC236}">
                    <a16:creationId xmlns:a16="http://schemas.microsoft.com/office/drawing/2014/main" id="{B319C673-A2CC-4CAB-A005-433FB8F2B039}"/>
                  </a:ext>
                </a:extLst>
              </p:cNvPr>
              <p:cNvGrpSpPr/>
              <p:nvPr/>
            </p:nvGrpSpPr>
            <p:grpSpPr>
              <a:xfrm>
                <a:off x="2723732" y="3867369"/>
                <a:ext cx="484793" cy="245485"/>
                <a:chOff x="2723732" y="3867369"/>
                <a:chExt cx="484793" cy="245485"/>
              </a:xfrm>
            </p:grpSpPr>
            <p:cxnSp>
              <p:nvCxnSpPr>
                <p:cNvPr id="156" name="Gerader Verbinder 155">
                  <a:extLst>
                    <a:ext uri="{FF2B5EF4-FFF2-40B4-BE49-F238E27FC236}">
                      <a16:creationId xmlns:a16="http://schemas.microsoft.com/office/drawing/2014/main" id="{11FB4E8A-0B65-4624-ADE1-C14726A5A1AF}"/>
                    </a:ext>
                  </a:extLst>
                </p:cNvPr>
                <p:cNvCxnSpPr/>
                <p:nvPr/>
              </p:nvCxnSpPr>
              <p:spPr>
                <a:xfrm>
                  <a:off x="2723732" y="3867369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Gerader Verbinder 156">
                  <a:extLst>
                    <a:ext uri="{FF2B5EF4-FFF2-40B4-BE49-F238E27FC236}">
                      <a16:creationId xmlns:a16="http://schemas.microsoft.com/office/drawing/2014/main" id="{3976C314-0C67-4952-B60E-C81A11FCEDF6}"/>
                    </a:ext>
                  </a:extLst>
                </p:cNvPr>
                <p:cNvCxnSpPr/>
                <p:nvPr/>
              </p:nvCxnSpPr>
              <p:spPr>
                <a:xfrm>
                  <a:off x="2913492" y="3867369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Gerader Verbinder 157">
                  <a:extLst>
                    <a:ext uri="{FF2B5EF4-FFF2-40B4-BE49-F238E27FC236}">
                      <a16:creationId xmlns:a16="http://schemas.microsoft.com/office/drawing/2014/main" id="{290EBF6A-E1D3-49C2-A011-BA3ED24CC86C}"/>
                    </a:ext>
                  </a:extLst>
                </p:cNvPr>
                <p:cNvCxnSpPr/>
                <p:nvPr/>
              </p:nvCxnSpPr>
              <p:spPr>
                <a:xfrm>
                  <a:off x="3108398" y="3867369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9" name="Textfeld 158">
                      <a:extLst>
                        <a:ext uri="{FF2B5EF4-FFF2-40B4-BE49-F238E27FC236}">
                          <a16:creationId xmlns:a16="http://schemas.microsoft.com/office/drawing/2014/main" id="{EC696CF2-08CA-4783-B3BF-0C965AC796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7108" y="3900003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9" name="Textfeld 158">
                      <a:extLst>
                        <a:ext uri="{FF2B5EF4-FFF2-40B4-BE49-F238E27FC236}">
                          <a16:creationId xmlns:a16="http://schemas.microsoft.com/office/drawing/2014/main" id="{EC696CF2-08CA-4783-B3BF-0C965AC7961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7108" y="3900003"/>
                      <a:ext cx="191719" cy="20774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9677" r="-6452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0" name="Textfeld 159">
                      <a:extLst>
                        <a:ext uri="{FF2B5EF4-FFF2-40B4-BE49-F238E27FC236}">
                          <a16:creationId xmlns:a16="http://schemas.microsoft.com/office/drawing/2014/main" id="{1C067CE6-2FC8-41F2-B5D3-1D4FC15F97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6806" y="3905105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0" name="Textfeld 159">
                      <a:extLst>
                        <a:ext uri="{FF2B5EF4-FFF2-40B4-BE49-F238E27FC236}">
                          <a16:creationId xmlns:a16="http://schemas.microsoft.com/office/drawing/2014/main" id="{1C067CE6-2FC8-41F2-B5D3-1D4FC15F972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16806" y="3905105"/>
                      <a:ext cx="191719" cy="207749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9677" r="-6452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8" name="Gruppieren 127">
                <a:extLst>
                  <a:ext uri="{FF2B5EF4-FFF2-40B4-BE49-F238E27FC236}">
                    <a16:creationId xmlns:a16="http://schemas.microsoft.com/office/drawing/2014/main" id="{E667A6ED-460C-4F05-90D4-E732BD3814AF}"/>
                  </a:ext>
                </a:extLst>
              </p:cNvPr>
              <p:cNvGrpSpPr/>
              <p:nvPr/>
            </p:nvGrpSpPr>
            <p:grpSpPr>
              <a:xfrm>
                <a:off x="2622819" y="2843436"/>
                <a:ext cx="580653" cy="245485"/>
                <a:chOff x="2622819" y="2843436"/>
                <a:chExt cx="580653" cy="245485"/>
              </a:xfrm>
            </p:grpSpPr>
            <p:cxnSp>
              <p:nvCxnSpPr>
                <p:cNvPr id="150" name="Gerader Verbinder 149">
                  <a:extLst>
                    <a:ext uri="{FF2B5EF4-FFF2-40B4-BE49-F238E27FC236}">
                      <a16:creationId xmlns:a16="http://schemas.microsoft.com/office/drawing/2014/main" id="{7CF2BA35-94B2-45C0-8F3B-B26A1BF497D3}"/>
                    </a:ext>
                  </a:extLst>
                </p:cNvPr>
                <p:cNvCxnSpPr/>
                <p:nvPr/>
              </p:nvCxnSpPr>
              <p:spPr>
                <a:xfrm>
                  <a:off x="2718679" y="2843436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Gerader Verbinder 150">
                  <a:extLst>
                    <a:ext uri="{FF2B5EF4-FFF2-40B4-BE49-F238E27FC236}">
                      <a16:creationId xmlns:a16="http://schemas.microsoft.com/office/drawing/2014/main" id="{36614B22-26E6-4A30-A84E-86C0D8CDEF2D}"/>
                    </a:ext>
                  </a:extLst>
                </p:cNvPr>
                <p:cNvCxnSpPr/>
                <p:nvPr/>
              </p:nvCxnSpPr>
              <p:spPr>
                <a:xfrm>
                  <a:off x="2908439" y="2843436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Gerader Verbinder 151">
                  <a:extLst>
                    <a:ext uri="{FF2B5EF4-FFF2-40B4-BE49-F238E27FC236}">
                      <a16:creationId xmlns:a16="http://schemas.microsoft.com/office/drawing/2014/main" id="{46CF5947-594E-4E99-A18A-B1CEA0FFCFD4}"/>
                    </a:ext>
                  </a:extLst>
                </p:cNvPr>
                <p:cNvCxnSpPr/>
                <p:nvPr/>
              </p:nvCxnSpPr>
              <p:spPr>
                <a:xfrm>
                  <a:off x="3103345" y="2843436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3" name="Textfeld 152">
                      <a:extLst>
                        <a:ext uri="{FF2B5EF4-FFF2-40B4-BE49-F238E27FC236}">
                          <a16:creationId xmlns:a16="http://schemas.microsoft.com/office/drawing/2014/main" id="{89AA70AB-9436-4000-8CA8-A16BBB4430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2819" y="2873845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3" name="Textfeld 152">
                      <a:extLst>
                        <a:ext uri="{FF2B5EF4-FFF2-40B4-BE49-F238E27FC236}">
                          <a16:creationId xmlns:a16="http://schemas.microsoft.com/office/drawing/2014/main" id="{89AA70AB-9436-4000-8CA8-A16BBB44307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2819" y="2873845"/>
                      <a:ext cx="191719" cy="20774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9375" r="-3125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4" name="Textfeld 153">
                      <a:extLst>
                        <a:ext uri="{FF2B5EF4-FFF2-40B4-BE49-F238E27FC236}">
                          <a16:creationId xmlns:a16="http://schemas.microsoft.com/office/drawing/2014/main" id="{A1DDBE1D-899F-4B53-9C8C-DB41D7B9E5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2055" y="2876070"/>
                      <a:ext cx="184345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4" name="Textfeld 153">
                      <a:extLst>
                        <a:ext uri="{FF2B5EF4-FFF2-40B4-BE49-F238E27FC236}">
                          <a16:creationId xmlns:a16="http://schemas.microsoft.com/office/drawing/2014/main" id="{A1DDBE1D-899F-4B53-9C8C-DB41D7B9E5C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2055" y="2876070"/>
                      <a:ext cx="184345" cy="20774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10000" r="-6667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5" name="Textfeld 154">
                      <a:extLst>
                        <a:ext uri="{FF2B5EF4-FFF2-40B4-BE49-F238E27FC236}">
                          <a16:creationId xmlns:a16="http://schemas.microsoft.com/office/drawing/2014/main" id="{CD074553-0B98-4088-B1FE-458CEE16F9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1753" y="2881172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5" name="Textfeld 154">
                      <a:extLst>
                        <a:ext uri="{FF2B5EF4-FFF2-40B4-BE49-F238E27FC236}">
                          <a16:creationId xmlns:a16="http://schemas.microsoft.com/office/drawing/2014/main" id="{CD074553-0B98-4088-B1FE-458CEE16F9E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11753" y="2881172"/>
                      <a:ext cx="191719" cy="20774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9375" r="-6250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9" name="Gruppieren 128">
                <a:extLst>
                  <a:ext uri="{FF2B5EF4-FFF2-40B4-BE49-F238E27FC236}">
                    <a16:creationId xmlns:a16="http://schemas.microsoft.com/office/drawing/2014/main" id="{82FE670D-0C4A-4A6E-9568-4ACCC5071B81}"/>
                  </a:ext>
                </a:extLst>
              </p:cNvPr>
              <p:cNvGrpSpPr/>
              <p:nvPr/>
            </p:nvGrpSpPr>
            <p:grpSpPr>
              <a:xfrm>
                <a:off x="2622819" y="1818033"/>
                <a:ext cx="580653" cy="245485"/>
                <a:chOff x="2622819" y="1818033"/>
                <a:chExt cx="580653" cy="245485"/>
              </a:xfrm>
            </p:grpSpPr>
            <p:cxnSp>
              <p:nvCxnSpPr>
                <p:cNvPr id="144" name="Gerader Verbinder 143">
                  <a:extLst>
                    <a:ext uri="{FF2B5EF4-FFF2-40B4-BE49-F238E27FC236}">
                      <a16:creationId xmlns:a16="http://schemas.microsoft.com/office/drawing/2014/main" id="{2741E49E-A9FD-4236-A458-99F2F5B42477}"/>
                    </a:ext>
                  </a:extLst>
                </p:cNvPr>
                <p:cNvCxnSpPr/>
                <p:nvPr/>
              </p:nvCxnSpPr>
              <p:spPr>
                <a:xfrm>
                  <a:off x="2718679" y="1818033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Gerader Verbinder 144">
                  <a:extLst>
                    <a:ext uri="{FF2B5EF4-FFF2-40B4-BE49-F238E27FC236}">
                      <a16:creationId xmlns:a16="http://schemas.microsoft.com/office/drawing/2014/main" id="{AC7A89D7-6DF9-4553-A34A-BBBF8282AD18}"/>
                    </a:ext>
                  </a:extLst>
                </p:cNvPr>
                <p:cNvCxnSpPr/>
                <p:nvPr/>
              </p:nvCxnSpPr>
              <p:spPr>
                <a:xfrm>
                  <a:off x="2908439" y="1818033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Gerader Verbinder 145">
                  <a:extLst>
                    <a:ext uri="{FF2B5EF4-FFF2-40B4-BE49-F238E27FC236}">
                      <a16:creationId xmlns:a16="http://schemas.microsoft.com/office/drawing/2014/main" id="{1C36B5FF-96F6-4E7E-8C38-50B18B045AE1}"/>
                    </a:ext>
                  </a:extLst>
                </p:cNvPr>
                <p:cNvCxnSpPr/>
                <p:nvPr/>
              </p:nvCxnSpPr>
              <p:spPr>
                <a:xfrm>
                  <a:off x="3103345" y="1818033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feld 146">
                      <a:extLst>
                        <a:ext uri="{FF2B5EF4-FFF2-40B4-BE49-F238E27FC236}">
                          <a16:creationId xmlns:a16="http://schemas.microsoft.com/office/drawing/2014/main" id="{B770AECE-F14D-4D2F-9F59-4EA8BF5ECC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2819" y="1848442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47" name="Textfeld 146">
                      <a:extLst>
                        <a:ext uri="{FF2B5EF4-FFF2-40B4-BE49-F238E27FC236}">
                          <a16:creationId xmlns:a16="http://schemas.microsoft.com/office/drawing/2014/main" id="{B770AECE-F14D-4D2F-9F59-4EA8BF5ECC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2819" y="1848442"/>
                      <a:ext cx="191719" cy="207749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9375" r="-3125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Textfeld 147">
                      <a:extLst>
                        <a:ext uri="{FF2B5EF4-FFF2-40B4-BE49-F238E27FC236}">
                          <a16:creationId xmlns:a16="http://schemas.microsoft.com/office/drawing/2014/main" id="{34258672-EBB7-45AD-A189-4FB834D5F8D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2055" y="1850667"/>
                      <a:ext cx="18767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48" name="Textfeld 147">
                      <a:extLst>
                        <a:ext uri="{FF2B5EF4-FFF2-40B4-BE49-F238E27FC236}">
                          <a16:creationId xmlns:a16="http://schemas.microsoft.com/office/drawing/2014/main" id="{34258672-EBB7-45AD-A189-4FB834D5F8D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2055" y="1850667"/>
                      <a:ext cx="187679" cy="207749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9677" r="-32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feld 148">
                      <a:extLst>
                        <a:ext uri="{FF2B5EF4-FFF2-40B4-BE49-F238E27FC236}">
                          <a16:creationId xmlns:a16="http://schemas.microsoft.com/office/drawing/2014/main" id="{1A7B38A0-4B44-4DD0-A23B-9270E40A0E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11753" y="1855769"/>
                      <a:ext cx="191719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49" name="Textfeld 148">
                      <a:extLst>
                        <a:ext uri="{FF2B5EF4-FFF2-40B4-BE49-F238E27FC236}">
                          <a16:creationId xmlns:a16="http://schemas.microsoft.com/office/drawing/2014/main" id="{1A7B38A0-4B44-4DD0-A23B-9270E40A0ED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11753" y="1855769"/>
                      <a:ext cx="191719" cy="207749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9375" r="-3125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0" name="Gruppieren 129">
                <a:extLst>
                  <a:ext uri="{FF2B5EF4-FFF2-40B4-BE49-F238E27FC236}">
                    <a16:creationId xmlns:a16="http://schemas.microsoft.com/office/drawing/2014/main" id="{698B3B39-3E0A-4BBC-8812-804607DEFF69}"/>
                  </a:ext>
                </a:extLst>
              </p:cNvPr>
              <p:cNvGrpSpPr/>
              <p:nvPr/>
            </p:nvGrpSpPr>
            <p:grpSpPr>
              <a:xfrm>
                <a:off x="4205637" y="3400955"/>
                <a:ext cx="668694" cy="245485"/>
                <a:chOff x="4205637" y="3400955"/>
                <a:chExt cx="668694" cy="245485"/>
              </a:xfrm>
            </p:grpSpPr>
            <p:cxnSp>
              <p:nvCxnSpPr>
                <p:cNvPr id="138" name="Gerader Verbinder 137">
                  <a:extLst>
                    <a:ext uri="{FF2B5EF4-FFF2-40B4-BE49-F238E27FC236}">
                      <a16:creationId xmlns:a16="http://schemas.microsoft.com/office/drawing/2014/main" id="{BC3BC451-45B1-4480-B267-049D8C0CCBFE}"/>
                    </a:ext>
                  </a:extLst>
                </p:cNvPr>
                <p:cNvCxnSpPr/>
                <p:nvPr/>
              </p:nvCxnSpPr>
              <p:spPr>
                <a:xfrm>
                  <a:off x="4301497" y="340095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Gerader Verbinder 138">
                  <a:extLst>
                    <a:ext uri="{FF2B5EF4-FFF2-40B4-BE49-F238E27FC236}">
                      <a16:creationId xmlns:a16="http://schemas.microsoft.com/office/drawing/2014/main" id="{66964B96-CD0B-4BC7-9A73-6300F1DB5CAD}"/>
                    </a:ext>
                  </a:extLst>
                </p:cNvPr>
                <p:cNvCxnSpPr/>
                <p:nvPr/>
              </p:nvCxnSpPr>
              <p:spPr>
                <a:xfrm>
                  <a:off x="4491257" y="340095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Gerader Verbinder 139">
                  <a:extLst>
                    <a:ext uri="{FF2B5EF4-FFF2-40B4-BE49-F238E27FC236}">
                      <a16:creationId xmlns:a16="http://schemas.microsoft.com/office/drawing/2014/main" id="{C04EF4AE-C97D-4953-8582-E188109DD5A9}"/>
                    </a:ext>
                  </a:extLst>
                </p:cNvPr>
                <p:cNvCxnSpPr/>
                <p:nvPr/>
              </p:nvCxnSpPr>
              <p:spPr>
                <a:xfrm>
                  <a:off x="4704505" y="340095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1" name="Textfeld 140">
                      <a:extLst>
                        <a:ext uri="{FF2B5EF4-FFF2-40B4-BE49-F238E27FC236}">
                          <a16:creationId xmlns:a16="http://schemas.microsoft.com/office/drawing/2014/main" id="{A135A609-ECDF-4213-B344-4D6FA91743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05637" y="3431364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41" name="Textfeld 140">
                      <a:extLst>
                        <a:ext uri="{FF2B5EF4-FFF2-40B4-BE49-F238E27FC236}">
                          <a16:creationId xmlns:a16="http://schemas.microsoft.com/office/drawing/2014/main" id="{A135A609-ECDF-4213-B344-4D6FA91743B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05637" y="3431364"/>
                      <a:ext cx="261418" cy="207749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6977" r="-23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2" name="Textfeld 141">
                      <a:extLst>
                        <a:ext uri="{FF2B5EF4-FFF2-40B4-BE49-F238E27FC236}">
                          <a16:creationId xmlns:a16="http://schemas.microsoft.com/office/drawing/2014/main" id="{FE887AF1-66B0-4AC4-AAE9-2A51B25EA9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04873" y="3433589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42" name="Textfeld 141">
                      <a:extLst>
                        <a:ext uri="{FF2B5EF4-FFF2-40B4-BE49-F238E27FC236}">
                          <a16:creationId xmlns:a16="http://schemas.microsoft.com/office/drawing/2014/main" id="{FE887AF1-66B0-4AC4-AAE9-2A51B25EA98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04873" y="3433589"/>
                      <a:ext cx="261418" cy="207749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7143" r="-4762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3" name="Textfeld 142">
                      <a:extLst>
                        <a:ext uri="{FF2B5EF4-FFF2-40B4-BE49-F238E27FC236}">
                          <a16:creationId xmlns:a16="http://schemas.microsoft.com/office/drawing/2014/main" id="{3DD7C7AC-016A-49CF-96A0-A4D1C0DA57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12913" y="3438691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43" name="Textfeld 142">
                      <a:extLst>
                        <a:ext uri="{FF2B5EF4-FFF2-40B4-BE49-F238E27FC236}">
                          <a16:creationId xmlns:a16="http://schemas.microsoft.com/office/drawing/2014/main" id="{3DD7C7AC-016A-49CF-96A0-A4D1C0DA57C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12913" y="3438691"/>
                      <a:ext cx="261418" cy="207749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l="-6977" r="-23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1" name="Gruppieren 130">
                <a:extLst>
                  <a:ext uri="{FF2B5EF4-FFF2-40B4-BE49-F238E27FC236}">
                    <a16:creationId xmlns:a16="http://schemas.microsoft.com/office/drawing/2014/main" id="{9A824E49-C942-4C4E-83D9-918A231EADA3}"/>
                  </a:ext>
                </a:extLst>
              </p:cNvPr>
              <p:cNvGrpSpPr/>
              <p:nvPr/>
            </p:nvGrpSpPr>
            <p:grpSpPr>
              <a:xfrm>
                <a:off x="6006672" y="2828635"/>
                <a:ext cx="677747" cy="245485"/>
                <a:chOff x="6006672" y="2828635"/>
                <a:chExt cx="677747" cy="245485"/>
              </a:xfrm>
            </p:grpSpPr>
            <p:cxnSp>
              <p:nvCxnSpPr>
                <p:cNvPr id="132" name="Gerader Verbinder 131">
                  <a:extLst>
                    <a:ext uri="{FF2B5EF4-FFF2-40B4-BE49-F238E27FC236}">
                      <a16:creationId xmlns:a16="http://schemas.microsoft.com/office/drawing/2014/main" id="{CC429F4B-472F-4AD1-89EF-78EECE69BC7F}"/>
                    </a:ext>
                  </a:extLst>
                </p:cNvPr>
                <p:cNvCxnSpPr/>
                <p:nvPr/>
              </p:nvCxnSpPr>
              <p:spPr>
                <a:xfrm>
                  <a:off x="6102532" y="282863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Gerader Verbinder 132">
                  <a:extLst>
                    <a:ext uri="{FF2B5EF4-FFF2-40B4-BE49-F238E27FC236}">
                      <a16:creationId xmlns:a16="http://schemas.microsoft.com/office/drawing/2014/main" id="{4FB17DB3-3823-40C8-AB82-5B726B3F23C4}"/>
                    </a:ext>
                  </a:extLst>
                </p:cNvPr>
                <p:cNvCxnSpPr/>
                <p:nvPr/>
              </p:nvCxnSpPr>
              <p:spPr>
                <a:xfrm>
                  <a:off x="6307887" y="2829026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Gerader Verbinder 133">
                  <a:extLst>
                    <a:ext uri="{FF2B5EF4-FFF2-40B4-BE49-F238E27FC236}">
                      <a16:creationId xmlns:a16="http://schemas.microsoft.com/office/drawing/2014/main" id="{65F13AF1-014E-4DC0-91C2-D83AC9066C70}"/>
                    </a:ext>
                  </a:extLst>
                </p:cNvPr>
                <p:cNvCxnSpPr/>
                <p:nvPr/>
              </p:nvCxnSpPr>
              <p:spPr>
                <a:xfrm>
                  <a:off x="6514593" y="2828635"/>
                  <a:ext cx="0" cy="81642"/>
                </a:xfrm>
                <a:prstGeom prst="line">
                  <a:avLst/>
                </a:prstGeom>
                <a:ln w="2222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5" name="Textfeld 134">
                      <a:extLst>
                        <a:ext uri="{FF2B5EF4-FFF2-40B4-BE49-F238E27FC236}">
                          <a16:creationId xmlns:a16="http://schemas.microsoft.com/office/drawing/2014/main" id="{03780942-E153-4477-9477-0B86AB22C2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06672" y="2859044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5" name="Textfeld 134">
                      <a:extLst>
                        <a:ext uri="{FF2B5EF4-FFF2-40B4-BE49-F238E27FC236}">
                          <a16:creationId xmlns:a16="http://schemas.microsoft.com/office/drawing/2014/main" id="{03780942-E153-4477-9477-0B86AB22C29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06672" y="2859044"/>
                      <a:ext cx="261418" cy="207749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6977" r="-4651" b="-205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6" name="Textfeld 135">
                      <a:extLst>
                        <a:ext uri="{FF2B5EF4-FFF2-40B4-BE49-F238E27FC236}">
                          <a16:creationId xmlns:a16="http://schemas.microsoft.com/office/drawing/2014/main" id="{616DFC8B-CA51-493E-934F-96D016DEAB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21503" y="2861660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6" name="Textfeld 135">
                      <a:extLst>
                        <a:ext uri="{FF2B5EF4-FFF2-40B4-BE49-F238E27FC236}">
                          <a16:creationId xmlns:a16="http://schemas.microsoft.com/office/drawing/2014/main" id="{616DFC8B-CA51-493E-934F-96D016DEAB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21503" y="2861660"/>
                      <a:ext cx="261418" cy="207749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 l="-7143" r="-4762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feld 136">
                      <a:extLst>
                        <a:ext uri="{FF2B5EF4-FFF2-40B4-BE49-F238E27FC236}">
                          <a16:creationId xmlns:a16="http://schemas.microsoft.com/office/drawing/2014/main" id="{81173291-EC16-4562-81E3-9E693C2ABD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23001" y="2866371"/>
                      <a:ext cx="261418" cy="20774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17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7" name="Textfeld 136">
                      <a:extLst>
                        <a:ext uri="{FF2B5EF4-FFF2-40B4-BE49-F238E27FC236}">
                          <a16:creationId xmlns:a16="http://schemas.microsoft.com/office/drawing/2014/main" id="{81173291-EC16-4562-81E3-9E693C2ABD8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23001" y="2866371"/>
                      <a:ext cx="261418" cy="207749"/>
                    </a:xfrm>
                    <a:prstGeom prst="rect">
                      <a:avLst/>
                    </a:prstGeom>
                    <a:blipFill>
                      <a:blip r:embed="rId27"/>
                      <a:stretch>
                        <a:fillRect l="-6977" r="-2326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167" name="Textfeld 166">
            <a:extLst>
              <a:ext uri="{FF2B5EF4-FFF2-40B4-BE49-F238E27FC236}">
                <a16:creationId xmlns:a16="http://schemas.microsoft.com/office/drawing/2014/main" id="{4DF538E5-FBC2-4B77-BF3B-95704B96B1A7}"/>
              </a:ext>
            </a:extLst>
          </p:cNvPr>
          <p:cNvSpPr txBox="1"/>
          <p:nvPr/>
        </p:nvSpPr>
        <p:spPr>
          <a:xfrm>
            <a:off x="2916609" y="4330306"/>
            <a:ext cx="33048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Goal: </a:t>
            </a:r>
            <a:r>
              <a:rPr lang="en-US" dirty="0">
                <a:solidFill>
                  <a:schemeClr val="tx2"/>
                </a:solidFill>
              </a:rPr>
              <a:t>Reduce required randomness!</a:t>
            </a:r>
            <a:endParaRPr lang="en-US" b="1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feld 109">
                <a:extLst>
                  <a:ext uri="{FF2B5EF4-FFF2-40B4-BE49-F238E27FC236}">
                    <a16:creationId xmlns:a16="http://schemas.microsoft.com/office/drawing/2014/main" id="{ACFDFAFA-1B57-49EE-8EE8-DBFC1A058CDD}"/>
                  </a:ext>
                </a:extLst>
              </p:cNvPr>
              <p:cNvSpPr txBox="1"/>
              <p:nvPr/>
            </p:nvSpPr>
            <p:spPr>
              <a:xfrm>
                <a:off x="7241301" y="2460978"/>
                <a:ext cx="23436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0" name="Textfeld 109">
                <a:extLst>
                  <a:ext uri="{FF2B5EF4-FFF2-40B4-BE49-F238E27FC236}">
                    <a16:creationId xmlns:a16="http://schemas.microsoft.com/office/drawing/2014/main" id="{ACFDFAFA-1B57-49EE-8EE8-DBFC1A058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301" y="2460978"/>
                <a:ext cx="234360" cy="184666"/>
              </a:xfrm>
              <a:prstGeom prst="rect">
                <a:avLst/>
              </a:prstGeom>
              <a:blipFill>
                <a:blip r:embed="rId28"/>
                <a:stretch>
                  <a:fillRect l="-7895" r="-263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31E0A4B3-8191-449F-B41C-66BC0DC3EB19}"/>
              </a:ext>
            </a:extLst>
          </p:cNvPr>
          <p:cNvCxnSpPr>
            <a:cxnSpLocks/>
          </p:cNvCxnSpPr>
          <p:nvPr/>
        </p:nvCxnSpPr>
        <p:spPr>
          <a:xfrm flipH="1">
            <a:off x="7092280" y="3381654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feld 111">
                <a:extLst>
                  <a:ext uri="{FF2B5EF4-FFF2-40B4-BE49-F238E27FC236}">
                    <a16:creationId xmlns:a16="http://schemas.microsoft.com/office/drawing/2014/main" id="{C43A72D4-451A-4D3C-BFFB-762D3837028B}"/>
                  </a:ext>
                </a:extLst>
              </p:cNvPr>
              <p:cNvSpPr txBox="1"/>
              <p:nvPr/>
            </p:nvSpPr>
            <p:spPr>
              <a:xfrm>
                <a:off x="7241301" y="3270882"/>
                <a:ext cx="23436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2" name="Textfeld 111">
                <a:extLst>
                  <a:ext uri="{FF2B5EF4-FFF2-40B4-BE49-F238E27FC236}">
                    <a16:creationId xmlns:a16="http://schemas.microsoft.com/office/drawing/2014/main" id="{C43A72D4-451A-4D3C-BFFB-762D38370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301" y="3270882"/>
                <a:ext cx="234360" cy="184666"/>
              </a:xfrm>
              <a:prstGeom prst="rect">
                <a:avLst/>
              </a:prstGeom>
              <a:blipFill>
                <a:blip r:embed="rId29"/>
                <a:stretch>
                  <a:fillRect l="-7895" r="-263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E835A7D1-78F4-4F6E-8F00-4EF68BB970D6}"/>
              </a:ext>
            </a:extLst>
          </p:cNvPr>
          <p:cNvCxnSpPr>
            <a:cxnSpLocks/>
          </p:cNvCxnSpPr>
          <p:nvPr/>
        </p:nvCxnSpPr>
        <p:spPr>
          <a:xfrm flipH="1">
            <a:off x="7097285" y="1757330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feld 113">
                <a:extLst>
                  <a:ext uri="{FF2B5EF4-FFF2-40B4-BE49-F238E27FC236}">
                    <a16:creationId xmlns:a16="http://schemas.microsoft.com/office/drawing/2014/main" id="{243F9773-96A5-42E3-81AB-55548C7346FB}"/>
                  </a:ext>
                </a:extLst>
              </p:cNvPr>
              <p:cNvSpPr txBox="1"/>
              <p:nvPr/>
            </p:nvSpPr>
            <p:spPr>
              <a:xfrm>
                <a:off x="7246306" y="1646558"/>
                <a:ext cx="1690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4" name="Textfeld 113">
                <a:extLst>
                  <a:ext uri="{FF2B5EF4-FFF2-40B4-BE49-F238E27FC236}">
                    <a16:creationId xmlns:a16="http://schemas.microsoft.com/office/drawing/2014/main" id="{243F9773-96A5-42E3-81AB-55548C734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306" y="1646558"/>
                <a:ext cx="169021" cy="184666"/>
              </a:xfrm>
              <a:prstGeom prst="rect">
                <a:avLst/>
              </a:prstGeom>
              <a:blipFill>
                <a:blip r:embed="rId30"/>
                <a:stretch>
                  <a:fillRect l="-11111" r="-740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Gerader Verbinder 114">
            <a:extLst>
              <a:ext uri="{FF2B5EF4-FFF2-40B4-BE49-F238E27FC236}">
                <a16:creationId xmlns:a16="http://schemas.microsoft.com/office/drawing/2014/main" id="{152C5428-9EFC-44E1-B8E8-91ED7936DBF1}"/>
              </a:ext>
            </a:extLst>
          </p:cNvPr>
          <p:cNvCxnSpPr>
            <a:cxnSpLocks/>
            <a:stCxn id="118" idx="1"/>
          </p:cNvCxnSpPr>
          <p:nvPr/>
        </p:nvCxnSpPr>
        <p:spPr>
          <a:xfrm flipH="1">
            <a:off x="7097288" y="2107600"/>
            <a:ext cx="575904" cy="3803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84256876-C4FD-42DF-ADB6-1D4416577CCD}"/>
                  </a:ext>
                </a:extLst>
              </p:cNvPr>
              <p:cNvSpPr txBox="1"/>
              <p:nvPr/>
            </p:nvSpPr>
            <p:spPr>
              <a:xfrm>
                <a:off x="7673192" y="1969100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84256876-C4FD-42DF-ADB6-1D4416577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192" y="1969100"/>
                <a:ext cx="255070" cy="276999"/>
              </a:xfrm>
              <a:prstGeom prst="rect">
                <a:avLst/>
              </a:prstGeom>
              <a:blipFill>
                <a:blip r:embed="rId31"/>
                <a:stretch>
                  <a:fillRect l="-11905" r="-476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0" name="Gerader Verbinder 119">
            <a:extLst>
              <a:ext uri="{FF2B5EF4-FFF2-40B4-BE49-F238E27FC236}">
                <a16:creationId xmlns:a16="http://schemas.microsoft.com/office/drawing/2014/main" id="{AAEDD266-A94A-4BD5-A01E-9D43545CF8A7}"/>
              </a:ext>
            </a:extLst>
          </p:cNvPr>
          <p:cNvCxnSpPr>
            <a:cxnSpLocks/>
            <a:stCxn id="118" idx="1"/>
          </p:cNvCxnSpPr>
          <p:nvPr/>
        </p:nvCxnSpPr>
        <p:spPr>
          <a:xfrm flipH="1" flipV="1">
            <a:off x="7095428" y="1850668"/>
            <a:ext cx="577764" cy="25693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feld 167">
                <a:extLst>
                  <a:ext uri="{FF2B5EF4-FFF2-40B4-BE49-F238E27FC236}">
                    <a16:creationId xmlns:a16="http://schemas.microsoft.com/office/drawing/2014/main" id="{056BED3B-15CA-441A-9F61-B4C3B4E32E3E}"/>
                  </a:ext>
                </a:extLst>
              </p:cNvPr>
              <p:cNvSpPr txBox="1"/>
              <p:nvPr/>
            </p:nvSpPr>
            <p:spPr>
              <a:xfrm>
                <a:off x="7676660" y="2846546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68" name="Textfeld 167">
                <a:extLst>
                  <a:ext uri="{FF2B5EF4-FFF2-40B4-BE49-F238E27FC236}">
                    <a16:creationId xmlns:a16="http://schemas.microsoft.com/office/drawing/2014/main" id="{056BED3B-15CA-441A-9F61-B4C3B4E32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660" y="2846546"/>
                <a:ext cx="255070" cy="276999"/>
              </a:xfrm>
              <a:prstGeom prst="rect">
                <a:avLst/>
              </a:prstGeom>
              <a:blipFill>
                <a:blip r:embed="rId32"/>
                <a:stretch>
                  <a:fillRect l="-11905" r="-714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Gerader Verbinder 168">
            <a:extLst>
              <a:ext uri="{FF2B5EF4-FFF2-40B4-BE49-F238E27FC236}">
                <a16:creationId xmlns:a16="http://schemas.microsoft.com/office/drawing/2014/main" id="{0A4FD702-D59B-40AD-AE06-F41E350E2F9E}"/>
              </a:ext>
            </a:extLst>
          </p:cNvPr>
          <p:cNvCxnSpPr>
            <a:cxnSpLocks/>
            <a:stCxn id="168" idx="1"/>
          </p:cNvCxnSpPr>
          <p:nvPr/>
        </p:nvCxnSpPr>
        <p:spPr>
          <a:xfrm flipH="1" flipV="1">
            <a:off x="7096480" y="2665384"/>
            <a:ext cx="580180" cy="31966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Gerader Verbinder 169">
            <a:extLst>
              <a:ext uri="{FF2B5EF4-FFF2-40B4-BE49-F238E27FC236}">
                <a16:creationId xmlns:a16="http://schemas.microsoft.com/office/drawing/2014/main" id="{E9585D2A-704C-4967-8860-F1A04DFE58B0}"/>
              </a:ext>
            </a:extLst>
          </p:cNvPr>
          <p:cNvCxnSpPr>
            <a:cxnSpLocks/>
            <a:stCxn id="168" idx="1"/>
          </p:cNvCxnSpPr>
          <p:nvPr/>
        </p:nvCxnSpPr>
        <p:spPr>
          <a:xfrm flipH="1">
            <a:off x="7092280" y="2985046"/>
            <a:ext cx="584380" cy="30827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feld 170">
                <a:extLst>
                  <a:ext uri="{FF2B5EF4-FFF2-40B4-BE49-F238E27FC236}">
                    <a16:creationId xmlns:a16="http://schemas.microsoft.com/office/drawing/2014/main" id="{CBAECFC2-0B1F-4501-88ED-F63B3E2FEB09}"/>
                  </a:ext>
                </a:extLst>
              </p:cNvPr>
              <p:cNvSpPr txBox="1"/>
              <p:nvPr/>
            </p:nvSpPr>
            <p:spPr>
              <a:xfrm>
                <a:off x="1777686" y="2464191"/>
                <a:ext cx="16562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1" name="Textfeld 170">
                <a:extLst>
                  <a:ext uri="{FF2B5EF4-FFF2-40B4-BE49-F238E27FC236}">
                    <a16:creationId xmlns:a16="http://schemas.microsoft.com/office/drawing/2014/main" id="{CBAECFC2-0B1F-4501-88ED-F63B3E2FE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686" y="2464191"/>
                <a:ext cx="165622" cy="184666"/>
              </a:xfrm>
              <a:prstGeom prst="rect">
                <a:avLst/>
              </a:prstGeom>
              <a:blipFill>
                <a:blip r:embed="rId33"/>
                <a:stretch>
                  <a:fillRect l="-11111" r="-3704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2" name="Gerader Verbinder 171">
            <a:extLst>
              <a:ext uri="{FF2B5EF4-FFF2-40B4-BE49-F238E27FC236}">
                <a16:creationId xmlns:a16="http://schemas.microsoft.com/office/drawing/2014/main" id="{49A54BDD-5A76-459F-82DB-258D07057116}"/>
              </a:ext>
            </a:extLst>
          </p:cNvPr>
          <p:cNvCxnSpPr>
            <a:cxnSpLocks/>
          </p:cNvCxnSpPr>
          <p:nvPr/>
        </p:nvCxnSpPr>
        <p:spPr>
          <a:xfrm>
            <a:off x="1913121" y="3381654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feld 172">
                <a:extLst>
                  <a:ext uri="{FF2B5EF4-FFF2-40B4-BE49-F238E27FC236}">
                    <a16:creationId xmlns:a16="http://schemas.microsoft.com/office/drawing/2014/main" id="{F22FAA27-497A-46E5-B3C5-DD748FFD9F69}"/>
                  </a:ext>
                </a:extLst>
              </p:cNvPr>
              <p:cNvSpPr txBox="1"/>
              <p:nvPr/>
            </p:nvSpPr>
            <p:spPr>
              <a:xfrm>
                <a:off x="1783103" y="3274095"/>
                <a:ext cx="17222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3" name="Textfeld 172">
                <a:extLst>
                  <a:ext uri="{FF2B5EF4-FFF2-40B4-BE49-F238E27FC236}">
                    <a16:creationId xmlns:a16="http://schemas.microsoft.com/office/drawing/2014/main" id="{F22FAA27-497A-46E5-B3C5-DD748FFD9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103" y="3274095"/>
                <a:ext cx="172227" cy="184666"/>
              </a:xfrm>
              <a:prstGeom prst="rect">
                <a:avLst/>
              </a:prstGeom>
              <a:blipFill>
                <a:blip r:embed="rId34"/>
                <a:stretch>
                  <a:fillRect l="-10714" r="-357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4" name="Gerader Verbinder 173">
            <a:extLst>
              <a:ext uri="{FF2B5EF4-FFF2-40B4-BE49-F238E27FC236}">
                <a16:creationId xmlns:a16="http://schemas.microsoft.com/office/drawing/2014/main" id="{5BA9833B-A186-4124-9212-130CB75AA7AE}"/>
              </a:ext>
            </a:extLst>
          </p:cNvPr>
          <p:cNvCxnSpPr>
            <a:cxnSpLocks/>
          </p:cNvCxnSpPr>
          <p:nvPr/>
        </p:nvCxnSpPr>
        <p:spPr>
          <a:xfrm>
            <a:off x="1916048" y="1752105"/>
            <a:ext cx="1440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feld 174">
                <a:extLst>
                  <a:ext uri="{FF2B5EF4-FFF2-40B4-BE49-F238E27FC236}">
                    <a16:creationId xmlns:a16="http://schemas.microsoft.com/office/drawing/2014/main" id="{22736DC3-9C3F-4029-8270-04F97E5C598F}"/>
                  </a:ext>
                </a:extLst>
              </p:cNvPr>
              <p:cNvSpPr txBox="1"/>
              <p:nvPr/>
            </p:nvSpPr>
            <p:spPr>
              <a:xfrm>
                <a:off x="1786030" y="1644546"/>
                <a:ext cx="17222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5" name="Textfeld 174">
                <a:extLst>
                  <a:ext uri="{FF2B5EF4-FFF2-40B4-BE49-F238E27FC236}">
                    <a16:creationId xmlns:a16="http://schemas.microsoft.com/office/drawing/2014/main" id="{22736DC3-9C3F-4029-8270-04F97E5C5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030" y="1644546"/>
                <a:ext cx="172227" cy="184666"/>
              </a:xfrm>
              <a:prstGeom prst="rect">
                <a:avLst/>
              </a:prstGeom>
              <a:blipFill>
                <a:blip r:embed="rId35"/>
                <a:stretch>
                  <a:fillRect l="-10714" r="-357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feld 175">
                <a:extLst>
                  <a:ext uri="{FF2B5EF4-FFF2-40B4-BE49-F238E27FC236}">
                    <a16:creationId xmlns:a16="http://schemas.microsoft.com/office/drawing/2014/main" id="{F562E321-2974-4862-B297-53FCA8FBB902}"/>
                  </a:ext>
                </a:extLst>
              </p:cNvPr>
              <p:cNvSpPr txBox="1"/>
              <p:nvPr/>
            </p:nvSpPr>
            <p:spPr>
              <a:xfrm>
                <a:off x="1228985" y="2849714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6" name="Textfeld 175">
                <a:extLst>
                  <a:ext uri="{FF2B5EF4-FFF2-40B4-BE49-F238E27FC236}">
                    <a16:creationId xmlns:a16="http://schemas.microsoft.com/office/drawing/2014/main" id="{F562E321-2974-4862-B297-53FCA8FBB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985" y="2849714"/>
                <a:ext cx="255070" cy="276999"/>
              </a:xfrm>
              <a:prstGeom prst="rect">
                <a:avLst/>
              </a:prstGeom>
              <a:blipFill>
                <a:blip r:embed="rId36"/>
                <a:stretch>
                  <a:fillRect l="-12195" r="-7317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feld 176">
                <a:extLst>
                  <a:ext uri="{FF2B5EF4-FFF2-40B4-BE49-F238E27FC236}">
                    <a16:creationId xmlns:a16="http://schemas.microsoft.com/office/drawing/2014/main" id="{1DE9429F-4F9E-4BB7-BB1D-1C5A587CBA54}"/>
                  </a:ext>
                </a:extLst>
              </p:cNvPr>
              <p:cNvSpPr txBox="1"/>
              <p:nvPr/>
            </p:nvSpPr>
            <p:spPr>
              <a:xfrm>
                <a:off x="1231728" y="1966242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7" name="Textfeld 176">
                <a:extLst>
                  <a:ext uri="{FF2B5EF4-FFF2-40B4-BE49-F238E27FC236}">
                    <a16:creationId xmlns:a16="http://schemas.microsoft.com/office/drawing/2014/main" id="{1DE9429F-4F9E-4BB7-BB1D-1C5A587CB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728" y="1966242"/>
                <a:ext cx="255070" cy="276999"/>
              </a:xfrm>
              <a:prstGeom prst="rect">
                <a:avLst/>
              </a:prstGeom>
              <a:blipFill>
                <a:blip r:embed="rId37"/>
                <a:stretch>
                  <a:fillRect l="-11905" r="-7143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9" name="Gerader Verbinder 178">
            <a:extLst>
              <a:ext uri="{FF2B5EF4-FFF2-40B4-BE49-F238E27FC236}">
                <a16:creationId xmlns:a16="http://schemas.microsoft.com/office/drawing/2014/main" id="{F0D0ED5C-DBA4-4B8B-9E6B-D3C8241388AE}"/>
              </a:ext>
            </a:extLst>
          </p:cNvPr>
          <p:cNvCxnSpPr>
            <a:cxnSpLocks/>
            <a:stCxn id="176" idx="3"/>
          </p:cNvCxnSpPr>
          <p:nvPr/>
        </p:nvCxnSpPr>
        <p:spPr>
          <a:xfrm>
            <a:off x="1484055" y="2988214"/>
            <a:ext cx="573082" cy="30178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Gerader Verbinder 179">
            <a:extLst>
              <a:ext uri="{FF2B5EF4-FFF2-40B4-BE49-F238E27FC236}">
                <a16:creationId xmlns:a16="http://schemas.microsoft.com/office/drawing/2014/main" id="{DA663763-A6F3-48E9-BF3A-D81E5D2030FE}"/>
              </a:ext>
            </a:extLst>
          </p:cNvPr>
          <p:cNvCxnSpPr>
            <a:cxnSpLocks/>
            <a:stCxn id="176" idx="3"/>
          </p:cNvCxnSpPr>
          <p:nvPr/>
        </p:nvCxnSpPr>
        <p:spPr>
          <a:xfrm flipV="1">
            <a:off x="1484055" y="2663404"/>
            <a:ext cx="576009" cy="32481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Gerader Verbinder 180">
            <a:extLst>
              <a:ext uri="{FF2B5EF4-FFF2-40B4-BE49-F238E27FC236}">
                <a16:creationId xmlns:a16="http://schemas.microsoft.com/office/drawing/2014/main" id="{FA4F58AC-A2F6-4E7D-9A6A-6F5993D51CC4}"/>
              </a:ext>
            </a:extLst>
          </p:cNvPr>
          <p:cNvCxnSpPr>
            <a:cxnSpLocks/>
            <a:stCxn id="177" idx="3"/>
          </p:cNvCxnSpPr>
          <p:nvPr/>
        </p:nvCxnSpPr>
        <p:spPr>
          <a:xfrm>
            <a:off x="1486798" y="2104742"/>
            <a:ext cx="574943" cy="37535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Gerader Verbinder 181">
            <a:extLst>
              <a:ext uri="{FF2B5EF4-FFF2-40B4-BE49-F238E27FC236}">
                <a16:creationId xmlns:a16="http://schemas.microsoft.com/office/drawing/2014/main" id="{6E1880AF-98A8-43DC-B7BA-B5BAB17AE7B6}"/>
              </a:ext>
            </a:extLst>
          </p:cNvPr>
          <p:cNvCxnSpPr>
            <a:cxnSpLocks/>
            <a:stCxn id="177" idx="3"/>
          </p:cNvCxnSpPr>
          <p:nvPr/>
        </p:nvCxnSpPr>
        <p:spPr>
          <a:xfrm flipV="1">
            <a:off x="1486798" y="1850667"/>
            <a:ext cx="574943" cy="25407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25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34568E-6 L -0.05487 0.0623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" y="311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0.22691 0.1209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604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9753E-6 L -0.05469 -0.051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" y="-259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7284E-6 L 0.41649 -0.137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16" y="-685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34568E-6 L 0.24427 0.036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179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69136E-6 L 0.04704 0.0080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0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79" grpId="0"/>
      <p:bldP spid="81" grpId="0"/>
      <p:bldP spid="34" grpId="0" animBg="1"/>
      <p:bldP spid="50" grpId="0"/>
      <p:bldP spid="70" grpId="0"/>
      <p:bldP spid="78" grpId="0"/>
      <p:bldP spid="51" grpId="0" animBg="1"/>
      <p:bldP spid="110" grpId="0"/>
      <p:bldP spid="112" grpId="0"/>
      <p:bldP spid="114" grpId="0"/>
      <p:bldP spid="118" grpId="0"/>
      <p:bldP spid="168" grpId="0"/>
      <p:bldP spid="171" grpId="0"/>
      <p:bldP spid="173" grpId="0"/>
      <p:bldP spid="175" grpId="0"/>
      <p:bldP spid="176" grpId="0"/>
      <p:bldP spid="1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7153EC-EBCA-455C-A2DA-D9A152AD3FEE}"/>
              </a:ext>
            </a:extLst>
          </p:cNvPr>
          <p:cNvSpPr txBox="1"/>
          <p:nvPr/>
        </p:nvSpPr>
        <p:spPr>
          <a:xfrm>
            <a:off x="971600" y="1545365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Gadgets: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Domain Orientated Masking 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Composition: SNI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Multiplication &amp; Refresh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Hardware Private Circuits 2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Composition: PINI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Multiplication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3887A65-DB7D-40B0-81C1-BC5FFF96E5A2}"/>
              </a:ext>
            </a:extLst>
          </p:cNvPr>
          <p:cNvSpPr txBox="1"/>
          <p:nvPr/>
        </p:nvSpPr>
        <p:spPr>
          <a:xfrm>
            <a:off x="4572000" y="1545365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Clustering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Strict Clustering: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Smaller clusters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 randomness reuse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Relaxed Clustering: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Larger clusters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Unique randomness per gadget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CB3AC37-E4A0-443D-B8DF-920EE6547ECB}"/>
              </a:ext>
            </a:extLst>
          </p:cNvPr>
          <p:cNvGrpSpPr/>
          <p:nvPr/>
        </p:nvGrpSpPr>
        <p:grpSpPr>
          <a:xfrm>
            <a:off x="3354819" y="3809538"/>
            <a:ext cx="1811170" cy="300082"/>
            <a:chOff x="2179180" y="3659497"/>
            <a:chExt cx="1811170" cy="3000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115F00EA-2E78-4D74-B04E-351614FBF14A}"/>
                    </a:ext>
                  </a:extLst>
                </p:cNvPr>
                <p:cNvSpPr txBox="1"/>
                <p:nvPr/>
              </p:nvSpPr>
              <p:spPr>
                <a:xfrm>
                  <a:off x="3491880" y="3698453"/>
                  <a:ext cx="49847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≥</m:t>
                        </m:r>
                        <m:r>
                          <a:rPr lang="de-DE" sz="1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4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115F00EA-2E78-4D74-B04E-351614FBF1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880" y="3698453"/>
                  <a:ext cx="498470" cy="215444"/>
                </a:xfrm>
                <a:prstGeom prst="rect">
                  <a:avLst/>
                </a:prstGeom>
                <a:blipFill>
                  <a:blip r:embed="rId2"/>
                  <a:stretch>
                    <a:fillRect l="-7407" r="-7407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C3C6EC5-F3C7-4BB5-AFD2-97901D7F47BD}"/>
                </a:ext>
              </a:extLst>
            </p:cNvPr>
            <p:cNvSpPr txBox="1"/>
            <p:nvPr/>
          </p:nvSpPr>
          <p:spPr>
            <a:xfrm>
              <a:off x="2179180" y="3659497"/>
              <a:ext cx="144016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tx2"/>
                  </a:solidFill>
                </a:rPr>
                <a:t>Security Order:</a:t>
              </a:r>
            </a:p>
          </p:txBody>
        </p:sp>
      </p:grp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312AD6F1-0D0A-4EC3-8BB5-E36E48DF9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3251227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7153EC-EBCA-455C-A2DA-D9A152AD3FEE}"/>
              </a:ext>
            </a:extLst>
          </p:cNvPr>
          <p:cNvSpPr txBox="1"/>
          <p:nvPr/>
        </p:nvSpPr>
        <p:spPr>
          <a:xfrm>
            <a:off x="971600" y="1545365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Gadgets: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Domain Orientated Masking 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Composition: SNI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Multiplication &amp; Refresh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Hardware Private Circuits 2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Composition: PINI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Multiplication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3887A65-DB7D-40B0-81C1-BC5FFF96E5A2}"/>
              </a:ext>
            </a:extLst>
          </p:cNvPr>
          <p:cNvSpPr txBox="1"/>
          <p:nvPr/>
        </p:nvSpPr>
        <p:spPr>
          <a:xfrm>
            <a:off x="4572000" y="1545365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Clustering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Strict Clustering: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Smaller clusters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High randomness reuse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Relaxed Clustering: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Larger clusters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Unique randomness per gadget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CB3AC37-E4A0-443D-B8DF-920EE6547ECB}"/>
              </a:ext>
            </a:extLst>
          </p:cNvPr>
          <p:cNvGrpSpPr/>
          <p:nvPr/>
        </p:nvGrpSpPr>
        <p:grpSpPr>
          <a:xfrm>
            <a:off x="3354819" y="3809538"/>
            <a:ext cx="1811170" cy="300082"/>
            <a:chOff x="2179180" y="3659497"/>
            <a:chExt cx="1811170" cy="3000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115F00EA-2E78-4D74-B04E-351614FBF14A}"/>
                    </a:ext>
                  </a:extLst>
                </p:cNvPr>
                <p:cNvSpPr txBox="1"/>
                <p:nvPr/>
              </p:nvSpPr>
              <p:spPr>
                <a:xfrm>
                  <a:off x="3491880" y="3698453"/>
                  <a:ext cx="49847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≥</m:t>
                        </m:r>
                        <m:r>
                          <a:rPr lang="de-DE" sz="1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4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115F00EA-2E78-4D74-B04E-351614FBF1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880" y="3698453"/>
                  <a:ext cx="498470" cy="215444"/>
                </a:xfrm>
                <a:prstGeom prst="rect">
                  <a:avLst/>
                </a:prstGeom>
                <a:blipFill>
                  <a:blip r:embed="rId2"/>
                  <a:stretch>
                    <a:fillRect l="-7407" r="-7407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C3C6EC5-F3C7-4BB5-AFD2-97901D7F47BD}"/>
                </a:ext>
              </a:extLst>
            </p:cNvPr>
            <p:cNvSpPr txBox="1"/>
            <p:nvPr/>
          </p:nvSpPr>
          <p:spPr>
            <a:xfrm>
              <a:off x="2179180" y="3659497"/>
              <a:ext cx="144016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tx2"/>
                  </a:solidFill>
                </a:rPr>
                <a:t>Security Order:</a:t>
              </a:r>
            </a:p>
          </p:txBody>
        </p:sp>
      </p:grp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312AD6F1-0D0A-4EC3-8BB5-E36E48DF9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4114674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09466-67CA-4C7F-A5FF-4B23E8F1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DOM-Gadget </a:t>
            </a:r>
            <a:r>
              <a:rPr lang="de-DE" dirty="0" err="1"/>
              <a:t>Composition</a:t>
            </a:r>
            <a:endParaRPr lang="en-US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FEDDFD4-28B6-404A-9DFE-C837E37CA409}"/>
              </a:ext>
            </a:extLst>
          </p:cNvPr>
          <p:cNvSpPr txBox="1">
            <a:spLocks/>
          </p:cNvSpPr>
          <p:nvPr/>
        </p:nvSpPr>
        <p:spPr>
          <a:xfrm>
            <a:off x="431544" y="1563638"/>
            <a:ext cx="8208456" cy="93610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Arial" panose="020B0604020202020204" pitchFamily="34" charset="0"/>
              <a:buNone/>
              <a:defRPr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None/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SNI</a:t>
            </a:r>
            <a:r>
              <a:rPr lang="de-DE" sz="2000" dirty="0"/>
              <a:t> – </a:t>
            </a:r>
            <a:r>
              <a:rPr lang="de-DE" sz="1600" i="1" dirty="0"/>
              <a:t>Clustering</a:t>
            </a:r>
            <a:r>
              <a:rPr lang="de-DE" sz="2000" dirty="0"/>
              <a:t> – </a:t>
            </a:r>
            <a:r>
              <a:rPr lang="de-DE" sz="1600" i="1" dirty="0" err="1"/>
              <a:t>Randomness</a:t>
            </a:r>
            <a:r>
              <a:rPr lang="de-DE" sz="1600" i="1" dirty="0"/>
              <a:t> Distribution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00317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88EEA-B26A-46AB-912D-6600367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Non-Interference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7C9834-F010-41A3-8CDD-628DE1A0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FFC33-D28A-4B6D-A727-96628C349C23}" type="datetime4">
              <a:rPr lang="en-US" smtClean="0"/>
              <a:t>September 18, 2022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526217-C794-4035-BB3E-E8BA3D29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Randomness Optimization for Gadget Composition in Higher-Order Masking | Jakob Feldtkeller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55A99-C090-4A5A-AFB1-04D9393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B7DC8083-3E0A-44CB-BD33-7983B1B45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460" y="499622"/>
            <a:ext cx="7560000" cy="349957"/>
          </a:xfrm>
        </p:spPr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A535D17-43E6-4BE3-911B-FFADC8061933}"/>
              </a:ext>
            </a:extLst>
          </p:cNvPr>
          <p:cNvSpPr/>
          <p:nvPr/>
        </p:nvSpPr>
        <p:spPr>
          <a:xfrm>
            <a:off x="3199798" y="1176456"/>
            <a:ext cx="2016224" cy="1728192"/>
          </a:xfrm>
          <a:prstGeom prst="roundRect">
            <a:avLst/>
          </a:prstGeom>
          <a:solidFill>
            <a:schemeClr val="bg1">
              <a:alpha val="53000"/>
            </a:schemeClr>
          </a:solidFill>
          <a:ln w="317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SNI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7CB6578-A82C-4D4F-A82C-82896D4DE69C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216022" y="2040552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AB6B407-A8F1-4002-9474-C29F425B34C4}"/>
              </a:ext>
            </a:extLst>
          </p:cNvPr>
          <p:cNvCxnSpPr>
            <a:cxnSpLocks/>
          </p:cNvCxnSpPr>
          <p:nvPr/>
        </p:nvCxnSpPr>
        <p:spPr>
          <a:xfrm>
            <a:off x="5216022" y="2223584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615BDED-1A18-49D0-8227-966DB21FC8AA}"/>
              </a:ext>
            </a:extLst>
          </p:cNvPr>
          <p:cNvCxnSpPr>
            <a:cxnSpLocks/>
          </p:cNvCxnSpPr>
          <p:nvPr/>
        </p:nvCxnSpPr>
        <p:spPr>
          <a:xfrm>
            <a:off x="5216022" y="1863544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BC1BFE6-F72C-41A0-9E3E-BF4CF7130725}"/>
              </a:ext>
            </a:extLst>
          </p:cNvPr>
          <p:cNvCxnSpPr>
            <a:cxnSpLocks/>
          </p:cNvCxnSpPr>
          <p:nvPr/>
        </p:nvCxnSpPr>
        <p:spPr>
          <a:xfrm>
            <a:off x="2721571" y="1608504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2225E83F-91AC-49B9-8C2D-755E73AE830F}"/>
              </a:ext>
            </a:extLst>
          </p:cNvPr>
          <p:cNvCxnSpPr>
            <a:cxnSpLocks/>
          </p:cNvCxnSpPr>
          <p:nvPr/>
        </p:nvCxnSpPr>
        <p:spPr>
          <a:xfrm>
            <a:off x="2721571" y="179153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DF05FD9-A608-4DF3-86B7-53B750C65660}"/>
              </a:ext>
            </a:extLst>
          </p:cNvPr>
          <p:cNvCxnSpPr>
            <a:cxnSpLocks/>
          </p:cNvCxnSpPr>
          <p:nvPr/>
        </p:nvCxnSpPr>
        <p:spPr>
          <a:xfrm>
            <a:off x="2721571" y="1431496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DF12F5A5-48BF-454E-8EDE-415B0ECE0AC6}"/>
              </a:ext>
            </a:extLst>
          </p:cNvPr>
          <p:cNvCxnSpPr>
            <a:cxnSpLocks/>
          </p:cNvCxnSpPr>
          <p:nvPr/>
        </p:nvCxnSpPr>
        <p:spPr>
          <a:xfrm>
            <a:off x="2721571" y="2439608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989AD20-A570-4329-925E-618596753570}"/>
              </a:ext>
            </a:extLst>
          </p:cNvPr>
          <p:cNvCxnSpPr>
            <a:cxnSpLocks/>
          </p:cNvCxnSpPr>
          <p:nvPr/>
        </p:nvCxnSpPr>
        <p:spPr>
          <a:xfrm>
            <a:off x="2721571" y="2622640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C4BB100-833B-4118-B55B-67BB2C7E456D}"/>
              </a:ext>
            </a:extLst>
          </p:cNvPr>
          <p:cNvCxnSpPr>
            <a:cxnSpLocks/>
          </p:cNvCxnSpPr>
          <p:nvPr/>
        </p:nvCxnSpPr>
        <p:spPr>
          <a:xfrm>
            <a:off x="2721571" y="2262600"/>
            <a:ext cx="47822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87A0DB2D-07A5-4065-A152-2D81B225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79918" y="2326585"/>
            <a:ext cx="333557" cy="333557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804D641-4ED2-4DC6-A387-A6E4EC349F08}"/>
              </a:ext>
            </a:extLst>
          </p:cNvPr>
          <p:cNvCxnSpPr/>
          <p:nvPr/>
        </p:nvCxnSpPr>
        <p:spPr>
          <a:xfrm flipH="1">
            <a:off x="2721571" y="1431496"/>
            <a:ext cx="478227" cy="0"/>
          </a:xfrm>
          <a:prstGeom prst="line">
            <a:avLst/>
          </a:prstGeom>
          <a:ln w="34925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78FF836-5A5A-46FE-9CC7-AACF1FC0FDE4}"/>
              </a:ext>
            </a:extLst>
          </p:cNvPr>
          <p:cNvCxnSpPr/>
          <p:nvPr/>
        </p:nvCxnSpPr>
        <p:spPr>
          <a:xfrm flipH="1">
            <a:off x="2721570" y="2439608"/>
            <a:ext cx="478227" cy="0"/>
          </a:xfrm>
          <a:prstGeom prst="line">
            <a:avLst/>
          </a:prstGeom>
          <a:ln w="34925">
            <a:solidFill>
              <a:srgbClr val="B9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CBA0FB3C-6807-4DA8-AEB9-29B1B9D57A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76062" y="2106051"/>
            <a:ext cx="333557" cy="333557"/>
          </a:xfrm>
          <a:prstGeom prst="rect">
            <a:avLst/>
          </a:prstGeom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6B4E374-78F9-421B-BF43-4EF5F16ED9D1}"/>
              </a:ext>
            </a:extLst>
          </p:cNvPr>
          <p:cNvCxnSpPr/>
          <p:nvPr/>
        </p:nvCxnSpPr>
        <p:spPr>
          <a:xfrm>
            <a:off x="5072006" y="763334"/>
            <a:ext cx="0" cy="259228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665C1EC-4553-4AF8-8710-0FDAFD352C87}"/>
              </a:ext>
            </a:extLst>
          </p:cNvPr>
          <p:cNvCxnSpPr>
            <a:cxnSpLocks/>
          </p:cNvCxnSpPr>
          <p:nvPr/>
        </p:nvCxnSpPr>
        <p:spPr>
          <a:xfrm>
            <a:off x="5072006" y="847670"/>
            <a:ext cx="0" cy="2376264"/>
          </a:xfrm>
          <a:prstGeom prst="line">
            <a:avLst/>
          </a:prstGeom>
          <a:ln w="158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DB85330D-2A9C-4B62-B662-984E96334DD9}"/>
                  </a:ext>
                </a:extLst>
              </p:cNvPr>
              <p:cNvSpPr txBox="1"/>
              <p:nvPr/>
            </p:nvSpPr>
            <p:spPr>
              <a:xfrm>
                <a:off x="1998098" y="3598128"/>
                <a:ext cx="4419623" cy="123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𝑖𝑛𝑡𝑒𝑟𝑛𝑎𝑙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𝑝𝑟𝑜𝑏𝑒𝑠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𝑝𝑟𝑜𝑏𝑒𝑠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de-DE" b="0" i="1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𝑐𝑎𝑛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𝑏𝑒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𝑠𝑖𝑚𝑢𝑙𝑎𝑡𝑒𝑑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𝑤𝑖𝑡h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b="0" i="1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𝑠h𝑎𝑟𝑒𝑠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𝑒𝑎𝑐h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de-DE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de-DE" b="0" dirty="0">
                  <a:solidFill>
                    <a:schemeClr val="tx2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DB85330D-2A9C-4B62-B662-984E96334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098" y="3598128"/>
                <a:ext cx="4419623" cy="12349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feld 31">
            <a:extLst>
              <a:ext uri="{FF2B5EF4-FFF2-40B4-BE49-F238E27FC236}">
                <a16:creationId xmlns:a16="http://schemas.microsoft.com/office/drawing/2014/main" id="{1C4721E8-468E-4E4B-BF92-C7AECA981BA4}"/>
              </a:ext>
            </a:extLst>
          </p:cNvPr>
          <p:cNvSpPr txBox="1"/>
          <p:nvPr/>
        </p:nvSpPr>
        <p:spPr>
          <a:xfrm>
            <a:off x="5292080" y="2924039"/>
            <a:ext cx="30963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</a:rPr>
              <a:t>Full-stop for probe propagation!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F6BABAD-24F9-404A-82D3-7FFC8BC21DF8}"/>
              </a:ext>
            </a:extLst>
          </p:cNvPr>
          <p:cNvSpPr txBox="1"/>
          <p:nvPr/>
        </p:nvSpPr>
        <p:spPr>
          <a:xfrm>
            <a:off x="7803665" y="4652812"/>
            <a:ext cx="13146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[</a:t>
            </a:r>
            <a:r>
              <a:rPr lang="en-US" sz="1000" dirty="0" err="1">
                <a:solidFill>
                  <a:schemeClr val="tx2"/>
                </a:solidFill>
              </a:rPr>
              <a:t>Barthe</a:t>
            </a:r>
            <a:r>
              <a:rPr lang="en-US" sz="1000" dirty="0">
                <a:solidFill>
                  <a:schemeClr val="tx2"/>
                </a:solidFill>
              </a:rPr>
              <a:t> et al, 2016]</a:t>
            </a:r>
          </a:p>
        </p:txBody>
      </p:sp>
    </p:spTree>
    <p:extLst>
      <p:ext uri="{BB962C8B-B14F-4D97-AF65-F5344CB8AC3E}">
        <p14:creationId xmlns:p14="http://schemas.microsoft.com/office/powerpoint/2010/main" val="72472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SecEng Master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53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RUB_03a.potx" id="{C867D821-36E8-4CDA-B68D-4949E463F39D}" vid="{F84F8B3F-9528-42A9-B5AE-3004D541450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RUB-Praesentation-16zu9</Template>
  <TotalTime>0</TotalTime>
  <Words>1468</Words>
  <Application>Microsoft Office PowerPoint</Application>
  <PresentationFormat>Bildschirmpräsentation (16:9)</PresentationFormat>
  <Paragraphs>352</Paragraphs>
  <Slides>25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 Math</vt:lpstr>
      <vt:lpstr>Wingdings</vt:lpstr>
      <vt:lpstr>SecEng Master</vt:lpstr>
      <vt:lpstr>PDF</vt:lpstr>
      <vt:lpstr>PowerPoint-Präsentation</vt:lpstr>
      <vt:lpstr>Where Are We?</vt:lpstr>
      <vt:lpstr>ISW-Probing Model</vt:lpstr>
      <vt:lpstr>Security via Composition</vt:lpstr>
      <vt:lpstr>High-Level Idea</vt:lpstr>
      <vt:lpstr>Coverage</vt:lpstr>
      <vt:lpstr>Coverage</vt:lpstr>
      <vt:lpstr>DOM-Gadget Composition</vt:lpstr>
      <vt:lpstr>Strong Non-Interference</vt:lpstr>
      <vt:lpstr>Multiple-Output Strong Non-Interference</vt:lpstr>
      <vt:lpstr>Restricted Multiple-Output Strong Non-Interference</vt:lpstr>
      <vt:lpstr>Simplified Computation Tree</vt:lpstr>
      <vt:lpstr>DOM-Gadget Composition</vt:lpstr>
      <vt:lpstr>Clustering Rules </vt:lpstr>
      <vt:lpstr>Clustering Rules </vt:lpstr>
      <vt:lpstr>Clustering Rules </vt:lpstr>
      <vt:lpstr>Clustering Rules </vt:lpstr>
      <vt:lpstr>DOM-Gadget Composition</vt:lpstr>
      <vt:lpstr>Randomness Distribution Rule</vt:lpstr>
      <vt:lpstr>Security Guarantees</vt:lpstr>
      <vt:lpstr>Evaluation</vt:lpstr>
      <vt:lpstr>Parallel Structures</vt:lpstr>
      <vt:lpstr>Performance</vt:lpstr>
      <vt:lpstr>PowerPoint-Präsentation</vt:lpstr>
      <vt:lpstr>Randomness Distribution Algorithms</vt:lpstr>
    </vt:vector>
  </TitlesOfParts>
  <Company>wir-lieben-office.de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Jan Tho</dc:creator>
  <cp:lastModifiedBy>Feldtkeller, Simon</cp:lastModifiedBy>
  <cp:revision>168</cp:revision>
  <dcterms:created xsi:type="dcterms:W3CDTF">2019-12-17T09:39:44Z</dcterms:created>
  <dcterms:modified xsi:type="dcterms:W3CDTF">2022-09-18T14:50:16Z</dcterms:modified>
</cp:coreProperties>
</file>