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25"/>
  </p:notesMasterIdLst>
  <p:sldIdLst>
    <p:sldId id="257" r:id="rId3"/>
    <p:sldId id="417" r:id="rId4"/>
    <p:sldId id="428" r:id="rId5"/>
    <p:sldId id="425" r:id="rId6"/>
    <p:sldId id="426" r:id="rId7"/>
    <p:sldId id="433" r:id="rId8"/>
    <p:sldId id="435" r:id="rId9"/>
    <p:sldId id="436" r:id="rId10"/>
    <p:sldId id="437" r:id="rId11"/>
    <p:sldId id="451" r:id="rId12"/>
    <p:sldId id="439" r:id="rId13"/>
    <p:sldId id="441" r:id="rId14"/>
    <p:sldId id="443" r:id="rId15"/>
    <p:sldId id="447" r:id="rId16"/>
    <p:sldId id="448" r:id="rId17"/>
    <p:sldId id="449" r:id="rId18"/>
    <p:sldId id="452" r:id="rId19"/>
    <p:sldId id="261" r:id="rId20"/>
    <p:sldId id="409" r:id="rId21"/>
    <p:sldId id="438" r:id="rId22"/>
    <p:sldId id="445" r:id="rId23"/>
    <p:sldId id="446" r:id="rId24"/>
  </p:sldIdLst>
  <p:sldSz cx="9144000" cy="5143500" type="screen16x9"/>
  <p:notesSz cx="6797675" cy="9928225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F5E53FA-A93B-481E-A43A-24E91B405E47}">
          <p14:sldIdLst>
            <p14:sldId id="257"/>
            <p14:sldId id="417"/>
            <p14:sldId id="428"/>
            <p14:sldId id="425"/>
            <p14:sldId id="426"/>
            <p14:sldId id="433"/>
            <p14:sldId id="435"/>
            <p14:sldId id="436"/>
            <p14:sldId id="437"/>
            <p14:sldId id="451"/>
            <p14:sldId id="439"/>
            <p14:sldId id="441"/>
            <p14:sldId id="443"/>
            <p14:sldId id="447"/>
            <p14:sldId id="448"/>
            <p14:sldId id="449"/>
            <p14:sldId id="452"/>
            <p14:sldId id="261"/>
            <p14:sldId id="409"/>
            <p14:sldId id="438"/>
            <p14:sldId id="445"/>
            <p14:sldId id="446"/>
          </p14:sldIdLst>
        </p14:section>
        <p14:section name="Notes" id="{13675C15-E874-4D0F-BF1B-83D5394B875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1383" userDrawn="1">
          <p15:clr>
            <a:srgbClr val="A4A3A4"/>
          </p15:clr>
        </p15:guide>
        <p15:guide id="4" orient="horz" pos="2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0"/>
    <a:srgbClr val="406D23"/>
    <a:srgbClr val="C00000"/>
    <a:srgbClr val="668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8515" autoAdjust="0"/>
  </p:normalViewPr>
  <p:slideViewPr>
    <p:cSldViewPr snapToObjects="1">
      <p:cViewPr varScale="1">
        <p:scale>
          <a:sx n="140" d="100"/>
          <a:sy n="140" d="100"/>
        </p:scale>
        <p:origin x="557" y="86"/>
      </p:cViewPr>
      <p:guideLst>
        <p:guide orient="horz" pos="1121"/>
        <p:guide pos="158"/>
        <p:guide pos="1383"/>
        <p:guide orient="horz" pos="28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19.09.2022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D593941-669A-45D9-88A1-79A6D241A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27" b="27349"/>
          <a:stretch/>
        </p:blipFill>
        <p:spPr>
          <a:xfrm>
            <a:off x="-7344" y="-12133"/>
            <a:ext cx="9151343" cy="2943923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6596" y="4876006"/>
            <a:ext cx="1224136" cy="14400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2"/>
                </a:solidFill>
              </a:defRPr>
            </a:lvl1pPr>
          </a:lstStyle>
          <a:p>
            <a:fld id="{EAD6F17E-6336-4249-96F2-397FC0BCA0E6}" type="datetime4">
              <a:rPr lang="en-US" smtClean="0"/>
              <a:t>September 19, 2022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512" y="3077526"/>
            <a:ext cx="1512168" cy="10495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FE2DEA6-4F76-4BF3-A4CD-42FDDDA6B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96" y="3298695"/>
            <a:ext cx="6809660" cy="3531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The Title</a:t>
            </a:r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92495437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CBD9AA3E-096C-44E5-A284-AE963646F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FE3F4017-C2BE-4586-9255-17D4E215E96F}"/>
              </a:ext>
            </a:extLst>
          </p:cNvPr>
          <p:cNvSpPr txBox="1"/>
          <p:nvPr userDrawn="1"/>
        </p:nvSpPr>
        <p:spPr>
          <a:xfrm>
            <a:off x="4716016" y="4515966"/>
            <a:ext cx="324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tx2"/>
                </a:solidFill>
              </a:rPr>
              <a:t>Chair </a:t>
            </a:r>
            <a:r>
              <a:rPr lang="de-DE" sz="900" dirty="0" err="1">
                <a:solidFill>
                  <a:schemeClr val="tx2"/>
                </a:solidFill>
              </a:rPr>
              <a:t>for</a:t>
            </a:r>
            <a:r>
              <a:rPr lang="de-DE" sz="900" dirty="0">
                <a:solidFill>
                  <a:schemeClr val="tx2"/>
                </a:solidFill>
              </a:rPr>
              <a:t> Security Engineering </a:t>
            </a:r>
          </a:p>
          <a:p>
            <a:pPr algn="r"/>
            <a:r>
              <a:rPr lang="en-US" sz="900" dirty="0">
                <a:solidFill>
                  <a:schemeClr val="tx2"/>
                </a:solidFill>
              </a:rPr>
              <a:t>Faculty of Computer Science</a:t>
            </a:r>
          </a:p>
          <a:p>
            <a:pPr algn="r"/>
            <a:r>
              <a:rPr lang="en-US" sz="900" dirty="0">
                <a:solidFill>
                  <a:schemeClr val="tx2"/>
                </a:solidFill>
              </a:rPr>
              <a:t>Ruhr University Bochum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4AFF73E-44FE-4714-BD8C-41436E064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96" y="3668292"/>
            <a:ext cx="6809660" cy="35317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64817261-B41F-492C-B4D6-9357C95F27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96" y="4580881"/>
            <a:ext cx="1999660" cy="277377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Presenter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BB9C3C-C0BC-4E33-9C7E-05F4E9E5E3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81646" y="4465653"/>
            <a:ext cx="1015662" cy="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 dirty="0" err="1"/>
              <a:t>Bildunterzeile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(Text) 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6F1CD2C-44B4-44B0-A15B-6CF96BB1F73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C1B8E22-4456-4DC8-8A79-64E06FB63028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85D1D8-57A3-46DF-8F81-F40E8AF77A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EA60FD8-0DD2-4BCF-9C28-4FBD4CA9D8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02CAF1B-7BB8-4900-A5E6-3A2BD7361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293982"/>
            <a:ext cx="324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 marL="234000" indent="-234000">
              <a:buFont typeface="Arial" panose="020B0604020202020204" pitchFamily="34" charset="0"/>
              <a:buChar char="•"/>
              <a:defRPr/>
            </a:lvl3pPr>
            <a:lvl4pPr marL="468000" indent="-234000">
              <a:buFont typeface="Arial" panose="020B0604020202020204" pitchFamily="34" charset="0"/>
              <a:buChar char="•"/>
              <a:defRPr/>
            </a:lvl4pPr>
            <a:lvl5pPr marL="702000" indent="-234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1329982"/>
            <a:ext cx="4536000" cy="302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1AE8A3A-C979-466C-AE5E-BC081A145E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542CC2-2F4A-4B51-A21F-D47B758E378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675F8A-75D9-4A4E-9D2F-C743783742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C1E06EC-28D4-40E2-8296-0F2E11931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EC2408-F7DF-4B5B-B414-5C67426C83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49966"/>
            <a:ext cx="4104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1185966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939966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0"/>
            <a:endParaRPr lang="en-US" noProof="0"/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80A59D-3213-4C09-9DD1-8BF7725A985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A9D7D37-681C-4C48-B86B-B90493F5CB8A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5307DC0-C45A-46D3-8569-6CA6C6551B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7C25232-5765-436A-8C0F-812BA57771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8BCE4425-216F-4818-B426-FD4C695663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1149966"/>
            <a:ext cx="342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1185966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939966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 dirty="0" err="1"/>
              <a:t>Bildunterzeile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(Text) 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0"/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59C5DAD-F6FF-4487-85FA-12403A2A590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4765543-0C94-477E-AB83-AF9A75658C2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CFE110-45A7-442B-BC72-036425456E3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75D83F5-2140-4982-8C13-C12FE4F832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AB27560-1954-4225-8798-B811AB963E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221974"/>
            <a:ext cx="540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 marL="180975" indent="-180975">
              <a:defRPr/>
            </a:lvl3pPr>
            <a:lvl4pPr marL="447675" indent="-214313">
              <a:defRPr/>
            </a:lvl4pPr>
            <a:lvl5pPr marL="628650" indent="-160338">
              <a:defRPr/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Ebene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Ebene</a:t>
            </a:r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Ebene</a:t>
            </a:r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Ebene</a:t>
            </a:r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1257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931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A744DD-2255-484D-9DB5-45CE7B451B3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E90E678-EC89-4BB2-A89F-E58650AF89C6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E278EDC-6117-4E93-BDEA-10FCF3B1BF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3D7DC12-E833-4145-8309-42B5557C51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160850E-E5D4-4B28-B63A-012D688F66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1221974"/>
            <a:ext cx="540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Subline auf erster Ebene // für weitere Ebenen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  <a:p>
            <a:pPr lvl="5"/>
            <a:r>
              <a:rPr lang="en-US" noProof="0"/>
              <a:t>Sechste Ebene</a:t>
            </a:r>
          </a:p>
          <a:p>
            <a:pPr lvl="6"/>
            <a:r>
              <a:rPr lang="en-US" noProof="0"/>
              <a:t>Siebte Ebene</a:t>
            </a:r>
          </a:p>
          <a:p>
            <a:pPr lvl="7"/>
            <a:r>
              <a:rPr lang="en-US" noProof="0"/>
              <a:t>Achte Ebene</a:t>
            </a:r>
          </a:p>
          <a:p>
            <a:pPr lvl="8"/>
            <a:r>
              <a:rPr lang="en-US" noProof="0"/>
              <a:t>Neunte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1257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931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8D8B4E9-A734-41FB-A74C-BF59482C9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B2C5F75-3560-4D4E-8C48-669D88E86B88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E55CD02-36A8-461D-9A15-18423015CA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05CDAA0-921A-4E62-B279-C546942E7C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9FF370A-B6BF-4BF6-B142-297ACB2F3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6586" y="951570"/>
            <a:ext cx="8171384" cy="3672078"/>
          </a:xfrm>
          <a:prstGeom prst="rect">
            <a:avLst/>
          </a:prstGeom>
        </p:spPr>
        <p:txBody>
          <a:bodyPr>
            <a:normAutofit/>
          </a:bodyPr>
          <a:lstStyle>
            <a:lvl1pPr marL="257173" indent="-257173">
              <a:buFont typeface="Wingdings" panose="05000000000000000000" pitchFamily="2" charset="2"/>
              <a:buChar char="§"/>
              <a:defRPr sz="10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1484" indent="-128587">
              <a:buFont typeface="Arial" panose="020B0604020202020204" pitchFamily="34" charset="0"/>
              <a:buChar char="•"/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TEXTMASTERFORMAT BEARBEITEN</a:t>
            </a:r>
          </a:p>
          <a:p>
            <a:pPr lvl="1"/>
            <a:r>
              <a:rPr lang="en-US" noProof="0" dirty="0"/>
              <a:t>	ZWEITE EBENE</a:t>
            </a:r>
          </a:p>
        </p:txBody>
      </p:sp>
      <p:sp>
        <p:nvSpPr>
          <p:cNvPr id="11" name="Rechteck 7"/>
          <p:cNvSpPr/>
          <p:nvPr userDrawn="1"/>
        </p:nvSpPr>
        <p:spPr>
          <a:xfrm>
            <a:off x="0" y="-20538"/>
            <a:ext cx="9144000" cy="735216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560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689" y="213639"/>
            <a:ext cx="1152128" cy="5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76456" y="195487"/>
            <a:ext cx="370980" cy="934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rgbClr val="8DAE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EBE111-92A3-4E73-8F7A-A17121EB3B2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 Box 6"/>
          <p:cNvSpPr txBox="1">
            <a:spLocks noChangeArrowheads="1"/>
          </p:cNvSpPr>
          <p:nvPr userDrawn="1"/>
        </p:nvSpPr>
        <p:spPr bwMode="auto">
          <a:xfrm>
            <a:off x="456237" y="4840003"/>
            <a:ext cx="692588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750" b="1" dirty="0">
                <a:solidFill>
                  <a:srgbClr val="003560"/>
                </a:solidFill>
                <a:cs typeface="Arial" charset="0"/>
              </a:rPr>
              <a:t>RUHR-UNIVERSITÄT</a:t>
            </a:r>
            <a:r>
              <a:rPr lang="de-DE" sz="750" dirty="0">
                <a:solidFill>
                  <a:srgbClr val="003560"/>
                </a:solidFill>
                <a:cs typeface="Arial" charset="0"/>
              </a:rPr>
              <a:t> BOCHUM |</a:t>
            </a:r>
            <a:r>
              <a:rPr lang="de-DE" sz="750" baseline="0" dirty="0">
                <a:solidFill>
                  <a:srgbClr val="003560"/>
                </a:solidFill>
                <a:cs typeface="Arial" charset="0"/>
              </a:rPr>
              <a:t> </a:t>
            </a:r>
            <a:r>
              <a:rPr lang="de-DE" sz="750" b="0" baseline="0" dirty="0">
                <a:solidFill>
                  <a:srgbClr val="003560"/>
                </a:solidFill>
                <a:cs typeface="Arial" charset="0"/>
              </a:rPr>
              <a:t>LEHRSTUHL SECURITY ENGINEERING</a:t>
            </a:r>
            <a:endParaRPr lang="de-DE" sz="750" b="0" dirty="0">
              <a:solidFill>
                <a:srgbClr val="003560"/>
              </a:solidFill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6236" y="413985"/>
            <a:ext cx="7886700" cy="21355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Title 3"/>
          <p:cNvSpPr txBox="1">
            <a:spLocks/>
          </p:cNvSpPr>
          <p:nvPr userDrawn="1"/>
        </p:nvSpPr>
        <p:spPr>
          <a:xfrm>
            <a:off x="456237" y="183050"/>
            <a:ext cx="6925888" cy="1273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>
                <a:solidFill>
                  <a:srgbClr val="0035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7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600" baseline="0" dirty="0">
                <a:latin typeface="Arial" panose="020B0604020202020204" pitchFamily="34" charset="0"/>
                <a:cs typeface="Arial" panose="020B0604020202020204" pitchFamily="34" charset="0"/>
              </a:rPr>
              <a:t>KRYPTOGRAPHIE AUF HARDWAREBASIERTEN PLATFORMEN, WINTERSEMESTER 2019 / 2020</a:t>
            </a:r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6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585" y="951570"/>
            <a:ext cx="8171384" cy="367207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Font typeface="Wingdings" panose="05000000000000000000" pitchFamily="2" charset="2"/>
              <a:buChar char="§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6237" y="357504"/>
            <a:ext cx="8171732" cy="27003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76456" y="195486"/>
            <a:ext cx="370980" cy="934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rgbClr val="8DAE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EBE111-92A3-4E73-8F7A-A17121EB3B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918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F0A01-161D-4EA5-87CA-E0CF7AF0F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AAB3E0-18C0-4BA8-BBC4-D0BF85C9C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CDF30F-B163-4A5A-9892-9EBFA93A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C56A-4596-4F9C-8A39-75CA385DE66F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47D439-FA7C-47E4-B65E-8B2FD0DA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CBCF96-80F2-4167-A7DE-930B014E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7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A3732-4C49-4654-817C-39E5D10B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D4DDB7-B387-4E7E-973B-7910EB21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8B06D3-94D5-424E-B255-C8B25568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332E-F20B-4D56-8627-DE0F8F6F7177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4D22E4-CF75-4F46-A974-851749D8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E0770B-1460-453C-90CB-2BB7D1B0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56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6D90FE4-CB6A-42BB-8784-F617E68D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3C4F642-EC9F-43D1-8CD4-B0444B20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4919549"/>
            <a:ext cx="4583632" cy="230832"/>
          </a:xfrm>
        </p:spPr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6D0B4BD-066A-475C-B69E-CF32EA62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18ADCF-9AE4-40E1-819A-39476FDE3B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842963"/>
            <a:ext cx="8554343" cy="3889375"/>
          </a:xfrm>
          <a:prstGeom prst="rect">
            <a:avLst/>
          </a:prstGeom>
        </p:spPr>
        <p:txBody>
          <a:bodyPr lIns="0"/>
          <a:lstStyle>
            <a:lvl2pPr marL="180975" indent="-180975">
              <a:buSzPct val="100000"/>
              <a:buFont typeface="Wingdings" panose="05000000000000000000" pitchFamily="2" charset="2"/>
              <a:buChar char="§"/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6A1A5-6ED7-4F0B-8EB6-5F0388D6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63D975-9A38-454B-A6C5-9F42FA148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7F9290-C5C5-4228-AD2F-BD301FCA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4BD0-82FF-4028-BCE5-DE8E1A57C3BF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01D397-BC8C-4E63-BD78-0AF0FBEB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78DC1-A19C-4314-9C0F-C0B7F056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33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31233-FAAA-4F52-8901-F758404F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3970D-2031-472B-A202-1DF9A6E24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CCFDB9-3965-4935-9F07-20B230EDD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DD0F75-1B9F-4FD8-B549-52B4ABB7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3FFE-901A-4FC5-8456-49F691DCD821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B975A4-E8A8-4306-A27E-39459ED6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2CD6DC-07D1-415B-B1CB-071DB0B3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78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C80BE8-5D7F-42DE-B761-C885C45C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6FDB59-8235-49F9-A7FE-E7CEDF1BA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E0F7EF-DA20-49E9-9C5D-C4CFDE7A9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B1D71F-21CD-4DBD-96F8-5CF0CC4E4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46F463-D450-465B-AD9B-44C037551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7C98D4-4FBE-42A8-9F38-CFF69D21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6874-5C07-44E6-81E9-D768BE2C6946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B61070B-DFCC-465A-A2D2-7194BB82A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295C95-9F37-46BA-B88D-B141854C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283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B488-4354-42F9-8385-568178A8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A3D7F4-117D-47DC-BEE6-FC81A29F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69728-700A-4A71-B4FD-CBFCA9B9E04C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5118E3-83FA-49D5-9552-9E4D812B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EF23E7-EBBB-4558-8D9A-EB7B9428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251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9A2263-1B48-41C8-ADF3-6602A539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3B7-7BBC-4736-A5E3-A0F85842175F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CF6A3B-22DB-498E-B650-4C764A3D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22CF12-AF51-4082-9B03-5F0A3FC7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288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0ECC5-1D3C-4137-A25A-9331BE42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461F32-5E1A-40D2-B796-B84C39EB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1EC79C-B803-4600-8DA6-1132F5F93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428853-76BB-4337-87EA-23D8407A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FC36-FD54-4027-A6E8-303D3E96330D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5B86C9-15C6-48F8-8F82-AFA54D5A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93B4E8-5144-421C-9B62-E3EADADB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6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6BEFF-B1CD-4025-B0D3-2414195E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378A2F9-EEE2-47F6-BB6F-4CE1BE5E0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97C7A9-6DA9-4CF2-AB11-AB3606CEA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D0B206-1B54-424A-BF0C-C4265861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3FBD-5925-4A0D-8220-C40E31658E1E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C9A007-3AF3-4CC0-9A44-40417768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2EEB9E-6896-4E81-BD36-20A66D39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835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1D60-F768-49A6-960F-CA79772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6B82469-9189-454C-82C9-40E1D9713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C70E71-AA34-470E-83CC-F46BA02C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558C-4C51-454B-908D-CF0B60FE688E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7F2236-0A6F-4C54-994F-634938B5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BA0002-612F-482E-99FC-245E921C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497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7F6331F-FEA9-4BB6-891D-8F8E0C204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DA4ECC-D85B-4EF1-95E7-A4A6B2626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DFDD3-5339-452B-BFE1-FE6F6A83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6A1D-CA22-44D5-B7DA-0039F26F8D6A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2A70ED-E40F-4626-9D1F-2DBBB4FC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115FB-0C31-4E09-8E2A-99D5DA20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31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  <a:prstGeom prst="rect">
            <a:avLst/>
          </a:prstGeo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Gebäude, Gras, groß enthält.&#10;&#10;Automatisch generierte Beschreibung">
            <a:extLst>
              <a:ext uri="{FF2B5EF4-FFF2-40B4-BE49-F238E27FC236}">
                <a16:creationId xmlns:a16="http://schemas.microsoft.com/office/drawing/2014/main" id="{B258C7D3-EAD5-43EC-8135-83B0DA01B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2" b="11292"/>
          <a:stretch/>
        </p:blipFill>
        <p:spPr>
          <a:xfrm>
            <a:off x="-10274" y="1"/>
            <a:ext cx="9154273" cy="51434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E89B87F-57CF-4B5C-B76C-8BF79B69F0BE}"/>
              </a:ext>
            </a:extLst>
          </p:cNvPr>
          <p:cNvSpPr/>
          <p:nvPr userDrawn="1"/>
        </p:nvSpPr>
        <p:spPr>
          <a:xfrm>
            <a:off x="6516216" y="0"/>
            <a:ext cx="2627784" cy="514349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90019674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3E86275B-822E-4681-B38E-9459402F9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2851D7-EA82-4E12-BF7D-6C2A625B459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0233" y="1502803"/>
            <a:ext cx="2235634" cy="121296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….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ECA658-E7E6-41DD-B13F-DA86598C3D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19919" y="3867894"/>
            <a:ext cx="201622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6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_Slide_FP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B47084A8-3FC2-4C39-9974-F7CAD3D58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90" b="18514"/>
          <a:stretch/>
        </p:blipFill>
        <p:spPr>
          <a:xfrm>
            <a:off x="-12616" y="0"/>
            <a:ext cx="9156616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E89B87F-57CF-4B5C-B76C-8BF79B69F0BE}"/>
              </a:ext>
            </a:extLst>
          </p:cNvPr>
          <p:cNvSpPr/>
          <p:nvPr userDrawn="1"/>
        </p:nvSpPr>
        <p:spPr>
          <a:xfrm>
            <a:off x="6516216" y="0"/>
            <a:ext cx="2627784" cy="514349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280AEE6-13C0-4F56-8034-BF75659B1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96205" y="4391066"/>
            <a:ext cx="1999661" cy="664522"/>
          </a:xfrm>
          <a:prstGeom prst="rect">
            <a:avLst/>
          </a:prstGeom>
        </p:spPr>
      </p:pic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6901112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3E86275B-822E-4681-B38E-9459402F9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2851D7-EA82-4E12-BF7D-6C2A625B459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0233" y="1502803"/>
            <a:ext cx="2235634" cy="121296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8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C830FB-7849-4266-9746-A51ACF5B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60BF-73B5-436D-ADC6-3A7CA375FDAB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B350CC-D382-4621-B548-169588B0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4919549"/>
            <a:ext cx="4583632" cy="230832"/>
          </a:xfrm>
        </p:spPr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64ADBA-EE48-48C5-B2EC-ED7F603E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31590"/>
            <a:ext cx="7560000" cy="367240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marL="234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3pPr>
            <a:lvl4pPr marL="468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4pPr>
            <a:lvl5pPr marL="702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EAA3E5-1B68-49C3-96B8-67B1E22F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D842-A25A-4E57-84B9-117A89A8F02E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303E82-8BBD-4990-9BC4-5ECAF76C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4919549"/>
            <a:ext cx="4583632" cy="230832"/>
          </a:xfrm>
        </p:spPr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184B33-AB63-4867-A88C-A8835B97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9F0362-F591-41F4-A323-36030C43BF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AC9EE0D-C606-44E2-8C3B-018CC3F7A0F8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C7A3CC-CA98-4B6C-9337-69269EDFA3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35AE113-9120-4F4D-842A-7D36CBECD0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0" y="228419"/>
            <a:ext cx="7560000" cy="303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31640" y="4919549"/>
            <a:ext cx="4583632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820000" y="4919549"/>
            <a:ext cx="298312" cy="2239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>
            <a:cxnSpLocks/>
          </p:cNvCxnSpPr>
          <p:nvPr userDrawn="1"/>
        </p:nvCxnSpPr>
        <p:spPr>
          <a:xfrm>
            <a:off x="0" y="4919549"/>
            <a:ext cx="9144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560A27E7-D2CB-42E8-AFE2-9D4BCD72DB8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51520" y="95195"/>
            <a:ext cx="1223625" cy="87025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CBD9AA3E-096C-44E5-A284-AE963646F6D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822913924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0" imgW="0" imgH="360" progId="FoxitReader.Document">
                  <p:embed/>
                </p:oleObj>
              </mc:Choice>
              <mc:Fallback>
                <p:oleObj name="PDF" r:id="rId20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94529A20-CC28-40C7-A2F1-790535961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90786" y="4919549"/>
            <a:ext cx="1314647" cy="223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2E72360-62FF-4F44-9402-FE1BB387125F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0866F0A-077E-4E17-BB5A-1AB57AA26DFD}"/>
              </a:ext>
            </a:extLst>
          </p:cNvPr>
          <p:cNvSpPr txBox="1"/>
          <p:nvPr userDrawn="1"/>
        </p:nvSpPr>
        <p:spPr>
          <a:xfrm>
            <a:off x="2969" y="4919549"/>
            <a:ext cx="1400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2"/>
                </a:solidFill>
              </a:rPr>
              <a:t>Security Engineering </a:t>
            </a:r>
            <a:r>
              <a:rPr lang="de-DE" sz="900" b="0" dirty="0">
                <a:solidFill>
                  <a:schemeClr val="tx2"/>
                </a:solidFill>
              </a:rPr>
              <a:t>|</a:t>
            </a:r>
            <a:endParaRPr lang="en-US" sz="9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67" r:id="rId4"/>
    <p:sldLayoutId id="2147483668" r:id="rId5"/>
    <p:sldLayoutId id="2147483655" r:id="rId6"/>
    <p:sldLayoutId id="2147483650" r:id="rId7"/>
    <p:sldLayoutId id="2147483658" r:id="rId8"/>
    <p:sldLayoutId id="2147483659" r:id="rId9"/>
    <p:sldLayoutId id="2147483661" r:id="rId10"/>
    <p:sldLayoutId id="2147483663" r:id="rId11"/>
    <p:sldLayoutId id="2147483662" r:id="rId12"/>
    <p:sldLayoutId id="2147483664" r:id="rId13"/>
    <p:sldLayoutId id="2147483665" r:id="rId14"/>
    <p:sldLayoutId id="2147483666" r:id="rId15"/>
    <p:sldLayoutId id="2147483669" r:id="rId16"/>
    <p:sldLayoutId id="2147483670" r:id="rId17"/>
  </p:sldLayoutIdLst>
  <p:hf hdr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8F3DE5-5352-4321-B92D-9AEFC11C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B26EDD-DB2B-4B04-906C-9E149AC29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3F546B-E5F1-4806-AE0B-CD666DB14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5E03-2A80-4FF7-9562-19BD12873062}" type="datetime4">
              <a:rPr lang="en-US" smtClean="0"/>
              <a:t>September 19,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9AA139-71F3-44DB-83B8-CA92756EB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VERICA - Verification of Combined Attacks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1BB2D0-EC4E-42F6-B98E-FE6803CFB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95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jan.richter-brockmann@rub.de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5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6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0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0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C7FD54-0C67-43E4-9E4B-E19E73D9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96" y="4876006"/>
            <a:ext cx="1337052" cy="144000"/>
          </a:xfrm>
        </p:spPr>
        <p:txBody>
          <a:bodyPr/>
          <a:lstStyle/>
          <a:p>
            <a:fld id="{3601D7B6-9D44-4F9E-A296-4B8A1C9058AF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55E5F-FB91-436E-97DB-7F8322403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96" y="3298695"/>
            <a:ext cx="8393836" cy="353176"/>
          </a:xfrm>
        </p:spPr>
        <p:txBody>
          <a:bodyPr/>
          <a:lstStyle/>
          <a:p>
            <a:r>
              <a:rPr lang="en-US" sz="1600" dirty="0"/>
              <a:t>VERICA – Verification of Combined Attacks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FDB4B2-C78A-4FBD-B847-7798F3BEB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596" y="3946766"/>
            <a:ext cx="8537852" cy="353176"/>
          </a:xfrm>
        </p:spPr>
        <p:txBody>
          <a:bodyPr/>
          <a:lstStyle/>
          <a:p>
            <a:r>
              <a:rPr lang="en-US" sz="1200" u="sng" dirty="0"/>
              <a:t>Jan Richter-Brockmann</a:t>
            </a:r>
            <a:r>
              <a:rPr lang="en-US" sz="1200" dirty="0"/>
              <a:t>, Jakob </a:t>
            </a:r>
            <a:r>
              <a:rPr lang="en-US" sz="1200" dirty="0" err="1"/>
              <a:t>Feldtkeller</a:t>
            </a:r>
            <a:r>
              <a:rPr lang="en-US" sz="1200" dirty="0"/>
              <a:t>, Pascal </a:t>
            </a:r>
            <a:r>
              <a:rPr lang="en-US" sz="1200" dirty="0" err="1"/>
              <a:t>Sasdrich</a:t>
            </a:r>
            <a:r>
              <a:rPr lang="en-US" sz="1200" dirty="0"/>
              <a:t>, Tim </a:t>
            </a:r>
            <a:r>
              <a:rPr lang="en-US" sz="1200" dirty="0" err="1"/>
              <a:t>Güneysu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72CFCEA-D7D1-4C0B-8B06-1DD64861EA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96" y="4580881"/>
            <a:ext cx="4217372" cy="277377"/>
          </a:xfrm>
        </p:spPr>
        <p:txBody>
          <a:bodyPr/>
          <a:lstStyle/>
          <a:p>
            <a:r>
              <a:rPr lang="en-US" dirty="0"/>
              <a:t>CHES 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210E8F-1DBF-198D-3EE5-312E64E73C49}"/>
              </a:ext>
            </a:extLst>
          </p:cNvPr>
          <p:cNvSpPr txBox="1"/>
          <p:nvPr/>
        </p:nvSpPr>
        <p:spPr>
          <a:xfrm>
            <a:off x="63452" y="3579862"/>
            <a:ext cx="8756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3560"/>
                </a:solidFill>
              </a:rPr>
              <a:t>Automated formal verification of security against simultaneous information leakage and tampering </a:t>
            </a:r>
            <a:endParaRPr lang="de-DE" dirty="0">
              <a:solidFill>
                <a:srgbClr val="0035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1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5C213-3710-51AB-4B3D-38C338CD5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1203678"/>
            <a:ext cx="8172000" cy="720000"/>
          </a:xfrm>
        </p:spPr>
        <p:txBody>
          <a:bodyPr/>
          <a:lstStyle/>
          <a:p>
            <a:r>
              <a:rPr lang="de-DE" sz="8800" dirty="0"/>
              <a:t>VERICA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993FDE-40C5-7337-9925-402FDFFE0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000" y="1995983"/>
            <a:ext cx="8172000" cy="1439863"/>
          </a:xfrm>
        </p:spPr>
        <p:txBody>
          <a:bodyPr/>
          <a:lstStyle/>
          <a:p>
            <a:r>
              <a:rPr lang="en-US" sz="4000" dirty="0"/>
              <a:t>Verification of Combined Attacks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789609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F1862-3A5D-AD35-2963-3CBBAFE1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Concept – Combining SILVER &amp; FIVER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0E48D1-9AFC-636A-6BE2-5D11E9E5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BC4023-9BB6-A756-6608-77CA5D96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1F5EE3-18E4-4D78-0693-38808D5D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11</a:t>
            </a:fld>
            <a:r>
              <a:rPr lang="en-US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D837D5-8178-B7C5-2F40-9C733AF74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1" y="842963"/>
            <a:ext cx="3935620" cy="3889375"/>
          </a:xfrm>
        </p:spPr>
        <p:txBody>
          <a:bodyPr/>
          <a:lstStyle/>
          <a:p>
            <a:pPr algn="ctr"/>
            <a:r>
              <a:rPr lang="en-US" dirty="0"/>
              <a:t>SILVER [KSM20]</a:t>
            </a:r>
            <a:endParaRPr lang="en-US" b="0" dirty="0"/>
          </a:p>
          <a:p>
            <a:pPr marL="361950" indent="-184150" algn="ctr">
              <a:buFont typeface="Wingdings" panose="05000000000000000000" pitchFamily="2" charset="2"/>
              <a:buChar char="§"/>
            </a:pPr>
            <a:endParaRPr lang="en-US" b="0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36F8295-B38E-02DE-DC32-C2DA91C48A6E}"/>
              </a:ext>
            </a:extLst>
          </p:cNvPr>
          <p:cNvGrpSpPr>
            <a:grpSpLocks noChangeAspect="1"/>
          </p:cNvGrpSpPr>
          <p:nvPr/>
        </p:nvGrpSpPr>
        <p:grpSpPr>
          <a:xfrm>
            <a:off x="826593" y="1423668"/>
            <a:ext cx="2737839" cy="936000"/>
            <a:chOff x="2721344" y="1696794"/>
            <a:chExt cx="4779389" cy="1633971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DBCA496-92A3-E92E-ED4A-C6E6DEA4AB97}"/>
                </a:ext>
              </a:extLst>
            </p:cNvPr>
            <p:cNvGrpSpPr/>
            <p:nvPr/>
          </p:nvGrpSpPr>
          <p:grpSpPr>
            <a:xfrm>
              <a:off x="2721344" y="1696794"/>
              <a:ext cx="1633971" cy="1633971"/>
              <a:chOff x="8640000" y="3780000"/>
              <a:chExt cx="2088000" cy="2088000"/>
            </a:xfrm>
            <a:solidFill>
              <a:srgbClr val="003560"/>
            </a:solidFill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D8E9C6E3-20A5-E654-585A-95DB5F28E3F1}"/>
                  </a:ext>
                </a:extLst>
              </p:cNvPr>
              <p:cNvSpPr/>
              <p:nvPr/>
            </p:nvSpPr>
            <p:spPr>
              <a:xfrm>
                <a:off x="9000000" y="4140000"/>
                <a:ext cx="1368000" cy="1368000"/>
              </a:xfrm>
              <a:prstGeom prst="rect">
                <a:avLst/>
              </a:prstGeom>
              <a:grpFill/>
              <a:ln w="8255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4BCF6B73-BB89-A8B4-A54B-ADEFA9DEADAB}"/>
                  </a:ext>
                </a:extLst>
              </p:cNvPr>
              <p:cNvSpPr/>
              <p:nvPr/>
            </p:nvSpPr>
            <p:spPr>
              <a:xfrm>
                <a:off x="9072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82B0EB9B-CE25-9BF2-4217-B80B233F984F}"/>
                  </a:ext>
                </a:extLst>
              </p:cNvPr>
              <p:cNvSpPr/>
              <p:nvPr/>
            </p:nvSpPr>
            <p:spPr>
              <a:xfrm>
                <a:off x="9396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726EE263-E755-CEEA-26AE-353A721CB4E3}"/>
                  </a:ext>
                </a:extLst>
              </p:cNvPr>
              <p:cNvSpPr/>
              <p:nvPr/>
            </p:nvSpPr>
            <p:spPr>
              <a:xfrm>
                <a:off x="9720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05B2C3D9-380A-E447-65D3-C4E6BC5B1158}"/>
                  </a:ext>
                </a:extLst>
              </p:cNvPr>
              <p:cNvSpPr/>
              <p:nvPr/>
            </p:nvSpPr>
            <p:spPr>
              <a:xfrm>
                <a:off x="10044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CFCAB0B4-ABFE-44BE-DDE0-89627BE87866}"/>
                  </a:ext>
                </a:extLst>
              </p:cNvPr>
              <p:cNvSpPr/>
              <p:nvPr/>
            </p:nvSpPr>
            <p:spPr>
              <a:xfrm>
                <a:off x="10512000" y="421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FB012EBB-3559-0BF3-8F18-4CBF3B0C0522}"/>
                  </a:ext>
                </a:extLst>
              </p:cNvPr>
              <p:cNvSpPr/>
              <p:nvPr/>
            </p:nvSpPr>
            <p:spPr>
              <a:xfrm>
                <a:off x="10512000" y="4536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669DF317-8C14-894F-F70C-CDC3BC0DFCDA}"/>
                  </a:ext>
                </a:extLst>
              </p:cNvPr>
              <p:cNvSpPr/>
              <p:nvPr/>
            </p:nvSpPr>
            <p:spPr>
              <a:xfrm>
                <a:off x="10512000" y="486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D36C65E-37D4-8200-3B23-BF29A581D93D}"/>
                  </a:ext>
                </a:extLst>
              </p:cNvPr>
              <p:cNvSpPr/>
              <p:nvPr/>
            </p:nvSpPr>
            <p:spPr>
              <a:xfrm>
                <a:off x="10512000" y="5184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C69FFA25-CFC8-03AB-53FD-BE1A73E599A4}"/>
                  </a:ext>
                </a:extLst>
              </p:cNvPr>
              <p:cNvSpPr/>
              <p:nvPr/>
            </p:nvSpPr>
            <p:spPr>
              <a:xfrm>
                <a:off x="10080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7359307F-A33F-4D25-A362-7B536BBC60A5}"/>
                  </a:ext>
                </a:extLst>
              </p:cNvPr>
              <p:cNvSpPr/>
              <p:nvPr/>
            </p:nvSpPr>
            <p:spPr>
              <a:xfrm>
                <a:off x="9756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DB5819F3-F38D-2799-6D02-6C6C82EC1AFA}"/>
                  </a:ext>
                </a:extLst>
              </p:cNvPr>
              <p:cNvSpPr/>
              <p:nvPr/>
            </p:nvSpPr>
            <p:spPr>
              <a:xfrm>
                <a:off x="9432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2DE65AB-5122-996A-BC76-6B9492F0740E}"/>
                  </a:ext>
                </a:extLst>
              </p:cNvPr>
              <p:cNvSpPr/>
              <p:nvPr/>
            </p:nvSpPr>
            <p:spPr>
              <a:xfrm>
                <a:off x="9108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291822ED-9998-877E-A003-C88BC5584646}"/>
                  </a:ext>
                </a:extLst>
              </p:cNvPr>
              <p:cNvSpPr/>
              <p:nvPr/>
            </p:nvSpPr>
            <p:spPr>
              <a:xfrm>
                <a:off x="8640000" y="522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1D7C5C2C-171C-576B-8D09-2FE0284C8406}"/>
                  </a:ext>
                </a:extLst>
              </p:cNvPr>
              <p:cNvSpPr/>
              <p:nvPr/>
            </p:nvSpPr>
            <p:spPr>
              <a:xfrm>
                <a:off x="8640000" y="4896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BDC5C3B-7892-D63B-0630-3F2BC5F05CB6}"/>
                  </a:ext>
                </a:extLst>
              </p:cNvPr>
              <p:cNvSpPr/>
              <p:nvPr/>
            </p:nvSpPr>
            <p:spPr>
              <a:xfrm>
                <a:off x="8640000" y="457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FBF992FF-C548-C4C0-82BF-88AE14B33F58}"/>
                  </a:ext>
                </a:extLst>
              </p:cNvPr>
              <p:cNvSpPr/>
              <p:nvPr/>
            </p:nvSpPr>
            <p:spPr>
              <a:xfrm>
                <a:off x="8640000" y="4248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B28DBCC4-B5CE-9C0B-1316-378AE376330C}"/>
                </a:ext>
              </a:extLst>
            </p:cNvPr>
            <p:cNvGrpSpPr/>
            <p:nvPr/>
          </p:nvGrpSpPr>
          <p:grpSpPr>
            <a:xfrm>
              <a:off x="3891868" y="1781310"/>
              <a:ext cx="1408595" cy="1408595"/>
              <a:chOff x="4235446" y="3070950"/>
              <a:chExt cx="1800000" cy="1800000"/>
            </a:xfrm>
          </p:grpSpPr>
          <p:sp>
            <p:nvSpPr>
              <p:cNvPr id="26" name="Bogen 25">
                <a:extLst>
                  <a:ext uri="{FF2B5EF4-FFF2-40B4-BE49-F238E27FC236}">
                    <a16:creationId xmlns:a16="http://schemas.microsoft.com/office/drawing/2014/main" id="{748E6E4D-303A-8366-63D9-65FDB4A58A42}"/>
                  </a:ext>
                </a:extLst>
              </p:cNvPr>
              <p:cNvSpPr/>
              <p:nvPr/>
            </p:nvSpPr>
            <p:spPr>
              <a:xfrm rot="2841009">
                <a:off x="4235446" y="3070950"/>
                <a:ext cx="1800000" cy="1800000"/>
              </a:xfrm>
              <a:prstGeom prst="arc">
                <a:avLst/>
              </a:prstGeom>
              <a:ln w="50800">
                <a:solidFill>
                  <a:srgbClr val="00356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Bogen 26">
                <a:extLst>
                  <a:ext uri="{FF2B5EF4-FFF2-40B4-BE49-F238E27FC236}">
                    <a16:creationId xmlns:a16="http://schemas.microsoft.com/office/drawing/2014/main" id="{08B0E4F9-D192-7446-A0A7-E11DAD2F1D15}"/>
                  </a:ext>
                </a:extLst>
              </p:cNvPr>
              <p:cNvSpPr/>
              <p:nvPr/>
            </p:nvSpPr>
            <p:spPr>
              <a:xfrm rot="2841009">
                <a:off x="4312498" y="3286950"/>
                <a:ext cx="1440000" cy="1440000"/>
              </a:xfrm>
              <a:prstGeom prst="arc">
                <a:avLst/>
              </a:prstGeom>
              <a:ln w="50800">
                <a:solidFill>
                  <a:srgbClr val="00356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Bogen 27">
                <a:extLst>
                  <a:ext uri="{FF2B5EF4-FFF2-40B4-BE49-F238E27FC236}">
                    <a16:creationId xmlns:a16="http://schemas.microsoft.com/office/drawing/2014/main" id="{309F3191-C90E-1E20-17F7-E5CA7B198692}"/>
                  </a:ext>
                </a:extLst>
              </p:cNvPr>
              <p:cNvSpPr/>
              <p:nvPr/>
            </p:nvSpPr>
            <p:spPr>
              <a:xfrm rot="2841009">
                <a:off x="4403725" y="3502950"/>
                <a:ext cx="1080000" cy="1080000"/>
              </a:xfrm>
              <a:prstGeom prst="arc">
                <a:avLst/>
              </a:prstGeom>
              <a:ln w="50800">
                <a:solidFill>
                  <a:srgbClr val="00356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B4DE2295-0415-02CD-F1C0-E1C2469DA150}"/>
                </a:ext>
              </a:extLst>
            </p:cNvPr>
            <p:cNvGrpSpPr/>
            <p:nvPr/>
          </p:nvGrpSpPr>
          <p:grpSpPr>
            <a:xfrm>
              <a:off x="5810418" y="1885429"/>
              <a:ext cx="1690315" cy="1267736"/>
              <a:chOff x="6263156" y="3240000"/>
              <a:chExt cx="2160000" cy="1620000"/>
            </a:xfrm>
          </p:grpSpPr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5C877FB5-87AB-6F38-5860-11655EB576DE}"/>
                  </a:ext>
                </a:extLst>
              </p:cNvPr>
              <p:cNvSpPr/>
              <p:nvPr/>
            </p:nvSpPr>
            <p:spPr>
              <a:xfrm>
                <a:off x="6263156" y="3240000"/>
                <a:ext cx="2160000" cy="1620000"/>
              </a:xfrm>
              <a:prstGeom prst="rect">
                <a:avLst/>
              </a:prstGeom>
              <a:noFill/>
              <a:ln w="508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F49ED208-676E-9F7C-400F-CD6B6932C0D2}"/>
                  </a:ext>
                </a:extLst>
              </p:cNvPr>
              <p:cNvSpPr/>
              <p:nvPr/>
            </p:nvSpPr>
            <p:spPr>
              <a:xfrm>
                <a:off x="6444000" y="3420000"/>
                <a:ext cx="1800000" cy="1260000"/>
              </a:xfrm>
              <a:prstGeom prst="rect">
                <a:avLst/>
              </a:prstGeom>
              <a:noFill/>
              <a:ln w="508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516D98E-0339-FE44-EC97-C9BEDB380F37}"/>
                  </a:ext>
                </a:extLst>
              </p:cNvPr>
              <p:cNvSpPr/>
              <p:nvPr/>
            </p:nvSpPr>
            <p:spPr>
              <a:xfrm>
                <a:off x="7812000" y="36000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983CFF2-7F0B-AFB4-4E47-F043CF9B5937}"/>
                  </a:ext>
                </a:extLst>
              </p:cNvPr>
              <p:cNvSpPr/>
              <p:nvPr/>
            </p:nvSpPr>
            <p:spPr>
              <a:xfrm>
                <a:off x="7812000" y="39240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8C4183D-AA62-D793-C218-FE399FC4DD8B}"/>
                  </a:ext>
                </a:extLst>
              </p:cNvPr>
              <p:cNvSpPr/>
              <p:nvPr/>
            </p:nvSpPr>
            <p:spPr>
              <a:xfrm>
                <a:off x="7812000" y="42480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F41FFF36-AC52-F06D-2B74-BE1576A2ED7C}"/>
                  </a:ext>
                </a:extLst>
              </p:cNvPr>
              <p:cNvSpPr/>
              <p:nvPr/>
            </p:nvSpPr>
            <p:spPr>
              <a:xfrm>
                <a:off x="6552000" y="3564000"/>
                <a:ext cx="1080000" cy="972000"/>
              </a:xfrm>
              <a:prstGeom prst="round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7916FA3E-5A80-37F8-34E8-304A86695785}"/>
                  </a:ext>
                </a:extLst>
              </p:cNvPr>
              <p:cNvSpPr/>
              <p:nvPr/>
            </p:nvSpPr>
            <p:spPr>
              <a:xfrm>
                <a:off x="6772508" y="3646950"/>
                <a:ext cx="628650" cy="823930"/>
              </a:xfrm>
              <a:custGeom>
                <a:avLst/>
                <a:gdLst>
                  <a:gd name="connsiteX0" fmla="*/ 0 w 628650"/>
                  <a:gd name="connsiteY0" fmla="*/ 545393 h 823930"/>
                  <a:gd name="connsiteX1" fmla="*/ 133350 w 628650"/>
                  <a:gd name="connsiteY1" fmla="*/ 135818 h 823930"/>
                  <a:gd name="connsiteX2" fmla="*/ 180975 w 628650"/>
                  <a:gd name="connsiteY2" fmla="*/ 821618 h 823930"/>
                  <a:gd name="connsiteX3" fmla="*/ 266700 w 628650"/>
                  <a:gd name="connsiteY3" fmla="*/ 373943 h 823930"/>
                  <a:gd name="connsiteX4" fmla="*/ 295275 w 628650"/>
                  <a:gd name="connsiteY4" fmla="*/ 802568 h 823930"/>
                  <a:gd name="connsiteX5" fmla="*/ 447675 w 628650"/>
                  <a:gd name="connsiteY5" fmla="*/ 2468 h 823930"/>
                  <a:gd name="connsiteX6" fmla="*/ 466725 w 628650"/>
                  <a:gd name="connsiteY6" fmla="*/ 545393 h 823930"/>
                  <a:gd name="connsiteX7" fmla="*/ 542925 w 628650"/>
                  <a:gd name="connsiteY7" fmla="*/ 345368 h 823930"/>
                  <a:gd name="connsiteX8" fmla="*/ 628650 w 628650"/>
                  <a:gd name="connsiteY8" fmla="*/ 707318 h 823930"/>
                  <a:gd name="connsiteX9" fmla="*/ 628650 w 628650"/>
                  <a:gd name="connsiteY9" fmla="*/ 707318 h 823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650" h="823930">
                    <a:moveTo>
                      <a:pt x="0" y="545393"/>
                    </a:moveTo>
                    <a:cubicBezTo>
                      <a:pt x="51594" y="317587"/>
                      <a:pt x="103188" y="89781"/>
                      <a:pt x="133350" y="135818"/>
                    </a:cubicBezTo>
                    <a:cubicBezTo>
                      <a:pt x="163512" y="181855"/>
                      <a:pt x="158750" y="781931"/>
                      <a:pt x="180975" y="821618"/>
                    </a:cubicBezTo>
                    <a:cubicBezTo>
                      <a:pt x="203200" y="861305"/>
                      <a:pt x="247650" y="377118"/>
                      <a:pt x="266700" y="373943"/>
                    </a:cubicBezTo>
                    <a:cubicBezTo>
                      <a:pt x="285750" y="370768"/>
                      <a:pt x="265113" y="864480"/>
                      <a:pt x="295275" y="802568"/>
                    </a:cubicBezTo>
                    <a:cubicBezTo>
                      <a:pt x="325437" y="740656"/>
                      <a:pt x="419100" y="45330"/>
                      <a:pt x="447675" y="2468"/>
                    </a:cubicBezTo>
                    <a:cubicBezTo>
                      <a:pt x="476250" y="-40394"/>
                      <a:pt x="450850" y="488243"/>
                      <a:pt x="466725" y="545393"/>
                    </a:cubicBezTo>
                    <a:cubicBezTo>
                      <a:pt x="482600" y="602543"/>
                      <a:pt x="515938" y="318381"/>
                      <a:pt x="542925" y="345368"/>
                    </a:cubicBezTo>
                    <a:cubicBezTo>
                      <a:pt x="569912" y="372355"/>
                      <a:pt x="628650" y="707318"/>
                      <a:pt x="628650" y="707318"/>
                    </a:cubicBezTo>
                    <a:lnTo>
                      <a:pt x="628650" y="707318"/>
                    </a:lnTo>
                  </a:path>
                </a:pathLst>
              </a:custGeom>
              <a:no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94842AFE-72E6-EDEF-647B-F99D32A50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82460" y="2195032"/>
              <a:ext cx="512687" cy="637494"/>
              <a:chOff x="1385315" y="1787822"/>
              <a:chExt cx="360040" cy="447687"/>
            </a:xfrm>
          </p:grpSpPr>
          <p:sp>
            <p:nvSpPr>
              <p:cNvPr id="38" name="Pfeil: 180-Grad 37">
                <a:extLst>
                  <a:ext uri="{FF2B5EF4-FFF2-40B4-BE49-F238E27FC236}">
                    <a16:creationId xmlns:a16="http://schemas.microsoft.com/office/drawing/2014/main" id="{F73867AF-832A-B02E-7984-1666404C5EB3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3560"/>
                  </a:solidFill>
                </a:endParaRPr>
              </a:p>
            </p:txBody>
          </p:sp>
          <p:sp>
            <p:nvSpPr>
              <p:cNvPr id="39" name="Rechteck: abgerundete Ecken 38">
                <a:extLst>
                  <a:ext uri="{FF2B5EF4-FFF2-40B4-BE49-F238E27FC236}">
                    <a16:creationId xmlns:a16="http://schemas.microsoft.com/office/drawing/2014/main" id="{71484690-F1EB-058A-AED1-2F312C11FB42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356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AE8BB80A-2861-6708-6D68-A7AE6D35DD76}"/>
                  </a:ext>
                </a:extLst>
              </p:cNvPr>
              <p:cNvSpPr/>
              <p:nvPr/>
            </p:nvSpPr>
            <p:spPr>
              <a:xfrm>
                <a:off x="584530" y="2712816"/>
                <a:ext cx="936000" cy="936000"/>
              </a:xfrm>
              <a:prstGeom prst="ellipse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sz="11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de-DE" sz="1100" b="1" dirty="0">
                    <a:solidFill>
                      <a:schemeClr val="bg1"/>
                    </a:solidFill>
                  </a:rPr>
                  <a:t>-</a:t>
                </a:r>
                <a:r>
                  <a:rPr lang="de-DE" sz="1100" b="1" dirty="0" err="1">
                    <a:solidFill>
                      <a:schemeClr val="bg1"/>
                    </a:solidFill>
                  </a:rPr>
                  <a:t>probing</a:t>
                </a:r>
                <a:r>
                  <a:rPr lang="de-DE" sz="11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1100" b="1" dirty="0" err="1">
                    <a:solidFill>
                      <a:schemeClr val="bg1"/>
                    </a:solidFill>
                  </a:rPr>
                  <a:t>model</a:t>
                </a:r>
                <a:endParaRPr lang="de-DE" sz="11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AE8BB80A-2861-6708-6D68-A7AE6D35D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30" y="2712816"/>
                <a:ext cx="936000" cy="9360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Ellipse 42">
            <a:extLst>
              <a:ext uri="{FF2B5EF4-FFF2-40B4-BE49-F238E27FC236}">
                <a16:creationId xmlns:a16="http://schemas.microsoft.com/office/drawing/2014/main" id="{FC6727EB-5F4D-1590-0068-952AFE2F3B89}"/>
              </a:ext>
            </a:extLst>
          </p:cNvPr>
          <p:cNvSpPr>
            <a:spLocks noChangeAspect="1"/>
          </p:cNvSpPr>
          <p:nvPr/>
        </p:nvSpPr>
        <p:spPr>
          <a:xfrm>
            <a:off x="2075097" y="2856816"/>
            <a:ext cx="648000" cy="648000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P-NI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E4BF8EB-88A8-BF3C-F266-D7094CADDE84}"/>
              </a:ext>
            </a:extLst>
          </p:cNvPr>
          <p:cNvSpPr>
            <a:spLocks noChangeAspect="1"/>
          </p:cNvSpPr>
          <p:nvPr/>
        </p:nvSpPr>
        <p:spPr>
          <a:xfrm>
            <a:off x="2746290" y="3545152"/>
            <a:ext cx="720000" cy="720000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P-SNI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15C81B0-0DB9-5603-E528-B36817876AAB}"/>
              </a:ext>
            </a:extLst>
          </p:cNvPr>
          <p:cNvSpPr>
            <a:spLocks noChangeAspect="1"/>
          </p:cNvSpPr>
          <p:nvPr/>
        </p:nvSpPr>
        <p:spPr>
          <a:xfrm>
            <a:off x="1213907" y="3742421"/>
            <a:ext cx="864000" cy="864000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PINI</a:t>
            </a:r>
          </a:p>
        </p:txBody>
      </p:sp>
      <p:sp>
        <p:nvSpPr>
          <p:cNvPr id="46" name="Textplatzhalter 5">
            <a:extLst>
              <a:ext uri="{FF2B5EF4-FFF2-40B4-BE49-F238E27FC236}">
                <a16:creationId xmlns:a16="http://schemas.microsoft.com/office/drawing/2014/main" id="{E1BF08BB-FE5A-EF1E-3BB9-2093A4B9A5B1}"/>
              </a:ext>
            </a:extLst>
          </p:cNvPr>
          <p:cNvSpPr txBox="1">
            <a:spLocks/>
          </p:cNvSpPr>
          <p:nvPr/>
        </p:nvSpPr>
        <p:spPr>
          <a:xfrm>
            <a:off x="4972008" y="842963"/>
            <a:ext cx="3833855" cy="3889375"/>
          </a:xfrm>
          <a:prstGeom prst="rect">
            <a:avLst/>
          </a:prstGeom>
        </p:spPr>
        <p:txBody>
          <a:bodyPr lIns="0"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FIVER [RBRSS+21]</a:t>
            </a:r>
          </a:p>
          <a:p>
            <a:endParaRPr lang="en-US" dirty="0"/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1BC449F4-C490-60EA-D7A9-67398554CDB5}"/>
              </a:ext>
            </a:extLst>
          </p:cNvPr>
          <p:cNvGrpSpPr/>
          <p:nvPr/>
        </p:nvGrpSpPr>
        <p:grpSpPr>
          <a:xfrm>
            <a:off x="5712292" y="1419622"/>
            <a:ext cx="2244084" cy="1345330"/>
            <a:chOff x="5246702" y="1398018"/>
            <a:chExt cx="2244084" cy="1345330"/>
          </a:xfrm>
        </p:grpSpPr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4D901514-AFB1-3779-8985-BAB388D29389}"/>
                </a:ext>
              </a:extLst>
            </p:cNvPr>
            <p:cNvGrpSpPr/>
            <p:nvPr/>
          </p:nvGrpSpPr>
          <p:grpSpPr>
            <a:xfrm>
              <a:off x="6413864" y="1666426"/>
              <a:ext cx="1076922" cy="1076922"/>
              <a:chOff x="8640000" y="3780000"/>
              <a:chExt cx="2088000" cy="2088000"/>
            </a:xfrm>
            <a:solidFill>
              <a:srgbClr val="003560"/>
            </a:solidFill>
          </p:grpSpPr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163C9E0E-3240-3049-CE76-9749AC4D7CC6}"/>
                  </a:ext>
                </a:extLst>
              </p:cNvPr>
              <p:cNvSpPr/>
              <p:nvPr/>
            </p:nvSpPr>
            <p:spPr>
              <a:xfrm>
                <a:off x="9000000" y="4140000"/>
                <a:ext cx="1368001" cy="1368001"/>
              </a:xfrm>
              <a:prstGeom prst="rect">
                <a:avLst/>
              </a:prstGeom>
              <a:grpFill/>
              <a:ln w="635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4B3174B1-4DF2-75FE-EBAC-BCD290BD6D89}"/>
                  </a:ext>
                </a:extLst>
              </p:cNvPr>
              <p:cNvSpPr/>
              <p:nvPr/>
            </p:nvSpPr>
            <p:spPr>
              <a:xfrm>
                <a:off x="9072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hteck 55">
                <a:extLst>
                  <a:ext uri="{FF2B5EF4-FFF2-40B4-BE49-F238E27FC236}">
                    <a16:creationId xmlns:a16="http://schemas.microsoft.com/office/drawing/2014/main" id="{3F95A252-0204-78C5-F9A8-A425C08ABF76}"/>
                  </a:ext>
                </a:extLst>
              </p:cNvPr>
              <p:cNvSpPr/>
              <p:nvPr/>
            </p:nvSpPr>
            <p:spPr>
              <a:xfrm>
                <a:off x="9396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82CC04E8-9EFA-01C1-119D-7B666DFF7032}"/>
                  </a:ext>
                </a:extLst>
              </p:cNvPr>
              <p:cNvSpPr/>
              <p:nvPr/>
            </p:nvSpPr>
            <p:spPr>
              <a:xfrm>
                <a:off x="9720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D339B30C-537A-67CA-19C5-DAD4441B2613}"/>
                  </a:ext>
                </a:extLst>
              </p:cNvPr>
              <p:cNvSpPr/>
              <p:nvPr/>
            </p:nvSpPr>
            <p:spPr>
              <a:xfrm>
                <a:off x="10044000" y="378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3C441E7B-6646-8ABC-966F-5A5CD1D037C7}"/>
                  </a:ext>
                </a:extLst>
              </p:cNvPr>
              <p:cNvSpPr/>
              <p:nvPr/>
            </p:nvSpPr>
            <p:spPr>
              <a:xfrm>
                <a:off x="10512000" y="421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51F12EA5-172A-810C-CA56-4C070150F39B}"/>
                  </a:ext>
                </a:extLst>
              </p:cNvPr>
              <p:cNvSpPr/>
              <p:nvPr/>
            </p:nvSpPr>
            <p:spPr>
              <a:xfrm>
                <a:off x="10512000" y="4536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0680D02A-2649-E6BA-56D3-6DB2E33FCA7C}"/>
                  </a:ext>
                </a:extLst>
              </p:cNvPr>
              <p:cNvSpPr/>
              <p:nvPr/>
            </p:nvSpPr>
            <p:spPr>
              <a:xfrm>
                <a:off x="10512000" y="486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CF59FEB8-0AD6-5F69-6CDB-003FCBD256F1}"/>
                  </a:ext>
                </a:extLst>
              </p:cNvPr>
              <p:cNvSpPr/>
              <p:nvPr/>
            </p:nvSpPr>
            <p:spPr>
              <a:xfrm>
                <a:off x="10512000" y="5184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3E45ED89-6298-21C7-AD4B-A48CFECCB1F0}"/>
                  </a:ext>
                </a:extLst>
              </p:cNvPr>
              <p:cNvSpPr/>
              <p:nvPr/>
            </p:nvSpPr>
            <p:spPr>
              <a:xfrm>
                <a:off x="10080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175D5F58-C6E7-A583-B7E2-F5C30C848090}"/>
                  </a:ext>
                </a:extLst>
              </p:cNvPr>
              <p:cNvSpPr/>
              <p:nvPr/>
            </p:nvSpPr>
            <p:spPr>
              <a:xfrm>
                <a:off x="9756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F56CFF1E-8E5B-9E43-38FB-E0A740B48EBA}"/>
                  </a:ext>
                </a:extLst>
              </p:cNvPr>
              <p:cNvSpPr/>
              <p:nvPr/>
            </p:nvSpPr>
            <p:spPr>
              <a:xfrm>
                <a:off x="9432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A2ACF372-98E2-FF8F-C06A-3E2F052D20AB}"/>
                  </a:ext>
                </a:extLst>
              </p:cNvPr>
              <p:cNvSpPr/>
              <p:nvPr/>
            </p:nvSpPr>
            <p:spPr>
              <a:xfrm>
                <a:off x="9108000" y="565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096E2C20-0E6E-304D-106F-CE30AC586D03}"/>
                  </a:ext>
                </a:extLst>
              </p:cNvPr>
              <p:cNvSpPr/>
              <p:nvPr/>
            </p:nvSpPr>
            <p:spPr>
              <a:xfrm>
                <a:off x="8640000" y="5220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2AF08602-43BD-B912-B603-28D152F65AF8}"/>
                  </a:ext>
                </a:extLst>
              </p:cNvPr>
              <p:cNvSpPr/>
              <p:nvPr/>
            </p:nvSpPr>
            <p:spPr>
              <a:xfrm>
                <a:off x="8640000" y="4896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308649D9-D499-CD02-72A1-9CF6EEDDDB0E}"/>
                  </a:ext>
                </a:extLst>
              </p:cNvPr>
              <p:cNvSpPr/>
              <p:nvPr/>
            </p:nvSpPr>
            <p:spPr>
              <a:xfrm>
                <a:off x="8640000" y="4572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CD071622-982B-E1FF-D093-6AB4FF4C51FF}"/>
                  </a:ext>
                </a:extLst>
              </p:cNvPr>
              <p:cNvSpPr/>
              <p:nvPr/>
            </p:nvSpPr>
            <p:spPr>
              <a:xfrm>
                <a:off x="8640000" y="4248000"/>
                <a:ext cx="216000" cy="216000"/>
              </a:xfrm>
              <a:prstGeom prst="rect">
                <a:avLst/>
              </a:prstGeom>
              <a:grp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CA89D940-2EDB-CAC7-99C1-C2F79CE6BF4A}"/>
                </a:ext>
              </a:extLst>
            </p:cNvPr>
            <p:cNvGrpSpPr/>
            <p:nvPr/>
          </p:nvGrpSpPr>
          <p:grpSpPr>
            <a:xfrm rot="20871172">
              <a:off x="5246702" y="1398018"/>
              <a:ext cx="1538063" cy="520906"/>
              <a:chOff x="5294786" y="1298196"/>
              <a:chExt cx="1538063" cy="520906"/>
            </a:xfrm>
          </p:grpSpPr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E5D5B97C-6AC7-F321-1F2F-1784B63D85B4}"/>
                  </a:ext>
                </a:extLst>
              </p:cNvPr>
              <p:cNvSpPr/>
              <p:nvPr/>
            </p:nvSpPr>
            <p:spPr>
              <a:xfrm rot="1860000">
                <a:off x="6053010" y="1781967"/>
                <a:ext cx="779839" cy="37135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3560"/>
                  </a:solidFill>
                </a:endParaRPr>
              </a:p>
            </p:txBody>
          </p:sp>
          <p:sp>
            <p:nvSpPr>
              <p:cNvPr id="50" name="Zylinder 49">
                <a:extLst>
                  <a:ext uri="{FF2B5EF4-FFF2-40B4-BE49-F238E27FC236}">
                    <a16:creationId xmlns:a16="http://schemas.microsoft.com/office/drawing/2014/main" id="{94F44DEA-76B7-DC31-2C6C-1600AA6D6C41}"/>
                  </a:ext>
                </a:extLst>
              </p:cNvPr>
              <p:cNvSpPr/>
              <p:nvPr/>
            </p:nvSpPr>
            <p:spPr>
              <a:xfrm rot="18031180" flipH="1">
                <a:off x="5666138" y="926844"/>
                <a:ext cx="185676" cy="928380"/>
              </a:xfrm>
              <a:prstGeom prst="can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6C542946-DA02-6616-6C35-351C954DF4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83686" y="1994806"/>
              <a:ext cx="337903" cy="420161"/>
              <a:chOff x="1385315" y="1787822"/>
              <a:chExt cx="360040" cy="447687"/>
            </a:xfrm>
          </p:grpSpPr>
          <p:sp>
            <p:nvSpPr>
              <p:cNvPr id="52" name="Pfeil: 180-Grad 51">
                <a:extLst>
                  <a:ext uri="{FF2B5EF4-FFF2-40B4-BE49-F238E27FC236}">
                    <a16:creationId xmlns:a16="http://schemas.microsoft.com/office/drawing/2014/main" id="{1DD089BB-6876-E4C7-3872-7A97147031F5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3560"/>
                  </a:solidFill>
                </a:endParaRPr>
              </a:p>
            </p:txBody>
          </p:sp>
          <p:sp>
            <p:nvSpPr>
              <p:cNvPr id="53" name="Rechteck: abgerundete Ecken 52">
                <a:extLst>
                  <a:ext uri="{FF2B5EF4-FFF2-40B4-BE49-F238E27FC236}">
                    <a16:creationId xmlns:a16="http://schemas.microsoft.com/office/drawing/2014/main" id="{DDB6449F-E3C7-2AD1-32B7-768A1F389A5B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3560"/>
                  </a:solidFill>
                </a:endParaRPr>
              </a:p>
            </p:txBody>
          </p:sp>
        </p:grpSp>
      </p:grpSp>
      <p:sp>
        <p:nvSpPr>
          <p:cNvPr id="78" name="Ellipse 77">
            <a:extLst>
              <a:ext uri="{FF2B5EF4-FFF2-40B4-BE49-F238E27FC236}">
                <a16:creationId xmlns:a16="http://schemas.microsoft.com/office/drawing/2014/main" id="{6936E5C9-4542-B52D-FF03-6F48D85BB737}"/>
              </a:ext>
            </a:extLst>
          </p:cNvPr>
          <p:cNvSpPr/>
          <p:nvPr/>
        </p:nvSpPr>
        <p:spPr>
          <a:xfrm>
            <a:off x="5415952" y="2653546"/>
            <a:ext cx="936000" cy="936000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100" b="1" dirty="0">
                <a:solidFill>
                  <a:schemeClr val="bg1"/>
                </a:solidFill>
              </a:rPr>
              <a:t>(</a:t>
            </a:r>
            <a:r>
              <a:rPr lang="de-DE" sz="1100" b="1" dirty="0" err="1">
                <a:solidFill>
                  <a:schemeClr val="bg1"/>
                </a:solidFill>
              </a:rPr>
              <a:t>shared</a:t>
            </a:r>
            <a:r>
              <a:rPr lang="de-DE" sz="1100" b="1" dirty="0">
                <a:solidFill>
                  <a:schemeClr val="bg1"/>
                </a:solidFill>
              </a:rPr>
              <a:t>) </a:t>
            </a:r>
            <a:r>
              <a:rPr lang="de-DE" sz="1100" b="1" dirty="0" err="1">
                <a:solidFill>
                  <a:schemeClr val="bg1"/>
                </a:solidFill>
              </a:rPr>
              <a:t>detection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55B57D5-B062-1BF8-7423-DC20BAB5E4D5}"/>
              </a:ext>
            </a:extLst>
          </p:cNvPr>
          <p:cNvSpPr>
            <a:spLocks noChangeAspect="1"/>
          </p:cNvSpPr>
          <p:nvPr/>
        </p:nvSpPr>
        <p:spPr>
          <a:xfrm>
            <a:off x="5796136" y="3736220"/>
            <a:ext cx="1008000" cy="1008000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100" b="1" dirty="0">
                <a:solidFill>
                  <a:schemeClr val="bg1"/>
                </a:solidFill>
              </a:rPr>
              <a:t>(</a:t>
            </a:r>
            <a:r>
              <a:rPr lang="de-DE" sz="1100" b="1" dirty="0" err="1">
                <a:solidFill>
                  <a:schemeClr val="bg1"/>
                </a:solidFill>
              </a:rPr>
              <a:t>shared</a:t>
            </a:r>
            <a:r>
              <a:rPr lang="de-DE" sz="1100" b="1" dirty="0">
                <a:solidFill>
                  <a:schemeClr val="bg1"/>
                </a:solidFill>
              </a:rPr>
              <a:t>) </a:t>
            </a:r>
            <a:r>
              <a:rPr lang="de-DE" sz="1100" b="1" dirty="0" err="1">
                <a:solidFill>
                  <a:schemeClr val="bg1"/>
                </a:solidFill>
              </a:rPr>
              <a:t>correction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8248C22-C802-E8BB-9E85-42C885CD2E9E}"/>
              </a:ext>
            </a:extLst>
          </p:cNvPr>
          <p:cNvSpPr>
            <a:spLocks noChangeAspect="1"/>
          </p:cNvSpPr>
          <p:nvPr/>
        </p:nvSpPr>
        <p:spPr>
          <a:xfrm>
            <a:off x="7650939" y="3279632"/>
            <a:ext cx="648000" cy="648000"/>
          </a:xfrm>
          <a:prstGeom prst="ellipse">
            <a:avLst/>
          </a:prstGeom>
          <a:solidFill>
            <a:srgbClr val="00356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F-NI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2A5A696-5B8E-8D7F-0045-ADBC306B49D7}"/>
              </a:ext>
            </a:extLst>
          </p:cNvPr>
          <p:cNvSpPr>
            <a:spLocks noChangeAspect="1"/>
          </p:cNvSpPr>
          <p:nvPr/>
        </p:nvSpPr>
        <p:spPr>
          <a:xfrm>
            <a:off x="8053131" y="3914577"/>
            <a:ext cx="720000" cy="720000"/>
          </a:xfrm>
          <a:prstGeom prst="ellipse">
            <a:avLst/>
          </a:prstGeom>
          <a:solidFill>
            <a:srgbClr val="00356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F-SNI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AA191969-A9B4-6C57-E6B0-00FAC8C1F4B8}"/>
              </a:ext>
            </a:extLst>
          </p:cNvPr>
          <p:cNvSpPr>
            <a:spLocks noChangeAspect="1"/>
          </p:cNvSpPr>
          <p:nvPr/>
        </p:nvSpPr>
        <p:spPr>
          <a:xfrm>
            <a:off x="8316435" y="2813280"/>
            <a:ext cx="720000" cy="720000"/>
          </a:xfrm>
          <a:prstGeom prst="ellipse">
            <a:avLst/>
          </a:prstGeom>
          <a:solidFill>
            <a:srgbClr val="00356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SIFA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DC0F37E7-F3F3-25C9-0C9A-BEF51B8A60E5}"/>
              </a:ext>
            </a:extLst>
          </p:cNvPr>
          <p:cNvSpPr txBox="1"/>
          <p:nvPr/>
        </p:nvSpPr>
        <p:spPr>
          <a:xfrm>
            <a:off x="6888935" y="3136055"/>
            <a:ext cx="81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>
                <a:solidFill>
                  <a:srgbClr val="406D23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383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F1862-3A5D-AD35-2963-3CBBAFE1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Verification</a:t>
            </a:r>
            <a:r>
              <a:rPr lang="de-DE" dirty="0"/>
              <a:t> Concept – </a:t>
            </a:r>
            <a:r>
              <a:rPr lang="de-DE" dirty="0" err="1"/>
              <a:t>Combined</a:t>
            </a:r>
            <a:r>
              <a:rPr lang="de-DE" dirty="0"/>
              <a:t> Analysis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0E48D1-9AFC-636A-6BE2-5D11E9E5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BC4023-9BB6-A756-6608-77CA5D96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1F5EE3-18E4-4D78-0693-38808D5D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E2C9013-C866-72BA-5D73-D02F7F820B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2264" y="1309404"/>
            <a:ext cx="8430364" cy="2730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E8537CC-5AEA-BD9B-88B0-DE1DCC802FE8}"/>
                  </a:ext>
                </a:extLst>
              </p:cNvPr>
              <p:cNvSpPr txBox="1"/>
              <p:nvPr/>
            </p:nvSpPr>
            <p:spPr>
              <a:xfrm>
                <a:off x="1083070" y="4299942"/>
                <a:ext cx="6768752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b="1" dirty="0">
                    <a:solidFill>
                      <a:srgbClr val="003560"/>
                    </a:solidFill>
                  </a:rPr>
                  <a:t>-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Combined</a:t>
                </a:r>
                <a:r>
                  <a:rPr lang="de-DE" b="1" dirty="0">
                    <a:solidFill>
                      <a:srgbClr val="003560"/>
                    </a:solidFill>
                  </a:rPr>
                  <a:t> Security (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analysis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of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entire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cryptographic</a:t>
                </a:r>
                <a:r>
                  <a:rPr lang="de-DE" b="1" dirty="0">
                    <a:solidFill>
                      <a:srgbClr val="003560"/>
                    </a:solidFill>
                  </a:rPr>
                  <a:t> primitives )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E8537CC-5AEA-BD9B-88B0-DE1DCC802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70" y="4299942"/>
                <a:ext cx="6768752" cy="300082"/>
              </a:xfrm>
              <a:prstGeom prst="rect">
                <a:avLst/>
              </a:prstGeom>
              <a:blipFill>
                <a:blip r:embed="rId4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48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F1862-3A5D-AD35-2963-3CBBAFE1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Verification</a:t>
            </a:r>
            <a:r>
              <a:rPr lang="de-DE" dirty="0"/>
              <a:t> Concept – </a:t>
            </a:r>
            <a:r>
              <a:rPr lang="de-DE" dirty="0" err="1"/>
              <a:t>Combined</a:t>
            </a:r>
            <a:r>
              <a:rPr lang="de-DE" dirty="0"/>
              <a:t> Analysis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0E48D1-9AFC-636A-6BE2-5D11E9E5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BC4023-9BB6-A756-6608-77CA5D96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1F5EE3-18E4-4D78-0693-38808D5D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9021A9C-9D38-A8DC-84A2-8FF78F7AD9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2264" y="1109063"/>
            <a:ext cx="8429188" cy="292537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88F66D-7274-572B-93BC-0579ED3CA7BF}"/>
              </a:ext>
            </a:extLst>
          </p:cNvPr>
          <p:cNvSpPr txBox="1"/>
          <p:nvPr/>
        </p:nvSpPr>
        <p:spPr>
          <a:xfrm>
            <a:off x="2411760" y="4311400"/>
            <a:ext cx="45751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003560"/>
                </a:solidFill>
              </a:rPr>
              <a:t>Composability</a:t>
            </a:r>
            <a:r>
              <a:rPr lang="de-DE" b="1" dirty="0">
                <a:solidFill>
                  <a:srgbClr val="003560"/>
                </a:solidFill>
              </a:rPr>
              <a:t> </a:t>
            </a:r>
            <a:r>
              <a:rPr lang="de-DE" b="1" dirty="0" err="1">
                <a:solidFill>
                  <a:srgbClr val="003560"/>
                </a:solidFill>
              </a:rPr>
              <a:t>verification</a:t>
            </a:r>
            <a:r>
              <a:rPr lang="de-DE" b="1" dirty="0">
                <a:solidFill>
                  <a:srgbClr val="003560"/>
                </a:solidFill>
              </a:rPr>
              <a:t> (</a:t>
            </a:r>
            <a:r>
              <a:rPr lang="de-DE" b="1" dirty="0" err="1">
                <a:solidFill>
                  <a:srgbClr val="003560"/>
                </a:solidFill>
              </a:rPr>
              <a:t>mostly</a:t>
            </a:r>
            <a:r>
              <a:rPr lang="de-DE" b="1" dirty="0">
                <a:solidFill>
                  <a:srgbClr val="003560"/>
                </a:solidFill>
              </a:rPr>
              <a:t> </a:t>
            </a:r>
            <a:r>
              <a:rPr lang="de-DE" b="1" dirty="0" err="1">
                <a:solidFill>
                  <a:srgbClr val="003560"/>
                </a:solidFill>
              </a:rPr>
              <a:t>used</a:t>
            </a:r>
            <a:r>
              <a:rPr lang="de-DE" b="1" dirty="0">
                <a:solidFill>
                  <a:srgbClr val="003560"/>
                </a:solidFill>
              </a:rPr>
              <a:t> </a:t>
            </a:r>
            <a:r>
              <a:rPr lang="de-DE" b="1" dirty="0" err="1">
                <a:solidFill>
                  <a:srgbClr val="003560"/>
                </a:solidFill>
              </a:rPr>
              <a:t>for</a:t>
            </a:r>
            <a:r>
              <a:rPr lang="de-DE" b="1" dirty="0">
                <a:solidFill>
                  <a:srgbClr val="003560"/>
                </a:solidFill>
              </a:rPr>
              <a:t> </a:t>
            </a:r>
            <a:r>
              <a:rPr lang="de-DE" b="1" dirty="0" err="1">
                <a:solidFill>
                  <a:srgbClr val="003560"/>
                </a:solidFill>
              </a:rPr>
              <a:t>gadgets</a:t>
            </a:r>
            <a:r>
              <a:rPr lang="de-DE" b="1" dirty="0">
                <a:solidFill>
                  <a:srgbClr val="0035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695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Analysis of Combined Gadgets [DN20]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14</a:t>
            </a:fld>
            <a:r>
              <a:rPr lang="en-US"/>
              <a:t> </a:t>
            </a:r>
          </a:p>
        </p:txBody>
      </p:sp>
      <p:sp>
        <p:nvSpPr>
          <p:cNvPr id="49" name="Textplatzhalter 5 1">
            <a:extLst>
              <a:ext uri="{FF2B5EF4-FFF2-40B4-BE49-F238E27FC236}">
                <a16:creationId xmlns:a16="http://schemas.microsoft.com/office/drawing/2014/main" id="{EF0C4E0E-7DA8-7B30-A530-7E24ABB77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842963"/>
            <a:ext cx="2700000" cy="3889375"/>
          </a:xfrm>
          <a:ln w="25400">
            <a:solidFill>
              <a:srgbClr val="003560"/>
            </a:solidFill>
          </a:ln>
        </p:spPr>
        <p:txBody>
          <a:bodyPr lIns="72000"/>
          <a:lstStyle/>
          <a:p>
            <a:pPr>
              <a:lnSpc>
                <a:spcPct val="100000"/>
              </a:lnSpc>
              <a:spcAft>
                <a:spcPts val="0"/>
              </a:spcAft>
              <a:tabLst>
                <a:tab pos="1079500" algn="l"/>
              </a:tabLst>
            </a:pPr>
            <a:r>
              <a:rPr lang="en-US" dirty="0"/>
              <a:t>NINA</a:t>
            </a:r>
          </a:p>
          <a:p>
            <a:pPr>
              <a:lnSpc>
                <a:spcPct val="100000"/>
              </a:lnSpc>
              <a:spcAft>
                <a:spcPts val="0"/>
              </a:spcAft>
              <a:tabLst>
                <a:tab pos="1079500" algn="l"/>
              </a:tabLst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</a:rPr>
              <a:t>Non-Interference Non-Accumulation</a:t>
            </a:r>
            <a:endParaRPr lang="en-US" sz="1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platzhalter 5 2">
            <a:extLst>
              <a:ext uri="{FF2B5EF4-FFF2-40B4-BE49-F238E27FC236}">
                <a16:creationId xmlns:a16="http://schemas.microsoft.com/office/drawing/2014/main" id="{36FD2BF8-048B-58AF-9EAD-0EAC23770F1B}"/>
              </a:ext>
            </a:extLst>
          </p:cNvPr>
          <p:cNvSpPr txBox="1">
            <a:spLocks/>
          </p:cNvSpPr>
          <p:nvPr/>
        </p:nvSpPr>
        <p:spPr>
          <a:xfrm>
            <a:off x="3178476" y="842962"/>
            <a:ext cx="2700000" cy="3889375"/>
          </a:xfrm>
          <a:prstGeom prst="rect">
            <a:avLst/>
          </a:prstGeom>
          <a:ln w="25400">
            <a:solidFill>
              <a:srgbClr val="003560"/>
            </a:solidFill>
          </a:ln>
        </p:spPr>
        <p:txBody>
          <a:bodyPr lIns="72000"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tabLst>
                <a:tab pos="1079500" algn="l"/>
              </a:tabLst>
            </a:pPr>
            <a:r>
              <a:rPr lang="en-US" dirty="0"/>
              <a:t>SNINA</a:t>
            </a:r>
          </a:p>
          <a:p>
            <a:pPr>
              <a:lnSpc>
                <a:spcPct val="100000"/>
              </a:lnSpc>
              <a:spcAft>
                <a:spcPts val="0"/>
              </a:spcAft>
              <a:tabLst>
                <a:tab pos="1079500" algn="l"/>
              </a:tabLst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</a:rPr>
              <a:t>Strong Non-Interference Non-Accumulation</a:t>
            </a:r>
            <a:endParaRPr lang="en-US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platzhalter 5 3">
            <a:extLst>
              <a:ext uri="{FF2B5EF4-FFF2-40B4-BE49-F238E27FC236}">
                <a16:creationId xmlns:a16="http://schemas.microsoft.com/office/drawing/2014/main" id="{EA87C74F-CDF4-5496-CA2F-E8D82DBF4B70}"/>
              </a:ext>
            </a:extLst>
          </p:cNvPr>
          <p:cNvSpPr txBox="1">
            <a:spLocks/>
          </p:cNvSpPr>
          <p:nvPr/>
        </p:nvSpPr>
        <p:spPr>
          <a:xfrm>
            <a:off x="6105433" y="842963"/>
            <a:ext cx="2700000" cy="3889375"/>
          </a:xfrm>
          <a:prstGeom prst="rect">
            <a:avLst/>
          </a:prstGeom>
          <a:ln w="25400">
            <a:solidFill>
              <a:srgbClr val="003560"/>
            </a:solidFill>
          </a:ln>
        </p:spPr>
        <p:txBody>
          <a:bodyPr lIns="72000"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tabLst>
                <a:tab pos="1079500" algn="l"/>
              </a:tabLst>
            </a:pPr>
            <a:r>
              <a:rPr lang="en-US" dirty="0"/>
              <a:t>SININA</a:t>
            </a:r>
          </a:p>
          <a:p>
            <a:pPr>
              <a:lnSpc>
                <a:spcPct val="100000"/>
              </a:lnSpc>
              <a:spcAft>
                <a:spcPts val="0"/>
              </a:spcAft>
              <a:tabLst>
                <a:tab pos="1079500" algn="l"/>
              </a:tabLst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</a:rPr>
              <a:t>Strong Independent Non-Interference Non-Accumulation</a:t>
            </a:r>
          </a:p>
          <a:p>
            <a:pPr>
              <a:tabLst>
                <a:tab pos="1079500" algn="l"/>
              </a:tabLst>
            </a:pPr>
            <a:endParaRPr lang="en-US" dirty="0"/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E588BF7B-3EBA-20C3-4BBE-2AF638187234}"/>
              </a:ext>
            </a:extLst>
          </p:cNvPr>
          <p:cNvSpPr/>
          <p:nvPr/>
        </p:nvSpPr>
        <p:spPr>
          <a:xfrm rot="5400000">
            <a:off x="1429538" y="1210711"/>
            <a:ext cx="333821" cy="2479714"/>
          </a:xfrm>
          <a:prstGeom prst="rightBrace">
            <a:avLst>
              <a:gd name="adj1" fmla="val 37805"/>
              <a:gd name="adj2" fmla="val 50000"/>
            </a:avLst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A5B55F4-94EA-6D01-78DC-46BD0F607C97}"/>
                  </a:ext>
                </a:extLst>
              </p:cNvPr>
              <p:cNvSpPr txBox="1"/>
              <p:nvPr/>
            </p:nvSpPr>
            <p:spPr>
              <a:xfrm>
                <a:off x="809431" y="2727029"/>
                <a:ext cx="158417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>
                    <a:solidFill>
                      <a:srgbClr val="003560"/>
                    </a:solidFill>
                  </a:rPr>
                  <a:t>-</a:t>
                </a:r>
                <a:r>
                  <a:rPr lang="de-DE" dirty="0" err="1">
                    <a:solidFill>
                      <a:srgbClr val="003560"/>
                    </a:solidFill>
                  </a:rPr>
                  <a:t>replications</a:t>
                </a:r>
                <a:endParaRPr lang="de-DE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A5B55F4-94EA-6D01-78DC-46BD0F607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31" y="2727029"/>
                <a:ext cx="1584176" cy="300082"/>
              </a:xfrm>
              <a:prstGeom prst="rect">
                <a:avLst/>
              </a:prstGeom>
              <a:blipFill>
                <a:blip r:embed="rId2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F4175A40-B3E7-429C-AA58-CD010B262047}"/>
                  </a:ext>
                </a:extLst>
              </p:cNvPr>
              <p:cNvSpPr/>
              <p:nvPr/>
            </p:nvSpPr>
            <p:spPr>
              <a:xfrm>
                <a:off x="3275856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F4175A40-B3E7-429C-AA58-CD010B2620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419622"/>
                <a:ext cx="720080" cy="720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94192FE7-DF2A-ED5E-4EAC-560D8628526C}"/>
                  </a:ext>
                </a:extLst>
              </p:cNvPr>
              <p:cNvSpPr/>
              <p:nvPr/>
            </p:nvSpPr>
            <p:spPr>
              <a:xfrm>
                <a:off x="4155673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94192FE7-DF2A-ED5E-4EAC-560D86285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673" y="1419622"/>
                <a:ext cx="720080" cy="72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61B35AE3-AF6F-55AB-EF41-E3999BF256C2}"/>
                  </a:ext>
                </a:extLst>
              </p:cNvPr>
              <p:cNvSpPr/>
              <p:nvPr/>
            </p:nvSpPr>
            <p:spPr>
              <a:xfrm>
                <a:off x="5035490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61B35AE3-AF6F-55AB-EF41-E3999BF25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90" y="1419622"/>
                <a:ext cx="72008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 13">
            <a:extLst>
              <a:ext uri="{FF2B5EF4-FFF2-40B4-BE49-F238E27FC236}">
                <a16:creationId xmlns:a16="http://schemas.microsoft.com/office/drawing/2014/main" id="{DA88CDC9-9B8A-7A4A-5E7F-E64AA1F8CD81}"/>
              </a:ext>
            </a:extLst>
          </p:cNvPr>
          <p:cNvSpPr/>
          <p:nvPr/>
        </p:nvSpPr>
        <p:spPr>
          <a:xfrm>
            <a:off x="3275856" y="2250281"/>
            <a:ext cx="2479714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Register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A2421D6-0CC8-3497-6630-81F2F7EBD633}"/>
              </a:ext>
            </a:extLst>
          </p:cNvPr>
          <p:cNvSpPr/>
          <p:nvPr/>
        </p:nvSpPr>
        <p:spPr>
          <a:xfrm>
            <a:off x="3275856" y="2648940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Det</a:t>
            </a:r>
            <a:r>
              <a:rPr lang="de-DE" sz="1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20C0D14-AE4B-3715-FF52-05595BB1D366}"/>
              </a:ext>
            </a:extLst>
          </p:cNvPr>
          <p:cNvSpPr/>
          <p:nvPr/>
        </p:nvSpPr>
        <p:spPr>
          <a:xfrm>
            <a:off x="4155673" y="2649600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Det</a:t>
            </a:r>
            <a:r>
              <a:rPr lang="de-DE" sz="1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625F00-CABC-E3D7-AF00-47545BBBDC28}"/>
              </a:ext>
            </a:extLst>
          </p:cNvPr>
          <p:cNvSpPr/>
          <p:nvPr/>
        </p:nvSpPr>
        <p:spPr>
          <a:xfrm>
            <a:off x="5035490" y="2649600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Det</a:t>
            </a:r>
            <a:r>
              <a:rPr lang="de-DE" sz="1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300EA09-240D-4755-4FE8-3107CD664945}"/>
              </a:ext>
            </a:extLst>
          </p:cNvPr>
          <p:cNvSpPr/>
          <p:nvPr/>
        </p:nvSpPr>
        <p:spPr>
          <a:xfrm>
            <a:off x="3275856" y="3075178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Comp.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C499E52-45A6-FB5C-BBAC-B55C71BC2AD7}"/>
              </a:ext>
            </a:extLst>
          </p:cNvPr>
          <p:cNvSpPr/>
          <p:nvPr/>
        </p:nvSpPr>
        <p:spPr>
          <a:xfrm>
            <a:off x="4155673" y="3075838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Comp.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D63A3BB-BE4D-F0CD-FA52-E86C48A37737}"/>
              </a:ext>
            </a:extLst>
          </p:cNvPr>
          <p:cNvSpPr/>
          <p:nvPr/>
        </p:nvSpPr>
        <p:spPr>
          <a:xfrm>
            <a:off x="5035490" y="3075838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Comp.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1AA4A015-DE63-C1EA-FF94-8595EF128C56}"/>
                  </a:ext>
                </a:extLst>
              </p:cNvPr>
              <p:cNvSpPr/>
              <p:nvPr/>
            </p:nvSpPr>
            <p:spPr>
              <a:xfrm>
                <a:off x="6214895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1AA4A015-DE63-C1EA-FF94-8595EF128C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895" y="1419622"/>
                <a:ext cx="72008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6D1EBDC4-C844-BA24-BCAF-9F96C774BB0F}"/>
                  </a:ext>
                </a:extLst>
              </p:cNvPr>
              <p:cNvSpPr/>
              <p:nvPr/>
            </p:nvSpPr>
            <p:spPr>
              <a:xfrm>
                <a:off x="7094712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6D1EBDC4-C844-BA24-BCAF-9F96C774B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712" y="1419622"/>
                <a:ext cx="72008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751B55AB-C303-9A3C-EB00-413086005368}"/>
                  </a:ext>
                </a:extLst>
              </p:cNvPr>
              <p:cNvSpPr/>
              <p:nvPr/>
            </p:nvSpPr>
            <p:spPr>
              <a:xfrm>
                <a:off x="7974529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751B55AB-C303-9A3C-EB00-413086005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29" y="1419622"/>
                <a:ext cx="72008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hteck 27">
            <a:extLst>
              <a:ext uri="{FF2B5EF4-FFF2-40B4-BE49-F238E27FC236}">
                <a16:creationId xmlns:a16="http://schemas.microsoft.com/office/drawing/2014/main" id="{4C209558-4BCB-CBA1-F5D4-65147DE1075C}"/>
              </a:ext>
            </a:extLst>
          </p:cNvPr>
          <p:cNvSpPr/>
          <p:nvPr/>
        </p:nvSpPr>
        <p:spPr>
          <a:xfrm>
            <a:off x="6214895" y="2250281"/>
            <a:ext cx="2479714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Register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261B98-4E35-7B4B-6676-EF25C57593DB}"/>
              </a:ext>
            </a:extLst>
          </p:cNvPr>
          <p:cNvSpPr/>
          <p:nvPr/>
        </p:nvSpPr>
        <p:spPr>
          <a:xfrm>
            <a:off x="6214895" y="2648940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Corr.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A247F37-46BE-A9B9-0440-BDC75631CEE3}"/>
              </a:ext>
            </a:extLst>
          </p:cNvPr>
          <p:cNvSpPr/>
          <p:nvPr/>
        </p:nvSpPr>
        <p:spPr>
          <a:xfrm>
            <a:off x="7094712" y="2649600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Corr.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F4ADF5F-710C-D75F-9175-E2F9F46A47AB}"/>
              </a:ext>
            </a:extLst>
          </p:cNvPr>
          <p:cNvSpPr/>
          <p:nvPr/>
        </p:nvSpPr>
        <p:spPr>
          <a:xfrm>
            <a:off x="7974529" y="2649600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Corr.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829E9C7-FC62-DA81-E731-4B6DFD0BEBCE}"/>
              </a:ext>
            </a:extLst>
          </p:cNvPr>
          <p:cNvSpPr/>
          <p:nvPr/>
        </p:nvSpPr>
        <p:spPr>
          <a:xfrm>
            <a:off x="6214895" y="3435218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Comp.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79B11C14-0A3B-34E1-400E-6CEBF70BD0E2}"/>
              </a:ext>
            </a:extLst>
          </p:cNvPr>
          <p:cNvSpPr/>
          <p:nvPr/>
        </p:nvSpPr>
        <p:spPr>
          <a:xfrm>
            <a:off x="7094712" y="3435878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Comp.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57BBD08-4059-BB2D-2383-1853EEF0FFB3}"/>
              </a:ext>
            </a:extLst>
          </p:cNvPr>
          <p:cNvSpPr/>
          <p:nvPr/>
        </p:nvSpPr>
        <p:spPr>
          <a:xfrm>
            <a:off x="7974529" y="3435878"/>
            <a:ext cx="720080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Comp.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396926D-049D-A163-DCCD-FDEA512348CA}"/>
              </a:ext>
            </a:extLst>
          </p:cNvPr>
          <p:cNvSpPr/>
          <p:nvPr/>
        </p:nvSpPr>
        <p:spPr>
          <a:xfrm>
            <a:off x="6214895" y="3047599"/>
            <a:ext cx="2479714" cy="288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Register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0B2AF156-5B49-CC0B-C9BA-C95E647B9FAE}"/>
                  </a:ext>
                </a:extLst>
              </p:cNvPr>
              <p:cNvSpPr/>
              <p:nvPr/>
            </p:nvSpPr>
            <p:spPr>
              <a:xfrm>
                <a:off x="356592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0B2AF156-5B49-CC0B-C9BA-C95E647B9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92" y="1419622"/>
                <a:ext cx="72008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DD172EBB-F0A6-1C5F-FDE4-77583E23E91C}"/>
                  </a:ext>
                </a:extLst>
              </p:cNvPr>
              <p:cNvSpPr/>
              <p:nvPr/>
            </p:nvSpPr>
            <p:spPr>
              <a:xfrm>
                <a:off x="1236409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DD172EBB-F0A6-1C5F-FDE4-77583E23E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409" y="1419622"/>
                <a:ext cx="72008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64B0E149-FBCF-08A6-D054-2A748980F811}"/>
                  </a:ext>
                </a:extLst>
              </p:cNvPr>
              <p:cNvSpPr/>
              <p:nvPr/>
            </p:nvSpPr>
            <p:spPr>
              <a:xfrm>
                <a:off x="2116226" y="1419622"/>
                <a:ext cx="720080" cy="72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80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DE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sz="1050" b="1" dirty="0">
                    <a:solidFill>
                      <a:schemeClr val="bg1"/>
                    </a:solidFill>
                  </a:rPr>
                  <a:t>(</a:t>
                </a:r>
                <a:r>
                  <a:rPr lang="de-DE" sz="1050" b="1" dirty="0" err="1">
                    <a:solidFill>
                      <a:schemeClr val="bg1"/>
                    </a:solidFill>
                  </a:rPr>
                  <a:t>shared</a:t>
                </a:r>
                <a:r>
                  <a:rPr lang="de-DE" sz="1050" b="1" dirty="0">
                    <a:solidFill>
                      <a:schemeClr val="bg1"/>
                    </a:solidFill>
                  </a:rPr>
                  <a:t>)</a:t>
                </a: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64B0E149-FBCF-08A6-D054-2A748980F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226" y="1419622"/>
                <a:ext cx="72008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eschweifte Klammer rechts 38">
            <a:extLst>
              <a:ext uri="{FF2B5EF4-FFF2-40B4-BE49-F238E27FC236}">
                <a16:creationId xmlns:a16="http://schemas.microsoft.com/office/drawing/2014/main" id="{4867B123-631E-EE2F-00D3-9A874C999144}"/>
              </a:ext>
            </a:extLst>
          </p:cNvPr>
          <p:cNvSpPr/>
          <p:nvPr/>
        </p:nvSpPr>
        <p:spPr>
          <a:xfrm rot="5400000">
            <a:off x="4350300" y="2395965"/>
            <a:ext cx="333821" cy="2479714"/>
          </a:xfrm>
          <a:prstGeom prst="rightBrace">
            <a:avLst>
              <a:gd name="adj1" fmla="val 37805"/>
              <a:gd name="adj2" fmla="val 50000"/>
            </a:avLst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8A2D640-9746-4155-9C17-98104C715DEF}"/>
                  </a:ext>
                </a:extLst>
              </p:cNvPr>
              <p:cNvSpPr txBox="1"/>
              <p:nvPr/>
            </p:nvSpPr>
            <p:spPr>
              <a:xfrm>
                <a:off x="3736388" y="3839903"/>
                <a:ext cx="158417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>
                    <a:solidFill>
                      <a:srgbClr val="003560"/>
                    </a:solidFill>
                  </a:rPr>
                  <a:t>-</a:t>
                </a:r>
                <a:r>
                  <a:rPr lang="de-DE" dirty="0" err="1">
                    <a:solidFill>
                      <a:srgbClr val="003560"/>
                    </a:solidFill>
                  </a:rPr>
                  <a:t>replications</a:t>
                </a:r>
                <a:endParaRPr lang="de-DE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8A2D640-9746-4155-9C17-98104C715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88" y="3839903"/>
                <a:ext cx="1584176" cy="300082"/>
              </a:xfrm>
              <a:prstGeom prst="rect">
                <a:avLst/>
              </a:prstGeom>
              <a:blipFill>
                <a:blip r:embed="rId12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eschweifte Klammer rechts 40">
            <a:extLst>
              <a:ext uri="{FF2B5EF4-FFF2-40B4-BE49-F238E27FC236}">
                <a16:creationId xmlns:a16="http://schemas.microsoft.com/office/drawing/2014/main" id="{8DAF4FE7-872E-8A6F-8E55-FE298990C9A2}"/>
              </a:ext>
            </a:extLst>
          </p:cNvPr>
          <p:cNvSpPr/>
          <p:nvPr/>
        </p:nvSpPr>
        <p:spPr>
          <a:xfrm rot="5400000">
            <a:off x="7287841" y="2751655"/>
            <a:ext cx="333821" cy="2479714"/>
          </a:xfrm>
          <a:prstGeom prst="rightBrace">
            <a:avLst>
              <a:gd name="adj1" fmla="val 37805"/>
              <a:gd name="adj2" fmla="val 50000"/>
            </a:avLst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65A40BE-A890-2CE0-8902-3552BB9911A5}"/>
                  </a:ext>
                </a:extLst>
              </p:cNvPr>
              <p:cNvSpPr txBox="1"/>
              <p:nvPr/>
            </p:nvSpPr>
            <p:spPr>
              <a:xfrm>
                <a:off x="6530246" y="4169286"/>
                <a:ext cx="184901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>
                    <a:solidFill>
                      <a:srgbClr val="003560"/>
                    </a:solidFill>
                  </a:rPr>
                  <a:t>-</a:t>
                </a:r>
                <a:r>
                  <a:rPr lang="de-DE" dirty="0" err="1">
                    <a:solidFill>
                      <a:srgbClr val="003560"/>
                    </a:solidFill>
                  </a:rPr>
                  <a:t>replications</a:t>
                </a:r>
                <a:endParaRPr lang="de-DE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65A40BE-A890-2CE0-8902-3552BB991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246" y="4169286"/>
                <a:ext cx="1849010" cy="300082"/>
              </a:xfrm>
              <a:prstGeom prst="rect">
                <a:avLst/>
              </a:prstGeom>
              <a:blipFill>
                <a:blip r:embed="rId13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27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/>
      <p:bldP spid="41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Analysis of Combined Gadgets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15</a:t>
            </a:fld>
            <a:r>
              <a:rPr lang="en-US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4E839D9-99AD-101F-2CE6-F0CC4F27D6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4815" y="987574"/>
            <a:ext cx="8577931" cy="2911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0A96256-C7C2-F367-2DCE-4D5F5B75B73E}"/>
                  </a:ext>
                </a:extLst>
              </p:cNvPr>
              <p:cNvSpPr txBox="1"/>
              <p:nvPr/>
            </p:nvSpPr>
            <p:spPr>
              <a:xfrm>
                <a:off x="250825" y="3898754"/>
                <a:ext cx="859192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* Due to the high verification complexity, we interrupted the combined analysis after testing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2,1</m:t>
                        </m:r>
                      </m:e>
                    </m:d>
                  </m:oMath>
                </a14:m>
                <a:r>
                  <a:rPr lang="en-US" sz="1000" dirty="0"/>
                  <a:t>-C-</a:t>
                </a:r>
                <a:r>
                  <a:rPr lang="en-US" sz="1000" dirty="0" err="1"/>
                  <a:t>SNI</a:t>
                </a:r>
                <a:r>
                  <a:rPr lang="en-US" sz="1000" baseline="-25000" dirty="0" err="1"/>
                  <a:t>ind</a:t>
                </a:r>
                <a:r>
                  <a:rPr lang="en-US" sz="1000" dirty="0"/>
                  <a:t> where VERICA already reported a failure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0A96256-C7C2-F367-2DCE-4D5F5B75B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5" y="3898754"/>
                <a:ext cx="8591921" cy="246221"/>
              </a:xfrm>
              <a:prstGeom prst="rect">
                <a:avLst/>
              </a:prstGeom>
              <a:blipFill>
                <a:blip r:embed="rId4"/>
                <a:stretch>
                  <a:fillRect t="-2500"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61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– Analysis of Combined Gadgets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16</a:t>
            </a:fld>
            <a:r>
              <a:rPr lang="en-US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9C4DE4-784B-AC84-CB23-53ADF22434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520" y="952479"/>
            <a:ext cx="4752527" cy="323854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F6BB7A0-9819-EEC3-9C37-A989F869E40F}"/>
              </a:ext>
            </a:extLst>
          </p:cNvPr>
          <p:cNvSpPr txBox="1"/>
          <p:nvPr/>
        </p:nvSpPr>
        <p:spPr>
          <a:xfrm>
            <a:off x="5451135" y="1577876"/>
            <a:ext cx="35133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3560"/>
                </a:solidFill>
              </a:rPr>
              <a:t>A fault should </a:t>
            </a:r>
            <a:r>
              <a:rPr lang="en-US" b="1">
                <a:solidFill>
                  <a:srgbClr val="003560"/>
                </a:solidFill>
              </a:rPr>
              <a:t>not influence </a:t>
            </a:r>
            <a:r>
              <a:rPr lang="en-US">
                <a:solidFill>
                  <a:srgbClr val="003560"/>
                </a:solidFill>
              </a:rPr>
              <a:t>the SCA protection</a:t>
            </a:r>
          </a:p>
          <a:p>
            <a:endParaRPr lang="en-US">
              <a:solidFill>
                <a:srgbClr val="003560"/>
              </a:solidFill>
            </a:endParaRPr>
          </a:p>
          <a:p>
            <a:endParaRPr lang="en-US">
              <a:solidFill>
                <a:srgbClr val="003560"/>
              </a:solidFill>
            </a:endParaRP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3560"/>
                </a:solidFill>
              </a:rPr>
              <a:t>Faulting one input of the compression, reveals </a:t>
            </a:r>
            <a:r>
              <a:rPr lang="en-US" b="1">
                <a:solidFill>
                  <a:srgbClr val="003560"/>
                </a:solidFill>
              </a:rPr>
              <a:t>one share of each input </a:t>
            </a:r>
            <a:r>
              <a:rPr lang="en-US">
                <a:solidFill>
                  <a:srgbClr val="003560"/>
                </a:solidFill>
              </a:rPr>
              <a:t>to an output probe</a:t>
            </a:r>
          </a:p>
          <a:p>
            <a:endParaRPr lang="en-US">
              <a:solidFill>
                <a:srgbClr val="003560"/>
              </a:solidFill>
            </a:endParaRPr>
          </a:p>
          <a:p>
            <a:endParaRPr lang="en-US">
              <a:solidFill>
                <a:srgbClr val="003560"/>
              </a:solidFill>
            </a:endParaRP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3560"/>
                </a:solidFill>
              </a:rPr>
              <a:t>This violates the </a:t>
            </a:r>
            <a:r>
              <a:rPr lang="en-US" b="1">
                <a:solidFill>
                  <a:srgbClr val="003560"/>
                </a:solidFill>
              </a:rPr>
              <a:t>SNI notion</a:t>
            </a:r>
          </a:p>
        </p:txBody>
      </p:sp>
    </p:spTree>
    <p:extLst>
      <p:ext uri="{BB962C8B-B14F-4D97-AF65-F5344CB8AC3E}">
        <p14:creationId xmlns:p14="http://schemas.microsoft.com/office/powerpoint/2010/main" val="288104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1B173-BAFC-D6CC-48C9-6C345101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272C0D-EC42-43C5-00B0-CF7B17C5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C9BD68-4648-E77F-EC31-1BFD6A2D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026504-48FD-9B8F-7B0F-F3B0398C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17</a:t>
            </a:fld>
            <a:r>
              <a:rPr lang="en-US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ADAE989-8D11-37B0-0D4D-C04A90831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746" y="3601993"/>
            <a:ext cx="2253495" cy="576000"/>
          </a:xfrm>
        </p:spPr>
        <p:txBody>
          <a:bodyPr/>
          <a:lstStyle/>
          <a:p>
            <a:pPr algn="ctr"/>
            <a:r>
              <a:rPr lang="en-US" dirty="0"/>
              <a:t>Security notions for combined attacks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05FBF4D-75B5-1337-7817-0BDD5C4E3878}"/>
              </a:ext>
            </a:extLst>
          </p:cNvPr>
          <p:cNvGrpSpPr>
            <a:grpSpLocks noChangeAspect="1"/>
          </p:cNvGrpSpPr>
          <p:nvPr/>
        </p:nvGrpSpPr>
        <p:grpSpPr>
          <a:xfrm>
            <a:off x="441224" y="987574"/>
            <a:ext cx="2340000" cy="2076687"/>
            <a:chOff x="441224" y="853716"/>
            <a:chExt cx="3352701" cy="2975431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D26E9E26-06D8-08AE-FE5E-F1B009048ADD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2180643" y="3464414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0460664B-2E8D-A52C-A5EA-5D2CBD9596D0}"/>
                </a:ext>
              </a:extLst>
            </p:cNvPr>
            <p:cNvCxnSpPr/>
            <p:nvPr/>
          </p:nvCxnSpPr>
          <p:spPr>
            <a:xfrm>
              <a:off x="2051720" y="3464414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EC55B34D-9368-00C3-4C32-605A71D9A7FE}"/>
                </a:ext>
              </a:extLst>
            </p:cNvPr>
            <p:cNvCxnSpPr/>
            <p:nvPr/>
          </p:nvCxnSpPr>
          <p:spPr>
            <a:xfrm>
              <a:off x="2309566" y="3468333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62F45D9E-B91C-8457-82FC-D1D91F1C8F42}"/>
                </a:ext>
              </a:extLst>
            </p:cNvPr>
            <p:cNvCxnSpPr/>
            <p:nvPr/>
          </p:nvCxnSpPr>
          <p:spPr>
            <a:xfrm>
              <a:off x="1791689" y="1664988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53D4052-A1F1-D861-BEE4-81C7A7948F20}"/>
                </a:ext>
              </a:extLst>
            </p:cNvPr>
            <p:cNvCxnSpPr/>
            <p:nvPr/>
          </p:nvCxnSpPr>
          <p:spPr>
            <a:xfrm>
              <a:off x="1662766" y="1664988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8D5D8CC-D594-ED14-E0E2-994BF6A26103}"/>
                </a:ext>
              </a:extLst>
            </p:cNvPr>
            <p:cNvCxnSpPr/>
            <p:nvPr/>
          </p:nvCxnSpPr>
          <p:spPr>
            <a:xfrm>
              <a:off x="1920612" y="1664988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BCA88E0-8DF4-889D-682A-490D5460F42A}"/>
                </a:ext>
              </a:extLst>
            </p:cNvPr>
            <p:cNvCxnSpPr/>
            <p:nvPr/>
          </p:nvCxnSpPr>
          <p:spPr>
            <a:xfrm>
              <a:off x="2561323" y="1670933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1D1022DB-1F3C-2D4F-7F26-F8F410198CC7}"/>
                </a:ext>
              </a:extLst>
            </p:cNvPr>
            <p:cNvCxnSpPr/>
            <p:nvPr/>
          </p:nvCxnSpPr>
          <p:spPr>
            <a:xfrm>
              <a:off x="2432400" y="1670933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928E641-B406-5573-F9BE-09E021BB7050}"/>
                </a:ext>
              </a:extLst>
            </p:cNvPr>
            <p:cNvCxnSpPr/>
            <p:nvPr/>
          </p:nvCxnSpPr>
          <p:spPr>
            <a:xfrm>
              <a:off x="2690246" y="1670933"/>
              <a:ext cx="2185" cy="360814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9CC5441F-B093-FDEB-66CB-AB116EADFCA6}"/>
                </a:ext>
              </a:extLst>
            </p:cNvPr>
            <p:cNvGrpSpPr/>
            <p:nvPr/>
          </p:nvGrpSpPr>
          <p:grpSpPr>
            <a:xfrm>
              <a:off x="1325151" y="894065"/>
              <a:ext cx="216000" cy="648040"/>
              <a:chOff x="2952000" y="1656000"/>
              <a:chExt cx="216000" cy="648040"/>
            </a:xfrm>
          </p:grpSpPr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E11FBE3E-E4A4-338C-E70B-5B05319F8C5B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0DDB571A-0DF6-E22B-2C23-9AA0CDDF0100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C6960689-00DA-8D6C-F4A5-DFCC6638AC6E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1DF1D92C-29AA-9B4E-84F8-953B3387CC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0563" y="2024414"/>
              <a:ext cx="1440160" cy="1440000"/>
              <a:chOff x="1046025" y="940966"/>
              <a:chExt cx="864096" cy="864000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F6E1B87F-46E5-9636-1378-6E21022DDB57}"/>
                  </a:ext>
                </a:extLst>
              </p:cNvPr>
              <p:cNvSpPr/>
              <p:nvPr/>
            </p:nvSpPr>
            <p:spPr>
              <a:xfrm>
                <a:off x="1046025" y="940966"/>
                <a:ext cx="864096" cy="864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FA41EB65-EF75-066B-3492-6EBFE779D8A1}"/>
                  </a:ext>
                </a:extLst>
              </p:cNvPr>
              <p:cNvGrpSpPr/>
              <p:nvPr/>
            </p:nvGrpSpPr>
            <p:grpSpPr>
              <a:xfrm>
                <a:off x="1181151" y="963759"/>
                <a:ext cx="360040" cy="648040"/>
                <a:chOff x="2880000" y="1656000"/>
                <a:chExt cx="360040" cy="648040"/>
              </a:xfrm>
            </p:grpSpPr>
            <p:sp>
              <p:nvSpPr>
                <p:cNvPr id="26" name="Flussdiagramm: Verzögerung 25">
                  <a:extLst>
                    <a:ext uri="{FF2B5EF4-FFF2-40B4-BE49-F238E27FC236}">
                      <a16:creationId xmlns:a16="http://schemas.microsoft.com/office/drawing/2014/main" id="{5DD4F657-9B9F-D441-3208-A6530DD57891}"/>
                    </a:ext>
                  </a:extLst>
                </p:cNvPr>
                <p:cNvSpPr/>
                <p:nvPr/>
              </p:nvSpPr>
              <p:spPr>
                <a:xfrm rot="5400000">
                  <a:off x="2880000" y="1800000"/>
                  <a:ext cx="360040" cy="360040"/>
                </a:xfrm>
                <a:prstGeom prst="flowChartDelay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srgbClr val="003560"/>
                    </a:solidFill>
                  </a:endParaRPr>
                </a:p>
              </p:txBody>
            </p:sp>
            <p:cxnSp>
              <p:nvCxnSpPr>
                <p:cNvPr id="27" name="Gerader Verbinder 26">
                  <a:extLst>
                    <a:ext uri="{FF2B5EF4-FFF2-40B4-BE49-F238E27FC236}">
                      <a16:creationId xmlns:a16="http://schemas.microsoft.com/office/drawing/2014/main" id="{70345284-7AAF-682B-082E-8B08FEDDDCC6}"/>
                    </a:ext>
                  </a:extLst>
                </p:cNvPr>
                <p:cNvCxnSpPr/>
                <p:nvPr/>
              </p:nvCxnSpPr>
              <p:spPr>
                <a:xfrm>
                  <a:off x="2952000" y="1656000"/>
                  <a:ext cx="0" cy="14400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r Verbinder 27">
                  <a:extLst>
                    <a:ext uri="{FF2B5EF4-FFF2-40B4-BE49-F238E27FC236}">
                      <a16:creationId xmlns:a16="http://schemas.microsoft.com/office/drawing/2014/main" id="{3275064A-0398-F26D-CD2F-BA327BF3CE3A}"/>
                    </a:ext>
                  </a:extLst>
                </p:cNvPr>
                <p:cNvCxnSpPr/>
                <p:nvPr/>
              </p:nvCxnSpPr>
              <p:spPr>
                <a:xfrm>
                  <a:off x="3168000" y="1656000"/>
                  <a:ext cx="0" cy="14400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5610C287-430C-63DB-1331-E6D4D811607B}"/>
                    </a:ext>
                  </a:extLst>
                </p:cNvPr>
                <p:cNvCxnSpPr/>
                <p:nvPr/>
              </p:nvCxnSpPr>
              <p:spPr>
                <a:xfrm>
                  <a:off x="3060000" y="2160040"/>
                  <a:ext cx="0" cy="14400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A8ABBA1E-1AAA-3647-AA3F-231A763D3BCC}"/>
                  </a:ext>
                </a:extLst>
              </p:cNvPr>
              <p:cNvGrpSpPr/>
              <p:nvPr/>
            </p:nvGrpSpPr>
            <p:grpSpPr>
              <a:xfrm>
                <a:off x="1443043" y="1300296"/>
                <a:ext cx="360040" cy="447687"/>
                <a:chOff x="1385315" y="1787822"/>
                <a:chExt cx="360040" cy="447687"/>
              </a:xfrm>
            </p:grpSpPr>
            <p:sp>
              <p:nvSpPr>
                <p:cNvPr id="24" name="Pfeil: 180-Grad 23">
                  <a:extLst>
                    <a:ext uri="{FF2B5EF4-FFF2-40B4-BE49-F238E27FC236}">
                      <a16:creationId xmlns:a16="http://schemas.microsoft.com/office/drawing/2014/main" id="{7B4CB656-0A53-1A59-4416-4C1B7D8F9058}"/>
                    </a:ext>
                  </a:extLst>
                </p:cNvPr>
                <p:cNvSpPr/>
                <p:nvPr/>
              </p:nvSpPr>
              <p:spPr>
                <a:xfrm>
                  <a:off x="1421656" y="1787822"/>
                  <a:ext cx="288000" cy="384395"/>
                </a:xfrm>
                <a:prstGeom prst="uturnArrow">
                  <a:avLst>
                    <a:gd name="adj1" fmla="val 14292"/>
                    <a:gd name="adj2" fmla="val 6733"/>
                    <a:gd name="adj3" fmla="val 0"/>
                    <a:gd name="adj4" fmla="val 43750"/>
                    <a:gd name="adj5" fmla="val 75000"/>
                  </a:avLst>
                </a:prstGeom>
                <a:solidFill>
                  <a:schemeClr val="bg1"/>
                </a:solidFill>
                <a:ln w="12700">
                  <a:solidFill>
                    <a:srgbClr val="00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srgbClr val="003560"/>
                    </a:solidFill>
                  </a:endParaRPr>
                </a:p>
              </p:txBody>
            </p:sp>
            <p:sp>
              <p:nvSpPr>
                <p:cNvPr id="25" name="Rechteck: abgerundete Ecken 24">
                  <a:extLst>
                    <a:ext uri="{FF2B5EF4-FFF2-40B4-BE49-F238E27FC236}">
                      <a16:creationId xmlns:a16="http://schemas.microsoft.com/office/drawing/2014/main" id="{44031FE9-FD0B-5E19-4D75-5513B070F316}"/>
                    </a:ext>
                  </a:extLst>
                </p:cNvPr>
                <p:cNvSpPr/>
                <p:nvPr/>
              </p:nvSpPr>
              <p:spPr>
                <a:xfrm>
                  <a:off x="1385315" y="1983509"/>
                  <a:ext cx="360040" cy="252000"/>
                </a:xfrm>
                <a:prstGeom prst="roundRect">
                  <a:avLst>
                    <a:gd name="adj" fmla="val 10052"/>
                  </a:avLst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srgbClr val="003560"/>
                    </a:solidFill>
                  </a:endParaRPr>
                </a:p>
              </p:txBody>
            </p:sp>
          </p:grpSp>
        </p:grp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EA45326-59AC-56E1-29C9-3B66D0792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5" t="9373" b="43563"/>
            <a:stretch/>
          </p:blipFill>
          <p:spPr>
            <a:xfrm>
              <a:off x="2506829" y="2182402"/>
              <a:ext cx="1287096" cy="115042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4E0A763-7B92-480A-D2AA-E28CE4EF3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5" t="9373" b="43563"/>
            <a:stretch/>
          </p:blipFill>
          <p:spPr>
            <a:xfrm flipH="1">
              <a:off x="441224" y="853716"/>
              <a:ext cx="1287096" cy="1150420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4EF47A2D-41AC-2F9E-4721-42E2CC4D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10598" flipH="1">
              <a:off x="728010" y="2413574"/>
              <a:ext cx="1269689" cy="533928"/>
            </a:xfrm>
            <a:prstGeom prst="rect">
              <a:avLst/>
            </a:prstGeom>
          </p:spPr>
        </p:pic>
      </p:grpSp>
      <p:sp>
        <p:nvSpPr>
          <p:cNvPr id="70" name="Ellipse 69">
            <a:extLst>
              <a:ext uri="{FF2B5EF4-FFF2-40B4-BE49-F238E27FC236}">
                <a16:creationId xmlns:a16="http://schemas.microsoft.com/office/drawing/2014/main" id="{0264FE28-F6A5-0C83-0D0A-97641BCB7B1A}"/>
              </a:ext>
            </a:extLst>
          </p:cNvPr>
          <p:cNvSpPr/>
          <p:nvPr/>
        </p:nvSpPr>
        <p:spPr>
          <a:xfrm>
            <a:off x="3472547" y="1443130"/>
            <a:ext cx="2520280" cy="1704684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VERICA</a:t>
            </a:r>
          </a:p>
        </p:txBody>
      </p: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3F0A4E8B-A244-A153-64CA-35AB143A7054}"/>
              </a:ext>
            </a:extLst>
          </p:cNvPr>
          <p:cNvGrpSpPr/>
          <p:nvPr/>
        </p:nvGrpSpPr>
        <p:grpSpPr>
          <a:xfrm>
            <a:off x="4185115" y="2252783"/>
            <a:ext cx="612000" cy="612000"/>
            <a:chOff x="4472491" y="2304314"/>
            <a:chExt cx="612000" cy="612000"/>
          </a:xfrm>
        </p:grpSpPr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D33066C8-14E6-FFA0-2893-161281C38C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72491" y="2304314"/>
              <a:ext cx="612000" cy="612000"/>
              <a:chOff x="8640000" y="3780000"/>
              <a:chExt cx="2088000" cy="2088000"/>
            </a:xfrm>
            <a:solidFill>
              <a:schemeClr val="bg1"/>
            </a:solidFill>
          </p:grpSpPr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951FA3BF-20B4-0ECA-FF34-BF13D1328A19}"/>
                  </a:ext>
                </a:extLst>
              </p:cNvPr>
              <p:cNvSpPr/>
              <p:nvPr/>
            </p:nvSpPr>
            <p:spPr>
              <a:xfrm>
                <a:off x="9000000" y="4140000"/>
                <a:ext cx="1368001" cy="1368001"/>
              </a:xfrm>
              <a:prstGeom prst="rect">
                <a:avLst/>
              </a:prstGeom>
              <a:grp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E57212AD-0CD6-3A62-13A9-63C02BEC2A3C}"/>
                  </a:ext>
                </a:extLst>
              </p:cNvPr>
              <p:cNvSpPr/>
              <p:nvPr/>
            </p:nvSpPr>
            <p:spPr>
              <a:xfrm>
                <a:off x="9072000" y="3780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DBA2E8B0-8715-5D9E-1400-FAA4F8435FAB}"/>
                  </a:ext>
                </a:extLst>
              </p:cNvPr>
              <p:cNvSpPr/>
              <p:nvPr/>
            </p:nvSpPr>
            <p:spPr>
              <a:xfrm>
                <a:off x="9396000" y="3780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8638F461-9B4E-AA99-0C6F-EE57F38F68CE}"/>
                  </a:ext>
                </a:extLst>
              </p:cNvPr>
              <p:cNvSpPr/>
              <p:nvPr/>
            </p:nvSpPr>
            <p:spPr>
              <a:xfrm>
                <a:off x="9720000" y="3780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02BD0B81-2E73-3FA2-7BC2-DB37A569F6B0}"/>
                  </a:ext>
                </a:extLst>
              </p:cNvPr>
              <p:cNvSpPr/>
              <p:nvPr/>
            </p:nvSpPr>
            <p:spPr>
              <a:xfrm>
                <a:off x="10044000" y="3780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55F03AB3-5B8E-1F2C-9304-2D95C20F3364}"/>
                  </a:ext>
                </a:extLst>
              </p:cNvPr>
              <p:cNvSpPr/>
              <p:nvPr/>
            </p:nvSpPr>
            <p:spPr>
              <a:xfrm>
                <a:off x="10512000" y="4212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3C7EB9D8-8B1A-A1DA-6AA9-44DEB5559734}"/>
                  </a:ext>
                </a:extLst>
              </p:cNvPr>
              <p:cNvSpPr/>
              <p:nvPr/>
            </p:nvSpPr>
            <p:spPr>
              <a:xfrm>
                <a:off x="10512000" y="4536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743BFDD3-1106-2BA4-2065-45D345C3B180}"/>
                  </a:ext>
                </a:extLst>
              </p:cNvPr>
              <p:cNvSpPr/>
              <p:nvPr/>
            </p:nvSpPr>
            <p:spPr>
              <a:xfrm>
                <a:off x="10512000" y="4860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08135E91-4D25-F70C-2EA0-F6FF2302CC0E}"/>
                  </a:ext>
                </a:extLst>
              </p:cNvPr>
              <p:cNvSpPr/>
              <p:nvPr/>
            </p:nvSpPr>
            <p:spPr>
              <a:xfrm>
                <a:off x="10512000" y="5184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F0BF948D-99EB-00EF-0038-7BC631AF16AA}"/>
                  </a:ext>
                </a:extLst>
              </p:cNvPr>
              <p:cNvSpPr/>
              <p:nvPr/>
            </p:nvSpPr>
            <p:spPr>
              <a:xfrm>
                <a:off x="10080000" y="5652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F099B41B-6D5B-B61F-A305-DCA796FD5FD2}"/>
                  </a:ext>
                </a:extLst>
              </p:cNvPr>
              <p:cNvSpPr/>
              <p:nvPr/>
            </p:nvSpPr>
            <p:spPr>
              <a:xfrm>
                <a:off x="9756000" y="5652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F91C4F3E-52BA-1D76-813B-15B69890A369}"/>
                  </a:ext>
                </a:extLst>
              </p:cNvPr>
              <p:cNvSpPr/>
              <p:nvPr/>
            </p:nvSpPr>
            <p:spPr>
              <a:xfrm>
                <a:off x="9432000" y="5652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8E1C5918-8B7C-D963-77F2-F52CC28FDA02}"/>
                  </a:ext>
                </a:extLst>
              </p:cNvPr>
              <p:cNvSpPr/>
              <p:nvPr/>
            </p:nvSpPr>
            <p:spPr>
              <a:xfrm>
                <a:off x="9108000" y="5652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8FFEFD4B-DB7F-273D-CB4A-F37564E1F924}"/>
                  </a:ext>
                </a:extLst>
              </p:cNvPr>
              <p:cNvSpPr/>
              <p:nvPr/>
            </p:nvSpPr>
            <p:spPr>
              <a:xfrm>
                <a:off x="8640000" y="5220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2EF62BE3-9611-26DB-9718-99E0F55152FD}"/>
                  </a:ext>
                </a:extLst>
              </p:cNvPr>
              <p:cNvSpPr/>
              <p:nvPr/>
            </p:nvSpPr>
            <p:spPr>
              <a:xfrm>
                <a:off x="8640000" y="4896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12DD90BB-0957-9C91-342C-82021C3D4065}"/>
                  </a:ext>
                </a:extLst>
              </p:cNvPr>
              <p:cNvSpPr/>
              <p:nvPr/>
            </p:nvSpPr>
            <p:spPr>
              <a:xfrm>
                <a:off x="8640000" y="4572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4CCA60CA-34A5-DFF5-6CBB-DB745F4A9887}"/>
                  </a:ext>
                </a:extLst>
              </p:cNvPr>
              <p:cNvSpPr/>
              <p:nvPr/>
            </p:nvSpPr>
            <p:spPr>
              <a:xfrm>
                <a:off x="8640000" y="4248000"/>
                <a:ext cx="216000" cy="2160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9C2820BC-AB54-AB38-B257-84B7B1648D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2904" y="2523668"/>
              <a:ext cx="180000" cy="223818"/>
              <a:chOff x="1385315" y="1787822"/>
              <a:chExt cx="360040" cy="447687"/>
            </a:xfrm>
          </p:grpSpPr>
          <p:sp>
            <p:nvSpPr>
              <p:cNvPr id="76" name="Pfeil: 180-Grad 75">
                <a:extLst>
                  <a:ext uri="{FF2B5EF4-FFF2-40B4-BE49-F238E27FC236}">
                    <a16:creationId xmlns:a16="http://schemas.microsoft.com/office/drawing/2014/main" id="{FDEA297B-28CA-7F78-03F0-FCAE9BCC8E88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rgbClr val="00356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77" name="Rechteck: abgerundete Ecken 76">
                <a:extLst>
                  <a:ext uri="{FF2B5EF4-FFF2-40B4-BE49-F238E27FC236}">
                    <a16:creationId xmlns:a16="http://schemas.microsoft.com/office/drawing/2014/main" id="{3E9EF07F-551A-5D0E-CFA8-AC4EB13A27A1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647CBE55-F9D5-817F-9562-B7B76E2629A2}"/>
              </a:ext>
            </a:extLst>
          </p:cNvPr>
          <p:cNvGrpSpPr>
            <a:grpSpLocks noChangeAspect="1"/>
          </p:cNvGrpSpPr>
          <p:nvPr/>
        </p:nvGrpSpPr>
        <p:grpSpPr>
          <a:xfrm>
            <a:off x="4534751" y="2252783"/>
            <a:ext cx="540000" cy="539993"/>
            <a:chOff x="4235446" y="3070950"/>
            <a:chExt cx="1800000" cy="1800000"/>
          </a:xfrm>
        </p:grpSpPr>
        <p:sp>
          <p:nvSpPr>
            <p:cNvPr id="110" name="Bogen 109">
              <a:extLst>
                <a:ext uri="{FF2B5EF4-FFF2-40B4-BE49-F238E27FC236}">
                  <a16:creationId xmlns:a16="http://schemas.microsoft.com/office/drawing/2014/main" id="{0550ED3F-3201-2654-FDC0-2D24E8357F36}"/>
                </a:ext>
              </a:extLst>
            </p:cNvPr>
            <p:cNvSpPr/>
            <p:nvPr/>
          </p:nvSpPr>
          <p:spPr>
            <a:xfrm rot="2841009">
              <a:off x="4235446" y="3070950"/>
              <a:ext cx="1800000" cy="1800000"/>
            </a:xfrm>
            <a:prstGeom prst="arc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Bogen 110">
              <a:extLst>
                <a:ext uri="{FF2B5EF4-FFF2-40B4-BE49-F238E27FC236}">
                  <a16:creationId xmlns:a16="http://schemas.microsoft.com/office/drawing/2014/main" id="{645F702B-1E98-BF15-4EBE-A5F5BA3A96C2}"/>
                </a:ext>
              </a:extLst>
            </p:cNvPr>
            <p:cNvSpPr/>
            <p:nvPr/>
          </p:nvSpPr>
          <p:spPr>
            <a:xfrm rot="2841009">
              <a:off x="4312498" y="3286950"/>
              <a:ext cx="1440000" cy="1440000"/>
            </a:xfrm>
            <a:prstGeom prst="arc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Bogen 111">
              <a:extLst>
                <a:ext uri="{FF2B5EF4-FFF2-40B4-BE49-F238E27FC236}">
                  <a16:creationId xmlns:a16="http://schemas.microsoft.com/office/drawing/2014/main" id="{5433ECA6-A783-2E2F-9E5F-09CC953A3F5E}"/>
                </a:ext>
              </a:extLst>
            </p:cNvPr>
            <p:cNvSpPr/>
            <p:nvPr/>
          </p:nvSpPr>
          <p:spPr>
            <a:xfrm rot="2841009">
              <a:off x="4403725" y="3502950"/>
              <a:ext cx="1080000" cy="1080000"/>
            </a:xfrm>
            <a:prstGeom prst="arc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EEB4E4D3-7A9F-CC3D-103F-556D2EA4096E}"/>
              </a:ext>
            </a:extLst>
          </p:cNvPr>
          <p:cNvGrpSpPr>
            <a:grpSpLocks noChangeAspect="1"/>
          </p:cNvGrpSpPr>
          <p:nvPr/>
        </p:nvGrpSpPr>
        <p:grpSpPr>
          <a:xfrm>
            <a:off x="5178495" y="2345734"/>
            <a:ext cx="540000" cy="404993"/>
            <a:chOff x="6263156" y="3240000"/>
            <a:chExt cx="2160000" cy="1620000"/>
          </a:xfrm>
        </p:grpSpPr>
        <p:sp>
          <p:nvSpPr>
            <p:cNvPr id="103" name="Rechteck 102">
              <a:extLst>
                <a:ext uri="{FF2B5EF4-FFF2-40B4-BE49-F238E27FC236}">
                  <a16:creationId xmlns:a16="http://schemas.microsoft.com/office/drawing/2014/main" id="{4C8F7150-DF04-377D-D79C-D3253508EC5A}"/>
                </a:ext>
              </a:extLst>
            </p:cNvPr>
            <p:cNvSpPr/>
            <p:nvPr/>
          </p:nvSpPr>
          <p:spPr>
            <a:xfrm>
              <a:off x="6263156" y="3240000"/>
              <a:ext cx="2160000" cy="1620000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hteck 103">
              <a:extLst>
                <a:ext uri="{FF2B5EF4-FFF2-40B4-BE49-F238E27FC236}">
                  <a16:creationId xmlns:a16="http://schemas.microsoft.com/office/drawing/2014/main" id="{B35C1158-4475-652D-9CC9-AFFF92C0A12E}"/>
                </a:ext>
              </a:extLst>
            </p:cNvPr>
            <p:cNvSpPr/>
            <p:nvPr/>
          </p:nvSpPr>
          <p:spPr>
            <a:xfrm>
              <a:off x="6444000" y="3420000"/>
              <a:ext cx="1800000" cy="1260000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2C13BAD8-50D9-398E-36A6-CAF382AEA940}"/>
                </a:ext>
              </a:extLst>
            </p:cNvPr>
            <p:cNvSpPr/>
            <p:nvPr/>
          </p:nvSpPr>
          <p:spPr>
            <a:xfrm>
              <a:off x="7812000" y="3600000"/>
              <a:ext cx="180000" cy="180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5A396CC9-ED25-C376-E242-B934E4425858}"/>
                </a:ext>
              </a:extLst>
            </p:cNvPr>
            <p:cNvSpPr/>
            <p:nvPr/>
          </p:nvSpPr>
          <p:spPr>
            <a:xfrm>
              <a:off x="7812000" y="3924000"/>
              <a:ext cx="180000" cy="180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21228546-06E7-AC89-B5A6-2840AD4DBEC2}"/>
                </a:ext>
              </a:extLst>
            </p:cNvPr>
            <p:cNvSpPr/>
            <p:nvPr/>
          </p:nvSpPr>
          <p:spPr>
            <a:xfrm>
              <a:off x="7812000" y="4248000"/>
              <a:ext cx="180000" cy="180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hteck: abgerundete Ecken 107">
              <a:extLst>
                <a:ext uri="{FF2B5EF4-FFF2-40B4-BE49-F238E27FC236}">
                  <a16:creationId xmlns:a16="http://schemas.microsoft.com/office/drawing/2014/main" id="{C786EBA2-E024-4C97-9249-D20E8D314629}"/>
                </a:ext>
              </a:extLst>
            </p:cNvPr>
            <p:cNvSpPr/>
            <p:nvPr/>
          </p:nvSpPr>
          <p:spPr>
            <a:xfrm>
              <a:off x="6552000" y="3564000"/>
              <a:ext cx="1080000" cy="972000"/>
            </a:xfrm>
            <a:prstGeom prst="round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reihandform: Form 108">
              <a:extLst>
                <a:ext uri="{FF2B5EF4-FFF2-40B4-BE49-F238E27FC236}">
                  <a16:creationId xmlns:a16="http://schemas.microsoft.com/office/drawing/2014/main" id="{D7D2B206-CAC7-E490-88D4-30A27FAF7B7B}"/>
                </a:ext>
              </a:extLst>
            </p:cNvPr>
            <p:cNvSpPr/>
            <p:nvPr/>
          </p:nvSpPr>
          <p:spPr>
            <a:xfrm>
              <a:off x="6772508" y="3646950"/>
              <a:ext cx="628650" cy="823930"/>
            </a:xfrm>
            <a:custGeom>
              <a:avLst/>
              <a:gdLst>
                <a:gd name="connsiteX0" fmla="*/ 0 w 628650"/>
                <a:gd name="connsiteY0" fmla="*/ 545393 h 823930"/>
                <a:gd name="connsiteX1" fmla="*/ 133350 w 628650"/>
                <a:gd name="connsiteY1" fmla="*/ 135818 h 823930"/>
                <a:gd name="connsiteX2" fmla="*/ 180975 w 628650"/>
                <a:gd name="connsiteY2" fmla="*/ 821618 h 823930"/>
                <a:gd name="connsiteX3" fmla="*/ 266700 w 628650"/>
                <a:gd name="connsiteY3" fmla="*/ 373943 h 823930"/>
                <a:gd name="connsiteX4" fmla="*/ 295275 w 628650"/>
                <a:gd name="connsiteY4" fmla="*/ 802568 h 823930"/>
                <a:gd name="connsiteX5" fmla="*/ 447675 w 628650"/>
                <a:gd name="connsiteY5" fmla="*/ 2468 h 823930"/>
                <a:gd name="connsiteX6" fmla="*/ 466725 w 628650"/>
                <a:gd name="connsiteY6" fmla="*/ 545393 h 823930"/>
                <a:gd name="connsiteX7" fmla="*/ 542925 w 628650"/>
                <a:gd name="connsiteY7" fmla="*/ 345368 h 823930"/>
                <a:gd name="connsiteX8" fmla="*/ 628650 w 628650"/>
                <a:gd name="connsiteY8" fmla="*/ 707318 h 823930"/>
                <a:gd name="connsiteX9" fmla="*/ 628650 w 628650"/>
                <a:gd name="connsiteY9" fmla="*/ 707318 h 8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650" h="823930">
                  <a:moveTo>
                    <a:pt x="0" y="545393"/>
                  </a:moveTo>
                  <a:cubicBezTo>
                    <a:pt x="51594" y="317587"/>
                    <a:pt x="103188" y="89781"/>
                    <a:pt x="133350" y="135818"/>
                  </a:cubicBezTo>
                  <a:cubicBezTo>
                    <a:pt x="163512" y="181855"/>
                    <a:pt x="158750" y="781931"/>
                    <a:pt x="180975" y="821618"/>
                  </a:cubicBezTo>
                  <a:cubicBezTo>
                    <a:pt x="203200" y="861305"/>
                    <a:pt x="247650" y="377118"/>
                    <a:pt x="266700" y="373943"/>
                  </a:cubicBezTo>
                  <a:cubicBezTo>
                    <a:pt x="285750" y="370768"/>
                    <a:pt x="265113" y="864480"/>
                    <a:pt x="295275" y="802568"/>
                  </a:cubicBezTo>
                  <a:cubicBezTo>
                    <a:pt x="325437" y="740656"/>
                    <a:pt x="419100" y="45330"/>
                    <a:pt x="447675" y="2468"/>
                  </a:cubicBezTo>
                  <a:cubicBezTo>
                    <a:pt x="476250" y="-40394"/>
                    <a:pt x="450850" y="488243"/>
                    <a:pt x="466725" y="545393"/>
                  </a:cubicBezTo>
                  <a:cubicBezTo>
                    <a:pt x="482600" y="602543"/>
                    <a:pt x="515938" y="318381"/>
                    <a:pt x="542925" y="345368"/>
                  </a:cubicBezTo>
                  <a:cubicBezTo>
                    <a:pt x="569912" y="372355"/>
                    <a:pt x="628650" y="707318"/>
                    <a:pt x="628650" y="707318"/>
                  </a:cubicBezTo>
                  <a:lnTo>
                    <a:pt x="628650" y="707318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AC3A0996-97A1-3B42-B236-764DD8E19CFA}"/>
              </a:ext>
            </a:extLst>
          </p:cNvPr>
          <p:cNvGrpSpPr>
            <a:grpSpLocks noChangeAspect="1"/>
          </p:cNvGrpSpPr>
          <p:nvPr/>
        </p:nvGrpSpPr>
        <p:grpSpPr>
          <a:xfrm>
            <a:off x="3635520" y="2092545"/>
            <a:ext cx="792000" cy="268235"/>
            <a:chOff x="3343370" y="2008573"/>
            <a:chExt cx="1538063" cy="520906"/>
          </a:xfrm>
        </p:grpSpPr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2802EDAE-19EF-7AD6-75C5-8B3113807FA0}"/>
                </a:ext>
              </a:extLst>
            </p:cNvPr>
            <p:cNvSpPr/>
            <p:nvPr/>
          </p:nvSpPr>
          <p:spPr>
            <a:xfrm rot="1860000">
              <a:off x="4101594" y="2492344"/>
              <a:ext cx="779839" cy="371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74" name="Zylinder 73">
              <a:extLst>
                <a:ext uri="{FF2B5EF4-FFF2-40B4-BE49-F238E27FC236}">
                  <a16:creationId xmlns:a16="http://schemas.microsoft.com/office/drawing/2014/main" id="{325DD9F8-DCD6-4861-C6B5-481CDC43F627}"/>
                </a:ext>
              </a:extLst>
            </p:cNvPr>
            <p:cNvSpPr/>
            <p:nvPr/>
          </p:nvSpPr>
          <p:spPr>
            <a:xfrm rot="18031180" flipH="1">
              <a:off x="3714722" y="1637221"/>
              <a:ext cx="185676" cy="928380"/>
            </a:xfrm>
            <a:prstGeom prst="can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4" name="Textplatzhalter 5">
            <a:extLst>
              <a:ext uri="{FF2B5EF4-FFF2-40B4-BE49-F238E27FC236}">
                <a16:creationId xmlns:a16="http://schemas.microsoft.com/office/drawing/2014/main" id="{0A02B1A4-5D19-B22E-DCE9-7F8AE13AF2B0}"/>
              </a:ext>
            </a:extLst>
          </p:cNvPr>
          <p:cNvSpPr txBox="1">
            <a:spLocks/>
          </p:cNvSpPr>
          <p:nvPr/>
        </p:nvSpPr>
        <p:spPr>
          <a:xfrm>
            <a:off x="3644358" y="3599950"/>
            <a:ext cx="2253495" cy="576000"/>
          </a:xfrm>
          <a:prstGeom prst="rect">
            <a:avLst/>
          </a:prstGeom>
        </p:spPr>
        <p:txBody>
          <a:bodyPr lIns="0"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Verification framework VERICA</a:t>
            </a:r>
          </a:p>
        </p:txBody>
      </p:sp>
      <p:pic>
        <p:nvPicPr>
          <p:cNvPr id="155" name="Grafik 154">
            <a:extLst>
              <a:ext uri="{FF2B5EF4-FFF2-40B4-BE49-F238E27FC236}">
                <a16:creationId xmlns:a16="http://schemas.microsoft.com/office/drawing/2014/main" id="{3FCE6662-26E2-F99B-C420-2ED4BDD46D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68528" y="1524037"/>
            <a:ext cx="2100196" cy="1431149"/>
          </a:xfrm>
          <a:prstGeom prst="rect">
            <a:avLst/>
          </a:prstGeom>
        </p:spPr>
      </p:pic>
      <p:sp>
        <p:nvSpPr>
          <p:cNvPr id="156" name="Textplatzhalter 5">
            <a:extLst>
              <a:ext uri="{FF2B5EF4-FFF2-40B4-BE49-F238E27FC236}">
                <a16:creationId xmlns:a16="http://schemas.microsoft.com/office/drawing/2014/main" id="{EE02CCC6-192C-4965-D8E1-B45C5FD797AF}"/>
              </a:ext>
            </a:extLst>
          </p:cNvPr>
          <p:cNvSpPr txBox="1">
            <a:spLocks/>
          </p:cNvSpPr>
          <p:nvPr/>
        </p:nvSpPr>
        <p:spPr>
          <a:xfrm>
            <a:off x="6363376" y="3607553"/>
            <a:ext cx="2745128" cy="576000"/>
          </a:xfrm>
          <a:prstGeom prst="rect">
            <a:avLst/>
          </a:prstGeom>
        </p:spPr>
        <p:txBody>
          <a:bodyPr lIns="0"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Detected flaws in existing countermeasures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D46BA893-4F06-0D71-2B3F-8E27481100A5}"/>
              </a:ext>
            </a:extLst>
          </p:cNvPr>
          <p:cNvSpPr txBox="1"/>
          <p:nvPr/>
        </p:nvSpPr>
        <p:spPr>
          <a:xfrm>
            <a:off x="251520" y="4359900"/>
            <a:ext cx="8640960" cy="300082"/>
          </a:xfrm>
          <a:prstGeom prst="rect">
            <a:avLst/>
          </a:prstGeom>
          <a:noFill/>
          <a:ln w="25400">
            <a:solidFill>
              <a:srgbClr val="0035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560"/>
                </a:solidFill>
              </a:rPr>
              <a:t>https://github.com/Chair-for-Security-Engineering/VERICA</a:t>
            </a:r>
          </a:p>
        </p:txBody>
      </p:sp>
    </p:spTree>
    <p:extLst>
      <p:ext uri="{BB962C8B-B14F-4D97-AF65-F5344CB8AC3E}">
        <p14:creationId xmlns:p14="http://schemas.microsoft.com/office/powerpoint/2010/main" val="221727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4" grpId="0"/>
      <p:bldP spid="156" grpId="0"/>
      <p:bldP spid="9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2D65479-11B4-4828-9B83-72561C8438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60233" y="1502803"/>
            <a:ext cx="2235634" cy="2005051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  <a:p>
            <a:endParaRPr lang="de-DE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100" b="0" dirty="0">
                <a:solidFill>
                  <a:srgbClr val="0035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jan.richter-brockmann@rub.de</a:t>
            </a:r>
            <a:endParaRPr lang="de-DE" sz="1100" b="0" dirty="0">
              <a:solidFill>
                <a:srgbClr val="0035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9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F99F2-07BC-409A-B35A-B29568E2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6EEDCE-A995-48C5-9934-E16696421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65F3-8A68-49F9-9AD0-AB57272F680D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14E029-FA90-483D-804A-5FE3FE8A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5FF78-065D-4924-9669-7F8EAA5B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9B6CDDCE-EFA4-4E7D-A250-A0D7D83D0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634249"/>
              </p:ext>
            </p:extLst>
          </p:nvPr>
        </p:nvGraphicFramePr>
        <p:xfrm>
          <a:off x="251520" y="843558"/>
          <a:ext cx="856848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67965232"/>
                    </a:ext>
                  </a:extLst>
                </a:gridCol>
                <a:gridCol w="7704384">
                  <a:extLst>
                    <a:ext uri="{9D8B030D-6E8A-4147-A177-3AD203B41FA5}">
                      <a16:colId xmlns:a16="http://schemas.microsoft.com/office/drawing/2014/main" val="4069306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[ISW03]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Yuval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Ishai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Amit Sahai, and David A. Wagner. Private Circuits: Securing Hardware against Probing Attacks. In Dan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Boneh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editor, CRYPTO, volume 2729 of Lecture Notes in Computer Science, pages 463–481. Springer, 2003.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375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[RBSG21]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Jan Richter-Brockmann, Pascal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Sasdrich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and Tim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Güneysu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Revisiting Fault Adversary Models - Hardware Faults in Theory and Practice. Cryptology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ePrint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Archive, Report 2021/296, 2021. https://eprint.iacr.org/2021/296.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661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[BBD+15]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Gilles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Barthe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Sonia Belaïd, François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Dupressoir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Pierre-Alain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Fouque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Benjamin Grégoire, and Pierre-Yves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Strub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Verifi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ed Proofs of Higher-Order Masking. In EUROCRYPT, pages 457–485, 2015.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6171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[BBD+16]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Gilles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Barthe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Sonia Belaïd, François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Dupressoir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Pierre-Alain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Fouque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Benjamin Grégoire, Pierre-Yves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Strub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and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Rébecca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Zucchini. Strong Non-Interference and Type-Directed Higher-Order Masking. In SIGSAC, pages 116–129, 2016.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5288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[DN20]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Siemen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Dhooghe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and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Svetla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Nikova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My Gadget Just Cares for Me – How NINA Can Prove Security Against Combined Attacks. In CT-RSA, volume 12006 of Lecture Notes in Computer Science, pages 35–55. Springer, 2020.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73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[KSM20]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David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Knichel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Pascal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Sasdrich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and Amir Moradi. SILVER – Statistical Independence and Leakage Verification. In ASIACRYPT, volume 12491 of Lecture Notes in Computer Science, pages 787–816. Springer, 2020.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3625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>
                          <a:solidFill>
                            <a:srgbClr val="003560"/>
                          </a:solidFill>
                        </a:rPr>
                        <a:t>[RBRSS+21]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Jan Richter-Brockmann,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Aein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Rezaei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Shahmirzadi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Pascal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Sasdrich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Amir Moradi, and Tim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Güneysu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FIVER – Robust Verification of Countermeasures against Fault Injections. IACR Trans.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Cryptogr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Hardw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Embed. Syst., 2021(4):447–473, Aug. 2021.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3796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[HPB21]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Vedad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Hadzic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Robert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Primas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and Roderick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Bloem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Proving SIFA protection of masked redundant circuits. In Automated Technology for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Verifi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cation and Analysis, volume 12971 of Lecture Notes in Computer Science, pages 249–265. Springer, 2021.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692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[DDE+20]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Joan Daemen, Christoph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Dobraunig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Maria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Eichlseder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Hannes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Groß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, Florian Mendel, and Robert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Primas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Protecting against Statistical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Ineff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ective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Fault Attacks. IACR Trans.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Cryptogr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Hardw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Embed. Syst., 2020(3):508–543, 2020.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230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[SMG16]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Tobias Schneider, Amir Moradi, and Tim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Güneysu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ParTI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- Towards Combined Hardware Countermeasures Against Side-Channel and Fault-Injection Attacks. In CRYPTO 2016, volume 9815 of Lecture Notes in Computer Science, pages 302–332. Springer, 2016.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8754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93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Attacks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2</a:t>
            </a:fld>
            <a:r>
              <a:rPr lang="en-US" dirty="0"/>
              <a:t>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1F540FC-8557-0725-C2FD-450F0EF311B2}"/>
              </a:ext>
            </a:extLst>
          </p:cNvPr>
          <p:cNvGrpSpPr/>
          <p:nvPr/>
        </p:nvGrpSpPr>
        <p:grpSpPr>
          <a:xfrm>
            <a:off x="2721344" y="1696794"/>
            <a:ext cx="1633971" cy="1633971"/>
            <a:chOff x="8640000" y="3780000"/>
            <a:chExt cx="2088000" cy="2088000"/>
          </a:xfrm>
          <a:solidFill>
            <a:srgbClr val="003560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5C3C1286-3FAF-CA94-2DA9-D224E2E7EC45}"/>
                </a:ext>
              </a:extLst>
            </p:cNvPr>
            <p:cNvSpPr/>
            <p:nvPr/>
          </p:nvSpPr>
          <p:spPr>
            <a:xfrm>
              <a:off x="9000000" y="4140000"/>
              <a:ext cx="1368000" cy="1368000"/>
            </a:xfrm>
            <a:prstGeom prst="rect">
              <a:avLst/>
            </a:prstGeom>
            <a:grpFill/>
            <a:ln w="1143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E22F1E0-C851-BE14-CA67-1D047B9A3E75}"/>
                </a:ext>
              </a:extLst>
            </p:cNvPr>
            <p:cNvSpPr/>
            <p:nvPr/>
          </p:nvSpPr>
          <p:spPr>
            <a:xfrm>
              <a:off x="9072000" y="3780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6B44303-7303-4738-31B9-54FEF3790FEC}"/>
                </a:ext>
              </a:extLst>
            </p:cNvPr>
            <p:cNvSpPr/>
            <p:nvPr/>
          </p:nvSpPr>
          <p:spPr>
            <a:xfrm>
              <a:off x="9396000" y="3780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6348944-FA5C-CCD7-882D-9FF24CC28E1F}"/>
                </a:ext>
              </a:extLst>
            </p:cNvPr>
            <p:cNvSpPr/>
            <p:nvPr/>
          </p:nvSpPr>
          <p:spPr>
            <a:xfrm>
              <a:off x="9720000" y="3780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CD72A00-96E7-671B-D2E1-0E68010411D6}"/>
                </a:ext>
              </a:extLst>
            </p:cNvPr>
            <p:cNvSpPr/>
            <p:nvPr/>
          </p:nvSpPr>
          <p:spPr>
            <a:xfrm>
              <a:off x="10044000" y="3780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A00F3B9F-0D73-1048-8114-BD984E6D5D24}"/>
                </a:ext>
              </a:extLst>
            </p:cNvPr>
            <p:cNvSpPr/>
            <p:nvPr/>
          </p:nvSpPr>
          <p:spPr>
            <a:xfrm>
              <a:off x="10512000" y="4212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924D6B1-BE9F-CD5B-2DA5-037DD238B86E}"/>
                </a:ext>
              </a:extLst>
            </p:cNvPr>
            <p:cNvSpPr/>
            <p:nvPr/>
          </p:nvSpPr>
          <p:spPr>
            <a:xfrm>
              <a:off x="10512000" y="4536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ED84017B-8B81-E59A-1B64-60BCB3CFB68D}"/>
                </a:ext>
              </a:extLst>
            </p:cNvPr>
            <p:cNvSpPr/>
            <p:nvPr/>
          </p:nvSpPr>
          <p:spPr>
            <a:xfrm>
              <a:off x="10512000" y="4860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5F17AD9-EF1B-3DF5-24F6-3F27F7F4307C}"/>
                </a:ext>
              </a:extLst>
            </p:cNvPr>
            <p:cNvSpPr/>
            <p:nvPr/>
          </p:nvSpPr>
          <p:spPr>
            <a:xfrm>
              <a:off x="10512000" y="5184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C385863-DF7D-7187-1DA2-06B757101322}"/>
                </a:ext>
              </a:extLst>
            </p:cNvPr>
            <p:cNvSpPr/>
            <p:nvPr/>
          </p:nvSpPr>
          <p:spPr>
            <a:xfrm>
              <a:off x="10080000" y="5652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2A4EEA2-950B-7036-5C12-0DBEBE22FA39}"/>
                </a:ext>
              </a:extLst>
            </p:cNvPr>
            <p:cNvSpPr/>
            <p:nvPr/>
          </p:nvSpPr>
          <p:spPr>
            <a:xfrm>
              <a:off x="9756000" y="5652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DA989A6F-C562-2AAE-95D4-68DE1AD2B4A3}"/>
                </a:ext>
              </a:extLst>
            </p:cNvPr>
            <p:cNvSpPr/>
            <p:nvPr/>
          </p:nvSpPr>
          <p:spPr>
            <a:xfrm>
              <a:off x="9432000" y="5652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BC247284-B0A3-FA32-4D53-33534543E433}"/>
                </a:ext>
              </a:extLst>
            </p:cNvPr>
            <p:cNvSpPr/>
            <p:nvPr/>
          </p:nvSpPr>
          <p:spPr>
            <a:xfrm>
              <a:off x="9108000" y="5652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5AEB8B1-B170-4B60-4481-CAFDCD1B1953}"/>
                </a:ext>
              </a:extLst>
            </p:cNvPr>
            <p:cNvSpPr/>
            <p:nvPr/>
          </p:nvSpPr>
          <p:spPr>
            <a:xfrm>
              <a:off x="8640000" y="5220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D6A3F85-9DDD-D789-4D3E-FF7A6AEE75C4}"/>
                </a:ext>
              </a:extLst>
            </p:cNvPr>
            <p:cNvSpPr/>
            <p:nvPr/>
          </p:nvSpPr>
          <p:spPr>
            <a:xfrm>
              <a:off x="8640000" y="4896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625FCA4-6E63-F787-EC2B-6C4727F54B3A}"/>
                </a:ext>
              </a:extLst>
            </p:cNvPr>
            <p:cNvSpPr/>
            <p:nvPr/>
          </p:nvSpPr>
          <p:spPr>
            <a:xfrm>
              <a:off x="8640000" y="4572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B95B0C6E-8660-8BA6-D36A-115B0371096C}"/>
                </a:ext>
              </a:extLst>
            </p:cNvPr>
            <p:cNvSpPr/>
            <p:nvPr/>
          </p:nvSpPr>
          <p:spPr>
            <a:xfrm>
              <a:off x="8640000" y="4248000"/>
              <a:ext cx="216000" cy="216000"/>
            </a:xfrm>
            <a:prstGeom prst="rect">
              <a:avLst/>
            </a:prstGeom>
            <a:grp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2346CD-9087-F2AE-16B6-C82994B53B9B}"/>
              </a:ext>
            </a:extLst>
          </p:cNvPr>
          <p:cNvGrpSpPr/>
          <p:nvPr/>
        </p:nvGrpSpPr>
        <p:grpSpPr>
          <a:xfrm>
            <a:off x="3891868" y="1781310"/>
            <a:ext cx="1408595" cy="1408595"/>
            <a:chOff x="4235446" y="3070950"/>
            <a:chExt cx="1800000" cy="1800000"/>
          </a:xfrm>
        </p:grpSpPr>
        <p:sp>
          <p:nvSpPr>
            <p:cNvPr id="28" name="Bogen 27">
              <a:extLst>
                <a:ext uri="{FF2B5EF4-FFF2-40B4-BE49-F238E27FC236}">
                  <a16:creationId xmlns:a16="http://schemas.microsoft.com/office/drawing/2014/main" id="{B8B3B1DC-DA3C-3BD8-5661-607501229CC9}"/>
                </a:ext>
              </a:extLst>
            </p:cNvPr>
            <p:cNvSpPr/>
            <p:nvPr/>
          </p:nvSpPr>
          <p:spPr>
            <a:xfrm rot="2841009">
              <a:off x="4235446" y="3070950"/>
              <a:ext cx="1800000" cy="1800000"/>
            </a:xfrm>
            <a:prstGeom prst="arc">
              <a:avLst/>
            </a:prstGeom>
            <a:ln w="508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Bogen 28">
              <a:extLst>
                <a:ext uri="{FF2B5EF4-FFF2-40B4-BE49-F238E27FC236}">
                  <a16:creationId xmlns:a16="http://schemas.microsoft.com/office/drawing/2014/main" id="{6C3B5C27-4FC3-BE0B-C8E7-1D5A09F6F956}"/>
                </a:ext>
              </a:extLst>
            </p:cNvPr>
            <p:cNvSpPr/>
            <p:nvPr/>
          </p:nvSpPr>
          <p:spPr>
            <a:xfrm rot="2841009">
              <a:off x="4312498" y="3286950"/>
              <a:ext cx="1440000" cy="1440000"/>
            </a:xfrm>
            <a:prstGeom prst="arc">
              <a:avLst/>
            </a:prstGeom>
            <a:ln w="508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Bogen 29">
              <a:extLst>
                <a:ext uri="{FF2B5EF4-FFF2-40B4-BE49-F238E27FC236}">
                  <a16:creationId xmlns:a16="http://schemas.microsoft.com/office/drawing/2014/main" id="{E11CA547-E8BB-56B0-8B59-70C1AAE63629}"/>
                </a:ext>
              </a:extLst>
            </p:cNvPr>
            <p:cNvSpPr/>
            <p:nvPr/>
          </p:nvSpPr>
          <p:spPr>
            <a:xfrm rot="2841009">
              <a:off x="4403725" y="3502950"/>
              <a:ext cx="1080000" cy="1080000"/>
            </a:xfrm>
            <a:prstGeom prst="arc">
              <a:avLst/>
            </a:prstGeom>
            <a:ln w="508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1661F986-51FD-9162-1779-90FE5E9FFAE7}"/>
              </a:ext>
            </a:extLst>
          </p:cNvPr>
          <p:cNvSpPr/>
          <p:nvPr/>
        </p:nvSpPr>
        <p:spPr>
          <a:xfrm rot="1860000">
            <a:off x="2173834" y="1872099"/>
            <a:ext cx="1183220" cy="56344"/>
          </a:xfrm>
          <a:prstGeom prst="rect">
            <a:avLst/>
          </a:prstGeom>
          <a:solidFill>
            <a:srgbClr val="00356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39E65A9-1F1F-AF97-4920-7696FA099BDD}"/>
              </a:ext>
            </a:extLst>
          </p:cNvPr>
          <p:cNvGrpSpPr/>
          <p:nvPr/>
        </p:nvGrpSpPr>
        <p:grpSpPr>
          <a:xfrm>
            <a:off x="5810418" y="1885429"/>
            <a:ext cx="1690315" cy="1267736"/>
            <a:chOff x="6263156" y="3240000"/>
            <a:chExt cx="2160000" cy="1620000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2590AE0-2A3A-F7B4-71CD-F89D6F411E6B}"/>
                </a:ext>
              </a:extLst>
            </p:cNvPr>
            <p:cNvSpPr/>
            <p:nvPr/>
          </p:nvSpPr>
          <p:spPr>
            <a:xfrm>
              <a:off x="6263156" y="3240000"/>
              <a:ext cx="2160000" cy="1620000"/>
            </a:xfrm>
            <a:prstGeom prst="rect">
              <a:avLst/>
            </a:prstGeom>
            <a:noFill/>
            <a:ln w="508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E09B1C8D-60E2-1129-2115-2BDB86471EC7}"/>
                </a:ext>
              </a:extLst>
            </p:cNvPr>
            <p:cNvSpPr/>
            <p:nvPr/>
          </p:nvSpPr>
          <p:spPr>
            <a:xfrm>
              <a:off x="6444000" y="3420000"/>
              <a:ext cx="1800000" cy="1260000"/>
            </a:xfrm>
            <a:prstGeom prst="rect">
              <a:avLst/>
            </a:prstGeom>
            <a:noFill/>
            <a:ln w="508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7C7BAF3-4F47-6E30-C17D-7FB746E93A53}"/>
                </a:ext>
              </a:extLst>
            </p:cNvPr>
            <p:cNvSpPr/>
            <p:nvPr/>
          </p:nvSpPr>
          <p:spPr>
            <a:xfrm>
              <a:off x="7812000" y="360000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910C674-C58C-FB81-320B-D54A4E2E9931}"/>
                </a:ext>
              </a:extLst>
            </p:cNvPr>
            <p:cNvSpPr/>
            <p:nvPr/>
          </p:nvSpPr>
          <p:spPr>
            <a:xfrm>
              <a:off x="7812000" y="392400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399A808-298E-9B73-9198-80FCC4D3E492}"/>
                </a:ext>
              </a:extLst>
            </p:cNvPr>
            <p:cNvSpPr/>
            <p:nvPr/>
          </p:nvSpPr>
          <p:spPr>
            <a:xfrm>
              <a:off x="7812000" y="424800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C123AD01-5BEC-1C8E-0776-DCD594C0B919}"/>
                </a:ext>
              </a:extLst>
            </p:cNvPr>
            <p:cNvSpPr/>
            <p:nvPr/>
          </p:nvSpPr>
          <p:spPr>
            <a:xfrm>
              <a:off x="6552000" y="3564000"/>
              <a:ext cx="1080000" cy="972000"/>
            </a:xfrm>
            <a:prstGeom prst="roundRect">
              <a:avLst/>
            </a:prstGeom>
            <a:no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E2F4F496-1219-A77B-92D3-57B1248D1855}"/>
                </a:ext>
              </a:extLst>
            </p:cNvPr>
            <p:cNvSpPr/>
            <p:nvPr/>
          </p:nvSpPr>
          <p:spPr>
            <a:xfrm>
              <a:off x="6772508" y="3646950"/>
              <a:ext cx="628650" cy="823930"/>
            </a:xfrm>
            <a:custGeom>
              <a:avLst/>
              <a:gdLst>
                <a:gd name="connsiteX0" fmla="*/ 0 w 628650"/>
                <a:gd name="connsiteY0" fmla="*/ 545393 h 823930"/>
                <a:gd name="connsiteX1" fmla="*/ 133350 w 628650"/>
                <a:gd name="connsiteY1" fmla="*/ 135818 h 823930"/>
                <a:gd name="connsiteX2" fmla="*/ 180975 w 628650"/>
                <a:gd name="connsiteY2" fmla="*/ 821618 h 823930"/>
                <a:gd name="connsiteX3" fmla="*/ 266700 w 628650"/>
                <a:gd name="connsiteY3" fmla="*/ 373943 h 823930"/>
                <a:gd name="connsiteX4" fmla="*/ 295275 w 628650"/>
                <a:gd name="connsiteY4" fmla="*/ 802568 h 823930"/>
                <a:gd name="connsiteX5" fmla="*/ 447675 w 628650"/>
                <a:gd name="connsiteY5" fmla="*/ 2468 h 823930"/>
                <a:gd name="connsiteX6" fmla="*/ 466725 w 628650"/>
                <a:gd name="connsiteY6" fmla="*/ 545393 h 823930"/>
                <a:gd name="connsiteX7" fmla="*/ 542925 w 628650"/>
                <a:gd name="connsiteY7" fmla="*/ 345368 h 823930"/>
                <a:gd name="connsiteX8" fmla="*/ 628650 w 628650"/>
                <a:gd name="connsiteY8" fmla="*/ 707318 h 823930"/>
                <a:gd name="connsiteX9" fmla="*/ 628650 w 628650"/>
                <a:gd name="connsiteY9" fmla="*/ 707318 h 8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650" h="823930">
                  <a:moveTo>
                    <a:pt x="0" y="545393"/>
                  </a:moveTo>
                  <a:cubicBezTo>
                    <a:pt x="51594" y="317587"/>
                    <a:pt x="103188" y="89781"/>
                    <a:pt x="133350" y="135818"/>
                  </a:cubicBezTo>
                  <a:cubicBezTo>
                    <a:pt x="163512" y="181855"/>
                    <a:pt x="158750" y="781931"/>
                    <a:pt x="180975" y="821618"/>
                  </a:cubicBezTo>
                  <a:cubicBezTo>
                    <a:pt x="203200" y="861305"/>
                    <a:pt x="247650" y="377118"/>
                    <a:pt x="266700" y="373943"/>
                  </a:cubicBezTo>
                  <a:cubicBezTo>
                    <a:pt x="285750" y="370768"/>
                    <a:pt x="265113" y="864480"/>
                    <a:pt x="295275" y="802568"/>
                  </a:cubicBezTo>
                  <a:cubicBezTo>
                    <a:pt x="325437" y="740656"/>
                    <a:pt x="419100" y="45330"/>
                    <a:pt x="447675" y="2468"/>
                  </a:cubicBezTo>
                  <a:cubicBezTo>
                    <a:pt x="476250" y="-40394"/>
                    <a:pt x="450850" y="488243"/>
                    <a:pt x="466725" y="545393"/>
                  </a:cubicBezTo>
                  <a:cubicBezTo>
                    <a:pt x="482600" y="602543"/>
                    <a:pt x="515938" y="318381"/>
                    <a:pt x="542925" y="345368"/>
                  </a:cubicBezTo>
                  <a:cubicBezTo>
                    <a:pt x="569912" y="372355"/>
                    <a:pt x="628650" y="707318"/>
                    <a:pt x="628650" y="707318"/>
                  </a:cubicBezTo>
                  <a:lnTo>
                    <a:pt x="628650" y="707318"/>
                  </a:lnTo>
                </a:path>
              </a:pathLst>
            </a:custGeom>
            <a:noFill/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Zylinder 39">
            <a:extLst>
              <a:ext uri="{FF2B5EF4-FFF2-40B4-BE49-F238E27FC236}">
                <a16:creationId xmlns:a16="http://schemas.microsoft.com/office/drawing/2014/main" id="{FE15C19A-B2C3-97DC-1A1A-E59078B2DA92}"/>
              </a:ext>
            </a:extLst>
          </p:cNvPr>
          <p:cNvSpPr/>
          <p:nvPr/>
        </p:nvSpPr>
        <p:spPr>
          <a:xfrm rot="18031180" flipH="1">
            <a:off x="1586848" y="574655"/>
            <a:ext cx="281719" cy="1408595"/>
          </a:xfrm>
          <a:prstGeom prst="can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29E64BA-A8C7-94D1-5BE9-EC4D35A51B51}"/>
              </a:ext>
            </a:extLst>
          </p:cNvPr>
          <p:cNvSpPr txBox="1"/>
          <p:nvPr/>
        </p:nvSpPr>
        <p:spPr>
          <a:xfrm>
            <a:off x="5625830" y="3462243"/>
            <a:ext cx="2076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560"/>
                </a:solidFill>
              </a:rPr>
              <a:t>Side-Channel Attacks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66AB9E3-829C-EE12-BB24-D47B1765FF7E}"/>
              </a:ext>
            </a:extLst>
          </p:cNvPr>
          <p:cNvSpPr txBox="1"/>
          <p:nvPr/>
        </p:nvSpPr>
        <p:spPr>
          <a:xfrm>
            <a:off x="728870" y="3462243"/>
            <a:ext cx="2076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560"/>
                </a:solidFill>
              </a:rPr>
              <a:t>Fault-Injection Attacks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7D903BF-B9D1-1B03-451C-AA6289865877}"/>
              </a:ext>
            </a:extLst>
          </p:cNvPr>
          <p:cNvSpPr txBox="1"/>
          <p:nvPr/>
        </p:nvSpPr>
        <p:spPr>
          <a:xfrm>
            <a:off x="1115616" y="4223903"/>
            <a:ext cx="624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560"/>
                </a:solidFill>
              </a:rPr>
              <a:t>A powerful attacker may combine both attack vectors!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AE96B8D-122A-B43E-F69D-8AF29D505620}"/>
              </a:ext>
            </a:extLst>
          </p:cNvPr>
          <p:cNvGrpSpPr>
            <a:grpSpLocks noChangeAspect="1"/>
          </p:cNvGrpSpPr>
          <p:nvPr/>
        </p:nvGrpSpPr>
        <p:grpSpPr>
          <a:xfrm>
            <a:off x="3282460" y="2195032"/>
            <a:ext cx="512687" cy="637494"/>
            <a:chOff x="1385315" y="1787822"/>
            <a:chExt cx="360040" cy="447687"/>
          </a:xfrm>
        </p:grpSpPr>
        <p:sp>
          <p:nvSpPr>
            <p:cNvPr id="7" name="Pfeil: 180-Grad 6">
              <a:extLst>
                <a:ext uri="{FF2B5EF4-FFF2-40B4-BE49-F238E27FC236}">
                  <a16:creationId xmlns:a16="http://schemas.microsoft.com/office/drawing/2014/main" id="{A91F7BBC-E52D-4613-31D7-60EE43C34E40}"/>
                </a:ext>
              </a:extLst>
            </p:cNvPr>
            <p:cNvSpPr/>
            <p:nvPr/>
          </p:nvSpPr>
          <p:spPr>
            <a:xfrm>
              <a:off x="1421656" y="1787822"/>
              <a:ext cx="288000" cy="384395"/>
            </a:xfrm>
            <a:prstGeom prst="uturnArrow">
              <a:avLst>
                <a:gd name="adj1" fmla="val 14292"/>
                <a:gd name="adj2" fmla="val 6733"/>
                <a:gd name="adj3" fmla="val 0"/>
                <a:gd name="adj4" fmla="val 43750"/>
                <a:gd name="adj5" fmla="val 75000"/>
              </a:avLst>
            </a:prstGeom>
            <a:solidFill>
              <a:schemeClr val="bg1"/>
            </a:solidFill>
            <a:ln w="127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CD6AEF64-65A1-3554-700E-71EDB4162F77}"/>
                </a:ext>
              </a:extLst>
            </p:cNvPr>
            <p:cNvSpPr/>
            <p:nvPr/>
          </p:nvSpPr>
          <p:spPr>
            <a:xfrm>
              <a:off x="1385315" y="1983509"/>
              <a:ext cx="360040" cy="252000"/>
            </a:xfrm>
            <a:prstGeom prst="roundRect">
              <a:avLst>
                <a:gd name="adj" fmla="val 10052"/>
              </a:avLst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35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96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 animBg="1"/>
      <p:bldP spid="43" grpId="0"/>
      <p:bldP spid="45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9A758-F5BB-38B3-EB34-5AB432C5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Verification</a:t>
            </a:r>
            <a:r>
              <a:rPr lang="de-DE" dirty="0"/>
              <a:t> Concept – Circuit Model</a:t>
            </a:r>
            <a:br>
              <a:rPr lang="de-DE" dirty="0"/>
            </a:b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E61023-099A-E6A7-8FB1-2CA1A683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E459F2-3EE9-C7CB-2ECD-7266CA3A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372158-C273-09B3-0A49-F970128E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20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2EAA75-95C5-7808-ED19-2286CB234A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520" y="2345923"/>
            <a:ext cx="1914758" cy="1474471"/>
          </a:xfrm>
          <a:prstGeom prst="rect">
            <a:avLst/>
          </a:prstGeom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BA012F2-1D85-DF1E-1427-C1D3CD175089}"/>
              </a:ext>
            </a:extLst>
          </p:cNvPr>
          <p:cNvGrpSpPr>
            <a:grpSpLocks noChangeAspect="1"/>
          </p:cNvGrpSpPr>
          <p:nvPr/>
        </p:nvGrpSpPr>
        <p:grpSpPr>
          <a:xfrm>
            <a:off x="2987824" y="1728937"/>
            <a:ext cx="3132000" cy="2787029"/>
            <a:chOff x="4572000" y="1059582"/>
            <a:chExt cx="4247872" cy="378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B854E82-19F0-361F-39E8-8E2CA819A06F}"/>
                </a:ext>
              </a:extLst>
            </p:cNvPr>
            <p:cNvSpPr/>
            <p:nvPr/>
          </p:nvSpPr>
          <p:spPr>
            <a:xfrm>
              <a:off x="4572000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1478E1F-E421-7741-99CB-D357EE4D94C5}"/>
                </a:ext>
              </a:extLst>
            </p:cNvPr>
            <p:cNvSpPr/>
            <p:nvPr/>
          </p:nvSpPr>
          <p:spPr>
            <a:xfrm>
              <a:off x="5219972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09DD9AA-FE87-18E8-B3E2-9D6C16DC6971}"/>
                </a:ext>
              </a:extLst>
            </p:cNvPr>
            <p:cNvSpPr/>
            <p:nvPr/>
          </p:nvSpPr>
          <p:spPr>
            <a:xfrm>
              <a:off x="5867944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C0148BE-0B4C-A3A2-3D60-C7B23FB4F4CB}"/>
                </a:ext>
              </a:extLst>
            </p:cNvPr>
            <p:cNvSpPr/>
            <p:nvPr/>
          </p:nvSpPr>
          <p:spPr>
            <a:xfrm>
              <a:off x="6515916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286F34D-E73E-B01B-B123-CCAEE13E6297}"/>
                </a:ext>
              </a:extLst>
            </p:cNvPr>
            <p:cNvSpPr/>
            <p:nvPr/>
          </p:nvSpPr>
          <p:spPr>
            <a:xfrm>
              <a:off x="7163888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7303EB0-41A3-2319-0A7D-DDA3BEA7186B}"/>
                </a:ext>
              </a:extLst>
            </p:cNvPr>
            <p:cNvSpPr/>
            <p:nvPr/>
          </p:nvSpPr>
          <p:spPr>
            <a:xfrm>
              <a:off x="7811860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25A3066-CADA-C87E-DCDB-DF625CBA5546}"/>
                </a:ext>
              </a:extLst>
            </p:cNvPr>
            <p:cNvSpPr/>
            <p:nvPr/>
          </p:nvSpPr>
          <p:spPr>
            <a:xfrm>
              <a:off x="8459832" y="105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22E8355-1A2D-8BED-242B-8409A6DDB1D2}"/>
                </a:ext>
              </a:extLst>
            </p:cNvPr>
            <p:cNvSpPr/>
            <p:nvPr/>
          </p:nvSpPr>
          <p:spPr>
            <a:xfrm>
              <a:off x="4931972" y="1743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OR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468F8CD-AB3F-BCCA-9E7D-2AC3AB5DF596}"/>
                </a:ext>
              </a:extLst>
            </p:cNvPr>
            <p:cNvSpPr/>
            <p:nvPr/>
          </p:nvSpPr>
          <p:spPr>
            <a:xfrm>
              <a:off x="6227972" y="1743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AND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A271A3B-3C81-2EF2-947F-EC646DDDB378}"/>
                </a:ext>
              </a:extLst>
            </p:cNvPr>
            <p:cNvSpPr/>
            <p:nvPr/>
          </p:nvSpPr>
          <p:spPr>
            <a:xfrm>
              <a:off x="8171972" y="1743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AND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6FE94C8-4181-E22C-7B8B-F16536504111}"/>
                </a:ext>
              </a:extLst>
            </p:cNvPr>
            <p:cNvSpPr/>
            <p:nvPr/>
          </p:nvSpPr>
          <p:spPr>
            <a:xfrm>
              <a:off x="5564434" y="2427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INV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2AC37B0-E0CC-F708-EC35-3C4484379E11}"/>
                </a:ext>
              </a:extLst>
            </p:cNvPr>
            <p:cNvSpPr/>
            <p:nvPr/>
          </p:nvSpPr>
          <p:spPr>
            <a:xfrm>
              <a:off x="7523972" y="2427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AND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1630C6C-E899-9FD9-D8AA-20C62337B480}"/>
                </a:ext>
              </a:extLst>
            </p:cNvPr>
            <p:cNvSpPr/>
            <p:nvPr/>
          </p:nvSpPr>
          <p:spPr>
            <a:xfrm>
              <a:off x="4931972" y="3111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AND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D9B2DA9-498F-43F5-70AC-A97FC5C8C71C}"/>
                </a:ext>
              </a:extLst>
            </p:cNvPr>
            <p:cNvSpPr/>
            <p:nvPr/>
          </p:nvSpPr>
          <p:spPr>
            <a:xfrm>
              <a:off x="6227972" y="3111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XOR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A6A8BBE-E91A-BE6C-BDC4-D34AFB8A139D}"/>
                </a:ext>
              </a:extLst>
            </p:cNvPr>
            <p:cNvSpPr/>
            <p:nvPr/>
          </p:nvSpPr>
          <p:spPr>
            <a:xfrm>
              <a:off x="8171972" y="3111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INV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09B9552-4CC3-9BD3-E392-F3B1C2C54780}"/>
                </a:ext>
              </a:extLst>
            </p:cNvPr>
            <p:cNvSpPr/>
            <p:nvPr/>
          </p:nvSpPr>
          <p:spPr>
            <a:xfrm>
              <a:off x="4931972" y="3795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REG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1A65850-6DD3-560F-A52F-B65BF997A433}"/>
                </a:ext>
              </a:extLst>
            </p:cNvPr>
            <p:cNvSpPr/>
            <p:nvPr/>
          </p:nvSpPr>
          <p:spPr>
            <a:xfrm>
              <a:off x="8171972" y="3795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REG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807BCE9-F7D2-9A00-D52F-2AF3E7D0F0C1}"/>
                </a:ext>
              </a:extLst>
            </p:cNvPr>
            <p:cNvSpPr/>
            <p:nvPr/>
          </p:nvSpPr>
          <p:spPr>
            <a:xfrm>
              <a:off x="6011972" y="3795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REG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F09BCB4-2B4F-DB25-468A-F21F437D5909}"/>
                </a:ext>
              </a:extLst>
            </p:cNvPr>
            <p:cNvSpPr/>
            <p:nvPr/>
          </p:nvSpPr>
          <p:spPr>
            <a:xfrm>
              <a:off x="7091972" y="3795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REG</a:t>
              </a:r>
            </a:p>
          </p:txBody>
        </p: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4B70C22-3FB0-EA3E-55FC-CA449B06A94A}"/>
                </a:ext>
              </a:extLst>
            </p:cNvPr>
            <p:cNvCxnSpPr>
              <a:stCxn id="8" idx="4"/>
              <a:endCxn id="15" idx="1"/>
            </p:cNvCxnSpPr>
            <p:nvPr/>
          </p:nvCxnSpPr>
          <p:spPr>
            <a:xfrm>
              <a:off x="4752020" y="1419582"/>
              <a:ext cx="232679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CE4C304B-5CAA-8438-0CA0-69CEE9A117CF}"/>
                </a:ext>
              </a:extLst>
            </p:cNvPr>
            <p:cNvCxnSpPr>
              <a:cxnSpLocks/>
              <a:stCxn id="9" idx="4"/>
              <a:endCxn id="15" idx="7"/>
            </p:cNvCxnSpPr>
            <p:nvPr/>
          </p:nvCxnSpPr>
          <p:spPr>
            <a:xfrm flipH="1">
              <a:off x="5239285" y="1419582"/>
              <a:ext cx="160707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5D260316-3373-DD17-37C6-50D90837DE10}"/>
                </a:ext>
              </a:extLst>
            </p:cNvPr>
            <p:cNvCxnSpPr>
              <a:cxnSpLocks/>
              <a:stCxn id="10" idx="4"/>
              <a:endCxn id="16" idx="1"/>
            </p:cNvCxnSpPr>
            <p:nvPr/>
          </p:nvCxnSpPr>
          <p:spPr>
            <a:xfrm>
              <a:off x="6047964" y="1419582"/>
              <a:ext cx="232735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C15B0F32-29C2-E5A5-0EDE-265CBD39CBD2}"/>
                </a:ext>
              </a:extLst>
            </p:cNvPr>
            <p:cNvCxnSpPr>
              <a:cxnSpLocks/>
              <a:stCxn id="11" idx="4"/>
              <a:endCxn id="16" idx="7"/>
            </p:cNvCxnSpPr>
            <p:nvPr/>
          </p:nvCxnSpPr>
          <p:spPr>
            <a:xfrm flipH="1">
              <a:off x="6535285" y="1419582"/>
              <a:ext cx="160651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3C7BB943-CCEF-2E3D-A7D3-4A88E734F5D7}"/>
                </a:ext>
              </a:extLst>
            </p:cNvPr>
            <p:cNvCxnSpPr>
              <a:cxnSpLocks/>
              <a:stCxn id="12" idx="4"/>
              <a:endCxn id="19" idx="1"/>
            </p:cNvCxnSpPr>
            <p:nvPr/>
          </p:nvCxnSpPr>
          <p:spPr>
            <a:xfrm>
              <a:off x="7343908" y="1419582"/>
              <a:ext cx="232791" cy="1060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2E39A496-56E2-5193-EE9A-FDDB2E901821}"/>
                </a:ext>
              </a:extLst>
            </p:cNvPr>
            <p:cNvCxnSpPr>
              <a:cxnSpLocks/>
              <a:stCxn id="13" idx="4"/>
              <a:endCxn id="17" idx="1"/>
            </p:cNvCxnSpPr>
            <p:nvPr/>
          </p:nvCxnSpPr>
          <p:spPr>
            <a:xfrm>
              <a:off x="7991880" y="1419582"/>
              <a:ext cx="232819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96D52C91-B19F-A264-F6A6-1CFFE416658C}"/>
                </a:ext>
              </a:extLst>
            </p:cNvPr>
            <p:cNvCxnSpPr>
              <a:cxnSpLocks/>
              <a:stCxn id="14" idx="4"/>
              <a:endCxn id="17" idx="7"/>
            </p:cNvCxnSpPr>
            <p:nvPr/>
          </p:nvCxnSpPr>
          <p:spPr>
            <a:xfrm flipH="1">
              <a:off x="8479285" y="1419582"/>
              <a:ext cx="160567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250EB860-C66D-79CA-E7F2-9D1D9C8B4E47}"/>
                </a:ext>
              </a:extLst>
            </p:cNvPr>
            <p:cNvCxnSpPr>
              <a:cxnSpLocks/>
              <a:stCxn id="17" idx="4"/>
              <a:endCxn id="19" idx="7"/>
            </p:cNvCxnSpPr>
            <p:nvPr/>
          </p:nvCxnSpPr>
          <p:spPr>
            <a:xfrm flipH="1">
              <a:off x="7831285" y="2103582"/>
              <a:ext cx="520707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64E211D6-EB62-4940-319A-47FBF93FC5C0}"/>
                </a:ext>
              </a:extLst>
            </p:cNvPr>
            <p:cNvCxnSpPr>
              <a:cxnSpLocks/>
              <a:stCxn id="15" idx="4"/>
              <a:endCxn id="20" idx="0"/>
            </p:cNvCxnSpPr>
            <p:nvPr/>
          </p:nvCxnSpPr>
          <p:spPr>
            <a:xfrm>
              <a:off x="5111992" y="2103582"/>
              <a:ext cx="0" cy="1008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E9EE3FA0-9E7A-7B04-CD8F-A7CE6ED2CD9D}"/>
                </a:ext>
              </a:extLst>
            </p:cNvPr>
            <p:cNvCxnSpPr>
              <a:cxnSpLocks/>
              <a:stCxn id="16" idx="3"/>
              <a:endCxn id="18" idx="7"/>
            </p:cNvCxnSpPr>
            <p:nvPr/>
          </p:nvCxnSpPr>
          <p:spPr>
            <a:xfrm flipH="1">
              <a:off x="5871747" y="2050861"/>
              <a:ext cx="408952" cy="429442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2B4D2190-EC25-E6E3-DDCC-7E13E1F44441}"/>
                </a:ext>
              </a:extLst>
            </p:cNvPr>
            <p:cNvCxnSpPr>
              <a:cxnSpLocks/>
              <a:stCxn id="18" idx="3"/>
              <a:endCxn id="20" idx="7"/>
            </p:cNvCxnSpPr>
            <p:nvPr/>
          </p:nvCxnSpPr>
          <p:spPr>
            <a:xfrm flipH="1">
              <a:off x="5239285" y="2734861"/>
              <a:ext cx="377876" cy="429442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F210E7F-1F3D-C22C-9206-8CBCB3EAE355}"/>
                </a:ext>
              </a:extLst>
            </p:cNvPr>
            <p:cNvCxnSpPr>
              <a:cxnSpLocks/>
              <a:stCxn id="20" idx="4"/>
              <a:endCxn id="23" idx="0"/>
            </p:cNvCxnSpPr>
            <p:nvPr/>
          </p:nvCxnSpPr>
          <p:spPr>
            <a:xfrm>
              <a:off x="5111992" y="3471582"/>
              <a:ext cx="0" cy="324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BDDA8F29-964D-41AE-90D9-24BE7D4C7F89}"/>
                </a:ext>
              </a:extLst>
            </p:cNvPr>
            <p:cNvCxnSpPr>
              <a:cxnSpLocks/>
              <a:stCxn id="21" idx="3"/>
              <a:endCxn id="25" idx="0"/>
            </p:cNvCxnSpPr>
            <p:nvPr/>
          </p:nvCxnSpPr>
          <p:spPr>
            <a:xfrm flipH="1">
              <a:off x="6191992" y="3418861"/>
              <a:ext cx="88707" cy="376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8BF925AE-067A-8BEF-F9CF-3E47B4EEB94C}"/>
                </a:ext>
              </a:extLst>
            </p:cNvPr>
            <p:cNvCxnSpPr>
              <a:cxnSpLocks/>
              <a:stCxn id="21" idx="5"/>
              <a:endCxn id="26" idx="1"/>
            </p:cNvCxnSpPr>
            <p:nvPr/>
          </p:nvCxnSpPr>
          <p:spPr>
            <a:xfrm>
              <a:off x="6535285" y="3418861"/>
              <a:ext cx="609414" cy="429442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C3408E9F-D9EF-9779-FAC3-1F689FC18720}"/>
                </a:ext>
              </a:extLst>
            </p:cNvPr>
            <p:cNvCxnSpPr>
              <a:cxnSpLocks/>
              <a:stCxn id="16" idx="4"/>
              <a:endCxn id="21" idx="0"/>
            </p:cNvCxnSpPr>
            <p:nvPr/>
          </p:nvCxnSpPr>
          <p:spPr>
            <a:xfrm>
              <a:off x="6407992" y="2103582"/>
              <a:ext cx="0" cy="1008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B23307C8-32F9-C299-C873-78ABBDE6B5F1}"/>
                </a:ext>
              </a:extLst>
            </p:cNvPr>
            <p:cNvCxnSpPr>
              <a:cxnSpLocks/>
              <a:stCxn id="19" idx="3"/>
              <a:endCxn id="21" idx="7"/>
            </p:cNvCxnSpPr>
            <p:nvPr/>
          </p:nvCxnSpPr>
          <p:spPr>
            <a:xfrm flipH="1">
              <a:off x="6535285" y="2734861"/>
              <a:ext cx="1041414" cy="429442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F4B9529E-8BDB-C074-B839-E9C886207559}"/>
                </a:ext>
              </a:extLst>
            </p:cNvPr>
            <p:cNvCxnSpPr>
              <a:cxnSpLocks/>
              <a:stCxn id="19" idx="5"/>
              <a:endCxn id="22" idx="1"/>
            </p:cNvCxnSpPr>
            <p:nvPr/>
          </p:nvCxnSpPr>
          <p:spPr>
            <a:xfrm>
              <a:off x="7831285" y="2734861"/>
              <a:ext cx="393414" cy="429442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AF01A62E-EEAD-8E9F-09B6-01772125269C}"/>
                </a:ext>
              </a:extLst>
            </p:cNvPr>
            <p:cNvCxnSpPr>
              <a:cxnSpLocks/>
              <a:stCxn id="22" idx="4"/>
              <a:endCxn id="24" idx="0"/>
            </p:cNvCxnSpPr>
            <p:nvPr/>
          </p:nvCxnSpPr>
          <p:spPr>
            <a:xfrm>
              <a:off x="8351992" y="3471582"/>
              <a:ext cx="0" cy="324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3BC1101D-58DA-5D0A-BDB9-01A8A5704E6D}"/>
                </a:ext>
              </a:extLst>
            </p:cNvPr>
            <p:cNvSpPr/>
            <p:nvPr/>
          </p:nvSpPr>
          <p:spPr>
            <a:xfrm>
              <a:off x="4931972" y="447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OUT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C40341CE-AE6C-AB05-FD52-13E74C69311B}"/>
                </a:ext>
              </a:extLst>
            </p:cNvPr>
            <p:cNvSpPr/>
            <p:nvPr/>
          </p:nvSpPr>
          <p:spPr>
            <a:xfrm>
              <a:off x="8171972" y="447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OUT</a:t>
              </a: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8CB077F-886E-4E77-ACAE-831928ACE5CB}"/>
                </a:ext>
              </a:extLst>
            </p:cNvPr>
            <p:cNvSpPr/>
            <p:nvPr/>
          </p:nvSpPr>
          <p:spPr>
            <a:xfrm>
              <a:off x="6011972" y="447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OUT</a:t>
              </a: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2389961-0C67-D3DE-1D3B-CB6690EE60C9}"/>
                </a:ext>
              </a:extLst>
            </p:cNvPr>
            <p:cNvSpPr/>
            <p:nvPr/>
          </p:nvSpPr>
          <p:spPr>
            <a:xfrm>
              <a:off x="7091972" y="4479582"/>
              <a:ext cx="360040" cy="360000"/>
            </a:xfrm>
            <a:prstGeom prst="ellipse">
              <a:avLst/>
            </a:prstGeom>
            <a:noFill/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b="1" dirty="0">
                  <a:solidFill>
                    <a:srgbClr val="003560"/>
                  </a:solidFill>
                </a:rPr>
                <a:t>OUT</a:t>
              </a:r>
            </a:p>
          </p:txBody>
        </p:sp>
        <p:cxnSp>
          <p:nvCxnSpPr>
            <p:cNvPr id="49" name="Gerade Verbindung mit Pfeil 48">
              <a:extLst>
                <a:ext uri="{FF2B5EF4-FFF2-40B4-BE49-F238E27FC236}">
                  <a16:creationId xmlns:a16="http://schemas.microsoft.com/office/drawing/2014/main" id="{A958B69B-BFBD-54DD-C5EE-B80BC1BEA1AD}"/>
                </a:ext>
              </a:extLst>
            </p:cNvPr>
            <p:cNvCxnSpPr>
              <a:cxnSpLocks/>
              <a:stCxn id="23" idx="4"/>
              <a:endCxn id="45" idx="0"/>
            </p:cNvCxnSpPr>
            <p:nvPr/>
          </p:nvCxnSpPr>
          <p:spPr>
            <a:xfrm>
              <a:off x="5111992" y="4155582"/>
              <a:ext cx="0" cy="324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9FEA40ED-9DAD-199F-C03B-AF98B90B98F6}"/>
                </a:ext>
              </a:extLst>
            </p:cNvPr>
            <p:cNvCxnSpPr>
              <a:cxnSpLocks/>
              <a:stCxn id="25" idx="4"/>
              <a:endCxn id="47" idx="0"/>
            </p:cNvCxnSpPr>
            <p:nvPr/>
          </p:nvCxnSpPr>
          <p:spPr>
            <a:xfrm>
              <a:off x="6191992" y="4155582"/>
              <a:ext cx="0" cy="324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7237977C-581D-4D12-08A3-71A65D1D5B9C}"/>
                </a:ext>
              </a:extLst>
            </p:cNvPr>
            <p:cNvCxnSpPr>
              <a:cxnSpLocks/>
            </p:cNvCxnSpPr>
            <p:nvPr/>
          </p:nvCxnSpPr>
          <p:spPr>
            <a:xfrm>
              <a:off x="7271992" y="4155582"/>
              <a:ext cx="0" cy="324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AE36A295-6D8A-2A8D-4E78-1437994A6610}"/>
                </a:ext>
              </a:extLst>
            </p:cNvPr>
            <p:cNvCxnSpPr>
              <a:cxnSpLocks/>
            </p:cNvCxnSpPr>
            <p:nvPr/>
          </p:nvCxnSpPr>
          <p:spPr>
            <a:xfrm>
              <a:off x="8351992" y="4155582"/>
              <a:ext cx="0" cy="324000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F4231400-309E-2E20-DEA2-B115CEA356AA}"/>
              </a:ext>
            </a:extLst>
          </p:cNvPr>
          <p:cNvSpPr txBox="1"/>
          <p:nvPr/>
        </p:nvSpPr>
        <p:spPr>
          <a:xfrm>
            <a:off x="2987824" y="1080000"/>
            <a:ext cx="306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560"/>
                </a:solidFill>
              </a:rPr>
              <a:t>Directed Acyclic Graph (DAG)</a:t>
            </a:r>
          </a:p>
        </p:txBody>
      </p:sp>
      <p:sp>
        <p:nvSpPr>
          <p:cNvPr id="56" name="Pfeil: nach rechts 55">
            <a:extLst>
              <a:ext uri="{FF2B5EF4-FFF2-40B4-BE49-F238E27FC236}">
                <a16:creationId xmlns:a16="http://schemas.microsoft.com/office/drawing/2014/main" id="{526CE27C-5FE6-D1AB-A1D1-F8F32B506C2D}"/>
              </a:ext>
            </a:extLst>
          </p:cNvPr>
          <p:cNvSpPr/>
          <p:nvPr/>
        </p:nvSpPr>
        <p:spPr>
          <a:xfrm>
            <a:off x="2339752" y="3002475"/>
            <a:ext cx="584748" cy="230832"/>
          </a:xfrm>
          <a:prstGeom prst="rightArrow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7" name="Pfeil: nach rechts 56">
            <a:extLst>
              <a:ext uri="{FF2B5EF4-FFF2-40B4-BE49-F238E27FC236}">
                <a16:creationId xmlns:a16="http://schemas.microsoft.com/office/drawing/2014/main" id="{847A7180-D54E-C103-C0B4-BE3CABB4B6BD}"/>
              </a:ext>
            </a:extLst>
          </p:cNvPr>
          <p:cNvSpPr/>
          <p:nvPr/>
        </p:nvSpPr>
        <p:spPr>
          <a:xfrm>
            <a:off x="6444208" y="3002475"/>
            <a:ext cx="584748" cy="230832"/>
          </a:xfrm>
          <a:prstGeom prst="rightArrow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0A86F02B-AF4C-EBC0-6E3D-49C9C01EE7B9}"/>
              </a:ext>
            </a:extLst>
          </p:cNvPr>
          <p:cNvGrpSpPr>
            <a:grpSpLocks noChangeAspect="1"/>
          </p:cNvGrpSpPr>
          <p:nvPr/>
        </p:nvGrpSpPr>
        <p:grpSpPr>
          <a:xfrm>
            <a:off x="7198646" y="1630171"/>
            <a:ext cx="1728000" cy="2786927"/>
            <a:chOff x="6808458" y="813338"/>
            <a:chExt cx="2232384" cy="3600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D6E61F22-1A18-465A-51F7-B236281CF60F}"/>
                    </a:ext>
                  </a:extLst>
                </p:cNvPr>
                <p:cNvSpPr/>
                <p:nvPr/>
              </p:nvSpPr>
              <p:spPr>
                <a:xfrm>
                  <a:off x="7528458" y="1425738"/>
                  <a:ext cx="360040" cy="360000"/>
                </a:xfrm>
                <a:prstGeom prst="ellipse">
                  <a:avLst/>
                </a:prstGeom>
                <a:noFill/>
                <a:ln w="19050">
                  <a:solidFill>
                    <a:srgbClr val="00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bIns="108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D6E61F22-1A18-465A-51F7-B236281CF6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8458" y="1425738"/>
                  <a:ext cx="360040" cy="3600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rgbClr val="00356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8E04FD46-3249-6CE8-442E-C14892B820EF}"/>
                </a:ext>
              </a:extLst>
            </p:cNvPr>
            <p:cNvSpPr/>
            <p:nvPr/>
          </p:nvSpPr>
          <p:spPr>
            <a:xfrm>
              <a:off x="8536842" y="4125738"/>
              <a:ext cx="504000" cy="288000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3560"/>
                  </a:solidFill>
                </a:rPr>
                <a:t>1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550AA85-5C83-7F15-2093-F75D4D3B14CF}"/>
                </a:ext>
              </a:extLst>
            </p:cNvPr>
            <p:cNvSpPr/>
            <p:nvPr/>
          </p:nvSpPr>
          <p:spPr>
            <a:xfrm>
              <a:off x="6808458" y="4125738"/>
              <a:ext cx="504000" cy="288000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 w="1905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3560"/>
                  </a:solidFill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5D2AE29-2C9F-8D8D-0BC5-227E2DCDA234}"/>
                    </a:ext>
                  </a:extLst>
                </p:cNvPr>
                <p:cNvSpPr/>
                <p:nvPr/>
              </p:nvSpPr>
              <p:spPr>
                <a:xfrm>
                  <a:off x="7816458" y="2325738"/>
                  <a:ext cx="360040" cy="360000"/>
                </a:xfrm>
                <a:prstGeom prst="ellipse">
                  <a:avLst/>
                </a:prstGeom>
                <a:noFill/>
                <a:ln w="19050">
                  <a:solidFill>
                    <a:srgbClr val="00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bIns="108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5D2AE29-2C9F-8D8D-0BC5-227E2DCDA2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6458" y="2325738"/>
                  <a:ext cx="360040" cy="360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rgbClr val="00356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035C57A-D609-C98B-C05D-58FE43766749}"/>
                    </a:ext>
                  </a:extLst>
                </p:cNvPr>
                <p:cNvSpPr/>
                <p:nvPr/>
              </p:nvSpPr>
              <p:spPr>
                <a:xfrm>
                  <a:off x="8104458" y="3225738"/>
                  <a:ext cx="360040" cy="360000"/>
                </a:xfrm>
                <a:prstGeom prst="ellipse">
                  <a:avLst/>
                </a:prstGeom>
                <a:noFill/>
                <a:ln w="19050">
                  <a:solidFill>
                    <a:srgbClr val="00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bIns="108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035C57A-D609-C98B-C05D-58FE43766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4458" y="3225738"/>
                  <a:ext cx="360040" cy="3600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00356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CC3A1BAC-712C-FBAA-10FD-D71C133B3EE8}"/>
                </a:ext>
              </a:extLst>
            </p:cNvPr>
            <p:cNvCxnSpPr>
              <a:stCxn id="58" idx="3"/>
              <a:endCxn id="60" idx="0"/>
            </p:cNvCxnSpPr>
            <p:nvPr/>
          </p:nvCxnSpPr>
          <p:spPr>
            <a:xfrm flipH="1">
              <a:off x="7060458" y="1733017"/>
              <a:ext cx="520727" cy="2392721"/>
            </a:xfrm>
            <a:prstGeom prst="straightConnector1">
              <a:avLst/>
            </a:prstGeom>
            <a:ln w="19050">
              <a:solidFill>
                <a:srgbClr val="0035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EAFEDA60-A109-61A1-7B93-DF74BB88906E}"/>
                </a:ext>
              </a:extLst>
            </p:cNvPr>
            <p:cNvCxnSpPr>
              <a:cxnSpLocks/>
              <a:stCxn id="61" idx="3"/>
              <a:endCxn id="60" idx="0"/>
            </p:cNvCxnSpPr>
            <p:nvPr/>
          </p:nvCxnSpPr>
          <p:spPr>
            <a:xfrm flipH="1">
              <a:off x="7060458" y="2633017"/>
              <a:ext cx="808727" cy="1492721"/>
            </a:xfrm>
            <a:prstGeom prst="straightConnector1">
              <a:avLst/>
            </a:prstGeom>
            <a:ln w="19050">
              <a:solidFill>
                <a:srgbClr val="0035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FFBCACB3-BD55-CFC0-0A80-2117906173D9}"/>
                </a:ext>
              </a:extLst>
            </p:cNvPr>
            <p:cNvCxnSpPr>
              <a:cxnSpLocks/>
              <a:stCxn id="62" idx="3"/>
              <a:endCxn id="60" idx="0"/>
            </p:cNvCxnSpPr>
            <p:nvPr/>
          </p:nvCxnSpPr>
          <p:spPr>
            <a:xfrm flipH="1">
              <a:off x="7060458" y="3533017"/>
              <a:ext cx="1096727" cy="592721"/>
            </a:xfrm>
            <a:prstGeom prst="straightConnector1">
              <a:avLst/>
            </a:prstGeom>
            <a:ln w="19050">
              <a:solidFill>
                <a:srgbClr val="0035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453AB94A-7A67-51E1-4E32-0962BECD9364}"/>
                </a:ext>
              </a:extLst>
            </p:cNvPr>
            <p:cNvCxnSpPr>
              <a:cxnSpLocks/>
              <a:stCxn id="58" idx="5"/>
              <a:endCxn id="61" idx="0"/>
            </p:cNvCxnSpPr>
            <p:nvPr/>
          </p:nvCxnSpPr>
          <p:spPr>
            <a:xfrm>
              <a:off x="7835771" y="1733017"/>
              <a:ext cx="160707" cy="592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735DC00E-9C2F-5E54-9B3A-98DDDE6517AD}"/>
                </a:ext>
              </a:extLst>
            </p:cNvPr>
            <p:cNvCxnSpPr>
              <a:cxnSpLocks/>
              <a:stCxn id="61" idx="5"/>
              <a:endCxn id="62" idx="0"/>
            </p:cNvCxnSpPr>
            <p:nvPr/>
          </p:nvCxnSpPr>
          <p:spPr>
            <a:xfrm>
              <a:off x="8123771" y="2633017"/>
              <a:ext cx="160707" cy="592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06390C11-CA39-E0A0-4422-BE93F2B98F41}"/>
                </a:ext>
              </a:extLst>
            </p:cNvPr>
            <p:cNvCxnSpPr>
              <a:cxnSpLocks/>
              <a:stCxn id="62" idx="5"/>
              <a:endCxn id="59" idx="0"/>
            </p:cNvCxnSpPr>
            <p:nvPr/>
          </p:nvCxnSpPr>
          <p:spPr>
            <a:xfrm>
              <a:off x="8411771" y="3533017"/>
              <a:ext cx="377071" cy="592721"/>
            </a:xfrm>
            <a:prstGeom prst="straightConnector1">
              <a:avLst/>
            </a:prstGeom>
            <a:ln w="1905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0CC0D476-0422-A0CB-46E2-09E77BAF71E1}"/>
                </a:ext>
              </a:extLst>
            </p:cNvPr>
            <p:cNvSpPr txBox="1"/>
            <p:nvPr/>
          </p:nvSpPr>
          <p:spPr>
            <a:xfrm>
              <a:off x="7136177" y="2371406"/>
              <a:ext cx="251736" cy="31809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3560"/>
                  </a:solidFill>
                </a:rPr>
                <a:t>0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D1CA950E-2840-FFC2-7A8B-723B882B7A9F}"/>
                </a:ext>
              </a:extLst>
            </p:cNvPr>
            <p:cNvSpPr txBox="1"/>
            <p:nvPr/>
          </p:nvSpPr>
          <p:spPr>
            <a:xfrm>
              <a:off x="7349572" y="2850727"/>
              <a:ext cx="251736" cy="31809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3560"/>
                  </a:solidFill>
                </a:rPr>
                <a:t>0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0707BFDB-6258-1774-53E8-0E20CDC7E621}"/>
                </a:ext>
              </a:extLst>
            </p:cNvPr>
            <p:cNvSpPr txBox="1"/>
            <p:nvPr/>
          </p:nvSpPr>
          <p:spPr>
            <a:xfrm>
              <a:off x="7694335" y="3423439"/>
              <a:ext cx="251736" cy="31809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3560"/>
                  </a:solidFill>
                </a:rPr>
                <a:t>0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A09D9DB1-CB65-41B3-4A73-008EB1C0CDA2}"/>
                </a:ext>
              </a:extLst>
            </p:cNvPr>
            <p:cNvSpPr txBox="1"/>
            <p:nvPr/>
          </p:nvSpPr>
          <p:spPr>
            <a:xfrm>
              <a:off x="7869185" y="1844879"/>
              <a:ext cx="251736" cy="31809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3560"/>
                  </a:solidFill>
                </a:rPr>
                <a:t>1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BBAE3780-2F4E-E135-D400-12B8F5172D13}"/>
                </a:ext>
              </a:extLst>
            </p:cNvPr>
            <p:cNvSpPr txBox="1"/>
            <p:nvPr/>
          </p:nvSpPr>
          <p:spPr>
            <a:xfrm>
              <a:off x="8159466" y="2835878"/>
              <a:ext cx="251736" cy="31809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3560"/>
                  </a:solidFill>
                </a:rPr>
                <a:t>1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FF2E66C3-3A47-D362-8195-59900E450C38}"/>
                </a:ext>
              </a:extLst>
            </p:cNvPr>
            <p:cNvSpPr txBox="1"/>
            <p:nvPr/>
          </p:nvSpPr>
          <p:spPr>
            <a:xfrm>
              <a:off x="8500738" y="3627966"/>
              <a:ext cx="251736" cy="31809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3560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hteck 74">
                  <a:extLst>
                    <a:ext uri="{FF2B5EF4-FFF2-40B4-BE49-F238E27FC236}">
                      <a16:creationId xmlns:a16="http://schemas.microsoft.com/office/drawing/2014/main" id="{2E157C6E-DE3B-138B-B39D-F737EE6D491D}"/>
                    </a:ext>
                  </a:extLst>
                </p:cNvPr>
                <p:cNvSpPr/>
                <p:nvPr/>
              </p:nvSpPr>
              <p:spPr>
                <a:xfrm>
                  <a:off x="7456442" y="813338"/>
                  <a:ext cx="504000" cy="288000"/>
                </a:xfrm>
                <a:prstGeom prst="rect">
                  <a:avLst/>
                </a:prstGeom>
                <a:solidFill>
                  <a:schemeClr val="bg1">
                    <a:alpha val="53000"/>
                  </a:schemeClr>
                </a:solidFill>
                <a:ln w="19050">
                  <a:solidFill>
                    <a:srgbClr val="00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1200" b="1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hteck 74">
                  <a:extLst>
                    <a:ext uri="{FF2B5EF4-FFF2-40B4-BE49-F238E27FC236}">
                      <a16:creationId xmlns:a16="http://schemas.microsoft.com/office/drawing/2014/main" id="{2E157C6E-DE3B-138B-B39D-F737EE6D49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6442" y="813338"/>
                  <a:ext cx="504000" cy="2880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rgbClr val="00356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Gerade Verbindung mit Pfeil 75">
              <a:extLst>
                <a:ext uri="{FF2B5EF4-FFF2-40B4-BE49-F238E27FC236}">
                  <a16:creationId xmlns:a16="http://schemas.microsoft.com/office/drawing/2014/main" id="{B84888E8-1F86-2CCE-9E59-665AC8E24298}"/>
                </a:ext>
              </a:extLst>
            </p:cNvPr>
            <p:cNvCxnSpPr>
              <a:cxnSpLocks/>
              <a:stCxn id="75" idx="2"/>
              <a:endCxn id="58" idx="0"/>
            </p:cNvCxnSpPr>
            <p:nvPr/>
          </p:nvCxnSpPr>
          <p:spPr>
            <a:xfrm>
              <a:off x="7708442" y="1101338"/>
              <a:ext cx="36" cy="324400"/>
            </a:xfrm>
            <a:prstGeom prst="straightConnector1">
              <a:avLst/>
            </a:prstGeom>
            <a:ln w="19050">
              <a:solidFill>
                <a:srgbClr val="0035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feld 77">
            <a:extLst>
              <a:ext uri="{FF2B5EF4-FFF2-40B4-BE49-F238E27FC236}">
                <a16:creationId xmlns:a16="http://schemas.microsoft.com/office/drawing/2014/main" id="{4BBFA2FB-F804-3A17-5558-279B8A7E602F}"/>
              </a:ext>
            </a:extLst>
          </p:cNvPr>
          <p:cNvSpPr txBox="1"/>
          <p:nvPr/>
        </p:nvSpPr>
        <p:spPr>
          <a:xfrm>
            <a:off x="14529" y="1080000"/>
            <a:ext cx="21812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560"/>
                </a:solidFill>
              </a:rPr>
              <a:t>Gate-Level Netlist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5EAFA95F-8F02-B666-9E8C-E7AF47201460}"/>
              </a:ext>
            </a:extLst>
          </p:cNvPr>
          <p:cNvSpPr txBox="1"/>
          <p:nvPr/>
        </p:nvSpPr>
        <p:spPr>
          <a:xfrm>
            <a:off x="6222834" y="1080000"/>
            <a:ext cx="306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560"/>
                </a:solidFill>
              </a:rPr>
              <a:t>Binary Decision Diagram (BDD)</a:t>
            </a:r>
          </a:p>
        </p:txBody>
      </p:sp>
    </p:spTree>
    <p:extLst>
      <p:ext uri="{BB962C8B-B14F-4D97-AF65-F5344CB8AC3E}">
        <p14:creationId xmlns:p14="http://schemas.microsoft.com/office/powerpoint/2010/main" val="6884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7632848" cy="303599"/>
          </a:xfrm>
        </p:spPr>
        <p:txBody>
          <a:bodyPr/>
          <a:lstStyle/>
          <a:p>
            <a:r>
              <a:rPr lang="en-US" dirty="0"/>
              <a:t>Case Studies II – Analysis of Toffoli Constructions [DDE+20]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21</a:t>
            </a:fld>
            <a:r>
              <a:rPr lang="en-US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6170284-4B81-2A46-28AB-B4F3DC5F1D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3568" y="1923678"/>
            <a:ext cx="7634090" cy="18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A499663-A0F1-7523-E662-67E5407AA27A}"/>
                  </a:ext>
                </a:extLst>
              </p:cNvPr>
              <p:cNvSpPr txBox="1"/>
              <p:nvPr/>
            </p:nvSpPr>
            <p:spPr>
              <a:xfrm>
                <a:off x="933186" y="3939902"/>
                <a:ext cx="8177576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3560"/>
                    </a:solidFill>
                  </a:rPr>
                  <a:t>→ All designs meet their claimed protection</a:t>
                </a:r>
              </a:p>
              <a:p>
                <a:endParaRPr lang="en-US" dirty="0">
                  <a:solidFill>
                    <a:srgbClr val="003560"/>
                  </a:solidFill>
                </a:endParaRPr>
              </a:p>
              <a:p>
                <a:r>
                  <a:rPr lang="en-US" dirty="0">
                    <a:solidFill>
                      <a:srgbClr val="003560"/>
                    </a:solidFill>
                  </a:rPr>
                  <a:t>→ The AES S-boxes are only secure in the standard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-probing model (designed for software)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A499663-A0F1-7523-E662-67E5407AA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86" y="3939902"/>
                <a:ext cx="8177576" cy="715581"/>
              </a:xfrm>
              <a:prstGeom prst="rect">
                <a:avLst/>
              </a:prstGeom>
              <a:blipFill>
                <a:blip r:embed="rId4"/>
                <a:stretch>
                  <a:fillRect l="-149" t="-847" b="-76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DE1352C-E601-86EA-6AD2-5563A94B4728}"/>
                  </a:ext>
                </a:extLst>
              </p:cNvPr>
              <p:cNvSpPr txBox="1"/>
              <p:nvPr/>
            </p:nvSpPr>
            <p:spPr>
              <a:xfrm>
                <a:off x="683568" y="978736"/>
                <a:ext cx="7634090" cy="731520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		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𝑇𝑆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{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) ,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de-DE" dirty="0">
                  <a:solidFill>
                    <a:srgbClr val="003560"/>
                  </a:solidFill>
                </a:endParaRPr>
              </a:p>
              <a:p>
                <a:endParaRPr lang="de-DE" sz="300" dirty="0">
                  <a:solidFill>
                    <a:srgbClr val="0035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de-DE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de-DE" i="1" smtClean="0">
                                      <a:solidFill>
                                        <a:srgbClr val="0035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de-DE" i="1">
                                      <a:solidFill>
                                        <a:srgbClr val="0035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de-DE" i="1" smtClean="0">
                                      <a:solidFill>
                                        <a:srgbClr val="0035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de-DE" i="1">
                                      <a:solidFill>
                                        <a:srgbClr val="0035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de-DE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DE1352C-E601-86EA-6AD2-5563A94B4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978736"/>
                <a:ext cx="7634090" cy="7315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1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III – Analysis of </a:t>
            </a:r>
            <a:r>
              <a:rPr lang="en-US" dirty="0" err="1"/>
              <a:t>ParTI</a:t>
            </a:r>
            <a:r>
              <a:rPr lang="en-US" dirty="0"/>
              <a:t> [SMG16]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22</a:t>
            </a:fld>
            <a:r>
              <a:rPr lang="en-US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5170B4-BBD5-5DE7-3BD0-ACCED468BB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5536" y="1995613"/>
            <a:ext cx="8272497" cy="108019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EF6B83-0ADA-B0AB-FDB9-2989C26F83C1}"/>
              </a:ext>
            </a:extLst>
          </p:cNvPr>
          <p:cNvSpPr txBox="1"/>
          <p:nvPr/>
        </p:nvSpPr>
        <p:spPr>
          <a:xfrm>
            <a:off x="395536" y="1131590"/>
            <a:ext cx="8272496" cy="495108"/>
          </a:xfrm>
          <a:prstGeom prst="rect">
            <a:avLst/>
          </a:prstGeom>
          <a:noFill/>
          <a:ln w="25400">
            <a:solidFill>
              <a:srgbClr val="003560"/>
            </a:solidFill>
          </a:ln>
        </p:spPr>
        <p:txBody>
          <a:bodyPr wrap="square" tIns="108000" bIns="10800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3560"/>
                </a:solidFill>
              </a:rPr>
              <a:t>Threshold Implementations + Linear Error Correction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6975C30-869A-8406-F5F1-104783919D73}"/>
                  </a:ext>
                </a:extLst>
              </p:cNvPr>
              <p:cNvSpPr txBox="1"/>
              <p:nvPr/>
            </p:nvSpPr>
            <p:spPr>
              <a:xfrm>
                <a:off x="642424" y="3410725"/>
                <a:ext cx="8177576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3560"/>
                    </a:solidFill>
                  </a:rPr>
                  <a:t>→ The countermeasure is not designed to resist simultaneous performed attacks</a:t>
                </a:r>
              </a:p>
              <a:p>
                <a:endParaRPr lang="en-US" dirty="0">
                  <a:solidFill>
                    <a:srgbClr val="003560"/>
                  </a:solidFill>
                </a:endParaRPr>
              </a:p>
              <a:p>
                <a:r>
                  <a:rPr lang="en-US" dirty="0">
                    <a:solidFill>
                      <a:srgbClr val="003560"/>
                    </a:solidFill>
                  </a:rPr>
                  <a:t>→ Demonstrates the evaluation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-combined security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6975C30-869A-8406-F5F1-104783919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24" y="3410725"/>
                <a:ext cx="8177576" cy="715581"/>
              </a:xfrm>
              <a:prstGeom prst="rect">
                <a:avLst/>
              </a:prstGeom>
              <a:blipFill>
                <a:blip r:embed="rId4"/>
                <a:stretch>
                  <a:fillRect l="-149" t="-1709" b="-85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5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523D4-B2C4-C5A8-92A4-9BABB893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Adversary Models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EAE931-9A21-5AB6-23B2-6CA50D0C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FDBA-2C1C-4C3B-A296-1845F63B89C7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A6A3D0-BA07-13F5-8580-38BBDB7E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3E3B5B-0E27-861B-41AE-7CF52346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3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ED0D69A7-FADF-5696-CFBB-8A5D6B03CEF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1521" y="1313882"/>
                <a:ext cx="3960438" cy="3418455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b="0" dirty="0"/>
                  <a:t>-probing model for SCA [ISW03]</a:t>
                </a:r>
              </a:p>
              <a:p>
                <a:pPr algn="ctr"/>
                <a:endParaRPr lang="en-US" b="0" dirty="0"/>
              </a:p>
              <a:p>
                <a:pPr algn="ctr"/>
                <a:endParaRPr lang="en-US" b="0" dirty="0"/>
              </a:p>
              <a:p>
                <a:pPr algn="ctr"/>
                <a:endParaRPr lang="en-US" b="0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ED0D69A7-FADF-5696-CFBB-8A5D6B03C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1521" y="1313882"/>
                <a:ext cx="3960438" cy="3418455"/>
              </a:xfrm>
              <a:blipFill>
                <a:blip r:embed="rId4"/>
                <a:stretch>
                  <a:fillRect t="-5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7E88E796-1F42-791D-7A10-5B8ACEACCE53}"/>
              </a:ext>
            </a:extLst>
          </p:cNvPr>
          <p:cNvSpPr txBox="1"/>
          <p:nvPr/>
        </p:nvSpPr>
        <p:spPr>
          <a:xfrm>
            <a:off x="265912" y="733330"/>
            <a:ext cx="394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560"/>
                </a:solidFill>
              </a:rPr>
              <a:t>Side-Channel Attacks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4CB3E2-8078-F38D-0759-298740BC06AC}"/>
              </a:ext>
            </a:extLst>
          </p:cNvPr>
          <p:cNvSpPr txBox="1"/>
          <p:nvPr/>
        </p:nvSpPr>
        <p:spPr>
          <a:xfrm>
            <a:off x="4932043" y="731823"/>
            <a:ext cx="3873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560"/>
                </a:solidFill>
              </a:rPr>
              <a:t>Fault-Injection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FAC2924-27C5-C008-6643-520CE81FFFDE}"/>
                  </a:ext>
                </a:extLst>
              </p:cNvPr>
              <p:cNvSpPr txBox="1"/>
              <p:nvPr/>
            </p:nvSpPr>
            <p:spPr>
              <a:xfrm>
                <a:off x="4932043" y="1313883"/>
                <a:ext cx="387339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 model for FIA [</a:t>
                </a:r>
                <a:r>
                  <a:rPr lang="en-US" sz="1400" dirty="0">
                    <a:solidFill>
                      <a:srgbClr val="003560"/>
                    </a:solidFill>
                  </a:rPr>
                  <a:t>RBSG21]</a:t>
                </a:r>
                <a:endParaRPr lang="en-US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FAC2924-27C5-C008-6643-520CE81FF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3" y="1313883"/>
                <a:ext cx="3873390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458D2814-F467-6D79-F6FE-8A25404936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9115" y="2003394"/>
            <a:ext cx="2799640" cy="1936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249CB13-612C-6E84-2F26-A6F06B65CA81}"/>
                  </a:ext>
                </a:extLst>
              </p:cNvPr>
              <p:cNvSpPr txBox="1"/>
              <p:nvPr/>
            </p:nvSpPr>
            <p:spPr>
              <a:xfrm>
                <a:off x="265912" y="4155926"/>
                <a:ext cx="37298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3560"/>
                    </a:solidFill>
                  </a:rPr>
                  <a:t>An adversary is given the exact values of up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 wires of a circuit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249CB13-612C-6E84-2F26-A6F06B65C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12" y="4155926"/>
                <a:ext cx="3729826" cy="507831"/>
              </a:xfrm>
              <a:prstGeom prst="rect">
                <a:avLst/>
              </a:prstGeom>
              <a:blipFill>
                <a:blip r:embed="rId7"/>
                <a:stretch>
                  <a:fillRect l="-491" t="-2410" r="-1637" b="-120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45A418E2-F43B-C70D-47E7-6A1B70E97E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56570" y="1908054"/>
            <a:ext cx="3024336" cy="2127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5648762-6905-E1F0-47F4-D667B6120BF2}"/>
                  </a:ext>
                </a:extLst>
              </p:cNvPr>
              <p:cNvSpPr txBox="1"/>
              <p:nvPr/>
            </p:nvSpPr>
            <p:spPr>
              <a:xfrm>
                <a:off x="4860032" y="4155926"/>
                <a:ext cx="37298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3560"/>
                    </a:solidFill>
                  </a:rPr>
                  <a:t>An adversary can alter up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 gates defined by the types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 in predefined locations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5648762-6905-E1F0-47F4-D667B6120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155926"/>
                <a:ext cx="3729826" cy="507831"/>
              </a:xfrm>
              <a:prstGeom prst="rect">
                <a:avLst/>
              </a:prstGeom>
              <a:blipFill>
                <a:blip r:embed="rId9"/>
                <a:stretch>
                  <a:fillRect t="-2410" b="-120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1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4</a:t>
            </a:fld>
            <a:r>
              <a:rPr lang="en-US"/>
              <a:t>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2608D18-D571-8E71-28F0-788506819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19165"/>
            <a:ext cx="1512168" cy="2160240"/>
          </a:xfrm>
          <a:prstGeom prst="rect">
            <a:avLst/>
          </a:prstGeom>
        </p:spPr>
      </p:pic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3DDCF4AF-63C2-0F9A-7C5B-7735AD0F0A8C}"/>
              </a:ext>
            </a:extLst>
          </p:cNvPr>
          <p:cNvGrpSpPr>
            <a:grpSpLocks noChangeAspect="1"/>
          </p:cNvGrpSpPr>
          <p:nvPr/>
        </p:nvGrpSpPr>
        <p:grpSpPr>
          <a:xfrm>
            <a:off x="5652120" y="1919642"/>
            <a:ext cx="864000" cy="864000"/>
            <a:chOff x="5400000" y="2628000"/>
            <a:chExt cx="1188000" cy="1188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E4DF9AC3-C693-9E28-9484-FD4274B5462B}"/>
                </a:ext>
              </a:extLst>
            </p:cNvPr>
            <p:cNvSpPr/>
            <p:nvPr/>
          </p:nvSpPr>
          <p:spPr>
            <a:xfrm>
              <a:off x="5580000" y="2808000"/>
              <a:ext cx="828000" cy="82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168" name="Rechteck 167">
              <a:extLst>
                <a:ext uri="{FF2B5EF4-FFF2-40B4-BE49-F238E27FC236}">
                  <a16:creationId xmlns:a16="http://schemas.microsoft.com/office/drawing/2014/main" id="{E4F2BA65-5FE6-9696-5FB6-E8CBB3EF61DD}"/>
                </a:ext>
              </a:extLst>
            </p:cNvPr>
            <p:cNvSpPr/>
            <p:nvPr/>
          </p:nvSpPr>
          <p:spPr>
            <a:xfrm>
              <a:off x="5400000" y="288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Rechteck 168">
              <a:extLst>
                <a:ext uri="{FF2B5EF4-FFF2-40B4-BE49-F238E27FC236}">
                  <a16:creationId xmlns:a16="http://schemas.microsoft.com/office/drawing/2014/main" id="{FAB03B4C-C793-1209-1B27-B8F65F291175}"/>
                </a:ext>
              </a:extLst>
            </p:cNvPr>
            <p:cNvSpPr/>
            <p:nvPr/>
          </p:nvSpPr>
          <p:spPr>
            <a:xfrm>
              <a:off x="5400000" y="306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Rechteck 169">
              <a:extLst>
                <a:ext uri="{FF2B5EF4-FFF2-40B4-BE49-F238E27FC236}">
                  <a16:creationId xmlns:a16="http://schemas.microsoft.com/office/drawing/2014/main" id="{B69B08E4-3A73-6B00-CE93-15ABFBE1F389}"/>
                </a:ext>
              </a:extLst>
            </p:cNvPr>
            <p:cNvSpPr/>
            <p:nvPr/>
          </p:nvSpPr>
          <p:spPr>
            <a:xfrm>
              <a:off x="5400000" y="324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Rechteck 170">
              <a:extLst>
                <a:ext uri="{FF2B5EF4-FFF2-40B4-BE49-F238E27FC236}">
                  <a16:creationId xmlns:a16="http://schemas.microsoft.com/office/drawing/2014/main" id="{5193C786-79ED-B05F-CDCF-F628EDD16FF9}"/>
                </a:ext>
              </a:extLst>
            </p:cNvPr>
            <p:cNvSpPr/>
            <p:nvPr/>
          </p:nvSpPr>
          <p:spPr>
            <a:xfrm>
              <a:off x="5400000" y="342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Rechteck 171">
              <a:extLst>
                <a:ext uri="{FF2B5EF4-FFF2-40B4-BE49-F238E27FC236}">
                  <a16:creationId xmlns:a16="http://schemas.microsoft.com/office/drawing/2014/main" id="{67BC6B92-72F4-A81B-BC31-72A0BE16098F}"/>
                </a:ext>
              </a:extLst>
            </p:cNvPr>
            <p:cNvSpPr/>
            <p:nvPr/>
          </p:nvSpPr>
          <p:spPr>
            <a:xfrm>
              <a:off x="6444000" y="288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Rechteck 172">
              <a:extLst>
                <a:ext uri="{FF2B5EF4-FFF2-40B4-BE49-F238E27FC236}">
                  <a16:creationId xmlns:a16="http://schemas.microsoft.com/office/drawing/2014/main" id="{EE500008-3A6D-AB41-DA7D-4081EDBE2495}"/>
                </a:ext>
              </a:extLst>
            </p:cNvPr>
            <p:cNvSpPr/>
            <p:nvPr/>
          </p:nvSpPr>
          <p:spPr>
            <a:xfrm>
              <a:off x="6444000" y="306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Rechteck 173">
              <a:extLst>
                <a:ext uri="{FF2B5EF4-FFF2-40B4-BE49-F238E27FC236}">
                  <a16:creationId xmlns:a16="http://schemas.microsoft.com/office/drawing/2014/main" id="{02063F88-A955-E31C-B363-DACDCD23400D}"/>
                </a:ext>
              </a:extLst>
            </p:cNvPr>
            <p:cNvSpPr/>
            <p:nvPr/>
          </p:nvSpPr>
          <p:spPr>
            <a:xfrm>
              <a:off x="6444000" y="324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Rechteck 174">
              <a:extLst>
                <a:ext uri="{FF2B5EF4-FFF2-40B4-BE49-F238E27FC236}">
                  <a16:creationId xmlns:a16="http://schemas.microsoft.com/office/drawing/2014/main" id="{488E158D-FDEF-361C-E5AD-219B7D432FBB}"/>
                </a:ext>
              </a:extLst>
            </p:cNvPr>
            <p:cNvSpPr/>
            <p:nvPr/>
          </p:nvSpPr>
          <p:spPr>
            <a:xfrm>
              <a:off x="6444000" y="342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hteck 175">
              <a:extLst>
                <a:ext uri="{FF2B5EF4-FFF2-40B4-BE49-F238E27FC236}">
                  <a16:creationId xmlns:a16="http://schemas.microsoft.com/office/drawing/2014/main" id="{730F90A5-B333-E365-E7BE-2A510B67A9F7}"/>
                </a:ext>
              </a:extLst>
            </p:cNvPr>
            <p:cNvSpPr/>
            <p:nvPr/>
          </p:nvSpPr>
          <p:spPr>
            <a:xfrm>
              <a:off x="565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Rechteck 176">
              <a:extLst>
                <a:ext uri="{FF2B5EF4-FFF2-40B4-BE49-F238E27FC236}">
                  <a16:creationId xmlns:a16="http://schemas.microsoft.com/office/drawing/2014/main" id="{D8C4289F-751B-53E3-4DDC-CE975C9C1D29}"/>
                </a:ext>
              </a:extLst>
            </p:cNvPr>
            <p:cNvSpPr/>
            <p:nvPr/>
          </p:nvSpPr>
          <p:spPr>
            <a:xfrm>
              <a:off x="583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hteck 177">
              <a:extLst>
                <a:ext uri="{FF2B5EF4-FFF2-40B4-BE49-F238E27FC236}">
                  <a16:creationId xmlns:a16="http://schemas.microsoft.com/office/drawing/2014/main" id="{5C3F06DA-8B12-1227-44D4-58E19C30EBB2}"/>
                </a:ext>
              </a:extLst>
            </p:cNvPr>
            <p:cNvSpPr/>
            <p:nvPr/>
          </p:nvSpPr>
          <p:spPr>
            <a:xfrm>
              <a:off x="601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Rechteck 178">
              <a:extLst>
                <a:ext uri="{FF2B5EF4-FFF2-40B4-BE49-F238E27FC236}">
                  <a16:creationId xmlns:a16="http://schemas.microsoft.com/office/drawing/2014/main" id="{AD1057FA-9744-3CD0-ACCA-3E15C767A544}"/>
                </a:ext>
              </a:extLst>
            </p:cNvPr>
            <p:cNvSpPr/>
            <p:nvPr/>
          </p:nvSpPr>
          <p:spPr>
            <a:xfrm>
              <a:off x="619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Rechteck 179">
              <a:extLst>
                <a:ext uri="{FF2B5EF4-FFF2-40B4-BE49-F238E27FC236}">
                  <a16:creationId xmlns:a16="http://schemas.microsoft.com/office/drawing/2014/main" id="{13672C63-70ED-3A3B-0E6B-52AF77DF780A}"/>
                </a:ext>
              </a:extLst>
            </p:cNvPr>
            <p:cNvSpPr/>
            <p:nvPr/>
          </p:nvSpPr>
          <p:spPr>
            <a:xfrm>
              <a:off x="565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Rechteck 180">
              <a:extLst>
                <a:ext uri="{FF2B5EF4-FFF2-40B4-BE49-F238E27FC236}">
                  <a16:creationId xmlns:a16="http://schemas.microsoft.com/office/drawing/2014/main" id="{C6CC58F8-9F5F-6009-4972-5AFC101969BA}"/>
                </a:ext>
              </a:extLst>
            </p:cNvPr>
            <p:cNvSpPr/>
            <p:nvPr/>
          </p:nvSpPr>
          <p:spPr>
            <a:xfrm>
              <a:off x="583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Rechteck 181">
              <a:extLst>
                <a:ext uri="{FF2B5EF4-FFF2-40B4-BE49-F238E27FC236}">
                  <a16:creationId xmlns:a16="http://schemas.microsoft.com/office/drawing/2014/main" id="{92BE3CAD-C5B3-2F20-F10C-92DB21998F41}"/>
                </a:ext>
              </a:extLst>
            </p:cNvPr>
            <p:cNvSpPr/>
            <p:nvPr/>
          </p:nvSpPr>
          <p:spPr>
            <a:xfrm>
              <a:off x="601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Rechteck 182">
              <a:extLst>
                <a:ext uri="{FF2B5EF4-FFF2-40B4-BE49-F238E27FC236}">
                  <a16:creationId xmlns:a16="http://schemas.microsoft.com/office/drawing/2014/main" id="{6067FE6B-285D-0F0E-2D5B-4AF7C1E3A41E}"/>
                </a:ext>
              </a:extLst>
            </p:cNvPr>
            <p:cNvSpPr/>
            <p:nvPr/>
          </p:nvSpPr>
          <p:spPr>
            <a:xfrm>
              <a:off x="619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uppieren 220">
            <a:extLst>
              <a:ext uri="{FF2B5EF4-FFF2-40B4-BE49-F238E27FC236}">
                <a16:creationId xmlns:a16="http://schemas.microsoft.com/office/drawing/2014/main" id="{0576E9AC-61FA-D427-785A-016DD0E4DDB9}"/>
              </a:ext>
            </a:extLst>
          </p:cNvPr>
          <p:cNvGrpSpPr>
            <a:grpSpLocks noChangeAspect="1"/>
          </p:cNvGrpSpPr>
          <p:nvPr/>
        </p:nvGrpSpPr>
        <p:grpSpPr>
          <a:xfrm>
            <a:off x="6660328" y="2589102"/>
            <a:ext cx="864000" cy="864000"/>
            <a:chOff x="5400000" y="2628000"/>
            <a:chExt cx="1188000" cy="1188000"/>
          </a:xfrm>
        </p:grpSpPr>
        <p:sp>
          <p:nvSpPr>
            <p:cNvPr id="222" name="Rechteck 221">
              <a:extLst>
                <a:ext uri="{FF2B5EF4-FFF2-40B4-BE49-F238E27FC236}">
                  <a16:creationId xmlns:a16="http://schemas.microsoft.com/office/drawing/2014/main" id="{4997BDFA-4707-C67F-25E2-3D18C7B1EAD8}"/>
                </a:ext>
              </a:extLst>
            </p:cNvPr>
            <p:cNvSpPr/>
            <p:nvPr/>
          </p:nvSpPr>
          <p:spPr>
            <a:xfrm>
              <a:off x="5580000" y="2808000"/>
              <a:ext cx="828000" cy="82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223" name="Rechteck 222">
              <a:extLst>
                <a:ext uri="{FF2B5EF4-FFF2-40B4-BE49-F238E27FC236}">
                  <a16:creationId xmlns:a16="http://schemas.microsoft.com/office/drawing/2014/main" id="{D2B7E3CA-4F3A-809A-09B6-98A09D105424}"/>
                </a:ext>
              </a:extLst>
            </p:cNvPr>
            <p:cNvSpPr/>
            <p:nvPr/>
          </p:nvSpPr>
          <p:spPr>
            <a:xfrm>
              <a:off x="5400000" y="288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Rechteck 223">
              <a:extLst>
                <a:ext uri="{FF2B5EF4-FFF2-40B4-BE49-F238E27FC236}">
                  <a16:creationId xmlns:a16="http://schemas.microsoft.com/office/drawing/2014/main" id="{CF5172FE-B064-D2EE-C403-6B720C9147D6}"/>
                </a:ext>
              </a:extLst>
            </p:cNvPr>
            <p:cNvSpPr/>
            <p:nvPr/>
          </p:nvSpPr>
          <p:spPr>
            <a:xfrm>
              <a:off x="5400000" y="306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Rechteck 224">
              <a:extLst>
                <a:ext uri="{FF2B5EF4-FFF2-40B4-BE49-F238E27FC236}">
                  <a16:creationId xmlns:a16="http://schemas.microsoft.com/office/drawing/2014/main" id="{DDFFD309-6E9F-C707-39AE-4E3F090BD9EF}"/>
                </a:ext>
              </a:extLst>
            </p:cNvPr>
            <p:cNvSpPr/>
            <p:nvPr/>
          </p:nvSpPr>
          <p:spPr>
            <a:xfrm>
              <a:off x="5400000" y="324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6" name="Rechteck 225">
              <a:extLst>
                <a:ext uri="{FF2B5EF4-FFF2-40B4-BE49-F238E27FC236}">
                  <a16:creationId xmlns:a16="http://schemas.microsoft.com/office/drawing/2014/main" id="{023AFACB-FDC2-063E-AA5F-213457437206}"/>
                </a:ext>
              </a:extLst>
            </p:cNvPr>
            <p:cNvSpPr/>
            <p:nvPr/>
          </p:nvSpPr>
          <p:spPr>
            <a:xfrm>
              <a:off x="5400000" y="342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Rechteck 226">
              <a:extLst>
                <a:ext uri="{FF2B5EF4-FFF2-40B4-BE49-F238E27FC236}">
                  <a16:creationId xmlns:a16="http://schemas.microsoft.com/office/drawing/2014/main" id="{04C2E960-EDF4-0C0E-B642-6F76DC67049A}"/>
                </a:ext>
              </a:extLst>
            </p:cNvPr>
            <p:cNvSpPr/>
            <p:nvPr/>
          </p:nvSpPr>
          <p:spPr>
            <a:xfrm>
              <a:off x="6444000" y="288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8" name="Rechteck 227">
              <a:extLst>
                <a:ext uri="{FF2B5EF4-FFF2-40B4-BE49-F238E27FC236}">
                  <a16:creationId xmlns:a16="http://schemas.microsoft.com/office/drawing/2014/main" id="{CFAB0FEF-47D3-A037-3766-66933A8B5E83}"/>
                </a:ext>
              </a:extLst>
            </p:cNvPr>
            <p:cNvSpPr/>
            <p:nvPr/>
          </p:nvSpPr>
          <p:spPr>
            <a:xfrm>
              <a:off x="6444000" y="306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Rechteck 228">
              <a:extLst>
                <a:ext uri="{FF2B5EF4-FFF2-40B4-BE49-F238E27FC236}">
                  <a16:creationId xmlns:a16="http://schemas.microsoft.com/office/drawing/2014/main" id="{7832DBA6-B49A-4D8F-26C1-132BA412AF34}"/>
                </a:ext>
              </a:extLst>
            </p:cNvPr>
            <p:cNvSpPr/>
            <p:nvPr/>
          </p:nvSpPr>
          <p:spPr>
            <a:xfrm>
              <a:off x="6444000" y="324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0" name="Rechteck 229">
              <a:extLst>
                <a:ext uri="{FF2B5EF4-FFF2-40B4-BE49-F238E27FC236}">
                  <a16:creationId xmlns:a16="http://schemas.microsoft.com/office/drawing/2014/main" id="{904D9073-5867-4AA0-22A6-8D9D5AFA661A}"/>
                </a:ext>
              </a:extLst>
            </p:cNvPr>
            <p:cNvSpPr/>
            <p:nvPr/>
          </p:nvSpPr>
          <p:spPr>
            <a:xfrm>
              <a:off x="6444000" y="342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1" name="Rechteck 230">
              <a:extLst>
                <a:ext uri="{FF2B5EF4-FFF2-40B4-BE49-F238E27FC236}">
                  <a16:creationId xmlns:a16="http://schemas.microsoft.com/office/drawing/2014/main" id="{5A029E7A-EFC1-A412-49C8-C03B30AFDE4D}"/>
                </a:ext>
              </a:extLst>
            </p:cNvPr>
            <p:cNvSpPr/>
            <p:nvPr/>
          </p:nvSpPr>
          <p:spPr>
            <a:xfrm>
              <a:off x="565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Rechteck 231">
              <a:extLst>
                <a:ext uri="{FF2B5EF4-FFF2-40B4-BE49-F238E27FC236}">
                  <a16:creationId xmlns:a16="http://schemas.microsoft.com/office/drawing/2014/main" id="{15E05EA4-429E-210A-2185-E621A608757D}"/>
                </a:ext>
              </a:extLst>
            </p:cNvPr>
            <p:cNvSpPr/>
            <p:nvPr/>
          </p:nvSpPr>
          <p:spPr>
            <a:xfrm>
              <a:off x="583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Rechteck 232">
              <a:extLst>
                <a:ext uri="{FF2B5EF4-FFF2-40B4-BE49-F238E27FC236}">
                  <a16:creationId xmlns:a16="http://schemas.microsoft.com/office/drawing/2014/main" id="{AD2A315F-9EC7-D963-9E2D-09709201B3DC}"/>
                </a:ext>
              </a:extLst>
            </p:cNvPr>
            <p:cNvSpPr/>
            <p:nvPr/>
          </p:nvSpPr>
          <p:spPr>
            <a:xfrm>
              <a:off x="601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Rechteck 233">
              <a:extLst>
                <a:ext uri="{FF2B5EF4-FFF2-40B4-BE49-F238E27FC236}">
                  <a16:creationId xmlns:a16="http://schemas.microsoft.com/office/drawing/2014/main" id="{5523B8E4-DCD7-CB49-19F6-3EAB01EAAAF7}"/>
                </a:ext>
              </a:extLst>
            </p:cNvPr>
            <p:cNvSpPr/>
            <p:nvPr/>
          </p:nvSpPr>
          <p:spPr>
            <a:xfrm>
              <a:off x="619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Rechteck 234">
              <a:extLst>
                <a:ext uri="{FF2B5EF4-FFF2-40B4-BE49-F238E27FC236}">
                  <a16:creationId xmlns:a16="http://schemas.microsoft.com/office/drawing/2014/main" id="{B1C0A669-FD8F-710B-A0F6-08BC6184FB99}"/>
                </a:ext>
              </a:extLst>
            </p:cNvPr>
            <p:cNvSpPr/>
            <p:nvPr/>
          </p:nvSpPr>
          <p:spPr>
            <a:xfrm>
              <a:off x="565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Rechteck 235">
              <a:extLst>
                <a:ext uri="{FF2B5EF4-FFF2-40B4-BE49-F238E27FC236}">
                  <a16:creationId xmlns:a16="http://schemas.microsoft.com/office/drawing/2014/main" id="{B297968B-3594-7EB4-EEA4-6B5D729CF621}"/>
                </a:ext>
              </a:extLst>
            </p:cNvPr>
            <p:cNvSpPr/>
            <p:nvPr/>
          </p:nvSpPr>
          <p:spPr>
            <a:xfrm>
              <a:off x="583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Rechteck 236">
              <a:extLst>
                <a:ext uri="{FF2B5EF4-FFF2-40B4-BE49-F238E27FC236}">
                  <a16:creationId xmlns:a16="http://schemas.microsoft.com/office/drawing/2014/main" id="{E029ECB2-766E-10A1-730C-0F33CCE6AF54}"/>
                </a:ext>
              </a:extLst>
            </p:cNvPr>
            <p:cNvSpPr/>
            <p:nvPr/>
          </p:nvSpPr>
          <p:spPr>
            <a:xfrm>
              <a:off x="601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8" name="Rechteck 237">
              <a:extLst>
                <a:ext uri="{FF2B5EF4-FFF2-40B4-BE49-F238E27FC236}">
                  <a16:creationId xmlns:a16="http://schemas.microsoft.com/office/drawing/2014/main" id="{84A8C8F0-2C12-BAB1-349B-33FA9E93458D}"/>
                </a:ext>
              </a:extLst>
            </p:cNvPr>
            <p:cNvSpPr/>
            <p:nvPr/>
          </p:nvSpPr>
          <p:spPr>
            <a:xfrm>
              <a:off x="619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9" name="Gruppieren 238">
            <a:extLst>
              <a:ext uri="{FF2B5EF4-FFF2-40B4-BE49-F238E27FC236}">
                <a16:creationId xmlns:a16="http://schemas.microsoft.com/office/drawing/2014/main" id="{97875FC8-D913-82E6-D838-6E8CA8BF4479}"/>
              </a:ext>
            </a:extLst>
          </p:cNvPr>
          <p:cNvGrpSpPr>
            <a:grpSpLocks noChangeAspect="1"/>
          </p:cNvGrpSpPr>
          <p:nvPr/>
        </p:nvGrpSpPr>
        <p:grpSpPr>
          <a:xfrm>
            <a:off x="7210146" y="1553385"/>
            <a:ext cx="864000" cy="864000"/>
            <a:chOff x="5400000" y="2628000"/>
            <a:chExt cx="1188000" cy="1188000"/>
          </a:xfrm>
        </p:grpSpPr>
        <p:sp>
          <p:nvSpPr>
            <p:cNvPr id="240" name="Rechteck 239">
              <a:extLst>
                <a:ext uri="{FF2B5EF4-FFF2-40B4-BE49-F238E27FC236}">
                  <a16:creationId xmlns:a16="http://schemas.microsoft.com/office/drawing/2014/main" id="{A2CA264B-A5C7-7E60-D65A-0C56B415B090}"/>
                </a:ext>
              </a:extLst>
            </p:cNvPr>
            <p:cNvSpPr/>
            <p:nvPr/>
          </p:nvSpPr>
          <p:spPr>
            <a:xfrm>
              <a:off x="5580000" y="2808000"/>
              <a:ext cx="828000" cy="82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241" name="Rechteck 240">
              <a:extLst>
                <a:ext uri="{FF2B5EF4-FFF2-40B4-BE49-F238E27FC236}">
                  <a16:creationId xmlns:a16="http://schemas.microsoft.com/office/drawing/2014/main" id="{449CAF2F-24F3-764F-C08B-48AB0876FE4B}"/>
                </a:ext>
              </a:extLst>
            </p:cNvPr>
            <p:cNvSpPr/>
            <p:nvPr/>
          </p:nvSpPr>
          <p:spPr>
            <a:xfrm>
              <a:off x="5400000" y="288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Rechteck 241">
              <a:extLst>
                <a:ext uri="{FF2B5EF4-FFF2-40B4-BE49-F238E27FC236}">
                  <a16:creationId xmlns:a16="http://schemas.microsoft.com/office/drawing/2014/main" id="{2C4251A4-0BA3-4745-8F1E-9C2D89398C7C}"/>
                </a:ext>
              </a:extLst>
            </p:cNvPr>
            <p:cNvSpPr/>
            <p:nvPr/>
          </p:nvSpPr>
          <p:spPr>
            <a:xfrm>
              <a:off x="5400000" y="306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Rechteck 242">
              <a:extLst>
                <a:ext uri="{FF2B5EF4-FFF2-40B4-BE49-F238E27FC236}">
                  <a16:creationId xmlns:a16="http://schemas.microsoft.com/office/drawing/2014/main" id="{E6B336B4-49EC-F252-C571-68407497721C}"/>
                </a:ext>
              </a:extLst>
            </p:cNvPr>
            <p:cNvSpPr/>
            <p:nvPr/>
          </p:nvSpPr>
          <p:spPr>
            <a:xfrm>
              <a:off x="5400000" y="324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Rechteck 243">
              <a:extLst>
                <a:ext uri="{FF2B5EF4-FFF2-40B4-BE49-F238E27FC236}">
                  <a16:creationId xmlns:a16="http://schemas.microsoft.com/office/drawing/2014/main" id="{9CC46885-12BD-C52B-C61A-E187FC55507A}"/>
                </a:ext>
              </a:extLst>
            </p:cNvPr>
            <p:cNvSpPr/>
            <p:nvPr/>
          </p:nvSpPr>
          <p:spPr>
            <a:xfrm>
              <a:off x="5400000" y="342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Rechteck 244">
              <a:extLst>
                <a:ext uri="{FF2B5EF4-FFF2-40B4-BE49-F238E27FC236}">
                  <a16:creationId xmlns:a16="http://schemas.microsoft.com/office/drawing/2014/main" id="{D46EE1DD-9AFA-8FD9-F6D1-2F3BE3E691AA}"/>
                </a:ext>
              </a:extLst>
            </p:cNvPr>
            <p:cNvSpPr/>
            <p:nvPr/>
          </p:nvSpPr>
          <p:spPr>
            <a:xfrm>
              <a:off x="6444000" y="288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Rechteck 245">
              <a:extLst>
                <a:ext uri="{FF2B5EF4-FFF2-40B4-BE49-F238E27FC236}">
                  <a16:creationId xmlns:a16="http://schemas.microsoft.com/office/drawing/2014/main" id="{BE9D266C-D339-F0DC-4541-1D7B265EF5D6}"/>
                </a:ext>
              </a:extLst>
            </p:cNvPr>
            <p:cNvSpPr/>
            <p:nvPr/>
          </p:nvSpPr>
          <p:spPr>
            <a:xfrm>
              <a:off x="6444000" y="306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Rechteck 246">
              <a:extLst>
                <a:ext uri="{FF2B5EF4-FFF2-40B4-BE49-F238E27FC236}">
                  <a16:creationId xmlns:a16="http://schemas.microsoft.com/office/drawing/2014/main" id="{CF7B8537-6D84-3D18-3065-83AA469C1CD5}"/>
                </a:ext>
              </a:extLst>
            </p:cNvPr>
            <p:cNvSpPr/>
            <p:nvPr/>
          </p:nvSpPr>
          <p:spPr>
            <a:xfrm>
              <a:off x="6444000" y="324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Rechteck 247">
              <a:extLst>
                <a:ext uri="{FF2B5EF4-FFF2-40B4-BE49-F238E27FC236}">
                  <a16:creationId xmlns:a16="http://schemas.microsoft.com/office/drawing/2014/main" id="{FAC960D4-292D-8372-1A87-F1EAF26ED4F7}"/>
                </a:ext>
              </a:extLst>
            </p:cNvPr>
            <p:cNvSpPr/>
            <p:nvPr/>
          </p:nvSpPr>
          <p:spPr>
            <a:xfrm>
              <a:off x="6444000" y="3420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Rechteck 248">
              <a:extLst>
                <a:ext uri="{FF2B5EF4-FFF2-40B4-BE49-F238E27FC236}">
                  <a16:creationId xmlns:a16="http://schemas.microsoft.com/office/drawing/2014/main" id="{04203C77-1785-A508-5DF8-167853743082}"/>
                </a:ext>
              </a:extLst>
            </p:cNvPr>
            <p:cNvSpPr/>
            <p:nvPr/>
          </p:nvSpPr>
          <p:spPr>
            <a:xfrm>
              <a:off x="565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Rechteck 249">
              <a:extLst>
                <a:ext uri="{FF2B5EF4-FFF2-40B4-BE49-F238E27FC236}">
                  <a16:creationId xmlns:a16="http://schemas.microsoft.com/office/drawing/2014/main" id="{05CD7FE8-01A7-18D1-517E-C3E972554FB8}"/>
                </a:ext>
              </a:extLst>
            </p:cNvPr>
            <p:cNvSpPr/>
            <p:nvPr/>
          </p:nvSpPr>
          <p:spPr>
            <a:xfrm>
              <a:off x="583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Rechteck 250">
              <a:extLst>
                <a:ext uri="{FF2B5EF4-FFF2-40B4-BE49-F238E27FC236}">
                  <a16:creationId xmlns:a16="http://schemas.microsoft.com/office/drawing/2014/main" id="{2EBEE932-A6DE-C767-EB10-160652A32965}"/>
                </a:ext>
              </a:extLst>
            </p:cNvPr>
            <p:cNvSpPr/>
            <p:nvPr/>
          </p:nvSpPr>
          <p:spPr>
            <a:xfrm>
              <a:off x="601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2" name="Rechteck 251">
              <a:extLst>
                <a:ext uri="{FF2B5EF4-FFF2-40B4-BE49-F238E27FC236}">
                  <a16:creationId xmlns:a16="http://schemas.microsoft.com/office/drawing/2014/main" id="{D1646C0C-C9B6-6514-FB52-76B1EEB3FE98}"/>
                </a:ext>
              </a:extLst>
            </p:cNvPr>
            <p:cNvSpPr/>
            <p:nvPr/>
          </p:nvSpPr>
          <p:spPr>
            <a:xfrm>
              <a:off x="6192000" y="3672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Rechteck 252">
              <a:extLst>
                <a:ext uri="{FF2B5EF4-FFF2-40B4-BE49-F238E27FC236}">
                  <a16:creationId xmlns:a16="http://schemas.microsoft.com/office/drawing/2014/main" id="{18975CA8-B4D9-A84C-072F-4EC8CCB07A54}"/>
                </a:ext>
              </a:extLst>
            </p:cNvPr>
            <p:cNvSpPr/>
            <p:nvPr/>
          </p:nvSpPr>
          <p:spPr>
            <a:xfrm>
              <a:off x="565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Rechteck 253">
              <a:extLst>
                <a:ext uri="{FF2B5EF4-FFF2-40B4-BE49-F238E27FC236}">
                  <a16:creationId xmlns:a16="http://schemas.microsoft.com/office/drawing/2014/main" id="{42E1650E-949F-9F6B-10ED-69A0B7D3D9B8}"/>
                </a:ext>
              </a:extLst>
            </p:cNvPr>
            <p:cNvSpPr/>
            <p:nvPr/>
          </p:nvSpPr>
          <p:spPr>
            <a:xfrm>
              <a:off x="583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Rechteck 254">
              <a:extLst>
                <a:ext uri="{FF2B5EF4-FFF2-40B4-BE49-F238E27FC236}">
                  <a16:creationId xmlns:a16="http://schemas.microsoft.com/office/drawing/2014/main" id="{4EBB8FBF-11FB-AD7C-A2E2-A31C10F6C384}"/>
                </a:ext>
              </a:extLst>
            </p:cNvPr>
            <p:cNvSpPr/>
            <p:nvPr/>
          </p:nvSpPr>
          <p:spPr>
            <a:xfrm>
              <a:off x="601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Rechteck 255">
              <a:extLst>
                <a:ext uri="{FF2B5EF4-FFF2-40B4-BE49-F238E27FC236}">
                  <a16:creationId xmlns:a16="http://schemas.microsoft.com/office/drawing/2014/main" id="{443EEB0B-3EDF-51DB-0CA4-A14AD41491F0}"/>
                </a:ext>
              </a:extLst>
            </p:cNvPr>
            <p:cNvSpPr/>
            <p:nvPr/>
          </p:nvSpPr>
          <p:spPr>
            <a:xfrm>
              <a:off x="6192000" y="2628000"/>
              <a:ext cx="144000" cy="144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7" name="Textfeld 256">
            <a:extLst>
              <a:ext uri="{FF2B5EF4-FFF2-40B4-BE49-F238E27FC236}">
                <a16:creationId xmlns:a16="http://schemas.microsoft.com/office/drawing/2014/main" id="{044CFCA3-B877-BBCA-7851-FD7138373CC6}"/>
              </a:ext>
            </a:extLst>
          </p:cNvPr>
          <p:cNvSpPr txBox="1"/>
          <p:nvPr/>
        </p:nvSpPr>
        <p:spPr>
          <a:xfrm>
            <a:off x="957918" y="733330"/>
            <a:ext cx="303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560"/>
                </a:solidFill>
              </a:rPr>
              <a:t>Side-Channel Attacks</a:t>
            </a:r>
          </a:p>
        </p:txBody>
      </p:sp>
      <p:sp>
        <p:nvSpPr>
          <p:cNvPr id="258" name="Textfeld 257">
            <a:extLst>
              <a:ext uri="{FF2B5EF4-FFF2-40B4-BE49-F238E27FC236}">
                <a16:creationId xmlns:a16="http://schemas.microsoft.com/office/drawing/2014/main" id="{A263E7FE-0AE3-F559-BBC0-D52AF2850212}"/>
              </a:ext>
            </a:extLst>
          </p:cNvPr>
          <p:cNvSpPr txBox="1"/>
          <p:nvPr/>
        </p:nvSpPr>
        <p:spPr>
          <a:xfrm>
            <a:off x="5305761" y="731823"/>
            <a:ext cx="324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560"/>
                </a:solidFill>
              </a:rPr>
              <a:t>Fault-Injection Attacks</a:t>
            </a:r>
          </a:p>
        </p:txBody>
      </p:sp>
      <p:sp>
        <p:nvSpPr>
          <p:cNvPr id="259" name="Textfeld 258">
            <a:extLst>
              <a:ext uri="{FF2B5EF4-FFF2-40B4-BE49-F238E27FC236}">
                <a16:creationId xmlns:a16="http://schemas.microsoft.com/office/drawing/2014/main" id="{BFD824EC-AAAB-2AC2-AA40-58422B9C5260}"/>
              </a:ext>
            </a:extLst>
          </p:cNvPr>
          <p:cNvSpPr txBox="1"/>
          <p:nvPr/>
        </p:nvSpPr>
        <p:spPr>
          <a:xfrm>
            <a:off x="1409268" y="3500394"/>
            <a:ext cx="2076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560"/>
                </a:solidFill>
              </a:rPr>
              <a:t>Masking</a:t>
            </a:r>
          </a:p>
        </p:txBody>
      </p:sp>
      <p:sp>
        <p:nvSpPr>
          <p:cNvPr id="260" name="Textfeld 259">
            <a:extLst>
              <a:ext uri="{FF2B5EF4-FFF2-40B4-BE49-F238E27FC236}">
                <a16:creationId xmlns:a16="http://schemas.microsoft.com/office/drawing/2014/main" id="{823A20C5-C23E-DD53-F2FD-3959FFF10462}"/>
              </a:ext>
            </a:extLst>
          </p:cNvPr>
          <p:cNvSpPr txBox="1"/>
          <p:nvPr/>
        </p:nvSpPr>
        <p:spPr>
          <a:xfrm>
            <a:off x="6023403" y="3504812"/>
            <a:ext cx="2076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560"/>
                </a:solidFill>
              </a:rPr>
              <a:t>Duplication</a:t>
            </a:r>
          </a:p>
        </p:txBody>
      </p:sp>
      <p:sp>
        <p:nvSpPr>
          <p:cNvPr id="262" name="Textfeld 261">
            <a:extLst>
              <a:ext uri="{FF2B5EF4-FFF2-40B4-BE49-F238E27FC236}">
                <a16:creationId xmlns:a16="http://schemas.microsoft.com/office/drawing/2014/main" id="{30A33022-BFB4-11E4-9E3B-C0B5DC534874}"/>
              </a:ext>
            </a:extLst>
          </p:cNvPr>
          <p:cNvSpPr txBox="1"/>
          <p:nvPr/>
        </p:nvSpPr>
        <p:spPr>
          <a:xfrm>
            <a:off x="4015239" y="2211710"/>
            <a:ext cx="163677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5000" dirty="0">
                <a:solidFill>
                  <a:srgbClr val="003560"/>
                </a:solidFill>
              </a:rPr>
              <a:t>+</a:t>
            </a:r>
          </a:p>
        </p:txBody>
      </p:sp>
      <p:sp>
        <p:nvSpPr>
          <p:cNvPr id="264" name="Textfeld 263">
            <a:extLst>
              <a:ext uri="{FF2B5EF4-FFF2-40B4-BE49-F238E27FC236}">
                <a16:creationId xmlns:a16="http://schemas.microsoft.com/office/drawing/2014/main" id="{72A138EF-0214-DC08-0119-7CA2B2586C6A}"/>
              </a:ext>
            </a:extLst>
          </p:cNvPr>
          <p:cNvSpPr txBox="1"/>
          <p:nvPr/>
        </p:nvSpPr>
        <p:spPr>
          <a:xfrm>
            <a:off x="3533505" y="3993346"/>
            <a:ext cx="207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560"/>
                </a:solidFill>
              </a:rPr>
              <a:t>Combined Protection?</a:t>
            </a:r>
          </a:p>
        </p:txBody>
      </p:sp>
    </p:spTree>
    <p:extLst>
      <p:ext uri="{BB962C8B-B14F-4D97-AF65-F5344CB8AC3E}">
        <p14:creationId xmlns:p14="http://schemas.microsoft.com/office/powerpoint/2010/main" val="130564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58" grpId="0"/>
      <p:bldP spid="259" grpId="0"/>
      <p:bldP spid="260" grpId="0"/>
      <p:bldP spid="262" grpId="0"/>
      <p:bldP spid="2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Gadgets to Construct Secure Circuits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5</a:t>
            </a:fld>
            <a:r>
              <a:rPr lang="en-US" dirty="0"/>
              <a:t> </a:t>
            </a:r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237E181B-858C-59B8-07B8-6A74AF98DFAC}"/>
              </a:ext>
            </a:extLst>
          </p:cNvPr>
          <p:cNvGrpSpPr/>
          <p:nvPr/>
        </p:nvGrpSpPr>
        <p:grpSpPr>
          <a:xfrm>
            <a:off x="4031520" y="3344105"/>
            <a:ext cx="864096" cy="864000"/>
            <a:chOff x="1046025" y="940966"/>
            <a:chExt cx="864096" cy="864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6139080-BEF9-F343-EB86-EE7EB4FC5E3C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8A60CDB-39BC-8212-3DC4-2D9845C3EF10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9" name="Flussdiagramm: Verzögerung 8">
                <a:extLst>
                  <a:ext uri="{FF2B5EF4-FFF2-40B4-BE49-F238E27FC236}">
                    <a16:creationId xmlns:a16="http://schemas.microsoft.com/office/drawing/2014/main" id="{88A684A8-B9A7-27C6-EB1A-5020295CE009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482062D4-2A13-D0CF-8D50-CFA02FA64E6A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58FAE59C-8DCC-77A4-9681-A470D9D94CB7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E7AF0F79-7722-5729-4BC3-F534B6D1AA00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37BD0935-04F1-D855-B63C-B79ACEA819EC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17" name="Pfeil: 180-Grad 16">
                <a:extLst>
                  <a:ext uri="{FF2B5EF4-FFF2-40B4-BE49-F238E27FC236}">
                    <a16:creationId xmlns:a16="http://schemas.microsoft.com/office/drawing/2014/main" id="{9C86FB5E-5866-2C32-7AEC-459486D6738A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0D210E79-2CAE-F060-41A5-6269CCDDF29E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sp>
        <p:nvSpPr>
          <p:cNvPr id="19" name="Pfeil: nach rechts gekrümmt 18">
            <a:extLst>
              <a:ext uri="{FF2B5EF4-FFF2-40B4-BE49-F238E27FC236}">
                <a16:creationId xmlns:a16="http://schemas.microsoft.com/office/drawing/2014/main" id="{68B3E8F5-7307-E87D-725C-91032B7BA827}"/>
              </a:ext>
            </a:extLst>
          </p:cNvPr>
          <p:cNvSpPr/>
          <p:nvPr/>
        </p:nvSpPr>
        <p:spPr>
          <a:xfrm rot="17800095" flipV="1">
            <a:off x="2812477" y="3214877"/>
            <a:ext cx="548546" cy="1872208"/>
          </a:xfrm>
          <a:prstGeom prst="curvedRightArrow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p:sp>
        <p:nvSpPr>
          <p:cNvPr id="44" name="Bogen 43">
            <a:extLst>
              <a:ext uri="{FF2B5EF4-FFF2-40B4-BE49-F238E27FC236}">
                <a16:creationId xmlns:a16="http://schemas.microsoft.com/office/drawing/2014/main" id="{F3353EC8-2260-8F15-6D53-8F696C58BB5C}"/>
              </a:ext>
            </a:extLst>
          </p:cNvPr>
          <p:cNvSpPr/>
          <p:nvPr/>
        </p:nvSpPr>
        <p:spPr>
          <a:xfrm rot="8262791">
            <a:off x="2293949" y="580444"/>
            <a:ext cx="720000" cy="718452"/>
          </a:xfrm>
          <a:prstGeom prst="arc">
            <a:avLst>
              <a:gd name="adj1" fmla="val 17034781"/>
              <a:gd name="adj2" fmla="val 20418388"/>
            </a:avLst>
          </a:prstGeom>
          <a:ln w="254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4B3925EF-EAFB-916D-C03F-23D73426DDBF}"/>
              </a:ext>
            </a:extLst>
          </p:cNvPr>
          <p:cNvGrpSpPr/>
          <p:nvPr/>
        </p:nvGrpSpPr>
        <p:grpSpPr>
          <a:xfrm>
            <a:off x="1619672" y="992952"/>
            <a:ext cx="5242302" cy="2380855"/>
            <a:chOff x="1927680" y="2007291"/>
            <a:chExt cx="5242302" cy="2380855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7D2070B-91F2-277C-036B-78704AFCAD5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995738" y="3236097"/>
              <a:ext cx="720000" cy="720000"/>
            </a:xfrm>
            <a:prstGeom prst="rect">
              <a:avLst/>
            </a:prstGeom>
          </p:spPr>
        </p:pic>
        <p:cxnSp>
          <p:nvCxnSpPr>
            <p:cNvPr id="66" name="Verbinder: gewinkelt 65">
              <a:extLst>
                <a:ext uri="{FF2B5EF4-FFF2-40B4-BE49-F238E27FC236}">
                  <a16:creationId xmlns:a16="http://schemas.microsoft.com/office/drawing/2014/main" id="{8D09FBE6-7D3A-5E0B-1079-C8E95187C84C}"/>
                </a:ext>
              </a:extLst>
            </p:cNvPr>
            <p:cNvCxnSpPr>
              <a:cxnSpLocks/>
              <a:stCxn id="74" idx="3"/>
              <a:endCxn id="71" idx="1"/>
            </p:cNvCxnSpPr>
            <p:nvPr/>
          </p:nvCxnSpPr>
          <p:spPr>
            <a:xfrm flipV="1">
              <a:off x="3275776" y="3803490"/>
              <a:ext cx="718622" cy="224656"/>
            </a:xfrm>
            <a:prstGeom prst="bentConnector3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Verbinder: gewinkelt 66">
              <a:extLst>
                <a:ext uri="{FF2B5EF4-FFF2-40B4-BE49-F238E27FC236}">
                  <a16:creationId xmlns:a16="http://schemas.microsoft.com/office/drawing/2014/main" id="{2827FAEC-4C26-AA8D-7107-6BFEF630516F}"/>
                </a:ext>
              </a:extLst>
            </p:cNvPr>
            <p:cNvCxnSpPr>
              <a:cxnSpLocks/>
              <a:stCxn id="64" idx="3"/>
              <a:endCxn id="70" idx="1"/>
            </p:cNvCxnSpPr>
            <p:nvPr/>
          </p:nvCxnSpPr>
          <p:spPr>
            <a:xfrm>
              <a:off x="3274398" y="2399381"/>
              <a:ext cx="721340" cy="980715"/>
            </a:xfrm>
            <a:prstGeom prst="bentConnector3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449F4568-2B89-3B95-67E3-5F5E1B89A5FC}"/>
                </a:ext>
              </a:extLst>
            </p:cNvPr>
            <p:cNvSpPr/>
            <p:nvPr/>
          </p:nvSpPr>
          <p:spPr>
            <a:xfrm>
              <a:off x="3995738" y="3236096"/>
              <a:ext cx="719962" cy="288000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AE680660-1C4D-0C35-4E6F-31D2B67AFF6E}"/>
                </a:ext>
              </a:extLst>
            </p:cNvPr>
            <p:cNvSpPr/>
            <p:nvPr/>
          </p:nvSpPr>
          <p:spPr>
            <a:xfrm>
              <a:off x="3994398" y="3659490"/>
              <a:ext cx="719962" cy="288000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3560"/>
                </a:solidFill>
              </a:endParaRPr>
            </a:p>
          </p:txBody>
        </p: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122EC30B-8855-D227-BF1B-A9916FE8E357}"/>
                </a:ext>
              </a:extLst>
            </p:cNvPr>
            <p:cNvGrpSpPr/>
            <p:nvPr/>
          </p:nvGrpSpPr>
          <p:grpSpPr>
            <a:xfrm>
              <a:off x="2554436" y="3668145"/>
              <a:ext cx="721340" cy="720001"/>
              <a:chOff x="4146798" y="3388496"/>
              <a:chExt cx="721340" cy="720001"/>
            </a:xfrm>
          </p:grpSpPr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EFD581B8-BC53-45DC-EB23-171E8BDE693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4148138" y="3388497"/>
                <a:ext cx="720000" cy="720000"/>
              </a:xfrm>
              <a:prstGeom prst="rect">
                <a:avLst/>
              </a:prstGeom>
            </p:spPr>
          </p:pic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03E5DF08-6E05-7E0E-E320-676FB771C69A}"/>
                  </a:ext>
                </a:extLst>
              </p:cNvPr>
              <p:cNvSpPr/>
              <p:nvPr/>
            </p:nvSpPr>
            <p:spPr>
              <a:xfrm>
                <a:off x="4148138" y="3388496"/>
                <a:ext cx="719962" cy="28800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261426B5-7EC0-A37B-F53C-685785225F51}"/>
                  </a:ext>
                </a:extLst>
              </p:cNvPr>
              <p:cNvSpPr/>
              <p:nvPr/>
            </p:nvSpPr>
            <p:spPr>
              <a:xfrm>
                <a:off x="4146798" y="3811890"/>
                <a:ext cx="719962" cy="28800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C870C2B2-35C6-7DD2-3CA8-03F320407F2D}"/>
                </a:ext>
              </a:extLst>
            </p:cNvPr>
            <p:cNvGrpSpPr/>
            <p:nvPr/>
          </p:nvGrpSpPr>
          <p:grpSpPr>
            <a:xfrm>
              <a:off x="2553764" y="2039380"/>
              <a:ext cx="720634" cy="720001"/>
              <a:chOff x="5554638" y="2808992"/>
              <a:chExt cx="720634" cy="720001"/>
            </a:xfrm>
          </p:grpSpPr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17B4D8E6-6846-4773-AAE1-20E72C3020B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5555272" y="2808993"/>
                <a:ext cx="720000" cy="720000"/>
              </a:xfrm>
              <a:prstGeom prst="rect">
                <a:avLst/>
              </a:prstGeom>
            </p:spPr>
          </p:pic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B8413A80-A0C0-449E-F5A1-F99EA03024E7}"/>
                  </a:ext>
                </a:extLst>
              </p:cNvPr>
              <p:cNvSpPr/>
              <p:nvPr/>
            </p:nvSpPr>
            <p:spPr>
              <a:xfrm>
                <a:off x="5555272" y="2808992"/>
                <a:ext cx="719962" cy="28800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8057C2DC-8A1E-56AE-82A5-08797721B64B}"/>
                  </a:ext>
                </a:extLst>
              </p:cNvPr>
              <p:cNvSpPr/>
              <p:nvPr/>
            </p:nvSpPr>
            <p:spPr>
              <a:xfrm>
                <a:off x="5554638" y="3235082"/>
                <a:ext cx="719962" cy="28800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9E091C2C-45BB-8A15-B40B-67BCF028F3FF}"/>
                </a:ext>
              </a:extLst>
            </p:cNvPr>
            <p:cNvCxnSpPr>
              <a:stCxn id="79" idx="1"/>
            </p:cNvCxnSpPr>
            <p:nvPr/>
          </p:nvCxnSpPr>
          <p:spPr>
            <a:xfrm flipH="1">
              <a:off x="2195736" y="2183380"/>
              <a:ext cx="358662" cy="0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5ABCE08A-9EEC-204E-9C3E-19F8A184C7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1197" y="2609470"/>
              <a:ext cx="364579" cy="0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689387D5-2CDA-9689-C063-0DBFAD1081F7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H="1">
              <a:off x="2195736" y="3812145"/>
              <a:ext cx="360040" cy="0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FEAD0BA3-1A0D-EE19-F2DC-0A87D0E9E9EE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2191197" y="4235539"/>
              <a:ext cx="363239" cy="0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D15705A-9967-E87F-96CC-6D6A8E6DFA86}"/>
                </a:ext>
              </a:extLst>
            </p:cNvPr>
            <p:cNvGrpSpPr/>
            <p:nvPr/>
          </p:nvGrpSpPr>
          <p:grpSpPr>
            <a:xfrm>
              <a:off x="5868144" y="2876095"/>
              <a:ext cx="720634" cy="720001"/>
              <a:chOff x="5554638" y="2808992"/>
              <a:chExt cx="720634" cy="720001"/>
            </a:xfrm>
          </p:grpSpPr>
          <p:pic>
            <p:nvPicPr>
              <p:cNvPr id="94" name="Grafik 93">
                <a:extLst>
                  <a:ext uri="{FF2B5EF4-FFF2-40B4-BE49-F238E27FC236}">
                    <a16:creationId xmlns:a16="http://schemas.microsoft.com/office/drawing/2014/main" id="{46D0BB8A-2C48-8FAC-8C4B-696F29F90E1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5555272" y="2808993"/>
                <a:ext cx="720000" cy="720000"/>
              </a:xfrm>
              <a:prstGeom prst="rect">
                <a:avLst/>
              </a:prstGeom>
            </p:spPr>
          </p:pic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68DD337C-C2C7-5B4D-F6FD-8DFCE86E4CEA}"/>
                  </a:ext>
                </a:extLst>
              </p:cNvPr>
              <p:cNvSpPr/>
              <p:nvPr/>
            </p:nvSpPr>
            <p:spPr>
              <a:xfrm>
                <a:off x="5555272" y="2808992"/>
                <a:ext cx="719962" cy="28800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09117314-D981-1AB1-7095-21A214920349}"/>
                  </a:ext>
                </a:extLst>
              </p:cNvPr>
              <p:cNvSpPr/>
              <p:nvPr/>
            </p:nvSpPr>
            <p:spPr>
              <a:xfrm>
                <a:off x="5554638" y="3235082"/>
                <a:ext cx="719962" cy="28800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  <p:cxnSp>
          <p:nvCxnSpPr>
            <p:cNvPr id="97" name="Verbinder: gewinkelt 96">
              <a:extLst>
                <a:ext uri="{FF2B5EF4-FFF2-40B4-BE49-F238E27FC236}">
                  <a16:creationId xmlns:a16="http://schemas.microsoft.com/office/drawing/2014/main" id="{C89D244A-2DDD-1F66-C606-6A0F50D5576B}"/>
                </a:ext>
              </a:extLst>
            </p:cNvPr>
            <p:cNvCxnSpPr>
              <a:cxnSpLocks/>
              <a:stCxn id="63" idx="3"/>
              <a:endCxn id="96" idx="1"/>
            </p:cNvCxnSpPr>
            <p:nvPr/>
          </p:nvCxnSpPr>
          <p:spPr>
            <a:xfrm flipV="1">
              <a:off x="4715738" y="3446185"/>
              <a:ext cx="1152406" cy="149912"/>
            </a:xfrm>
            <a:prstGeom prst="bentConnector3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Verbinder: gewinkelt 99">
              <a:extLst>
                <a:ext uri="{FF2B5EF4-FFF2-40B4-BE49-F238E27FC236}">
                  <a16:creationId xmlns:a16="http://schemas.microsoft.com/office/drawing/2014/main" id="{08115668-8455-A186-6FE8-E2ACA1880DD8}"/>
                </a:ext>
              </a:extLst>
            </p:cNvPr>
            <p:cNvCxnSpPr>
              <a:cxnSpLocks/>
              <a:stCxn id="64" idx="3"/>
              <a:endCxn id="95" idx="1"/>
            </p:cNvCxnSpPr>
            <p:nvPr/>
          </p:nvCxnSpPr>
          <p:spPr>
            <a:xfrm>
              <a:off x="3274398" y="2399381"/>
              <a:ext cx="2594380" cy="620714"/>
            </a:xfrm>
            <a:prstGeom prst="bentConnector3">
              <a:avLst>
                <a:gd name="adj1" fmla="val 77903"/>
              </a:avLst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58064BB0-2EFC-7265-7DA4-5E63940CD51A}"/>
                </a:ext>
              </a:extLst>
            </p:cNvPr>
            <p:cNvSpPr/>
            <p:nvPr/>
          </p:nvSpPr>
          <p:spPr>
            <a:xfrm>
              <a:off x="3598375" y="2359471"/>
              <a:ext cx="72008" cy="72001"/>
            </a:xfrm>
            <a:prstGeom prst="ellipse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35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F21F0CDB-8AC9-99C8-9E02-870756FAA459}"/>
                    </a:ext>
                  </a:extLst>
                </p:cNvPr>
                <p:cNvSpPr txBox="1"/>
                <p:nvPr/>
              </p:nvSpPr>
              <p:spPr>
                <a:xfrm>
                  <a:off x="1927680" y="2007291"/>
                  <a:ext cx="218441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F21F0CDB-8AC9-99C8-9E02-870756FAA4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7680" y="2007291"/>
                  <a:ext cx="218441" cy="300082"/>
                </a:xfrm>
                <a:prstGeom prst="rect">
                  <a:avLst/>
                </a:prstGeom>
                <a:blipFill>
                  <a:blip r:embed="rId8"/>
                  <a:stretch>
                    <a:fillRect r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feld 105">
                  <a:extLst>
                    <a:ext uri="{FF2B5EF4-FFF2-40B4-BE49-F238E27FC236}">
                      <a16:creationId xmlns:a16="http://schemas.microsoft.com/office/drawing/2014/main" id="{BB41A6E0-E742-1060-DF54-34BEDFDCBA61}"/>
                    </a:ext>
                  </a:extLst>
                </p:cNvPr>
                <p:cNvSpPr txBox="1"/>
                <p:nvPr/>
              </p:nvSpPr>
              <p:spPr>
                <a:xfrm>
                  <a:off x="1933927" y="2432163"/>
                  <a:ext cx="218441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feld 105">
                  <a:extLst>
                    <a:ext uri="{FF2B5EF4-FFF2-40B4-BE49-F238E27FC236}">
                      <a16:creationId xmlns:a16="http://schemas.microsoft.com/office/drawing/2014/main" id="{BB41A6E0-E742-1060-DF54-34BEDFDCB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3927" y="2432163"/>
                  <a:ext cx="218441" cy="300082"/>
                </a:xfrm>
                <a:prstGeom prst="rect">
                  <a:avLst/>
                </a:prstGeom>
                <a:blipFill>
                  <a:blip r:embed="rId9"/>
                  <a:stretch>
                    <a:fillRect r="-1111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7C7DC639-24A7-477A-C6F2-E874BA79B429}"/>
                    </a:ext>
                  </a:extLst>
                </p:cNvPr>
                <p:cNvSpPr txBox="1"/>
                <p:nvPr/>
              </p:nvSpPr>
              <p:spPr>
                <a:xfrm>
                  <a:off x="1963330" y="3629873"/>
                  <a:ext cx="218441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7C7DC639-24A7-477A-C6F2-E874BA79B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3330" y="3629873"/>
                  <a:ext cx="218441" cy="30008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feld 107">
                  <a:extLst>
                    <a:ext uri="{FF2B5EF4-FFF2-40B4-BE49-F238E27FC236}">
                      <a16:creationId xmlns:a16="http://schemas.microsoft.com/office/drawing/2014/main" id="{116D435E-4557-E4F1-1F9E-9DF0C7CF5187}"/>
                    </a:ext>
                  </a:extLst>
                </p:cNvPr>
                <p:cNvSpPr txBox="1"/>
                <p:nvPr/>
              </p:nvSpPr>
              <p:spPr>
                <a:xfrm>
                  <a:off x="1963329" y="4075517"/>
                  <a:ext cx="218441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feld 107">
                  <a:extLst>
                    <a:ext uri="{FF2B5EF4-FFF2-40B4-BE49-F238E27FC236}">
                      <a16:creationId xmlns:a16="http://schemas.microsoft.com/office/drawing/2014/main" id="{116D435E-4557-E4F1-1F9E-9DF0C7CF5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3329" y="4075517"/>
                  <a:ext cx="218441" cy="300082"/>
                </a:xfrm>
                <a:prstGeom prst="rect">
                  <a:avLst/>
                </a:prstGeom>
                <a:blipFill>
                  <a:blip r:embed="rId11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feld 109">
                  <a:extLst>
                    <a:ext uri="{FF2B5EF4-FFF2-40B4-BE49-F238E27FC236}">
                      <a16:creationId xmlns:a16="http://schemas.microsoft.com/office/drawing/2014/main" id="{BB593ECE-8B57-9C6D-9C89-050A2375555E}"/>
                    </a:ext>
                  </a:extLst>
                </p:cNvPr>
                <p:cNvSpPr txBox="1"/>
                <p:nvPr/>
              </p:nvSpPr>
              <p:spPr>
                <a:xfrm>
                  <a:off x="6951541" y="3080014"/>
                  <a:ext cx="218441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srgbClr val="00356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feld 109">
                  <a:extLst>
                    <a:ext uri="{FF2B5EF4-FFF2-40B4-BE49-F238E27FC236}">
                      <a16:creationId xmlns:a16="http://schemas.microsoft.com/office/drawing/2014/main" id="{BB593ECE-8B57-9C6D-9C89-050A23755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1541" y="3080014"/>
                  <a:ext cx="218441" cy="300082"/>
                </a:xfrm>
                <a:prstGeom prst="rect">
                  <a:avLst/>
                </a:prstGeom>
                <a:blipFill>
                  <a:blip r:embed="rId12"/>
                  <a:stretch>
                    <a:fillRect r="-2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FE997A05-F8B9-4658-AC72-7FB2EC870572}"/>
                </a:ext>
              </a:extLst>
            </p:cNvPr>
            <p:cNvCxnSpPr>
              <a:cxnSpLocks/>
              <a:stCxn id="110" idx="1"/>
              <a:endCxn id="94" idx="3"/>
            </p:cNvCxnSpPr>
            <p:nvPr/>
          </p:nvCxnSpPr>
          <p:spPr>
            <a:xfrm flipH="1">
              <a:off x="6588778" y="3230055"/>
              <a:ext cx="362763" cy="6041"/>
            </a:xfrm>
            <a:prstGeom prst="line">
              <a:avLst/>
            </a:prstGeom>
            <a:ln w="25400">
              <a:solidFill>
                <a:srgbClr val="0035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3C4437A5-F17D-3D5C-265D-39810352F6A5}"/>
                  </a:ext>
                </a:extLst>
              </p:cNvPr>
              <p:cNvSpPr txBox="1"/>
              <p:nvPr/>
            </p:nvSpPr>
            <p:spPr>
              <a:xfrm>
                <a:off x="4968144" y="3335495"/>
                <a:ext cx="31683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3560"/>
                    </a:solidFill>
                  </a:rPr>
                  <a:t>Replace all gates in a target circuit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>
                    <a:solidFill>
                      <a:srgbClr val="003560"/>
                    </a:solidFill>
                  </a:rPr>
                  <a:t> by secure gadgets with same function</a:t>
                </a:r>
              </a:p>
              <a:p>
                <a:endParaRPr lang="en-US" dirty="0">
                  <a:solidFill>
                    <a:srgbClr val="003560"/>
                  </a:solidFill>
                </a:endParaRPr>
              </a:p>
              <a:p>
                <a:r>
                  <a:rPr lang="en-US" dirty="0">
                    <a:solidFill>
                      <a:srgbClr val="003560"/>
                    </a:solidFill>
                  </a:rPr>
                  <a:t>Share inputs and outputs</a:t>
                </a:r>
              </a:p>
            </p:txBody>
          </p:sp>
        </mc:Choice>
        <mc:Fallback xmlns=""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3C4437A5-F17D-3D5C-265D-39810352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44" y="3335495"/>
                <a:ext cx="3168352" cy="923330"/>
              </a:xfrm>
              <a:prstGeom prst="rect">
                <a:avLst/>
              </a:prstGeom>
              <a:blipFill>
                <a:blip r:embed="rId13"/>
                <a:stretch>
                  <a:fillRect l="-577" t="-658" b="-59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13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38F81954-0410-6D96-B298-F134547B0461}"/>
              </a:ext>
            </a:extLst>
          </p:cNvPr>
          <p:cNvCxnSpPr/>
          <p:nvPr/>
        </p:nvCxnSpPr>
        <p:spPr>
          <a:xfrm>
            <a:off x="6480744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585CB77B-1997-91DE-4731-576EEADD9A08}"/>
              </a:ext>
            </a:extLst>
          </p:cNvPr>
          <p:cNvCxnSpPr/>
          <p:nvPr/>
        </p:nvCxnSpPr>
        <p:spPr>
          <a:xfrm>
            <a:off x="6351821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CCEC25D-9D95-D22D-5782-A2737E7950FA}"/>
              </a:ext>
            </a:extLst>
          </p:cNvPr>
          <p:cNvCxnSpPr/>
          <p:nvPr/>
        </p:nvCxnSpPr>
        <p:spPr>
          <a:xfrm>
            <a:off x="6609667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A5190DEF-4DBA-332F-9124-F502D3F37703}"/>
              </a:ext>
            </a:extLst>
          </p:cNvPr>
          <p:cNvCxnSpPr/>
          <p:nvPr/>
        </p:nvCxnSpPr>
        <p:spPr>
          <a:xfrm>
            <a:off x="7250378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0BE5908B-6BCD-0F1B-F208-B7D648BAB15C}"/>
              </a:ext>
            </a:extLst>
          </p:cNvPr>
          <p:cNvCxnSpPr/>
          <p:nvPr/>
        </p:nvCxnSpPr>
        <p:spPr>
          <a:xfrm>
            <a:off x="7121455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A7A3FE8F-379A-C8D5-D8A9-4583C96EC917}"/>
              </a:ext>
            </a:extLst>
          </p:cNvPr>
          <p:cNvCxnSpPr/>
          <p:nvPr/>
        </p:nvCxnSpPr>
        <p:spPr>
          <a:xfrm>
            <a:off x="7379301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B76EC1C8-B3B6-D0E2-6274-DECDB2690643}"/>
              </a:ext>
            </a:extLst>
          </p:cNvPr>
          <p:cNvCxnSpPr/>
          <p:nvPr/>
        </p:nvCxnSpPr>
        <p:spPr>
          <a:xfrm>
            <a:off x="1791689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50A0E97A-692F-24E7-DE84-FE75E7F3B2A8}"/>
              </a:ext>
            </a:extLst>
          </p:cNvPr>
          <p:cNvCxnSpPr/>
          <p:nvPr/>
        </p:nvCxnSpPr>
        <p:spPr>
          <a:xfrm>
            <a:off x="1662766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AFE09F9C-C854-CF8B-33F4-4BF6308828BC}"/>
              </a:ext>
            </a:extLst>
          </p:cNvPr>
          <p:cNvCxnSpPr/>
          <p:nvPr/>
        </p:nvCxnSpPr>
        <p:spPr>
          <a:xfrm>
            <a:off x="1920612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EF72E4B6-EC37-5B82-25A4-4F1FEA36E82F}"/>
              </a:ext>
            </a:extLst>
          </p:cNvPr>
          <p:cNvCxnSpPr/>
          <p:nvPr/>
        </p:nvCxnSpPr>
        <p:spPr>
          <a:xfrm>
            <a:off x="2561323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62E1F42-E8E7-BFC8-A5F5-74398E38C823}"/>
              </a:ext>
            </a:extLst>
          </p:cNvPr>
          <p:cNvCxnSpPr/>
          <p:nvPr/>
        </p:nvCxnSpPr>
        <p:spPr>
          <a:xfrm>
            <a:off x="2432400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42C00962-F8B7-38D0-D9D9-6256220F2D95}"/>
              </a:ext>
            </a:extLst>
          </p:cNvPr>
          <p:cNvCxnSpPr/>
          <p:nvPr/>
        </p:nvCxnSpPr>
        <p:spPr>
          <a:xfrm>
            <a:off x="2690246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3560"/>
                </a:solidFill>
              </a:rPr>
              <a:t>Composability Notions for </a:t>
            </a:r>
            <a:r>
              <a:rPr lang="en-US" dirty="0"/>
              <a:t>SCA Gadgets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6</a:t>
            </a:fld>
            <a:r>
              <a:rPr lang="en-US" dirty="0"/>
              <a:t>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8A60CDB-39BC-8212-3DC4-2D9845C3EF10}"/>
              </a:ext>
            </a:extLst>
          </p:cNvPr>
          <p:cNvGrpSpPr/>
          <p:nvPr/>
        </p:nvGrpSpPr>
        <p:grpSpPr>
          <a:xfrm>
            <a:off x="1325151" y="1008739"/>
            <a:ext cx="216000" cy="648040"/>
            <a:chOff x="2952000" y="1656000"/>
            <a:chExt cx="216000" cy="64804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82062D4-2A13-D0CF-8D50-CFA02FA64E6A}"/>
                </a:ext>
              </a:extLst>
            </p:cNvPr>
            <p:cNvCxnSpPr/>
            <p:nvPr/>
          </p:nvCxnSpPr>
          <p:spPr>
            <a:xfrm>
              <a:off x="2952000" y="165600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58FAE59C-8DCC-77A4-9681-A470D9D94CB7}"/>
                </a:ext>
              </a:extLst>
            </p:cNvPr>
            <p:cNvCxnSpPr/>
            <p:nvPr/>
          </p:nvCxnSpPr>
          <p:spPr>
            <a:xfrm>
              <a:off x="3168000" y="165600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7AF0F79-7722-5729-4BC3-F534B6D1AA00}"/>
                </a:ext>
              </a:extLst>
            </p:cNvPr>
            <p:cNvCxnSpPr/>
            <p:nvPr/>
          </p:nvCxnSpPr>
          <p:spPr>
            <a:xfrm>
              <a:off x="3060000" y="216004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7984F0C-1BC4-B8FA-7E1D-594A6D123270}"/>
              </a:ext>
            </a:extLst>
          </p:cNvPr>
          <p:cNvSpPr txBox="1"/>
          <p:nvPr/>
        </p:nvSpPr>
        <p:spPr>
          <a:xfrm>
            <a:off x="251520" y="828000"/>
            <a:ext cx="3960436" cy="4770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P-NI [BBD+15]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Probe Non-Interference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D2ADB3F-833E-49A9-106D-9E64BD68D609}"/>
              </a:ext>
            </a:extLst>
          </p:cNvPr>
          <p:cNvSpPr txBox="1"/>
          <p:nvPr/>
        </p:nvSpPr>
        <p:spPr>
          <a:xfrm>
            <a:off x="4932046" y="828000"/>
            <a:ext cx="3887954" cy="4770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P-SNI [BBD+16]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Probe Strong Non-Interference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248453-0035-BF25-B7BA-497ECD0009CC}"/>
              </a:ext>
            </a:extLst>
          </p:cNvPr>
          <p:cNvGrpSpPr>
            <a:grpSpLocks noChangeAspect="1"/>
          </p:cNvGrpSpPr>
          <p:nvPr/>
        </p:nvGrpSpPr>
        <p:grpSpPr>
          <a:xfrm>
            <a:off x="1460563" y="2139088"/>
            <a:ext cx="1440160" cy="1440000"/>
            <a:chOff x="1046025" y="940966"/>
            <a:chExt cx="864096" cy="864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1FBB6D3-0E8E-4CFC-6D03-FF6699D6BE88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4E122A-D38E-8A51-9205-68BE8F1AA9DF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25" name="Flussdiagramm: Verzögerung 24">
                <a:extLst>
                  <a:ext uri="{FF2B5EF4-FFF2-40B4-BE49-F238E27FC236}">
                    <a16:creationId xmlns:a16="http://schemas.microsoft.com/office/drawing/2014/main" id="{D9041EEB-E11A-AB54-431E-DB24653AA67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80FFF1CB-AE50-6CCD-5CB4-A118B119C32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87BE4390-5DC6-582B-CF52-F00B29C0CEF9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E41C0A8F-C9E5-BFDD-F427-6C79249852A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384D160-044E-780D-1389-F575A5EF37CB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21" name="Pfeil: 180-Grad 20">
                <a:extLst>
                  <a:ext uri="{FF2B5EF4-FFF2-40B4-BE49-F238E27FC236}">
                    <a16:creationId xmlns:a16="http://schemas.microsoft.com/office/drawing/2014/main" id="{C387D8BA-090E-A4F6-74C0-62E2238AF0F7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EFCD2EE2-0398-92FC-1EB4-207FFC216930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51FC80C-3C1A-1268-CC22-027912288323}"/>
              </a:ext>
            </a:extLst>
          </p:cNvPr>
          <p:cNvGrpSpPr>
            <a:grpSpLocks noChangeAspect="1"/>
          </p:cNvGrpSpPr>
          <p:nvPr/>
        </p:nvGrpSpPr>
        <p:grpSpPr>
          <a:xfrm>
            <a:off x="6155943" y="2139088"/>
            <a:ext cx="1440160" cy="1440000"/>
            <a:chOff x="1046025" y="940966"/>
            <a:chExt cx="864096" cy="864000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D42010-068D-5670-EAB2-BDB5DF604974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0C6D37B-F624-8429-6D52-178981CFDD68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35" name="Flussdiagramm: Verzögerung 34">
                <a:extLst>
                  <a:ext uri="{FF2B5EF4-FFF2-40B4-BE49-F238E27FC236}">
                    <a16:creationId xmlns:a16="http://schemas.microsoft.com/office/drawing/2014/main" id="{73BF1AEE-482B-2BD0-B5A1-0C4E017B681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52F99838-539F-A4EA-0099-E4DCC6FDA18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4D93B0EF-E0E6-2204-5337-63A636912880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BCE66F36-37CE-4437-67CA-FE2BAF0B219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5E7752E2-7C52-8951-B3FC-42738919B326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33" name="Pfeil: 180-Grad 32">
                <a:extLst>
                  <a:ext uri="{FF2B5EF4-FFF2-40B4-BE49-F238E27FC236}">
                    <a16:creationId xmlns:a16="http://schemas.microsoft.com/office/drawing/2014/main" id="{DCAC4461-058A-9CFD-7CAF-21FBF14220BE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1F1ACFB3-310F-D818-F25D-E99202B56CD5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2E721BB9-EDAB-AEBB-9CAD-FBAFF687FF9B}"/>
              </a:ext>
            </a:extLst>
          </p:cNvPr>
          <p:cNvCxnSpPr>
            <a:stCxn id="7" idx="2"/>
          </p:cNvCxnSpPr>
          <p:nvPr/>
        </p:nvCxnSpPr>
        <p:spPr>
          <a:xfrm>
            <a:off x="2180643" y="3579088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A0D7440-D778-2057-1413-D58C9634F338}"/>
              </a:ext>
            </a:extLst>
          </p:cNvPr>
          <p:cNvCxnSpPr/>
          <p:nvPr/>
        </p:nvCxnSpPr>
        <p:spPr>
          <a:xfrm>
            <a:off x="2051720" y="3579088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66C75CE7-E1DB-ABF3-ADEC-55118376DE70}"/>
              </a:ext>
            </a:extLst>
          </p:cNvPr>
          <p:cNvCxnSpPr/>
          <p:nvPr/>
        </p:nvCxnSpPr>
        <p:spPr>
          <a:xfrm>
            <a:off x="2309566" y="35830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E5F78FE2-18C0-364E-138B-91894DB7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402">
            <a:off x="2160945" y="2436339"/>
            <a:ext cx="1269689" cy="533928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5DE2CEC-6554-EDC2-01BF-0D60692A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0598" flipH="1">
            <a:off x="864405" y="2051130"/>
            <a:ext cx="1269689" cy="533928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28D3F1C2-905C-4BA3-A01F-149632E9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0598" flipH="1">
            <a:off x="5527089" y="2150112"/>
            <a:ext cx="1269689" cy="533928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8CDA99-46A5-C482-B317-CD3619A7C74B}"/>
              </a:ext>
            </a:extLst>
          </p:cNvPr>
          <p:cNvCxnSpPr/>
          <p:nvPr/>
        </p:nvCxnSpPr>
        <p:spPr>
          <a:xfrm>
            <a:off x="6852297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9BA9785-23CF-D5B3-B682-DF512F8D21A2}"/>
              </a:ext>
            </a:extLst>
          </p:cNvPr>
          <p:cNvCxnSpPr/>
          <p:nvPr/>
        </p:nvCxnSpPr>
        <p:spPr>
          <a:xfrm>
            <a:off x="6723374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7CFF6000-D580-A1A3-F866-F00E858418B7}"/>
              </a:ext>
            </a:extLst>
          </p:cNvPr>
          <p:cNvCxnSpPr/>
          <p:nvPr/>
        </p:nvCxnSpPr>
        <p:spPr>
          <a:xfrm>
            <a:off x="6981220" y="3573414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D0F0DACA-B9D4-EE8E-9EDF-4A0185FA7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402">
            <a:off x="6764211" y="2962637"/>
            <a:ext cx="1269689" cy="533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89FDDE44-D0BF-488E-3ECF-5BDE79D4AD3B}"/>
                  </a:ext>
                </a:extLst>
              </p:cNvPr>
              <p:cNvSpPr txBox="1"/>
              <p:nvPr/>
            </p:nvSpPr>
            <p:spPr>
              <a:xfrm>
                <a:off x="1321671" y="4046061"/>
                <a:ext cx="172819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89FDDE44-D0BF-488E-3ECF-5BDE79D4A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671" y="4046061"/>
                <a:ext cx="1728192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402EAE8F-71D8-0967-14AC-E0ACD26F6657}"/>
                  </a:ext>
                </a:extLst>
              </p:cNvPr>
              <p:cNvSpPr txBox="1"/>
              <p:nvPr/>
            </p:nvSpPr>
            <p:spPr>
              <a:xfrm>
                <a:off x="4565107" y="4046061"/>
                <a:ext cx="457438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402EAE8F-71D8-0967-14AC-E0ACD26F6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107" y="4046061"/>
                <a:ext cx="457438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60E4548-7F40-647C-E305-DED03514AC79}"/>
                  </a:ext>
                </a:extLst>
              </p:cNvPr>
              <p:cNvSpPr txBox="1"/>
              <p:nvPr/>
            </p:nvSpPr>
            <p:spPr>
              <a:xfrm>
                <a:off x="5492553" y="1928892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60E4548-7F40-647C-E305-DED03514A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553" y="1928892"/>
                <a:ext cx="38477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31C01B82-C5D2-22A8-8303-4283CA996265}"/>
                  </a:ext>
                </a:extLst>
              </p:cNvPr>
              <p:cNvSpPr txBox="1"/>
              <p:nvPr/>
            </p:nvSpPr>
            <p:spPr>
              <a:xfrm>
                <a:off x="7729317" y="2677687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31C01B82-C5D2-22A8-8303-4283CA996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317" y="2677687"/>
                <a:ext cx="38477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6003347-DAA3-5BD7-D428-D6C4E7A4D51E}"/>
              </a:ext>
            </a:extLst>
          </p:cNvPr>
          <p:cNvCxnSpPr>
            <a:cxnSpLocks/>
          </p:cNvCxnSpPr>
          <p:nvPr/>
        </p:nvCxnSpPr>
        <p:spPr>
          <a:xfrm>
            <a:off x="1885513" y="4285059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6815706-21B3-ECE0-13EE-CB72886EF475}"/>
              </a:ext>
            </a:extLst>
          </p:cNvPr>
          <p:cNvCxnSpPr>
            <a:cxnSpLocks/>
          </p:cNvCxnSpPr>
          <p:nvPr/>
        </p:nvCxnSpPr>
        <p:spPr>
          <a:xfrm>
            <a:off x="6423157" y="4323060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48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1" grpId="0"/>
      <p:bldP spid="73" grpId="0"/>
      <p:bldP spid="8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8CDA99-46A5-C482-B317-CD3619A7C74B}"/>
              </a:ext>
            </a:extLst>
          </p:cNvPr>
          <p:cNvCxnSpPr/>
          <p:nvPr/>
        </p:nvCxnSpPr>
        <p:spPr>
          <a:xfrm>
            <a:off x="6852297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9BA9785-23CF-D5B3-B682-DF512F8D21A2}"/>
              </a:ext>
            </a:extLst>
          </p:cNvPr>
          <p:cNvCxnSpPr/>
          <p:nvPr/>
        </p:nvCxnSpPr>
        <p:spPr>
          <a:xfrm>
            <a:off x="6723374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7CFF6000-D580-A1A3-F866-F00E858418B7}"/>
              </a:ext>
            </a:extLst>
          </p:cNvPr>
          <p:cNvCxnSpPr/>
          <p:nvPr/>
        </p:nvCxnSpPr>
        <p:spPr>
          <a:xfrm>
            <a:off x="6981220" y="3573414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38F81954-0410-6D96-B298-F134547B0461}"/>
              </a:ext>
            </a:extLst>
          </p:cNvPr>
          <p:cNvCxnSpPr/>
          <p:nvPr/>
        </p:nvCxnSpPr>
        <p:spPr>
          <a:xfrm>
            <a:off x="6480744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585CB77B-1997-91DE-4731-576EEADD9A08}"/>
              </a:ext>
            </a:extLst>
          </p:cNvPr>
          <p:cNvCxnSpPr/>
          <p:nvPr/>
        </p:nvCxnSpPr>
        <p:spPr>
          <a:xfrm>
            <a:off x="6351821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CCEC25D-9D95-D22D-5782-A2737E7950FA}"/>
              </a:ext>
            </a:extLst>
          </p:cNvPr>
          <p:cNvCxnSpPr/>
          <p:nvPr/>
        </p:nvCxnSpPr>
        <p:spPr>
          <a:xfrm>
            <a:off x="6609667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2E721BB9-EDAB-AEBB-9CAD-FBAFF687FF9B}"/>
              </a:ext>
            </a:extLst>
          </p:cNvPr>
          <p:cNvCxnSpPr>
            <a:stCxn id="7" idx="2"/>
          </p:cNvCxnSpPr>
          <p:nvPr/>
        </p:nvCxnSpPr>
        <p:spPr>
          <a:xfrm>
            <a:off x="2180643" y="3579088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A0D7440-D778-2057-1413-D58C9634F338}"/>
              </a:ext>
            </a:extLst>
          </p:cNvPr>
          <p:cNvCxnSpPr/>
          <p:nvPr/>
        </p:nvCxnSpPr>
        <p:spPr>
          <a:xfrm>
            <a:off x="2051720" y="3579088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66C75CE7-E1DB-ABF3-ADEC-55118376DE70}"/>
              </a:ext>
            </a:extLst>
          </p:cNvPr>
          <p:cNvCxnSpPr/>
          <p:nvPr/>
        </p:nvCxnSpPr>
        <p:spPr>
          <a:xfrm>
            <a:off x="2309566" y="35830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A5190DEF-4DBA-332F-9124-F502D3F37703}"/>
              </a:ext>
            </a:extLst>
          </p:cNvPr>
          <p:cNvCxnSpPr/>
          <p:nvPr/>
        </p:nvCxnSpPr>
        <p:spPr>
          <a:xfrm>
            <a:off x="7250378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0BE5908B-6BCD-0F1B-F208-B7D648BAB15C}"/>
              </a:ext>
            </a:extLst>
          </p:cNvPr>
          <p:cNvCxnSpPr/>
          <p:nvPr/>
        </p:nvCxnSpPr>
        <p:spPr>
          <a:xfrm>
            <a:off x="7121455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A7A3FE8F-379A-C8D5-D8A9-4583C96EC917}"/>
              </a:ext>
            </a:extLst>
          </p:cNvPr>
          <p:cNvCxnSpPr/>
          <p:nvPr/>
        </p:nvCxnSpPr>
        <p:spPr>
          <a:xfrm>
            <a:off x="7379301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B76EC1C8-B3B6-D0E2-6274-DECDB2690643}"/>
              </a:ext>
            </a:extLst>
          </p:cNvPr>
          <p:cNvCxnSpPr/>
          <p:nvPr/>
        </p:nvCxnSpPr>
        <p:spPr>
          <a:xfrm>
            <a:off x="1791689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50A0E97A-692F-24E7-DE84-FE75E7F3B2A8}"/>
              </a:ext>
            </a:extLst>
          </p:cNvPr>
          <p:cNvCxnSpPr/>
          <p:nvPr/>
        </p:nvCxnSpPr>
        <p:spPr>
          <a:xfrm>
            <a:off x="1662766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AFE09F9C-C854-CF8B-33F4-4BF6308828BC}"/>
              </a:ext>
            </a:extLst>
          </p:cNvPr>
          <p:cNvCxnSpPr/>
          <p:nvPr/>
        </p:nvCxnSpPr>
        <p:spPr>
          <a:xfrm>
            <a:off x="1920612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EF72E4B6-EC37-5B82-25A4-4F1FEA36E82F}"/>
              </a:ext>
            </a:extLst>
          </p:cNvPr>
          <p:cNvCxnSpPr/>
          <p:nvPr/>
        </p:nvCxnSpPr>
        <p:spPr>
          <a:xfrm>
            <a:off x="2561323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62E1F42-E8E7-BFC8-A5F5-74398E38C823}"/>
              </a:ext>
            </a:extLst>
          </p:cNvPr>
          <p:cNvCxnSpPr/>
          <p:nvPr/>
        </p:nvCxnSpPr>
        <p:spPr>
          <a:xfrm>
            <a:off x="2432400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42C00962-F8B7-38D0-D9D9-6256220F2D95}"/>
              </a:ext>
            </a:extLst>
          </p:cNvPr>
          <p:cNvCxnSpPr/>
          <p:nvPr/>
        </p:nvCxnSpPr>
        <p:spPr>
          <a:xfrm>
            <a:off x="2690246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3560"/>
                </a:solidFill>
              </a:rPr>
              <a:t>Composability Notions for </a:t>
            </a:r>
            <a:r>
              <a:rPr lang="en-US" dirty="0"/>
              <a:t>FIA Gadgets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7</a:t>
            </a:fld>
            <a:r>
              <a:rPr lang="en-US" dirty="0"/>
              <a:t>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8A60CDB-39BC-8212-3DC4-2D9845C3EF10}"/>
              </a:ext>
            </a:extLst>
          </p:cNvPr>
          <p:cNvGrpSpPr/>
          <p:nvPr/>
        </p:nvGrpSpPr>
        <p:grpSpPr>
          <a:xfrm>
            <a:off x="1325151" y="1008739"/>
            <a:ext cx="216000" cy="648040"/>
            <a:chOff x="2952000" y="1656000"/>
            <a:chExt cx="216000" cy="64804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82062D4-2A13-D0CF-8D50-CFA02FA64E6A}"/>
                </a:ext>
              </a:extLst>
            </p:cNvPr>
            <p:cNvCxnSpPr/>
            <p:nvPr/>
          </p:nvCxnSpPr>
          <p:spPr>
            <a:xfrm>
              <a:off x="2952000" y="165600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58FAE59C-8DCC-77A4-9681-A470D9D94CB7}"/>
                </a:ext>
              </a:extLst>
            </p:cNvPr>
            <p:cNvCxnSpPr/>
            <p:nvPr/>
          </p:nvCxnSpPr>
          <p:spPr>
            <a:xfrm>
              <a:off x="3168000" y="165600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7AF0F79-7722-5729-4BC3-F534B6D1AA00}"/>
                </a:ext>
              </a:extLst>
            </p:cNvPr>
            <p:cNvCxnSpPr/>
            <p:nvPr/>
          </p:nvCxnSpPr>
          <p:spPr>
            <a:xfrm>
              <a:off x="3060000" y="216004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7984F0C-1BC4-B8FA-7E1D-594A6D123270}"/>
              </a:ext>
            </a:extLst>
          </p:cNvPr>
          <p:cNvSpPr txBox="1"/>
          <p:nvPr/>
        </p:nvSpPr>
        <p:spPr>
          <a:xfrm>
            <a:off x="251520" y="828000"/>
            <a:ext cx="3960436" cy="49244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F-NI [DN20]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Fault Non-Interference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D2ADB3F-833E-49A9-106D-9E64BD68D609}"/>
              </a:ext>
            </a:extLst>
          </p:cNvPr>
          <p:cNvSpPr txBox="1"/>
          <p:nvPr/>
        </p:nvSpPr>
        <p:spPr>
          <a:xfrm>
            <a:off x="4932046" y="828000"/>
            <a:ext cx="3887954" cy="49244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F-SNI [DN20]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Fault Strong Non-Interference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248453-0035-BF25-B7BA-497ECD0009CC}"/>
              </a:ext>
            </a:extLst>
          </p:cNvPr>
          <p:cNvGrpSpPr>
            <a:grpSpLocks noChangeAspect="1"/>
          </p:cNvGrpSpPr>
          <p:nvPr/>
        </p:nvGrpSpPr>
        <p:grpSpPr>
          <a:xfrm>
            <a:off x="1460563" y="2139088"/>
            <a:ext cx="1440160" cy="1440000"/>
            <a:chOff x="1046025" y="940966"/>
            <a:chExt cx="864096" cy="864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1FBB6D3-0E8E-4CFC-6D03-FF6699D6BE88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4E122A-D38E-8A51-9205-68BE8F1AA9DF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25" name="Flussdiagramm: Verzögerung 24">
                <a:extLst>
                  <a:ext uri="{FF2B5EF4-FFF2-40B4-BE49-F238E27FC236}">
                    <a16:creationId xmlns:a16="http://schemas.microsoft.com/office/drawing/2014/main" id="{D9041EEB-E11A-AB54-431E-DB24653AA67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80FFF1CB-AE50-6CCD-5CB4-A118B119C32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87BE4390-5DC6-582B-CF52-F00B29C0CEF9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E41C0A8F-C9E5-BFDD-F427-6C79249852A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384D160-044E-780D-1389-F575A5EF37CB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21" name="Pfeil: 180-Grad 20">
                <a:extLst>
                  <a:ext uri="{FF2B5EF4-FFF2-40B4-BE49-F238E27FC236}">
                    <a16:creationId xmlns:a16="http://schemas.microsoft.com/office/drawing/2014/main" id="{C387D8BA-090E-A4F6-74C0-62E2238AF0F7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EFCD2EE2-0398-92FC-1EB4-207FFC216930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51FC80C-3C1A-1268-CC22-027912288323}"/>
              </a:ext>
            </a:extLst>
          </p:cNvPr>
          <p:cNvGrpSpPr>
            <a:grpSpLocks noChangeAspect="1"/>
          </p:cNvGrpSpPr>
          <p:nvPr/>
        </p:nvGrpSpPr>
        <p:grpSpPr>
          <a:xfrm>
            <a:off x="6155943" y="2139088"/>
            <a:ext cx="1440160" cy="1440000"/>
            <a:chOff x="1046025" y="940966"/>
            <a:chExt cx="864096" cy="864000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D42010-068D-5670-EAB2-BDB5DF604974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0C6D37B-F624-8429-6D52-178981CFDD68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35" name="Flussdiagramm: Verzögerung 34">
                <a:extLst>
                  <a:ext uri="{FF2B5EF4-FFF2-40B4-BE49-F238E27FC236}">
                    <a16:creationId xmlns:a16="http://schemas.microsoft.com/office/drawing/2014/main" id="{73BF1AEE-482B-2BD0-B5A1-0C4E017B681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52F99838-539F-A4EA-0099-E4DCC6FDA18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4D93B0EF-E0E6-2204-5337-63A636912880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BCE66F36-37CE-4437-67CA-FE2BAF0B219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5E7752E2-7C52-8951-B3FC-42738919B326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33" name="Pfeil: 180-Grad 32">
                <a:extLst>
                  <a:ext uri="{FF2B5EF4-FFF2-40B4-BE49-F238E27FC236}">
                    <a16:creationId xmlns:a16="http://schemas.microsoft.com/office/drawing/2014/main" id="{DCAC4461-058A-9CFD-7CAF-21FBF14220BE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1F1ACFB3-310F-D818-F25D-E99202B56CD5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A66C4C12-1E9D-B4E1-83AC-B199E8EE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>
            <a:off x="2370716" y="2283878"/>
            <a:ext cx="1287096" cy="11504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7E164B-6A3D-8F4F-1FF2-0B809B4F3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 flipH="1">
            <a:off x="698677" y="1721866"/>
            <a:ext cx="1287096" cy="11504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BB2DDA-5969-EB10-BFAD-DE7DE5BE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>
            <a:off x="7021740" y="2277410"/>
            <a:ext cx="1287096" cy="115042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877405A-1961-5E0A-93D1-3526B1B2E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 flipH="1">
            <a:off x="5122797" y="986249"/>
            <a:ext cx="1287096" cy="115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265CFD9-8523-F740-E0F1-DCAE753C22FC}"/>
                  </a:ext>
                </a:extLst>
              </p:cNvPr>
              <p:cNvSpPr txBox="1"/>
              <p:nvPr/>
            </p:nvSpPr>
            <p:spPr>
              <a:xfrm>
                <a:off x="251521" y="4177971"/>
                <a:ext cx="396043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265CFD9-8523-F740-E0F1-DCAE753C2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4177971"/>
                <a:ext cx="396043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39ACD8C-9529-54C3-D151-AD3D91064D93}"/>
                  </a:ext>
                </a:extLst>
              </p:cNvPr>
              <p:cNvSpPr txBox="1"/>
              <p:nvPr/>
            </p:nvSpPr>
            <p:spPr>
              <a:xfrm>
                <a:off x="4932044" y="4177970"/>
                <a:ext cx="388795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39ACD8C-9529-54C3-D151-AD3D91064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4" y="4177970"/>
                <a:ext cx="388795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8585B428-429E-F745-5080-FF2B3370E6EC}"/>
                  </a:ext>
                </a:extLst>
              </p:cNvPr>
              <p:cNvSpPr txBox="1"/>
              <p:nvPr/>
            </p:nvSpPr>
            <p:spPr>
              <a:xfrm>
                <a:off x="4956361" y="1130900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8585B428-429E-F745-5080-FF2B3370E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361" y="1130900"/>
                <a:ext cx="38477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8623B738-F66B-C409-F76C-5D67DEECD35E}"/>
                  </a:ext>
                </a:extLst>
              </p:cNvPr>
              <p:cNvSpPr txBox="1"/>
              <p:nvPr/>
            </p:nvSpPr>
            <p:spPr>
              <a:xfrm>
                <a:off x="8084648" y="2400688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8623B738-F66B-C409-F76C-5D67DEECD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648" y="2400688"/>
                <a:ext cx="38477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98215D01-8D41-548F-6284-4B0BBB3681F0}"/>
              </a:ext>
            </a:extLst>
          </p:cNvPr>
          <p:cNvCxnSpPr>
            <a:cxnSpLocks/>
          </p:cNvCxnSpPr>
          <p:nvPr/>
        </p:nvCxnSpPr>
        <p:spPr>
          <a:xfrm>
            <a:off x="1918851" y="4404122"/>
            <a:ext cx="216024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DEE949E6-08CC-B7B7-1397-D59AAD781318}"/>
              </a:ext>
            </a:extLst>
          </p:cNvPr>
          <p:cNvCxnSpPr>
            <a:cxnSpLocks/>
          </p:cNvCxnSpPr>
          <p:nvPr/>
        </p:nvCxnSpPr>
        <p:spPr>
          <a:xfrm>
            <a:off x="6775583" y="4437361"/>
            <a:ext cx="216024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3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42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8CDA99-46A5-C482-B317-CD3619A7C74B}"/>
              </a:ext>
            </a:extLst>
          </p:cNvPr>
          <p:cNvCxnSpPr/>
          <p:nvPr/>
        </p:nvCxnSpPr>
        <p:spPr>
          <a:xfrm>
            <a:off x="6852297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9BA9785-23CF-D5B3-B682-DF512F8D21A2}"/>
              </a:ext>
            </a:extLst>
          </p:cNvPr>
          <p:cNvCxnSpPr/>
          <p:nvPr/>
        </p:nvCxnSpPr>
        <p:spPr>
          <a:xfrm>
            <a:off x="6723374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7CFF6000-D580-A1A3-F866-F00E858418B7}"/>
              </a:ext>
            </a:extLst>
          </p:cNvPr>
          <p:cNvCxnSpPr/>
          <p:nvPr/>
        </p:nvCxnSpPr>
        <p:spPr>
          <a:xfrm>
            <a:off x="6981220" y="3573414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38F81954-0410-6D96-B298-F134547B0461}"/>
              </a:ext>
            </a:extLst>
          </p:cNvPr>
          <p:cNvCxnSpPr/>
          <p:nvPr/>
        </p:nvCxnSpPr>
        <p:spPr>
          <a:xfrm>
            <a:off x="6480744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585CB77B-1997-91DE-4731-576EEADD9A08}"/>
              </a:ext>
            </a:extLst>
          </p:cNvPr>
          <p:cNvCxnSpPr/>
          <p:nvPr/>
        </p:nvCxnSpPr>
        <p:spPr>
          <a:xfrm>
            <a:off x="6351821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CCEC25D-9D95-D22D-5782-A2737E7950FA}"/>
              </a:ext>
            </a:extLst>
          </p:cNvPr>
          <p:cNvCxnSpPr/>
          <p:nvPr/>
        </p:nvCxnSpPr>
        <p:spPr>
          <a:xfrm>
            <a:off x="6609667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2E721BB9-EDAB-AEBB-9CAD-FBAFF687FF9B}"/>
              </a:ext>
            </a:extLst>
          </p:cNvPr>
          <p:cNvCxnSpPr>
            <a:stCxn id="7" idx="2"/>
          </p:cNvCxnSpPr>
          <p:nvPr/>
        </p:nvCxnSpPr>
        <p:spPr>
          <a:xfrm>
            <a:off x="2180643" y="3579088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A0D7440-D778-2057-1413-D58C9634F338}"/>
              </a:ext>
            </a:extLst>
          </p:cNvPr>
          <p:cNvCxnSpPr/>
          <p:nvPr/>
        </p:nvCxnSpPr>
        <p:spPr>
          <a:xfrm>
            <a:off x="2051720" y="3579088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66C75CE7-E1DB-ABF3-ADEC-55118376DE70}"/>
              </a:ext>
            </a:extLst>
          </p:cNvPr>
          <p:cNvCxnSpPr/>
          <p:nvPr/>
        </p:nvCxnSpPr>
        <p:spPr>
          <a:xfrm>
            <a:off x="2309566" y="35830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A5190DEF-4DBA-332F-9124-F502D3F37703}"/>
              </a:ext>
            </a:extLst>
          </p:cNvPr>
          <p:cNvCxnSpPr/>
          <p:nvPr/>
        </p:nvCxnSpPr>
        <p:spPr>
          <a:xfrm>
            <a:off x="7250378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0BE5908B-6BCD-0F1B-F208-B7D648BAB15C}"/>
              </a:ext>
            </a:extLst>
          </p:cNvPr>
          <p:cNvCxnSpPr/>
          <p:nvPr/>
        </p:nvCxnSpPr>
        <p:spPr>
          <a:xfrm>
            <a:off x="7121455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A7A3FE8F-379A-C8D5-D8A9-4583C96EC917}"/>
              </a:ext>
            </a:extLst>
          </p:cNvPr>
          <p:cNvCxnSpPr/>
          <p:nvPr/>
        </p:nvCxnSpPr>
        <p:spPr>
          <a:xfrm>
            <a:off x="7379301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B76EC1C8-B3B6-D0E2-6274-DECDB2690643}"/>
              </a:ext>
            </a:extLst>
          </p:cNvPr>
          <p:cNvCxnSpPr/>
          <p:nvPr/>
        </p:nvCxnSpPr>
        <p:spPr>
          <a:xfrm>
            <a:off x="1791689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50A0E97A-692F-24E7-DE84-FE75E7F3B2A8}"/>
              </a:ext>
            </a:extLst>
          </p:cNvPr>
          <p:cNvCxnSpPr/>
          <p:nvPr/>
        </p:nvCxnSpPr>
        <p:spPr>
          <a:xfrm>
            <a:off x="1662766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AFE09F9C-C854-CF8B-33F4-4BF6308828BC}"/>
              </a:ext>
            </a:extLst>
          </p:cNvPr>
          <p:cNvCxnSpPr/>
          <p:nvPr/>
        </p:nvCxnSpPr>
        <p:spPr>
          <a:xfrm>
            <a:off x="1920612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EF72E4B6-EC37-5B82-25A4-4F1FEA36E82F}"/>
              </a:ext>
            </a:extLst>
          </p:cNvPr>
          <p:cNvCxnSpPr/>
          <p:nvPr/>
        </p:nvCxnSpPr>
        <p:spPr>
          <a:xfrm>
            <a:off x="2561323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62E1F42-E8E7-BFC8-A5F5-74398E38C823}"/>
              </a:ext>
            </a:extLst>
          </p:cNvPr>
          <p:cNvCxnSpPr/>
          <p:nvPr/>
        </p:nvCxnSpPr>
        <p:spPr>
          <a:xfrm>
            <a:off x="2432400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42C00962-F8B7-38D0-D9D9-6256220F2D95}"/>
              </a:ext>
            </a:extLst>
          </p:cNvPr>
          <p:cNvCxnSpPr/>
          <p:nvPr/>
        </p:nvCxnSpPr>
        <p:spPr>
          <a:xfrm>
            <a:off x="2690246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3560"/>
                </a:solidFill>
              </a:rPr>
              <a:t>Composability Notions for </a:t>
            </a:r>
            <a:r>
              <a:rPr lang="en-US" dirty="0"/>
              <a:t>Combined Gadgets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8</a:t>
            </a:fld>
            <a:r>
              <a:rPr lang="en-US" dirty="0"/>
              <a:t>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8A60CDB-39BC-8212-3DC4-2D9845C3EF10}"/>
              </a:ext>
            </a:extLst>
          </p:cNvPr>
          <p:cNvGrpSpPr/>
          <p:nvPr/>
        </p:nvGrpSpPr>
        <p:grpSpPr>
          <a:xfrm>
            <a:off x="1325151" y="1008739"/>
            <a:ext cx="216000" cy="648040"/>
            <a:chOff x="2952000" y="1656000"/>
            <a:chExt cx="216000" cy="64804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82062D4-2A13-D0CF-8D50-CFA02FA64E6A}"/>
                </a:ext>
              </a:extLst>
            </p:cNvPr>
            <p:cNvCxnSpPr/>
            <p:nvPr/>
          </p:nvCxnSpPr>
          <p:spPr>
            <a:xfrm>
              <a:off x="2952000" y="165600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58FAE59C-8DCC-77A4-9681-A470D9D94CB7}"/>
                </a:ext>
              </a:extLst>
            </p:cNvPr>
            <p:cNvCxnSpPr/>
            <p:nvPr/>
          </p:nvCxnSpPr>
          <p:spPr>
            <a:xfrm>
              <a:off x="3168000" y="165600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7AF0F79-7722-5729-4BC3-F534B6D1AA00}"/>
                </a:ext>
              </a:extLst>
            </p:cNvPr>
            <p:cNvCxnSpPr/>
            <p:nvPr/>
          </p:nvCxnSpPr>
          <p:spPr>
            <a:xfrm>
              <a:off x="3060000" y="2160040"/>
              <a:ext cx="0" cy="144000"/>
            </a:xfrm>
            <a:prstGeom prst="line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7984F0C-1BC4-B8FA-7E1D-594A6D123270}"/>
              </a:ext>
            </a:extLst>
          </p:cNvPr>
          <p:cNvSpPr txBox="1"/>
          <p:nvPr/>
        </p:nvSpPr>
        <p:spPr>
          <a:xfrm>
            <a:off x="251520" y="828000"/>
            <a:ext cx="3960436" cy="49244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C-NI [DN20]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Combined Non-Interference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D2ADB3F-833E-49A9-106D-9E64BD68D609}"/>
              </a:ext>
            </a:extLst>
          </p:cNvPr>
          <p:cNvSpPr txBox="1"/>
          <p:nvPr/>
        </p:nvSpPr>
        <p:spPr>
          <a:xfrm>
            <a:off x="4932046" y="828000"/>
            <a:ext cx="3887954" cy="49244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C-SNI [DN20]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Combined Strong Non-Interference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248453-0035-BF25-B7BA-497ECD0009CC}"/>
              </a:ext>
            </a:extLst>
          </p:cNvPr>
          <p:cNvGrpSpPr>
            <a:grpSpLocks noChangeAspect="1"/>
          </p:cNvGrpSpPr>
          <p:nvPr/>
        </p:nvGrpSpPr>
        <p:grpSpPr>
          <a:xfrm>
            <a:off x="1460563" y="2139088"/>
            <a:ext cx="1440160" cy="1440000"/>
            <a:chOff x="1046025" y="940966"/>
            <a:chExt cx="864096" cy="864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1FBB6D3-0E8E-4CFC-6D03-FF6699D6BE88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4E122A-D38E-8A51-9205-68BE8F1AA9DF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25" name="Flussdiagramm: Verzögerung 24">
                <a:extLst>
                  <a:ext uri="{FF2B5EF4-FFF2-40B4-BE49-F238E27FC236}">
                    <a16:creationId xmlns:a16="http://schemas.microsoft.com/office/drawing/2014/main" id="{D9041EEB-E11A-AB54-431E-DB24653AA67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80FFF1CB-AE50-6CCD-5CB4-A118B119C32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87BE4390-5DC6-582B-CF52-F00B29C0CEF9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E41C0A8F-C9E5-BFDD-F427-6C79249852A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384D160-044E-780D-1389-F575A5EF37CB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21" name="Pfeil: 180-Grad 20">
                <a:extLst>
                  <a:ext uri="{FF2B5EF4-FFF2-40B4-BE49-F238E27FC236}">
                    <a16:creationId xmlns:a16="http://schemas.microsoft.com/office/drawing/2014/main" id="{C387D8BA-090E-A4F6-74C0-62E2238AF0F7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EFCD2EE2-0398-92FC-1EB4-207FFC216930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51FC80C-3C1A-1268-CC22-027912288323}"/>
              </a:ext>
            </a:extLst>
          </p:cNvPr>
          <p:cNvGrpSpPr>
            <a:grpSpLocks noChangeAspect="1"/>
          </p:cNvGrpSpPr>
          <p:nvPr/>
        </p:nvGrpSpPr>
        <p:grpSpPr>
          <a:xfrm>
            <a:off x="6155943" y="2139088"/>
            <a:ext cx="1440160" cy="1440000"/>
            <a:chOff x="1046025" y="940966"/>
            <a:chExt cx="864096" cy="864000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D42010-068D-5670-EAB2-BDB5DF604974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0C6D37B-F624-8429-6D52-178981CFDD68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35" name="Flussdiagramm: Verzögerung 34">
                <a:extLst>
                  <a:ext uri="{FF2B5EF4-FFF2-40B4-BE49-F238E27FC236}">
                    <a16:creationId xmlns:a16="http://schemas.microsoft.com/office/drawing/2014/main" id="{73BF1AEE-482B-2BD0-B5A1-0C4E017B681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52F99838-539F-A4EA-0099-E4DCC6FDA18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4D93B0EF-E0E6-2204-5337-63A636912880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BCE66F36-37CE-4437-67CA-FE2BAF0B219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5E7752E2-7C52-8951-B3FC-42738919B326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33" name="Pfeil: 180-Grad 32">
                <a:extLst>
                  <a:ext uri="{FF2B5EF4-FFF2-40B4-BE49-F238E27FC236}">
                    <a16:creationId xmlns:a16="http://schemas.microsoft.com/office/drawing/2014/main" id="{DCAC4461-058A-9CFD-7CAF-21FBF14220BE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1F1ACFB3-310F-D818-F25D-E99202B56CD5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A66C4C12-1E9D-B4E1-83AC-B199E8EE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>
            <a:off x="2149180" y="1725805"/>
            <a:ext cx="1287096" cy="11504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7E164B-6A3D-8F4F-1FF2-0B809B4F3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 flipH="1">
            <a:off x="441224" y="968390"/>
            <a:ext cx="1287096" cy="11504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BB2DDA-5969-EB10-BFAD-DE7DE5BE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>
            <a:off x="6844153" y="1700827"/>
            <a:ext cx="1287096" cy="115042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877405A-1961-5E0A-93D1-3526B1B2E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 flipH="1">
            <a:off x="5139466" y="986249"/>
            <a:ext cx="1287096" cy="115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265CFD9-8523-F740-E0F1-DCAE753C22FC}"/>
                  </a:ext>
                </a:extLst>
              </p:cNvPr>
              <p:cNvSpPr txBox="1"/>
              <p:nvPr/>
            </p:nvSpPr>
            <p:spPr>
              <a:xfrm>
                <a:off x="251521" y="4177971"/>
                <a:ext cx="39604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de-DE" sz="1200" i="1" dirty="0">
                  <a:solidFill>
                    <a:srgbClr val="00356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265CFD9-8523-F740-E0F1-DCAE753C2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4177971"/>
                <a:ext cx="396043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Grafik 38">
            <a:extLst>
              <a:ext uri="{FF2B5EF4-FFF2-40B4-BE49-F238E27FC236}">
                <a16:creationId xmlns:a16="http://schemas.microsoft.com/office/drawing/2014/main" id="{88C59D6E-4D7A-5034-CFD6-7AE0F18B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0598" flipH="1">
            <a:off x="728010" y="2528248"/>
            <a:ext cx="1269689" cy="53392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1472FA36-5BE6-C1FD-683C-0947F423F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0598" flipH="1">
            <a:off x="5363541" y="2370360"/>
            <a:ext cx="1269689" cy="533928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EECA6C9-1099-9D5D-3BD4-39D1BC059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89402">
            <a:off x="6765687" y="3074160"/>
            <a:ext cx="1269689" cy="533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F213D73B-8B41-2A45-E393-CD59ED2C203D}"/>
                  </a:ext>
                </a:extLst>
              </p:cNvPr>
              <p:cNvSpPr txBox="1"/>
              <p:nvPr/>
            </p:nvSpPr>
            <p:spPr>
              <a:xfrm>
                <a:off x="4897990" y="4168309"/>
                <a:ext cx="39604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de-DE" sz="1200" i="1" dirty="0">
                  <a:solidFill>
                    <a:srgbClr val="00356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F213D73B-8B41-2A45-E393-CD59ED2C2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990" y="4168309"/>
                <a:ext cx="396043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2ADD3A8F-4D22-9CC6-B98C-0154DF960E47}"/>
                  </a:ext>
                </a:extLst>
              </p:cNvPr>
              <p:cNvSpPr txBox="1"/>
              <p:nvPr/>
            </p:nvSpPr>
            <p:spPr>
              <a:xfrm>
                <a:off x="4956361" y="1130900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2ADD3A8F-4D22-9CC6-B98C-0154DF960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361" y="1130900"/>
                <a:ext cx="384774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B8BF6EEA-B0DB-D29B-5CCB-2C46BD80F9E9}"/>
                  </a:ext>
                </a:extLst>
              </p:cNvPr>
              <p:cNvSpPr txBox="1"/>
              <p:nvPr/>
            </p:nvSpPr>
            <p:spPr>
              <a:xfrm>
                <a:off x="8023777" y="1798674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B8BF6EEA-B0DB-D29B-5CCB-2C46BD80F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777" y="1798674"/>
                <a:ext cx="38477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E462AAFA-5CA4-7C4A-F819-4B50A620FDD2}"/>
                  </a:ext>
                </a:extLst>
              </p:cNvPr>
              <p:cNvSpPr txBox="1"/>
              <p:nvPr/>
            </p:nvSpPr>
            <p:spPr>
              <a:xfrm>
                <a:off x="245815" y="1152098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E462AAFA-5CA4-7C4A-F819-4B50A620F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15" y="1152098"/>
                <a:ext cx="38477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D13351B5-0F4D-BAB0-A67B-9CB0AF240B1A}"/>
                  </a:ext>
                </a:extLst>
              </p:cNvPr>
              <p:cNvSpPr txBox="1"/>
              <p:nvPr/>
            </p:nvSpPr>
            <p:spPr>
              <a:xfrm>
                <a:off x="3258922" y="1900077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D13351B5-0F4D-BAB0-A67B-9CB0AF240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922" y="1900077"/>
                <a:ext cx="38477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1B31206D-BAFD-53E8-D1D4-16D492BC92DC}"/>
                  </a:ext>
                </a:extLst>
              </p:cNvPr>
              <p:cNvSpPr txBox="1"/>
              <p:nvPr/>
            </p:nvSpPr>
            <p:spPr>
              <a:xfrm>
                <a:off x="5298368" y="2077519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1B31206D-BAFD-53E8-D1D4-16D492BC9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368" y="2077519"/>
                <a:ext cx="38477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B6B93AEE-190D-637D-8C36-1D68F3425BAD}"/>
                  </a:ext>
                </a:extLst>
              </p:cNvPr>
              <p:cNvSpPr txBox="1"/>
              <p:nvPr/>
            </p:nvSpPr>
            <p:spPr>
              <a:xfrm>
                <a:off x="7776225" y="2740144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B6B93AEE-190D-637D-8C36-1D68F3425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225" y="2740144"/>
                <a:ext cx="384774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5500B0FF-A683-881A-519B-FD25891E9885}"/>
              </a:ext>
            </a:extLst>
          </p:cNvPr>
          <p:cNvCxnSpPr>
            <a:cxnSpLocks/>
          </p:cNvCxnSpPr>
          <p:nvPr/>
        </p:nvCxnSpPr>
        <p:spPr>
          <a:xfrm>
            <a:off x="1600622" y="4424908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241371DA-424A-C484-9A30-397C324453FD}"/>
              </a:ext>
            </a:extLst>
          </p:cNvPr>
          <p:cNvCxnSpPr>
            <a:cxnSpLocks/>
          </p:cNvCxnSpPr>
          <p:nvPr/>
        </p:nvCxnSpPr>
        <p:spPr>
          <a:xfrm>
            <a:off x="6067557" y="4424660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5DCC2962-8030-8DA4-6410-E539BA5726E0}"/>
              </a:ext>
            </a:extLst>
          </p:cNvPr>
          <p:cNvCxnSpPr>
            <a:cxnSpLocks/>
          </p:cNvCxnSpPr>
          <p:nvPr/>
        </p:nvCxnSpPr>
        <p:spPr>
          <a:xfrm>
            <a:off x="1816646" y="4618435"/>
            <a:ext cx="503966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22F6AA62-4198-92AE-C98F-B6E3EA7D6291}"/>
              </a:ext>
            </a:extLst>
          </p:cNvPr>
          <p:cNvCxnSpPr>
            <a:cxnSpLocks/>
          </p:cNvCxnSpPr>
          <p:nvPr/>
        </p:nvCxnSpPr>
        <p:spPr>
          <a:xfrm>
            <a:off x="6756533" y="4594523"/>
            <a:ext cx="216024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BF9F5814-1E62-A095-5A0A-96271282797E}"/>
              </a:ext>
            </a:extLst>
          </p:cNvPr>
          <p:cNvCxnSpPr>
            <a:cxnSpLocks/>
          </p:cNvCxnSpPr>
          <p:nvPr/>
        </p:nvCxnSpPr>
        <p:spPr>
          <a:xfrm>
            <a:off x="2260229" y="4417764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BC933579-4249-4C3F-9F92-CA6F4182BF55}"/>
              </a:ext>
            </a:extLst>
          </p:cNvPr>
          <p:cNvCxnSpPr>
            <a:cxnSpLocks/>
          </p:cNvCxnSpPr>
          <p:nvPr/>
        </p:nvCxnSpPr>
        <p:spPr>
          <a:xfrm>
            <a:off x="7092280" y="4415928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0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49" grpId="0"/>
      <p:bldP spid="59" grpId="0"/>
      <p:bldP spid="60" grpId="0"/>
      <p:bldP spid="70" grpId="0"/>
      <p:bldP spid="71" grpId="0"/>
      <p:bldP spid="72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8CDA99-46A5-C482-B317-CD3619A7C74B}"/>
              </a:ext>
            </a:extLst>
          </p:cNvPr>
          <p:cNvCxnSpPr/>
          <p:nvPr/>
        </p:nvCxnSpPr>
        <p:spPr>
          <a:xfrm>
            <a:off x="4548037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9BA9785-23CF-D5B3-B682-DF512F8D21A2}"/>
              </a:ext>
            </a:extLst>
          </p:cNvPr>
          <p:cNvCxnSpPr/>
          <p:nvPr/>
        </p:nvCxnSpPr>
        <p:spPr>
          <a:xfrm>
            <a:off x="4419114" y="3569495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7CFF6000-D580-A1A3-F866-F00E858418B7}"/>
              </a:ext>
            </a:extLst>
          </p:cNvPr>
          <p:cNvCxnSpPr/>
          <p:nvPr/>
        </p:nvCxnSpPr>
        <p:spPr>
          <a:xfrm>
            <a:off x="4676960" y="3573414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38F81954-0410-6D96-B298-F134547B0461}"/>
              </a:ext>
            </a:extLst>
          </p:cNvPr>
          <p:cNvCxnSpPr/>
          <p:nvPr/>
        </p:nvCxnSpPr>
        <p:spPr>
          <a:xfrm>
            <a:off x="4176484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585CB77B-1997-91DE-4731-576EEADD9A08}"/>
              </a:ext>
            </a:extLst>
          </p:cNvPr>
          <p:cNvCxnSpPr/>
          <p:nvPr/>
        </p:nvCxnSpPr>
        <p:spPr>
          <a:xfrm>
            <a:off x="4047561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CCEC25D-9D95-D22D-5782-A2737E7950FA}"/>
              </a:ext>
            </a:extLst>
          </p:cNvPr>
          <p:cNvCxnSpPr/>
          <p:nvPr/>
        </p:nvCxnSpPr>
        <p:spPr>
          <a:xfrm>
            <a:off x="4305407" y="1779662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A5190DEF-4DBA-332F-9124-F502D3F37703}"/>
              </a:ext>
            </a:extLst>
          </p:cNvPr>
          <p:cNvCxnSpPr/>
          <p:nvPr/>
        </p:nvCxnSpPr>
        <p:spPr>
          <a:xfrm>
            <a:off x="4946118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0BE5908B-6BCD-0F1B-F208-B7D648BAB15C}"/>
              </a:ext>
            </a:extLst>
          </p:cNvPr>
          <p:cNvCxnSpPr/>
          <p:nvPr/>
        </p:nvCxnSpPr>
        <p:spPr>
          <a:xfrm>
            <a:off x="4817195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A7A3FE8F-379A-C8D5-D8A9-4583C96EC917}"/>
              </a:ext>
            </a:extLst>
          </p:cNvPr>
          <p:cNvCxnSpPr/>
          <p:nvPr/>
        </p:nvCxnSpPr>
        <p:spPr>
          <a:xfrm>
            <a:off x="5075041" y="1785607"/>
            <a:ext cx="2185" cy="360814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3560"/>
                </a:solidFill>
              </a:rPr>
              <a:t>Composability Notions for </a:t>
            </a:r>
            <a:r>
              <a:rPr lang="en-US" dirty="0"/>
              <a:t>Combined Gadgets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1D12-655E-44FF-BD8D-0CC82ED27454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VERICA - Verification of Combined Attacks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9</a:t>
            </a:fld>
            <a:r>
              <a:rPr lang="en-US" dirty="0"/>
              <a:t>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D2ADB3F-833E-49A9-106D-9E64BD68D609}"/>
              </a:ext>
            </a:extLst>
          </p:cNvPr>
          <p:cNvSpPr txBox="1"/>
          <p:nvPr/>
        </p:nvSpPr>
        <p:spPr>
          <a:xfrm>
            <a:off x="2627786" y="915565"/>
            <a:ext cx="3887954" cy="49244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524000" indent="-1524000" algn="ctr"/>
            <a:r>
              <a:rPr lang="en-US" sz="1400" b="1" dirty="0">
                <a:solidFill>
                  <a:srgbClr val="003560"/>
                </a:solidFill>
              </a:rPr>
              <a:t>C-</a:t>
            </a:r>
            <a:r>
              <a:rPr lang="en-US" sz="1400" b="1" dirty="0" err="1">
                <a:solidFill>
                  <a:srgbClr val="003560"/>
                </a:solidFill>
              </a:rPr>
              <a:t>SNI</a:t>
            </a:r>
            <a:r>
              <a:rPr lang="en-US" sz="1400" b="1" baseline="-25000" dirty="0" err="1">
                <a:solidFill>
                  <a:srgbClr val="003560"/>
                </a:solidFill>
              </a:rPr>
              <a:t>ind</a:t>
            </a:r>
            <a:r>
              <a:rPr lang="en-US" sz="1400" b="1" dirty="0">
                <a:solidFill>
                  <a:srgbClr val="003560"/>
                </a:solidFill>
              </a:rPr>
              <a:t> [DN20]</a:t>
            </a:r>
          </a:p>
          <a:p>
            <a:pPr marL="1524000" indent="-152400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Independent Combined Strong Non-Interference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51FC80C-3C1A-1268-CC22-027912288323}"/>
              </a:ext>
            </a:extLst>
          </p:cNvPr>
          <p:cNvGrpSpPr>
            <a:grpSpLocks noChangeAspect="1"/>
          </p:cNvGrpSpPr>
          <p:nvPr/>
        </p:nvGrpSpPr>
        <p:grpSpPr>
          <a:xfrm>
            <a:off x="3851683" y="2139088"/>
            <a:ext cx="1440160" cy="1440000"/>
            <a:chOff x="1046025" y="940966"/>
            <a:chExt cx="864096" cy="864000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D42010-068D-5670-EAB2-BDB5DF604974}"/>
                </a:ext>
              </a:extLst>
            </p:cNvPr>
            <p:cNvSpPr/>
            <p:nvPr/>
          </p:nvSpPr>
          <p:spPr>
            <a:xfrm>
              <a:off x="1046025" y="940966"/>
              <a:ext cx="864096" cy="864000"/>
            </a:xfrm>
            <a:prstGeom prst="rect">
              <a:avLst/>
            </a:prstGeom>
            <a:solidFill>
              <a:srgbClr val="003560"/>
            </a:solidFill>
            <a:ln w="25400">
              <a:solidFill>
                <a:srgbClr val="0035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0C6D37B-F624-8429-6D52-178981CFDD68}"/>
                </a:ext>
              </a:extLst>
            </p:cNvPr>
            <p:cNvGrpSpPr/>
            <p:nvPr/>
          </p:nvGrpSpPr>
          <p:grpSpPr>
            <a:xfrm>
              <a:off x="1181151" y="963759"/>
              <a:ext cx="360040" cy="648040"/>
              <a:chOff x="2880000" y="1656000"/>
              <a:chExt cx="360040" cy="648040"/>
            </a:xfrm>
          </p:grpSpPr>
          <p:sp>
            <p:nvSpPr>
              <p:cNvPr id="35" name="Flussdiagramm: Verzögerung 34">
                <a:extLst>
                  <a:ext uri="{FF2B5EF4-FFF2-40B4-BE49-F238E27FC236}">
                    <a16:creationId xmlns:a16="http://schemas.microsoft.com/office/drawing/2014/main" id="{73BF1AEE-482B-2BD0-B5A1-0C4E017B6818}"/>
                  </a:ext>
                </a:extLst>
              </p:cNvPr>
              <p:cNvSpPr/>
              <p:nvPr/>
            </p:nvSpPr>
            <p:spPr>
              <a:xfrm rot="5400000">
                <a:off x="2880000" y="1800000"/>
                <a:ext cx="360040" cy="360040"/>
              </a:xfrm>
              <a:prstGeom prst="flowChartDelay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52F99838-539F-A4EA-0099-E4DCC6FDA186}"/>
                  </a:ext>
                </a:extLst>
              </p:cNvPr>
              <p:cNvCxnSpPr/>
              <p:nvPr/>
            </p:nvCxnSpPr>
            <p:spPr>
              <a:xfrm>
                <a:off x="2952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4D93B0EF-E0E6-2204-5337-63A636912880}"/>
                  </a:ext>
                </a:extLst>
              </p:cNvPr>
              <p:cNvCxnSpPr/>
              <p:nvPr/>
            </p:nvCxnSpPr>
            <p:spPr>
              <a:xfrm>
                <a:off x="3168000" y="165600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BCE66F36-37CE-4437-67CA-FE2BAF0B2198}"/>
                  </a:ext>
                </a:extLst>
              </p:cNvPr>
              <p:cNvCxnSpPr/>
              <p:nvPr/>
            </p:nvCxnSpPr>
            <p:spPr>
              <a:xfrm>
                <a:off x="3060000" y="2160040"/>
                <a:ext cx="0" cy="144000"/>
              </a:xfrm>
              <a:prstGeom prst="line">
                <a:avLst/>
              </a:prstGeom>
              <a:ln w="254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5E7752E2-7C52-8951-B3FC-42738919B326}"/>
                </a:ext>
              </a:extLst>
            </p:cNvPr>
            <p:cNvGrpSpPr/>
            <p:nvPr/>
          </p:nvGrpSpPr>
          <p:grpSpPr>
            <a:xfrm>
              <a:off x="1443043" y="1300296"/>
              <a:ext cx="360040" cy="447687"/>
              <a:chOff x="1385315" y="1787822"/>
              <a:chExt cx="360040" cy="447687"/>
            </a:xfrm>
          </p:grpSpPr>
          <p:sp>
            <p:nvSpPr>
              <p:cNvPr id="33" name="Pfeil: 180-Grad 32">
                <a:extLst>
                  <a:ext uri="{FF2B5EF4-FFF2-40B4-BE49-F238E27FC236}">
                    <a16:creationId xmlns:a16="http://schemas.microsoft.com/office/drawing/2014/main" id="{DCAC4461-058A-9CFD-7CAF-21FBF14220BE}"/>
                  </a:ext>
                </a:extLst>
              </p:cNvPr>
              <p:cNvSpPr/>
              <p:nvPr/>
            </p:nvSpPr>
            <p:spPr>
              <a:xfrm>
                <a:off x="1421656" y="1787822"/>
                <a:ext cx="288000" cy="384395"/>
              </a:xfrm>
              <a:prstGeom prst="uturnArrow">
                <a:avLst>
                  <a:gd name="adj1" fmla="val 14292"/>
                  <a:gd name="adj2" fmla="val 6733"/>
                  <a:gd name="adj3" fmla="val 0"/>
                  <a:gd name="adj4" fmla="val 43750"/>
                  <a:gd name="adj5" fmla="val 75000"/>
                </a:avLst>
              </a:prstGeom>
              <a:solidFill>
                <a:schemeClr val="bg1"/>
              </a:solidFill>
              <a:ln w="127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1F1ACFB3-310F-D818-F25D-E99202B56CD5}"/>
                  </a:ext>
                </a:extLst>
              </p:cNvPr>
              <p:cNvSpPr/>
              <p:nvPr/>
            </p:nvSpPr>
            <p:spPr>
              <a:xfrm>
                <a:off x="1385315" y="1983509"/>
                <a:ext cx="360040" cy="252000"/>
              </a:xfrm>
              <a:prstGeom prst="roundRect">
                <a:avLst>
                  <a:gd name="adj" fmla="val 10052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rgbClr val="003560"/>
                  </a:solidFill>
                </a:endParaRPr>
              </a:p>
            </p:txBody>
          </p:sp>
        </p:grp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D2BB2DDA-5969-EB10-BFAD-DE7DE5BE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>
            <a:off x="4598925" y="1840299"/>
            <a:ext cx="1287096" cy="115042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877405A-1961-5E0A-93D1-3526B1B2E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9373" b="43563"/>
          <a:stretch/>
        </p:blipFill>
        <p:spPr>
          <a:xfrm rot="20255040" flipH="1">
            <a:off x="2700034" y="1186278"/>
            <a:ext cx="1287096" cy="115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39ACD8C-9529-54C3-D151-AD3D91064D93}"/>
                  </a:ext>
                </a:extLst>
              </p:cNvPr>
              <p:cNvSpPr txBox="1"/>
              <p:nvPr/>
            </p:nvSpPr>
            <p:spPr>
              <a:xfrm>
                <a:off x="2627784" y="4177970"/>
                <a:ext cx="38879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de-DE" sz="1200" b="0" i="1" dirty="0">
                  <a:solidFill>
                    <a:srgbClr val="00356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2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39ACD8C-9529-54C3-D151-AD3D91064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177970"/>
                <a:ext cx="388795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Grafik 38">
            <a:extLst>
              <a:ext uri="{FF2B5EF4-FFF2-40B4-BE49-F238E27FC236}">
                <a16:creationId xmlns:a16="http://schemas.microsoft.com/office/drawing/2014/main" id="{04463337-5436-73BE-6B08-CCDF303D7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0598" flipH="1">
            <a:off x="3081486" y="2357053"/>
            <a:ext cx="1269689" cy="533928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B9A80EF6-0E37-14E5-6D29-A331BBF90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89402">
            <a:off x="4469365" y="2987754"/>
            <a:ext cx="1269689" cy="533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5247006F-5157-755A-616A-8C1AA3563B82}"/>
                  </a:ext>
                </a:extLst>
              </p:cNvPr>
              <p:cNvSpPr txBox="1"/>
              <p:nvPr/>
            </p:nvSpPr>
            <p:spPr>
              <a:xfrm>
                <a:off x="2418923" y="1574090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5247006F-5157-755A-616A-8C1AA3563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923" y="1574090"/>
                <a:ext cx="38477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87C3D14E-8254-65B3-62D0-EB4870FBB2AC}"/>
                  </a:ext>
                </a:extLst>
              </p:cNvPr>
              <p:cNvSpPr txBox="1"/>
              <p:nvPr/>
            </p:nvSpPr>
            <p:spPr>
              <a:xfrm>
                <a:off x="5757003" y="1888478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87C3D14E-8254-65B3-62D0-EB4870FBB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003" y="1888478"/>
                <a:ext cx="38477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69CAAD51-B415-42AE-9FC2-9214B62E4FE5}"/>
                  </a:ext>
                </a:extLst>
              </p:cNvPr>
              <p:cNvSpPr txBox="1"/>
              <p:nvPr/>
            </p:nvSpPr>
            <p:spPr>
              <a:xfrm>
                <a:off x="2982915" y="2077994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69CAAD51-B415-42AE-9FC2-9214B62E4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915" y="2077994"/>
                <a:ext cx="38477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024F05A4-4EA2-DD48-8A55-204406E1966E}"/>
                  </a:ext>
                </a:extLst>
              </p:cNvPr>
              <p:cNvSpPr txBox="1"/>
              <p:nvPr/>
            </p:nvSpPr>
            <p:spPr>
              <a:xfrm>
                <a:off x="5460056" y="2701025"/>
                <a:ext cx="3847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200" dirty="0">
                  <a:solidFill>
                    <a:srgbClr val="003560"/>
                  </a:solidFill>
                </a:endParaRPr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024F05A4-4EA2-DD48-8A55-204406E19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056" y="2701025"/>
                <a:ext cx="38477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9459A4F6-D310-F086-C85A-C365269EAD49}"/>
              </a:ext>
            </a:extLst>
          </p:cNvPr>
          <p:cNvCxnSpPr>
            <a:cxnSpLocks/>
          </p:cNvCxnSpPr>
          <p:nvPr/>
        </p:nvCxnSpPr>
        <p:spPr>
          <a:xfrm>
            <a:off x="4132448" y="4424908"/>
            <a:ext cx="216024" cy="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97F8531B-E5B4-4BA2-EA1C-77EC2800A9E9}"/>
              </a:ext>
            </a:extLst>
          </p:cNvPr>
          <p:cNvCxnSpPr>
            <a:cxnSpLocks/>
          </p:cNvCxnSpPr>
          <p:nvPr/>
        </p:nvCxnSpPr>
        <p:spPr>
          <a:xfrm>
            <a:off x="4465936" y="4618435"/>
            <a:ext cx="216024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5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  <p:bldP spid="43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6,357"/>
  <p:tag name="ORIGINALWIDTH" val="3695,766"/>
  <p:tag name="LATEXADDIN" val="\documentclass{article}&#10;\usepackage{amsmath}&#10;\usepackage{graphicx}&#10;\usepackage{xcolor}&#10;\usepackage{tikz}&#10;\usetikzlibrary{shadows}&#10;\usetikzlibrary{shadows.blur}&#10;%\usepackage{fontspec}&#10;\usepackage{float}&#10;&#10;\usepackage{array,booktabs,tabularx}&#10;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input{shapes.tex}&#10;&#10;\usepackage{epsfig}&#10;\usepackage{pgfplots}&#10;\pgfplotsset{compat=1.14}&#10;\usepackage{pgfgantt}&#10;&#10;\pagestyle{empty}&#10;\begin{document}&#10; &#10; \newcommand\SC{0.6}&#10; \newcommand\xoffset{30mm}&#10; 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4mm, minimum height=12mm, inner sep=0mm, fill=white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&#10;  % AND Gates&#10;  \foreach \row in {1,...,4} {&#10;   \node[and port] (and\row) at (0mm, -20mm*\row) {};&#10;  }&#10;  &#10;  \draw [-] (and1.in 1) -- ++(-10mm, 0mm) node [io] {\scriptsize $a_0$};&#10;  \draw [-] (and1.in 2) -- ++(-10mm, 0mm) node [io] {\scriptsize $b_0$};&#10;  &#10;  \draw [-] (and2.in 1) -- ++(-10mm, 0mm) node [io] {\scriptsize $a_0$};&#10;  \draw [-] (and2.in 2) -- ++(-10mm, 0mm) node [io] {\scriptsize $b_1$};&#10;  &#10;  \draw [-] (and3.in 1) -- ++(-10mm, 0mm) node [io] {\scriptsize $a_1$};&#10;  \draw [-] (and3.in 2) -- ++(-10mm, 0mm) node [io] {\scriptsize $b_0$};&#10;  &#10;  \draw [-] (and4.in 1) -- ++(-10mm, 0mm) node [io] {\scriptsize $a_1$};&#10;  \draw [-] (and4.in 2) -- ++(-10mm, 0mm) node [io] {\scriptsize $b_1$};&#10;  &#10;  \node [io, xshift=-10mm] at ($(and2.in 2)!0.5!(and3.in 1)$) (rand) {\scriptsize $r$};   &#10;  &#10;  &#10;  % XOR Gates&#10;  \draw [-] (and2.out) -- ++(12mm, 0mm) node [xor port, anchor=in 1] (xor1) {};&#10;  \draw [-] (and3.out) -- ++(12mm, 0mm) node [xor port, anchor=in 2] (xor2) {};&#10;  \draw [-] (rand.east) -- ++(26mm, 0mm) node [con] (con0) {} |- (xor1.in 2);&#10;  \draw [-] (con0) |- (xor2.in 1);&#10;  &#10;  &#10;  % Register&#10;  \draw [-] (and1.out) -- ++(30mm, 0mm) node [regv, anchor=west] (reg1) {};&#10;  \draw [-] (xor1.out) -- (xor1.out -| reg1.north) node [regv] (reg2) {};&#10;  \draw [-] (xor2.out) -- (xor2.out -| reg1.north) node [regv] (reg3) {};&#10;  \draw [-] (and4.out) -- (and4.out -| reg1.north) node [regv] (reg4) {};&#10;  &#10;  &#10;  % Compression&#10;  \draw [-] (reg1.east) -- ++(10mm, 0mm) node [xor port, anchor=in 1] (xor3) {};&#10;  \draw [-] (reg4.east) -- ++(10mm, 0mm) node [xor port, anchor=in 2] (xor4) {};&#10;  \draw [-] (reg2.east) -- ++(5mm, 0mm) |- (xor3.in 2);&#10;  \draw [-] (reg3.east) -- ++(5mm, 0mm) |- (xor4.in 1);&#10;  &#10;  &#10;  % Outputs&#10;  \draw [-] (xor3.out) -- ++(10mm, 0mm) node [io, right] (c0) {\scriptsize $c_0$};&#10;  \draw [-] (xor4.out) -- ++(10mm, 0mm) node [io,right] (c1) {\scriptsize $c_1$};&#10;  &#10;  \node[xshift=6mm, yshift=7.5mm] (probe0) at(and2.out) {\includegraphics[width=20mm]{figures/probe.png}};&#10;  \node[xshift=6mm, yshift=7.5mm] (probe1) at(xor4.out) {\includegraphics[width=20mm]{figures/probe.png}};&#10;  &#10;  &#10;  &#10; \end{circuitikz}&#10; &#10; &#10;\end{document}"/>
  <p:tag name="IGUANATEXSIZE" val="20"/>
  <p:tag name="IGUANATEXCURSOR" val="5555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91,848"/>
  <p:tag name="ORIGINALWIDTH" val="3656,76"/>
  <p:tag name="LATEXADDIN" val="\documentclass{article}&#10;\usepackage{amsmath}&#10;\usepackage{graphicx}&#10;\usepackage{xcolor}&#10;\usepackage{tikz}&#10;\usetikzlibrary{shadows}&#10;\usetikzlibrary{shadows.blur}&#10;%\usepackage{fontspec}&#10;\usepackage{float}&#10;&#10;% ===============================================================&#10;% PACKAGES &#10;% ===============================================================&#10;\usepackage{amssymb}&#10;\usepackage{amsfonts}&#10;\usepackage{amsthm}&#10;\usepackage{amsmath}&#10;\usepackage{booktabs}&#10;\usepackage{url}&#10;\usepackage{cite}&#10;\usepackage[shortlabels,inline]{enumitem}&#10;\setlist[enumerate]{itemsep=0mm}&#10;\usepackage{nicefrac}&#10;\usepackage{subcaption}&#10;\usepackage{framed}  &#10;\usepackage[font=small,labelfont=bf,skip=0pt,labelsep=period]{caption}&#10;\usepackage{pifont}% http://ctan.org/pkg/pifont&#10;\usepackage{stackengine}&#10;&#10;% ===============================================================&#10;% Comments&#10;% ===============================================================&#10;%\newcommand{\JR}[1]{\textcolor{red}{[{\bf Jan:} #1]}}&#10;%\newcommand{\PS}[1]{\textcolor{teal}{[{\bf Pascal:} #1]}}&#10;%\newcommand{\TG}[1]{\textcolor{red}{[{\bf Tim:} #1]}}&#10;%\newcommand{\JF}[1]{\textcolor{orange}{[{\bf Jakob:} #1]}}&#10;%\newcommand{\TODO}[1]{\textcolor{red}{[#1]}}&#10;&#10;%\newcommand{\changed}[1]{\textcolor{blue}{#1}}&#10;%\usepackage{soul}&#10;%\usepackage[normalem]{ulem}&#10;%\newcommand{\removed}[1]{\textcolor{gray}{[\sout{#1}]}}&#10;&#10;\newcommand{\JR}[1]{}&#10;\newcommand{\PS}[1]{}&#10;\newcommand{\TG}[1]{}&#10;\newcommand{\JF}[1]{}&#10;\newcommand{\TODO}[1]{}&#10;&#10;\newcommand{\changed}[1]{#1}&#10;\usepackage{soul}&#10;\usepackage[normalem]{ulem}&#10;\newcommand{\removed}[1]{\textcolor{gray}{}}&#10;&#10;\newcommand{\hide}[1]{#1}&#10;&#10;&#10;% ===============================================================&#10;% Acronyms&#10;% ===============================================================&#10;\input{acronyms}&#10;&#10;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&#10;% ===============================================================&#10;% Tables&#10;% ===============================================================&#10;\usepackage{tabularx}&#10;\usepackage[flushleft, para]{threeparttable}&#10;\usepackage{makecell}&#10;\usepackage{array}&#10;\usepackage{diagbox} % diagonal divided table cell&#10;\usepackage{multirow}&#10;\newcommand{\mtnote}[1]{\textsuperscript{\TPTtagStyle{#1}}}&#10;\usepackage[roman]{parnotes}&#10;&#10;&#10;% ===============================================================&#10;% Graphics&#10;% ===============================================================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\usepgfplotslibrary{external} &#10;\tikzexternalize[optimize=false,prefix=tikz/]&#10;%\tikzexternalize[prefix=tikzpicture/]&#10;\tikzexternaldisable&#10;&#10;\newcommand{\scafigheight}{30mm} %25mm&#10;\newcommand{\scafigwidth}{12cm}&#10;\newcommand{\scafigxlabelpos}{0.4} %0.6&#10;%&#10;%\definecolor{plot1}{rgb}{0.265,0.445,0.765}%&#10;%\definecolor{plot2}{rgb}{0.929,0.490,0.192}%&#10;%\definecolor{plot3}{rgb}{0.647,0.647,0.647}%&#10;%\definecolor{plot4}{rgb}{0.498,0.788,0.498}%&#10;%\definecolor{plot5}{rgb}{0.745,0.682,0.831}%&#10;%\definecolor{plot6}{rgb}{0.941,0.007,0.498}%&#10;%\definecolor{plot7}{rgb}{0.749,0.357,0.090}%&#10;%\definecolor{darkgreen}{RGB}{10,90,10}&#10;%\definecolor{reducedNodes}{RGB}{255,0,0}&#10;&#10;%\newcommand{\empred}[1]{\textcolor{red}{#1}}&#10;%\newcommand{\empgreen}[1]{\textcolor{green}{#1}}&#10;%\newcommand{\empblue}[1]{\textcolor{blue}{#1}}&#10;%\newcommand{\empgray}[1]{\textcolor{gray}{#1}}&#10;%\newcommand{\emporange}[1]{\textcolor{orange}{#1}}&#10;%\newcommand{\emppurple}[1]{\textcolor{purple}{#1}}&#10;%\newcommand{\empolive}[1]{\textcolor{olive}{#1}}&#10;%\newcommand{\empcyan}[1]{\textcolor{cyan}{#1}}&#10;%\newcommand{\empbrown}[1]{\textcolor{brown}{#1}}&#10;&#10;% include shapes&#10;\input{shapes.tex}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,binary-units]{siunitx}&#10;\sisetup{group-separator = {\,}}&#10;\sisetup{group-minimum-digits = 3}&#10;&#10;% customized operations (handy for figures)&#10;\newcommand\myeq {\mkern1.5mu{=}\mkern1.5mu}&#10;\newcommand\myplus {\mkern1.5mu{+}\mkern1.5mu}&#10;\newcommand\myminus {\mkern1.5mu{-}\mkern1.5mu}&#10;\newcommand\mygets {\mkern1.5mu{\gets}\mkern1.5mu}&#10;\newcommand\myoplus {\mkern1.5mu{\oplus}\mkern1.5mu}&#10;\newcommand\toto {\mkern1.5mu{:}\mkern1.5mu}&#10;&#10;\newcommand{\Set}[2]{ % command for sets&#10; \left\{\, #1 \mid #2 \, \right\}&#10;}&#10;\newcommand{\Location}[1]{\texttt{location}\left( #1 \right)}&#10;\newcommand{\Type}[1]{\texttt{type}\left( #1 \right)}&#10;\newcommand{\Stage}[1]{\texttt{stage}\left( #1 \right)}&#10;&#10;\newcommand{\un}[1]{\mathsf{u}_{#1}}&#10;\newcommand{\bi}[1]{\mathsf{b}_{#1}}&#10;&#10;\newcommand{\myvec}[1]{{#1}}&#10;\newcommand{\bdd}[1]{\mathsf{#1}}&#10;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\xspace}&#10;\newcommand{\Sboxes}{S-boxes\xspace}&#10;\newcommand{\xor}{\emph{XOR}\xspace}&#10;&#10;\newcommand{\des}{DES}&#10;\newcommand{\aes}{AES}&#10;\newcommand{\present}{PRESENT}&#10;&#10;\newcommand{\sample}{\overset{\scaleto{\$}{4pt}}{\gets}}&#10;\newcommand{\trans}{\mathrm{T}}&#10;\newcommand{\sampin}{x_{\text{rand},i}}&#10;&#10;\newcommand{\nsc}{N_{\text{scenario}}}&#10;\newcommand{\neff}{N_{\text{effective}}}&#10;&#10;\newcommand{\tool}{\textsf{VERICA}\xspace} &#10;&#10;\definecolor{securegreen}{RGB}{10,130,10}&#10;\definecolor{insecurered}{RGB}{130,10,10}&#10;\newcommand{\secure}{\textcolor{securegreen}{\ding{51} }}&#10;\newcommand{\insecure}{\textcolor{insecurered}{\ding{55} }}&#10;&#10;% ===============================================================&#10;% Command + Macro Definitions&#10;% ===============================================================&#10;\newcommand{\cmark}[1]{{\color{securegreen}#1\textsuperscript{\scalebox{0.75}{\ding{51}}}}}&#10;\newcommand{\xmark}[1]{{\color{insecurered}#1\textsuperscript{\scalebox{0.75}{\ding{55}}}}}&#10;&#10;\newcommand*{\bfrac}[2]{\genfrac{}{}{0pt}{}{#1}{#2}}&#10;\newcommand{\bmark}[2]{$\nicefrac{\xmark{#1}}{\cmark{#2}}$}&#10;&#10;\newcommand{\cmarkcomb}[2]{({\color{securegreen}#1\textsuperscript{\scalebox{0.75}{\ding{51}}},#2\textsuperscript{\scalebox{0.75}{\ding{51}}}})}&#10;\newcommand{\bmarkcomb}[4]{$\nicefrac{(\xmark{#1},\xmark{#2})}{(\cmark{#3},\cmark{#4})}$}&#10;&#10;\newcommand{\runtimes}[1]{\textbf{\SI{#1}{\second}}}&#10;\newcommand{\runtimem}[1]{\textbf{\SI{#1}{\minute}}}&#10;\newcommand{\runtimeh}[1]{\textbf{\SI{#1}{\hour}}}&#10;\newcommand{\runtimems}[1]{\textbf{\SI{#1}{\milli\second}}}&#10;&#10;\newcommand{\cmarktimes}[2]{\cmark{#1}[\runtimes{#2}]}&#10;\newcommand{\xmarktimes}[2]{\xmark{#1}[\runtimes{#2}]}&#10;&#10;&#10;&#10;&#10;% ===============================================================&#10;% Customizations&#10;% ===============================================================&#10;\usepackage[hidelinks]{hyperref}&#10;%\setcounter{secnumdepth}{3}&#10;\renewcommand*{\sectionautorefname}{Section}&#10;\renewcommand*{\subsectionautorefname}{Section}&#10;\renewcommand*{\subsubsectionautorefname}{Section}&#10;\renewcommand*{\figureautorefname}{Figure}&#10;\renewcommand*{\tableautorefname}{Table}&#10;\renewcommand*{\equationautorefname}{Equation}&#10;\renewcommand*{\theoremautorefname}{Theorem}&#10;&#10;% Used to customize makecell - line breakes in table cells&#10;\renewcommand\theadalign{tl}&#10;&#10;&#10;&#10;\pagestyle{empty}&#10;\begin{document}&#10; &#10;&#10;\newcommand\SC{0.6}&#10;\newcommand\xoffset{30mm}&#10;&#10;\scalebox{1}{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3mm, minimum height=8mm, inner sep=0mm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% Multiplier&#10;  \node [module] (mul0) {\Large$\times$};&#10;  \node [module, below=4mm of mul0] (mul1) {\Large$\times$};&#10;  \node [module, below=4mm of mul1] (mul2) {\Large$\times$};&#10;  &#10;  % Corretion&#10;  \node [draw, rectangle, minimum width=14mm, minimum height=65mm, align=center, inner sep=0mm, outer sep=0mm, right=12mm of mul1] (corr) {\rotatebox{90}{Correction}};&#10;  &#10;  % First multiplier&#10;  \foreach \row in {1,...,4} {&#10;   \node[registerVert, fill=white] (reg0\row) at (15mm, 5mm*\row-12.5mm) {};&#10;   \node[registerVert, fill=white] (reg3\row) at (42mm, 5mm*\row-12.5mm) {};&#10;   \draw [-] (reg0\row) -- (mul0.east |- reg0\row.west);&#10;   \draw [-] (reg0\row) -- (corr.west |- reg0\row.east);&#10;   \draw [-] (reg3\row) -- (corr.east |- reg3\row.west);&#10;   \draw [-] (mul0.west |- reg0\row.west) -- ++(-3mm, 0mm) node [io] (in0\row) {};&#10;  }&#10;  &#10;  \node [io, left=0mm of in04] {\footnotesize $a_0$};&#10;  \node [io, left=0mm of in03] {\footnotesize $a_1$};&#10;  \node [io, left=0mm of in02] {\footnotesize $b_0$};&#10;  \node [io, left=0mm of in01] {\footnotesize $b_1$};&#10;  &#10;  \node [xor port, scale=\SC, anchor=out] at ([xshift=30mm]$(reg34)!0.5!(reg33)$) (xor0) {};&#10;  \draw [-] (xor0.in 1) -- (reg34.east |- xor0.in 1);&#10;  \draw [-] (xor0.in 2) -- (reg34.east |- xor0.in 2);&#10;  \node [io, right=0mm of reg34, yshift=0.6mm] {\scriptsize $a_0b_0$};&#10;  \node [io, right=0mm of reg33, yshift=-0.6mm] {\scriptsize $a_0b_1 \oplus r_0 \oplus r_1$};&#10;  &#10;  \node [xor port, scale=\SC, anchor=out] at ([xshift=30mm]$(reg32)!0.5!(reg31)$) (xor1) {};&#10;  \draw [-] (xor1.in 1) -- (reg34.east |- xor1.in 1);&#10;  \draw [-] (xor1.in 2) -- (reg34.east |- xor1.in 2);&#10;  \node [io, right=0mm of reg31, yshift=-0.6mm] {\scriptsize $a_1b_1$};&#10;  \node [io, right=0mm of reg32, yshift=0.6mm] {\scriptsize $a_1b_0 \oplus r_0 \oplus r_1$};&#10;  &#10;  &#10;  % Second multiplier&#10;  \foreach \row in {1,...,4} {&#10;   \node[registerVert, fill=white] (reg1\row) at (15mm, 5mm*\row-35.5mm) {};&#10;   \node[registerVert, fill=white] (reg4\row) at (42mm, 5mm*\row-35.5mm) {};&#10;   \draw [-] (reg1\row) -- (mul1.east |- reg1\row.west);&#10;   \draw [-] (reg1\row) -- (corr.west |- reg1\row.east);&#10;   \draw [-] (reg4\row) -- (corr.east |- reg4\row.west);&#10;   \draw [-] (mul1.west |- reg1\row.west) -- ++(-3mm, 0mm) node [io] (in1\row) {};&#10;  }&#10;  &#10;  \node [io, left=0mm of in14] {\footnotesize $a_0$};&#10;  \node [io, left=0mm of in13] {\footnotesize $a_1$};&#10;  \node [io, left=0mm of in12] {\footnotesize $b_0$};&#10;  \node [io, left=0mm of in11] {\footnotesize $b_1$};&#10;  &#10;  \node [xor port, scale=\SC, anchor=out] at ([xshift=30mm]$(reg44)!0.5!(reg43)$) (xor2) {};&#10;  \draw [-] (xor2.in 1) -- (reg34.east |- xor2.in 1);&#10;  \draw [-] (xor2.in 2) -- (reg34.east |- xor2.in 2);&#10;  &#10;  \node [xor port, scale=\SC, anchor=out] at ([xshift=30mm]$(reg42)!0.5!(reg41)$) (xor3) {};&#10;  \draw [-] (xor3.in 1) -- (reg34.east |- xor3.in 1);&#10;  \draw [-] (xor3.in 2) -- (reg34.east |- xor3.in 2);&#10;  &#10;  &#10;  % Thrid multiplier&#10;  \foreach \row in {1,...,4} {&#10;   \node[registerVert, fill=white] (reg2\row) at (15mm, 5mm*\row-58.5mm) {};&#10;   \node[registerVert, fill=white] (reg5\row) at (42mm, 5mm*\row-58.5mm) {};&#10;   \draw [-] (reg2\row) -- (mul2.east |- reg2\row.west);&#10;   \draw [-] (reg2\row) -- (corr.west |- reg2\row.east);&#10;   \draw [-] (reg5\row) -- (corr.east |- reg5\row.west);&#10;   \draw [-] (mul2.west |- reg2\row.west) -- ++(-3mm, 0mm) node [io] (in2\row) {};&#10;  }&#10;  &#10;  \node [io, left=0mm of in24] {\footnotesize $a_0$};&#10;  \node [io, left=0mm of in23] {\footnotesize $a_1$};&#10;  \node [io, left=0mm of in22] {\footnotesize $b_0$};&#10;  \node [io, left=0mm of in21] {\footnotesize $b_1$}; &#10;  &#10;  \node [xor port, scale=\SC, anchor=out] at ([xshift=30mm]$(reg54)!0.5!(reg53)$) (xor4) {};&#10;  \draw [-] (xor4.in 1) -- (reg34.east |- xor4.in 1);&#10;  \draw [-] (xor4.in 2) -- (reg34.east |- xor4.in 2);&#10;  &#10;  \node [xor port, scale=\SC, anchor=out] at ([xshift=30mm]$(reg52)!0.5!(reg51)$) (xor5) {};&#10;  \draw [-] (xor5.in 1) -- (reg34.east |- xor5.in 1);&#10;  \draw [-] (xor5.in 2) -- (reg34.east |- xor5.in 2);&#10;  &#10;  &#10;  % Output stage&#10;  \foreach \row in {0,...,5} {&#10;   \node[registerVert, fill=white, right=5mm of xor\row] (regOut\row) {};&#10;   \draw [-] (regOut\row) -- ++(3mm, 0mm) node [io] (out\row) {};&#10;   \draw [-] (regOut\row) -- (xor\row.out);&#10;  }&#10;  &#10;  \node [io, right=0mm of out0] () {\footnotesize $c_0$};&#10;  \node [io, right=0mm of out1] () {\footnotesize $c_1$};&#10;  \node [io, right=0mm of out2] () {\footnotesize $c_0$};&#10;  \node [io, right=0mm of out3] () {\footnotesize $c_1$};&#10;  \node [io, right=0mm of out4] () {\footnotesize $c_0$};&#10;  \node [io, right=0mm of out5] () {\footnotesize $c_1$};&#10;  &#10;  \node [above=1mm of reg33.south, color=red, xshift=-1mm, scale=0.65, xscale=-1] (fault) {\Huge\Lightning};&#10;  \node [io, left=2.5mm of fault, color=red, yshift=1mm] (f0) {\footnotesize $F_0$};&#10;  &#10;  \node [right=0mm of regOut0.east, color=blue, scale=0.65, yshift=3mm] (probe) {\Huge\Lightning};&#10;  \node [io, right=-1mm of probe, color=blue, yshift=2mm] (p0) {\footnotesize $P_0$};&#10;  &#10;  % Randomness&#10;  \draw [-] ([xshift=-4mm]mul0.north) -- ++(0mm, 3mm) node [io, above] {\footnotesize $r_0$};&#10;  \draw [-] ([xshift=4mm]mul0.north) -- ++(0mm, 3mm) node [io, above] {\footnotesize $r_1$};&#10;  \draw [-] ([xshift=-4mm]mul0.south) -- ([xshift=-4mm]mul1.north);&#10;  \draw [-] ([xshift=4mm]mul0.south) -- ([xshift=4mm]mul1.north);&#10;  \draw [-] ([xshift=-4mm]mul1.south) -- ([xshift=-4mm]mul2.north);&#10;  \draw [-] ([xshift=4mm]mul1.south) -- ([xshift=4mm]mul2.north);&#10; \end{circuitikz}&#10;}&#10; &#10;\end{document}"/>
  <p:tag name="IGUANATEXSIZE" val="20"/>
  <p:tag name="IGUANATEXCURSOR" val="16399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91,848"/>
  <p:tag name="ORIGINALWIDTH" val="3656,76"/>
  <p:tag name="LATEXADDIN" val="\documentclass{article}&#10;\usepackage{amsmath}&#10;\usepackage{graphicx}&#10;\usepackage{xcolor}&#10;\usepackage{tikz}&#10;\usetikzlibrary{shadows}&#10;\usetikzlibrary{shadows.blur}&#10;%\usepackage{fontspec}&#10;\usepackage{float}&#10;&#10;% ===============================================================&#10;% PACKAGES &#10;% ===============================================================&#10;\usepackage{amssymb}&#10;\usepackage{amsfonts}&#10;\usepackage{amsthm}&#10;\usepackage{amsmath}&#10;\usepackage{booktabs}&#10;\usepackage{url}&#10;\usepackage{cite}&#10;\usepackage[shortlabels,inline]{enumitem}&#10;\setlist[enumerate]{itemsep=0mm}&#10;\usepackage{nicefrac}&#10;\usepackage{subcaption}&#10;\usepackage{framed}  &#10;\usepackage[font=small,labelfont=bf,skip=0pt,labelsep=period]{caption}&#10;\usepackage{pifont}% http://ctan.org/pkg/pifont&#10;\usepackage{stackengine}&#10;&#10;% ===============================================================&#10;% Comments&#10;% ===============================================================&#10;%\newcommand{\JR}[1]{\textcolor{red}{[{\bf Jan:} #1]}}&#10;%\newcommand{\PS}[1]{\textcolor{teal}{[{\bf Pascal:} #1]}}&#10;%\newcommand{\TG}[1]{\textcolor{red}{[{\bf Tim:} #1]}}&#10;%\newcommand{\JF}[1]{\textcolor{orange}{[{\bf Jakob:} #1]}}&#10;%\newcommand{\TODO}[1]{\textcolor{red}{[#1]}}&#10;&#10;%\newcommand{\changed}[1]{\textcolor{blue}{#1}}&#10;%\usepackage{soul}&#10;%\usepackage[normalem]{ulem}&#10;%\newcommand{\removed}[1]{\textcolor{gray}{[\sout{#1}]}}&#10;&#10;\newcommand{\JR}[1]{}&#10;\newcommand{\PS}[1]{}&#10;\newcommand{\TG}[1]{}&#10;\newcommand{\JF}[1]{}&#10;\newcommand{\TODO}[1]{}&#10;&#10;\newcommand{\changed}[1]{#1}&#10;\usepackage{soul}&#10;\usepackage[normalem]{ulem}&#10;\newcommand{\removed}[1]{\textcolor{gray}{}}&#10;&#10;\newcommand{\hide}[1]{#1}&#10;&#10;&#10;% ===============================================================&#10;% Acronyms&#10;% ===============================================================&#10;\input{acronyms}&#10;&#10;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&#10;% ===============================================================&#10;% Tables&#10;% ===============================================================&#10;\usepackage{tabularx}&#10;\usepackage[flushleft, para]{threeparttable}&#10;\usepackage{makecell}&#10;\usepackage{array}&#10;\usepackage{diagbox} % diagonal divided table cell&#10;\usepackage{multirow}&#10;\newcommand{\mtnote}[1]{\textsuperscript{\TPTtagStyle{#1}}}&#10;\usepackage[roman]{parnotes}&#10;&#10;&#10;% ===============================================================&#10;% Graphics&#10;% ===============================================================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\usepgfplotslibrary{external} &#10;\tikzexternalize[optimize=false,prefix=tikz/]&#10;%\tikzexternalize[prefix=tikzpicture/]&#10;\tikzexternaldisable&#10;&#10;\newcommand{\scafigheight}{30mm} %25mm&#10;\newcommand{\scafigwidth}{12cm}&#10;\newcommand{\scafigxlabelpos}{0.4} %0.6&#10;%&#10;%\definecolor{plot1}{rgb}{0.265,0.445,0.765}%&#10;%\definecolor{plot2}{rgb}{0.929,0.490,0.192}%&#10;%\definecolor{plot3}{rgb}{0.647,0.647,0.647}%&#10;%\definecolor{plot4}{rgb}{0.498,0.788,0.498}%&#10;%\definecolor{plot5}{rgb}{0.745,0.682,0.831}%&#10;%\definecolor{plot6}{rgb}{0.941,0.007,0.498}%&#10;%\definecolor{plot7}{rgb}{0.749,0.357,0.090}%&#10;%\definecolor{darkgreen}{RGB}{10,90,10}&#10;%\definecolor{reducedNodes}{RGB}{255,0,0}&#10;&#10;%\newcommand{\empred}[1]{\textcolor{red}{#1}}&#10;%\newcommand{\empgreen}[1]{\textcolor{green}{#1}}&#10;%\newcommand{\empblue}[1]{\textcolor{blue}{#1}}&#10;%\newcommand{\empgray}[1]{\textcolor{gray}{#1}}&#10;%\newcommand{\emporange}[1]{\textcolor{orange}{#1}}&#10;%\newcommand{\emppurple}[1]{\textcolor{purple}{#1}}&#10;%\newcommand{\empolive}[1]{\textcolor{olive}{#1}}&#10;%\newcommand{\empcyan}[1]{\textcolor{cyan}{#1}}&#10;%\newcommand{\empbrown}[1]{\textcolor{brown}{#1}}&#10;&#10;% include shapes&#10;\input{shapes.tex}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,binary-units]{siunitx}&#10;\sisetup{group-separator = {\,}}&#10;\sisetup{group-minimum-digits = 3}&#10;&#10;% customized operations (handy for figures)&#10;\newcommand\myeq {\mkern1.5mu{=}\mkern1.5mu}&#10;\newcommand\myplus {\mkern1.5mu{+}\mkern1.5mu}&#10;\newcommand\myminus {\mkern1.5mu{-}\mkern1.5mu}&#10;\newcommand\mygets {\mkern1.5mu{\gets}\mkern1.5mu}&#10;\newcommand\myoplus {\mkern1.5mu{\oplus}\mkern1.5mu}&#10;\newcommand\toto {\mkern1.5mu{:}\mkern1.5mu}&#10;&#10;\newcommand{\Set}[2]{ % command for sets&#10; \left\{\, #1 \mid #2 \, \right\}&#10;}&#10;\newcommand{\Location}[1]{\texttt{location}\left( #1 \right)}&#10;\newcommand{\Type}[1]{\texttt{type}\left( #1 \right)}&#10;\newcommand{\Stage}[1]{\texttt{stage}\left( #1 \right)}&#10;&#10;\newcommand{\un}[1]{\mathsf{u}_{#1}}&#10;\newcommand{\bi}[1]{\mathsf{b}_{#1}}&#10;&#10;\newcommand{\myvec}[1]{{#1}}&#10;\newcommand{\bdd}[1]{\mathsf{#1}}&#10;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\xspace}&#10;\newcommand{\Sboxes}{S-boxes\xspace}&#10;\newcommand{\xor}{\emph{XOR}\xspace}&#10;&#10;\newcommand{\des}{DES}&#10;\newcommand{\aes}{AES}&#10;\newcommand{\present}{PRESENT}&#10;&#10;\newcommand{\sample}{\overset{\scaleto{\$}{4pt}}{\gets}}&#10;\newcommand{\trans}{\mathrm{T}}&#10;\newcommand{\sampin}{x_{\text{rand},i}}&#10;&#10;\newcommand{\nsc}{N_{\text{scenario}}}&#10;\newcommand{\neff}{N_{\text{effective}}}&#10;&#10;\newcommand{\tool}{\textsf{VERICA}\xspace} &#10;&#10;\definecolor{securegreen}{RGB}{10,130,10}&#10;\definecolor{insecurered}{RGB}{130,10,10}&#10;\newcommand{\secure}{\textcolor{securegreen}{\ding{51} }}&#10;\newcommand{\insecure}{\textcolor{insecurered}{\ding{55} }}&#10;&#10;% ===============================================================&#10;% Command + Macro Definitions&#10;% ===============================================================&#10;\newcommand{\cmark}[1]{{\color{securegreen}#1\textsuperscript{\scalebox{0.75}{\ding{51}}}}}&#10;\newcommand{\xmark}[1]{{\color{insecurered}#1\textsuperscript{\scalebox{0.75}{\ding{55}}}}}&#10;&#10;\newcommand*{\bfrac}[2]{\genfrac{}{}{0pt}{}{#1}{#2}}&#10;\newcommand{\bmark}[2]{$\nicefrac{\xmark{#1}}{\cmark{#2}}$}&#10;&#10;\newcommand{\cmarkcomb}[2]{({\color{securegreen}#1\textsuperscript{\scalebox{0.75}{\ding{51}}},#2\textsuperscript{\scalebox{0.75}{\ding{51}}}})}&#10;\newcommand{\bmarkcomb}[4]{$\nicefrac{(\xmark{#1},\xmark{#2})}{(\cmark{#3},\cmark{#4})}$}&#10;&#10;\newcommand{\runtimes}[1]{\textbf{\SI{#1}{\second}}}&#10;\newcommand{\runtimem}[1]{\textbf{\SI{#1}{\minute}}}&#10;\newcommand{\runtimeh}[1]{\textbf{\SI{#1}{\hour}}}&#10;\newcommand{\runtimems}[1]{\textbf{\SI{#1}{\milli\second}}}&#10;&#10;\newcommand{\cmarktimes}[2]{\cmark{#1}[\runtimes{#2}]}&#10;\newcommand{\xmarktimes}[2]{\xmark{#1}[\runtimes{#2}]}&#10;&#10;&#10;&#10;&#10;% ===============================================================&#10;% Customizations&#10;% ===============================================================&#10;\usepackage[hidelinks]{hyperref}&#10;%\setcounter{secnumdepth}{3}&#10;\renewcommand*{\sectionautorefname}{Section}&#10;\renewcommand*{\subsectionautorefname}{Section}&#10;\renewcommand*{\subsubsectionautorefname}{Section}&#10;\renewcommand*{\figureautorefname}{Figure}&#10;\renewcommand*{\tableautorefname}{Table}&#10;\renewcommand*{\equationautorefname}{Equation}&#10;\renewcommand*{\theoremautorefname}{Theorem}&#10;&#10;% Used to customize makecell - line breakes in table cells&#10;\renewcommand\theadalign{tl}&#10;&#10;&#10;&#10;\pagestyle{empty}&#10;\begin{document}&#10; &#10;&#10;\newcommand\SC{0.6}&#10;\newcommand\xoffset{30mm}&#10;&#10;\scalebox{1}{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3mm, minimum height=8mm, inner sep=0mm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% Multiplier&#10;  \node [module] (mul0) {\Large$\times$};&#10;  \node [module, below=4mm of mul0] (mul1) {\Large$\times$};&#10;  \node [module, below=4mm of mul1] (mul2) {\Large$\times$};&#10;  &#10;  % Corretion&#10;  \node [draw, rectangle, minimum width=14mm, minimum height=65mm, align=center, inner sep=0mm, outer sep=0mm, right=12mm of mul1] (corr) {\rotatebox{90}{Correction}};&#10;  &#10;  % First multiplier&#10;  \foreach \row in {1,...,4} {&#10;   \node[registerVert, fill=white] (reg0\row) at (15mm, 5mm*\row-12.5mm) {};&#10;   \node[registerVert, fill=white] (reg3\row) at (42mm, 5mm*\row-12.5mm) {};&#10;   \draw [-] (reg0\row) -- (mul0.east |- reg0\row.west);&#10;   \draw [-] (reg0\row) -- (corr.west |- reg0\row.east);&#10;   \draw [-] (reg3\row) -- (corr.east |- reg3\row.west);&#10;   \draw [-] (mul0.west |- reg0\row.west) -- ++(-3mm, 0mm) node [io] (in0\row) {};&#10;  }&#10;  &#10;  \node [io, left=0mm of in04] {\footnotesize $a_0$};&#10;  \node [io, left=0mm of in03] {\footnotesize $a_1$};&#10;  \node [io, left=0mm of in02] {\footnotesize $b_0$};&#10;  \node [io, left=0mm of in01] {\footnotesize $b_1$};&#10;  &#10;  \node [xor port, scale=\SC, anchor=out] at ([xshift=30mm]$(reg34)!0.5!(reg33)$) (xor0) {};&#10;  \draw [-] (xor0.in 1) -- (reg34.east |- xor0.in 1);&#10;  \draw [-] (xor0.in 2) -- (reg34.east |- xor0.in 2);&#10;  \node [io, right=0mm of reg34, yshift=0.6mm] {\scriptsize $a_0b_0$};&#10;  \node [io, right=0mm of reg33, yshift=-0.6mm] {\scriptsize $a_0b_1 \oplus r_0 \oplus r_1$};&#10;  &#10;  \node [xor port, scale=\SC, anchor=out] at ([xshift=30mm]$(reg32)!0.5!(reg31)$) (xor1) {};&#10;  \draw [-] (xor1.in 1) -- (reg34.east |- xor1.in 1);&#10;  \draw [-] (xor1.in 2) -- (reg34.east |- xor1.in 2);&#10;  \node [io, right=0mm of reg31, yshift=-0.6mm] {\scriptsize $a_1b_1$};&#10;  \node [io, right=0mm of reg32, yshift=0.6mm] {\scriptsize $a_1b_0 \oplus r_0 \oplus r_1$};&#10;  &#10;  &#10;  % Second multiplier&#10;  \foreach \row in {1,...,4} {&#10;   \node[registerVert, fill=white] (reg1\row) at (15mm, 5mm*\row-35.5mm) {};&#10;   \node[registerVert, fill=white] (reg4\row) at (42mm, 5mm*\row-35.5mm) {};&#10;   \draw [-] (reg1\row) -- (mul1.east |- reg1\row.west);&#10;   \draw [-] (reg1\row) -- (corr.west |- reg1\row.east);&#10;   \draw [-] (reg4\row) -- (corr.east |- reg4\row.west);&#10;   \draw [-] (mul1.west |- reg1\row.west) -- ++(-3mm, 0mm) node [io] (in1\row) {};&#10;  }&#10;  &#10;  \node [io, left=0mm of in14] {\footnotesize $a_0$};&#10;  \node [io, left=0mm of in13] {\footnotesize $a_1$};&#10;  \node [io, left=0mm of in12] {\footnotesize $b_0$};&#10;  \node [io, left=0mm of in11] {\footnotesize $b_1$};&#10;  &#10;  \node [xor port, scale=\SC, anchor=out] at ([xshift=30mm]$(reg44)!0.5!(reg43)$) (xor2) {};&#10;  \draw [-] (xor2.in 1) -- (reg34.east |- xor2.in 1);&#10;  \draw [-] (xor2.in 2) -- (reg34.east |- xor2.in 2);&#10;  &#10;  \node [xor port, scale=\SC, anchor=out] at ([xshift=30mm]$(reg42)!0.5!(reg41)$) (xor3) {};&#10;  \draw [-] (xor3.in 1) -- (reg34.east |- xor3.in 1);&#10;  \draw [-] (xor3.in 2) -- (reg34.east |- xor3.in 2);&#10;  &#10;  &#10;  % Thrid multiplier&#10;  \foreach \row in {1,...,4} {&#10;   \node[registerVert, fill=white] (reg2\row) at (15mm, 5mm*\row-58.5mm) {};&#10;   \node[registerVert, fill=white] (reg5\row) at (42mm, 5mm*\row-58.5mm) {};&#10;   \draw [-] (reg2\row) -- (mul2.east |- reg2\row.west);&#10;   \draw [-] (reg2\row) -- (corr.west |- reg2\row.east);&#10;   \draw [-] (reg5\row) -- (corr.east |- reg5\row.west);&#10;   \draw [-] (mul2.west |- reg2\row.west) -- ++(-3mm, 0mm) node [io] (in2\row) {};&#10;  }&#10;  &#10;  \node [io, left=0mm of in24] {\footnotesize $a_0$};&#10;  \node [io, left=0mm of in23] {\footnotesize $a_1$};&#10;  \node [io, left=0mm of in22] {\footnotesize $b_0$};&#10;  \node [io, left=0mm of in21] {\footnotesize $b_1$}; &#10;  &#10;  \node [xor port, scale=\SC, anchor=out] at ([xshift=30mm]$(reg54)!0.5!(reg53)$) (xor4) {};&#10;  \draw [-] (xor4.in 1) -- (reg34.east |- xor4.in 1);&#10;  \draw [-] (xor4.in 2) -- (reg34.east |- xor4.in 2);&#10;  &#10;  \node [xor port, scale=\SC, anchor=out] at ([xshift=30mm]$(reg52)!0.5!(reg51)$) (xor5) {};&#10;  \draw [-] (xor5.in 1) -- (reg34.east |- xor5.in 1);&#10;  \draw [-] (xor5.in 2) -- (reg34.east |- xor5.in 2);&#10;  &#10;  &#10;  % Output stage&#10;  \foreach \row in {0,...,5} {&#10;   \node[registerVert, fill=white, right=5mm of xor\row] (regOut\row) {};&#10;   \draw [-] (regOut\row) -- ++(3mm, 0mm) node [io] (out\row) {};&#10;   \draw [-] (regOut\row) -- (xor\row.out);&#10;  }&#10;  &#10;  \node [io, right=0mm of out0] () {\footnotesize $c_0$};&#10;  \node [io, right=0mm of out1] () {\footnotesize $c_1$};&#10;  \node [io, right=0mm of out2] () {\footnotesize $c_0$};&#10;  \node [io, right=0mm of out3] () {\footnotesize $c_1$};&#10;  \node [io, right=0mm of out4] () {\footnotesize $c_0$};&#10;  \node [io, right=0mm of out5] () {\footnotesize $c_1$};&#10;  &#10;  \node [above=1mm of reg33.south, color=red, xshift=-1mm, scale=0.65, xscale=-1] (fault) {\Huge\Lightning};&#10;  \node [io, left=2.5mm of fault, color=red, yshift=1mm] (f0) {\footnotesize $F_0$};&#10;  &#10;  \node [right=0mm of regOut0.east, color=blue, scale=0.65, yshift=3mm] (probe) {\Huge\Lightning};&#10;  \node [io, right=-1mm of probe, color=blue, yshift=2mm] (p0) {\footnotesize $P_0$};&#10;  &#10;  % Randomness&#10;  \draw [-] ([xshift=-4mm]mul0.north) -- ++(0mm, 3mm) node [io, above] {\footnotesize $r_0$};&#10;  \draw [-] ([xshift=4mm]mul0.north) -- ++(0mm, 3mm) node [io, above] {\footnotesize $r_1$};&#10;  \draw [-] ([xshift=-4mm]mul0.south) -- ([xshift=-4mm]mul1.north);&#10;  \draw [-] ([xshift=4mm]mul0.south) -- ([xshift=4mm]mul1.north);&#10;  \draw [-] ([xshift=-4mm]mul1.south) -- ([xshift=-4mm]mul2.north);&#10;  \draw [-] ([xshift=4mm]mul1.south) -- ([xshift=4mm]mul2.north);&#10; \end{circuitikz}&#10;}&#10; &#10;\end{document}"/>
  <p:tag name="IGUANATEXSIZE" val="20"/>
  <p:tag name="IGUANATEXCURSOR" val="16399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26,589"/>
  <p:tag name="ORIGINALWIDTH" val="3151,94"/>
  <p:tag name="LATEXADDIN" val="\documentclass{article}&#10;\usepackage{amsmath}&#10;\usepackage{scalerel}&#10;&#10;\usepackage{pgf, tikz}&#10;\usetikzlibrary{calc}&#10;\usetikzlibrary{fit}&#10;\usetikzlibrary{positioning}&#10;\usetikzlibrary{shapes.geometric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\usepgfplotslibrary{external} &#10;\tikzexternalize[optimize=false,prefix=tikzpicture/]&#10;%\tikzexternalize[prefix=tikzpicture/]&#10;\tikzexternaldisable&#10;&#10;\definecolor{plot1}{rgb}{0.265,0.445,0.765}%&#10;\definecolor{plot2}{rgb}{0.929,0.490,0.192}%&#10;\definecolor{plot3}{rgb}{0.647,0.647,0.647}%&#10;\definecolor{plot4}{rgb}{0.498,0.788,0.498}%&#10;\definecolor{plot5}{rgb}{0.745,0.682,0.831}%&#10;\definecolor{plot6}{rgb}{0.941,0.007,0.498}%&#10;\definecolor{plot7}{rgb}{0.749,0.357,0.090}%&#10;\definecolor{darkgreen}{RGB}{10,90,10}&#10;\definecolor{reducedNodes}{RGB}{255,0,0}&#10;&#10;\newcommand{\empred}[1]{\textcolor{red}{#1}}&#10;\newcommand{\empgreen}[1]{\textcolor{green}{#1}}&#10;\newcommand{\empblue}[1]{\textcolor{blue}{#1}}&#10;\newcommand{\empgray}[1]{\textcolor{gray}{#1}}&#10;\newcommand{\emporange}[1]{\textcolor{orange}{#1}}&#10;\newcommand{\emppurple}[1]{\textcolor{purple}{#1}}&#10;\newcommand{\empolive}[1]{\textcolor{olive}{#1}}&#10;\newcommand{\empcyan}[1]{\textcolor{cyan}{#1}}&#10;\newcommand{\empbrown}[1]{\textcolor{brown}{#1}}&#10;\pagestyle{empty}&#10;&#10;\input{shapes}&#10;&#10;\begin{document}&#10;&#10;\newcommand\SC{0.5}&#10;\newcommand\xoffset{30mm}&#10;&#10;\definecolor{border}{RGB}{10,170,10}&#10;&#10;\begin{circuitikz}  [transform shape,&gt;={Stealth[inset=0pt,length=8pt,angle'=28,round]},]&#10; \tikzset{&#10;  con/.style={draw, circle, fill, minimum size=0.1cm, inner sep=0cm},&#10;  reg/.style={base,rectangle,minimum width=1cm, minimum height=2mm, inner sep=1mm},&#10;  regh/.style = {&#10;   draw,&#10;   rectangle,&#10;   line width=0.3mm,&#10;   minimum width=6mm, minimum height=2mm, inner sep=1mm,append after command={&#10;    [line width=0.3mm, color=darkgreen, shorten &gt;=\pgflinewidth]&#10;    %[line cap=round]&#10;    ([inner sep=0mm, outer sep=0mm, xshift=2mm, line width=0.3mm]\tikzlastnode.west) edge ([yshift=-0.1mm]\tikzlastnode.north west) &#10;    ([inner sep=0mm, outer sep=0mm, xshift=2mm, line width=0.3mm]\tikzlastnode.west) edge ([yshift=0.1mm]\tikzlastnode.south west)&#10;   }&#10;  },&#10;  regv/.style = {&#10;   draw,&#10;   rectangle,&#10;   minimum width=3mm, minimum height=8mm, inner sep=0mm, append after command={&#10;    [shorten &gt;=\pgflinewidth]&#10;    %[line cap=round]&#10;    ([inner sep=0mm, outer sep=0mm, yshift=2.5mm]\tikzlastnode.south) edge ([xshift=0.5mm]\tikzlastnode.south west) &#10;    ([inner sep=0mm, outer sep=0mm, yshift=2.5mm]\tikzlastnode.south) edge ([xshift=-0.5mm]\tikzlastnode.south east)&#10;   }&#10;  },&#10; }&#10; \tikzset{every register node/.style={draw,minimum width=8mm,minimum height=2mm,inner sep=1mm,outer sep=0pt,cap=round}}&#10; &#10; % Output registers&#10; \foreach \col in {0,...,3} {&#10;  \node [register, color=black, fill=white, line width=0.25mm] (regout\col) at (\col*12mm,0mm) {};&#10;  %\node [left=22mm of regout\row, inner sep=0mm, outer sep=0mm] (fin\row) {};&#10; }&#10; &#10; &#10; \draw [-] (regout0.north) -- ++(0mm,3mm) node [and port, rotate=270, scale=\SC, anchor=out] (g6) {};&#10; \draw [-] (regout1.north) -- ++(0mm,1.5mm) node [con, scale=\SC] (con0) {};&#10; \draw [-] (con0) -| (regout2.north);&#10; \draw [-] (con0) -- ++(0mm,1.5mm) node [xor port, rotate=270, scale=\SC, anchor=out] (g7) {};&#10; \draw [-] (regout3.north) -- ++(0mm,3mm) node [not port, rotate=270, scale=0.7*\SC, anchor=out] (g8) {};&#10; &#10; \draw [-] (g6.in 1) -- ++(0mm,3mm) node [not port, rotate=270, scale=0.7*\SC, anchor=out] (g4) {};&#10; \draw [-] (g7.in 1) |- ([yshift=1.5mm]regout2 |- g7.in 1) node [con, scale=\SC] (con1) {};&#10; \draw [-] (con1) -| (g8.in);&#10; \draw [-] (con1) -- ++(0mm,1.5mm) node [and port, rotate=270, scale=\SC, anchor=out] (g5) {};&#10; &#10; \draw [-] (g5.in 1) |- ++(5mm,3mm) node [and port, rotate=270, scale=\SC, anchor=out] (g3) {};&#10; \draw [-] (g6.in 2) -- (g6.in 2 |- g3.out) node [or port, rotate=270, scale=\SC, anchor=out] (g1) {};&#10; \draw [-] (g7.in 2) -- ++(0mm,10mm) node [con, scale=\SC] (con2) {};&#10; \draw [-] (con2) -- (con2 |- g3.out) node [and port, rotate=270, scale=\SC, anchor=out] (g2) {};&#10; \draw [-] (con2) -| (g4.in);&#10; \draw [-] (g5.in 2) -- (g5.in 2 |- g2.in 1);&#10; &#10; \node [right=0.5mm of g1.out, inner sep=0mm] {\scriptsize $g_0$};&#10; \node [right=0.5mm of g2.out, inner sep=0mm] {\scriptsize $g_1$};&#10; \node [right=0.5mm of g3.out, outer sep=0mm, inner sep=0mm] {\scriptsize $g_2$};&#10; \node [right=0.5mm of g4.out, inner sep=0mm] {\scriptsize $g_3$};&#10; \node [right=0.5mm of g5.out, inner sep=0mm] {\scriptsize $g_4$};&#10; \node [right=0.5mm of g6.out, inner sep=0mm] {\scriptsize $g_5$};&#10; \node [right=0.5mm of g7.out, inner sep=0mm] {\scriptsize $g_6$};&#10; \node [right=0.5mm of g8.out, outer sep=0mm, inner sep=0mm] {\scriptsize $g_7$};&#10; &#10; &#10;\end{circuitikz}&#10;&#10;\end{document}"/>
  <p:tag name="IGUANATEXSIZE" val="20"/>
  <p:tag name="IGUANATEXCURSOR" val="4963"/>
  <p:tag name="TRANSPARENCY" val="Wahr"/>
  <p:tag name="LATEXENGINEID" val="1"/>
  <p:tag name="TEMPFOLDER" val=".\"/>
  <p:tag name="LATEXFORMHEIGHT" val="924,75"/>
  <p:tag name="LATEXFORMWIDTH" val="1542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8,157"/>
  <p:tag name="ORIGINALWIDTH" val="4784,167"/>
  <p:tag name="LATEXADDIN" val="\documentclass{article}&#10;\usepackage{amsmath}&#10;\usepackage{graphicx}&#10;\usepackage{xcolor}&#10;\usepackage{tikz}&#10;\usetikzlibrary{shadows}&#10;\usetikzlibrary{shadows.blur}&#10;%\usepackage{fontspec}&#10;\usepackage{float}&#10;&#10;% ===============================================================&#10;% PACKAGES &#10;% ===============================================================&#10;\usepackage{amssymb}&#10;\usepackage{amsfonts}&#10;\usepackage{amsthm}&#10;\usepackage{amsmath}&#10;\usepackage{booktabs}&#10;\usepackage{url}&#10;\usepackage{cite}&#10;\usepackage[shortlabels,inline]{enumitem}&#10;\setlist[enumerate]{itemsep=0mm}&#10;\usepackage{nicefrac}&#10;\usepackage{subcaption}&#10;\usepackage{framed}  &#10;\usepackage[font=small,labelfont=bf,skip=0pt,labelsep=period]{caption}&#10;\usepackage{pifont}% http://ctan.org/pkg/pifont&#10;\usepackage{stackengine}&#10;&#10;% ===============================================================&#10;% Comments&#10;% ===============================================================&#10;%\newcommand{\JR}[1]{\textcolor{red}{[{\bf Jan:} #1]}}&#10;%\newcommand{\PS}[1]{\textcolor{teal}{[{\bf Pascal:} #1]}}&#10;%\newcommand{\TG}[1]{\textcolor{red}{[{\bf Tim:} #1]}}&#10;%\newcommand{\JF}[1]{\textcolor{orange}{[{\bf Jakob:} #1]}}&#10;%\newcommand{\TODO}[1]{\textcolor{red}{[#1]}}&#10;&#10;%\newcommand{\changed}[1]{\textcolor{blue}{#1}}&#10;%\usepackage{soul}&#10;%\usepackage[normalem]{ulem}&#10;%\newcommand{\removed}[1]{\textcolor{gray}{[\sout{#1}]}}&#10;&#10;\newcommand{\JR}[1]{}&#10;\newcommand{\PS}[1]{}&#10;\newcommand{\TG}[1]{}&#10;\newcommand{\JF}[1]{}&#10;\newcommand{\TODO}[1]{}&#10;&#10;\newcommand{\changed}[1]{#1}&#10;\usepackage{soul}&#10;\usepackage[normalem]{ulem}&#10;\newcommand{\removed}[1]{\textcolor{gray}{}}&#10;&#10;\newcommand{\hide}[1]{#1}&#10;&#10;&#10;% ===============================================================&#10;% Acronyms&#10;% ===============================================================&#10;\input{acronyms}&#10;&#10;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&#10;% ===============================================================&#10;% Tables&#10;% ===============================================================&#10;\usepackage{tabularx}&#10;\usepackage[flushleft, para]{threeparttable}&#10;\usepackage{makecell}&#10;\usepackage{array}&#10;\usepackage{diagbox} % diagonal divided table cell&#10;\usepackage{multirow}&#10;\newcommand{\mtnote}[1]{\textsuperscript{\TPTtagStyle{#1}}}&#10;\usepackage[roman]{parnotes}&#10;&#10;&#10;% ===============================================================&#10;% Graphics&#10;% ===============================================================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\usepgfplotslibrary{external} &#10;\tikzexternalize[optimize=false,prefix=tikz/]&#10;%\tikzexternalize[prefix=tikzpicture/]&#10;\tikzexternaldisable&#10;&#10;\newcommand{\scafigheight}{30mm} %25mm&#10;\newcommand{\scafigwidth}{12cm}&#10;\newcommand{\scafigxlabelpos}{0.4} %0.6&#10;%&#10;%\definecolor{plot1}{rgb}{0.265,0.445,0.765}%&#10;%\definecolor{plot2}{rgb}{0.929,0.490,0.192}%&#10;%\definecolor{plot3}{rgb}{0.647,0.647,0.647}%&#10;%\definecolor{plot4}{rgb}{0.498,0.788,0.498}%&#10;%\definecolor{plot5}{rgb}{0.745,0.682,0.831}%&#10;%\definecolor{plot6}{rgb}{0.941,0.007,0.498}%&#10;%\definecolor{plot7}{rgb}{0.749,0.357,0.090}%&#10;%\definecolor{darkgreen}{RGB}{10,90,10}&#10;%\definecolor{reducedNodes}{RGB}{255,0,0}&#10;&#10;%\newcommand{\empred}[1]{\textcolor{red}{#1}}&#10;%\newcommand{\empgreen}[1]{\textcolor{green}{#1}}&#10;%\newcommand{\empblue}[1]{\textcolor{blue}{#1}}&#10;%\newcommand{\empgray}[1]{\textcolor{gray}{#1}}&#10;%\newcommand{\emporange}[1]{\textcolor{orange}{#1}}&#10;%\newcommand{\emppurple}[1]{\textcolor{purple}{#1}}&#10;%\newcommand{\empolive}[1]{\textcolor{olive}{#1}}&#10;%\newcommand{\empcyan}[1]{\textcolor{cyan}{#1}}&#10;%\newcommand{\empbrown}[1]{\textcolor{brown}{#1}}&#10;&#10;% include shapes&#10;\input{shapes.tex}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,binary-units]{siunitx}&#10;\sisetup{group-separator = {\,}}&#10;\sisetup{group-minimum-digits = 3}&#10;&#10;% customized operations (handy for figures)&#10;\newcommand\myeq {\mkern1.5mu{=}\mkern1.5mu}&#10;\newcommand\myplus {\mkern1.5mu{+}\mkern1.5mu}&#10;\newcommand\myminus {\mkern1.5mu{-}\mkern1.5mu}&#10;\newcommand\mygets {\mkern1.5mu{\gets}\mkern1.5mu}&#10;\newcommand\myoplus {\mkern1.5mu{\oplus}\mkern1.5mu}&#10;\newcommand\toto {\mkern1.5mu{:}\mkern1.5mu}&#10;&#10;\newcommand{\Set}[2]{ % command for sets&#10; \left\{\, #1 \mid #2 \, \right\}&#10;}&#10;\newcommand{\Location}[1]{\texttt{location}\left( #1 \right)}&#10;\newcommand{\Type}[1]{\texttt{type}\left( #1 \right)}&#10;\newcommand{\Stage}[1]{\texttt{stage}\left( #1 \right)}&#10;&#10;\newcommand{\un}[1]{\mathsf{u}_{#1}}&#10;\newcommand{\bi}[1]{\mathsf{b}_{#1}}&#10;&#10;\newcommand{\myvec}[1]{{#1}}&#10;\newcommand{\bdd}[1]{\mathsf{#1}}&#10;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\xspace}&#10;\newcommand{\Sboxes}{S-boxes\xspace}&#10;\newcommand{\xor}{\emph{XOR}\xspace}&#10;&#10;\newcommand{\des}{DES}&#10;\newcommand{\aes}{AES}&#10;\newcommand{\present}{PRESENT}&#10;&#10;\newcommand{\sample}{\overset{\scaleto{\$}{4pt}}{\gets}}&#10;\newcommand{\trans}{\mathrm{T}}&#10;\newcommand{\sampin}{x_{\text{rand},i}}&#10;&#10;\newcommand{\nsc}{N_{\text{scenario}}}&#10;\newcommand{\neff}{N_{\text{effective}}}&#10;&#10;\newcommand{\tool}{\textsf{VERICA}\xspace} &#10;&#10;\definecolor{securegreen}{RGB}{10,130,10}&#10;\definecolor{insecurered}{RGB}{130,10,10}&#10;\newcommand{\secure}{\textcolor{securegreen}{\ding{51} }}&#10;\newcommand{\insecure}{\textcolor{insecurered}{\ding{55} }}&#10;&#10;% ===============================================================&#10;% Command + Macro Definitions&#10;% ===============================================================&#10;\newcommand{\cmark}[1]{{\color{securegreen}#1\textsuperscript{\scalebox{0.75}{\ding{51}}}}}&#10;\newcommand{\xmark}[1]{{\color{insecurered}#1\textsuperscript{\scalebox{0.75}{\ding{55}}}}}&#10;&#10;\newcommand*{\bfrac}[2]{\genfrac{}{}{0pt}{}{#1}{#2}}&#10;\newcommand{\bmark}[2]{$\nicefrac{\xmark{#1}}{\cmark{#2}}$}&#10;&#10;\newcommand{\cmarkcomb}[2]{({\color{securegreen}#1\textsuperscript{\scalebox{0.75}{\ding{51}}},#2\textsuperscript{\scalebox{0.75}{\ding{51}}}})}&#10;\newcommand{\bmarkcomb}[4]{$\nicefrac{(\xmark{#1},\xmark{#2})}{(\cmark{#3},\cmark{#4})}$}&#10;&#10;\newcommand{\runtimes}[1]{\textbf{\SI{#1}{\second}}}&#10;\newcommand{\runtimem}[1]{\textbf{\SI{#1}{\minute}}}&#10;\newcommand{\runtimeh}[1]{\textbf{\SI{#1}{\hour}}}&#10;\newcommand{\runtimems}[1]{\textbf{\SI{#1}{\milli\second}}}&#10;&#10;\newcommand{\cmarktimes}[2]{\cmark{#1}[\runtimes{#2}]}&#10;\newcommand{\xmarktimes}[2]{\xmark{#1}[\runtimes{#2}]}&#10;&#10;&#10;&#10;&#10;% ===============================================================&#10;% Customizations&#10;% ===============================================================&#10;\usepackage[hidelinks]{hyperref}&#10;%\setcounter{secnumdepth}{3}&#10;\renewcommand*{\sectionautorefname}{Section}&#10;\renewcommand*{\subsectionautorefname}{Section}&#10;\renewcommand*{\subsubsectionautorefname}{Section}&#10;\renewcommand*{\figureautorefname}{Figure}&#10;\renewcommand*{\tableautorefname}{Table}&#10;\renewcommand*{\equationautorefname}{Equation}&#10;\renewcommand*{\theoremautorefname}{Theorem}&#10;&#10;% Used to customize makecell - line breakes in table cells&#10;\renewcommand\theadalign{tl}&#10;&#10;&#10;&#10;\pagestyle{empty}&#10;\begin{document}&#10; \begin{table}[!t]&#10;  %\caption{Verification results for designs based on Toffoli gates \cite{DBLP:journals/tches/DaemenDEGMP20, DBLP:conf/atva/HadzicPB21}.}\label{tab:toffoli-results}&#10;  \scriptsize\centering\renewcommand{\arraystretch}{1.00}\setlength\tabcolsep{1pt}&#10;  \begin{tabularx}{135mm}{X@{\extracolsep{6pt}}cc@{\extracolsep{6pt}}cc@{\extracolsep{6pt}}cc@{\extracolsep{6pt}}cc}&#10;   \toprule            &amp; &#10;   \multicolumn{2}{c}{\textbf{Design}}      &amp;&#10;   \multicolumn{2}{c}{\textbf{$\zeta(0,\tau_{sr},cm)$}}  &amp;&#10;   \multicolumn{2}{c}{\textbf{$\zeta(1,\tau_{sr},cm)$}}  &amp;&#10;   \multicolumn{2}{c}{\textbf{$\zeta(2,\tau_{sr},cm)$}}  \\&#10;   \cline{2-3}\cline{4-5}\cline{6-7}\cline{8-9} &#10;   \textbf{Implementation}       &amp;&#10;   \multicolumn{1}{c}{\tiny{comb.}}     &amp;&#10;   \multicolumn{1}{c}{\tiny{mem.}}     &amp;&#10;   \multicolumn{1}{c}{\tiny{SIFA}}     &amp;&#10;   \multicolumn{1}{c}{\tiny{Prob.}}     &amp; &#10;   \multicolumn{1}{c}{\tiny{SIFA}}     &amp;&#10;   \multicolumn{1}{c}{\tiny{Prob.}}     &amp; &#10;   \multicolumn{1}{c}{\tiny{SIFA}}     &amp;  &#10;   \multicolumn{1}{c}{\tiny{Prob.}}     \\&#10;   \midrule&#10;   %\arrayrulecolor{black!10}&#10;   % rounded results&#10;   $p_{TS}$      &amp; 8 &amp; 6 &amp; &#10;   --        &amp; \cmarktimes{1}{0.47}    &#10;   &amp; \cmarktimes{1}{0.45}  &amp; \cmarktimes{1}{0.45}    &#10;   &amp; \xmarktimes{1}{0.46}  &amp; \cmarktimes{1}{0.44}  \\&#10;   $p_{\chi S}$    &amp; 10 &amp; 6 &amp; &#10;   --       &amp; \cmarktimes{1}{0.45}    &#10;   &amp; \cmarktimes{1}{0.44}   &amp; \cmarktimes{1}{0.45}   &#10;   &amp; \xmarktimes{1}{0.46}  &amp; \cmarktimes{1}{0.45}   \\&#10;   \midrule&#10;   $\chi_3$     &amp; 30 &amp; 30 &amp; &#10;   --       &amp; \cmarktimes{1}{0.43}    &#10;   &amp; \cmarktimes{1}{0.46}   &amp; \xmarktimes{0}{0.46}   &#10;   &amp; \xmarktimes{1}{0.46}  &amp; \xmarktimes{0}{0.49}   \\&#10;   \midrule&#10;   $\chi_5$     &amp; 52 &amp; 42 &amp; &#10;   --       &amp; \cmarktimes{1}{0.44}    &#10;   &amp; \cmarktimes{1}{0.48}   &amp; \xmarktimes{0}{0.44}   &#10;   &amp; \xmarktimes{1}{0.48}  &amp; \xmarktimes{0}{0.54}   \\&#10;   \midrule&#10;   AES \Sbox, $g_{104}$ [HPB21] &amp; 631 &amp; 0 &amp; &#10;   --       &amp; \xmarktimes{0}{13.80}    &#10;   &amp; \xmarktimes{0}{194.89}  &amp; \xmarktimes{0}{191.93}   &#10;   &amp; [{$\infty$}]    &amp; [{$\infty$}]   \\&#10;   AES \Sbox, full [HPB21]  &amp; 634 &amp; 0 &amp; &#10;   --       &amp; \xmarktimes{0}{13.90}    &#10;   &amp; \cmarktimes{1}{194.58}  &amp; \xmarktimes{0}{194.70}   &#10;   &amp; [{$\infty$}]    &amp; [{$\infty$}]   \\&#10;  % \arrayrulecolor{black!100}&#10;   \bottomrule  &#10;  \end{tabularx}&#10; \end{table}&#10; &#10;\end{document}"/>
  <p:tag name="IGUANATEXSIZE" val="20"/>
  <p:tag name="IGUANATEXCURSOR" val="10733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1,5839"/>
  <p:tag name="ORIGINALWIDTH" val="4607,143"/>
  <p:tag name="LATEXADDIN" val="\documentclass{article}&#10;\usepackage{amsmath}&#10;\usepackage{graphicx}&#10;\usepackage{xcolor}&#10;\usepackage{tikz}&#10;\usetikzlibrary{shadows}&#10;\usetikzlibrary{shadows.blur}&#10;%\usepackage{fontspec}&#10;\usepackage{float}&#10;&#10;% ===============================================================&#10;% PACKAGES &#10;% ===============================================================&#10;\usepackage{amssymb}&#10;\usepackage{amsfonts}&#10;\usepackage{amsthm}&#10;\usepackage{amsmath}&#10;\usepackage{booktabs}&#10;\usepackage{url}&#10;\usepackage{cite}&#10;\usepackage[shortlabels,inline]{enumitem}&#10;\setlist[enumerate]{itemsep=0mm}&#10;\usepackage{nicefrac}&#10;\usepackage{subcaption}&#10;\usepackage{framed}  &#10;\usepackage[font=small,labelfont=bf,skip=0pt,labelsep=period]{caption}&#10;\usepackage{pifont}% http://ctan.org/pkg/pifont&#10;\usepackage{stackengine}&#10;&#10;% ===============================================================&#10;% Comments&#10;% ===============================================================&#10;%\newcommand{\JR}[1]{\textcolor{red}{[{\bf Jan:} #1]}}&#10;%\newcommand{\PS}[1]{\textcolor{teal}{[{\bf Pascal:} #1]}}&#10;%\newcommand{\TG}[1]{\textcolor{red}{[{\bf Tim:} #1]}}&#10;%\newcommand{\JF}[1]{\textcolor{orange}{[{\bf Jakob:} #1]}}&#10;%\newcommand{\TODO}[1]{\textcolor{red}{[#1]}}&#10;&#10;%\newcommand{\changed}[1]{\textcolor{blue}{#1}}&#10;%\usepackage{soul}&#10;%\usepackage[normalem]{ulem}&#10;%\newcommand{\removed}[1]{\textcolor{gray}{[\sout{#1}]}}&#10;&#10;\newcommand{\JR}[1]{}&#10;\newcommand{\PS}[1]{}&#10;\newcommand{\TG}[1]{}&#10;\newcommand{\JF}[1]{}&#10;\newcommand{\TODO}[1]{}&#10;&#10;\newcommand{\changed}[1]{#1}&#10;\usepackage{soul}&#10;\usepackage[normalem]{ulem}&#10;\newcommand{\removed}[1]{\textcolor{gray}{}}&#10;&#10;\newcommand{\hide}[1]{#1}&#10;&#10;&#10;% ===============================================================&#10;% Acronyms&#10;% ===============================================================&#10;\input{acronyms}&#10;&#10;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&#10;% ===============================================================&#10;% Tables&#10;% ===============================================================&#10;\usepackage{tabularx}&#10;\usepackage[flushleft, para]{threeparttable}&#10;\usepackage{makecell}&#10;\usepackage{array}&#10;\usepackage{diagbox} % diagonal divided table cell&#10;\usepackage{multirow}&#10;\newcommand{\mtnote}[1]{\textsuperscript{\TPTtagStyle{#1}}}&#10;\usepackage[roman]{parnotes}&#10;&#10;&#10;% ===============================================================&#10;% Graphics&#10;% ===============================================================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\usepgfplotslibrary{external} &#10;\tikzexternalize[optimize=false,prefix=tikz/]&#10;%\tikzexternalize[prefix=tikzpicture/]&#10;\tikzexternaldisable&#10;&#10;\newcommand{\scafigheight}{30mm} %25mm&#10;\newcommand{\scafigwidth}{12cm}&#10;\newcommand{\scafigxlabelpos}{0.4} %0.6&#10;%&#10;%\definecolor{plot1}{rgb}{0.265,0.445,0.765}%&#10;%\definecolor{plot2}{rgb}{0.929,0.490,0.192}%&#10;%\definecolor{plot3}{rgb}{0.647,0.647,0.647}%&#10;%\definecolor{plot4}{rgb}{0.498,0.788,0.498}%&#10;%\definecolor{plot5}{rgb}{0.745,0.682,0.831}%&#10;%\definecolor{plot6}{rgb}{0.941,0.007,0.498}%&#10;%\definecolor{plot7}{rgb}{0.749,0.357,0.090}%&#10;%\definecolor{darkgreen}{RGB}{10,90,10}&#10;%\definecolor{reducedNodes}{RGB}{255,0,0}&#10;&#10;%\newcommand{\empred}[1]{\textcolor{red}{#1}}&#10;%\newcommand{\empgreen}[1]{\textcolor{green}{#1}}&#10;%\newcommand{\empblue}[1]{\textcolor{blue}{#1}}&#10;%\newcommand{\empgray}[1]{\textcolor{gray}{#1}}&#10;%\newcommand{\emporange}[1]{\textcolor{orange}{#1}}&#10;%\newcommand{\emppurple}[1]{\textcolor{purple}{#1}}&#10;%\newcommand{\empolive}[1]{\textcolor{olive}{#1}}&#10;%\newcommand{\empcyan}[1]{\textcolor{cyan}{#1}}&#10;%\newcommand{\empbrown}[1]{\textcolor{brown}{#1}}&#10;&#10;% include shapes&#10;\input{shapes.tex}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,binary-units]{siunitx}&#10;\sisetup{group-separator = {\,}}&#10;\sisetup{group-minimum-digits = 3}&#10;&#10;% customized operations (handy for figures)&#10;\newcommand\myeq {\mkern1.5mu{=}\mkern1.5mu}&#10;\newcommand\myplus {\mkern1.5mu{+}\mkern1.5mu}&#10;\newcommand\myminus {\mkern1.5mu{-}\mkern1.5mu}&#10;\newcommand\mygets {\mkern1.5mu{\gets}\mkern1.5mu}&#10;\newcommand\myoplus {\mkern1.5mu{\oplus}\mkern1.5mu}&#10;\newcommand\toto {\mkern1.5mu{:}\mkern1.5mu}&#10;&#10;\newcommand{\Set}[2]{ % command for sets&#10; \left\{\, #1 \mid #2 \, \right\}&#10;}&#10;\newcommand{\Location}[1]{\texttt{location}\left( #1 \right)}&#10;\newcommand{\Type}[1]{\texttt{type}\left( #1 \right)}&#10;\newcommand{\Stage}[1]{\texttt{stage}\left( #1 \right)}&#10;&#10;\newcommand{\un}[1]{\mathsf{u}_{#1}}&#10;\newcommand{\bi}[1]{\mathsf{b}_{#1}}&#10;&#10;\newcommand{\myvec}[1]{{#1}}&#10;\newcommand{\bdd}[1]{\mathsf{#1}}&#10;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\xspace}&#10;\newcommand{\Sboxes}{S-boxes\xspace}&#10;\newcommand{\xor}{\emph{XOR}\xspace}&#10;&#10;\newcommand{\des}{DES}&#10;\newcommand{\aes}{AES}&#10;\newcommand{\present}{PRESENT}&#10;&#10;\newcommand{\sample}{\overset{\scaleto{\$}{4pt}}{\gets}}&#10;\newcommand{\trans}{\mathrm{T}}&#10;\newcommand{\sampin}{x_{\text{rand},i}}&#10;&#10;\newcommand{\nsc}{N_{\text{scenario}}}&#10;\newcommand{\neff}{N_{\text{effective}}}&#10;&#10;\newcommand{\tool}{\textsf{VERICA}\xspace} &#10;&#10;\definecolor{securegreen}{RGB}{10,130,10}&#10;\definecolor{insecurered}{RGB}{130,10,10}&#10;\newcommand{\secure}{\textcolor{securegreen}{\ding{51} }}&#10;\newcommand{\insecure}{\textcolor{insecurered}{\ding{55} }}&#10;&#10;% ===============================================================&#10;% Command + Macro Definitions&#10;% ===============================================================&#10;\newcommand{\cmark}[1]{{\color{securegreen}#1\textsuperscript{\scalebox{0.75}{\ding{51}}}}}&#10;\newcommand{\xmark}[1]{{\color{insecurered}#1\textsuperscript{\scalebox{0.75}{\ding{55}}}}}&#10;&#10;\newcommand*{\bfrac}[2]{\genfrac{}{}{0pt}{}{#1}{#2}}&#10;\newcommand{\bmark}[2]{$\nicefrac{\xmark{#1}}{\cmark{#2}}$}&#10;&#10;\newcommand{\cmarkcomb}[2]{({\color{securegreen}#1\textsuperscript{\scalebox{0.75}{\ding{51}}},#2\textsuperscript{\scalebox{0.75}{\ding{51}}}})}&#10;\newcommand{\bmarkcomb}[4]{$\nicefrac{(\xmark{#1},\xmark{#2})}{(\cmark{#3},\cmark{#4})}$}&#10;&#10;\newcommand{\runtimes}[1]{\textbf{\SI{#1}{\second}}}&#10;\newcommand{\runtimem}[1]{\textbf{\SI{#1}{\minute}}}&#10;\newcommand{\runtimeh}[1]{\textbf{\SI{#1}{\hour}}}&#10;\newcommand{\runtimems}[1]{\textbf{\SI{#1}{\milli\second}}}&#10;&#10;\newcommand{\cmarktimes}[2]{\cmark{#1}[\runtimes{#2}]}&#10;\newcommand{\xmarktimes}[2]{\xmark{#1}[\runtimes{#2}]}&#10;&#10;&#10;&#10;&#10;% ===============================================================&#10;% Customizations&#10;% ===============================================================&#10;\usepackage[hidelinks]{hyperref}&#10;%\setcounter{secnumdepth}{3}&#10;\renewcommand*{\sectionautorefname}{Section}&#10;\renewcommand*{\subsectionautorefname}{Section}&#10;\renewcommand*{\subsubsectionautorefname}{Section}&#10;\renewcommand*{\figureautorefname}{Figure}&#10;\renewcommand*{\tableautorefname}{Table}&#10;\renewcommand*{\equationautorefname}{Equation}&#10;\renewcommand*{\theoremautorefname}{Theorem}&#10;&#10;% Used to customize makecell - line breakes in table cells&#10;\renewcommand\theadalign{tl}&#10;&#10;&#10;&#10;\pagestyle{empty}&#10;\begin{document}&#10; &#10; &#10; \begin{table}[!t]&#10;  %\caption{Verification results for an LED \Sbox \ac{TI} with error detection or correction \cite{DBLP:conf/crypto/Schneider0G16}.}\label{tab:parti-results}&#10;  \scriptsize\centering\renewcommand{\arraystretch}{1.00}\setlength\tabcolsep{2pt}&#10;  \begin{tabularx}{130mm}{X@{\extracolsep{10pt}}cc@{\extracolsep{10pt}}cc@{\extracolsep{10pt}}cc}&#10;   \toprule            &amp; &#10;   \multicolumn{2}{c}{\textbf{Design}}      &amp;&#10;   \multicolumn{2}{c}{\textbf{$\zeta(0,\tau_{sr},cm)$}}  &amp;&#10;   \multicolumn{2}{c}{\textbf{$\zeta(1,\tau_{sr},cm)$}}  \\&#10;   \cline{2-3}\cline{4-5}\cline{6-7}&#10;   \textbf{Implementation}       &amp;&#10;   \multicolumn{1}{c}{\tiny{comb.}}     &amp;&#10;   \multicolumn{1}{c}{\tiny{memory}}     &amp;&#10;   \multicolumn{1}{c}{\tiny{Det./Corr.}}   &amp;&#10;   \multicolumn{1}{c}{\tiny{Prob.}}     &amp; &#10;   \multicolumn{1}{c}{\tiny{Det./Corr.}}   &amp;&#10;   \multicolumn{1}{c}{\tiny{Prob.}}     \\&#10;   \midrule&#10;  % \arrayrulecolor{black!10}&#10;   ParTI \Sbox (Detection)  &amp; 678 &amp; 78 &amp; &#10;   --        &amp; \cmarktimes{1}{0.866}    &#10;   &amp; \cmarktimes{1}{1.010}  &amp; \xmarktimes{0}{1.950}  \\&#10;   \midrule&#10;   ParTI \Sbox (Correction) &amp; 2063 &amp; 72 &amp; &#10;   --       &amp; \cmarktimes{1}{4.103}    &#10;   &amp; \cmarktimes{1}{3.677}  &amp; \xmarktimes{0}{336.239}  \\&#10;  % \arrayrulecolor{black!100}&#10;   \bottomrule  &#10;  \end{tabularx}&#10; \end{table}&#10; &#10;\end{document}"/>
  <p:tag name="IGUANATEXSIZE" val="20"/>
  <p:tag name="IGUANATEXCURSOR" val="9728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6,167"/>
  <p:tag name="ORIGINALWIDTH" val="4245,592"/>
  <p:tag name="LATEXADDIN" val="\documentclass{article}&#10;\usepackage{amsmath}&#10;\usepackage{graphicx}&#10;\usepackage{xcolor}&#10;\usepackage{tikz}&#10;\usetikzlibrary{shadows}&#10;\usetikzlibrary{shadows.blur}&#10;%\usepackage{fontspec}&#10;\usepackage{float}&#10;&#10;\usepackage{array,booktabs,tabularx}&#10;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input{shapes.tex}&#10;&#10;\usepackage{epsfig}&#10;\usepackage{pgfplots}&#10;\pgfplotsset{compat=1.14}&#10;\usepackage{pgfgantt}&#10;&#10;\pagestyle{empty}&#10;\begin{document}&#10; &#10;\newcommand\SC{1}&#10;&#10;\definecolor{pptgrey}{RGB}{255,255,255}%&#10;&#10;\begin{circuitikz} [transform shape,]&#10; \tikzset{&#10;  con/.style={draw, circle, fill, minimum size=0.1cm, inner sep=0cm},&#10;  io/.style={left, outer sep=0.3mm, inner sep=0.3mm},&#10;  regh/.style = {&#10;   base,&#10;   rectangle,&#10;   minimum width=8mm, minimum height=2mm, inner sep=1mm,append after command={&#10;    [shorten &gt;=\pgflinewidth]&#10;    %[line cap=round]&#10;    ([inner sep=0mm, outer sep=0mm, xshift=2mm]\tikzlastnode.west) edge ([yshift=-0.1mm]\tikzlastnode.north west) &#10;    ([inner sep=0mm, outer sep=0mm, xshift=2mm]\tikzlastnode.west) edge ([yshift=0.1mm]\tikzlastnode.south west)&#10;   }&#10;  },&#10;  regvert/.style = {&#10;   draw,&#10;   rectangle,&#10;   minimum width=4mm, minimum height=12mm, inner sep=1mm,append after command={&#10;    [shorten &gt;=\pgflinewidth]&#10;    %[line cap=round]&#10;    ([inner sep=0mm, outer sep=0mm, yshift=2.5mm]\tikzlastnode.south) edge ([xshift=1mm]\tikzlastnode.south west) &#10;    ([inner sep=0mm, outer sep=0mm, yshift=2.5mm]\tikzlastnode.south) edge ([xshift=-1mm]\tikzlastnode.south east)&#10;   }&#10;  },&#10; }&#10; &#10; % First instantiation&#10; \node [con] (con0) {};&#10; \draw [-] (con0.east) -- ++(1mm, 0mm) node [and port, anchor=in 1] (and0) {};&#10; \node [con, below=15mm of con0] (con1) {};&#10; \draw [-] (con1.east) -- ++(1mm, 0mm) node [or port, anchor=in 1] (or0) {};  &#10; \draw [-] (or0.in 2) -- (or0.in 2 -| con1.north) node [con] (con2) {};&#10; &#10; \draw [-] (and0.out) -- ++(10mm, 0mm) node [nand port, anchor=in 1] (nand0) {};&#10; \draw [-] (con1) -- ++(0mm, 5mm) -- ++(15mm, 0mm) |- (nand0.in 2); &#10; \draw [-] (or0.out) -- ++(10mm, 0mm) node [and port, anchor=in 1] (and1) {};&#10; \draw [-] (con2) -- ++(0mm, -5mm) -- ++(15mm, 0mm) |- (and1.in 2); &#10; &#10; \draw [-] (nand0.out) -- ++(1mm, 0mm) node [con] (con3) {};&#10; \draw [-] (and1.out) -- ++(1mm, 0mm) node [con] (con4) {};&#10; &#10; \draw [-] (con3) |- ++(5mm, 5mm) node [and port, anchor=in 2] (and2) {};&#10; \draw [-] (con0) |- (and2.in 1);&#10; &#10; \draw [-] (con4) |- ++(5mm, 5mm) node [xor port, anchor=in 2] (xor0) {};&#10; \draw [-] (con3) |- (xor0.in 1);&#10; &#10; % Inputs&#10; \draw [-] (con0) -- ++(-8mm, 0mm) node [io, left] (in0) {\scriptsize $a$};&#10; \draw [-] (and0.in 2) -- (and0.in 2 -| in0.east) node [io, left] (in1) {\scriptsize$b$};&#10; \draw [-] (con1) -- ++(-8mm, 0mm) node [io, left] (in2) {\scriptsize$c$};&#10; \draw [-] (con2) -- ++(-8mm, 0mm) node [io, left] (in3) {\scriptsize$d$};&#10; &#10; &#10; &#10; % Second instantiation&#10; \node [con, below=20mm of con2] (con5) {};&#10; \draw [-] (con5.east) -- ++(1mm, 0mm) node [and port, anchor=in 1] (and3) {};&#10; \node [con, below=15mm of con5] (con6) {};&#10; \draw [-] (con6.east) -- ++(1mm, 0mm) node [or port, anchor=in 1] (or1) {};  &#10; \draw [-] (or1.in 2) -- (or1.in 2 -| con6.north) node [con] (con7) {};&#10; &#10; \draw [-] (and3.out) -- ++(10mm, 0mm) node [nand port, anchor=in 1] (nand1) {};&#10; \draw [-] (con6) -- ++(0mm, 5mm) -- ++(15mm, 0mm) |- (nand1.in 2); &#10; \draw [-] (or1.out) -- ++(10mm, 0mm) node [and port, anchor=in 1] (and4) {};&#10; \draw [-] (con7) -- ++(0mm, -5mm) -- ++(15mm, 0mm) |- (and4.in 2); &#10; &#10; \draw [-] (nand1.out) -- ++(1mm, 0mm) node [con] (con8) {};&#10; \draw [-] (and4.out) -- ++(1mm, 0mm) node [con] (con9) {};&#10; &#10; \draw [-] (con8) |- ++(5mm, 5mm) node [and port, anchor=in 2] (and5) {};&#10; \draw [-] (con5) |- (and5.in 1);&#10; &#10; \draw [-] (con9) |- ++(5mm, 5mm) node [xor port, anchor=in 2] (xor1) {};&#10; \draw [-] (con8) |- (xor1.in 1);&#10; &#10; % Inputs&#10; \draw [-] (con5) -- ++(-8mm, 0mm) node [io, left] (in4) {\scriptsize$a$};&#10; \draw [-] (and3.in 2) -- (and3.in 2 -| in0.east) node [io, left] (in5) {\scriptsize$b$};&#10; \draw [-] (con6) -- ++(-8mm, 0mm) node [io, left] (in6) {\scriptsize$c$};&#10; \draw [-] (con7) -- ++(-8mm, 0mm) node [io, left] (in7) {\scriptsize$d$};&#10; &#10; &#10; &#10; % Detection/Correction&#10; \draw [-] (and2.out) -- ++(35mm, 0mm) node [io, right] (out0) {};&#10; \draw [-] (con3) -- (con3 -| out0);&#10; \draw [-] (xor0.out) -- (xor0.out -| out0);&#10; \draw [-] (con4) -- (con4 -| out0);&#10; &#10; \draw [-] (and5.out) -- (and5.out -| out0);&#10; \draw [-] (con8) -- (con8 -| out0);&#10; \draw [-] (xor1.out) -- (xor1.out -| out0);&#10; \draw [-] (con9) -- (con9 -| out0);&#10; &#10; \node [rectangle, draw, fill=pptgrey, minimum width=15mm, minimum height=80mm, right=10mm of and2.out, yshift=-34mm] (det) {\rotatebox{90}{\scriptsize Detection/Correction}};&#10; &#10; \draw [-] (det.south) |- ++(15mm, -3mm) node [io, right] (flag) {\scriptsize Error Flag};&#10; &#10; \node[xshift=1mm, yshift=7.5mm] (laser0) at (and3.out) {\includegraphics[width=20mm]{figures/laser.png}};&#10; \node[xshift=1mm, yshift=7.5mm] (laser1) at (xor0.out) {\includegraphics[width=20mm]{figures/laser.png}};&#10; &#10;\end{circuitikz}&#10; &#10; &#10;\end{document}"/>
  <p:tag name="IGUANATEXSIZE" val="20"/>
  <p:tag name="IGUANATEXCURSOR" val="5474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0,1089"/>
  <p:tag name="ORIGINALWIDTH" val="780,1089"/>
  <p:tag name="LATEXADDIN" val="\documentclass{article}&#10;\usepackage{amsmath}&#10;\usepackage{graphicx}&#10;\usepackage{xcolor}&#10;\usepackage{tikz}&#10;\usetikzlibrary{shadows}&#10;\usetikzlibrary{shadows.blur}&#10;%\usepackage{fontspec}&#10;\usepackage{float}&#10;&#10;\usepackage{array,booktabs,tabularx}&#10;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input{shapes.tex}&#10;&#10;\usepackage{epsfig}&#10;\usepackage{pgfplots}&#10;\pgfplotsset{compat=1.14}&#10;\usepackage{pgfgantt}&#10;&#10;\pagestyle{empty}&#10;\begin{document}&#10; &#10; \definecolor{rubblue}{RGB}{0,53,96}%&#10; \newcommand\SC{0.6}&#10; \newcommand\xoffset{30mm}&#10; 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4mm, minimum height=12mm, inner sep=0mm, fill=white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&#10;  &#10;  &#10;  % XOR Gates&#10;  \node [rectangle, fill=rubblue, minimum height=22mm, minimum width=22mm] at (0,0) (back) {};&#10;  &#10;  \draw [-, color=white] ([yshift=-8mm, xshift=1mm]back.north west) -- ++(2mm, 0mm) node [and port, anchor=in 1, fill=white] (xor1) {};&#10;  \draw [-, white] (xor1.in 2) -- ++(-2mm, 0mm);&#10;  &#10;  &#10;  &#10;  % Outputs&#10;  \draw [-, white] (xor1.out) -- ++(2mm, 0mm) node [io, right] (c0) {};&#10;  &#10;  &#10;  &#10;  &#10; \end{circuitikz}&#10; &#10; &#10;\end{document}"/>
  <p:tag name="IGUANATEXSIZE" val="20"/>
  <p:tag name="IGUANATEXCURSOR" val="3660"/>
  <p:tag name="TRANSPARENCY" val="Wahr"/>
  <p:tag name="LATEXENGINEID" val="1"/>
  <p:tag name="TEMPFOLDER" val=".\"/>
  <p:tag name="LATEXFORMHEIGHT" val="312"/>
  <p:tag name="LATEXFORMWIDTH" val="1125,7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0,1089"/>
  <p:tag name="ORIGINALWIDTH" val="780,1089"/>
  <p:tag name="LATEXADDIN" val="\documentclass{article}&#10;\usepackage{amsmath}&#10;\usepackage{graphicx}&#10;\usepackage{xcolor}&#10;\usepackage{tikz}&#10;\usetikzlibrary{shadows}&#10;\usetikzlibrary{shadows.blur}&#10;%\usepackage{fontspec}&#10;\usepackage{float}&#10;&#10;\usepackage{array,booktabs,tabularx}&#10;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input{shapes.tex}&#10;&#10;\usepackage{epsfig}&#10;\usepackage{pgfplots}&#10;\pgfplotsset{compat=1.14}&#10;\usepackage{pgfgantt}&#10;&#10;\pagestyle{empty}&#10;\begin{document}&#10; &#10; \definecolor{rubblue}{RGB}{0,53,96}%&#10; \newcommand\SC{0.6}&#10; \newcommand\xoffset{30mm}&#10; 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4mm, minimum height=12mm, inner sep=0mm, fill=white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&#10;  &#10;  &#10;  % XOR Gates&#10;  \node [rectangle, fill=rubblue, minimum height=22mm, minimum width=22mm] at (0,0) (back) {};&#10;  &#10;  \draw [-, color=white] ([yshift=-8mm, xshift=1mm]back.north west) -- ++(2mm, 0mm) node [xor port, anchor=in 1, fill=white] (xor1) {};&#10;  \draw [-, white] (xor1.in 2) -- ++(-2mm, 0mm);&#10;  &#10;  &#10;  &#10;  % Outputs&#10;  \draw [-, white] (xor1.out) -- ++(2mm, 0mm) node [io, right] (c0) {};&#10;  &#10;  &#10;  &#10;  &#10; \end{circuitikz}&#10; &#10; &#10;\end{document}"/>
  <p:tag name="IGUANATEXSIZE" val="20"/>
  <p:tag name="IGUANATEXCURSOR" val="3893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0,1089"/>
  <p:tag name="ORIGINALWIDTH" val="780,1089"/>
  <p:tag name="LATEXADDIN" val="\documentclass{article}&#10;\usepackage{amsmath}&#10;\usepackage{graphicx}&#10;\usepackage{xcolor}&#10;\usepackage{tikz}&#10;\usetikzlibrary{shadows}&#10;\usetikzlibrary{shadows.blur}&#10;%\usepackage{fontspec}&#10;\usepackage{float}&#10;&#10;\usepackage{array,booktabs,tabularx}&#10;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input{shapes.tex}&#10;&#10;\usepackage{epsfig}&#10;\usepackage{pgfplots}&#10;\pgfplotsset{compat=1.14}&#10;\usepackage{pgfgantt}&#10;&#10;\pagestyle{empty}&#10;\begin{document}&#10; &#10; \definecolor{rubblue}{RGB}{0,53,96}%&#10; \newcommand\SC{0.6}&#10; \newcommand\xoffset{30mm}&#10; 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4mm, minimum height=12mm, inner sep=0mm, fill=white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&#10;  &#10;  &#10;  % XOR Gates&#10;  \node [rectangle, fill=rubblue, minimum height=22mm, minimum width=22mm] at (0,0) (back) {};&#10;  &#10;  \draw [-, color=white] ([yshift=-8mm, xshift=1mm]back.north west) -- ++(2mm, 0mm) node [xor port, anchor=in 1, fill=white] (xor1) {};&#10;  \draw [-, white] (xor1.in 2) -- ++(-2mm, 0mm);&#10;  &#10;  &#10;  &#10;  % Outputs&#10;  \draw [-, white] (xor1.out) -- ++(2mm, 0mm) node [io, right] (c0) {};&#10;  &#10;  &#10;  &#10;  &#10; \end{circuitikz}&#10; &#10; &#10;\end{document}"/>
  <p:tag name="IGUANATEXSIZE" val="20"/>
  <p:tag name="IGUANATEXCURSOR" val="3893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0,1089"/>
  <p:tag name="ORIGINALWIDTH" val="780,1089"/>
  <p:tag name="LATEXADDIN" val="\documentclass{article}&#10;\usepackage{amsmath}&#10;\usepackage{graphicx}&#10;\usepackage{xcolor}&#10;\usepackage{tikz}&#10;\usetikzlibrary{shadows}&#10;\usetikzlibrary{shadows.blur}&#10;%\usepackage{fontspec}&#10;\usepackage{float}&#10;&#10;\usepackage{array,booktabs,tabularx}&#10;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input{shapes.tex}&#10;&#10;\usepackage{epsfig}&#10;\usepackage{pgfplots}&#10;\pgfplotsset{compat=1.14}&#10;\usepackage{pgfgantt}&#10;&#10;\pagestyle{empty}&#10;\begin{document}&#10; &#10; \definecolor{rubblue}{RGB}{0,53,96}%&#10; \newcommand\SC{0.6}&#10; \newcommand\xoffset{30mm}&#10; &#10; \begin{circuitikz}  [transform shape,&gt;={Stealth[inset=0pt,length=8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4mm, minimum height=12mm, inner sep=0mm, fill=white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minimum width=1mm,minimum height=1mm, circle, append after command={&#10;     [shorten &gt;=\pgflinewidth, shorten &lt;=\pgflinewidth,]&#10;     (\tikzlastnode.north) edge (\tikzlastnode.south)&#10;     (\tikzlastnode.east) edge (\tikzlastnode.west)&#10;    }&#10;   },&#10;   module/.style = {draw, rectangle, minimum width=19mm, minimum height=19mm, align=center, inner sep=0mm, outer sep=0mm},&#10;   analysis/.style = {draw, rectangle, minimum width=10mm, minimum height=5mm, align=center, inner sep=0mm},&#10;  }&#10;  \tikzset{every register node/.style={draw,minimum width=12mm,minimum height=3mm,inner sep=1mm,outer sep=0pt,cap=round}}&#10;  \tikzset{every registerVert node/.style={draw,minimum width=2mm,minimum height=4mm,inner sep=0mm,outer sep=0mm,cap=round}}&#10;  \tikzset{every xor node/.style={draw,minimum width=1mm,minimum height=1mm,inner sep=0mm,outer sep=0pt}}&#10;  \tikzset{demux/.style={muxdemux, muxdemux def={Lh=8, Rh=6, NL=2, NB=1, NR=1}}}&#10;  &#10;  &#10;  &#10;  &#10;  % XOR Gates&#10;  \node [rectangle, fill=rubblue, minimum height=22mm, minimum width=22mm] at (0,0) (back) {};&#10;  &#10;  \draw [-, color=white] ([yshift=-8mm, xshift=1mm]back.north west) -- ++(2mm, 0mm) node [and port, anchor=in 1, fill=white] (xor1) {};&#10;  \draw [-, white] (xor1.in 2) -- ++(-2mm, 0mm);&#10;  &#10;  &#10;  &#10;  % Outputs&#10;  \draw [-, white] (xor1.out) -- ++(2mm, 0mm) node [io, right] (c0) {};&#10;  &#10;  &#10;  &#10;  &#10; \end{circuitikz}&#10; &#10; &#10;\end{document}"/>
  <p:tag name="IGUANATEXSIZE" val="20"/>
  <p:tag name="IGUANATEXCURSOR" val="3660"/>
  <p:tag name="TRANSPARENCY" val="Wahr"/>
  <p:tag name="LATEXENGINEID" val="1"/>
  <p:tag name="TEMPFOLDER" val=".\"/>
  <p:tag name="LATEXFORMHEIGHT" val="312"/>
  <p:tag name="LATEXFORMWIDTH" val="1125,7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3,45"/>
  <p:tag name="ORIGINALWIDTH" val="4428,618"/>
  <p:tag name="LATEXADDIN" val="\documentclass{article}&#10;\usepackage{amsmath}&#10;\pagestyle{empty}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&#10;\definecolor{plot1}{rgb}{0.265,0.445,0.765}%&#10;\definecolor{plot2}{rgb}{0.929,0.490,0.192}%&#10;\definecolor{plot3}{rgb}{0.647,0.647,0.647}%&#10;\definecolor{plot4}{rgb}{0.498,0.788,0.498}%&#10;\definecolor{plot5}{rgb}{0.745,0.682,0.831}%&#10;\definecolor{plot6}{rgb}{0.941,0.007,0.498}%&#10;\definecolor{plot7}{rgb}{0.749,0.357,0.090}%&#10;\definecolor{darkgreen}{RGB}{10,90,10}&#10;\definecolor{reducedNodes}{RGB}{255,0,0}&#10;&#10;\newcommand{\empred}[1]{\textcolor{red}{#1}}&#10;\newcommand{\empgreen}[1]{\textcolor{green}{#1}}&#10;\newcommand{\empblue}[1]{\textcolor{blue}{#1}}&#10;\newcommand{\empgray}[1]{\textcolor{gray}{#1}}&#10;\newcommand{\emporange}[1]{\textcolor{orange}{#1}}&#10;\newcommand{\emppurple}[1]{\textcolor{purple}{#1}}&#10;\newcommand{\empolive}[1]{\textcolor{olive}{#1}}&#10;\newcommand{\empcyan}[1]{\textcolor{cyan}{#1}}&#10;\newcommand{\empbrown}[1]{\textcolor{brown}{#1}}&#10;&#10;\input{shapes.tex}&#10;&#10;\begin{document}&#10; &#10; \newcommand\SC{0.4}&#10; &#10; \begin{tikzpicture} [transform shape,&gt;={Stealth[inset=0pt,length=4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3mm, minimum height=8mm, inner sep=0mm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circle, append after command={&#10;     [shorten &gt;=\pgflinewidth, shorten &lt;=\pgflinewidth,inner sep=0mm]&#10;     (\tikzlastnode.north) edge (\tikzlastnode.south)&#10;     (\tikzlastnode.east) edge (\tikzlastnode.west)&#10;    }&#10;   },&#10;   decision/.style={&#10;    diamond, draw, inner sep=1pt, aspect=2&#10;   },&#10;   verification/.style = {draw, rectangle, minimum width=15mm, minimum height=10mm, align=center, inner sep=0mm},&#10;   analysis/.style = {draw, rectangle, minimum width=10mm, minimum height=5mm, align=center, inner sep=0mm},&#10;  }&#10;  \tikzset{every register node/.style={draw,minimum width=8mm,minimum height=2mm,inner sep=1mm,outer sep=0pt,cap=round}}&#10;  \tikzset{every registerVert node/.style={draw,minimum width=2mm,minimum height=8mm,inner sep=1mm,outer sep=0mm,cap=round}}&#10;  \tikzset{demux/.style={muxdemux, muxdemux def={Lh=8, Rh=6, NL=2, NB=1, NR=1}}}&#10;  \tikzstyle{every node}=[font=\tiny]&#10;  &#10;  &#10;  \node [decision] (sca0) {SCA?};&#10;  \draw [-&gt;,postaction={decorate,decoration={markings,mark=at position 0.5 with {\node[font=\tiny] (w1) {};}}}] (sca0.east) -- ++(5mm, 0mm) node [verification, anchor=west, align=center] (VerSCA) {{SCA} \\ verification};&#10;  \node [above=-2mm of w1] () {yes};&#10;  \draw [-&gt;] (VerSCA.east) -- ++(3mm, 0mm) node [analysis, rotate=90, anchor=north] (AnaSCA) {Analysis};&#10;  \draw [-&gt;] (AnaSCA.south) -- ++(3mm, 0mm) node [decision, anchor=west] (done0) {done?}; &#10;  &#10;  \draw [-&gt;,postaction={decorate,decoration={markings,mark=at position 0.5 with {\node[font=\tiny] (w2) {};}}}] (done0.east) -- ++(5mm, 0mm) node [decision, anchor=west] (fia0) {FIA?};&#10;  \node [above=-2mm of w2] () {no};&#10;  \draw [-&gt;,postaction={decorate,decoration={markings,mark=at position 0.02 with {\node[font=\tiny] (w3) {};}}}] (sca0.south) -- ++(0mm, -5mm) -| (fia0.south);&#10;  \node [right=-1mm of w3] () {no};&#10;  &#10;  \draw [&lt;-] (sca0.west) -- ++(-3mm,0mm) node [left, inner sep=0.5mm] () {\texttt{start}};&#10;  \draw [&lt;-] ([xshift=-5mm]VerSCA.north) -- ++(0mm,4mm) node [above, inner sep=0.5mm] () {\texttt{config}};&#10;  \draw [&lt;-] (AnaSCA.east) -- ++(0mm,4mm) node [above, inner sep=0.5mm] () {\texttt{config}};&#10;  &#10;  \node [rectangle,minimum width=55.5mm, minimum height=20mm, draw, anchor=north west, red, dashed, line width=0.3mm] at (-7.7mm, 7mm) (BorderSCA) {};&#10;  \node [io, above=1mm of BorderSCA.south east, red, left, yshift=1mm, xshift=-1mm] () {{SCA} Verification};&#10;  &#10;  &#10;  % FIA&#10;  \draw [-&gt;,postaction={decorate,decoration={markings,mark=at position 0.5 with {\node[font=\tiny] (w4) {};}}}] (fia0.east) -- ++(15mm, 0mm) node [verification, anchor=west, align=center] (VerFIA) {{FIA} \\ verification};&#10;  \node [above=-2mm of w4] () {yes};&#10;  \draw [-&gt;] (VerFIA.south) -- ++(0mm, -3mm) node [draw, rectangle, minimum width=15mm, minimum height=5mm, align=center, inner sep=0mm, anchor=north] (AnaFIA) {Analysis};&#10;  \draw [-&gt;] (AnaFIA.south) -- ++(0mm, -3mm) node [decision, anchor=north] (done1) {done?};&#10;  \draw [-&gt;,postaction={decorate,decoration={markings,mark=at position 0.5 with {\node[font=\tiny] (w5) {};}}}] (done1.west) -- ++(-3mm, 0mm) node [decision, anchor=east] (sca1) {{SCA}?};&#10;  \node [above=-2mm of w5] () {no};&#10;  \draw [-&gt;,postaction={decorate,decoration={markings,mark=at position 0.1 with {\node[font=\tiny] (w6) {};}}}] (sca1.north) |- ([yshift=-3mm]VerFIA.west);&#10;  \node [right=-1mm of w6] () {no};&#10;  \draw [-&gt;,postaction={decorate,decoration={markings,mark=at position 0.05 with {\node[font=\tiny] (w7) {};}}}] (sca1.west) -- ([xshift=-3mm]sca1.west -| VerSCA.south west) |- ([yshift=-3mm]VerSCA.west);&#10;  \node [above=-2mm of w7] () {yes};&#10;  &#10;  \draw [&lt;-] (AnaFIA.east) -- ++(13mm,0mm) node [io, right] () {\texttt{config}};&#10;  \draw [&lt;-] ([xshift=5mm]VerFIA.north) -- ++(0mm,7mm) node [io, above] () {\texttt{config}};&#10;  &#10;  \node [draw, rectangle, minimum width=10mm, minimum height=5mm, align=center, inner sep=0mm, anchor=west] (report) at ([xshift=5mm]VerFIA.east) {\textbf{Report}};&#10;  &#10;  \draw [-&gt;,postaction={decorate,decoration={markings,mark=at position 0.07 with {\node[font=\tiny] (w8) {};}}}] (done1.east) -| (report.south);&#10;  \node [below=-1.5mm of w8] () {yes};&#10;  &#10;  \draw [-&gt;,postaction={decorate,decoration={markings,mark=at position 0.01 with {\node[font=\tiny] (w9) {};}}}] (fia0.north) -- ++(0mm, 6mm) -| ([xshift=-1mm]report.north);&#10;  \node [right=-1mm of w9] () {no};&#10;  &#10;  \draw [-&gt;,postaction={decorate,decoration={markings,mark=at position 0.01 with {\node[font=\tiny] (w10) {};}}}] (done0.north) -- ++(0mm, 7mm) -| ([xshift=1mm]report.north);&#10;  \node [right=-1mm of w10] () {yes};&#10;  &#10;  \node [rectangle,minimum width=30mm, minimum height=33mm, draw, anchor=north west, red, dashed, line width=0.3mm] at (64mm, 7mm) (BorderFIA) {};&#10;  \node [io, above=1mm of BorderFIA.south east, red, left, yshift=1mm, xshift=-1mm] () {{FIA} Verification};&#10;  &#10;&#10; \end{tikzpicture}&#10;\end{document}"/>
  <p:tag name="IGUANATEXSIZE" val="20"/>
  <p:tag name="IGUANATEXCURSOR" val="7862"/>
  <p:tag name="TRANSPARENCY" val="Wahr"/>
  <p:tag name="LATEXENGINEID" val="1"/>
  <p:tag name="TEMPFOLDER" val=".\"/>
  <p:tag name="LATEXFORMHEIGHT" val="829,5"/>
  <p:tag name="LATEXFORMWIDTH" val="1484,2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6,964"/>
  <p:tag name="ORIGINALWIDTH" val="4428,618"/>
  <p:tag name="LATEXADDIN" val="\documentclass{article}&#10;\usepackage{amsmath}&#10;\pagestyle{empty}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&#10;\definecolor{plot1}{rgb}{0.265,0.445,0.765}%&#10;\definecolor{plot2}{rgb}{0.929,0.490,0.192}%&#10;\definecolor{plot3}{rgb}{0.647,0.647,0.647}%&#10;\definecolor{plot4}{rgb}{0.498,0.788,0.498}%&#10;\definecolor{plot5}{rgb}{0.745,0.682,0.831}%&#10;\definecolor{plot6}{rgb}{0.941,0.007,0.498}%&#10;\definecolor{plot7}{rgb}{0.749,0.357,0.090}%&#10;\definecolor{darkgreen}{RGB}{10,90,10}&#10;\definecolor{reducedNodes}{RGB}{255,0,0}&#10;&#10;\newcommand{\empred}[1]{\textcolor{red}{#1}}&#10;\newcommand{\empgreen}[1]{\textcolor{green}{#1}}&#10;\newcommand{\empblue}[1]{\textcolor{blue}{#1}}&#10;\newcommand{\empgray}[1]{\textcolor{gray}{#1}}&#10;\newcommand{\emporange}[1]{\textcolor{orange}{#1}}&#10;\newcommand{\emppurple}[1]{\textcolor{purple}{#1}}&#10;\newcommand{\empolive}[1]{\textcolor{olive}{#1}}&#10;\newcommand{\empcyan}[1]{\textcolor{cyan}{#1}}&#10;\newcommand{\empbrown}[1]{\textcolor{brown}{#1}}&#10;&#10;\input{shapes.tex}&#10;&#10;\begin{document}&#10; &#10; \newcommand\SC{0.4}&#10; &#10; \begin{tikzpicture} [transform shape,&gt;={Stealth[inset=0pt,length=4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3mm, minimum height=8mm, inner sep=0mm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xor/.style={draw, circle, append after command={&#10;     [shorten &gt;=\pgflinewidth, shorten &lt;=\pgflinewidth,inner sep=0mm]&#10;     (\tikzlastnode.north) edge (\tikzlastnode.south)&#10;     (\tikzlastnode.east) edge (\tikzlastnode.west)&#10;    }&#10;   },&#10;   decision/.style={&#10;    diamond, draw, inner sep=1pt, aspect=2&#10;   },&#10;   verification/.style = {draw, rectangle, minimum width=15mm, minimum height=10mm, align=center, inner sep=0mm},&#10;   analysis/.style = {draw, rectangle, minimum width=10mm, minimum height=5mm, align=center, inner sep=0mm},&#10;  }&#10;  \tikzset{every register node/.style={draw,minimum width=8mm,minimum height=2mm,inner sep=1mm,outer sep=0pt,cap=round}}&#10;  \tikzset{every registerVert node/.style={draw,minimum width=2mm,minimum height=8mm,inner sep=1mm,outer sep=0mm,cap=round}}&#10;  \tikzset{demux/.style={muxdemux, muxdemux def={Lh=8, Rh=6, NL=2, NB=1, NR=1}}}&#10;  \tikzstyle{every node}=[font=\tiny]&#10;  &#10;  &#10;  \node [decision] (sca0) {SCA?};&#10;  \draw [-&gt;,postaction={decorate,decoration={markings,mark=at position 0.5 with {\node[font=\tiny] (w1) {};}}}] (sca0.east) -- ++(5mm, 0mm) node [verification, anchor=west, align=center] (VerSCA) {{SCA} \\ verification};&#10;  \node [above=-2mm of w1] () {yes};&#10;  \draw [-&gt;] (VerSCA.east) -- ++(3mm, 0mm) node [analysis, rotate=90, anchor=north] (AnaSCA) {Analysis};&#10;  \draw [-&gt;] (AnaSCA.south) -- ++(3mm, 0mm) node [decision, anchor=west] (done0) {done?}; &#10;  &#10;  \draw [-&gt;,postaction={decorate,decoration={markings,mark=at position 0.5 with {\node[font=\tiny] (w2) {};}}}] (done0.east) -- ++(5mm, 0mm) node [decision, anchor=west] (fia0) {FIA?};&#10;  \node [above=-2mm of w2] () {no};&#10;  \draw [-&gt;,postaction={decorate,decoration={markings,mark=at position 0.02 with {\node[font=\tiny] (w3) {};}}}] (sca0.south) -- ++(0mm, -5mm) -| (fia0.south);&#10;  \node [right=-1mm of w3] () {no};&#10;  &#10;  \draw [&lt;-] (sca0.west) -- ++(-3mm,0mm) node [left, inner sep=0.5mm] () {\texttt{start}};&#10;  \draw [&lt;-] ([xshift=-5mm]VerSCA.north) -- ++(0mm,4mm) node [above, inner sep=0.5mm] () {\texttt{config}};&#10;  \draw [&lt;-] (AnaSCA.east) -- ++(0mm,4mm) node [above, inner sep=0.5mm] () {\texttt{config}};&#10;  &#10;  \node [rectangle,minimum width=55.5mm, minimum height=20mm, draw, anchor=north west, red, dashed, line width=0.3mm] at (-7.7mm, 7mm) (BorderSCA) {};&#10;  \node [io, above=1mm of BorderSCA.south east, red, left, yshift=1mm, xshift=-1mm] () {{SCA} Verification};&#10;  &#10;  &#10;  % FIA&#10;  \draw [-&gt;,postaction={decorate,decoration={markings,mark=at position 0.5 with {\node[font=\tiny] (w4) {};}}}] (fia0.east) -- ++(15mm, 0mm) node [verification, anchor=west, align=center] (VerFIA) {{FIA} \\ verification};&#10;  \node [above=-2mm of w4] () {yes};&#10;  \draw [-&gt;] (VerFIA.south) -- ++(0mm, -3mm) node [draw, rectangle, minimum width=15mm, minimum height=5mm, align=center, inner sep=0mm, anchor=north] (AnaFIA) {Analysis};&#10;  \draw [-&gt;] (AnaFIA.south) -- ++(0mm, -3mm) node [decision, anchor=north] (done1) {done?};&#10;  \draw [-&gt;,postaction={decorate,decoration={markings,mark=at position 0.5 with {\node[font=\tiny] (w5) {};}}}] (done1.west) -- ++(-3mm, 0mm) node [decision, anchor=east] (sca1) {{SCA}?};&#10;  \node [above=-2mm of w5] () {no};&#10;  \draw [-&gt;,postaction={decorate,decoration={markings,mark=at position 0.1 with {\node[font=\tiny] (w6) {};}}}] (sca1.north) |- ([yshift=-3mm]VerFIA.west);&#10;  \node [right=-1mm of w6] () {no};&#10;  \draw [-&gt;,postaction={decorate,decoration={markings,mark=at position 0.05 with {\node[font=\tiny] (w7) {};}}}] (sca1.west) -- ([xshift=-3mm]sca1.west -| VerSCA.south west) |- ([yshift=-3mm]VerSCA.west);&#10;  \node [above=-2mm of w7] () {yes};&#10;  &#10;  \draw [&lt;-] (AnaFIA.east) -- ++(13mm,0mm) node [io, right] () {\texttt{config}};&#10;  \draw [&lt;-] ([xshift=5mm]VerFIA.north) -- ++(0mm,7mm) node [io, above] () {\texttt{config}};&#10;  &#10;  \node [draw, rectangle, minimum width=10mm, minimum height=5mm, align=center, inner sep=0mm, anchor=west] (report) at ([xshift=5mm]VerFIA.east) {\textbf{Report}};&#10;  &#10;  \draw [-&gt;,postaction={decorate,decoration={markings,mark=at position 0.07 with {\node[font=\tiny] (w8) {};}}}] (done1.east) -| (report.south);&#10;  \node [below=-1.5mm of w8] () {yes};&#10;  &#10;  \draw [-&gt;,postaction={decorate,decoration={markings,mark=at position 0.01 with {\node[font=\tiny] (w9) {};}}}] (fia0.north) -- ++(0mm, 6mm) -| ([xshift=-1mm]report.north);&#10;  \node [right=-1mm of w9] () {no};&#10;  &#10;  \draw [-&gt;,postaction={decorate,decoration={markings,mark=at position 0.01 with {\node[font=\tiny] (w10) {};}}}] (done0.north) -- ++(0mm, 7mm) -| ([xshift=1mm]report.north);&#10;  \node [right=-1mm of w10] () {yes};&#10;  &#10;  \node [rectangle,minimum width=30mm, minimum height=33mm, draw, anchor=north west, red, dashed, line width=0.3mm] at (64mm, 7mm) (BorderFIA) {};&#10;  \node [io, above=1mm of BorderFIA.south east, red, left, yshift=1mm, xshift=-1mm] () {{FIA} Verification};&#10;  &#10;  \begin{scope}[transparency group, opacity=0.6]&#10;   \draw [-&gt;, line width=4mm, draw=gray, &gt;={Stealth[inset=0pt,length=6mm,angle'=55]}] ([xshift=-3mm]VerFIA.north) &#10;   -- ++(0mm, 10mm) &#10;   -- ([xshift=3mm, yshift=10mm] VerSCA.north |- VerSCA.north) node[midway,text=white,font=\footnotesize\bfseries]{{FIA} verification status} &#10;   -- ([xshift=3mm]VerSCA.north);&#10;  \end{scope}&#10; \end{tikzpicture}&#10;\end{document}"/>
  <p:tag name="IGUANATEXSIZE" val="20"/>
  <p:tag name="IGUANATEXCURSOR" val="8271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3,985"/>
  <p:tag name="ORIGINALWIDTH" val="4961,942"/>
  <p:tag name="LATEXADDIN" val="\documentclass{article}&#10;\usepackage{amsmath}&#10;\usepackage{graphicx}&#10;\usepackage{xcolor}&#10;\usepackage{tikz}&#10;\usetikzlibrary{shadows}&#10;\usetikzlibrary{shadows.blur}&#10;%\usepackage{fontspec}&#10;\usepackage{float}&#10;&#10;% ===============================================================&#10;% PACKAGES &#10;% ===============================================================&#10;\usepackage{amssymb}&#10;\usepackage{amsfonts}&#10;\usepackage{amsthm}&#10;\usepackage{amsmath}&#10;\usepackage{booktabs}&#10;\usepackage{url}&#10;\usepackage{cite}&#10;\usepackage[shortlabels,inline]{enumitem}&#10;\setlist[enumerate]{itemsep=0mm}&#10;\usepackage{nicefrac}&#10;\usepackage{subcaption}&#10;\usepackage{framed}  &#10;\usepackage[font=small,labelfont=bf,skip=0pt,labelsep=period]{caption}&#10;\usepackage{pifont}% http://ctan.org/pkg/pifont&#10;\usepackage{stackengine}&#10;&#10;% ===============================================================&#10;% Comments&#10;% ===============================================================&#10;%\newcommand{\JR}[1]{\textcolor{red}{[{\bf Jan:} #1]}}&#10;%\newcommand{\PS}[1]{\textcolor{teal}{[{\bf Pascal:} #1]}}&#10;%\newcommand{\TG}[1]{\textcolor{red}{[{\bf Tim:} #1]}}&#10;%\newcommand{\JF}[1]{\textcolor{orange}{[{\bf Jakob:} #1]}}&#10;%\newcommand{\TODO}[1]{\textcolor{red}{[#1]}}&#10;&#10;%\newcommand{\changed}[1]{\textcolor{blue}{#1}}&#10;%\usepackage{soul}&#10;%\usepackage[normalem]{ulem}&#10;%\newcommand{\removed}[1]{\textcolor{gray}{[\sout{#1}]}}&#10;&#10;\newcommand{\JR}[1]{}&#10;\newcommand{\PS}[1]{}&#10;\newcommand{\TG}[1]{}&#10;\newcommand{\JF}[1]{}&#10;\newcommand{\TODO}[1]{}&#10;&#10;\newcommand{\changed}[1]{#1}&#10;\usepackage{soul}&#10;\usepackage[normalem]{ulem}&#10;\newcommand{\removed}[1]{\textcolor{gray}{}}&#10;&#10;\newcommand{\hide}[1]{#1}&#10;&#10;&#10;% ===============================================================&#10;% Acronyms&#10;% ===============================================================&#10;\input{acronyms}&#10;&#10;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&#10;% ===============================================================&#10;% Tables&#10;% ===============================================================&#10;\usepackage{tabularx}&#10;\usepackage[flushleft, para]{threeparttable}&#10;\usepackage{makecell}&#10;\usepackage{array}&#10;\usepackage{diagbox} % diagonal divided table cell&#10;\usepackage{multirow}&#10;\newcommand{\mtnote}[1]{\textsuperscript{\TPTtagStyle{#1}}}&#10;\usepackage[roman]{parnotes}&#10;&#10;&#10;% ===============================================================&#10;% Graphics&#10;% ===============================================================&#10;\usepackage{graphicx}&#10;\usepackage{scalerel}&#10;&#10;\usepackage{pgf, tikz}&#10;\usetikzlibrary{calc}&#10;\usetikzlibrary{fit}&#10;\usetikzlibrary{positioning}&#10;\usetikzlibrary{shapes.geometric}&#10;\usetikzlibrary{shapes.symbols}&#10;\usetikzlibrary{shapes,arrows,chains,arrows.meta}&#10;\usetikzlibrary{fadings,shapes.arrows,shadows}   &#10;\usetikzlibrary{decorations.pathreplacing}&#10;\usetikzlibrary{decorations.markings}&#10;\usetikzlibrary{decorations.pathmorphing}&#10;\usetikzlibrary{arrows}&#10;\usepackage{circuitikz-1.2.7}&#10;\usepackage{marvosym}&#10;&#10;\usepackage{epsfig}&#10;\usepackage{pgfplots}&#10;\pgfplotsset{compat=1.14}&#10;\usepackage{pgfgantt}&#10;&#10;\usepgfplotslibrary{external} &#10;\tikzexternalize[optimize=false,prefix=tikz/]&#10;%\tikzexternalize[prefix=tikzpicture/]&#10;\tikzexternaldisable&#10;&#10;\newcommand{\scafigheight}{30mm} %25mm&#10;\newcommand{\scafigwidth}{12cm}&#10;\newcommand{\scafigxlabelpos}{0.4} %0.6&#10;%&#10;%\definecolor{plot1}{rgb}{0.265,0.445,0.765}%&#10;%\definecolor{plot2}{rgb}{0.929,0.490,0.192}%&#10;%\definecolor{plot3}{rgb}{0.647,0.647,0.647}%&#10;%\definecolor{plot4}{rgb}{0.498,0.788,0.498}%&#10;%\definecolor{plot5}{rgb}{0.745,0.682,0.831}%&#10;%\definecolor{plot6}{rgb}{0.941,0.007,0.498}%&#10;%\definecolor{plot7}{rgb}{0.749,0.357,0.090}%&#10;%\definecolor{darkgreen}{RGB}{10,90,10}&#10;%\definecolor{reducedNodes}{RGB}{255,0,0}&#10;&#10;%\newcommand{\empred}[1]{\textcolor{red}{#1}}&#10;%\newcommand{\empgreen}[1]{\textcolor{green}{#1}}&#10;%\newcommand{\empblue}[1]{\textcolor{blue}{#1}}&#10;%\newcommand{\empgray}[1]{\textcolor{gray}{#1}}&#10;%\newcommand{\emporange}[1]{\textcolor{orange}{#1}}&#10;%\newcommand{\emppurple}[1]{\textcolor{purple}{#1}}&#10;%\newcommand{\empolive}[1]{\textcolor{olive}{#1}}&#10;%\newcommand{\empcyan}[1]{\textcolor{cyan}{#1}}&#10;%\newcommand{\empbrown}[1]{\textcolor{brown}{#1}}&#10;&#10;% include shapes&#10;\input{shapes.tex}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,binary-units]{siunitx}&#10;\sisetup{group-separator = {\,}}&#10;\sisetup{group-minimum-digits = 3}&#10;&#10;% customized operations (handy for figures)&#10;\newcommand\myeq {\mkern1.5mu{=}\mkern1.5mu}&#10;\newcommand\myplus {\mkern1.5mu{+}\mkern1.5mu}&#10;\newcommand\myminus {\mkern1.5mu{-}\mkern1.5mu}&#10;\newcommand\mygets {\mkern1.5mu{\gets}\mkern1.5mu}&#10;\newcommand\myoplus {\mkern1.5mu{\oplus}\mkern1.5mu}&#10;\newcommand\toto {\mkern1.5mu{:}\mkern1.5mu}&#10;&#10;\newcommand{\Set}[2]{ % command for sets&#10; \left\{\, #1 \mid #2 \, \right\}&#10;}&#10;\newcommand{\Location}[1]{\texttt{location}\left( #1 \right)}&#10;\newcommand{\Type}[1]{\texttt{type}\left( #1 \right)}&#10;\newcommand{\Stage}[1]{\texttt{stage}\left( #1 \right)}&#10;&#10;\newcommand{\un}[1]{\mathsf{u}_{#1}}&#10;\newcommand{\bi}[1]{\mathsf{b}_{#1}}&#10;&#10;\newcommand{\myvec}[1]{{#1}}&#10;\newcommand{\bdd}[1]{\mathsf{#1}}&#10;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\xspace}&#10;\newcommand{\Sboxes}{S-boxes\xspace}&#10;\newcommand{\xor}{\emph{XOR}\xspace}&#10;&#10;\newcommand{\des}{DES}&#10;\newcommand{\aes}{AES}&#10;\newcommand{\present}{PRESENT}&#10;&#10;\newcommand{\sample}{\overset{\scaleto{\$}{4pt}}{\gets}}&#10;\newcommand{\trans}{\mathrm{T}}&#10;\newcommand{\sampin}{x_{\text{rand},i}}&#10;&#10;\newcommand{\nsc}{N_{\text{scenario}}}&#10;\newcommand{\neff}{N_{\text{effective}}}&#10;&#10;\newcommand{\tool}{\textsf{VERICA}\xspace} &#10;&#10;\definecolor{securegreen}{RGB}{10,130,10}&#10;\definecolor{insecurered}{RGB}{130,10,10}&#10;\newcommand{\secure}{\textcolor{securegreen}{\ding{51} }}&#10;\newcommand{\insecure}{\textcolor{insecurered}{\ding{55} }}&#10;&#10;% ===============================================================&#10;% Command + Macro Definitions&#10;% ===============================================================&#10;\newcommand{\cmark}[1]{{\color{securegreen}#1\textsuperscript{\scalebox{0.75}{\ding{51}}}}}&#10;\newcommand{\xmark}[1]{{\color{insecurered}#1\textsuperscript{\scalebox{0.75}{\ding{55}}}}}&#10;&#10;\newcommand*{\bfrac}[2]{\genfrac{}{}{0pt}{}{#1}{#2}}&#10;\newcommand{\bmark}[2]{$\nicefrac{\xmark{#1}}{\cmark{#2}}$}&#10;&#10;\newcommand{\cmarkcomb}[2]{({\color{securegreen}#1\textsuperscript{\scalebox{0.75}{\ding{51}}},#2\textsuperscript{\scalebox{0.75}{\ding{51}}}})}&#10;\newcommand{\bmarkcomb}[4]{$\nicefrac{(\xmark{#1},\xmark{#2})}{(\cmark{#3},\cmark{#4})}$}&#10;&#10;\newcommand{\runtimes}[1]{\textbf{\SI{#1}{\second}}}&#10;\newcommand{\runtimem}[1]{\textbf{\SI{#1}{\minute}}}&#10;\newcommand{\runtimeh}[1]{\textbf{\SI{#1}{\hour}}}&#10;\newcommand{\runtimems}[1]{\textbf{\SI{#1}{\milli\second}}}&#10;&#10;\newcommand{\cmarktimes}[2]{\cmark{#1}[\runtimes{#2}]}&#10;\newcommand{\xmarktimes}[2]{\xmark{#1}[\runtimes{#2}]}&#10;&#10;&#10;&#10;&#10;% ===============================================================&#10;% Customizations&#10;% ===============================================================&#10;\usepackage[hidelinks]{hyperref}&#10;%\setcounter{secnumdepth}{3}&#10;\renewcommand*{\sectionautorefname}{Section}&#10;\renewcommand*{\subsectionautorefname}{Section}&#10;\renewcommand*{\subsubsectionautorefname}{Section}&#10;\renewcommand*{\figureautorefname}{Figure}&#10;\renewcommand*{\tableautorefname}{Table}&#10;\renewcommand*{\equationautorefname}{Equation}&#10;\renewcommand*{\theoremautorefname}{Theorem}&#10;&#10;% Used to customize makecell - line breakes in table cells&#10;\renewcommand\theadalign{tl}&#10;&#10;&#10;&#10;\pagestyle{empty}&#10;\begin{document}&#10; &#10;\begin{table}[tb!]&#10; %\caption{Combined verification results for different gadget variants according to [DN20].}\label{tab:gadget-results}&#10; \scriptsize\centering\renewcommand{\arraystretch}{1.00}\setlength\tabcolsep{2pt}&#10; \begin{tabularx}{140mm}{@{\extracolsep{8pt}}X@{\extracolsep{2pt}}ccccc@{\extracolsep{4pt}}ccccccccc}&#10;  \toprule&#10;  \textbf{Gadget}  &amp; &#10;  \multicolumn{5}{c}{\textbf{Design}} &amp;&#10;  \multicolumn{3}{c}{\textbf{{SCA}}}  &amp;&#10;  \multicolumn{3}{c}{\textbf{{FIA}}}   &amp; &#10;  \multicolumn{3}{c}{\textbf{Combined}}  \\&#10;  \cline{2-6}\cline{7-9}\cline{10-12}\cline{13-15}&#10;  &amp;&#10;  {\tiny{$d$}}  &amp;&#10;  {\tiny{~$k$~}}  &amp;&#10;  {\tiny{rand.}}  &amp;&#10;  {\tiny{comb.}}  &amp;&#10;  {\tiny{memory}}  &amp;&#10;  \multicolumn{1}{c}{\tiny{P-NI}}  &amp; &#10;  \multicolumn{1}{c}{\tiny{{P-SNI}}} &amp; &#10;  \multicolumn{1}{c}{\tiny{Time}}  &amp; &#10;  \multicolumn{1}{c}{\tiny{{F-NA}}}  &amp; &#10;  \multicolumn{1}{c}{\tiny{{F-SNA}}} &amp; &#10;  \multicolumn{1}{c}{\tiny{Time}}  &amp; &#10;  \multicolumn{2}{c}{\tiny{$(d,k)$}} &amp; &#10;  \multicolumn{1}{c}{\tiny{Time}}  \\&#10;  \midrule%\arrayrulecolor{black!10}&#10;  \textsf{NINA} &amp; 1 &amp; 1 &amp; 0 &amp; 4 &amp; 0 &amp;   &#10;  \cmark{1}       &amp; --~       &amp; \runtimes{0.460}    &amp;  &#10;  \cmark{1}      &amp; --~    &amp; \runtimes{0.429}    &amp; &#10;  \parbox[t]{2mm}{\multirow{4}{*}{\rotatebox[origin=c]{90}{{NINA}}}} &amp; \cmark{$(1,1)$}  &amp; \runtimes{0.430}  &#10;  \\   &#10;  \textsf{NINA} &amp; 1 &amp; 2 &amp; 0 &amp; 6 &amp; 0 &amp;   &#10;  \cmark{1}       &amp; --~       &amp; \runtimes{0.455}    &amp;  &#10;  \cmark{2}      &amp; --~    &amp; \runtimes{0.445}    &amp; &#10;  &amp; \cmark{$(1,2)$}   &amp; \runtimes{0.492}  &#10;  \\   &#10;  \textsf{NINA} &amp; 2 &amp; 1 &amp; 0 &amp; 6 &amp; 0 &amp;   &#10;  \cmark{2}       &amp; --~       &amp; \runtimes{0.471}    &amp;  &#10;  \cmark{1}      &amp; --~    &amp; \runtimes{0.451}    &amp; &#10;  &amp; \cmark{(2,1)}   &amp; \runtimes{0.436}  &#10;  \\  &#10;  \textsf{NINA} &amp; 2 &amp; 2 &amp; 0 &amp; 9 &amp; 0 &amp;   &#10;  \cmark{2}       &amp; --~       &amp; \runtimes{0.442}    &amp;  &#10;  \cmark{2}      &amp; --~    &amp; \runtimes{0.444}    &amp; &#10;  &amp; \cmark{(2,2)}   &amp; \runtimes{0.442}  &#10;  \\  &#10;  \midrule&#10;  \textsf{SNINA} &amp; 1 &amp; 1 &amp; 1 &amp; 22 &amp; 16 &amp;&#10;  --~        &amp; \cmark{1}      &amp; \runtimes{0.476}   &amp; &#10;  --~         &amp; \cmark{1}      &amp; \runtimes{0.449}   &amp; &#10;  \parbox[t]{2mm}{\multirow{4}{*}{\rotatebox[origin=c]{90}{{SNINA}}}} &amp; \cmark{(1,1)}  &amp; \runtimes{0.473}  &#10;  \\ &#10;  \textsf{SNINA} &amp; 1 &amp; 2 &amp; 1 &amp; 38 &amp; 26 &amp;&#10;  --~        &amp; \cmark{1}      &amp; \runtimes{0.451}   &amp; &#10;  --~         &amp; \cmark{2}      &amp; \runtimes{0.500}   &amp; &#10;  &amp; \cmark{$(1,2)$}  &amp; \runtimes{0.519}  &#10;  \\ &#10;  \textsf{SNINA} &amp; 2 &amp; 1 &amp; 3 &amp; 57 &amp; 33 &amp;&#10;  --~        &amp; \cmark{2}      &amp; \runtimes{0.566}   &amp; &#10;  --~         &amp; \cmark{1}      &amp; \runtimes{0.456}   &amp; &#10;  &amp; \bmark{(2,1)}{(1,1)} &amp; \runtimes{0.592}  &#10;  \\  &#10;  \textsf{SNINA} &amp; 2 &amp; 2 &amp; 3 &amp; 96 &amp; 54 &amp;&#10;  --~        &amp; \cmark{2}      &amp; \runtimes{0.821}   &amp; &#10;  --~         &amp; \cmark{2}      &amp; \runtimes{0.673}   &amp; &#10;  &amp; \bmark{(2,2)}{(1,1)} &amp; \runtimes{1.062}  &#10;  \\&#10;  \midrule&#10;  \textsf{SININA} &amp; 1 &amp; 1 &amp; 2 &amp; 90 &amp; 30 &amp;&#10;  --~        &amp; \cmark{1}      &amp; \runtimes{0.450}   &amp; &#10;  --~         &amp; \cmark{1}      &amp; \runtimes{0.461}   &amp; &#10;  \parbox[t]{2mm}{\multirow{4}{*}{\rotatebox[origin=c]{90}{{SININA}}}} &amp; \bmark{(1,1)}{(0,0)} &amp; \runtimes{0.456}  &#10;  \\  &#10;  \textsf{SININA} &amp; 1 &amp; 2 &amp; 3 &amp; 360 &amp; 50 &amp;&#10;  --~        &amp; \cmark{1}      &amp; \runtimes{0.555}   &amp; &#10;  --~         &amp; \cmark{2}      &amp; \runtimes{1.395}   &amp; &#10;  &amp; \bmark{(1,2)}{(0,0)} &amp; \runtimes{17.985}  &#10;  \\&#10;  \textsf{SININA} &amp; 2 &amp; 1 &amp; 6 &amp; 207 &amp; 63 &amp;&#10;  --~        &amp; \cmark{2}      &amp; \runtimes{1.334}   &amp; &#10;  --~         &amp; \cmark{1}      &amp; \runtimes{0.511}   &amp; &#10;  &amp; \bmark{(2,1)}{(0,0)}  &amp; \runtimes{73.574}  &#10;  \\&#10;  \textsf{SININA}$^*$ &amp; 2 &amp; 2 &amp; 9 &amp; 825 &amp; 105 &amp;&#10;  --~        &amp; \cmark{2}      &amp; \runtimes{76.030}   &amp; &#10;  --~         &amp; \cmark{2}      &amp; \runtimes{5.300}   &amp; &#10;  &amp; \bmark{(2,2)}{(0,0)}  &amp; \runtimeh{&gt; 2.7}&#10;  \\ &#10;%  \arrayrulecolor{black!100}&#10;  \bottomrule&#10; \end{tabularx}&#10;% {\tiny $^*$ Due to the high verification complexity, we interrupted the combined analysis after testing $(2,1)$-{$\text{C-SNI}_{\text{ind}}$} where VERICA already reported a failure.}&#10;\end{table}&#10; &#10;\end{document}"/>
  <p:tag name="IGUANATEXSIZE" val="20"/>
  <p:tag name="IGUANATEXCURSOR" val="12349"/>
  <p:tag name="TRANSPARENCY" val="Wahr"/>
  <p:tag name="LATEXENGINEID" val="1"/>
  <p:tag name="TEMPFOLDER" val=".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SecEng Master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560"/>
        </a:solidFill>
        <a:ln w="25400">
          <a:solidFill>
            <a:srgbClr val="003560"/>
          </a:solidFill>
        </a:ln>
      </a:spPr>
      <a:bodyPr rtlCol="0" anchor="ctr"/>
      <a:lstStyle>
        <a:defPPr algn="ctr">
          <a:defRPr sz="1400" b="1" dirty="0">
            <a:solidFill>
              <a:srgbClr val="00356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00356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RUB-Praesentation-16zu9</Template>
  <TotalTime>0</TotalTime>
  <Words>1343</Words>
  <Application>Microsoft Office PowerPoint</Application>
  <PresentationFormat>Bildschirmpräsentation (16:9)</PresentationFormat>
  <Paragraphs>285</Paragraphs>
  <Slides>22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SecEng Master</vt:lpstr>
      <vt:lpstr>Benutzerdefiniertes Design</vt:lpstr>
      <vt:lpstr>PDF</vt:lpstr>
      <vt:lpstr>PowerPoint-Präsentation</vt:lpstr>
      <vt:lpstr>Physical Attacks</vt:lpstr>
      <vt:lpstr>Adversary Models</vt:lpstr>
      <vt:lpstr>Countermeasures</vt:lpstr>
      <vt:lpstr>Using Gadgets to Construct Secure Circuits</vt:lpstr>
      <vt:lpstr>Composability Notions for SCA Gadgets </vt:lpstr>
      <vt:lpstr>Composability Notions for FIA Gadgets </vt:lpstr>
      <vt:lpstr>Composability Notions for Combined Gadgets </vt:lpstr>
      <vt:lpstr>Composability Notions for Combined Gadgets </vt:lpstr>
      <vt:lpstr>VERICA</vt:lpstr>
      <vt:lpstr>Verification Concept – Combining SILVER &amp; FIVER</vt:lpstr>
      <vt:lpstr>Verification Concept – Combined Analysis</vt:lpstr>
      <vt:lpstr>Verification Concept – Combined Analysis</vt:lpstr>
      <vt:lpstr>Case Study – Analysis of Combined Gadgets [DN20]</vt:lpstr>
      <vt:lpstr>Case Study – Analysis of Combined Gadgets</vt:lpstr>
      <vt:lpstr>Case Study – Analysis of Combined Gadgets</vt:lpstr>
      <vt:lpstr>Conclusion </vt:lpstr>
      <vt:lpstr>PowerPoint-Präsentation</vt:lpstr>
      <vt:lpstr>References</vt:lpstr>
      <vt:lpstr>Verification Concept – Circuit Model </vt:lpstr>
      <vt:lpstr>Case Studies II – Analysis of Toffoli Constructions [DDE+20]</vt:lpstr>
      <vt:lpstr>Case Studies III – Analysis of ParTI [SMG16]</vt:lpstr>
    </vt:vector>
  </TitlesOfParts>
  <Company>wir-lieben-office.de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Jan Tho</dc:creator>
  <cp:lastModifiedBy>Richter-Brockmann, Jan</cp:lastModifiedBy>
  <cp:revision>912</cp:revision>
  <cp:lastPrinted>2021-01-22T08:46:41Z</cp:lastPrinted>
  <dcterms:created xsi:type="dcterms:W3CDTF">2019-12-17T09:39:44Z</dcterms:created>
  <dcterms:modified xsi:type="dcterms:W3CDTF">2022-09-19T05:53:27Z</dcterms:modified>
</cp:coreProperties>
</file>