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6" r:id="rId1"/>
  </p:sldMasterIdLst>
  <p:notesMasterIdLst>
    <p:notesMasterId r:id="rId20"/>
  </p:notesMasterIdLst>
  <p:handoutMasterIdLst>
    <p:handoutMasterId r:id="rId21"/>
  </p:handoutMasterIdLst>
  <p:sldIdLst>
    <p:sldId id="1058" r:id="rId2"/>
    <p:sldId id="1060" r:id="rId3"/>
    <p:sldId id="1022" r:id="rId4"/>
    <p:sldId id="1057" r:id="rId5"/>
    <p:sldId id="1047" r:id="rId6"/>
    <p:sldId id="1048" r:id="rId7"/>
    <p:sldId id="1049" r:id="rId8"/>
    <p:sldId id="1026" r:id="rId9"/>
    <p:sldId id="1043" r:id="rId10"/>
    <p:sldId id="959" r:id="rId11"/>
    <p:sldId id="1050" r:id="rId12"/>
    <p:sldId id="1051" r:id="rId13"/>
    <p:sldId id="1052" r:id="rId14"/>
    <p:sldId id="1053" r:id="rId15"/>
    <p:sldId id="1054" r:id="rId16"/>
    <p:sldId id="1055" r:id="rId17"/>
    <p:sldId id="1061" r:id="rId18"/>
    <p:sldId id="1059" r:id="rId19"/>
  </p:sldIdLst>
  <p:sldSz cx="12192000" cy="6858000"/>
  <p:notesSz cx="6858000" cy="9144000"/>
  <p:custShowLst>
    <p:custShow name="Custom Show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A76C42-15AC-3D43-9EBF-1182C87E6E0B}">
          <p14:sldIdLst/>
        </p14:section>
        <p14:section name="CHES_sensor_presentation" id="{2A13FADA-9F98-4F88-B51D-2975B528E2B1}">
          <p14:sldIdLst>
            <p14:sldId id="1058"/>
            <p14:sldId id="1060"/>
            <p14:sldId id="1022"/>
            <p14:sldId id="1057"/>
            <p14:sldId id="1047"/>
            <p14:sldId id="1048"/>
            <p14:sldId id="1049"/>
            <p14:sldId id="1026"/>
            <p14:sldId id="1043"/>
            <p14:sldId id="959"/>
            <p14:sldId id="1050"/>
            <p14:sldId id="1051"/>
            <p14:sldId id="1052"/>
            <p14:sldId id="1053"/>
            <p14:sldId id="1054"/>
            <p14:sldId id="1055"/>
            <p14:sldId id="1061"/>
            <p14:sldId id="10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74C483-9137-BB3A-4F48-619EF5ED7CBF}" name="Anomadarshi Barua" initials="AB" userId="S::anomadab@personalmicrosoftsoftware.uci.edu::0ec310f1-b42a-4898-acaa-e3e2f872a0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jit Rokka Chhetri" initials="SRC"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FA8DC"/>
    <a:srgbClr val="F98D33"/>
    <a:srgbClr val="145E4E"/>
    <a:srgbClr val="076785"/>
    <a:srgbClr val="027159"/>
    <a:srgbClr val="549E39"/>
    <a:srgbClr val="8AB833"/>
    <a:srgbClr val="C0CF3A"/>
    <a:srgbClr val="029C7B"/>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65217" autoAdjust="0"/>
  </p:normalViewPr>
  <p:slideViewPr>
    <p:cSldViewPr snapToGrid="0">
      <p:cViewPr varScale="1">
        <p:scale>
          <a:sx n="70" d="100"/>
          <a:sy n="70" d="100"/>
        </p:scale>
        <p:origin x="1356" y="78"/>
      </p:cViewPr>
      <p:guideLst/>
    </p:cSldViewPr>
  </p:slideViewPr>
  <p:outlineViewPr>
    <p:cViewPr>
      <p:scale>
        <a:sx n="33" d="100"/>
        <a:sy n="33" d="100"/>
      </p:scale>
      <p:origin x="0" y="-7232"/>
    </p:cViewPr>
  </p:outlineViewPr>
  <p:notesTextViewPr>
    <p:cViewPr>
      <p:scale>
        <a:sx n="3" d="2"/>
        <a:sy n="3" d="2"/>
      </p:scale>
      <p:origin x="0" y="0"/>
    </p:cViewPr>
  </p:notesTextViewPr>
  <p:sorterViewPr>
    <p:cViewPr>
      <p:scale>
        <a:sx n="200" d="100"/>
        <a:sy n="200" d="100"/>
      </p:scale>
      <p:origin x="0" y="0"/>
    </p:cViewPr>
  </p:sorterViewPr>
  <p:notesViewPr>
    <p:cSldViewPr snapToGrid="0" showGuides="1">
      <p:cViewPr varScale="1">
        <p:scale>
          <a:sx n="84" d="100"/>
          <a:sy n="84" d="100"/>
        </p:scale>
        <p:origin x="301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19" tIns="45710" rIns="91419" bIns="45710" rtlCol="0"/>
          <a:lstStyle>
            <a:lvl1pPr algn="l">
              <a:defRPr sz="11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19" tIns="45710" rIns="91419" bIns="45710" rtlCol="0"/>
          <a:lstStyle>
            <a:lvl1pPr algn="r">
              <a:defRPr sz="1100"/>
            </a:lvl1pPr>
          </a:lstStyle>
          <a:p>
            <a:fld id="{B0041E08-6493-41BA-BEC5-43E3E9172E2F}" type="datetimeFigureOut">
              <a:rPr lang="en-US" smtClean="0"/>
              <a:t>9/15/2022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19" tIns="45710" rIns="91419" bIns="45710" rtlCol="0" anchor="b"/>
          <a:lstStyle>
            <a:lvl1pPr algn="l">
              <a:defRPr sz="11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19" tIns="45710" rIns="91419" bIns="45710" rtlCol="0" anchor="b"/>
          <a:lstStyle>
            <a:lvl1pPr algn="r">
              <a:defRPr sz="1100"/>
            </a:lvl1pPr>
          </a:lstStyle>
          <a:p>
            <a:fld id="{A708DB4E-211E-4BA5-803C-98A3F49530E1}" type="slidenum">
              <a:rPr lang="en-US" smtClean="0"/>
              <a:t>‹#›</a:t>
            </a:fld>
            <a:endParaRPr lang="en-US"/>
          </a:p>
        </p:txBody>
      </p:sp>
    </p:spTree>
    <p:extLst>
      <p:ext uri="{BB962C8B-B14F-4D97-AF65-F5344CB8AC3E}">
        <p14:creationId xmlns:p14="http://schemas.microsoft.com/office/powerpoint/2010/main" val="3689100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19" tIns="45710" rIns="91419" bIns="45710" rtlCol="0"/>
          <a:lstStyle>
            <a:lvl1pPr algn="l">
              <a:defRPr sz="11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19" tIns="45710" rIns="91419" bIns="45710" rtlCol="0"/>
          <a:lstStyle>
            <a:lvl1pPr algn="r">
              <a:defRPr sz="1100"/>
            </a:lvl1pPr>
          </a:lstStyle>
          <a:p>
            <a:fld id="{ED30224A-1406-4274-9870-85BBD41F52F1}"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19" tIns="45710" rIns="91419" bIns="45710" rtlCol="0" anchor="ctr"/>
          <a:lstStyle/>
          <a:p>
            <a:endParaRPr lang="en-US"/>
          </a:p>
        </p:txBody>
      </p:sp>
      <p:sp>
        <p:nvSpPr>
          <p:cNvPr id="5" name="Notes Placeholder 4"/>
          <p:cNvSpPr>
            <a:spLocks noGrp="1"/>
          </p:cNvSpPr>
          <p:nvPr>
            <p:ph type="body" sz="quarter" idx="3"/>
          </p:nvPr>
        </p:nvSpPr>
        <p:spPr>
          <a:xfrm>
            <a:off x="685800" y="4400551"/>
            <a:ext cx="5486400" cy="3600450"/>
          </a:xfrm>
          <a:prstGeom prst="rect">
            <a:avLst/>
          </a:prstGeom>
        </p:spPr>
        <p:txBody>
          <a:bodyPr vert="horz" lIns="91419" tIns="45710" rIns="91419" bIns="4571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19" tIns="45710" rIns="91419" bIns="45710" rtlCol="0" anchor="b"/>
          <a:lstStyle>
            <a:lvl1pPr algn="l">
              <a:defRPr sz="11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19" tIns="45710" rIns="91419" bIns="45710" rtlCol="0" anchor="b"/>
          <a:lstStyle>
            <a:lvl1pPr algn="r">
              <a:defRPr sz="1100"/>
            </a:lvl1pPr>
          </a:lstStyle>
          <a:p>
            <a:fld id="{9459D5F4-98B5-45D1-A05E-44D875B2C30C}" type="slidenum">
              <a:rPr lang="en-US" smtClean="0"/>
              <a:t>‹#›</a:t>
            </a:fld>
            <a:endParaRPr lang="en-US"/>
          </a:p>
        </p:txBody>
      </p:sp>
    </p:spTree>
    <p:extLst>
      <p:ext uri="{BB962C8B-B14F-4D97-AF65-F5344CB8AC3E}">
        <p14:creationId xmlns:p14="http://schemas.microsoft.com/office/powerpoint/2010/main" val="3697580432"/>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everyone I am Anomadarshi </a:t>
            </a:r>
            <a:r>
              <a:rPr lang="en-US" dirty="0" err="1"/>
              <a:t>barua</a:t>
            </a:r>
            <a:r>
              <a:rPr lang="en-US" dirty="0"/>
              <a:t> from UC Irvine. I am going to present one of our works today. Our work is related to a defense methodology for next generation hall sensors. We name our work as  </a:t>
            </a:r>
            <a:r>
              <a:rPr lang="en-US" sz="1000" dirty="0" err="1">
                <a:solidFill>
                  <a:srgbClr val="82E782"/>
                </a:solidFill>
              </a:rPr>
              <a:t>PreMSat</a:t>
            </a:r>
            <a:r>
              <a:rPr lang="en-US" sz="1000" dirty="0">
                <a:solidFill>
                  <a:srgbClr val="82E782"/>
                </a:solidFill>
              </a:rPr>
              <a:t> which has a full form Preventing Magnetic Saturation Attack on Hall Sensors</a:t>
            </a:r>
            <a:endParaRPr lang="en-US" dirty="0"/>
          </a:p>
        </p:txBody>
      </p:sp>
      <p:sp>
        <p:nvSpPr>
          <p:cNvPr id="4" name="Slide Number Placeholder 3"/>
          <p:cNvSpPr>
            <a:spLocks noGrp="1"/>
          </p:cNvSpPr>
          <p:nvPr>
            <p:ph type="sldNum" sz="quarter" idx="5"/>
          </p:nvPr>
        </p:nvSpPr>
        <p:spPr/>
        <p:txBody>
          <a:bodyPr/>
          <a:lstStyle/>
          <a:p>
            <a:fld id="{9459D5F4-98B5-45D1-A05E-44D875B2C30C}" type="slidenum">
              <a:rPr lang="en-US" smtClean="0"/>
              <a:t>1</a:t>
            </a:fld>
            <a:endParaRPr lang="en-US"/>
          </a:p>
        </p:txBody>
      </p:sp>
    </p:spTree>
    <p:extLst>
      <p:ext uri="{BB962C8B-B14F-4D97-AF65-F5344CB8AC3E}">
        <p14:creationId xmlns:p14="http://schemas.microsoft.com/office/powerpoint/2010/main" val="4247326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explain the different blocks of our defense in detail. The circular toroidal core (click) is already explained in the last slide. The toroid also (click) host a secondary sensor to sense the magnetic field present inside of the toroid. The output from the secondary sensor(click)(click) is amplified and noise cancelled using a differential amplifier. Next the signal (click)(click) from the differential amplifier is digitized using an ADC and feed into a CPU. The </a:t>
            </a:r>
            <a:r>
              <a:rPr lang="en-US" dirty="0" err="1"/>
              <a:t>cpu</a:t>
            </a:r>
            <a:r>
              <a:rPr lang="en-US" dirty="0"/>
              <a:t> actually runs an algorithm which generates a digital signal to nullify the magnetic field present inside of the toroid. This digital signal from the CPU (click)(click) is converted into an analog signal using a DAC and feed into (click)(click) the primary coil using a power buffer. Next (click) the primary coil generates the internal field inside of the toroid to nullify the fake field present. The nullification process already is explained in the last slide.</a:t>
            </a:r>
          </a:p>
        </p:txBody>
      </p:sp>
      <p:sp>
        <p:nvSpPr>
          <p:cNvPr id="4" name="Slide Number Placeholder 3"/>
          <p:cNvSpPr>
            <a:spLocks noGrp="1"/>
          </p:cNvSpPr>
          <p:nvPr>
            <p:ph type="sldNum" sz="quarter" idx="5"/>
          </p:nvPr>
        </p:nvSpPr>
        <p:spPr/>
        <p:txBody>
          <a:bodyPr/>
          <a:lstStyle/>
          <a:p>
            <a:fld id="{9459D5F4-98B5-45D1-A05E-44D875B2C30C}" type="slidenum">
              <a:rPr lang="en-US" smtClean="0"/>
              <a:t>10</a:t>
            </a:fld>
            <a:endParaRPr lang="en-US"/>
          </a:p>
        </p:txBody>
      </p:sp>
    </p:spTree>
    <p:extLst>
      <p:ext uri="{BB962C8B-B14F-4D97-AF65-F5344CB8AC3E}">
        <p14:creationId xmlns:p14="http://schemas.microsoft.com/office/powerpoint/2010/main" val="2160764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discuss the algorithm which runs on the CPU. The algorithm is a PID controller. The </a:t>
            </a:r>
            <a:r>
              <a:rPr lang="en-US" dirty="0" err="1"/>
              <a:t>pid</a:t>
            </a:r>
            <a:r>
              <a:rPr lang="en-US" dirty="0"/>
              <a:t> controller (click) takes the fake external field as the reference signal. (click) (click)The </a:t>
            </a:r>
            <a:r>
              <a:rPr lang="en-US" dirty="0" err="1"/>
              <a:t>kp</a:t>
            </a:r>
            <a:r>
              <a:rPr lang="en-US" dirty="0"/>
              <a:t>, Ki and </a:t>
            </a:r>
            <a:r>
              <a:rPr lang="en-US" dirty="0" err="1"/>
              <a:t>kd</a:t>
            </a:r>
            <a:r>
              <a:rPr lang="en-US" dirty="0"/>
              <a:t> constants of the PID controller are chosen in a way to have the fast response time. </a:t>
            </a:r>
            <a:r>
              <a:rPr lang="en-US" b="0" i="0" dirty="0">
                <a:effectLst/>
                <a:latin typeface="Arial" panose="020B0604020202020204" pitchFamily="34" charset="0"/>
              </a:rPr>
              <a:t>the PID controller is implemented in the z-domain instead of the s-domain or  continuous-time domain</a:t>
            </a:r>
            <a:r>
              <a:rPr lang="en-US" dirty="0"/>
              <a:t> to make the </a:t>
            </a:r>
            <a:r>
              <a:rPr lang="en-US" dirty="0" err="1"/>
              <a:t>pid</a:t>
            </a:r>
            <a:r>
              <a:rPr lang="en-US" dirty="0"/>
              <a:t> controller more stable and deterministic with fast response. The output from the PID controller is (click) (click) converted into an analog signal using a DAC that is fed into the primary coil. (click)(click) Next the generated internal field is again provided as a feedback to minimize the error between the external and internal field. (click)This iteration continues until the internal field is equal to the external fake field with a minimum error. In this way, the </a:t>
            </a:r>
            <a:r>
              <a:rPr lang="en-US" dirty="0" err="1"/>
              <a:t>pid</a:t>
            </a:r>
            <a:r>
              <a:rPr lang="en-US" dirty="0"/>
              <a:t> controller ensures that the generated internal field has the same strength as the external fake field to nullify  the external fake field  completely. </a:t>
            </a:r>
          </a:p>
          <a:p>
            <a:endParaRPr lang="en-US" dirty="0"/>
          </a:p>
        </p:txBody>
      </p:sp>
      <p:sp>
        <p:nvSpPr>
          <p:cNvPr id="4" name="Slide Number Placeholder 3"/>
          <p:cNvSpPr>
            <a:spLocks noGrp="1"/>
          </p:cNvSpPr>
          <p:nvPr>
            <p:ph type="sldNum" sz="quarter" idx="5"/>
          </p:nvPr>
        </p:nvSpPr>
        <p:spPr/>
        <p:txBody>
          <a:bodyPr/>
          <a:lstStyle/>
          <a:p>
            <a:fld id="{9459D5F4-98B5-45D1-A05E-44D875B2C30C}" type="slidenum">
              <a:rPr lang="en-US" smtClean="0"/>
              <a:t>11</a:t>
            </a:fld>
            <a:endParaRPr lang="en-US"/>
          </a:p>
        </p:txBody>
      </p:sp>
    </p:spTree>
    <p:extLst>
      <p:ext uri="{BB962C8B-B14F-4D97-AF65-F5344CB8AC3E}">
        <p14:creationId xmlns:p14="http://schemas.microsoft.com/office/powerpoint/2010/main" val="2128521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discuss the prototype and the testbed to evaluate our defense </a:t>
            </a:r>
            <a:r>
              <a:rPr lang="en-US" dirty="0" err="1"/>
              <a:t>premsat</a:t>
            </a:r>
            <a:r>
              <a:rPr lang="en-US" dirty="0"/>
              <a:t>. (click) we use a strong electromagnet as the source of the external fake field. (click)(click) a Mn-Zn soft ferrite is used as the toroid core in our prototype. (click)(click) we also use </a:t>
            </a:r>
            <a:r>
              <a:rPr lang="en-US" b="0" i="0" dirty="0">
                <a:effectLst/>
                <a:latin typeface="Arial" panose="020B0604020202020204" pitchFamily="34" charset="0"/>
              </a:rPr>
              <a:t>a low-power op-amp as for the differential amplifier. </a:t>
            </a:r>
            <a:r>
              <a:rPr lang="en-US" dirty="0"/>
              <a:t>(click)(click) an </a:t>
            </a:r>
            <a:r>
              <a:rPr lang="en-US" b="0" i="0" dirty="0">
                <a:effectLst/>
                <a:latin typeface="Arial" panose="020B0604020202020204" pitchFamily="34" charset="0"/>
              </a:rPr>
              <a:t>EFM-32 Giant Gecko development board from Silicon Labs is used as the CPU to run the PID controller algorithm for our defense. </a:t>
            </a:r>
            <a:r>
              <a:rPr lang="en-US" dirty="0"/>
              <a:t>(click)(click) we use an Arduino board to control the external fake magnetic field generated by the strong electromagnet in our testbed. (click)(click) and</a:t>
            </a:r>
            <a:r>
              <a:rPr lang="en-US" b="0" i="0" dirty="0">
                <a:effectLst/>
                <a:latin typeface="Arial" panose="020B0604020202020204" pitchFamily="34" charset="0"/>
              </a:rPr>
              <a:t> an antenna is also used to inject EMI interreference into the prototype in our testbed. </a:t>
            </a:r>
            <a:endParaRPr lang="en-US" dirty="0"/>
          </a:p>
        </p:txBody>
      </p:sp>
      <p:sp>
        <p:nvSpPr>
          <p:cNvPr id="4" name="Slide Number Placeholder 3"/>
          <p:cNvSpPr>
            <a:spLocks noGrp="1"/>
          </p:cNvSpPr>
          <p:nvPr>
            <p:ph type="sldNum" sz="quarter" idx="5"/>
          </p:nvPr>
        </p:nvSpPr>
        <p:spPr/>
        <p:txBody>
          <a:bodyPr/>
          <a:lstStyle/>
          <a:p>
            <a:fld id="{9459D5F4-98B5-45D1-A05E-44D875B2C30C}" type="slidenum">
              <a:rPr lang="en-US" smtClean="0"/>
              <a:t>12</a:t>
            </a:fld>
            <a:endParaRPr lang="en-US"/>
          </a:p>
        </p:txBody>
      </p:sp>
    </p:spTree>
    <p:extLst>
      <p:ext uri="{BB962C8B-B14F-4D97-AF65-F5344CB8AC3E}">
        <p14:creationId xmlns:p14="http://schemas.microsoft.com/office/powerpoint/2010/main" val="1388529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will justify the effectiveness of our defense </a:t>
            </a:r>
            <a:r>
              <a:rPr lang="en-US" dirty="0" err="1"/>
              <a:t>premsat</a:t>
            </a:r>
            <a:r>
              <a:rPr lang="en-US" dirty="0"/>
              <a:t> against the saturation attack.  (click) the first figure is the output from the hall sensor before any attack happens. And (click) the second figure is the output after an attack happens. You can see that the output of the target Hall sensor is driven to its saturation voltage close to 4.8 V after the saturation attack resulting in a flattened output signal. Next we integrate our defense </a:t>
            </a:r>
            <a:r>
              <a:rPr lang="en-US" dirty="0" err="1"/>
              <a:t>premsat</a:t>
            </a:r>
            <a:r>
              <a:rPr lang="en-US" dirty="0"/>
              <a:t> with the hall sensor. The output signal (click) after the attack when we use </a:t>
            </a:r>
            <a:r>
              <a:rPr lang="en-US" dirty="0" err="1"/>
              <a:t>premsat</a:t>
            </a:r>
            <a:r>
              <a:rPr lang="en-US" dirty="0"/>
              <a:t> is shown in the third figure.  Next (click) we measure the similarity between the output signal before the attack and after the attack when our defense is present using the correlation coefficient. We find that the correlation coefficient between this two signals is close to 1. this indicates that the output signal is not perturbed even after the attack when we use our defense. This gives justification of our proposed defense against the saturation attack.</a:t>
            </a:r>
          </a:p>
        </p:txBody>
      </p:sp>
      <p:sp>
        <p:nvSpPr>
          <p:cNvPr id="4" name="Slide Number Placeholder 3"/>
          <p:cNvSpPr>
            <a:spLocks noGrp="1"/>
          </p:cNvSpPr>
          <p:nvPr>
            <p:ph type="sldNum" sz="quarter" idx="5"/>
          </p:nvPr>
        </p:nvSpPr>
        <p:spPr/>
        <p:txBody>
          <a:bodyPr/>
          <a:lstStyle/>
          <a:p>
            <a:fld id="{9459D5F4-98B5-45D1-A05E-44D875B2C30C}" type="slidenum">
              <a:rPr lang="en-US" smtClean="0"/>
              <a:t>13</a:t>
            </a:fld>
            <a:endParaRPr lang="en-US"/>
          </a:p>
        </p:txBody>
      </p:sp>
    </p:spTree>
    <p:extLst>
      <p:ext uri="{BB962C8B-B14F-4D97-AF65-F5344CB8AC3E}">
        <p14:creationId xmlns:p14="http://schemas.microsoft.com/office/powerpoint/2010/main" val="3076416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 the result after evaluating the defense </a:t>
            </a:r>
            <a:r>
              <a:rPr lang="en-US" dirty="0" err="1"/>
              <a:t>premsat</a:t>
            </a:r>
            <a:r>
              <a:rPr lang="en-US" dirty="0"/>
              <a:t> with ten different hall sensors from four different </a:t>
            </a:r>
            <a:r>
              <a:rPr lang="en-US" dirty="0" err="1"/>
              <a:t>manuacturers</a:t>
            </a:r>
            <a:r>
              <a:rPr lang="en-US" dirty="0"/>
              <a:t>.  (click) we </a:t>
            </a:r>
            <a:r>
              <a:rPr lang="en-US" sz="1000" dirty="0">
                <a:solidFill>
                  <a:srgbClr val="FFFF00"/>
                </a:solidFill>
                <a:latin typeface="Georgia" panose="02040502050405020303" pitchFamily="18" charset="0"/>
              </a:rPr>
              <a:t>tested </a:t>
            </a:r>
            <a:r>
              <a:rPr lang="en-US" sz="1000" dirty="0" err="1">
                <a:solidFill>
                  <a:srgbClr val="FFFF00"/>
                </a:solidFill>
                <a:latin typeface="Georgia" panose="02040502050405020303" pitchFamily="18" charset="0"/>
              </a:rPr>
              <a:t>premsat</a:t>
            </a:r>
            <a:r>
              <a:rPr lang="en-US" sz="1000" dirty="0">
                <a:solidFill>
                  <a:srgbClr val="FFFF00"/>
                </a:solidFill>
                <a:latin typeface="Georgia" panose="02040502050405020303" pitchFamily="18" charset="0"/>
              </a:rPr>
              <a:t> within the entire frequency range of 10 different hall sensors. you can see the similarity or the correlation coefficient  is close to 1 when we use our defense. This proves that our defense </a:t>
            </a:r>
            <a:r>
              <a:rPr lang="en-US" sz="1000" dirty="0" err="1">
                <a:solidFill>
                  <a:srgbClr val="FFFF00"/>
                </a:solidFill>
                <a:latin typeface="Georgia" panose="02040502050405020303" pitchFamily="18" charset="0"/>
              </a:rPr>
              <a:t>premsat</a:t>
            </a:r>
            <a:r>
              <a:rPr lang="en-US" sz="1000" dirty="0">
                <a:solidFill>
                  <a:srgbClr val="FFFF00"/>
                </a:solidFill>
                <a:latin typeface="Georgia" panose="02040502050405020303" pitchFamily="18" charset="0"/>
              </a:rPr>
              <a:t> works within the entire frequency range of the hall sensors. (click)(click) next we test our defense </a:t>
            </a:r>
            <a:r>
              <a:rPr lang="en-US" sz="1000" dirty="0" err="1">
                <a:solidFill>
                  <a:srgbClr val="FFFF00"/>
                </a:solidFill>
                <a:latin typeface="Georgia" panose="02040502050405020303" pitchFamily="18" charset="0"/>
              </a:rPr>
              <a:t>premsat</a:t>
            </a:r>
            <a:r>
              <a:rPr lang="en-US" sz="1000" dirty="0">
                <a:solidFill>
                  <a:srgbClr val="FFFF00"/>
                </a:solidFill>
                <a:latin typeface="Georgia" panose="02040502050405020303" pitchFamily="18" charset="0"/>
              </a:rPr>
              <a:t> against different strength of the external fake magnetic fields.  You can see our defense works </a:t>
            </a:r>
            <a:r>
              <a:rPr lang="en-US" sz="1000" dirty="0" err="1">
                <a:solidFill>
                  <a:srgbClr val="FFFF00"/>
                </a:solidFill>
                <a:latin typeface="Georgia" panose="02040502050405020303" pitchFamily="18" charset="0"/>
              </a:rPr>
              <a:t>upto</a:t>
            </a:r>
            <a:r>
              <a:rPr lang="en-US" sz="1000" dirty="0">
                <a:solidFill>
                  <a:srgbClr val="FFFF00"/>
                </a:solidFill>
                <a:latin typeface="Georgia" panose="02040502050405020303" pitchFamily="18" charset="0"/>
              </a:rPr>
              <a:t> 4200 A-t which is really a strong field and maintain a correlation coefficient close to 1. as we tested  our defense for 10 different hall sensors, it supports the generality of our defense. </a:t>
            </a:r>
          </a:p>
        </p:txBody>
      </p:sp>
      <p:sp>
        <p:nvSpPr>
          <p:cNvPr id="4" name="Slide Number Placeholder 3"/>
          <p:cNvSpPr>
            <a:spLocks noGrp="1"/>
          </p:cNvSpPr>
          <p:nvPr>
            <p:ph type="sldNum" sz="quarter" idx="5"/>
          </p:nvPr>
        </p:nvSpPr>
        <p:spPr/>
        <p:txBody>
          <a:bodyPr/>
          <a:lstStyle/>
          <a:p>
            <a:fld id="{9459D5F4-98B5-45D1-A05E-44D875B2C30C}" type="slidenum">
              <a:rPr lang="en-US" smtClean="0"/>
              <a:t>14</a:t>
            </a:fld>
            <a:endParaRPr lang="en-US"/>
          </a:p>
        </p:txBody>
      </p:sp>
    </p:spTree>
    <p:extLst>
      <p:ext uri="{BB962C8B-B14F-4D97-AF65-F5344CB8AC3E}">
        <p14:creationId xmlns:p14="http://schemas.microsoft.com/office/powerpoint/2010/main" val="234971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going to compare our defense with a ferromagnetic shield. This will answer the question whether our defense is better than shielding. (click) we know that the i</a:t>
            </a:r>
            <a:r>
              <a:rPr lang="en-US" sz="1000" dirty="0">
                <a:solidFill>
                  <a:srgbClr val="FFFF00"/>
                </a:solidFill>
                <a:latin typeface="Georgia" panose="02040502050405020303" pitchFamily="18" charset="0"/>
              </a:rPr>
              <a:t>ncrease of the shield thickness provides better shielding. Therefore (click) we vary the shield thickness from 0.3 inch to 1 inch and measure the correlation coefficient for every sensor. We can see that even 1 inch shield  cannot prevent a strong magnetic field. It is evident from the value of correlation coefficient which are less than 0.5. Because (click) Shield gets saturated at high magnetic field. Therefore, its shielding property gets diminished. Next (click)(click) when we use </a:t>
            </a:r>
            <a:r>
              <a:rPr lang="en-US" sz="1000" dirty="0" err="1">
                <a:solidFill>
                  <a:srgbClr val="FFFF00"/>
                </a:solidFill>
                <a:latin typeface="Georgia" panose="02040502050405020303" pitchFamily="18" charset="0"/>
              </a:rPr>
              <a:t>premsat</a:t>
            </a:r>
            <a:r>
              <a:rPr lang="en-US" sz="1000" dirty="0">
                <a:solidFill>
                  <a:srgbClr val="FFFF00"/>
                </a:solidFill>
                <a:latin typeface="Georgia" panose="02040502050405020303" pitchFamily="18" charset="0"/>
              </a:rPr>
              <a:t> only, we can see that the correlation coefficient is close to 1.  (click) This indicates that </a:t>
            </a:r>
            <a:r>
              <a:rPr lang="en-US" sz="1000" dirty="0" err="1">
                <a:solidFill>
                  <a:srgbClr val="FFFF00"/>
                </a:solidFill>
                <a:latin typeface="Georgia" panose="02040502050405020303" pitchFamily="18" charset="0"/>
              </a:rPr>
              <a:t>premsat</a:t>
            </a:r>
            <a:r>
              <a:rPr lang="en-US" sz="1000" dirty="0">
                <a:solidFill>
                  <a:srgbClr val="FFFF00"/>
                </a:solidFill>
                <a:latin typeface="Georgia" panose="02040502050405020303" pitchFamily="18" charset="0"/>
              </a:rPr>
              <a:t> is more effective than a shield.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FFFF00"/>
              </a:solidFill>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9459D5F4-98B5-45D1-A05E-44D875B2C30C}" type="slidenum">
              <a:rPr lang="en-US" smtClean="0"/>
              <a:t>15</a:t>
            </a:fld>
            <a:endParaRPr lang="en-US"/>
          </a:p>
        </p:txBody>
      </p:sp>
    </p:spTree>
    <p:extLst>
      <p:ext uri="{BB962C8B-B14F-4D97-AF65-F5344CB8AC3E}">
        <p14:creationId xmlns:p14="http://schemas.microsoft.com/office/powerpoint/2010/main" val="85704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Now we discuss on the limitations of our defense </a:t>
            </a:r>
            <a:r>
              <a:rPr lang="en-US" dirty="0" err="1"/>
              <a:t>PreMSat</a:t>
            </a:r>
            <a:r>
              <a:rPr lang="en-US" dirty="0"/>
              <a:t>. These limitations exists because of the practical limitation of the hardware, not for the design methodology. (click) </a:t>
            </a:r>
            <a:r>
              <a:rPr lang="en-US" sz="1000" dirty="0" err="1">
                <a:latin typeface="Georgia" panose="02040502050405020303" pitchFamily="18" charset="0"/>
              </a:rPr>
              <a:t>PreMSat</a:t>
            </a:r>
            <a:r>
              <a:rPr lang="en-US" sz="1000" dirty="0">
                <a:latin typeface="Georgia" panose="02040502050405020303" pitchFamily="18" charset="0"/>
              </a:rPr>
              <a:t> consumes 0 - 3 W power while generating the strong internal field. This power consumption may be small for some applications, such as solar inverters and automotives, but may be substantial for few applications, such as proximity detection and position sensing. (click) Non-zero settling time 23 </a:t>
            </a:r>
            <a:r>
              <a:rPr lang="el-GR" sz="1000" dirty="0">
                <a:latin typeface="Calibri" panose="020F0502020204030204" pitchFamily="34" charset="0"/>
                <a:cs typeface="Calibri" panose="020F0502020204030204" pitchFamily="34" charset="0"/>
              </a:rPr>
              <a:t>μ</a:t>
            </a:r>
            <a:r>
              <a:rPr lang="en-US" sz="1000" dirty="0">
                <a:latin typeface="Georgia" panose="02040502050405020303" pitchFamily="18" charset="0"/>
              </a:rPr>
              <a:t>s of the PID controller contributes to the real-time requirement of the defense. T</a:t>
            </a:r>
            <a:r>
              <a:rPr lang="en-US" b="0" i="0" dirty="0">
                <a:effectLst/>
                <a:latin typeface="Arial" panose="020B0604020202020204" pitchFamily="34" charset="0"/>
              </a:rPr>
              <a:t>herefore, if the attacker changes the injected fake magnetic fields within 23 </a:t>
            </a:r>
            <a:r>
              <a:rPr lang="en-US" b="0" i="0" dirty="0" err="1">
                <a:effectLst/>
                <a:latin typeface="Arial" panose="020B0604020202020204" pitchFamily="34" charset="0"/>
              </a:rPr>
              <a:t>μs</a:t>
            </a:r>
            <a:r>
              <a:rPr lang="en-US" b="0" i="0" dirty="0">
                <a:effectLst/>
                <a:latin typeface="Arial" panose="020B0604020202020204" pitchFamily="34" charset="0"/>
              </a:rPr>
              <a:t>, the timeliness of the defense may not be guaranteed. (click) </a:t>
            </a:r>
            <a:r>
              <a:rPr lang="en-US" b="0" i="0" dirty="0">
                <a:solidFill>
                  <a:srgbClr val="5D6879"/>
                </a:solidFill>
                <a:effectLst/>
                <a:latin typeface="Arial" panose="020B0604020202020204" pitchFamily="34" charset="0"/>
              </a:rPr>
              <a:t>In spite of the fine-tuning, the PID controller has a non-zero &lt;1% steady-state error, which may add small error to the internal field while nullifying external fake magnetic field.  (click) </a:t>
            </a:r>
            <a:r>
              <a:rPr lang="en-US" b="0" i="0" dirty="0">
                <a:effectLst/>
                <a:latin typeface="Arial" panose="020B0604020202020204" pitchFamily="34" charset="0"/>
              </a:rPr>
              <a:t>Our prototype can prevent an external magnetic </a:t>
            </a:r>
            <a:r>
              <a:rPr lang="en-US" b="0" i="0" dirty="0" err="1">
                <a:effectLst/>
                <a:latin typeface="Arial" panose="020B0604020202020204" pitchFamily="34" charset="0"/>
              </a:rPr>
              <a:t>fieldup</a:t>
            </a:r>
            <a:r>
              <a:rPr lang="en-US" b="0" i="0" dirty="0">
                <a:effectLst/>
                <a:latin typeface="Arial" panose="020B0604020202020204" pitchFamily="34" charset="0"/>
              </a:rPr>
              <a:t> to an MMF of 4200 A-t. this limit can be theoretically increased to any value using a stronger buffer. (click) Our prototype can prevent the external magnetic field up to a frequency of ∼30 kHz. This upper limit results from the total time required to generate the internal magnetic field. This time can be reduced further using a faster CPU having a clock frequency higher than 48 MHz</a:t>
            </a:r>
            <a:endParaRPr lang="en-US" b="0" i="0" dirty="0">
              <a:solidFill>
                <a:srgbClr val="5D6879"/>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9459D5F4-98B5-45D1-A05E-44D875B2C30C}" type="slidenum">
              <a:rPr lang="en-US" smtClean="0"/>
              <a:t>16</a:t>
            </a:fld>
            <a:endParaRPr lang="en-US"/>
          </a:p>
        </p:txBody>
      </p:sp>
    </p:spTree>
    <p:extLst>
      <p:ext uri="{BB962C8B-B14F-4D97-AF65-F5344CB8AC3E}">
        <p14:creationId xmlns:p14="http://schemas.microsoft.com/office/powerpoint/2010/main" val="1601148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en-US" sz="1000" dirty="0">
                <a:latin typeface="Georgia" panose="02040502050405020303" pitchFamily="18" charset="0"/>
              </a:rPr>
              <a:t>We are close to  the end of our presentation. Now we provide a summary of our work. (click) We introduce the saturation attack model and lack of work along this direction. (click) We provide a defense against the saturation attack for Hall sensors. (click) We provide a prototype, justification, and evaluation of our defense. And (click) we also provide limitations of our defense.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9459D5F4-98B5-45D1-A05E-44D875B2C30C}" type="slidenum">
              <a:rPr lang="en-US" smtClean="0"/>
              <a:t>17</a:t>
            </a:fld>
            <a:endParaRPr lang="en-US"/>
          </a:p>
        </p:txBody>
      </p:sp>
    </p:spTree>
    <p:extLst>
      <p:ext uri="{BB962C8B-B14F-4D97-AF65-F5344CB8AC3E}">
        <p14:creationId xmlns:p14="http://schemas.microsoft.com/office/powerpoint/2010/main" val="3012137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8be239b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Yup that’s all for today. Thank you very much for your patience and time to listen our work. I am happy to answer any question if you have.</a:t>
            </a:r>
            <a:endParaRPr dirty="0"/>
          </a:p>
        </p:txBody>
      </p:sp>
      <p:sp>
        <p:nvSpPr>
          <p:cNvPr id="109" name="Google Shape;109;g88be239b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9468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800" b="0" baseline="0" dirty="0">
                <a:latin typeface="Times New Roman" panose="02020603050405020304" pitchFamily="18" charset="0"/>
                <a:cs typeface="Times New Roman" panose="02020603050405020304" pitchFamily="18" charset="0"/>
              </a:rPr>
              <a:t>Before going to present our main work, I want to give an outline of this presentation first.  (click) we will start our presentation giving a generalized view of hall sensors indicating their operational basics, market growth and vulnerability in detail. (click) Next, we will define the saturation attack and motivate you about the importance of our work by indicating the lack of work along this direction. (click)After that we will start explaining our defense </a:t>
            </a:r>
            <a:r>
              <a:rPr lang="en-US" sz="800" b="0" baseline="0" dirty="0" err="1">
                <a:latin typeface="Times New Roman" panose="02020603050405020304" pitchFamily="18" charset="0"/>
                <a:cs typeface="Times New Roman" panose="02020603050405020304" pitchFamily="18" charset="0"/>
              </a:rPr>
              <a:t>Premsat</a:t>
            </a:r>
            <a:r>
              <a:rPr lang="en-US" sz="800" b="0" baseline="0" dirty="0">
                <a:latin typeface="Times New Roman" panose="02020603050405020304" pitchFamily="18" charset="0"/>
                <a:cs typeface="Times New Roman" panose="02020603050405020304" pitchFamily="18" charset="0"/>
              </a:rPr>
              <a:t>. (click) We will also present a prototype of our defense with proper justification and evaluation. (click) and At the end, we will conclude our presentation indicating the limitations of our defense</a:t>
            </a:r>
            <a:endParaRPr lang="en-US" sz="800" b="0" spc="200" baseline="0" dirty="0">
              <a:solidFill>
                <a:srgbClr val="FFFF00"/>
              </a:solidFill>
              <a:latin typeface="Times New Roman" panose="02020603050405020304" pitchFamily="18" charset="0"/>
              <a:cs typeface="Times New Roman" panose="02020603050405020304" pitchFamily="18" charset="0"/>
            </a:endParaRPr>
          </a:p>
          <a:p>
            <a:pPr>
              <a:lnSpc>
                <a:spcPct val="100000"/>
              </a:lnSpc>
            </a:pPr>
            <a:r>
              <a:rPr lang="en-US" sz="800" b="0" spc="200" baseline="0" dirty="0">
                <a:solidFill>
                  <a:srgbClr val="FFFF00"/>
                </a:solidFill>
                <a:latin typeface="Times New Roman" panose="02020603050405020304" pitchFamily="18" charset="0"/>
                <a:cs typeface="Times New Roman" panose="02020603050405020304" pitchFamily="18" charset="0"/>
              </a:rPr>
              <a:t>Now we are going to start by giving the market growth of hall sensors</a:t>
            </a:r>
          </a:p>
        </p:txBody>
      </p:sp>
      <p:sp>
        <p:nvSpPr>
          <p:cNvPr id="4" name="Slide Number Placeholder 3"/>
          <p:cNvSpPr>
            <a:spLocks noGrp="1"/>
          </p:cNvSpPr>
          <p:nvPr>
            <p:ph type="sldNum" sz="quarter" idx="5"/>
          </p:nvPr>
        </p:nvSpPr>
        <p:spPr/>
        <p:txBody>
          <a:bodyPr/>
          <a:lstStyle/>
          <a:p>
            <a:fld id="{9459D5F4-98B5-45D1-A05E-44D875B2C30C}" type="slidenum">
              <a:rPr lang="en-US" smtClean="0"/>
              <a:t>2</a:t>
            </a:fld>
            <a:endParaRPr lang="en-US"/>
          </a:p>
        </p:txBody>
      </p:sp>
    </p:spTree>
    <p:extLst>
      <p:ext uri="{BB962C8B-B14F-4D97-AF65-F5344CB8AC3E}">
        <p14:creationId xmlns:p14="http://schemas.microsoft.com/office/powerpoint/2010/main" val="376597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very beginning, lets give some foundational knowledge on economic growth of hall sensors in todays market. Hall Sensors are so abundant, </a:t>
            </a:r>
            <a:r>
              <a:rPr lang="en-US" dirty="0" err="1"/>
              <a:t>prevelant</a:t>
            </a:r>
            <a:r>
              <a:rPr lang="en-US" dirty="0"/>
              <a:t> in todays safety critical systems. Hall Sensors are everywhere. It has been estimated that hall </a:t>
            </a:r>
            <a:r>
              <a:rPr lang="en-US" b="1" dirty="0"/>
              <a:t>Sensors market</a:t>
            </a:r>
            <a:r>
              <a:rPr lang="en-US" dirty="0"/>
              <a:t> size is expected to grow from USD 831 million in 2016 to USD 1473 million by 2023. (click)We can find hall sensors in industrial controllers, (click) in power systems, (click) in automotive industry and (click)aircrafts. therefore hall sensors are pervasive and works as ears and eyes of many safety critical systems. And therefore the security of hall sensors is really important</a:t>
            </a:r>
          </a:p>
        </p:txBody>
      </p:sp>
      <p:sp>
        <p:nvSpPr>
          <p:cNvPr id="4" name="Slide Number Placeholder 3"/>
          <p:cNvSpPr>
            <a:spLocks noGrp="1"/>
          </p:cNvSpPr>
          <p:nvPr>
            <p:ph type="sldNum" sz="quarter" idx="5"/>
          </p:nvPr>
        </p:nvSpPr>
        <p:spPr/>
        <p:txBody>
          <a:bodyPr/>
          <a:lstStyle/>
          <a:p>
            <a:fld id="{9459D5F4-98B5-45D1-A05E-44D875B2C30C}" type="slidenum">
              <a:rPr lang="en-US" smtClean="0"/>
              <a:t>3</a:t>
            </a:fld>
            <a:endParaRPr lang="en-US"/>
          </a:p>
        </p:txBody>
      </p:sp>
    </p:spTree>
    <p:extLst>
      <p:ext uri="{BB962C8B-B14F-4D97-AF65-F5344CB8AC3E}">
        <p14:creationId xmlns:p14="http://schemas.microsoft.com/office/powerpoint/2010/main" val="9008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In this slide we will discuss different components of hall sensor hardware in general. We will start from the hall sensor physics.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As we can see from this figure (click) the main component of the hall sensor is the hall element. This hall element is typically is </a:t>
            </a:r>
            <a:r>
              <a:rPr lang="en-US" b="0" i="0" dirty="0">
                <a:effectLst/>
                <a:latin typeface="Arial" panose="020B0604020202020204" pitchFamily="34" charset="0"/>
              </a:rPr>
              <a:t>a p-type semiconductor. A DC voltage bias is applied across the Hall element that causes (click) a bias current, </a:t>
            </a:r>
            <a:r>
              <a:rPr lang="en-US" b="0" i="0" dirty="0" err="1">
                <a:effectLst/>
                <a:latin typeface="Arial" panose="020B0604020202020204" pitchFamily="34" charset="0"/>
              </a:rPr>
              <a:t>Ibias</a:t>
            </a:r>
            <a:r>
              <a:rPr lang="en-US" b="0" i="0" dirty="0">
                <a:effectLst/>
                <a:latin typeface="Arial" panose="020B0604020202020204" pitchFamily="34" charset="0"/>
              </a:rPr>
              <a:t> flowing through the Hall element</a:t>
            </a:r>
            <a:r>
              <a:rPr lang="en-US" sz="1000" b="0" i="0" kern="1200" dirty="0">
                <a:solidFill>
                  <a:schemeClr val="tx1"/>
                </a:solidFill>
                <a:effectLst/>
                <a:latin typeface="+mn-lt"/>
                <a:ea typeface="+mn-ea"/>
                <a:cs typeface="+mn-cs"/>
              </a:rPr>
              <a:t> A magnetic field (click) is also applied on the hall element in a perpendicular direction of the bias current. Because of this perpendicular presence of the bias current and magnetic field, a voltage will be generated across the hall element (click). This voltage is known as hall voltage. The generated hall voltage is proportional to the magnetic field.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(click)Next, we will discuss what other electronics hall sensors have in addition to a hall element. </a:t>
            </a:r>
            <a:r>
              <a:rPr lang="en-US" b="0" i="0" dirty="0">
                <a:effectLst/>
                <a:latin typeface="Arial" panose="020B0604020202020204" pitchFamily="34" charset="0"/>
              </a:rPr>
              <a:t>The output of the Hall element is given to a signal conditioning block, (click) which has a differential amplifier. The differential amplifier amplifies the Hall voltage and also removes the common-mode noises from the Hall voltage. (click) A regulator is also used to provide supply voltage and stable bias current to the hall sensor.</a:t>
            </a:r>
          </a:p>
          <a:p>
            <a:r>
              <a:rPr lang="en-US" b="0" i="0" dirty="0">
                <a:effectLst/>
                <a:latin typeface="Arial" panose="020B0604020202020204" pitchFamily="34" charset="0"/>
              </a:rPr>
              <a:t> </a:t>
            </a:r>
            <a:br>
              <a:rPr lang="en-US" dirty="0"/>
            </a:br>
            <a:r>
              <a:rPr lang="en-US" sz="1000" b="0" i="0" kern="1200" dirty="0">
                <a:solidFill>
                  <a:schemeClr val="tx1"/>
                </a:solidFill>
                <a:effectLst/>
                <a:latin typeface="+mn-lt"/>
                <a:ea typeface="+mn-ea"/>
                <a:cs typeface="+mn-cs"/>
              </a:rPr>
              <a:t> (click) Next we discuss the linear and saturation region of the hall sensor using its transfer curve. The output (click) of the differential </a:t>
            </a:r>
            <a:r>
              <a:rPr lang="en-US" sz="1000" b="0" i="0" kern="1200" dirty="0" err="1">
                <a:solidFill>
                  <a:schemeClr val="tx1"/>
                </a:solidFill>
                <a:effectLst/>
                <a:latin typeface="+mn-lt"/>
                <a:ea typeface="+mn-ea"/>
                <a:cs typeface="+mn-cs"/>
              </a:rPr>
              <a:t>amplifer</a:t>
            </a:r>
            <a:r>
              <a:rPr lang="en-US" sz="1000" b="0" i="0" kern="1200" dirty="0">
                <a:solidFill>
                  <a:schemeClr val="tx1"/>
                </a:solidFill>
                <a:effectLst/>
                <a:latin typeface="+mn-lt"/>
                <a:ea typeface="+mn-ea"/>
                <a:cs typeface="+mn-cs"/>
              </a:rPr>
              <a:t> (click) is linear within a certain region. (click) This is known as the linear region of the sensor. Sensors operate in this linear region. The sensor output voltage begin to flat (click) when the</a:t>
            </a:r>
            <a:r>
              <a:rPr lang="en-US" b="0" i="0" dirty="0">
                <a:effectLst/>
                <a:latin typeface="Arial" panose="020B0604020202020204" pitchFamily="34" charset="0"/>
              </a:rPr>
              <a:t> supply voltage (click) limits are reached. (click)This flattened region is known as the saturation region. In this saturation region, no information can be recovered.</a:t>
            </a: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err="1">
                <a:effectLst/>
                <a:latin typeface="Arial" panose="020B0604020202020204" pitchFamily="34" charset="0"/>
              </a:rPr>
              <a:t>region</a:t>
            </a:r>
            <a:r>
              <a:rPr lang="en-US" sz="1000" b="0" i="0" kern="1200" dirty="0" err="1">
                <a:solidFill>
                  <a:schemeClr val="tx1"/>
                </a:solidFill>
                <a:effectLst/>
                <a:latin typeface="+mn-lt"/>
                <a:ea typeface="+mn-ea"/>
                <a:cs typeface="+mn-cs"/>
              </a:rPr>
              <a:t>For</a:t>
            </a:r>
            <a:r>
              <a:rPr lang="en-US" sz="1000" b="0" i="0" kern="1200" dirty="0">
                <a:solidFill>
                  <a:schemeClr val="tx1"/>
                </a:solidFill>
                <a:effectLst/>
                <a:latin typeface="+mn-lt"/>
                <a:ea typeface="+mn-ea"/>
                <a:cs typeface="+mn-cs"/>
              </a:rPr>
              <a:t> example, a microphone has diaphragm as sensing structure. This sensing structure measures physical quantities and stimulus signals coming from the surrounding environments. These measured physical quantities are then converted into a usable electrical signal that passes through amplifiers, filters, ADCs and eventually arrives in the main connected systems.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It is clear from this discussion that there is no hardware/software firewall present between the sensor and the system interface. Therefore this could be an entry point of an attacker. A smart attacker can noninvasively inject fake signals into sensors by using a suitable spoofing technique. The injected fake signals can eventually propagate from sensors to the underlying system controller and cause system failure resulting in denial-of-service (DoS) attacks on connected systems. </a:t>
            </a:r>
          </a:p>
          <a:p>
            <a:endParaRPr lang="en-US" dirty="0"/>
          </a:p>
        </p:txBody>
      </p:sp>
      <p:sp>
        <p:nvSpPr>
          <p:cNvPr id="4" name="Slide Number Placeholder 3"/>
          <p:cNvSpPr>
            <a:spLocks noGrp="1"/>
          </p:cNvSpPr>
          <p:nvPr>
            <p:ph type="sldNum" sz="quarter" idx="5"/>
          </p:nvPr>
        </p:nvSpPr>
        <p:spPr/>
        <p:txBody>
          <a:bodyPr/>
          <a:lstStyle/>
          <a:p>
            <a:fld id="{9459D5F4-98B5-45D1-A05E-44D875B2C30C}" type="slidenum">
              <a:rPr lang="en-US" smtClean="0"/>
              <a:t>4</a:t>
            </a:fld>
            <a:endParaRPr lang="en-US"/>
          </a:p>
        </p:txBody>
      </p:sp>
    </p:spTree>
    <p:extLst>
      <p:ext uri="{BB962C8B-B14F-4D97-AF65-F5344CB8AC3E}">
        <p14:creationId xmlns:p14="http://schemas.microsoft.com/office/powerpoint/2010/main" val="260036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In this slide we will discuss the vulnerability of hall sensor hardware and also define the attack model. As we can see from this figure the main component of a hall sensor is the (click) hall element. The output from the hall element passes through (click) differential amplifiers, (click)filters, (click)ADCs and eventually arrives in the main (click)connected systems.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It is clear from this discussion that there is no hardware/software firewall present between the sensor and the system interface. Therefore this could be an entry point of an attacker. A smart attacker can noninvasively (click) inject fake external signals into sensors by using (click) a simple low cost electromagnet. The injected fake signals can eventually (click) spoof the hall sensor in its (click)linear region or drive the sensor to its (click)saturation region. We name this as the saturation attack. </a:t>
            </a:r>
            <a:r>
              <a:rPr lang="en-US" b="0" i="0" dirty="0">
                <a:effectLst/>
                <a:latin typeface="Arial" panose="020B0604020202020204" pitchFamily="34" charset="0"/>
              </a:rPr>
              <a:t>In this saturation region, no information can be recovered and the sensor faces a </a:t>
            </a:r>
            <a:r>
              <a:rPr lang="en-US" sz="1000" b="0" i="0" kern="1200" dirty="0">
                <a:solidFill>
                  <a:schemeClr val="tx1"/>
                </a:solidFill>
                <a:effectLst/>
                <a:latin typeface="+mn-lt"/>
                <a:ea typeface="+mn-ea"/>
                <a:cs typeface="+mn-cs"/>
              </a:rPr>
              <a:t>denial-of-service (DoS) attacks. </a:t>
            </a:r>
          </a:p>
          <a:p>
            <a:endParaRPr lang="en-US" dirty="0"/>
          </a:p>
        </p:txBody>
      </p:sp>
      <p:sp>
        <p:nvSpPr>
          <p:cNvPr id="4" name="Slide Number Placeholder 3"/>
          <p:cNvSpPr>
            <a:spLocks noGrp="1"/>
          </p:cNvSpPr>
          <p:nvPr>
            <p:ph type="sldNum" sz="quarter" idx="5"/>
          </p:nvPr>
        </p:nvSpPr>
        <p:spPr/>
        <p:txBody>
          <a:bodyPr/>
          <a:lstStyle/>
          <a:p>
            <a:fld id="{9459D5F4-98B5-45D1-A05E-44D875B2C30C}" type="slidenum">
              <a:rPr lang="en-US" smtClean="0"/>
              <a:t>5</a:t>
            </a:fld>
            <a:endParaRPr lang="en-US"/>
          </a:p>
        </p:txBody>
      </p:sp>
    </p:spTree>
    <p:extLst>
      <p:ext uri="{BB962C8B-B14F-4D97-AF65-F5344CB8AC3E}">
        <p14:creationId xmlns:p14="http://schemas.microsoft.com/office/powerpoint/2010/main" val="3385984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baseline="0" dirty="0">
                <a:latin typeface="Times New Roman" panose="02020603050405020304" pitchFamily="18" charset="0"/>
                <a:cs typeface="Times New Roman" panose="02020603050405020304" pitchFamily="18" charset="0"/>
              </a:rPr>
              <a:t>We already define the saturation attack in the last slide. Now we are going to motivate you about the importance of our work by indicating the lack of work along this direction. There have been quiet a few works on sensor defense over last 6 years. This table indicates the list of those work. If you observe this table, you can see that (Click) no work exists to prevent a saturation attack on Hall sensors.  People are using (click) different shielding and filtering techniques to prevent the spoofing in the linear region, but none of them actually prevent the sensor from going into the saturation. The reason behind this these filtering occurs as post processing after the sensor sense the data. Therefore, if sensor is already in the saturation, no amount of post processing after the fact can actually help. So we need a defense that can work before the post processing of the sensed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459D5F4-98B5-45D1-A05E-44D875B2C30C}" type="slidenum">
              <a:rPr lang="en-US" smtClean="0"/>
              <a:t>6</a:t>
            </a:fld>
            <a:endParaRPr lang="en-US"/>
          </a:p>
        </p:txBody>
      </p:sp>
    </p:spTree>
    <p:extLst>
      <p:ext uri="{BB962C8B-B14F-4D97-AF65-F5344CB8AC3E}">
        <p14:creationId xmlns:p14="http://schemas.microsoft.com/office/powerpoint/2010/main" val="33096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going to discuss how our defense work against the saturation attack before the post processing of the sensor data. The main strategy (click) is we will not allow the hall sensor to go into its saturation region. The next question comes how will we ensure that  the hall sensor will not go into its saturation region? (click)We will ensure this by </a:t>
            </a:r>
            <a:r>
              <a:rPr lang="en-US" sz="1000" dirty="0">
                <a:solidFill>
                  <a:srgbClr val="FFFF00"/>
                </a:solidFill>
                <a:latin typeface="Georgia" panose="02040502050405020303" pitchFamily="18" charset="0"/>
              </a:rPr>
              <a:t>providing the same amount of internal magnetic field in opposite polarity to nullify the injected fake external magnetic field. This is explained with an animation. (click)As you see this animation, if we can provide the  same amount of internal magnetic field to the sensor in right direction, it can nullify the external fake signal. This will prevent the sensor from going into the saturation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9459D5F4-98B5-45D1-A05E-44D875B2C30C}" type="slidenum">
              <a:rPr lang="en-US" smtClean="0"/>
              <a:t>7</a:t>
            </a:fld>
            <a:endParaRPr lang="en-US"/>
          </a:p>
        </p:txBody>
      </p:sp>
    </p:spTree>
    <p:extLst>
      <p:ext uri="{BB962C8B-B14F-4D97-AF65-F5344CB8AC3E}">
        <p14:creationId xmlns:p14="http://schemas.microsoft.com/office/powerpoint/2010/main" val="945997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explain in which direction we need to generate the internal magnetic field to nullify the external fake magnetic field.  We need to remember that (click) not all component of the external fake magnetic field can influence the Hall sensor.  (click) only t</a:t>
            </a:r>
            <a:r>
              <a:rPr lang="en-US" sz="1000" dirty="0">
                <a:solidFill>
                  <a:srgbClr val="FFFF00"/>
                </a:solidFill>
                <a:latin typeface="Georgia" panose="02040502050405020303" pitchFamily="18" charset="0"/>
              </a:rPr>
              <a:t>he vector summation of all the vertical components of the external fake fields can only influence the Hall sensor. This is called by </a:t>
            </a:r>
            <a:r>
              <a:rPr lang="en-US" sz="1000" dirty="0" err="1">
                <a:solidFill>
                  <a:srgbClr val="FFFF00"/>
                </a:solidFill>
                <a:latin typeface="Georgia" panose="02040502050405020303" pitchFamily="18" charset="0"/>
              </a:rPr>
              <a:t>B</a:t>
            </a:r>
            <a:r>
              <a:rPr lang="en-US" sz="1000" baseline="30000" dirty="0" err="1">
                <a:solidFill>
                  <a:srgbClr val="FFFF00"/>
                </a:solidFill>
                <a:latin typeface="Georgia" panose="02040502050405020303" pitchFamily="18" charset="0"/>
              </a:rPr>
              <a:t>v</a:t>
            </a:r>
            <a:r>
              <a:rPr lang="en-US" sz="1000" baseline="-25000" dirty="0" err="1">
                <a:solidFill>
                  <a:srgbClr val="FFFF00"/>
                </a:solidFill>
                <a:latin typeface="Georgia" panose="02040502050405020303" pitchFamily="18" charset="0"/>
              </a:rPr>
              <a:t>external</a:t>
            </a:r>
            <a:r>
              <a:rPr lang="en-US" sz="1000" baseline="-25000" dirty="0">
                <a:solidFill>
                  <a:srgbClr val="FFFF00"/>
                </a:solidFill>
                <a:latin typeface="Georgia" panose="02040502050405020303" pitchFamily="18" charset="0"/>
              </a:rPr>
              <a:t> . </a:t>
            </a:r>
            <a:r>
              <a:rPr lang="en-US" dirty="0"/>
              <a:t>(click)Lets explain this with this figure.  (click) A</a:t>
            </a:r>
            <a:r>
              <a:rPr lang="en-US" b="0" i="0" dirty="0">
                <a:effectLst/>
                <a:latin typeface="Arial" panose="020B0604020202020204" pitchFamily="34" charset="0"/>
              </a:rPr>
              <a:t>ccording to Lorentz Force, the Hall voltage is only sensitive to magnetic fields B, which is perpendicular to bias current </a:t>
            </a:r>
            <a:r>
              <a:rPr lang="en-US" b="0" i="0" dirty="0" err="1">
                <a:effectLst/>
                <a:latin typeface="Arial" panose="020B0604020202020204" pitchFamily="34" charset="0"/>
              </a:rPr>
              <a:t>IBias</a:t>
            </a:r>
            <a:r>
              <a:rPr lang="en-US" b="0" i="0" dirty="0">
                <a:effectLst/>
                <a:latin typeface="Arial" panose="020B0604020202020204" pitchFamily="34" charset="0"/>
              </a:rPr>
              <a:t>. Therefore (click) </a:t>
            </a:r>
            <a:r>
              <a:rPr lang="en-US" dirty="0"/>
              <a:t>If there is one or multiple magnetic sources are present for the attack, the hall element is only sensitive (click) to the </a:t>
            </a:r>
            <a:r>
              <a:rPr lang="en-US" sz="1000" dirty="0">
                <a:solidFill>
                  <a:srgbClr val="FFFF00"/>
                </a:solidFill>
                <a:latin typeface="Georgia" panose="02040502050405020303" pitchFamily="18" charset="0"/>
              </a:rPr>
              <a:t>vector summation of all the vertical components of the external fake fields which is shown here with the blinking arrow.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459D5F4-98B5-45D1-A05E-44D875B2C30C}" type="slidenum">
              <a:rPr lang="en-US" smtClean="0"/>
              <a:t>8</a:t>
            </a:fld>
            <a:endParaRPr lang="en-US"/>
          </a:p>
        </p:txBody>
      </p:sp>
    </p:spTree>
    <p:extLst>
      <p:ext uri="{BB962C8B-B14F-4D97-AF65-F5344CB8AC3E}">
        <p14:creationId xmlns:p14="http://schemas.microsoft.com/office/powerpoint/2010/main" val="3675274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know from the previous slide the vertical component can influence the hall sensor. To collect this vertical component from the external magnetic fields, we use a </a:t>
            </a:r>
            <a:r>
              <a:rPr lang="en-US" b="0" i="0" dirty="0">
                <a:effectLst/>
                <a:latin typeface="Arial" panose="020B0604020202020204" pitchFamily="34" charset="0"/>
              </a:rPr>
              <a:t>low-resistance (click) circular toroidal magnetic path made with ferrite core and we place the target hall sensor within (click) the gap of the toroid. We use a primary coil (click) wrapped on the same toroid to generate the internal magnetic field to nullify the vertical component of the fake external field.  This concept is explained here with this animation (click). If you notice here the blue one is the fake external field inside of the toroid. And the gray one is the internally generated magnetic field by the primary coil which has same strength and in opposite direction of the blue one. Therefore, the gray one is nullifying the blue one inside of the toroid. In this way the external fake field can be nullified with the internal field using our defense </a:t>
            </a:r>
            <a:r>
              <a:rPr lang="en-US" b="0" i="0" dirty="0" err="1">
                <a:effectLst/>
                <a:latin typeface="Arial" panose="020B0604020202020204" pitchFamily="34" charset="0"/>
              </a:rPr>
              <a:t>Premsat</a:t>
            </a:r>
            <a:r>
              <a:rPr lang="en-US" b="0" i="0" dirty="0">
                <a:effectLst/>
                <a:latin typeface="Arial" panose="020B0604020202020204" pitchFamily="34" charset="0"/>
              </a:rPr>
              <a:t>. (click) the right figure is the physical implementation of the toroid with the primary coil.  </a:t>
            </a:r>
          </a:p>
          <a:p>
            <a:endParaRPr lang="en-US" b="0" i="0" dirty="0">
              <a:effectLst/>
              <a:latin typeface="Arial" panose="020B0604020202020204" pitchFamily="34" charset="0"/>
            </a:endParaRPr>
          </a:p>
          <a:p>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459D5F4-98B5-45D1-A05E-44D875B2C30C}" type="slidenum">
              <a:rPr lang="en-US" smtClean="0"/>
              <a:t>9</a:t>
            </a:fld>
            <a:endParaRPr lang="en-US"/>
          </a:p>
        </p:txBody>
      </p:sp>
    </p:spTree>
    <p:extLst>
      <p:ext uri="{BB962C8B-B14F-4D97-AF65-F5344CB8AC3E}">
        <p14:creationId xmlns:p14="http://schemas.microsoft.com/office/powerpoint/2010/main" val="68008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1A89E2-53D0-4A22-80FB-755B2A4A6CDA}" type="slidenum">
              <a:rPr lang="en-US" smtClean="0"/>
              <a:pPr/>
              <a:t>‹#›</a:t>
            </a:fld>
            <a:endParaRPr lang="en-US"/>
          </a:p>
        </p:txBody>
      </p:sp>
      <p:cxnSp>
        <p:nvCxnSpPr>
          <p:cNvPr id="9" name="Straight Connector 8"/>
          <p:cNvCxnSpPr/>
          <p:nvPr/>
        </p:nvCxnSpPr>
        <p:spPr>
          <a:xfrm>
            <a:off x="1158240" y="422263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8CDE11-6BE6-42A2-95A4-40FFF8F9A641}"/>
              </a:ext>
            </a:extLst>
          </p:cNvPr>
          <p:cNvSpPr/>
          <p:nvPr userDrawn="1"/>
        </p:nvSpPr>
        <p:spPr>
          <a:xfrm>
            <a:off x="21" y="6481769"/>
            <a:ext cx="12191985" cy="37623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DB8AE5FF-EF46-4308-A331-8038684A68E1}"/>
              </a:ext>
            </a:extLst>
          </p:cNvPr>
          <p:cNvSpPr/>
          <p:nvPr userDrawn="1"/>
        </p:nvSpPr>
        <p:spPr>
          <a:xfrm>
            <a:off x="21" y="6436773"/>
            <a:ext cx="12192001"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lide Number Placeholder 5">
            <a:extLst>
              <a:ext uri="{FF2B5EF4-FFF2-40B4-BE49-F238E27FC236}">
                <a16:creationId xmlns:a16="http://schemas.microsoft.com/office/drawing/2014/main" id="{090FB6F5-0D77-B441-801F-B730FA5D85B5}"/>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396969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1A3CA8D4-F570-814C-8CFE-0C81278A0878}"/>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141592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Slide Number Placeholder 5">
            <a:extLst>
              <a:ext uri="{FF2B5EF4-FFF2-40B4-BE49-F238E27FC236}">
                <a16:creationId xmlns:a16="http://schemas.microsoft.com/office/drawing/2014/main" id="{D3AFFD51-F878-2042-B419-1506624A9A2A}"/>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4082260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Arial"/>
              <a:buNone/>
              <a:defRPr sz="3300">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4" name="Slide Number Placeholder 5">
            <a:extLst>
              <a:ext uri="{FF2B5EF4-FFF2-40B4-BE49-F238E27FC236}">
                <a16:creationId xmlns:a16="http://schemas.microsoft.com/office/drawing/2014/main" id="{CB92A746-E194-064C-9CB0-376F96915689}"/>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1882128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4" y="1105600"/>
            <a:ext cx="5303521" cy="47635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19" y="1105593"/>
            <a:ext cx="5242560" cy="4763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6" y="6459793"/>
            <a:ext cx="2472271" cy="365125"/>
          </a:xfrm>
          <a:prstGeom prst="rect">
            <a:avLst/>
          </a:prstGeom>
        </p:spPr>
        <p:txBody>
          <a:bodyPr/>
          <a:lstStyle/>
          <a:p>
            <a:endParaRPr lang="en-US" dirty="0"/>
          </a:p>
        </p:txBody>
      </p:sp>
      <p:sp>
        <p:nvSpPr>
          <p:cNvPr id="6" name="Footer Placeholder 5"/>
          <p:cNvSpPr>
            <a:spLocks noGrp="1"/>
          </p:cNvSpPr>
          <p:nvPr>
            <p:ph type="ftr" sz="quarter" idx="11"/>
          </p:nvPr>
        </p:nvSpPr>
        <p:spPr>
          <a:xfrm>
            <a:off x="3686187" y="6459793"/>
            <a:ext cx="4822804" cy="365125"/>
          </a:xfrm>
          <a:prstGeom prst="rect">
            <a:avLst/>
          </a:prstGeom>
        </p:spPr>
        <p:txBody>
          <a:bodyPr/>
          <a:lstStyle/>
          <a:p>
            <a:endParaRPr lang="en-US" dirty="0"/>
          </a:p>
        </p:txBody>
      </p:sp>
      <p:sp>
        <p:nvSpPr>
          <p:cNvPr id="10" name="Title 1"/>
          <p:cNvSpPr>
            <a:spLocks noGrp="1"/>
          </p:cNvSpPr>
          <p:nvPr>
            <p:ph type="title"/>
          </p:nvPr>
        </p:nvSpPr>
        <p:spPr>
          <a:xfrm>
            <a:off x="731519" y="302028"/>
            <a:ext cx="10728960" cy="728757"/>
          </a:xfrm>
        </p:spPr>
        <p:txBody>
          <a:bodyPr/>
          <a:lstStyle/>
          <a:p>
            <a:r>
              <a:rPr lang="en-US" dirty="0"/>
              <a:t>Click to edit Master title style</a:t>
            </a:r>
          </a:p>
        </p:txBody>
      </p:sp>
      <p:sp>
        <p:nvSpPr>
          <p:cNvPr id="8" name="Slide Number Placeholder 5">
            <a:extLst>
              <a:ext uri="{FF2B5EF4-FFF2-40B4-BE49-F238E27FC236}">
                <a16:creationId xmlns:a16="http://schemas.microsoft.com/office/drawing/2014/main" id="{23F8A25F-66C7-0746-8835-719514545FE3}"/>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321616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4833"/>
            <a:ext cx="12192000" cy="854073"/>
          </a:xfrm>
        </p:spPr>
        <p:txBody>
          <a:bodyPr>
            <a:normAutofit/>
          </a:bodyPr>
          <a:lstStyle>
            <a:lvl1pPr marL="0" algn="l" defTabSz="914400" rtl="0" eaLnBrk="1" latinLnBrk="0" hangingPunct="1">
              <a:lnSpc>
                <a:spcPct val="85000"/>
              </a:lnSpc>
              <a:spcBef>
                <a:spcPct val="0"/>
              </a:spcBef>
              <a:buNone/>
              <a:defRPr lang="en-US" sz="3600" kern="1200" spc="-50" baseline="0" dirty="0">
                <a:solidFill>
                  <a:srgbClr val="82E782"/>
                </a:solidFill>
                <a:latin typeface="Georgia" panose="02040502050405020303"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345440" y="1845734"/>
            <a:ext cx="114401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04359C6E-53DC-2F4B-881F-33F20EB5616C}"/>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123097499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cxnSp>
        <p:nvCxnSpPr>
          <p:cNvPr id="9" name="Straight Connector 8"/>
          <p:cNvCxnSpPr/>
          <p:nvPr/>
        </p:nvCxnSpPr>
        <p:spPr>
          <a:xfrm>
            <a:off x="1280160" y="4325112"/>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64A111D-CE0A-A64C-AEF6-85C41C02EC8D}"/>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238604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8"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Slide Number Placeholder 5">
            <a:extLst>
              <a:ext uri="{FF2B5EF4-FFF2-40B4-BE49-F238E27FC236}">
                <a16:creationId xmlns:a16="http://schemas.microsoft.com/office/drawing/2014/main" id="{51C647B3-BC69-6849-85C1-6F52E7F4782F}"/>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16145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Slide Number Placeholder 5">
            <a:extLst>
              <a:ext uri="{FF2B5EF4-FFF2-40B4-BE49-F238E27FC236}">
                <a16:creationId xmlns:a16="http://schemas.microsoft.com/office/drawing/2014/main" id="{4E5E12ED-CFDB-E64A-99FA-58B3AE025FB5}"/>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386054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96E0E9-3121-4D41-9BD1-5E91C12426EB}"/>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140456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10" name="Slide Number Placeholder 5">
            <a:extLst>
              <a:ext uri="{FF2B5EF4-FFF2-40B4-BE49-F238E27FC236}">
                <a16:creationId xmlns:a16="http://schemas.microsoft.com/office/drawing/2014/main" id="{9C7A5BF8-21D1-0F4F-B270-3B4DAFF8CE09}"/>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27776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10" name="Slide Number Placeholder 5">
            <a:extLst>
              <a:ext uri="{FF2B5EF4-FFF2-40B4-BE49-F238E27FC236}">
                <a16:creationId xmlns:a16="http://schemas.microsoft.com/office/drawing/2014/main" id="{A4D68DE0-D7C1-FD43-86ED-42E0616505B8}"/>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393310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1E3C6CA4-88A5-4DE3-A60A-182F50E4AD01}" type="datetime1">
              <a:rPr lang="en-US" smtClean="0"/>
              <a:t>9/15/2022</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a:t>Vatanparvar and Al Faruque, Battery Lifetime-Aware Automotive Climate Control for Electric Vehicles, DAC'15</a:t>
            </a:r>
          </a:p>
        </p:txBody>
      </p:sp>
      <p:sp>
        <p:nvSpPr>
          <p:cNvPr id="10" name="Slide Number Placeholder 5">
            <a:extLst>
              <a:ext uri="{FF2B5EF4-FFF2-40B4-BE49-F238E27FC236}">
                <a16:creationId xmlns:a16="http://schemas.microsoft.com/office/drawing/2014/main" id="{8254C868-3DD1-F94B-84D7-427EFFB83951}"/>
              </a:ext>
            </a:extLst>
          </p:cNvPr>
          <p:cNvSpPr txBox="1">
            <a:spLocks/>
          </p:cNvSpPr>
          <p:nvPr userDrawn="1"/>
        </p:nvSpPr>
        <p:spPr>
          <a:xfrm>
            <a:off x="10571018" y="646097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F1756-D806-CA44-A145-66CDD52060ED}" type="slidenum">
              <a:rPr lang="en-US" smtClean="0"/>
              <a:pPr/>
              <a:t>‹#›</a:t>
            </a:fld>
            <a:endParaRPr lang="en-US" dirty="0"/>
          </a:p>
        </p:txBody>
      </p:sp>
    </p:spTree>
    <p:extLst>
      <p:ext uri="{BB962C8B-B14F-4D97-AF65-F5344CB8AC3E}">
        <p14:creationId xmlns:p14="http://schemas.microsoft.com/office/powerpoint/2010/main" val="34152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0" y="103723"/>
            <a:ext cx="12192000" cy="97323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0" y="1845734"/>
            <a:ext cx="121920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D8F1756-D806-CA44-A145-66CDD52060ED}" type="slidenum">
              <a:rPr lang="en-US" smtClean="0"/>
              <a:pPr/>
              <a:t>‹#›</a:t>
            </a:fld>
            <a:endParaRPr lang="en-US" dirty="0"/>
          </a:p>
        </p:txBody>
      </p:sp>
      <p:cxnSp>
        <p:nvCxnSpPr>
          <p:cNvPr id="10" name="Straight Connector 9"/>
          <p:cNvCxnSpPr>
            <a:cxnSpLocks/>
          </p:cNvCxnSpPr>
          <p:nvPr/>
        </p:nvCxnSpPr>
        <p:spPr>
          <a:xfrm flipV="1">
            <a:off x="0" y="1259840"/>
            <a:ext cx="12192000" cy="8138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95900"/>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06" r:id="rId13"/>
  </p:sldLayoutIdLst>
  <p:hf hdr="0" ftr="0" dt="0"/>
  <p:txStyles>
    <p:titleStyle>
      <a:lvl1pPr marL="0" algn="l" defTabSz="914400" rtl="0" eaLnBrk="1" latinLnBrk="0" hangingPunct="1">
        <a:lnSpc>
          <a:spcPct val="85000"/>
        </a:lnSpc>
        <a:spcBef>
          <a:spcPct val="0"/>
        </a:spcBef>
        <a:buNone/>
        <a:defRPr lang="en-US" sz="3600" kern="1200" spc="-50" baseline="0" dirty="0">
          <a:solidFill>
            <a:srgbClr val="82E782"/>
          </a:solidFill>
          <a:latin typeface="Georgia" panose="02040502050405020303" pitchFamily="18"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7.gif"/><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5.gif"/><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4.gif"/><Relationship Id="rId5" Type="http://schemas.openxmlformats.org/officeDocument/2006/relationships/image" Target="../media/image25.gif"/><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14.png"/><Relationship Id="rId3" Type="http://schemas.openxmlformats.org/officeDocument/2006/relationships/image" Target="../media/image44.png"/><Relationship Id="rId7" Type="http://schemas.openxmlformats.org/officeDocument/2006/relationships/image" Target="../media/image3.svg"/><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18.xml"/><Relationship Id="rId16"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45.tiff"/><Relationship Id="rId15" Type="http://schemas.openxmlformats.org/officeDocument/2006/relationships/image" Target="../media/image11.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hyperlink" Target="mailto:anomadab@uci.edu" TargetMode="External"/><Relationship Id="rId9" Type="http://schemas.openxmlformats.org/officeDocument/2006/relationships/image" Target="../media/image5.sv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package" Target="../embeddings/Microsoft_Visio_Drawing.vsdx"/><Relationship Id="rId3" Type="http://schemas.openxmlformats.org/officeDocument/2006/relationships/notesSlide" Target="../notesSlides/notesSlide5.xml"/><Relationship Id="rId7" Type="http://schemas.openxmlformats.org/officeDocument/2006/relationships/image" Target="../media/image25.gif"/><Relationship Id="rId12"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emf"/><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emf"/><Relationship Id="rId4" Type="http://schemas.openxmlformats.org/officeDocument/2006/relationships/image" Target="../media/image19.emf"/><Relationship Id="rId9" Type="http://schemas.openxmlformats.org/officeDocument/2006/relationships/image" Target="../media/image27.gif"/><Relationship Id="rId14" Type="http://schemas.openxmlformats.org/officeDocument/2006/relationships/image" Target="../media/image2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7.xml"/><Relationship Id="rId7" Type="http://schemas.openxmlformats.org/officeDocument/2006/relationships/image" Target="../media/image32.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1.emf"/><Relationship Id="rId5" Type="http://schemas.openxmlformats.org/officeDocument/2006/relationships/image" Target="../media/image23.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25.gi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4.gif"/><Relationship Id="rId5" Type="http://schemas.openxmlformats.org/officeDocument/2006/relationships/image" Target="../media/image27.gif"/><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9.xml"/><Relationship Id="rId7" Type="http://schemas.openxmlformats.org/officeDocument/2006/relationships/image" Target="../media/image34.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emf"/><Relationship Id="rId9"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7F82F-66BF-46C0-B8E5-24C544411093}"/>
              </a:ext>
            </a:extLst>
          </p:cNvPr>
          <p:cNvSpPr>
            <a:spLocks noGrp="1"/>
          </p:cNvSpPr>
          <p:nvPr>
            <p:ph type="title"/>
          </p:nvPr>
        </p:nvSpPr>
        <p:spPr>
          <a:xfrm>
            <a:off x="433136" y="1794277"/>
            <a:ext cx="11345779" cy="1760477"/>
          </a:xfrm>
        </p:spPr>
        <p:txBody>
          <a:bodyPr>
            <a:noAutofit/>
          </a:bodyPr>
          <a:lstStyle/>
          <a:p>
            <a:pPr algn="ctr"/>
            <a:r>
              <a:rPr lang="en-US" sz="4500" dirty="0" err="1">
                <a:solidFill>
                  <a:srgbClr val="82E782"/>
                </a:solidFill>
              </a:rPr>
              <a:t>PreMSat</a:t>
            </a:r>
            <a:r>
              <a:rPr lang="en-US" sz="4500" dirty="0">
                <a:solidFill>
                  <a:srgbClr val="82E782"/>
                </a:solidFill>
              </a:rPr>
              <a:t>: </a:t>
            </a:r>
            <a:r>
              <a:rPr lang="en-US" sz="4500" u="sng" dirty="0">
                <a:solidFill>
                  <a:srgbClr val="82E782"/>
                </a:solidFill>
              </a:rPr>
              <a:t>Pre</a:t>
            </a:r>
            <a:r>
              <a:rPr lang="en-US" sz="4500" dirty="0">
                <a:solidFill>
                  <a:srgbClr val="82E782"/>
                </a:solidFill>
              </a:rPr>
              <a:t>venting </a:t>
            </a:r>
            <a:r>
              <a:rPr lang="en-US" sz="4500" u="sng" dirty="0">
                <a:solidFill>
                  <a:srgbClr val="82E782"/>
                </a:solidFill>
              </a:rPr>
              <a:t>M</a:t>
            </a:r>
            <a:r>
              <a:rPr lang="en-US" sz="4500" dirty="0">
                <a:solidFill>
                  <a:srgbClr val="82E782"/>
                </a:solidFill>
              </a:rPr>
              <a:t>agnetic </a:t>
            </a:r>
            <a:r>
              <a:rPr lang="en-US" sz="4500" u="sng" dirty="0">
                <a:solidFill>
                  <a:srgbClr val="82E782"/>
                </a:solidFill>
              </a:rPr>
              <a:t>Sat</a:t>
            </a:r>
            <a:r>
              <a:rPr lang="en-US" sz="4500" dirty="0">
                <a:solidFill>
                  <a:srgbClr val="82E782"/>
                </a:solidFill>
              </a:rPr>
              <a:t>uration</a:t>
            </a:r>
            <a:br>
              <a:rPr lang="en-US" sz="4500" dirty="0">
                <a:solidFill>
                  <a:srgbClr val="82E782"/>
                </a:solidFill>
              </a:rPr>
            </a:br>
            <a:r>
              <a:rPr lang="en-US" sz="4500" dirty="0">
                <a:solidFill>
                  <a:srgbClr val="82E782"/>
                </a:solidFill>
              </a:rPr>
              <a:t>Attack on Hall Sensors</a:t>
            </a:r>
          </a:p>
        </p:txBody>
      </p:sp>
      <p:sp>
        <p:nvSpPr>
          <p:cNvPr id="7" name="Subtitle 2">
            <a:extLst>
              <a:ext uri="{FF2B5EF4-FFF2-40B4-BE49-F238E27FC236}">
                <a16:creationId xmlns:a16="http://schemas.microsoft.com/office/drawing/2014/main" id="{D309AC41-7756-482A-BD7F-E620C21D7F6E}"/>
              </a:ext>
            </a:extLst>
          </p:cNvPr>
          <p:cNvSpPr txBox="1">
            <a:spLocks/>
          </p:cNvSpPr>
          <p:nvPr/>
        </p:nvSpPr>
        <p:spPr>
          <a:xfrm>
            <a:off x="2005621" y="4431572"/>
            <a:ext cx="8180771" cy="10067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600"/>
              </a:spcBef>
              <a:spcAft>
                <a:spcPts val="0"/>
              </a:spcAft>
              <a:buNone/>
            </a:pPr>
            <a:r>
              <a:rPr lang="en-US" sz="2200" b="1" dirty="0">
                <a:solidFill>
                  <a:schemeClr val="tx1"/>
                </a:solidFill>
                <a:latin typeface="Cambria Math" panose="02040503050406030204" pitchFamily="18" charset="0"/>
                <a:ea typeface="Cambria Math" panose="02040503050406030204" pitchFamily="18" charset="0"/>
              </a:rPr>
              <a:t>Anomadarshi Barua, Mohammad Abdullah Al </a:t>
            </a:r>
            <a:r>
              <a:rPr lang="en-US" sz="2200" b="1" dirty="0" err="1">
                <a:solidFill>
                  <a:schemeClr val="tx1"/>
                </a:solidFill>
                <a:latin typeface="Cambria Math" panose="02040503050406030204" pitchFamily="18" charset="0"/>
                <a:ea typeface="Cambria Math" panose="02040503050406030204" pitchFamily="18" charset="0"/>
              </a:rPr>
              <a:t>Faruque</a:t>
            </a:r>
            <a:endParaRPr lang="en-US" sz="2200" b="1" dirty="0">
              <a:solidFill>
                <a:schemeClr val="tx1"/>
              </a:solidFill>
              <a:latin typeface="Cambria Math" panose="02040503050406030204" pitchFamily="18" charset="0"/>
              <a:ea typeface="Cambria Math" panose="02040503050406030204" pitchFamily="18" charset="0"/>
            </a:endParaRPr>
          </a:p>
          <a:p>
            <a:pPr marL="0" indent="0" algn="ctr">
              <a:spcBef>
                <a:spcPts val="600"/>
              </a:spcBef>
              <a:spcAft>
                <a:spcPts val="0"/>
              </a:spcAft>
              <a:buNone/>
            </a:pPr>
            <a:r>
              <a:rPr lang="en-US" sz="1600" b="1" dirty="0">
                <a:solidFill>
                  <a:schemeClr val="tx1"/>
                </a:solidFill>
                <a:latin typeface="Cambria Math" panose="02040503050406030204" pitchFamily="18" charset="0"/>
                <a:ea typeface="Cambria Math" panose="02040503050406030204" pitchFamily="18" charset="0"/>
              </a:rPr>
              <a:t>Department of Electrical Engineering and Computer Science, </a:t>
            </a:r>
          </a:p>
          <a:p>
            <a:pPr marL="0" indent="0" algn="ctr">
              <a:spcBef>
                <a:spcPts val="600"/>
              </a:spcBef>
              <a:spcAft>
                <a:spcPts val="0"/>
              </a:spcAft>
              <a:buNone/>
            </a:pPr>
            <a:r>
              <a:rPr lang="en-US" sz="1600" b="1" dirty="0">
                <a:solidFill>
                  <a:schemeClr val="tx1"/>
                </a:solidFill>
                <a:latin typeface="Cambria Math" panose="02040503050406030204" pitchFamily="18" charset="0"/>
                <a:ea typeface="Cambria Math" panose="02040503050406030204" pitchFamily="18" charset="0"/>
              </a:rPr>
              <a:t>University of California, Irvine (UCI), USA.</a:t>
            </a:r>
          </a:p>
        </p:txBody>
      </p:sp>
      <p:pic>
        <p:nvPicPr>
          <p:cNvPr id="11" name="Picture 10">
            <a:extLst>
              <a:ext uri="{FF2B5EF4-FFF2-40B4-BE49-F238E27FC236}">
                <a16:creationId xmlns:a16="http://schemas.microsoft.com/office/drawing/2014/main" id="{E6D5E3E4-AB62-9040-A185-523FAF667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463" y="312588"/>
            <a:ext cx="5675446" cy="734948"/>
          </a:xfrm>
          <a:prstGeom prst="rect">
            <a:avLst/>
          </a:prstGeom>
        </p:spPr>
      </p:pic>
      <p:grpSp>
        <p:nvGrpSpPr>
          <p:cNvPr id="16" name="Group 15">
            <a:extLst>
              <a:ext uri="{FF2B5EF4-FFF2-40B4-BE49-F238E27FC236}">
                <a16:creationId xmlns:a16="http://schemas.microsoft.com/office/drawing/2014/main" id="{41D61636-CD51-6786-618D-9549DC3633DD}"/>
              </a:ext>
            </a:extLst>
          </p:cNvPr>
          <p:cNvGrpSpPr/>
          <p:nvPr/>
        </p:nvGrpSpPr>
        <p:grpSpPr>
          <a:xfrm>
            <a:off x="11330782" y="185187"/>
            <a:ext cx="862350" cy="862350"/>
            <a:chOff x="3786897" y="75633"/>
            <a:chExt cx="862350" cy="862350"/>
          </a:xfrm>
        </p:grpSpPr>
        <p:sp>
          <p:nvSpPr>
            <p:cNvPr id="17" name="Rectangle 16">
              <a:extLst>
                <a:ext uri="{FF2B5EF4-FFF2-40B4-BE49-F238E27FC236}">
                  <a16:creationId xmlns:a16="http://schemas.microsoft.com/office/drawing/2014/main" id="{6AF0A9D1-DE4E-4F25-1063-2B9EC0C2D492}"/>
                </a:ext>
              </a:extLst>
            </p:cNvPr>
            <p:cNvSpPr/>
            <p:nvPr/>
          </p:nvSpPr>
          <p:spPr>
            <a:xfrm>
              <a:off x="4198346" y="507285"/>
              <a:ext cx="47172" cy="45719"/>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A90F"/>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10C651C3-F95D-18F1-5A88-61564D3CAF4F}"/>
                </a:ext>
              </a:extLst>
            </p:cNvPr>
            <p:cNvGrpSpPr/>
            <p:nvPr/>
          </p:nvGrpSpPr>
          <p:grpSpPr>
            <a:xfrm>
              <a:off x="3786897" y="75633"/>
              <a:ext cx="862350" cy="862350"/>
              <a:chOff x="-1969664" y="2804386"/>
              <a:chExt cx="2071197" cy="2071197"/>
            </a:xfrm>
          </p:grpSpPr>
          <p:sp>
            <p:nvSpPr>
              <p:cNvPr id="19" name="Rectangle 18">
                <a:extLst>
                  <a:ext uri="{FF2B5EF4-FFF2-40B4-BE49-F238E27FC236}">
                    <a16:creationId xmlns:a16="http://schemas.microsoft.com/office/drawing/2014/main" id="{EE592967-165B-EB67-C1FB-A980D7858FFB}"/>
                  </a:ext>
                </a:extLst>
              </p:cNvPr>
              <p:cNvSpPr/>
              <p:nvPr/>
            </p:nvSpPr>
            <p:spPr>
              <a:xfrm>
                <a:off x="-1479344" y="3409244"/>
                <a:ext cx="457200" cy="76255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A90F"/>
                  </a:solidFill>
                  <a:effectLst/>
                  <a:uLnTx/>
                  <a:uFillTx/>
                  <a:latin typeface="Calibri" panose="020F0502020204030204"/>
                  <a:ea typeface="+mn-ea"/>
                  <a:cs typeface="+mn-cs"/>
                </a:endParaRPr>
              </a:p>
            </p:txBody>
          </p:sp>
          <p:pic>
            <p:nvPicPr>
              <p:cNvPr id="20" name="Graphic 19" descr="Left Brain with solid fill">
                <a:extLst>
                  <a:ext uri="{FF2B5EF4-FFF2-40B4-BE49-F238E27FC236}">
                    <a16:creationId xmlns:a16="http://schemas.microsoft.com/office/drawing/2014/main" id="{00CD2061-C0FB-69B7-0217-382DCEA3A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9664" y="2804386"/>
                <a:ext cx="2071197" cy="2071197"/>
              </a:xfrm>
              <a:prstGeom prst="rect">
                <a:avLst/>
              </a:prstGeom>
            </p:spPr>
          </p:pic>
          <p:pic>
            <p:nvPicPr>
              <p:cNvPr id="21" name="Graphic 20" descr="Lock with solid fill">
                <a:extLst>
                  <a:ext uri="{FF2B5EF4-FFF2-40B4-BE49-F238E27FC236}">
                    <a16:creationId xmlns:a16="http://schemas.microsoft.com/office/drawing/2014/main" id="{642F769A-41F5-D73C-48DC-107D95928E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3222" y="3573796"/>
                <a:ext cx="485450" cy="485450"/>
              </a:xfrm>
              <a:prstGeom prst="rect">
                <a:avLst/>
              </a:prstGeom>
            </p:spPr>
          </p:pic>
          <p:pic>
            <p:nvPicPr>
              <p:cNvPr id="22" name="Graphic 21" descr="Robot Hand with solid fill">
                <a:extLst>
                  <a:ext uri="{FF2B5EF4-FFF2-40B4-BE49-F238E27FC236}">
                    <a16:creationId xmlns:a16="http://schemas.microsoft.com/office/drawing/2014/main" id="{0D457B7E-CAA7-2523-D6F7-AF6008113E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9662" y="3839984"/>
                <a:ext cx="529172" cy="529172"/>
              </a:xfrm>
              <a:prstGeom prst="rect">
                <a:avLst/>
              </a:prstGeom>
            </p:spPr>
          </p:pic>
          <p:pic>
            <p:nvPicPr>
              <p:cNvPr id="23" name="Graphic 22" descr="Wi-Fi with solid fill">
                <a:extLst>
                  <a:ext uri="{FF2B5EF4-FFF2-40B4-BE49-F238E27FC236}">
                    <a16:creationId xmlns:a16="http://schemas.microsoft.com/office/drawing/2014/main" id="{E174D375-29AD-27C0-CC61-8F41016173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5606" y="3266490"/>
                <a:ext cx="298834" cy="298834"/>
              </a:xfrm>
              <a:prstGeom prst="rect">
                <a:avLst/>
              </a:prstGeom>
            </p:spPr>
          </p:pic>
          <p:pic>
            <p:nvPicPr>
              <p:cNvPr id="24" name="Graphic 23" descr="Taxi with solid fill">
                <a:extLst>
                  <a:ext uri="{FF2B5EF4-FFF2-40B4-BE49-F238E27FC236}">
                    <a16:creationId xmlns:a16="http://schemas.microsoft.com/office/drawing/2014/main" id="{7F64D039-8711-7296-6394-0794481196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37096" y="3431752"/>
                <a:ext cx="364015" cy="364015"/>
              </a:xfrm>
              <a:prstGeom prst="rect">
                <a:avLst/>
              </a:prstGeom>
            </p:spPr>
          </p:pic>
          <p:pic>
            <p:nvPicPr>
              <p:cNvPr id="25" name="Graphic 24" descr="Plane Window with solid fill">
                <a:extLst>
                  <a:ext uri="{FF2B5EF4-FFF2-40B4-BE49-F238E27FC236}">
                    <a16:creationId xmlns:a16="http://schemas.microsoft.com/office/drawing/2014/main" id="{4E8E6C1B-4B3B-00F8-6041-F1F87F54E5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9662" y="3333557"/>
                <a:ext cx="457200" cy="457200"/>
              </a:xfrm>
              <a:prstGeom prst="rect">
                <a:avLst/>
              </a:prstGeom>
            </p:spPr>
          </p:pic>
          <p:pic>
            <p:nvPicPr>
              <p:cNvPr id="26" name="Graphic 25" descr="Processor with solid fill">
                <a:extLst>
                  <a:ext uri="{FF2B5EF4-FFF2-40B4-BE49-F238E27FC236}">
                    <a16:creationId xmlns:a16="http://schemas.microsoft.com/office/drawing/2014/main" id="{4C747BE3-6B09-D1D3-6C1E-35A2E37B48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1478" y="3933508"/>
                <a:ext cx="426299" cy="426299"/>
              </a:xfrm>
              <a:prstGeom prst="rect">
                <a:avLst/>
              </a:prstGeom>
            </p:spPr>
          </p:pic>
        </p:grpSp>
      </p:grpSp>
      <p:sp>
        <p:nvSpPr>
          <p:cNvPr id="27" name="TextBox 26">
            <a:extLst>
              <a:ext uri="{FF2B5EF4-FFF2-40B4-BE49-F238E27FC236}">
                <a16:creationId xmlns:a16="http://schemas.microsoft.com/office/drawing/2014/main" id="{86791CEE-BD32-AEAE-E8EA-8BD9CDADD8F7}"/>
              </a:ext>
            </a:extLst>
          </p:cNvPr>
          <p:cNvSpPr txBox="1"/>
          <p:nvPr/>
        </p:nvSpPr>
        <p:spPr>
          <a:xfrm>
            <a:off x="7725231" y="284587"/>
            <a:ext cx="3738912" cy="646331"/>
          </a:xfrm>
          <a:prstGeom prst="rect">
            <a:avLst/>
          </a:prstGeom>
          <a:noFill/>
        </p:spPr>
        <p:txBody>
          <a:bodyPr wrap="square" rtlCol="0">
            <a:spAutoFit/>
          </a:bodyPr>
          <a:lstStyle/>
          <a:p>
            <a:pPr algn="ctr"/>
            <a:r>
              <a:rPr lang="en-US" dirty="0">
                <a:solidFill>
                  <a:srgbClr val="FFFFFF"/>
                </a:solidFill>
                <a:latin typeface="Times New Roman" panose="02020603050405020304" pitchFamily="18" charset="0"/>
                <a:cs typeface="Times New Roman" panose="02020603050405020304" pitchFamily="18" charset="0"/>
              </a:rPr>
              <a:t>Autonomous and Intelligent </a:t>
            </a:r>
          </a:p>
          <a:p>
            <a:pPr algn="ctr"/>
            <a:r>
              <a:rPr lang="en-US" dirty="0">
                <a:solidFill>
                  <a:srgbClr val="FFFFFF"/>
                </a:solidFill>
                <a:latin typeface="Times New Roman" panose="02020603050405020304" pitchFamily="18" charset="0"/>
                <a:cs typeface="Times New Roman" panose="02020603050405020304" pitchFamily="18" charset="0"/>
              </a:rPr>
              <a:t>Cyber-Physical Systems Laboratory</a:t>
            </a:r>
          </a:p>
        </p:txBody>
      </p:sp>
    </p:spTree>
    <p:extLst>
      <p:ext uri="{BB962C8B-B14F-4D97-AF65-F5344CB8AC3E}">
        <p14:creationId xmlns:p14="http://schemas.microsoft.com/office/powerpoint/2010/main" val="79936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413759AF-0A70-4A1B-AAE3-6D1065830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181" y="1638781"/>
            <a:ext cx="10429633" cy="2894943"/>
          </a:xfrm>
          <a:prstGeom prst="rect">
            <a:avLst/>
          </a:prstGeom>
        </p:spPr>
      </p:pic>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dirty="0"/>
              <a:t>Different Blocks of </a:t>
            </a:r>
            <a:r>
              <a:rPr lang="en-US" dirty="0" err="1"/>
              <a:t>PreMSat</a:t>
            </a:r>
            <a:endParaRPr lang="en-US" dirty="0"/>
          </a:p>
        </p:txBody>
      </p:sp>
      <p:sp>
        <p:nvSpPr>
          <p:cNvPr id="46" name="Rectangle 45">
            <a:extLst>
              <a:ext uri="{FF2B5EF4-FFF2-40B4-BE49-F238E27FC236}">
                <a16:creationId xmlns:a16="http://schemas.microsoft.com/office/drawing/2014/main" id="{4D9C5842-315F-426E-8D81-B09A9F022B12}"/>
              </a:ext>
            </a:extLst>
          </p:cNvPr>
          <p:cNvSpPr/>
          <p:nvPr/>
        </p:nvSpPr>
        <p:spPr>
          <a:xfrm>
            <a:off x="881184" y="1461650"/>
            <a:ext cx="3142175" cy="32791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3860D38-8539-4831-8196-9DD1B213C42F}"/>
              </a:ext>
            </a:extLst>
          </p:cNvPr>
          <p:cNvSpPr/>
          <p:nvPr/>
        </p:nvSpPr>
        <p:spPr>
          <a:xfrm>
            <a:off x="4690840" y="1444144"/>
            <a:ext cx="2779105" cy="32798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1849613-81E0-41FE-97B5-B4B9A830D9C0}"/>
              </a:ext>
            </a:extLst>
          </p:cNvPr>
          <p:cNvSpPr/>
          <p:nvPr/>
        </p:nvSpPr>
        <p:spPr>
          <a:xfrm>
            <a:off x="7994489" y="3305908"/>
            <a:ext cx="3316327" cy="10550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D46F44C-AF01-4021-BF03-3C6B425E287D}"/>
              </a:ext>
            </a:extLst>
          </p:cNvPr>
          <p:cNvSpPr/>
          <p:nvPr/>
        </p:nvSpPr>
        <p:spPr>
          <a:xfrm>
            <a:off x="2069233" y="2168983"/>
            <a:ext cx="928468" cy="7174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DA4BFEE-751A-4C24-AD25-56DEA5FD619A}"/>
              </a:ext>
            </a:extLst>
          </p:cNvPr>
          <p:cNvSpPr/>
          <p:nvPr/>
        </p:nvSpPr>
        <p:spPr>
          <a:xfrm>
            <a:off x="7994488" y="1644288"/>
            <a:ext cx="3316327" cy="17847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5CF94F-4024-4842-91FF-AA2891839C61}"/>
              </a:ext>
            </a:extLst>
          </p:cNvPr>
          <p:cNvSpPr/>
          <p:nvPr/>
        </p:nvSpPr>
        <p:spPr>
          <a:xfrm>
            <a:off x="4310904" y="5134912"/>
            <a:ext cx="3895835" cy="369332"/>
          </a:xfrm>
          <a:prstGeom prst="rect">
            <a:avLst/>
          </a:prstGeom>
        </p:spPr>
        <p:txBody>
          <a:bodyPr wrap="square">
            <a:spAutoFit/>
          </a:bodyPr>
          <a:lstStyle/>
          <a:p>
            <a:r>
              <a:rPr lang="en-US" b="1" dirty="0">
                <a:solidFill>
                  <a:srgbClr val="FFFF00"/>
                </a:solidFill>
                <a:latin typeface="Georgia" panose="02040502050405020303" pitchFamily="18" charset="0"/>
              </a:rPr>
              <a:t>Different blocks of </a:t>
            </a:r>
            <a:r>
              <a:rPr lang="en-US" b="1" dirty="0" err="1">
                <a:solidFill>
                  <a:srgbClr val="FFFF00"/>
                </a:solidFill>
                <a:latin typeface="Georgia" panose="02040502050405020303" pitchFamily="18" charset="0"/>
              </a:rPr>
              <a:t>PreMSat</a:t>
            </a:r>
            <a:endParaRPr lang="en-US" b="1" dirty="0">
              <a:solidFill>
                <a:srgbClr val="FFFF00"/>
              </a:solidFill>
              <a:latin typeface="Georgia" panose="02040502050405020303" pitchFamily="18" charset="0"/>
            </a:endParaRPr>
          </a:p>
        </p:txBody>
      </p:sp>
      <p:cxnSp>
        <p:nvCxnSpPr>
          <p:cNvPr id="10" name="Straight Arrow Connector 9">
            <a:extLst>
              <a:ext uri="{FF2B5EF4-FFF2-40B4-BE49-F238E27FC236}">
                <a16:creationId xmlns:a16="http://schemas.microsoft.com/office/drawing/2014/main" id="{C81DDA52-0732-4754-BF38-20BCB60B79C5}"/>
              </a:ext>
            </a:extLst>
          </p:cNvPr>
          <p:cNvCxnSpPr>
            <a:cxnSpLocks/>
          </p:cNvCxnSpPr>
          <p:nvPr/>
        </p:nvCxnSpPr>
        <p:spPr>
          <a:xfrm>
            <a:off x="2435646" y="3173866"/>
            <a:ext cx="62855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4" descr="Rotating Arrow">
            <a:extLst>
              <a:ext uri="{FF2B5EF4-FFF2-40B4-BE49-F238E27FC236}">
                <a16:creationId xmlns:a16="http://schemas.microsoft.com/office/drawing/2014/main" id="{241A0E4F-AC29-43EE-B433-7AFFEA6F6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6411" y="2527709"/>
            <a:ext cx="1205805" cy="13429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620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4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5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51" grpId="0" animBg="1"/>
      <p:bldP spid="5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sign, screenshot&#10;&#10;Description automatically generated">
            <a:extLst>
              <a:ext uri="{FF2B5EF4-FFF2-40B4-BE49-F238E27FC236}">
                <a16:creationId xmlns:a16="http://schemas.microsoft.com/office/drawing/2014/main" id="{2423DC64-C628-436A-83BD-7CAF75F2C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 y="2324548"/>
            <a:ext cx="11452860" cy="2208904"/>
          </a:xfrm>
          <a:prstGeom prst="rect">
            <a:avLst/>
          </a:prstGeom>
        </p:spPr>
      </p:pic>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dirty="0"/>
              <a:t>PID Controller Running on CPU</a:t>
            </a:r>
          </a:p>
        </p:txBody>
      </p:sp>
      <p:sp>
        <p:nvSpPr>
          <p:cNvPr id="46" name="Rectangle 45">
            <a:extLst>
              <a:ext uri="{FF2B5EF4-FFF2-40B4-BE49-F238E27FC236}">
                <a16:creationId xmlns:a16="http://schemas.microsoft.com/office/drawing/2014/main" id="{4D9C5842-315F-426E-8D81-B09A9F022B12}"/>
              </a:ext>
            </a:extLst>
          </p:cNvPr>
          <p:cNvSpPr/>
          <p:nvPr/>
        </p:nvSpPr>
        <p:spPr>
          <a:xfrm>
            <a:off x="505586" y="2480310"/>
            <a:ext cx="1551814" cy="1143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3860D38-8539-4831-8196-9DD1B213C42F}"/>
              </a:ext>
            </a:extLst>
          </p:cNvPr>
          <p:cNvSpPr/>
          <p:nvPr/>
        </p:nvSpPr>
        <p:spPr>
          <a:xfrm>
            <a:off x="3982180" y="2161309"/>
            <a:ext cx="2779105" cy="18366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1849613-81E0-41FE-97B5-B4B9A830D9C0}"/>
              </a:ext>
            </a:extLst>
          </p:cNvPr>
          <p:cNvSpPr/>
          <p:nvPr/>
        </p:nvSpPr>
        <p:spPr>
          <a:xfrm>
            <a:off x="7517756" y="2484265"/>
            <a:ext cx="3193263" cy="10550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DA4BFEE-751A-4C24-AD25-56DEA5FD619A}"/>
              </a:ext>
            </a:extLst>
          </p:cNvPr>
          <p:cNvSpPr/>
          <p:nvPr/>
        </p:nvSpPr>
        <p:spPr>
          <a:xfrm>
            <a:off x="10879803" y="2594609"/>
            <a:ext cx="984537" cy="8343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DF34A6-F808-4BB4-9BB0-B5A703940C8B}"/>
              </a:ext>
            </a:extLst>
          </p:cNvPr>
          <p:cNvSpPr/>
          <p:nvPr/>
        </p:nvSpPr>
        <p:spPr>
          <a:xfrm>
            <a:off x="3739404" y="5290965"/>
            <a:ext cx="3895835" cy="369332"/>
          </a:xfrm>
          <a:prstGeom prst="rect">
            <a:avLst/>
          </a:prstGeom>
        </p:spPr>
        <p:txBody>
          <a:bodyPr wrap="square">
            <a:spAutoFit/>
          </a:bodyPr>
          <a:lstStyle/>
          <a:p>
            <a:r>
              <a:rPr lang="en-US" b="1" dirty="0">
                <a:solidFill>
                  <a:srgbClr val="FFFF00"/>
                </a:solidFill>
                <a:latin typeface="Georgia" panose="02040502050405020303" pitchFamily="18" charset="0"/>
              </a:rPr>
              <a:t>PID controller used in </a:t>
            </a:r>
            <a:r>
              <a:rPr lang="en-US" b="1" dirty="0" err="1">
                <a:solidFill>
                  <a:srgbClr val="FFFF00"/>
                </a:solidFill>
                <a:latin typeface="Georgia" panose="02040502050405020303" pitchFamily="18" charset="0"/>
              </a:rPr>
              <a:t>PreMSat</a:t>
            </a:r>
            <a:endParaRPr lang="en-US" b="1" dirty="0">
              <a:solidFill>
                <a:srgbClr val="FFFF00"/>
              </a:solidFill>
              <a:latin typeface="Georgia" panose="02040502050405020303" pitchFamily="18" charset="0"/>
            </a:endParaRPr>
          </a:p>
        </p:txBody>
      </p:sp>
      <p:sp>
        <p:nvSpPr>
          <p:cNvPr id="9" name="Rectangle 8">
            <a:extLst>
              <a:ext uri="{FF2B5EF4-FFF2-40B4-BE49-F238E27FC236}">
                <a16:creationId xmlns:a16="http://schemas.microsoft.com/office/drawing/2014/main" id="{5FD5F77F-265C-4655-90C1-BF92B60506A7}"/>
              </a:ext>
            </a:extLst>
          </p:cNvPr>
          <p:cNvSpPr/>
          <p:nvPr/>
        </p:nvSpPr>
        <p:spPr>
          <a:xfrm>
            <a:off x="5111463" y="3921116"/>
            <a:ext cx="2406293" cy="8343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4D22B1-CC3E-4F6E-A59E-0AD7BACFFEB0}"/>
              </a:ext>
            </a:extLst>
          </p:cNvPr>
          <p:cNvSpPr/>
          <p:nvPr/>
        </p:nvSpPr>
        <p:spPr>
          <a:xfrm>
            <a:off x="2151506" y="2655077"/>
            <a:ext cx="733420" cy="8343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15" descr="blinking-arrow">
            <a:extLst>
              <a:ext uri="{FF2B5EF4-FFF2-40B4-BE49-F238E27FC236}">
                <a16:creationId xmlns:a16="http://schemas.microsoft.com/office/drawing/2014/main" id="{21B2A592-2F4D-488D-AADD-E5ED49A23B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2106" y="2054423"/>
            <a:ext cx="691372" cy="540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5" descr="blinking-arrow">
            <a:extLst>
              <a:ext uri="{FF2B5EF4-FFF2-40B4-BE49-F238E27FC236}">
                <a16:creationId xmlns:a16="http://schemas.microsoft.com/office/drawing/2014/main" id="{A12DA9A0-CB02-4194-82E4-0E8D60E61C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0998380" y="2017887"/>
            <a:ext cx="583103" cy="50505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36810078-1666-4C55-B5A3-102BB4009968}"/>
              </a:ext>
            </a:extLst>
          </p:cNvPr>
          <p:cNvCxnSpPr>
            <a:cxnSpLocks/>
            <a:endCxn id="17" idx="1"/>
          </p:cNvCxnSpPr>
          <p:nvPr/>
        </p:nvCxnSpPr>
        <p:spPr>
          <a:xfrm>
            <a:off x="1327792" y="1656727"/>
            <a:ext cx="3118760" cy="0"/>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6A5CC5-B7E6-4DD3-BD98-8B4612BE11F8}"/>
              </a:ext>
            </a:extLst>
          </p:cNvPr>
          <p:cNvSpPr/>
          <p:nvPr/>
        </p:nvSpPr>
        <p:spPr>
          <a:xfrm>
            <a:off x="4446552" y="1472061"/>
            <a:ext cx="2497643" cy="369332"/>
          </a:xfrm>
          <a:prstGeom prst="rect">
            <a:avLst/>
          </a:prstGeom>
        </p:spPr>
        <p:txBody>
          <a:bodyPr wrap="square">
            <a:spAutoFit/>
          </a:bodyPr>
          <a:lstStyle/>
          <a:p>
            <a:r>
              <a:rPr lang="en-US" b="1" dirty="0">
                <a:solidFill>
                  <a:srgbClr val="FFFF00"/>
                </a:solidFill>
                <a:latin typeface="Georgia" panose="02040502050405020303" pitchFamily="18" charset="0"/>
              </a:rPr>
              <a:t>Minimize the error</a:t>
            </a:r>
          </a:p>
        </p:txBody>
      </p:sp>
      <p:cxnSp>
        <p:nvCxnSpPr>
          <p:cNvPr id="18" name="Straight Connector 17">
            <a:extLst>
              <a:ext uri="{FF2B5EF4-FFF2-40B4-BE49-F238E27FC236}">
                <a16:creationId xmlns:a16="http://schemas.microsoft.com/office/drawing/2014/main" id="{71E05125-85D7-4AC1-9594-46BA99B2B647}"/>
              </a:ext>
            </a:extLst>
          </p:cNvPr>
          <p:cNvCxnSpPr>
            <a:cxnSpLocks/>
            <a:stCxn id="14" idx="1"/>
          </p:cNvCxnSpPr>
          <p:nvPr/>
        </p:nvCxnSpPr>
        <p:spPr>
          <a:xfrm flipV="1">
            <a:off x="1327792" y="1634694"/>
            <a:ext cx="0" cy="344168"/>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3BF1E43-73C2-4FF9-BCBB-85F06F01E3A9}"/>
              </a:ext>
            </a:extLst>
          </p:cNvPr>
          <p:cNvCxnSpPr>
            <a:cxnSpLocks/>
            <a:stCxn id="17" idx="3"/>
          </p:cNvCxnSpPr>
          <p:nvPr/>
        </p:nvCxnSpPr>
        <p:spPr>
          <a:xfrm flipV="1">
            <a:off x="6944195" y="1634694"/>
            <a:ext cx="4338848" cy="22033"/>
          </a:xfrm>
          <a:prstGeom prst="straightConnector1">
            <a:avLst/>
          </a:prstGeom>
          <a:ln w="825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1577F6-14CF-48BC-9239-04CEB976E209}"/>
              </a:ext>
            </a:extLst>
          </p:cNvPr>
          <p:cNvCxnSpPr>
            <a:cxnSpLocks/>
          </p:cNvCxnSpPr>
          <p:nvPr/>
        </p:nvCxnSpPr>
        <p:spPr>
          <a:xfrm flipV="1">
            <a:off x="11283043" y="1599072"/>
            <a:ext cx="0" cy="371401"/>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2930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4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51" grpId="0" animBg="1"/>
      <p:bldP spid="9" grpId="0" animBg="1"/>
      <p:bldP spid="10"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0E84CC-C464-4E24-B0B0-E989B8A51799}"/>
              </a:ext>
            </a:extLst>
          </p:cNvPr>
          <p:cNvPicPr>
            <a:picLocks noChangeAspect="1"/>
          </p:cNvPicPr>
          <p:nvPr/>
        </p:nvPicPr>
        <p:blipFill>
          <a:blip r:embed="rId4"/>
          <a:stretch>
            <a:fillRect/>
          </a:stretch>
        </p:blipFill>
        <p:spPr>
          <a:xfrm>
            <a:off x="7819674" y="1632142"/>
            <a:ext cx="3452994" cy="3589972"/>
          </a:xfrm>
          <a:prstGeom prst="rect">
            <a:avLst/>
          </a:prstGeom>
        </p:spPr>
      </p:pic>
      <p:pic>
        <p:nvPicPr>
          <p:cNvPr id="5" name="Picture 4">
            <a:extLst>
              <a:ext uri="{FF2B5EF4-FFF2-40B4-BE49-F238E27FC236}">
                <a16:creationId xmlns:a16="http://schemas.microsoft.com/office/drawing/2014/main" id="{5C5BA223-D60E-4B7B-8524-0E92EBEF52A4}"/>
              </a:ext>
            </a:extLst>
          </p:cNvPr>
          <p:cNvPicPr>
            <a:picLocks noChangeAspect="1"/>
          </p:cNvPicPr>
          <p:nvPr/>
        </p:nvPicPr>
        <p:blipFill>
          <a:blip r:embed="rId5"/>
          <a:stretch>
            <a:fillRect/>
          </a:stretch>
        </p:blipFill>
        <p:spPr>
          <a:xfrm>
            <a:off x="327660" y="1856570"/>
            <a:ext cx="6628447" cy="3365544"/>
          </a:xfrm>
          <a:prstGeom prst="rect">
            <a:avLst/>
          </a:prstGeom>
        </p:spPr>
      </p:pic>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dirty="0"/>
              <a:t>Prototype and Testbed to Evaluate </a:t>
            </a:r>
            <a:r>
              <a:rPr lang="en-US" dirty="0" err="1"/>
              <a:t>PreMSat</a:t>
            </a:r>
            <a:endParaRPr lang="en-US" dirty="0"/>
          </a:p>
        </p:txBody>
      </p:sp>
      <p:sp>
        <p:nvSpPr>
          <p:cNvPr id="12" name="Rectangle 11">
            <a:extLst>
              <a:ext uri="{FF2B5EF4-FFF2-40B4-BE49-F238E27FC236}">
                <a16:creationId xmlns:a16="http://schemas.microsoft.com/office/drawing/2014/main" id="{938840AE-8341-402D-954B-A4D6730CFE3B}"/>
              </a:ext>
            </a:extLst>
          </p:cNvPr>
          <p:cNvSpPr/>
          <p:nvPr/>
        </p:nvSpPr>
        <p:spPr>
          <a:xfrm>
            <a:off x="2254080" y="5377962"/>
            <a:ext cx="2775606" cy="369332"/>
          </a:xfrm>
          <a:prstGeom prst="rect">
            <a:avLst/>
          </a:prstGeom>
        </p:spPr>
        <p:txBody>
          <a:bodyPr wrap="square">
            <a:spAutoFit/>
          </a:bodyPr>
          <a:lstStyle/>
          <a:p>
            <a:r>
              <a:rPr lang="en-US" b="1" dirty="0">
                <a:solidFill>
                  <a:srgbClr val="FFFF00"/>
                </a:solidFill>
                <a:latin typeface="Georgia" panose="02040502050405020303" pitchFamily="18" charset="0"/>
              </a:rPr>
              <a:t>Prototype of </a:t>
            </a:r>
            <a:r>
              <a:rPr lang="en-US" b="1" dirty="0" err="1">
                <a:solidFill>
                  <a:srgbClr val="FFFF00"/>
                </a:solidFill>
                <a:latin typeface="Georgia" panose="02040502050405020303" pitchFamily="18" charset="0"/>
              </a:rPr>
              <a:t>PreMSat</a:t>
            </a:r>
            <a:endParaRPr lang="en-US" b="1" dirty="0">
              <a:solidFill>
                <a:srgbClr val="FFFF00"/>
              </a:solidFill>
              <a:latin typeface="Georgia" panose="02040502050405020303" pitchFamily="18" charset="0"/>
            </a:endParaRPr>
          </a:p>
        </p:txBody>
      </p:sp>
      <p:sp>
        <p:nvSpPr>
          <p:cNvPr id="13" name="Rectangle 12">
            <a:extLst>
              <a:ext uri="{FF2B5EF4-FFF2-40B4-BE49-F238E27FC236}">
                <a16:creationId xmlns:a16="http://schemas.microsoft.com/office/drawing/2014/main" id="{EC354BB0-CCBD-4DDC-B2DC-35D73775B50B}"/>
              </a:ext>
            </a:extLst>
          </p:cNvPr>
          <p:cNvSpPr/>
          <p:nvPr/>
        </p:nvSpPr>
        <p:spPr>
          <a:xfrm>
            <a:off x="7726812" y="5349094"/>
            <a:ext cx="3623177" cy="369332"/>
          </a:xfrm>
          <a:prstGeom prst="rect">
            <a:avLst/>
          </a:prstGeom>
        </p:spPr>
        <p:txBody>
          <a:bodyPr wrap="square">
            <a:spAutoFit/>
          </a:bodyPr>
          <a:lstStyle/>
          <a:p>
            <a:r>
              <a:rPr lang="en-US" b="1" dirty="0">
                <a:solidFill>
                  <a:srgbClr val="FFFF00"/>
                </a:solidFill>
                <a:latin typeface="Georgia" panose="02040502050405020303" pitchFamily="18" charset="0"/>
              </a:rPr>
              <a:t>Testbed to evaluate </a:t>
            </a:r>
            <a:r>
              <a:rPr lang="en-US" b="1" dirty="0" err="1">
                <a:solidFill>
                  <a:srgbClr val="FFFF00"/>
                </a:solidFill>
                <a:latin typeface="Georgia" panose="02040502050405020303" pitchFamily="18" charset="0"/>
              </a:rPr>
              <a:t>PreMSat</a:t>
            </a:r>
            <a:endParaRPr lang="en-US" b="1" dirty="0">
              <a:solidFill>
                <a:srgbClr val="FFFF00"/>
              </a:solidFill>
              <a:latin typeface="Georgia" panose="02040502050405020303" pitchFamily="18" charset="0"/>
            </a:endParaRPr>
          </a:p>
        </p:txBody>
      </p:sp>
      <p:sp>
        <p:nvSpPr>
          <p:cNvPr id="14" name="Rectangle 13">
            <a:extLst>
              <a:ext uri="{FF2B5EF4-FFF2-40B4-BE49-F238E27FC236}">
                <a16:creationId xmlns:a16="http://schemas.microsoft.com/office/drawing/2014/main" id="{E4C2F0DB-F769-41D7-86E4-A24331508815}"/>
              </a:ext>
            </a:extLst>
          </p:cNvPr>
          <p:cNvSpPr/>
          <p:nvPr/>
        </p:nvSpPr>
        <p:spPr>
          <a:xfrm>
            <a:off x="505586" y="2057400"/>
            <a:ext cx="1906144" cy="3074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DD3322-EFA9-4FED-B3B4-29402D353677}"/>
              </a:ext>
            </a:extLst>
          </p:cNvPr>
          <p:cNvSpPr/>
          <p:nvPr/>
        </p:nvSpPr>
        <p:spPr>
          <a:xfrm>
            <a:off x="3219233" y="1856569"/>
            <a:ext cx="2779105" cy="22239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BFDB76A-55CA-45BA-AD32-9A7459D49382}"/>
              </a:ext>
            </a:extLst>
          </p:cNvPr>
          <p:cNvSpPr/>
          <p:nvPr/>
        </p:nvSpPr>
        <p:spPr>
          <a:xfrm>
            <a:off x="5349240" y="1700722"/>
            <a:ext cx="1769787" cy="35899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258F91-0781-4C65-9E73-04BD564250DB}"/>
              </a:ext>
            </a:extLst>
          </p:cNvPr>
          <p:cNvSpPr/>
          <p:nvPr/>
        </p:nvSpPr>
        <p:spPr>
          <a:xfrm>
            <a:off x="7726812" y="3074670"/>
            <a:ext cx="1634357" cy="2274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920069-CE22-4C20-9690-1C0DE8F63FFC}"/>
              </a:ext>
            </a:extLst>
          </p:cNvPr>
          <p:cNvSpPr/>
          <p:nvPr/>
        </p:nvSpPr>
        <p:spPr>
          <a:xfrm>
            <a:off x="2098544" y="3015108"/>
            <a:ext cx="1261876" cy="1065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1820D3-A48B-4119-A345-C9A24F92FA22}"/>
              </a:ext>
            </a:extLst>
          </p:cNvPr>
          <p:cNvSpPr/>
          <p:nvPr/>
        </p:nvSpPr>
        <p:spPr>
          <a:xfrm>
            <a:off x="7860468" y="2227811"/>
            <a:ext cx="1634357" cy="7872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27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1" grpId="0" animBg="1"/>
      <p:bldP spid="11" grpId="1"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CBBF0A-3DFA-489E-BE40-00DB0FD7800C}"/>
              </a:ext>
            </a:extLst>
          </p:cNvPr>
          <p:cNvPicPr>
            <a:picLocks noChangeAspect="1"/>
          </p:cNvPicPr>
          <p:nvPr/>
        </p:nvPicPr>
        <p:blipFill>
          <a:blip r:embed="rId4"/>
          <a:stretch>
            <a:fillRect/>
          </a:stretch>
        </p:blipFill>
        <p:spPr>
          <a:xfrm>
            <a:off x="414783" y="3074670"/>
            <a:ext cx="11167110" cy="2973819"/>
          </a:xfrm>
          <a:prstGeom prst="rect">
            <a:avLst/>
          </a:prstGeom>
        </p:spPr>
      </p:pic>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dirty="0"/>
              <a:t>Justification of </a:t>
            </a:r>
            <a:r>
              <a:rPr lang="en-US" dirty="0" err="1"/>
              <a:t>PreMSat</a:t>
            </a:r>
            <a:endParaRPr lang="en-US" dirty="0"/>
          </a:p>
        </p:txBody>
      </p:sp>
      <p:sp>
        <p:nvSpPr>
          <p:cNvPr id="13" name="Rectangle 12">
            <a:extLst>
              <a:ext uri="{FF2B5EF4-FFF2-40B4-BE49-F238E27FC236}">
                <a16:creationId xmlns:a16="http://schemas.microsoft.com/office/drawing/2014/main" id="{EC354BB0-CCBD-4DDC-B2DC-35D73775B50B}"/>
              </a:ext>
            </a:extLst>
          </p:cNvPr>
          <p:cNvSpPr/>
          <p:nvPr/>
        </p:nvSpPr>
        <p:spPr>
          <a:xfrm>
            <a:off x="5029686" y="2208579"/>
            <a:ext cx="3085614" cy="646331"/>
          </a:xfrm>
          <a:prstGeom prst="rect">
            <a:avLst/>
          </a:prstGeom>
        </p:spPr>
        <p:txBody>
          <a:bodyPr wrap="square">
            <a:spAutoFit/>
          </a:bodyPr>
          <a:lstStyle/>
          <a:p>
            <a:r>
              <a:rPr lang="en-US" b="1" dirty="0">
                <a:solidFill>
                  <a:srgbClr val="FFFF00"/>
                </a:solidFill>
                <a:latin typeface="Georgia" panose="02040502050405020303" pitchFamily="18" charset="0"/>
              </a:rPr>
              <a:t>Output signal after attack without </a:t>
            </a:r>
            <a:r>
              <a:rPr lang="en-US" b="1" dirty="0" err="1">
                <a:solidFill>
                  <a:srgbClr val="FFFF00"/>
                </a:solidFill>
                <a:latin typeface="Georgia" panose="02040502050405020303" pitchFamily="18" charset="0"/>
              </a:rPr>
              <a:t>PreMSat</a:t>
            </a:r>
            <a:endParaRPr lang="en-US" b="1" dirty="0">
              <a:solidFill>
                <a:srgbClr val="FFFF00"/>
              </a:solidFill>
              <a:latin typeface="Georgia" panose="02040502050405020303" pitchFamily="18" charset="0"/>
            </a:endParaRPr>
          </a:p>
        </p:txBody>
      </p:sp>
      <p:pic>
        <p:nvPicPr>
          <p:cNvPr id="18" name="Picture 115" descr="blinking-arrow">
            <a:extLst>
              <a:ext uri="{FF2B5EF4-FFF2-40B4-BE49-F238E27FC236}">
                <a16:creationId xmlns:a16="http://schemas.microsoft.com/office/drawing/2014/main" id="{243E89AE-1815-41BB-8649-7E001228F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153896" y="2851548"/>
            <a:ext cx="644256" cy="564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via GIPHY | Infographic template powerpoint, Giphy, Animation design">
            <a:extLst>
              <a:ext uri="{FF2B5EF4-FFF2-40B4-BE49-F238E27FC236}">
                <a16:creationId xmlns:a16="http://schemas.microsoft.com/office/drawing/2014/main" id="{0D60937F-340A-4FF8-B98A-7C5CFA1825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9884480" y="2666868"/>
            <a:ext cx="583738" cy="8192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56F0EFE-D5CD-49EE-A1D0-3D6AB9A68B0A}"/>
              </a:ext>
            </a:extLst>
          </p:cNvPr>
          <p:cNvSpPr/>
          <p:nvPr/>
        </p:nvSpPr>
        <p:spPr>
          <a:xfrm>
            <a:off x="8702500" y="2140290"/>
            <a:ext cx="3085614" cy="646331"/>
          </a:xfrm>
          <a:prstGeom prst="rect">
            <a:avLst/>
          </a:prstGeom>
        </p:spPr>
        <p:txBody>
          <a:bodyPr wrap="square">
            <a:spAutoFit/>
          </a:bodyPr>
          <a:lstStyle/>
          <a:p>
            <a:r>
              <a:rPr lang="en-US" b="1" dirty="0">
                <a:solidFill>
                  <a:srgbClr val="FFFF00"/>
                </a:solidFill>
                <a:latin typeface="Georgia" panose="02040502050405020303" pitchFamily="18" charset="0"/>
              </a:rPr>
              <a:t>Output signal after attack with </a:t>
            </a:r>
            <a:r>
              <a:rPr lang="en-US" b="1" dirty="0" err="1">
                <a:solidFill>
                  <a:srgbClr val="FFFF00"/>
                </a:solidFill>
                <a:latin typeface="Georgia" panose="02040502050405020303" pitchFamily="18" charset="0"/>
              </a:rPr>
              <a:t>PreMSat</a:t>
            </a:r>
            <a:endParaRPr lang="en-US" b="1" dirty="0">
              <a:solidFill>
                <a:srgbClr val="FFFF00"/>
              </a:solidFill>
              <a:latin typeface="Georgia" panose="02040502050405020303" pitchFamily="18" charset="0"/>
            </a:endParaRPr>
          </a:p>
        </p:txBody>
      </p:sp>
      <p:sp>
        <p:nvSpPr>
          <p:cNvPr id="21" name="Rectangle 20">
            <a:extLst>
              <a:ext uri="{FF2B5EF4-FFF2-40B4-BE49-F238E27FC236}">
                <a16:creationId xmlns:a16="http://schemas.microsoft.com/office/drawing/2014/main" id="{54680D75-2E83-4767-89F0-AC078E00E166}"/>
              </a:ext>
            </a:extLst>
          </p:cNvPr>
          <p:cNvSpPr/>
          <p:nvPr/>
        </p:nvSpPr>
        <p:spPr>
          <a:xfrm>
            <a:off x="655405" y="2263498"/>
            <a:ext cx="2522194" cy="646331"/>
          </a:xfrm>
          <a:prstGeom prst="rect">
            <a:avLst/>
          </a:prstGeom>
        </p:spPr>
        <p:txBody>
          <a:bodyPr wrap="square">
            <a:spAutoFit/>
          </a:bodyPr>
          <a:lstStyle/>
          <a:p>
            <a:r>
              <a:rPr lang="en-US" b="1" dirty="0">
                <a:solidFill>
                  <a:srgbClr val="FFFF00"/>
                </a:solidFill>
                <a:latin typeface="Georgia" panose="02040502050405020303" pitchFamily="18" charset="0"/>
              </a:rPr>
              <a:t>Output signal before any attack</a:t>
            </a:r>
          </a:p>
        </p:txBody>
      </p:sp>
      <p:pic>
        <p:nvPicPr>
          <p:cNvPr id="22" name="Picture 8" descr="via GIPHY | Infographic template powerpoint, Giphy, Animation design">
            <a:extLst>
              <a:ext uri="{FF2B5EF4-FFF2-40B4-BE49-F238E27FC236}">
                <a16:creationId xmlns:a16="http://schemas.microsoft.com/office/drawing/2014/main" id="{676936DA-60F7-4CF0-A8C4-9B7B751F44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1607468" y="2821708"/>
            <a:ext cx="583738" cy="81928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4740E41D-F3EF-47EE-8DED-6C013ABA5290}"/>
              </a:ext>
            </a:extLst>
          </p:cNvPr>
          <p:cNvCxnSpPr>
            <a:cxnSpLocks/>
            <a:endCxn id="23" idx="1"/>
          </p:cNvCxnSpPr>
          <p:nvPr/>
        </p:nvCxnSpPr>
        <p:spPr>
          <a:xfrm>
            <a:off x="1767912" y="1802992"/>
            <a:ext cx="2026848" cy="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98F61A2-4ACD-426D-B8AC-A1359DE71EAD}"/>
              </a:ext>
            </a:extLst>
          </p:cNvPr>
          <p:cNvSpPr/>
          <p:nvPr/>
        </p:nvSpPr>
        <p:spPr>
          <a:xfrm>
            <a:off x="3794760" y="1479827"/>
            <a:ext cx="4336240" cy="646331"/>
          </a:xfrm>
          <a:prstGeom prst="rect">
            <a:avLst/>
          </a:prstGeom>
        </p:spPr>
        <p:txBody>
          <a:bodyPr wrap="square">
            <a:spAutoFit/>
          </a:bodyPr>
          <a:lstStyle/>
          <a:p>
            <a:r>
              <a:rPr lang="en-US" b="1" dirty="0">
                <a:solidFill>
                  <a:srgbClr val="FFFF00"/>
                </a:solidFill>
                <a:latin typeface="Georgia" panose="02040502050405020303" pitchFamily="18" charset="0"/>
              </a:rPr>
              <a:t>Measuring Correlation Coefficient as Performance metric = ~ 1</a:t>
            </a:r>
          </a:p>
        </p:txBody>
      </p:sp>
      <p:cxnSp>
        <p:nvCxnSpPr>
          <p:cNvPr id="26" name="Straight Connector 25">
            <a:extLst>
              <a:ext uri="{FF2B5EF4-FFF2-40B4-BE49-F238E27FC236}">
                <a16:creationId xmlns:a16="http://schemas.microsoft.com/office/drawing/2014/main" id="{884C8146-07B4-430C-BD0A-2052DB68720B}"/>
              </a:ext>
            </a:extLst>
          </p:cNvPr>
          <p:cNvCxnSpPr>
            <a:cxnSpLocks/>
          </p:cNvCxnSpPr>
          <p:nvPr/>
        </p:nvCxnSpPr>
        <p:spPr>
          <a:xfrm flipV="1">
            <a:off x="1785943" y="1791562"/>
            <a:ext cx="0" cy="33729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A4E73EA-EFFA-4C60-BED0-D018CAC0223E}"/>
              </a:ext>
            </a:extLst>
          </p:cNvPr>
          <p:cNvCxnSpPr>
            <a:cxnSpLocks/>
          </p:cNvCxnSpPr>
          <p:nvPr/>
        </p:nvCxnSpPr>
        <p:spPr>
          <a:xfrm>
            <a:off x="7966782" y="1808740"/>
            <a:ext cx="2026848" cy="1"/>
          </a:xfrm>
          <a:prstGeom prst="straightConnector1">
            <a:avLst/>
          </a:prstGeom>
          <a:ln w="41275">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BD8A5E-4B3A-4993-8461-7512AFDEB9D7}"/>
              </a:ext>
            </a:extLst>
          </p:cNvPr>
          <p:cNvCxnSpPr>
            <a:cxnSpLocks/>
          </p:cNvCxnSpPr>
          <p:nvPr/>
        </p:nvCxnSpPr>
        <p:spPr>
          <a:xfrm flipV="1">
            <a:off x="9982593" y="1802992"/>
            <a:ext cx="0" cy="337298"/>
          </a:xfrm>
          <a:prstGeom prst="line">
            <a:avLst/>
          </a:prstGeom>
          <a:ln w="41275">
            <a:head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730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dirty="0"/>
              <a:t>Testing Different Hall Sensors with </a:t>
            </a:r>
            <a:r>
              <a:rPr lang="en-US" dirty="0" err="1"/>
              <a:t>PreMSat</a:t>
            </a:r>
            <a:endParaRPr lang="en-US" dirty="0"/>
          </a:p>
        </p:txBody>
      </p:sp>
      <p:sp>
        <p:nvSpPr>
          <p:cNvPr id="17" name="TextBox 16">
            <a:extLst>
              <a:ext uri="{FF2B5EF4-FFF2-40B4-BE49-F238E27FC236}">
                <a16:creationId xmlns:a16="http://schemas.microsoft.com/office/drawing/2014/main" id="{0A4C7A14-F337-4697-9399-BAE05A394B5F}"/>
              </a:ext>
            </a:extLst>
          </p:cNvPr>
          <p:cNvSpPr txBox="1"/>
          <p:nvPr/>
        </p:nvSpPr>
        <p:spPr>
          <a:xfrm>
            <a:off x="276860" y="2030947"/>
            <a:ext cx="11441528" cy="400110"/>
          </a:xfrm>
          <a:prstGeom prst="rect">
            <a:avLst/>
          </a:prstGeom>
          <a:noFill/>
        </p:spPr>
        <p:txBody>
          <a:bodyPr wrap="square" rtlCol="0">
            <a:spAutoFit/>
          </a:bodyPr>
          <a:lstStyle/>
          <a:p>
            <a:pPr marL="342900" indent="-342900">
              <a:buFont typeface="Wingdings" panose="05000000000000000000" pitchFamily="2" charset="2"/>
              <a:buChar char="v"/>
            </a:pPr>
            <a:r>
              <a:rPr lang="en-US" sz="2000" dirty="0">
                <a:solidFill>
                  <a:srgbClr val="FFFF00"/>
                </a:solidFill>
                <a:latin typeface="Georgia" panose="02040502050405020303" pitchFamily="18" charset="0"/>
              </a:rPr>
              <a:t>Tested with different strength of  external fake magnetic fields </a:t>
            </a:r>
            <a:r>
              <a:rPr lang="en-US" sz="2000" dirty="0" err="1">
                <a:solidFill>
                  <a:srgbClr val="FFFF00"/>
                </a:solidFill>
                <a:latin typeface="Georgia" panose="02040502050405020303" pitchFamily="18" charset="0"/>
              </a:rPr>
              <a:t>B</a:t>
            </a:r>
            <a:r>
              <a:rPr lang="en-US" sz="2000" baseline="30000" dirty="0" err="1">
                <a:solidFill>
                  <a:srgbClr val="FFFF00"/>
                </a:solidFill>
                <a:latin typeface="Georgia" panose="02040502050405020303" pitchFamily="18" charset="0"/>
              </a:rPr>
              <a:t>v</a:t>
            </a:r>
            <a:r>
              <a:rPr lang="en-US" sz="2000" baseline="-25000" dirty="0" err="1">
                <a:solidFill>
                  <a:srgbClr val="FFFF00"/>
                </a:solidFill>
                <a:latin typeface="Georgia" panose="02040502050405020303" pitchFamily="18" charset="0"/>
              </a:rPr>
              <a:t>external</a:t>
            </a:r>
            <a:endParaRPr lang="en-US" sz="2000" dirty="0">
              <a:solidFill>
                <a:srgbClr val="FFFF00"/>
              </a:solidFill>
              <a:latin typeface="Georgia" panose="02040502050405020303" pitchFamily="18" charset="0"/>
            </a:endParaRPr>
          </a:p>
        </p:txBody>
      </p:sp>
      <p:sp>
        <p:nvSpPr>
          <p:cNvPr id="24" name="TextBox 23">
            <a:extLst>
              <a:ext uri="{FF2B5EF4-FFF2-40B4-BE49-F238E27FC236}">
                <a16:creationId xmlns:a16="http://schemas.microsoft.com/office/drawing/2014/main" id="{E0D24517-0F42-49FA-833C-E1E2390FA481}"/>
              </a:ext>
            </a:extLst>
          </p:cNvPr>
          <p:cNvSpPr txBox="1"/>
          <p:nvPr/>
        </p:nvSpPr>
        <p:spPr>
          <a:xfrm>
            <a:off x="276859" y="1641705"/>
            <a:ext cx="11915141" cy="400110"/>
          </a:xfrm>
          <a:prstGeom prst="rect">
            <a:avLst/>
          </a:prstGeom>
          <a:noFill/>
        </p:spPr>
        <p:txBody>
          <a:bodyPr wrap="square" rtlCol="0">
            <a:spAutoFit/>
          </a:bodyPr>
          <a:lstStyle/>
          <a:p>
            <a:pPr marL="342900" indent="-342900">
              <a:buFont typeface="Wingdings" panose="05000000000000000000" pitchFamily="2" charset="2"/>
              <a:buChar char="v"/>
            </a:pPr>
            <a:r>
              <a:rPr lang="en-US" sz="2000" dirty="0">
                <a:solidFill>
                  <a:srgbClr val="FFFF00"/>
                </a:solidFill>
                <a:latin typeface="Georgia" panose="02040502050405020303" pitchFamily="18" charset="0"/>
              </a:rPr>
              <a:t>Tested within the entire frequency range of 10 different Hall sensors from 4 different manufacturers</a:t>
            </a:r>
          </a:p>
        </p:txBody>
      </p:sp>
      <p:graphicFrame>
        <p:nvGraphicFramePr>
          <p:cNvPr id="3" name="Table 3">
            <a:extLst>
              <a:ext uri="{FF2B5EF4-FFF2-40B4-BE49-F238E27FC236}">
                <a16:creationId xmlns:a16="http://schemas.microsoft.com/office/drawing/2014/main" id="{9F39CB4A-223A-451E-A729-2001E7FBE9DD}"/>
              </a:ext>
            </a:extLst>
          </p:cNvPr>
          <p:cNvGraphicFramePr>
            <a:graphicFrameLocks noGrp="1"/>
          </p:cNvGraphicFramePr>
          <p:nvPr>
            <p:extLst>
              <p:ext uri="{D42A27DB-BD31-4B8C-83A1-F6EECF244321}">
                <p14:modId xmlns:p14="http://schemas.microsoft.com/office/powerpoint/2010/main" val="4170207949"/>
              </p:ext>
            </p:extLst>
          </p:nvPr>
        </p:nvGraphicFramePr>
        <p:xfrm>
          <a:off x="276859" y="2594610"/>
          <a:ext cx="11244774" cy="3578086"/>
        </p:xfrm>
        <a:graphic>
          <a:graphicData uri="http://schemas.openxmlformats.org/drawingml/2006/table">
            <a:tbl>
              <a:tblPr firstRow="1" bandRow="1">
                <a:tableStyleId>{5C22544A-7EE6-4342-B048-85BDC9FD1C3A}</a:tableStyleId>
              </a:tblPr>
              <a:tblGrid>
                <a:gridCol w="417927">
                  <a:extLst>
                    <a:ext uri="{9D8B030D-6E8A-4147-A177-3AD203B41FA5}">
                      <a16:colId xmlns:a16="http://schemas.microsoft.com/office/drawing/2014/main" val="4062416905"/>
                    </a:ext>
                  </a:extLst>
                </a:gridCol>
                <a:gridCol w="1805941">
                  <a:extLst>
                    <a:ext uri="{9D8B030D-6E8A-4147-A177-3AD203B41FA5}">
                      <a16:colId xmlns:a16="http://schemas.microsoft.com/office/drawing/2014/main" val="2782885905"/>
                    </a:ext>
                  </a:extLst>
                </a:gridCol>
                <a:gridCol w="2731769">
                  <a:extLst>
                    <a:ext uri="{9D8B030D-6E8A-4147-A177-3AD203B41FA5}">
                      <a16:colId xmlns:a16="http://schemas.microsoft.com/office/drawing/2014/main" val="1662829111"/>
                    </a:ext>
                  </a:extLst>
                </a:gridCol>
                <a:gridCol w="1440180">
                  <a:extLst>
                    <a:ext uri="{9D8B030D-6E8A-4147-A177-3AD203B41FA5}">
                      <a16:colId xmlns:a16="http://schemas.microsoft.com/office/drawing/2014/main" val="341438495"/>
                    </a:ext>
                  </a:extLst>
                </a:gridCol>
                <a:gridCol w="2974828">
                  <a:extLst>
                    <a:ext uri="{9D8B030D-6E8A-4147-A177-3AD203B41FA5}">
                      <a16:colId xmlns:a16="http://schemas.microsoft.com/office/drawing/2014/main" val="2215349439"/>
                    </a:ext>
                  </a:extLst>
                </a:gridCol>
                <a:gridCol w="1874129">
                  <a:extLst>
                    <a:ext uri="{9D8B030D-6E8A-4147-A177-3AD203B41FA5}">
                      <a16:colId xmlns:a16="http://schemas.microsoft.com/office/drawing/2014/main" val="1761682525"/>
                    </a:ext>
                  </a:extLst>
                </a:gridCol>
              </a:tblGrid>
              <a:tr h="458746">
                <a:tc>
                  <a:txBody>
                    <a:bodyPr/>
                    <a:lstStyle/>
                    <a:p>
                      <a:r>
                        <a:rPr lang="en-US" sz="1400" dirty="0"/>
                        <a:t>SL</a:t>
                      </a:r>
                    </a:p>
                  </a:txBody>
                  <a:tcPr/>
                </a:tc>
                <a:tc>
                  <a:txBody>
                    <a:bodyPr/>
                    <a:lstStyle/>
                    <a:p>
                      <a:r>
                        <a:rPr lang="en-US" sz="1400" dirty="0"/>
                        <a:t>Part#</a:t>
                      </a:r>
                    </a:p>
                  </a:txBody>
                  <a:tcPr/>
                </a:tc>
                <a:tc>
                  <a:txBody>
                    <a:bodyPr/>
                    <a:lstStyle/>
                    <a:p>
                      <a:r>
                        <a:rPr lang="en-US" sz="1400" dirty="0"/>
                        <a:t>Frequency range of  input signal</a:t>
                      </a:r>
                    </a:p>
                  </a:txBody>
                  <a:tcPr/>
                </a:tc>
                <a:tc>
                  <a:txBody>
                    <a:bodyPr/>
                    <a:lstStyle/>
                    <a:p>
                      <a:r>
                        <a:rPr lang="en-US" sz="1400" dirty="0"/>
                        <a:t>Avg. C</a:t>
                      </a:r>
                    </a:p>
                  </a:txBody>
                  <a:tcPr/>
                </a:tc>
                <a:tc>
                  <a:txBody>
                    <a:bodyPr/>
                    <a:lstStyle/>
                    <a:p>
                      <a:r>
                        <a:rPr lang="en-US" sz="1400" dirty="0"/>
                        <a:t>Strength  of the injected field</a:t>
                      </a:r>
                    </a:p>
                  </a:txBody>
                  <a:tcPr/>
                </a:tc>
                <a:tc>
                  <a:txBody>
                    <a:bodyPr/>
                    <a:lstStyle/>
                    <a:p>
                      <a:r>
                        <a:rPr lang="en-US" sz="1400" dirty="0"/>
                        <a:t>Avg. C</a:t>
                      </a:r>
                    </a:p>
                  </a:txBody>
                  <a:tcPr/>
                </a:tc>
                <a:extLst>
                  <a:ext uri="{0D108BD9-81ED-4DB2-BD59-A6C34878D82A}">
                    <a16:rowId xmlns:a16="http://schemas.microsoft.com/office/drawing/2014/main" val="2077860455"/>
                  </a:ext>
                </a:extLst>
              </a:tr>
              <a:tr h="311934">
                <a:tc>
                  <a:txBody>
                    <a:bodyPr/>
                    <a:lstStyle/>
                    <a:p>
                      <a:r>
                        <a:rPr lang="en-US" sz="1400" dirty="0"/>
                        <a:t>1</a:t>
                      </a:r>
                    </a:p>
                  </a:txBody>
                  <a:tcPr/>
                </a:tc>
                <a:tc>
                  <a:txBody>
                    <a:bodyPr/>
                    <a:lstStyle/>
                    <a:p>
                      <a:r>
                        <a:rPr lang="en-US" sz="1400" dirty="0"/>
                        <a:t>ACS718MATR-20B</a:t>
                      </a:r>
                    </a:p>
                  </a:txBody>
                  <a:tcPr/>
                </a:tc>
                <a:tc>
                  <a:txBody>
                    <a:bodyPr/>
                    <a:lstStyle/>
                    <a:p>
                      <a:r>
                        <a:rPr lang="en-US" sz="1400" b="0" i="0" kern="1200" dirty="0">
                          <a:solidFill>
                            <a:schemeClr val="dk1"/>
                          </a:solidFill>
                          <a:effectLst/>
                          <a:latin typeface="+mn-lt"/>
                          <a:ea typeface="+mn-ea"/>
                          <a:cs typeface="+mn-cs"/>
                        </a:rPr>
                        <a:t>0 Hz–40 kHz</a:t>
                      </a:r>
                      <a:endParaRPr lang="en-US" sz="1400" dirty="0"/>
                    </a:p>
                  </a:txBody>
                  <a:tcPr/>
                </a:tc>
                <a:tc>
                  <a:txBody>
                    <a:bodyPr/>
                    <a:lstStyle/>
                    <a:p>
                      <a:r>
                        <a:rPr lang="en-US" sz="1400" dirty="0"/>
                        <a:t>0.94</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0.95</a:t>
                      </a:r>
                    </a:p>
                  </a:txBody>
                  <a:tcPr/>
                </a:tc>
                <a:extLst>
                  <a:ext uri="{0D108BD9-81ED-4DB2-BD59-A6C34878D82A}">
                    <a16:rowId xmlns:a16="http://schemas.microsoft.com/office/drawing/2014/main" val="3626869302"/>
                  </a:ext>
                </a:extLst>
              </a:tr>
              <a:tr h="311934">
                <a:tc>
                  <a:txBody>
                    <a:bodyPr/>
                    <a:lstStyle/>
                    <a:p>
                      <a:r>
                        <a:rPr lang="en-US" sz="1400" dirty="0"/>
                        <a:t>2</a:t>
                      </a:r>
                    </a:p>
                  </a:txBody>
                  <a:tcPr/>
                </a:tc>
                <a:tc>
                  <a:txBody>
                    <a:bodyPr/>
                    <a:lstStyle/>
                    <a:p>
                      <a:r>
                        <a:rPr lang="en-US" sz="1400" dirty="0"/>
                        <a:t>ACS710KLATR-10BB</a:t>
                      </a:r>
                    </a:p>
                  </a:txBody>
                  <a:tcPr/>
                </a:tc>
                <a:tc>
                  <a:txBody>
                    <a:bodyPr/>
                    <a:lstStyle/>
                    <a:p>
                      <a:r>
                        <a:rPr lang="en-US" sz="1400" dirty="0"/>
                        <a:t>0 Hz–120 kHz </a:t>
                      </a:r>
                    </a:p>
                  </a:txBody>
                  <a:tcPr/>
                </a:tc>
                <a:tc>
                  <a:txBody>
                    <a:bodyPr/>
                    <a:lstStyle/>
                    <a:p>
                      <a:r>
                        <a:rPr lang="en-US" sz="1400" dirty="0"/>
                        <a:t>0.94</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0.94</a:t>
                      </a:r>
                    </a:p>
                  </a:txBody>
                  <a:tcPr/>
                </a:tc>
                <a:extLst>
                  <a:ext uri="{0D108BD9-81ED-4DB2-BD59-A6C34878D82A}">
                    <a16:rowId xmlns:a16="http://schemas.microsoft.com/office/drawing/2014/main" val="1474661819"/>
                  </a:ext>
                </a:extLst>
              </a:tr>
              <a:tr h="311934">
                <a:tc>
                  <a:txBody>
                    <a:bodyPr/>
                    <a:lstStyle/>
                    <a:p>
                      <a:r>
                        <a:rPr lang="en-US" sz="1400" dirty="0"/>
                        <a:t>3</a:t>
                      </a:r>
                    </a:p>
                  </a:txBody>
                  <a:tcPr/>
                </a:tc>
                <a:tc>
                  <a:txBody>
                    <a:bodyPr/>
                    <a:lstStyle/>
                    <a:p>
                      <a:r>
                        <a:rPr lang="en-US" sz="1400" dirty="0"/>
                        <a:t>ACS715ELCTR-20A</a:t>
                      </a:r>
                    </a:p>
                  </a:txBody>
                  <a:tcPr/>
                </a:tc>
                <a:tc>
                  <a:txBody>
                    <a:bodyPr/>
                    <a:lstStyle/>
                    <a:p>
                      <a:r>
                        <a:rPr lang="en-US" sz="1400" b="0" i="0" kern="1200" dirty="0">
                          <a:solidFill>
                            <a:schemeClr val="dk1"/>
                          </a:solidFill>
                          <a:effectLst/>
                          <a:latin typeface="+mn-lt"/>
                          <a:ea typeface="+mn-ea"/>
                          <a:cs typeface="+mn-cs"/>
                        </a:rPr>
                        <a:t>0 Hz–80 kHz</a:t>
                      </a:r>
                      <a:endParaRPr lang="en-US" sz="1400" dirty="0"/>
                    </a:p>
                  </a:txBody>
                  <a:tcPr/>
                </a:tc>
                <a:tc>
                  <a:txBody>
                    <a:bodyPr/>
                    <a:lstStyle/>
                    <a:p>
                      <a:r>
                        <a:rPr lang="en-US" sz="1400" dirty="0"/>
                        <a:t>0.96</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0.97</a:t>
                      </a:r>
                    </a:p>
                  </a:txBody>
                  <a:tcPr/>
                </a:tc>
                <a:extLst>
                  <a:ext uri="{0D108BD9-81ED-4DB2-BD59-A6C34878D82A}">
                    <a16:rowId xmlns:a16="http://schemas.microsoft.com/office/drawing/2014/main" val="1043016444"/>
                  </a:ext>
                </a:extLst>
              </a:tr>
              <a:tr h="311934">
                <a:tc>
                  <a:txBody>
                    <a:bodyPr/>
                    <a:lstStyle/>
                    <a:p>
                      <a:r>
                        <a:rPr lang="en-US" sz="1400" dirty="0"/>
                        <a:t>4</a:t>
                      </a:r>
                    </a:p>
                  </a:txBody>
                  <a:tcPr/>
                </a:tc>
                <a:tc>
                  <a:txBody>
                    <a:bodyPr/>
                    <a:lstStyle/>
                    <a:p>
                      <a:r>
                        <a:rPr lang="en-US" sz="1400" dirty="0"/>
                        <a:t>ACS724LLCTR-10AU</a:t>
                      </a:r>
                    </a:p>
                  </a:txBody>
                  <a:tcPr/>
                </a:tc>
                <a:tc>
                  <a:txBody>
                    <a:bodyPr/>
                    <a:lstStyle/>
                    <a:p>
                      <a:r>
                        <a:rPr lang="en-US" sz="1400" b="0" i="0" kern="1200" dirty="0">
                          <a:solidFill>
                            <a:schemeClr val="dk1"/>
                          </a:solidFill>
                          <a:effectLst/>
                          <a:latin typeface="+mn-lt"/>
                          <a:ea typeface="+mn-ea"/>
                          <a:cs typeface="+mn-cs"/>
                        </a:rPr>
                        <a:t>0 Hz–120 kHz</a:t>
                      </a:r>
                      <a:endParaRPr lang="en-US" sz="1400" dirty="0"/>
                    </a:p>
                  </a:txBody>
                  <a:tcPr/>
                </a:tc>
                <a:tc>
                  <a:txBody>
                    <a:bodyPr/>
                    <a:lstStyle/>
                    <a:p>
                      <a:r>
                        <a:rPr lang="en-US" sz="1400" dirty="0"/>
                        <a:t>0.96</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0.95</a:t>
                      </a:r>
                    </a:p>
                  </a:txBody>
                  <a:tcPr/>
                </a:tc>
                <a:extLst>
                  <a:ext uri="{0D108BD9-81ED-4DB2-BD59-A6C34878D82A}">
                    <a16:rowId xmlns:a16="http://schemas.microsoft.com/office/drawing/2014/main" val="1328363604"/>
                  </a:ext>
                </a:extLst>
              </a:tr>
              <a:tr h="311934">
                <a:tc>
                  <a:txBody>
                    <a:bodyPr/>
                    <a:lstStyle/>
                    <a:p>
                      <a:r>
                        <a:rPr lang="en-US" sz="1400" dirty="0"/>
                        <a:t>5</a:t>
                      </a:r>
                    </a:p>
                  </a:txBody>
                  <a:tcPr/>
                </a:tc>
                <a:tc>
                  <a:txBody>
                    <a:bodyPr/>
                    <a:lstStyle/>
                    <a:p>
                      <a:r>
                        <a:rPr lang="en-US" sz="1400" dirty="0"/>
                        <a:t>LTSR 6-NP</a:t>
                      </a:r>
                    </a:p>
                  </a:txBody>
                  <a:tcPr/>
                </a:tc>
                <a:tc>
                  <a:txBody>
                    <a:bodyPr/>
                    <a:lstStyle/>
                    <a:p>
                      <a:r>
                        <a:rPr lang="en-US" sz="1400" b="0" i="0" kern="1200" dirty="0">
                          <a:solidFill>
                            <a:schemeClr val="dk1"/>
                          </a:solidFill>
                          <a:effectLst/>
                          <a:latin typeface="+mn-lt"/>
                          <a:ea typeface="+mn-ea"/>
                          <a:cs typeface="+mn-cs"/>
                        </a:rPr>
                        <a:t>0 Hz–100 kHz </a:t>
                      </a:r>
                      <a:endParaRPr lang="en-US" sz="1400" dirty="0"/>
                    </a:p>
                  </a:txBody>
                  <a:tcPr/>
                </a:tc>
                <a:tc>
                  <a:txBody>
                    <a:bodyPr/>
                    <a:lstStyle/>
                    <a:p>
                      <a:r>
                        <a:rPr lang="en-US" sz="1400" dirty="0"/>
                        <a:t>0.94</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0.94</a:t>
                      </a:r>
                    </a:p>
                  </a:txBody>
                  <a:tcPr/>
                </a:tc>
                <a:extLst>
                  <a:ext uri="{0D108BD9-81ED-4DB2-BD59-A6C34878D82A}">
                    <a16:rowId xmlns:a16="http://schemas.microsoft.com/office/drawing/2014/main" val="1284252166"/>
                  </a:ext>
                </a:extLst>
              </a:tr>
              <a:tr h="311934">
                <a:tc>
                  <a:txBody>
                    <a:bodyPr/>
                    <a:lstStyle/>
                    <a:p>
                      <a:r>
                        <a:rPr lang="en-US" sz="1400" dirty="0"/>
                        <a:t>6</a:t>
                      </a:r>
                    </a:p>
                  </a:txBody>
                  <a:tcPr/>
                </a:tc>
                <a:tc>
                  <a:txBody>
                    <a:bodyPr/>
                    <a:lstStyle/>
                    <a:p>
                      <a:r>
                        <a:rPr lang="en-US" sz="1400" dirty="0"/>
                        <a:t>LV 25 P</a:t>
                      </a:r>
                    </a:p>
                  </a:txBody>
                  <a:tcPr/>
                </a:tc>
                <a:tc>
                  <a:txBody>
                    <a:bodyPr/>
                    <a:lstStyle/>
                    <a:p>
                      <a:r>
                        <a:rPr lang="en-US" sz="1400" b="0" i="0" kern="1200" dirty="0">
                          <a:solidFill>
                            <a:schemeClr val="dk1"/>
                          </a:solidFill>
                          <a:effectLst/>
                          <a:latin typeface="+mn-lt"/>
                          <a:ea typeface="+mn-ea"/>
                          <a:cs typeface="+mn-cs"/>
                        </a:rPr>
                        <a:t>0 Hz–25 kHz</a:t>
                      </a:r>
                      <a:endParaRPr lang="en-US" sz="1400" dirty="0"/>
                    </a:p>
                  </a:txBody>
                  <a:tcPr/>
                </a:tc>
                <a:tc>
                  <a:txBody>
                    <a:bodyPr/>
                    <a:lstStyle/>
                    <a:p>
                      <a:r>
                        <a:rPr lang="en-US" sz="1400" dirty="0"/>
                        <a:t>0.95</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0.95</a:t>
                      </a:r>
                    </a:p>
                  </a:txBody>
                  <a:tcPr/>
                </a:tc>
                <a:extLst>
                  <a:ext uri="{0D108BD9-81ED-4DB2-BD59-A6C34878D82A}">
                    <a16:rowId xmlns:a16="http://schemas.microsoft.com/office/drawing/2014/main" val="756432241"/>
                  </a:ext>
                </a:extLst>
              </a:tr>
              <a:tr h="311934">
                <a:tc>
                  <a:txBody>
                    <a:bodyPr/>
                    <a:lstStyle/>
                    <a:p>
                      <a:r>
                        <a:rPr lang="en-US" sz="1400" dirty="0"/>
                        <a:t>7</a:t>
                      </a:r>
                    </a:p>
                  </a:txBody>
                  <a:tcPr/>
                </a:tc>
                <a:tc>
                  <a:txBody>
                    <a:bodyPr/>
                    <a:lstStyle/>
                    <a:p>
                      <a:r>
                        <a:rPr lang="en-US" sz="1400" dirty="0"/>
                        <a:t>DRV5053OA</a:t>
                      </a:r>
                    </a:p>
                  </a:txBody>
                  <a:tcPr/>
                </a:tc>
                <a:tc>
                  <a:txBody>
                    <a:bodyPr/>
                    <a:lstStyle/>
                    <a:p>
                      <a:r>
                        <a:rPr lang="en-US" sz="1400" b="0" i="0" kern="1200" dirty="0">
                          <a:solidFill>
                            <a:schemeClr val="dk1"/>
                          </a:solidFill>
                          <a:effectLst/>
                          <a:latin typeface="+mn-lt"/>
                          <a:ea typeface="+mn-ea"/>
                          <a:cs typeface="+mn-cs"/>
                        </a:rPr>
                        <a:t>0 Hz–20 Hz </a:t>
                      </a:r>
                      <a:endParaRPr lang="en-US" sz="1400" dirty="0"/>
                    </a:p>
                  </a:txBody>
                  <a:tcPr/>
                </a:tc>
                <a:tc>
                  <a:txBody>
                    <a:bodyPr/>
                    <a:lstStyle/>
                    <a:p>
                      <a:r>
                        <a:rPr lang="en-US" sz="1400" dirty="0"/>
                        <a:t>0.96</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0.96</a:t>
                      </a:r>
                    </a:p>
                  </a:txBody>
                  <a:tcPr/>
                </a:tc>
                <a:extLst>
                  <a:ext uri="{0D108BD9-81ED-4DB2-BD59-A6C34878D82A}">
                    <a16:rowId xmlns:a16="http://schemas.microsoft.com/office/drawing/2014/main" val="1606645569"/>
                  </a:ext>
                </a:extLst>
              </a:tr>
              <a:tr h="311934">
                <a:tc>
                  <a:txBody>
                    <a:bodyPr/>
                    <a:lstStyle/>
                    <a:p>
                      <a:r>
                        <a:rPr lang="en-US" sz="1400" dirty="0"/>
                        <a:t>8</a:t>
                      </a:r>
                    </a:p>
                  </a:txBody>
                  <a:tcPr/>
                </a:tc>
                <a:tc>
                  <a:txBody>
                    <a:bodyPr/>
                    <a:lstStyle/>
                    <a:p>
                      <a:r>
                        <a:rPr lang="en-US" sz="1400" dirty="0"/>
                        <a:t>SS49/SS19</a:t>
                      </a:r>
                    </a:p>
                  </a:txBody>
                  <a:tcPr/>
                </a:tc>
                <a:tc>
                  <a:txBody>
                    <a:bodyPr/>
                    <a:lstStyle/>
                    <a:p>
                      <a:r>
                        <a:rPr lang="en-US" sz="1400" b="0" i="0" kern="1200" dirty="0">
                          <a:solidFill>
                            <a:schemeClr val="dk1"/>
                          </a:solidFill>
                          <a:effectLst/>
                          <a:latin typeface="+mn-lt"/>
                          <a:ea typeface="+mn-ea"/>
                          <a:cs typeface="+mn-cs"/>
                        </a:rPr>
                        <a:t>0 Hz–30 Hz</a:t>
                      </a:r>
                      <a:endParaRPr lang="en-US" sz="1400" dirty="0"/>
                    </a:p>
                  </a:txBody>
                  <a:tcPr/>
                </a:tc>
                <a:tc>
                  <a:txBody>
                    <a:bodyPr/>
                    <a:lstStyle/>
                    <a:p>
                      <a:r>
                        <a:rPr lang="en-US" sz="1400" dirty="0"/>
                        <a:t>0.97</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0.97</a:t>
                      </a:r>
                    </a:p>
                  </a:txBody>
                  <a:tcPr/>
                </a:tc>
                <a:extLst>
                  <a:ext uri="{0D108BD9-81ED-4DB2-BD59-A6C34878D82A}">
                    <a16:rowId xmlns:a16="http://schemas.microsoft.com/office/drawing/2014/main" val="2055114109"/>
                  </a:ext>
                </a:extLst>
              </a:tr>
              <a:tr h="311934">
                <a:tc>
                  <a:txBody>
                    <a:bodyPr/>
                    <a:lstStyle/>
                    <a:p>
                      <a:r>
                        <a:rPr lang="en-US" sz="1400" dirty="0"/>
                        <a:t>9</a:t>
                      </a:r>
                    </a:p>
                  </a:txBody>
                  <a:tcPr/>
                </a:tc>
                <a:tc>
                  <a:txBody>
                    <a:bodyPr/>
                    <a:lstStyle/>
                    <a:p>
                      <a:r>
                        <a:rPr lang="en-US" sz="1400" dirty="0"/>
                        <a:t>SS39ET</a:t>
                      </a:r>
                    </a:p>
                  </a:txBody>
                  <a:tcPr/>
                </a:tc>
                <a:tc>
                  <a:txBody>
                    <a:bodyPr/>
                    <a:lstStyle/>
                    <a:p>
                      <a:r>
                        <a:rPr lang="en-US" sz="1400" b="0" i="0" kern="1200" dirty="0">
                          <a:solidFill>
                            <a:schemeClr val="dk1"/>
                          </a:solidFill>
                          <a:effectLst/>
                          <a:latin typeface="+mn-lt"/>
                          <a:ea typeface="+mn-ea"/>
                          <a:cs typeface="+mn-cs"/>
                        </a:rPr>
                        <a:t>0 Hz–40 Hz</a:t>
                      </a:r>
                      <a:endParaRPr lang="en-US" sz="1400" dirty="0"/>
                    </a:p>
                  </a:txBody>
                  <a:tcPr/>
                </a:tc>
                <a:tc>
                  <a:txBody>
                    <a:bodyPr/>
                    <a:lstStyle/>
                    <a:p>
                      <a:r>
                        <a:rPr lang="en-US" sz="1400" dirty="0"/>
                        <a:t>0.95</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0.96</a:t>
                      </a:r>
                    </a:p>
                  </a:txBody>
                  <a:tcPr/>
                </a:tc>
                <a:extLst>
                  <a:ext uri="{0D108BD9-81ED-4DB2-BD59-A6C34878D82A}">
                    <a16:rowId xmlns:a16="http://schemas.microsoft.com/office/drawing/2014/main" val="2610367179"/>
                  </a:ext>
                </a:extLst>
              </a:tr>
              <a:tr h="311934">
                <a:tc>
                  <a:txBody>
                    <a:bodyPr/>
                    <a:lstStyle/>
                    <a:p>
                      <a:r>
                        <a:rPr lang="en-US" sz="1400" dirty="0"/>
                        <a:t>10</a:t>
                      </a:r>
                    </a:p>
                  </a:txBody>
                  <a:tcPr/>
                </a:tc>
                <a:tc>
                  <a:txBody>
                    <a:bodyPr/>
                    <a:lstStyle/>
                    <a:p>
                      <a:r>
                        <a:rPr lang="en-US" sz="1400" dirty="0"/>
                        <a:t>SS494B</a:t>
                      </a:r>
                    </a:p>
                  </a:txBody>
                  <a:tcPr/>
                </a:tc>
                <a:tc>
                  <a:txBody>
                    <a:bodyPr/>
                    <a:lstStyle/>
                    <a:p>
                      <a:r>
                        <a:rPr lang="en-US" sz="1400" b="0" i="0" kern="1200" dirty="0">
                          <a:solidFill>
                            <a:schemeClr val="dk1"/>
                          </a:solidFill>
                          <a:effectLst/>
                          <a:latin typeface="+mn-lt"/>
                          <a:ea typeface="+mn-ea"/>
                          <a:cs typeface="+mn-cs"/>
                        </a:rPr>
                        <a:t>0 Hz–30 Hz</a:t>
                      </a:r>
                      <a:endParaRPr lang="en-US" sz="1400" dirty="0"/>
                    </a:p>
                  </a:txBody>
                  <a:tcPr/>
                </a:tc>
                <a:tc>
                  <a:txBody>
                    <a:bodyPr/>
                    <a:lstStyle/>
                    <a:p>
                      <a:r>
                        <a:rPr lang="en-US" sz="1400" dirty="0"/>
                        <a:t>0.96</a:t>
                      </a:r>
                    </a:p>
                  </a:txBody>
                  <a:tcPr/>
                </a:tc>
                <a:tc>
                  <a:txBody>
                    <a:bodyPr/>
                    <a:lstStyle/>
                    <a:p>
                      <a:r>
                        <a:rPr lang="en-US" sz="1400" b="0" i="0" kern="1200" dirty="0">
                          <a:solidFill>
                            <a:schemeClr val="dk1"/>
                          </a:solidFill>
                          <a:effectLst/>
                          <a:latin typeface="+mn-lt"/>
                          <a:ea typeface="+mn-ea"/>
                          <a:cs typeface="+mn-cs"/>
                        </a:rPr>
                        <a:t>0 A-t–4200 A-t </a:t>
                      </a:r>
                      <a:endParaRPr lang="en-US" sz="1400" dirty="0"/>
                    </a:p>
                  </a:txBody>
                  <a:tcPr/>
                </a:tc>
                <a:tc>
                  <a:txBody>
                    <a:bodyPr/>
                    <a:lstStyle/>
                    <a:p>
                      <a:r>
                        <a:rPr lang="en-US" sz="1400" dirty="0"/>
                        <a:t>0.94</a:t>
                      </a:r>
                    </a:p>
                  </a:txBody>
                  <a:tcPr/>
                </a:tc>
                <a:extLst>
                  <a:ext uri="{0D108BD9-81ED-4DB2-BD59-A6C34878D82A}">
                    <a16:rowId xmlns:a16="http://schemas.microsoft.com/office/drawing/2014/main" val="2796855500"/>
                  </a:ext>
                </a:extLst>
              </a:tr>
            </a:tbl>
          </a:graphicData>
        </a:graphic>
      </p:graphicFrame>
      <p:sp>
        <p:nvSpPr>
          <p:cNvPr id="25" name="Rectangle 24">
            <a:extLst>
              <a:ext uri="{FF2B5EF4-FFF2-40B4-BE49-F238E27FC236}">
                <a16:creationId xmlns:a16="http://schemas.microsoft.com/office/drawing/2014/main" id="{E2ADADC6-8018-4D73-AC4F-2558CA5DBDE3}"/>
              </a:ext>
            </a:extLst>
          </p:cNvPr>
          <p:cNvSpPr/>
          <p:nvPr/>
        </p:nvSpPr>
        <p:spPr>
          <a:xfrm>
            <a:off x="2377440" y="2431057"/>
            <a:ext cx="4009485" cy="3958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B9D3DE-84CA-47F2-858B-F0DD54C39155}"/>
              </a:ext>
            </a:extLst>
          </p:cNvPr>
          <p:cNvSpPr/>
          <p:nvPr/>
        </p:nvSpPr>
        <p:spPr>
          <a:xfrm>
            <a:off x="6583680" y="2431057"/>
            <a:ext cx="5134708" cy="3958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8701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animBg="1"/>
      <p:bldP spid="25" grpId="1"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EF0A3D5B-8B6C-4D10-803F-2898928D217B}"/>
              </a:ext>
            </a:extLst>
          </p:cNvPr>
          <p:cNvGraphicFramePr>
            <a:graphicFrameLocks noGrp="1"/>
          </p:cNvGraphicFramePr>
          <p:nvPr>
            <p:extLst>
              <p:ext uri="{D42A27DB-BD31-4B8C-83A1-F6EECF244321}">
                <p14:modId xmlns:p14="http://schemas.microsoft.com/office/powerpoint/2010/main" val="525298733"/>
              </p:ext>
            </p:extLst>
          </p:nvPr>
        </p:nvGraphicFramePr>
        <p:xfrm>
          <a:off x="1614218" y="2671754"/>
          <a:ext cx="8766810" cy="3424140"/>
        </p:xfrm>
        <a:graphic>
          <a:graphicData uri="http://schemas.openxmlformats.org/drawingml/2006/table">
            <a:tbl>
              <a:tblPr firstRow="1" bandRow="1">
                <a:tableStyleId>{5C22544A-7EE6-4342-B048-85BDC9FD1C3A}</a:tableStyleId>
              </a:tblPr>
              <a:tblGrid>
                <a:gridCol w="582930">
                  <a:extLst>
                    <a:ext uri="{9D8B030D-6E8A-4147-A177-3AD203B41FA5}">
                      <a16:colId xmlns:a16="http://schemas.microsoft.com/office/drawing/2014/main" val="4062416905"/>
                    </a:ext>
                  </a:extLst>
                </a:gridCol>
                <a:gridCol w="2263140">
                  <a:extLst>
                    <a:ext uri="{9D8B030D-6E8A-4147-A177-3AD203B41FA5}">
                      <a16:colId xmlns:a16="http://schemas.microsoft.com/office/drawing/2014/main" val="2782885905"/>
                    </a:ext>
                  </a:extLst>
                </a:gridCol>
                <a:gridCol w="1380442">
                  <a:extLst>
                    <a:ext uri="{9D8B030D-6E8A-4147-A177-3AD203B41FA5}">
                      <a16:colId xmlns:a16="http://schemas.microsoft.com/office/drawing/2014/main" val="1662829111"/>
                    </a:ext>
                  </a:extLst>
                </a:gridCol>
                <a:gridCol w="1360170">
                  <a:extLst>
                    <a:ext uri="{9D8B030D-6E8A-4147-A177-3AD203B41FA5}">
                      <a16:colId xmlns:a16="http://schemas.microsoft.com/office/drawing/2014/main" val="341438495"/>
                    </a:ext>
                  </a:extLst>
                </a:gridCol>
                <a:gridCol w="1417320">
                  <a:extLst>
                    <a:ext uri="{9D8B030D-6E8A-4147-A177-3AD203B41FA5}">
                      <a16:colId xmlns:a16="http://schemas.microsoft.com/office/drawing/2014/main" val="2215349439"/>
                    </a:ext>
                  </a:extLst>
                </a:gridCol>
                <a:gridCol w="1762808">
                  <a:extLst>
                    <a:ext uri="{9D8B030D-6E8A-4147-A177-3AD203B41FA5}">
                      <a16:colId xmlns:a16="http://schemas.microsoft.com/office/drawing/2014/main" val="1761682525"/>
                    </a:ext>
                  </a:extLst>
                </a:gridCol>
              </a:tblGrid>
              <a:tr h="301547">
                <a:tc>
                  <a:txBody>
                    <a:bodyPr/>
                    <a:lstStyle/>
                    <a:p>
                      <a:r>
                        <a:rPr lang="en-US" sz="1400" dirty="0"/>
                        <a:t>SL</a:t>
                      </a:r>
                    </a:p>
                  </a:txBody>
                  <a:tcPr/>
                </a:tc>
                <a:tc>
                  <a:txBody>
                    <a:bodyPr/>
                    <a:lstStyle/>
                    <a:p>
                      <a:r>
                        <a:rPr lang="en-US" sz="1400" dirty="0"/>
                        <a:t>Part#</a:t>
                      </a:r>
                    </a:p>
                  </a:txBody>
                  <a:tcPr/>
                </a:tc>
                <a:tc>
                  <a:txBody>
                    <a:bodyPr/>
                    <a:lstStyle/>
                    <a:p>
                      <a:r>
                        <a:rPr lang="en-US" sz="1400" dirty="0"/>
                        <a:t>C (0.3 in. thick)</a:t>
                      </a:r>
                    </a:p>
                  </a:txBody>
                  <a:tcPr/>
                </a:tc>
                <a:tc>
                  <a:txBody>
                    <a:bodyPr/>
                    <a:lstStyle/>
                    <a:p>
                      <a:r>
                        <a:rPr lang="en-US" sz="1400" dirty="0"/>
                        <a:t>C (0.5 in. thick)</a:t>
                      </a:r>
                    </a:p>
                  </a:txBody>
                  <a:tcPr/>
                </a:tc>
                <a:tc>
                  <a:txBody>
                    <a:bodyPr/>
                    <a:lstStyle/>
                    <a:p>
                      <a:r>
                        <a:rPr lang="en-US" sz="1400" dirty="0"/>
                        <a:t>C (1 in. thick)</a:t>
                      </a:r>
                    </a:p>
                  </a:txBody>
                  <a:tcPr/>
                </a:tc>
                <a:tc>
                  <a:txBody>
                    <a:bodyPr/>
                    <a:lstStyle/>
                    <a:p>
                      <a:r>
                        <a:rPr lang="en-US" sz="1400" dirty="0"/>
                        <a:t>C (</a:t>
                      </a:r>
                      <a:r>
                        <a:rPr lang="en-US" sz="1400" dirty="0" err="1"/>
                        <a:t>PreMSat</a:t>
                      </a:r>
                      <a:r>
                        <a:rPr lang="en-US" sz="1400" dirty="0"/>
                        <a:t> only)</a:t>
                      </a:r>
                    </a:p>
                  </a:txBody>
                  <a:tcPr/>
                </a:tc>
                <a:extLst>
                  <a:ext uri="{0D108BD9-81ED-4DB2-BD59-A6C34878D82A}">
                    <a16:rowId xmlns:a16="http://schemas.microsoft.com/office/drawing/2014/main" val="2077860455"/>
                  </a:ext>
                </a:extLst>
              </a:tr>
              <a:tr h="311934">
                <a:tc>
                  <a:txBody>
                    <a:bodyPr/>
                    <a:lstStyle/>
                    <a:p>
                      <a:r>
                        <a:rPr lang="en-US" sz="1400" dirty="0"/>
                        <a:t>1</a:t>
                      </a:r>
                    </a:p>
                  </a:txBody>
                  <a:tcPr/>
                </a:tc>
                <a:tc>
                  <a:txBody>
                    <a:bodyPr/>
                    <a:lstStyle/>
                    <a:p>
                      <a:r>
                        <a:rPr lang="en-US" sz="1400" dirty="0"/>
                        <a:t>ACS718MATR-20B</a:t>
                      </a:r>
                    </a:p>
                  </a:txBody>
                  <a:tcPr/>
                </a:tc>
                <a:tc>
                  <a:txBody>
                    <a:bodyPr/>
                    <a:lstStyle/>
                    <a:p>
                      <a:r>
                        <a:rPr lang="en-US" sz="1400" b="0" i="0" kern="1200" dirty="0">
                          <a:solidFill>
                            <a:schemeClr val="dk1"/>
                          </a:solidFill>
                          <a:effectLst/>
                          <a:latin typeface="+mn-lt"/>
                          <a:ea typeface="+mn-ea"/>
                          <a:cs typeface="+mn-cs"/>
                        </a:rPr>
                        <a:t>0.20</a:t>
                      </a:r>
                      <a:endParaRPr lang="en-US" sz="1400" dirty="0"/>
                    </a:p>
                  </a:txBody>
                  <a:tcPr/>
                </a:tc>
                <a:tc>
                  <a:txBody>
                    <a:bodyPr/>
                    <a:lstStyle/>
                    <a:p>
                      <a:r>
                        <a:rPr lang="en-US" sz="1400" dirty="0"/>
                        <a:t>0.26</a:t>
                      </a:r>
                    </a:p>
                  </a:txBody>
                  <a:tcPr/>
                </a:tc>
                <a:tc>
                  <a:txBody>
                    <a:bodyPr/>
                    <a:lstStyle/>
                    <a:p>
                      <a:r>
                        <a:rPr lang="en-US" sz="1400" dirty="0"/>
                        <a:t>0.37</a:t>
                      </a:r>
                    </a:p>
                  </a:txBody>
                  <a:tcPr/>
                </a:tc>
                <a:tc>
                  <a:txBody>
                    <a:bodyPr/>
                    <a:lstStyle/>
                    <a:p>
                      <a:r>
                        <a:rPr lang="en-US" sz="1400" dirty="0"/>
                        <a:t>0.94</a:t>
                      </a:r>
                    </a:p>
                  </a:txBody>
                  <a:tcPr/>
                </a:tc>
                <a:extLst>
                  <a:ext uri="{0D108BD9-81ED-4DB2-BD59-A6C34878D82A}">
                    <a16:rowId xmlns:a16="http://schemas.microsoft.com/office/drawing/2014/main" val="3626869302"/>
                  </a:ext>
                </a:extLst>
              </a:tr>
              <a:tr h="311934">
                <a:tc>
                  <a:txBody>
                    <a:bodyPr/>
                    <a:lstStyle/>
                    <a:p>
                      <a:r>
                        <a:rPr lang="en-US" sz="1400" dirty="0"/>
                        <a:t>2</a:t>
                      </a:r>
                    </a:p>
                  </a:txBody>
                  <a:tcPr/>
                </a:tc>
                <a:tc>
                  <a:txBody>
                    <a:bodyPr/>
                    <a:lstStyle/>
                    <a:p>
                      <a:r>
                        <a:rPr lang="en-US" sz="1400" dirty="0"/>
                        <a:t>ACS710KLATR-10BB</a:t>
                      </a:r>
                    </a:p>
                  </a:txBody>
                  <a:tcPr/>
                </a:tc>
                <a:tc>
                  <a:txBody>
                    <a:bodyPr/>
                    <a:lstStyle/>
                    <a:p>
                      <a:r>
                        <a:rPr lang="en-US" sz="1400" dirty="0"/>
                        <a:t>0.14</a:t>
                      </a:r>
                    </a:p>
                  </a:txBody>
                  <a:tcPr/>
                </a:tc>
                <a:tc>
                  <a:txBody>
                    <a:bodyPr/>
                    <a:lstStyle/>
                    <a:p>
                      <a:r>
                        <a:rPr lang="en-US" sz="1400" dirty="0"/>
                        <a:t>0.21</a:t>
                      </a:r>
                    </a:p>
                  </a:txBody>
                  <a:tcPr/>
                </a:tc>
                <a:tc>
                  <a:txBody>
                    <a:bodyPr/>
                    <a:lstStyle/>
                    <a:p>
                      <a:r>
                        <a:rPr lang="en-US" sz="1400" dirty="0"/>
                        <a:t>0.31</a:t>
                      </a:r>
                    </a:p>
                  </a:txBody>
                  <a:tcPr/>
                </a:tc>
                <a:tc>
                  <a:txBody>
                    <a:bodyPr/>
                    <a:lstStyle/>
                    <a:p>
                      <a:r>
                        <a:rPr lang="en-US" sz="1400" dirty="0"/>
                        <a:t>0.96</a:t>
                      </a:r>
                    </a:p>
                  </a:txBody>
                  <a:tcPr/>
                </a:tc>
                <a:extLst>
                  <a:ext uri="{0D108BD9-81ED-4DB2-BD59-A6C34878D82A}">
                    <a16:rowId xmlns:a16="http://schemas.microsoft.com/office/drawing/2014/main" val="1474661819"/>
                  </a:ext>
                </a:extLst>
              </a:tr>
              <a:tr h="311934">
                <a:tc>
                  <a:txBody>
                    <a:bodyPr/>
                    <a:lstStyle/>
                    <a:p>
                      <a:r>
                        <a:rPr lang="en-US" sz="1400" dirty="0"/>
                        <a:t>3</a:t>
                      </a:r>
                    </a:p>
                  </a:txBody>
                  <a:tcPr/>
                </a:tc>
                <a:tc>
                  <a:txBody>
                    <a:bodyPr/>
                    <a:lstStyle/>
                    <a:p>
                      <a:r>
                        <a:rPr lang="en-US" sz="1400" dirty="0"/>
                        <a:t>ACS715ELCTR-20A</a:t>
                      </a:r>
                    </a:p>
                  </a:txBody>
                  <a:tcPr/>
                </a:tc>
                <a:tc>
                  <a:txBody>
                    <a:bodyPr/>
                    <a:lstStyle/>
                    <a:p>
                      <a:r>
                        <a:rPr lang="en-US" sz="1400" dirty="0"/>
                        <a:t>0.19</a:t>
                      </a:r>
                    </a:p>
                  </a:txBody>
                  <a:tcPr/>
                </a:tc>
                <a:tc>
                  <a:txBody>
                    <a:bodyPr/>
                    <a:lstStyle/>
                    <a:p>
                      <a:r>
                        <a:rPr lang="en-US" sz="1400" dirty="0"/>
                        <a:t>0.27</a:t>
                      </a:r>
                    </a:p>
                  </a:txBody>
                  <a:tcPr/>
                </a:tc>
                <a:tc>
                  <a:txBody>
                    <a:bodyPr/>
                    <a:lstStyle/>
                    <a:p>
                      <a:r>
                        <a:rPr lang="en-US" sz="1400" dirty="0"/>
                        <a:t>0.36</a:t>
                      </a:r>
                    </a:p>
                  </a:txBody>
                  <a:tcPr/>
                </a:tc>
                <a:tc>
                  <a:txBody>
                    <a:bodyPr/>
                    <a:lstStyle/>
                    <a:p>
                      <a:r>
                        <a:rPr lang="en-US" sz="1400" dirty="0"/>
                        <a:t>0.97</a:t>
                      </a:r>
                    </a:p>
                  </a:txBody>
                  <a:tcPr/>
                </a:tc>
                <a:extLst>
                  <a:ext uri="{0D108BD9-81ED-4DB2-BD59-A6C34878D82A}">
                    <a16:rowId xmlns:a16="http://schemas.microsoft.com/office/drawing/2014/main" val="1043016444"/>
                  </a:ext>
                </a:extLst>
              </a:tr>
              <a:tr h="311934">
                <a:tc>
                  <a:txBody>
                    <a:bodyPr/>
                    <a:lstStyle/>
                    <a:p>
                      <a:r>
                        <a:rPr lang="en-US" sz="1400" dirty="0"/>
                        <a:t>4</a:t>
                      </a:r>
                    </a:p>
                  </a:txBody>
                  <a:tcPr/>
                </a:tc>
                <a:tc>
                  <a:txBody>
                    <a:bodyPr/>
                    <a:lstStyle/>
                    <a:p>
                      <a:r>
                        <a:rPr lang="en-US" sz="1400" dirty="0"/>
                        <a:t>ACS724LLCTR-10AU</a:t>
                      </a:r>
                    </a:p>
                  </a:txBody>
                  <a:tcPr/>
                </a:tc>
                <a:tc>
                  <a:txBody>
                    <a:bodyPr/>
                    <a:lstStyle/>
                    <a:p>
                      <a:r>
                        <a:rPr lang="en-US" sz="1400" dirty="0"/>
                        <a:t>0.27</a:t>
                      </a:r>
                    </a:p>
                  </a:txBody>
                  <a:tcPr/>
                </a:tc>
                <a:tc>
                  <a:txBody>
                    <a:bodyPr/>
                    <a:lstStyle/>
                    <a:p>
                      <a:r>
                        <a:rPr lang="en-US" sz="1400" dirty="0"/>
                        <a:t>0.35</a:t>
                      </a:r>
                    </a:p>
                  </a:txBody>
                  <a:tcPr/>
                </a:tc>
                <a:tc>
                  <a:txBody>
                    <a:bodyPr/>
                    <a:lstStyle/>
                    <a:p>
                      <a:r>
                        <a:rPr lang="en-US" sz="1400" dirty="0"/>
                        <a:t>0.39</a:t>
                      </a:r>
                    </a:p>
                  </a:txBody>
                  <a:tcPr/>
                </a:tc>
                <a:tc>
                  <a:txBody>
                    <a:bodyPr/>
                    <a:lstStyle/>
                    <a:p>
                      <a:r>
                        <a:rPr lang="en-US" sz="1400" dirty="0"/>
                        <a:t>0.95</a:t>
                      </a:r>
                    </a:p>
                  </a:txBody>
                  <a:tcPr/>
                </a:tc>
                <a:extLst>
                  <a:ext uri="{0D108BD9-81ED-4DB2-BD59-A6C34878D82A}">
                    <a16:rowId xmlns:a16="http://schemas.microsoft.com/office/drawing/2014/main" val="1328363604"/>
                  </a:ext>
                </a:extLst>
              </a:tr>
              <a:tr h="311934">
                <a:tc>
                  <a:txBody>
                    <a:bodyPr/>
                    <a:lstStyle/>
                    <a:p>
                      <a:r>
                        <a:rPr lang="en-US" sz="1400" dirty="0"/>
                        <a:t>5</a:t>
                      </a:r>
                    </a:p>
                  </a:txBody>
                  <a:tcPr/>
                </a:tc>
                <a:tc>
                  <a:txBody>
                    <a:bodyPr/>
                    <a:lstStyle/>
                    <a:p>
                      <a:r>
                        <a:rPr lang="en-US" sz="1400" dirty="0"/>
                        <a:t>LTSR 6-NP</a:t>
                      </a:r>
                    </a:p>
                  </a:txBody>
                  <a:tcPr/>
                </a:tc>
                <a:tc>
                  <a:txBody>
                    <a:bodyPr/>
                    <a:lstStyle/>
                    <a:p>
                      <a:r>
                        <a:rPr lang="en-US" sz="1400" dirty="0"/>
                        <a:t>0.28</a:t>
                      </a:r>
                    </a:p>
                  </a:txBody>
                  <a:tcPr/>
                </a:tc>
                <a:tc>
                  <a:txBody>
                    <a:bodyPr/>
                    <a:lstStyle/>
                    <a:p>
                      <a:r>
                        <a:rPr lang="en-US" sz="1400" dirty="0"/>
                        <a:t>0.39</a:t>
                      </a:r>
                    </a:p>
                  </a:txBody>
                  <a:tcPr/>
                </a:tc>
                <a:tc>
                  <a:txBody>
                    <a:bodyPr/>
                    <a:lstStyle/>
                    <a:p>
                      <a:r>
                        <a:rPr lang="en-US" sz="1400" dirty="0"/>
                        <a:t>0.41</a:t>
                      </a:r>
                    </a:p>
                  </a:txBody>
                  <a:tcPr/>
                </a:tc>
                <a:tc>
                  <a:txBody>
                    <a:bodyPr/>
                    <a:lstStyle/>
                    <a:p>
                      <a:r>
                        <a:rPr lang="en-US" sz="1400" dirty="0"/>
                        <a:t>0.97</a:t>
                      </a:r>
                    </a:p>
                  </a:txBody>
                  <a:tcPr/>
                </a:tc>
                <a:extLst>
                  <a:ext uri="{0D108BD9-81ED-4DB2-BD59-A6C34878D82A}">
                    <a16:rowId xmlns:a16="http://schemas.microsoft.com/office/drawing/2014/main" val="1284252166"/>
                  </a:ext>
                </a:extLst>
              </a:tr>
              <a:tr h="311934">
                <a:tc>
                  <a:txBody>
                    <a:bodyPr/>
                    <a:lstStyle/>
                    <a:p>
                      <a:r>
                        <a:rPr lang="en-US" sz="1400" dirty="0"/>
                        <a:t>6</a:t>
                      </a:r>
                    </a:p>
                  </a:txBody>
                  <a:tcPr/>
                </a:tc>
                <a:tc>
                  <a:txBody>
                    <a:bodyPr/>
                    <a:lstStyle/>
                    <a:p>
                      <a:r>
                        <a:rPr lang="en-US" sz="1400" dirty="0"/>
                        <a:t>LV 25 P</a:t>
                      </a:r>
                    </a:p>
                  </a:txBody>
                  <a:tcPr/>
                </a:tc>
                <a:tc>
                  <a:txBody>
                    <a:bodyPr/>
                    <a:lstStyle/>
                    <a:p>
                      <a:r>
                        <a:rPr lang="en-US" sz="1400" dirty="0"/>
                        <a:t>0.13</a:t>
                      </a:r>
                    </a:p>
                  </a:txBody>
                  <a:tcPr/>
                </a:tc>
                <a:tc>
                  <a:txBody>
                    <a:bodyPr/>
                    <a:lstStyle/>
                    <a:p>
                      <a:r>
                        <a:rPr lang="en-US" sz="1400" dirty="0"/>
                        <a:t>0.28</a:t>
                      </a:r>
                    </a:p>
                  </a:txBody>
                  <a:tcPr/>
                </a:tc>
                <a:tc>
                  <a:txBody>
                    <a:bodyPr/>
                    <a:lstStyle/>
                    <a:p>
                      <a:r>
                        <a:rPr lang="en-US" sz="1400" dirty="0"/>
                        <a:t>0.38</a:t>
                      </a:r>
                    </a:p>
                  </a:txBody>
                  <a:tcPr/>
                </a:tc>
                <a:tc>
                  <a:txBody>
                    <a:bodyPr/>
                    <a:lstStyle/>
                    <a:p>
                      <a:r>
                        <a:rPr lang="en-US" sz="1400" dirty="0"/>
                        <a:t>0.94</a:t>
                      </a:r>
                    </a:p>
                  </a:txBody>
                  <a:tcPr/>
                </a:tc>
                <a:extLst>
                  <a:ext uri="{0D108BD9-81ED-4DB2-BD59-A6C34878D82A}">
                    <a16:rowId xmlns:a16="http://schemas.microsoft.com/office/drawing/2014/main" val="756432241"/>
                  </a:ext>
                </a:extLst>
              </a:tr>
              <a:tr h="311934">
                <a:tc>
                  <a:txBody>
                    <a:bodyPr/>
                    <a:lstStyle/>
                    <a:p>
                      <a:r>
                        <a:rPr lang="en-US" sz="1400" dirty="0"/>
                        <a:t>7</a:t>
                      </a:r>
                    </a:p>
                  </a:txBody>
                  <a:tcPr/>
                </a:tc>
                <a:tc>
                  <a:txBody>
                    <a:bodyPr/>
                    <a:lstStyle/>
                    <a:p>
                      <a:r>
                        <a:rPr lang="en-US" sz="1400" dirty="0"/>
                        <a:t>DRV5053OA</a:t>
                      </a:r>
                    </a:p>
                  </a:txBody>
                  <a:tcPr/>
                </a:tc>
                <a:tc>
                  <a:txBody>
                    <a:bodyPr/>
                    <a:lstStyle/>
                    <a:p>
                      <a:r>
                        <a:rPr lang="en-US" sz="1400" dirty="0"/>
                        <a:t>0.33</a:t>
                      </a:r>
                    </a:p>
                  </a:txBody>
                  <a:tcPr/>
                </a:tc>
                <a:tc>
                  <a:txBody>
                    <a:bodyPr/>
                    <a:lstStyle/>
                    <a:p>
                      <a:r>
                        <a:rPr lang="en-US" sz="1400" dirty="0"/>
                        <a:t>0.39</a:t>
                      </a:r>
                    </a:p>
                  </a:txBody>
                  <a:tcPr/>
                </a:tc>
                <a:tc>
                  <a:txBody>
                    <a:bodyPr/>
                    <a:lstStyle/>
                    <a:p>
                      <a:r>
                        <a:rPr lang="en-US" sz="1400" dirty="0"/>
                        <a:t>0.42</a:t>
                      </a:r>
                    </a:p>
                  </a:txBody>
                  <a:tcPr/>
                </a:tc>
                <a:tc>
                  <a:txBody>
                    <a:bodyPr/>
                    <a:lstStyle/>
                    <a:p>
                      <a:r>
                        <a:rPr lang="en-US" sz="1400" dirty="0"/>
                        <a:t>0.96</a:t>
                      </a:r>
                    </a:p>
                  </a:txBody>
                  <a:tcPr/>
                </a:tc>
                <a:extLst>
                  <a:ext uri="{0D108BD9-81ED-4DB2-BD59-A6C34878D82A}">
                    <a16:rowId xmlns:a16="http://schemas.microsoft.com/office/drawing/2014/main" val="1606645569"/>
                  </a:ext>
                </a:extLst>
              </a:tr>
              <a:tr h="311934">
                <a:tc>
                  <a:txBody>
                    <a:bodyPr/>
                    <a:lstStyle/>
                    <a:p>
                      <a:r>
                        <a:rPr lang="en-US" sz="1400" dirty="0"/>
                        <a:t>8</a:t>
                      </a:r>
                    </a:p>
                  </a:txBody>
                  <a:tcPr/>
                </a:tc>
                <a:tc>
                  <a:txBody>
                    <a:bodyPr/>
                    <a:lstStyle/>
                    <a:p>
                      <a:r>
                        <a:rPr lang="en-US" sz="1400" dirty="0"/>
                        <a:t>SS49/SS19</a:t>
                      </a:r>
                    </a:p>
                  </a:txBody>
                  <a:tcPr/>
                </a:tc>
                <a:tc>
                  <a:txBody>
                    <a:bodyPr/>
                    <a:lstStyle/>
                    <a:p>
                      <a:r>
                        <a:rPr lang="en-US" sz="1400" dirty="0"/>
                        <a:t>0.10</a:t>
                      </a:r>
                    </a:p>
                  </a:txBody>
                  <a:tcPr/>
                </a:tc>
                <a:tc>
                  <a:txBody>
                    <a:bodyPr/>
                    <a:lstStyle/>
                    <a:p>
                      <a:r>
                        <a:rPr lang="en-US" sz="1400" dirty="0"/>
                        <a:t>0.21</a:t>
                      </a:r>
                    </a:p>
                  </a:txBody>
                  <a:tcPr/>
                </a:tc>
                <a:tc>
                  <a:txBody>
                    <a:bodyPr/>
                    <a:lstStyle/>
                    <a:p>
                      <a:r>
                        <a:rPr lang="en-US" sz="1400" dirty="0"/>
                        <a:t>0.32</a:t>
                      </a:r>
                    </a:p>
                  </a:txBody>
                  <a:tcPr/>
                </a:tc>
                <a:tc>
                  <a:txBody>
                    <a:bodyPr/>
                    <a:lstStyle/>
                    <a:p>
                      <a:r>
                        <a:rPr lang="en-US" sz="1400" dirty="0"/>
                        <a:t>0.96</a:t>
                      </a:r>
                    </a:p>
                  </a:txBody>
                  <a:tcPr/>
                </a:tc>
                <a:extLst>
                  <a:ext uri="{0D108BD9-81ED-4DB2-BD59-A6C34878D82A}">
                    <a16:rowId xmlns:a16="http://schemas.microsoft.com/office/drawing/2014/main" val="2055114109"/>
                  </a:ext>
                </a:extLst>
              </a:tr>
              <a:tr h="311934">
                <a:tc>
                  <a:txBody>
                    <a:bodyPr/>
                    <a:lstStyle/>
                    <a:p>
                      <a:r>
                        <a:rPr lang="en-US" sz="1400" dirty="0"/>
                        <a:t>9</a:t>
                      </a:r>
                    </a:p>
                  </a:txBody>
                  <a:tcPr/>
                </a:tc>
                <a:tc>
                  <a:txBody>
                    <a:bodyPr/>
                    <a:lstStyle/>
                    <a:p>
                      <a:r>
                        <a:rPr lang="en-US" sz="1400" dirty="0"/>
                        <a:t>SS39ET</a:t>
                      </a:r>
                    </a:p>
                  </a:txBody>
                  <a:tcPr/>
                </a:tc>
                <a:tc>
                  <a:txBody>
                    <a:bodyPr/>
                    <a:lstStyle/>
                    <a:p>
                      <a:r>
                        <a:rPr lang="en-US" sz="1400" dirty="0"/>
                        <a:t>0.15</a:t>
                      </a:r>
                    </a:p>
                  </a:txBody>
                  <a:tcPr/>
                </a:tc>
                <a:tc>
                  <a:txBody>
                    <a:bodyPr/>
                    <a:lstStyle/>
                    <a:p>
                      <a:r>
                        <a:rPr lang="en-US" sz="1400" dirty="0"/>
                        <a:t>0.29</a:t>
                      </a:r>
                    </a:p>
                  </a:txBody>
                  <a:tcPr/>
                </a:tc>
                <a:tc>
                  <a:txBody>
                    <a:bodyPr/>
                    <a:lstStyle/>
                    <a:p>
                      <a:r>
                        <a:rPr lang="en-US" sz="1400" dirty="0"/>
                        <a:t>0.35</a:t>
                      </a:r>
                    </a:p>
                  </a:txBody>
                  <a:tcPr/>
                </a:tc>
                <a:tc>
                  <a:txBody>
                    <a:bodyPr/>
                    <a:lstStyle/>
                    <a:p>
                      <a:r>
                        <a:rPr lang="en-US" sz="1400" dirty="0"/>
                        <a:t>0.95</a:t>
                      </a:r>
                    </a:p>
                  </a:txBody>
                  <a:tcPr/>
                </a:tc>
                <a:extLst>
                  <a:ext uri="{0D108BD9-81ED-4DB2-BD59-A6C34878D82A}">
                    <a16:rowId xmlns:a16="http://schemas.microsoft.com/office/drawing/2014/main" val="2610367179"/>
                  </a:ext>
                </a:extLst>
              </a:tr>
              <a:tr h="311934">
                <a:tc>
                  <a:txBody>
                    <a:bodyPr/>
                    <a:lstStyle/>
                    <a:p>
                      <a:r>
                        <a:rPr lang="en-US" sz="1400" dirty="0"/>
                        <a:t>10</a:t>
                      </a:r>
                    </a:p>
                  </a:txBody>
                  <a:tcPr/>
                </a:tc>
                <a:tc>
                  <a:txBody>
                    <a:bodyPr/>
                    <a:lstStyle/>
                    <a:p>
                      <a:r>
                        <a:rPr lang="en-US" sz="1400" dirty="0"/>
                        <a:t>SS494B</a:t>
                      </a:r>
                    </a:p>
                  </a:txBody>
                  <a:tcPr/>
                </a:tc>
                <a:tc>
                  <a:txBody>
                    <a:bodyPr/>
                    <a:lstStyle/>
                    <a:p>
                      <a:r>
                        <a:rPr lang="en-US" sz="1400" dirty="0"/>
                        <a:t>0.25</a:t>
                      </a:r>
                    </a:p>
                  </a:txBody>
                  <a:tcPr/>
                </a:tc>
                <a:tc>
                  <a:txBody>
                    <a:bodyPr/>
                    <a:lstStyle/>
                    <a:p>
                      <a:r>
                        <a:rPr lang="en-US" sz="1400" dirty="0"/>
                        <a:t>0.32</a:t>
                      </a:r>
                    </a:p>
                  </a:txBody>
                  <a:tcPr/>
                </a:tc>
                <a:tc>
                  <a:txBody>
                    <a:bodyPr/>
                    <a:lstStyle/>
                    <a:p>
                      <a:r>
                        <a:rPr lang="en-US" sz="1400" dirty="0"/>
                        <a:t>0.37</a:t>
                      </a:r>
                    </a:p>
                  </a:txBody>
                  <a:tcPr/>
                </a:tc>
                <a:tc>
                  <a:txBody>
                    <a:bodyPr/>
                    <a:lstStyle/>
                    <a:p>
                      <a:r>
                        <a:rPr lang="en-US" sz="1400" dirty="0"/>
                        <a:t>0.94</a:t>
                      </a:r>
                    </a:p>
                  </a:txBody>
                  <a:tcPr/>
                </a:tc>
                <a:extLst>
                  <a:ext uri="{0D108BD9-81ED-4DB2-BD59-A6C34878D82A}">
                    <a16:rowId xmlns:a16="http://schemas.microsoft.com/office/drawing/2014/main" val="2796855500"/>
                  </a:ext>
                </a:extLst>
              </a:tr>
            </a:tbl>
          </a:graphicData>
        </a:graphic>
      </p:graphicFrame>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dirty="0"/>
              <a:t>Comparing </a:t>
            </a:r>
            <a:r>
              <a:rPr lang="en-US" dirty="0" err="1"/>
              <a:t>PreMSat</a:t>
            </a:r>
            <a:r>
              <a:rPr lang="en-US" dirty="0"/>
              <a:t> with a Ferromagnetic Shield</a:t>
            </a:r>
          </a:p>
        </p:txBody>
      </p:sp>
      <p:sp>
        <p:nvSpPr>
          <p:cNvPr id="17" name="TextBox 16">
            <a:extLst>
              <a:ext uri="{FF2B5EF4-FFF2-40B4-BE49-F238E27FC236}">
                <a16:creationId xmlns:a16="http://schemas.microsoft.com/office/drawing/2014/main" id="{0A4C7A14-F337-4697-9399-BAE05A394B5F}"/>
              </a:ext>
            </a:extLst>
          </p:cNvPr>
          <p:cNvSpPr txBox="1"/>
          <p:nvPr/>
        </p:nvSpPr>
        <p:spPr>
          <a:xfrm>
            <a:off x="276859" y="1848573"/>
            <a:ext cx="11441528" cy="707886"/>
          </a:xfrm>
          <a:prstGeom prst="rect">
            <a:avLst/>
          </a:prstGeom>
          <a:noFill/>
        </p:spPr>
        <p:txBody>
          <a:bodyPr wrap="square" rtlCol="0">
            <a:spAutoFit/>
          </a:bodyPr>
          <a:lstStyle/>
          <a:p>
            <a:pPr marL="342900" indent="-342900">
              <a:buFont typeface="Wingdings" panose="05000000000000000000" pitchFamily="2" charset="2"/>
              <a:buChar char="v"/>
            </a:pPr>
            <a:r>
              <a:rPr lang="en-US" sz="2000" dirty="0">
                <a:solidFill>
                  <a:srgbClr val="FFFF00"/>
                </a:solidFill>
                <a:latin typeface="Georgia" panose="02040502050405020303" pitchFamily="18" charset="0"/>
              </a:rPr>
              <a:t>Shield can be saturated at high magnetic field. Therefore, its shielding property gets diminished</a:t>
            </a:r>
          </a:p>
          <a:p>
            <a:pPr marL="342900" indent="-342900">
              <a:buFont typeface="Wingdings" panose="05000000000000000000" pitchFamily="2" charset="2"/>
              <a:buChar char="v"/>
            </a:pPr>
            <a:r>
              <a:rPr lang="en-US" sz="2000" dirty="0" err="1">
                <a:solidFill>
                  <a:srgbClr val="FFFF00"/>
                </a:solidFill>
                <a:latin typeface="Georgia" panose="02040502050405020303" pitchFamily="18" charset="0"/>
              </a:rPr>
              <a:t>PreMSat</a:t>
            </a:r>
            <a:r>
              <a:rPr lang="en-US" sz="2000" dirty="0">
                <a:solidFill>
                  <a:srgbClr val="FFFF00"/>
                </a:solidFill>
                <a:latin typeface="Georgia" panose="02040502050405020303" pitchFamily="18" charset="0"/>
              </a:rPr>
              <a:t> provides good defense compared to shield against strong magnetic field </a:t>
            </a:r>
            <a:r>
              <a:rPr lang="en-US" sz="2000" dirty="0" err="1">
                <a:solidFill>
                  <a:srgbClr val="FFFF00"/>
                </a:solidFill>
                <a:latin typeface="Georgia" panose="02040502050405020303" pitchFamily="18" charset="0"/>
              </a:rPr>
              <a:t>B</a:t>
            </a:r>
            <a:r>
              <a:rPr lang="en-US" sz="2000" baseline="30000" dirty="0" err="1">
                <a:solidFill>
                  <a:srgbClr val="FFFF00"/>
                </a:solidFill>
                <a:latin typeface="Georgia" panose="02040502050405020303" pitchFamily="18" charset="0"/>
              </a:rPr>
              <a:t>v</a:t>
            </a:r>
            <a:r>
              <a:rPr lang="en-US" sz="2000" baseline="-25000" dirty="0" err="1">
                <a:solidFill>
                  <a:srgbClr val="FFFF00"/>
                </a:solidFill>
                <a:latin typeface="Georgia" panose="02040502050405020303" pitchFamily="18" charset="0"/>
              </a:rPr>
              <a:t>external</a:t>
            </a:r>
            <a:endParaRPr lang="en-US" sz="2000" dirty="0">
              <a:solidFill>
                <a:srgbClr val="FFFF00"/>
              </a:solidFill>
              <a:latin typeface="Georgia" panose="02040502050405020303" pitchFamily="18" charset="0"/>
            </a:endParaRPr>
          </a:p>
        </p:txBody>
      </p:sp>
      <p:sp>
        <p:nvSpPr>
          <p:cNvPr id="24" name="TextBox 23">
            <a:extLst>
              <a:ext uri="{FF2B5EF4-FFF2-40B4-BE49-F238E27FC236}">
                <a16:creationId xmlns:a16="http://schemas.microsoft.com/office/drawing/2014/main" id="{E0D24517-0F42-49FA-833C-E1E2390FA481}"/>
              </a:ext>
            </a:extLst>
          </p:cNvPr>
          <p:cNvSpPr txBox="1"/>
          <p:nvPr/>
        </p:nvSpPr>
        <p:spPr>
          <a:xfrm>
            <a:off x="276859" y="1515544"/>
            <a:ext cx="11915141" cy="400110"/>
          </a:xfrm>
          <a:prstGeom prst="rect">
            <a:avLst/>
          </a:prstGeom>
          <a:noFill/>
        </p:spPr>
        <p:txBody>
          <a:bodyPr wrap="square" rtlCol="0">
            <a:spAutoFit/>
          </a:bodyPr>
          <a:lstStyle/>
          <a:p>
            <a:pPr marL="342900" indent="-342900">
              <a:buFont typeface="Wingdings" panose="05000000000000000000" pitchFamily="2" charset="2"/>
              <a:buChar char="v"/>
            </a:pPr>
            <a:r>
              <a:rPr lang="en-US" sz="2000" dirty="0">
                <a:solidFill>
                  <a:srgbClr val="FFFF00"/>
                </a:solidFill>
                <a:latin typeface="Georgia" panose="02040502050405020303" pitchFamily="18" charset="0"/>
              </a:rPr>
              <a:t>Increase of shield thickness provides better shielding</a:t>
            </a:r>
          </a:p>
        </p:txBody>
      </p:sp>
      <p:sp>
        <p:nvSpPr>
          <p:cNvPr id="14" name="Rectangle 13">
            <a:extLst>
              <a:ext uri="{FF2B5EF4-FFF2-40B4-BE49-F238E27FC236}">
                <a16:creationId xmlns:a16="http://schemas.microsoft.com/office/drawing/2014/main" id="{15C71548-2430-499A-8908-27494381E29B}"/>
              </a:ext>
            </a:extLst>
          </p:cNvPr>
          <p:cNvSpPr/>
          <p:nvPr/>
        </p:nvSpPr>
        <p:spPr>
          <a:xfrm>
            <a:off x="4137852" y="2442292"/>
            <a:ext cx="4617527" cy="38327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E8AE5-B4B9-4D37-98ED-C4AC53FA8D10}"/>
              </a:ext>
            </a:extLst>
          </p:cNvPr>
          <p:cNvSpPr/>
          <p:nvPr/>
        </p:nvSpPr>
        <p:spPr>
          <a:xfrm>
            <a:off x="8491688" y="2626034"/>
            <a:ext cx="2086094" cy="36033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846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fade">
                                      <p:cBhvr>
                                        <p:cTn id="31"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animBg="1"/>
      <p:bldP spid="14" grpId="1"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dirty="0"/>
              <a:t>Limitations</a:t>
            </a:r>
          </a:p>
        </p:txBody>
      </p:sp>
      <p:sp>
        <p:nvSpPr>
          <p:cNvPr id="18" name="TextBox 17">
            <a:extLst>
              <a:ext uri="{FF2B5EF4-FFF2-40B4-BE49-F238E27FC236}">
                <a16:creationId xmlns:a16="http://schemas.microsoft.com/office/drawing/2014/main" id="{F5D32A56-D5DA-4146-8F5B-8F38A269E2AD}"/>
              </a:ext>
            </a:extLst>
          </p:cNvPr>
          <p:cNvSpPr txBox="1"/>
          <p:nvPr/>
        </p:nvSpPr>
        <p:spPr>
          <a:xfrm>
            <a:off x="114300" y="1331506"/>
            <a:ext cx="12077700" cy="4538230"/>
          </a:xfrm>
          <a:prstGeom prst="rect">
            <a:avLst/>
          </a:prstGeom>
          <a:noFill/>
        </p:spPr>
        <p:txBody>
          <a:bodyPr wrap="square">
            <a:spAutoFit/>
          </a:bodyPr>
          <a:lstStyle/>
          <a:p>
            <a:pPr marL="342900" indent="-342900">
              <a:lnSpc>
                <a:spcPct val="150000"/>
              </a:lnSpc>
              <a:buFont typeface="Wingdings" panose="05000000000000000000" pitchFamily="2" charset="2"/>
              <a:buChar char="v"/>
            </a:pPr>
            <a:r>
              <a:rPr lang="en-US" sz="2800" dirty="0" err="1">
                <a:latin typeface="Georgia" panose="02040502050405020303" pitchFamily="18" charset="0"/>
              </a:rPr>
              <a:t>PreMSat</a:t>
            </a:r>
            <a:r>
              <a:rPr lang="en-US" sz="2800" dirty="0">
                <a:latin typeface="Georgia" panose="02040502050405020303" pitchFamily="18" charset="0"/>
              </a:rPr>
              <a:t> consumes 0 - 3 W power while generating a strong internal field</a:t>
            </a:r>
          </a:p>
          <a:p>
            <a:pPr marL="342900" indent="-342900">
              <a:lnSpc>
                <a:spcPct val="150000"/>
              </a:lnSpc>
              <a:buFont typeface="Wingdings" panose="05000000000000000000" pitchFamily="2" charset="2"/>
              <a:buChar char="v"/>
            </a:pPr>
            <a:r>
              <a:rPr lang="en-US" sz="2800" dirty="0">
                <a:latin typeface="Georgia" panose="02040502050405020303" pitchFamily="18" charset="0"/>
              </a:rPr>
              <a:t>Non-zero settling time 23 </a:t>
            </a:r>
            <a:r>
              <a:rPr lang="el-GR" sz="2800" dirty="0">
                <a:latin typeface="Calibri" panose="020F0502020204030204" pitchFamily="34" charset="0"/>
                <a:cs typeface="Calibri" panose="020F0502020204030204" pitchFamily="34" charset="0"/>
              </a:rPr>
              <a:t>μ</a:t>
            </a:r>
            <a:r>
              <a:rPr lang="en-US" sz="2800" dirty="0">
                <a:latin typeface="Georgia" panose="02040502050405020303" pitchFamily="18" charset="0"/>
              </a:rPr>
              <a:t>s of the PID controller contributes to the real-time requirement of the defense</a:t>
            </a:r>
          </a:p>
          <a:p>
            <a:pPr marL="342900" indent="-342900">
              <a:lnSpc>
                <a:spcPct val="150000"/>
              </a:lnSpc>
              <a:buFont typeface="Wingdings" panose="05000000000000000000" pitchFamily="2" charset="2"/>
              <a:buChar char="v"/>
            </a:pPr>
            <a:r>
              <a:rPr lang="en-US" sz="2800" dirty="0">
                <a:latin typeface="Georgia" panose="02040502050405020303" pitchFamily="18" charset="0"/>
              </a:rPr>
              <a:t>Non-zero (&lt;1%) steady-state error of the PID controller adds error in the output</a:t>
            </a:r>
          </a:p>
          <a:p>
            <a:pPr marL="342900" indent="-342900">
              <a:lnSpc>
                <a:spcPct val="150000"/>
              </a:lnSpc>
              <a:buFont typeface="Wingdings" panose="05000000000000000000" pitchFamily="2" charset="2"/>
              <a:buChar char="v"/>
            </a:pPr>
            <a:r>
              <a:rPr lang="en-US" sz="2800" dirty="0">
                <a:latin typeface="Georgia" panose="02040502050405020303" pitchFamily="18" charset="0"/>
              </a:rPr>
              <a:t>Upper limit strength of the prototype~ 4200 A-t MMF</a:t>
            </a:r>
          </a:p>
          <a:p>
            <a:pPr marL="342900" indent="-342900">
              <a:lnSpc>
                <a:spcPct val="150000"/>
              </a:lnSpc>
              <a:buFont typeface="Wingdings" panose="05000000000000000000" pitchFamily="2" charset="2"/>
              <a:buChar char="v"/>
            </a:pPr>
            <a:r>
              <a:rPr lang="en-US" sz="2800" dirty="0">
                <a:latin typeface="Georgia" panose="02040502050405020303" pitchFamily="18" charset="0"/>
              </a:rPr>
              <a:t>Upper limit frequency ~ 30kHz</a:t>
            </a:r>
          </a:p>
        </p:txBody>
      </p:sp>
    </p:spTree>
    <p:custDataLst>
      <p:tags r:id="rId1"/>
    </p:custDataLst>
    <p:extLst>
      <p:ext uri="{BB962C8B-B14F-4D97-AF65-F5344CB8AC3E}">
        <p14:creationId xmlns:p14="http://schemas.microsoft.com/office/powerpoint/2010/main" val="40762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dirty="0"/>
              <a:t>Work Summary</a:t>
            </a:r>
          </a:p>
        </p:txBody>
      </p:sp>
      <p:sp>
        <p:nvSpPr>
          <p:cNvPr id="18" name="TextBox 17">
            <a:extLst>
              <a:ext uri="{FF2B5EF4-FFF2-40B4-BE49-F238E27FC236}">
                <a16:creationId xmlns:a16="http://schemas.microsoft.com/office/drawing/2014/main" id="{F5D32A56-D5DA-4146-8F5B-8F38A269E2AD}"/>
              </a:ext>
            </a:extLst>
          </p:cNvPr>
          <p:cNvSpPr txBox="1"/>
          <p:nvPr/>
        </p:nvSpPr>
        <p:spPr>
          <a:xfrm>
            <a:off x="114300" y="1331506"/>
            <a:ext cx="12077700" cy="2599238"/>
          </a:xfrm>
          <a:prstGeom prst="rect">
            <a:avLst/>
          </a:prstGeom>
          <a:noFill/>
        </p:spPr>
        <p:txBody>
          <a:bodyPr wrap="square">
            <a:spAutoFit/>
          </a:bodyPr>
          <a:lstStyle/>
          <a:p>
            <a:pPr marL="342900" indent="-342900">
              <a:lnSpc>
                <a:spcPct val="150000"/>
              </a:lnSpc>
              <a:buFont typeface="Wingdings" panose="05000000000000000000" pitchFamily="2" charset="2"/>
              <a:buChar char="v"/>
            </a:pPr>
            <a:r>
              <a:rPr lang="en-US" sz="2800" dirty="0">
                <a:latin typeface="Georgia" panose="02040502050405020303" pitchFamily="18" charset="0"/>
              </a:rPr>
              <a:t> Introduce the saturation attack and lack of work along this direction</a:t>
            </a:r>
          </a:p>
          <a:p>
            <a:pPr marL="342900" indent="-342900">
              <a:lnSpc>
                <a:spcPct val="150000"/>
              </a:lnSpc>
              <a:buFont typeface="Wingdings" panose="05000000000000000000" pitchFamily="2" charset="2"/>
              <a:buChar char="v"/>
            </a:pPr>
            <a:r>
              <a:rPr lang="en-US" sz="2800" dirty="0">
                <a:latin typeface="Georgia" panose="02040502050405020303" pitchFamily="18" charset="0"/>
              </a:rPr>
              <a:t> Provide a d</a:t>
            </a:r>
            <a:r>
              <a:rPr lang="en-US" sz="2800" spc="200" dirty="0">
                <a:latin typeface="Georgia" panose="02040502050405020303" pitchFamily="18" charset="0"/>
                <a:sym typeface="Wingdings" pitchFamily="2" charset="2"/>
              </a:rPr>
              <a:t>efense against the saturation attack for Hall sensors</a:t>
            </a:r>
          </a:p>
          <a:p>
            <a:pPr marL="342900" indent="-342900">
              <a:lnSpc>
                <a:spcPct val="150000"/>
              </a:lnSpc>
              <a:buFont typeface="Wingdings" panose="05000000000000000000" pitchFamily="2" charset="2"/>
              <a:buChar char="v"/>
            </a:pPr>
            <a:r>
              <a:rPr lang="en-US" sz="2800" dirty="0">
                <a:latin typeface="Georgia" panose="02040502050405020303" pitchFamily="18" charset="0"/>
              </a:rPr>
              <a:t> Provide a prototype, justification, and evaluation of our defense</a:t>
            </a:r>
          </a:p>
          <a:p>
            <a:pPr marL="342900" indent="-342900">
              <a:lnSpc>
                <a:spcPct val="150000"/>
              </a:lnSpc>
              <a:buFont typeface="Wingdings" panose="05000000000000000000" pitchFamily="2" charset="2"/>
              <a:buChar char="v"/>
            </a:pPr>
            <a:r>
              <a:rPr lang="en-US" sz="2800" dirty="0">
                <a:latin typeface="Georgia" panose="02040502050405020303" pitchFamily="18" charset="0"/>
              </a:rPr>
              <a:t> Provide limitations of our defense</a:t>
            </a:r>
          </a:p>
        </p:txBody>
      </p:sp>
    </p:spTree>
    <p:custDataLst>
      <p:tags r:id="rId1"/>
    </p:custDataLst>
    <p:extLst>
      <p:ext uri="{BB962C8B-B14F-4D97-AF65-F5344CB8AC3E}">
        <p14:creationId xmlns:p14="http://schemas.microsoft.com/office/powerpoint/2010/main" val="338841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17"/>
          <p:cNvSpPr txBox="1">
            <a:spLocks noGrp="1"/>
          </p:cNvSpPr>
          <p:nvPr>
            <p:ph type="title"/>
          </p:nvPr>
        </p:nvSpPr>
        <p:spPr>
          <a:xfrm>
            <a:off x="1195754" y="472233"/>
            <a:ext cx="9937819" cy="994200"/>
          </a:xfrm>
          <a:prstGeom prst="rect">
            <a:avLst/>
          </a:prstGeom>
          <a:noFill/>
          <a:ln>
            <a:noFill/>
          </a:ln>
        </p:spPr>
        <p:txBody>
          <a:bodyPr spcFirstLastPara="1" vert="horz" wrap="square" lIns="68575" tIns="34275" rIns="68575" bIns="34275" rtlCol="0" anchor="ctr" anchorCtr="0">
            <a:noAutofit/>
          </a:bodyPr>
          <a:lstStyle/>
          <a:p>
            <a:r>
              <a:rPr lang="en-US" sz="4000" dirty="0">
                <a:solidFill>
                  <a:srgbClr val="82E782"/>
                </a:solidFill>
                <a:latin typeface="Georgia" panose="02040502050405020303" pitchFamily="18" charset="0"/>
              </a:rPr>
              <a:t>Questions</a:t>
            </a:r>
            <a:endParaRPr sz="4000" dirty="0">
              <a:solidFill>
                <a:srgbClr val="E06666"/>
              </a:solidFill>
              <a:latin typeface="Georgia" panose="02040502050405020303" pitchFamily="18" charset="0"/>
            </a:endParaRPr>
          </a:p>
        </p:txBody>
      </p:sp>
      <p:pic>
        <p:nvPicPr>
          <p:cNvPr id="4" name="Picture 3">
            <a:extLst>
              <a:ext uri="{FF2B5EF4-FFF2-40B4-BE49-F238E27FC236}">
                <a16:creationId xmlns:a16="http://schemas.microsoft.com/office/drawing/2014/main" id="{C8419D21-0412-4FCE-9DBC-DEB251506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206" y="1963493"/>
            <a:ext cx="3958794" cy="3958794"/>
          </a:xfrm>
          <a:prstGeom prst="rect">
            <a:avLst/>
          </a:prstGeom>
        </p:spPr>
      </p:pic>
      <p:sp>
        <p:nvSpPr>
          <p:cNvPr id="3" name="Rectangle 2">
            <a:extLst>
              <a:ext uri="{FF2B5EF4-FFF2-40B4-BE49-F238E27FC236}">
                <a16:creationId xmlns:a16="http://schemas.microsoft.com/office/drawing/2014/main" id="{4F19E32C-92FB-41EC-ADAA-B528A313A7CE}"/>
              </a:ext>
            </a:extLst>
          </p:cNvPr>
          <p:cNvSpPr/>
          <p:nvPr/>
        </p:nvSpPr>
        <p:spPr>
          <a:xfrm>
            <a:off x="1380173" y="1995124"/>
            <a:ext cx="6629971" cy="646331"/>
          </a:xfrm>
          <a:prstGeom prst="rect">
            <a:avLst/>
          </a:prstGeom>
        </p:spPr>
        <p:txBody>
          <a:bodyPr wrap="square">
            <a:spAutoFit/>
          </a:bodyPr>
          <a:lstStyle/>
          <a:p>
            <a:r>
              <a:rPr lang="en-US" sz="3600" dirty="0">
                <a:latin typeface="Georgia" panose="02040502050405020303" pitchFamily="18" charset="0"/>
              </a:rPr>
              <a:t>Thank You for Your Attention</a:t>
            </a:r>
          </a:p>
        </p:txBody>
      </p:sp>
      <p:sp>
        <p:nvSpPr>
          <p:cNvPr id="5" name="Rectangle 4">
            <a:extLst>
              <a:ext uri="{FF2B5EF4-FFF2-40B4-BE49-F238E27FC236}">
                <a16:creationId xmlns:a16="http://schemas.microsoft.com/office/drawing/2014/main" id="{676652E7-0771-461B-993A-54918FC6615F}"/>
              </a:ext>
            </a:extLst>
          </p:cNvPr>
          <p:cNvSpPr/>
          <p:nvPr/>
        </p:nvSpPr>
        <p:spPr>
          <a:xfrm>
            <a:off x="1380173" y="5067685"/>
            <a:ext cx="5480988" cy="492443"/>
          </a:xfrm>
          <a:prstGeom prst="rect">
            <a:avLst/>
          </a:prstGeom>
        </p:spPr>
        <p:txBody>
          <a:bodyPr wrap="none">
            <a:spAutoFit/>
          </a:bodyPr>
          <a:lstStyle/>
          <a:p>
            <a:r>
              <a:rPr lang="en-US" sz="2600" dirty="0">
                <a:latin typeface="Georgia" panose="02040502050405020303" pitchFamily="18" charset="0"/>
              </a:rPr>
              <a:t>Contact Email: </a:t>
            </a:r>
            <a:r>
              <a:rPr lang="en-US" sz="2600" dirty="0">
                <a:latin typeface="Georgia" panose="02040502050405020303" pitchFamily="18" charset="0"/>
                <a:hlinkClick r:id="rId4"/>
              </a:rPr>
              <a:t>anomadab@uci.edu</a:t>
            </a:r>
            <a:r>
              <a:rPr lang="en-US" sz="2600" dirty="0">
                <a:latin typeface="Georgia" panose="02040502050405020303" pitchFamily="18" charset="0"/>
              </a:rPr>
              <a:t> </a:t>
            </a:r>
          </a:p>
        </p:txBody>
      </p:sp>
      <p:pic>
        <p:nvPicPr>
          <p:cNvPr id="7" name="Picture 6">
            <a:extLst>
              <a:ext uri="{FF2B5EF4-FFF2-40B4-BE49-F238E27FC236}">
                <a16:creationId xmlns:a16="http://schemas.microsoft.com/office/drawing/2014/main" id="{BC7ABEB4-B35D-4489-878D-E5056A65A26F}"/>
              </a:ext>
            </a:extLst>
          </p:cNvPr>
          <p:cNvPicPr>
            <a:picLocks noChangeAspect="1"/>
          </p:cNvPicPr>
          <p:nvPr/>
        </p:nvPicPr>
        <p:blipFill>
          <a:blip r:embed="rId5"/>
          <a:stretch>
            <a:fillRect/>
          </a:stretch>
        </p:blipFill>
        <p:spPr>
          <a:xfrm>
            <a:off x="14469" y="-8229"/>
            <a:ext cx="1107436" cy="1104639"/>
          </a:xfrm>
          <a:prstGeom prst="rect">
            <a:avLst/>
          </a:prstGeom>
        </p:spPr>
      </p:pic>
      <p:sp>
        <p:nvSpPr>
          <p:cNvPr id="8" name="Title 4">
            <a:extLst>
              <a:ext uri="{FF2B5EF4-FFF2-40B4-BE49-F238E27FC236}">
                <a16:creationId xmlns:a16="http://schemas.microsoft.com/office/drawing/2014/main" id="{A2459CB8-482D-ED4C-8DD8-1095D02910E7}"/>
              </a:ext>
            </a:extLst>
          </p:cNvPr>
          <p:cNvSpPr txBox="1">
            <a:spLocks/>
          </p:cNvSpPr>
          <p:nvPr/>
        </p:nvSpPr>
        <p:spPr>
          <a:xfrm>
            <a:off x="1380173" y="3189068"/>
            <a:ext cx="7512367" cy="1331003"/>
          </a:xfrm>
          <a:prstGeom prst="rect">
            <a:avLst/>
          </a:prstGeom>
          <a:noFill/>
          <a:ln>
            <a:noFill/>
          </a:ln>
        </p:spPr>
        <p:txBody>
          <a:bodyPr spcFirstLastPara="1" vert="horz" wrap="square" lIns="68575" tIns="34275" rIns="68575" bIns="34275" rtlCol="0" anchor="ctr" anchorCtr="0">
            <a:noAutofit/>
          </a:bodyPr>
          <a:lstStyle>
            <a:lvl1pPr lvl="0" algn="l" defTabSz="914400" rtl="0" eaLnBrk="1" latinLnBrk="0" hangingPunct="1">
              <a:lnSpc>
                <a:spcPct val="90000"/>
              </a:lnSpc>
              <a:spcBef>
                <a:spcPts val="0"/>
              </a:spcBef>
              <a:spcAft>
                <a:spcPts val="0"/>
              </a:spcAft>
              <a:buClr>
                <a:schemeClr val="dk1"/>
              </a:buClr>
              <a:buSzPts val="3300"/>
              <a:buFont typeface="Arial"/>
              <a:buNone/>
              <a:defRPr sz="3300" kern="1200" spc="-50" baseline="0">
                <a:solidFill>
                  <a:schemeClr val="tx1">
                    <a:lumMod val="75000"/>
                    <a:lumOff val="25000"/>
                  </a:schemeClr>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3200" dirty="0" err="1">
                <a:solidFill>
                  <a:srgbClr val="82E782"/>
                </a:solidFill>
                <a:latin typeface="Georgia" panose="02040502050405020303" pitchFamily="18" charset="0"/>
              </a:rPr>
              <a:t>PreMSat</a:t>
            </a:r>
            <a:r>
              <a:rPr lang="en-US" sz="3200" dirty="0">
                <a:solidFill>
                  <a:srgbClr val="82E782"/>
                </a:solidFill>
                <a:latin typeface="Georgia" panose="02040502050405020303" pitchFamily="18" charset="0"/>
              </a:rPr>
              <a:t>: Preventing Magnetic Saturation</a:t>
            </a:r>
            <a:br>
              <a:rPr lang="en-US" sz="3200" dirty="0">
                <a:solidFill>
                  <a:srgbClr val="82E782"/>
                </a:solidFill>
                <a:latin typeface="Georgia" panose="02040502050405020303" pitchFamily="18" charset="0"/>
              </a:rPr>
            </a:br>
            <a:r>
              <a:rPr lang="en-US" sz="3200" dirty="0">
                <a:solidFill>
                  <a:srgbClr val="82E782"/>
                </a:solidFill>
                <a:latin typeface="Georgia" panose="02040502050405020303" pitchFamily="18" charset="0"/>
              </a:rPr>
              <a:t>Attack on Hall Sensors</a:t>
            </a:r>
            <a:endParaRPr lang="en-US" sz="3200" u="sng" dirty="0">
              <a:latin typeface="Georgia" panose="02040502050405020303" pitchFamily="18" charset="0"/>
            </a:endParaRPr>
          </a:p>
        </p:txBody>
      </p:sp>
      <p:grpSp>
        <p:nvGrpSpPr>
          <p:cNvPr id="2" name="Group 1">
            <a:extLst>
              <a:ext uri="{FF2B5EF4-FFF2-40B4-BE49-F238E27FC236}">
                <a16:creationId xmlns:a16="http://schemas.microsoft.com/office/drawing/2014/main" id="{2BA3AD55-2E4B-FDB6-6A03-2742AD0EE62F}"/>
              </a:ext>
            </a:extLst>
          </p:cNvPr>
          <p:cNvGrpSpPr/>
          <p:nvPr/>
        </p:nvGrpSpPr>
        <p:grpSpPr>
          <a:xfrm>
            <a:off x="11330782" y="185187"/>
            <a:ext cx="862350" cy="862350"/>
            <a:chOff x="3786897" y="75633"/>
            <a:chExt cx="862350" cy="862350"/>
          </a:xfrm>
        </p:grpSpPr>
        <p:sp>
          <p:nvSpPr>
            <p:cNvPr id="6" name="Rectangle 5">
              <a:extLst>
                <a:ext uri="{FF2B5EF4-FFF2-40B4-BE49-F238E27FC236}">
                  <a16:creationId xmlns:a16="http://schemas.microsoft.com/office/drawing/2014/main" id="{D6B6BE72-27E1-3A73-6E4D-461EB72A9B70}"/>
                </a:ext>
              </a:extLst>
            </p:cNvPr>
            <p:cNvSpPr/>
            <p:nvPr/>
          </p:nvSpPr>
          <p:spPr>
            <a:xfrm>
              <a:off x="4198346" y="507285"/>
              <a:ext cx="47172" cy="45719"/>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A90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D8A917B-2579-11DB-27EC-6029D963DABD}"/>
                </a:ext>
              </a:extLst>
            </p:cNvPr>
            <p:cNvGrpSpPr/>
            <p:nvPr/>
          </p:nvGrpSpPr>
          <p:grpSpPr>
            <a:xfrm>
              <a:off x="3786897" y="75633"/>
              <a:ext cx="862350" cy="862350"/>
              <a:chOff x="-1969664" y="2804386"/>
              <a:chExt cx="2071197" cy="2071197"/>
            </a:xfrm>
          </p:grpSpPr>
          <p:sp>
            <p:nvSpPr>
              <p:cNvPr id="10" name="Rectangle 9">
                <a:extLst>
                  <a:ext uri="{FF2B5EF4-FFF2-40B4-BE49-F238E27FC236}">
                    <a16:creationId xmlns:a16="http://schemas.microsoft.com/office/drawing/2014/main" id="{A76F085E-FA9F-B3AE-EFA4-EB6D50867783}"/>
                  </a:ext>
                </a:extLst>
              </p:cNvPr>
              <p:cNvSpPr/>
              <p:nvPr/>
            </p:nvSpPr>
            <p:spPr>
              <a:xfrm>
                <a:off x="-1479344" y="3409244"/>
                <a:ext cx="457200" cy="76255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A90F"/>
                  </a:solidFill>
                  <a:effectLst/>
                  <a:uLnTx/>
                  <a:uFillTx/>
                  <a:latin typeface="Calibri" panose="020F0502020204030204"/>
                  <a:ea typeface="+mn-ea"/>
                  <a:cs typeface="+mn-cs"/>
                </a:endParaRPr>
              </a:p>
            </p:txBody>
          </p:sp>
          <p:pic>
            <p:nvPicPr>
              <p:cNvPr id="11" name="Graphic 10" descr="Left Brain with solid fill">
                <a:extLst>
                  <a:ext uri="{FF2B5EF4-FFF2-40B4-BE49-F238E27FC236}">
                    <a16:creationId xmlns:a16="http://schemas.microsoft.com/office/drawing/2014/main" id="{06F072F4-7E62-B98F-62BC-731E93F656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9664" y="2804386"/>
                <a:ext cx="2071197" cy="2071197"/>
              </a:xfrm>
              <a:prstGeom prst="rect">
                <a:avLst/>
              </a:prstGeom>
            </p:spPr>
          </p:pic>
          <p:pic>
            <p:nvPicPr>
              <p:cNvPr id="12" name="Graphic 11" descr="Lock with solid fill">
                <a:extLst>
                  <a:ext uri="{FF2B5EF4-FFF2-40B4-BE49-F238E27FC236}">
                    <a16:creationId xmlns:a16="http://schemas.microsoft.com/office/drawing/2014/main" id="{5AAB71E5-BC29-32F2-CA1B-2A8C8DEB85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3222" y="3573796"/>
                <a:ext cx="485450" cy="485450"/>
              </a:xfrm>
              <a:prstGeom prst="rect">
                <a:avLst/>
              </a:prstGeom>
            </p:spPr>
          </p:pic>
          <p:pic>
            <p:nvPicPr>
              <p:cNvPr id="13" name="Graphic 12" descr="Robot Hand with solid fill">
                <a:extLst>
                  <a:ext uri="{FF2B5EF4-FFF2-40B4-BE49-F238E27FC236}">
                    <a16:creationId xmlns:a16="http://schemas.microsoft.com/office/drawing/2014/main" id="{D94BDA64-0E19-1C4B-9F9D-EE911F219C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9662" y="3839984"/>
                <a:ext cx="529172" cy="529172"/>
              </a:xfrm>
              <a:prstGeom prst="rect">
                <a:avLst/>
              </a:prstGeom>
            </p:spPr>
          </p:pic>
          <p:pic>
            <p:nvPicPr>
              <p:cNvPr id="14" name="Graphic 13" descr="Wi-Fi with solid fill">
                <a:extLst>
                  <a:ext uri="{FF2B5EF4-FFF2-40B4-BE49-F238E27FC236}">
                    <a16:creationId xmlns:a16="http://schemas.microsoft.com/office/drawing/2014/main" id="{0FF5CE8C-CB3E-6FD4-7C71-BC7A136AB6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95606" y="3266490"/>
                <a:ext cx="298834" cy="298834"/>
              </a:xfrm>
              <a:prstGeom prst="rect">
                <a:avLst/>
              </a:prstGeom>
            </p:spPr>
          </p:pic>
          <p:pic>
            <p:nvPicPr>
              <p:cNvPr id="15" name="Graphic 14" descr="Taxi with solid fill">
                <a:extLst>
                  <a:ext uri="{FF2B5EF4-FFF2-40B4-BE49-F238E27FC236}">
                    <a16:creationId xmlns:a16="http://schemas.microsoft.com/office/drawing/2014/main" id="{48C9B1DD-E731-92BA-43E5-B814EF2CA6A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37096" y="3431752"/>
                <a:ext cx="364015" cy="364015"/>
              </a:xfrm>
              <a:prstGeom prst="rect">
                <a:avLst/>
              </a:prstGeom>
            </p:spPr>
          </p:pic>
          <p:pic>
            <p:nvPicPr>
              <p:cNvPr id="16" name="Graphic 15" descr="Plane Window with solid fill">
                <a:extLst>
                  <a:ext uri="{FF2B5EF4-FFF2-40B4-BE49-F238E27FC236}">
                    <a16:creationId xmlns:a16="http://schemas.microsoft.com/office/drawing/2014/main" id="{A85AA69B-F28A-3FB1-5015-F36B3431727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9662" y="3333557"/>
                <a:ext cx="457200" cy="457200"/>
              </a:xfrm>
              <a:prstGeom prst="rect">
                <a:avLst/>
              </a:prstGeom>
            </p:spPr>
          </p:pic>
          <p:pic>
            <p:nvPicPr>
              <p:cNvPr id="17" name="Graphic 16" descr="Processor with solid fill">
                <a:extLst>
                  <a:ext uri="{FF2B5EF4-FFF2-40B4-BE49-F238E27FC236}">
                    <a16:creationId xmlns:a16="http://schemas.microsoft.com/office/drawing/2014/main" id="{65F50142-76B7-EF6F-FFF4-900720BEB7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01478" y="3933508"/>
                <a:ext cx="426299" cy="426299"/>
              </a:xfrm>
              <a:prstGeom prst="rect">
                <a:avLst/>
              </a:prstGeom>
            </p:spPr>
          </p:pic>
        </p:grpSp>
      </p:grpSp>
      <p:sp>
        <p:nvSpPr>
          <p:cNvPr id="18" name="TextBox 17">
            <a:extLst>
              <a:ext uri="{FF2B5EF4-FFF2-40B4-BE49-F238E27FC236}">
                <a16:creationId xmlns:a16="http://schemas.microsoft.com/office/drawing/2014/main" id="{602AE34A-9445-76DC-859F-E3C73F6335C5}"/>
              </a:ext>
            </a:extLst>
          </p:cNvPr>
          <p:cNvSpPr txBox="1"/>
          <p:nvPr/>
        </p:nvSpPr>
        <p:spPr>
          <a:xfrm>
            <a:off x="7725231" y="284587"/>
            <a:ext cx="3738912" cy="646331"/>
          </a:xfrm>
          <a:prstGeom prst="rect">
            <a:avLst/>
          </a:prstGeom>
          <a:noFill/>
        </p:spPr>
        <p:txBody>
          <a:bodyPr wrap="square" rtlCol="0">
            <a:spAutoFit/>
          </a:bodyPr>
          <a:lstStyle/>
          <a:p>
            <a:pPr algn="ctr"/>
            <a:r>
              <a:rPr lang="en-US" dirty="0">
                <a:solidFill>
                  <a:srgbClr val="FFFFFF"/>
                </a:solidFill>
                <a:latin typeface="Times New Roman" panose="02020603050405020304" pitchFamily="18" charset="0"/>
                <a:cs typeface="Times New Roman" panose="02020603050405020304" pitchFamily="18" charset="0"/>
              </a:rPr>
              <a:t>Autonomous and Intelligent </a:t>
            </a:r>
          </a:p>
          <a:p>
            <a:pPr algn="ctr"/>
            <a:r>
              <a:rPr lang="en-US" dirty="0">
                <a:solidFill>
                  <a:srgbClr val="FFFFFF"/>
                </a:solidFill>
                <a:latin typeface="Times New Roman" panose="02020603050405020304" pitchFamily="18" charset="0"/>
                <a:cs typeface="Times New Roman" panose="02020603050405020304" pitchFamily="18" charset="0"/>
              </a:rPr>
              <a:t>Cyber-Physical Systems Laboratory</a:t>
            </a:r>
          </a:p>
        </p:txBody>
      </p:sp>
    </p:spTree>
    <p:extLst>
      <p:ext uri="{BB962C8B-B14F-4D97-AF65-F5344CB8AC3E}">
        <p14:creationId xmlns:p14="http://schemas.microsoft.com/office/powerpoint/2010/main" val="4189927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lstStyle/>
          <a:p>
            <a:r>
              <a:rPr lang="en-US" sz="3600" dirty="0"/>
              <a:t>Outline</a:t>
            </a:r>
            <a:endParaRPr lang="en-US" dirty="0"/>
          </a:p>
        </p:txBody>
      </p:sp>
      <p:sp>
        <p:nvSpPr>
          <p:cNvPr id="18" name="TextBox 17">
            <a:extLst>
              <a:ext uri="{FF2B5EF4-FFF2-40B4-BE49-F238E27FC236}">
                <a16:creationId xmlns:a16="http://schemas.microsoft.com/office/drawing/2014/main" id="{F5D32A56-D5DA-4146-8F5B-8F38A269E2AD}"/>
              </a:ext>
            </a:extLst>
          </p:cNvPr>
          <p:cNvSpPr txBox="1"/>
          <p:nvPr/>
        </p:nvSpPr>
        <p:spPr>
          <a:xfrm>
            <a:off x="114300" y="1331506"/>
            <a:ext cx="11916591" cy="3245568"/>
          </a:xfrm>
          <a:prstGeom prst="rect">
            <a:avLst/>
          </a:prstGeom>
          <a:noFill/>
        </p:spPr>
        <p:txBody>
          <a:bodyPr wrap="square">
            <a:spAutoFit/>
          </a:bodyPr>
          <a:lstStyle/>
          <a:p>
            <a:pPr marL="342900" indent="-342900">
              <a:lnSpc>
                <a:spcPct val="150000"/>
              </a:lnSpc>
              <a:buFont typeface="Wingdings" panose="05000000000000000000" pitchFamily="2" charset="2"/>
              <a:buChar char="v"/>
            </a:pPr>
            <a:r>
              <a:rPr lang="en-US" sz="2800" spc="200" dirty="0">
                <a:solidFill>
                  <a:schemeClr val="tx1"/>
                </a:solidFill>
                <a:latin typeface="Georgia" panose="02040502050405020303" pitchFamily="18" charset="0"/>
              </a:rPr>
              <a:t> Market growth, basics, and vulnerability of Hall sensors</a:t>
            </a:r>
          </a:p>
          <a:p>
            <a:pPr marL="342900" indent="-342900">
              <a:lnSpc>
                <a:spcPct val="150000"/>
              </a:lnSpc>
              <a:buFont typeface="Wingdings" panose="05000000000000000000" pitchFamily="2" charset="2"/>
              <a:buChar char="v"/>
            </a:pPr>
            <a:r>
              <a:rPr lang="en-US" sz="2800" dirty="0">
                <a:latin typeface="Georgia" panose="02040502050405020303" pitchFamily="18" charset="0"/>
              </a:rPr>
              <a:t> </a:t>
            </a:r>
            <a:r>
              <a:rPr lang="en-US" sz="2800" dirty="0">
                <a:solidFill>
                  <a:schemeClr val="tx1"/>
                </a:solidFill>
                <a:latin typeface="Georgia" panose="02040502050405020303" pitchFamily="18" charset="0"/>
              </a:rPr>
              <a:t>Saturation attack model and lack of work along this direction</a:t>
            </a:r>
          </a:p>
          <a:p>
            <a:pPr marL="342900" indent="-342900">
              <a:lnSpc>
                <a:spcPct val="150000"/>
              </a:lnSpc>
              <a:buFont typeface="Wingdings" panose="05000000000000000000" pitchFamily="2" charset="2"/>
              <a:buChar char="v"/>
            </a:pPr>
            <a:r>
              <a:rPr lang="en-US" sz="2800" dirty="0">
                <a:latin typeface="Georgia" panose="02040502050405020303" pitchFamily="18" charset="0"/>
              </a:rPr>
              <a:t> </a:t>
            </a:r>
            <a:r>
              <a:rPr lang="en-US" sz="2800" spc="200" dirty="0">
                <a:solidFill>
                  <a:schemeClr val="tx1"/>
                </a:solidFill>
                <a:latin typeface="Georgia" panose="02040502050405020303" pitchFamily="18" charset="0"/>
                <a:sym typeface="Wingdings" pitchFamily="2" charset="2"/>
              </a:rPr>
              <a:t>Defense against the saturation attack - </a:t>
            </a:r>
            <a:r>
              <a:rPr lang="en-US" sz="2800" spc="200" dirty="0" err="1">
                <a:solidFill>
                  <a:schemeClr val="tx1"/>
                </a:solidFill>
                <a:latin typeface="Georgia" panose="02040502050405020303" pitchFamily="18" charset="0"/>
                <a:sym typeface="Wingdings" pitchFamily="2" charset="2"/>
              </a:rPr>
              <a:t>PreMSat</a:t>
            </a:r>
            <a:endParaRPr lang="en-US" sz="2800" spc="200" dirty="0">
              <a:solidFill>
                <a:schemeClr val="tx1"/>
              </a:solidFill>
              <a:latin typeface="Georgia" panose="02040502050405020303" pitchFamily="18" charset="0"/>
              <a:sym typeface="Wingdings" pitchFamily="2" charset="2"/>
            </a:endParaRPr>
          </a:p>
          <a:p>
            <a:pPr marL="342900" indent="-342900">
              <a:lnSpc>
                <a:spcPct val="150000"/>
              </a:lnSpc>
              <a:buFont typeface="Wingdings" panose="05000000000000000000" pitchFamily="2" charset="2"/>
              <a:buChar char="v"/>
            </a:pPr>
            <a:r>
              <a:rPr lang="en-US" sz="2800" dirty="0">
                <a:latin typeface="Georgia" panose="02040502050405020303" pitchFamily="18" charset="0"/>
              </a:rPr>
              <a:t> </a:t>
            </a:r>
            <a:r>
              <a:rPr lang="en-US" sz="2800" dirty="0">
                <a:solidFill>
                  <a:schemeClr val="tx1"/>
                </a:solidFill>
                <a:latin typeface="Georgia" panose="02040502050405020303" pitchFamily="18" charset="0"/>
              </a:rPr>
              <a:t>Prototype, justification, and evaluation of our defense </a:t>
            </a:r>
            <a:r>
              <a:rPr lang="en-US" sz="2800" dirty="0" err="1">
                <a:solidFill>
                  <a:schemeClr val="tx1"/>
                </a:solidFill>
                <a:latin typeface="Georgia" panose="02040502050405020303" pitchFamily="18" charset="0"/>
              </a:rPr>
              <a:t>PreMSat</a:t>
            </a:r>
            <a:endParaRPr lang="en-US" sz="2800" dirty="0">
              <a:solidFill>
                <a:schemeClr val="tx1"/>
              </a:solidFill>
              <a:latin typeface="Georgia" panose="02040502050405020303" pitchFamily="18" charset="0"/>
            </a:endParaRPr>
          </a:p>
          <a:p>
            <a:pPr marL="342900" indent="-342900">
              <a:lnSpc>
                <a:spcPct val="150000"/>
              </a:lnSpc>
              <a:buFont typeface="Wingdings" panose="05000000000000000000" pitchFamily="2" charset="2"/>
              <a:buChar char="v"/>
            </a:pPr>
            <a:r>
              <a:rPr lang="en-US" sz="2800" dirty="0">
                <a:latin typeface="Georgia" panose="02040502050405020303" pitchFamily="18" charset="0"/>
              </a:rPr>
              <a:t> </a:t>
            </a:r>
            <a:r>
              <a:rPr lang="en-US" sz="2800" dirty="0">
                <a:solidFill>
                  <a:schemeClr val="tx1"/>
                </a:solidFill>
                <a:latin typeface="Georgia" panose="02040502050405020303" pitchFamily="18" charset="0"/>
              </a:rPr>
              <a:t>Limitations</a:t>
            </a:r>
          </a:p>
        </p:txBody>
      </p:sp>
    </p:spTree>
    <p:custDataLst>
      <p:tags r:id="rId1"/>
    </p:custDataLst>
    <p:extLst>
      <p:ext uri="{BB962C8B-B14F-4D97-AF65-F5344CB8AC3E}">
        <p14:creationId xmlns:p14="http://schemas.microsoft.com/office/powerpoint/2010/main" val="5456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43E4-3582-3E4D-AEA2-D73FE4A903F3}"/>
              </a:ext>
            </a:extLst>
          </p:cNvPr>
          <p:cNvSpPr>
            <a:spLocks noGrp="1"/>
          </p:cNvSpPr>
          <p:nvPr>
            <p:ph type="title"/>
          </p:nvPr>
        </p:nvSpPr>
        <p:spPr/>
        <p:txBody>
          <a:bodyPr>
            <a:normAutofit/>
          </a:bodyPr>
          <a:lstStyle/>
          <a:p>
            <a:r>
              <a:rPr lang="en-US" dirty="0"/>
              <a:t>Hall Sensors Market Growth in Safety critical Systems</a:t>
            </a:r>
          </a:p>
        </p:txBody>
      </p:sp>
      <p:sp>
        <p:nvSpPr>
          <p:cNvPr id="10" name="Oval 9">
            <a:extLst>
              <a:ext uri="{FF2B5EF4-FFF2-40B4-BE49-F238E27FC236}">
                <a16:creationId xmlns:a16="http://schemas.microsoft.com/office/drawing/2014/main" id="{B2270F8E-9A3F-4A22-9F1B-937A3F6CCA66}"/>
              </a:ext>
            </a:extLst>
          </p:cNvPr>
          <p:cNvSpPr/>
          <p:nvPr/>
        </p:nvSpPr>
        <p:spPr>
          <a:xfrm>
            <a:off x="406716" y="1317039"/>
            <a:ext cx="6137163" cy="1697146"/>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Georgia" panose="02040502050405020303" pitchFamily="18" charset="0"/>
              </a:rPr>
              <a:t> </a:t>
            </a:r>
            <a:r>
              <a:rPr lang="en-US" b="1" dirty="0">
                <a:latin typeface="Georgia" panose="02040502050405020303" pitchFamily="18" charset="0"/>
              </a:rPr>
              <a:t>Hall sensor market</a:t>
            </a:r>
            <a:r>
              <a:rPr lang="en-US" dirty="0">
                <a:latin typeface="Georgia" panose="02040502050405020303" pitchFamily="18" charset="0"/>
              </a:rPr>
              <a:t> size is expected to grow from USD 831 million in 2016 to USD 1473.7 million by 2023, at a CAGR of 8.4%</a:t>
            </a:r>
            <a:endParaRPr lang="en-US" sz="2800" b="1" dirty="0">
              <a:solidFill>
                <a:srgbClr val="FFC000"/>
              </a:solidFill>
              <a:latin typeface="Georgia" panose="02040502050405020303" pitchFamily="18" charset="0"/>
            </a:endParaRPr>
          </a:p>
        </p:txBody>
      </p:sp>
      <p:sp>
        <p:nvSpPr>
          <p:cNvPr id="12" name="Arrow: Right 11">
            <a:extLst>
              <a:ext uri="{FF2B5EF4-FFF2-40B4-BE49-F238E27FC236}">
                <a16:creationId xmlns:a16="http://schemas.microsoft.com/office/drawing/2014/main" id="{17D7C081-C525-4E40-ACA0-308721B034A6}"/>
              </a:ext>
            </a:extLst>
          </p:cNvPr>
          <p:cNvSpPr/>
          <p:nvPr/>
        </p:nvSpPr>
        <p:spPr>
          <a:xfrm rot="5400000">
            <a:off x="652289" y="2805161"/>
            <a:ext cx="618029" cy="39420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E35EE98-3B44-4B9A-A69B-FA690505AC44}"/>
              </a:ext>
            </a:extLst>
          </p:cNvPr>
          <p:cNvSpPr/>
          <p:nvPr/>
        </p:nvSpPr>
        <p:spPr>
          <a:xfrm rot="5400000">
            <a:off x="5671522" y="2818250"/>
            <a:ext cx="630870" cy="35837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87E25B4C-7D66-45E8-8734-5236BF157F0B}"/>
              </a:ext>
            </a:extLst>
          </p:cNvPr>
          <p:cNvSpPr/>
          <p:nvPr/>
        </p:nvSpPr>
        <p:spPr>
          <a:xfrm rot="5400000">
            <a:off x="2534903" y="3779803"/>
            <a:ext cx="1875226" cy="39420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2CA05E-744C-440D-A0EE-D8B1E0A5F485}"/>
              </a:ext>
            </a:extLst>
          </p:cNvPr>
          <p:cNvSpPr/>
          <p:nvPr/>
        </p:nvSpPr>
        <p:spPr>
          <a:xfrm>
            <a:off x="7594982" y="2274838"/>
            <a:ext cx="4580598" cy="2308324"/>
          </a:xfrm>
          <a:prstGeom prst="rect">
            <a:avLst/>
          </a:prstGeom>
        </p:spPr>
        <p:txBody>
          <a:bodyPr wrap="square">
            <a:spAutoFit/>
          </a:bodyPr>
          <a:lstStyle/>
          <a:p>
            <a:pPr marL="342900" indent="-342900">
              <a:buClr>
                <a:srgbClr val="FFFF00"/>
              </a:buClr>
              <a:buFont typeface="Wingdings" panose="05000000000000000000" pitchFamily="2" charset="2"/>
              <a:buChar char="v"/>
            </a:pPr>
            <a:r>
              <a:rPr lang="en-US" sz="2400" b="1" dirty="0">
                <a:solidFill>
                  <a:srgbClr val="FFFF00"/>
                </a:solidFill>
                <a:latin typeface="Georgia" panose="02040502050405020303" pitchFamily="18" charset="0"/>
              </a:rPr>
              <a:t>Major Components </a:t>
            </a:r>
          </a:p>
          <a:p>
            <a:pPr>
              <a:buClr>
                <a:srgbClr val="FFFF00"/>
              </a:buClr>
            </a:pPr>
            <a:endParaRPr lang="en-US" sz="2400" b="1" dirty="0">
              <a:solidFill>
                <a:srgbClr val="FFFF00"/>
              </a:solidFill>
              <a:latin typeface="Georgia" panose="02040502050405020303" pitchFamily="18" charset="0"/>
            </a:endParaRPr>
          </a:p>
          <a:p>
            <a:pPr marL="800100" lvl="1" indent="-342900">
              <a:buClr>
                <a:srgbClr val="FFFF00"/>
              </a:buClr>
              <a:buFont typeface="Wingdings" panose="05000000000000000000" pitchFamily="2" charset="2"/>
              <a:buChar char="Ø"/>
            </a:pPr>
            <a:r>
              <a:rPr lang="en-US" sz="2400" b="1" dirty="0">
                <a:latin typeface="Georgia" panose="02040502050405020303" pitchFamily="18" charset="0"/>
              </a:rPr>
              <a:t>Industrial controllers </a:t>
            </a:r>
          </a:p>
          <a:p>
            <a:pPr marL="800100" lvl="1" indent="-342900">
              <a:buClr>
                <a:srgbClr val="FFFF00"/>
              </a:buClr>
              <a:buFont typeface="Wingdings" panose="05000000000000000000" pitchFamily="2" charset="2"/>
              <a:buChar char="Ø"/>
            </a:pPr>
            <a:r>
              <a:rPr lang="en-US" sz="2400" b="1" dirty="0">
                <a:latin typeface="Georgia" panose="02040502050405020303" pitchFamily="18" charset="0"/>
              </a:rPr>
              <a:t>Power systems</a:t>
            </a:r>
          </a:p>
          <a:p>
            <a:pPr marL="800100" lvl="1" indent="-342900">
              <a:buClr>
                <a:srgbClr val="FFFF00"/>
              </a:buClr>
              <a:buFont typeface="Wingdings" panose="05000000000000000000" pitchFamily="2" charset="2"/>
              <a:buChar char="Ø"/>
            </a:pPr>
            <a:r>
              <a:rPr lang="en-US" sz="2400" b="1" dirty="0">
                <a:latin typeface="Georgia" panose="02040502050405020303" pitchFamily="18" charset="0"/>
              </a:rPr>
              <a:t>automotive</a:t>
            </a:r>
          </a:p>
          <a:p>
            <a:pPr marL="800100" lvl="1" indent="-342900">
              <a:buClr>
                <a:srgbClr val="FFFF00"/>
              </a:buClr>
              <a:buFont typeface="Wingdings" panose="05000000000000000000" pitchFamily="2" charset="2"/>
              <a:buChar char="Ø"/>
            </a:pPr>
            <a:r>
              <a:rPr lang="en-US" sz="2400" b="1" dirty="0">
                <a:latin typeface="Georgia" panose="02040502050405020303" pitchFamily="18" charset="0"/>
              </a:rPr>
              <a:t>Aircraft, etc.</a:t>
            </a:r>
          </a:p>
        </p:txBody>
      </p:sp>
      <p:sp>
        <p:nvSpPr>
          <p:cNvPr id="17" name="Rectangle 16">
            <a:extLst>
              <a:ext uri="{FF2B5EF4-FFF2-40B4-BE49-F238E27FC236}">
                <a16:creationId xmlns:a16="http://schemas.microsoft.com/office/drawing/2014/main" id="{25C51A1E-11AB-4691-B260-C00163319D5A}"/>
              </a:ext>
            </a:extLst>
          </p:cNvPr>
          <p:cNvSpPr/>
          <p:nvPr/>
        </p:nvSpPr>
        <p:spPr>
          <a:xfrm>
            <a:off x="5807772" y="5406335"/>
            <a:ext cx="6232057" cy="830997"/>
          </a:xfrm>
          <a:prstGeom prst="rect">
            <a:avLst/>
          </a:prstGeom>
        </p:spPr>
        <p:txBody>
          <a:bodyPr wrap="square">
            <a:spAutoFit/>
          </a:bodyPr>
          <a:lstStyle/>
          <a:p>
            <a:r>
              <a:rPr lang="en-US" sz="2400" b="1" dirty="0">
                <a:solidFill>
                  <a:srgbClr val="FFFF00"/>
                </a:solidFill>
                <a:latin typeface="Georgia" panose="02040502050405020303" pitchFamily="18" charset="0"/>
              </a:rPr>
              <a:t>Summary: Hall sensors are pervasive in many safety-critical systems</a:t>
            </a:r>
          </a:p>
        </p:txBody>
      </p:sp>
      <p:pic>
        <p:nvPicPr>
          <p:cNvPr id="6" name="Content Placeholder 5">
            <a:extLst>
              <a:ext uri="{FF2B5EF4-FFF2-40B4-BE49-F238E27FC236}">
                <a16:creationId xmlns:a16="http://schemas.microsoft.com/office/drawing/2014/main" id="{1450FCF4-DB8C-4EF8-8CB0-557EABB49CE2}"/>
              </a:ext>
            </a:extLst>
          </p:cNvPr>
          <p:cNvPicPr>
            <a:picLocks noGrp="1" noChangeAspect="1"/>
          </p:cNvPicPr>
          <p:nvPr>
            <p:ph idx="1"/>
          </p:nvPr>
        </p:nvPicPr>
        <p:blipFill>
          <a:blip r:embed="rId3"/>
          <a:stretch>
            <a:fillRect/>
          </a:stretch>
        </p:blipFill>
        <p:spPr>
          <a:xfrm>
            <a:off x="152171" y="3342318"/>
            <a:ext cx="2292823" cy="1380454"/>
          </a:xfrm>
          <a:prstGeom prst="rect">
            <a:avLst/>
          </a:prstGeom>
        </p:spPr>
      </p:pic>
      <p:pic>
        <p:nvPicPr>
          <p:cNvPr id="7" name="Picture 6">
            <a:extLst>
              <a:ext uri="{FF2B5EF4-FFF2-40B4-BE49-F238E27FC236}">
                <a16:creationId xmlns:a16="http://schemas.microsoft.com/office/drawing/2014/main" id="{4C4457E3-2BDF-4F14-BC9C-6F1823FFC551}"/>
              </a:ext>
            </a:extLst>
          </p:cNvPr>
          <p:cNvPicPr>
            <a:picLocks noChangeAspect="1"/>
          </p:cNvPicPr>
          <p:nvPr/>
        </p:nvPicPr>
        <p:blipFill>
          <a:blip r:embed="rId4"/>
          <a:stretch>
            <a:fillRect/>
          </a:stretch>
        </p:blipFill>
        <p:spPr>
          <a:xfrm>
            <a:off x="2224309" y="4854290"/>
            <a:ext cx="2552686" cy="1484726"/>
          </a:xfrm>
          <a:prstGeom prst="rect">
            <a:avLst/>
          </a:prstGeom>
        </p:spPr>
      </p:pic>
      <p:pic>
        <p:nvPicPr>
          <p:cNvPr id="9" name="Picture 8">
            <a:extLst>
              <a:ext uri="{FF2B5EF4-FFF2-40B4-BE49-F238E27FC236}">
                <a16:creationId xmlns:a16="http://schemas.microsoft.com/office/drawing/2014/main" id="{5AE7DC1B-8C07-4F84-B541-41769EB0F898}"/>
              </a:ext>
            </a:extLst>
          </p:cNvPr>
          <p:cNvPicPr>
            <a:picLocks noChangeAspect="1"/>
          </p:cNvPicPr>
          <p:nvPr/>
        </p:nvPicPr>
        <p:blipFill>
          <a:blip r:embed="rId5"/>
          <a:stretch>
            <a:fillRect/>
          </a:stretch>
        </p:blipFill>
        <p:spPr>
          <a:xfrm>
            <a:off x="4542051" y="3305732"/>
            <a:ext cx="2984164" cy="1492082"/>
          </a:xfrm>
          <a:prstGeom prst="rect">
            <a:avLst/>
          </a:prstGeom>
        </p:spPr>
      </p:pic>
    </p:spTree>
    <p:extLst>
      <p:ext uri="{BB962C8B-B14F-4D97-AF65-F5344CB8AC3E}">
        <p14:creationId xmlns:p14="http://schemas.microsoft.com/office/powerpoint/2010/main" val="187801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500"/>
                                        <p:tgtEl>
                                          <p:spTgt spid="16">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5" end="5"/>
                                            </p:txEl>
                                          </p:spTgt>
                                        </p:tgtEl>
                                        <p:attrNameLst>
                                          <p:attrName>style.visibility</p:attrName>
                                        </p:attrNameLst>
                                      </p:cBhvr>
                                      <p:to>
                                        <p:strVal val="visible"/>
                                      </p:to>
                                    </p:set>
                                    <p:animEffect transition="in" filter="fade">
                                      <p:cBhvr>
                                        <p:cTn id="43" dur="500"/>
                                        <p:tgtEl>
                                          <p:spTgt spid="16">
                                            <p:txEl>
                                              <p:pRg st="5" end="5"/>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C96C94-AF4C-40B8-8A83-1BAB547CC15B}"/>
              </a:ext>
            </a:extLst>
          </p:cNvPr>
          <p:cNvSpPr/>
          <p:nvPr/>
        </p:nvSpPr>
        <p:spPr>
          <a:xfrm>
            <a:off x="8706762" y="2157904"/>
            <a:ext cx="3214728" cy="2591899"/>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39D9C23-2DE2-4EFB-9215-BA46A4C89809}"/>
              </a:ext>
            </a:extLst>
          </p:cNvPr>
          <p:cNvPicPr>
            <a:picLocks noChangeAspect="1"/>
          </p:cNvPicPr>
          <p:nvPr/>
        </p:nvPicPr>
        <p:blipFill>
          <a:blip r:embed="rId3"/>
          <a:stretch>
            <a:fillRect/>
          </a:stretch>
        </p:blipFill>
        <p:spPr>
          <a:xfrm>
            <a:off x="8657752" y="2210852"/>
            <a:ext cx="3214728" cy="2534792"/>
          </a:xfrm>
          <a:prstGeom prst="rect">
            <a:avLst/>
          </a:prstGeom>
        </p:spPr>
      </p:pic>
      <p:pic>
        <p:nvPicPr>
          <p:cNvPr id="32" name="Picture 31" descr="Diagram, schematic&#10;&#10;Description automatically generated">
            <a:extLst>
              <a:ext uri="{FF2B5EF4-FFF2-40B4-BE49-F238E27FC236}">
                <a16:creationId xmlns:a16="http://schemas.microsoft.com/office/drawing/2014/main" id="{B7D97D58-F86D-4E3B-9A3A-390CA8C21F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050" y="1864952"/>
            <a:ext cx="3697251" cy="2927354"/>
          </a:xfrm>
          <a:prstGeom prst="rect">
            <a:avLst/>
          </a:prstGeom>
        </p:spPr>
      </p:pic>
      <p:sp>
        <p:nvSpPr>
          <p:cNvPr id="3" name="Rectangle 2">
            <a:extLst>
              <a:ext uri="{FF2B5EF4-FFF2-40B4-BE49-F238E27FC236}">
                <a16:creationId xmlns:a16="http://schemas.microsoft.com/office/drawing/2014/main" id="{DCE39D7B-9D3F-490E-BBF1-7B6FEDF9E26B}"/>
              </a:ext>
            </a:extLst>
          </p:cNvPr>
          <p:cNvSpPr/>
          <p:nvPr/>
        </p:nvSpPr>
        <p:spPr>
          <a:xfrm>
            <a:off x="4305914" y="2153745"/>
            <a:ext cx="4078460" cy="2591899"/>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442956-9E7D-4453-836B-830059E16425}"/>
              </a:ext>
            </a:extLst>
          </p:cNvPr>
          <p:cNvPicPr>
            <a:picLocks noChangeAspect="1"/>
          </p:cNvPicPr>
          <p:nvPr/>
        </p:nvPicPr>
        <p:blipFill>
          <a:blip r:embed="rId5"/>
          <a:stretch>
            <a:fillRect/>
          </a:stretch>
        </p:blipFill>
        <p:spPr>
          <a:xfrm>
            <a:off x="4305914" y="2603551"/>
            <a:ext cx="4078460" cy="1780401"/>
          </a:xfrm>
          <a:prstGeom prst="rect">
            <a:avLst/>
          </a:prstGeom>
        </p:spPr>
      </p:pic>
      <p:sp>
        <p:nvSpPr>
          <p:cNvPr id="2" name="Title 1">
            <a:extLst>
              <a:ext uri="{FF2B5EF4-FFF2-40B4-BE49-F238E27FC236}">
                <a16:creationId xmlns:a16="http://schemas.microsoft.com/office/drawing/2014/main" id="{F652B148-4EB4-2D42-B550-D0F57F89393D}"/>
              </a:ext>
            </a:extLst>
          </p:cNvPr>
          <p:cNvSpPr>
            <a:spLocks noGrp="1"/>
          </p:cNvSpPr>
          <p:nvPr>
            <p:ph type="title"/>
          </p:nvPr>
        </p:nvSpPr>
        <p:spPr/>
        <p:txBody>
          <a:bodyPr>
            <a:normAutofit/>
          </a:bodyPr>
          <a:lstStyle/>
          <a:p>
            <a:r>
              <a:rPr lang="en-US" dirty="0"/>
              <a:t>Hall Sensor Basics</a:t>
            </a:r>
          </a:p>
        </p:txBody>
      </p:sp>
      <p:sp>
        <p:nvSpPr>
          <p:cNvPr id="19" name="Rectangle 18">
            <a:extLst>
              <a:ext uri="{FF2B5EF4-FFF2-40B4-BE49-F238E27FC236}">
                <a16:creationId xmlns:a16="http://schemas.microsoft.com/office/drawing/2014/main" id="{9BE03F97-E1CB-4B2A-AC6C-F7CE30B609CB}"/>
              </a:ext>
            </a:extLst>
          </p:cNvPr>
          <p:cNvSpPr/>
          <p:nvPr/>
        </p:nvSpPr>
        <p:spPr>
          <a:xfrm>
            <a:off x="649401" y="4990326"/>
            <a:ext cx="2586168" cy="369332"/>
          </a:xfrm>
          <a:prstGeom prst="rect">
            <a:avLst/>
          </a:prstGeom>
        </p:spPr>
        <p:txBody>
          <a:bodyPr wrap="square">
            <a:spAutoFit/>
          </a:bodyPr>
          <a:lstStyle/>
          <a:p>
            <a:r>
              <a:rPr lang="en-US" b="1" dirty="0">
                <a:solidFill>
                  <a:srgbClr val="FFFF00"/>
                </a:solidFill>
                <a:latin typeface="Georgia" panose="02040502050405020303" pitchFamily="18" charset="0"/>
              </a:rPr>
              <a:t>Hall sensors physics</a:t>
            </a:r>
          </a:p>
        </p:txBody>
      </p:sp>
      <p:sp>
        <p:nvSpPr>
          <p:cNvPr id="20" name="Rectangle 19">
            <a:extLst>
              <a:ext uri="{FF2B5EF4-FFF2-40B4-BE49-F238E27FC236}">
                <a16:creationId xmlns:a16="http://schemas.microsoft.com/office/drawing/2014/main" id="{70ABEA71-E56D-4C1F-9985-0B2E91925028}"/>
              </a:ext>
            </a:extLst>
          </p:cNvPr>
          <p:cNvSpPr/>
          <p:nvPr/>
        </p:nvSpPr>
        <p:spPr>
          <a:xfrm>
            <a:off x="4879717" y="4976079"/>
            <a:ext cx="3046855" cy="369332"/>
          </a:xfrm>
          <a:prstGeom prst="rect">
            <a:avLst/>
          </a:prstGeom>
        </p:spPr>
        <p:txBody>
          <a:bodyPr wrap="square">
            <a:spAutoFit/>
          </a:bodyPr>
          <a:lstStyle/>
          <a:p>
            <a:r>
              <a:rPr lang="en-US" b="1" dirty="0">
                <a:solidFill>
                  <a:srgbClr val="FFFF00"/>
                </a:solidFill>
                <a:latin typeface="Georgia" panose="02040502050405020303" pitchFamily="18" charset="0"/>
              </a:rPr>
              <a:t>Hall sensors electronics</a:t>
            </a:r>
          </a:p>
        </p:txBody>
      </p:sp>
      <p:sp>
        <p:nvSpPr>
          <p:cNvPr id="21" name="Rectangle 20">
            <a:extLst>
              <a:ext uri="{FF2B5EF4-FFF2-40B4-BE49-F238E27FC236}">
                <a16:creationId xmlns:a16="http://schemas.microsoft.com/office/drawing/2014/main" id="{E40C0055-1CC9-4FD4-B065-A2D933C0702A}"/>
              </a:ext>
            </a:extLst>
          </p:cNvPr>
          <p:cNvSpPr/>
          <p:nvPr/>
        </p:nvSpPr>
        <p:spPr>
          <a:xfrm>
            <a:off x="6273460" y="2971800"/>
            <a:ext cx="990191" cy="1232297"/>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64392848-955B-4B59-8464-45AAFC939ADA}"/>
              </a:ext>
            </a:extLst>
          </p:cNvPr>
          <p:cNvCxnSpPr>
            <a:cxnSpLocks/>
          </p:cNvCxnSpPr>
          <p:nvPr/>
        </p:nvCxnSpPr>
        <p:spPr>
          <a:xfrm>
            <a:off x="6273460" y="2366309"/>
            <a:ext cx="417339" cy="287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D6018B3-9444-4788-AE58-41AF7B81B3AF}"/>
              </a:ext>
            </a:extLst>
          </p:cNvPr>
          <p:cNvSpPr/>
          <p:nvPr/>
        </p:nvSpPr>
        <p:spPr>
          <a:xfrm>
            <a:off x="8641116" y="4970808"/>
            <a:ext cx="3485238" cy="369332"/>
          </a:xfrm>
          <a:prstGeom prst="rect">
            <a:avLst/>
          </a:prstGeom>
        </p:spPr>
        <p:txBody>
          <a:bodyPr wrap="square">
            <a:spAutoFit/>
          </a:bodyPr>
          <a:lstStyle/>
          <a:p>
            <a:r>
              <a:rPr lang="en-US" b="1" dirty="0">
                <a:solidFill>
                  <a:srgbClr val="FFFF00"/>
                </a:solidFill>
                <a:latin typeface="Georgia" panose="02040502050405020303" pitchFamily="18" charset="0"/>
              </a:rPr>
              <a:t>Hall sensors transfer curve</a:t>
            </a:r>
          </a:p>
        </p:txBody>
      </p:sp>
      <p:cxnSp>
        <p:nvCxnSpPr>
          <p:cNvPr id="28" name="Straight Arrow Connector 27">
            <a:extLst>
              <a:ext uri="{FF2B5EF4-FFF2-40B4-BE49-F238E27FC236}">
                <a16:creationId xmlns:a16="http://schemas.microsoft.com/office/drawing/2014/main" id="{5330CD45-BE0E-49A4-A50B-DD540AE3D892}"/>
              </a:ext>
            </a:extLst>
          </p:cNvPr>
          <p:cNvCxnSpPr>
            <a:cxnSpLocks/>
          </p:cNvCxnSpPr>
          <p:nvPr/>
        </p:nvCxnSpPr>
        <p:spPr>
          <a:xfrm flipH="1" flipV="1">
            <a:off x="10986868" y="3299602"/>
            <a:ext cx="295421" cy="388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4E54E1C-1AF9-4F70-9AE0-26D7FE497AD9}"/>
              </a:ext>
            </a:extLst>
          </p:cNvPr>
          <p:cNvCxnSpPr>
            <a:cxnSpLocks/>
          </p:cNvCxnSpPr>
          <p:nvPr/>
        </p:nvCxnSpPr>
        <p:spPr>
          <a:xfrm>
            <a:off x="8937111" y="2203130"/>
            <a:ext cx="417339" cy="287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562CCAF-EA22-45FD-849A-B34D9A3FDB51}"/>
              </a:ext>
            </a:extLst>
          </p:cNvPr>
          <p:cNvCxnSpPr>
            <a:cxnSpLocks/>
          </p:cNvCxnSpPr>
          <p:nvPr/>
        </p:nvCxnSpPr>
        <p:spPr>
          <a:xfrm flipH="1">
            <a:off x="11144284" y="2779634"/>
            <a:ext cx="421997"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93CB54B-843F-4484-AE68-BEC477A54E5E}"/>
              </a:ext>
            </a:extLst>
          </p:cNvPr>
          <p:cNvCxnSpPr>
            <a:cxnSpLocks/>
          </p:cNvCxnSpPr>
          <p:nvPr/>
        </p:nvCxnSpPr>
        <p:spPr>
          <a:xfrm flipH="1">
            <a:off x="9493382" y="3981836"/>
            <a:ext cx="421997"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2F34157-DF9C-49E5-9B87-954557408E2A}"/>
              </a:ext>
            </a:extLst>
          </p:cNvPr>
          <p:cNvCxnSpPr>
            <a:cxnSpLocks/>
          </p:cNvCxnSpPr>
          <p:nvPr/>
        </p:nvCxnSpPr>
        <p:spPr>
          <a:xfrm flipH="1">
            <a:off x="10363988" y="3198875"/>
            <a:ext cx="18892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E5DED8AB-D4AE-43E8-8155-39471C860A2E}"/>
              </a:ext>
            </a:extLst>
          </p:cNvPr>
          <p:cNvCxnSpPr>
            <a:cxnSpLocks/>
          </p:cNvCxnSpPr>
          <p:nvPr/>
        </p:nvCxnSpPr>
        <p:spPr>
          <a:xfrm flipH="1">
            <a:off x="2684285" y="3804277"/>
            <a:ext cx="83712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5A9785C-7DB1-4E4F-895A-05DEF708183A}"/>
              </a:ext>
            </a:extLst>
          </p:cNvPr>
          <p:cNvCxnSpPr>
            <a:cxnSpLocks/>
          </p:cNvCxnSpPr>
          <p:nvPr/>
        </p:nvCxnSpPr>
        <p:spPr>
          <a:xfrm>
            <a:off x="143869" y="3694241"/>
            <a:ext cx="417339" cy="287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E7C7F42-A544-4CA2-9F21-C99245EEF2D0}"/>
              </a:ext>
            </a:extLst>
          </p:cNvPr>
          <p:cNvCxnSpPr>
            <a:cxnSpLocks/>
          </p:cNvCxnSpPr>
          <p:nvPr/>
        </p:nvCxnSpPr>
        <p:spPr>
          <a:xfrm flipH="1">
            <a:off x="3235569" y="4334358"/>
            <a:ext cx="54192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9DC64F0-F43D-4F7D-A4E0-63097CEDA04B}"/>
              </a:ext>
            </a:extLst>
          </p:cNvPr>
          <p:cNvCxnSpPr>
            <a:cxnSpLocks/>
          </p:cNvCxnSpPr>
          <p:nvPr/>
        </p:nvCxnSpPr>
        <p:spPr>
          <a:xfrm>
            <a:off x="1370545" y="2067054"/>
            <a:ext cx="417339" cy="287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2E0348A-9940-49BF-B884-99578FE46067}"/>
              </a:ext>
            </a:extLst>
          </p:cNvPr>
          <p:cNvCxnSpPr>
            <a:cxnSpLocks/>
          </p:cNvCxnSpPr>
          <p:nvPr/>
        </p:nvCxnSpPr>
        <p:spPr>
          <a:xfrm>
            <a:off x="4428691" y="2503937"/>
            <a:ext cx="417339" cy="287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44D1A12-24CA-43E4-B839-7198D8AFED06}"/>
              </a:ext>
            </a:extLst>
          </p:cNvPr>
          <p:cNvCxnSpPr>
            <a:cxnSpLocks/>
          </p:cNvCxnSpPr>
          <p:nvPr/>
        </p:nvCxnSpPr>
        <p:spPr>
          <a:xfrm flipV="1">
            <a:off x="8042950" y="4014287"/>
            <a:ext cx="0" cy="6329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D4E3FB13-C3D0-422F-BB43-7BFABA2EFF1D}"/>
              </a:ext>
            </a:extLst>
          </p:cNvPr>
          <p:cNvSpPr/>
          <p:nvPr/>
        </p:nvSpPr>
        <p:spPr>
          <a:xfrm rot="19145912">
            <a:off x="9339489" y="3210544"/>
            <a:ext cx="1421206" cy="344234"/>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05311E3-A693-4C50-A537-B108E5D76543}"/>
              </a:ext>
            </a:extLst>
          </p:cNvPr>
          <p:cNvSpPr/>
          <p:nvPr/>
        </p:nvSpPr>
        <p:spPr>
          <a:xfrm>
            <a:off x="10628296" y="2697613"/>
            <a:ext cx="421997" cy="317417"/>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A7B9938-00CC-439E-B749-9CB2A2C26D1F}"/>
              </a:ext>
            </a:extLst>
          </p:cNvPr>
          <p:cNvSpPr/>
          <p:nvPr/>
        </p:nvSpPr>
        <p:spPr>
          <a:xfrm>
            <a:off x="8995403" y="3881616"/>
            <a:ext cx="421997" cy="317417"/>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2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500"/>
                                        <p:tgtEl>
                                          <p:spTgt spid="5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500"/>
                                        <p:tgtEl>
                                          <p:spTgt spid="5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19" grpId="0"/>
      <p:bldP spid="20" grpId="0"/>
      <p:bldP spid="21" grpId="0" animBg="1"/>
      <p:bldP spid="27" grpId="0"/>
      <p:bldP spid="50" grpId="0"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A3B1E01-DA2A-448C-96B4-7E20AE2A1696}"/>
              </a:ext>
            </a:extLst>
          </p:cNvPr>
          <p:cNvSpPr/>
          <p:nvPr/>
        </p:nvSpPr>
        <p:spPr>
          <a:xfrm>
            <a:off x="7598718" y="3234197"/>
            <a:ext cx="3429301" cy="3036115"/>
          </a:xfrm>
          <a:prstGeom prst="rect">
            <a:avLst/>
          </a:prstGeom>
          <a:solidFill>
            <a:srgbClr val="6FA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2D9BA1B5-5B0E-4EB5-B99E-DFE9EF84E073}"/>
              </a:ext>
            </a:extLst>
          </p:cNvPr>
          <p:cNvPicPr>
            <a:picLocks noChangeAspect="1"/>
          </p:cNvPicPr>
          <p:nvPr/>
        </p:nvPicPr>
        <p:blipFill>
          <a:blip r:embed="rId4"/>
          <a:stretch>
            <a:fillRect/>
          </a:stretch>
        </p:blipFill>
        <p:spPr>
          <a:xfrm>
            <a:off x="7598719" y="3234199"/>
            <a:ext cx="3429300" cy="3056010"/>
          </a:xfrm>
          <a:prstGeom prst="rect">
            <a:avLst/>
          </a:prstGeom>
        </p:spPr>
      </p:pic>
      <p:pic>
        <p:nvPicPr>
          <p:cNvPr id="73" name="Picture 72">
            <a:extLst>
              <a:ext uri="{FF2B5EF4-FFF2-40B4-BE49-F238E27FC236}">
                <a16:creationId xmlns:a16="http://schemas.microsoft.com/office/drawing/2014/main" id="{275F65F1-4D11-4434-9965-EBFA2C33436E}"/>
              </a:ext>
            </a:extLst>
          </p:cNvPr>
          <p:cNvPicPr>
            <a:picLocks noChangeAspect="1"/>
          </p:cNvPicPr>
          <p:nvPr/>
        </p:nvPicPr>
        <p:blipFill>
          <a:blip r:embed="rId5"/>
          <a:stretch>
            <a:fillRect/>
          </a:stretch>
        </p:blipFill>
        <p:spPr>
          <a:xfrm>
            <a:off x="9633291" y="4740477"/>
            <a:ext cx="312031" cy="373030"/>
          </a:xfrm>
          <a:prstGeom prst="rect">
            <a:avLst/>
          </a:prstGeom>
        </p:spPr>
      </p:pic>
      <p:pic>
        <p:nvPicPr>
          <p:cNvPr id="74" name="Picture 73">
            <a:extLst>
              <a:ext uri="{FF2B5EF4-FFF2-40B4-BE49-F238E27FC236}">
                <a16:creationId xmlns:a16="http://schemas.microsoft.com/office/drawing/2014/main" id="{8AA2D75A-E6CA-49CB-8849-64F4F2A05257}"/>
              </a:ext>
            </a:extLst>
          </p:cNvPr>
          <p:cNvPicPr>
            <a:picLocks noChangeAspect="1"/>
          </p:cNvPicPr>
          <p:nvPr/>
        </p:nvPicPr>
        <p:blipFill>
          <a:blip r:embed="rId5"/>
          <a:stretch>
            <a:fillRect/>
          </a:stretch>
        </p:blipFill>
        <p:spPr>
          <a:xfrm>
            <a:off x="10576071" y="3811581"/>
            <a:ext cx="312031" cy="373030"/>
          </a:xfrm>
          <a:prstGeom prst="rect">
            <a:avLst/>
          </a:prstGeom>
        </p:spPr>
      </p:pic>
      <p:pic>
        <p:nvPicPr>
          <p:cNvPr id="75" name="Picture 74">
            <a:extLst>
              <a:ext uri="{FF2B5EF4-FFF2-40B4-BE49-F238E27FC236}">
                <a16:creationId xmlns:a16="http://schemas.microsoft.com/office/drawing/2014/main" id="{C346FD3B-A5D3-4304-A0F2-8765A4C0F2D7}"/>
              </a:ext>
            </a:extLst>
          </p:cNvPr>
          <p:cNvPicPr>
            <a:picLocks noChangeAspect="1"/>
          </p:cNvPicPr>
          <p:nvPr/>
        </p:nvPicPr>
        <p:blipFill>
          <a:blip r:embed="rId5"/>
          <a:stretch>
            <a:fillRect/>
          </a:stretch>
        </p:blipFill>
        <p:spPr>
          <a:xfrm>
            <a:off x="7164988" y="5352626"/>
            <a:ext cx="312031" cy="373030"/>
          </a:xfrm>
          <a:prstGeom prst="rect">
            <a:avLst/>
          </a:prstGeom>
        </p:spPr>
      </p:pic>
      <p:sp>
        <p:nvSpPr>
          <p:cNvPr id="76" name="Oval 75">
            <a:extLst>
              <a:ext uri="{FF2B5EF4-FFF2-40B4-BE49-F238E27FC236}">
                <a16:creationId xmlns:a16="http://schemas.microsoft.com/office/drawing/2014/main" id="{CA9363E6-08B0-41F7-997F-2F3E7E1598EE}"/>
              </a:ext>
            </a:extLst>
          </p:cNvPr>
          <p:cNvSpPr/>
          <p:nvPr/>
        </p:nvSpPr>
        <p:spPr>
          <a:xfrm rot="19145912">
            <a:off x="8266664" y="4499227"/>
            <a:ext cx="1730268" cy="389230"/>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AB8C869-CBB7-44C2-ABA5-43C0CBBB8B41}"/>
              </a:ext>
            </a:extLst>
          </p:cNvPr>
          <p:cNvSpPr/>
          <p:nvPr/>
        </p:nvSpPr>
        <p:spPr>
          <a:xfrm>
            <a:off x="9636503" y="3864976"/>
            <a:ext cx="702183" cy="163216"/>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88463746-B5A5-4803-8AEE-EB90A6F1296B}"/>
              </a:ext>
            </a:extLst>
          </p:cNvPr>
          <p:cNvSpPr/>
          <p:nvPr/>
        </p:nvSpPr>
        <p:spPr>
          <a:xfrm>
            <a:off x="7872180" y="5334349"/>
            <a:ext cx="702183" cy="163216"/>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2B148-4EB4-2D42-B550-D0F57F89393D}"/>
              </a:ext>
            </a:extLst>
          </p:cNvPr>
          <p:cNvSpPr>
            <a:spLocks noGrp="1"/>
          </p:cNvSpPr>
          <p:nvPr>
            <p:ph type="title"/>
          </p:nvPr>
        </p:nvSpPr>
        <p:spPr/>
        <p:txBody>
          <a:bodyPr>
            <a:normAutofit/>
          </a:bodyPr>
          <a:lstStyle/>
          <a:p>
            <a:r>
              <a:rPr lang="en-US" dirty="0"/>
              <a:t>Attack Model: Saturation Attack</a:t>
            </a:r>
          </a:p>
        </p:txBody>
      </p:sp>
      <p:sp>
        <p:nvSpPr>
          <p:cNvPr id="15" name="TextBox 14">
            <a:extLst>
              <a:ext uri="{FF2B5EF4-FFF2-40B4-BE49-F238E27FC236}">
                <a16:creationId xmlns:a16="http://schemas.microsoft.com/office/drawing/2014/main" id="{B2D22CD5-E16D-468F-AA71-56FC5C6A49DB}"/>
              </a:ext>
            </a:extLst>
          </p:cNvPr>
          <p:cNvSpPr txBox="1"/>
          <p:nvPr/>
        </p:nvSpPr>
        <p:spPr>
          <a:xfrm>
            <a:off x="8789324" y="2032543"/>
            <a:ext cx="2493079" cy="707886"/>
          </a:xfrm>
          <a:prstGeom prst="rect">
            <a:avLst/>
          </a:prstGeom>
          <a:noFill/>
        </p:spPr>
        <p:txBody>
          <a:bodyPr wrap="square" rtlCol="0">
            <a:spAutoFit/>
          </a:bodyPr>
          <a:lstStyle/>
          <a:p>
            <a:pPr algn="ctr"/>
            <a:r>
              <a:rPr lang="en-US" sz="2000" dirty="0">
                <a:solidFill>
                  <a:srgbClr val="FFFF00"/>
                </a:solidFill>
                <a:latin typeface="Georgia" panose="02040502050405020303" pitchFamily="18" charset="0"/>
              </a:rPr>
              <a:t>No Security in hall sensor-hardware</a:t>
            </a:r>
          </a:p>
        </p:txBody>
      </p:sp>
      <p:pic>
        <p:nvPicPr>
          <p:cNvPr id="120" name="Picture 119">
            <a:extLst>
              <a:ext uri="{FF2B5EF4-FFF2-40B4-BE49-F238E27FC236}">
                <a16:creationId xmlns:a16="http://schemas.microsoft.com/office/drawing/2014/main" id="{6028047D-251A-49EE-8BEA-7EA83ACE7B26}"/>
              </a:ext>
            </a:extLst>
          </p:cNvPr>
          <p:cNvPicPr>
            <a:picLocks noChangeAspect="1"/>
          </p:cNvPicPr>
          <p:nvPr/>
        </p:nvPicPr>
        <p:blipFill>
          <a:blip r:embed="rId6"/>
          <a:stretch>
            <a:fillRect/>
          </a:stretch>
        </p:blipFill>
        <p:spPr>
          <a:xfrm>
            <a:off x="1978429" y="1708980"/>
            <a:ext cx="6866313" cy="1603645"/>
          </a:xfrm>
          <a:prstGeom prst="rect">
            <a:avLst/>
          </a:prstGeom>
        </p:spPr>
      </p:pic>
      <p:pic>
        <p:nvPicPr>
          <p:cNvPr id="2163" name="Picture 115" descr="blinking-arrow">
            <a:extLst>
              <a:ext uri="{FF2B5EF4-FFF2-40B4-BE49-F238E27FC236}">
                <a16:creationId xmlns:a16="http://schemas.microsoft.com/office/drawing/2014/main" id="{AD54B608-C333-48A2-B574-A25E8942FD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3694341" y="2595607"/>
            <a:ext cx="520347" cy="40660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6AD9150D-77D4-42D9-9D10-84A6E50D0386}"/>
              </a:ext>
            </a:extLst>
          </p:cNvPr>
          <p:cNvCxnSpPr>
            <a:cxnSpLocks/>
          </p:cNvCxnSpPr>
          <p:nvPr/>
        </p:nvCxnSpPr>
        <p:spPr>
          <a:xfrm>
            <a:off x="4745306" y="1348578"/>
            <a:ext cx="0" cy="4039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63BE3AF-D7C7-448A-AE29-C3763E2513E2}"/>
              </a:ext>
            </a:extLst>
          </p:cNvPr>
          <p:cNvCxnSpPr>
            <a:cxnSpLocks/>
          </p:cNvCxnSpPr>
          <p:nvPr/>
        </p:nvCxnSpPr>
        <p:spPr>
          <a:xfrm>
            <a:off x="5579349" y="1355747"/>
            <a:ext cx="0" cy="4039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22ADBED-9437-4DA8-8362-C2B1F49B3E0A}"/>
              </a:ext>
            </a:extLst>
          </p:cNvPr>
          <p:cNvCxnSpPr>
            <a:cxnSpLocks/>
          </p:cNvCxnSpPr>
          <p:nvPr/>
        </p:nvCxnSpPr>
        <p:spPr>
          <a:xfrm>
            <a:off x="6386818" y="1329666"/>
            <a:ext cx="0" cy="4039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FF23592-A841-4E59-AFD8-FD1D0532180F}"/>
              </a:ext>
            </a:extLst>
          </p:cNvPr>
          <p:cNvCxnSpPr>
            <a:cxnSpLocks/>
          </p:cNvCxnSpPr>
          <p:nvPr/>
        </p:nvCxnSpPr>
        <p:spPr>
          <a:xfrm>
            <a:off x="7192019" y="1355747"/>
            <a:ext cx="0" cy="4039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0D0B9BB-53EB-4E56-A687-4F3157132E50}"/>
              </a:ext>
            </a:extLst>
          </p:cNvPr>
          <p:cNvCxnSpPr>
            <a:cxnSpLocks/>
          </p:cNvCxnSpPr>
          <p:nvPr/>
        </p:nvCxnSpPr>
        <p:spPr>
          <a:xfrm>
            <a:off x="8256048" y="1362916"/>
            <a:ext cx="0" cy="4039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85358F9-CB1D-42B0-9696-16C9CF151B88}"/>
              </a:ext>
            </a:extLst>
          </p:cNvPr>
          <p:cNvSpPr/>
          <p:nvPr/>
        </p:nvSpPr>
        <p:spPr>
          <a:xfrm>
            <a:off x="118162" y="3429000"/>
            <a:ext cx="6621265" cy="2858809"/>
          </a:xfrm>
          <a:prstGeom prst="rect">
            <a:avLst/>
          </a:prstGeom>
          <a:solidFill>
            <a:srgbClr val="6FA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a:extLst>
              <a:ext uri="{FF2B5EF4-FFF2-40B4-BE49-F238E27FC236}">
                <a16:creationId xmlns:a16="http://schemas.microsoft.com/office/drawing/2014/main" id="{E4B7394D-67A0-414D-A143-AD0D681661ED}"/>
              </a:ext>
            </a:extLst>
          </p:cNvPr>
          <p:cNvPicPr>
            <a:picLocks noChangeAspect="1"/>
          </p:cNvPicPr>
          <p:nvPr/>
        </p:nvPicPr>
        <p:blipFill>
          <a:blip r:embed="rId8"/>
          <a:stretch>
            <a:fillRect/>
          </a:stretch>
        </p:blipFill>
        <p:spPr>
          <a:xfrm>
            <a:off x="3461117" y="5597720"/>
            <a:ext cx="713355" cy="672592"/>
          </a:xfrm>
          <a:prstGeom prst="rect">
            <a:avLst/>
          </a:prstGeom>
        </p:spPr>
      </p:pic>
      <p:cxnSp>
        <p:nvCxnSpPr>
          <p:cNvPr id="63" name="Straight Arrow Connector 62">
            <a:extLst>
              <a:ext uri="{FF2B5EF4-FFF2-40B4-BE49-F238E27FC236}">
                <a16:creationId xmlns:a16="http://schemas.microsoft.com/office/drawing/2014/main" id="{C2BB8E23-1D35-4722-8AF1-C0396953D3E5}"/>
              </a:ext>
            </a:extLst>
          </p:cNvPr>
          <p:cNvCxnSpPr>
            <a:cxnSpLocks/>
          </p:cNvCxnSpPr>
          <p:nvPr/>
        </p:nvCxnSpPr>
        <p:spPr>
          <a:xfrm flipH="1" flipV="1">
            <a:off x="3148695" y="5352626"/>
            <a:ext cx="280179" cy="33834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FFE7E8A-EBE3-4DC2-93AF-D0920823E64E}"/>
              </a:ext>
            </a:extLst>
          </p:cNvPr>
          <p:cNvSpPr txBox="1"/>
          <p:nvPr/>
        </p:nvSpPr>
        <p:spPr>
          <a:xfrm>
            <a:off x="4218929" y="5746375"/>
            <a:ext cx="2683865" cy="337051"/>
          </a:xfrm>
          <a:prstGeom prst="rect">
            <a:avLst/>
          </a:prstGeom>
          <a:noFill/>
        </p:spPr>
        <p:txBody>
          <a:bodyPr wrap="square" rtlCol="0">
            <a:spAutoFit/>
          </a:bodyPr>
          <a:lstStyle/>
          <a:p>
            <a:r>
              <a:rPr lang="en-US" sz="1600" b="1" dirty="0">
                <a:solidFill>
                  <a:schemeClr val="bg1"/>
                </a:solidFill>
              </a:rPr>
              <a:t>Low-cost electromagnet</a:t>
            </a:r>
          </a:p>
        </p:txBody>
      </p:sp>
      <p:pic>
        <p:nvPicPr>
          <p:cNvPr id="65" name="Picture 6" descr="WIFI Icon GIF | Gfycat">
            <a:extLst>
              <a:ext uri="{FF2B5EF4-FFF2-40B4-BE49-F238E27FC236}">
                <a16:creationId xmlns:a16="http://schemas.microsoft.com/office/drawing/2014/main" id="{EE41A90C-E62A-4010-A0AC-DF1EAD6BA2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6239" y="5494027"/>
            <a:ext cx="722495" cy="602079"/>
          </a:xfrm>
          <a:prstGeom prst="rect">
            <a:avLst/>
          </a:prstGeom>
          <a:solidFill>
            <a:srgbClr val="FF0000"/>
          </a:solidFill>
          <a:ln w="25400">
            <a:solidFill>
              <a:srgbClr val="C00000"/>
            </a:solidFill>
          </a:ln>
        </p:spPr>
      </p:pic>
      <p:pic>
        <p:nvPicPr>
          <p:cNvPr id="67" name="Picture 66">
            <a:extLst>
              <a:ext uri="{FF2B5EF4-FFF2-40B4-BE49-F238E27FC236}">
                <a16:creationId xmlns:a16="http://schemas.microsoft.com/office/drawing/2014/main" id="{21F4372B-0287-4380-A08F-FEA81548B1B7}"/>
              </a:ext>
            </a:extLst>
          </p:cNvPr>
          <p:cNvPicPr>
            <a:picLocks noChangeAspect="1"/>
          </p:cNvPicPr>
          <p:nvPr/>
        </p:nvPicPr>
        <p:blipFill>
          <a:blip r:embed="rId10"/>
          <a:stretch>
            <a:fillRect/>
          </a:stretch>
        </p:blipFill>
        <p:spPr>
          <a:xfrm>
            <a:off x="651260" y="4275305"/>
            <a:ext cx="2929957" cy="1214879"/>
          </a:xfrm>
          <a:prstGeom prst="rect">
            <a:avLst/>
          </a:prstGeom>
        </p:spPr>
      </p:pic>
      <p:pic>
        <p:nvPicPr>
          <p:cNvPr id="68" name="Picture 31" descr="4,240 Hacker Hoodie Stock Photos, Pictures &amp; Royalty-Free Images - iStock">
            <a:extLst>
              <a:ext uri="{FF2B5EF4-FFF2-40B4-BE49-F238E27FC236}">
                <a16:creationId xmlns:a16="http://schemas.microsoft.com/office/drawing/2014/main" id="{C5BAF6FE-D22A-4C49-BDFD-4D9DFC3FA9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022" y="4277841"/>
            <a:ext cx="1390000" cy="118353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5894B261-D490-4400-90D9-3CDA922F4E8C}"/>
              </a:ext>
            </a:extLst>
          </p:cNvPr>
          <p:cNvPicPr>
            <a:picLocks noChangeAspect="1"/>
          </p:cNvPicPr>
          <p:nvPr/>
        </p:nvPicPr>
        <p:blipFill>
          <a:blip r:embed="rId12"/>
          <a:stretch>
            <a:fillRect/>
          </a:stretch>
        </p:blipFill>
        <p:spPr>
          <a:xfrm>
            <a:off x="1171792" y="3811581"/>
            <a:ext cx="3800475" cy="1295400"/>
          </a:xfrm>
          <a:prstGeom prst="rect">
            <a:avLst/>
          </a:prstGeom>
        </p:spPr>
      </p:pic>
      <p:graphicFrame>
        <p:nvGraphicFramePr>
          <p:cNvPr id="55" name="Object 54">
            <a:extLst>
              <a:ext uri="{FF2B5EF4-FFF2-40B4-BE49-F238E27FC236}">
                <a16:creationId xmlns:a16="http://schemas.microsoft.com/office/drawing/2014/main" id="{1C112D47-5945-45D6-8A6A-C6B23698D98C}"/>
              </a:ext>
            </a:extLst>
          </p:cNvPr>
          <p:cNvGraphicFramePr>
            <a:graphicFrameLocks noChangeAspect="1"/>
          </p:cNvGraphicFramePr>
          <p:nvPr>
            <p:extLst>
              <p:ext uri="{D42A27DB-BD31-4B8C-83A1-F6EECF244321}">
                <p14:modId xmlns:p14="http://schemas.microsoft.com/office/powerpoint/2010/main" val="495510450"/>
              </p:ext>
            </p:extLst>
          </p:nvPr>
        </p:nvGraphicFramePr>
        <p:xfrm>
          <a:off x="4787457" y="4171847"/>
          <a:ext cx="1924050" cy="762000"/>
        </p:xfrm>
        <a:graphic>
          <a:graphicData uri="http://schemas.openxmlformats.org/presentationml/2006/ole">
            <mc:AlternateContent xmlns:mc="http://schemas.openxmlformats.org/markup-compatibility/2006">
              <mc:Choice xmlns:v="urn:schemas-microsoft-com:vml" Requires="v">
                <p:oleObj spid="_x0000_s1057" name="Visio" r:id="rId13" imgW="1923856" imgH="761720" progId="Visio.Drawing.15">
                  <p:embed/>
                </p:oleObj>
              </mc:Choice>
              <mc:Fallback>
                <p:oleObj name="Visio" r:id="rId13" imgW="1923856" imgH="761720" progId="Visio.Drawing.15">
                  <p:embed/>
                  <p:pic>
                    <p:nvPicPr>
                      <p:cNvPr id="0" name=""/>
                      <p:cNvPicPr/>
                      <p:nvPr/>
                    </p:nvPicPr>
                    <p:blipFill>
                      <a:blip r:embed="rId14"/>
                      <a:stretch>
                        <a:fillRect/>
                      </a:stretch>
                    </p:blipFill>
                    <p:spPr>
                      <a:xfrm>
                        <a:off x="4787457" y="4171847"/>
                        <a:ext cx="1924050" cy="762000"/>
                      </a:xfrm>
                      <a:prstGeom prst="rect">
                        <a:avLst/>
                      </a:prstGeom>
                    </p:spPr>
                  </p:pic>
                </p:oleObj>
              </mc:Fallback>
            </mc:AlternateContent>
          </a:graphicData>
        </a:graphic>
      </p:graphicFrame>
      <p:cxnSp>
        <p:nvCxnSpPr>
          <p:cNvPr id="80" name="Straight Arrow Connector 79">
            <a:extLst>
              <a:ext uri="{FF2B5EF4-FFF2-40B4-BE49-F238E27FC236}">
                <a16:creationId xmlns:a16="http://schemas.microsoft.com/office/drawing/2014/main" id="{E9477AA8-E386-4352-AF8C-6ED1794D47A2}"/>
              </a:ext>
            </a:extLst>
          </p:cNvPr>
          <p:cNvCxnSpPr>
            <a:cxnSpLocks/>
          </p:cNvCxnSpPr>
          <p:nvPr/>
        </p:nvCxnSpPr>
        <p:spPr>
          <a:xfrm>
            <a:off x="6711507" y="4540972"/>
            <a:ext cx="765512"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37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63"/>
                                        </p:tgtEl>
                                        <p:attrNameLst>
                                          <p:attrName>style.visibility</p:attrName>
                                        </p:attrNameLst>
                                      </p:cBhvr>
                                      <p:to>
                                        <p:strVal val="visible"/>
                                      </p:to>
                                    </p:set>
                                    <p:animEffect transition="in" filter="fade">
                                      <p:cBhvr>
                                        <p:cTn id="32" dur="500"/>
                                        <p:tgtEl>
                                          <p:spTgt spid="216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10"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par>
                                <p:cTn id="42" presetID="10" presetClass="entr" presetSubtype="0" fill="hold"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0" presetClass="entr" presetSubtype="0"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par>
                                <p:cTn id="56" presetID="10" presetClass="entr" presetSubtype="0" fill="hold"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500"/>
                                        <p:tgtEl>
                                          <p:spTgt spid="80"/>
                                        </p:tgtEl>
                                      </p:cBhvr>
                                    </p:animEffect>
                                  </p:childTnLst>
                                </p:cTn>
                              </p:par>
                              <p:par>
                                <p:cTn id="64" presetID="10" presetClass="entr" presetSubtype="0" fill="hold"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par>
                                <p:cTn id="67" presetID="10"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fade">
                                      <p:cBhvr>
                                        <p:cTn id="80" dur="500"/>
                                        <p:tgtEl>
                                          <p:spTgt spid="7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fade">
                                      <p:cBhvr>
                                        <p:cTn id="85" dur="500"/>
                                        <p:tgtEl>
                                          <p:spTgt spid="77"/>
                                        </p:tgtEl>
                                      </p:cBhvr>
                                    </p:animEffect>
                                  </p:childTnLst>
                                </p:cTn>
                              </p:par>
                              <p:par>
                                <p:cTn id="86" presetID="10" presetClass="entr" presetSubtype="0" fill="hold" nodeType="with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fade">
                                      <p:cBhvr>
                                        <p:cTn id="88" dur="500"/>
                                        <p:tgtEl>
                                          <p:spTgt spid="7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fade">
                                      <p:cBhvr>
                                        <p:cTn id="91" dur="500"/>
                                        <p:tgtEl>
                                          <p:spTgt spid="78"/>
                                        </p:tgtEl>
                                      </p:cBhvr>
                                    </p:animEffect>
                                  </p:childTnLst>
                                </p:cTn>
                              </p:par>
                              <p:par>
                                <p:cTn id="92" presetID="10" presetClass="entr" presetSubtype="0" fill="hold"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6" grpId="0" animBg="1"/>
      <p:bldP spid="77" grpId="0" animBg="1"/>
      <p:bldP spid="78" grpId="0" animBg="1"/>
      <p:bldP spid="61" grpId="0" animBg="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No Work Can Prevent Saturation Attack</a:t>
            </a:r>
          </a:p>
        </p:txBody>
      </p:sp>
      <p:graphicFrame>
        <p:nvGraphicFramePr>
          <p:cNvPr id="3" name="Table 3">
            <a:extLst>
              <a:ext uri="{FF2B5EF4-FFF2-40B4-BE49-F238E27FC236}">
                <a16:creationId xmlns:a16="http://schemas.microsoft.com/office/drawing/2014/main" id="{811F4805-B7F8-4696-A3CD-BDBCE5B936F7}"/>
              </a:ext>
            </a:extLst>
          </p:cNvPr>
          <p:cNvGraphicFramePr>
            <a:graphicFrameLocks noGrp="1"/>
          </p:cNvGraphicFramePr>
          <p:nvPr>
            <p:ph idx="1"/>
            <p:extLst>
              <p:ext uri="{D42A27DB-BD31-4B8C-83A1-F6EECF244321}">
                <p14:modId xmlns:p14="http://schemas.microsoft.com/office/powerpoint/2010/main" val="3050963761"/>
              </p:ext>
            </p:extLst>
          </p:nvPr>
        </p:nvGraphicFramePr>
        <p:xfrm>
          <a:off x="66501" y="1474319"/>
          <a:ext cx="12058997" cy="4628943"/>
        </p:xfrm>
        <a:graphic>
          <a:graphicData uri="http://schemas.openxmlformats.org/drawingml/2006/table">
            <a:tbl>
              <a:tblPr firstRow="1" bandRow="1">
                <a:tableStyleId>{5C22544A-7EE6-4342-B048-85BDC9FD1C3A}</a:tableStyleId>
              </a:tblPr>
              <a:tblGrid>
                <a:gridCol w="1911927">
                  <a:extLst>
                    <a:ext uri="{9D8B030D-6E8A-4147-A177-3AD203B41FA5}">
                      <a16:colId xmlns:a16="http://schemas.microsoft.com/office/drawing/2014/main" val="425009930"/>
                    </a:ext>
                  </a:extLst>
                </a:gridCol>
                <a:gridCol w="648393">
                  <a:extLst>
                    <a:ext uri="{9D8B030D-6E8A-4147-A177-3AD203B41FA5}">
                      <a16:colId xmlns:a16="http://schemas.microsoft.com/office/drawing/2014/main" val="4164029045"/>
                    </a:ext>
                  </a:extLst>
                </a:gridCol>
                <a:gridCol w="1080655">
                  <a:extLst>
                    <a:ext uri="{9D8B030D-6E8A-4147-A177-3AD203B41FA5}">
                      <a16:colId xmlns:a16="http://schemas.microsoft.com/office/drawing/2014/main" val="756284824"/>
                    </a:ext>
                  </a:extLst>
                </a:gridCol>
                <a:gridCol w="2261061">
                  <a:extLst>
                    <a:ext uri="{9D8B030D-6E8A-4147-A177-3AD203B41FA5}">
                      <a16:colId xmlns:a16="http://schemas.microsoft.com/office/drawing/2014/main" val="3908154003"/>
                    </a:ext>
                  </a:extLst>
                </a:gridCol>
                <a:gridCol w="2942706">
                  <a:extLst>
                    <a:ext uri="{9D8B030D-6E8A-4147-A177-3AD203B41FA5}">
                      <a16:colId xmlns:a16="http://schemas.microsoft.com/office/drawing/2014/main" val="36901755"/>
                    </a:ext>
                  </a:extLst>
                </a:gridCol>
                <a:gridCol w="3214255">
                  <a:extLst>
                    <a:ext uri="{9D8B030D-6E8A-4147-A177-3AD203B41FA5}">
                      <a16:colId xmlns:a16="http://schemas.microsoft.com/office/drawing/2014/main" val="3250708889"/>
                    </a:ext>
                  </a:extLst>
                </a:gridCol>
              </a:tblGrid>
              <a:tr h="297689">
                <a:tc>
                  <a:txBody>
                    <a:bodyPr/>
                    <a:lstStyle/>
                    <a:p>
                      <a:pPr algn="ctr"/>
                      <a:r>
                        <a:rPr lang="en-US" sz="1400" dirty="0"/>
                        <a:t>Paper</a:t>
                      </a:r>
                    </a:p>
                  </a:txBody>
                  <a:tcPr/>
                </a:tc>
                <a:tc>
                  <a:txBody>
                    <a:bodyPr/>
                    <a:lstStyle/>
                    <a:p>
                      <a:pPr algn="ctr"/>
                      <a:r>
                        <a:rPr lang="en-US" sz="1400" dirty="0"/>
                        <a:t>Year </a:t>
                      </a:r>
                    </a:p>
                  </a:txBody>
                  <a:tcPr/>
                </a:tc>
                <a:tc>
                  <a:txBody>
                    <a:bodyPr/>
                    <a:lstStyle/>
                    <a:p>
                      <a:pPr algn="ctr"/>
                      <a:r>
                        <a:rPr lang="en-US" sz="1400"/>
                        <a:t>Sensor type</a:t>
                      </a:r>
                      <a:endParaRPr lang="en-US" sz="1400" dirty="0"/>
                    </a:p>
                  </a:txBody>
                  <a:tcPr/>
                </a:tc>
                <a:tc>
                  <a:txBody>
                    <a:bodyPr/>
                    <a:lstStyle/>
                    <a:p>
                      <a:pPr algn="ctr"/>
                      <a:r>
                        <a:rPr lang="en-US" sz="1400"/>
                        <a:t>Sensor</a:t>
                      </a:r>
                      <a:endParaRPr lang="en-US" sz="1400" dirty="0"/>
                    </a:p>
                  </a:txBody>
                  <a:tcPr/>
                </a:tc>
                <a:tc>
                  <a:txBody>
                    <a:bodyPr/>
                    <a:lstStyle/>
                    <a:p>
                      <a:pPr algn="ctr"/>
                      <a:r>
                        <a:rPr lang="en-US" sz="1400" dirty="0"/>
                        <a:t>Defense technique</a:t>
                      </a:r>
                    </a:p>
                  </a:txBody>
                  <a:tcPr/>
                </a:tc>
                <a:tc>
                  <a:txBody>
                    <a:bodyPr/>
                    <a:lstStyle/>
                    <a:p>
                      <a:pPr algn="ctr"/>
                      <a:r>
                        <a:rPr lang="en-US" sz="1400" dirty="0">
                          <a:solidFill>
                            <a:srgbClr val="FF0000"/>
                          </a:solidFill>
                        </a:rPr>
                        <a:t>Research challenge</a:t>
                      </a:r>
                    </a:p>
                  </a:txBody>
                  <a:tcPr/>
                </a:tc>
                <a:extLst>
                  <a:ext uri="{0D108BD9-81ED-4DB2-BD59-A6C34878D82A}">
                    <a16:rowId xmlns:a16="http://schemas.microsoft.com/office/drawing/2014/main" val="778348377"/>
                  </a:ext>
                </a:extLst>
              </a:tr>
              <a:tr h="297689">
                <a:tc>
                  <a:txBody>
                    <a:bodyPr/>
                    <a:lstStyle/>
                    <a:p>
                      <a:pPr algn="ctr"/>
                      <a:r>
                        <a:rPr lang="en-US" sz="1400" dirty="0"/>
                        <a:t>Barua et al., USENIX</a:t>
                      </a:r>
                    </a:p>
                  </a:txBody>
                  <a:tcPr/>
                </a:tc>
                <a:tc>
                  <a:txBody>
                    <a:bodyPr/>
                    <a:lstStyle/>
                    <a:p>
                      <a:pPr algn="ctr"/>
                      <a:r>
                        <a:rPr lang="en-US" sz="1400"/>
                        <a:t>2020</a:t>
                      </a:r>
                      <a:endParaRPr lang="en-US" sz="1400" dirty="0"/>
                    </a:p>
                  </a:txBody>
                  <a:tcPr/>
                </a:tc>
                <a:tc>
                  <a:txBody>
                    <a:bodyPr/>
                    <a:lstStyle/>
                    <a:p>
                      <a:pPr algn="ctr"/>
                      <a:r>
                        <a:rPr lang="en-US" sz="1400" dirty="0"/>
                        <a:t>Magnetic</a:t>
                      </a:r>
                    </a:p>
                  </a:txBody>
                  <a:tcPr/>
                </a:tc>
                <a:tc>
                  <a:txBody>
                    <a:bodyPr/>
                    <a:lstStyle/>
                    <a:p>
                      <a:pPr algn="ctr"/>
                      <a:r>
                        <a:rPr lang="en-US" sz="1400" dirty="0"/>
                        <a:t>Hall</a:t>
                      </a:r>
                    </a:p>
                  </a:txBody>
                  <a:tcPr/>
                </a:tc>
                <a:tc>
                  <a:txBody>
                    <a:bodyPr/>
                    <a:lstStyle/>
                    <a:p>
                      <a:pPr algn="ctr"/>
                      <a:r>
                        <a:rPr lang="en-US" sz="1400" dirty="0"/>
                        <a:t>Shielding</a:t>
                      </a:r>
                    </a:p>
                  </a:txBody>
                  <a:tcPr/>
                </a:tc>
                <a:tc>
                  <a:txBody>
                    <a:bodyPr/>
                    <a:lstStyle/>
                    <a:p>
                      <a:pPr algn="ctr"/>
                      <a:r>
                        <a:rPr lang="en-US" sz="1400" dirty="0">
                          <a:solidFill>
                            <a:schemeClr val="bg1"/>
                          </a:solidFill>
                        </a:rPr>
                        <a:t>Not scalable, bulky, </a:t>
                      </a:r>
                      <a:r>
                        <a:rPr lang="en-US" sz="1400" dirty="0">
                          <a:solidFill>
                            <a:srgbClr val="FF0000"/>
                          </a:solidFill>
                        </a:rPr>
                        <a:t>not for saturation</a:t>
                      </a:r>
                    </a:p>
                  </a:txBody>
                  <a:tcPr/>
                </a:tc>
                <a:extLst>
                  <a:ext uri="{0D108BD9-81ED-4DB2-BD59-A6C34878D82A}">
                    <a16:rowId xmlns:a16="http://schemas.microsoft.com/office/drawing/2014/main" val="1801839550"/>
                  </a:ext>
                </a:extLst>
              </a:tr>
              <a:tr h="297689">
                <a:tc>
                  <a:txBody>
                    <a:bodyPr/>
                    <a:lstStyle/>
                    <a:p>
                      <a:pPr algn="ctr"/>
                      <a:r>
                        <a:rPr lang="en-US" sz="1400" dirty="0"/>
                        <a:t>Shoukry et al., CHES</a:t>
                      </a:r>
                    </a:p>
                  </a:txBody>
                  <a:tcPr/>
                </a:tc>
                <a:tc>
                  <a:txBody>
                    <a:bodyPr/>
                    <a:lstStyle/>
                    <a:p>
                      <a:pPr algn="ctr"/>
                      <a:r>
                        <a:rPr lang="en-US" sz="1400"/>
                        <a:t>2013</a:t>
                      </a:r>
                      <a:endParaRPr lang="en-US" sz="1400" dirty="0"/>
                    </a:p>
                  </a:txBody>
                  <a:tcPr/>
                </a:tc>
                <a:tc>
                  <a:txBody>
                    <a:bodyPr/>
                    <a:lstStyle/>
                    <a:p>
                      <a:pPr algn="ctr"/>
                      <a:r>
                        <a:rPr lang="en-US" sz="1400"/>
                        <a:t>Magnetic</a:t>
                      </a:r>
                      <a:endParaRPr lang="en-US" sz="1400" dirty="0"/>
                    </a:p>
                  </a:txBody>
                  <a:tcPr/>
                </a:tc>
                <a:tc>
                  <a:txBody>
                    <a:bodyPr/>
                    <a:lstStyle/>
                    <a:p>
                      <a:pPr algn="ctr"/>
                      <a:r>
                        <a:rPr lang="en-US" sz="1400" dirty="0"/>
                        <a:t>Hall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t>PyCRA</a:t>
                      </a:r>
                      <a:endParaRPr lang="en-US" sz="1400" dirty="0"/>
                    </a:p>
                  </a:txBody>
                  <a:tcPr/>
                </a:tc>
                <a:tc>
                  <a:txBody>
                    <a:bodyPr/>
                    <a:lstStyle/>
                    <a:p>
                      <a:pPr algn="ctr"/>
                      <a:r>
                        <a:rPr lang="en-US" sz="1400" dirty="0">
                          <a:solidFill>
                            <a:schemeClr val="bg1"/>
                          </a:solidFill>
                        </a:rPr>
                        <a:t>Can be bypassed, </a:t>
                      </a:r>
                      <a:r>
                        <a:rPr lang="en-US" sz="1400" dirty="0">
                          <a:solidFill>
                            <a:srgbClr val="FF0000"/>
                          </a:solidFill>
                        </a:rPr>
                        <a:t>not for saturation</a:t>
                      </a:r>
                    </a:p>
                  </a:txBody>
                  <a:tcPr/>
                </a:tc>
                <a:extLst>
                  <a:ext uri="{0D108BD9-81ED-4DB2-BD59-A6C34878D82A}">
                    <a16:rowId xmlns:a16="http://schemas.microsoft.com/office/drawing/2014/main" val="2598583319"/>
                  </a:ext>
                </a:extLst>
              </a:tr>
              <a:tr h="297689">
                <a:tc>
                  <a:txBody>
                    <a:bodyPr/>
                    <a:lstStyle/>
                    <a:p>
                      <a:pPr algn="ctr"/>
                      <a:r>
                        <a:rPr lang="en-US" sz="1400" dirty="0"/>
                        <a:t>Wang et al.,  Black Hat</a:t>
                      </a:r>
                    </a:p>
                  </a:txBody>
                  <a:tcPr/>
                </a:tc>
                <a:tc>
                  <a:txBody>
                    <a:bodyPr/>
                    <a:lstStyle/>
                    <a:p>
                      <a:pPr algn="ctr"/>
                      <a:r>
                        <a:rPr lang="en-US" sz="1400" dirty="0"/>
                        <a:t>2017</a:t>
                      </a:r>
                    </a:p>
                  </a:txBody>
                  <a:tcPr/>
                </a:tc>
                <a:tc>
                  <a:txBody>
                    <a:bodyPr/>
                    <a:lstStyle/>
                    <a:p>
                      <a:pPr algn="ctr"/>
                      <a:r>
                        <a:rPr lang="en-US" sz="1400"/>
                        <a:t>Inertial</a:t>
                      </a:r>
                      <a:endParaRPr lang="en-US" sz="1400" dirty="0"/>
                    </a:p>
                  </a:txBody>
                  <a:tcPr/>
                </a:tc>
                <a:tc>
                  <a:txBody>
                    <a:bodyPr/>
                    <a:lstStyle/>
                    <a:p>
                      <a:pPr algn="ctr"/>
                      <a:r>
                        <a:rPr lang="en-US" sz="1400" b="0" i="0" kern="1200" dirty="0">
                          <a:solidFill>
                            <a:schemeClr val="dk1"/>
                          </a:solidFill>
                          <a:effectLst/>
                          <a:latin typeface="+mn-lt"/>
                          <a:ea typeface="+mn-ea"/>
                          <a:cs typeface="+mn-cs"/>
                        </a:rPr>
                        <a:t>Accelerometer &amp; Gyroscope</a:t>
                      </a:r>
                      <a:endParaRPr lang="en-US" sz="1400" dirty="0"/>
                    </a:p>
                  </a:txBody>
                  <a:tcPr/>
                </a:tc>
                <a:tc>
                  <a:txBody>
                    <a:bodyPr/>
                    <a:lstStyle/>
                    <a:p>
                      <a:pPr algn="ctr"/>
                      <a:r>
                        <a:rPr lang="en-US" sz="1400" dirty="0"/>
                        <a:t>Noise cancellation</a:t>
                      </a:r>
                    </a:p>
                  </a:txBody>
                  <a:tcPr/>
                </a:tc>
                <a:tc>
                  <a:txBody>
                    <a:bodyPr/>
                    <a:lstStyle/>
                    <a:p>
                      <a:pPr algn="ctr"/>
                      <a:r>
                        <a:rPr lang="en-US" sz="1400" dirty="0">
                          <a:solidFill>
                            <a:schemeClr val="bg1"/>
                          </a:solidFill>
                        </a:rPr>
                        <a:t>Not for in-band signal</a:t>
                      </a:r>
                      <a:r>
                        <a:rPr lang="en-US" sz="1400" dirty="0">
                          <a:solidFill>
                            <a:srgbClr val="FF0000"/>
                          </a:solidFill>
                        </a:rPr>
                        <a:t>, not for saturation</a:t>
                      </a:r>
                    </a:p>
                  </a:txBody>
                  <a:tcPr/>
                </a:tc>
                <a:extLst>
                  <a:ext uri="{0D108BD9-81ED-4DB2-BD59-A6C34878D82A}">
                    <a16:rowId xmlns:a16="http://schemas.microsoft.com/office/drawing/2014/main" val="2164970379"/>
                  </a:ext>
                </a:extLst>
              </a:tr>
              <a:tr h="297689">
                <a:tc>
                  <a:txBody>
                    <a:bodyPr/>
                    <a:lstStyle/>
                    <a:p>
                      <a:pPr algn="ctr"/>
                      <a:r>
                        <a:rPr lang="en-US" sz="1400" dirty="0"/>
                        <a:t>Son et al., USENIX</a:t>
                      </a:r>
                    </a:p>
                  </a:txBody>
                  <a:tcPr/>
                </a:tc>
                <a:tc>
                  <a:txBody>
                    <a:bodyPr/>
                    <a:lstStyle/>
                    <a:p>
                      <a:pPr algn="ctr"/>
                      <a:r>
                        <a:rPr lang="en-US" sz="1400"/>
                        <a:t>2015</a:t>
                      </a:r>
                      <a:endParaRPr lang="en-US" sz="1400" dirty="0"/>
                    </a:p>
                  </a:txBody>
                  <a:tcPr/>
                </a:tc>
                <a:tc>
                  <a:txBody>
                    <a:bodyPr/>
                    <a:lstStyle/>
                    <a:p>
                      <a:pPr algn="ctr"/>
                      <a:r>
                        <a:rPr lang="en-US" sz="1400" dirty="0"/>
                        <a:t>Inertial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Gyroscope</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Sound wave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Not for in-band signal, </a:t>
                      </a:r>
                      <a:r>
                        <a:rPr lang="en-US" sz="1400" dirty="0">
                          <a:solidFill>
                            <a:srgbClr val="FF0000"/>
                          </a:solidFill>
                        </a:rPr>
                        <a:t>not for saturation</a:t>
                      </a:r>
                    </a:p>
                  </a:txBody>
                  <a:tcPr/>
                </a:tc>
                <a:extLst>
                  <a:ext uri="{0D108BD9-81ED-4DB2-BD59-A6C34878D82A}">
                    <a16:rowId xmlns:a16="http://schemas.microsoft.com/office/drawing/2014/main" val="3400619260"/>
                  </a:ext>
                </a:extLst>
              </a:tr>
              <a:tr h="345118">
                <a:tc>
                  <a:txBody>
                    <a:bodyPr/>
                    <a:lstStyle/>
                    <a:p>
                      <a:pPr algn="ctr"/>
                      <a:r>
                        <a:rPr lang="en-US" sz="1400" dirty="0"/>
                        <a:t>Trippel et al., Euro S&amp;P</a:t>
                      </a:r>
                    </a:p>
                  </a:txBody>
                  <a:tcPr/>
                </a:tc>
                <a:tc>
                  <a:txBody>
                    <a:bodyPr/>
                    <a:lstStyle/>
                    <a:p>
                      <a:pPr algn="ctr"/>
                      <a:r>
                        <a:rPr lang="en-US" sz="1400"/>
                        <a:t>2017</a:t>
                      </a:r>
                      <a:endParaRPr lang="en-US" sz="1400" dirty="0"/>
                    </a:p>
                  </a:txBody>
                  <a:tcPr/>
                </a:tc>
                <a:tc>
                  <a:txBody>
                    <a:bodyPr/>
                    <a:lstStyle/>
                    <a:p>
                      <a:pPr algn="ctr"/>
                      <a:r>
                        <a:rPr lang="en-US" sz="1400" dirty="0"/>
                        <a:t>Inertial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Accelerometer</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Randomized and 180 phase sampling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Not for in-band signal</a:t>
                      </a:r>
                      <a:r>
                        <a:rPr lang="en-US" sz="1400" dirty="0">
                          <a:solidFill>
                            <a:srgbClr val="FF0000"/>
                          </a:solidFill>
                        </a:rPr>
                        <a:t>, not for saturation</a:t>
                      </a:r>
                    </a:p>
                  </a:txBody>
                  <a:tcPr/>
                </a:tc>
                <a:extLst>
                  <a:ext uri="{0D108BD9-81ED-4DB2-BD59-A6C34878D82A}">
                    <a16:rowId xmlns:a16="http://schemas.microsoft.com/office/drawing/2014/main" val="2425190298"/>
                  </a:ext>
                </a:extLst>
              </a:tr>
              <a:tr h="297689">
                <a:tc>
                  <a:txBody>
                    <a:bodyPr/>
                    <a:lstStyle/>
                    <a:p>
                      <a:pPr algn="ctr"/>
                      <a:r>
                        <a:rPr lang="en-US" sz="1400" dirty="0"/>
                        <a:t>Tu et al., USENIX</a:t>
                      </a:r>
                    </a:p>
                  </a:txBody>
                  <a:tcPr/>
                </a:tc>
                <a:tc>
                  <a:txBody>
                    <a:bodyPr/>
                    <a:lstStyle/>
                    <a:p>
                      <a:pPr algn="ctr"/>
                      <a:r>
                        <a:rPr lang="en-US" sz="1400"/>
                        <a:t>2018</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Inertial</a:t>
                      </a:r>
                    </a:p>
                  </a:txBody>
                  <a:tcPr/>
                </a:tc>
                <a:tc>
                  <a:txBody>
                    <a:bodyPr/>
                    <a:lstStyle/>
                    <a:p>
                      <a:pPr algn="ctr"/>
                      <a:r>
                        <a:rPr lang="en-US" sz="1400" b="0" i="0" kern="1200" dirty="0">
                          <a:solidFill>
                            <a:schemeClr val="dk1"/>
                          </a:solidFill>
                          <a:effectLst/>
                          <a:latin typeface="+mn-lt"/>
                          <a:ea typeface="+mn-ea"/>
                          <a:cs typeface="+mn-cs"/>
                        </a:rPr>
                        <a:t>Accelerometer &amp; Gyroscope</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LPF and dampening</a:t>
                      </a:r>
                    </a:p>
                  </a:txBody>
                  <a:tcPr/>
                </a:tc>
                <a:tc>
                  <a:txBody>
                    <a:bodyPr/>
                    <a:lstStyle/>
                    <a:p>
                      <a:pPr algn="ctr"/>
                      <a:r>
                        <a:rPr lang="en-US" sz="1400" dirty="0">
                          <a:solidFill>
                            <a:schemeClr val="bg1"/>
                          </a:solidFill>
                        </a:rPr>
                        <a:t>Not for in-band signal</a:t>
                      </a:r>
                      <a:r>
                        <a:rPr lang="en-US" sz="1400" dirty="0">
                          <a:solidFill>
                            <a:srgbClr val="FF0000"/>
                          </a:solidFill>
                        </a:rPr>
                        <a:t>, not for saturation</a:t>
                      </a:r>
                    </a:p>
                  </a:txBody>
                  <a:tcPr/>
                </a:tc>
                <a:extLst>
                  <a:ext uri="{0D108BD9-81ED-4DB2-BD59-A6C34878D82A}">
                    <a16:rowId xmlns:a16="http://schemas.microsoft.com/office/drawing/2014/main" val="817008130"/>
                  </a:ext>
                </a:extLst>
              </a:tr>
              <a:tr h="297689">
                <a:tc>
                  <a:txBody>
                    <a:bodyPr/>
                    <a:lstStyle/>
                    <a:p>
                      <a:pPr algn="ctr"/>
                      <a:r>
                        <a:rPr lang="en-US" sz="1400" dirty="0"/>
                        <a:t>Bolton et al, S&amp;P</a:t>
                      </a:r>
                    </a:p>
                  </a:txBody>
                  <a:tcPr/>
                </a:tc>
                <a:tc>
                  <a:txBody>
                    <a:bodyPr/>
                    <a:lstStyle/>
                    <a:p>
                      <a:pPr algn="ctr"/>
                      <a:r>
                        <a:rPr lang="en-US" sz="1400"/>
                        <a:t>2018</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Inertial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Shock sensor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Sensor fusion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Costly, redundant, </a:t>
                      </a:r>
                      <a:r>
                        <a:rPr lang="en-US" sz="1400" dirty="0">
                          <a:solidFill>
                            <a:srgbClr val="FF0000"/>
                          </a:solidFill>
                        </a:rPr>
                        <a:t>not for saturation</a:t>
                      </a:r>
                    </a:p>
                  </a:txBody>
                  <a:tcPr/>
                </a:tc>
                <a:extLst>
                  <a:ext uri="{0D108BD9-81ED-4DB2-BD59-A6C34878D82A}">
                    <a16:rowId xmlns:a16="http://schemas.microsoft.com/office/drawing/2014/main" val="1819911877"/>
                  </a:ext>
                </a:extLst>
              </a:tr>
              <a:tr h="297689">
                <a:tc>
                  <a:txBody>
                    <a:bodyPr/>
                    <a:lstStyle/>
                    <a:p>
                      <a:pPr algn="ctr"/>
                      <a:r>
                        <a:rPr lang="en-US" sz="1400" dirty="0"/>
                        <a:t>Barua et al., CCS</a:t>
                      </a:r>
                    </a:p>
                  </a:txBody>
                  <a:tcPr/>
                </a:tc>
                <a:tc>
                  <a:txBody>
                    <a:bodyPr/>
                    <a:lstStyle/>
                    <a:p>
                      <a:pPr algn="ctr"/>
                      <a:r>
                        <a:rPr lang="en-US" sz="1400"/>
                        <a:t>2022</a:t>
                      </a:r>
                      <a:endParaRPr lang="en-US" sz="1400" dirty="0"/>
                    </a:p>
                  </a:txBody>
                  <a:tcPr/>
                </a:tc>
                <a:tc>
                  <a:txBody>
                    <a:bodyPr/>
                    <a:lstStyle/>
                    <a:p>
                      <a:pPr algn="ctr"/>
                      <a:r>
                        <a:rPr lang="en-US" sz="1400" dirty="0"/>
                        <a:t>Pressure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Pressure sensor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LPF</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Not for in-band signal, </a:t>
                      </a:r>
                      <a:r>
                        <a:rPr lang="en-US" sz="1400" dirty="0">
                          <a:solidFill>
                            <a:srgbClr val="FF0000"/>
                          </a:solidFill>
                        </a:rPr>
                        <a:t>not for saturation</a:t>
                      </a:r>
                    </a:p>
                  </a:txBody>
                  <a:tcPr/>
                </a:tc>
                <a:extLst>
                  <a:ext uri="{0D108BD9-81ED-4DB2-BD59-A6C34878D82A}">
                    <a16:rowId xmlns:a16="http://schemas.microsoft.com/office/drawing/2014/main" val="2939181910"/>
                  </a:ext>
                </a:extLst>
              </a:tr>
              <a:tr h="297689">
                <a:tc>
                  <a:txBody>
                    <a:bodyPr/>
                    <a:lstStyle/>
                    <a:p>
                      <a:pPr algn="ctr"/>
                      <a:r>
                        <a:rPr lang="en-US" sz="1400" dirty="0"/>
                        <a:t>Tu et al., Asia CCS</a:t>
                      </a:r>
                    </a:p>
                  </a:txBody>
                  <a:tcPr/>
                </a:tc>
                <a:tc>
                  <a:txBody>
                    <a:bodyPr/>
                    <a:lstStyle/>
                    <a:p>
                      <a:pPr algn="ctr"/>
                      <a:r>
                        <a:rPr lang="en-US" sz="1400"/>
                        <a:t>2021</a:t>
                      </a:r>
                      <a:endParaRPr lang="en-US" sz="1400" dirty="0"/>
                    </a:p>
                  </a:txBody>
                  <a:tcPr/>
                </a:tc>
                <a:tc>
                  <a:txBody>
                    <a:bodyPr/>
                    <a:lstStyle/>
                    <a:p>
                      <a:pPr algn="ctr"/>
                      <a:r>
                        <a:rPr lang="en-US" sz="1400" dirty="0"/>
                        <a:t>Pressure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Pressure sensor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Transduction shield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Finite physical distance, </a:t>
                      </a:r>
                      <a:r>
                        <a:rPr lang="en-US" sz="1400" dirty="0">
                          <a:solidFill>
                            <a:srgbClr val="FF0000"/>
                          </a:solidFill>
                        </a:rPr>
                        <a:t>not for saturation</a:t>
                      </a:r>
                    </a:p>
                  </a:txBody>
                  <a:tcPr/>
                </a:tc>
                <a:extLst>
                  <a:ext uri="{0D108BD9-81ED-4DB2-BD59-A6C34878D82A}">
                    <a16:rowId xmlns:a16="http://schemas.microsoft.com/office/drawing/2014/main" val="3615434971"/>
                  </a:ext>
                </a:extLst>
              </a:tr>
              <a:tr h="297689">
                <a:tc>
                  <a:txBody>
                    <a:bodyPr/>
                    <a:lstStyle/>
                    <a:p>
                      <a:pPr algn="ctr"/>
                      <a:r>
                        <a:rPr lang="en-US" sz="1400" dirty="0"/>
                        <a:t>Park et al., USENIX</a:t>
                      </a:r>
                    </a:p>
                  </a:txBody>
                  <a:tcPr/>
                </a:tc>
                <a:tc>
                  <a:txBody>
                    <a:bodyPr/>
                    <a:lstStyle/>
                    <a:p>
                      <a:pPr algn="ctr"/>
                      <a:r>
                        <a:rPr lang="en-US" sz="1400"/>
                        <a:t>2016</a:t>
                      </a:r>
                      <a:endParaRPr lang="en-US" sz="1400" dirty="0"/>
                    </a:p>
                  </a:txBody>
                  <a:tcPr/>
                </a:tc>
                <a:tc>
                  <a:txBody>
                    <a:bodyPr/>
                    <a:lstStyle/>
                    <a:p>
                      <a:pPr algn="ctr"/>
                      <a:r>
                        <a:rPr lang="en-US" sz="1400" dirty="0"/>
                        <a:t>Optical</a:t>
                      </a:r>
                    </a:p>
                  </a:txBody>
                  <a:tcPr/>
                </a:tc>
                <a:tc>
                  <a:txBody>
                    <a:bodyPr/>
                    <a:lstStyle/>
                    <a:p>
                      <a:pPr algn="ctr"/>
                      <a:r>
                        <a:rPr lang="en-US" sz="1400" dirty="0"/>
                        <a:t>Optical sensor</a:t>
                      </a:r>
                    </a:p>
                  </a:txBody>
                  <a:tcPr/>
                </a:tc>
                <a:tc>
                  <a:txBody>
                    <a:bodyPr/>
                    <a:lstStyle/>
                    <a:p>
                      <a:pPr algn="ctr"/>
                      <a:r>
                        <a:rPr lang="en-US" sz="1400" dirty="0" err="1"/>
                        <a:t>PyCRA</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Can be bypassed, </a:t>
                      </a:r>
                      <a:r>
                        <a:rPr lang="en-US" sz="1400" dirty="0">
                          <a:solidFill>
                            <a:srgbClr val="FF0000"/>
                          </a:solidFill>
                        </a:rPr>
                        <a:t>not for saturation</a:t>
                      </a:r>
                    </a:p>
                  </a:txBody>
                  <a:tcPr/>
                </a:tc>
                <a:extLst>
                  <a:ext uri="{0D108BD9-81ED-4DB2-BD59-A6C34878D82A}">
                    <a16:rowId xmlns:a16="http://schemas.microsoft.com/office/drawing/2014/main" val="736018935"/>
                  </a:ext>
                </a:extLst>
              </a:tr>
              <a:tr h="321425">
                <a:tc>
                  <a:txBody>
                    <a:bodyPr/>
                    <a:lstStyle/>
                    <a:p>
                      <a:pPr algn="ctr"/>
                      <a:r>
                        <a:rPr lang="en-US" sz="1400" dirty="0"/>
                        <a:t>Davidson et al., USENIX</a:t>
                      </a:r>
                    </a:p>
                  </a:txBody>
                  <a:tcPr/>
                </a:tc>
                <a:tc>
                  <a:txBody>
                    <a:bodyPr/>
                    <a:lstStyle/>
                    <a:p>
                      <a:pPr algn="ctr"/>
                      <a:r>
                        <a:rPr lang="en-US" sz="1400"/>
                        <a:t>2016</a:t>
                      </a:r>
                      <a:endParaRPr lang="en-US" sz="1400" dirty="0"/>
                    </a:p>
                  </a:txBody>
                  <a:tcPr/>
                </a:tc>
                <a:tc>
                  <a:txBody>
                    <a:bodyPr/>
                    <a:lstStyle/>
                    <a:p>
                      <a:pPr algn="ctr"/>
                      <a:r>
                        <a:rPr lang="en-US" sz="1400" dirty="0"/>
                        <a:t>Optical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Camera and Lidar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Modified optical flow algorithm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Not applicable, </a:t>
                      </a:r>
                      <a:r>
                        <a:rPr lang="en-US" sz="1400" dirty="0">
                          <a:solidFill>
                            <a:srgbClr val="FF0000"/>
                          </a:solidFill>
                        </a:rPr>
                        <a:t>not for saturation</a:t>
                      </a:r>
                    </a:p>
                  </a:txBody>
                  <a:tcPr/>
                </a:tc>
                <a:extLst>
                  <a:ext uri="{0D108BD9-81ED-4DB2-BD59-A6C34878D82A}">
                    <a16:rowId xmlns:a16="http://schemas.microsoft.com/office/drawing/2014/main" val="1818053626"/>
                  </a:ext>
                </a:extLst>
              </a:tr>
              <a:tr h="297689">
                <a:tc>
                  <a:txBody>
                    <a:bodyPr/>
                    <a:lstStyle/>
                    <a:p>
                      <a:pPr algn="ctr"/>
                      <a:r>
                        <a:rPr lang="en-US" sz="1400" dirty="0"/>
                        <a:t>Shin et al., CHES</a:t>
                      </a:r>
                    </a:p>
                  </a:txBody>
                  <a:tcPr/>
                </a:tc>
                <a:tc>
                  <a:txBody>
                    <a:bodyPr/>
                    <a:lstStyle/>
                    <a:p>
                      <a:pPr algn="ctr"/>
                      <a:r>
                        <a:rPr lang="en-US" sz="1400"/>
                        <a:t>2017</a:t>
                      </a:r>
                      <a:endParaRPr lang="en-US" sz="1400" dirty="0"/>
                    </a:p>
                  </a:txBody>
                  <a:tcPr/>
                </a:tc>
                <a:tc>
                  <a:txBody>
                    <a:bodyPr/>
                    <a:lstStyle/>
                    <a:p>
                      <a:pPr algn="ctr"/>
                      <a:r>
                        <a:rPr lang="en-US" sz="1400" dirty="0"/>
                        <a:t>Optical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Lidar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Sensor fusion, redundancy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Costly, </a:t>
                      </a:r>
                      <a:r>
                        <a:rPr lang="en-US" sz="1400" dirty="0">
                          <a:solidFill>
                            <a:srgbClr val="FF0000"/>
                          </a:solidFill>
                        </a:rPr>
                        <a:t>not for saturation</a:t>
                      </a:r>
                    </a:p>
                  </a:txBody>
                  <a:tcPr/>
                </a:tc>
                <a:extLst>
                  <a:ext uri="{0D108BD9-81ED-4DB2-BD59-A6C34878D82A}">
                    <a16:rowId xmlns:a16="http://schemas.microsoft.com/office/drawing/2014/main" val="93474762"/>
                  </a:ext>
                </a:extLst>
              </a:tr>
              <a:tr h="297689">
                <a:tc>
                  <a:txBody>
                    <a:bodyPr/>
                    <a:lstStyle/>
                    <a:p>
                      <a:pPr algn="ctr"/>
                      <a:r>
                        <a:rPr lang="en-US" sz="1400" dirty="0"/>
                        <a:t>Zhang et al., CCS</a:t>
                      </a:r>
                    </a:p>
                  </a:txBody>
                  <a:tcPr/>
                </a:tc>
                <a:tc>
                  <a:txBody>
                    <a:bodyPr/>
                    <a:lstStyle/>
                    <a:p>
                      <a:pPr algn="ctr"/>
                      <a:r>
                        <a:rPr lang="en-US" sz="1400"/>
                        <a:t>2017</a:t>
                      </a:r>
                      <a:endParaRPr lang="en-US" sz="1400" dirty="0"/>
                    </a:p>
                  </a:txBody>
                  <a:tcPr/>
                </a:tc>
                <a:tc>
                  <a:txBody>
                    <a:bodyPr/>
                    <a:lstStyle/>
                    <a:p>
                      <a:pPr algn="ctr"/>
                      <a:r>
                        <a:rPr lang="en-US" sz="1400" dirty="0"/>
                        <a:t>Acoustic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Microphone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Noise cancellation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Not for in-band signal, </a:t>
                      </a:r>
                      <a:r>
                        <a:rPr lang="en-US" sz="1400" dirty="0">
                          <a:solidFill>
                            <a:srgbClr val="FF0000"/>
                          </a:solidFill>
                        </a:rPr>
                        <a:t>not for saturation</a:t>
                      </a:r>
                    </a:p>
                  </a:txBody>
                  <a:tcPr/>
                </a:tc>
                <a:extLst>
                  <a:ext uri="{0D108BD9-81ED-4DB2-BD59-A6C34878D82A}">
                    <a16:rowId xmlns:a16="http://schemas.microsoft.com/office/drawing/2014/main" val="2651701654"/>
                  </a:ext>
                </a:extLst>
              </a:tr>
              <a:tr h="297689">
                <a:tc>
                  <a:txBody>
                    <a:bodyPr/>
                    <a:lstStyle/>
                    <a:p>
                      <a:pPr algn="ctr"/>
                      <a:r>
                        <a:rPr lang="en-US" sz="1400" dirty="0"/>
                        <a:t>Yan et al., DEFCON</a:t>
                      </a:r>
                    </a:p>
                  </a:txBody>
                  <a:tcPr/>
                </a:tc>
                <a:tc>
                  <a:txBody>
                    <a:bodyPr/>
                    <a:lstStyle/>
                    <a:p>
                      <a:pPr algn="ctr"/>
                      <a:r>
                        <a:rPr lang="en-US" sz="1400"/>
                        <a:t>2016</a:t>
                      </a:r>
                      <a:endParaRPr lang="en-US" sz="1400" dirty="0"/>
                    </a:p>
                  </a:txBody>
                  <a:tcPr/>
                </a:tc>
                <a:tc>
                  <a:txBody>
                    <a:bodyPr/>
                    <a:lstStyle/>
                    <a:p>
                      <a:pPr algn="ctr"/>
                      <a:r>
                        <a:rPr lang="en-US" sz="1400" dirty="0"/>
                        <a:t>Acoustic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Ultrasound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Acoustic noise reduction (ANR)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For acoustic only, </a:t>
                      </a:r>
                      <a:r>
                        <a:rPr lang="en-US" sz="1400" dirty="0">
                          <a:solidFill>
                            <a:srgbClr val="FF0000"/>
                          </a:solidFill>
                        </a:rPr>
                        <a:t>not for saturation</a:t>
                      </a:r>
                    </a:p>
                  </a:txBody>
                  <a:tcPr/>
                </a:tc>
                <a:extLst>
                  <a:ext uri="{0D108BD9-81ED-4DB2-BD59-A6C34878D82A}">
                    <a16:rowId xmlns:a16="http://schemas.microsoft.com/office/drawing/2014/main" val="284938652"/>
                  </a:ext>
                </a:extLst>
              </a:tr>
            </a:tbl>
          </a:graphicData>
        </a:graphic>
      </p:graphicFrame>
      <p:sp>
        <p:nvSpPr>
          <p:cNvPr id="5" name="Rectangle 4">
            <a:extLst>
              <a:ext uri="{FF2B5EF4-FFF2-40B4-BE49-F238E27FC236}">
                <a16:creationId xmlns:a16="http://schemas.microsoft.com/office/drawing/2014/main" id="{0B62EFC4-19F7-4FC0-9ED2-7D962A1ED8B7}"/>
              </a:ext>
            </a:extLst>
          </p:cNvPr>
          <p:cNvSpPr/>
          <p:nvPr/>
        </p:nvSpPr>
        <p:spPr>
          <a:xfrm>
            <a:off x="802640" y="6515407"/>
            <a:ext cx="10312400" cy="253916"/>
          </a:xfrm>
          <a:prstGeom prst="rect">
            <a:avLst/>
          </a:prstGeom>
        </p:spPr>
        <p:txBody>
          <a:bodyPr wrap="square">
            <a:spAutoFit/>
          </a:bodyPr>
          <a:lstStyle/>
          <a:p>
            <a:pPr algn="ctr"/>
            <a:r>
              <a:rPr lang="en-US" sz="1050" b="1" dirty="0">
                <a:solidFill>
                  <a:srgbClr val="222222"/>
                </a:solidFill>
                <a:latin typeface="Arial" panose="020B0604020202020204" pitchFamily="34" charset="0"/>
              </a:rPr>
              <a:t>.</a:t>
            </a:r>
            <a:endParaRPr lang="en-US" sz="1050" b="1" dirty="0"/>
          </a:p>
        </p:txBody>
      </p:sp>
      <p:sp>
        <p:nvSpPr>
          <p:cNvPr id="6" name="Rectangle 5">
            <a:extLst>
              <a:ext uri="{FF2B5EF4-FFF2-40B4-BE49-F238E27FC236}">
                <a16:creationId xmlns:a16="http://schemas.microsoft.com/office/drawing/2014/main" id="{32478F95-149C-4E32-B4D6-BBAFF4515D99}"/>
              </a:ext>
            </a:extLst>
          </p:cNvPr>
          <p:cNvSpPr/>
          <p:nvPr/>
        </p:nvSpPr>
        <p:spPr>
          <a:xfrm>
            <a:off x="8977745" y="1378031"/>
            <a:ext cx="3147753" cy="5108638"/>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EBA611-7C68-45A4-936E-DC28B145D8E9}"/>
              </a:ext>
            </a:extLst>
          </p:cNvPr>
          <p:cNvSpPr/>
          <p:nvPr/>
        </p:nvSpPr>
        <p:spPr>
          <a:xfrm>
            <a:off x="6024015" y="1410957"/>
            <a:ext cx="2820726" cy="5108638"/>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8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0A2B731-4AFA-4087-90C0-C29F6BDE435A}"/>
              </a:ext>
            </a:extLst>
          </p:cNvPr>
          <p:cNvSpPr/>
          <p:nvPr/>
        </p:nvSpPr>
        <p:spPr>
          <a:xfrm>
            <a:off x="8291574" y="1834839"/>
            <a:ext cx="3541968" cy="3259371"/>
          </a:xfrm>
          <a:prstGeom prst="rect">
            <a:avLst/>
          </a:prstGeom>
          <a:solidFill>
            <a:srgbClr val="6FA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EAC5D6D-79C2-4C90-B107-2FD882837BC5}"/>
              </a:ext>
            </a:extLst>
          </p:cNvPr>
          <p:cNvPicPr>
            <a:picLocks noChangeAspect="1"/>
          </p:cNvPicPr>
          <p:nvPr/>
        </p:nvPicPr>
        <p:blipFill>
          <a:blip r:embed="rId4"/>
          <a:stretch>
            <a:fillRect/>
          </a:stretch>
        </p:blipFill>
        <p:spPr>
          <a:xfrm>
            <a:off x="8291574" y="1834840"/>
            <a:ext cx="3532429" cy="3250593"/>
          </a:xfrm>
          <a:prstGeom prst="rect">
            <a:avLst/>
          </a:prstGeom>
        </p:spPr>
      </p:pic>
      <p:pic>
        <p:nvPicPr>
          <p:cNvPr id="21" name="Picture 20">
            <a:extLst>
              <a:ext uri="{FF2B5EF4-FFF2-40B4-BE49-F238E27FC236}">
                <a16:creationId xmlns:a16="http://schemas.microsoft.com/office/drawing/2014/main" id="{518E6B60-90A1-49AA-9FC9-573A370B4584}"/>
              </a:ext>
            </a:extLst>
          </p:cNvPr>
          <p:cNvPicPr>
            <a:picLocks noChangeAspect="1"/>
          </p:cNvPicPr>
          <p:nvPr/>
        </p:nvPicPr>
        <p:blipFill>
          <a:blip r:embed="rId5"/>
          <a:stretch>
            <a:fillRect/>
          </a:stretch>
        </p:blipFill>
        <p:spPr>
          <a:xfrm>
            <a:off x="8040580" y="3621042"/>
            <a:ext cx="370367" cy="444440"/>
          </a:xfrm>
          <a:prstGeom prst="rect">
            <a:avLst/>
          </a:prstGeom>
        </p:spPr>
      </p:pic>
      <p:pic>
        <p:nvPicPr>
          <p:cNvPr id="22" name="Picture 21">
            <a:extLst>
              <a:ext uri="{FF2B5EF4-FFF2-40B4-BE49-F238E27FC236}">
                <a16:creationId xmlns:a16="http://schemas.microsoft.com/office/drawing/2014/main" id="{CB9A323F-433C-4A10-8AD8-C2CE6A04AEA2}"/>
              </a:ext>
            </a:extLst>
          </p:cNvPr>
          <p:cNvPicPr>
            <a:picLocks noChangeAspect="1"/>
          </p:cNvPicPr>
          <p:nvPr/>
        </p:nvPicPr>
        <p:blipFill>
          <a:blip r:embed="rId5"/>
          <a:stretch>
            <a:fillRect/>
          </a:stretch>
        </p:blipFill>
        <p:spPr>
          <a:xfrm>
            <a:off x="11177345" y="2417967"/>
            <a:ext cx="370367" cy="444440"/>
          </a:xfrm>
          <a:prstGeom prst="rect">
            <a:avLst/>
          </a:prstGeom>
        </p:spPr>
      </p:pic>
      <p:sp>
        <p:nvSpPr>
          <p:cNvPr id="24" name="Oval 23">
            <a:extLst>
              <a:ext uri="{FF2B5EF4-FFF2-40B4-BE49-F238E27FC236}">
                <a16:creationId xmlns:a16="http://schemas.microsoft.com/office/drawing/2014/main" id="{7C034B1D-C156-4B38-9370-91484ADF8967}"/>
              </a:ext>
            </a:extLst>
          </p:cNvPr>
          <p:cNvSpPr/>
          <p:nvPr/>
        </p:nvSpPr>
        <p:spPr>
          <a:xfrm>
            <a:off x="10352778" y="2473220"/>
            <a:ext cx="725253" cy="260447"/>
          </a:xfrm>
          <a:prstGeom prst="ellipse">
            <a:avLst/>
          </a:prstGeom>
          <a:noFill/>
          <a:ln w="412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C54EF43-8708-4B48-9F7A-9A22C387E760}"/>
              </a:ext>
            </a:extLst>
          </p:cNvPr>
          <p:cNvSpPr/>
          <p:nvPr/>
        </p:nvSpPr>
        <p:spPr>
          <a:xfrm>
            <a:off x="8600900" y="4060126"/>
            <a:ext cx="725253" cy="260447"/>
          </a:xfrm>
          <a:prstGeom prst="ellipse">
            <a:avLst/>
          </a:prstGeom>
          <a:noFill/>
          <a:ln w="412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normAutofit fontScale="90000"/>
          </a:bodyPr>
          <a:lstStyle/>
          <a:p>
            <a:r>
              <a:rPr lang="en-US" dirty="0"/>
              <a:t>Defense Methodology: Preventing Magnetic Saturation (</a:t>
            </a:r>
            <a:r>
              <a:rPr lang="en-US" dirty="0" err="1"/>
              <a:t>PreMSat</a:t>
            </a:r>
            <a:r>
              <a:rPr lang="en-US" dirty="0"/>
              <a:t>)</a:t>
            </a:r>
          </a:p>
        </p:txBody>
      </p:sp>
      <p:sp>
        <p:nvSpPr>
          <p:cNvPr id="12" name="TextBox 11">
            <a:extLst>
              <a:ext uri="{FF2B5EF4-FFF2-40B4-BE49-F238E27FC236}">
                <a16:creationId xmlns:a16="http://schemas.microsoft.com/office/drawing/2014/main" id="{F17AB2E3-A2B7-43CC-9C07-B99AEDC6AA77}"/>
              </a:ext>
            </a:extLst>
          </p:cNvPr>
          <p:cNvSpPr txBox="1"/>
          <p:nvPr/>
        </p:nvSpPr>
        <p:spPr>
          <a:xfrm>
            <a:off x="276860" y="2030947"/>
            <a:ext cx="5082931" cy="707886"/>
          </a:xfrm>
          <a:prstGeom prst="rect">
            <a:avLst/>
          </a:prstGeom>
          <a:noFill/>
        </p:spPr>
        <p:txBody>
          <a:bodyPr wrap="square" rtlCol="0">
            <a:spAutoFit/>
          </a:bodyPr>
          <a:lstStyle/>
          <a:p>
            <a:r>
              <a:rPr lang="en-US" sz="2000" dirty="0">
                <a:solidFill>
                  <a:srgbClr val="FFFF00"/>
                </a:solidFill>
                <a:latin typeface="Georgia" panose="02040502050405020303" pitchFamily="18" charset="0"/>
              </a:rPr>
              <a:t>1. Will not allow the sensor to go to the saturation.</a:t>
            </a:r>
          </a:p>
        </p:txBody>
      </p:sp>
      <p:sp>
        <p:nvSpPr>
          <p:cNvPr id="13" name="TextBox 12">
            <a:extLst>
              <a:ext uri="{FF2B5EF4-FFF2-40B4-BE49-F238E27FC236}">
                <a16:creationId xmlns:a16="http://schemas.microsoft.com/office/drawing/2014/main" id="{BA6D17C1-D1EA-4BE1-9C1A-A9FFA155258E}"/>
              </a:ext>
            </a:extLst>
          </p:cNvPr>
          <p:cNvSpPr txBox="1"/>
          <p:nvPr/>
        </p:nvSpPr>
        <p:spPr>
          <a:xfrm>
            <a:off x="276860" y="2893812"/>
            <a:ext cx="5687842" cy="1015663"/>
          </a:xfrm>
          <a:prstGeom prst="rect">
            <a:avLst/>
          </a:prstGeom>
          <a:noFill/>
        </p:spPr>
        <p:txBody>
          <a:bodyPr wrap="square" rtlCol="0">
            <a:spAutoFit/>
          </a:bodyPr>
          <a:lstStyle/>
          <a:p>
            <a:r>
              <a:rPr lang="en-US" sz="2000" dirty="0">
                <a:solidFill>
                  <a:srgbClr val="FFFF00"/>
                </a:solidFill>
                <a:latin typeface="Georgia" panose="02040502050405020303" pitchFamily="18" charset="0"/>
              </a:rPr>
              <a:t>2. Will provide the same amount of internal magnetic field in opposite polarity to nullify the injected fake magnetic field.  </a:t>
            </a:r>
          </a:p>
        </p:txBody>
      </p:sp>
      <p:sp>
        <p:nvSpPr>
          <p:cNvPr id="14" name="TextBox 13">
            <a:extLst>
              <a:ext uri="{FF2B5EF4-FFF2-40B4-BE49-F238E27FC236}">
                <a16:creationId xmlns:a16="http://schemas.microsoft.com/office/drawing/2014/main" id="{2CC14A64-2D1E-4CA1-AE88-D5F8477ABB91}"/>
              </a:ext>
            </a:extLst>
          </p:cNvPr>
          <p:cNvSpPr txBox="1"/>
          <p:nvPr/>
        </p:nvSpPr>
        <p:spPr>
          <a:xfrm>
            <a:off x="276860" y="1641705"/>
            <a:ext cx="2747694" cy="400110"/>
          </a:xfrm>
          <a:prstGeom prst="rect">
            <a:avLst/>
          </a:prstGeom>
          <a:noFill/>
        </p:spPr>
        <p:txBody>
          <a:bodyPr wrap="square" rtlCol="0">
            <a:spAutoFit/>
          </a:bodyPr>
          <a:lstStyle/>
          <a:p>
            <a:r>
              <a:rPr lang="en-US" sz="2000" dirty="0">
                <a:solidFill>
                  <a:srgbClr val="FFFF00"/>
                </a:solidFill>
                <a:latin typeface="Georgia" panose="02040502050405020303" pitchFamily="18" charset="0"/>
              </a:rPr>
              <a:t>Defense Methodology:</a:t>
            </a:r>
          </a:p>
        </p:txBody>
      </p:sp>
      <p:sp>
        <p:nvSpPr>
          <p:cNvPr id="16" name="Rectangle 15">
            <a:extLst>
              <a:ext uri="{FF2B5EF4-FFF2-40B4-BE49-F238E27FC236}">
                <a16:creationId xmlns:a16="http://schemas.microsoft.com/office/drawing/2014/main" id="{F4B6714F-4071-4965-9C38-7F8DE8A95F21}"/>
              </a:ext>
            </a:extLst>
          </p:cNvPr>
          <p:cNvSpPr/>
          <p:nvPr/>
        </p:nvSpPr>
        <p:spPr>
          <a:xfrm>
            <a:off x="122527" y="4320573"/>
            <a:ext cx="2402196" cy="646331"/>
          </a:xfrm>
          <a:prstGeom prst="rect">
            <a:avLst/>
          </a:prstGeom>
          <a:solidFill>
            <a:srgbClr val="FF0000"/>
          </a:solidFill>
        </p:spPr>
        <p:txBody>
          <a:bodyPr wrap="square">
            <a:spAutoFit/>
          </a:bodyPr>
          <a:lstStyle/>
          <a:p>
            <a:r>
              <a:rPr lang="en-US" dirty="0">
                <a:solidFill>
                  <a:schemeClr val="bg1"/>
                </a:solidFill>
                <a:latin typeface="Georgia" panose="02040502050405020303" pitchFamily="18" charset="0"/>
              </a:rPr>
              <a:t>Injected fake external magnetic field</a:t>
            </a:r>
          </a:p>
        </p:txBody>
      </p:sp>
      <p:sp>
        <p:nvSpPr>
          <p:cNvPr id="17" name="Rectangle 16">
            <a:extLst>
              <a:ext uri="{FF2B5EF4-FFF2-40B4-BE49-F238E27FC236}">
                <a16:creationId xmlns:a16="http://schemas.microsoft.com/office/drawing/2014/main" id="{2E190D84-B1F4-482B-A193-D39DCDDCF660}"/>
              </a:ext>
            </a:extLst>
          </p:cNvPr>
          <p:cNvSpPr/>
          <p:nvPr/>
        </p:nvSpPr>
        <p:spPr>
          <a:xfrm>
            <a:off x="4741664" y="4170881"/>
            <a:ext cx="2909373" cy="923330"/>
          </a:xfrm>
          <a:prstGeom prst="rect">
            <a:avLst/>
          </a:prstGeom>
          <a:solidFill>
            <a:schemeClr val="accent1">
              <a:lumMod val="60000"/>
              <a:lumOff val="40000"/>
            </a:schemeClr>
          </a:solidFill>
        </p:spPr>
        <p:txBody>
          <a:bodyPr wrap="square">
            <a:spAutoFit/>
          </a:bodyPr>
          <a:lstStyle/>
          <a:p>
            <a:r>
              <a:rPr lang="en-US" dirty="0">
                <a:solidFill>
                  <a:schemeClr val="bg1"/>
                </a:solidFill>
                <a:latin typeface="Georgia" panose="02040502050405020303" pitchFamily="18" charset="0"/>
              </a:rPr>
              <a:t>Same amount of internally generated magnetic field with opposite polarity </a:t>
            </a:r>
          </a:p>
        </p:txBody>
      </p:sp>
      <p:pic>
        <p:nvPicPr>
          <p:cNvPr id="5" name="Picture 4">
            <a:extLst>
              <a:ext uri="{FF2B5EF4-FFF2-40B4-BE49-F238E27FC236}">
                <a16:creationId xmlns:a16="http://schemas.microsoft.com/office/drawing/2014/main" id="{E1DBAAE5-DD04-4E6C-93DB-35F34CD5CA81}"/>
              </a:ext>
            </a:extLst>
          </p:cNvPr>
          <p:cNvPicPr>
            <a:picLocks noChangeAspect="1"/>
          </p:cNvPicPr>
          <p:nvPr/>
        </p:nvPicPr>
        <p:blipFill>
          <a:blip r:embed="rId6"/>
          <a:stretch>
            <a:fillRect/>
          </a:stretch>
        </p:blipFill>
        <p:spPr>
          <a:xfrm>
            <a:off x="3353520" y="4465436"/>
            <a:ext cx="418367" cy="418367"/>
          </a:xfrm>
          <a:prstGeom prst="rect">
            <a:avLst/>
          </a:prstGeom>
        </p:spPr>
      </p:pic>
      <p:pic>
        <p:nvPicPr>
          <p:cNvPr id="4100" name="Picture 4" descr="Wifi gif animation 6 » GIF Images Download">
            <a:extLst>
              <a:ext uri="{FF2B5EF4-FFF2-40B4-BE49-F238E27FC236}">
                <a16:creationId xmlns:a16="http://schemas.microsoft.com/office/drawing/2014/main" id="{544CA529-7032-4452-A2E5-C9BE176038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848081" y="4326906"/>
            <a:ext cx="725952" cy="5847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IFI Icon GIF | Gfycat">
            <a:extLst>
              <a:ext uri="{FF2B5EF4-FFF2-40B4-BE49-F238E27FC236}">
                <a16:creationId xmlns:a16="http://schemas.microsoft.com/office/drawing/2014/main" id="{CAA7D417-1F18-47EE-ABE8-9853558C33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593038" y="4377009"/>
            <a:ext cx="600445" cy="500371"/>
          </a:xfrm>
          <a:prstGeom prst="rect">
            <a:avLst/>
          </a:prstGeom>
          <a:solidFill>
            <a:srgbClr val="FF0000"/>
          </a:solidFill>
          <a:ln w="25400">
            <a:solidFill>
              <a:srgbClr val="C00000"/>
            </a:solidFill>
          </a:ln>
        </p:spPr>
      </p:pic>
      <p:sp>
        <p:nvSpPr>
          <p:cNvPr id="6" name="Arrow: Right 5">
            <a:extLst>
              <a:ext uri="{FF2B5EF4-FFF2-40B4-BE49-F238E27FC236}">
                <a16:creationId xmlns:a16="http://schemas.microsoft.com/office/drawing/2014/main" id="{D1B597F3-0D63-47B5-A6CD-B38AF5D9830F}"/>
              </a:ext>
            </a:extLst>
          </p:cNvPr>
          <p:cNvSpPr/>
          <p:nvPr/>
        </p:nvSpPr>
        <p:spPr>
          <a:xfrm rot="5400000">
            <a:off x="3304547" y="4990606"/>
            <a:ext cx="469957" cy="418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EDBF92-259F-4072-A4E6-C06B1053BA9A}"/>
              </a:ext>
            </a:extLst>
          </p:cNvPr>
          <p:cNvSpPr/>
          <p:nvPr/>
        </p:nvSpPr>
        <p:spPr>
          <a:xfrm>
            <a:off x="2035845" y="5505109"/>
            <a:ext cx="3042591" cy="646331"/>
          </a:xfrm>
          <a:prstGeom prst="rect">
            <a:avLst/>
          </a:prstGeom>
          <a:solidFill>
            <a:schemeClr val="accent1">
              <a:lumMod val="60000"/>
              <a:lumOff val="40000"/>
            </a:schemeClr>
          </a:solidFill>
        </p:spPr>
        <p:txBody>
          <a:bodyPr wrap="square">
            <a:spAutoFit/>
          </a:bodyPr>
          <a:lstStyle/>
          <a:p>
            <a:r>
              <a:rPr lang="en-US" dirty="0">
                <a:solidFill>
                  <a:schemeClr val="bg1"/>
                </a:solidFill>
                <a:latin typeface="Georgia" panose="02040502050405020303" pitchFamily="18" charset="0"/>
              </a:rPr>
              <a:t>Nullification of the injected external fake signal</a:t>
            </a:r>
          </a:p>
        </p:txBody>
      </p:sp>
    </p:spTree>
    <p:custDataLst>
      <p:tags r:id="rId1"/>
    </p:custDataLst>
    <p:extLst>
      <p:ext uri="{BB962C8B-B14F-4D97-AF65-F5344CB8AC3E}">
        <p14:creationId xmlns:p14="http://schemas.microsoft.com/office/powerpoint/2010/main" val="273638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4100"/>
                                        </p:tgtEl>
                                        <p:attrNameLst>
                                          <p:attrName>style.visibility</p:attrName>
                                        </p:attrNameLst>
                                      </p:cBhvr>
                                      <p:to>
                                        <p:strVal val="visible"/>
                                      </p:to>
                                    </p:set>
                                    <p:animEffect transition="in" filter="fade">
                                      <p:cBhvr>
                                        <p:cTn id="44" dur="500"/>
                                        <p:tgtEl>
                                          <p:spTgt spid="4100"/>
                                        </p:tgtEl>
                                      </p:cBhvr>
                                    </p:animEffect>
                                  </p:childTnLst>
                                </p:cTn>
                              </p:par>
                              <p:par>
                                <p:cTn id="45" presetID="10" presetClass="entr" presetSubtype="0" fill="hold" nodeType="withEffect">
                                  <p:stCondLst>
                                    <p:cond delay="0"/>
                                  </p:stCondLst>
                                  <p:childTnLst>
                                    <p:set>
                                      <p:cBhvr>
                                        <p:cTn id="46" dur="1" fill="hold">
                                          <p:stCondLst>
                                            <p:cond delay="0"/>
                                          </p:stCondLst>
                                        </p:cTn>
                                        <p:tgtEl>
                                          <p:spTgt spid="4102"/>
                                        </p:tgtEl>
                                        <p:attrNameLst>
                                          <p:attrName>style.visibility</p:attrName>
                                        </p:attrNameLst>
                                      </p:cBhvr>
                                      <p:to>
                                        <p:strVal val="visible"/>
                                      </p:to>
                                    </p:set>
                                    <p:animEffect transition="in" filter="fade">
                                      <p:cBhvr>
                                        <p:cTn id="47" dur="500"/>
                                        <p:tgtEl>
                                          <p:spTgt spid="410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animBg="1"/>
      <p:bldP spid="12" grpId="0"/>
      <p:bldP spid="13" grpId="0"/>
      <p:bldP spid="16" grpId="0" animBg="1"/>
      <p:bldP spid="17" grpId="0" animBg="1"/>
      <p:bldP spid="6"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4232D9E-C525-4736-9E32-2F45D9C16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844" y="3065976"/>
            <a:ext cx="7673064" cy="2800349"/>
          </a:xfrm>
          <a:prstGeom prst="rect">
            <a:avLst/>
          </a:prstGeom>
        </p:spPr>
      </p:pic>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normAutofit/>
          </a:bodyPr>
          <a:lstStyle/>
          <a:p>
            <a:r>
              <a:rPr lang="en-US" dirty="0"/>
              <a:t>Contributing Direction of the External Fake Magnetic Field</a:t>
            </a:r>
          </a:p>
        </p:txBody>
      </p:sp>
      <p:sp>
        <p:nvSpPr>
          <p:cNvPr id="12" name="TextBox 11">
            <a:extLst>
              <a:ext uri="{FF2B5EF4-FFF2-40B4-BE49-F238E27FC236}">
                <a16:creationId xmlns:a16="http://schemas.microsoft.com/office/drawing/2014/main" id="{F17AB2E3-A2B7-43CC-9C07-B99AEDC6AA77}"/>
              </a:ext>
            </a:extLst>
          </p:cNvPr>
          <p:cNvSpPr txBox="1"/>
          <p:nvPr/>
        </p:nvSpPr>
        <p:spPr>
          <a:xfrm>
            <a:off x="276860" y="2030947"/>
            <a:ext cx="11441528" cy="707886"/>
          </a:xfrm>
          <a:prstGeom prst="rect">
            <a:avLst/>
          </a:prstGeom>
          <a:noFill/>
        </p:spPr>
        <p:txBody>
          <a:bodyPr wrap="square" rtlCol="0">
            <a:spAutoFit/>
          </a:bodyPr>
          <a:lstStyle/>
          <a:p>
            <a:pPr marL="342900" indent="-342900">
              <a:buFont typeface="Wingdings" panose="05000000000000000000" pitchFamily="2" charset="2"/>
              <a:buChar char="v"/>
            </a:pPr>
            <a:r>
              <a:rPr lang="en-US" sz="2000" dirty="0">
                <a:solidFill>
                  <a:srgbClr val="FFFF00"/>
                </a:solidFill>
                <a:latin typeface="Georgia" panose="02040502050405020303" pitchFamily="18" charset="0"/>
              </a:rPr>
              <a:t>The vector summation of all the vertical components of the external fake fields can only influence the Hall sensor. This is called by </a:t>
            </a:r>
            <a:r>
              <a:rPr lang="en-US" sz="2000" dirty="0" err="1">
                <a:solidFill>
                  <a:srgbClr val="FFFF00"/>
                </a:solidFill>
                <a:latin typeface="Georgia" panose="02040502050405020303" pitchFamily="18" charset="0"/>
              </a:rPr>
              <a:t>B</a:t>
            </a:r>
            <a:r>
              <a:rPr lang="en-US" sz="2000" baseline="30000" dirty="0" err="1">
                <a:solidFill>
                  <a:srgbClr val="FFFF00"/>
                </a:solidFill>
                <a:latin typeface="Georgia" panose="02040502050405020303" pitchFamily="18" charset="0"/>
              </a:rPr>
              <a:t>v</a:t>
            </a:r>
            <a:r>
              <a:rPr lang="en-US" sz="2000" baseline="-25000" dirty="0" err="1">
                <a:solidFill>
                  <a:srgbClr val="FFFF00"/>
                </a:solidFill>
                <a:latin typeface="Georgia" panose="02040502050405020303" pitchFamily="18" charset="0"/>
              </a:rPr>
              <a:t>external</a:t>
            </a:r>
            <a:endParaRPr lang="en-US" sz="2000" dirty="0">
              <a:solidFill>
                <a:srgbClr val="FFFF00"/>
              </a:solidFill>
              <a:latin typeface="Georgia" panose="02040502050405020303" pitchFamily="18" charset="0"/>
            </a:endParaRPr>
          </a:p>
        </p:txBody>
      </p:sp>
      <p:sp>
        <p:nvSpPr>
          <p:cNvPr id="14" name="TextBox 13">
            <a:extLst>
              <a:ext uri="{FF2B5EF4-FFF2-40B4-BE49-F238E27FC236}">
                <a16:creationId xmlns:a16="http://schemas.microsoft.com/office/drawing/2014/main" id="{2CC14A64-2D1E-4CA1-AE88-D5F8477ABB91}"/>
              </a:ext>
            </a:extLst>
          </p:cNvPr>
          <p:cNvSpPr txBox="1"/>
          <p:nvPr/>
        </p:nvSpPr>
        <p:spPr>
          <a:xfrm>
            <a:off x="276859" y="1641705"/>
            <a:ext cx="9807887" cy="400110"/>
          </a:xfrm>
          <a:prstGeom prst="rect">
            <a:avLst/>
          </a:prstGeom>
          <a:noFill/>
        </p:spPr>
        <p:txBody>
          <a:bodyPr wrap="square" rtlCol="0">
            <a:spAutoFit/>
          </a:bodyPr>
          <a:lstStyle/>
          <a:p>
            <a:pPr marL="342900" indent="-342900">
              <a:buFont typeface="Wingdings" panose="05000000000000000000" pitchFamily="2" charset="2"/>
              <a:buChar char="v"/>
            </a:pPr>
            <a:r>
              <a:rPr lang="en-US" sz="2000" dirty="0">
                <a:solidFill>
                  <a:srgbClr val="FFFF00"/>
                </a:solidFill>
                <a:latin typeface="Georgia" panose="02040502050405020303" pitchFamily="18" charset="0"/>
              </a:rPr>
              <a:t>Not all component of the external fake magnetic field can influence the Hall sensor</a:t>
            </a:r>
          </a:p>
        </p:txBody>
      </p:sp>
      <p:pic>
        <p:nvPicPr>
          <p:cNvPr id="4102" name="Picture 6" descr="WIFI Icon GIF | Gfycat">
            <a:extLst>
              <a:ext uri="{FF2B5EF4-FFF2-40B4-BE49-F238E27FC236}">
                <a16:creationId xmlns:a16="http://schemas.microsoft.com/office/drawing/2014/main" id="{CAA7D417-1F18-47EE-ABE8-9853558C33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422077">
            <a:off x="5375447" y="3939680"/>
            <a:ext cx="358318" cy="273291"/>
          </a:xfrm>
          <a:prstGeom prst="rect">
            <a:avLst/>
          </a:prstGeom>
          <a:solidFill>
            <a:srgbClr val="FF0000"/>
          </a:solidFill>
          <a:ln w="25400">
            <a:solidFill>
              <a:srgbClr val="C00000"/>
            </a:solidFill>
          </a:ln>
        </p:spPr>
      </p:pic>
      <p:pic>
        <p:nvPicPr>
          <p:cNvPr id="25" name="Picture 6" descr="WIFI Icon GIF | Gfycat">
            <a:extLst>
              <a:ext uri="{FF2B5EF4-FFF2-40B4-BE49-F238E27FC236}">
                <a16:creationId xmlns:a16="http://schemas.microsoft.com/office/drawing/2014/main" id="{C7496AF8-3784-4B48-B9EB-60C7C6B59A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46572">
            <a:off x="5413787" y="4641038"/>
            <a:ext cx="358318" cy="273291"/>
          </a:xfrm>
          <a:prstGeom prst="rect">
            <a:avLst/>
          </a:prstGeom>
          <a:solidFill>
            <a:srgbClr val="FF0000"/>
          </a:solidFill>
          <a:ln w="25400">
            <a:solidFill>
              <a:srgbClr val="C00000"/>
            </a:solidFill>
          </a:ln>
        </p:spPr>
      </p:pic>
      <p:pic>
        <p:nvPicPr>
          <p:cNvPr id="26" name="Picture 6" descr="WIFI Icon GIF | Gfycat">
            <a:extLst>
              <a:ext uri="{FF2B5EF4-FFF2-40B4-BE49-F238E27FC236}">
                <a16:creationId xmlns:a16="http://schemas.microsoft.com/office/drawing/2014/main" id="{D53C0452-11B7-42F6-B857-E28B5FCE30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079764">
            <a:off x="7331040" y="3939995"/>
            <a:ext cx="358318" cy="273291"/>
          </a:xfrm>
          <a:prstGeom prst="rect">
            <a:avLst/>
          </a:prstGeom>
          <a:solidFill>
            <a:srgbClr val="FF0000"/>
          </a:solidFill>
          <a:ln w="25400">
            <a:solidFill>
              <a:srgbClr val="C00000"/>
            </a:solidFill>
          </a:ln>
        </p:spPr>
      </p:pic>
      <p:pic>
        <p:nvPicPr>
          <p:cNvPr id="27" name="Picture 6" descr="WIFI Icon GIF | Gfycat">
            <a:extLst>
              <a:ext uri="{FF2B5EF4-FFF2-40B4-BE49-F238E27FC236}">
                <a16:creationId xmlns:a16="http://schemas.microsoft.com/office/drawing/2014/main" id="{7EE0BCA2-D2D2-4C89-B6B7-A8E1B84B55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422077" flipV="1">
            <a:off x="7476616" y="4611007"/>
            <a:ext cx="267770" cy="237280"/>
          </a:xfrm>
          <a:prstGeom prst="rect">
            <a:avLst/>
          </a:prstGeom>
          <a:solidFill>
            <a:srgbClr val="FF0000"/>
          </a:solidFill>
          <a:ln w="25400">
            <a:solidFill>
              <a:srgbClr val="C00000"/>
            </a:solidFill>
          </a:ln>
        </p:spPr>
      </p:pic>
      <p:pic>
        <p:nvPicPr>
          <p:cNvPr id="4104" name="Picture 8" descr="via GIPHY | Infographic template powerpoint, Giphy, Animation design">
            <a:extLst>
              <a:ext uri="{FF2B5EF4-FFF2-40B4-BE49-F238E27FC236}">
                <a16:creationId xmlns:a16="http://schemas.microsoft.com/office/drawing/2014/main" id="{6DD79D60-B526-468E-889D-1FBE40EB96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213062" y="3428624"/>
            <a:ext cx="489224" cy="6866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via GIPHY | Infographic template powerpoint, Giphy, Animation design">
            <a:extLst>
              <a:ext uri="{FF2B5EF4-FFF2-40B4-BE49-F238E27FC236}">
                <a16:creationId xmlns:a16="http://schemas.microsoft.com/office/drawing/2014/main" id="{F04367B6-2CDF-4275-93FB-432BAF077F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215578" y="4868157"/>
            <a:ext cx="489224" cy="6866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5" descr="blinking-arrow">
            <a:extLst>
              <a:ext uri="{FF2B5EF4-FFF2-40B4-BE49-F238E27FC236}">
                <a16:creationId xmlns:a16="http://schemas.microsoft.com/office/drawing/2014/main" id="{2B3C3242-2125-42B9-B78F-46B55E2233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839406">
            <a:off x="6220499" y="3154770"/>
            <a:ext cx="436097" cy="3407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iagram, schematic&#10;&#10;Description automatically generated">
            <a:extLst>
              <a:ext uri="{FF2B5EF4-FFF2-40B4-BE49-F238E27FC236}">
                <a16:creationId xmlns:a16="http://schemas.microsoft.com/office/drawing/2014/main" id="{8F1A3B39-2EF8-44EB-BC35-DE8C83F51D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25" y="3045318"/>
            <a:ext cx="3697251" cy="2927354"/>
          </a:xfrm>
          <a:prstGeom prst="rect">
            <a:avLst/>
          </a:prstGeom>
        </p:spPr>
      </p:pic>
      <p:sp>
        <p:nvSpPr>
          <p:cNvPr id="16" name="Rectangle 15">
            <a:extLst>
              <a:ext uri="{FF2B5EF4-FFF2-40B4-BE49-F238E27FC236}">
                <a16:creationId xmlns:a16="http://schemas.microsoft.com/office/drawing/2014/main" id="{3A94D5D0-6E05-4D28-A939-D22B0CB773C3}"/>
              </a:ext>
            </a:extLst>
          </p:cNvPr>
          <p:cNvSpPr/>
          <p:nvPr/>
        </p:nvSpPr>
        <p:spPr>
          <a:xfrm>
            <a:off x="876669" y="5987687"/>
            <a:ext cx="2586168" cy="369332"/>
          </a:xfrm>
          <a:prstGeom prst="rect">
            <a:avLst/>
          </a:prstGeom>
        </p:spPr>
        <p:txBody>
          <a:bodyPr wrap="square">
            <a:spAutoFit/>
          </a:bodyPr>
          <a:lstStyle/>
          <a:p>
            <a:r>
              <a:rPr lang="en-US" b="1" dirty="0">
                <a:solidFill>
                  <a:srgbClr val="FFFF00"/>
                </a:solidFill>
                <a:latin typeface="Georgia" panose="02040502050405020303" pitchFamily="18" charset="0"/>
              </a:rPr>
              <a:t>Hall sensors physics</a:t>
            </a:r>
          </a:p>
        </p:txBody>
      </p:sp>
      <p:cxnSp>
        <p:nvCxnSpPr>
          <p:cNvPr id="20" name="Straight Arrow Connector 19">
            <a:extLst>
              <a:ext uri="{FF2B5EF4-FFF2-40B4-BE49-F238E27FC236}">
                <a16:creationId xmlns:a16="http://schemas.microsoft.com/office/drawing/2014/main" id="{D2333F3E-6122-482E-AC71-C240AD009DBB}"/>
              </a:ext>
            </a:extLst>
          </p:cNvPr>
          <p:cNvCxnSpPr>
            <a:cxnSpLocks/>
          </p:cNvCxnSpPr>
          <p:nvPr/>
        </p:nvCxnSpPr>
        <p:spPr>
          <a:xfrm>
            <a:off x="537227" y="3141029"/>
            <a:ext cx="417339" cy="287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AEA84A5-3721-4132-8582-52DEE5B9D712}"/>
              </a:ext>
            </a:extLst>
          </p:cNvPr>
          <p:cNvCxnSpPr>
            <a:cxnSpLocks/>
          </p:cNvCxnSpPr>
          <p:nvPr/>
        </p:nvCxnSpPr>
        <p:spPr>
          <a:xfrm>
            <a:off x="119888" y="4795245"/>
            <a:ext cx="417339" cy="287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7CDF694-BDE4-4ADB-B3EE-5FB80C387F2F}"/>
              </a:ext>
            </a:extLst>
          </p:cNvPr>
          <p:cNvCxnSpPr>
            <a:cxnSpLocks/>
          </p:cNvCxnSpPr>
          <p:nvPr/>
        </p:nvCxnSpPr>
        <p:spPr>
          <a:xfrm flipH="1">
            <a:off x="3145898" y="5421785"/>
            <a:ext cx="511702"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290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02"/>
                                        </p:tgtEl>
                                        <p:attrNameLst>
                                          <p:attrName>style.visibility</p:attrName>
                                        </p:attrNameLst>
                                      </p:cBhvr>
                                      <p:to>
                                        <p:strVal val="visible"/>
                                      </p:to>
                                    </p:set>
                                    <p:animEffect transition="in" filter="fade">
                                      <p:cBhvr>
                                        <p:cTn id="36" dur="500"/>
                                        <p:tgtEl>
                                          <p:spTgt spid="4102"/>
                                        </p:tgtEl>
                                      </p:cBhvr>
                                    </p:animEffect>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4104"/>
                                        </p:tgtEl>
                                        <p:attrNameLst>
                                          <p:attrName>style.visibility</p:attrName>
                                        </p:attrNameLst>
                                      </p:cBhvr>
                                      <p:to>
                                        <p:strVal val="visible"/>
                                      </p:to>
                                    </p:set>
                                    <p:animEffect transition="in" filter="fade">
                                      <p:cBhvr>
                                        <p:cTn id="56" dur="500"/>
                                        <p:tgtEl>
                                          <p:spTgt spid="4104"/>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5CE0AE-9ACC-44F7-A5B1-5586067DBC65}"/>
              </a:ext>
            </a:extLst>
          </p:cNvPr>
          <p:cNvSpPr/>
          <p:nvPr/>
        </p:nvSpPr>
        <p:spPr>
          <a:xfrm>
            <a:off x="1200150" y="1784398"/>
            <a:ext cx="5474969" cy="2992755"/>
          </a:xfrm>
          <a:prstGeom prst="rect">
            <a:avLst/>
          </a:prstGeom>
          <a:solidFill>
            <a:srgbClr val="6FA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CEC134-E099-4162-8600-65201EF99DF7}"/>
              </a:ext>
            </a:extLst>
          </p:cNvPr>
          <p:cNvPicPr>
            <a:picLocks noChangeAspect="1"/>
          </p:cNvPicPr>
          <p:nvPr/>
        </p:nvPicPr>
        <p:blipFill>
          <a:blip r:embed="rId4"/>
          <a:stretch>
            <a:fillRect/>
          </a:stretch>
        </p:blipFill>
        <p:spPr>
          <a:xfrm>
            <a:off x="1200151" y="1781351"/>
            <a:ext cx="5528108" cy="3104969"/>
          </a:xfrm>
          <a:prstGeom prst="rect">
            <a:avLst/>
          </a:prstGeom>
        </p:spPr>
      </p:pic>
      <p:sp>
        <p:nvSpPr>
          <p:cNvPr id="2" name="Title 1">
            <a:extLst>
              <a:ext uri="{FF2B5EF4-FFF2-40B4-BE49-F238E27FC236}">
                <a16:creationId xmlns:a16="http://schemas.microsoft.com/office/drawing/2014/main" id="{0FB21751-BDB2-4141-BACA-3491406D741A}"/>
              </a:ext>
            </a:extLst>
          </p:cNvPr>
          <p:cNvSpPr>
            <a:spLocks noGrp="1"/>
          </p:cNvSpPr>
          <p:nvPr>
            <p:ph type="title"/>
          </p:nvPr>
        </p:nvSpPr>
        <p:spPr/>
        <p:txBody>
          <a:bodyPr>
            <a:normAutofit/>
          </a:bodyPr>
          <a:lstStyle/>
          <a:p>
            <a:r>
              <a:rPr lang="en-US" dirty="0"/>
              <a:t>Toroidal Core Structure to Nullify Attack Magnetic field</a:t>
            </a:r>
          </a:p>
        </p:txBody>
      </p:sp>
      <p:pic>
        <p:nvPicPr>
          <p:cNvPr id="5122" name="Picture 2" descr="Rotating Arrows | 3D Animated Clipart for PowerPoint - PresenterMedia.com">
            <a:extLst>
              <a:ext uri="{FF2B5EF4-FFF2-40B4-BE49-F238E27FC236}">
                <a16:creationId xmlns:a16="http://schemas.microsoft.com/office/drawing/2014/main" id="{FA1865C5-EF83-46A2-9E54-E7DF86472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416" y="4940428"/>
            <a:ext cx="1502818" cy="13283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tating Arrow">
            <a:extLst>
              <a:ext uri="{FF2B5EF4-FFF2-40B4-BE49-F238E27FC236}">
                <a16:creationId xmlns:a16="http://schemas.microsoft.com/office/drawing/2014/main" id="{0D265D44-F41D-42D8-9B82-CA168A2054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4219" y="4922713"/>
            <a:ext cx="1205805" cy="13429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D7EF9C-FA93-4A36-A66A-AC8960192E5F}"/>
              </a:ext>
            </a:extLst>
          </p:cNvPr>
          <p:cNvSpPr txBox="1"/>
          <p:nvPr/>
        </p:nvSpPr>
        <p:spPr>
          <a:xfrm>
            <a:off x="947652" y="5298551"/>
            <a:ext cx="3542142" cy="830997"/>
          </a:xfrm>
          <a:prstGeom prst="rect">
            <a:avLst/>
          </a:prstGeom>
          <a:noFill/>
        </p:spPr>
        <p:txBody>
          <a:bodyPr wrap="square" rtlCol="0">
            <a:spAutoFit/>
          </a:bodyPr>
          <a:lstStyle/>
          <a:p>
            <a:r>
              <a:rPr lang="en-US" sz="2400" dirty="0">
                <a:solidFill>
                  <a:schemeClr val="accent6">
                    <a:lumMod val="40000"/>
                    <a:lumOff val="60000"/>
                  </a:schemeClr>
                </a:solidFill>
                <a:latin typeface="Georgia" panose="02040502050405020303" pitchFamily="18" charset="0"/>
              </a:rPr>
              <a:t>Blue: Injected external magnetic field </a:t>
            </a:r>
            <a:r>
              <a:rPr lang="en-US" sz="2400" dirty="0" err="1">
                <a:solidFill>
                  <a:schemeClr val="accent6">
                    <a:lumMod val="40000"/>
                    <a:lumOff val="60000"/>
                  </a:schemeClr>
                </a:solidFill>
                <a:latin typeface="Georgia" panose="02040502050405020303" pitchFamily="18" charset="0"/>
              </a:rPr>
              <a:t>B</a:t>
            </a:r>
            <a:r>
              <a:rPr lang="en-US" sz="2400" baseline="30000" dirty="0" err="1">
                <a:solidFill>
                  <a:schemeClr val="accent6">
                    <a:lumMod val="40000"/>
                    <a:lumOff val="60000"/>
                  </a:schemeClr>
                </a:solidFill>
                <a:latin typeface="Georgia" panose="02040502050405020303" pitchFamily="18" charset="0"/>
              </a:rPr>
              <a:t>v</a:t>
            </a:r>
            <a:r>
              <a:rPr lang="en-US" sz="2400" baseline="-25000" dirty="0" err="1">
                <a:solidFill>
                  <a:schemeClr val="accent6">
                    <a:lumMod val="40000"/>
                    <a:lumOff val="60000"/>
                  </a:schemeClr>
                </a:solidFill>
                <a:latin typeface="Georgia" panose="02040502050405020303" pitchFamily="18" charset="0"/>
              </a:rPr>
              <a:t>external</a:t>
            </a:r>
            <a:endParaRPr lang="en-US" sz="2400" dirty="0">
              <a:solidFill>
                <a:schemeClr val="accent6">
                  <a:lumMod val="40000"/>
                  <a:lumOff val="60000"/>
                </a:schemeClr>
              </a:solidFill>
              <a:latin typeface="Georgia" panose="02040502050405020303" pitchFamily="18" charset="0"/>
            </a:endParaRPr>
          </a:p>
        </p:txBody>
      </p:sp>
      <p:sp>
        <p:nvSpPr>
          <p:cNvPr id="9" name="TextBox 8">
            <a:extLst>
              <a:ext uri="{FF2B5EF4-FFF2-40B4-BE49-F238E27FC236}">
                <a16:creationId xmlns:a16="http://schemas.microsoft.com/office/drawing/2014/main" id="{36608A6C-A974-4AC3-B613-DE81A0E4A88F}"/>
              </a:ext>
            </a:extLst>
          </p:cNvPr>
          <p:cNvSpPr txBox="1"/>
          <p:nvPr/>
        </p:nvSpPr>
        <p:spPr>
          <a:xfrm>
            <a:off x="6839381" y="5348428"/>
            <a:ext cx="3946387" cy="830997"/>
          </a:xfrm>
          <a:prstGeom prst="rect">
            <a:avLst/>
          </a:prstGeom>
          <a:noFill/>
        </p:spPr>
        <p:txBody>
          <a:bodyPr wrap="square" rtlCol="0">
            <a:spAutoFit/>
          </a:bodyPr>
          <a:lstStyle/>
          <a:p>
            <a:r>
              <a:rPr lang="en-US" sz="2400" dirty="0">
                <a:solidFill>
                  <a:schemeClr val="tx1">
                    <a:lumMod val="85000"/>
                  </a:schemeClr>
                </a:solidFill>
                <a:latin typeface="Georgia" panose="02040502050405020303" pitchFamily="18" charset="0"/>
              </a:rPr>
              <a:t>Gray: Internally generated magnetic field </a:t>
            </a:r>
            <a:r>
              <a:rPr lang="en-US" sz="2400" dirty="0" err="1">
                <a:solidFill>
                  <a:schemeClr val="tx1">
                    <a:lumMod val="85000"/>
                  </a:schemeClr>
                </a:solidFill>
                <a:latin typeface="Georgia" panose="02040502050405020303" pitchFamily="18" charset="0"/>
              </a:rPr>
              <a:t>B</a:t>
            </a:r>
            <a:r>
              <a:rPr lang="en-US" sz="2400" baseline="-25000" dirty="0" err="1">
                <a:solidFill>
                  <a:schemeClr val="tx1">
                    <a:lumMod val="85000"/>
                  </a:schemeClr>
                </a:solidFill>
                <a:latin typeface="Georgia" panose="02040502050405020303" pitchFamily="18" charset="0"/>
              </a:rPr>
              <a:t>internal</a:t>
            </a:r>
            <a:endParaRPr lang="en-US" sz="2400" dirty="0">
              <a:solidFill>
                <a:schemeClr val="tx1">
                  <a:lumMod val="85000"/>
                </a:schemeClr>
              </a:solidFill>
              <a:latin typeface="Georgia" panose="02040502050405020303" pitchFamily="18" charset="0"/>
            </a:endParaRPr>
          </a:p>
        </p:txBody>
      </p:sp>
      <p:cxnSp>
        <p:nvCxnSpPr>
          <p:cNvPr id="11" name="Straight Arrow Connector 10">
            <a:extLst>
              <a:ext uri="{FF2B5EF4-FFF2-40B4-BE49-F238E27FC236}">
                <a16:creationId xmlns:a16="http://schemas.microsoft.com/office/drawing/2014/main" id="{ED390DD6-49CC-4613-AFD7-87E1CEF8EE61}"/>
              </a:ext>
            </a:extLst>
          </p:cNvPr>
          <p:cNvCxnSpPr>
            <a:cxnSpLocks/>
          </p:cNvCxnSpPr>
          <p:nvPr/>
        </p:nvCxnSpPr>
        <p:spPr>
          <a:xfrm>
            <a:off x="4233246" y="5614350"/>
            <a:ext cx="69573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0DCD5C5-36DC-40AE-9314-1F132537F7F3}"/>
              </a:ext>
            </a:extLst>
          </p:cNvPr>
          <p:cNvCxnSpPr>
            <a:cxnSpLocks/>
          </p:cNvCxnSpPr>
          <p:nvPr/>
        </p:nvCxnSpPr>
        <p:spPr>
          <a:xfrm flipH="1">
            <a:off x="5856625" y="5614350"/>
            <a:ext cx="959896"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8" descr="via GIPHY | Infographic template powerpoint, Giphy, Animation design">
            <a:extLst>
              <a:ext uri="{FF2B5EF4-FFF2-40B4-BE49-F238E27FC236}">
                <a16:creationId xmlns:a16="http://schemas.microsoft.com/office/drawing/2014/main" id="{06C029D8-20DA-4256-9705-6D5B498512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a:off x="3014512" y="1302023"/>
            <a:ext cx="583738" cy="8192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E62522B-87A4-49AF-BFDF-43F28A27641C}"/>
              </a:ext>
            </a:extLst>
          </p:cNvPr>
          <p:cNvPicPr>
            <a:picLocks noChangeAspect="1"/>
          </p:cNvPicPr>
          <p:nvPr/>
        </p:nvPicPr>
        <p:blipFill>
          <a:blip r:embed="rId8"/>
          <a:stretch>
            <a:fillRect/>
          </a:stretch>
        </p:blipFill>
        <p:spPr>
          <a:xfrm>
            <a:off x="7646528" y="1698228"/>
            <a:ext cx="3246262" cy="3010032"/>
          </a:xfrm>
          <a:prstGeom prst="rect">
            <a:avLst/>
          </a:prstGeom>
        </p:spPr>
      </p:pic>
      <p:sp>
        <p:nvSpPr>
          <p:cNvPr id="3" name="Rectangle 2">
            <a:extLst>
              <a:ext uri="{FF2B5EF4-FFF2-40B4-BE49-F238E27FC236}">
                <a16:creationId xmlns:a16="http://schemas.microsoft.com/office/drawing/2014/main" id="{A3177DCB-2775-4913-BCAC-ECF15B4E0364}"/>
              </a:ext>
            </a:extLst>
          </p:cNvPr>
          <p:cNvSpPr/>
          <p:nvPr/>
        </p:nvSpPr>
        <p:spPr>
          <a:xfrm>
            <a:off x="91900" y="1481342"/>
            <a:ext cx="382386" cy="2281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70BFCA-CD46-412B-ABEB-D69655B44446}"/>
              </a:ext>
            </a:extLst>
          </p:cNvPr>
          <p:cNvSpPr txBox="1"/>
          <p:nvPr/>
        </p:nvSpPr>
        <p:spPr>
          <a:xfrm>
            <a:off x="456025" y="1357512"/>
            <a:ext cx="2906213" cy="461665"/>
          </a:xfrm>
          <a:prstGeom prst="rect">
            <a:avLst/>
          </a:prstGeom>
          <a:noFill/>
        </p:spPr>
        <p:txBody>
          <a:bodyPr wrap="square">
            <a:spAutoFit/>
          </a:bodyPr>
          <a:lstStyle/>
          <a:p>
            <a:r>
              <a:rPr lang="en-US" sz="2400" dirty="0">
                <a:latin typeface="Georgia" panose="02040502050405020303" pitchFamily="18" charset="0"/>
              </a:rPr>
              <a:t>Target Hall sensor</a:t>
            </a:r>
          </a:p>
        </p:txBody>
      </p:sp>
      <p:sp>
        <p:nvSpPr>
          <p:cNvPr id="18" name="Rectangle 17">
            <a:extLst>
              <a:ext uri="{FF2B5EF4-FFF2-40B4-BE49-F238E27FC236}">
                <a16:creationId xmlns:a16="http://schemas.microsoft.com/office/drawing/2014/main" id="{0D73CB97-E912-45B8-9881-4ED694FA1EC1}"/>
              </a:ext>
            </a:extLst>
          </p:cNvPr>
          <p:cNvSpPr/>
          <p:nvPr/>
        </p:nvSpPr>
        <p:spPr>
          <a:xfrm>
            <a:off x="4042053" y="1397976"/>
            <a:ext cx="382386" cy="228121"/>
          </a:xfrm>
          <a:prstGeom prst="rect">
            <a:avLst/>
          </a:prstGeom>
          <a:solidFill>
            <a:srgbClr val="6FA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6F416F1-40D8-4650-8BDC-43804D6495A3}"/>
              </a:ext>
            </a:extLst>
          </p:cNvPr>
          <p:cNvSpPr txBox="1"/>
          <p:nvPr/>
        </p:nvSpPr>
        <p:spPr>
          <a:xfrm>
            <a:off x="4487682" y="1277495"/>
            <a:ext cx="2956084" cy="461665"/>
          </a:xfrm>
          <a:prstGeom prst="rect">
            <a:avLst/>
          </a:prstGeom>
          <a:noFill/>
        </p:spPr>
        <p:txBody>
          <a:bodyPr wrap="square">
            <a:spAutoFit/>
          </a:bodyPr>
          <a:lstStyle/>
          <a:p>
            <a:r>
              <a:rPr lang="en-US" sz="2400" dirty="0">
                <a:latin typeface="Georgia" panose="02040502050405020303" pitchFamily="18" charset="0"/>
              </a:rPr>
              <a:t>Secondary sensor</a:t>
            </a:r>
          </a:p>
        </p:txBody>
      </p:sp>
      <p:cxnSp>
        <p:nvCxnSpPr>
          <p:cNvPr id="22" name="Straight Arrow Connector 21">
            <a:extLst>
              <a:ext uri="{FF2B5EF4-FFF2-40B4-BE49-F238E27FC236}">
                <a16:creationId xmlns:a16="http://schemas.microsoft.com/office/drawing/2014/main" id="{6C07FDEE-9D88-4173-ACD7-8C1D0360F4CA}"/>
              </a:ext>
            </a:extLst>
          </p:cNvPr>
          <p:cNvCxnSpPr>
            <a:cxnSpLocks/>
          </p:cNvCxnSpPr>
          <p:nvPr/>
        </p:nvCxnSpPr>
        <p:spPr>
          <a:xfrm flipV="1">
            <a:off x="3306380" y="3574473"/>
            <a:ext cx="631254" cy="1652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15" descr="blinking-arrow">
            <a:extLst>
              <a:ext uri="{FF2B5EF4-FFF2-40B4-BE49-F238E27FC236}">
                <a16:creationId xmlns:a16="http://schemas.microsoft.com/office/drawing/2014/main" id="{1654ACF7-690C-4019-A17A-EA9CA24A43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839406">
            <a:off x="2000341" y="2596321"/>
            <a:ext cx="436097" cy="34077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C58DF22-0405-4597-AD05-60F211AEDEEA}"/>
              </a:ext>
            </a:extLst>
          </p:cNvPr>
          <p:cNvSpPr txBox="1"/>
          <p:nvPr/>
        </p:nvSpPr>
        <p:spPr>
          <a:xfrm>
            <a:off x="8295686" y="1364569"/>
            <a:ext cx="1208087" cy="461665"/>
          </a:xfrm>
          <a:prstGeom prst="rect">
            <a:avLst/>
          </a:prstGeom>
          <a:noFill/>
        </p:spPr>
        <p:txBody>
          <a:bodyPr wrap="square">
            <a:spAutoFit/>
          </a:bodyPr>
          <a:lstStyle/>
          <a:p>
            <a:r>
              <a:rPr lang="en-US" sz="2400" dirty="0">
                <a:latin typeface="Georgia" panose="02040502050405020303" pitchFamily="18" charset="0"/>
              </a:rPr>
              <a:t>Toroid</a:t>
            </a:r>
          </a:p>
        </p:txBody>
      </p:sp>
      <p:sp>
        <p:nvSpPr>
          <p:cNvPr id="33" name="TextBox 32">
            <a:extLst>
              <a:ext uri="{FF2B5EF4-FFF2-40B4-BE49-F238E27FC236}">
                <a16:creationId xmlns:a16="http://schemas.microsoft.com/office/drawing/2014/main" id="{CE3E36EB-24C4-4F01-8E13-EAD61624FA35}"/>
              </a:ext>
            </a:extLst>
          </p:cNvPr>
          <p:cNvSpPr txBox="1"/>
          <p:nvPr/>
        </p:nvSpPr>
        <p:spPr>
          <a:xfrm>
            <a:off x="7119630" y="4198414"/>
            <a:ext cx="1918056" cy="461665"/>
          </a:xfrm>
          <a:prstGeom prst="rect">
            <a:avLst/>
          </a:prstGeom>
          <a:noFill/>
        </p:spPr>
        <p:txBody>
          <a:bodyPr wrap="square">
            <a:spAutoFit/>
          </a:bodyPr>
          <a:lstStyle/>
          <a:p>
            <a:r>
              <a:rPr lang="en-US" sz="2400" dirty="0">
                <a:latin typeface="Georgia" panose="02040502050405020303" pitchFamily="18" charset="0"/>
              </a:rPr>
              <a:t>Primary coil</a:t>
            </a:r>
          </a:p>
        </p:txBody>
      </p:sp>
      <p:pic>
        <p:nvPicPr>
          <p:cNvPr id="36" name="Picture 8" descr="via GIPHY | Infographic template powerpoint, Giphy, Animation design">
            <a:extLst>
              <a:ext uri="{FF2B5EF4-FFF2-40B4-BE49-F238E27FC236}">
                <a16:creationId xmlns:a16="http://schemas.microsoft.com/office/drawing/2014/main" id="{32A0CC5F-21CC-435A-8AEC-9CDFA5C96E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a:off x="8520705" y="1725530"/>
            <a:ext cx="583738" cy="8192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via GIPHY | Infographic template powerpoint, Giphy, Animation design">
            <a:extLst>
              <a:ext uri="{FF2B5EF4-FFF2-40B4-BE49-F238E27FC236}">
                <a16:creationId xmlns:a16="http://schemas.microsoft.com/office/drawing/2014/main" id="{D64F420F-6F18-4A91-B96F-101E0F9EE5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901896" flipH="1">
            <a:off x="7924376" y="3500035"/>
            <a:ext cx="583738" cy="8192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014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par>
                                <p:cTn id="23" presetID="10" presetClass="entr" presetSubtype="0"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fade">
                                      <p:cBhvr>
                                        <p:cTn id="25" dur="500"/>
                                        <p:tgtEl>
                                          <p:spTgt spid="51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10.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11.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12.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2.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3.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4.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5.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6.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7.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8.xml><?xml version="1.0" encoding="utf-8"?>
<p:tagLst xmlns:a="http://schemas.openxmlformats.org/drawingml/2006/main" xmlns:r="http://schemas.openxmlformats.org/officeDocument/2006/relationships" xmlns:p="http://schemas.openxmlformats.org/presentationml/2006/main">
  <p:tag name="TIMING" val="|16.1|8.9|4.5|7.1|-1824.4|18.2"/>
</p:tagLst>
</file>

<file path=ppt/tags/tag9.xml><?xml version="1.0" encoding="utf-8"?>
<p:tagLst xmlns:a="http://schemas.openxmlformats.org/drawingml/2006/main" xmlns:r="http://schemas.openxmlformats.org/officeDocument/2006/relationships" xmlns:p="http://schemas.openxmlformats.org/presentationml/2006/main">
  <p:tag name="TIMING" val="|16.1|8.9|4.5|7.1|-1824.4|18.2"/>
</p:tagLst>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83321</TotalTime>
  <Words>4172</Words>
  <Application>Microsoft Office PowerPoint</Application>
  <PresentationFormat>Widescreen</PresentationFormat>
  <Paragraphs>362</Paragraphs>
  <Slides>18</Slides>
  <Notes>18</Notes>
  <HiddenSlides>0</HiddenSlides>
  <MMClips>0</MMClips>
  <ScaleCrop>false</ScaleCrop>
  <HeadingPairs>
    <vt:vector size="10"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ariant>
        <vt:lpstr>Custom Shows</vt:lpstr>
      </vt:variant>
      <vt:variant>
        <vt:i4>1</vt:i4>
      </vt:variant>
    </vt:vector>
  </HeadingPairs>
  <TitlesOfParts>
    <vt:vector size="29" baseType="lpstr">
      <vt:lpstr>Arial</vt:lpstr>
      <vt:lpstr>Calibri</vt:lpstr>
      <vt:lpstr>Calibri Light</vt:lpstr>
      <vt:lpstr>Cambria Math</vt:lpstr>
      <vt:lpstr>Georgia</vt:lpstr>
      <vt:lpstr>Lato</vt:lpstr>
      <vt:lpstr>Times New Roman</vt:lpstr>
      <vt:lpstr>Wingdings</vt:lpstr>
      <vt:lpstr>Retrospect</vt:lpstr>
      <vt:lpstr>Microsoft Visio Drawing</vt:lpstr>
      <vt:lpstr>PreMSat: Preventing Magnetic Saturation Attack on Hall Sensors</vt:lpstr>
      <vt:lpstr>Outline</vt:lpstr>
      <vt:lpstr>Hall Sensors Market Growth in Safety critical Systems</vt:lpstr>
      <vt:lpstr>Hall Sensor Basics</vt:lpstr>
      <vt:lpstr>Attack Model: Saturation Attack</vt:lpstr>
      <vt:lpstr>No Work Can Prevent Saturation Attack</vt:lpstr>
      <vt:lpstr>Defense Methodology: Preventing Magnetic Saturation (PreMSat)</vt:lpstr>
      <vt:lpstr>Contributing Direction of the External Fake Magnetic Field</vt:lpstr>
      <vt:lpstr>Toroidal Core Structure to Nullify Attack Magnetic field</vt:lpstr>
      <vt:lpstr>Different Blocks of PreMSat</vt:lpstr>
      <vt:lpstr>PID Controller Running on CPU</vt:lpstr>
      <vt:lpstr>Prototype and Testbed to Evaluate PreMSat</vt:lpstr>
      <vt:lpstr>Justification of PreMSat</vt:lpstr>
      <vt:lpstr>Testing Different Hall Sensors with PreMSat</vt:lpstr>
      <vt:lpstr>Comparing PreMSat with a Ferromagnetic Shield</vt:lpstr>
      <vt:lpstr>Limitations</vt:lpstr>
      <vt:lpstr>Work Summary</vt:lpstr>
      <vt:lpstr>Questions</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Korosh Vatanparvar</dc:creator>
  <cp:lastModifiedBy>Anomadarshi Barua</cp:lastModifiedBy>
  <cp:revision>2915</cp:revision>
  <dcterms:created xsi:type="dcterms:W3CDTF">2015-04-21T16:50:28Z</dcterms:created>
  <dcterms:modified xsi:type="dcterms:W3CDTF">2022-09-18T19:37:27Z</dcterms:modified>
</cp:coreProperties>
</file>