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26"/>
  </p:notesMasterIdLst>
  <p:handoutMasterIdLst>
    <p:handoutMasterId r:id="rId27"/>
  </p:handoutMasterIdLst>
  <p:sldIdLst>
    <p:sldId id="256" r:id="rId3"/>
    <p:sldId id="328" r:id="rId4"/>
    <p:sldId id="451" r:id="rId5"/>
    <p:sldId id="404" r:id="rId6"/>
    <p:sldId id="476" r:id="rId7"/>
    <p:sldId id="475" r:id="rId8"/>
    <p:sldId id="478" r:id="rId9"/>
    <p:sldId id="408" r:id="rId10"/>
    <p:sldId id="409" r:id="rId11"/>
    <p:sldId id="416" r:id="rId12"/>
    <p:sldId id="479" r:id="rId13"/>
    <p:sldId id="452" r:id="rId14"/>
    <p:sldId id="455" r:id="rId15"/>
    <p:sldId id="477" r:id="rId16"/>
    <p:sldId id="413" r:id="rId17"/>
    <p:sldId id="471" r:id="rId18"/>
    <p:sldId id="470" r:id="rId19"/>
    <p:sldId id="405" r:id="rId20"/>
    <p:sldId id="459" r:id="rId21"/>
    <p:sldId id="463" r:id="rId22"/>
    <p:sldId id="414" r:id="rId23"/>
    <p:sldId id="445" r:id="rId24"/>
    <p:sldId id="415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pos="456" userDrawn="1">
          <p15:clr>
            <a:srgbClr val="A4A3A4"/>
          </p15:clr>
        </p15:guide>
        <p15:guide id="5" pos="7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66CB86-B763-C31B-B8D2-1B650936A4DB}" name="Kiaei, Pantea" initials="KP" userId="S::pkiaei@wpi.edu::e9fc9b80-96f3-4776-a1c8-9b6ad1f349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BB"/>
    <a:srgbClr val="AB192D"/>
    <a:srgbClr val="D9CD95"/>
    <a:srgbClr val="46A0DC"/>
    <a:srgbClr val="B7A079"/>
    <a:srgbClr val="2C6A8C"/>
    <a:srgbClr val="000000"/>
    <a:srgbClr val="FFFFFF"/>
    <a:srgbClr val="6D6D6D"/>
    <a:srgbClr val="C41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BA9AE-C989-7242-A92E-1466EDD39AD4}" v="2038" dt="2022-04-26T00:44:15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1" autoAdjust="0"/>
    <p:restoredTop sz="96296" autoAdjust="0"/>
  </p:normalViewPr>
  <p:slideViewPr>
    <p:cSldViewPr snapToGrid="0" showGuides="1">
      <p:cViewPr>
        <p:scale>
          <a:sx n="75" d="100"/>
          <a:sy n="75" d="100"/>
        </p:scale>
        <p:origin x="464" y="1296"/>
      </p:cViewPr>
      <p:guideLst>
        <p:guide orient="horz" pos="720"/>
        <p:guide orient="horz" pos="960"/>
        <p:guide orient="horz" pos="3888"/>
        <p:guide pos="456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49CD-19C8-44C0-A36B-1667EDB1312B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7A2D6-6A74-4789-8A27-67CDFFE8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511E-AA3B-43E3-B946-406AB5E4C4BB}" type="datetimeFigureOut">
              <a:rPr lang="en-US" smtClean="0"/>
              <a:pPr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A049-8685-4352-9DC2-828F08FD54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2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9092" y="2703302"/>
            <a:ext cx="4242908" cy="415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37925"/>
            <a:ext cx="9144000" cy="1524001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93573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0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" y="1524000"/>
            <a:ext cx="7823200" cy="4648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737600" y="1524000"/>
            <a:ext cx="28448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31" y="1066834"/>
            <a:ext cx="4459738" cy="4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1331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7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4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20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795" y="6391657"/>
            <a:ext cx="6123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37925"/>
            <a:ext cx="9144000" cy="152400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09600" y="4293573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744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709" y="1524001"/>
            <a:ext cx="7058691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890" y="1524000"/>
            <a:ext cx="3564876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447147" y="358113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45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" y="1524000"/>
            <a:ext cx="7823200" cy="4648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737600" y="1524000"/>
            <a:ext cx="28448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92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31" y="1066834"/>
            <a:ext cx="4459738" cy="4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1447800"/>
            <a:ext cx="9144000" cy="16764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475" y="31242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5475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9092" y="2703302"/>
            <a:ext cx="4242908" cy="4154698"/>
          </a:xfrm>
          <a:prstGeom prst="rect">
            <a:avLst/>
          </a:prstGeom>
        </p:spPr>
      </p:pic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" y="6391657"/>
            <a:ext cx="612396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744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709" y="1524001"/>
            <a:ext cx="7058691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890" y="1524000"/>
            <a:ext cx="3564876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447147" y="358113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1367"/>
            <a:ext cx="109728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6096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1234967"/>
            <a:ext cx="115824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315200" y="6400800"/>
            <a:ext cx="4470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3" r:id="rId3"/>
    <p:sldLayoutId id="2147483695" r:id="rId4"/>
    <p:sldLayoutId id="2147483664" r:id="rId5"/>
    <p:sldLayoutId id="2147483665" r:id="rId6"/>
    <p:sldLayoutId id="2147483666" r:id="rId7"/>
    <p:sldLayoutId id="2147483667" r:id="rId8"/>
    <p:sldLayoutId id="2147483683" r:id="rId9"/>
    <p:sldLayoutId id="2147483696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42900"/>
            <a:ext cx="109728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91657"/>
            <a:ext cx="609600" cy="313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1234967"/>
            <a:ext cx="115824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315200" y="6400800"/>
            <a:ext cx="4470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sv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714" y="2872421"/>
            <a:ext cx="10994572" cy="119337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RootCanal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cause analysis of power side-channel leakage in SoC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714" y="4463616"/>
            <a:ext cx="10994572" cy="62559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Pantea Kiaei, Patrick Schaumont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A50C4-CD95-4F43-80B0-84B9BF615835}"/>
              </a:ext>
            </a:extLst>
          </p:cNvPr>
          <p:cNvSpPr txBox="1"/>
          <p:nvPr/>
        </p:nvSpPr>
        <p:spPr>
          <a:xfrm>
            <a:off x="2755075" y="167442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D5121-A7D7-2943-920B-572378766192}"/>
              </a:ext>
            </a:extLst>
          </p:cNvPr>
          <p:cNvSpPr txBox="1"/>
          <p:nvPr/>
        </p:nvSpPr>
        <p:spPr>
          <a:xfrm>
            <a:off x="1947553" y="159129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A4109-AA39-2243-89B3-47015873C6E2}"/>
              </a:ext>
            </a:extLst>
          </p:cNvPr>
          <p:cNvSpPr txBox="1"/>
          <p:nvPr/>
        </p:nvSpPr>
        <p:spPr>
          <a:xfrm>
            <a:off x="2529444" y="147254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0E9D-CFFE-214F-9F23-2C04AC1A33EB}"/>
              </a:ext>
            </a:extLst>
          </p:cNvPr>
          <p:cNvSpPr txBox="1"/>
          <p:nvPr/>
        </p:nvSpPr>
        <p:spPr>
          <a:xfrm>
            <a:off x="8183105" y="1033254"/>
            <a:ext cx="3410181" cy="11933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b="1" dirty="0">
                <a:solidFill>
                  <a:srgbClr val="003C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 2022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9C8878C-1BCD-5E4A-BD90-82CED347351C}"/>
              </a:ext>
            </a:extLst>
          </p:cNvPr>
          <p:cNvSpPr txBox="1">
            <a:spLocks/>
          </p:cNvSpPr>
          <p:nvPr/>
        </p:nvSpPr>
        <p:spPr>
          <a:xfrm>
            <a:off x="598714" y="6265404"/>
            <a:ext cx="10994572" cy="395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2022</a:t>
            </a:r>
          </a:p>
        </p:txBody>
      </p:sp>
    </p:spTree>
    <p:extLst>
      <p:ext uri="{BB962C8B-B14F-4D97-AF65-F5344CB8AC3E}">
        <p14:creationId xmlns:p14="http://schemas.microsoft.com/office/powerpoint/2010/main" val="428309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31F6DE-7664-4B40-8246-CF3D13311C8E}"/>
              </a:ext>
            </a:extLst>
          </p:cNvPr>
          <p:cNvGrpSpPr/>
          <p:nvPr/>
        </p:nvGrpSpPr>
        <p:grpSpPr>
          <a:xfrm>
            <a:off x="1402982" y="2604444"/>
            <a:ext cx="9386035" cy="2008265"/>
            <a:chOff x="2375151" y="1836752"/>
            <a:chExt cx="7441695" cy="15922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E4977B-57BF-A84A-98E0-3BDBBF0AA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4" b="50000"/>
            <a:stretch/>
          </p:blipFill>
          <p:spPr>
            <a:xfrm>
              <a:off x="2375151" y="2059388"/>
              <a:ext cx="7441695" cy="13696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ACBA60-7255-0B40-894B-BA543D9D0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7" t="-587" r="20475" b="93440"/>
            <a:stretch/>
          </p:blipFill>
          <p:spPr>
            <a:xfrm>
              <a:off x="4302980" y="1836752"/>
              <a:ext cx="3586038" cy="222636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D5FDA33-BCAA-164C-8EF2-9CACBFBD9ADA}"/>
              </a:ext>
            </a:extLst>
          </p:cNvPr>
          <p:cNvSpPr/>
          <p:nvPr/>
        </p:nvSpPr>
        <p:spPr bwMode="auto">
          <a:xfrm>
            <a:off x="5462016" y="2885250"/>
            <a:ext cx="1170432" cy="1727459"/>
          </a:xfrm>
          <a:prstGeom prst="roundRect">
            <a:avLst/>
          </a:prstGeom>
          <a:noFill/>
          <a:ln w="28575" cap="sq" algn="ctr">
            <a:solidFill>
              <a:srgbClr val="AB192D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7F8BCCA-6EB0-594B-9190-3CECF84F1DA5}"/>
              </a:ext>
            </a:extLst>
          </p:cNvPr>
          <p:cNvSpPr/>
          <p:nvPr/>
        </p:nvSpPr>
        <p:spPr bwMode="auto">
          <a:xfrm>
            <a:off x="8839200" y="2885250"/>
            <a:ext cx="1170432" cy="1727459"/>
          </a:xfrm>
          <a:prstGeom prst="roundRect">
            <a:avLst/>
          </a:prstGeom>
          <a:noFill/>
          <a:ln w="28575" cap="sq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1340-7859-5C48-9683-6A71F0DF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Time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310695-C2FF-7F48-8015-0C90A3266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0" y="1655276"/>
            <a:ext cx="10995740" cy="19655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C16D0-D65E-4043-B589-CA27029C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A1C76-624E-8047-AA93-B433A5F2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00174-957B-2D43-B5FC-A1BF02B0105B}"/>
              </a:ext>
            </a:extLst>
          </p:cNvPr>
          <p:cNvSpPr/>
          <p:nvPr/>
        </p:nvSpPr>
        <p:spPr bwMode="auto">
          <a:xfrm>
            <a:off x="2014525" y="1579076"/>
            <a:ext cx="1343272" cy="37196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A90F38-E098-6F45-91B4-B6E489187ADF}"/>
              </a:ext>
            </a:extLst>
          </p:cNvPr>
          <p:cNvSpPr txBox="1">
            <a:spLocks/>
          </p:cNvSpPr>
          <p:nvPr/>
        </p:nvSpPr>
        <p:spPr>
          <a:xfrm>
            <a:off x="609600" y="3836300"/>
            <a:ext cx="10972800" cy="23359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24h to capture bugs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Replaces post-silicon which takes months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bugs can be at any abstraction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3101D-47AF-9747-B425-70A9867DB8D7}"/>
              </a:ext>
            </a:extLst>
          </p:cNvPr>
          <p:cNvGrpSpPr/>
          <p:nvPr/>
        </p:nvGrpSpPr>
        <p:grpSpPr>
          <a:xfrm>
            <a:off x="1677808" y="1534850"/>
            <a:ext cx="1572322" cy="1894150"/>
            <a:chOff x="1677808" y="1534850"/>
            <a:chExt cx="1572322" cy="189415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EEC78EF-655B-9F4E-9649-D5D2A63032AC}"/>
                </a:ext>
              </a:extLst>
            </p:cNvPr>
            <p:cNvSpPr/>
            <p:nvPr/>
          </p:nvSpPr>
          <p:spPr bwMode="auto">
            <a:xfrm>
              <a:off x="2118732" y="1951036"/>
              <a:ext cx="1092819" cy="1477964"/>
            </a:xfrm>
            <a:prstGeom prst="roundRect">
              <a:avLst/>
            </a:prstGeom>
            <a:noFill/>
            <a:ln w="28575" cap="sq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CA391E-E37F-B941-9937-03E63CA00FB9}"/>
                </a:ext>
              </a:extLst>
            </p:cNvPr>
            <p:cNvSpPr txBox="1"/>
            <p:nvPr/>
          </p:nvSpPr>
          <p:spPr>
            <a:xfrm>
              <a:off x="1677808" y="1534850"/>
              <a:ext cx="1572322" cy="4014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Design size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1DA63C-F300-BF4A-9D1E-CC9BC7210056}"/>
              </a:ext>
            </a:extLst>
          </p:cNvPr>
          <p:cNvGrpSpPr/>
          <p:nvPr/>
        </p:nvGrpSpPr>
        <p:grpSpPr>
          <a:xfrm>
            <a:off x="3357796" y="1973308"/>
            <a:ext cx="3471360" cy="2230702"/>
            <a:chOff x="3357796" y="1973308"/>
            <a:chExt cx="3471360" cy="2230702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9680F9B-93F2-B649-8DD9-29CE0C8663AC}"/>
                </a:ext>
              </a:extLst>
            </p:cNvPr>
            <p:cNvSpPr/>
            <p:nvPr/>
          </p:nvSpPr>
          <p:spPr bwMode="auto">
            <a:xfrm>
              <a:off x="3357796" y="1973308"/>
              <a:ext cx="3266027" cy="1477964"/>
            </a:xfrm>
            <a:prstGeom prst="roundRect">
              <a:avLst/>
            </a:prstGeom>
            <a:noFill/>
            <a:ln w="28575" cap="sq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339DFF-4984-9C43-8465-E1C2EF5F6408}"/>
                </a:ext>
              </a:extLst>
            </p:cNvPr>
            <p:cNvSpPr txBox="1"/>
            <p:nvPr/>
          </p:nvSpPr>
          <p:spPr>
            <a:xfrm>
              <a:off x="4265784" y="3473544"/>
              <a:ext cx="2563372" cy="730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Netlist size</a:t>
              </a:r>
            </a:p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Testbench length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544DDC-EF79-1E40-817E-06751A5F4488}"/>
              </a:ext>
            </a:extLst>
          </p:cNvPr>
          <p:cNvGrpSpPr/>
          <p:nvPr/>
        </p:nvGrpSpPr>
        <p:grpSpPr>
          <a:xfrm>
            <a:off x="6642406" y="1957480"/>
            <a:ext cx="1770995" cy="2636821"/>
            <a:chOff x="6642406" y="1957480"/>
            <a:chExt cx="1770995" cy="263682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A67D1F7-83C0-9D4B-9C4B-70058F635989}"/>
                </a:ext>
              </a:extLst>
            </p:cNvPr>
            <p:cNvSpPr/>
            <p:nvPr/>
          </p:nvSpPr>
          <p:spPr bwMode="auto">
            <a:xfrm>
              <a:off x="6767953" y="1957480"/>
              <a:ext cx="892936" cy="1477964"/>
            </a:xfrm>
            <a:prstGeom prst="roundRect">
              <a:avLst/>
            </a:prstGeom>
            <a:noFill/>
            <a:ln w="28575" cap="sq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40A411-34DA-1647-877C-0D5345F79DAC}"/>
                </a:ext>
              </a:extLst>
            </p:cNvPr>
            <p:cNvSpPr txBox="1"/>
            <p:nvPr/>
          </p:nvSpPr>
          <p:spPr>
            <a:xfrm>
              <a:off x="6642406" y="3492098"/>
              <a:ext cx="1770995" cy="11022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Netlist size</a:t>
              </a:r>
            </a:p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Trace length</a:t>
              </a:r>
            </a:p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Leaky samples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051529-AC96-E044-B22B-B002C16D2176}"/>
              </a:ext>
            </a:extLst>
          </p:cNvPr>
          <p:cNvGrpSpPr/>
          <p:nvPr/>
        </p:nvGrpSpPr>
        <p:grpSpPr>
          <a:xfrm>
            <a:off x="7930565" y="1962157"/>
            <a:ext cx="2303371" cy="2684121"/>
            <a:chOff x="6767952" y="1957480"/>
            <a:chExt cx="2303371" cy="268412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FFDB871-6B5C-8343-BED0-5CDB25B1EDBA}"/>
                </a:ext>
              </a:extLst>
            </p:cNvPr>
            <p:cNvSpPr/>
            <p:nvPr/>
          </p:nvSpPr>
          <p:spPr bwMode="auto">
            <a:xfrm>
              <a:off x="6767952" y="1957480"/>
              <a:ext cx="1770995" cy="1477964"/>
            </a:xfrm>
            <a:prstGeom prst="roundRect">
              <a:avLst/>
            </a:prstGeom>
            <a:noFill/>
            <a:ln w="28575" cap="sq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4DD545-CB7B-9445-B7F3-FCF7B4E7F305}"/>
                </a:ext>
              </a:extLst>
            </p:cNvPr>
            <p:cNvSpPr txBox="1"/>
            <p:nvPr/>
          </p:nvSpPr>
          <p:spPr>
            <a:xfrm>
              <a:off x="7300328" y="3539398"/>
              <a:ext cx="1770995" cy="11022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Netlist size</a:t>
              </a:r>
            </a:p>
            <a:p>
              <a:r>
                <a:rPr 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Leaky gates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49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46E0-AEEA-CA4C-A6F4-ECEF4694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6D5BA-E202-DF45-9BEA-5DAA095FF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multiple abstraction layers must be considered in protecting SoCs against hardware attacks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RootCanal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enables root cause analysis of power SCL in HW and SW components of SoCs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4C952-E81B-D647-9733-6BE57E14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2DE0F-3081-0644-86E8-18BE11668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5CEF-1E57-2D4E-BC6E-EA64D3F68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7925"/>
            <a:ext cx="9144000" cy="1524001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9BC6A-BBCF-5047-892C-92797C2C4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3573"/>
            <a:ext cx="9144000" cy="990600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5711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B986-DFE6-3849-ACCC-55BBD225F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9B25C-7753-A940-AC29-A28266BEE7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06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6400F6-2F88-2D4E-A718-27248FF6B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1386967"/>
            <a:ext cx="9088582" cy="5119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337933-AD8C-7E42-AEAD-19F6178A4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for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47A99-CAB3-0949-834E-D0D1058C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5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RootCanal</a:t>
            </a:r>
            <a:r>
              <a:rPr lang="en-US" dirty="0"/>
              <a:t>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028F4D-7ABA-234D-A17B-BD4D0A4F52B2}"/>
              </a:ext>
            </a:extLst>
          </p:cNvPr>
          <p:cNvGrpSpPr/>
          <p:nvPr/>
        </p:nvGrpSpPr>
        <p:grpSpPr>
          <a:xfrm>
            <a:off x="750276" y="1305914"/>
            <a:ext cx="4659986" cy="2656486"/>
            <a:chOff x="432776" y="1305914"/>
            <a:chExt cx="4659986" cy="26564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1D2568-2EF1-634D-908C-E6A1C843B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0"/>
            <a:stretch/>
          </p:blipFill>
          <p:spPr>
            <a:xfrm>
              <a:off x="432776" y="1651588"/>
              <a:ext cx="4659986" cy="23108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D1544F-E7B2-6C41-B6C4-AC688FC55E0A}"/>
                </a:ext>
              </a:extLst>
            </p:cNvPr>
            <p:cNvSpPr txBox="1"/>
            <p:nvPr/>
          </p:nvSpPr>
          <p:spPr>
            <a:xfrm>
              <a:off x="801077" y="1305914"/>
              <a:ext cx="3327398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AES HW accelerator (ex 1)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226D88-29DD-904C-98F7-B89A857869AE}"/>
              </a:ext>
            </a:extLst>
          </p:cNvPr>
          <p:cNvGrpSpPr/>
          <p:nvPr/>
        </p:nvGrpSpPr>
        <p:grpSpPr>
          <a:xfrm>
            <a:off x="504582" y="4132840"/>
            <a:ext cx="4422294" cy="2373793"/>
            <a:chOff x="187082" y="4132840"/>
            <a:chExt cx="4422294" cy="23737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E83E73-FBF5-8543-93AE-602F8D334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1"/>
            <a:stretch/>
          </p:blipFill>
          <p:spPr>
            <a:xfrm>
              <a:off x="432776" y="4506419"/>
              <a:ext cx="4176600" cy="20002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887024-4BB4-064A-810A-09A7A1FE3A60}"/>
                </a:ext>
              </a:extLst>
            </p:cNvPr>
            <p:cNvSpPr txBox="1"/>
            <p:nvPr/>
          </p:nvSpPr>
          <p:spPr>
            <a:xfrm>
              <a:off x="187082" y="4132840"/>
              <a:ext cx="4263286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SKIVA redundancy schemes (ex2)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3622B4-3B23-DF40-BB58-80F8D437D14A}"/>
              </a:ext>
            </a:extLst>
          </p:cNvPr>
          <p:cNvGrpSpPr/>
          <p:nvPr/>
        </p:nvGrpSpPr>
        <p:grpSpPr>
          <a:xfrm>
            <a:off x="6063062" y="1305914"/>
            <a:ext cx="5611024" cy="3284848"/>
            <a:chOff x="4510768" y="1305914"/>
            <a:chExt cx="5611024" cy="32848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B0D33-95FD-0443-A1B2-F2428848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768" y="1659864"/>
              <a:ext cx="5611024" cy="29308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BF8A02-0B02-FE4F-B16F-E19245983633}"/>
                </a:ext>
              </a:extLst>
            </p:cNvPr>
            <p:cNvSpPr txBox="1"/>
            <p:nvPr/>
          </p:nvSpPr>
          <p:spPr>
            <a:xfrm>
              <a:off x="4623880" y="1305914"/>
              <a:ext cx="4018704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Byte-masked SW AES (ex 3)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DE68B4F-FC37-4E48-8210-BFFC2CC87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40" y="4646836"/>
            <a:ext cx="3204828" cy="1883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0CF241-B1BB-0A4B-90D7-AEDB83AAEC42}"/>
              </a:ext>
            </a:extLst>
          </p:cNvPr>
          <p:cNvSpPr txBox="1"/>
          <p:nvPr/>
        </p:nvSpPr>
        <p:spPr>
          <a:xfrm rot="16200000">
            <a:off x="-1225693" y="3944880"/>
            <a:ext cx="3258002" cy="375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rgbClr val="003C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fonts show leaky stages</a:t>
            </a:r>
          </a:p>
        </p:txBody>
      </p:sp>
    </p:spTree>
    <p:extLst>
      <p:ext uri="{BB962C8B-B14F-4D97-AF65-F5344CB8AC3E}">
        <p14:creationId xmlns:p14="http://schemas.microsoft.com/office/powerpoint/2010/main" val="15156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RootCanal</a:t>
            </a:r>
            <a:r>
              <a:rPr lang="en-US" dirty="0"/>
              <a:t>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ADA9-F9C7-BD4E-AD2D-504663197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76" b="6621"/>
          <a:stretch/>
        </p:blipFill>
        <p:spPr>
          <a:xfrm>
            <a:off x="6667501" y="2594459"/>
            <a:ext cx="5016499" cy="2413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E4CC1F-FEF2-9540-A981-547D7E7C54E3}"/>
              </a:ext>
            </a:extLst>
          </p:cNvPr>
          <p:cNvGrpSpPr/>
          <p:nvPr/>
        </p:nvGrpSpPr>
        <p:grpSpPr>
          <a:xfrm>
            <a:off x="508000" y="2233607"/>
            <a:ext cx="5201795" cy="2773852"/>
            <a:chOff x="609599" y="1305914"/>
            <a:chExt cx="5201795" cy="27738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9F787-0EB8-F946-9519-4F64C3F1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5" b="58219"/>
            <a:stretch/>
          </p:blipFill>
          <p:spPr>
            <a:xfrm>
              <a:off x="609599" y="1666766"/>
              <a:ext cx="5201795" cy="2413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D0C537-4A09-A649-B73B-C49F2445C20D}"/>
                </a:ext>
              </a:extLst>
            </p:cNvPr>
            <p:cNvSpPr txBox="1"/>
            <p:nvPr/>
          </p:nvSpPr>
          <p:spPr>
            <a:xfrm>
              <a:off x="1166773" y="1305914"/>
              <a:ext cx="4087448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ISW Multiplication (ex 4)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818A1A-2383-8A44-B1FF-91A086E320C5}"/>
              </a:ext>
            </a:extLst>
          </p:cNvPr>
          <p:cNvGrpSpPr/>
          <p:nvPr/>
        </p:nvGrpSpPr>
        <p:grpSpPr>
          <a:xfrm>
            <a:off x="5669743" y="3470339"/>
            <a:ext cx="997758" cy="431800"/>
            <a:chOff x="5669743" y="2644246"/>
            <a:chExt cx="997758" cy="43180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87BAF9A-EF27-164C-9976-E5D59B7E65C2}"/>
                </a:ext>
              </a:extLst>
            </p:cNvPr>
            <p:cNvCxnSpPr>
              <a:cxnSpLocks/>
            </p:cNvCxnSpPr>
            <p:nvPr/>
          </p:nvCxnSpPr>
          <p:spPr>
            <a:xfrm>
              <a:off x="5709795" y="2974866"/>
              <a:ext cx="9577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9E7124-9172-7746-90BA-4E04C1AA6D72}"/>
                </a:ext>
              </a:extLst>
            </p:cNvPr>
            <p:cNvSpPr txBox="1"/>
            <p:nvPr/>
          </p:nvSpPr>
          <p:spPr>
            <a:xfrm>
              <a:off x="5669743" y="2644246"/>
              <a:ext cx="997758" cy="43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compile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52D1BD-250A-F84E-AF3B-2B1CFB1A8D7F}"/>
              </a:ext>
            </a:extLst>
          </p:cNvPr>
          <p:cNvGrpSpPr/>
          <p:nvPr/>
        </p:nvGrpSpPr>
        <p:grpSpPr>
          <a:xfrm>
            <a:off x="8951495" y="3284731"/>
            <a:ext cx="2891528" cy="748036"/>
            <a:chOff x="8951495" y="2912772"/>
            <a:chExt cx="2891528" cy="74803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1D3EC13-87F4-C149-9962-08405F0D08FB}"/>
                </a:ext>
              </a:extLst>
            </p:cNvPr>
            <p:cNvSpPr/>
            <p:nvPr/>
          </p:nvSpPr>
          <p:spPr bwMode="auto">
            <a:xfrm>
              <a:off x="8951495" y="3399551"/>
              <a:ext cx="2739380" cy="261257"/>
            </a:xfrm>
            <a:prstGeom prst="roundRect">
              <a:avLst/>
            </a:prstGeom>
            <a:noFill/>
            <a:ln w="28575" cap="sq" algn="ctr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463E7D-F1DC-F442-949A-2672A3090F09}"/>
                </a:ext>
              </a:extLst>
            </p:cNvPr>
            <p:cNvSpPr txBox="1"/>
            <p:nvPr/>
          </p:nvSpPr>
          <p:spPr>
            <a:xfrm>
              <a:off x="10321185" y="3098380"/>
              <a:ext cx="1354412" cy="2232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re-ordered</a:t>
              </a:r>
            </a:p>
          </p:txBody>
        </p:sp>
        <p:sp>
          <p:nvSpPr>
            <p:cNvPr id="30" name="Lightning Bolt 29">
              <a:extLst>
                <a:ext uri="{FF2B5EF4-FFF2-40B4-BE49-F238E27FC236}">
                  <a16:creationId xmlns:a16="http://schemas.microsoft.com/office/drawing/2014/main" id="{EB0D8BEB-3CE8-B845-B42F-B6252F45D072}"/>
                </a:ext>
              </a:extLst>
            </p:cNvPr>
            <p:cNvSpPr/>
            <p:nvPr/>
          </p:nvSpPr>
          <p:spPr bwMode="auto">
            <a:xfrm flipH="1">
              <a:off x="11538727" y="2912772"/>
              <a:ext cx="304296" cy="432261"/>
            </a:xfrm>
            <a:prstGeom prst="lightningBolt">
              <a:avLst/>
            </a:prstGeom>
            <a:solidFill>
              <a:schemeClr val="bg2"/>
            </a:solidFill>
            <a:ln w="12700" cap="sq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1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F478-642F-A649-A7AF-9485445F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Non-Specific Architecture Correlation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A18F3-C8A9-4240-9BCE-E931F28D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E5830-35E2-9F48-BB21-4AEBF9823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0" b="35424"/>
          <a:stretch/>
        </p:blipFill>
        <p:spPr>
          <a:xfrm>
            <a:off x="8395981" y="2723801"/>
            <a:ext cx="2803833" cy="23682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9ABECF-1526-3445-A47E-2A5129319AEC}"/>
              </a:ext>
            </a:extLst>
          </p:cNvPr>
          <p:cNvGrpSpPr/>
          <p:nvPr/>
        </p:nvGrpSpPr>
        <p:grpSpPr>
          <a:xfrm>
            <a:off x="56533" y="1426961"/>
            <a:ext cx="5418345" cy="4960703"/>
            <a:chOff x="56533" y="1426961"/>
            <a:chExt cx="5418345" cy="49607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EBC97B-55CB-2641-A349-2BC62EFD8359}"/>
                </a:ext>
              </a:extLst>
            </p:cNvPr>
            <p:cNvGrpSpPr/>
            <p:nvPr/>
          </p:nvGrpSpPr>
          <p:grpSpPr>
            <a:xfrm>
              <a:off x="609600" y="1426961"/>
              <a:ext cx="4865278" cy="4960703"/>
              <a:chOff x="307408" y="1386321"/>
              <a:chExt cx="4865278" cy="496070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BE0806E-36B2-FD47-B84B-F441C1C5C119}"/>
                  </a:ext>
                </a:extLst>
              </p:cNvPr>
              <p:cNvGrpSpPr/>
              <p:nvPr/>
            </p:nvGrpSpPr>
            <p:grpSpPr>
              <a:xfrm>
                <a:off x="307408" y="1386321"/>
                <a:ext cx="4865278" cy="4960703"/>
                <a:chOff x="307408" y="1386321"/>
                <a:chExt cx="4865278" cy="496070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B7758EEC-8F1B-514E-A93A-82A46B08DF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536"/>
                <a:stretch/>
              </p:blipFill>
              <p:spPr>
                <a:xfrm>
                  <a:off x="307408" y="1386321"/>
                  <a:ext cx="4865278" cy="4171200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D4CE569-A75E-8A40-B444-F55622D1FB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54" t="66144" r="50979" b="27124"/>
                <a:stretch/>
              </p:blipFill>
              <p:spPr>
                <a:xfrm>
                  <a:off x="2518436" y="5547361"/>
                  <a:ext cx="163804" cy="344675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B2DE7D4-C437-1A49-88A9-A29DFA1870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65" t="87855" r="30405" b="4207"/>
                <a:stretch/>
              </p:blipFill>
              <p:spPr>
                <a:xfrm>
                  <a:off x="2112658" y="5940624"/>
                  <a:ext cx="955040" cy="406400"/>
                </a:xfrm>
                <a:prstGeom prst="rect">
                  <a:avLst/>
                </a:prstGeom>
              </p:spPr>
            </p:pic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3B42624-583F-A041-B22E-671FAA90A178}"/>
                  </a:ext>
                </a:extLst>
              </p:cNvPr>
              <p:cNvSpPr/>
              <p:nvPr/>
            </p:nvSpPr>
            <p:spPr bwMode="auto">
              <a:xfrm>
                <a:off x="3493827" y="4107976"/>
                <a:ext cx="1678859" cy="750627"/>
              </a:xfrm>
              <a:prstGeom prst="rect">
                <a:avLst/>
              </a:prstGeom>
              <a:solidFill>
                <a:schemeClr val="bg1"/>
              </a:solidFill>
              <a:ln w="12700" cap="sq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E06CE5-7455-034E-9C56-FBC92F9F3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28"/>
            <a:stretch/>
          </p:blipFill>
          <p:spPr>
            <a:xfrm>
              <a:off x="56533" y="1426961"/>
              <a:ext cx="4865278" cy="2238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181B54F-8254-E84C-8BDC-D4058F93E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85" b="35424"/>
          <a:stretch/>
        </p:blipFill>
        <p:spPr>
          <a:xfrm>
            <a:off x="4746348" y="2723801"/>
            <a:ext cx="2699304" cy="236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DF927-017A-7244-9F14-7CA3AEE4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Abstraction Layers - HW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0DA7D-92F6-CF4D-AD34-44D169B2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02DC7-4CAF-4C4C-BC2F-611CC1F4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8BA52-62AF-CD46-AFA3-6F09E5DB99CB}"/>
              </a:ext>
            </a:extLst>
          </p:cNvPr>
          <p:cNvSpPr/>
          <p:nvPr/>
        </p:nvSpPr>
        <p:spPr>
          <a:xfrm>
            <a:off x="7426546" y="2278667"/>
            <a:ext cx="1757363" cy="8286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Transistor-Level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Netlist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D6FA5B-451E-BA4D-A05D-AEB5C3ECD0F2}"/>
              </a:ext>
            </a:extLst>
          </p:cNvPr>
          <p:cNvGrpSpPr/>
          <p:nvPr/>
        </p:nvGrpSpPr>
        <p:grpSpPr>
          <a:xfrm>
            <a:off x="9681845" y="1632336"/>
            <a:ext cx="1757363" cy="1475006"/>
            <a:chOff x="9681845" y="1632336"/>
            <a:chExt cx="1757363" cy="14750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814ACB-A309-A842-92BB-86E56CB05379}"/>
                </a:ext>
              </a:extLst>
            </p:cNvPr>
            <p:cNvSpPr/>
            <p:nvPr/>
          </p:nvSpPr>
          <p:spPr>
            <a:xfrm>
              <a:off x="9681845" y="2278667"/>
              <a:ext cx="1757363" cy="8286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Fabricated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D8AB07-E1A5-584B-9384-1C4C7E023725}"/>
                </a:ext>
              </a:extLst>
            </p:cNvPr>
            <p:cNvSpPr txBox="1"/>
            <p:nvPr/>
          </p:nvSpPr>
          <p:spPr>
            <a:xfrm>
              <a:off x="9776233" y="1632336"/>
              <a:ext cx="1568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Packaging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Assembly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E7CC79-397A-5A40-9DA4-195FB55DD022}"/>
              </a:ext>
            </a:extLst>
          </p:cNvPr>
          <p:cNvGrpSpPr/>
          <p:nvPr/>
        </p:nvGrpSpPr>
        <p:grpSpPr>
          <a:xfrm>
            <a:off x="755787" y="1632337"/>
            <a:ext cx="1996758" cy="1664952"/>
            <a:chOff x="755787" y="1632337"/>
            <a:chExt cx="1996758" cy="166495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B2AE861-092A-2949-8BB1-235DEDCCDC60}"/>
                </a:ext>
              </a:extLst>
            </p:cNvPr>
            <p:cNvGrpSpPr/>
            <p:nvPr/>
          </p:nvGrpSpPr>
          <p:grpSpPr>
            <a:xfrm>
              <a:off x="755787" y="1632337"/>
              <a:ext cx="1757363" cy="1475006"/>
              <a:chOff x="755787" y="1632337"/>
              <a:chExt cx="1757363" cy="147500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76CB68-F829-934C-8030-55F864E94689}"/>
                  </a:ext>
                </a:extLst>
              </p:cNvPr>
              <p:cNvSpPr/>
              <p:nvPr/>
            </p:nvSpPr>
            <p:spPr>
              <a:xfrm>
                <a:off x="755787" y="2278668"/>
                <a:ext cx="1757363" cy="8286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RTL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ECF9C3-CF85-AC47-ADF8-FE2150127242}"/>
                  </a:ext>
                </a:extLst>
              </p:cNvPr>
              <p:cNvSpPr txBox="1"/>
              <p:nvPr/>
            </p:nvSpPr>
            <p:spPr>
              <a:xfrm>
                <a:off x="1016017" y="1632337"/>
                <a:ext cx="12369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Behavioral Design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FF3241-C386-DD45-83D6-8564C1D35F70}"/>
                </a:ext>
              </a:extLst>
            </p:cNvPr>
            <p:cNvCxnSpPr>
              <a:cxnSpLocks/>
            </p:cNvCxnSpPr>
            <p:nvPr/>
          </p:nvCxnSpPr>
          <p:spPr>
            <a:xfrm>
              <a:off x="2752545" y="1632337"/>
              <a:ext cx="0" cy="166495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256EE5-4C9F-0541-A890-D48BF664BC7B}"/>
              </a:ext>
            </a:extLst>
          </p:cNvPr>
          <p:cNvGrpSpPr/>
          <p:nvPr/>
        </p:nvGrpSpPr>
        <p:grpSpPr>
          <a:xfrm>
            <a:off x="2999073" y="1632337"/>
            <a:ext cx="1984054" cy="1664952"/>
            <a:chOff x="2999073" y="1632337"/>
            <a:chExt cx="1984054" cy="1664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12A261-0AB0-0A44-B578-CFD86C982778}"/>
                </a:ext>
              </a:extLst>
            </p:cNvPr>
            <p:cNvSpPr/>
            <p:nvPr/>
          </p:nvSpPr>
          <p:spPr>
            <a:xfrm>
              <a:off x="2999073" y="2282397"/>
              <a:ext cx="1757363" cy="828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Post-Synthesis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Netlist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B227C8-BD0C-1E48-A310-79080B56EECD}"/>
                </a:ext>
              </a:extLst>
            </p:cNvPr>
            <p:cNvSpPr txBox="1"/>
            <p:nvPr/>
          </p:nvSpPr>
          <p:spPr>
            <a:xfrm>
              <a:off x="3295797" y="1770836"/>
              <a:ext cx="1236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Synthesis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9A66C4-195D-8D40-99EB-F04D02C8F5E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127" y="1632337"/>
              <a:ext cx="0" cy="166495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6559A5-1972-1041-804C-3EF1B27018FA}"/>
              </a:ext>
            </a:extLst>
          </p:cNvPr>
          <p:cNvGrpSpPr/>
          <p:nvPr/>
        </p:nvGrpSpPr>
        <p:grpSpPr>
          <a:xfrm>
            <a:off x="5217318" y="1632337"/>
            <a:ext cx="4213118" cy="1664952"/>
            <a:chOff x="5217318" y="1632337"/>
            <a:chExt cx="4213118" cy="1664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F8DCB9-8E81-0B4C-BCD4-956DE43E55F7}"/>
                </a:ext>
              </a:extLst>
            </p:cNvPr>
            <p:cNvSpPr/>
            <p:nvPr/>
          </p:nvSpPr>
          <p:spPr>
            <a:xfrm>
              <a:off x="5217318" y="2278668"/>
              <a:ext cx="1757363" cy="8286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Post-Layout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Netlist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AADB34-225D-434F-AA48-6BEEAB154C87}"/>
                </a:ext>
              </a:extLst>
            </p:cNvPr>
            <p:cNvSpPr txBox="1"/>
            <p:nvPr/>
          </p:nvSpPr>
          <p:spPr>
            <a:xfrm>
              <a:off x="6333293" y="1770836"/>
              <a:ext cx="1746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Place and Route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89126D-B528-E946-8AF6-35CB6888736B}"/>
                </a:ext>
              </a:extLst>
            </p:cNvPr>
            <p:cNvCxnSpPr>
              <a:cxnSpLocks/>
            </p:cNvCxnSpPr>
            <p:nvPr/>
          </p:nvCxnSpPr>
          <p:spPr>
            <a:xfrm>
              <a:off x="9430436" y="1632337"/>
              <a:ext cx="0" cy="166495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C134FA-FFC3-504F-AA18-3B4F21B0A0C5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513150" y="2693006"/>
            <a:ext cx="485923" cy="372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BAE925-A73E-0E42-B5EA-53BCD9F91ACC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4756436" y="2693006"/>
            <a:ext cx="460882" cy="372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0608EC-E66A-DB4C-AA87-D4F949001BCA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6974681" y="2693005"/>
            <a:ext cx="451865" cy="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15546A-F85D-B248-B20B-61938C05438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9183909" y="2693005"/>
            <a:ext cx="49793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9EDCCD3C-8A8E-9E4A-9FEC-9E623382D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5" y="3345786"/>
            <a:ext cx="7094750" cy="301949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B5B885-5C10-3944-904C-B5424EEC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5545" r="7795" b="7722"/>
          <a:stretch/>
        </p:blipFill>
        <p:spPr>
          <a:xfrm rot="5400000">
            <a:off x="5463033" y="2223866"/>
            <a:ext cx="3207702" cy="522992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0DE6BDA-287A-E543-A335-BE84F1B500F2}"/>
              </a:ext>
            </a:extLst>
          </p:cNvPr>
          <p:cNvGrpSpPr/>
          <p:nvPr/>
        </p:nvGrpSpPr>
        <p:grpSpPr>
          <a:xfrm>
            <a:off x="2252918" y="3245841"/>
            <a:ext cx="8204170" cy="3207703"/>
            <a:chOff x="2252918" y="3245841"/>
            <a:chExt cx="8204170" cy="320770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18CD135-CBD2-3547-B4A4-B726FB3EB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456353" y="3266100"/>
              <a:ext cx="2736315" cy="31431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E1D5A29-AEC6-5C46-B7CE-02388032D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813" y="3245841"/>
              <a:ext cx="4001275" cy="3207703"/>
            </a:xfrm>
            <a:prstGeom prst="rect">
              <a:avLst/>
            </a:prstGeom>
          </p:spPr>
        </p:pic>
      </p:grpSp>
      <p:pic>
        <p:nvPicPr>
          <p:cNvPr id="60" name="Content Placeholder 6">
            <a:extLst>
              <a:ext uri="{FF2B5EF4-FFF2-40B4-BE49-F238E27FC236}">
                <a16:creationId xmlns:a16="http://schemas.microsoft.com/office/drawing/2014/main" id="{C1529D9D-F469-3C4B-A5DE-D8F70D68A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4650" t="29584" r="14028" b="32443"/>
          <a:stretch/>
        </p:blipFill>
        <p:spPr>
          <a:xfrm>
            <a:off x="2078883" y="3200837"/>
            <a:ext cx="3575512" cy="3547023"/>
          </a:xfrm>
        </p:spPr>
      </p:pic>
    </p:spTree>
    <p:extLst>
      <p:ext uri="{BB962C8B-B14F-4D97-AF65-F5344CB8AC3E}">
        <p14:creationId xmlns:p14="http://schemas.microsoft.com/office/powerpoint/2010/main" val="261268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9F2B4D-FE9C-8042-9EF1-D09858C4D62A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Protecting SoC against Power SCA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Post-Silicon vs. Pre-Silicon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what can cause leakage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RootCanal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causes of leakage automatically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23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DF927-017A-7244-9F14-7CA3AEE4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Abstraction Layers - SW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0DA7D-92F6-CF4D-AD34-44D169B2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02DC7-4CAF-4C4C-BC2F-611CC1F4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5FD690-332D-314A-9234-E6F22FBE8F09}"/>
              </a:ext>
            </a:extLst>
          </p:cNvPr>
          <p:cNvGrpSpPr/>
          <p:nvPr/>
        </p:nvGrpSpPr>
        <p:grpSpPr>
          <a:xfrm>
            <a:off x="609600" y="2568878"/>
            <a:ext cx="1307168" cy="1099398"/>
            <a:chOff x="335973" y="685800"/>
            <a:chExt cx="2586237" cy="2175163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3E118D09-E582-FA43-BCD9-1335A4181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370" t="23296" r="36599" b="32102"/>
            <a:stretch/>
          </p:blipFill>
          <p:spPr>
            <a:xfrm>
              <a:off x="335973" y="685800"/>
              <a:ext cx="2586237" cy="2175163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B448CC0E-A132-7346-B5B6-338F4BE35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109" t="9862" r="10211" b="29841"/>
            <a:stretch/>
          </p:blipFill>
          <p:spPr>
            <a:xfrm>
              <a:off x="747477" y="958793"/>
              <a:ext cx="1742335" cy="13185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43FC26-A0C7-CB4D-8018-FA32E20F2494}"/>
              </a:ext>
            </a:extLst>
          </p:cNvPr>
          <p:cNvGrpSpPr/>
          <p:nvPr/>
        </p:nvGrpSpPr>
        <p:grpSpPr>
          <a:xfrm>
            <a:off x="2039915" y="2568883"/>
            <a:ext cx="1307162" cy="1099393"/>
            <a:chOff x="4467706" y="694041"/>
            <a:chExt cx="2586237" cy="2175163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13AC2F2-890F-ED4F-BA5D-DFB361754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370" t="23296" r="36599" b="32102"/>
            <a:stretch/>
          </p:blipFill>
          <p:spPr>
            <a:xfrm>
              <a:off x="4467706" y="694041"/>
              <a:ext cx="2586237" cy="2175163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B65AAA1-9509-7141-B01A-9835A373A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4104" t="4162" r="14156" b="23648"/>
            <a:stretch/>
          </p:blipFill>
          <p:spPr>
            <a:xfrm>
              <a:off x="5169006" y="890779"/>
              <a:ext cx="1412786" cy="1421645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7DE3B5F2-8338-8E43-B5E7-3C5227FA2E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4604" t="12423" r="14689" b="32352"/>
          <a:stretch/>
        </p:blipFill>
        <p:spPr>
          <a:xfrm>
            <a:off x="3835280" y="2729931"/>
            <a:ext cx="794161" cy="6202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44366C-312D-944D-90DA-553EABA5F2C1}"/>
              </a:ext>
            </a:extLst>
          </p:cNvPr>
          <p:cNvGrpSpPr/>
          <p:nvPr/>
        </p:nvGrpSpPr>
        <p:grpSpPr>
          <a:xfrm>
            <a:off x="846415" y="1507408"/>
            <a:ext cx="833541" cy="1008252"/>
            <a:chOff x="1515648" y="2605414"/>
            <a:chExt cx="833541" cy="1008252"/>
          </a:xfrm>
        </p:grpSpPr>
        <p:sp>
          <p:nvSpPr>
            <p:cNvPr id="36" name="Folded Corner 35">
              <a:extLst>
                <a:ext uri="{FF2B5EF4-FFF2-40B4-BE49-F238E27FC236}">
                  <a16:creationId xmlns:a16="http://schemas.microsoft.com/office/drawing/2014/main" id="{88732721-97F4-174B-94E1-E556A0AE9713}"/>
                </a:ext>
              </a:extLst>
            </p:cNvPr>
            <p:cNvSpPr/>
            <p:nvPr/>
          </p:nvSpPr>
          <p:spPr>
            <a:xfrm>
              <a:off x="1515648" y="2605414"/>
              <a:ext cx="833541" cy="939452"/>
            </a:xfrm>
            <a:prstGeom prst="foldedCorner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638F73-BB84-2C4B-A9ED-8F528EA27312}"/>
                </a:ext>
              </a:extLst>
            </p:cNvPr>
            <p:cNvSpPr txBox="1"/>
            <p:nvPr/>
          </p:nvSpPr>
          <p:spPr>
            <a:xfrm>
              <a:off x="1705676" y="3244334"/>
              <a:ext cx="453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.c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F291D2-6449-F04B-B091-D34E0B37171F}"/>
              </a:ext>
            </a:extLst>
          </p:cNvPr>
          <p:cNvGrpSpPr/>
          <p:nvPr/>
        </p:nvGrpSpPr>
        <p:grpSpPr>
          <a:xfrm>
            <a:off x="2168169" y="1507408"/>
            <a:ext cx="1050656" cy="1008252"/>
            <a:chOff x="1515648" y="2605414"/>
            <a:chExt cx="1050656" cy="1008252"/>
          </a:xfrm>
        </p:grpSpPr>
        <p:sp>
          <p:nvSpPr>
            <p:cNvPr id="34" name="Folded Corner 33">
              <a:extLst>
                <a:ext uri="{FF2B5EF4-FFF2-40B4-BE49-F238E27FC236}">
                  <a16:creationId xmlns:a16="http://schemas.microsoft.com/office/drawing/2014/main" id="{2A037276-1078-B448-9C16-2C10332B2FE8}"/>
                </a:ext>
              </a:extLst>
            </p:cNvPr>
            <p:cNvSpPr/>
            <p:nvPr/>
          </p:nvSpPr>
          <p:spPr>
            <a:xfrm>
              <a:off x="1515648" y="2605414"/>
              <a:ext cx="1050656" cy="939452"/>
            </a:xfrm>
            <a:prstGeom prst="foldedCorner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Compiler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A9A479-3C55-2540-8646-5CD4E53F438A}"/>
                </a:ext>
              </a:extLst>
            </p:cNvPr>
            <p:cNvSpPr txBox="1"/>
            <p:nvPr/>
          </p:nvSpPr>
          <p:spPr>
            <a:xfrm>
              <a:off x="1814234" y="3244334"/>
              <a:ext cx="453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ll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646C8C-609A-6848-95F4-359DD62B46DB}"/>
              </a:ext>
            </a:extLst>
          </p:cNvPr>
          <p:cNvGrpSpPr/>
          <p:nvPr/>
        </p:nvGrpSpPr>
        <p:grpSpPr>
          <a:xfrm>
            <a:off x="3707037" y="1507408"/>
            <a:ext cx="1050656" cy="1008252"/>
            <a:chOff x="1515648" y="2605414"/>
            <a:chExt cx="1050656" cy="1008252"/>
          </a:xfrm>
        </p:grpSpPr>
        <p:sp>
          <p:nvSpPr>
            <p:cNvPr id="32" name="Folded Corner 31">
              <a:extLst>
                <a:ext uri="{FF2B5EF4-FFF2-40B4-BE49-F238E27FC236}">
                  <a16:creationId xmlns:a16="http://schemas.microsoft.com/office/drawing/2014/main" id="{E54ADDCF-71AE-E849-8A0C-B00C90C8A2A2}"/>
                </a:ext>
              </a:extLst>
            </p:cNvPr>
            <p:cNvSpPr/>
            <p:nvPr/>
          </p:nvSpPr>
          <p:spPr>
            <a:xfrm>
              <a:off x="1515648" y="2605414"/>
              <a:ext cx="1050656" cy="939452"/>
            </a:xfrm>
            <a:prstGeom prst="foldedCorner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Machine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Code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6B5FFA-92FA-7342-9335-73CA3E7FE669}"/>
                </a:ext>
              </a:extLst>
            </p:cNvPr>
            <p:cNvSpPr txBox="1"/>
            <p:nvPr/>
          </p:nvSpPr>
          <p:spPr>
            <a:xfrm>
              <a:off x="1739376" y="3244334"/>
              <a:ext cx="6031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.exe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1D286FA-4DD1-D142-9FA8-1570C79D5DFC}"/>
              </a:ext>
            </a:extLst>
          </p:cNvPr>
          <p:cNvCxnSpPr>
            <a:stCxn id="36" idx="3"/>
            <a:endCxn id="34" idx="1"/>
          </p:cNvCxnSpPr>
          <p:nvPr/>
        </p:nvCxnSpPr>
        <p:spPr>
          <a:xfrm>
            <a:off x="1679956" y="1977134"/>
            <a:ext cx="488213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D17E24-1032-6A4F-88C6-8F91A8E5BC2D}"/>
              </a:ext>
            </a:extLst>
          </p:cNvPr>
          <p:cNvCxnSpPr>
            <a:cxnSpLocks/>
            <a:stCxn id="34" idx="3"/>
            <a:endCxn id="32" idx="1"/>
          </p:cNvCxnSpPr>
          <p:nvPr/>
        </p:nvCxnSpPr>
        <p:spPr>
          <a:xfrm>
            <a:off x="3218825" y="1977134"/>
            <a:ext cx="488212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BCBC35-A08E-F744-8B7C-366B6F9778A8}"/>
              </a:ext>
            </a:extLst>
          </p:cNvPr>
          <p:cNvSpPr txBox="1"/>
          <p:nvPr/>
        </p:nvSpPr>
        <p:spPr>
          <a:xfrm>
            <a:off x="696006" y="3965634"/>
            <a:ext cx="3409407" cy="2240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factorial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6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==0)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1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else{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factorial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- 1)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600" dirty="0" err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F89352-4F35-8249-8018-3F0A19C92488}"/>
              </a:ext>
            </a:extLst>
          </p:cNvPr>
          <p:cNvSpPr txBox="1"/>
          <p:nvPr/>
        </p:nvSpPr>
        <p:spPr>
          <a:xfrm>
            <a:off x="4776882" y="1504266"/>
            <a:ext cx="626002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define i32 @factorial(i32)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entry: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%eq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eq i32 %0, 0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i1 %eq, label %then, label %else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then: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label %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ifcont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%sub = sub i32 %0, 1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%2 = call i32 @factorial(i32 %sub)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%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i32 %0, %2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label %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ifcont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ifcont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%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iftmp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phi i32 [ 1, %then ], [ %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%else ]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ret i32 %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iftmp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C58B3F-C5FE-584F-86BF-14F3E0B2C810}"/>
              </a:ext>
            </a:extLst>
          </p:cNvPr>
          <p:cNvSpPr txBox="1"/>
          <p:nvPr/>
        </p:nvSpPr>
        <p:spPr>
          <a:xfrm>
            <a:off x="9725245" y="1495223"/>
            <a:ext cx="22722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13 00 00 00 13 00 00 00 13 00 00 00 13 00 00 00 13 00 00 00 93 00 00 00 13 01 00 60 93 01 00 00 13 02 00 00 93 02 00 00 13 03 00 00 93 03 00 00 13 04 00 00 13 05 00 00 93 05 00 00 13 06 00 00 93 09 00 00 13 07 00 00 93 07 00 00 13 08 00 00 93 08 00 00 13 09 00 00 93 09 00 00 13 0A 00 00 …</a:t>
            </a:r>
          </a:p>
        </p:txBody>
      </p:sp>
    </p:spTree>
    <p:extLst>
      <p:ext uri="{BB962C8B-B14F-4D97-AF65-F5344CB8AC3E}">
        <p14:creationId xmlns:p14="http://schemas.microsoft.com/office/powerpoint/2010/main" val="20762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RootCanal</a:t>
            </a:r>
            <a:r>
              <a:rPr lang="en-US" dirty="0"/>
              <a:t>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028F4D-7ABA-234D-A17B-BD4D0A4F52B2}"/>
              </a:ext>
            </a:extLst>
          </p:cNvPr>
          <p:cNvGrpSpPr/>
          <p:nvPr/>
        </p:nvGrpSpPr>
        <p:grpSpPr>
          <a:xfrm>
            <a:off x="523890" y="2100757"/>
            <a:ext cx="5551956" cy="3151963"/>
            <a:chOff x="-13209" y="1305914"/>
            <a:chExt cx="5551956" cy="3151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1D2568-2EF1-634D-908C-E6A1C843B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0"/>
            <a:stretch/>
          </p:blipFill>
          <p:spPr>
            <a:xfrm>
              <a:off x="-13209" y="1704751"/>
              <a:ext cx="5551956" cy="27531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D1544F-E7B2-6C41-B6C4-AC688FC55E0A}"/>
                </a:ext>
              </a:extLst>
            </p:cNvPr>
            <p:cNvSpPr txBox="1"/>
            <p:nvPr/>
          </p:nvSpPr>
          <p:spPr>
            <a:xfrm>
              <a:off x="198615" y="1305914"/>
              <a:ext cx="4532322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AES HW accelerator (example 1)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226D88-29DD-904C-98F7-B89A857869AE}"/>
              </a:ext>
            </a:extLst>
          </p:cNvPr>
          <p:cNvGrpSpPr/>
          <p:nvPr/>
        </p:nvGrpSpPr>
        <p:grpSpPr>
          <a:xfrm>
            <a:off x="6316446" y="2230989"/>
            <a:ext cx="5030800" cy="3049189"/>
            <a:chOff x="187082" y="4121726"/>
            <a:chExt cx="5030800" cy="30491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E83E73-FBF5-8543-93AE-602F8D334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1"/>
            <a:stretch/>
          </p:blipFill>
          <p:spPr>
            <a:xfrm>
              <a:off x="187082" y="4761617"/>
              <a:ext cx="5030800" cy="24092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887024-4BB4-064A-810A-09A7A1FE3A60}"/>
                </a:ext>
              </a:extLst>
            </p:cNvPr>
            <p:cNvSpPr txBox="1"/>
            <p:nvPr/>
          </p:nvSpPr>
          <p:spPr>
            <a:xfrm>
              <a:off x="570839" y="4121726"/>
              <a:ext cx="4263286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SKIVA redundancy schemes (example 2)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93A5D45-F7B9-D74B-8DC8-A169A8AB356B}"/>
              </a:ext>
            </a:extLst>
          </p:cNvPr>
          <p:cNvSpPr txBox="1"/>
          <p:nvPr/>
        </p:nvSpPr>
        <p:spPr>
          <a:xfrm>
            <a:off x="348799" y="5632232"/>
            <a:ext cx="3258002" cy="375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blue fonts show leaky stages</a:t>
            </a:r>
          </a:p>
        </p:txBody>
      </p:sp>
    </p:spTree>
    <p:extLst>
      <p:ext uri="{BB962C8B-B14F-4D97-AF65-F5344CB8AC3E}">
        <p14:creationId xmlns:p14="http://schemas.microsoft.com/office/powerpoint/2010/main" val="40149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RootCanal</a:t>
            </a:r>
            <a:r>
              <a:rPr lang="en-US" dirty="0"/>
              <a:t>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028F4D-7ABA-234D-A17B-BD4D0A4F52B2}"/>
              </a:ext>
            </a:extLst>
          </p:cNvPr>
          <p:cNvGrpSpPr/>
          <p:nvPr/>
        </p:nvGrpSpPr>
        <p:grpSpPr>
          <a:xfrm>
            <a:off x="750276" y="1305914"/>
            <a:ext cx="4659986" cy="2656486"/>
            <a:chOff x="432776" y="1305914"/>
            <a:chExt cx="4659986" cy="26564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1D2568-2EF1-634D-908C-E6A1C843B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0"/>
            <a:stretch/>
          </p:blipFill>
          <p:spPr>
            <a:xfrm>
              <a:off x="432776" y="1651588"/>
              <a:ext cx="4659986" cy="23108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D1544F-E7B2-6C41-B6C4-AC688FC55E0A}"/>
                </a:ext>
              </a:extLst>
            </p:cNvPr>
            <p:cNvSpPr txBox="1"/>
            <p:nvPr/>
          </p:nvSpPr>
          <p:spPr>
            <a:xfrm>
              <a:off x="801077" y="1305914"/>
              <a:ext cx="3327398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AES HW accelerator (ex 1)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226D88-29DD-904C-98F7-B89A857869AE}"/>
              </a:ext>
            </a:extLst>
          </p:cNvPr>
          <p:cNvGrpSpPr/>
          <p:nvPr/>
        </p:nvGrpSpPr>
        <p:grpSpPr>
          <a:xfrm>
            <a:off x="504582" y="4132840"/>
            <a:ext cx="4422294" cy="2373793"/>
            <a:chOff x="187082" y="4132840"/>
            <a:chExt cx="4422294" cy="23737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E83E73-FBF5-8543-93AE-602F8D334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1"/>
            <a:stretch/>
          </p:blipFill>
          <p:spPr>
            <a:xfrm>
              <a:off x="432776" y="4506419"/>
              <a:ext cx="4176600" cy="20002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887024-4BB4-064A-810A-09A7A1FE3A60}"/>
                </a:ext>
              </a:extLst>
            </p:cNvPr>
            <p:cNvSpPr txBox="1"/>
            <p:nvPr/>
          </p:nvSpPr>
          <p:spPr>
            <a:xfrm>
              <a:off x="187082" y="4132840"/>
              <a:ext cx="4263286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SKIVA redundancy schemes (ex2)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3622B4-3B23-DF40-BB58-80F8D437D14A}"/>
              </a:ext>
            </a:extLst>
          </p:cNvPr>
          <p:cNvGrpSpPr/>
          <p:nvPr/>
        </p:nvGrpSpPr>
        <p:grpSpPr>
          <a:xfrm>
            <a:off x="6063062" y="1305914"/>
            <a:ext cx="5611024" cy="3284848"/>
            <a:chOff x="4510768" y="1305914"/>
            <a:chExt cx="5611024" cy="32848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B0D33-95FD-0443-A1B2-F2428848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768" y="1659864"/>
              <a:ext cx="5611024" cy="29308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BF8A02-0B02-FE4F-B16F-E19245983633}"/>
                </a:ext>
              </a:extLst>
            </p:cNvPr>
            <p:cNvSpPr txBox="1"/>
            <p:nvPr/>
          </p:nvSpPr>
          <p:spPr>
            <a:xfrm>
              <a:off x="4623880" y="1305914"/>
              <a:ext cx="4018704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Byte-masked SW AES (ex 3)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DE68B4F-FC37-4E48-8210-BFFC2CC87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40" y="4646836"/>
            <a:ext cx="3204828" cy="18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RootCanal</a:t>
            </a:r>
            <a:r>
              <a:rPr lang="en-US" dirty="0"/>
              <a:t>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ADA9-F9C7-BD4E-AD2D-504663197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76" b="6621"/>
          <a:stretch/>
        </p:blipFill>
        <p:spPr>
          <a:xfrm>
            <a:off x="6667501" y="2594459"/>
            <a:ext cx="5016499" cy="2413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E4CC1F-FEF2-9540-A981-547D7E7C54E3}"/>
              </a:ext>
            </a:extLst>
          </p:cNvPr>
          <p:cNvGrpSpPr/>
          <p:nvPr/>
        </p:nvGrpSpPr>
        <p:grpSpPr>
          <a:xfrm>
            <a:off x="508000" y="2233607"/>
            <a:ext cx="5201795" cy="2773852"/>
            <a:chOff x="609599" y="1305914"/>
            <a:chExt cx="5201795" cy="27738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9F787-0EB8-F946-9519-4F64C3F1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5" b="58219"/>
            <a:stretch/>
          </p:blipFill>
          <p:spPr>
            <a:xfrm>
              <a:off x="609599" y="1666766"/>
              <a:ext cx="5201795" cy="2413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D0C537-4A09-A649-B73B-C49F2445C20D}"/>
                </a:ext>
              </a:extLst>
            </p:cNvPr>
            <p:cNvSpPr txBox="1"/>
            <p:nvPr/>
          </p:nvSpPr>
          <p:spPr>
            <a:xfrm>
              <a:off x="1166773" y="1305914"/>
              <a:ext cx="4087448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/>
                <a:t>ISW Multiplication (ex 4)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818A1A-2383-8A44-B1FF-91A086E320C5}"/>
              </a:ext>
            </a:extLst>
          </p:cNvPr>
          <p:cNvGrpSpPr/>
          <p:nvPr/>
        </p:nvGrpSpPr>
        <p:grpSpPr>
          <a:xfrm>
            <a:off x="5669743" y="3470339"/>
            <a:ext cx="997758" cy="431800"/>
            <a:chOff x="5669743" y="2644246"/>
            <a:chExt cx="997758" cy="43180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87BAF9A-EF27-164C-9976-E5D59B7E65C2}"/>
                </a:ext>
              </a:extLst>
            </p:cNvPr>
            <p:cNvCxnSpPr>
              <a:cxnSpLocks/>
            </p:cNvCxnSpPr>
            <p:nvPr/>
          </p:nvCxnSpPr>
          <p:spPr>
            <a:xfrm>
              <a:off x="5709795" y="2974866"/>
              <a:ext cx="9577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9E7124-9172-7746-90BA-4E04C1AA6D72}"/>
                </a:ext>
              </a:extLst>
            </p:cNvPr>
            <p:cNvSpPr txBox="1"/>
            <p:nvPr/>
          </p:nvSpPr>
          <p:spPr>
            <a:xfrm>
              <a:off x="5669743" y="2644246"/>
              <a:ext cx="997758" cy="43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/>
                <a:t>compile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52D1BD-250A-F84E-AF3B-2B1CFB1A8D7F}"/>
              </a:ext>
            </a:extLst>
          </p:cNvPr>
          <p:cNvGrpSpPr/>
          <p:nvPr/>
        </p:nvGrpSpPr>
        <p:grpSpPr>
          <a:xfrm>
            <a:off x="8951495" y="3284731"/>
            <a:ext cx="2891528" cy="748036"/>
            <a:chOff x="8951495" y="2912772"/>
            <a:chExt cx="2891528" cy="74803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1D3EC13-87F4-C149-9962-08405F0D08FB}"/>
                </a:ext>
              </a:extLst>
            </p:cNvPr>
            <p:cNvSpPr/>
            <p:nvPr/>
          </p:nvSpPr>
          <p:spPr bwMode="auto">
            <a:xfrm>
              <a:off x="8951495" y="3399551"/>
              <a:ext cx="2739380" cy="261257"/>
            </a:xfrm>
            <a:prstGeom prst="roundRect">
              <a:avLst/>
            </a:prstGeom>
            <a:noFill/>
            <a:ln w="28575" cap="sq" algn="ctr">
              <a:solidFill>
                <a:schemeClr val="accent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463E7D-F1DC-F442-949A-2672A3090F09}"/>
                </a:ext>
              </a:extLst>
            </p:cNvPr>
            <p:cNvSpPr txBox="1"/>
            <p:nvPr/>
          </p:nvSpPr>
          <p:spPr>
            <a:xfrm>
              <a:off x="10321185" y="3098380"/>
              <a:ext cx="1354412" cy="2232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re-ordered</a:t>
              </a:r>
            </a:p>
          </p:txBody>
        </p:sp>
        <p:sp>
          <p:nvSpPr>
            <p:cNvPr id="30" name="Lightning Bolt 29">
              <a:extLst>
                <a:ext uri="{FF2B5EF4-FFF2-40B4-BE49-F238E27FC236}">
                  <a16:creationId xmlns:a16="http://schemas.microsoft.com/office/drawing/2014/main" id="{EB0D8BEB-3CE8-B845-B42F-B6252F45D072}"/>
                </a:ext>
              </a:extLst>
            </p:cNvPr>
            <p:cNvSpPr/>
            <p:nvPr/>
          </p:nvSpPr>
          <p:spPr bwMode="auto">
            <a:xfrm flipH="1">
              <a:off x="11538727" y="2912772"/>
              <a:ext cx="304296" cy="432261"/>
            </a:xfrm>
            <a:prstGeom prst="lightningBolt">
              <a:avLst/>
            </a:prstGeom>
            <a:solidFill>
              <a:schemeClr val="bg2"/>
            </a:solidFill>
            <a:ln w="12700" cap="sq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3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E3F0B2-064A-7240-8B7C-B2401717908A}"/>
              </a:ext>
            </a:extLst>
          </p:cNvPr>
          <p:cNvGrpSpPr/>
          <p:nvPr/>
        </p:nvGrpSpPr>
        <p:grpSpPr>
          <a:xfrm>
            <a:off x="3722380" y="2140640"/>
            <a:ext cx="5896535" cy="4055584"/>
            <a:chOff x="6884894" y="2178061"/>
            <a:chExt cx="4697506" cy="32309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94C750-FBD8-0C40-9B9C-6F8EC52C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414" t="22221" r="1753" b="9508"/>
            <a:stretch/>
          </p:blipFill>
          <p:spPr>
            <a:xfrm>
              <a:off x="6884894" y="2178061"/>
              <a:ext cx="4697506" cy="32309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7F7907-1DE5-8A4B-9856-B4C763FAF6BF}"/>
                </a:ext>
              </a:extLst>
            </p:cNvPr>
            <p:cNvSpPr/>
            <p:nvPr/>
          </p:nvSpPr>
          <p:spPr bwMode="auto">
            <a:xfrm>
              <a:off x="6884894" y="2487705"/>
              <a:ext cx="726141" cy="578223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04A2DB-3A37-BC48-8D83-BF5E3AA79366}"/>
                </a:ext>
              </a:extLst>
            </p:cNvPr>
            <p:cNvSpPr/>
            <p:nvPr/>
          </p:nvSpPr>
          <p:spPr bwMode="auto">
            <a:xfrm>
              <a:off x="6884894" y="3848101"/>
              <a:ext cx="726141" cy="441512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D4A157-4813-1E45-90E5-C8A86F9E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367"/>
            <a:ext cx="10972800" cy="800100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Protecting SoC against Power SCA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ADA7-FAA2-2B47-ACE8-80F3D7281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abstraction layers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of the attack: HW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 of the attack: SW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 data from software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find the root cause, start from HW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EBE4C-FC7F-2343-9218-9BE873E0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E9CC90-5981-1A4D-9E7D-A799F5A28BA9}"/>
              </a:ext>
            </a:extLst>
          </p:cNvPr>
          <p:cNvGrpSpPr/>
          <p:nvPr/>
        </p:nvGrpSpPr>
        <p:grpSpPr>
          <a:xfrm>
            <a:off x="10334784" y="2140640"/>
            <a:ext cx="1483624" cy="3193360"/>
            <a:chOff x="5815751" y="1234479"/>
            <a:chExt cx="2086708" cy="44914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92A1BA-B94D-CD4C-8EDF-D56FA44D2199}"/>
                </a:ext>
              </a:extLst>
            </p:cNvPr>
            <p:cNvGrpSpPr/>
            <p:nvPr/>
          </p:nvGrpSpPr>
          <p:grpSpPr>
            <a:xfrm>
              <a:off x="5815751" y="1234479"/>
              <a:ext cx="2086708" cy="3805888"/>
              <a:chOff x="7311507" y="1489236"/>
              <a:chExt cx="2086708" cy="38058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41F644-4DF2-C841-8960-75B8707B1E57}"/>
                  </a:ext>
                </a:extLst>
              </p:cNvPr>
              <p:cNvSpPr txBox="1"/>
              <p:nvPr/>
            </p:nvSpPr>
            <p:spPr>
              <a:xfrm>
                <a:off x="7354495" y="1489236"/>
                <a:ext cx="2000732" cy="649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Software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6B45CA-F558-9946-9FBB-46B23F68B035}"/>
                  </a:ext>
                </a:extLst>
              </p:cNvPr>
              <p:cNvSpPr txBox="1"/>
              <p:nvPr/>
            </p:nvSpPr>
            <p:spPr>
              <a:xfrm>
                <a:off x="7758225" y="2541421"/>
                <a:ext cx="1193272" cy="649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ISA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8A9F17-F061-1845-8ACB-5E34A7081D34}"/>
                  </a:ext>
                </a:extLst>
              </p:cNvPr>
              <p:cNvSpPr txBox="1"/>
              <p:nvPr/>
            </p:nvSpPr>
            <p:spPr>
              <a:xfrm>
                <a:off x="7758229" y="3593608"/>
                <a:ext cx="1193264" cy="649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RTL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9F472-B867-E642-8988-F3542F022CC0}"/>
                  </a:ext>
                </a:extLst>
              </p:cNvPr>
              <p:cNvSpPr txBox="1"/>
              <p:nvPr/>
            </p:nvSpPr>
            <p:spPr>
              <a:xfrm>
                <a:off x="7311507" y="4645795"/>
                <a:ext cx="2086708" cy="649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Gate-level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0219844-E602-7143-B9F5-65F8297CD38A}"/>
                  </a:ext>
                </a:extLst>
              </p:cNvPr>
              <p:cNvCxnSpPr>
                <a:cxnSpLocks/>
                <a:stCxn id="13" idx="2"/>
                <a:endCxn id="14" idx="0"/>
              </p:cNvCxnSpPr>
              <p:nvPr/>
            </p:nvCxnSpPr>
            <p:spPr>
              <a:xfrm>
                <a:off x="8354861" y="2138565"/>
                <a:ext cx="0" cy="40285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01B4044-74C7-0240-AD7E-5ABB9185F00F}"/>
                  </a:ext>
                </a:extLst>
              </p:cNvPr>
              <p:cNvCxnSpPr>
                <a:cxnSpLocks/>
                <a:stCxn id="14" idx="2"/>
                <a:endCxn id="15" idx="0"/>
              </p:cNvCxnSpPr>
              <p:nvPr/>
            </p:nvCxnSpPr>
            <p:spPr>
              <a:xfrm>
                <a:off x="8354861" y="3190750"/>
                <a:ext cx="0" cy="4028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161D24C-41F5-AE42-B158-7DDCCF9FF3DA}"/>
                  </a:ext>
                </a:extLst>
              </p:cNvPr>
              <p:cNvCxnSpPr>
                <a:cxnSpLocks/>
                <a:stCxn id="15" idx="2"/>
                <a:endCxn id="16" idx="0"/>
              </p:cNvCxnSpPr>
              <p:nvPr/>
            </p:nvCxnSpPr>
            <p:spPr>
              <a:xfrm>
                <a:off x="8354861" y="4242936"/>
                <a:ext cx="0" cy="40285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B4D204B-F2D3-9A44-A394-D8534BB5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890" t="8761" r="17124" b="27777"/>
            <a:stretch/>
          </p:blipFill>
          <p:spPr>
            <a:xfrm>
              <a:off x="6501598" y="5020612"/>
              <a:ext cx="711122" cy="705307"/>
            </a:xfrm>
            <a:prstGeom prst="rect">
              <a:avLst/>
            </a:prstGeom>
          </p:spPr>
        </p:pic>
      </p:grp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82A03BCB-0A99-E647-80E4-F654BCD20DD9}"/>
              </a:ext>
            </a:extLst>
          </p:cNvPr>
          <p:cNvSpPr/>
          <p:nvPr/>
        </p:nvSpPr>
        <p:spPr>
          <a:xfrm>
            <a:off x="10017533" y="4345116"/>
            <a:ext cx="422761" cy="501465"/>
          </a:xfrm>
          <a:prstGeom prst="lightningBol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5FF035-11DB-9B4F-8B9F-2B30466271BB}"/>
              </a:ext>
            </a:extLst>
          </p:cNvPr>
          <p:cNvCxnSpPr>
            <a:cxnSpLocks/>
          </p:cNvCxnSpPr>
          <p:nvPr/>
        </p:nvCxnSpPr>
        <p:spPr>
          <a:xfrm flipV="1">
            <a:off x="10177274" y="2537734"/>
            <a:ext cx="0" cy="178518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DA02BB7C-8BA2-EF4D-B4D4-C5EB9731FFBD}"/>
              </a:ext>
            </a:extLst>
          </p:cNvPr>
          <p:cNvSpPr/>
          <p:nvPr/>
        </p:nvSpPr>
        <p:spPr>
          <a:xfrm>
            <a:off x="10017533" y="2141080"/>
            <a:ext cx="422761" cy="501465"/>
          </a:xfrm>
          <a:prstGeom prst="lightningBol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6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5D1A-1F23-544B-9DC4-E8F22B32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Post-Silicon vs. Pre-Silicon Assessment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FD59F7-7577-0C43-9A0B-A9FBC412A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7"/>
          <a:stretch/>
        </p:blipFill>
        <p:spPr>
          <a:xfrm>
            <a:off x="1741254" y="1398191"/>
            <a:ext cx="3287946" cy="355187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04038-81CB-8845-A39A-82E8E80C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38517-9EAF-B749-AF4C-C133365E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5DE77F-D76F-1643-B71E-65C327128348}"/>
              </a:ext>
            </a:extLst>
          </p:cNvPr>
          <p:cNvSpPr/>
          <p:nvPr/>
        </p:nvSpPr>
        <p:spPr bwMode="auto">
          <a:xfrm>
            <a:off x="2035278" y="1343707"/>
            <a:ext cx="280219" cy="501445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A3F2E93-E7B9-4342-8760-53B00D80B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2"/>
          <a:stretch/>
        </p:blipFill>
        <p:spPr>
          <a:xfrm>
            <a:off x="6794092" y="1398191"/>
            <a:ext cx="3032307" cy="35518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ABF2C9-123D-C342-89BE-E84E9FFC6786}"/>
              </a:ext>
            </a:extLst>
          </p:cNvPr>
          <p:cNvSpPr/>
          <p:nvPr/>
        </p:nvSpPr>
        <p:spPr bwMode="auto">
          <a:xfrm>
            <a:off x="6980084" y="1321991"/>
            <a:ext cx="436716" cy="501445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3A658-57AA-E640-AE04-283A0A64AD20}"/>
              </a:ext>
            </a:extLst>
          </p:cNvPr>
          <p:cNvSpPr txBox="1"/>
          <p:nvPr/>
        </p:nvSpPr>
        <p:spPr>
          <a:xfrm>
            <a:off x="4132613" y="58189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D2F6DEF-5186-0846-989C-8644208091F8}"/>
              </a:ext>
            </a:extLst>
          </p:cNvPr>
          <p:cNvSpPr txBox="1">
            <a:spLocks/>
          </p:cNvSpPr>
          <p:nvPr/>
        </p:nvSpPr>
        <p:spPr>
          <a:xfrm>
            <a:off x="6436962" y="5188353"/>
            <a:ext cx="4675322" cy="9741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Saves time and money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find the root cause</a:t>
            </a:r>
          </a:p>
        </p:txBody>
      </p:sp>
    </p:spTree>
    <p:extLst>
      <p:ext uri="{BB962C8B-B14F-4D97-AF65-F5344CB8AC3E}">
        <p14:creationId xmlns:p14="http://schemas.microsoft.com/office/powerpoint/2010/main" val="16999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Leakage from Compiler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4CC1F-FEF2-9540-A981-547D7E7C54E3}"/>
              </a:ext>
            </a:extLst>
          </p:cNvPr>
          <p:cNvGrpSpPr/>
          <p:nvPr/>
        </p:nvGrpSpPr>
        <p:grpSpPr>
          <a:xfrm>
            <a:off x="508000" y="1413336"/>
            <a:ext cx="5869595" cy="3083629"/>
            <a:chOff x="609599" y="1305914"/>
            <a:chExt cx="5869595" cy="30836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9F787-0EB8-F946-9519-4F64C3F1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5" b="58219"/>
            <a:stretch/>
          </p:blipFill>
          <p:spPr>
            <a:xfrm>
              <a:off x="609599" y="1666765"/>
              <a:ext cx="5869595" cy="272277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D0C537-4A09-A649-B73B-C49F2445C20D}"/>
                </a:ext>
              </a:extLst>
            </p:cNvPr>
            <p:cNvSpPr txBox="1"/>
            <p:nvPr/>
          </p:nvSpPr>
          <p:spPr>
            <a:xfrm>
              <a:off x="609599" y="1305914"/>
              <a:ext cx="3078442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ISW Multiplication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818A1A-2383-8A44-B1FF-91A086E320C5}"/>
              </a:ext>
            </a:extLst>
          </p:cNvPr>
          <p:cNvGrpSpPr/>
          <p:nvPr/>
        </p:nvGrpSpPr>
        <p:grpSpPr>
          <a:xfrm>
            <a:off x="5669743" y="2650068"/>
            <a:ext cx="997758" cy="431800"/>
            <a:chOff x="5669743" y="2644246"/>
            <a:chExt cx="997758" cy="43180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87BAF9A-EF27-164C-9976-E5D59B7E65C2}"/>
                </a:ext>
              </a:extLst>
            </p:cNvPr>
            <p:cNvCxnSpPr>
              <a:cxnSpLocks/>
            </p:cNvCxnSpPr>
            <p:nvPr/>
          </p:nvCxnSpPr>
          <p:spPr>
            <a:xfrm>
              <a:off x="5709795" y="2974866"/>
              <a:ext cx="9577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9E7124-9172-7746-90BA-4E04C1AA6D72}"/>
                </a:ext>
              </a:extLst>
            </p:cNvPr>
            <p:cNvSpPr txBox="1"/>
            <p:nvPr/>
          </p:nvSpPr>
          <p:spPr>
            <a:xfrm>
              <a:off x="5669743" y="2644246"/>
              <a:ext cx="997758" cy="4318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compile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541C83-B14B-8B47-B285-BDDB8912E6AD}"/>
              </a:ext>
            </a:extLst>
          </p:cNvPr>
          <p:cNvGrpSpPr/>
          <p:nvPr/>
        </p:nvGrpSpPr>
        <p:grpSpPr>
          <a:xfrm>
            <a:off x="6833873" y="1774187"/>
            <a:ext cx="5120638" cy="2753293"/>
            <a:chOff x="7170757" y="2594458"/>
            <a:chExt cx="5120638" cy="27532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66FC60-6E48-E547-B9C9-98095F035959}"/>
                </a:ext>
              </a:extLst>
            </p:cNvPr>
            <p:cNvGrpSpPr/>
            <p:nvPr/>
          </p:nvGrpSpPr>
          <p:grpSpPr>
            <a:xfrm>
              <a:off x="7170757" y="2594458"/>
              <a:ext cx="5092646" cy="2753293"/>
              <a:chOff x="7170757" y="2594458"/>
              <a:chExt cx="5092646" cy="275329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B58ADA9-F9C7-BD4E-AD2D-5046631979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3" t="50000" r="6176" b="6621"/>
              <a:stretch/>
            </p:blipFill>
            <p:spPr>
              <a:xfrm>
                <a:off x="7170757" y="2594458"/>
                <a:ext cx="5092646" cy="272277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C35A7F6-F160-D946-93E8-0D15BE22E0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68621" b="6621"/>
              <a:stretch/>
            </p:blipFill>
            <p:spPr>
              <a:xfrm>
                <a:off x="7170757" y="2594458"/>
                <a:ext cx="1914312" cy="2753293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52D1BD-250A-F84E-AF3B-2B1CFB1A8D7F}"/>
                </a:ext>
              </a:extLst>
            </p:cNvPr>
            <p:cNvGrpSpPr/>
            <p:nvPr/>
          </p:nvGrpSpPr>
          <p:grpSpPr>
            <a:xfrm>
              <a:off x="9044802" y="3368698"/>
              <a:ext cx="3246593" cy="850187"/>
              <a:chOff x="9044802" y="2996739"/>
              <a:chExt cx="3246593" cy="850187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61D3EC13-87F4-C149-9962-08405F0D08FB}"/>
                  </a:ext>
                </a:extLst>
              </p:cNvPr>
              <p:cNvSpPr/>
              <p:nvPr/>
            </p:nvSpPr>
            <p:spPr bwMode="auto">
              <a:xfrm>
                <a:off x="9044802" y="3548835"/>
                <a:ext cx="3246593" cy="298091"/>
              </a:xfrm>
              <a:prstGeom prst="roundRect">
                <a:avLst/>
              </a:prstGeom>
              <a:noFill/>
              <a:ln w="28575" cap="sq" algn="ctr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0463E7D-F1DC-F442-949A-2672A3090F09}"/>
                  </a:ext>
                </a:extLst>
              </p:cNvPr>
              <p:cNvSpPr txBox="1"/>
              <p:nvPr/>
            </p:nvSpPr>
            <p:spPr>
              <a:xfrm>
                <a:off x="10564872" y="3182347"/>
                <a:ext cx="1354412" cy="22321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re-ordered</a:t>
                </a:r>
              </a:p>
            </p:txBody>
          </p:sp>
          <p:sp>
            <p:nvSpPr>
              <p:cNvPr id="30" name="Lightning Bolt 29">
                <a:extLst>
                  <a:ext uri="{FF2B5EF4-FFF2-40B4-BE49-F238E27FC236}">
                    <a16:creationId xmlns:a16="http://schemas.microsoft.com/office/drawing/2014/main" id="{EB0D8BEB-3CE8-B845-B42F-B6252F45D072}"/>
                  </a:ext>
                </a:extLst>
              </p:cNvPr>
              <p:cNvSpPr/>
              <p:nvPr/>
            </p:nvSpPr>
            <p:spPr bwMode="auto">
              <a:xfrm flipH="1">
                <a:off x="11782414" y="2996739"/>
                <a:ext cx="304296" cy="432261"/>
              </a:xfrm>
              <a:prstGeom prst="lightningBolt">
                <a:avLst/>
              </a:prstGeom>
              <a:solidFill>
                <a:schemeClr val="bg2"/>
              </a:solidFill>
              <a:ln w="12700" cap="sq" algn="ctr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rtlCol="0" anchor="ctr"/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CCB36E-41BF-1045-B1DC-3FD428F95AB9}"/>
              </a:ext>
            </a:extLst>
          </p:cNvPr>
          <p:cNvSpPr txBox="1"/>
          <p:nvPr/>
        </p:nvSpPr>
        <p:spPr>
          <a:xfrm>
            <a:off x="10337369" y="554839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DBCC40-DEE7-AF4A-83C3-EFC5E47D2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43" y="3957748"/>
            <a:ext cx="4195314" cy="27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C3E3-3316-7249-93D7-A1BB492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Leakage from Interaction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HW/SW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396-D0D8-7747-8938-2EB2AA3B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3622B4-3B23-DF40-BB58-80F8D437D14A}"/>
              </a:ext>
            </a:extLst>
          </p:cNvPr>
          <p:cNvGrpSpPr/>
          <p:nvPr/>
        </p:nvGrpSpPr>
        <p:grpSpPr>
          <a:xfrm>
            <a:off x="609600" y="1989681"/>
            <a:ext cx="5977180" cy="3379636"/>
            <a:chOff x="5005728" y="1301192"/>
            <a:chExt cx="5977180" cy="3379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B0D33-95FD-0443-A1B2-F24288485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526"/>
            <a:stretch/>
          </p:blipFill>
          <p:spPr>
            <a:xfrm>
              <a:off x="5005728" y="1749930"/>
              <a:ext cx="5977180" cy="29308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BF8A02-0B02-FE4F-B16F-E19245983633}"/>
                </a:ext>
              </a:extLst>
            </p:cNvPr>
            <p:cNvSpPr txBox="1"/>
            <p:nvPr/>
          </p:nvSpPr>
          <p:spPr>
            <a:xfrm>
              <a:off x="5005728" y="1301192"/>
              <a:ext cx="2732424" cy="5372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Byte-masked SW AES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DE68B4F-FC37-4E48-8210-BFFC2CC87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19" y="2962243"/>
            <a:ext cx="3204828" cy="1883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437266-44A3-6241-8238-8456DAED7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62" y="2438419"/>
            <a:ext cx="4884157" cy="31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5D81-3614-7247-8F18-ACF4850C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F21CB-9071-594C-AFE7-31A8344ED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automated tool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leakage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cause of leakage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of the source (compiler, source code, architecture, etc.)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RootCanal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Finds where leakage occurs at gate-level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to the instruction that causes the leakage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71B31-E44F-0442-9893-0603EA86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37436-4256-6D45-8AD1-D01E0172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9704-7F77-1146-BA33-520EC7BA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RootCanal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93A3C-EE75-0242-810F-562A9769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DDBF-432F-BB4C-9B81-C65E3AF5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C058BB-01C3-2A43-9883-64016A7DF124}"/>
              </a:ext>
            </a:extLst>
          </p:cNvPr>
          <p:cNvGrpSpPr/>
          <p:nvPr/>
        </p:nvGrpSpPr>
        <p:grpSpPr>
          <a:xfrm>
            <a:off x="402956" y="1540932"/>
            <a:ext cx="3386574" cy="4549901"/>
            <a:chOff x="0" y="1540932"/>
            <a:chExt cx="3386574" cy="45499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950801-4FDE-2846-9FA5-0F2184E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40932"/>
              <a:ext cx="3386574" cy="454990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6C05AB-A5FB-994D-A573-69CD25239236}"/>
                </a:ext>
              </a:extLst>
            </p:cNvPr>
            <p:cNvSpPr/>
            <p:nvPr/>
          </p:nvSpPr>
          <p:spPr bwMode="auto">
            <a:xfrm>
              <a:off x="2293748" y="1540932"/>
              <a:ext cx="1092826" cy="2650210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ED273B-A2AC-3547-9B98-050876C8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88" y="1868229"/>
            <a:ext cx="8961618" cy="38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46D2-A0DC-4B42-A0AD-36851FC3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RootCanal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209A1-CFB0-394F-9DA9-183C27D6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B6B5C-6809-5C49-90F4-260C64C2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1B33B-F5EA-2741-A420-73F4E4F5D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39"/>
          <a:stretch/>
        </p:blipFill>
        <p:spPr>
          <a:xfrm>
            <a:off x="1152672" y="2327569"/>
            <a:ext cx="3571729" cy="28839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E18A6D6-C289-0445-A63F-9C008426224F}"/>
              </a:ext>
            </a:extLst>
          </p:cNvPr>
          <p:cNvGrpSpPr/>
          <p:nvPr/>
        </p:nvGrpSpPr>
        <p:grpSpPr>
          <a:xfrm>
            <a:off x="4702628" y="2327569"/>
            <a:ext cx="3037115" cy="2883993"/>
            <a:chOff x="4702628" y="1732515"/>
            <a:chExt cx="3037115" cy="28839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6F3F80-6547-E14E-B890-417890879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3" r="31098"/>
            <a:stretch/>
          </p:blipFill>
          <p:spPr>
            <a:xfrm>
              <a:off x="4702628" y="1732515"/>
              <a:ext cx="3037115" cy="288399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599AE6-6AE9-8A45-A459-80D1184BA774}"/>
                </a:ext>
              </a:extLst>
            </p:cNvPr>
            <p:cNvSpPr/>
            <p:nvPr/>
          </p:nvSpPr>
          <p:spPr bwMode="auto">
            <a:xfrm>
              <a:off x="6814457" y="2111829"/>
              <a:ext cx="925286" cy="478972"/>
            </a:xfrm>
            <a:prstGeom prst="rect">
              <a:avLst/>
            </a:prstGeom>
            <a:solidFill>
              <a:schemeClr val="bg1"/>
            </a:solidFill>
            <a:ln w="12700" cap="sq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3904B7-E789-5C41-891A-AD3E9FA0F568}"/>
              </a:ext>
            </a:extLst>
          </p:cNvPr>
          <p:cNvGrpSpPr/>
          <p:nvPr/>
        </p:nvGrpSpPr>
        <p:grpSpPr>
          <a:xfrm>
            <a:off x="6814457" y="2327569"/>
            <a:ext cx="3898300" cy="2883993"/>
            <a:chOff x="6814457" y="1732515"/>
            <a:chExt cx="3898300" cy="28839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DD737F-365B-A249-A747-3F40163B9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31"/>
            <a:stretch/>
          </p:blipFill>
          <p:spPr>
            <a:xfrm>
              <a:off x="7675642" y="1732515"/>
              <a:ext cx="3037115" cy="28839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A420DE-7CCA-EB4E-94A8-E9E75692F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23" r="31098" b="65710"/>
            <a:stretch/>
          </p:blipFill>
          <p:spPr>
            <a:xfrm>
              <a:off x="6814457" y="1732515"/>
              <a:ext cx="925286" cy="988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77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e1d76e6ed25a0b9acc172e1212e12c5ea2ecb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WPI_Gray">
  <a:themeElements>
    <a:clrScheme name="Custom 57">
      <a:dk1>
        <a:srgbClr val="FFFFFF"/>
      </a:dk1>
      <a:lt1>
        <a:srgbClr val="6D6D6D"/>
      </a:lt1>
      <a:dk2>
        <a:srgbClr val="000000"/>
      </a:dk2>
      <a:lt2>
        <a:srgbClr val="FFFFFF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D9CD95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12700" cap="sq" algn="ctr">
          <a:solidFill>
            <a:schemeClr val="tx1"/>
          </a:solidFill>
          <a:miter lim="800000"/>
          <a:headEnd/>
          <a:tailEnd/>
        </a:ln>
        <a:effectLst/>
      </a:spPr>
      <a:bodyPr wrap="none" rtlCol="0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WPI_2012Multi</Template>
  <TotalTime>22728</TotalTime>
  <Words>632</Words>
  <Application>Microsoft Macintosh PowerPoint</Application>
  <PresentationFormat>Widescreen</PresentationFormat>
  <Paragraphs>158</Paragraphs>
  <Slides>23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Times New Roman</vt:lpstr>
      <vt:lpstr>Verdana</vt:lpstr>
      <vt:lpstr>Wingdings</vt:lpstr>
      <vt:lpstr>WPI-White</vt:lpstr>
      <vt:lpstr>WPI_Gray</vt:lpstr>
      <vt:lpstr>SoC RootCanal! Root cause analysis of power side-channel leakage in SoC</vt:lpstr>
      <vt:lpstr>Outline</vt:lpstr>
      <vt:lpstr>Protecting SoC against Power SCA</vt:lpstr>
      <vt:lpstr>Post-Silicon vs. Pre-Silicon Assessment</vt:lpstr>
      <vt:lpstr>Leakage from Compiler Optimization</vt:lpstr>
      <vt:lpstr>Leakage from Interaction bw HW/SW</vt:lpstr>
      <vt:lpstr>Automated Tool</vt:lpstr>
      <vt:lpstr>SoC RootCanal</vt:lpstr>
      <vt:lpstr>RootCanal Methodology</vt:lpstr>
      <vt:lpstr>Summary of Results</vt:lpstr>
      <vt:lpstr>Execution Time</vt:lpstr>
      <vt:lpstr>Conclusion</vt:lpstr>
      <vt:lpstr>Thank You</vt:lpstr>
      <vt:lpstr>Backup </vt:lpstr>
      <vt:lpstr>Platform for Experiments</vt:lpstr>
      <vt:lpstr>RootCanal Experiments</vt:lpstr>
      <vt:lpstr>RootCanal Experiments</vt:lpstr>
      <vt:lpstr>Non-Specific Architecture Correlation Analysis</vt:lpstr>
      <vt:lpstr>Design Abstraction Layers - HW</vt:lpstr>
      <vt:lpstr>Design Abstraction Layers - SW</vt:lpstr>
      <vt:lpstr>RootCanal Experiments</vt:lpstr>
      <vt:lpstr>RootCanal Experiments</vt:lpstr>
      <vt:lpstr>RootCanal Experiments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Verdana Bold 40pt</dc:title>
  <dc:creator>Melissa</dc:creator>
  <cp:lastModifiedBy>Kiaei, Pantea</cp:lastModifiedBy>
  <cp:revision>189</cp:revision>
  <cp:lastPrinted>2022-09-14T19:51:48Z</cp:lastPrinted>
  <dcterms:created xsi:type="dcterms:W3CDTF">2015-05-27T13:16:15Z</dcterms:created>
  <dcterms:modified xsi:type="dcterms:W3CDTF">2022-09-17T04:16:53Z</dcterms:modified>
</cp:coreProperties>
</file>